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7"/>
  </p:notesMasterIdLst>
  <p:handoutMasterIdLst>
    <p:handoutMasterId r:id="rId108"/>
  </p:handoutMasterIdLst>
  <p:sldIdLst>
    <p:sldId id="263" r:id="rId5"/>
    <p:sldId id="387" r:id="rId6"/>
    <p:sldId id="593" r:id="rId7"/>
    <p:sldId id="388" r:id="rId8"/>
    <p:sldId id="389" r:id="rId9"/>
    <p:sldId id="427" r:id="rId10"/>
    <p:sldId id="426" r:id="rId11"/>
    <p:sldId id="522" r:id="rId12"/>
    <p:sldId id="594" r:id="rId13"/>
    <p:sldId id="595" r:id="rId14"/>
    <p:sldId id="596" r:id="rId15"/>
    <p:sldId id="597" r:id="rId16"/>
    <p:sldId id="453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532" r:id="rId27"/>
    <p:sldId id="533" r:id="rId28"/>
    <p:sldId id="534" r:id="rId29"/>
    <p:sldId id="535" r:id="rId30"/>
    <p:sldId id="536" r:id="rId31"/>
    <p:sldId id="599" r:id="rId32"/>
    <p:sldId id="600" r:id="rId33"/>
    <p:sldId id="601" r:id="rId34"/>
    <p:sldId id="458" r:id="rId35"/>
    <p:sldId id="541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602" r:id="rId50"/>
    <p:sldId id="603" r:id="rId51"/>
    <p:sldId id="604" r:id="rId52"/>
    <p:sldId id="474" r:id="rId53"/>
    <p:sldId id="558" r:id="rId54"/>
    <p:sldId id="559" r:id="rId55"/>
    <p:sldId id="560" r:id="rId56"/>
    <p:sldId id="561" r:id="rId57"/>
    <p:sldId id="562" r:id="rId58"/>
    <p:sldId id="563" r:id="rId59"/>
    <p:sldId id="564" r:id="rId60"/>
    <p:sldId id="565" r:id="rId61"/>
    <p:sldId id="566" r:id="rId62"/>
    <p:sldId id="567" r:id="rId63"/>
    <p:sldId id="568" r:id="rId64"/>
    <p:sldId id="569" r:id="rId65"/>
    <p:sldId id="570" r:id="rId66"/>
    <p:sldId id="571" r:id="rId67"/>
    <p:sldId id="605" r:id="rId68"/>
    <p:sldId id="606" r:id="rId69"/>
    <p:sldId id="607" r:id="rId70"/>
    <p:sldId id="490" r:id="rId71"/>
    <p:sldId id="575" r:id="rId72"/>
    <p:sldId id="576" r:id="rId73"/>
    <p:sldId id="577" r:id="rId74"/>
    <p:sldId id="578" r:id="rId75"/>
    <p:sldId id="579" r:id="rId76"/>
    <p:sldId id="580" r:id="rId77"/>
    <p:sldId id="581" r:id="rId78"/>
    <p:sldId id="582" r:id="rId79"/>
    <p:sldId id="583" r:id="rId80"/>
    <p:sldId id="584" r:id="rId81"/>
    <p:sldId id="592" r:id="rId82"/>
    <p:sldId id="585" r:id="rId83"/>
    <p:sldId id="586" r:id="rId84"/>
    <p:sldId id="587" r:id="rId85"/>
    <p:sldId id="588" r:id="rId86"/>
    <p:sldId id="589" r:id="rId87"/>
    <p:sldId id="598" r:id="rId88"/>
    <p:sldId id="590" r:id="rId89"/>
    <p:sldId id="608" r:id="rId90"/>
    <p:sldId id="540" r:id="rId91"/>
    <p:sldId id="506" r:id="rId92"/>
    <p:sldId id="507" r:id="rId93"/>
    <p:sldId id="508" r:id="rId94"/>
    <p:sldId id="509" r:id="rId95"/>
    <p:sldId id="510" r:id="rId96"/>
    <p:sldId id="511" r:id="rId97"/>
    <p:sldId id="512" r:id="rId98"/>
    <p:sldId id="513" r:id="rId99"/>
    <p:sldId id="514" r:id="rId100"/>
    <p:sldId id="515" r:id="rId101"/>
    <p:sldId id="518" r:id="rId102"/>
    <p:sldId id="348" r:id="rId103"/>
    <p:sldId id="349" r:id="rId104"/>
    <p:sldId id="350" r:id="rId105"/>
    <p:sldId id="322" r:id="rId106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F74B74-FDE4-4FF4-BBDE-D2AA16774B34}">
          <p14:sldIdLst>
            <p14:sldId id="263"/>
            <p14:sldId id="387"/>
            <p14:sldId id="593"/>
            <p14:sldId id="388"/>
            <p14:sldId id="389"/>
            <p14:sldId id="427"/>
            <p14:sldId id="426"/>
            <p14:sldId id="522"/>
            <p14:sldId id="594"/>
            <p14:sldId id="595"/>
            <p14:sldId id="596"/>
            <p14:sldId id="597"/>
          </p14:sldIdLst>
        </p14:section>
        <p14:section name="QXFA-116 / P43OL1105" id="{C8044197-30C5-4135-B65A-4B8796CD3BC7}">
          <p14:sldIdLst>
            <p14:sldId id="453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99"/>
            <p14:sldId id="600"/>
            <p14:sldId id="601"/>
          </p14:sldIdLst>
        </p14:section>
        <p14:section name="QXFA-117 / P43OL1107" id="{756A5EF7-9416-462D-A3DE-D1CE153F81FB}">
          <p14:sldIdLst>
            <p14:sldId id="458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602"/>
            <p14:sldId id="603"/>
            <p14:sldId id="604"/>
          </p14:sldIdLst>
        </p14:section>
        <p14:section name="QXFA-207 / P43OL1106" id="{B95F7BF6-90D1-4B7F-89B3-30742BE7D91A}">
          <p14:sldIdLst>
            <p14:sldId id="474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605"/>
            <p14:sldId id="606"/>
            <p14:sldId id="607"/>
          </p14:sldIdLst>
        </p14:section>
        <p14:section name="QXFA-209 / P43OL1114" id="{8D7A1A1F-BC3E-45B0-9440-F0DC45D1C241}">
          <p14:sldIdLst>
            <p14:sldId id="490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92"/>
            <p14:sldId id="585"/>
            <p14:sldId id="586"/>
            <p14:sldId id="587"/>
            <p14:sldId id="588"/>
            <p14:sldId id="589"/>
            <p14:sldId id="598"/>
            <p14:sldId id="590"/>
          </p14:sldIdLst>
        </p14:section>
        <p14:section name="Summary" id="{612FEB18-BBF2-42BA-BFAF-4C5BA3B6A6E7}">
          <p14:sldIdLst>
            <p14:sldId id="608"/>
          </p14:sldIdLst>
        </p14:section>
        <p14:section name="Extra" id="{8FE09EE3-5BBA-4BFD-B950-93D7B09D42D0}">
          <p14:sldIdLst>
            <p14:sldId id="540"/>
          </p14:sldIdLst>
        </p14:section>
        <p14:section name="QXFA-115 / P43OL1102" id="{BB2C47F9-3A77-4DB1-89BD-468B6F437619}">
          <p14:sldIdLst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8"/>
            <p14:sldId id="348"/>
            <p14:sldId id="349"/>
            <p14:sldId id="350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aldini" initials="MB" lastIdx="3" clrIdx="0">
    <p:extLst>
      <p:ext uri="{19B8F6BF-5375-455C-9EA6-DF929625EA0E}">
        <p15:presenceInfo xmlns:p15="http://schemas.microsoft.com/office/powerpoint/2012/main" userId="Maria Baldini" providerId="None"/>
      </p:ext>
    </p:extLst>
  </p:cmAuthor>
  <p:cmAuthor id="2" name="Jonathan Lee" initials="JL" lastIdx="12" clrIdx="1">
    <p:extLst>
      <p:ext uri="{19B8F6BF-5375-455C-9EA6-DF929625EA0E}">
        <p15:presenceInfo xmlns:p15="http://schemas.microsoft.com/office/powerpoint/2012/main" userId="S::jonathanjlee@berkeley.edu::42d498db-f931-48a0-8688-f526ea32d096" providerId="AD"/>
      </p:ext>
    </p:extLst>
  </p:cmAuthor>
  <p:cmAuthor id="3" name="Ian Pong" initials="IP" lastIdx="1" clrIdx="2">
    <p:extLst>
      <p:ext uri="{19B8F6BF-5375-455C-9EA6-DF929625EA0E}">
        <p15:presenceInfo xmlns:p15="http://schemas.microsoft.com/office/powerpoint/2012/main" userId="S-1-5-21-1715567821-1060284298-725345543-46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BBB59"/>
    <a:srgbClr val="5A9AD5"/>
    <a:srgbClr val="FFE699"/>
    <a:srgbClr val="FFFF00"/>
    <a:srgbClr val="8064A2"/>
    <a:srgbClr val="C0504D"/>
    <a:srgbClr val="4F81BD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6407" autoAdjust="0"/>
  </p:normalViewPr>
  <p:slideViewPr>
    <p:cSldViewPr snapToObjects="1" showGuides="1">
      <p:cViewPr varScale="1">
        <p:scale>
          <a:sx n="82" d="100"/>
          <a:sy n="82" d="100"/>
        </p:scale>
        <p:origin x="408" y="90"/>
      </p:cViewPr>
      <p:guideLst>
        <p:guide orient="horz" pos="4080"/>
        <p:guide pos="23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2802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commentAuthors" Target="commentAuthors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29/01/2020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29/01/2020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US" sz="3600" dirty="0"/>
              <a:t>Magnets 302.2.02 and 03 – </a:t>
            </a:r>
            <a:br>
              <a:rPr lang="en-US" sz="3600" dirty="0"/>
            </a:br>
            <a:r>
              <a:rPr lang="en-US" sz="3600" dirty="0"/>
              <a:t>Strand Procurement and Testing</a:t>
            </a:r>
            <a:br>
              <a:rPr lang="en-US" sz="3600" dirty="0"/>
            </a:br>
            <a:r>
              <a:rPr lang="en-US" sz="3600" dirty="0"/>
              <a:t>Cable Fabrication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650879"/>
            <a:ext cx="6480000" cy="1498105"/>
          </a:xfrm>
        </p:spPr>
        <p:txBody>
          <a:bodyPr>
            <a:normAutofit/>
          </a:bodyPr>
          <a:lstStyle/>
          <a:p>
            <a:r>
              <a:rPr lang="en-GB" dirty="0"/>
              <a:t>Lance Cooley – NHMFL/ASC (302.2.02 L3)</a:t>
            </a:r>
          </a:p>
          <a:p>
            <a:r>
              <a:rPr lang="en-GB" dirty="0"/>
              <a:t>Vito Lombardo – FNAL (302.2.02 CAM)</a:t>
            </a:r>
          </a:p>
          <a:p>
            <a:r>
              <a:rPr lang="en-GB" dirty="0"/>
              <a:t>Ian Pong – </a:t>
            </a:r>
            <a:r>
              <a:rPr lang="en-GB" dirty="0">
                <a:sym typeface="Wingdings" panose="05000000000000000000" pitchFamily="2" charset="2"/>
              </a:rPr>
              <a:t>LBNL (302.2.03 L3 and CAM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Jonathan Lee – LBNL Intern Student</a:t>
            </a: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17537" y="6388100"/>
            <a:ext cx="4650367" cy="360000"/>
          </a:xfrm>
        </p:spPr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BFDCA1C4-9514-7B4F-976F-D92F7E296653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MQXFA Superconductor Perf., Production, QA/QC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958" y="318286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(99.7%) SPC upper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(0.3%) SPC lower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SPEC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X = verification test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Ic@15T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439425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794720" y="312603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701620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3898208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4503545" y="314175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190104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QXFA115, cable 1102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 </a:t>
                      </a:r>
                      <a:r>
                        <a:rPr lang="en-US" sz="1400" dirty="0"/>
                        <a:t>(293K / 20K)</a:t>
                      </a:r>
                    </a:p>
                    <a:p>
                      <a:r>
                        <a:rPr lang="en-US" sz="1400" dirty="0"/>
                        <a:t>XS &gt; 100</a:t>
                      </a:r>
                    </a:p>
                    <a:p>
                      <a:r>
                        <a:rPr lang="en-US" sz="1400" dirty="0"/>
                        <a:t>RW</a:t>
                      </a:r>
                      <a:r>
                        <a:rPr lang="en-US" sz="1400" baseline="0" dirty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  <a:p>
                      <a:r>
                        <a:rPr lang="en-US" sz="1400" dirty="0"/>
                        <a:t>XS</a:t>
                      </a:r>
                      <a:r>
                        <a:rPr lang="en-US" sz="1400" baseline="0" dirty="0"/>
                        <a:t> &gt; 600</a:t>
                      </a:r>
                    </a:p>
                    <a:p>
                      <a:r>
                        <a:rPr lang="en-US" sz="1400" baseline="0" dirty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  <a:p>
                      <a:r>
                        <a:rPr lang="en-US" sz="1400" dirty="0"/>
                        <a:t>XS &gt; 314</a:t>
                      </a:r>
                    </a:p>
                    <a:p>
                      <a:r>
                        <a:rPr lang="en-US" sz="1400" dirty="0"/>
                        <a:t>RW &gt; 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PO08S00235A02U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P43OL1102AE18E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P43OL1102AE35E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P43OL1102AE41E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P43OL1102AE59E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HL-LHC AUP MQXFA05 Coils Acceptance Review - 2020 01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nnnQ</a:t>
            </a:r>
            <a:r>
              <a:rPr lang="en-US" dirty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/>
              <a:t>Q denotes a critical current measurement that did not show a transition before quenching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1FFF3-55AE-40B4-AEE7-E3FCB2FA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5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3311928" cy="720000"/>
          </a:xfrm>
        </p:spPr>
        <p:txBody>
          <a:bodyPr/>
          <a:lstStyle/>
          <a:p>
            <a:r>
              <a:rPr lang="en-US" dirty="0"/>
              <a:t>Coil 115 SSL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321175" y="6356350"/>
            <a:ext cx="4822825" cy="360363"/>
          </a:xfrm>
        </p:spPr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2909"/>
            <a:ext cx="7918450" cy="47395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944" y="339455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954941619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1037332131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27749280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9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04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33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5162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37EC6-2056-4C04-B87F-25FCA41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3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1072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143894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MQXFA206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MQXFA115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43.8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37.6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HL-LHC AUP MQXFA05 Coils Acceptance Review - 2020 01 29</a:t>
            </a: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35045B-F1DA-4A73-87FA-BC46E2F1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MQXFA Superconductor Perf., Production, QA/QC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922" y="0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(99.7%) SPC upper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6634" y="21488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(0.3%) SPC lower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1638" y="26192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SPEC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4366" y="307769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X = verification test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35" y="313361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RRR Round wire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439425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3794720" y="312603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3701620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3898208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4503545" y="314175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190104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MQXFA Superconductor Perf., Production, QA/QC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35" y="228635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N-value at 15 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65428" y="597967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(99.7%) SPC upper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(0.3%) SPC lower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4958" y="28990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SPEC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X = verification test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439425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>
            <a:off x="3794720" y="312603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3701620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3898208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4503545" y="314175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190104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 smtClean="0"/>
              <a:t>QXFA-116 </a:t>
            </a:r>
            <a:r>
              <a:rPr lang="en-US" sz="3600" dirty="0"/>
              <a:t>/ </a:t>
            </a:r>
            <a:r>
              <a:rPr lang="en-US" sz="3600" dirty="0" smtClean="0"/>
              <a:t>P43OL1105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6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MQXFA-05</a:t>
            </a:r>
            <a:endParaRPr lang="en-US" dirty="0">
              <a:highlight>
                <a:srgbClr val="FF0000"/>
              </a:highlight>
            </a:endParaRPr>
          </a:p>
          <a:p>
            <a:r>
              <a:rPr lang="en-US" dirty="0"/>
              <a:t>Coil: QXFA-116</a:t>
            </a:r>
            <a:endParaRPr lang="en-US" dirty="0">
              <a:highlight>
                <a:srgbClr val="FF0000"/>
              </a:highlight>
            </a:endParaRPr>
          </a:p>
          <a:p>
            <a:r>
              <a:rPr lang="en-US" dirty="0"/>
              <a:t>Corresponding Cable: P43OL1105 (AUP </a:t>
            </a:r>
            <a:r>
              <a:rPr lang="en-US" dirty="0" smtClean="0"/>
              <a:t>010)</a:t>
            </a:r>
            <a:endParaRPr lang="en-US" dirty="0"/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0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“HiLumi” spec, procured by LARP under:</a:t>
            </a:r>
          </a:p>
          <a:p>
            <a:pPr lvl="1"/>
            <a:r>
              <a:rPr lang="en-US" dirty="0"/>
              <a:t>FNAL 632982 C – Spec </a:t>
            </a:r>
            <a:r>
              <a:rPr lang="en-US" dirty="0" smtClean="0"/>
              <a:t>0 (33 ULs)</a:t>
            </a:r>
            <a:endParaRPr lang="en-US" dirty="0"/>
          </a:p>
          <a:p>
            <a:pPr lvl="1"/>
            <a:r>
              <a:rPr lang="en-US" dirty="0"/>
              <a:t>FNAL 632982 D – Spec </a:t>
            </a:r>
            <a:r>
              <a:rPr lang="en-US" dirty="0" smtClean="0"/>
              <a:t>0 (7 ULs)</a:t>
            </a:r>
            <a:endParaRPr lang="en-US" dirty="0"/>
          </a:p>
          <a:p>
            <a:r>
              <a:rPr lang="en-US" dirty="0" smtClean="0"/>
              <a:t>0.85 </a:t>
            </a:r>
            <a:r>
              <a:rPr lang="en-US" dirty="0"/>
              <a:t>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2019 01 29</a:t>
            </a:r>
            <a:r>
              <a:rPr lang="en-US" dirty="0" smtClean="0"/>
              <a:t> </a:t>
            </a:r>
            <a:r>
              <a:rPr lang="en-US" dirty="0"/>
              <a:t>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484</a:t>
            </a:r>
            <a:r>
              <a:rPr lang="en-US" dirty="0" smtClean="0"/>
              <a:t> </a:t>
            </a:r>
            <a:r>
              <a:rPr lang="en-US" dirty="0"/>
              <a:t>m (LBNL, fabricated, including LBNL samples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468 m (shipped to NEWT, including S &amp; V samples)</a:t>
            </a:r>
            <a:endParaRPr lang="en-US" dirty="0"/>
          </a:p>
          <a:p>
            <a:pPr lvl="1"/>
            <a:r>
              <a:rPr lang="en-US" dirty="0"/>
              <a:t>462.9</a:t>
            </a:r>
            <a:r>
              <a:rPr lang="en-US" dirty="0" smtClean="0"/>
              <a:t> </a:t>
            </a:r>
            <a:r>
              <a:rPr lang="en-US" dirty="0"/>
              <a:t>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PO08S00209A03U	x 9 ULs</a:t>
            </a:r>
          </a:p>
          <a:p>
            <a:pPr lvl="1"/>
            <a:r>
              <a:rPr lang="pl-PL" dirty="0"/>
              <a:t>PO08S00204A02U	x 7 ULs</a:t>
            </a:r>
          </a:p>
          <a:p>
            <a:pPr lvl="1"/>
            <a:r>
              <a:rPr lang="pl-PL" dirty="0"/>
              <a:t>PO08S00204A01U	x 8 ULs</a:t>
            </a:r>
          </a:p>
          <a:p>
            <a:pPr lvl="1"/>
            <a:r>
              <a:rPr lang="pl-PL" dirty="0"/>
              <a:t>PO08S00216A02U	x 9 ULs</a:t>
            </a:r>
          </a:p>
          <a:p>
            <a:pPr lvl="1"/>
            <a:r>
              <a:rPr lang="pl-PL" dirty="0"/>
              <a:t>PO08S00231A03U	x 7 ULs</a:t>
            </a:r>
          </a:p>
          <a:p>
            <a:r>
              <a:rPr lang="en-US" dirty="0" smtClean="0"/>
              <a:t>Core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120L41A7322313	</a:t>
            </a:r>
          </a:p>
          <a:p>
            <a:pPr lvl="2"/>
            <a:r>
              <a:rPr lang="en-US" dirty="0" smtClean="0"/>
              <a:t>Core width: 12.0 mm; material: 316L; </a:t>
            </a:r>
          </a:p>
          <a:p>
            <a:pPr lvl="2"/>
            <a:r>
              <a:rPr lang="en-US" dirty="0" smtClean="0"/>
              <a:t>Heat</a:t>
            </a:r>
            <a:r>
              <a:rPr lang="en-US" dirty="0"/>
              <a:t>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6162730" y="1682659"/>
            <a:ext cx="238050" cy="20185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83658" y="25094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</a:t>
            </a:r>
            <a:r>
              <a:rPr lang="en-US" dirty="0"/>
              <a:t>5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billets</a:t>
            </a:r>
          </a:p>
        </p:txBody>
      </p:sp>
    </p:spTree>
    <p:extLst>
      <p:ext uri="{BB962C8B-B14F-4D97-AF65-F5344CB8AC3E}">
        <p14:creationId xmlns:p14="http://schemas.microsoft.com/office/powerpoint/2010/main" val="1644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</a:t>
            </a:r>
            <a:r>
              <a:rPr lang="en-US" dirty="0"/>
              <a:t>0.00</a:t>
            </a:r>
            <a:r>
              <a:rPr lang="en-US" sz="1600" dirty="0">
                <a:solidFill>
                  <a:schemeClr val="accent5"/>
                </a:solidFill>
              </a:rPr>
              <a:t>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</a:t>
            </a:r>
            <a:r>
              <a:rPr lang="en-US" dirty="0"/>
              <a:t>0.02</a:t>
            </a:r>
            <a:r>
              <a:rPr lang="en-US" sz="1600" dirty="0" smtClean="0">
                <a:solidFill>
                  <a:schemeClr val="accent5"/>
                </a:solidFill>
              </a:rPr>
              <a:t>%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057450"/>
            <a:ext cx="8004742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2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115°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1.534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Production tail end: 1.531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0.445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18.165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1.533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0.425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18.151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1.529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16.9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0.399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18.145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1.525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mtClean="0"/>
                        <a:t>0.008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0.002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Cable Summary</a:t>
            </a:r>
          </a:p>
          <a:p>
            <a:r>
              <a:rPr lang="en-US" dirty="0"/>
              <a:t>Wire Summary</a:t>
            </a:r>
          </a:p>
          <a:p>
            <a:r>
              <a:rPr lang="en-US" dirty="0"/>
              <a:t>Cable and Wire Details for </a:t>
            </a:r>
            <a:r>
              <a:rPr lang="en-US" dirty="0" smtClean="0"/>
              <a:t>Coil -- x4 times</a:t>
            </a:r>
            <a:endParaRPr lang="en-US" dirty="0"/>
          </a:p>
          <a:p>
            <a:pPr lvl="1"/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Date </a:t>
            </a:r>
            <a:r>
              <a:rPr lang="en-US" dirty="0"/>
              <a:t>and Lengths</a:t>
            </a:r>
          </a:p>
          <a:p>
            <a:pPr lvl="1"/>
            <a:r>
              <a:rPr lang="en-US" dirty="0"/>
              <a:t>Strand and SS Core ID</a:t>
            </a:r>
          </a:p>
          <a:p>
            <a:pPr lvl="1"/>
            <a:r>
              <a:rPr lang="en-US" dirty="0"/>
              <a:t>Respooling Wire Diameter</a:t>
            </a:r>
          </a:p>
          <a:p>
            <a:pPr lvl="1"/>
            <a:r>
              <a:rPr lang="en-US" dirty="0"/>
              <a:t>Cable Mechanical QC</a:t>
            </a:r>
          </a:p>
          <a:p>
            <a:pPr lvl="1"/>
            <a:r>
              <a:rPr lang="en-US" dirty="0"/>
              <a:t>Braiding Details</a:t>
            </a:r>
          </a:p>
          <a:p>
            <a:pPr lvl="1"/>
            <a:r>
              <a:rPr lang="en-US" dirty="0"/>
              <a:t>Wire Parameters </a:t>
            </a:r>
          </a:p>
          <a:p>
            <a:pPr lvl="2"/>
            <a:r>
              <a:rPr lang="en-US" dirty="0" smtClean="0"/>
              <a:t>S &amp; V QC data, XS RRR </a:t>
            </a:r>
            <a:r>
              <a:rPr lang="en-US" dirty="0"/>
              <a:t>and Witness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and RRR</a:t>
            </a:r>
          </a:p>
          <a:p>
            <a:pPr lvl="1"/>
            <a:r>
              <a:rPr lang="en-US" dirty="0"/>
              <a:t>SSL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3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P43OL1105 – Braiding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Fiberglass Lot #100415</a:t>
            </a:r>
          </a:p>
          <a:p>
            <a:r>
              <a:rPr lang="en-US" smtClean="0"/>
              <a:t>P/I: 18.0</a:t>
            </a:r>
          </a:p>
          <a:p>
            <a:r>
              <a:rPr lang="en-US" smtClean="0"/>
              <a:t>Spool tension: 10 lbs. (payoff); 20 lbs. (takeup)</a:t>
            </a:r>
          </a:p>
          <a:p>
            <a:r>
              <a:rPr lang="en-US" smtClean="0"/>
              <a:t>Bobbin payoff tension: 0.125 lbs. (min), 0.250 lbs. (max)</a:t>
            </a:r>
          </a:p>
          <a:p>
            <a:r>
              <a:rPr lang="en-US" smtClean="0"/>
              <a:t>NEWT 10-stack QC: </a:t>
            </a:r>
          </a:p>
          <a:p>
            <a:pPr lvl="1"/>
            <a:r>
              <a:rPr lang="en-US" smtClean="0"/>
              <a:t>Cycle #1) 0.149 mm; #2) 0.145 mm; #3) 0.142 mm; </a:t>
            </a:r>
          </a:p>
          <a:p>
            <a:pPr lvl="1"/>
            <a:r>
              <a:rPr lang="en-US" smtClean="0"/>
              <a:t>Mean 0.145 mm</a:t>
            </a:r>
          </a:p>
          <a:p>
            <a:r>
              <a:rPr lang="en-US" smtClean="0"/>
              <a:t>LBNL 10-stack verification QC:</a:t>
            </a:r>
          </a:p>
          <a:p>
            <a:pPr lvl="1"/>
            <a:r>
              <a:rPr lang="en-US" smtClean="0"/>
              <a:t>Cycle #1) 0.147 mm; #2) 0.143 mm; #3) 0.141 mm; </a:t>
            </a:r>
          </a:p>
          <a:p>
            <a:pPr lvl="1"/>
            <a:r>
              <a:rPr lang="en-US" smtClean="0"/>
              <a:t>Mean 0.143 mm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2058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0.850 ± </a:t>
                      </a:r>
                      <a:r>
                        <a:rPr lang="en-US" dirty="0" smtClean="0"/>
                        <a:t>0.0008 </a:t>
                      </a:r>
                      <a:r>
                        <a:rPr lang="en-US" dirty="0"/>
                        <a:t>mm (LBNL)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54.3%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 </a:t>
                      </a:r>
                      <a:r>
                        <a:rPr lang="en-US" dirty="0"/>
                        <a:t>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324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217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367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459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564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683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2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7DA214-5E87-4C6F-876E-22D1D667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5" y="1402059"/>
            <a:ext cx="8412389" cy="4053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526268"/>
            <a:ext cx="1529792" cy="1112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5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F9FA7A-E212-4D3E-8F2B-AAA5EDB3B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9" y="1276925"/>
            <a:ext cx="8602202" cy="4304149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369200" cy="97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P43OL1105AE01E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PO08S00209A03U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(9)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LRLK180613ALC1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P43OL1105AE06E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PO08S00209A03U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(9)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LRLK180613ALC1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P43OL1105AE27E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PO08S00204A01U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(15)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LRLK180613ALC1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P43OL1105AE33E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PO08S00204A01U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(15)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LRLK180613ALC1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P43OL1105AE43E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PO08S00216A02U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(9)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LRLK180613ALC1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6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</a:t>
            </a:r>
            <a:r>
              <a:rPr lang="en-US" dirty="0" smtClean="0"/>
              <a:t>– Witness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636194"/>
            <a:ext cx="8686800" cy="24587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2000" y="2183469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579" y="4179076"/>
            <a:ext cx="3249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RRR extracted strand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Witness virgin strand (VS)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09236" y="2193282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0422" y="2135076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612000" y="5159604"/>
            <a:ext cx="7920000" cy="966559"/>
          </a:xfrm>
        </p:spPr>
        <p:txBody>
          <a:bodyPr/>
          <a:lstStyle/>
          <a:p>
            <a:r>
              <a:rPr lang="en-US" dirty="0" smtClean="0"/>
              <a:t>All tests succeeded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860032" y="3284984"/>
            <a:ext cx="1377383" cy="238875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37415" y="3451091"/>
            <a:ext cx="1377383" cy="238875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8640" y="2214646"/>
            <a:ext cx="1199562" cy="20624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6771" y="2238043"/>
            <a:ext cx="1199562" cy="15939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4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P43OL1105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75846"/>
              </p:ext>
            </p:extLst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r>
                        <a:rPr lang="en-US" sz="1400" dirty="0" smtClean="0"/>
                        <a:t>(293K / 20K)</a:t>
                      </a:r>
                    </a:p>
                    <a:p>
                      <a:r>
                        <a:rPr lang="en-US" sz="1400" dirty="0" smtClean="0"/>
                        <a:t>XS &gt; 100</a:t>
                      </a:r>
                    </a:p>
                    <a:p>
                      <a:r>
                        <a:rPr lang="en-US" sz="1400" dirty="0" smtClean="0"/>
                        <a:t>RW</a:t>
                      </a:r>
                      <a:r>
                        <a:rPr lang="en-US" sz="1400" baseline="0" dirty="0" smtClean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</a:t>
                      </a:r>
                      <a:r>
                        <a:rPr lang="en-US" sz="1400" baseline="0" dirty="0" smtClean="0"/>
                        <a:t> &gt; 600</a:t>
                      </a:r>
                    </a:p>
                    <a:p>
                      <a:r>
                        <a:rPr lang="en-US" sz="1400" baseline="0" dirty="0" smtClean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 &gt; 314</a:t>
                      </a:r>
                    </a:p>
                    <a:p>
                      <a:r>
                        <a:rPr lang="en-US" sz="1400" dirty="0" smtClean="0"/>
                        <a:t>RW &gt; 331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PO08S00216A02U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68430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PO08S00209A03U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P43OL1105AE01E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P43OL1105AE11E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P43OL1105AE37E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70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P43OL1105AE48E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5317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2456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nnnQ</a:t>
            </a:r>
            <a:r>
              <a:rPr lang="en-US" dirty="0" smtClean="0"/>
              <a:t> denotes a critical current measurement that showed a transition but quenched before the criterion was reached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 denotes a critical current measurement that did not show a transition before quenching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368874"/>
              </p:ext>
            </p:extLst>
          </p:nvPr>
        </p:nvGraphicFramePr>
        <p:xfrm>
          <a:off x="539551" y="1203960"/>
          <a:ext cx="8249114" cy="22250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334216">
                  <a:extLst>
                    <a:ext uri="{9D8B030D-6E8A-4147-A177-3AD203B41FA5}">
                      <a16:colId xmlns:a16="http://schemas.microsoft.com/office/drawing/2014/main" val="1936306803"/>
                    </a:ext>
                  </a:extLst>
                </a:gridCol>
                <a:gridCol w="1504047">
                  <a:extLst>
                    <a:ext uri="{9D8B030D-6E8A-4147-A177-3AD203B41FA5}">
                      <a16:colId xmlns:a16="http://schemas.microsoft.com/office/drawing/2014/main" val="2681610344"/>
                    </a:ext>
                  </a:extLst>
                </a:gridCol>
                <a:gridCol w="2751274">
                  <a:extLst>
                    <a:ext uri="{9D8B030D-6E8A-4147-A177-3AD203B41FA5}">
                      <a16:colId xmlns:a16="http://schemas.microsoft.com/office/drawing/2014/main" val="1179954365"/>
                    </a:ext>
                  </a:extLst>
                </a:gridCol>
                <a:gridCol w="2659577">
                  <a:extLst>
                    <a:ext uri="{9D8B030D-6E8A-4147-A177-3AD203B41FA5}">
                      <a16:colId xmlns:a16="http://schemas.microsoft.com/office/drawing/2014/main" val="269533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0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QXFA116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P43OL1105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QXFA117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P43OL1107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6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QXFA207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P43OL1106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QXFA209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P43OL1114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QXFA115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P43OL1102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0.85 mm 108/127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HiLumi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(2017)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63431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437112"/>
            <a:ext cx="8539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err="1" smtClean="0"/>
              <a:t>PxxOLnnnn</a:t>
            </a:r>
            <a:r>
              <a:rPr lang="en-US" sz="1400" dirty="0" smtClean="0"/>
              <a:t> </a:t>
            </a:r>
            <a:r>
              <a:rPr lang="en-US" sz="1400" dirty="0"/>
              <a:t>is the cable ID: </a:t>
            </a:r>
          </a:p>
          <a:p>
            <a:pPr lvl="1"/>
            <a:r>
              <a:rPr lang="en-US" sz="1400" dirty="0"/>
              <a:t>“xx” is the project and strand type</a:t>
            </a:r>
          </a:p>
          <a:p>
            <a:pPr lvl="2"/>
            <a:r>
              <a:rPr lang="en-US" sz="1400" dirty="0"/>
              <a:t>30 series = QXF gen 1 with annealed strands; </a:t>
            </a:r>
            <a:br>
              <a:rPr lang="en-US" sz="1400" dirty="0"/>
            </a:br>
            <a:r>
              <a:rPr lang="en-US" sz="1400" dirty="0"/>
              <a:t>40 series = QXF gen 2 with annealed strands;</a:t>
            </a:r>
          </a:p>
          <a:p>
            <a:pPr lvl="2"/>
            <a:r>
              <a:rPr lang="en-US" sz="1400" dirty="0"/>
              <a:t>Odd = cored cable; x3, x5, x7 determines strand type</a:t>
            </a:r>
          </a:p>
          <a:p>
            <a:pPr lvl="1"/>
            <a:r>
              <a:rPr lang="en-US" sz="1400" dirty="0"/>
              <a:t>“</a:t>
            </a:r>
            <a:r>
              <a:rPr lang="en-US" sz="1400" dirty="0" err="1"/>
              <a:t>nnnn</a:t>
            </a:r>
            <a:r>
              <a:rPr lang="en-US" sz="1400" dirty="0"/>
              <a:t>” is the cable map number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1" y="3563134"/>
            <a:ext cx="861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QXFA 209 made with strand exchanged from CERN</a:t>
            </a:r>
          </a:p>
          <a:p>
            <a:r>
              <a:rPr lang="en-US" dirty="0" smtClean="0"/>
              <a:t>QXFA 116 backup sample needed to pass supplier QC (spool PO08S00216A02U)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6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310386"/>
            <a:ext cx="7918450" cy="472459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79217"/>
              </p:ext>
            </p:extLst>
          </p:nvPr>
        </p:nvGraphicFramePr>
        <p:xfrm>
          <a:off x="2273301" y="360000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560330033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758345793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34960807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25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70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04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8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24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 smtClean="0"/>
              <a:t>QXFA-117 </a:t>
            </a:r>
            <a:r>
              <a:rPr lang="en-US" sz="3600" dirty="0"/>
              <a:t>/ </a:t>
            </a:r>
            <a:r>
              <a:rPr lang="en-US" sz="3600" dirty="0" smtClean="0"/>
              <a:t>P43OL1107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8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MQXFA-05</a:t>
            </a:r>
          </a:p>
          <a:p>
            <a:r>
              <a:rPr lang="en-US" dirty="0"/>
              <a:t>Coil: QXFA-117</a:t>
            </a:r>
          </a:p>
          <a:p>
            <a:r>
              <a:rPr lang="en-US" dirty="0"/>
              <a:t>Corresponding Cable: P43OL1107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(AUP 012)</a:t>
            </a:r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1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“HiLumi” spec, procured by LARP under:</a:t>
            </a:r>
          </a:p>
          <a:p>
            <a:pPr lvl="1"/>
            <a:r>
              <a:rPr lang="en-US" dirty="0"/>
              <a:t>FNAL 632982 C – Spec </a:t>
            </a:r>
            <a:r>
              <a:rPr lang="en-US" dirty="0" smtClean="0"/>
              <a:t>0 (26 ULs)</a:t>
            </a:r>
            <a:endParaRPr lang="en-US" dirty="0"/>
          </a:p>
          <a:p>
            <a:pPr lvl="1"/>
            <a:r>
              <a:rPr lang="en-US" dirty="0"/>
              <a:t>FNAL 632982 D – Spec </a:t>
            </a:r>
            <a:r>
              <a:rPr lang="en-US" dirty="0" smtClean="0"/>
              <a:t>0 (14 ULs)</a:t>
            </a:r>
            <a:endParaRPr lang="en-US" dirty="0"/>
          </a:p>
          <a:p>
            <a:r>
              <a:rPr lang="en-US" dirty="0" smtClean="0"/>
              <a:t>0.85 </a:t>
            </a:r>
            <a:r>
              <a:rPr lang="en-US" dirty="0"/>
              <a:t>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2018 07 05</a:t>
            </a:r>
            <a:r>
              <a:rPr lang="en-US" dirty="0" smtClean="0"/>
              <a:t> </a:t>
            </a:r>
            <a:r>
              <a:rPr lang="en-US" dirty="0"/>
              <a:t>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467 m (LBNL, fabricated, including LBNL samples)</a:t>
            </a:r>
          </a:p>
          <a:p>
            <a:pPr lvl="1"/>
            <a:r>
              <a:rPr lang="en-US" dirty="0"/>
              <a:t>455 m (shipped to NEWT, including S &amp; V samples)</a:t>
            </a:r>
          </a:p>
          <a:p>
            <a:pPr lvl="1"/>
            <a:r>
              <a:rPr lang="en-US" dirty="0"/>
              <a:t>451.6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PO08S00206A02U	x 4 ULs</a:t>
            </a:r>
          </a:p>
          <a:p>
            <a:pPr lvl="1"/>
            <a:r>
              <a:rPr lang="pl-PL" dirty="0"/>
              <a:t>PO08S00189A02U	x 4 ULs</a:t>
            </a:r>
          </a:p>
          <a:p>
            <a:pPr lvl="1"/>
            <a:r>
              <a:rPr lang="pl-PL" dirty="0"/>
              <a:t>PO08S00209A04U	x 6 ULs</a:t>
            </a:r>
          </a:p>
          <a:p>
            <a:pPr lvl="1"/>
            <a:r>
              <a:rPr lang="pl-PL" dirty="0"/>
              <a:t>PO08S00211A02U	x 6 ULs</a:t>
            </a:r>
          </a:p>
          <a:p>
            <a:pPr lvl="1"/>
            <a:r>
              <a:rPr lang="pl-PL" dirty="0"/>
              <a:t>PO08S00227A04U	x 6 ULs</a:t>
            </a:r>
          </a:p>
          <a:p>
            <a:pPr lvl="1"/>
            <a:r>
              <a:rPr lang="pl-PL" dirty="0"/>
              <a:t>PO08S00211A01U	x 6 ULs</a:t>
            </a:r>
          </a:p>
          <a:p>
            <a:pPr lvl="1"/>
            <a:r>
              <a:rPr lang="pl-PL" dirty="0"/>
              <a:t>PO08S00223A01U	x 8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 smtClean="0"/>
              <a:t>120L39A7322313 </a:t>
            </a:r>
            <a:endParaRPr lang="en-US" dirty="0"/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614096" y="1508781"/>
            <a:ext cx="238050" cy="256093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35024" y="26070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6 </a:t>
            </a:r>
            <a:r>
              <a:rPr lang="en-US" dirty="0"/>
              <a:t>billets</a:t>
            </a:r>
          </a:p>
        </p:txBody>
      </p:sp>
    </p:spTree>
    <p:extLst>
      <p:ext uri="{BB962C8B-B14F-4D97-AF65-F5344CB8AC3E}">
        <p14:creationId xmlns:p14="http://schemas.microsoft.com/office/powerpoint/2010/main" val="32273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</a:t>
            </a:r>
            <a:r>
              <a:rPr lang="en-US" dirty="0"/>
              <a:t>0.00</a:t>
            </a:r>
            <a:r>
              <a:rPr lang="en-US" sz="1600" dirty="0">
                <a:solidFill>
                  <a:schemeClr val="accent5"/>
                </a:solidFill>
              </a:rPr>
              <a:t>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</a:t>
            </a:r>
            <a:r>
              <a:rPr lang="en-US" dirty="0"/>
              <a:t>0.22</a:t>
            </a:r>
            <a:r>
              <a:rPr lang="en-US" sz="1600" dirty="0" smtClean="0">
                <a:solidFill>
                  <a:schemeClr val="accent5"/>
                </a:solidFill>
              </a:rPr>
              <a:t>%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057450"/>
            <a:ext cx="8004742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145°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1.534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Production tail end: 1.530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0.467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18.164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1.535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0.441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18.152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1.529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0.413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18.142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1.524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0.010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0.002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used: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116, 117, 207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209 </a:t>
            </a:r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</a:rPr>
              <a:t>spare: 115, presented previously and approved for MQXFA04)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Corresponding cables: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P43OL1105, P43OL1107, P43OL1106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/>
                </a:solidFill>
              </a:rPr>
              <a:t>P43OL1114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All cables are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All </a:t>
            </a:r>
            <a:r>
              <a:rPr lang="en-US" dirty="0">
                <a:solidFill>
                  <a:schemeClr val="tx2"/>
                </a:solidFill>
              </a:rPr>
              <a:t>AUP </a:t>
            </a:r>
            <a:r>
              <a:rPr lang="en-US" dirty="0" smtClean="0">
                <a:solidFill>
                  <a:schemeClr val="tx2"/>
                </a:solidFill>
              </a:rPr>
              <a:t>cables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0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0.149 mm; #2) 0.146 mm; #3) 0.145 mm; </a:t>
            </a:r>
          </a:p>
          <a:p>
            <a:pPr lvl="1"/>
            <a:r>
              <a:rPr lang="en-US" dirty="0"/>
              <a:t>Mean 0.147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0.142 mm; #2) 0.141 mm; #3) 0.139 mm; </a:t>
            </a:r>
          </a:p>
          <a:p>
            <a:pPr lvl="1"/>
            <a:r>
              <a:rPr lang="en-US" dirty="0"/>
              <a:t>Mean 0.140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757" y="5524414"/>
            <a:ext cx="6216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LBNL boat subsequently found to have possibly misaligned</a:t>
            </a:r>
          </a:p>
          <a:p>
            <a:r>
              <a:rPr lang="en-US" dirty="0" smtClean="0"/>
              <a:t>CAPA: hardware record to include realignment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0.850 ± </a:t>
                      </a:r>
                      <a:r>
                        <a:rPr lang="en-US" dirty="0" smtClean="0"/>
                        <a:t>0.0009 </a:t>
                      </a:r>
                      <a:r>
                        <a:rPr lang="en-US" dirty="0"/>
                        <a:t>mm (LBNL)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54.3%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18.4 </a:t>
                      </a:r>
                      <a:r>
                        <a:rPr lang="en-US" dirty="0"/>
                        <a:t>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286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466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572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693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4A5EF9-824E-4537-86EB-695A5843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7" y="1402059"/>
            <a:ext cx="8412388" cy="405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526268"/>
            <a:ext cx="1255475" cy="1112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5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747F03-11FD-4E3A-BC37-57CA6887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9" y="1276925"/>
            <a:ext cx="8602202" cy="4304149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125391" cy="97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1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P43OL1107AE33E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PO08S00227A04U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(6)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P43OL1107AE37E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PO08S00227A04U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(6)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P43OL1107AE15E</a:t>
                      </a:r>
                      <a:b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PO08S00209A04U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(6)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P43OL1107AE49E</a:t>
                      </a:r>
                      <a:b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PO08S00223A01U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(8)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P43OL1107AE54E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PO08S00223A01U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(8)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1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</a:t>
            </a:r>
            <a:r>
              <a:rPr lang="en-US" dirty="0" smtClean="0"/>
              <a:t>– Witness Samples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75177"/>
            <a:ext cx="8686800" cy="241879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53142" y="2685656"/>
            <a:ext cx="1377383" cy="238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05503" y="3367035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2160" y="2621409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Witness virgin strand (VS)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28184" y="3698920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31360" y="2844785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06098" y="3719842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0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P43OL1107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36220"/>
              </p:ext>
            </p:extLst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r>
                        <a:rPr lang="en-US" sz="1400" dirty="0" smtClean="0"/>
                        <a:t>(293K / 20K)</a:t>
                      </a:r>
                    </a:p>
                    <a:p>
                      <a:r>
                        <a:rPr lang="en-US" sz="1400" dirty="0" smtClean="0"/>
                        <a:t>XS &gt; 100</a:t>
                      </a:r>
                    </a:p>
                    <a:p>
                      <a:r>
                        <a:rPr lang="en-US" sz="1400" dirty="0" smtClean="0"/>
                        <a:t>RW</a:t>
                      </a:r>
                      <a:r>
                        <a:rPr lang="en-US" sz="1400" baseline="0" dirty="0" smtClean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</a:t>
                      </a:r>
                      <a:r>
                        <a:rPr lang="en-US" sz="1400" baseline="0" dirty="0" smtClean="0"/>
                        <a:t> &gt; 600</a:t>
                      </a:r>
                    </a:p>
                    <a:p>
                      <a:r>
                        <a:rPr lang="en-US" sz="1400" baseline="0" dirty="0" smtClean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 &gt; 314</a:t>
                      </a:r>
                    </a:p>
                    <a:p>
                      <a:r>
                        <a:rPr lang="en-US" sz="1400" dirty="0" smtClean="0"/>
                        <a:t>RW &gt; 331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PO08S00223A01U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PO08S00211A01U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P43OL1107AE49E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P43OL1107AE54E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P43OL1107AE43E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P43OL1107AE47E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0999" y="460228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nnnQ</a:t>
            </a:r>
            <a:r>
              <a:rPr lang="en-US" dirty="0" smtClean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 smtClean="0"/>
              <a:t>Q denotes a critical current measurement that did not show a transition before quenching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08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4351"/>
            <a:ext cx="7918450" cy="47366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166285"/>
              </p:ext>
            </p:extLst>
          </p:nvPr>
        </p:nvGraphicFramePr>
        <p:xfrm>
          <a:off x="2273301" y="360000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039447368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3411355351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35733013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87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5233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57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8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820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 smtClean="0"/>
              <a:t>QXFA-207 </a:t>
            </a:r>
            <a:r>
              <a:rPr lang="en-US" sz="3600" dirty="0"/>
              <a:t>/ </a:t>
            </a:r>
            <a:r>
              <a:rPr lang="en-US" sz="3600" dirty="0" smtClean="0"/>
              <a:t>P43OL1106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2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051586"/>
            <a:ext cx="7920000" cy="507457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“HiLumi” spec</a:t>
            </a:r>
            <a:r>
              <a:rPr lang="en-US" dirty="0" smtClean="0"/>
              <a:t>, these are spools manufactured after 2017 CERN-LARP spec review </a:t>
            </a:r>
            <a:endParaRPr lang="en-US" dirty="0" smtClean="0"/>
          </a:p>
          <a:p>
            <a:pPr lvl="1"/>
            <a:r>
              <a:rPr lang="en-US" dirty="0" smtClean="0"/>
              <a:t>Procured </a:t>
            </a:r>
            <a:r>
              <a:rPr lang="en-US" dirty="0"/>
              <a:t>by LARP under:</a:t>
            </a:r>
          </a:p>
          <a:p>
            <a:pPr lvl="2"/>
            <a:r>
              <a:rPr lang="en-US" dirty="0" smtClean="0"/>
              <a:t>FNAL </a:t>
            </a:r>
            <a:r>
              <a:rPr lang="en-US" dirty="0"/>
              <a:t>632982 C – Spec </a:t>
            </a:r>
            <a:r>
              <a:rPr lang="en-US" dirty="0" smtClean="0"/>
              <a:t>0 (coils 116, 117)</a:t>
            </a:r>
            <a:endParaRPr lang="en-US" dirty="0"/>
          </a:p>
          <a:p>
            <a:pPr lvl="2"/>
            <a:r>
              <a:rPr lang="en-US" dirty="0"/>
              <a:t>FNAL 632982 D – Spec </a:t>
            </a:r>
            <a:r>
              <a:rPr lang="en-US" dirty="0" smtClean="0"/>
              <a:t>0 (coils 116, 117, 207)</a:t>
            </a:r>
          </a:p>
          <a:p>
            <a:pPr lvl="1"/>
            <a:r>
              <a:rPr lang="en-US" dirty="0" smtClean="0"/>
              <a:t>Procured by CERN under:</a:t>
            </a:r>
          </a:p>
          <a:p>
            <a:pPr lvl="2"/>
            <a:r>
              <a:rPr lang="en-US" dirty="0" smtClean="0"/>
              <a:t>CERN Contract F663 Ship F and Ship G (coil 209)</a:t>
            </a:r>
            <a:endParaRPr lang="en-US" dirty="0"/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  <a:p>
            <a:r>
              <a:rPr lang="en-US" dirty="0" smtClean="0"/>
              <a:t>LARP procurement spec </a:t>
            </a:r>
            <a:r>
              <a:rPr lang="en-US" dirty="0"/>
              <a:t>was US-HiLumi-Doc-40, modification to HT was applied to PO 632982, changing the final stage from 665°C for 75 h to 665°C for 50 h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Purpose: protect 15% rolled RRR in exchange for minimal trade-back of critical current</a:t>
            </a:r>
            <a:r>
              <a:rPr lang="en-US" dirty="0" smtClean="0"/>
              <a:t> </a:t>
            </a:r>
            <a:r>
              <a:rPr lang="en-US" i="1" dirty="0" smtClean="0"/>
              <a:t>(this will be evident for coil 209)</a:t>
            </a:r>
          </a:p>
          <a:p>
            <a:pPr lvl="1"/>
            <a:r>
              <a:rPr lang="en-US" i="1" dirty="0" smtClean="0"/>
              <a:t>Coil HT has always been 665 °C / 50 h per Doc 109</a:t>
            </a:r>
            <a:endParaRPr lang="en-US" i="1" dirty="0"/>
          </a:p>
          <a:p>
            <a:r>
              <a:rPr lang="en-US" dirty="0"/>
              <a:t>CERN procurement spec </a:t>
            </a:r>
            <a:r>
              <a:rPr lang="en-US" dirty="0" smtClean="0"/>
              <a:t>HT for Ship F and Ship G was </a:t>
            </a:r>
            <a:r>
              <a:rPr lang="en-US" dirty="0"/>
              <a:t>665°C for 75 h </a:t>
            </a:r>
            <a:r>
              <a:rPr lang="en-US" dirty="0" smtClean="0"/>
              <a:t>– so, </a:t>
            </a:r>
            <a:r>
              <a:rPr lang="en-US" i="1" dirty="0" smtClean="0"/>
              <a:t>I</a:t>
            </a:r>
            <a:r>
              <a:rPr lang="en-US" baseline="-25000" dirty="0" smtClean="0"/>
              <a:t>C</a:t>
            </a:r>
            <a:r>
              <a:rPr lang="en-US" dirty="0" smtClean="0"/>
              <a:t> higher but RRR lower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2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Magnet: MQXFA-05</a:t>
            </a:r>
          </a:p>
          <a:p>
            <a:r>
              <a:rPr lang="en-US" dirty="0"/>
              <a:t>Coil: QXFA-207</a:t>
            </a:r>
          </a:p>
          <a:p>
            <a:r>
              <a:rPr lang="en-US" dirty="0"/>
              <a:t>Corresponding Cable: P43OL1106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(AUP 011)</a:t>
            </a:r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3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“HiLumi” spec, procured by LARP under:</a:t>
            </a:r>
          </a:p>
          <a:p>
            <a:pPr lvl="1"/>
            <a:r>
              <a:rPr lang="en-US" dirty="0" smtClean="0"/>
              <a:t>FNAL </a:t>
            </a:r>
            <a:r>
              <a:rPr lang="en-US" dirty="0"/>
              <a:t>632982 D – Spec 0</a:t>
            </a:r>
          </a:p>
          <a:p>
            <a:r>
              <a:rPr lang="en-US" dirty="0" smtClean="0"/>
              <a:t>0.85 </a:t>
            </a:r>
            <a:r>
              <a:rPr lang="en-US" dirty="0"/>
              <a:t>mm, </a:t>
            </a:r>
            <a:r>
              <a:rPr lang="en-US" dirty="0" err="1"/>
              <a:t>Ti</a:t>
            </a:r>
            <a:r>
              <a:rPr lang="en-US" dirty="0"/>
              <a:t>-doped, reduced Sn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9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 smtClean="0"/>
              <a:t>2018 06 18 (Production </a:t>
            </a:r>
            <a:r>
              <a:rPr lang="en-US" dirty="0"/>
              <a:t>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 smtClean="0"/>
              <a:t>465 </a:t>
            </a:r>
            <a:r>
              <a:rPr lang="en-US" dirty="0"/>
              <a:t>m (LBNL, fabricated, including LBNL samples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455 m </a:t>
            </a:r>
            <a:r>
              <a:rPr lang="en-US" dirty="0"/>
              <a:t>(shipped to NEWT, including S &amp; V samples)</a:t>
            </a:r>
          </a:p>
          <a:p>
            <a:pPr lvl="1"/>
            <a:r>
              <a:rPr lang="en-US" dirty="0" smtClean="0"/>
              <a:t>??? </a:t>
            </a:r>
            <a:r>
              <a:rPr lang="en-US" dirty="0"/>
              <a:t>m (Measured by </a:t>
            </a:r>
            <a:r>
              <a:rPr lang="en-US" dirty="0" smtClean="0"/>
              <a:t>BNL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8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PO08S00220A01U	x 1 ULs</a:t>
            </a:r>
          </a:p>
          <a:p>
            <a:pPr lvl="1"/>
            <a:r>
              <a:rPr lang="pl-PL" dirty="0"/>
              <a:t>PO08S00220A02U	x 3 ULs</a:t>
            </a:r>
          </a:p>
          <a:p>
            <a:pPr lvl="1"/>
            <a:r>
              <a:rPr lang="pl-PL" dirty="0"/>
              <a:t>PO08S00220A03U	x 1 ULs</a:t>
            </a:r>
          </a:p>
          <a:p>
            <a:pPr lvl="1"/>
            <a:r>
              <a:rPr lang="pl-PL" dirty="0"/>
              <a:t>PO08S00220A05U	x 2 ULs</a:t>
            </a:r>
          </a:p>
          <a:p>
            <a:pPr lvl="1"/>
            <a:r>
              <a:rPr lang="pl-PL" dirty="0"/>
              <a:t>PO08S00225A03U	x 2 ULs</a:t>
            </a:r>
          </a:p>
          <a:p>
            <a:pPr lvl="1"/>
            <a:r>
              <a:rPr lang="pl-PL" dirty="0"/>
              <a:t>PO08S00224A02U	x 3 ULs</a:t>
            </a:r>
          </a:p>
          <a:p>
            <a:pPr lvl="1"/>
            <a:r>
              <a:rPr lang="pl-PL" dirty="0"/>
              <a:t>PO08S00225A02U	x 2 ULs</a:t>
            </a:r>
          </a:p>
          <a:p>
            <a:pPr lvl="1"/>
            <a:r>
              <a:rPr lang="pl-PL" dirty="0"/>
              <a:t>PO08S00239A07U	x 1 ULs</a:t>
            </a:r>
          </a:p>
          <a:p>
            <a:pPr lvl="1"/>
            <a:r>
              <a:rPr lang="pl-PL" dirty="0"/>
              <a:t>PO08S00224A01U	x 1 ULs</a:t>
            </a:r>
          </a:p>
          <a:p>
            <a:pPr lvl="1"/>
            <a:r>
              <a:rPr lang="pl-PL" dirty="0"/>
              <a:t>PO08S00239A04U	x 1 ULs</a:t>
            </a:r>
          </a:p>
          <a:p>
            <a:pPr lvl="1"/>
            <a:r>
              <a:rPr lang="pl-PL" dirty="0"/>
              <a:t>PO08S00225A05U	x 2 ULs</a:t>
            </a:r>
          </a:p>
          <a:p>
            <a:pPr lvl="1"/>
            <a:r>
              <a:rPr lang="pl-PL" dirty="0"/>
              <a:t>PO08S00239A02U	x 2 ULs</a:t>
            </a:r>
          </a:p>
          <a:p>
            <a:pPr lvl="1"/>
            <a:r>
              <a:rPr lang="pl-PL" dirty="0"/>
              <a:t>PO08S00239A01U	x 2 ULs</a:t>
            </a:r>
          </a:p>
          <a:p>
            <a:pPr lvl="1"/>
            <a:r>
              <a:rPr lang="pl-PL" dirty="0"/>
              <a:t>PO08S00224A04U	x 1 ULs</a:t>
            </a:r>
          </a:p>
          <a:p>
            <a:pPr lvl="1"/>
            <a:r>
              <a:rPr lang="pl-PL" dirty="0"/>
              <a:t>PO08S00225A01U	x 3 ULs</a:t>
            </a:r>
          </a:p>
          <a:p>
            <a:pPr lvl="1"/>
            <a:r>
              <a:rPr lang="pl-PL" dirty="0"/>
              <a:t>PO08S00239A06U	x 2 ULs</a:t>
            </a:r>
          </a:p>
          <a:p>
            <a:pPr lvl="1"/>
            <a:r>
              <a:rPr lang="pl-PL" dirty="0"/>
              <a:t>PO08S00223A02U	x 11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 smtClean="0"/>
              <a:t>120L40A7322313 </a:t>
            </a:r>
            <a:endParaRPr lang="en-US" dirty="0"/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4333950" y="1410466"/>
            <a:ext cx="238050" cy="31158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54878" y="278370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26953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</a:t>
            </a:r>
            <a:r>
              <a:rPr lang="en-US" dirty="0"/>
              <a:t>0.00</a:t>
            </a:r>
            <a:r>
              <a:rPr lang="en-US" sz="1600" dirty="0">
                <a:solidFill>
                  <a:schemeClr val="accent5"/>
                </a:solidFill>
              </a:rPr>
              <a:t>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</a:t>
            </a:r>
            <a:r>
              <a:rPr lang="en-US" dirty="0"/>
              <a:t>0.04</a:t>
            </a:r>
            <a:r>
              <a:rPr lang="en-US" sz="1600" dirty="0">
                <a:solidFill>
                  <a:schemeClr val="accent5"/>
                </a:solidFill>
              </a:rPr>
              <a:t>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057450"/>
            <a:ext cx="8004742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 smtClean="0"/>
              <a:t>130°</a:t>
            </a:r>
            <a:endParaRPr lang="en-US" dirty="0"/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</a:t>
            </a:r>
            <a:r>
              <a:rPr lang="en-US" dirty="0" smtClean="0"/>
              <a:t>1.533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Production tail end: </a:t>
            </a:r>
            <a:r>
              <a:rPr lang="en-US" dirty="0" smtClean="0"/>
              <a:t>1.531 </a:t>
            </a:r>
            <a:r>
              <a:rPr lang="en-US" dirty="0"/>
              <a:t>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/>
              <a:pPr/>
              <a:t>55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Pressure </a:t>
                      </a:r>
                      <a:br>
                        <a:rPr lang="en-US" dirty="0"/>
                      </a:br>
                      <a:r>
                        <a:rPr lang="en-US" dirty="0"/>
                        <a:t>(MPa)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Angle </a:t>
                      </a:r>
                      <a:br>
                        <a:rPr lang="en-US" dirty="0"/>
                      </a:br>
                      <a:r>
                        <a:rPr lang="en-US" dirty="0"/>
                        <a:t>(°)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Width </a:t>
                      </a:r>
                      <a:br>
                        <a:rPr lang="en-US" dirty="0"/>
                      </a:br>
                      <a:r>
                        <a:rPr lang="en-US" dirty="0"/>
                        <a:t>(mm)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Thickness (mm)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/>
                        <a:t>Maximum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0.459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18.159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1.531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/>
                        <a:t>Average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0.426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18.149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1.526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Minimum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0.398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18.143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1.523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Sigma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0.002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58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</a:t>
            </a:r>
            <a:r>
              <a:rPr lang="en-US" dirty="0" smtClean="0"/>
              <a:t>100415</a:t>
            </a:r>
            <a:endParaRPr lang="en-US" dirty="0"/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</a:t>
            </a:r>
            <a:r>
              <a:rPr lang="en-US" dirty="0" smtClean="0"/>
              <a:t>0.149 </a:t>
            </a:r>
            <a:r>
              <a:rPr lang="en-US" dirty="0"/>
              <a:t>mm; #2) </a:t>
            </a:r>
            <a:r>
              <a:rPr lang="en-US" dirty="0" smtClean="0"/>
              <a:t>0.147 </a:t>
            </a:r>
            <a:r>
              <a:rPr lang="en-US" dirty="0"/>
              <a:t>mm; #3) </a:t>
            </a:r>
            <a:r>
              <a:rPr lang="en-US" dirty="0" smtClean="0"/>
              <a:t>0.145 </a:t>
            </a:r>
            <a:r>
              <a:rPr lang="en-US" dirty="0"/>
              <a:t>mm; </a:t>
            </a:r>
          </a:p>
          <a:p>
            <a:pPr lvl="1"/>
            <a:r>
              <a:rPr lang="en-US" dirty="0"/>
              <a:t>Mean </a:t>
            </a:r>
            <a:r>
              <a:rPr lang="en-US" dirty="0" smtClean="0"/>
              <a:t>0.147 </a:t>
            </a:r>
            <a:r>
              <a:rPr lang="en-US" dirty="0"/>
              <a:t>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</a:t>
            </a:r>
            <a:r>
              <a:rPr lang="en-US" dirty="0" smtClean="0"/>
              <a:t>0.146 </a:t>
            </a:r>
            <a:r>
              <a:rPr lang="en-US" dirty="0"/>
              <a:t>mm; #2) </a:t>
            </a:r>
            <a:r>
              <a:rPr lang="en-US" dirty="0" smtClean="0"/>
              <a:t>0.143 </a:t>
            </a:r>
            <a:r>
              <a:rPr lang="en-US" dirty="0"/>
              <a:t>mm; #3) </a:t>
            </a:r>
            <a:r>
              <a:rPr lang="en-US" dirty="0" smtClean="0"/>
              <a:t>0.141 </a:t>
            </a:r>
            <a:r>
              <a:rPr lang="en-US" dirty="0"/>
              <a:t>mm; </a:t>
            </a:r>
          </a:p>
          <a:p>
            <a:pPr lvl="1"/>
            <a:r>
              <a:rPr lang="en-US" dirty="0"/>
              <a:t>Mean </a:t>
            </a:r>
            <a:r>
              <a:rPr lang="en-US" dirty="0" smtClean="0"/>
              <a:t>0.143 </a:t>
            </a:r>
            <a:r>
              <a:rPr lang="en-US" dirty="0"/>
              <a:t>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8244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6DA28-75C6-3448-A04A-03919D139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75"/>
          <a:stretch/>
        </p:blipFill>
        <p:spPr>
          <a:xfrm>
            <a:off x="365806" y="960148"/>
            <a:ext cx="8520276" cy="4404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Supplier is conservative by 2.1% after accounting for heat treatment</a:t>
            </a:r>
          </a:p>
          <a:p>
            <a:r>
              <a:rPr lang="en-US" dirty="0">
                <a:solidFill>
                  <a:srgbClr val="FF0000"/>
                </a:solidFill>
              </a:rPr>
              <a:t>2.1% is comparable to the inter-lab test uncertainty (1.6 % in 2015) and past BNL-OST comparison (3% primarily due to strain).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433" y="385112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5433" y="4220453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7929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0.850 ± </a:t>
                      </a:r>
                      <a:r>
                        <a:rPr lang="en-US" dirty="0" smtClean="0"/>
                        <a:t>0.0006 </a:t>
                      </a:r>
                      <a:r>
                        <a:rPr lang="en-US" dirty="0"/>
                        <a:t>mm (LBNL)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54.7%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18.7 </a:t>
                      </a:r>
                      <a:r>
                        <a:rPr lang="en-US" dirty="0"/>
                        <a:t>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258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368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463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571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694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1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EE18C7-87C3-449C-941F-9EDD032D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402059"/>
            <a:ext cx="8503827" cy="4097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526268"/>
            <a:ext cx="1407845" cy="1112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B3F597-F311-41E9-811D-C101DAEA1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9" y="1276925"/>
            <a:ext cx="8602202" cy="4304149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216830" cy="97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P43OL1106AE05E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PO08S00220A02U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(3)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P43OL1106AE17E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PO08S00224A02U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(3)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P43OL1106AE37E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PO08S00225A01U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(3)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P43OL1106AE45E</a:t>
                      </a:r>
                      <a:b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PO08S00223A02U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(11)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P43OL1106AE49E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PO08S00223A02U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(11)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LRLK180717ALC1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5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P43OL1106 </a:t>
            </a:r>
            <a:r>
              <a:rPr lang="en-US" dirty="0"/>
              <a:t>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3" y="1742981"/>
            <a:ext cx="8686800" cy="244603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tests were successful</a:t>
            </a:r>
            <a:endParaRPr lang="en-US" sz="1600" dirty="0" smtClean="0"/>
          </a:p>
        </p:txBody>
      </p:sp>
      <p:sp>
        <p:nvSpPr>
          <p:cNvPr id="8" name="Oval 7"/>
          <p:cNvSpPr/>
          <p:nvPr/>
        </p:nvSpPr>
        <p:spPr>
          <a:xfrm>
            <a:off x="7617779" y="3000408"/>
            <a:ext cx="1377383" cy="238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8671" y="2988116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0365" y="3356175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56186" y="2954489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Witness virgin strand (VS)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2000" y="2943859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263990" y="3004751"/>
            <a:ext cx="1377383" cy="238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20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P43OL1106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975877"/>
              </p:ext>
            </p:extLst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r>
                        <a:rPr lang="en-US" sz="1400" dirty="0" smtClean="0"/>
                        <a:t>(293K / 20K)</a:t>
                      </a:r>
                    </a:p>
                    <a:p>
                      <a:r>
                        <a:rPr lang="en-US" sz="1400" dirty="0" smtClean="0"/>
                        <a:t>XS &gt; 100</a:t>
                      </a:r>
                    </a:p>
                    <a:p>
                      <a:r>
                        <a:rPr lang="en-US" sz="1400" dirty="0" smtClean="0"/>
                        <a:t>RW</a:t>
                      </a:r>
                      <a:r>
                        <a:rPr lang="en-US" sz="1400" baseline="0" dirty="0" smtClean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</a:t>
                      </a:r>
                      <a:r>
                        <a:rPr lang="en-US" sz="1400" baseline="0" dirty="0" smtClean="0"/>
                        <a:t> &gt; 600</a:t>
                      </a:r>
                    </a:p>
                    <a:p>
                      <a:r>
                        <a:rPr lang="en-US" sz="1400" baseline="0" dirty="0" smtClean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 &gt; 314</a:t>
                      </a:r>
                    </a:p>
                    <a:p>
                      <a:r>
                        <a:rPr lang="en-US" sz="1400" dirty="0" smtClean="0"/>
                        <a:t>RW &gt; 331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PO08S00223A02U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PO08S00220A02U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P43OL1106AE45E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P43OL1106AE55E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P43OL1106AE05E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P43OL1106AE17E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458112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nnnQ</a:t>
            </a:r>
            <a:r>
              <a:rPr lang="en-US" dirty="0" smtClean="0"/>
              <a:t> denotes a critical current measurement that showed a transition but quenched before the criterion was reached</a:t>
            </a:r>
          </a:p>
          <a:p>
            <a:endParaRPr lang="en-US" dirty="0"/>
          </a:p>
          <a:p>
            <a:r>
              <a:rPr lang="en-US" dirty="0" smtClean="0"/>
              <a:t>Q denotes a critical current measurement that did not show a transition before quenching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568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712934"/>
              </p:ext>
            </p:extLst>
          </p:nvPr>
        </p:nvGraphicFramePr>
        <p:xfrm>
          <a:off x="2216150" y="360000"/>
          <a:ext cx="4711700" cy="762000"/>
        </p:xfrm>
        <a:graphic>
          <a:graphicData uri="http://schemas.openxmlformats.org/drawingml/2006/table">
            <a:tbl>
              <a:tblPr/>
              <a:tblGrid>
                <a:gridCol w="2233859">
                  <a:extLst>
                    <a:ext uri="{9D8B030D-6E8A-4147-A177-3AD203B41FA5}">
                      <a16:colId xmlns:a16="http://schemas.microsoft.com/office/drawing/2014/main" val="1440514949"/>
                    </a:ext>
                  </a:extLst>
                </a:gridCol>
                <a:gridCol w="1204066">
                  <a:extLst>
                    <a:ext uri="{9D8B030D-6E8A-4147-A177-3AD203B41FA5}">
                      <a16:colId xmlns:a16="http://schemas.microsoft.com/office/drawing/2014/main" val="346402438"/>
                    </a:ext>
                  </a:extLst>
                </a:gridCol>
                <a:gridCol w="1273775">
                  <a:extLst>
                    <a:ext uri="{9D8B030D-6E8A-4147-A177-3AD203B41FA5}">
                      <a16:colId xmlns:a16="http://schemas.microsoft.com/office/drawing/2014/main" val="92590227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75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2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973429"/>
                  </a:ext>
                </a:extLst>
              </a:tr>
            </a:tbl>
          </a:graphicData>
        </a:graphic>
      </p:graphicFrame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09" y="1556793"/>
            <a:ext cx="7596523" cy="43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3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 smtClean="0"/>
              <a:t>QXFA-209 </a:t>
            </a:r>
            <a:r>
              <a:rPr lang="en-US" sz="3600" dirty="0"/>
              <a:t>/ </a:t>
            </a:r>
            <a:r>
              <a:rPr lang="en-US" sz="3600" dirty="0" smtClean="0"/>
              <a:t>P43OL1114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3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31" y="2057415"/>
            <a:ext cx="7920000" cy="274317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Magnet</a:t>
            </a:r>
            <a:r>
              <a:rPr lang="en-US"/>
              <a:t>: MQXFA-06</a:t>
            </a:r>
            <a:endParaRPr lang="en-US" dirty="0"/>
          </a:p>
          <a:p>
            <a:r>
              <a:rPr lang="en-US" dirty="0"/>
              <a:t>Coil: QXFA-209</a:t>
            </a:r>
          </a:p>
          <a:p>
            <a:r>
              <a:rPr lang="en-US" dirty="0"/>
              <a:t>Corresponding Cable: P43OL1114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(AUP 016)</a:t>
            </a:r>
          </a:p>
          <a:p>
            <a:r>
              <a:rPr lang="en-US" dirty="0"/>
              <a:t>Cable is 2</a:t>
            </a:r>
            <a:r>
              <a:rPr lang="en-US" baseline="30000" dirty="0"/>
              <a:t>nd</a:t>
            </a:r>
            <a:r>
              <a:rPr lang="en-US" dirty="0"/>
              <a:t> generation QXF cables with 108/127 RRP</a:t>
            </a:r>
            <a:r>
              <a:rPr lang="en-US" baseline="30000" dirty="0"/>
              <a:t>®</a:t>
            </a:r>
            <a:r>
              <a:rPr lang="en-US" dirty="0"/>
              <a:t> strands procured under LARP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5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“HiLumi” spec, procured by </a:t>
            </a:r>
            <a:r>
              <a:rPr lang="en-US" dirty="0" smtClean="0"/>
              <a:t>CERN </a:t>
            </a:r>
            <a:r>
              <a:rPr lang="en-US" dirty="0"/>
              <a:t>under:</a:t>
            </a:r>
          </a:p>
          <a:p>
            <a:pPr lvl="1"/>
            <a:r>
              <a:rPr lang="en-US" dirty="0" smtClean="0"/>
              <a:t>CERN Contract F663</a:t>
            </a:r>
            <a:endParaRPr lang="en-US" dirty="0"/>
          </a:p>
          <a:p>
            <a:r>
              <a:rPr lang="en-US" dirty="0"/>
              <a:t>0.85 mm, </a:t>
            </a:r>
            <a:r>
              <a:rPr lang="en-US" dirty="0" err="1"/>
              <a:t>Ti</a:t>
            </a:r>
            <a:r>
              <a:rPr lang="en-US" dirty="0"/>
              <a:t>-doped, reduced </a:t>
            </a:r>
            <a:r>
              <a:rPr lang="en-US" dirty="0" smtClean="0"/>
              <a:t>Sn</a:t>
            </a:r>
          </a:p>
          <a:p>
            <a:r>
              <a:rPr lang="en-US" dirty="0" smtClean="0"/>
              <a:t>Strand </a:t>
            </a:r>
            <a:r>
              <a:rPr lang="en-US" dirty="0"/>
              <a:t>data from </a:t>
            </a:r>
            <a:r>
              <a:rPr lang="en-US" dirty="0" smtClean="0"/>
              <a:t>CERN: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00412"/>
              </p:ext>
            </p:extLst>
          </p:nvPr>
        </p:nvGraphicFramePr>
        <p:xfrm>
          <a:off x="424272" y="3337561"/>
          <a:ext cx="8295455" cy="258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0802">
                  <a:extLst>
                    <a:ext uri="{9D8B030D-6E8A-4147-A177-3AD203B41FA5}">
                      <a16:colId xmlns:a16="http://schemas.microsoft.com/office/drawing/2014/main" val="241032296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990579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4953255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86598193"/>
                    </a:ext>
                  </a:extLst>
                </a:gridCol>
                <a:gridCol w="798219">
                  <a:extLst>
                    <a:ext uri="{9D8B030D-6E8A-4147-A177-3AD203B41FA5}">
                      <a16:colId xmlns:a16="http://schemas.microsoft.com/office/drawing/2014/main" val="1730223146"/>
                    </a:ext>
                  </a:extLst>
                </a:gridCol>
                <a:gridCol w="1185065">
                  <a:extLst>
                    <a:ext uri="{9D8B030D-6E8A-4147-A177-3AD203B41FA5}">
                      <a16:colId xmlns:a16="http://schemas.microsoft.com/office/drawing/2014/main" val="3201356465"/>
                    </a:ext>
                  </a:extLst>
                </a:gridCol>
                <a:gridCol w="1185065">
                  <a:extLst>
                    <a:ext uri="{9D8B030D-6E8A-4147-A177-3AD203B41FA5}">
                      <a16:colId xmlns:a16="http://schemas.microsoft.com/office/drawing/2014/main" val="1356283253"/>
                    </a:ext>
                  </a:extLst>
                </a:gridCol>
              </a:tblGrid>
              <a:tr h="51983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Ic12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Ic15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RRR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Ic15 roll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RRR roll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47468"/>
                  </a:ext>
                </a:extLst>
              </a:tr>
              <a:tr h="487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AO08S00125A01U.Y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31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/>
                          </a:solidFill>
                        </a:rPr>
                        <a:t>101</a:t>
                      </a:r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30674"/>
                  </a:ext>
                </a:extLst>
              </a:tr>
              <a:tr h="487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AO08S00125A01U.X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29435"/>
                  </a:ext>
                </a:extLst>
              </a:tr>
              <a:tr h="487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AO08S00136A01U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375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33810"/>
                  </a:ext>
                </a:extLst>
              </a:tr>
              <a:tr h="4873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(Spec)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632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49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9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Strand Procured by LARP and Supplier’s QC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612000" y="900000"/>
            <a:ext cx="8166194" cy="1797487"/>
          </a:xfrm>
        </p:spPr>
        <p:txBody>
          <a:bodyPr>
            <a:normAutofit/>
          </a:bodyPr>
          <a:lstStyle/>
          <a:p>
            <a:r>
              <a:rPr lang="en-US" sz="2000" dirty="0"/>
              <a:t>A change of the heat treatment was approved in 2017 </a:t>
            </a:r>
            <a:r>
              <a:rPr lang="en-US" sz="2000" dirty="0">
                <a:sym typeface="Wingdings" panose="05000000000000000000" pitchFamily="2" charset="2"/>
              </a:rPr>
              <a:t> shift in data</a:t>
            </a:r>
          </a:p>
          <a:p>
            <a:r>
              <a:rPr lang="en-US" sz="2000" dirty="0"/>
              <a:t>Final step from 665C 75hr to 665C 50hr</a:t>
            </a:r>
          </a:p>
          <a:p>
            <a:pPr lvl="1"/>
            <a:r>
              <a:rPr lang="en-US" sz="2000" dirty="0"/>
              <a:t>4.9% reduction in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c</a:t>
            </a:r>
            <a:r>
              <a:rPr lang="en-US" sz="2000" dirty="0"/>
              <a:t>(15 T) for 14.7% gain in RRR (15% rolled)</a:t>
            </a:r>
          </a:p>
          <a:p>
            <a:r>
              <a:rPr lang="en-US" sz="2000" dirty="0"/>
              <a:t>Verification testing did not receive HT change notice in time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2492" y="251282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2492" y="282965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Rolled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9" y="2372418"/>
            <a:ext cx="5724665" cy="4145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7537" y="617168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4347" y="6167018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</p:spTree>
    <p:extLst>
      <p:ext uri="{BB962C8B-B14F-4D97-AF65-F5344CB8AC3E}">
        <p14:creationId xmlns:p14="http://schemas.microsoft.com/office/powerpoint/2010/main" val="18192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2018 12 19</a:t>
            </a:r>
            <a:r>
              <a:rPr lang="en-US" dirty="0" smtClean="0"/>
              <a:t> </a:t>
            </a:r>
            <a:r>
              <a:rPr lang="en-US" dirty="0"/>
              <a:t>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481</a:t>
            </a:r>
            <a:r>
              <a:rPr lang="en-US" dirty="0" smtClean="0"/>
              <a:t> </a:t>
            </a:r>
            <a:r>
              <a:rPr lang="en-US" dirty="0"/>
              <a:t>m (LBNL, fabricated, including LBNL samples)</a:t>
            </a:r>
          </a:p>
          <a:p>
            <a:pPr lvl="1"/>
            <a:r>
              <a:rPr lang="en-US" dirty="0" smtClean="0"/>
              <a:t>455 </a:t>
            </a:r>
            <a:r>
              <a:rPr lang="en-US" dirty="0"/>
              <a:t>m (shipped to NEWT, including S &amp; V samples)</a:t>
            </a:r>
            <a:endParaRPr lang="en-US" dirty="0" smtClean="0"/>
          </a:p>
          <a:p>
            <a:pPr lvl="1"/>
            <a:r>
              <a:rPr lang="en-US" dirty="0" smtClean="0"/>
              <a:t>??? </a:t>
            </a:r>
            <a:r>
              <a:rPr lang="en-US" dirty="0"/>
              <a:t>m (Measured by </a:t>
            </a:r>
            <a:r>
              <a:rPr lang="en-US" dirty="0" smtClean="0"/>
              <a:t>BNL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t-BR" dirty="0"/>
              <a:t>AO08S00123A02U	x 3 ULs</a:t>
            </a:r>
          </a:p>
          <a:p>
            <a:pPr lvl="1"/>
            <a:r>
              <a:rPr lang="pt-BR" dirty="0"/>
              <a:t>AO08S00136A03U	x 3 ULs</a:t>
            </a:r>
          </a:p>
          <a:p>
            <a:pPr lvl="1"/>
            <a:r>
              <a:rPr lang="pt-BR" dirty="0"/>
              <a:t>AO08S00123A04U	x 5 ULs</a:t>
            </a:r>
          </a:p>
          <a:p>
            <a:pPr lvl="1"/>
            <a:r>
              <a:rPr lang="pt-BR" dirty="0"/>
              <a:t>AO08S00136A01U	x 12 ULs</a:t>
            </a:r>
          </a:p>
          <a:p>
            <a:pPr lvl="1"/>
            <a:r>
              <a:rPr lang="pt-BR" dirty="0"/>
              <a:t>AO08S00125A01U	x 17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 smtClean="0"/>
              <a:t>120L35A7322313 </a:t>
            </a:r>
            <a:endParaRPr lang="en-US" dirty="0"/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71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931492" y="1675840"/>
            <a:ext cx="238050" cy="20244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4513" y="25034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3 billets</a:t>
            </a:r>
          </a:p>
        </p:txBody>
      </p:sp>
    </p:spTree>
    <p:extLst>
      <p:ext uri="{BB962C8B-B14F-4D97-AF65-F5344CB8AC3E}">
        <p14:creationId xmlns:p14="http://schemas.microsoft.com/office/powerpoint/2010/main" val="19562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</a:t>
            </a:r>
            <a:r>
              <a:rPr lang="en-US" dirty="0"/>
              <a:t>0.42</a:t>
            </a:r>
            <a:r>
              <a:rPr lang="en-US" sz="1600" dirty="0" smtClean="0">
                <a:solidFill>
                  <a:schemeClr val="accent5"/>
                </a:solidFill>
              </a:rPr>
              <a:t>%</a:t>
            </a:r>
            <a:endParaRPr lang="en-US" sz="1600" dirty="0">
              <a:solidFill>
                <a:schemeClr val="accent5"/>
              </a:solidFill>
            </a:endParaRPr>
          </a:p>
          <a:p>
            <a:r>
              <a:rPr lang="en-US" sz="1600" dirty="0">
                <a:solidFill>
                  <a:schemeClr val="accent5"/>
                </a:solidFill>
              </a:rPr>
              <a:t>Above USL: </a:t>
            </a:r>
            <a:r>
              <a:rPr lang="en-US" dirty="0"/>
              <a:t>4.68</a:t>
            </a:r>
            <a:r>
              <a:rPr lang="en-US" sz="1600" dirty="0" smtClean="0">
                <a:solidFill>
                  <a:schemeClr val="accent5"/>
                </a:solidFill>
              </a:rPr>
              <a:t>%</a:t>
            </a:r>
            <a:endParaRPr lang="en-US" sz="16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8" y="1057450"/>
            <a:ext cx="7754784" cy="4743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0133" y="6347018"/>
            <a:ext cx="753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(Does not exceed Diameter DR Criteria 1 or 2, therefore no DR needed)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120</a:t>
            </a:r>
            <a:r>
              <a:rPr lang="en-US" dirty="0" smtClean="0"/>
              <a:t>°</a:t>
            </a:r>
            <a:endParaRPr lang="en-US" dirty="0"/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1.529</a:t>
            </a:r>
            <a:r>
              <a:rPr lang="en-US" dirty="0" smtClean="0"/>
              <a:t> </a:t>
            </a:r>
            <a:r>
              <a:rPr lang="en-US" dirty="0"/>
              <a:t>mm</a:t>
            </a:r>
          </a:p>
          <a:p>
            <a:pPr lvl="1"/>
            <a:r>
              <a:rPr lang="en-US" dirty="0"/>
              <a:t>Production tail end: 1.533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/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Pressure </a:t>
                      </a:r>
                      <a:br>
                        <a:rPr lang="en-US" dirty="0"/>
                      </a:br>
                      <a:r>
                        <a:rPr lang="en-US" dirty="0"/>
                        <a:t>(MPa)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Angle </a:t>
                      </a:r>
                      <a:br>
                        <a:rPr lang="en-US" dirty="0"/>
                      </a:br>
                      <a:r>
                        <a:rPr lang="en-US" dirty="0"/>
                        <a:t>(°)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Width </a:t>
                      </a:r>
                      <a:br>
                        <a:rPr lang="en-US" dirty="0"/>
                      </a:br>
                      <a:r>
                        <a:rPr lang="en-US" dirty="0"/>
                        <a:t>(mm)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Thickness (mm)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/>
                        <a:t>Maximum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17.1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0.426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18.173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1.531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/>
                        <a:t>Average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17.0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0.406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18.152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1.527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Minimum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17.0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0.385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18.147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1.523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Sigma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/>
                        <a:t>0.006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 smtClean="0"/>
                        <a:t>0.001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8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74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Rollers: P-91 (2017-12-08) and P-92 (2017-12-08)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1717133"/>
            <a:ext cx="9000000" cy="28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#100858</a:t>
            </a:r>
          </a:p>
          <a:p>
            <a:r>
              <a:rPr lang="en-US" dirty="0"/>
              <a:t>P/I: 18.0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0.146 mm; #2) 0.144 mm; #3) 0.143 mm; </a:t>
            </a:r>
          </a:p>
          <a:p>
            <a:pPr lvl="1"/>
            <a:r>
              <a:rPr lang="en-US" dirty="0"/>
              <a:t>Mean 0.144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0.139 mm; #2) 0.138 mm; #3) 0.136 mm; </a:t>
            </a:r>
          </a:p>
          <a:p>
            <a:pPr lvl="1"/>
            <a:r>
              <a:rPr lang="en-US" dirty="0"/>
              <a:t>Mean 0.138 </a:t>
            </a:r>
            <a:r>
              <a:rPr lang="en-US" dirty="0" smtClean="0"/>
              <a:t>mm (see DR #11758)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77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57" y="5524414"/>
            <a:ext cx="6280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LBNL boat subsequently found to have possibly misaligned</a:t>
            </a:r>
          </a:p>
          <a:p>
            <a:r>
              <a:rPr lang="en-US" dirty="0" smtClean="0"/>
              <a:t>CAPA: hardware record to include realignment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#11758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58" y="1219200"/>
            <a:ext cx="5815283" cy="4906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042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251406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0.850 ± </a:t>
                      </a:r>
                      <a:r>
                        <a:rPr lang="en-US" dirty="0" smtClean="0"/>
                        <a:t>0.0015 </a:t>
                      </a:r>
                      <a:r>
                        <a:rPr lang="en-US" dirty="0"/>
                        <a:t>mm (LBNL)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54.6%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19.3 </a:t>
                      </a:r>
                      <a:r>
                        <a:rPr lang="en-US" dirty="0"/>
                        <a:t>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 </a:t>
                      </a:r>
                      <a:r>
                        <a:rPr lang="en-US" dirty="0"/>
                        <a:t>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481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584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701 </a:t>
                      </a:r>
                      <a:r>
                        <a:rPr lang="en-US" dirty="0"/>
                        <a:t>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79</a:t>
            </a:fld>
            <a:endParaRPr lang="fr-FR" dirty="0"/>
          </a:p>
        </p:txBody>
      </p:sp>
      <p:sp>
        <p:nvSpPr>
          <p:cNvPr id="8" name="Right Brace 7"/>
          <p:cNvSpPr/>
          <p:nvPr/>
        </p:nvSpPr>
        <p:spPr>
          <a:xfrm>
            <a:off x="7259997" y="2874497"/>
            <a:ext cx="238050" cy="22918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5400000">
            <a:off x="6562196" y="3835753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Supplier QC: 665°C for 75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Billets in the LARP production run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8" y="1691659"/>
            <a:ext cx="8790084" cy="34746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3074" y="141734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PO624035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468" y="140971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PO632982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1806" y="17866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6251" y="17830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6324" y="178309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0842" y="177952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5463" y="141734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9229" y="5154632"/>
            <a:ext cx="783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Supplier is conservative by 2.1% after accounting for heat treatment</a:t>
            </a:r>
          </a:p>
          <a:p>
            <a:r>
              <a:rPr lang="en-US" dirty="0"/>
              <a:t>2.1% is comparable to the inter-lab test uncertainty (1.6 % in 2015) and past BNL-OST comparison (3% primarily due to strain).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8532" y="2679904"/>
            <a:ext cx="0" cy="457195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770" y="235779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Due to 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39719" y="3372417"/>
            <a:ext cx="134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Due to Test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6730" y="3108961"/>
            <a:ext cx="0" cy="22860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52355" y="360773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Spec (round)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5003" y="3930860"/>
            <a:ext cx="7364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682" y="3766234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331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4682" y="4092571"/>
            <a:ext cx="77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314 A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05002" y="4215007"/>
            <a:ext cx="4320000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52355" y="420274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Spec (15% rolled)</a:t>
            </a:r>
          </a:p>
        </p:txBody>
      </p:sp>
    </p:spTree>
    <p:extLst>
      <p:ext uri="{BB962C8B-B14F-4D97-AF65-F5344CB8AC3E}">
        <p14:creationId xmlns:p14="http://schemas.microsoft.com/office/powerpoint/2010/main" val="29027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8F325B-C1D9-4A57-BED6-95F44437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7" y="1402059"/>
            <a:ext cx="8412388" cy="405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Wire Parameters</a:t>
            </a:r>
            <a:br>
              <a:rPr lang="en-US" dirty="0"/>
            </a:br>
            <a:r>
              <a:rPr lang="en-US" dirty="0"/>
              <a:t>Supplier (S) and Verification (V)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2D944D08-8280-2740-8B41-37A08F38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319807"/>
            <a:ext cx="8412388" cy="4218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73355" y="4526268"/>
            <a:ext cx="1895548" cy="1112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75A556-F25E-48D9-A0B9-DB4C177D5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7" y="1276925"/>
            <a:ext cx="8596105" cy="4304149"/>
          </a:xfrm>
          <a:prstGeom prst="rect">
            <a:avLst/>
          </a:prstGeom>
        </p:spPr>
      </p:pic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67A74A1D-FAB8-9F4F-9552-4BE3B9DA9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06" y="1257661"/>
            <a:ext cx="8412388" cy="4342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Wire Parameters</a:t>
            </a:r>
            <a:br>
              <a:rPr lang="en-US" dirty="0"/>
            </a:br>
            <a:r>
              <a:rPr lang="en-US" dirty="0"/>
              <a:t>Supplier (S) and Verification (V) RRR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1489" y="5713187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Number of spools from that billet used in the cable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612000" y="4617707"/>
            <a:ext cx="1674025" cy="97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Extracted Strand RRR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8076" y="1929821"/>
          <a:ext cx="8938724" cy="2998357"/>
        </p:xfrm>
        <a:graphic>
          <a:graphicData uri="http://schemas.openxmlformats.org/drawingml/2006/table">
            <a:tbl>
              <a:tblPr/>
              <a:tblGrid>
                <a:gridCol w="532047">
                  <a:extLst>
                    <a:ext uri="{9D8B030D-6E8A-4147-A177-3AD203B41FA5}">
                      <a16:colId xmlns:a16="http://schemas.microsoft.com/office/drawing/2014/main" val="3024304466"/>
                    </a:ext>
                  </a:extLst>
                </a:gridCol>
                <a:gridCol w="1463024">
                  <a:extLst>
                    <a:ext uri="{9D8B030D-6E8A-4147-A177-3AD203B41FA5}">
                      <a16:colId xmlns:a16="http://schemas.microsoft.com/office/drawing/2014/main" val="795652490"/>
                    </a:ext>
                  </a:extLst>
                </a:gridCol>
                <a:gridCol w="1310282">
                  <a:extLst>
                    <a:ext uri="{9D8B030D-6E8A-4147-A177-3AD203B41FA5}">
                      <a16:colId xmlns:a16="http://schemas.microsoft.com/office/drawing/2014/main" val="3241759764"/>
                    </a:ext>
                  </a:extLst>
                </a:gridCol>
                <a:gridCol w="1460503">
                  <a:extLst>
                    <a:ext uri="{9D8B030D-6E8A-4147-A177-3AD203B41FA5}">
                      <a16:colId xmlns:a16="http://schemas.microsoft.com/office/drawing/2014/main" val="2095150310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1442189264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2190991669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3742386658"/>
                    </a:ext>
                  </a:extLst>
                </a:gridCol>
                <a:gridCol w="1043217">
                  <a:extLst>
                    <a:ext uri="{9D8B030D-6E8A-4147-A177-3AD203B41FA5}">
                      <a16:colId xmlns:a16="http://schemas.microsoft.com/office/drawing/2014/main" val="78717919"/>
                    </a:ext>
                  </a:extLst>
                </a:gridCol>
              </a:tblGrid>
              <a:tr h="397052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Cable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Units from </a:t>
                      </a:r>
                      <a:b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100" b="1" u="sng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Billet (spool)</a:t>
                      </a:r>
                      <a:endParaRPr lang="en-US" sz="11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</a:rPr>
                        <a:t>HT/sample ID</a:t>
                      </a:r>
                      <a:endParaRPr lang="en-US" sz="1100" u="sng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Minor edge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1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Straight section 2 RRR</a:t>
                      </a:r>
                    </a:p>
                  </a:txBody>
                  <a:tcPr marL="54522" marR="54522" marT="27261" marB="2726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883452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#1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P43OL1114AE19E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AO08S00136A01U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(12)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LRLK190205ALC1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063659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#2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P43OL1114AE18E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AO08S00136A01U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(12)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LRLK190205ALC1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90094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#3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P43OL1114AE37E</a:t>
                      </a:r>
                      <a:b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AO08S00125A01U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(17)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LRLK190205ALC1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453048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#4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P43OL1114AE36E</a:t>
                      </a:r>
                      <a:b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AO08S00125A01U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(17)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LRLK190205ALC1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322897"/>
                  </a:ext>
                </a:extLst>
              </a:tr>
              <a:tr h="52026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Times New Roman" panose="02020603050405020304" pitchFamily="18" charset="0"/>
                        </a:rPr>
                        <a:t>ID #5</a:t>
                      </a:r>
                      <a:endParaRPr lang="en-US" sz="1100" b="1" dirty="0"/>
                    </a:p>
                  </a:txBody>
                  <a:tcPr marL="54522" marR="54522" marT="27261" marB="27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P43OL1114AE11E</a:t>
                      </a:r>
                      <a:b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AO08S00123A04U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(5)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LRLK190205ALC1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19175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6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9" y="1685640"/>
            <a:ext cx="8686800" cy="24133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tests were successful</a:t>
            </a:r>
          </a:p>
          <a:p>
            <a:pPr lvl="1"/>
            <a:r>
              <a:rPr lang="en-US" sz="1600" dirty="0" smtClean="0"/>
              <a:t>Virgin strand tests were not stable on inner taps</a:t>
            </a:r>
          </a:p>
        </p:txBody>
      </p:sp>
      <p:sp>
        <p:nvSpPr>
          <p:cNvPr id="9" name="Oval 8"/>
          <p:cNvSpPr/>
          <p:nvPr/>
        </p:nvSpPr>
        <p:spPr>
          <a:xfrm>
            <a:off x="4836095" y="3627583"/>
            <a:ext cx="1377383" cy="238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7601" y="3106610"/>
            <a:ext cx="142502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Witness virgin strand (VS)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39436" y="3434136"/>
            <a:ext cx="1425022" cy="288032"/>
          </a:xfrm>
          <a:prstGeom prst="ellipse">
            <a:avLst/>
          </a:prstGeom>
          <a:solidFill>
            <a:srgbClr val="FFFF00">
              <a:alpha val="10196"/>
            </a:srgb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65603" y="3057120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41381" y="2259217"/>
            <a:ext cx="1377383" cy="238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92764" y="3376534"/>
            <a:ext cx="1518365" cy="35528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P43OL1114 – Witness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097788"/>
              </p:ext>
            </p:extLst>
          </p:nvPr>
        </p:nvGraphicFramePr>
        <p:xfrm>
          <a:off x="380999" y="1055064"/>
          <a:ext cx="8439472" cy="31784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318793">
                  <a:extLst>
                    <a:ext uri="{9D8B030D-6E8A-4147-A177-3AD203B41FA5}">
                      <a16:colId xmlns:a16="http://schemas.microsoft.com/office/drawing/2014/main" val="165377917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190836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30284179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RRR </a:t>
                      </a:r>
                      <a:r>
                        <a:rPr lang="en-US" sz="1400" dirty="0" smtClean="0"/>
                        <a:t>(293K / 20K)</a:t>
                      </a:r>
                    </a:p>
                    <a:p>
                      <a:r>
                        <a:rPr lang="en-US" sz="1400" dirty="0" smtClean="0"/>
                        <a:t>XS &gt; 100</a:t>
                      </a:r>
                    </a:p>
                    <a:p>
                      <a:r>
                        <a:rPr lang="en-US" sz="1400" dirty="0" smtClean="0"/>
                        <a:t>RW</a:t>
                      </a:r>
                      <a:r>
                        <a:rPr lang="en-US" sz="1400" baseline="0" dirty="0" smtClean="0"/>
                        <a:t> &gt; 150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</a:t>
                      </a:r>
                      <a:r>
                        <a:rPr lang="en-US" sz="1400" baseline="0" dirty="0" smtClean="0"/>
                        <a:t> &gt; 600</a:t>
                      </a:r>
                    </a:p>
                    <a:p>
                      <a:r>
                        <a:rPr lang="en-US" sz="1400" baseline="0" dirty="0" smtClean="0"/>
                        <a:t>RW &gt; 632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(13T)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</a:t>
                      </a:r>
                      <a:r>
                        <a:rPr lang="en-US" dirty="0" smtClean="0"/>
                        <a:t>(14T)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XS &gt; 314</a:t>
                      </a:r>
                    </a:p>
                    <a:p>
                      <a:r>
                        <a:rPr lang="en-US" sz="1400" dirty="0" smtClean="0"/>
                        <a:t>RW &gt; 331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PO08S00125A01U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1733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 smtClean="0"/>
                        <a:t>PO08S00136A01U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P43OL1114AE36E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P43OL1114AE39E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P43OL1114AE18E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P43OL1114AE21E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6769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2456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nnnQ</a:t>
            </a:r>
            <a:r>
              <a:rPr lang="en-US" dirty="0" smtClean="0"/>
              <a:t> denotes a critical current measurement that showed a transition but quenched before the criterion was reached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 denotes a critical current measurement that did not show a transition before quenching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0999" y="4368016"/>
            <a:ext cx="6946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Extracted strands and witness samples using 665°C for 50 h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clearly outperform the supplier data to CERN using 665°C for 75 h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808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SSL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305310"/>
            <a:ext cx="7918450" cy="473474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57919"/>
              </p:ext>
            </p:extLst>
          </p:nvPr>
        </p:nvGraphicFramePr>
        <p:xfrm>
          <a:off x="2273301" y="360000"/>
          <a:ext cx="4597399" cy="762000"/>
        </p:xfrm>
        <a:graphic>
          <a:graphicData uri="http://schemas.openxmlformats.org/drawingml/2006/table">
            <a:tbl>
              <a:tblPr/>
              <a:tblGrid>
                <a:gridCol w="2182892">
                  <a:extLst>
                    <a:ext uri="{9D8B030D-6E8A-4147-A177-3AD203B41FA5}">
                      <a16:colId xmlns:a16="http://schemas.microsoft.com/office/drawing/2014/main" val="1188877035"/>
                    </a:ext>
                  </a:extLst>
                </a:gridCol>
                <a:gridCol w="1170766">
                  <a:extLst>
                    <a:ext uri="{9D8B030D-6E8A-4147-A177-3AD203B41FA5}">
                      <a16:colId xmlns:a16="http://schemas.microsoft.com/office/drawing/2014/main" val="4000540853"/>
                    </a:ext>
                  </a:extLst>
                </a:gridCol>
                <a:gridCol w="1243741">
                  <a:extLst>
                    <a:ext uri="{9D8B030D-6E8A-4147-A177-3AD203B41FA5}">
                      <a16:colId xmlns:a16="http://schemas.microsoft.com/office/drawing/2014/main" val="393660243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Point (X)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51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 line margin (purple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548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margin (green arrow)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801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 margin [K]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0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7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641460"/>
              </p:ext>
            </p:extLst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91072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143894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MQXFA116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MQXFA117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MQXFA207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MQXFA209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1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MQXFA115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15.2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22.3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73.9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43.8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37.6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288" y="3718175"/>
            <a:ext cx="844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 strand for coil 209 did not test well according to CERN data, the coil performs well based on XS data.</a:t>
            </a:r>
          </a:p>
        </p:txBody>
      </p:sp>
    </p:spTree>
    <p:extLst>
      <p:ext uri="{BB962C8B-B14F-4D97-AF65-F5344CB8AC3E}">
        <p14:creationId xmlns:p14="http://schemas.microsoft.com/office/powerpoint/2010/main" val="17756013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– Spare Coil QXFA-115 / P43OL1102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presented on 2019 10 30 at MQXFA04 Coils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87</a:t>
            </a:fld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1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82" y="2833800"/>
            <a:ext cx="5120619" cy="1190400"/>
          </a:xfrm>
        </p:spPr>
        <p:txBody>
          <a:bodyPr anchor="ctr"/>
          <a:lstStyle/>
          <a:p>
            <a:pPr algn="ctr"/>
            <a:r>
              <a:rPr lang="en-US" sz="3600" dirty="0"/>
              <a:t>QXFA-115 / P43OL1102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Cable Date,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 Manufacture Date</a:t>
            </a:r>
          </a:p>
          <a:p>
            <a:pPr lvl="1"/>
            <a:r>
              <a:rPr lang="en-US" dirty="0"/>
              <a:t>2018 05 18 (Production run)</a:t>
            </a:r>
          </a:p>
          <a:p>
            <a:r>
              <a:rPr lang="en-US" dirty="0"/>
              <a:t>Cable Length:</a:t>
            </a:r>
          </a:p>
          <a:p>
            <a:pPr lvl="1"/>
            <a:r>
              <a:rPr lang="en-US" dirty="0"/>
              <a:t>470 m (LBNL, fabricated, including LBNL samples)</a:t>
            </a:r>
          </a:p>
          <a:p>
            <a:pPr lvl="1"/>
            <a:r>
              <a:rPr lang="en-US" dirty="0"/>
              <a:t>449 m (Measured by FNAL)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MQXFA Superconductor Perf., Production, QA/QC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79" y="0"/>
            <a:ext cx="9205758" cy="6267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4558" y="34989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(99.7%) SPC upper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4958" y="2331732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3-sigma (0.3%) SPC lower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4958" y="306324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SPEC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3309" y="318286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X = verification test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195" y="13362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Ic@12T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439425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3794720" y="3126039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3701620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064567" y="3133615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39751" y="190523"/>
            <a:ext cx="0" cy="35114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5630748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flipH="1">
            <a:off x="4406894" y="7597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3898208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503545" y="3141754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1901043" y="3617118"/>
            <a:ext cx="378209" cy="6759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209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Strand and SS Core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Spool:</a:t>
            </a:r>
          </a:p>
          <a:p>
            <a:pPr lvl="1"/>
            <a:r>
              <a:rPr lang="pl-PL" dirty="0"/>
              <a:t>PO08S00239A05U	x 2 ULs</a:t>
            </a:r>
          </a:p>
          <a:p>
            <a:pPr lvl="1"/>
            <a:r>
              <a:rPr lang="pl-PL" dirty="0"/>
              <a:t>PO08S00220A04U	x 3 ULs</a:t>
            </a:r>
          </a:p>
          <a:p>
            <a:pPr lvl="1"/>
            <a:r>
              <a:rPr lang="pl-PL" dirty="0"/>
              <a:t>PO08S00230A04U	x 3 ULs</a:t>
            </a:r>
          </a:p>
          <a:p>
            <a:pPr lvl="1"/>
            <a:r>
              <a:rPr lang="en-US" dirty="0"/>
              <a:t>P</a:t>
            </a:r>
            <a:r>
              <a:rPr lang="pl-PL" dirty="0"/>
              <a:t>O08S00239</a:t>
            </a:r>
            <a:r>
              <a:rPr lang="en-US" dirty="0"/>
              <a:t>A</a:t>
            </a:r>
            <a:r>
              <a:rPr lang="pl-PL" dirty="0"/>
              <a:t>03U	x 3 ULs</a:t>
            </a:r>
          </a:p>
          <a:p>
            <a:pPr lvl="1"/>
            <a:r>
              <a:rPr lang="pl-PL" dirty="0"/>
              <a:t>PO08S00235A01U	x 12 ULs</a:t>
            </a:r>
          </a:p>
          <a:p>
            <a:pPr lvl="1"/>
            <a:r>
              <a:rPr lang="pl-PL" dirty="0"/>
              <a:t>PO08S00237A01U	x 17 ULs</a:t>
            </a:r>
          </a:p>
          <a:p>
            <a:r>
              <a:rPr lang="en-US" dirty="0"/>
              <a:t>Core: </a:t>
            </a:r>
          </a:p>
          <a:p>
            <a:pPr lvl="1"/>
            <a:r>
              <a:rPr lang="en-US" dirty="0"/>
              <a:t>120L43A7322313 </a:t>
            </a:r>
          </a:p>
          <a:p>
            <a:pPr lvl="2"/>
            <a:r>
              <a:rPr lang="en-US" dirty="0"/>
              <a:t>Core width: 12.0 mm; material: 316L; </a:t>
            </a:r>
          </a:p>
          <a:p>
            <a:pPr lvl="2"/>
            <a:r>
              <a:rPr lang="en-US" dirty="0"/>
              <a:t>Heat: 844979; Lot: 16-597; </a:t>
            </a:r>
          </a:p>
          <a:p>
            <a:pPr lvl="2"/>
            <a:r>
              <a:rPr lang="en-US" dirty="0"/>
              <a:t>Chemical Properties </a:t>
            </a:r>
            <a:r>
              <a:rPr lang="en-US" dirty="0" err="1"/>
              <a:t>CoT</a:t>
            </a:r>
            <a:r>
              <a:rPr lang="en-US" dirty="0"/>
              <a:t>/</a:t>
            </a:r>
            <a:r>
              <a:rPr lang="en-US" dirty="0" err="1"/>
              <a:t>CoC</a:t>
            </a:r>
            <a:r>
              <a:rPr lang="en-US" dirty="0"/>
              <a:t> 172660-1: 0.14 </a:t>
            </a:r>
            <a:r>
              <a:rPr lang="en-US" dirty="0" err="1"/>
              <a:t>wt</a:t>
            </a:r>
            <a:r>
              <a:rPr lang="en-US" dirty="0"/>
              <a:t>% Co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90</a:t>
            </a:fld>
            <a:endParaRPr lang="fr-FR" dirty="0"/>
          </a:p>
        </p:txBody>
      </p:sp>
      <p:sp>
        <p:nvSpPr>
          <p:cNvPr id="4" name="Right Brace 3"/>
          <p:cNvSpPr/>
          <p:nvPr/>
        </p:nvSpPr>
        <p:spPr>
          <a:xfrm>
            <a:off x="5653536" y="1682995"/>
            <a:ext cx="238050" cy="22014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4464" y="25990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From 5 billets</a:t>
            </a:r>
          </a:p>
        </p:txBody>
      </p:sp>
    </p:spTree>
    <p:extLst>
      <p:ext uri="{BB962C8B-B14F-4D97-AF65-F5344CB8AC3E}">
        <p14:creationId xmlns:p14="http://schemas.microsoft.com/office/powerpoint/2010/main" val="428825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Respooling Wire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91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FEA-6E82-1644-9064-9C50878C4FEE}"/>
              </a:ext>
            </a:extLst>
          </p:cNvPr>
          <p:cNvSpPr txBox="1"/>
          <p:nvPr/>
        </p:nvSpPr>
        <p:spPr>
          <a:xfrm>
            <a:off x="3566171" y="5777301"/>
            <a:ext cx="2011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Below LSL: 0.00%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Above USL: 0.00%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D4EEA-D7F2-4ADC-82F2-3422B4DD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" y="1176333"/>
            <a:ext cx="800474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Cable QC Data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Residual Twist:</a:t>
            </a:r>
          </a:p>
          <a:p>
            <a:pPr lvl="1"/>
            <a:r>
              <a:rPr lang="en-US" dirty="0"/>
              <a:t>135°</a:t>
            </a:r>
          </a:p>
          <a:p>
            <a:r>
              <a:rPr lang="en-US" dirty="0"/>
              <a:t>10-stack:</a:t>
            </a:r>
          </a:p>
          <a:p>
            <a:pPr lvl="1"/>
            <a:r>
              <a:rPr lang="en-US" dirty="0"/>
              <a:t>Qualification: 1.525 mm</a:t>
            </a:r>
          </a:p>
          <a:p>
            <a:pPr lvl="1"/>
            <a:r>
              <a:rPr lang="en-US" dirty="0"/>
              <a:t>Production tail end: 1.528 mm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713725"/>
              </p:ext>
            </p:extLst>
          </p:nvPr>
        </p:nvGraphicFramePr>
        <p:xfrm>
          <a:off x="616601" y="1691659"/>
          <a:ext cx="7919329" cy="22859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6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3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992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Pressure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(MPa)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Angle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(°)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Width </a:t>
                      </a:r>
                      <a:br>
                        <a:rPr lang="en-US" sz="2000" u="none" strike="noStrike" dirty="0">
                          <a:effectLst/>
                        </a:rPr>
                      </a:br>
                      <a:r>
                        <a:rPr lang="en-US" sz="2000" u="none" strike="noStrike" dirty="0">
                          <a:effectLst/>
                        </a:rPr>
                        <a:t>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Thickness (mm)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Maximum  </a:t>
                      </a:r>
                      <a:endParaRPr 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0.451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18.169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1.530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Average  </a:t>
                      </a:r>
                      <a:endParaRPr lang="en-US" sz="2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0.425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18.153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Minimum 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0.395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18.145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1.522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Sigma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0.001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4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93</a:t>
            </a:fld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07A49-8F2C-46A8-9F58-A337FA04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94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307EB-288E-4BED-A380-4DE5D382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6067"/>
            <a:ext cx="9144000" cy="30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6FA569-7950-5E40-B076-F3919CA6B8DA}"/>
              </a:ext>
            </a:extLst>
          </p:cNvPr>
          <p:cNvSpPr txBox="1"/>
          <p:nvPr/>
        </p:nvSpPr>
        <p:spPr>
          <a:xfrm>
            <a:off x="548684" y="1096995"/>
            <a:ext cx="531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Rollers: P-91 (2017-12-08) and P-92 (2017-12-08)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4FA0A-91BC-405E-AF9B-3852FEC8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386"/>
            <a:ext cx="9144000" cy="30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Braiding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4906963"/>
          </a:xfrm>
        </p:spPr>
        <p:txBody>
          <a:bodyPr/>
          <a:lstStyle/>
          <a:p>
            <a:r>
              <a:rPr lang="en-US" dirty="0"/>
              <a:t>Fiberglass Lot #100415</a:t>
            </a:r>
          </a:p>
          <a:p>
            <a:r>
              <a:rPr lang="en-US" dirty="0"/>
              <a:t>P/I: 18.9</a:t>
            </a:r>
          </a:p>
          <a:p>
            <a:r>
              <a:rPr lang="en-US" dirty="0"/>
              <a:t>Spool tension: 10 lbs. (payoff); 20 lbs. (</a:t>
            </a:r>
            <a:r>
              <a:rPr lang="en-US" dirty="0" err="1"/>
              <a:t>takeup</a:t>
            </a:r>
            <a:r>
              <a:rPr lang="en-US" dirty="0"/>
              <a:t>)</a:t>
            </a:r>
          </a:p>
          <a:p>
            <a:r>
              <a:rPr lang="en-US" dirty="0"/>
              <a:t>Bobbin payoff tension: 0.125 lbs. (min), 0.250 lbs. (max)</a:t>
            </a:r>
          </a:p>
          <a:p>
            <a:r>
              <a:rPr lang="en-US" dirty="0"/>
              <a:t>NEWT 10-stack QC: </a:t>
            </a:r>
          </a:p>
          <a:p>
            <a:pPr lvl="1"/>
            <a:r>
              <a:rPr lang="en-US" dirty="0"/>
              <a:t>Cycle #1) 0.150 mm; #2) 0.147 mm; #3) 0.146 mm; </a:t>
            </a:r>
          </a:p>
          <a:p>
            <a:pPr lvl="1"/>
            <a:r>
              <a:rPr lang="en-US" dirty="0"/>
              <a:t>Mean 0.148 mm</a:t>
            </a:r>
          </a:p>
          <a:p>
            <a:r>
              <a:rPr lang="en-US" dirty="0"/>
              <a:t>LBNL 10-stack verification QC:</a:t>
            </a:r>
          </a:p>
          <a:p>
            <a:pPr lvl="1"/>
            <a:r>
              <a:rPr lang="en-US" dirty="0"/>
              <a:t>Cycle #1) 0.143 mm; #2) 0.140 mm; #3) 0.137 mm; </a:t>
            </a:r>
          </a:p>
          <a:p>
            <a:pPr lvl="1"/>
            <a:r>
              <a:rPr lang="en-US" dirty="0"/>
              <a:t>Mean 0.140 mm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</p:spTree>
    <p:extLst>
      <p:ext uri="{BB962C8B-B14F-4D97-AF65-F5344CB8AC3E}">
        <p14:creationId xmlns:p14="http://schemas.microsoft.com/office/powerpoint/2010/main" val="15432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Wire Parameters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87088"/>
              </p:ext>
            </p:extLst>
          </p:nvPr>
        </p:nvGraphicFramePr>
        <p:xfrm>
          <a:off x="612000" y="1143000"/>
          <a:ext cx="7919224" cy="41300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Properties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Inspected 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Diameter</a:t>
                      </a:r>
                      <a:endParaRPr lang="en-US" sz="2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0.850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± 0.001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mm (LBNL)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Cu</a:t>
                      </a:r>
                      <a:r>
                        <a:rPr lang="en-US" sz="2000" baseline="0" dirty="0"/>
                        <a:t> ratio </a:t>
                      </a:r>
                      <a:r>
                        <a:rPr lang="en-US" sz="2000" baseline="30000" dirty="0"/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55.1%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Strand</a:t>
                      </a:r>
                      <a:r>
                        <a:rPr lang="en-US" sz="2000" baseline="0" dirty="0"/>
                        <a:t> twist pitch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18.6 mm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RRR (RW) </a:t>
                      </a:r>
                      <a:r>
                        <a:rPr lang="en-US" sz="2000" baseline="30000" dirty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263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RRR (15% rolled)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154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114651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15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365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26959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14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459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7323870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13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567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716035"/>
                  </a:ext>
                </a:extLst>
              </a:tr>
              <a:tr h="41300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I</a:t>
                      </a:r>
                      <a:r>
                        <a:rPr lang="en-US" sz="2000" baseline="-25000" dirty="0"/>
                        <a:t>C</a:t>
                      </a:r>
                      <a:r>
                        <a:rPr lang="en-US" sz="2000" dirty="0"/>
                        <a:t> (4.2 K, 12 T)</a:t>
                      </a:r>
                      <a:r>
                        <a:rPr lang="en-US" sz="2000" baseline="30000" dirty="0"/>
                        <a:t> 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690 A (OST)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068847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98326" y="5440658"/>
            <a:ext cx="609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en-US" dirty="0"/>
              <a:t> First billet averaged, then weighted average according</a:t>
            </a:r>
            <a:br>
              <a:rPr lang="en-US" dirty="0"/>
            </a:br>
            <a:r>
              <a:rPr lang="en-US" dirty="0"/>
              <a:t>  to the spool distribution in the cable</a:t>
            </a:r>
          </a:p>
          <a:p>
            <a:r>
              <a:rPr lang="en-US" baseline="30000" dirty="0"/>
              <a:t>1</a:t>
            </a:r>
            <a:r>
              <a:rPr lang="en-US" dirty="0"/>
              <a:t> As-received, all LBNL respooling data; mean ± 1 sigma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1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P43OL1102 – Extracted Strand RRR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HL-LHC AUP MQXFA05 Coils Acceptance Review - 2020 01 29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1442" y="5897853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Vector #464342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98</a:t>
            </a:fld>
            <a:endParaRPr lang="fr-FR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F8A4D0-3589-4528-B4AE-1CD755D66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53962"/>
            <a:ext cx="9144000" cy="967049"/>
          </a:xfrm>
        </p:spPr>
      </p:pic>
    </p:spTree>
    <p:extLst>
      <p:ext uri="{BB962C8B-B14F-4D97-AF65-F5344CB8AC3E}">
        <p14:creationId xmlns:p14="http://schemas.microsoft.com/office/powerpoint/2010/main" val="11795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95" y="1793775"/>
            <a:ext cx="8501286" cy="2331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QXFA-CL-115 Cable P43OL1102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5038149"/>
            <a:ext cx="7920000" cy="1088013"/>
          </a:xfrm>
        </p:spPr>
        <p:txBody>
          <a:bodyPr>
            <a:normAutofit/>
          </a:bodyPr>
          <a:lstStyle/>
          <a:p>
            <a:r>
              <a:rPr lang="en-US" sz="2000" dirty="0"/>
              <a:t>NO tests of backup samples were required to fulfill witness sample testing requirements</a:t>
            </a:r>
          </a:p>
          <a:p>
            <a:pPr lvl="1"/>
            <a:r>
              <a:rPr lang="en-US" sz="1600" dirty="0"/>
              <a:t>Unstable tests are shaded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16577" y="6356350"/>
            <a:ext cx="6627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HL-LHC AUP MQXFA05 Coils Acceptance Review - 2020 01 29</a:t>
            </a:r>
            <a:endParaRPr lang="en-GB" noProof="0" dirty="0"/>
          </a:p>
        </p:txBody>
      </p:sp>
      <p:sp>
        <p:nvSpPr>
          <p:cNvPr id="7" name="Oval 6"/>
          <p:cNvSpPr/>
          <p:nvPr/>
        </p:nvSpPr>
        <p:spPr>
          <a:xfrm>
            <a:off x="7470623" y="3679093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32355" y="2290860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09032" y="3464947"/>
            <a:ext cx="142502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773" y="4304111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Witness extracted strand (XS)</a:t>
            </a:r>
          </a:p>
          <a:p>
            <a:r>
              <a:rPr lang="en-US" dirty="0">
                <a:solidFill>
                  <a:srgbClr val="00B050"/>
                </a:solidFill>
              </a:rPr>
              <a:t>Witness virgin strand (VS)</a:t>
            </a:r>
          </a:p>
        </p:txBody>
      </p:sp>
      <p:sp>
        <p:nvSpPr>
          <p:cNvPr id="16" name="Oval 15"/>
          <p:cNvSpPr/>
          <p:nvPr/>
        </p:nvSpPr>
        <p:spPr>
          <a:xfrm>
            <a:off x="2062360" y="3464947"/>
            <a:ext cx="1518365" cy="355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0032" y="3023195"/>
            <a:ext cx="1377383" cy="238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96DD3-10C0-4F2E-A48B-DDD5CEA0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41370</TotalTime>
  <Words>6251</Words>
  <Application>Microsoft Office PowerPoint</Application>
  <PresentationFormat>On-screen Show (4:3)</PresentationFormat>
  <Paragraphs>1570</Paragraphs>
  <Slides>102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7" baseType="lpstr">
      <vt:lpstr>Arial</vt:lpstr>
      <vt:lpstr>Calibri</vt:lpstr>
      <vt:lpstr>Times New Roman</vt:lpstr>
      <vt:lpstr>Wingdings</vt:lpstr>
      <vt:lpstr>Thème Office</vt:lpstr>
      <vt:lpstr>Magnets 302.2.02 and 03 –  Strand Procurement and Testing Cable Fabrication </vt:lpstr>
      <vt:lpstr>Outline</vt:lpstr>
      <vt:lpstr>Cable Summary</vt:lpstr>
      <vt:lpstr>Cable Summary</vt:lpstr>
      <vt:lpstr>Wire Summary</vt:lpstr>
      <vt:lpstr>Billets in the LARP production run</vt:lpstr>
      <vt:lpstr>Strand Procured by LARP and Supplier’s QC</vt:lpstr>
      <vt:lpstr>Billets in the LARP production run</vt:lpstr>
      <vt:lpstr>PowerPoint Presentation</vt:lpstr>
      <vt:lpstr>PowerPoint Presentation</vt:lpstr>
      <vt:lpstr>PowerPoint Presentation</vt:lpstr>
      <vt:lpstr>PowerPoint Presentation</vt:lpstr>
      <vt:lpstr>QXFA-116 / P43OL1105</vt:lpstr>
      <vt:lpstr>Cable Summary</vt:lpstr>
      <vt:lpstr>Wire Summary</vt:lpstr>
      <vt:lpstr>P43OL1105 – Cable Date, Lengths</vt:lpstr>
      <vt:lpstr>P43OL1105 – Strand and SS Core ID</vt:lpstr>
      <vt:lpstr>P43OL1105 Respooling Wire Diameter</vt:lpstr>
      <vt:lpstr>P43OL1105 – Cable QC Data Summary</vt:lpstr>
      <vt:lpstr>PowerPoint Presentation</vt:lpstr>
      <vt:lpstr>PowerPoint Presentation</vt:lpstr>
      <vt:lpstr>PowerPoint Presentation</vt:lpstr>
      <vt:lpstr>P43OL1105 – Braiding</vt:lpstr>
      <vt:lpstr>P43OL1105 – Wire Parameters</vt:lpstr>
      <vt:lpstr>P43OL1105 – Wire Parameters Supplier (S) and Verification (V) IC Data</vt:lpstr>
      <vt:lpstr>P43OL1105 – Wire Parameters Supplier (S) and Verification (V) RRR Data</vt:lpstr>
      <vt:lpstr>P43OL1105 – Extracted Strand RRR</vt:lpstr>
      <vt:lpstr>P43OL1105 – Witness Samples</vt:lpstr>
      <vt:lpstr>P43OL1105 – Witness Samples</vt:lpstr>
      <vt:lpstr>PowerPoint Presentation</vt:lpstr>
      <vt:lpstr>QXFA-117 / P43OL1107</vt:lpstr>
      <vt:lpstr>Cable Summary</vt:lpstr>
      <vt:lpstr>Wire Summary</vt:lpstr>
      <vt:lpstr>P43OL1107 – Cable Date, Lengths</vt:lpstr>
      <vt:lpstr>P43OL1107 – Strand and SS Core ID</vt:lpstr>
      <vt:lpstr>P43OL1107 Respooling Wire Diameter</vt:lpstr>
      <vt:lpstr>P43OL1107 – Cable QC Data Summary</vt:lpstr>
      <vt:lpstr>PowerPoint Presentation</vt:lpstr>
      <vt:lpstr>PowerPoint Presentation</vt:lpstr>
      <vt:lpstr>PowerPoint Presentation</vt:lpstr>
      <vt:lpstr>P43OL1107 – Braiding</vt:lpstr>
      <vt:lpstr>P43OL1107 – Wire Parameters</vt:lpstr>
      <vt:lpstr>P43OL1107 – Wire Parameters Supplier (S) and Verification (V) IC Data</vt:lpstr>
      <vt:lpstr>P43OL1107 – Wire Parameters Supplier (S) and Verification (V) RRR Data</vt:lpstr>
      <vt:lpstr>P43OL1107 – Extracted Strand RRR</vt:lpstr>
      <vt:lpstr>P43OL1107 – Witness Samples</vt:lpstr>
      <vt:lpstr>P43OL1107 – Witness Samples</vt:lpstr>
      <vt:lpstr>PowerPoint Presentation</vt:lpstr>
      <vt:lpstr>QXFA-207 / P43OL1106</vt:lpstr>
      <vt:lpstr>Cable Summary</vt:lpstr>
      <vt:lpstr>Wire Summary</vt:lpstr>
      <vt:lpstr>P43OL1106 – Cable Date, Lengths</vt:lpstr>
      <vt:lpstr>P43OL1106 – Strand and SS Core ID</vt:lpstr>
      <vt:lpstr>P43OL1106 Respooling Wire Diameter</vt:lpstr>
      <vt:lpstr>P43OL1106 – Cable QC Data Summary</vt:lpstr>
      <vt:lpstr>PowerPoint Presentation</vt:lpstr>
      <vt:lpstr>PowerPoint Presentation</vt:lpstr>
      <vt:lpstr>PowerPoint Presentation</vt:lpstr>
      <vt:lpstr>P43OL1106 – Braiding</vt:lpstr>
      <vt:lpstr>P43OL1106 – Wire Parameters</vt:lpstr>
      <vt:lpstr>P43OL1106 – Wire Parameters Supplier (S) and Verification (V) IC Data</vt:lpstr>
      <vt:lpstr>P43OL1106 – Wire Parameters Supplier (S) and Verification (V) RRR Data</vt:lpstr>
      <vt:lpstr>P43OL1106 – Extracted Strand RRR</vt:lpstr>
      <vt:lpstr>P43OL1106 – Witness Samples</vt:lpstr>
      <vt:lpstr>P43OL1106 – Witness Samples</vt:lpstr>
      <vt:lpstr>PowerPoint Presentation</vt:lpstr>
      <vt:lpstr>QXFA-209 / P43OL1114</vt:lpstr>
      <vt:lpstr>Cable Summary</vt:lpstr>
      <vt:lpstr>Wire Summary</vt:lpstr>
      <vt:lpstr>P43OL1114 – Cable Date, Lengths</vt:lpstr>
      <vt:lpstr>P43OL1114 – Strand and SS Core ID</vt:lpstr>
      <vt:lpstr>P43OL1114 Respooling Wire Diameter</vt:lpstr>
      <vt:lpstr>P43OL1114 – Cable QC Data Summary</vt:lpstr>
      <vt:lpstr>PowerPoint Presentation</vt:lpstr>
      <vt:lpstr>PowerPoint Presentation</vt:lpstr>
      <vt:lpstr>PowerPoint Presentation</vt:lpstr>
      <vt:lpstr>P43OL1114 – Braiding</vt:lpstr>
      <vt:lpstr>DR #11758</vt:lpstr>
      <vt:lpstr>P43OL1114 – Wire Parameters</vt:lpstr>
      <vt:lpstr>P43OL1114 – Wire Parameters Supplier (S) and Verification (V) IC Data</vt:lpstr>
      <vt:lpstr>P43OL1114 – Wire Parameters Supplier (S) and Verification (V) RRR Data</vt:lpstr>
      <vt:lpstr>P43OL1114 – Extracted Strand RRR</vt:lpstr>
      <vt:lpstr>P43OL1114 – Witness Samples</vt:lpstr>
      <vt:lpstr>P43OL1114 – Witness Samples</vt:lpstr>
      <vt:lpstr>SSL</vt:lpstr>
      <vt:lpstr>Summary</vt:lpstr>
      <vt:lpstr>Extra – Spare Coil QXFA-115 / P43OL1102</vt:lpstr>
      <vt:lpstr>QXFA-115 / P43OL1102</vt:lpstr>
      <vt:lpstr>P43OL1102 – Cable Date, Lengths</vt:lpstr>
      <vt:lpstr>P43OL1102 – Strand and SS Core ID</vt:lpstr>
      <vt:lpstr>P43OL1102 Respooling Wire Diameter</vt:lpstr>
      <vt:lpstr>P43OL1102 – Cable QC Data Summary</vt:lpstr>
      <vt:lpstr>PowerPoint Presentation</vt:lpstr>
      <vt:lpstr>PowerPoint Presentation</vt:lpstr>
      <vt:lpstr>PowerPoint Presentation</vt:lpstr>
      <vt:lpstr>P43OL1102 – Braiding</vt:lpstr>
      <vt:lpstr>P43OL1102 – Wire Parameters</vt:lpstr>
      <vt:lpstr>P43OL1102 – Extracted Strand RRR</vt:lpstr>
      <vt:lpstr>QXFA-CL-115 Cable P43OL1102</vt:lpstr>
      <vt:lpstr>Coil QXFA115, cable 1102 – Witness samples</vt:lpstr>
      <vt:lpstr>Coil 115 SSL</vt:lpstr>
      <vt:lpstr>Summary of Data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Lance Cooley</cp:lastModifiedBy>
  <cp:revision>1074</cp:revision>
  <cp:lastPrinted>2019-03-08T19:01:54Z</cp:lastPrinted>
  <dcterms:created xsi:type="dcterms:W3CDTF">2016-03-23T12:58:39Z</dcterms:created>
  <dcterms:modified xsi:type="dcterms:W3CDTF">2020-01-29T14:36:09Z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