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16"/>
  </p:notesMasterIdLst>
  <p:sldIdLst>
    <p:sldId id="283" r:id="rId2"/>
    <p:sldId id="262" r:id="rId3"/>
    <p:sldId id="257" r:id="rId4"/>
    <p:sldId id="286" r:id="rId5"/>
    <p:sldId id="263" r:id="rId6"/>
    <p:sldId id="289" r:id="rId7"/>
    <p:sldId id="291" r:id="rId8"/>
    <p:sldId id="266" r:id="rId9"/>
    <p:sldId id="267" r:id="rId10"/>
    <p:sldId id="287" r:id="rId11"/>
    <p:sldId id="273" r:id="rId12"/>
    <p:sldId id="276" r:id="rId13"/>
    <p:sldId id="284" r:id="rId14"/>
    <p:sldId id="290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26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4" d="100"/>
          <a:sy n="124" d="100"/>
        </p:scale>
        <p:origin x="-3264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16201473-3259-4DFE-852D-B968AAC8CEC3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5" tIns="45708" rIns="91415" bIns="457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40" y="4560890"/>
            <a:ext cx="5851525" cy="4319587"/>
          </a:xfrm>
          <a:prstGeom prst="rect">
            <a:avLst/>
          </a:prstGeom>
        </p:spPr>
        <p:txBody>
          <a:bodyPr vert="horz" lIns="91415" tIns="45708" rIns="91415" bIns="457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797F7638-404F-4EC4-B426-9B9CE1108B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5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6037">
              <a:defRPr/>
            </a:pPr>
            <a:fld id="{624B141A-D04E-DD49-88DC-EFA90428BA41}" type="slidenum">
              <a:rPr lang="fr-FR">
                <a:solidFill>
                  <a:prstClr val="black"/>
                </a:solidFill>
                <a:latin typeface="Calibri"/>
              </a:rPr>
              <a:pPr defTabSz="476037">
                <a:defRPr/>
              </a:pPr>
              <a:t>1</a:t>
            </a:fld>
            <a:endParaRPr lang="fr-F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65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59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20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94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75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37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January 29,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39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January 29,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7367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January 29,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2221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January 29,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75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January 29,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60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January 29,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638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January 29, 2020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pic>
        <p:nvPicPr>
          <p:cNvPr id="8" name="Picture 2" descr="C:\Users\jesses\Documents\BNL Logo XSmall.jpg">
            <a:extLst>
              <a:ext uri="{FF2B5EF4-FFF2-40B4-BE49-F238E27FC236}">
                <a16:creationId xmlns:a16="http://schemas.microsoft.com/office/drawing/2014/main" id="{70D97DE3-B20D-4687-8F3D-B4A2BE2ED8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77206"/>
            <a:ext cx="1407311" cy="51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85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g"/><Relationship Id="rId11" Type="http://schemas.openxmlformats.org/officeDocument/2006/relationships/image" Target="../media/image33.jpg"/><Relationship Id="rId5" Type="http://schemas.openxmlformats.org/officeDocument/2006/relationships/image" Target="../media/image27.jpg"/><Relationship Id="rId10" Type="http://schemas.openxmlformats.org/officeDocument/2006/relationships/image" Target="../media/image32.jpg"/><Relationship Id="rId4" Type="http://schemas.openxmlformats.org/officeDocument/2006/relationships/image" Target="../media/image26.jpg"/><Relationship Id="rId9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07883" y="2852936"/>
            <a:ext cx="7200000" cy="1658439"/>
          </a:xfrm>
        </p:spPr>
        <p:txBody>
          <a:bodyPr/>
          <a:lstStyle/>
          <a:p>
            <a:r>
              <a:rPr lang="en-US" dirty="0"/>
              <a:t>QXFA209 Coil Review</a:t>
            </a:r>
            <a:br>
              <a:rPr lang="en-US" dirty="0"/>
            </a:br>
            <a:br>
              <a:rPr lang="en-US" dirty="0"/>
            </a:br>
            <a:endParaRPr lang="en-GB" sz="3600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Jesse Schmalzle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371600" y="5528022"/>
            <a:ext cx="6480000" cy="349250"/>
          </a:xfrm>
        </p:spPr>
        <p:txBody>
          <a:bodyPr>
            <a:normAutofit/>
          </a:bodyPr>
          <a:lstStyle/>
          <a:p>
            <a:r>
              <a:rPr lang="en-US" dirty="0"/>
              <a:t>January 29, 2020</a:t>
            </a:r>
            <a:endParaRPr lang="en-GB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QXFA209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January 29, 2020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BCE17B-A980-4B6F-ACB3-6A538644A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8" y="947295"/>
            <a:ext cx="3188616" cy="1854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E687CE-DCC3-4B74-98AC-5330FF446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435" y="540000"/>
            <a:ext cx="4194412" cy="27495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54140F-7E72-426B-89B0-A90747CC8A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364950"/>
            <a:ext cx="4176122" cy="2810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D76671-9CD9-4861-A125-C029CA8B1F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7914" y="3377186"/>
            <a:ext cx="4157832" cy="2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85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QXFA209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B4A8B-CCC6-4BCC-A5D3-A74364A5E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66" y="1066800"/>
            <a:ext cx="7920000" cy="4906963"/>
          </a:xfrm>
        </p:spPr>
        <p:txBody>
          <a:bodyPr/>
          <a:lstStyle/>
          <a:p>
            <a:r>
              <a:rPr lang="en-US" sz="1600" dirty="0"/>
              <a:t>Faro arm coil size measurements:</a:t>
            </a:r>
          </a:p>
          <a:p>
            <a:pPr lvl="1"/>
            <a:r>
              <a:rPr lang="en-US" sz="1200" dirty="0"/>
              <a:t>Primary best fit to coil OD, secondary to keyway (midplane where no keyway).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January 29, 2020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94669" y="5058298"/>
            <a:ext cx="2357784" cy="121040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en-US" sz="600" dirty="0">
              <a:solidFill>
                <a:prstClr val="black"/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</a:rPr>
              <a:t>Nominal Coil Dimensions:</a:t>
            </a:r>
          </a:p>
          <a:p>
            <a:endParaRPr lang="en-US" sz="600" dirty="0">
              <a:solidFill>
                <a:prstClr val="black"/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</a:rPr>
              <a:t>   Outer Radius = 113.376 mm</a:t>
            </a:r>
          </a:p>
          <a:p>
            <a:endParaRPr lang="en-US" sz="600" dirty="0">
              <a:solidFill>
                <a:prstClr val="black"/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</a:rPr>
              <a:t>   </a:t>
            </a:r>
            <a:r>
              <a:rPr lang="en-US" sz="1200" dirty="0" err="1">
                <a:solidFill>
                  <a:prstClr val="black"/>
                </a:solidFill>
              </a:rPr>
              <a:t>Midplane</a:t>
            </a:r>
            <a:r>
              <a:rPr lang="en-US" sz="1200" dirty="0">
                <a:solidFill>
                  <a:prstClr val="black"/>
                </a:solidFill>
              </a:rPr>
              <a:t> offset = .125 mm</a:t>
            </a:r>
          </a:p>
          <a:p>
            <a:endParaRPr lang="en-US" sz="600" dirty="0">
              <a:solidFill>
                <a:prstClr val="black"/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</a:rPr>
              <a:t>   Keyway Width = 14.00 mm</a:t>
            </a:r>
          </a:p>
        </p:txBody>
      </p:sp>
      <p:pic>
        <p:nvPicPr>
          <p:cNvPr id="11" name="Picture 3" descr="C:\Users\jesses\Documents\PrintScreen Files\cmm label sketch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47245"/>
            <a:ext cx="2414922" cy="128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C0636E-4FDD-4F5C-8F4A-AC1430092C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12" y="1828633"/>
            <a:ext cx="4178317" cy="29276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DEE0A9-FD48-4D30-90C3-C3AB9945DA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6803" y="1802157"/>
            <a:ext cx="4178317" cy="292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8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8ACBE2-A8A4-4F31-BC56-D3FCABC6B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79" y="1260913"/>
            <a:ext cx="2982915" cy="12773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287553-4E3D-465B-B0F2-372C4DFBAB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693" y="1300919"/>
            <a:ext cx="3018596" cy="13201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105E06-9A6A-4945-99B4-07DB939336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934" y="1295591"/>
            <a:ext cx="2997187" cy="13772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4EEE34-4AA7-4026-8C8A-07DA0ECE50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2" y="2759887"/>
            <a:ext cx="3018596" cy="13273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AFFAE4-D6B0-45CC-84D3-065208C7DF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695" y="2672869"/>
            <a:ext cx="3025732" cy="14486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FB4F29C-C665-440C-B7B5-273E4D350C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291" y="2816933"/>
            <a:ext cx="2968643" cy="13273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CC59B12-40DB-4528-927F-22D1B236B6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" y="4436343"/>
            <a:ext cx="3025732" cy="136300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83BCFF9-3D96-43E9-AB37-89A6D8A1B3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75" y="4434601"/>
            <a:ext cx="3011460" cy="134159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3DF715D-F0DA-4257-A424-5D7F21A8E1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314" y="4422623"/>
            <a:ext cx="3018596" cy="1277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QXFA209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January 29, 2020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7946E2-1FED-4883-8095-AB857BDFD505}"/>
              </a:ext>
            </a:extLst>
          </p:cNvPr>
          <p:cNvSpPr txBox="1"/>
          <p:nvPr/>
        </p:nvSpPr>
        <p:spPr>
          <a:xfrm>
            <a:off x="1311040" y="177171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8 (207)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AC98C1-851D-4F7A-89A0-F850C5879B8D}"/>
              </a:ext>
            </a:extLst>
          </p:cNvPr>
          <p:cNvSpPr txBox="1"/>
          <p:nvPr/>
        </p:nvSpPr>
        <p:spPr>
          <a:xfrm>
            <a:off x="4297291" y="1825607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13 (320)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1AA16A-A2A0-4BC6-AF9B-2ED3C6E01E92}"/>
              </a:ext>
            </a:extLst>
          </p:cNvPr>
          <p:cNvSpPr txBox="1"/>
          <p:nvPr/>
        </p:nvSpPr>
        <p:spPr>
          <a:xfrm>
            <a:off x="7238828" y="1862972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29 (740)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2E69FF-F0DF-4DC8-B688-0229D3C18899}"/>
              </a:ext>
            </a:extLst>
          </p:cNvPr>
          <p:cNvSpPr txBox="1"/>
          <p:nvPr/>
        </p:nvSpPr>
        <p:spPr>
          <a:xfrm>
            <a:off x="1210687" y="3455635"/>
            <a:ext cx="595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61 (1540)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16CA5D-EBE0-4D95-B67A-39CDD623C7DF}"/>
              </a:ext>
            </a:extLst>
          </p:cNvPr>
          <p:cNvSpPr txBox="1"/>
          <p:nvPr/>
        </p:nvSpPr>
        <p:spPr>
          <a:xfrm>
            <a:off x="4158636" y="3480596"/>
            <a:ext cx="602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92 (2340)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4B2EB0-6AD9-4A91-AE6F-D468270895B4}"/>
              </a:ext>
            </a:extLst>
          </p:cNvPr>
          <p:cNvSpPr txBox="1"/>
          <p:nvPr/>
        </p:nvSpPr>
        <p:spPr>
          <a:xfrm>
            <a:off x="7236081" y="3467817"/>
            <a:ext cx="611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124 (3140)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6E9D85-8E91-457D-B99C-9B8DE615AFC6}"/>
              </a:ext>
            </a:extLst>
          </p:cNvPr>
          <p:cNvSpPr txBox="1"/>
          <p:nvPr/>
        </p:nvSpPr>
        <p:spPr>
          <a:xfrm>
            <a:off x="1251466" y="5029200"/>
            <a:ext cx="592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155 (3940)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AC1032A-F06B-43BF-86DE-1882C0ADBF86}"/>
              </a:ext>
            </a:extLst>
          </p:cNvPr>
          <p:cNvSpPr txBox="1"/>
          <p:nvPr/>
        </p:nvSpPr>
        <p:spPr>
          <a:xfrm>
            <a:off x="4300837" y="5014345"/>
            <a:ext cx="589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170 (4323)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8F56FE4-99C7-4CE4-8FC1-D1EB5D818B7C}"/>
              </a:ext>
            </a:extLst>
          </p:cNvPr>
          <p:cNvSpPr txBox="1"/>
          <p:nvPr/>
        </p:nvSpPr>
        <p:spPr>
          <a:xfrm>
            <a:off x="7325746" y="5105400"/>
            <a:ext cx="56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174 (4426)</a:t>
            </a:r>
          </a:p>
        </p:txBody>
      </p:sp>
    </p:spTree>
    <p:extLst>
      <p:ext uri="{BB962C8B-B14F-4D97-AF65-F5344CB8AC3E}">
        <p14:creationId xmlns:p14="http://schemas.microsoft.com/office/powerpoint/2010/main" val="1386879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ED7B6F-074E-49D5-AD02-D9D387B73C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8"/>
          <a:stretch/>
        </p:blipFill>
        <p:spPr>
          <a:xfrm>
            <a:off x="3251896" y="4038600"/>
            <a:ext cx="4009408" cy="23693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QXFA209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614A2-6814-441E-A2FA-7A82EBF79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898" y="1066800"/>
            <a:ext cx="7920000" cy="4906963"/>
          </a:xfrm>
        </p:spPr>
        <p:txBody>
          <a:bodyPr>
            <a:normAutofit/>
          </a:bodyPr>
          <a:lstStyle/>
          <a:p>
            <a:r>
              <a:rPr lang="en-US" sz="1800" dirty="0"/>
              <a:t>DRs</a:t>
            </a:r>
          </a:p>
          <a:p>
            <a:pPr lvl="1"/>
            <a:r>
              <a:rPr lang="en-US" sz="1800" dirty="0"/>
              <a:t>React oven control &amp; data acquisition issues.</a:t>
            </a:r>
          </a:p>
          <a:p>
            <a:pPr lvl="1"/>
            <a:r>
              <a:rPr lang="en-US" sz="1800" dirty="0"/>
              <a:t>Some react TCs outside 665 +/- 5 allowable, min observed 658 C.</a:t>
            </a:r>
          </a:p>
          <a:p>
            <a:pPr lvl="1"/>
            <a:r>
              <a:rPr lang="en-US" sz="1800" dirty="0"/>
              <a:t>Chipped ceramic coating on OL spacer B2-OR2 after reaction.</a:t>
            </a:r>
          </a:p>
          <a:p>
            <a:pPr lvl="2"/>
            <a:r>
              <a:rPr lang="en-US" sz="1400" dirty="0"/>
              <a:t>Patched with Kapton.</a:t>
            </a:r>
          </a:p>
          <a:p>
            <a:pPr lvl="1"/>
            <a:r>
              <a:rPr lang="en-US" sz="1800" dirty="0"/>
              <a:t>Coil overall length 4525.2 mm (spec 4532 ± 5 mm) .</a:t>
            </a:r>
          </a:p>
          <a:p>
            <a:pPr lvl="1"/>
            <a:r>
              <a:rPr lang="en-US" sz="1800" dirty="0"/>
              <a:t>Small spots of exposed copper on corner of midplane turn at coil ID.</a:t>
            </a:r>
          </a:p>
          <a:p>
            <a:pPr lvl="2"/>
            <a:r>
              <a:rPr lang="en-US" sz="1400" dirty="0"/>
              <a:t>Area 89”-95” from coil LE, non-transition side.</a:t>
            </a:r>
          </a:p>
          <a:p>
            <a:pPr lvl="2"/>
            <a:r>
              <a:rPr lang="en-US" sz="1400" dirty="0"/>
              <a:t>In removing epoxy flashing, sanded thru epoxy layer.</a:t>
            </a:r>
          </a:p>
          <a:p>
            <a:pPr lvl="2"/>
            <a:r>
              <a:rPr lang="en-US" sz="1400" dirty="0"/>
              <a:t>Covered area with 1 mil Kapton tape.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January 29,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368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D1547C-8652-4A1F-B7FE-34BCCFADC6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15" y="2054597"/>
            <a:ext cx="5018785" cy="37640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ED7B6F-074E-49D5-AD02-D9D387B73C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8"/>
          <a:stretch/>
        </p:blipFill>
        <p:spPr>
          <a:xfrm>
            <a:off x="5026589" y="1410676"/>
            <a:ext cx="3907808" cy="23092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QXFA209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614A2-6814-441E-A2FA-7A82EBF79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430" y="838200"/>
            <a:ext cx="7920000" cy="4906963"/>
          </a:xfrm>
        </p:spPr>
        <p:txBody>
          <a:bodyPr>
            <a:normAutofit/>
          </a:bodyPr>
          <a:lstStyle/>
          <a:p>
            <a:r>
              <a:rPr lang="en-US" sz="1800" dirty="0"/>
              <a:t>DRs</a:t>
            </a:r>
          </a:p>
          <a:p>
            <a:pPr lvl="1"/>
            <a:r>
              <a:rPr lang="en-US" sz="1800" dirty="0"/>
              <a:t>Small spots of exposed copper on corner of midplane turn at coil ID.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January 29, 2020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9ED0CF-C2CB-4768-8174-B6D90E9224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02"/>
          <a:stretch/>
        </p:blipFill>
        <p:spPr>
          <a:xfrm>
            <a:off x="4163044" y="3904413"/>
            <a:ext cx="4541341" cy="262255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763AC1A-EB97-46D3-8320-21C93DC60669}"/>
              </a:ext>
            </a:extLst>
          </p:cNvPr>
          <p:cNvSpPr/>
          <p:nvPr/>
        </p:nvSpPr>
        <p:spPr>
          <a:xfrm>
            <a:off x="1098212" y="3142117"/>
            <a:ext cx="2850059" cy="422727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8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63B8D-E5A7-49BC-8768-2F5DB4315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95400"/>
            <a:ext cx="6703200" cy="4267200"/>
          </a:xfrm>
        </p:spPr>
        <p:txBody>
          <a:bodyPr/>
          <a:lstStyle/>
          <a:p>
            <a:r>
              <a:rPr lang="en-US" sz="2400" dirty="0"/>
              <a:t>Notes</a:t>
            </a:r>
          </a:p>
          <a:p>
            <a:r>
              <a:rPr lang="en-US" sz="2400" dirty="0"/>
              <a:t>Reaction plots</a:t>
            </a:r>
          </a:p>
          <a:p>
            <a:r>
              <a:rPr lang="en-US" sz="2400" dirty="0"/>
              <a:t>Electrical Data</a:t>
            </a:r>
          </a:p>
          <a:p>
            <a:r>
              <a:rPr lang="en-US" sz="2400" dirty="0"/>
              <a:t>CMM</a:t>
            </a:r>
          </a:p>
          <a:p>
            <a:r>
              <a:rPr lang="en-US" sz="2400" dirty="0"/>
              <a:t>DRs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January 29,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632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614A2-6814-441E-A2FA-7A82EBF79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990600"/>
            <a:ext cx="7920000" cy="5135563"/>
          </a:xfrm>
        </p:spPr>
        <p:txBody>
          <a:bodyPr>
            <a:normAutofit/>
          </a:bodyPr>
          <a:lstStyle/>
          <a:p>
            <a:r>
              <a:rPr lang="en-US" sz="1800" dirty="0"/>
              <a:t>Cable ID P43OL1114</a:t>
            </a:r>
          </a:p>
          <a:p>
            <a:pPr lvl="1"/>
            <a:endParaRPr lang="en-US" sz="1400" dirty="0"/>
          </a:p>
          <a:p>
            <a:r>
              <a:rPr lang="en-US" sz="1800" dirty="0"/>
              <a:t>After to change for B6 adjustment</a:t>
            </a:r>
          </a:p>
          <a:p>
            <a:pPr lvl="1"/>
            <a:r>
              <a:rPr lang="en-US" sz="1400" dirty="0"/>
              <a:t>5 layers glass on pole</a:t>
            </a:r>
          </a:p>
          <a:p>
            <a:pPr lvl="1"/>
            <a:r>
              <a:rPr lang="en-US" sz="1400" dirty="0"/>
              <a:t>5 mil G11 shims on midplane</a:t>
            </a:r>
          </a:p>
          <a:p>
            <a:pPr lvl="1"/>
            <a:endParaRPr lang="en-US" sz="1400" dirty="0"/>
          </a:p>
          <a:p>
            <a:r>
              <a:rPr lang="en-US" sz="1800" dirty="0"/>
              <a:t>Lead / Wire length</a:t>
            </a:r>
          </a:p>
          <a:p>
            <a:pPr lvl="1"/>
            <a:r>
              <a:rPr lang="en-US" sz="1400" dirty="0"/>
              <a:t>3050 mm IL / 1250 m m OL coil leads</a:t>
            </a:r>
          </a:p>
          <a:p>
            <a:pPr lvl="1"/>
            <a:r>
              <a:rPr lang="en-US" sz="1400" dirty="0"/>
              <a:t>1 m coil tap wires</a:t>
            </a:r>
          </a:p>
          <a:p>
            <a:pPr lvl="1"/>
            <a:r>
              <a:rPr lang="en-US" sz="1400" dirty="0"/>
              <a:t>5.1 m splice tap wires</a:t>
            </a:r>
          </a:p>
          <a:p>
            <a:pPr lvl="2"/>
            <a:r>
              <a:rPr lang="en-US" sz="1100" dirty="0"/>
              <a:t>A01 / B01 connected in wiring pocket</a:t>
            </a:r>
          </a:p>
          <a:p>
            <a:pPr lvl="1"/>
            <a:r>
              <a:rPr lang="en-US" sz="1400" dirty="0"/>
              <a:t>5.1 m LE / 1.0 m NL quench heater wires</a:t>
            </a:r>
          </a:p>
          <a:p>
            <a:pPr lvl="1"/>
            <a:endParaRPr lang="en-US" sz="16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QXFA209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January 29, 2020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614A2-6814-441E-A2FA-7A82EBF79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990600"/>
            <a:ext cx="7920000" cy="5135563"/>
          </a:xfrm>
        </p:spPr>
        <p:txBody>
          <a:bodyPr>
            <a:normAutofit/>
          </a:bodyPr>
          <a:lstStyle/>
          <a:p>
            <a:r>
              <a:rPr lang="en-US" sz="1800" dirty="0"/>
              <a:t>Coil Length / Pole gaps</a:t>
            </a:r>
            <a:endParaRPr lang="en-US" sz="1400" dirty="0"/>
          </a:p>
          <a:p>
            <a:pPr lvl="1"/>
            <a:r>
              <a:rPr lang="en-US" sz="1400" dirty="0"/>
              <a:t>DR – overall length 4525.2 mm outside 4532 ± 5 mm spec.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QXFA209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04951" y="6329713"/>
            <a:ext cx="6550800" cy="360000"/>
          </a:xfrm>
        </p:spPr>
        <p:txBody>
          <a:bodyPr/>
          <a:lstStyle/>
          <a:p>
            <a:r>
              <a:rPr lang="en-US"/>
              <a:t>January 29, 2020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4F80044-AB0A-4E6D-A031-AC4332A6D77E}"/>
              </a:ext>
            </a:extLst>
          </p:cNvPr>
          <p:cNvSpPr txBox="1">
            <a:spLocks/>
          </p:cNvSpPr>
          <p:nvPr/>
        </p:nvSpPr>
        <p:spPr>
          <a:xfrm>
            <a:off x="6534600" y="5123602"/>
            <a:ext cx="2332200" cy="265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(207 initial pole gaps set incorrectly)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30A8B2-DCBE-4C95-A844-6F1E92497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681" y="2171698"/>
            <a:ext cx="4273305" cy="29051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1EF85B-1201-48D3-95ED-0A78A3B5F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34" y="2171698"/>
            <a:ext cx="4406465" cy="29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00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2568CE1-AF41-4C52-8A12-617BD7F37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745" y="3667873"/>
            <a:ext cx="3691256" cy="274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7EEC37-028C-4E40-B032-E9360B5A8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91" y="1184815"/>
            <a:ext cx="2910409" cy="21538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BD22F8-94D0-4422-89CC-C8792C4F51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9756" y="822505"/>
            <a:ext cx="3691255" cy="2737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147" y="193655"/>
            <a:ext cx="7920000" cy="720000"/>
          </a:xfrm>
        </p:spPr>
        <p:txBody>
          <a:bodyPr>
            <a:normAutofit/>
          </a:bodyPr>
          <a:lstStyle/>
          <a:p>
            <a:r>
              <a:rPr lang="en-US" sz="2800" dirty="0"/>
              <a:t>QXFA209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January 29, 2020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10CAD5-3E23-480A-AFDD-2DA621333B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392" y="3486724"/>
            <a:ext cx="3691256" cy="2742829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87DA00C-5A4D-4E22-8119-288D1D1C5DD9}"/>
              </a:ext>
            </a:extLst>
          </p:cNvPr>
          <p:cNvSpPr txBox="1">
            <a:spLocks/>
          </p:cNvSpPr>
          <p:nvPr/>
        </p:nvSpPr>
        <p:spPr>
          <a:xfrm>
            <a:off x="5486400" y="4040822"/>
            <a:ext cx="2817000" cy="273050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 – data acquisition down, oven shut off.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46C0CFB-DE2F-4F4A-A1A0-5760C73959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800" y="1940116"/>
            <a:ext cx="2707144" cy="111447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64BBF76-2497-44BB-9F9C-C90F088F34D6}"/>
              </a:ext>
            </a:extLst>
          </p:cNvPr>
          <p:cNvSpPr txBox="1">
            <a:spLocks/>
          </p:cNvSpPr>
          <p:nvPr/>
        </p:nvSpPr>
        <p:spPr>
          <a:xfrm>
            <a:off x="580853" y="762001"/>
            <a:ext cx="6353347" cy="42281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Reaction cycle – DR - data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acquisition down, oven shut off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98141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614A2-6814-441E-A2FA-7A82EBF79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920782"/>
            <a:ext cx="7920000" cy="5135563"/>
          </a:xfrm>
        </p:spPr>
        <p:txBody>
          <a:bodyPr>
            <a:normAutofit/>
          </a:bodyPr>
          <a:lstStyle/>
          <a:p>
            <a:r>
              <a:rPr lang="en-US" sz="1800" dirty="0"/>
              <a:t>Reaction DRs</a:t>
            </a:r>
          </a:p>
          <a:p>
            <a:pPr lvl="1"/>
            <a:r>
              <a:rPr lang="en-US" sz="1400" dirty="0"/>
              <a:t>Oven control reset during the 665 plateau – oven cooled to approx. 640 C before cycle was resumed – control down for less than 1 hour.</a:t>
            </a:r>
          </a:p>
          <a:p>
            <a:pPr lvl="1"/>
            <a:r>
              <a:rPr lang="en-US" sz="1400" dirty="0"/>
              <a:t>Issue with data acquisition computer – no temperature data recorded for about 10 hours. (including period where the oven reset and began to cool).</a:t>
            </a:r>
          </a:p>
          <a:p>
            <a:pPr lvl="1"/>
            <a:r>
              <a:rPr lang="en-US" sz="1400" dirty="0"/>
              <a:t>Required total time at plateau was achieved.</a:t>
            </a:r>
          </a:p>
          <a:p>
            <a:pPr lvl="2"/>
            <a:endParaRPr lang="en-US" sz="1000" dirty="0"/>
          </a:p>
          <a:p>
            <a:pPr lvl="1"/>
            <a:r>
              <a:rPr lang="en-US" sz="1400" dirty="0"/>
              <a:t>TC spread at 665 outside 665 +/- 5 window – lowest observed 658 C.</a:t>
            </a:r>
          </a:p>
          <a:p>
            <a:pPr lvl="2"/>
            <a:r>
              <a:rPr lang="en-US" sz="1200" dirty="0"/>
              <a:t>Issues with ceramic insulated TCs at 665 – changed to all sealed tube TCs after this coil.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QXFA209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January 29, 2020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50CF75-F741-40A7-BBC3-3A366837C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200400"/>
            <a:ext cx="4343400" cy="322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68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614A2-6814-441E-A2FA-7A82EBF79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920782"/>
            <a:ext cx="7920000" cy="5135563"/>
          </a:xfrm>
        </p:spPr>
        <p:txBody>
          <a:bodyPr>
            <a:normAutofit/>
          </a:bodyPr>
          <a:lstStyle/>
          <a:p>
            <a:r>
              <a:rPr lang="en-US" sz="1800" dirty="0"/>
              <a:t>Final electrical checks (RLQ, </a:t>
            </a:r>
            <a:r>
              <a:rPr lang="en-US" sz="1800" dirty="0" err="1"/>
              <a:t>hipot</a:t>
            </a:r>
            <a:r>
              <a:rPr lang="en-US" sz="1800" dirty="0"/>
              <a:t>, impulse) – no issues: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QXFA209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January 29, 2020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4C0E5C-712F-4C49-BF7A-BEC4DDBCD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450198"/>
            <a:ext cx="6365928" cy="475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QXFA209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January 29, 2020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985121-11D1-467C-8AE8-EC9996E9E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32" y="1021927"/>
            <a:ext cx="7421935" cy="481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07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QXFA209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January 29, 2020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9E6E21-BB63-4A2E-B82B-B90BAE3A6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7415"/>
            <a:ext cx="9144000" cy="544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233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519</Words>
  <Application>Microsoft Office PowerPoint</Application>
  <PresentationFormat>On-screen Show (4:3)</PresentationFormat>
  <Paragraphs>117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Thème Office</vt:lpstr>
      <vt:lpstr>QXFA209 Coil Review  </vt:lpstr>
      <vt:lpstr>Outline</vt:lpstr>
      <vt:lpstr>QXFA209</vt:lpstr>
      <vt:lpstr>QXFA209</vt:lpstr>
      <vt:lpstr>QXFA209</vt:lpstr>
      <vt:lpstr>QXFA209</vt:lpstr>
      <vt:lpstr>QXFA209</vt:lpstr>
      <vt:lpstr>QXFA209</vt:lpstr>
      <vt:lpstr>QXFA209</vt:lpstr>
      <vt:lpstr>QXFA209 </vt:lpstr>
      <vt:lpstr>QXFA209</vt:lpstr>
      <vt:lpstr>QXFA209</vt:lpstr>
      <vt:lpstr>QXFA209</vt:lpstr>
      <vt:lpstr>QXFA209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2014-11-12T20:39:13Z</dcterms:created>
  <dcterms:modified xsi:type="dcterms:W3CDTF">2020-01-28T16:36:01Z</dcterms:modified>
</cp:coreProperties>
</file>