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0"/>
  </p:notesMasterIdLst>
  <p:handoutMasterIdLst>
    <p:handoutMasterId r:id="rId11"/>
  </p:handoutMasterIdLst>
  <p:sldIdLst>
    <p:sldId id="294" r:id="rId2"/>
    <p:sldId id="367" r:id="rId3"/>
    <p:sldId id="368" r:id="rId4"/>
    <p:sldId id="372" r:id="rId5"/>
    <p:sldId id="370" r:id="rId6"/>
    <p:sldId id="369" r:id="rId7"/>
    <p:sldId id="371" r:id="rId8"/>
    <p:sldId id="374" r:id="rId9"/>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3907C317-9CF4-46B9-B2FC-2C40FC9D3F01}">
          <p14:sldIdLst>
            <p14:sldId id="294"/>
            <p14:sldId id="367"/>
            <p14:sldId id="368"/>
            <p14:sldId id="372"/>
            <p14:sldId id="370"/>
            <p14:sldId id="369"/>
            <p14:sldId id="371"/>
            <p14:sldId id="374"/>
          </p14:sldIdLst>
        </p14:section>
      </p14:sectionLst>
    </p:ex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4C97"/>
    <a:srgbClr val="404040"/>
    <a:srgbClr val="50504E"/>
    <a:srgbClr val="4E4E4E"/>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0687" autoAdjust="0"/>
  </p:normalViewPr>
  <p:slideViewPr>
    <p:cSldViewPr snapToGrid="0" snapToObjects="1" showGuides="1">
      <p:cViewPr>
        <p:scale>
          <a:sx n="100" d="100"/>
          <a:sy n="100" d="100"/>
        </p:scale>
        <p:origin x="1920" y="378"/>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5148"/>
    </p:cViewPr>
  </p:sorterViewPr>
  <p:notesViewPr>
    <p:cSldViewPr snapToGrid="0" snapToObjects="1" showGuides="1">
      <p:cViewPr varScale="1">
        <p:scale>
          <a:sx n="117" d="100"/>
          <a:sy n="117" d="100"/>
        </p:scale>
        <p:origin x="420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1/11/2020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more calculation towards reconstruction and what happens in the framework algorithms, the same techniques will be applied: reading the right information to be operated on into memory, using vectorized libraries for high-level operations on the data, using the interconnects to round up results that are distributed around the system.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7705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more calculation towards reconstruction and what happens in the framework algorithms, the same techniques will be applied: reading the right information to be operated on into memory, using vectorized libraries for high-level operations on the data, using the interconnects to round up results that are distributed around the system. </a:t>
            </a:r>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94003929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sp>
        <p:nvSpPr>
          <p:cNvPr id="9" name="Text Placeholder 24"/>
          <p:cNvSpPr>
            <a:spLocks noGrp="1"/>
          </p:cNvSpPr>
          <p:nvPr>
            <p:ph type="body" sz="quarter" idx="11" hasCustomPrompt="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dirty="0"/>
              <a:t>Title Here</a:t>
            </a:r>
          </a:p>
        </p:txBody>
      </p:sp>
      <p:cxnSp>
        <p:nvCxnSpPr>
          <p:cNvPr id="12" name="Straight Connector 11"/>
          <p:cNvCxnSpPr/>
          <p:nvPr userDrawn="1"/>
        </p:nvCxnSpPr>
        <p:spPr>
          <a:xfrm>
            <a:off x="5670218" y="429175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5665202" y="4052009"/>
            <a:ext cx="3143723" cy="18466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a:latin typeface="Helvetica"/>
                <a:cs typeface="Helvetica"/>
              </a:rPr>
              <a:t>   </a:t>
            </a:r>
          </a:p>
        </p:txBody>
      </p:sp>
      <p:grpSp>
        <p:nvGrpSpPr>
          <p:cNvPr id="10" name="Group 9">
            <a:extLst>
              <a:ext uri="{FF2B5EF4-FFF2-40B4-BE49-F238E27FC236}">
                <a16:creationId xmlns:a16="http://schemas.microsoft.com/office/drawing/2014/main" id="{1399C9C2-1492-7F42-AA2F-963A2FF590F0}"/>
              </a:ext>
            </a:extLst>
          </p:cNvPr>
          <p:cNvGrpSpPr/>
          <p:nvPr userDrawn="1"/>
        </p:nvGrpSpPr>
        <p:grpSpPr>
          <a:xfrm>
            <a:off x="5015653" y="4479301"/>
            <a:ext cx="3825503" cy="228600"/>
            <a:chOff x="4527932" y="4270806"/>
            <a:chExt cx="3825503" cy="228600"/>
          </a:xfrm>
        </p:grpSpPr>
        <p:pic>
          <p:nvPicPr>
            <p:cNvPr id="14" name="Picture 13">
              <a:extLst>
                <a:ext uri="{FF2B5EF4-FFF2-40B4-BE49-F238E27FC236}">
                  <a16:creationId xmlns:a16="http://schemas.microsoft.com/office/drawing/2014/main" id="{E9B79AF9-2FBD-A24A-A119-CF58BC9A1CB8}"/>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6" name="Picture Placeholder 23">
              <a:extLst>
                <a:ext uri="{FF2B5EF4-FFF2-40B4-BE49-F238E27FC236}">
                  <a16:creationId xmlns:a16="http://schemas.microsoft.com/office/drawing/2014/main" id="{C822074F-5505-554D-BD77-48E1B14F7659}"/>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7" name="Picture Placeholder 21">
              <a:extLst>
                <a:ext uri="{FF2B5EF4-FFF2-40B4-BE49-F238E27FC236}">
                  <a16:creationId xmlns:a16="http://schemas.microsoft.com/office/drawing/2014/main" id="{4DF9C6FA-41E6-F444-A9BB-971351D65319}"/>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8" name="Picture Placeholder 22">
              <a:extLst>
                <a:ext uri="{FF2B5EF4-FFF2-40B4-BE49-F238E27FC236}">
                  <a16:creationId xmlns:a16="http://schemas.microsoft.com/office/drawing/2014/main" id="{2A0D766E-8719-7741-AA32-9F14C72063BF}"/>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9" name="Picture Placeholder 24">
              <a:extLst>
                <a:ext uri="{FF2B5EF4-FFF2-40B4-BE49-F238E27FC236}">
                  <a16:creationId xmlns:a16="http://schemas.microsoft.com/office/drawing/2014/main" id="{3A46A6CA-8D80-8C4D-96B6-1F0246411FB8}"/>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pic>
        <p:nvPicPr>
          <p:cNvPr id="21" name="Picture 20" descr="14-0218-16D.lr.jpg">
            <a:extLst>
              <a:ext uri="{FF2B5EF4-FFF2-40B4-BE49-F238E27FC236}">
                <a16:creationId xmlns:a16="http://schemas.microsoft.com/office/drawing/2014/main" id="{90254740-0B2C-494B-B581-246197AB7908}"/>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sp>
        <p:nvSpPr>
          <p:cNvPr id="22" name="Rectangle 21">
            <a:extLst>
              <a:ext uri="{FF2B5EF4-FFF2-40B4-BE49-F238E27FC236}">
                <a16:creationId xmlns:a16="http://schemas.microsoft.com/office/drawing/2014/main" id="{9A926560-789A-4DCF-BF92-EC000FC553C3}"/>
              </a:ext>
            </a:extLst>
          </p:cNvPr>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title_header_16x9.pdf">
            <a:extLst>
              <a:ext uri="{FF2B5EF4-FFF2-40B4-BE49-F238E27FC236}">
                <a16:creationId xmlns:a16="http://schemas.microsoft.com/office/drawing/2014/main" id="{B4D33DDD-CC98-4B06-B5F5-8C639F0FFBC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582904" y="4878161"/>
            <a:ext cx="623943"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01/14/2020 </a:t>
            </a:r>
            <a:endParaRPr lang="en-US" dirty="0"/>
          </a:p>
        </p:txBody>
      </p:sp>
      <p:sp>
        <p:nvSpPr>
          <p:cNvPr id="9" name="Footer Placeholder 4"/>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J.Kowalkowski – SciDAC collaboration meeting</a:t>
            </a:r>
            <a:endParaRPr lang="en-US" b="1" dirty="0"/>
          </a:p>
        </p:txBody>
      </p:sp>
      <p:sp>
        <p:nvSpPr>
          <p:cNvPr id="10" name="Slide Number Placeholder 5"/>
          <p:cNvSpPr>
            <a:spLocks noGrp="1"/>
          </p:cNvSpPr>
          <p:nvPr>
            <p:ph type="sldNum" sz="quarter" idx="4"/>
          </p:nvPr>
        </p:nvSpPr>
        <p:spPr>
          <a:xfrm>
            <a:off x="222250" y="4878161"/>
            <a:ext cx="23788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grpSp>
        <p:nvGrpSpPr>
          <p:cNvPr id="2" name="Group 1">
            <a:extLst>
              <a:ext uri="{FF2B5EF4-FFF2-40B4-BE49-F238E27FC236}">
                <a16:creationId xmlns:a16="http://schemas.microsoft.com/office/drawing/2014/main" id="{528E0DA2-670E-D841-80B5-1133426621E5}"/>
              </a:ext>
            </a:extLst>
          </p:cNvPr>
          <p:cNvGrpSpPr/>
          <p:nvPr userDrawn="1"/>
        </p:nvGrpSpPr>
        <p:grpSpPr>
          <a:xfrm>
            <a:off x="5001758" y="4827525"/>
            <a:ext cx="3825503" cy="228600"/>
            <a:chOff x="4527932" y="4270806"/>
            <a:chExt cx="3825503" cy="228600"/>
          </a:xfrm>
        </p:grpSpPr>
        <p:pic>
          <p:nvPicPr>
            <p:cNvPr id="11" name="Picture 10">
              <a:extLst>
                <a:ext uri="{FF2B5EF4-FFF2-40B4-BE49-F238E27FC236}">
                  <a16:creationId xmlns:a16="http://schemas.microsoft.com/office/drawing/2014/main" id="{6B3D10CF-BF25-FB44-82B4-6361D067E213}"/>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2" name="Picture Placeholder 23">
              <a:extLst>
                <a:ext uri="{FF2B5EF4-FFF2-40B4-BE49-F238E27FC236}">
                  <a16:creationId xmlns:a16="http://schemas.microsoft.com/office/drawing/2014/main" id="{53BB214A-DBB7-B84A-A1BA-9AF490C3C235}"/>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3" name="Picture Placeholder 21">
              <a:extLst>
                <a:ext uri="{FF2B5EF4-FFF2-40B4-BE49-F238E27FC236}">
                  <a16:creationId xmlns:a16="http://schemas.microsoft.com/office/drawing/2014/main" id="{1953BE4D-5B19-CB4F-B0FE-1D015CDB4E6C}"/>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4" name="Picture Placeholder 22">
              <a:extLst>
                <a:ext uri="{FF2B5EF4-FFF2-40B4-BE49-F238E27FC236}">
                  <a16:creationId xmlns:a16="http://schemas.microsoft.com/office/drawing/2014/main" id="{E28B2BCA-8E0E-B94F-81E3-F61DC1A7343D}"/>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5" name="Picture Placeholder 24">
              <a:extLst>
                <a:ext uri="{FF2B5EF4-FFF2-40B4-BE49-F238E27FC236}">
                  <a16:creationId xmlns:a16="http://schemas.microsoft.com/office/drawing/2014/main" id="{32E37996-9238-A144-B552-3066500E77E2}"/>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61490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01/14/2020 </a:t>
            </a:r>
            <a:endParaRPr lang="en-US" dirty="0"/>
          </a:p>
        </p:txBody>
      </p:sp>
      <p:sp>
        <p:nvSpPr>
          <p:cNvPr id="13" name="Slide Number Placeholder 5"/>
          <p:cNvSpPr>
            <a:spLocks noGrp="1"/>
          </p:cNvSpPr>
          <p:nvPr>
            <p:ph type="sldNum" sz="quarter" idx="4"/>
          </p:nvPr>
        </p:nvSpPr>
        <p:spPr>
          <a:xfrm>
            <a:off x="222250" y="4878161"/>
            <a:ext cx="269240"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grpSp>
        <p:nvGrpSpPr>
          <p:cNvPr id="15" name="Group 14">
            <a:extLst>
              <a:ext uri="{FF2B5EF4-FFF2-40B4-BE49-F238E27FC236}">
                <a16:creationId xmlns:a16="http://schemas.microsoft.com/office/drawing/2014/main" id="{ACB819A7-BE6E-0340-9B0F-55A5395E935F}"/>
              </a:ext>
            </a:extLst>
          </p:cNvPr>
          <p:cNvGrpSpPr/>
          <p:nvPr userDrawn="1"/>
        </p:nvGrpSpPr>
        <p:grpSpPr>
          <a:xfrm>
            <a:off x="5001758" y="4827525"/>
            <a:ext cx="3825503" cy="228600"/>
            <a:chOff x="4527932" y="4270806"/>
            <a:chExt cx="3825503" cy="228600"/>
          </a:xfrm>
        </p:grpSpPr>
        <p:pic>
          <p:nvPicPr>
            <p:cNvPr id="16" name="Picture 15">
              <a:extLst>
                <a:ext uri="{FF2B5EF4-FFF2-40B4-BE49-F238E27FC236}">
                  <a16:creationId xmlns:a16="http://schemas.microsoft.com/office/drawing/2014/main" id="{410694FE-5BCA-D844-AA1C-E666D5D333A6}"/>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7" name="Picture Placeholder 23">
              <a:extLst>
                <a:ext uri="{FF2B5EF4-FFF2-40B4-BE49-F238E27FC236}">
                  <a16:creationId xmlns:a16="http://schemas.microsoft.com/office/drawing/2014/main" id="{30EEBF97-4E24-FF4F-A5FA-4AB9F2C572D7}"/>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8" name="Picture Placeholder 21">
              <a:extLst>
                <a:ext uri="{FF2B5EF4-FFF2-40B4-BE49-F238E27FC236}">
                  <a16:creationId xmlns:a16="http://schemas.microsoft.com/office/drawing/2014/main" id="{308D4B37-6553-C248-B062-927DA70437BD}"/>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9" name="Picture Placeholder 22">
              <a:extLst>
                <a:ext uri="{FF2B5EF4-FFF2-40B4-BE49-F238E27FC236}">
                  <a16:creationId xmlns:a16="http://schemas.microsoft.com/office/drawing/2014/main" id="{E590E118-2EAC-8247-848A-6E88F6C7409B}"/>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20" name="Picture Placeholder 24">
              <a:extLst>
                <a:ext uri="{FF2B5EF4-FFF2-40B4-BE49-F238E27FC236}">
                  <a16:creationId xmlns:a16="http://schemas.microsoft.com/office/drawing/2014/main" id="{4FB00994-F2FD-C341-B831-01D951AE7CA4}"/>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22" name="Footer Placeholder 4">
            <a:extLst>
              <a:ext uri="{FF2B5EF4-FFF2-40B4-BE49-F238E27FC236}">
                <a16:creationId xmlns:a16="http://schemas.microsoft.com/office/drawing/2014/main" id="{0E6227BD-F81D-4EA5-BD6C-AE6D380D896C}"/>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J.Kowalkowski – SciDAC collaboration meeting</a:t>
            </a:r>
            <a:endParaRPr lang="en-US" b="1"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622527" y="4878161"/>
            <a:ext cx="675368" cy="180975"/>
          </a:xfrm>
        </p:spPr>
        <p:txBody>
          <a:bodyPr/>
          <a:lstStyle>
            <a:lvl1pPr>
              <a:defRPr sz="900" smtClean="0"/>
            </a:lvl1pPr>
          </a:lstStyle>
          <a:p>
            <a:pPr>
              <a:defRPr/>
            </a:pPr>
            <a:r>
              <a:rPr lang="en-US"/>
              <a:t>01/14/2020 </a:t>
            </a:r>
            <a:endParaRPr lang="en-US"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3F5BA709-5AC3-7440-B3E5-00A9DD17ECF8}"/>
              </a:ext>
            </a:extLst>
          </p:cNvPr>
          <p:cNvGrpSpPr/>
          <p:nvPr userDrawn="1"/>
        </p:nvGrpSpPr>
        <p:grpSpPr>
          <a:xfrm>
            <a:off x="5001758" y="4827525"/>
            <a:ext cx="3825503" cy="228600"/>
            <a:chOff x="4527932" y="4270806"/>
            <a:chExt cx="3825503" cy="228600"/>
          </a:xfrm>
        </p:grpSpPr>
        <p:pic>
          <p:nvPicPr>
            <p:cNvPr id="10" name="Picture 9">
              <a:extLst>
                <a:ext uri="{FF2B5EF4-FFF2-40B4-BE49-F238E27FC236}">
                  <a16:creationId xmlns:a16="http://schemas.microsoft.com/office/drawing/2014/main" id="{9238F083-B54E-A949-8802-869141135589}"/>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1" name="Picture Placeholder 23">
              <a:extLst>
                <a:ext uri="{FF2B5EF4-FFF2-40B4-BE49-F238E27FC236}">
                  <a16:creationId xmlns:a16="http://schemas.microsoft.com/office/drawing/2014/main" id="{7F3A5730-2BCB-9B44-9371-F45DACCC8933}"/>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3" name="Picture Placeholder 21">
              <a:extLst>
                <a:ext uri="{FF2B5EF4-FFF2-40B4-BE49-F238E27FC236}">
                  <a16:creationId xmlns:a16="http://schemas.microsoft.com/office/drawing/2014/main" id="{F62F9D46-7931-6D4F-A683-BD4360653E0B}"/>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4" name="Picture Placeholder 22">
              <a:extLst>
                <a:ext uri="{FF2B5EF4-FFF2-40B4-BE49-F238E27FC236}">
                  <a16:creationId xmlns:a16="http://schemas.microsoft.com/office/drawing/2014/main" id="{5B661A2B-4C91-1B43-963A-9A9B18F519F8}"/>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5" name="Picture Placeholder 24">
              <a:extLst>
                <a:ext uri="{FF2B5EF4-FFF2-40B4-BE49-F238E27FC236}">
                  <a16:creationId xmlns:a16="http://schemas.microsoft.com/office/drawing/2014/main" id="{E905C148-5952-D648-A030-31A3D341F9B9}"/>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16" name="Footer Placeholder 4">
            <a:extLst>
              <a:ext uri="{FF2B5EF4-FFF2-40B4-BE49-F238E27FC236}">
                <a16:creationId xmlns:a16="http://schemas.microsoft.com/office/drawing/2014/main" id="{C2EBD1C9-2E06-4022-8E58-3F7D1CE7BD84}"/>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J.Kowalkowski – SciDAC collaboration meeting</a:t>
            </a:r>
            <a:endParaRPr lang="en-US" b="1"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63014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01/14/2020 </a:t>
            </a:r>
            <a:endParaRPr lang="en-US"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grpSp>
        <p:nvGrpSpPr>
          <p:cNvPr id="13" name="Group 12">
            <a:extLst>
              <a:ext uri="{FF2B5EF4-FFF2-40B4-BE49-F238E27FC236}">
                <a16:creationId xmlns:a16="http://schemas.microsoft.com/office/drawing/2014/main" id="{A977D722-DF93-0348-8D8A-D59B5CBEF90F}"/>
              </a:ext>
            </a:extLst>
          </p:cNvPr>
          <p:cNvGrpSpPr/>
          <p:nvPr userDrawn="1"/>
        </p:nvGrpSpPr>
        <p:grpSpPr>
          <a:xfrm>
            <a:off x="5006291" y="4763861"/>
            <a:ext cx="3825503" cy="228600"/>
            <a:chOff x="4527932" y="4270806"/>
            <a:chExt cx="3825503" cy="228600"/>
          </a:xfrm>
        </p:grpSpPr>
        <p:pic>
          <p:nvPicPr>
            <p:cNvPr id="14" name="Picture 13">
              <a:extLst>
                <a:ext uri="{FF2B5EF4-FFF2-40B4-BE49-F238E27FC236}">
                  <a16:creationId xmlns:a16="http://schemas.microsoft.com/office/drawing/2014/main" id="{BE66CD5C-66CF-F04A-B469-728BB43F193F}"/>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15" name="Picture Placeholder 23">
              <a:extLst>
                <a:ext uri="{FF2B5EF4-FFF2-40B4-BE49-F238E27FC236}">
                  <a16:creationId xmlns:a16="http://schemas.microsoft.com/office/drawing/2014/main" id="{15303A84-6FC2-AA49-A322-0997633C80A9}"/>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6" name="Picture Placeholder 21">
              <a:extLst>
                <a:ext uri="{FF2B5EF4-FFF2-40B4-BE49-F238E27FC236}">
                  <a16:creationId xmlns:a16="http://schemas.microsoft.com/office/drawing/2014/main" id="{13FC9C45-CC71-134E-8918-240B84D5E8CF}"/>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7" name="Picture Placeholder 22">
              <a:extLst>
                <a:ext uri="{FF2B5EF4-FFF2-40B4-BE49-F238E27FC236}">
                  <a16:creationId xmlns:a16="http://schemas.microsoft.com/office/drawing/2014/main" id="{1509FF5F-CC34-814E-B1B1-D7D589387D9F}"/>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8" name="Picture Placeholder 24">
              <a:extLst>
                <a:ext uri="{FF2B5EF4-FFF2-40B4-BE49-F238E27FC236}">
                  <a16:creationId xmlns:a16="http://schemas.microsoft.com/office/drawing/2014/main" id="{ED983E5C-4442-704B-A79F-5EAC1104719B}"/>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19" name="Footer Placeholder 4">
            <a:extLst>
              <a:ext uri="{FF2B5EF4-FFF2-40B4-BE49-F238E27FC236}">
                <a16:creationId xmlns:a16="http://schemas.microsoft.com/office/drawing/2014/main" id="{679BFC25-2175-4A11-95FB-3DFF3514A17A}"/>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J.Kowalkowski – SciDAC collaboration meeting</a:t>
            </a:r>
            <a:endParaRPr lang="en-US" b="1"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80617" y="4875150"/>
            <a:ext cx="675368" cy="180975"/>
          </a:xfrm>
        </p:spPr>
        <p:txBody>
          <a:bodyPr/>
          <a:lstStyle>
            <a:lvl1pPr>
              <a:defRPr sz="900"/>
            </a:lvl1pPr>
          </a:lstStyle>
          <a:p>
            <a:pPr>
              <a:defRPr/>
            </a:pPr>
            <a:r>
              <a:rPr lang="en-US"/>
              <a:t>01/14/2020 </a:t>
            </a:r>
            <a:endParaRPr lang="en-US"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grpSp>
        <p:nvGrpSpPr>
          <p:cNvPr id="6" name="Group 5">
            <a:extLst>
              <a:ext uri="{FF2B5EF4-FFF2-40B4-BE49-F238E27FC236}">
                <a16:creationId xmlns:a16="http://schemas.microsoft.com/office/drawing/2014/main" id="{E7CFA39E-CEEA-924F-B0ED-B66E674F7BC2}"/>
              </a:ext>
            </a:extLst>
          </p:cNvPr>
          <p:cNvGrpSpPr/>
          <p:nvPr userDrawn="1"/>
        </p:nvGrpSpPr>
        <p:grpSpPr>
          <a:xfrm>
            <a:off x="5001758" y="4827525"/>
            <a:ext cx="3825503" cy="228600"/>
            <a:chOff x="4527932" y="4270806"/>
            <a:chExt cx="3825503" cy="228600"/>
          </a:xfrm>
        </p:grpSpPr>
        <p:pic>
          <p:nvPicPr>
            <p:cNvPr id="8" name="Picture 7">
              <a:extLst>
                <a:ext uri="{FF2B5EF4-FFF2-40B4-BE49-F238E27FC236}">
                  <a16:creationId xmlns:a16="http://schemas.microsoft.com/office/drawing/2014/main" id="{1DD805E8-586C-9E4B-8924-5DEE6FEA81B5}"/>
                </a:ext>
              </a:extLst>
            </p:cNvPr>
            <p:cNvPicPr>
              <a:picLocks noChangeAspect="1"/>
            </p:cNvPicPr>
            <p:nvPr userDrawn="1"/>
          </p:nvPicPr>
          <p:blipFill>
            <a:blip r:embed="rId2"/>
            <a:stretch>
              <a:fillRect/>
            </a:stretch>
          </p:blipFill>
          <p:spPr>
            <a:xfrm>
              <a:off x="4527932" y="4270806"/>
              <a:ext cx="1352861" cy="228600"/>
            </a:xfrm>
            <a:prstGeom prst="rect">
              <a:avLst/>
            </a:prstGeom>
          </p:spPr>
        </p:pic>
        <p:pic>
          <p:nvPicPr>
            <p:cNvPr id="9" name="Picture Placeholder 23">
              <a:extLst>
                <a:ext uri="{FF2B5EF4-FFF2-40B4-BE49-F238E27FC236}">
                  <a16:creationId xmlns:a16="http://schemas.microsoft.com/office/drawing/2014/main" id="{90C60FC2-BFAB-E64C-A3CE-1AB167E60A81}"/>
                </a:ext>
              </a:extLst>
            </p:cNvPr>
            <p:cNvPicPr>
              <a:picLocks noChangeAspect="1"/>
            </p:cNvPicPr>
            <p:nvPr userDrawn="1"/>
          </p:nvPicPr>
          <p:blipFill rotWithShape="1">
            <a:blip r:embed="rId3"/>
            <a:srcRect t="-11657" b="919"/>
            <a:stretch/>
          </p:blipFill>
          <p:spPr>
            <a:xfrm>
              <a:off x="7794671" y="4270806"/>
              <a:ext cx="558764" cy="228600"/>
            </a:xfrm>
            <a:prstGeom prst="rect">
              <a:avLst/>
            </a:prstGeom>
          </p:spPr>
        </p:pic>
        <p:pic>
          <p:nvPicPr>
            <p:cNvPr id="10" name="Picture Placeholder 21">
              <a:extLst>
                <a:ext uri="{FF2B5EF4-FFF2-40B4-BE49-F238E27FC236}">
                  <a16:creationId xmlns:a16="http://schemas.microsoft.com/office/drawing/2014/main" id="{860D6FD8-B2BA-4140-986E-418F4A3C1294}"/>
                </a:ext>
              </a:extLst>
            </p:cNvPr>
            <p:cNvPicPr>
              <a:picLocks noChangeAspect="1"/>
            </p:cNvPicPr>
            <p:nvPr userDrawn="1"/>
          </p:nvPicPr>
          <p:blipFill rotWithShape="1">
            <a:blip r:embed="rId4"/>
            <a:srcRect t="-9515" b="-31824"/>
            <a:stretch/>
          </p:blipFill>
          <p:spPr>
            <a:xfrm>
              <a:off x="5931228" y="4270806"/>
              <a:ext cx="570834" cy="228600"/>
            </a:xfrm>
            <a:prstGeom prst="rect">
              <a:avLst/>
            </a:prstGeom>
          </p:spPr>
        </p:pic>
        <p:pic>
          <p:nvPicPr>
            <p:cNvPr id="11" name="Picture Placeholder 22">
              <a:extLst>
                <a:ext uri="{FF2B5EF4-FFF2-40B4-BE49-F238E27FC236}">
                  <a16:creationId xmlns:a16="http://schemas.microsoft.com/office/drawing/2014/main" id="{0983F354-1024-5E44-9748-32BE140F5382}"/>
                </a:ext>
              </a:extLst>
            </p:cNvPr>
            <p:cNvPicPr>
              <a:picLocks noChangeAspect="1"/>
            </p:cNvPicPr>
            <p:nvPr userDrawn="1"/>
          </p:nvPicPr>
          <p:blipFill rotWithShape="1">
            <a:blip r:embed="rId5"/>
            <a:srcRect t="-16832" b="-16832"/>
            <a:stretch/>
          </p:blipFill>
          <p:spPr>
            <a:xfrm>
              <a:off x="6619001" y="4270806"/>
              <a:ext cx="304800" cy="228600"/>
            </a:xfrm>
            <a:prstGeom prst="rect">
              <a:avLst/>
            </a:prstGeom>
          </p:spPr>
        </p:pic>
        <p:pic>
          <p:nvPicPr>
            <p:cNvPr id="12" name="Picture Placeholder 24">
              <a:extLst>
                <a:ext uri="{FF2B5EF4-FFF2-40B4-BE49-F238E27FC236}">
                  <a16:creationId xmlns:a16="http://schemas.microsoft.com/office/drawing/2014/main" id="{DD0B0DC3-C118-1847-8B6B-65B90077E444}"/>
                </a:ext>
              </a:extLst>
            </p:cNvPr>
            <p:cNvPicPr>
              <a:picLocks noChangeAspect="1"/>
            </p:cNvPicPr>
            <p:nvPr userDrawn="1"/>
          </p:nvPicPr>
          <p:blipFill rotWithShape="1">
            <a:blip r:embed="rId6"/>
            <a:srcRect t="-20191" b="-22656"/>
            <a:stretch/>
          </p:blipFill>
          <p:spPr>
            <a:xfrm>
              <a:off x="7024114" y="4270806"/>
              <a:ext cx="720131" cy="228600"/>
            </a:xfrm>
            <a:prstGeom prst="rect">
              <a:avLst/>
            </a:prstGeom>
          </p:spPr>
        </p:pic>
      </p:grpSp>
      <p:sp>
        <p:nvSpPr>
          <p:cNvPr id="13" name="Footer Placeholder 4">
            <a:extLst>
              <a:ext uri="{FF2B5EF4-FFF2-40B4-BE49-F238E27FC236}">
                <a16:creationId xmlns:a16="http://schemas.microsoft.com/office/drawing/2014/main" id="{322E6CD7-2B2B-41BA-B4E9-CDC0C1F8937A}"/>
              </a:ext>
            </a:extLst>
          </p:cNvPr>
          <p:cNvSpPr>
            <a:spLocks noGrp="1"/>
          </p:cNvSpPr>
          <p:nvPr>
            <p:ph type="ftr" sz="quarter" idx="3"/>
          </p:nvPr>
        </p:nvSpPr>
        <p:spPr>
          <a:xfrm>
            <a:off x="1289972" y="4878161"/>
            <a:ext cx="4636441"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J.Kowalkowski – SciDAC collaboration meeting</a:t>
            </a:r>
            <a:endParaRPr lang="en-US" b="1" dirty="0"/>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188993"/>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905256"/>
            <a:ext cx="8520600" cy="3663619"/>
          </a:xfrm>
          <a:prstGeom prst="rect">
            <a:avLst/>
          </a:prstGeom>
        </p:spPr>
        <p:txBody>
          <a:bodyPr spcFirstLastPara="1" wrap="square" lIns="91425" tIns="91425" rIns="91425" bIns="91425" anchor="t" anchorCtr="0"/>
          <a:lstStyle>
            <a:lvl1pPr marL="457189" lvl="0" indent="-342892">
              <a:spcBef>
                <a:spcPts val="0"/>
              </a:spcBef>
              <a:spcAft>
                <a:spcPts val="0"/>
              </a:spcAft>
              <a:buSzPts val="1800"/>
              <a:buChar char="●"/>
              <a:defRPr/>
            </a:lvl1pPr>
            <a:lvl2pPr marL="914378" lvl="1" indent="-317492">
              <a:spcBef>
                <a:spcPts val="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endParaRPr lang="en-US" dirty="0"/>
          </a:p>
          <a:p>
            <a:pPr lvl="1"/>
            <a:endParaRPr dirty="0"/>
          </a:p>
        </p:txBody>
      </p:sp>
    </p:spTree>
    <p:extLst>
      <p:ext uri="{BB962C8B-B14F-4D97-AF65-F5344CB8AC3E}">
        <p14:creationId xmlns:p14="http://schemas.microsoft.com/office/powerpoint/2010/main" val="11782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r>
              <a:rPr lang="en-US"/>
              <a:t>01/14/2020 </a:t>
            </a:r>
            <a:endParaRPr lang="en-US" dirty="0"/>
          </a:p>
        </p:txBody>
      </p:sp>
      <p:sp>
        <p:nvSpPr>
          <p:cNvPr id="15" name="Footer Placeholder 4"/>
          <p:cNvSpPr>
            <a:spLocks noGrp="1"/>
          </p:cNvSpPr>
          <p:nvPr>
            <p:ph type="ftr" sz="quarter" idx="3"/>
          </p:nvPr>
        </p:nvSpPr>
        <p:spPr>
          <a:xfrm>
            <a:off x="1535906" y="4878161"/>
            <a:ext cx="625509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J.Kowalkowski – SciDAC collaboration meeting</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cxnSp>
        <p:nvCxnSpPr>
          <p:cNvPr id="28" name="Straight Connector 27"/>
          <p:cNvCxnSpPr/>
          <p:nvPr userDrawn="1"/>
        </p:nvCxnSpPr>
        <p:spPr>
          <a:xfrm>
            <a:off x="214800" y="4736360"/>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grpSp>
        <p:nvGrpSpPr>
          <p:cNvPr id="32" name="Group 31"/>
          <p:cNvGrpSpPr>
            <a:grpSpLocks noChangeAspect="1"/>
          </p:cNvGrpSpPr>
          <p:nvPr userDrawn="1"/>
        </p:nvGrpSpPr>
        <p:grpSpPr>
          <a:xfrm>
            <a:off x="215900" y="81883"/>
            <a:ext cx="8699500" cy="202387"/>
            <a:chOff x="600217" y="6229673"/>
            <a:chExt cx="8297721" cy="257386"/>
          </a:xfrm>
        </p:grpSpPr>
        <p:cxnSp>
          <p:nvCxnSpPr>
            <p:cNvPr id="33" name="Straight Connector 32"/>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34"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23"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Autofit/>
          </a:bodyPr>
          <a:lstStyle/>
          <a:p>
            <a:r>
              <a:rPr lang="en-US" sz="2400" dirty="0"/>
              <a:t>All-hands meeting - Introduction</a:t>
            </a:r>
          </a:p>
        </p:txBody>
      </p:sp>
      <p:sp>
        <p:nvSpPr>
          <p:cNvPr id="4" name="Text Placeholder 3"/>
          <p:cNvSpPr>
            <a:spLocks noGrp="1"/>
          </p:cNvSpPr>
          <p:nvPr>
            <p:ph type="body" sz="quarter" idx="10"/>
          </p:nvPr>
        </p:nvSpPr>
        <p:spPr>
          <a:xfrm>
            <a:off x="341927" y="3996570"/>
            <a:ext cx="4518831" cy="935794"/>
          </a:xfrm>
        </p:spPr>
        <p:txBody>
          <a:bodyPr/>
          <a:lstStyle/>
          <a:p>
            <a:r>
              <a:rPr lang="en-US" dirty="0"/>
              <a:t>Jim Kowalkowski</a:t>
            </a:r>
            <a:br>
              <a:rPr lang="en-US" dirty="0"/>
            </a:br>
            <a:r>
              <a:rPr lang="en-US" dirty="0"/>
              <a:t>14 Jan 2020</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D094B9-B8C0-4B03-840A-E79CF2D3DEEF}"/>
              </a:ext>
            </a:extLst>
          </p:cNvPr>
          <p:cNvSpPr>
            <a:spLocks noGrp="1"/>
          </p:cNvSpPr>
          <p:nvPr>
            <p:ph idx="1"/>
          </p:nvPr>
        </p:nvSpPr>
        <p:spPr>
          <a:xfrm>
            <a:off x="222250" y="713269"/>
            <a:ext cx="8672513" cy="3794522"/>
          </a:xfrm>
        </p:spPr>
        <p:txBody>
          <a:bodyPr/>
          <a:lstStyle/>
          <a:p>
            <a:r>
              <a:rPr lang="en-US" dirty="0"/>
              <a:t>Year 2 (Reminder)</a:t>
            </a:r>
          </a:p>
          <a:p>
            <a:pPr lvl="1"/>
            <a:r>
              <a:rPr lang="en-US" dirty="0"/>
              <a:t>Complete Pythia8 generator tuning analysis with optimizations</a:t>
            </a:r>
          </a:p>
          <a:p>
            <a:pPr lvl="2"/>
            <a:r>
              <a:rPr lang="en-US" dirty="0"/>
              <a:t>Prototype workflow &amp; data tools</a:t>
            </a:r>
          </a:p>
          <a:p>
            <a:pPr lvl="2"/>
            <a:r>
              <a:rPr lang="en-US" dirty="0"/>
              <a:t>improved optimization techniques</a:t>
            </a:r>
          </a:p>
          <a:p>
            <a:pPr lvl="1"/>
            <a:r>
              <a:rPr lang="en-US" dirty="0" err="1"/>
              <a:t>NOvA</a:t>
            </a:r>
            <a:r>
              <a:rPr lang="en-US" dirty="0"/>
              <a:t> 2D analysis workflow with advanced parameter estimation</a:t>
            </a:r>
          </a:p>
          <a:p>
            <a:pPr lvl="2"/>
            <a:r>
              <a:rPr lang="en-US" dirty="0"/>
              <a:t>higher dimensional fit studies</a:t>
            </a:r>
          </a:p>
          <a:p>
            <a:pPr lvl="2"/>
            <a:r>
              <a:rPr lang="en-US" dirty="0"/>
              <a:t>reconstruction framework integration on HPC</a:t>
            </a:r>
          </a:p>
          <a:p>
            <a:r>
              <a:rPr lang="en-US" dirty="0"/>
              <a:t>Year 3 (this year)</a:t>
            </a:r>
          </a:p>
          <a:p>
            <a:pPr lvl="1"/>
            <a:r>
              <a:rPr lang="en-US" dirty="0"/>
              <a:t>Fully automated Pythia8 generator tuning workflow on HPC</a:t>
            </a:r>
          </a:p>
          <a:p>
            <a:pPr lvl="2"/>
            <a:r>
              <a:rPr lang="en-US" dirty="0"/>
              <a:t>advanced data &amp; memory use</a:t>
            </a:r>
          </a:p>
          <a:p>
            <a:pPr lvl="2"/>
            <a:r>
              <a:rPr lang="en-US" dirty="0"/>
              <a:t>matrix element calculations </a:t>
            </a:r>
          </a:p>
          <a:p>
            <a:pPr lvl="1"/>
            <a:r>
              <a:rPr lang="en-US" dirty="0" err="1"/>
              <a:t>NOvA</a:t>
            </a:r>
            <a:r>
              <a:rPr lang="en-US" dirty="0"/>
              <a:t> 4D analysis with neutrino / antineutrino datasets</a:t>
            </a:r>
          </a:p>
          <a:p>
            <a:pPr lvl="2"/>
            <a:r>
              <a:rPr lang="en-US" dirty="0"/>
              <a:t>event selection and storage tier additions impact studies</a:t>
            </a:r>
          </a:p>
          <a:p>
            <a:pPr lvl="2"/>
            <a:r>
              <a:rPr lang="en-US" dirty="0"/>
              <a:t>higher dimensional fit studies </a:t>
            </a:r>
            <a:br>
              <a:rPr lang="en-US" dirty="0"/>
            </a:br>
            <a:br>
              <a:rPr lang="en-US" dirty="0"/>
            </a:br>
            <a:br>
              <a:rPr lang="en-US" dirty="0"/>
            </a:br>
            <a:br>
              <a:rPr lang="en-US" dirty="0"/>
            </a:br>
            <a:endParaRPr lang="en-US" dirty="0"/>
          </a:p>
        </p:txBody>
      </p:sp>
      <p:sp>
        <p:nvSpPr>
          <p:cNvPr id="3" name="Title 2">
            <a:extLst>
              <a:ext uri="{FF2B5EF4-FFF2-40B4-BE49-F238E27FC236}">
                <a16:creationId xmlns:a16="http://schemas.microsoft.com/office/drawing/2014/main" id="{D01EE796-2567-4157-B9E0-ACB82E0E063B}"/>
              </a:ext>
            </a:extLst>
          </p:cNvPr>
          <p:cNvSpPr>
            <a:spLocks noGrp="1"/>
          </p:cNvSpPr>
          <p:nvPr>
            <p:ph type="title"/>
          </p:nvPr>
        </p:nvSpPr>
        <p:spPr/>
        <p:txBody>
          <a:bodyPr/>
          <a:lstStyle/>
          <a:p>
            <a:r>
              <a:rPr lang="en-US" dirty="0"/>
              <a:t>Key deliverables</a:t>
            </a:r>
          </a:p>
        </p:txBody>
      </p:sp>
      <p:sp>
        <p:nvSpPr>
          <p:cNvPr id="4" name="Date Placeholder 3">
            <a:extLst>
              <a:ext uri="{FF2B5EF4-FFF2-40B4-BE49-F238E27FC236}">
                <a16:creationId xmlns:a16="http://schemas.microsoft.com/office/drawing/2014/main" id="{77C92807-6132-4C56-9045-6B679FF9C632}"/>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BBCCDB65-DC55-4B2B-8A0C-3A29FA6F8EA5}"/>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14ADD39B-C9DE-4E36-857B-0EF4A8A2DFAB}"/>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287650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1EE796-2567-4157-B9E0-ACB82E0E063B}"/>
              </a:ext>
            </a:extLst>
          </p:cNvPr>
          <p:cNvSpPr>
            <a:spLocks noGrp="1"/>
          </p:cNvSpPr>
          <p:nvPr>
            <p:ph type="title"/>
          </p:nvPr>
        </p:nvSpPr>
        <p:spPr/>
        <p:txBody>
          <a:bodyPr/>
          <a:lstStyle/>
          <a:p>
            <a:r>
              <a:rPr lang="en-US" dirty="0"/>
              <a:t>Year 3 milestones</a:t>
            </a:r>
          </a:p>
        </p:txBody>
      </p:sp>
      <p:sp>
        <p:nvSpPr>
          <p:cNvPr id="4" name="Date Placeholder 3">
            <a:extLst>
              <a:ext uri="{FF2B5EF4-FFF2-40B4-BE49-F238E27FC236}">
                <a16:creationId xmlns:a16="http://schemas.microsoft.com/office/drawing/2014/main" id="{77C92807-6132-4C56-9045-6B679FF9C632}"/>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BBCCDB65-DC55-4B2B-8A0C-3A29FA6F8EA5}"/>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14ADD39B-C9DE-4E36-857B-0EF4A8A2DFAB}"/>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pic>
        <p:nvPicPr>
          <p:cNvPr id="2" name="Picture 1">
            <a:extLst>
              <a:ext uri="{FF2B5EF4-FFF2-40B4-BE49-F238E27FC236}">
                <a16:creationId xmlns:a16="http://schemas.microsoft.com/office/drawing/2014/main" id="{DBA95089-CE1E-491C-AF19-8FF28F2E3E01}"/>
              </a:ext>
            </a:extLst>
          </p:cNvPr>
          <p:cNvPicPr>
            <a:picLocks noChangeAspect="1"/>
          </p:cNvPicPr>
          <p:nvPr/>
        </p:nvPicPr>
        <p:blipFill>
          <a:blip r:embed="rId3"/>
          <a:stretch>
            <a:fillRect/>
          </a:stretch>
        </p:blipFill>
        <p:spPr>
          <a:xfrm>
            <a:off x="0" y="937945"/>
            <a:ext cx="9144000" cy="3267610"/>
          </a:xfrm>
          <a:prstGeom prst="rect">
            <a:avLst/>
          </a:prstGeom>
        </p:spPr>
      </p:pic>
    </p:spTree>
    <p:extLst>
      <p:ext uri="{BB962C8B-B14F-4D97-AF65-F5344CB8AC3E}">
        <p14:creationId xmlns:p14="http://schemas.microsoft.com/office/powerpoint/2010/main" val="208873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7CA1B2-7B29-4ABE-859D-2E725E464F8B}"/>
              </a:ext>
            </a:extLst>
          </p:cNvPr>
          <p:cNvSpPr>
            <a:spLocks noGrp="1"/>
          </p:cNvSpPr>
          <p:nvPr>
            <p:ph idx="1"/>
          </p:nvPr>
        </p:nvSpPr>
        <p:spPr/>
        <p:txBody>
          <a:bodyPr/>
          <a:lstStyle/>
          <a:p>
            <a:r>
              <a:rPr lang="en-US" dirty="0"/>
              <a:t>Due February 18</a:t>
            </a:r>
            <a:r>
              <a:rPr lang="en-US" baseline="30000" dirty="0"/>
              <a:t>th</a:t>
            </a:r>
            <a:r>
              <a:rPr lang="en-US" dirty="0"/>
              <a:t>!</a:t>
            </a:r>
          </a:p>
          <a:p>
            <a:r>
              <a:rPr lang="en-US" dirty="0"/>
              <a:t>Need list of publications (in the works and completed)</a:t>
            </a:r>
          </a:p>
          <a:p>
            <a:r>
              <a:rPr lang="en-US" dirty="0"/>
              <a:t>Want to have the following in order:</a:t>
            </a:r>
          </a:p>
          <a:p>
            <a:pPr lvl="1"/>
            <a:r>
              <a:rPr lang="en-US" dirty="0"/>
              <a:t>Website needs a complete update</a:t>
            </a:r>
          </a:p>
          <a:p>
            <a:pPr lvl="1"/>
            <a:r>
              <a:rPr lang="en-US" dirty="0"/>
              <a:t>Repositories needs some additional organization, especially the general ones</a:t>
            </a:r>
          </a:p>
          <a:p>
            <a:pPr lvl="1"/>
            <a:r>
              <a:rPr lang="en-US" dirty="0"/>
              <a:t>Getting code into DOE code areas: need to utilize the DOE code resources and website</a:t>
            </a:r>
          </a:p>
          <a:p>
            <a:pPr lvl="1"/>
            <a:r>
              <a:rPr lang="en-US" dirty="0"/>
              <a:t>Science highlights: have several ready to go, need up on the website and migrated to the </a:t>
            </a:r>
            <a:r>
              <a:rPr lang="en-US" dirty="0" err="1"/>
              <a:t>SciDAC</a:t>
            </a:r>
            <a:r>
              <a:rPr lang="en-US" dirty="0"/>
              <a:t> one (automated now).  These can also be used for the highlight slides for the review process.</a:t>
            </a:r>
          </a:p>
          <a:p>
            <a:r>
              <a:rPr lang="en-US" dirty="0"/>
              <a:t>There is financial information that must be filled out for each institution by task.   The spreadsheet is available in the </a:t>
            </a:r>
            <a:r>
              <a:rPr lang="en-US" dirty="0" err="1"/>
              <a:t>SciDAC</a:t>
            </a:r>
            <a:r>
              <a:rPr lang="en-US" dirty="0"/>
              <a:t> Google Drive review folder</a:t>
            </a:r>
          </a:p>
        </p:txBody>
      </p:sp>
      <p:sp>
        <p:nvSpPr>
          <p:cNvPr id="3" name="Title 2">
            <a:extLst>
              <a:ext uri="{FF2B5EF4-FFF2-40B4-BE49-F238E27FC236}">
                <a16:creationId xmlns:a16="http://schemas.microsoft.com/office/drawing/2014/main" id="{F05E699B-D431-4576-A358-B91627295D2B}"/>
              </a:ext>
            </a:extLst>
          </p:cNvPr>
          <p:cNvSpPr>
            <a:spLocks noGrp="1"/>
          </p:cNvSpPr>
          <p:nvPr>
            <p:ph type="title"/>
          </p:nvPr>
        </p:nvSpPr>
        <p:spPr/>
        <p:txBody>
          <a:bodyPr/>
          <a:lstStyle/>
          <a:p>
            <a:r>
              <a:rPr lang="en-US" dirty="0"/>
              <a:t>The mid-term review</a:t>
            </a:r>
          </a:p>
        </p:txBody>
      </p:sp>
      <p:sp>
        <p:nvSpPr>
          <p:cNvPr id="4" name="Date Placeholder 3">
            <a:extLst>
              <a:ext uri="{FF2B5EF4-FFF2-40B4-BE49-F238E27FC236}">
                <a16:creationId xmlns:a16="http://schemas.microsoft.com/office/drawing/2014/main" id="{3496772C-F19B-4C66-8F44-005C702DA755}"/>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EE243CA3-FA4F-4FB7-8646-96A23184B302}"/>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22DF6914-3BFC-454D-A860-2B9622F86D31}"/>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85031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2EC056-B3F3-4D44-8288-BDE48C96A93F}"/>
              </a:ext>
            </a:extLst>
          </p:cNvPr>
          <p:cNvSpPr>
            <a:spLocks noGrp="1"/>
          </p:cNvSpPr>
          <p:nvPr>
            <p:ph idx="1"/>
          </p:nvPr>
        </p:nvSpPr>
        <p:spPr>
          <a:xfrm>
            <a:off x="228603" y="796397"/>
            <a:ext cx="8672513" cy="3918478"/>
          </a:xfrm>
        </p:spPr>
        <p:txBody>
          <a:bodyPr/>
          <a:lstStyle/>
          <a:p>
            <a:r>
              <a:rPr lang="en-US" dirty="0"/>
              <a:t>Resources and hiring…</a:t>
            </a:r>
          </a:p>
          <a:p>
            <a:pPr lvl="1"/>
            <a:r>
              <a:rPr lang="en-US" dirty="0"/>
              <a:t>Looking now for additional person on the FNAL side</a:t>
            </a:r>
          </a:p>
          <a:p>
            <a:pPr lvl="1"/>
            <a:r>
              <a:rPr lang="en-US" dirty="0"/>
              <a:t>Assignment will start with either CMS analysis, ICARUS workflow, or </a:t>
            </a:r>
            <a:r>
              <a:rPr lang="en-US" dirty="0" err="1"/>
              <a:t>Pandana</a:t>
            </a:r>
            <a:r>
              <a:rPr lang="en-US" dirty="0"/>
              <a:t> depending on who the person is</a:t>
            </a:r>
          </a:p>
          <a:p>
            <a:r>
              <a:rPr lang="en-US" dirty="0"/>
              <a:t>Deviations from the proposal plan…</a:t>
            </a:r>
          </a:p>
          <a:p>
            <a:pPr lvl="1"/>
            <a:r>
              <a:rPr lang="en-US" dirty="0"/>
              <a:t>ATLAS and analysis tasks</a:t>
            </a:r>
          </a:p>
          <a:p>
            <a:pPr lvl="1"/>
            <a:r>
              <a:rPr lang="en-US" dirty="0"/>
              <a:t>Tools for running and using physics generators</a:t>
            </a:r>
          </a:p>
          <a:p>
            <a:r>
              <a:rPr lang="en-US" dirty="0"/>
              <a:t>Participation in conferences and workshops</a:t>
            </a:r>
          </a:p>
          <a:p>
            <a:pPr lvl="1"/>
            <a:r>
              <a:rPr lang="en-US" dirty="0"/>
              <a:t>What is our focus this year? </a:t>
            </a:r>
          </a:p>
          <a:p>
            <a:r>
              <a:rPr lang="en-US" dirty="0"/>
              <a:t>What are the plans for </a:t>
            </a:r>
          </a:p>
          <a:p>
            <a:pPr lvl="1"/>
            <a:r>
              <a:rPr lang="en-US" dirty="0"/>
              <a:t>CMS generator work, </a:t>
            </a:r>
          </a:p>
          <a:p>
            <a:pPr lvl="1"/>
            <a:r>
              <a:rPr lang="en-US" dirty="0"/>
              <a:t>ATLAS analysis</a:t>
            </a:r>
          </a:p>
          <a:p>
            <a:pPr lvl="1"/>
            <a:r>
              <a:rPr lang="en-US" dirty="0"/>
              <a:t>Neutrino program science</a:t>
            </a:r>
          </a:p>
        </p:txBody>
      </p:sp>
      <p:sp>
        <p:nvSpPr>
          <p:cNvPr id="3" name="Title 2">
            <a:extLst>
              <a:ext uri="{FF2B5EF4-FFF2-40B4-BE49-F238E27FC236}">
                <a16:creationId xmlns:a16="http://schemas.microsoft.com/office/drawing/2014/main" id="{1D0227F9-917F-4D12-A176-A30AC750AC67}"/>
              </a:ext>
            </a:extLst>
          </p:cNvPr>
          <p:cNvSpPr>
            <a:spLocks noGrp="1"/>
          </p:cNvSpPr>
          <p:nvPr>
            <p:ph type="title"/>
          </p:nvPr>
        </p:nvSpPr>
        <p:spPr/>
        <p:txBody>
          <a:bodyPr/>
          <a:lstStyle/>
          <a:p>
            <a:r>
              <a:rPr lang="en-US" dirty="0"/>
              <a:t>Project status</a:t>
            </a:r>
          </a:p>
        </p:txBody>
      </p:sp>
      <p:sp>
        <p:nvSpPr>
          <p:cNvPr id="4" name="Date Placeholder 3">
            <a:extLst>
              <a:ext uri="{FF2B5EF4-FFF2-40B4-BE49-F238E27FC236}">
                <a16:creationId xmlns:a16="http://schemas.microsoft.com/office/drawing/2014/main" id="{985A5BD8-DB46-4BE9-ABBF-19D5B37A60C9}"/>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F490C59C-9366-4083-AE3D-5C30B79144FC}"/>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29D2740C-6D7E-4263-B949-EDEEAA3BD77A}"/>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98232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55870F-0B9D-4D60-8074-D676AF637B4D}"/>
              </a:ext>
            </a:extLst>
          </p:cNvPr>
          <p:cNvSpPr>
            <a:spLocks noGrp="1"/>
          </p:cNvSpPr>
          <p:nvPr>
            <p:ph idx="1"/>
          </p:nvPr>
        </p:nvSpPr>
        <p:spPr>
          <a:xfrm>
            <a:off x="228603" y="796396"/>
            <a:ext cx="8672513" cy="3908953"/>
          </a:xfrm>
        </p:spPr>
        <p:txBody>
          <a:bodyPr/>
          <a:lstStyle/>
          <a:p>
            <a:r>
              <a:rPr lang="en-US" sz="1600" dirty="0"/>
              <a:t>NERSC allocation – we have about 5M hours for 2020.   I preapproved everyone’s account for continuation into 2020.</a:t>
            </a:r>
          </a:p>
          <a:p>
            <a:r>
              <a:rPr lang="en-US" sz="1600" dirty="0"/>
              <a:t>ALCF director’s allocation – waiting to hear back on this one.   We will need to convert to something different (similar to ERCAP at NERSC) when we can actually do science runs and studies at larger scale.</a:t>
            </a:r>
          </a:p>
          <a:p>
            <a:r>
              <a:rPr lang="en-US" sz="1600" dirty="0"/>
              <a:t>Machine learning workflows and integration into analysis continues to be important.  We have an opportunity to work with the ML </a:t>
            </a:r>
            <a:r>
              <a:rPr lang="en-US" sz="1600" dirty="0" err="1"/>
              <a:t>Exa.TrkX</a:t>
            </a:r>
            <a:r>
              <a:rPr lang="en-US" sz="1600" dirty="0"/>
              <a:t> project within the ICARUS/</a:t>
            </a:r>
            <a:r>
              <a:rPr lang="en-US" sz="1600" dirty="0" err="1"/>
              <a:t>LArSoft</a:t>
            </a:r>
            <a:r>
              <a:rPr lang="en-US" sz="1600" dirty="0"/>
              <a:t> workflow (the last step).</a:t>
            </a:r>
          </a:p>
          <a:p>
            <a:r>
              <a:rPr lang="en-US" sz="1600" dirty="0"/>
              <a:t>We will need to plug into the broader community within HEP this year (LHC in particular). Please help watch for workshops and conferences that will help.   </a:t>
            </a:r>
          </a:p>
          <a:p>
            <a:r>
              <a:rPr lang="en-US" sz="1600" dirty="0"/>
              <a:t>I think coordination with experiments on data access and conversion will continue to be an issue.   We are getting good practice with </a:t>
            </a:r>
            <a:r>
              <a:rPr lang="en-US" sz="1600" dirty="0" err="1"/>
              <a:t>NOvA</a:t>
            </a:r>
            <a:r>
              <a:rPr lang="en-US" sz="1600" dirty="0"/>
              <a:t>.</a:t>
            </a:r>
          </a:p>
          <a:p>
            <a:r>
              <a:rPr lang="en-US" sz="1600" dirty="0"/>
              <a:t>Attempted to introduce Basecamp into the project but that did not work out.   I’m trying to find something that will be more useful.   </a:t>
            </a:r>
            <a:r>
              <a:rPr lang="en-US" sz="1600" dirty="0" err="1"/>
              <a:t>Github</a:t>
            </a:r>
            <a:r>
              <a:rPr lang="en-US" sz="1600" dirty="0"/>
              <a:t> might be the answer if I can get the licensing issues sorted out.</a:t>
            </a:r>
            <a:endParaRPr lang="en-US" sz="1400" dirty="0"/>
          </a:p>
          <a:p>
            <a:pPr marL="0" indent="0">
              <a:buNone/>
            </a:pPr>
            <a:endParaRPr lang="en-US" sz="1400" dirty="0"/>
          </a:p>
        </p:txBody>
      </p:sp>
      <p:sp>
        <p:nvSpPr>
          <p:cNvPr id="3" name="Title 2">
            <a:extLst>
              <a:ext uri="{FF2B5EF4-FFF2-40B4-BE49-F238E27FC236}">
                <a16:creationId xmlns:a16="http://schemas.microsoft.com/office/drawing/2014/main" id="{05EF960A-6778-45CA-9435-078876187DCA}"/>
              </a:ext>
            </a:extLst>
          </p:cNvPr>
          <p:cNvSpPr>
            <a:spLocks noGrp="1"/>
          </p:cNvSpPr>
          <p:nvPr>
            <p:ph type="title"/>
          </p:nvPr>
        </p:nvSpPr>
        <p:spPr/>
        <p:txBody>
          <a:bodyPr/>
          <a:lstStyle/>
          <a:p>
            <a:r>
              <a:rPr lang="en-US" dirty="0"/>
              <a:t>Important items</a:t>
            </a:r>
          </a:p>
        </p:txBody>
      </p:sp>
      <p:sp>
        <p:nvSpPr>
          <p:cNvPr id="4" name="Date Placeholder 3">
            <a:extLst>
              <a:ext uri="{FF2B5EF4-FFF2-40B4-BE49-F238E27FC236}">
                <a16:creationId xmlns:a16="http://schemas.microsoft.com/office/drawing/2014/main" id="{39A12C20-02C2-49FE-80BD-8D601A2016D6}"/>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88FB65A8-13F5-4BF7-B893-F12CDF4AB89A}"/>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CD45C82D-2C8A-4B8F-8F87-90553A8FFE73}"/>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54533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FC56D0-17E8-4934-9D1B-0557D4A8D501}"/>
              </a:ext>
            </a:extLst>
          </p:cNvPr>
          <p:cNvSpPr>
            <a:spLocks noGrp="1"/>
          </p:cNvSpPr>
          <p:nvPr>
            <p:ph idx="1"/>
          </p:nvPr>
        </p:nvSpPr>
        <p:spPr/>
        <p:txBody>
          <a:bodyPr/>
          <a:lstStyle/>
          <a:p>
            <a:r>
              <a:rPr lang="en-US" dirty="0"/>
              <a:t>Have status reports and technical discussions on subproject issues and ongoing work</a:t>
            </a:r>
          </a:p>
          <a:p>
            <a:r>
              <a:rPr lang="en-US" dirty="0"/>
              <a:t>Get a list of short and mid-term goals and deliverables documented (science and computing</a:t>
            </a:r>
          </a:p>
          <a:p>
            <a:pPr lvl="1"/>
            <a:r>
              <a:rPr lang="en-US" dirty="0"/>
              <a:t>Short = now through March</a:t>
            </a:r>
          </a:p>
          <a:p>
            <a:pPr lvl="1"/>
            <a:r>
              <a:rPr lang="en-US" dirty="0"/>
              <a:t>Mid-term = now until the PI meeting in July 2020</a:t>
            </a:r>
          </a:p>
          <a:p>
            <a:pPr lvl="1"/>
            <a:r>
              <a:rPr lang="en-US" dirty="0"/>
              <a:t>End-of-year = Oct 1 2020</a:t>
            </a:r>
          </a:p>
          <a:p>
            <a:r>
              <a:rPr lang="en-US" dirty="0"/>
              <a:t>Record the outstanding items (tasks or deliverables) that we need to complete for each subproject</a:t>
            </a:r>
          </a:p>
        </p:txBody>
      </p:sp>
      <p:sp>
        <p:nvSpPr>
          <p:cNvPr id="3" name="Title 2">
            <a:extLst>
              <a:ext uri="{FF2B5EF4-FFF2-40B4-BE49-F238E27FC236}">
                <a16:creationId xmlns:a16="http://schemas.microsoft.com/office/drawing/2014/main" id="{4E802A0C-78A1-4E34-8006-AD043C54B5C3}"/>
              </a:ext>
            </a:extLst>
          </p:cNvPr>
          <p:cNvSpPr>
            <a:spLocks noGrp="1"/>
          </p:cNvSpPr>
          <p:nvPr>
            <p:ph type="title"/>
          </p:nvPr>
        </p:nvSpPr>
        <p:spPr/>
        <p:txBody>
          <a:bodyPr/>
          <a:lstStyle/>
          <a:p>
            <a:r>
              <a:rPr lang="en-US" dirty="0"/>
              <a:t>What should we accomplish this week?</a:t>
            </a:r>
          </a:p>
        </p:txBody>
      </p:sp>
      <p:sp>
        <p:nvSpPr>
          <p:cNvPr id="4" name="Date Placeholder 3">
            <a:extLst>
              <a:ext uri="{FF2B5EF4-FFF2-40B4-BE49-F238E27FC236}">
                <a16:creationId xmlns:a16="http://schemas.microsoft.com/office/drawing/2014/main" id="{5207AB0F-2AC6-4C2D-BA60-54B13503AFE5}"/>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1CA5AC0D-C5D9-4C84-B490-3218159A9BF9}"/>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25CF50C2-3E4A-4062-9912-DC69B6E63E15}"/>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21654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B63DEF-017E-4BBF-89A9-74AF04B04C44}"/>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9A57CB79-7978-45D2-B8AC-91FB07B1905B}"/>
              </a:ext>
            </a:extLst>
          </p:cNvPr>
          <p:cNvSpPr>
            <a:spLocks noGrp="1"/>
          </p:cNvSpPr>
          <p:nvPr>
            <p:ph type="title"/>
          </p:nvPr>
        </p:nvSpPr>
        <p:spPr/>
        <p:txBody>
          <a:bodyPr/>
          <a:lstStyle/>
          <a:p>
            <a:r>
              <a:rPr lang="en-US" dirty="0"/>
              <a:t>Reminder – see Google sheet</a:t>
            </a:r>
          </a:p>
        </p:txBody>
      </p:sp>
      <p:sp>
        <p:nvSpPr>
          <p:cNvPr id="4" name="Date Placeholder 3">
            <a:extLst>
              <a:ext uri="{FF2B5EF4-FFF2-40B4-BE49-F238E27FC236}">
                <a16:creationId xmlns:a16="http://schemas.microsoft.com/office/drawing/2014/main" id="{0504E678-1F2F-4B08-B0B4-11210488B0B7}"/>
              </a:ext>
            </a:extLst>
          </p:cNvPr>
          <p:cNvSpPr>
            <a:spLocks noGrp="1"/>
          </p:cNvSpPr>
          <p:nvPr>
            <p:ph type="dt" sz="half" idx="2"/>
          </p:nvPr>
        </p:nvSpPr>
        <p:spPr/>
        <p:txBody>
          <a:bodyPr/>
          <a:lstStyle/>
          <a:p>
            <a:pPr>
              <a:defRPr/>
            </a:pPr>
            <a:r>
              <a:rPr lang="en-US"/>
              <a:t>01/14/2020 </a:t>
            </a:r>
            <a:endParaRPr lang="en-US" dirty="0"/>
          </a:p>
        </p:txBody>
      </p:sp>
      <p:sp>
        <p:nvSpPr>
          <p:cNvPr id="5" name="Footer Placeholder 4">
            <a:extLst>
              <a:ext uri="{FF2B5EF4-FFF2-40B4-BE49-F238E27FC236}">
                <a16:creationId xmlns:a16="http://schemas.microsoft.com/office/drawing/2014/main" id="{5D887C9E-71EB-409B-B483-4FD0C9658C5C}"/>
              </a:ext>
            </a:extLst>
          </p:cNvPr>
          <p:cNvSpPr>
            <a:spLocks noGrp="1"/>
          </p:cNvSpPr>
          <p:nvPr>
            <p:ph type="ftr" sz="quarter" idx="3"/>
          </p:nvPr>
        </p:nvSpPr>
        <p:spPr/>
        <p:txBody>
          <a:bodyPr/>
          <a:lstStyle/>
          <a:p>
            <a:pPr>
              <a:defRPr/>
            </a:pPr>
            <a:r>
              <a:rPr lang="en-US"/>
              <a:t>J.Kowalkowski – SciDAC collaboration meeting</a:t>
            </a:r>
            <a:endParaRPr lang="en-US" b="1" dirty="0"/>
          </a:p>
        </p:txBody>
      </p:sp>
      <p:sp>
        <p:nvSpPr>
          <p:cNvPr id="6" name="Slide Number Placeholder 5">
            <a:extLst>
              <a:ext uri="{FF2B5EF4-FFF2-40B4-BE49-F238E27FC236}">
                <a16:creationId xmlns:a16="http://schemas.microsoft.com/office/drawing/2014/main" id="{A013561C-AA0B-4C2C-BCED-847DF46A8E2B}"/>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7" name="Picture 6">
            <a:extLst>
              <a:ext uri="{FF2B5EF4-FFF2-40B4-BE49-F238E27FC236}">
                <a16:creationId xmlns:a16="http://schemas.microsoft.com/office/drawing/2014/main" id="{97EEE7D9-46FE-48A1-B0F0-BDD64B01510D}"/>
              </a:ext>
            </a:extLst>
          </p:cNvPr>
          <p:cNvPicPr>
            <a:picLocks noChangeAspect="1"/>
          </p:cNvPicPr>
          <p:nvPr/>
        </p:nvPicPr>
        <p:blipFill>
          <a:blip r:embed="rId2"/>
          <a:stretch>
            <a:fillRect/>
          </a:stretch>
        </p:blipFill>
        <p:spPr>
          <a:xfrm>
            <a:off x="0" y="796397"/>
            <a:ext cx="9144000" cy="3863132"/>
          </a:xfrm>
          <a:prstGeom prst="rect">
            <a:avLst/>
          </a:prstGeom>
        </p:spPr>
      </p:pic>
    </p:spTree>
    <p:extLst>
      <p:ext uri="{BB962C8B-B14F-4D97-AF65-F5344CB8AC3E}">
        <p14:creationId xmlns:p14="http://schemas.microsoft.com/office/powerpoint/2010/main" val="2125564436"/>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DB622445-4811-D24E-9BEF-244015025A85}" vid="{D0918699-5F90-5041-A10E-AF35871ACE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Fermilab_PPT_090915</Template>
  <TotalTime>23149</TotalTime>
  <Words>733</Words>
  <Application>Microsoft Office PowerPoint</Application>
  <PresentationFormat>On-screen Show (16:9)</PresentationFormat>
  <Paragraphs>80</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Fermilab_PPT_090915</vt:lpstr>
      <vt:lpstr>PowerPoint Presentation</vt:lpstr>
      <vt:lpstr>Key deliverables</vt:lpstr>
      <vt:lpstr>Year 3 milestones</vt:lpstr>
      <vt:lpstr>The mid-term review</vt:lpstr>
      <vt:lpstr>Project status</vt:lpstr>
      <vt:lpstr>Important items</vt:lpstr>
      <vt:lpstr>What should we accomplish this week?</vt:lpstr>
      <vt:lpstr>Reminder – see Google 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F Paterno</dc:creator>
  <cp:lastModifiedBy>James B Kowalkowski</cp:lastModifiedBy>
  <cp:revision>324</cp:revision>
  <cp:lastPrinted>2014-01-20T19:40:21Z</cp:lastPrinted>
  <dcterms:created xsi:type="dcterms:W3CDTF">2018-07-02T15:34:57Z</dcterms:created>
  <dcterms:modified xsi:type="dcterms:W3CDTF">2020-01-13T16:47:09Z</dcterms:modified>
</cp:coreProperties>
</file>