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3"/>
    <p:restoredTop sz="94674"/>
  </p:normalViewPr>
  <p:slideViewPr>
    <p:cSldViewPr snapToGrid="0" snapToObjects="1">
      <p:cViewPr>
        <p:scale>
          <a:sx n="92" d="100"/>
          <a:sy n="92" d="100"/>
        </p:scale>
        <p:origin x="656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2D7EF-8ACC-AD41-81AC-313260E56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1C99CE-CDBA-9240-B3DC-069FA5A2C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43FE4-6523-2742-8DBF-C33D95C08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6A6D-B431-D545-B7BC-4A6827B9494B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BD555-03AF-E141-92EF-E50675614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2AC3F-EA56-464C-8E0F-74D8A1B39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AFDA-3B71-EE47-8918-EC546563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4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CF6E1-8C03-5A4C-986E-A8AE45AA4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ADA55D-24E7-984F-8FE3-8AF011210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683BD-9280-4E49-8A56-9F683E826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6A6D-B431-D545-B7BC-4A6827B9494B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7DFF8-0D57-EC48-A9DE-B856A2E2E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993D7-7BAB-284B-9F4F-FF08DCD4D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AFDA-3B71-EE47-8918-EC546563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4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64D65F-2CD2-BB40-9112-F42A913267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91BCD5-5920-9B4C-AB25-0E64A1B57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B11A2-A9F8-9047-BF95-10B975570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6A6D-B431-D545-B7BC-4A6827B9494B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5BC73-DAA7-A542-BF5F-CE5E48FFC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917CC-B08F-994F-84CE-315F9B808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AFDA-3B71-EE47-8918-EC546563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23DA0-0DEA-974E-96D1-7308F0E8A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9C6D2-F0C8-994B-B282-5F0663D25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B0452-6918-2245-97A0-B4516DB1F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6A6D-B431-D545-B7BC-4A6827B9494B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5E756-43D1-9146-A523-2744F3073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70409-1578-7546-9D1C-CF5D8E11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AFDA-3B71-EE47-8918-EC546563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4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CC7C-A9D2-A94A-9852-7DC504281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E9EF5-805F-2B4B-9265-5F999F5AF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528EA-C3F3-C44A-AC67-CAF979711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6A6D-B431-D545-B7BC-4A6827B9494B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9C7E2-9CE0-0E4E-89B0-AC7A9D170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5A29B-011F-F144-938E-4BCB26DAB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AFDA-3B71-EE47-8918-EC546563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4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9CF0A-70FD-624C-B5B0-64A1EF03F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9E503-2C2F-0E49-AF3E-324CA97A69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DEE719-3E9E-5340-BE16-A09BFA25C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37A4A-77DD-A943-9A66-6D9F5B9FF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6A6D-B431-D545-B7BC-4A6827B9494B}" type="datetimeFigureOut">
              <a:rPr lang="en-US" smtClean="0"/>
              <a:t>1/13/20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375AD-EB8D-1647-B4F0-79A14754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5F472-6B07-2945-8CEA-0D17E6C3A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AFDA-3B71-EE47-8918-EC546563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9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2B555-EED8-A942-9B8C-B545D7BA4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0F120B-7C75-4D4F-9DF9-4BC2163EE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072D1-A54A-1948-A152-7BAD6BC5A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812984-3D60-774A-804D-2914A248B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612164-E89C-1E49-B5AF-BD102D7E47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E832D5-6A95-6747-8475-70587DFF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6A6D-B431-D545-B7BC-4A6827B9494B}" type="datetimeFigureOut">
              <a:rPr lang="en-US" smtClean="0"/>
              <a:t>1/13/20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24F697-1533-AB44-8C70-FC58B99A0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3BD1B-7874-C34F-BEE0-FB78CFF20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AFDA-3B71-EE47-8918-EC546563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2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13F9-2F69-344F-8F21-759D5A75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D22C16-4093-5B44-81BD-572A336ED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6A6D-B431-D545-B7BC-4A6827B9494B}" type="datetimeFigureOut">
              <a:rPr lang="en-US" smtClean="0"/>
              <a:t>1/13/20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69E237-0957-774D-AF26-5738B35E1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F173B-2810-E642-96D8-82CF78453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AFDA-3B71-EE47-8918-EC546563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3403DA-AD87-E348-B4D5-8C588D6B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6A6D-B431-D545-B7BC-4A6827B9494B}" type="datetimeFigureOut">
              <a:rPr lang="en-US" smtClean="0"/>
              <a:t>1/13/20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53582-8970-1D4B-B24A-3D147C314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9CB35-E5DF-964E-823B-C06345F13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AFDA-3B71-EE47-8918-EC546563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1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2D9E0-B628-EB41-8F63-8C8424E31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5DD6F-27BF-E24E-BF00-438F0A1B2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47239-83A6-A94A-B0F4-B5893DEE5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33AD15-DFB0-7D4A-B74E-B479BB649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6A6D-B431-D545-B7BC-4A6827B9494B}" type="datetimeFigureOut">
              <a:rPr lang="en-US" smtClean="0"/>
              <a:t>1/13/20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85465A-86DA-EF4E-8DB8-9AB81160D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FBC464-35A3-F24B-BC6C-C877F107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AFDA-3B71-EE47-8918-EC546563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9D905-2D29-0F44-995D-F75ED7201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C3C78C-6BFE-4044-A022-ACB6D5B185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F8CB9-7F93-8E4F-9724-5F61147C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1573A-3A25-5B44-BED3-E45441C67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6A6D-B431-D545-B7BC-4A6827B9494B}" type="datetimeFigureOut">
              <a:rPr lang="en-US" smtClean="0"/>
              <a:t>1/13/20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37517-2BBE-524E-9890-5AE1A8FC3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9BE58-FE29-F24D-87E0-6392EE463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AFDA-3B71-EE47-8918-EC546563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1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CF729B-96F7-214B-9CDA-EB6FF22DC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DECCF-3F2D-4E44-A2CA-F5D3BFA57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97265-2248-4548-9AEE-BDA895A61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16A6D-B431-D545-B7BC-4A6827B9494B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FAA86-F2EF-4E4A-9ACA-A27FE0709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ED2E6-6A34-A540-9581-50DB3AA76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DAFDA-3B71-EE47-8918-EC546563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0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tmp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tmp"/><Relationship Id="rId11" Type="http://schemas.openxmlformats.org/officeDocument/2006/relationships/image" Target="../media/image27.png"/><Relationship Id="rId5" Type="http://schemas.openxmlformats.org/officeDocument/2006/relationships/image" Target="../media/image21.tmp"/><Relationship Id="rId10" Type="http://schemas.openxmlformats.org/officeDocument/2006/relationships/image" Target="../media/image26.png"/><Relationship Id="rId4" Type="http://schemas.openxmlformats.org/officeDocument/2006/relationships/image" Target="../media/image20.tmp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7.png"/><Relationship Id="rId3" Type="http://schemas.openxmlformats.org/officeDocument/2006/relationships/image" Target="../media/image30.tmp"/><Relationship Id="rId7" Type="http://schemas.openxmlformats.org/officeDocument/2006/relationships/image" Target="../media/image34.png"/><Relationship Id="rId12" Type="http://schemas.openxmlformats.org/officeDocument/2006/relationships/image" Target="../media/image36.png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22.tmp"/><Relationship Id="rId5" Type="http://schemas.openxmlformats.org/officeDocument/2006/relationships/image" Target="../media/image32.png"/><Relationship Id="rId10" Type="http://schemas.openxmlformats.org/officeDocument/2006/relationships/image" Target="../media/image21.tmp"/><Relationship Id="rId4" Type="http://schemas.openxmlformats.org/officeDocument/2006/relationships/image" Target="../media/image31.tmp"/><Relationship Id="rId9" Type="http://schemas.openxmlformats.org/officeDocument/2006/relationships/image" Target="../media/image20.tmp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FA5F4-FE98-1F44-8F40-CDB0CDD30E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Automated Parameter Tuning for Event Generators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EA3C1D-E5C1-274E-975C-93CBAA1EE1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Wenjing Wang &amp; Juliane Mueller</a:t>
            </a:r>
          </a:p>
        </p:txBody>
      </p:sp>
    </p:spTree>
    <p:extLst>
      <p:ext uri="{BB962C8B-B14F-4D97-AF65-F5344CB8AC3E}">
        <p14:creationId xmlns:p14="http://schemas.microsoft.com/office/powerpoint/2010/main" val="2825185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B8FAA-7E45-1F40-9295-5236890E1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44" y="102478"/>
            <a:ext cx="11926111" cy="1325563"/>
          </a:xfrm>
        </p:spPr>
        <p:txBody>
          <a:bodyPr/>
          <a:lstStyle/>
          <a:p>
            <a:r>
              <a:rPr lang="en-US" dirty="0"/>
              <a:t>Our goal is to optimize the parameters of an approximation model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8EA535-B4D3-4043-B65F-5D68BCF3C6FD}"/>
                  </a:ext>
                </a:extLst>
              </p:cNvPr>
              <p:cNvSpPr txBox="1"/>
              <p:nvPr/>
            </p:nvSpPr>
            <p:spPr>
              <a:xfrm>
                <a:off x="525294" y="1663366"/>
                <a:ext cx="10252953" cy="902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Objective function: 			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𝑜𝑏𝑠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nary>
                              <m:naryPr>
                                <m:chr m:val="∑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</m:sSub>
                              </m:sup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𝑓</m:t>
                                                </m:r>
                                              </m:e>
                                              <m:sub>
                                                <m:sSub>
                                                  <m:sSubPr>
                                                    <m:ctrlP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sub>
                                            </m:sSub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𝐷</m:t>
                                                </m:r>
                                              </m:e>
                                              <m:sub>
                                                <m:sSub>
                                                  <m:sSubPr>
                                                    <m:ctrlP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nary>
                          </m:e>
                        </m:nary>
                      </m:e>
                      <m:lim/>
                    </m:limLow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8EA535-B4D3-4043-B65F-5D68BCF3C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94" y="1663366"/>
                <a:ext cx="10252953" cy="902811"/>
              </a:xfrm>
              <a:prstGeom prst="rect">
                <a:avLst/>
              </a:prstGeom>
              <a:blipFill>
                <a:blip r:embed="rId2"/>
                <a:stretch>
                  <a:fillRect l="-371" t="-20833" b="-36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01BC73-3D5A-1F4B-964F-1C92E1C96696}"/>
                  </a:ext>
                </a:extLst>
              </p:cNvPr>
              <p:cNvSpPr txBox="1"/>
              <p:nvPr/>
            </p:nvSpPr>
            <p:spPr>
              <a:xfrm>
                <a:off x="505839" y="2714017"/>
                <a:ext cx="6950678" cy="2666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Where: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the weights corresponding to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observable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total number of observables we have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is the total number of bins 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observable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is the observational data in bin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observable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model that approximates the data in the bin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(ideally from the MC generator, but we use polynomial or rational approximation of MC output)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are the model’s parameters (with real physical meaning)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01BC73-3D5A-1F4B-964F-1C92E1C96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39" y="2714017"/>
                <a:ext cx="6950678" cy="2666884"/>
              </a:xfrm>
              <a:prstGeom prst="rect">
                <a:avLst/>
              </a:prstGeom>
              <a:blipFill>
                <a:blip r:embed="rId3"/>
                <a:stretch>
                  <a:fillRect l="-547" t="-948" b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F2D98A-CE2A-984A-B1BD-613B292B518E}"/>
                  </a:ext>
                </a:extLst>
              </p:cNvPr>
              <p:cNvSpPr txBox="1"/>
              <p:nvPr/>
            </p:nvSpPr>
            <p:spPr>
              <a:xfrm>
                <a:off x="473412" y="5855838"/>
                <a:ext cx="112451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Goal: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Find the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the weights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such that 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minimized”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F2D98A-CE2A-984A-B1BD-613B292B5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12" y="5855838"/>
                <a:ext cx="11245174" cy="646331"/>
              </a:xfrm>
              <a:prstGeom prst="rect">
                <a:avLst/>
              </a:prstGeom>
              <a:blipFill>
                <a:blip r:embed="rId4"/>
                <a:stretch>
                  <a:fillRect l="-338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59111418-4409-7F44-9C3F-76324EE79FAD}"/>
              </a:ext>
            </a:extLst>
          </p:cNvPr>
          <p:cNvSpPr/>
          <p:nvPr/>
        </p:nvSpPr>
        <p:spPr>
          <a:xfrm>
            <a:off x="6345044" y="1929161"/>
            <a:ext cx="334052" cy="323385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DF2DB9-6A43-F844-AE89-FDEBA98A7714}"/>
              </a:ext>
            </a:extLst>
          </p:cNvPr>
          <p:cNvSpPr/>
          <p:nvPr/>
        </p:nvSpPr>
        <p:spPr>
          <a:xfrm>
            <a:off x="5980854" y="1882877"/>
            <a:ext cx="410114" cy="242685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F6305B4-6284-E94C-8984-B12FB5222E1D}"/>
              </a:ext>
            </a:extLst>
          </p:cNvPr>
          <p:cNvSpPr/>
          <p:nvPr/>
        </p:nvSpPr>
        <p:spPr>
          <a:xfrm>
            <a:off x="6964566" y="1867869"/>
            <a:ext cx="288758" cy="242685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B978A6D-CA7C-8740-9DE8-09A02A7C4F7C}"/>
              </a:ext>
            </a:extLst>
          </p:cNvPr>
          <p:cNvSpPr/>
          <p:nvPr/>
        </p:nvSpPr>
        <p:spPr>
          <a:xfrm>
            <a:off x="8147098" y="1808174"/>
            <a:ext cx="309383" cy="282679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8E54D68-A8FB-2A40-A288-156489F4E776}"/>
              </a:ext>
            </a:extLst>
          </p:cNvPr>
          <p:cNvSpPr/>
          <p:nvPr/>
        </p:nvSpPr>
        <p:spPr>
          <a:xfrm>
            <a:off x="7456516" y="1808174"/>
            <a:ext cx="573579" cy="282679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9BB64B6-7B8D-AB47-A604-CB0546B01F20}"/>
              </a:ext>
            </a:extLst>
          </p:cNvPr>
          <p:cNvSpPr/>
          <p:nvPr/>
        </p:nvSpPr>
        <p:spPr>
          <a:xfrm>
            <a:off x="5012576" y="1929161"/>
            <a:ext cx="182880" cy="323385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F877CC-22F4-2346-87A6-FE9A8FDFE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0095" y="2589660"/>
            <a:ext cx="4028960" cy="356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5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76CDC39-A807-3841-86F7-83D60048FD1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37809" y="131662"/>
                <a:ext cx="11846668" cy="1325563"/>
              </a:xfrm>
            </p:spPr>
            <p:txBody>
              <a:bodyPr/>
              <a:lstStyle/>
              <a:p>
                <a:r>
                  <a:rPr lang="en-US" dirty="0"/>
                  <a:t>What does “Minimizing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”</m:t>
                    </m:r>
                  </m:oMath>
                </a14:m>
                <a:r>
                  <a:rPr lang="en-US" dirty="0"/>
                  <a:t> mean?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76CDC39-A807-3841-86F7-83D60048FD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7809" y="131662"/>
                <a:ext cx="11846668" cy="1325563"/>
              </a:xfrm>
              <a:blipFill>
                <a:blip r:embed="rId2"/>
                <a:stretch>
                  <a:fillRect l="-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2723F8-5276-684C-A48B-6F9702C3D2C0}"/>
                  </a:ext>
                </a:extLst>
              </p:cNvPr>
              <p:cNvSpPr txBox="1"/>
              <p:nvPr/>
            </p:nvSpPr>
            <p:spPr>
              <a:xfrm>
                <a:off x="642026" y="3136122"/>
                <a:ext cx="11070077" cy="2335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Finds the weights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and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such that “all observables are fit equally well”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But: some observables cannot be explained by the model no matter what we do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Find the observables that can be explained by the model and optimize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only </a:t>
                </a:r>
                <a:r>
                  <a:rPr lang="en-US" dirty="0" err="1"/>
                  <a:t>wrt</a:t>
                </a:r>
                <a:r>
                  <a:rPr lang="en-US" dirty="0"/>
                  <a:t>. to those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We do a “prescreening” where we optimize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for each observable separately (we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en-US" dirty="0"/>
                  <a:t> values) and we use outlier detection to identify observables that cannot be explained by the model –&gt; assume there is only one observable, we try top fit the model as best as we can but it still does not look right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We filter out these “unexplainable” observables and optimize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only over a subset of the observables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2723F8-5276-684C-A48B-6F9702C3D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26" y="3136122"/>
                <a:ext cx="11070077" cy="2335511"/>
              </a:xfrm>
              <a:prstGeom prst="rect">
                <a:avLst/>
              </a:prstGeom>
              <a:blipFill>
                <a:blip r:embed="rId3"/>
                <a:stretch>
                  <a:fillRect l="-459" t="-1081" b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D7E9E1-56B2-F24C-B779-D830E1B99640}"/>
                  </a:ext>
                </a:extLst>
              </p:cNvPr>
              <p:cNvSpPr txBox="1"/>
              <p:nvPr/>
            </p:nvSpPr>
            <p:spPr>
              <a:xfrm>
                <a:off x="525294" y="1663366"/>
                <a:ext cx="10252953" cy="902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Objective function: 			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𝑜𝑏𝑠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nary>
                              <m:naryPr>
                                <m:chr m:val="∑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</m:sSub>
                              </m:sup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𝑓</m:t>
                                                </m:r>
                                              </m:e>
                                              <m:sub>
                                                <m:sSub>
                                                  <m:sSubPr>
                                                    <m:ctrlP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sub>
                                            </m:sSub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𝐷</m:t>
                                                </m:r>
                                              </m:e>
                                              <m:sub>
                                                <m:sSub>
                                                  <m:sSubPr>
                                                    <m:ctrlP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nary>
                          </m:e>
                        </m:nary>
                      </m:e>
                      <m:lim/>
                    </m:limLow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D7E9E1-56B2-F24C-B779-D830E1B99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94" y="1663366"/>
                <a:ext cx="10252953" cy="902811"/>
              </a:xfrm>
              <a:prstGeom prst="rect">
                <a:avLst/>
              </a:prstGeom>
              <a:blipFill>
                <a:blip r:embed="rId4"/>
                <a:stretch>
                  <a:fillRect l="-371" t="-20833" b="-36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13871E-AE68-744B-A50D-BF28C293D4AC}"/>
              </a:ext>
            </a:extLst>
          </p:cNvPr>
          <p:cNvCxnSpPr/>
          <p:nvPr/>
        </p:nvCxnSpPr>
        <p:spPr>
          <a:xfrm flipV="1">
            <a:off x="2088292" y="3027405"/>
            <a:ext cx="5325762" cy="7784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93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E5558-C56E-504B-BFBF-891AE67E5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08" y="112206"/>
            <a:ext cx="11856395" cy="1325563"/>
          </a:xfrm>
        </p:spPr>
        <p:txBody>
          <a:bodyPr/>
          <a:lstStyle/>
          <a:p>
            <a:r>
              <a:rPr lang="en-US" dirty="0"/>
              <a:t>We use a bilevel optimization approach to solve the problem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F8570E-0B21-894E-AECF-5323C37ED3C8}"/>
                  </a:ext>
                </a:extLst>
              </p:cNvPr>
              <p:cNvSpPr txBox="1"/>
              <p:nvPr/>
            </p:nvSpPr>
            <p:spPr>
              <a:xfrm>
                <a:off x="617839" y="3059668"/>
                <a:ext cx="1062681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 the objective function: the model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depend on our choice of weights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 a bilevel optimization approach, we optimize </a:t>
                </a:r>
                <a:r>
                  <a:rPr lang="en-US" b="1" dirty="0"/>
                  <a:t>at the upper level </a:t>
                </a:r>
                <a:r>
                  <a:rPr lang="en-US" dirty="0"/>
                  <a:t>over the weights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and at the lower level we find the best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that we can achieve given the current values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F8570E-0B21-894E-AECF-5323C37ED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39" y="3059668"/>
                <a:ext cx="10626811" cy="923330"/>
              </a:xfrm>
              <a:prstGeom prst="rect">
                <a:avLst/>
              </a:prstGeom>
              <a:blipFill>
                <a:blip r:embed="rId2"/>
                <a:stretch>
                  <a:fillRect l="-358" t="-2703" r="-119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7CF174-22A6-6449-9F0B-DA71E26BA93A}"/>
                  </a:ext>
                </a:extLst>
              </p:cNvPr>
              <p:cNvSpPr txBox="1"/>
              <p:nvPr/>
            </p:nvSpPr>
            <p:spPr>
              <a:xfrm>
                <a:off x="1130775" y="1651009"/>
                <a:ext cx="10252953" cy="992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Objective function: 		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𝑜𝑏𝑠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nary>
                              <m:naryPr>
                                <m:chr m:val="∑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23"/>
                                      </m:r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</m:sSub>
                              </m:sup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𝑓</m:t>
                                                </m:r>
                                              </m:e>
                                              <m:sub>
                                                <m:sSub>
                                                  <m:sSubPr>
                                                    <m:ctrlP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sub>
                                            </m:sSub>
                                            <m:d>
                                              <m:dPr>
                                                <m:ctrlP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𝐷</m:t>
                                                </m:r>
                                              </m:e>
                                              <m:sub>
                                                <m:sSub>
                                                  <m:sSubPr>
                                                    <m:ctrlP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sSubSup>
                                      <m:sSub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b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nary>
                          </m:e>
                        </m:nary>
                      </m:e>
                      <m:lim/>
                    </m:limLow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7CF174-22A6-6449-9F0B-DA71E26BA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775" y="1651009"/>
                <a:ext cx="10252953" cy="992516"/>
              </a:xfrm>
              <a:prstGeom prst="rect">
                <a:avLst/>
              </a:prstGeom>
              <a:blipFill>
                <a:blip r:embed="rId3"/>
                <a:stretch>
                  <a:fillRect l="-495" t="-21519" b="-39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FECC5D-DB38-FF43-8D60-FA2D4A6ADABF}"/>
                  </a:ext>
                </a:extLst>
              </p:cNvPr>
              <p:cNvSpPr txBox="1"/>
              <p:nvPr/>
            </p:nvSpPr>
            <p:spPr>
              <a:xfrm>
                <a:off x="2971800" y="4488846"/>
                <a:ext cx="2588741" cy="1750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algn="r"/>
                <a:endParaRPr lang="en-US" dirty="0"/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algn="r"/>
                <a:endParaRPr lang="en-US" dirty="0"/>
              </a:p>
              <a:p>
                <a:pPr algn="r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FECC5D-DB38-FF43-8D60-FA2D4A6AD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488846"/>
                <a:ext cx="2588741" cy="1750864"/>
              </a:xfrm>
              <a:prstGeom prst="rect">
                <a:avLst/>
              </a:prstGeom>
              <a:blipFill>
                <a:blip r:embed="rId4"/>
                <a:stretch>
                  <a:fillRect l="-7805" r="-488" b="-33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3647E8E-1E46-E541-B2F7-25D84B772DEA}"/>
              </a:ext>
            </a:extLst>
          </p:cNvPr>
          <p:cNvSpPr txBox="1"/>
          <p:nvPr/>
        </p:nvSpPr>
        <p:spPr>
          <a:xfrm>
            <a:off x="5474043" y="4488846"/>
            <a:ext cx="5115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Upper level objective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F19BC1-91B3-834A-980C-7A45D2BA1B47}"/>
              </a:ext>
            </a:extLst>
          </p:cNvPr>
          <p:cNvSpPr txBox="1"/>
          <p:nvPr/>
        </p:nvSpPr>
        <p:spPr>
          <a:xfrm>
            <a:off x="5560541" y="5206991"/>
            <a:ext cx="531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Lower level problem – this is solved with PROFESSOR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DDFCB3-FAE1-DD42-9FC0-AE9908FAB39B}"/>
              </a:ext>
            </a:extLst>
          </p:cNvPr>
          <p:cNvSpPr txBox="1"/>
          <p:nvPr/>
        </p:nvSpPr>
        <p:spPr>
          <a:xfrm>
            <a:off x="5622324" y="5832856"/>
            <a:ext cx="490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Constraints on weights to prevent trivial solutions</a:t>
            </a:r>
          </a:p>
        </p:txBody>
      </p:sp>
    </p:spTree>
    <p:extLst>
      <p:ext uri="{BB962C8B-B14F-4D97-AF65-F5344CB8AC3E}">
        <p14:creationId xmlns:p14="http://schemas.microsoft.com/office/powerpoint/2010/main" val="182926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2B11D-FD22-7544-8424-CF518E22C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634"/>
            <a:ext cx="12097265" cy="1325563"/>
          </a:xfrm>
        </p:spPr>
        <p:txBody>
          <a:bodyPr/>
          <a:lstStyle/>
          <a:p>
            <a:r>
              <a:rPr lang="en-US" dirty="0"/>
              <a:t>Bilevel optimization: upper level objective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6EA847-B3F2-3D4A-9095-36D4CD86014A}"/>
                  </a:ext>
                </a:extLst>
              </p:cNvPr>
              <p:cNvSpPr txBox="1"/>
              <p:nvPr/>
            </p:nvSpPr>
            <p:spPr>
              <a:xfrm>
                <a:off x="460288" y="3036067"/>
                <a:ext cx="2851321" cy="1934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algn="r"/>
                <a:endParaRPr lang="en-US" sz="2000" dirty="0"/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algn="r"/>
                <a:endParaRPr lang="en-US" sz="2000" dirty="0"/>
              </a:p>
              <a:p>
                <a:pPr algn="r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6EA847-B3F2-3D4A-9095-36D4CD860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88" y="3036067"/>
                <a:ext cx="2851321" cy="1934569"/>
              </a:xfrm>
              <a:prstGeom prst="rect">
                <a:avLst/>
              </a:prstGeom>
              <a:blipFill>
                <a:blip r:embed="rId2"/>
                <a:stretch>
                  <a:fillRect l="-8889" r="-444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4BC079-EA01-1D49-BB2A-076782E75AA3}"/>
                  </a:ext>
                </a:extLst>
              </p:cNvPr>
              <p:cNvSpPr txBox="1"/>
              <p:nvPr/>
            </p:nvSpPr>
            <p:spPr>
              <a:xfrm>
                <a:off x="3654510" y="2070397"/>
                <a:ext cx="8289840" cy="3552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“Portfolio”: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For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compute the best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(solve lower level problem)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For each observable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compute: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error </a:t>
                </a:r>
                <a:r>
                  <a:rPr lang="en-US" dirty="0">
                    <a:sym typeface="Wingdings" pitchFamily="2" charset="2"/>
                  </a:rPr>
                  <a:t> I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en-US" dirty="0">
                    <a:sym typeface="Wingdings" pitchFamily="2" charset="2"/>
                  </a:rPr>
                  <a:t> of these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itchFamily="2" charset="2"/>
                  </a:rPr>
                  <a:t>Compute mean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b="0" dirty="0">
                    <a:sym typeface="Wingdings" pitchFamily="2" charset="2"/>
                  </a:rPr>
                  <a:t> over all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Weighted sum of mean and variance of the observable errors:</a:t>
                </a:r>
                <a:endParaRPr lang="en-US" b="0" dirty="0">
                  <a:sym typeface="Wingdings" pitchFamily="2" charset="2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itchFamily="2" charset="2"/>
                  </a:rPr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𝜆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is parameter, but we set it to 1 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sym typeface="Wingdings" pitchFamily="2" charset="2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sym typeface="Wingdings" pitchFamily="2" charset="2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sym typeface="Wingdings" pitchFamily="2" charset="2"/>
                  </a:rPr>
                  <a:t>Score: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∗</m:t>
                            </m:r>
                          </m:sup>
                        </m:sSup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𝑚𝑒𝑑𝑖𝑎𝑛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𝑜𝑓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𝑝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𝑤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Δ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⁡(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Δ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𝑏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)</m:t>
                        </m:r>
                      </m:e>
                    </m:d>
                  </m:oMath>
                </a14:m>
                <a:endParaRPr lang="en-US" dirty="0">
                  <a:sym typeface="Wingdings" pitchFamily="2" charset="2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itchFamily="2" charset="2"/>
                  </a:rPr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𝑜𝑏𝑠</m:t>
                            </m:r>
                          </m:sub>
                        </m:sSub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4BC079-EA01-1D49-BB2A-076782E75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510" y="2070397"/>
                <a:ext cx="8289840" cy="3552126"/>
              </a:xfrm>
              <a:prstGeom prst="rect">
                <a:avLst/>
              </a:prstGeom>
              <a:blipFill>
                <a:blip r:embed="rId3"/>
                <a:stretch>
                  <a:fillRect l="-766" t="-712" b="-16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7D3DACDB-E538-724A-9864-C3A434C51AFB}"/>
              </a:ext>
            </a:extLst>
          </p:cNvPr>
          <p:cNvSpPr/>
          <p:nvPr/>
        </p:nvSpPr>
        <p:spPr>
          <a:xfrm>
            <a:off x="608762" y="3036067"/>
            <a:ext cx="2554371" cy="56438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2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7F59C-BA1D-F943-BBEC-551D75C58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42704"/>
            <a:ext cx="12035481" cy="1325563"/>
          </a:xfrm>
        </p:spPr>
        <p:txBody>
          <a:bodyPr/>
          <a:lstStyle/>
          <a:p>
            <a:r>
              <a:rPr lang="en-US" dirty="0"/>
              <a:t>Wenjing has been working with A14 data (some 400 observables)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7D0303-7817-F248-AADD-F233685EB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1" y="1846754"/>
            <a:ext cx="6019509" cy="44788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DE488D-622C-A64B-B136-D375E6B5C589}"/>
              </a:ext>
            </a:extLst>
          </p:cNvPr>
          <p:cNvSpPr txBox="1"/>
          <p:nvPr/>
        </p:nvSpPr>
        <p:spPr>
          <a:xfrm>
            <a:off x="271849" y="1594126"/>
            <a:ext cx="1047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“Prescreening” results: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126CB2-124D-2346-BDAC-E6B247577FCD}"/>
                  </a:ext>
                </a:extLst>
              </p:cNvPr>
              <p:cNvSpPr txBox="1"/>
              <p:nvPr/>
            </p:nvSpPr>
            <p:spPr>
              <a:xfrm>
                <a:off x="5846281" y="1848501"/>
                <a:ext cx="542461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Histogram shows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𝑛𝑑𝑓</m:t>
                    </m:r>
                  </m:oMath>
                </a14:m>
                <a:r>
                  <a:rPr lang="en-US" dirty="0"/>
                  <a:t> distribution when optimizing the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for each observable individually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126CB2-124D-2346-BDAC-E6B247577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281" y="1848501"/>
                <a:ext cx="5424616" cy="923330"/>
              </a:xfrm>
              <a:prstGeom prst="rect">
                <a:avLst/>
              </a:prstGeom>
              <a:blipFill>
                <a:blip r:embed="rId3"/>
                <a:stretch>
                  <a:fillRect l="-701" t="-2740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8863918-C8DB-8A41-9B6C-FF984A8DC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281" y="4086169"/>
            <a:ext cx="2953265" cy="2157692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192F0D-4C1A-6049-8E4F-9A57A3974D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95" y="3856076"/>
            <a:ext cx="3480203" cy="261787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55FAE28-5412-B246-97F8-07F5EAF40EAD}"/>
              </a:ext>
            </a:extLst>
          </p:cNvPr>
          <p:cNvSpPr/>
          <p:nvPr/>
        </p:nvSpPr>
        <p:spPr>
          <a:xfrm>
            <a:off x="3364924" y="5584695"/>
            <a:ext cx="2146189" cy="50718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1C81E6-5091-414D-AB87-3150CAF0649F}"/>
              </a:ext>
            </a:extLst>
          </p:cNvPr>
          <p:cNvSpPr/>
          <p:nvPr/>
        </p:nvSpPr>
        <p:spPr>
          <a:xfrm>
            <a:off x="6104238" y="4086169"/>
            <a:ext cx="413429" cy="1029528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DB35A80-FC47-9743-AB4D-BAB8C1B9920A}"/>
              </a:ext>
            </a:extLst>
          </p:cNvPr>
          <p:cNvSpPr/>
          <p:nvPr/>
        </p:nvSpPr>
        <p:spPr>
          <a:xfrm>
            <a:off x="10183527" y="4086169"/>
            <a:ext cx="442763" cy="967092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DBC924-22CF-7544-B739-0AD6324E5963}"/>
                  </a:ext>
                </a:extLst>
              </p:cNvPr>
              <p:cNvSpPr txBox="1"/>
              <p:nvPr/>
            </p:nvSpPr>
            <p:spPr>
              <a:xfrm>
                <a:off x="6595865" y="3486744"/>
                <a:ext cx="54246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Or same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𝑛𝑑𝑓</m:t>
                    </m:r>
                  </m:oMath>
                </a14:m>
                <a:r>
                  <a:rPr lang="en-US" dirty="0"/>
                  <a:t>  values represented in different format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DBC924-22CF-7544-B739-0AD6324E5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865" y="3486744"/>
                <a:ext cx="5424616" cy="369332"/>
              </a:xfrm>
              <a:prstGeom prst="rect">
                <a:avLst/>
              </a:prstGeom>
              <a:blipFill>
                <a:blip r:embed="rId6"/>
                <a:stretch>
                  <a:fillRect l="-701" t="-6667" r="-701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7CDA77-42E0-F741-A580-DC3991FCEC32}"/>
                  </a:ext>
                </a:extLst>
              </p:cNvPr>
              <p:cNvSpPr txBox="1"/>
              <p:nvPr/>
            </p:nvSpPr>
            <p:spPr>
              <a:xfrm>
                <a:off x="225466" y="6255047"/>
                <a:ext cx="115845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Based on these results, Wenjing identified 12 outliers (=observables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𝑛𝑑𝑓</m:t>
                    </m:r>
                  </m:oMath>
                </a14:m>
                <a:r>
                  <a:rPr lang="en-US" dirty="0"/>
                  <a:t> so large that they cannot be explained by the model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7CDA77-42E0-F741-A580-DC3991FCE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66" y="6255047"/>
                <a:ext cx="11584546" cy="646331"/>
              </a:xfrm>
              <a:prstGeom prst="rect">
                <a:avLst/>
              </a:prstGeom>
              <a:blipFill>
                <a:blip r:embed="rId7"/>
                <a:stretch>
                  <a:fillRect l="-438" t="-3922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05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217C4DF-D94F-B145-9E4D-913BDA19C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839" y="4472247"/>
            <a:ext cx="2992253" cy="22311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69E6BD7-A4DF-3F4E-857A-77C2B3F42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193" y="4489683"/>
            <a:ext cx="2904994" cy="21787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5A7BAE1-4D7D-4949-A80D-833839656D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659" y="1900738"/>
            <a:ext cx="3369821" cy="25295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13FDD85-2FA2-4947-A37D-226C93CE47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680" y="1905964"/>
            <a:ext cx="3309421" cy="24665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7263B1F-0641-D441-9BD2-EA514F4E87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" y="1937615"/>
            <a:ext cx="3205035" cy="2403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409E1-1382-EA4A-95F7-409455FE9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067082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An exercise to see how much difference the inclusion/exclusion of “unexplainable” observables makes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28172C6-347A-ED47-90E8-E95A4A1B1992}"/>
                  </a:ext>
                </a:extLst>
              </p:cNvPr>
              <p:cNvSpPr txBox="1"/>
              <p:nvPr/>
            </p:nvSpPr>
            <p:spPr>
              <a:xfrm>
                <a:off x="187544" y="1343818"/>
                <a:ext cx="11689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Grab the 3 observables with lowest individual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and the 2 observables with highest individual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and solve the bilevel optimization for al 5 observables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28172C6-347A-ED47-90E8-E95A4A1B1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44" y="1343818"/>
                <a:ext cx="11689176" cy="646331"/>
              </a:xfrm>
              <a:prstGeom prst="rect">
                <a:avLst/>
              </a:prstGeom>
              <a:blipFill>
                <a:blip r:embed="rId7"/>
                <a:stretch>
                  <a:fillRect l="-434" t="-3846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6BE2AC6-C3B6-354A-942D-8332609818B0}"/>
                  </a:ext>
                </a:extLst>
              </p:cNvPr>
              <p:cNvSpPr txBox="1"/>
              <p:nvPr/>
            </p:nvSpPr>
            <p:spPr>
              <a:xfrm>
                <a:off x="929640" y="2723744"/>
                <a:ext cx="12496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200" dirty="0"/>
                  <a:t>=0.31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6BE2AC6-C3B6-354A-942D-833260981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" y="2723744"/>
                <a:ext cx="1249680" cy="276999"/>
              </a:xfrm>
              <a:prstGeom prst="rect">
                <a:avLst/>
              </a:prstGeom>
              <a:blipFill>
                <a:blip r:embed="rId8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63A1B1-EE18-AF4A-988D-8EE8D767F29C}"/>
                  </a:ext>
                </a:extLst>
              </p:cNvPr>
              <p:cNvSpPr txBox="1"/>
              <p:nvPr/>
            </p:nvSpPr>
            <p:spPr>
              <a:xfrm>
                <a:off x="5212080" y="2884893"/>
                <a:ext cx="12496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200" dirty="0"/>
                  <a:t>=3.01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63A1B1-EE18-AF4A-988D-8EE8D767F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080" y="2884893"/>
                <a:ext cx="1249680" cy="276999"/>
              </a:xfrm>
              <a:prstGeom prst="rect">
                <a:avLst/>
              </a:prstGeom>
              <a:blipFill>
                <a:blip r:embed="rId9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FE893B-DA60-B145-915D-3FAB7357B676}"/>
                  </a:ext>
                </a:extLst>
              </p:cNvPr>
              <p:cNvSpPr txBox="1"/>
              <p:nvPr/>
            </p:nvSpPr>
            <p:spPr>
              <a:xfrm>
                <a:off x="7731571" y="2608906"/>
                <a:ext cx="12496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200" dirty="0"/>
                  <a:t>=10.84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FE893B-DA60-B145-915D-3FAB7357B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571" y="2608906"/>
                <a:ext cx="1249680" cy="276999"/>
              </a:xfrm>
              <a:prstGeom prst="rect">
                <a:avLst/>
              </a:prstGeom>
              <a:blipFill>
                <a:blip r:embed="rId10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229511-220D-F141-9A37-12A634C32376}"/>
                  </a:ext>
                </a:extLst>
              </p:cNvPr>
              <p:cNvSpPr txBox="1"/>
              <p:nvPr/>
            </p:nvSpPr>
            <p:spPr>
              <a:xfrm>
                <a:off x="3781191" y="5237183"/>
                <a:ext cx="12496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200" dirty="0"/>
                  <a:t>=333.37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229511-220D-F141-9A37-12A634C32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191" y="5237183"/>
                <a:ext cx="1249680" cy="276999"/>
              </a:xfrm>
              <a:prstGeom prst="rect">
                <a:avLst/>
              </a:prstGeom>
              <a:blipFill>
                <a:blip r:embed="rId11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4496B4A-5EA0-5542-BD6F-E0258DEEA7EF}"/>
                  </a:ext>
                </a:extLst>
              </p:cNvPr>
              <p:cNvSpPr txBox="1"/>
              <p:nvPr/>
            </p:nvSpPr>
            <p:spPr>
              <a:xfrm>
                <a:off x="7292340" y="5045592"/>
                <a:ext cx="12496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200" dirty="0"/>
                  <a:t>=308.;87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4496B4A-5EA0-5542-BD6F-E0258DEEA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340" y="5045592"/>
                <a:ext cx="1249680" cy="276999"/>
              </a:xfrm>
              <a:prstGeom prst="rect">
                <a:avLst/>
              </a:prstGeom>
              <a:blipFill>
                <a:blip r:embed="rId12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C6AF14A-63A3-AB4F-9DB5-7187D3AC65D2}"/>
              </a:ext>
            </a:extLst>
          </p:cNvPr>
          <p:cNvSpPr txBox="1"/>
          <p:nvPr/>
        </p:nvSpPr>
        <p:spPr>
          <a:xfrm>
            <a:off x="9490509" y="4745255"/>
            <a:ext cx="2386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Legend: </a:t>
            </a:r>
          </a:p>
          <a:p>
            <a:r>
              <a:rPr lang="en-US" dirty="0"/>
              <a:t>Black is data</a:t>
            </a:r>
          </a:p>
          <a:p>
            <a:r>
              <a:rPr lang="en-US" dirty="0">
                <a:solidFill>
                  <a:srgbClr val="FF0000"/>
                </a:solidFill>
              </a:rPr>
              <a:t>Red is optimized model</a:t>
            </a:r>
          </a:p>
        </p:txBody>
      </p:sp>
    </p:spTree>
    <p:extLst>
      <p:ext uri="{BB962C8B-B14F-4D97-AF65-F5344CB8AC3E}">
        <p14:creationId xmlns:p14="http://schemas.microsoft.com/office/powerpoint/2010/main" val="1215430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3E904-2DFA-DC44-9932-CF3575873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0950"/>
            <a:ext cx="11353800" cy="1325563"/>
          </a:xfrm>
        </p:spPr>
        <p:txBody>
          <a:bodyPr/>
          <a:lstStyle/>
          <a:p>
            <a:r>
              <a:rPr lang="en-US" dirty="0"/>
              <a:t>Same exercise as before, but we optimize only over the 3 “best” observables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6DE330-36D9-BC47-801C-38B965C88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319" y="1861024"/>
            <a:ext cx="3188681" cy="23602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5C5223-5D75-FD40-99F3-F276400DA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969" y="1861024"/>
            <a:ext cx="3193178" cy="2358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B2D658-73EA-814B-9870-E9812B37F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4501"/>
            <a:ext cx="3166946" cy="23602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BDF9DA-C8FF-CC4E-A774-B0B81067C920}"/>
                  </a:ext>
                </a:extLst>
              </p:cNvPr>
              <p:cNvSpPr txBox="1"/>
              <p:nvPr/>
            </p:nvSpPr>
            <p:spPr>
              <a:xfrm>
                <a:off x="929640" y="3091732"/>
                <a:ext cx="12496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200" dirty="0"/>
                  <a:t>=0.05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BDF9DA-C8FF-CC4E-A774-B0B81067C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" y="3091732"/>
                <a:ext cx="1249680" cy="276999"/>
              </a:xfrm>
              <a:prstGeom prst="rect">
                <a:avLst/>
              </a:prstGeom>
              <a:blipFill>
                <a:blip r:embed="rId5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18E492-A67B-794F-B10D-72977A3E38A2}"/>
                  </a:ext>
                </a:extLst>
              </p:cNvPr>
              <p:cNvSpPr txBox="1"/>
              <p:nvPr/>
            </p:nvSpPr>
            <p:spPr>
              <a:xfrm>
                <a:off x="4558096" y="3070490"/>
                <a:ext cx="12496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200" dirty="0"/>
                  <a:t>=0.55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18E492-A67B-794F-B10D-72977A3E3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096" y="3070490"/>
                <a:ext cx="1249680" cy="276999"/>
              </a:xfrm>
              <a:prstGeom prst="rect">
                <a:avLst/>
              </a:prstGeom>
              <a:blipFill>
                <a:blip r:embed="rId6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F6679A-A69B-074A-8F5F-D8C745FBE3B2}"/>
                  </a:ext>
                </a:extLst>
              </p:cNvPr>
              <p:cNvSpPr txBox="1"/>
              <p:nvPr/>
            </p:nvSpPr>
            <p:spPr>
              <a:xfrm>
                <a:off x="7306450" y="2466290"/>
                <a:ext cx="12496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200" dirty="0"/>
                  <a:t>=2.42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F6679A-A69B-074A-8F5F-D8C745FBE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450" y="2466290"/>
                <a:ext cx="1249680" cy="276999"/>
              </a:xfrm>
              <a:prstGeom prst="rect">
                <a:avLst/>
              </a:prstGeom>
              <a:blipFill>
                <a:blip r:embed="rId7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C9F59A8-C37B-0B4F-AD82-47BC7CF1FFEB}"/>
                  </a:ext>
                </a:extLst>
              </p:cNvPr>
              <p:cNvSpPr/>
              <p:nvPr/>
            </p:nvSpPr>
            <p:spPr>
              <a:xfrm>
                <a:off x="159080" y="1413039"/>
                <a:ext cx="1089524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Grab the 3 observables with lowest individual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and solve the bilevel optimization for all 3 observables</a:t>
                </a: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C9F59A8-C37B-0B4F-AD82-47BC7CF1FF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80" y="1413039"/>
                <a:ext cx="10895248" cy="369332"/>
              </a:xfrm>
              <a:prstGeom prst="rect">
                <a:avLst/>
              </a:prstGeom>
              <a:blipFill>
                <a:blip r:embed="rId8"/>
                <a:stretch>
                  <a:fillRect l="-466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A5EEFA99-6AE8-A549-8509-047B6F994D1D}"/>
              </a:ext>
            </a:extLst>
          </p:cNvPr>
          <p:cNvSpPr txBox="1"/>
          <p:nvPr/>
        </p:nvSpPr>
        <p:spPr>
          <a:xfrm>
            <a:off x="250159" y="4193390"/>
            <a:ext cx="787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Comparison to what we had before: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380BA0-5831-B94C-B5B2-8AE3D61AA7EF}"/>
              </a:ext>
            </a:extLst>
          </p:cNvPr>
          <p:cNvSpPr txBox="1"/>
          <p:nvPr/>
        </p:nvSpPr>
        <p:spPr>
          <a:xfrm>
            <a:off x="9805789" y="3766777"/>
            <a:ext cx="2386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Legend: </a:t>
            </a:r>
          </a:p>
          <a:p>
            <a:r>
              <a:rPr lang="en-US" dirty="0"/>
              <a:t>Black is data</a:t>
            </a:r>
          </a:p>
          <a:p>
            <a:r>
              <a:rPr lang="en-US" dirty="0">
                <a:solidFill>
                  <a:srgbClr val="FF0000"/>
                </a:solidFill>
              </a:rPr>
              <a:t>Red is optimized model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E0F840-0191-4242-AE82-121C89CAD9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093" y="4571321"/>
            <a:ext cx="3095689" cy="23237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602D6EB-F75E-064C-A4A5-F1542D84AE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114" y="4571423"/>
            <a:ext cx="3040203" cy="22659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666E38-A5AA-0841-B09B-49F1B5819B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" y="4597925"/>
            <a:ext cx="2944308" cy="22077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C22D7E7-BEB1-D748-AFCC-D7BC4FFFB0DC}"/>
                  </a:ext>
                </a:extLst>
              </p:cNvPr>
              <p:cNvSpPr txBox="1"/>
              <p:nvPr/>
            </p:nvSpPr>
            <p:spPr>
              <a:xfrm>
                <a:off x="901074" y="5211085"/>
                <a:ext cx="113176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200" dirty="0"/>
                  <a:t>=0.31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C22D7E7-BEB1-D748-AFCC-D7BC4FFFB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74" y="5211085"/>
                <a:ext cx="1131763" cy="276999"/>
              </a:xfrm>
              <a:prstGeom prst="rect">
                <a:avLst/>
              </a:prstGeom>
              <a:blipFill>
                <a:blip r:embed="rId12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2207283-475E-F74A-AFCB-33593FB030CB}"/>
                  </a:ext>
                </a:extLst>
              </p:cNvPr>
              <p:cNvSpPr txBox="1"/>
              <p:nvPr/>
            </p:nvSpPr>
            <p:spPr>
              <a:xfrm>
                <a:off x="5183514" y="5372234"/>
                <a:ext cx="113176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200" dirty="0"/>
                  <a:t>=3.01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2207283-475E-F74A-AFCB-33593FB03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514" y="5372234"/>
                <a:ext cx="1131763" cy="276999"/>
              </a:xfrm>
              <a:prstGeom prst="rect">
                <a:avLst/>
              </a:prstGeom>
              <a:blipFill>
                <a:blip r:embed="rId13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453AD70-0702-9345-A90B-13D4C726EF4F}"/>
                  </a:ext>
                </a:extLst>
              </p:cNvPr>
              <p:cNvSpPr txBox="1"/>
              <p:nvPr/>
            </p:nvSpPr>
            <p:spPr>
              <a:xfrm>
                <a:off x="7703005" y="5096247"/>
                <a:ext cx="113176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200" dirty="0"/>
                  <a:t>=10.84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453AD70-0702-9345-A90B-13D4C726E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005" y="5096247"/>
                <a:ext cx="1131763" cy="276999"/>
              </a:xfrm>
              <a:prstGeom prst="rect">
                <a:avLst/>
              </a:prstGeom>
              <a:blipFill>
                <a:blip r:embed="rId14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83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7157E-2D19-F247-B79C-D464C8349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75" y="130950"/>
            <a:ext cx="10515600" cy="1325563"/>
          </a:xfrm>
        </p:spPr>
        <p:txBody>
          <a:bodyPr/>
          <a:lstStyle/>
          <a:p>
            <a:r>
              <a:rPr lang="en-US" dirty="0"/>
              <a:t>What we’ve3 learned so far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4F1363-2F1F-4447-AE9E-4BF47A54E29D}"/>
              </a:ext>
            </a:extLst>
          </p:cNvPr>
          <p:cNvSpPr txBox="1"/>
          <p:nvPr/>
        </p:nvSpPr>
        <p:spPr>
          <a:xfrm>
            <a:off x="646771" y="1717288"/>
            <a:ext cx="109771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Investing some compute time upfront to determine which observables should be excluded from optimization is well worth it (e.g., A14 some 400 optimizations, and can be done in parallel)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Exclusion of unexplainable observables helps the optimization to find better parameters (and better fits for those observables that can be explained) </a:t>
            </a:r>
            <a:r>
              <a:rPr lang="en-US" dirty="0">
                <a:sym typeface="Wingdings" pitchFamily="2" charset="2"/>
              </a:rPr>
              <a:t> need to check if this is generally true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Currently: writing the results up in a paper, focusing on automatic weight adjustment and bilevel optimization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we still have to do: more tests to verify the bilevel prescreening method generalizes/scales well to different sizes of data sets and different numbers of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Comparison to the A14 published fit – did we actually do better?</a:t>
            </a:r>
          </a:p>
        </p:txBody>
      </p:sp>
    </p:spTree>
    <p:extLst>
      <p:ext uri="{BB962C8B-B14F-4D97-AF65-F5344CB8AC3E}">
        <p14:creationId xmlns:p14="http://schemas.microsoft.com/office/powerpoint/2010/main" val="2376740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837</Words>
  <Application>Microsoft Macintosh PowerPoint</Application>
  <PresentationFormat>Widescreen</PresentationFormat>
  <Paragraphs>85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Office Theme</vt:lpstr>
      <vt:lpstr>Automated Parameter Tuning for Event Generators</vt:lpstr>
      <vt:lpstr>Our goal is to optimize the parameters of an approximation model </vt:lpstr>
      <vt:lpstr>What does “Minimizing χ^2” mean?</vt:lpstr>
      <vt:lpstr>We use a bilevel optimization approach to solve the problem </vt:lpstr>
      <vt:lpstr>Bilevel optimization: upper level objective functions</vt:lpstr>
      <vt:lpstr>Wenjing has been working with A14 data (some 400 observables)</vt:lpstr>
      <vt:lpstr>An exercise to see how much difference the inclusion/exclusion of “unexplainable” observables makes</vt:lpstr>
      <vt:lpstr>Same exercise as before, but we optimize only over the 3 “best” observables</vt:lpstr>
      <vt:lpstr>What we’ve3 learned so far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19</cp:revision>
  <dcterms:created xsi:type="dcterms:W3CDTF">2020-01-13T23:20:20Z</dcterms:created>
  <dcterms:modified xsi:type="dcterms:W3CDTF">2020-01-14T15:18:07Z</dcterms:modified>
</cp:coreProperties>
</file>