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Lst>
  <p:notesMasterIdLst>
    <p:notesMasterId r:id="rId68"/>
  </p:notesMasterIdLst>
  <p:sldIdLst>
    <p:sldId id="377" r:id="rId3"/>
    <p:sldId id="438" r:id="rId4"/>
    <p:sldId id="320" r:id="rId5"/>
    <p:sldId id="367" r:id="rId6"/>
    <p:sldId id="453" r:id="rId7"/>
    <p:sldId id="373" r:id="rId8"/>
    <p:sldId id="439" r:id="rId9"/>
    <p:sldId id="459" r:id="rId10"/>
    <p:sldId id="380" r:id="rId11"/>
    <p:sldId id="381" r:id="rId12"/>
    <p:sldId id="454" r:id="rId13"/>
    <p:sldId id="383" r:id="rId14"/>
    <p:sldId id="443" r:id="rId15"/>
    <p:sldId id="321" r:id="rId16"/>
    <p:sldId id="357" r:id="rId17"/>
    <p:sldId id="440" r:id="rId18"/>
    <p:sldId id="385" r:id="rId19"/>
    <p:sldId id="411" r:id="rId20"/>
    <p:sldId id="388" r:id="rId21"/>
    <p:sldId id="410" r:id="rId22"/>
    <p:sldId id="455" r:id="rId23"/>
    <p:sldId id="386" r:id="rId24"/>
    <p:sldId id="457" r:id="rId25"/>
    <p:sldId id="458" r:id="rId26"/>
    <p:sldId id="387" r:id="rId27"/>
    <p:sldId id="413" r:id="rId28"/>
    <p:sldId id="460" r:id="rId29"/>
    <p:sldId id="389" r:id="rId30"/>
    <p:sldId id="390" r:id="rId31"/>
    <p:sldId id="441" r:id="rId32"/>
    <p:sldId id="392" r:id="rId33"/>
    <p:sldId id="331" r:id="rId34"/>
    <p:sldId id="448" r:id="rId35"/>
    <p:sldId id="298" r:id="rId36"/>
    <p:sldId id="366" r:id="rId37"/>
    <p:sldId id="299" r:id="rId38"/>
    <p:sldId id="353" r:id="rId39"/>
    <p:sldId id="415" r:id="rId40"/>
    <p:sldId id="449" r:id="rId41"/>
    <p:sldId id="416" r:id="rId42"/>
    <p:sldId id="420" r:id="rId43"/>
    <p:sldId id="421" r:id="rId44"/>
    <p:sldId id="422" r:id="rId45"/>
    <p:sldId id="423" r:id="rId46"/>
    <p:sldId id="424" r:id="rId47"/>
    <p:sldId id="425" r:id="rId48"/>
    <p:sldId id="451" r:id="rId49"/>
    <p:sldId id="452" r:id="rId50"/>
    <p:sldId id="395" r:id="rId51"/>
    <p:sldId id="426" r:id="rId52"/>
    <p:sldId id="398" r:id="rId53"/>
    <p:sldId id="393" r:id="rId54"/>
    <p:sldId id="461" r:id="rId55"/>
    <p:sldId id="399" r:id="rId56"/>
    <p:sldId id="436" r:id="rId57"/>
    <p:sldId id="444" r:id="rId58"/>
    <p:sldId id="445" r:id="rId59"/>
    <p:sldId id="446" r:id="rId60"/>
    <p:sldId id="447" r:id="rId61"/>
    <p:sldId id="347" r:id="rId62"/>
    <p:sldId id="348" r:id="rId63"/>
    <p:sldId id="349" r:id="rId64"/>
    <p:sldId id="394" r:id="rId65"/>
    <p:sldId id="442" r:id="rId66"/>
    <p:sldId id="267" r:id="rId6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01" autoAdjust="0"/>
    <p:restoredTop sz="94660"/>
  </p:normalViewPr>
  <p:slideViewPr>
    <p:cSldViewPr>
      <p:cViewPr>
        <p:scale>
          <a:sx n="220" d="100"/>
          <a:sy n="220" d="100"/>
        </p:scale>
        <p:origin x="-438" y="-14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2/14/2020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1924797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33" tIns="45704" rIns="91433" bIns="45704" anchor="t" anchorCtr="0">
            <a:noAutofit/>
          </a:bodyPr>
          <a:lstStyle/>
          <a:p>
            <a:pPr>
              <a:buSzPts val="1400"/>
            </a:pPr>
            <a:endParaRPr/>
          </a:p>
        </p:txBody>
      </p:sp>
      <p:sp>
        <p:nvSpPr>
          <p:cNvPr id="83" name="Google Shape;83;p1:notes"/>
          <p:cNvSpPr txBox="1">
            <a:spLocks noGrp="1"/>
          </p:cNvSpPr>
          <p:nvPr>
            <p:ph type="sldNum" idx="12"/>
          </p:nvPr>
        </p:nvSpPr>
        <p:spPr>
          <a:xfrm>
            <a:off x="3884613" y="8685213"/>
            <a:ext cx="2971800" cy="457200"/>
          </a:xfrm>
          <a:prstGeom prst="rect">
            <a:avLst/>
          </a:prstGeom>
          <a:noFill/>
          <a:ln>
            <a:noFill/>
          </a:ln>
        </p:spPr>
        <p:txBody>
          <a:bodyPr spcFirstLastPara="1" wrap="square" lIns="91433" tIns="45704" rIns="91433" bIns="45704" anchor="b" anchorCtr="0">
            <a:noAutofit/>
          </a:bodyPr>
          <a:lstStyle/>
          <a:p>
            <a:pPr>
              <a:buSzPts val="1400"/>
            </a:pPr>
            <a:fld id="{00000000-1234-1234-1234-123412341234}" type="slidenum">
              <a:rPr lang="en-US"/>
              <a:pPr>
                <a:buSzPts val="1400"/>
              </a:pPr>
              <a:t>8</a:t>
            </a:fld>
            <a:endParaRPr/>
          </a:p>
        </p:txBody>
      </p:sp>
    </p:spTree>
    <p:extLst>
      <p:ext uri="{BB962C8B-B14F-4D97-AF65-F5344CB8AC3E}">
        <p14:creationId xmlns:p14="http://schemas.microsoft.com/office/powerpoint/2010/main" val="4101850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smtClean="0"/>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smtClean="0">
                <a:solidFill>
                  <a:schemeClr val="bg1"/>
                </a:solidFill>
                <a:latin typeface="Calibri" charset="0"/>
              </a:rPr>
              <a:t> </a:t>
            </a:r>
            <a:r>
              <a:rPr lang="it-IT" sz="1000" dirty="0" smtClean="0">
                <a:solidFill>
                  <a:schemeClr val="bg1"/>
                </a:solidFill>
                <a:latin typeface="Calibri" charset="0"/>
              </a:rPr>
              <a:t>Fermilab – Engineering Retreat • Batavia, IL  • Feb 17 – 21 / 2020</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pic>
        <p:nvPicPr>
          <p:cNvPr id="12" name="Picture 5" descr="C:\Users\bond\Documents\2020\Fermi\partner-logos\SLAC-lab-lowres.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108642"/>
            <a:ext cx="2303946" cy="38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smtClean="0"/>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574936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35857" y="1925408"/>
            <a:ext cx="8790214" cy="484748"/>
          </a:xfrm>
          <a:prstGeom prst="rect">
            <a:avLst/>
          </a:prstGeom>
          <a:noFill/>
          <a:ln>
            <a:noFill/>
          </a:ln>
        </p:spPr>
        <p:txBody>
          <a:bodyPr spcFirstLastPara="1" wrap="square" lIns="68569" tIns="34275" rIns="34275" bIns="34275" anchor="t" anchorCtr="0">
            <a:noAutofit/>
          </a:bodyPr>
          <a:lstStyle>
            <a:lvl1pPr lvl="0" algn="ctr">
              <a:lnSpc>
                <a:spcPct val="100000"/>
              </a:lnSpc>
              <a:spcBef>
                <a:spcPts val="0"/>
              </a:spcBef>
              <a:spcAft>
                <a:spcPts val="0"/>
              </a:spcAft>
              <a:buClr>
                <a:schemeClr val="lt1"/>
              </a:buClr>
              <a:buSzPts val="3600"/>
              <a:buFont typeface="Source Sans Pro"/>
              <a:buNone/>
              <a:defRPr b="0" i="0" cap="none">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31121" y="2449839"/>
            <a:ext cx="6480048" cy="350345"/>
          </a:xfrm>
          <a:prstGeom prst="rect">
            <a:avLst/>
          </a:prstGeom>
          <a:noFill/>
          <a:ln>
            <a:noFill/>
          </a:ln>
        </p:spPr>
        <p:txBody>
          <a:bodyPr spcFirstLastPara="1" wrap="square" lIns="68569" tIns="0" rIns="34275" bIns="0" anchor="t" anchorCtr="0">
            <a:noAutofit/>
          </a:bodyPr>
          <a:lstStyle>
            <a:lvl1pPr lvl="0" algn="ctr">
              <a:lnSpc>
                <a:spcPct val="100000"/>
              </a:lnSpc>
              <a:spcBef>
                <a:spcPts val="300"/>
              </a:spcBef>
              <a:spcAft>
                <a:spcPts val="0"/>
              </a:spcAft>
              <a:buSzPts val="1600"/>
              <a:buNone/>
              <a:defRPr sz="1500">
                <a:solidFill>
                  <a:srgbClr val="B0B0B0"/>
                </a:solidFill>
              </a:defRPr>
            </a:lvl1pPr>
            <a:lvl2pPr lvl="1" algn="ctr">
              <a:lnSpc>
                <a:spcPct val="100000"/>
              </a:lnSpc>
              <a:spcBef>
                <a:spcPts val="270"/>
              </a:spcBef>
              <a:spcAft>
                <a:spcPts val="0"/>
              </a:spcAft>
              <a:buSzPts val="1620"/>
              <a:buNone/>
              <a:defRPr/>
            </a:lvl2pPr>
            <a:lvl3pPr lvl="2" algn="ctr">
              <a:lnSpc>
                <a:spcPct val="100000"/>
              </a:lnSpc>
              <a:spcBef>
                <a:spcPts val="270"/>
              </a:spcBef>
              <a:spcAft>
                <a:spcPts val="0"/>
              </a:spcAft>
              <a:buSzPts val="1530"/>
              <a:buNone/>
              <a:defRPr/>
            </a:lvl3pPr>
            <a:lvl4pPr lvl="3" algn="ctr">
              <a:lnSpc>
                <a:spcPct val="100000"/>
              </a:lnSpc>
              <a:spcBef>
                <a:spcPts val="270"/>
              </a:spcBef>
              <a:spcAft>
                <a:spcPts val="0"/>
              </a:spcAft>
              <a:buSzPts val="1620"/>
              <a:buNone/>
              <a:defRPr/>
            </a:lvl4pPr>
            <a:lvl5pPr lvl="4" algn="ctr">
              <a:lnSpc>
                <a:spcPct val="100000"/>
              </a:lnSpc>
              <a:spcBef>
                <a:spcPts val="270"/>
              </a:spcBef>
              <a:spcAft>
                <a:spcPts val="0"/>
              </a:spcAft>
              <a:buSzPts val="1800"/>
              <a:buNone/>
              <a:defRPr/>
            </a:lvl5pPr>
            <a:lvl6pPr lvl="5" algn="ctr">
              <a:lnSpc>
                <a:spcPct val="100000"/>
              </a:lnSpc>
              <a:spcBef>
                <a:spcPts val="270"/>
              </a:spcBef>
              <a:spcAft>
                <a:spcPts val="0"/>
              </a:spcAft>
              <a:buSzPts val="1800"/>
              <a:buNone/>
              <a:defRPr/>
            </a:lvl6pPr>
            <a:lvl7pPr lvl="6" algn="ctr">
              <a:lnSpc>
                <a:spcPct val="100000"/>
              </a:lnSpc>
              <a:spcBef>
                <a:spcPts val="270"/>
              </a:spcBef>
              <a:spcAft>
                <a:spcPts val="0"/>
              </a:spcAft>
              <a:buSzPts val="1800"/>
              <a:buNone/>
              <a:defRPr/>
            </a:lvl7pPr>
            <a:lvl8pPr lvl="7" algn="ctr">
              <a:lnSpc>
                <a:spcPct val="100000"/>
              </a:lnSpc>
              <a:spcBef>
                <a:spcPts val="270"/>
              </a:spcBef>
              <a:spcAft>
                <a:spcPts val="0"/>
              </a:spcAft>
              <a:buSzPts val="1800"/>
              <a:buNone/>
              <a:defRPr/>
            </a:lvl8pPr>
            <a:lvl9pPr lvl="8" algn="ctr">
              <a:lnSpc>
                <a:spcPct val="100000"/>
              </a:lnSpc>
              <a:spcBef>
                <a:spcPts val="270"/>
              </a:spcBef>
              <a:spcAft>
                <a:spcPts val="0"/>
              </a:spcAft>
              <a:buSzPts val="1800"/>
              <a:buNone/>
              <a:defRPr/>
            </a:lvl9pPr>
          </a:lstStyle>
          <a:p>
            <a:endParaRPr/>
          </a:p>
        </p:txBody>
      </p:sp>
      <p:pic>
        <p:nvPicPr>
          <p:cNvPr id="18" name="Google Shape;18;p2"/>
          <p:cNvPicPr preferRelativeResize="0"/>
          <p:nvPr/>
        </p:nvPicPr>
        <p:blipFill>
          <a:blip r:embed="rId3">
            <a:alphaModFix/>
          </a:blip>
          <a:stretch>
            <a:fillRect/>
          </a:stretch>
        </p:blipFill>
        <p:spPr>
          <a:xfrm>
            <a:off x="7946889" y="67556"/>
            <a:ext cx="1082809" cy="586671"/>
          </a:xfrm>
          <a:prstGeom prst="rect">
            <a:avLst/>
          </a:prstGeom>
          <a:noFill/>
          <a:ln>
            <a:noFill/>
          </a:ln>
        </p:spPr>
      </p:pic>
      <p:pic>
        <p:nvPicPr>
          <p:cNvPr id="6" name="Google Shape;87;p15">
            <a:extLst>
              <a:ext uri="{FF2B5EF4-FFF2-40B4-BE49-F238E27FC236}">
                <a16:creationId xmlns="" xmlns:a16="http://schemas.microsoft.com/office/drawing/2014/main" id="{88442B39-26E6-344E-8CCA-73A3491F540A}"/>
              </a:ext>
            </a:extLst>
          </p:cNvPr>
          <p:cNvPicPr preferRelativeResize="0">
            <a:picLocks noChangeAspect="1"/>
          </p:cNvPicPr>
          <p:nvPr userDrawn="1"/>
        </p:nvPicPr>
        <p:blipFill>
          <a:blip r:embed="rId4">
            <a:alphaModFix/>
          </a:blip>
          <a:stretch>
            <a:fillRect/>
          </a:stretch>
        </p:blipFill>
        <p:spPr>
          <a:xfrm>
            <a:off x="1" y="4732020"/>
            <a:ext cx="1268426" cy="411480"/>
          </a:xfrm>
          <a:prstGeom prst="rect">
            <a:avLst/>
          </a:prstGeom>
          <a:noFill/>
          <a:ln>
            <a:noFill/>
          </a:ln>
        </p:spPr>
      </p:pic>
    </p:spTree>
    <p:extLst>
      <p:ext uri="{BB962C8B-B14F-4D97-AF65-F5344CB8AC3E}">
        <p14:creationId xmlns:p14="http://schemas.microsoft.com/office/powerpoint/2010/main" val="1510377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244930" y="557893"/>
            <a:ext cx="8670471" cy="4163785"/>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sz="1800">
                <a:solidFill>
                  <a:srgbClr val="FFFFFF"/>
                </a:solidFill>
              </a:defRPr>
            </a:lvl1pPr>
            <a:lvl2pPr marL="685800" lvl="1" indent="-274320" algn="l">
              <a:lnSpc>
                <a:spcPct val="100000"/>
              </a:lnSpc>
              <a:spcBef>
                <a:spcPts val="360"/>
              </a:spcBef>
              <a:spcAft>
                <a:spcPts val="0"/>
              </a:spcAft>
              <a:buSzPts val="2160"/>
              <a:buChar char="●"/>
              <a:defRPr sz="1800"/>
            </a:lvl2pPr>
            <a:lvl3pPr marL="1028700" lvl="2" indent="-252413" algn="l">
              <a:lnSpc>
                <a:spcPct val="100000"/>
              </a:lnSpc>
              <a:spcBef>
                <a:spcPts val="300"/>
              </a:spcBef>
              <a:spcAft>
                <a:spcPts val="0"/>
              </a:spcAft>
              <a:buClr>
                <a:srgbClr val="69A2B8"/>
              </a:buClr>
              <a:buSzPts val="1700"/>
              <a:buChar char="○"/>
              <a:defRPr sz="1500"/>
            </a:lvl3pPr>
            <a:lvl4pPr marL="1371600" lvl="3" indent="-248602" algn="l">
              <a:lnSpc>
                <a:spcPct val="100000"/>
              </a:lnSpc>
              <a:spcBef>
                <a:spcPts val="270"/>
              </a:spcBef>
              <a:spcAft>
                <a:spcPts val="0"/>
              </a:spcAft>
              <a:buSzPts val="1620"/>
              <a:buChar char="●"/>
              <a:defRPr sz="1400"/>
            </a:lvl4pPr>
            <a:lvl5pPr marL="1714500" lvl="4" indent="-257175" algn="l">
              <a:lnSpc>
                <a:spcPct val="100000"/>
              </a:lnSpc>
              <a:spcBef>
                <a:spcPts val="270"/>
              </a:spcBef>
              <a:spcAft>
                <a:spcPts val="0"/>
              </a:spcAft>
              <a:buClr>
                <a:schemeClr val="lt1"/>
              </a:buClr>
              <a:buSzPts val="1800"/>
              <a:buChar char="-"/>
              <a:defRPr sz="1400"/>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21" name="Google Shape;21;p3"/>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22" name="Google Shape;22;p3"/>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
        <p:nvSpPr>
          <p:cNvPr id="23" name="Google Shape;23;p3"/>
          <p:cNvSpPr txBox="1">
            <a:spLocks noGrp="1"/>
          </p:cNvSpPr>
          <p:nvPr>
            <p:ph type="title"/>
          </p:nvPr>
        </p:nvSpPr>
        <p:spPr>
          <a:xfrm>
            <a:off x="244929" y="10411"/>
            <a:ext cx="8229600" cy="494441"/>
          </a:xfrm>
          <a:prstGeom prst="rect">
            <a:avLst/>
          </a:prstGeom>
          <a:noFill/>
          <a:ln>
            <a:noFill/>
          </a:ln>
        </p:spPr>
        <p:txBody>
          <a:bodyPr spcFirstLastPara="1" wrap="square" lIns="68569" tIns="34275" rIns="68569" bIns="34275" anchor="t"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0321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
        <p:cNvGrpSpPr/>
        <p:nvPr/>
      </p:nvGrpSpPr>
      <p:grpSpPr>
        <a:xfrm>
          <a:off x="0" y="0"/>
          <a:ext cx="0" cy="0"/>
          <a:chOff x="0" y="0"/>
          <a:chExt cx="0" cy="0"/>
        </a:xfrm>
      </p:grpSpPr>
      <p:sp>
        <p:nvSpPr>
          <p:cNvPr id="43" name="Google Shape;43;p8"/>
          <p:cNvSpPr txBox="1">
            <a:spLocks noGrp="1"/>
          </p:cNvSpPr>
          <p:nvPr>
            <p:ph type="body" idx="1"/>
          </p:nvPr>
        </p:nvSpPr>
        <p:spPr>
          <a:xfrm>
            <a:off x="244928" y="571501"/>
            <a:ext cx="4242816" cy="4023122"/>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90"/>
              </a:spcBef>
              <a:spcAft>
                <a:spcPts val="0"/>
              </a:spcAft>
              <a:buSzPts val="2080"/>
              <a:buNone/>
              <a:defRPr sz="2000"/>
            </a:lvl1pPr>
            <a:lvl2pPr marL="685800" lvl="1" indent="-265748" algn="l">
              <a:lnSpc>
                <a:spcPct val="100000"/>
              </a:lnSpc>
              <a:spcBef>
                <a:spcPts val="330"/>
              </a:spcBef>
              <a:spcAft>
                <a:spcPts val="0"/>
              </a:spcAft>
              <a:buSzPts val="1980"/>
              <a:buChar char="●"/>
              <a:defRPr sz="1700"/>
            </a:lvl2pPr>
            <a:lvl3pPr marL="1028700" lvl="2" indent="-252413" algn="l">
              <a:lnSpc>
                <a:spcPct val="100000"/>
              </a:lnSpc>
              <a:spcBef>
                <a:spcPts val="300"/>
              </a:spcBef>
              <a:spcAft>
                <a:spcPts val="0"/>
              </a:spcAft>
              <a:buSzPts val="1700"/>
              <a:buChar char="○"/>
              <a:defRPr sz="1500"/>
            </a:lvl3pPr>
            <a:lvl4pPr marL="1371600" lvl="3" indent="-248602" algn="l">
              <a:lnSpc>
                <a:spcPct val="100000"/>
              </a:lnSpc>
              <a:spcBef>
                <a:spcPts val="270"/>
              </a:spcBef>
              <a:spcAft>
                <a:spcPts val="0"/>
              </a:spcAft>
              <a:buSzPts val="1620"/>
              <a:buChar char="●"/>
              <a:defRPr sz="1400"/>
            </a:lvl4pPr>
            <a:lvl5pPr marL="1714500" lvl="4" indent="-257175" algn="l">
              <a:lnSpc>
                <a:spcPct val="100000"/>
              </a:lnSpc>
              <a:spcBef>
                <a:spcPts val="270"/>
              </a:spcBef>
              <a:spcAft>
                <a:spcPts val="0"/>
              </a:spcAft>
              <a:buSzPts val="1800"/>
              <a:buChar char="-"/>
              <a:defRPr sz="1400"/>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44" name="Google Shape;44;p8"/>
          <p:cNvSpPr txBox="1">
            <a:spLocks noGrp="1"/>
          </p:cNvSpPr>
          <p:nvPr>
            <p:ph type="body" idx="2"/>
          </p:nvPr>
        </p:nvSpPr>
        <p:spPr>
          <a:xfrm>
            <a:off x="4671786" y="571501"/>
            <a:ext cx="4243614" cy="4023122"/>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90"/>
              </a:spcBef>
              <a:spcAft>
                <a:spcPts val="0"/>
              </a:spcAft>
              <a:buSzPts val="2080"/>
              <a:buNone/>
              <a:defRPr sz="2000"/>
            </a:lvl1pPr>
            <a:lvl2pPr marL="685800" lvl="1" indent="-265748" algn="l">
              <a:lnSpc>
                <a:spcPct val="100000"/>
              </a:lnSpc>
              <a:spcBef>
                <a:spcPts val="330"/>
              </a:spcBef>
              <a:spcAft>
                <a:spcPts val="0"/>
              </a:spcAft>
              <a:buSzPts val="1980"/>
              <a:buChar char="●"/>
              <a:defRPr sz="1700"/>
            </a:lvl2pPr>
            <a:lvl3pPr marL="1028700" lvl="2" indent="-252413" algn="l">
              <a:lnSpc>
                <a:spcPct val="100000"/>
              </a:lnSpc>
              <a:spcBef>
                <a:spcPts val="300"/>
              </a:spcBef>
              <a:spcAft>
                <a:spcPts val="0"/>
              </a:spcAft>
              <a:buSzPts val="1700"/>
              <a:buChar char="○"/>
              <a:defRPr sz="1500"/>
            </a:lvl3pPr>
            <a:lvl4pPr marL="1371600" lvl="3" indent="-248602" algn="l">
              <a:lnSpc>
                <a:spcPct val="100000"/>
              </a:lnSpc>
              <a:spcBef>
                <a:spcPts val="270"/>
              </a:spcBef>
              <a:spcAft>
                <a:spcPts val="0"/>
              </a:spcAft>
              <a:buSzPts val="1620"/>
              <a:buChar char="●"/>
              <a:defRPr sz="1400"/>
            </a:lvl4pPr>
            <a:lvl5pPr marL="1714500" lvl="4" indent="-257175" algn="l">
              <a:lnSpc>
                <a:spcPct val="100000"/>
              </a:lnSpc>
              <a:spcBef>
                <a:spcPts val="270"/>
              </a:spcBef>
              <a:spcAft>
                <a:spcPts val="0"/>
              </a:spcAft>
              <a:buSzPts val="1800"/>
              <a:buChar char="-"/>
              <a:defRPr sz="1400"/>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45" name="Google Shape;45;p8"/>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46" name="Google Shape;46;p8"/>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
        <p:nvSpPr>
          <p:cNvPr id="47" name="Google Shape;47;p8"/>
          <p:cNvSpPr txBox="1">
            <a:spLocks noGrp="1"/>
          </p:cNvSpPr>
          <p:nvPr>
            <p:ph type="title"/>
          </p:nvPr>
        </p:nvSpPr>
        <p:spPr>
          <a:xfrm>
            <a:off x="244929" y="10411"/>
            <a:ext cx="8229600" cy="494441"/>
          </a:xfrm>
          <a:prstGeom prst="rect">
            <a:avLst/>
          </a:prstGeom>
          <a:noFill/>
          <a:ln>
            <a:noFill/>
          </a:ln>
        </p:spPr>
        <p:txBody>
          <a:bodyPr spcFirstLastPara="1" wrap="square" lIns="68569" tIns="34275" rIns="68569" bIns="34275" anchor="t"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7707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ctrTitle"/>
          </p:nvPr>
        </p:nvSpPr>
        <p:spPr>
          <a:xfrm>
            <a:off x="235857" y="1925408"/>
            <a:ext cx="8790214" cy="484748"/>
          </a:xfrm>
          <a:prstGeom prst="rect">
            <a:avLst/>
          </a:prstGeom>
          <a:noFill/>
          <a:ln>
            <a:noFill/>
          </a:ln>
        </p:spPr>
        <p:txBody>
          <a:bodyPr spcFirstLastPara="1" wrap="square" lIns="68569" tIns="34275" rIns="34275" bIns="34275" anchor="t" anchorCtr="0">
            <a:noAutofit/>
          </a:bodyPr>
          <a:lstStyle>
            <a:lvl1pPr lvl="0" algn="ctr">
              <a:lnSpc>
                <a:spcPct val="100000"/>
              </a:lnSpc>
              <a:spcBef>
                <a:spcPts val="0"/>
              </a:spcBef>
              <a:spcAft>
                <a:spcPts val="0"/>
              </a:spcAft>
              <a:buClr>
                <a:schemeClr val="lt1"/>
              </a:buClr>
              <a:buSzPts val="3600"/>
              <a:buFont typeface="Source Sans Pro"/>
              <a:buNone/>
              <a:defRPr b="0" i="0" cap="none">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subTitle" idx="1"/>
          </p:nvPr>
        </p:nvSpPr>
        <p:spPr>
          <a:xfrm>
            <a:off x="1331121" y="2449839"/>
            <a:ext cx="6480048" cy="350345"/>
          </a:xfrm>
          <a:prstGeom prst="rect">
            <a:avLst/>
          </a:prstGeom>
          <a:noFill/>
          <a:ln>
            <a:noFill/>
          </a:ln>
        </p:spPr>
        <p:txBody>
          <a:bodyPr spcFirstLastPara="1" wrap="square" lIns="68569" tIns="0" rIns="34275" bIns="0" anchor="t" anchorCtr="0">
            <a:noAutofit/>
          </a:bodyPr>
          <a:lstStyle>
            <a:lvl1pPr lvl="0" algn="ctr">
              <a:lnSpc>
                <a:spcPct val="100000"/>
              </a:lnSpc>
              <a:spcBef>
                <a:spcPts val="300"/>
              </a:spcBef>
              <a:spcAft>
                <a:spcPts val="0"/>
              </a:spcAft>
              <a:buSzPts val="1600"/>
              <a:buNone/>
              <a:defRPr sz="1500">
                <a:solidFill>
                  <a:srgbClr val="B0B0B0"/>
                </a:solidFill>
              </a:defRPr>
            </a:lvl1pPr>
            <a:lvl2pPr lvl="1" algn="ctr">
              <a:lnSpc>
                <a:spcPct val="100000"/>
              </a:lnSpc>
              <a:spcBef>
                <a:spcPts val="270"/>
              </a:spcBef>
              <a:spcAft>
                <a:spcPts val="0"/>
              </a:spcAft>
              <a:buSzPts val="1620"/>
              <a:buNone/>
              <a:defRPr/>
            </a:lvl2pPr>
            <a:lvl3pPr lvl="2" algn="ctr">
              <a:lnSpc>
                <a:spcPct val="100000"/>
              </a:lnSpc>
              <a:spcBef>
                <a:spcPts val="270"/>
              </a:spcBef>
              <a:spcAft>
                <a:spcPts val="0"/>
              </a:spcAft>
              <a:buSzPts val="1530"/>
              <a:buNone/>
              <a:defRPr/>
            </a:lvl3pPr>
            <a:lvl4pPr lvl="3" algn="ctr">
              <a:lnSpc>
                <a:spcPct val="100000"/>
              </a:lnSpc>
              <a:spcBef>
                <a:spcPts val="270"/>
              </a:spcBef>
              <a:spcAft>
                <a:spcPts val="0"/>
              </a:spcAft>
              <a:buSzPts val="1620"/>
              <a:buNone/>
              <a:defRPr/>
            </a:lvl4pPr>
            <a:lvl5pPr lvl="4" algn="ctr">
              <a:lnSpc>
                <a:spcPct val="100000"/>
              </a:lnSpc>
              <a:spcBef>
                <a:spcPts val="270"/>
              </a:spcBef>
              <a:spcAft>
                <a:spcPts val="0"/>
              </a:spcAft>
              <a:buSzPts val="1800"/>
              <a:buNone/>
              <a:defRPr/>
            </a:lvl5pPr>
            <a:lvl6pPr lvl="5" algn="ctr">
              <a:lnSpc>
                <a:spcPct val="100000"/>
              </a:lnSpc>
              <a:spcBef>
                <a:spcPts val="270"/>
              </a:spcBef>
              <a:spcAft>
                <a:spcPts val="0"/>
              </a:spcAft>
              <a:buSzPts val="1800"/>
              <a:buNone/>
              <a:defRPr/>
            </a:lvl6pPr>
            <a:lvl7pPr lvl="6" algn="ctr">
              <a:lnSpc>
                <a:spcPct val="100000"/>
              </a:lnSpc>
              <a:spcBef>
                <a:spcPts val="270"/>
              </a:spcBef>
              <a:spcAft>
                <a:spcPts val="0"/>
              </a:spcAft>
              <a:buSzPts val="1800"/>
              <a:buNone/>
              <a:defRPr/>
            </a:lvl7pPr>
            <a:lvl8pPr lvl="7" algn="ctr">
              <a:lnSpc>
                <a:spcPct val="100000"/>
              </a:lnSpc>
              <a:spcBef>
                <a:spcPts val="270"/>
              </a:spcBef>
              <a:spcAft>
                <a:spcPts val="0"/>
              </a:spcAft>
              <a:buSzPts val="1800"/>
              <a:buNone/>
              <a:defRPr/>
            </a:lvl8pPr>
            <a:lvl9pPr lvl="8" algn="ctr">
              <a:lnSpc>
                <a:spcPct val="100000"/>
              </a:lnSpc>
              <a:spcBef>
                <a:spcPts val="270"/>
              </a:spcBef>
              <a:spcAft>
                <a:spcPts val="0"/>
              </a:spcAft>
              <a:buSzPts val="1800"/>
              <a:buNone/>
              <a:defRPr/>
            </a:lvl9pPr>
          </a:lstStyle>
          <a:p>
            <a:endParaRPr/>
          </a:p>
        </p:txBody>
      </p:sp>
      <p:pic>
        <p:nvPicPr>
          <p:cNvPr id="51" name="Google Shape;51;p9"/>
          <p:cNvPicPr preferRelativeResize="0"/>
          <p:nvPr/>
        </p:nvPicPr>
        <p:blipFill>
          <a:blip r:embed="rId3">
            <a:alphaModFix/>
          </a:blip>
          <a:stretch>
            <a:fillRect/>
          </a:stretch>
        </p:blipFill>
        <p:spPr>
          <a:xfrm>
            <a:off x="7946889" y="67556"/>
            <a:ext cx="1082809" cy="586671"/>
          </a:xfrm>
          <a:prstGeom prst="rect">
            <a:avLst/>
          </a:prstGeom>
          <a:noFill/>
          <a:ln>
            <a:noFill/>
          </a:ln>
        </p:spPr>
      </p:pic>
      <p:pic>
        <p:nvPicPr>
          <p:cNvPr id="5" name="Google Shape;87;p15">
            <a:extLst>
              <a:ext uri="{FF2B5EF4-FFF2-40B4-BE49-F238E27FC236}">
                <a16:creationId xmlns="" xmlns:a16="http://schemas.microsoft.com/office/drawing/2014/main" id="{76CEC7FC-F91B-C741-882E-8835BBE1C11E}"/>
              </a:ext>
            </a:extLst>
          </p:cNvPr>
          <p:cNvPicPr preferRelativeResize="0">
            <a:picLocks noChangeAspect="1"/>
          </p:cNvPicPr>
          <p:nvPr userDrawn="1"/>
        </p:nvPicPr>
        <p:blipFill>
          <a:blip r:embed="rId4">
            <a:alphaModFix/>
          </a:blip>
          <a:stretch>
            <a:fillRect/>
          </a:stretch>
        </p:blipFill>
        <p:spPr>
          <a:xfrm>
            <a:off x="1" y="4732020"/>
            <a:ext cx="1268426" cy="411480"/>
          </a:xfrm>
          <a:prstGeom prst="rect">
            <a:avLst/>
          </a:prstGeom>
          <a:noFill/>
          <a:ln>
            <a:noFill/>
          </a:ln>
        </p:spPr>
      </p:pic>
    </p:spTree>
    <p:extLst>
      <p:ext uri="{BB962C8B-B14F-4D97-AF65-F5344CB8AC3E}">
        <p14:creationId xmlns:p14="http://schemas.microsoft.com/office/powerpoint/2010/main" val="103041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335643" y="272611"/>
            <a:ext cx="6629400" cy="969764"/>
          </a:xfrm>
          <a:prstGeom prst="rect">
            <a:avLst/>
          </a:prstGeom>
          <a:noFill/>
          <a:ln>
            <a:noFill/>
          </a:ln>
        </p:spPr>
        <p:txBody>
          <a:bodyPr spcFirstLastPara="1" wrap="square" lIns="68569" tIns="0" rIns="68569" bIns="0" anchor="t" anchorCtr="0">
            <a:noAutofit/>
          </a:bodyPr>
          <a:lstStyle>
            <a:lvl1pPr lvl="0" algn="l">
              <a:lnSpc>
                <a:spcPct val="100000"/>
              </a:lnSpc>
              <a:spcBef>
                <a:spcPts val="0"/>
              </a:spcBef>
              <a:spcAft>
                <a:spcPts val="0"/>
              </a:spcAft>
              <a:buClr>
                <a:schemeClr val="lt1"/>
              </a:buClr>
              <a:buSzPts val="4200"/>
              <a:buFont typeface="Source Sans Pro"/>
              <a:buNone/>
              <a:defRPr sz="3200" b="0" i="0" cap="none">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335643" y="1242374"/>
            <a:ext cx="6629400" cy="800016"/>
          </a:xfrm>
          <a:prstGeom prst="rect">
            <a:avLst/>
          </a:prstGeom>
          <a:noFill/>
          <a:ln>
            <a:noFill/>
          </a:ln>
        </p:spPr>
        <p:txBody>
          <a:bodyPr spcFirstLastPara="1" wrap="square" lIns="34275" tIns="0" rIns="34275" bIns="0" anchor="t" anchorCtr="0">
            <a:noAutofit/>
          </a:bodyPr>
          <a:lstStyle>
            <a:lvl1pPr marL="342900" lvl="0" indent="-171450" algn="l">
              <a:lnSpc>
                <a:spcPct val="100000"/>
              </a:lnSpc>
              <a:spcBef>
                <a:spcPts val="300"/>
              </a:spcBef>
              <a:spcAft>
                <a:spcPts val="0"/>
              </a:spcAft>
              <a:buSzPts val="1600"/>
              <a:buNone/>
              <a:defRPr sz="1500">
                <a:solidFill>
                  <a:srgbClr val="B0B0B0"/>
                </a:solidFill>
              </a:defRPr>
            </a:lvl1pPr>
            <a:lvl2pPr marL="685800" lvl="1" indent="-171450" algn="l">
              <a:lnSpc>
                <a:spcPct val="100000"/>
              </a:lnSpc>
              <a:spcBef>
                <a:spcPts val="270"/>
              </a:spcBef>
              <a:spcAft>
                <a:spcPts val="0"/>
              </a:spcAft>
              <a:buSzPts val="1620"/>
              <a:buNone/>
              <a:defRPr sz="1400">
                <a:solidFill>
                  <a:schemeClr val="lt1"/>
                </a:solidFill>
              </a:defRPr>
            </a:lvl2pPr>
            <a:lvl3pPr marL="1028700" lvl="2" indent="-171450" algn="l">
              <a:lnSpc>
                <a:spcPct val="100000"/>
              </a:lnSpc>
              <a:spcBef>
                <a:spcPts val="240"/>
              </a:spcBef>
              <a:spcAft>
                <a:spcPts val="0"/>
              </a:spcAft>
              <a:buSzPts val="1360"/>
              <a:buNone/>
              <a:defRPr sz="1200">
                <a:solidFill>
                  <a:schemeClr val="lt1"/>
                </a:solidFill>
              </a:defRPr>
            </a:lvl3pPr>
            <a:lvl4pPr marL="1371600" lvl="3" indent="-171450" algn="l">
              <a:lnSpc>
                <a:spcPct val="100000"/>
              </a:lnSpc>
              <a:spcBef>
                <a:spcPts val="210"/>
              </a:spcBef>
              <a:spcAft>
                <a:spcPts val="0"/>
              </a:spcAft>
              <a:buSzPts val="1260"/>
              <a:buNone/>
              <a:defRPr sz="1100">
                <a:solidFill>
                  <a:schemeClr val="lt1"/>
                </a:solidFill>
              </a:defRPr>
            </a:lvl4pPr>
            <a:lvl5pPr marL="1714500" lvl="4" indent="-171450" algn="l">
              <a:lnSpc>
                <a:spcPct val="100000"/>
              </a:lnSpc>
              <a:spcBef>
                <a:spcPts val="210"/>
              </a:spcBef>
              <a:spcAft>
                <a:spcPts val="0"/>
              </a:spcAft>
              <a:buSzPts val="1400"/>
              <a:buNone/>
              <a:defRPr sz="1100">
                <a:solidFill>
                  <a:schemeClr val="lt1"/>
                </a:solidFill>
              </a:defRPr>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pic>
        <p:nvPicPr>
          <p:cNvPr id="55" name="Google Shape;55;p10"/>
          <p:cNvPicPr preferRelativeResize="0"/>
          <p:nvPr/>
        </p:nvPicPr>
        <p:blipFill>
          <a:blip r:embed="rId3">
            <a:alphaModFix/>
          </a:blip>
          <a:stretch>
            <a:fillRect/>
          </a:stretch>
        </p:blipFill>
        <p:spPr>
          <a:xfrm>
            <a:off x="7946889" y="67556"/>
            <a:ext cx="1082809" cy="586671"/>
          </a:xfrm>
          <a:prstGeom prst="rect">
            <a:avLst/>
          </a:prstGeom>
          <a:noFill/>
          <a:ln>
            <a:noFill/>
          </a:ln>
        </p:spPr>
      </p:pic>
    </p:spTree>
    <p:extLst>
      <p:ext uri="{BB962C8B-B14F-4D97-AF65-F5344CB8AC3E}">
        <p14:creationId xmlns:p14="http://schemas.microsoft.com/office/powerpoint/2010/main" val="427258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mparison">
  <p:cSld name="Comparison">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body" idx="1"/>
          </p:nvPr>
        </p:nvSpPr>
        <p:spPr>
          <a:xfrm>
            <a:off x="457200" y="4114800"/>
            <a:ext cx="4040188" cy="628650"/>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sz="1800" b="1">
                <a:solidFill>
                  <a:schemeClr val="accent1"/>
                </a:solidFill>
              </a:defRPr>
            </a:lvl1pPr>
            <a:lvl2pPr marL="685800" lvl="1" indent="-171450" algn="l">
              <a:lnSpc>
                <a:spcPct val="100000"/>
              </a:lnSpc>
              <a:spcBef>
                <a:spcPts val="300"/>
              </a:spcBef>
              <a:spcAft>
                <a:spcPts val="0"/>
              </a:spcAft>
              <a:buSzPts val="1800"/>
              <a:buNone/>
              <a:defRPr sz="1500" b="1"/>
            </a:lvl2pPr>
            <a:lvl3pPr marL="1028700" lvl="2" indent="-171450" algn="l">
              <a:lnSpc>
                <a:spcPct val="100000"/>
              </a:lnSpc>
              <a:spcBef>
                <a:spcPts val="270"/>
              </a:spcBef>
              <a:spcAft>
                <a:spcPts val="0"/>
              </a:spcAft>
              <a:buSzPts val="1530"/>
              <a:buNone/>
              <a:defRPr sz="1400" b="1"/>
            </a:lvl3pPr>
            <a:lvl4pPr marL="1371600" lvl="3" indent="-171450" algn="l">
              <a:lnSpc>
                <a:spcPct val="100000"/>
              </a:lnSpc>
              <a:spcBef>
                <a:spcPts val="240"/>
              </a:spcBef>
              <a:spcAft>
                <a:spcPts val="0"/>
              </a:spcAft>
              <a:buSzPts val="1440"/>
              <a:buNone/>
              <a:defRPr sz="1200" b="1"/>
            </a:lvl4pPr>
            <a:lvl5pPr marL="1714500" lvl="4" indent="-171450" algn="l">
              <a:lnSpc>
                <a:spcPct val="100000"/>
              </a:lnSpc>
              <a:spcBef>
                <a:spcPts val="240"/>
              </a:spcBef>
              <a:spcAft>
                <a:spcPts val="0"/>
              </a:spcAft>
              <a:buSzPts val="1600"/>
              <a:buNone/>
              <a:defRPr sz="1200" b="1"/>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58" name="Google Shape;58;p11"/>
          <p:cNvSpPr txBox="1">
            <a:spLocks noGrp="1"/>
          </p:cNvSpPr>
          <p:nvPr>
            <p:ph type="body" idx="2"/>
          </p:nvPr>
        </p:nvSpPr>
        <p:spPr>
          <a:xfrm>
            <a:off x="4645026" y="4114800"/>
            <a:ext cx="4041775" cy="628650"/>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sz="1800" b="1">
                <a:solidFill>
                  <a:schemeClr val="accent1"/>
                </a:solidFill>
              </a:defRPr>
            </a:lvl1pPr>
            <a:lvl2pPr marL="685800" lvl="1" indent="-171450" algn="l">
              <a:lnSpc>
                <a:spcPct val="100000"/>
              </a:lnSpc>
              <a:spcBef>
                <a:spcPts val="300"/>
              </a:spcBef>
              <a:spcAft>
                <a:spcPts val="0"/>
              </a:spcAft>
              <a:buSzPts val="1800"/>
              <a:buNone/>
              <a:defRPr sz="1500" b="1"/>
            </a:lvl2pPr>
            <a:lvl3pPr marL="1028700" lvl="2" indent="-171450" algn="l">
              <a:lnSpc>
                <a:spcPct val="100000"/>
              </a:lnSpc>
              <a:spcBef>
                <a:spcPts val="270"/>
              </a:spcBef>
              <a:spcAft>
                <a:spcPts val="0"/>
              </a:spcAft>
              <a:buSzPts val="1530"/>
              <a:buNone/>
              <a:defRPr sz="1400" b="1"/>
            </a:lvl3pPr>
            <a:lvl4pPr marL="1371600" lvl="3" indent="-171450" algn="l">
              <a:lnSpc>
                <a:spcPct val="100000"/>
              </a:lnSpc>
              <a:spcBef>
                <a:spcPts val="240"/>
              </a:spcBef>
              <a:spcAft>
                <a:spcPts val="0"/>
              </a:spcAft>
              <a:buSzPts val="1440"/>
              <a:buNone/>
              <a:defRPr sz="1200" b="1"/>
            </a:lvl4pPr>
            <a:lvl5pPr marL="1714500" lvl="4" indent="-171450" algn="l">
              <a:lnSpc>
                <a:spcPct val="100000"/>
              </a:lnSpc>
              <a:spcBef>
                <a:spcPts val="240"/>
              </a:spcBef>
              <a:spcAft>
                <a:spcPts val="0"/>
              </a:spcAft>
              <a:buSzPts val="1600"/>
              <a:buNone/>
              <a:defRPr sz="1200" b="1"/>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59" name="Google Shape;59;p11"/>
          <p:cNvSpPr txBox="1">
            <a:spLocks noGrp="1"/>
          </p:cNvSpPr>
          <p:nvPr>
            <p:ph type="body" idx="3"/>
          </p:nvPr>
        </p:nvSpPr>
        <p:spPr>
          <a:xfrm>
            <a:off x="457200" y="619126"/>
            <a:ext cx="4040188" cy="3474881"/>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sz="1800"/>
            </a:lvl1pPr>
            <a:lvl2pPr marL="685800" lvl="1" indent="-257175" algn="l">
              <a:lnSpc>
                <a:spcPct val="100000"/>
              </a:lnSpc>
              <a:spcBef>
                <a:spcPts val="300"/>
              </a:spcBef>
              <a:spcAft>
                <a:spcPts val="0"/>
              </a:spcAft>
              <a:buSzPts val="1800"/>
              <a:buChar char="●"/>
              <a:defRPr sz="1500"/>
            </a:lvl2pPr>
            <a:lvl3pPr marL="1028700" lvl="2" indent="-244316" algn="l">
              <a:lnSpc>
                <a:spcPct val="100000"/>
              </a:lnSpc>
              <a:spcBef>
                <a:spcPts val="270"/>
              </a:spcBef>
              <a:spcAft>
                <a:spcPts val="0"/>
              </a:spcAft>
              <a:buSzPts val="1530"/>
              <a:buChar char="○"/>
              <a:defRPr sz="1400"/>
            </a:lvl3pPr>
            <a:lvl4pPr marL="1371600" lvl="3" indent="-240029" algn="l">
              <a:lnSpc>
                <a:spcPct val="100000"/>
              </a:lnSpc>
              <a:spcBef>
                <a:spcPts val="240"/>
              </a:spcBef>
              <a:spcAft>
                <a:spcPts val="0"/>
              </a:spcAft>
              <a:buSzPts val="1440"/>
              <a:buChar char="●"/>
              <a:defRPr sz="1200"/>
            </a:lvl4pPr>
            <a:lvl5pPr marL="1714500" lvl="4" indent="-247650" algn="l">
              <a:lnSpc>
                <a:spcPct val="100000"/>
              </a:lnSpc>
              <a:spcBef>
                <a:spcPts val="240"/>
              </a:spcBef>
              <a:spcAft>
                <a:spcPts val="0"/>
              </a:spcAft>
              <a:buSzPts val="1600"/>
              <a:buChar char="-"/>
              <a:defRPr sz="1200"/>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60" name="Google Shape;60;p11"/>
          <p:cNvSpPr txBox="1">
            <a:spLocks noGrp="1"/>
          </p:cNvSpPr>
          <p:nvPr>
            <p:ph type="body" idx="4"/>
          </p:nvPr>
        </p:nvSpPr>
        <p:spPr>
          <a:xfrm>
            <a:off x="4645026" y="619126"/>
            <a:ext cx="4041775" cy="3474881"/>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sz="1800"/>
            </a:lvl1pPr>
            <a:lvl2pPr marL="685800" lvl="1" indent="-257175" algn="l">
              <a:lnSpc>
                <a:spcPct val="100000"/>
              </a:lnSpc>
              <a:spcBef>
                <a:spcPts val="300"/>
              </a:spcBef>
              <a:spcAft>
                <a:spcPts val="0"/>
              </a:spcAft>
              <a:buSzPts val="1800"/>
              <a:buChar char="●"/>
              <a:defRPr sz="1500"/>
            </a:lvl2pPr>
            <a:lvl3pPr marL="1028700" lvl="2" indent="-244316" algn="l">
              <a:lnSpc>
                <a:spcPct val="100000"/>
              </a:lnSpc>
              <a:spcBef>
                <a:spcPts val="270"/>
              </a:spcBef>
              <a:spcAft>
                <a:spcPts val="0"/>
              </a:spcAft>
              <a:buSzPts val="1530"/>
              <a:buChar char="○"/>
              <a:defRPr sz="1400"/>
            </a:lvl3pPr>
            <a:lvl4pPr marL="1371600" lvl="3" indent="-240029" algn="l">
              <a:lnSpc>
                <a:spcPct val="100000"/>
              </a:lnSpc>
              <a:spcBef>
                <a:spcPts val="240"/>
              </a:spcBef>
              <a:spcAft>
                <a:spcPts val="0"/>
              </a:spcAft>
              <a:buSzPts val="1440"/>
              <a:buChar char="●"/>
              <a:defRPr sz="1200"/>
            </a:lvl4pPr>
            <a:lvl5pPr marL="1714500" lvl="4" indent="-247650" algn="l">
              <a:lnSpc>
                <a:spcPct val="100000"/>
              </a:lnSpc>
              <a:spcBef>
                <a:spcPts val="240"/>
              </a:spcBef>
              <a:spcAft>
                <a:spcPts val="0"/>
              </a:spcAft>
              <a:buSzPts val="1600"/>
              <a:buChar char="-"/>
              <a:defRPr sz="1200"/>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61" name="Google Shape;61;p11"/>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62" name="Google Shape;62;p11"/>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
        <p:nvSpPr>
          <p:cNvPr id="63" name="Google Shape;63;p11"/>
          <p:cNvSpPr txBox="1">
            <a:spLocks noGrp="1"/>
          </p:cNvSpPr>
          <p:nvPr>
            <p:ph type="title"/>
          </p:nvPr>
        </p:nvSpPr>
        <p:spPr>
          <a:xfrm>
            <a:off x="244929" y="10411"/>
            <a:ext cx="8229600" cy="494441"/>
          </a:xfrm>
          <a:prstGeom prst="rect">
            <a:avLst/>
          </a:prstGeom>
          <a:noFill/>
          <a:ln>
            <a:noFill/>
          </a:ln>
        </p:spPr>
        <p:txBody>
          <a:bodyPr spcFirstLastPara="1" wrap="square" lIns="68569" tIns="34275" rIns="68569" bIns="34275" anchor="t"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1"/>
          <p:cNvPicPr preferRelativeResize="0"/>
          <p:nvPr/>
        </p:nvPicPr>
        <p:blipFill>
          <a:blip r:embed="rId3">
            <a:alphaModFix/>
          </a:blip>
          <a:stretch>
            <a:fillRect/>
          </a:stretch>
        </p:blipFill>
        <p:spPr>
          <a:xfrm>
            <a:off x="7946889" y="67556"/>
            <a:ext cx="1082809" cy="586671"/>
          </a:xfrm>
          <a:prstGeom prst="rect">
            <a:avLst/>
          </a:prstGeom>
          <a:noFill/>
          <a:ln>
            <a:noFill/>
          </a:ln>
        </p:spPr>
      </p:pic>
    </p:spTree>
    <p:extLst>
      <p:ext uri="{BB962C8B-B14F-4D97-AF65-F5344CB8AC3E}">
        <p14:creationId xmlns:p14="http://schemas.microsoft.com/office/powerpoint/2010/main" val="2389953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244930" y="83281"/>
            <a:ext cx="8670471" cy="386171"/>
          </a:xfrm>
          <a:prstGeom prst="rect">
            <a:avLst/>
          </a:prstGeom>
          <a:noFill/>
          <a:ln>
            <a:noFill/>
          </a:ln>
        </p:spPr>
        <p:txBody>
          <a:bodyPr spcFirstLastPara="1" wrap="square" lIns="68569" tIns="34275" rIns="68569" bIns="34275" anchor="ctr" anchorCtr="0">
            <a:noAutofit/>
          </a:bodyPr>
          <a:lstStyle>
            <a:lvl1pPr lvl="0" algn="l">
              <a:lnSpc>
                <a:spcPct val="100000"/>
              </a:lnSpc>
              <a:spcBef>
                <a:spcPts val="0"/>
              </a:spcBef>
              <a:spcAft>
                <a:spcPts val="0"/>
              </a:spcAft>
              <a:buClr>
                <a:schemeClr val="accent2"/>
              </a:buClr>
              <a:buSzPts val="3600"/>
              <a:buFont typeface="Source Sans Pro"/>
              <a:buNone/>
              <a:defRPr sz="2700"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body" idx="1"/>
          </p:nvPr>
        </p:nvSpPr>
        <p:spPr>
          <a:xfrm>
            <a:off x="244930" y="591912"/>
            <a:ext cx="8670471" cy="4002712"/>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a:solidFill>
                  <a:srgbClr val="595959"/>
                </a:solidFill>
              </a:defRPr>
            </a:lvl1pPr>
            <a:lvl2pPr marL="685800" lvl="1" indent="-274320" algn="l">
              <a:lnSpc>
                <a:spcPct val="100000"/>
              </a:lnSpc>
              <a:spcBef>
                <a:spcPts val="360"/>
              </a:spcBef>
              <a:spcAft>
                <a:spcPts val="0"/>
              </a:spcAft>
              <a:buSzPts val="2160"/>
              <a:buChar char="●"/>
              <a:defRPr>
                <a:solidFill>
                  <a:srgbClr val="595959"/>
                </a:solidFill>
              </a:defRPr>
            </a:lvl2pPr>
            <a:lvl3pPr marL="1028700" lvl="2" indent="-252413" algn="l">
              <a:lnSpc>
                <a:spcPct val="100000"/>
              </a:lnSpc>
              <a:spcBef>
                <a:spcPts val="300"/>
              </a:spcBef>
              <a:spcAft>
                <a:spcPts val="0"/>
              </a:spcAft>
              <a:buClr>
                <a:srgbClr val="69A2B8"/>
              </a:buClr>
              <a:buSzPts val="1700"/>
              <a:buChar char="○"/>
              <a:defRPr>
                <a:solidFill>
                  <a:srgbClr val="595959"/>
                </a:solidFill>
              </a:defRPr>
            </a:lvl3pPr>
            <a:lvl4pPr marL="1371600" lvl="3" indent="-248602" algn="l">
              <a:lnSpc>
                <a:spcPct val="100000"/>
              </a:lnSpc>
              <a:spcBef>
                <a:spcPts val="270"/>
              </a:spcBef>
              <a:spcAft>
                <a:spcPts val="0"/>
              </a:spcAft>
              <a:buSzPts val="1620"/>
              <a:buChar char="●"/>
              <a:defRPr>
                <a:solidFill>
                  <a:srgbClr val="595959"/>
                </a:solidFill>
              </a:defRPr>
            </a:lvl4pPr>
            <a:lvl5pPr marL="1714500" lvl="4" indent="-257175" algn="l">
              <a:lnSpc>
                <a:spcPct val="100000"/>
              </a:lnSpc>
              <a:spcBef>
                <a:spcPts val="270"/>
              </a:spcBef>
              <a:spcAft>
                <a:spcPts val="0"/>
              </a:spcAft>
              <a:buClr>
                <a:srgbClr val="595959"/>
              </a:buClr>
              <a:buSzPts val="1800"/>
              <a:buChar char="-"/>
              <a:defRPr>
                <a:solidFill>
                  <a:srgbClr val="595959"/>
                </a:solidFill>
              </a:defRPr>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68" name="Google Shape;68;p12"/>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69" name="Google Shape;69;p12"/>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0260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244930" y="83281"/>
            <a:ext cx="8670471" cy="386171"/>
          </a:xfrm>
          <a:prstGeom prst="rect">
            <a:avLst/>
          </a:prstGeom>
          <a:noFill/>
          <a:ln>
            <a:noFill/>
          </a:ln>
        </p:spPr>
        <p:txBody>
          <a:bodyPr spcFirstLastPara="1" wrap="square" lIns="68569" tIns="34275" rIns="68569" bIns="34275" anchor="ctr" anchorCtr="0">
            <a:noAutofit/>
          </a:bodyPr>
          <a:lstStyle>
            <a:lvl1pPr lvl="0" algn="l">
              <a:lnSpc>
                <a:spcPct val="100000"/>
              </a:lnSpc>
              <a:spcBef>
                <a:spcPts val="0"/>
              </a:spcBef>
              <a:spcAft>
                <a:spcPts val="0"/>
              </a:spcAft>
              <a:buClr>
                <a:schemeClr val="accent2"/>
              </a:buClr>
              <a:buSzPts val="3600"/>
              <a:buFont typeface="Source Sans Pro"/>
              <a:buNone/>
              <a:defRPr sz="2700"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body" idx="1"/>
          </p:nvPr>
        </p:nvSpPr>
        <p:spPr>
          <a:xfrm>
            <a:off x="244930" y="591912"/>
            <a:ext cx="8670471" cy="4002712"/>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a:solidFill>
                  <a:srgbClr val="595959"/>
                </a:solidFill>
              </a:defRPr>
            </a:lvl1pPr>
            <a:lvl2pPr marL="685800" lvl="1" indent="-274320" algn="l">
              <a:lnSpc>
                <a:spcPct val="100000"/>
              </a:lnSpc>
              <a:spcBef>
                <a:spcPts val="360"/>
              </a:spcBef>
              <a:spcAft>
                <a:spcPts val="0"/>
              </a:spcAft>
              <a:buSzPts val="2160"/>
              <a:buChar char="●"/>
              <a:defRPr>
                <a:solidFill>
                  <a:srgbClr val="595959"/>
                </a:solidFill>
              </a:defRPr>
            </a:lvl2pPr>
            <a:lvl3pPr marL="1028700" lvl="2" indent="-252413" algn="l">
              <a:lnSpc>
                <a:spcPct val="100000"/>
              </a:lnSpc>
              <a:spcBef>
                <a:spcPts val="300"/>
              </a:spcBef>
              <a:spcAft>
                <a:spcPts val="0"/>
              </a:spcAft>
              <a:buClr>
                <a:srgbClr val="69A2B8"/>
              </a:buClr>
              <a:buSzPts val="1700"/>
              <a:buChar char="○"/>
              <a:defRPr>
                <a:solidFill>
                  <a:srgbClr val="595959"/>
                </a:solidFill>
              </a:defRPr>
            </a:lvl3pPr>
            <a:lvl4pPr marL="1371600" lvl="3" indent="-248602" algn="l">
              <a:lnSpc>
                <a:spcPct val="100000"/>
              </a:lnSpc>
              <a:spcBef>
                <a:spcPts val="270"/>
              </a:spcBef>
              <a:spcAft>
                <a:spcPts val="0"/>
              </a:spcAft>
              <a:buSzPts val="1620"/>
              <a:buChar char="●"/>
              <a:defRPr>
                <a:solidFill>
                  <a:srgbClr val="595959"/>
                </a:solidFill>
              </a:defRPr>
            </a:lvl4pPr>
            <a:lvl5pPr marL="1714500" lvl="4" indent="-257175" algn="l">
              <a:lnSpc>
                <a:spcPct val="100000"/>
              </a:lnSpc>
              <a:spcBef>
                <a:spcPts val="270"/>
              </a:spcBef>
              <a:spcAft>
                <a:spcPts val="0"/>
              </a:spcAft>
              <a:buClr>
                <a:srgbClr val="595959"/>
              </a:buClr>
              <a:buSzPts val="1800"/>
              <a:buChar char="-"/>
              <a:defRPr>
                <a:solidFill>
                  <a:srgbClr val="595959"/>
                </a:solidFill>
              </a:defRPr>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73" name="Google Shape;73;p13"/>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74" name="Google Shape;74;p13"/>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7202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5"/>
        <p:cNvGrpSpPr/>
        <p:nvPr/>
      </p:nvGrpSpPr>
      <p:grpSpPr>
        <a:xfrm>
          <a:off x="0" y="0"/>
          <a:ext cx="0" cy="0"/>
          <a:chOff x="0" y="0"/>
          <a:chExt cx="0" cy="0"/>
        </a:xfrm>
      </p:grpSpPr>
      <p:sp>
        <p:nvSpPr>
          <p:cNvPr id="76" name="Google Shape;76;p14"/>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77" name="Google Shape;77;p14"/>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solidFill>
                  <a:srgbClr val="FFFFFF"/>
                </a:solidFill>
              </a:rPr>
              <a:pPr/>
              <a:t>‹#›</a:t>
            </a:fld>
            <a:endParaRPr lang="en-US">
              <a:solidFill>
                <a:srgbClr val="FFFFFF"/>
              </a:solidFill>
            </a:endParaRPr>
          </a:p>
        </p:txBody>
      </p:sp>
      <p:sp>
        <p:nvSpPr>
          <p:cNvPr id="78" name="Google Shape;78;p14"/>
          <p:cNvSpPr txBox="1">
            <a:spLocks noGrp="1"/>
          </p:cNvSpPr>
          <p:nvPr>
            <p:ph type="body" idx="1"/>
          </p:nvPr>
        </p:nvSpPr>
        <p:spPr>
          <a:xfrm>
            <a:off x="244930" y="1363621"/>
            <a:ext cx="8670471" cy="3358058"/>
          </a:xfrm>
          <a:prstGeom prst="rect">
            <a:avLst/>
          </a:prstGeom>
          <a:noFill/>
          <a:ln>
            <a:noFill/>
          </a:ln>
        </p:spPr>
        <p:txBody>
          <a:bodyPr spcFirstLastPara="1" wrap="square" lIns="68569" tIns="34275" rIns="68569" bIns="34275" anchor="t" anchorCtr="0">
            <a:noAutofit/>
          </a:bodyPr>
          <a:lstStyle>
            <a:lvl1pPr marL="342900" lvl="0" indent="-171450" algn="l">
              <a:lnSpc>
                <a:spcPct val="100000"/>
              </a:lnSpc>
              <a:spcBef>
                <a:spcPts val="360"/>
              </a:spcBef>
              <a:spcAft>
                <a:spcPts val="0"/>
              </a:spcAft>
              <a:buSzPts val="1920"/>
              <a:buNone/>
              <a:defRPr>
                <a:solidFill>
                  <a:srgbClr val="FFFFFF"/>
                </a:solidFill>
              </a:defRPr>
            </a:lvl1pPr>
            <a:lvl2pPr marL="685800" lvl="1" indent="-248602" algn="l">
              <a:lnSpc>
                <a:spcPct val="100000"/>
              </a:lnSpc>
              <a:spcBef>
                <a:spcPts val="270"/>
              </a:spcBef>
              <a:spcAft>
                <a:spcPts val="0"/>
              </a:spcAft>
              <a:buSzPts val="1620"/>
              <a:buChar char="●"/>
              <a:defRPr/>
            </a:lvl2pPr>
            <a:lvl3pPr marL="1028700" lvl="2" indent="-252413" algn="l">
              <a:lnSpc>
                <a:spcPct val="100000"/>
              </a:lnSpc>
              <a:spcBef>
                <a:spcPts val="300"/>
              </a:spcBef>
              <a:spcAft>
                <a:spcPts val="0"/>
              </a:spcAft>
              <a:buClr>
                <a:srgbClr val="69A2B8"/>
              </a:buClr>
              <a:buSzPts val="1700"/>
              <a:buChar char="○"/>
              <a:defRPr/>
            </a:lvl3pPr>
            <a:lvl4pPr marL="1371600" lvl="3" indent="-248602" algn="l">
              <a:lnSpc>
                <a:spcPct val="100000"/>
              </a:lnSpc>
              <a:spcBef>
                <a:spcPts val="270"/>
              </a:spcBef>
              <a:spcAft>
                <a:spcPts val="0"/>
              </a:spcAft>
              <a:buSzPts val="162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79" name="Google Shape;79;p14"/>
          <p:cNvSpPr txBox="1">
            <a:spLocks noGrp="1"/>
          </p:cNvSpPr>
          <p:nvPr>
            <p:ph type="title"/>
          </p:nvPr>
        </p:nvSpPr>
        <p:spPr>
          <a:xfrm>
            <a:off x="244928" y="10410"/>
            <a:ext cx="8670471" cy="1212684"/>
          </a:xfrm>
          <a:prstGeom prst="rect">
            <a:avLst/>
          </a:prstGeom>
          <a:noFill/>
          <a:ln>
            <a:noFill/>
          </a:ln>
        </p:spPr>
        <p:txBody>
          <a:bodyPr spcFirstLastPara="1" wrap="square" lIns="68569" tIns="34275" rIns="68569" bIns="34275" anchor="t"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2514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5" name="Picture 5" descr="C:\Users\bond\Documents\2020\Fermi\partner-logos\SLAC-lab-lowr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0" y="108642"/>
            <a:ext cx="2303946"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smtClean="0"/>
              <a:t>Click to edit Master title style</a:t>
            </a:r>
            <a:endParaRPr lang="en-US"/>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smtClean="0"/>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0.jp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228600" y="4891088"/>
            <a:ext cx="8458200" cy="246221"/>
          </a:xfrm>
          <a:prstGeom prst="rect">
            <a:avLst/>
          </a:prstGeom>
          <a:noFill/>
        </p:spPr>
        <p:txBody>
          <a:bodyPr wrap="square">
            <a:prstTxWarp prst="textNoShape">
              <a:avLst/>
            </a:prstTxWarp>
            <a:spAutoFit/>
          </a:bodyPr>
          <a:lstStyle/>
          <a:p>
            <a:pPr algn="ctr" defTabSz="457200">
              <a:defRPr/>
            </a:pPr>
            <a:r>
              <a:rPr lang="en-US" sz="1000" dirty="0" err="1" smtClean="0">
                <a:solidFill>
                  <a:prstClr val="white">
                    <a:lumMod val="65000"/>
                  </a:prstClr>
                </a:solidFill>
              </a:rPr>
              <a:t>Fermilab</a:t>
            </a:r>
            <a:r>
              <a:rPr lang="en-US" sz="1000" dirty="0" smtClean="0">
                <a:solidFill>
                  <a:prstClr val="white">
                    <a:lumMod val="65000"/>
                  </a:prstClr>
                </a:solidFill>
              </a:rPr>
              <a:t> </a:t>
            </a:r>
            <a:r>
              <a:rPr lang="en-US" sz="1000" dirty="0" smtClean="0">
                <a:solidFill>
                  <a:prstClr val="white">
                    <a:lumMod val="65000"/>
                  </a:prstClr>
                </a:solidFill>
              </a:rPr>
              <a:t>– Engineering Retreat • Batavia, IL  • Feb 17 – 21 / 2020</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7" r:id="rId15"/>
  </p:sldLayoutIdLst>
  <p:timing>
    <p:tnLst>
      <p:par>
        <p:cTn id="1" dur="indefinite" restart="never" nodeType="tmRoot"/>
      </p:par>
    </p:tnLst>
  </p:timing>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44930" y="571501"/>
            <a:ext cx="8670471" cy="4129768"/>
          </a:xfrm>
          <a:prstGeom prst="rect">
            <a:avLst/>
          </a:prstGeom>
          <a:noFill/>
          <a:ln>
            <a:noFill/>
          </a:ln>
        </p:spPr>
        <p:txBody>
          <a:bodyPr spcFirstLastPara="1" wrap="square" lIns="68569" tIns="34275" rIns="68569" bIns="34275" anchor="t" anchorCtr="0">
            <a:noAutofit/>
          </a:bodyPr>
          <a:lstStyle>
            <a:lvl1pPr marL="457200" marR="0" lvl="0" indent="-228600" algn="l" rtl="0">
              <a:lnSpc>
                <a:spcPct val="100000"/>
              </a:lnSpc>
              <a:spcBef>
                <a:spcPts val="480"/>
              </a:spcBef>
              <a:spcAft>
                <a:spcPts val="0"/>
              </a:spcAft>
              <a:buClr>
                <a:schemeClr val="accent1"/>
              </a:buClr>
              <a:buSzPts val="1920"/>
              <a:buFont typeface="Noto Sans Symbols"/>
              <a:buNone/>
              <a:defRPr sz="2400" b="0" i="0" u="none" strike="noStrike" cap="none">
                <a:solidFill>
                  <a:schemeClr val="lt1"/>
                </a:solidFill>
                <a:latin typeface="Source Sans Pro"/>
                <a:ea typeface="Source Sans Pro"/>
                <a:cs typeface="Source Sans Pro"/>
                <a:sym typeface="Source Sans Pro"/>
              </a:defRPr>
            </a:lvl1pPr>
            <a:lvl2pPr marL="914400" marR="0" lvl="1" indent="-365760" algn="l" rtl="0">
              <a:lnSpc>
                <a:spcPct val="100000"/>
              </a:lnSpc>
              <a:spcBef>
                <a:spcPts val="480"/>
              </a:spcBef>
              <a:spcAft>
                <a:spcPts val="0"/>
              </a:spcAft>
              <a:buClr>
                <a:schemeClr val="accent1"/>
              </a:buClr>
              <a:buSzPts val="2160"/>
              <a:buFont typeface="Noto Sans Symbols"/>
              <a:buChar char="●"/>
              <a:defRPr sz="2400" b="0" i="0" u="none" strike="noStrike" cap="none">
                <a:solidFill>
                  <a:schemeClr val="lt1"/>
                </a:solidFill>
                <a:latin typeface="Source Sans Pro"/>
                <a:ea typeface="Source Sans Pro"/>
                <a:cs typeface="Source Sans Pro"/>
                <a:sym typeface="Source Sans Pro"/>
              </a:defRPr>
            </a:lvl2pPr>
            <a:lvl3pPr marL="1371600" marR="0" lvl="2" indent="-336550" algn="l" rtl="0">
              <a:lnSpc>
                <a:spcPct val="100000"/>
              </a:lnSpc>
              <a:spcBef>
                <a:spcPts val="400"/>
              </a:spcBef>
              <a:spcAft>
                <a:spcPts val="0"/>
              </a:spcAft>
              <a:buClr>
                <a:schemeClr val="accent2"/>
              </a:buClr>
              <a:buSzPts val="1700"/>
              <a:buFont typeface="Arial"/>
              <a:buChar char="○"/>
              <a:defRPr sz="2000" b="0" i="0" u="none" strike="noStrike" cap="none">
                <a:solidFill>
                  <a:schemeClr val="lt1"/>
                </a:solidFill>
                <a:latin typeface="Source Sans Pro"/>
                <a:ea typeface="Source Sans Pro"/>
                <a:cs typeface="Source Sans Pro"/>
                <a:sym typeface="Source Sans Pro"/>
              </a:defRPr>
            </a:lvl3pPr>
            <a:lvl4pPr marL="1828800" marR="0" lvl="3" indent="-331469" algn="l" rtl="0">
              <a:lnSpc>
                <a:spcPct val="100000"/>
              </a:lnSpc>
              <a:spcBef>
                <a:spcPts val="360"/>
              </a:spcBef>
              <a:spcAft>
                <a:spcPts val="0"/>
              </a:spcAft>
              <a:buClr>
                <a:schemeClr val="accent3"/>
              </a:buClr>
              <a:buSzPts val="1620"/>
              <a:buFont typeface="Noto Sans Symbols"/>
              <a:buChar char="●"/>
              <a:defRPr sz="1800" b="0" i="0" u="none" strike="noStrike" cap="none">
                <a:solidFill>
                  <a:schemeClr val="lt1"/>
                </a:solidFill>
                <a:latin typeface="Source Sans Pro"/>
                <a:ea typeface="Source Sans Pro"/>
                <a:cs typeface="Source Sans Pro"/>
                <a:sym typeface="Source Sans Pro"/>
              </a:defRPr>
            </a:lvl4pPr>
            <a:lvl5pPr marL="2286000" marR="0" lvl="4" indent="-342900" algn="l" rtl="0">
              <a:lnSpc>
                <a:spcPct val="100000"/>
              </a:lnSpc>
              <a:spcBef>
                <a:spcPts val="360"/>
              </a:spcBef>
              <a:spcAft>
                <a:spcPts val="0"/>
              </a:spcAft>
              <a:buClr>
                <a:schemeClr val="accent4"/>
              </a:buClr>
              <a:buSzPts val="1800"/>
              <a:buFont typeface="Arial"/>
              <a:buChar char="-"/>
              <a:defRPr sz="1800" b="0" i="0" u="none" strike="noStrike" cap="none">
                <a:solidFill>
                  <a:schemeClr val="lt1"/>
                </a:solidFill>
                <a:latin typeface="Source Sans Pro"/>
                <a:ea typeface="Source Sans Pro"/>
                <a:cs typeface="Source Sans Pro"/>
                <a:sym typeface="Source Sans Pro"/>
              </a:defRPr>
            </a:lvl5pPr>
            <a:lvl6pPr marL="2743200" marR="0" lvl="5" indent="-355600" algn="l" rtl="0">
              <a:lnSpc>
                <a:spcPct val="100000"/>
              </a:lnSpc>
              <a:spcBef>
                <a:spcPts val="400"/>
              </a:spcBef>
              <a:spcAft>
                <a:spcPts val="0"/>
              </a:spcAft>
              <a:buClr>
                <a:schemeClr val="accent5"/>
              </a:buClr>
              <a:buSzPts val="2000"/>
              <a:buFont typeface="Arial"/>
              <a:buChar char="-"/>
              <a:defRPr sz="2000" b="0" i="0" u="none" strike="noStrike" cap="none">
                <a:solidFill>
                  <a:schemeClr val="lt1"/>
                </a:solidFill>
                <a:latin typeface="Source Sans Pro"/>
                <a:ea typeface="Source Sans Pro"/>
                <a:cs typeface="Source Sans Pro"/>
                <a:sym typeface="Source Sans Pro"/>
              </a:defRPr>
            </a:lvl6pPr>
            <a:lvl7pPr marL="3200400" marR="0" lvl="6"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lt1"/>
                </a:solidFill>
                <a:latin typeface="Source Sans Pro"/>
                <a:ea typeface="Source Sans Pro"/>
                <a:cs typeface="Source Sans Pro"/>
                <a:sym typeface="Source Sans Pro"/>
              </a:defRPr>
            </a:lvl7pPr>
            <a:lvl8pPr marL="3657600" marR="0" lvl="7" indent="-330200" algn="l" rtl="0">
              <a:lnSpc>
                <a:spcPct val="100000"/>
              </a:lnSpc>
              <a:spcBef>
                <a:spcPts val="320"/>
              </a:spcBef>
              <a:spcAft>
                <a:spcPts val="0"/>
              </a:spcAft>
              <a:buClr>
                <a:schemeClr val="accent6"/>
              </a:buClr>
              <a:buSzPts val="1600"/>
              <a:buFont typeface="Arial"/>
              <a:buChar char="▪"/>
              <a:defRPr sz="1600" b="0" i="0" u="none" strike="noStrike" cap="none">
                <a:solidFill>
                  <a:schemeClr val="lt1"/>
                </a:solidFill>
                <a:latin typeface="Source Sans Pro"/>
                <a:ea typeface="Source Sans Pro"/>
                <a:cs typeface="Source Sans Pro"/>
                <a:sym typeface="Source Sans Pro"/>
              </a:defRPr>
            </a:lvl8pPr>
            <a:lvl9pPr marL="4114800" marR="0" lvl="8" indent="-330200" algn="l" rtl="0">
              <a:lnSpc>
                <a:spcPct val="100000"/>
              </a:lnSpc>
              <a:spcBef>
                <a:spcPts val="320"/>
              </a:spcBef>
              <a:spcAft>
                <a:spcPts val="0"/>
              </a:spcAft>
              <a:buClr>
                <a:schemeClr val="accent6"/>
              </a:buClr>
              <a:buSzPts val="1600"/>
              <a:buFont typeface="Arial"/>
              <a:buChar char="•"/>
              <a:defRPr sz="1600" b="0" i="0" u="none" strike="noStrike" cap="none">
                <a:solidFill>
                  <a:schemeClr val="l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ftr" idx="11"/>
          </p:nvPr>
        </p:nvSpPr>
        <p:spPr>
          <a:xfrm>
            <a:off x="3124200" y="4866159"/>
            <a:ext cx="2895600" cy="273844"/>
          </a:xfrm>
          <a:prstGeom prst="rect">
            <a:avLst/>
          </a:prstGeom>
          <a:noFill/>
          <a:ln>
            <a:noFill/>
          </a:ln>
        </p:spPr>
        <p:txBody>
          <a:bodyPr spcFirstLastPara="1" wrap="square" lIns="68569" tIns="34275" rIns="68569" bIns="34275" anchor="ctr" anchorCtr="0">
            <a:noAutofit/>
          </a:bodyPr>
          <a:lstStyle>
            <a:lvl1pPr marR="0" lvl="0" algn="ctr" rtl="0">
              <a:lnSpc>
                <a:spcPct val="100000"/>
              </a:lnSpc>
              <a:spcBef>
                <a:spcPts val="0"/>
              </a:spcBef>
              <a:spcAft>
                <a:spcPts val="0"/>
              </a:spcAft>
              <a:buClr>
                <a:srgbClr val="000000"/>
              </a:buClr>
              <a:buSzPts val="1400"/>
              <a:buFont typeface="Arial"/>
              <a:buNone/>
              <a:defRPr sz="7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9pPr>
          </a:lstStyle>
          <a:p>
            <a:endParaRPr kern="0">
              <a:solidFill>
                <a:srgbClr val="FFFFFF"/>
              </a:solidFill>
            </a:endParaRPr>
          </a:p>
        </p:txBody>
      </p:sp>
      <p:sp>
        <p:nvSpPr>
          <p:cNvPr id="12" name="Google Shape;12;p1"/>
          <p:cNvSpPr txBox="1">
            <a:spLocks noGrp="1"/>
          </p:cNvSpPr>
          <p:nvPr>
            <p:ph type="sldNum" idx="12"/>
          </p:nvPr>
        </p:nvSpPr>
        <p:spPr>
          <a:xfrm>
            <a:off x="6781800" y="4869657"/>
            <a:ext cx="2133600" cy="273844"/>
          </a:xfrm>
          <a:prstGeom prst="rect">
            <a:avLst/>
          </a:prstGeom>
          <a:noFill/>
          <a:ln>
            <a:noFill/>
          </a:ln>
        </p:spPr>
        <p:txBody>
          <a:bodyPr spcFirstLastPara="1" wrap="square" lIns="68569" tIns="34275" rIns="68569"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900"/>
              <a:buFont typeface="Arial"/>
              <a:buNone/>
              <a:defRPr sz="7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kern="0" smtClean="0">
                <a:solidFill>
                  <a:srgbClr val="FFFFFF"/>
                </a:solidFill>
              </a:rPr>
              <a:pPr/>
              <a:t>‹#›</a:t>
            </a:fld>
            <a:endParaRPr lang="en-US" kern="0">
              <a:solidFill>
                <a:srgbClr val="FFFFFF"/>
              </a:solidFill>
            </a:endParaRPr>
          </a:p>
        </p:txBody>
      </p:sp>
      <p:sp>
        <p:nvSpPr>
          <p:cNvPr id="13" name="Google Shape;13;p1"/>
          <p:cNvSpPr txBox="1">
            <a:spLocks noGrp="1"/>
          </p:cNvSpPr>
          <p:nvPr>
            <p:ph type="title"/>
          </p:nvPr>
        </p:nvSpPr>
        <p:spPr>
          <a:xfrm>
            <a:off x="244929" y="10411"/>
            <a:ext cx="8229600" cy="494441"/>
          </a:xfrm>
          <a:prstGeom prst="rect">
            <a:avLst/>
          </a:prstGeom>
          <a:noFill/>
          <a:ln>
            <a:noFill/>
          </a:ln>
        </p:spPr>
        <p:txBody>
          <a:bodyPr spcFirstLastPara="1" wrap="square" lIns="68569" tIns="34275" rIns="68569" bIns="34275" anchor="t" anchorCtr="0">
            <a:noAutofit/>
          </a:bodyPr>
          <a:lstStyle>
            <a:lvl1pPr marR="0" lvl="0" algn="l"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 name="Google Shape;14;p1"/>
          <p:cNvPicPr preferRelativeResize="0"/>
          <p:nvPr/>
        </p:nvPicPr>
        <p:blipFill>
          <a:blip r:embed="rId12">
            <a:alphaModFix/>
          </a:blip>
          <a:stretch>
            <a:fillRect/>
          </a:stretch>
        </p:blipFill>
        <p:spPr>
          <a:xfrm>
            <a:off x="7946889" y="67556"/>
            <a:ext cx="1082809" cy="586671"/>
          </a:xfrm>
          <a:prstGeom prst="rect">
            <a:avLst/>
          </a:prstGeom>
          <a:noFill/>
          <a:ln>
            <a:noFill/>
          </a:ln>
        </p:spPr>
      </p:pic>
      <p:pic>
        <p:nvPicPr>
          <p:cNvPr id="7" name="Google Shape;87;p15">
            <a:extLst>
              <a:ext uri="{FF2B5EF4-FFF2-40B4-BE49-F238E27FC236}">
                <a16:creationId xmlns="" xmlns:a16="http://schemas.microsoft.com/office/drawing/2014/main" id="{D1236DBA-CB52-9844-BBE2-2A0A4C3E5126}"/>
              </a:ext>
            </a:extLst>
          </p:cNvPr>
          <p:cNvPicPr preferRelativeResize="0">
            <a:picLocks noChangeAspect="1"/>
          </p:cNvPicPr>
          <p:nvPr/>
        </p:nvPicPr>
        <p:blipFill>
          <a:blip r:embed="rId13">
            <a:alphaModFix/>
          </a:blip>
          <a:stretch>
            <a:fillRect/>
          </a:stretch>
        </p:blipFill>
        <p:spPr>
          <a:xfrm>
            <a:off x="1" y="4732020"/>
            <a:ext cx="1268426" cy="411480"/>
          </a:xfrm>
          <a:prstGeom prst="rect">
            <a:avLst/>
          </a:prstGeom>
          <a:noFill/>
          <a:ln>
            <a:noFill/>
          </a:ln>
        </p:spPr>
      </p:pic>
    </p:spTree>
    <p:extLst>
      <p:ext uri="{BB962C8B-B14F-4D97-AF65-F5344CB8AC3E}">
        <p14:creationId xmlns:p14="http://schemas.microsoft.com/office/powerpoint/2010/main" val="2640873659"/>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stanford.box.com/s/t35k1gi24v2uhvubiku7xvcjxr0d3xo6"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anford.box.com/v/bond-spie2018-paper" TargetMode="External"/><Relationship Id="rId2" Type="http://schemas.openxmlformats.org/officeDocument/2006/relationships/hyperlink" Target="https://stanford.box.com/s/jfwmzcqkyq8en01ggystz4rxmrpkxlv7" TargetMode="Externa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stanford.box.com/s/sqbnnnz1125xe4hbjlbtdyeazf6bxh9t" TargetMode="External"/><Relationship Id="rId2" Type="http://schemas.openxmlformats.org/officeDocument/2006/relationships/hyperlink" Target="https://stanford.box.com/s/pnjrhwxz3v9i1jdxrvahnr23zda6sf35" TargetMode="External"/><Relationship Id="rId1" Type="http://schemas.openxmlformats.org/officeDocument/2006/relationships/slideLayout" Target="../slideLayouts/slideLayout4.xml"/><Relationship Id="rId4" Type="http://schemas.openxmlformats.org/officeDocument/2006/relationships/image" Target="../media/image100.JPG"/></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package" Target="../embeddings/Microsoft_Word_Document1.docx"/><Relationship Id="rId7" Type="http://schemas.openxmlformats.org/officeDocument/2006/relationships/package" Target="../embeddings/Microsoft_Word_Document2.docx"/><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g"/><Relationship Id="rId16"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24.jpg"/><Relationship Id="rId11" Type="http://schemas.openxmlformats.org/officeDocument/2006/relationships/image" Target="../media/image29.jpeg"/><Relationship Id="rId5" Type="http://schemas.openxmlformats.org/officeDocument/2006/relationships/image" Target="../media/image23.jp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V="1">
            <a:off x="-7548" y="-2"/>
            <a:ext cx="9151547" cy="5143501"/>
          </a:xfrm>
          <a:prstGeom prst="rect">
            <a:avLst/>
          </a:prstGeom>
        </p:spPr>
      </p:pic>
      <p:sp>
        <p:nvSpPr>
          <p:cNvPr id="5" name="TextBox 4"/>
          <p:cNvSpPr txBox="1"/>
          <p:nvPr/>
        </p:nvSpPr>
        <p:spPr>
          <a:xfrm>
            <a:off x="3724108" y="4993878"/>
            <a:ext cx="184731"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72105" y="4550693"/>
            <a:ext cx="6992240" cy="337211"/>
          </a:xfrm>
          <a:prstGeom prst="rect">
            <a:avLst/>
          </a:prstGeom>
        </p:spPr>
      </p:pic>
      <p:cxnSp>
        <p:nvCxnSpPr>
          <p:cNvPr id="7" name="Straight Connector 6"/>
          <p:cNvCxnSpPr/>
          <p:nvPr/>
        </p:nvCxnSpPr>
        <p:spPr>
          <a:xfrm>
            <a:off x="-5976" y="4346364"/>
            <a:ext cx="9153144" cy="0"/>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8"/>
          <p:cNvSpPr txBox="1">
            <a:spLocks/>
          </p:cNvSpPr>
          <p:nvPr/>
        </p:nvSpPr>
        <p:spPr>
          <a:xfrm>
            <a:off x="557214" y="1002055"/>
            <a:ext cx="8008937" cy="1132264"/>
          </a:xfrm>
          <a:prstGeom prst="rect">
            <a:avLst/>
          </a:prstGeom>
        </p:spPr>
        <p:txBody>
          <a:bodyPr/>
          <a:lstStyle>
            <a:lvl1pPr algn="l" defTabSz="685800" rtl="0" eaLnBrk="1" latinLnBrk="0" hangingPunct="1">
              <a:spcBef>
                <a:spcPct val="0"/>
              </a:spcBef>
              <a:buNone/>
              <a:defRPr sz="1800" b="1" kern="1200">
                <a:solidFill>
                  <a:schemeClr val="bg2"/>
                </a:solidFill>
                <a:latin typeface="Arial" pitchFamily="34" charset="0"/>
                <a:ea typeface="+mj-ea"/>
                <a:cs typeface="Arial" pitchFamily="34" charset="0"/>
              </a:defRPr>
            </a:lvl1pPr>
          </a:lstStyle>
          <a:p>
            <a:pPr lvl="0">
              <a:defRPr/>
            </a:pPr>
            <a:r>
              <a:rPr lang="en-US" sz="4000" dirty="0">
                <a:solidFill>
                  <a:prstClr val="white"/>
                </a:solidFill>
              </a:rPr>
              <a:t>Engineering the World’s Largest Digital </a:t>
            </a:r>
            <a:r>
              <a:rPr lang="en-US" sz="4000" dirty="0" smtClean="0">
                <a:solidFill>
                  <a:prstClr val="white"/>
                </a:solidFill>
              </a:rPr>
              <a:t>Camera</a:t>
            </a:r>
          </a:p>
          <a:p>
            <a:pPr lvl="0">
              <a:defRPr/>
            </a:pPr>
            <a:endParaRPr lang="en-CA" sz="4000" dirty="0">
              <a:solidFill>
                <a:prstClr val="white"/>
              </a:solidFill>
            </a:endParaRPr>
          </a:p>
          <a:p>
            <a:pPr lvl="0">
              <a:defRPr/>
            </a:pPr>
            <a:endParaRPr lang="en-CA" sz="2800" dirty="0" smtClean="0">
              <a:solidFill>
                <a:prstClr val="white"/>
              </a:solidFill>
            </a:endParaRPr>
          </a:p>
        </p:txBody>
      </p:sp>
      <p:sp>
        <p:nvSpPr>
          <p:cNvPr id="9" name="Subtitle 5"/>
          <p:cNvSpPr txBox="1">
            <a:spLocks/>
          </p:cNvSpPr>
          <p:nvPr/>
        </p:nvSpPr>
        <p:spPr>
          <a:xfrm>
            <a:off x="557214" y="2571750"/>
            <a:ext cx="7989887" cy="911587"/>
          </a:xfrm>
          <a:prstGeom prst="rect">
            <a:avLst/>
          </a:prstGeom>
        </p:spPr>
        <p:txBody>
          <a:bodyPr/>
          <a:lstStyle>
            <a:lvl1pPr marL="0" indent="0" algn="l" defTabSz="685800" rtl="0" eaLnBrk="1" latinLnBrk="0" hangingPunct="1">
              <a:lnSpc>
                <a:spcPct val="120000"/>
              </a:lnSpc>
              <a:spcBef>
                <a:spcPts val="0"/>
              </a:spcBef>
              <a:spcAft>
                <a:spcPts val="225"/>
              </a:spcAft>
              <a:buClr>
                <a:schemeClr val="tx1"/>
              </a:buClr>
              <a:buFont typeface="Arial" pitchFamily="34" charset="0"/>
              <a:buNone/>
              <a:defRPr sz="1800" b="0" kern="1200" baseline="0">
                <a:solidFill>
                  <a:schemeClr val="tx1"/>
                </a:solidFill>
                <a:latin typeface="Arial" pitchFamily="34" charset="0"/>
                <a:ea typeface="+mn-ea"/>
                <a:cs typeface="Arial" pitchFamily="34" charset="0"/>
              </a:defRPr>
            </a:lvl1pPr>
            <a:lvl2pPr marL="342900" indent="-167879" algn="l" defTabSz="685800" rtl="0" eaLnBrk="1" latinLnBrk="0" hangingPunct="1">
              <a:lnSpc>
                <a:spcPct val="120000"/>
              </a:lnSpc>
              <a:spcBef>
                <a:spcPts val="0"/>
              </a:spcBef>
              <a:spcAft>
                <a:spcPts val="0"/>
              </a:spcAft>
              <a:buClr>
                <a:schemeClr val="bg2"/>
              </a:buClr>
              <a:buSzPct val="120000"/>
              <a:buFont typeface="Arial" pitchFamily="34" charset="0"/>
              <a:buChar char="•"/>
              <a:defRPr sz="1650" kern="1200">
                <a:solidFill>
                  <a:schemeClr val="tx1"/>
                </a:solidFill>
                <a:latin typeface="Arial" pitchFamily="34" charset="0"/>
                <a:ea typeface="+mn-ea"/>
                <a:cs typeface="Arial" pitchFamily="34" charset="0"/>
              </a:defRPr>
            </a:lvl2pPr>
            <a:lvl3pPr marL="517922" indent="-175022" algn="l" defTabSz="685800" rtl="0" eaLnBrk="1" latinLnBrk="0" hangingPunct="1">
              <a:lnSpc>
                <a:spcPct val="120000"/>
              </a:lnSpc>
              <a:spcBef>
                <a:spcPts val="0"/>
              </a:spcBef>
              <a:buClr>
                <a:schemeClr val="bg2"/>
              </a:buClr>
              <a:buSzPct val="120000"/>
              <a:buFont typeface="Arial" pitchFamily="34" charset="0"/>
              <a:buChar char="-"/>
              <a:defRPr sz="1500" kern="1200">
                <a:solidFill>
                  <a:schemeClr val="tx1"/>
                </a:solidFill>
                <a:latin typeface="Arial" pitchFamily="34" charset="0"/>
                <a:ea typeface="+mn-ea"/>
                <a:cs typeface="Arial" pitchFamily="34" charset="0"/>
              </a:defRPr>
            </a:lvl3pPr>
            <a:lvl4pPr marL="685800" indent="-167879" algn="l" defTabSz="685800" rtl="0" eaLnBrk="1" latinLnBrk="0" hangingPunct="1">
              <a:lnSpc>
                <a:spcPct val="120000"/>
              </a:lnSpc>
              <a:spcBef>
                <a:spcPts val="0"/>
              </a:spcBef>
              <a:buClr>
                <a:schemeClr val="bg2"/>
              </a:buClr>
              <a:buSzPct val="120000"/>
              <a:buFont typeface="Arial" pitchFamily="34" charset="0"/>
              <a:buChar char="•"/>
              <a:defRPr sz="1350" kern="1200">
                <a:solidFill>
                  <a:schemeClr val="tx1"/>
                </a:solidFill>
                <a:latin typeface="Arial" pitchFamily="34" charset="0"/>
                <a:ea typeface="+mn-ea"/>
                <a:cs typeface="Arial" pitchFamily="34" charset="0"/>
              </a:defRPr>
            </a:lvl4pPr>
            <a:lvl5pPr marL="864000" indent="-135000" algn="l" defTabSz="685800" rtl="0" eaLnBrk="1" latinLnBrk="0" hangingPunct="1">
              <a:lnSpc>
                <a:spcPct val="120000"/>
              </a:lnSpc>
              <a:spcBef>
                <a:spcPts val="0"/>
              </a:spcBef>
              <a:buClr>
                <a:schemeClr val="bg2"/>
              </a:buClr>
              <a:buSzPct val="120000"/>
              <a:buFont typeface="Arial" pitchFamily="34"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225"/>
              </a:spcAft>
              <a:buClr>
                <a:srgbClr val="000000"/>
              </a:buClr>
              <a:buSzTx/>
              <a:buFont typeface="Arial" pitchFamily="34" charset="0"/>
              <a:buNone/>
              <a:tabLst/>
              <a:defRPr/>
            </a:pPr>
            <a:r>
              <a:rPr kumimoji="0" lang="en-CA" sz="2000" i="0" u="none" strike="noStrike" kern="1200" cap="none" spc="0" normalizeH="0" baseline="0" noProof="0" dirty="0" smtClean="0">
                <a:ln>
                  <a:noFill/>
                </a:ln>
                <a:solidFill>
                  <a:prstClr val="white"/>
                </a:solidFill>
                <a:effectLst/>
                <a:uLnTx/>
                <a:uFillTx/>
              </a:rPr>
              <a:t>Tim Bond</a:t>
            </a:r>
          </a:p>
          <a:p>
            <a:pPr marL="0" marR="0" lvl="0" indent="0" algn="l" defTabSz="685800" rtl="0" eaLnBrk="1" fontAlgn="auto" latinLnBrk="0" hangingPunct="1">
              <a:lnSpc>
                <a:spcPct val="120000"/>
              </a:lnSpc>
              <a:spcBef>
                <a:spcPts val="0"/>
              </a:spcBef>
              <a:spcAft>
                <a:spcPts val="225"/>
              </a:spcAft>
              <a:buClr>
                <a:srgbClr val="000000"/>
              </a:buClr>
              <a:buSzTx/>
              <a:buFont typeface="Arial" pitchFamily="34" charset="0"/>
              <a:buNone/>
              <a:tabLst/>
              <a:defRPr/>
            </a:pPr>
            <a:r>
              <a:rPr lang="en-CA" sz="2000" dirty="0" smtClean="0">
                <a:solidFill>
                  <a:prstClr val="white"/>
                </a:solidFill>
              </a:rPr>
              <a:t>Feb </a:t>
            </a:r>
            <a:r>
              <a:rPr lang="en-CA" sz="2000" dirty="0" smtClean="0">
                <a:solidFill>
                  <a:prstClr val="white"/>
                </a:solidFill>
              </a:rPr>
              <a:t>18, </a:t>
            </a:r>
            <a:r>
              <a:rPr lang="en-CA" sz="2000" dirty="0" smtClean="0">
                <a:solidFill>
                  <a:prstClr val="white"/>
                </a:solidFill>
              </a:rPr>
              <a:t>2020</a:t>
            </a:r>
            <a:endParaRPr kumimoji="0" lang="en-CA" sz="1800" i="0" u="none" strike="noStrike" kern="1200" cap="none" spc="0" normalizeH="0" baseline="0" noProof="0" dirty="0">
              <a:ln>
                <a:noFill/>
              </a:ln>
              <a:solidFill>
                <a:prstClr val="white"/>
              </a:solidFill>
              <a:effectLst/>
              <a:uLnTx/>
              <a:uFillTx/>
            </a:endParaRP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00338" y="3933805"/>
            <a:ext cx="5735774" cy="171050"/>
          </a:xfrm>
          <a:prstGeom prst="rect">
            <a:avLst/>
          </a:prstGeom>
        </p:spPr>
      </p:pic>
    </p:spTree>
    <p:extLst>
      <p:ext uri="{BB962C8B-B14F-4D97-AF65-F5344CB8AC3E}">
        <p14:creationId xmlns:p14="http://schemas.microsoft.com/office/powerpoint/2010/main" val="101177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666750"/>
            <a:ext cx="4571999" cy="4190730"/>
          </a:xfrm>
        </p:spPr>
        <p:txBody>
          <a:bodyPr>
            <a:normAutofit fontScale="92500" lnSpcReduction="20000"/>
          </a:bodyPr>
          <a:lstStyle/>
          <a:p>
            <a:r>
              <a:rPr lang="en-US" sz="1600" dirty="0" smtClean="0"/>
              <a:t>The facility </a:t>
            </a:r>
            <a:r>
              <a:rPr lang="en-US" sz="1600" dirty="0"/>
              <a:t>is currently under construction in north-central Chile, on the Cerro </a:t>
            </a:r>
            <a:r>
              <a:rPr lang="en-US" sz="1600" dirty="0" err="1"/>
              <a:t>Pachón</a:t>
            </a:r>
            <a:r>
              <a:rPr lang="en-US" sz="1600" dirty="0"/>
              <a:t> ridge in the foothills of the Andes </a:t>
            </a:r>
            <a:r>
              <a:rPr lang="en-US" sz="1600" dirty="0" smtClean="0"/>
              <a:t>Mountains.</a:t>
            </a:r>
          </a:p>
          <a:p>
            <a:endParaRPr lang="en-US" sz="1600" dirty="0" smtClean="0"/>
          </a:p>
          <a:p>
            <a:r>
              <a:rPr lang="en-US" sz="1600" dirty="0" smtClean="0"/>
              <a:t>About 100 </a:t>
            </a:r>
            <a:r>
              <a:rPr lang="en-US" sz="1600" dirty="0" smtClean="0"/>
              <a:t>km </a:t>
            </a:r>
            <a:r>
              <a:rPr lang="en-US" sz="1600" dirty="0"/>
              <a:t>from the support town of La Serena</a:t>
            </a:r>
            <a:r>
              <a:rPr lang="en-US" sz="1600" dirty="0" smtClean="0"/>
              <a:t>.</a:t>
            </a:r>
          </a:p>
          <a:p>
            <a:pPr marL="0" indent="0">
              <a:buNone/>
            </a:pPr>
            <a:r>
              <a:rPr lang="en-US" sz="1600" dirty="0" smtClean="0"/>
              <a:t> </a:t>
            </a:r>
            <a:endParaRPr lang="en-US" sz="1600" dirty="0" smtClean="0"/>
          </a:p>
          <a:p>
            <a:r>
              <a:rPr lang="en-US" sz="1600" dirty="0" smtClean="0"/>
              <a:t>Dedicated 8m class telescope specialized for wide fields and fast slewing rates</a:t>
            </a:r>
            <a:r>
              <a:rPr lang="en-US" sz="1600" dirty="0" smtClean="0"/>
              <a:t>.</a:t>
            </a:r>
          </a:p>
          <a:p>
            <a:endParaRPr lang="en-US" sz="1600" dirty="0" smtClean="0"/>
          </a:p>
          <a:p>
            <a:r>
              <a:rPr lang="en-US" sz="1600" dirty="0" smtClean="0"/>
              <a:t>The main telescope building </a:t>
            </a:r>
            <a:br>
              <a:rPr lang="en-US" sz="1600" dirty="0" smtClean="0"/>
            </a:br>
            <a:r>
              <a:rPr lang="en-US" sz="1600" dirty="0" smtClean="0"/>
              <a:t>supports </a:t>
            </a:r>
            <a:r>
              <a:rPr lang="en-US" sz="1600" dirty="0"/>
              <a:t>a </a:t>
            </a:r>
            <a:r>
              <a:rPr lang="en-US" sz="1600" dirty="0" smtClean="0"/>
              <a:t>30m rotating dome</a:t>
            </a:r>
            <a:r>
              <a:rPr lang="en-US" sz="1600" dirty="0"/>
              <a:t>, </a:t>
            </a:r>
            <a:r>
              <a:rPr lang="en-US" sz="1600" dirty="0" smtClean="0"/>
              <a:t/>
            </a:r>
            <a:br>
              <a:rPr lang="en-US" sz="1600" dirty="0" smtClean="0"/>
            </a:br>
            <a:r>
              <a:rPr lang="en-US" sz="1600" dirty="0" smtClean="0"/>
              <a:t>and is </a:t>
            </a:r>
            <a:r>
              <a:rPr lang="en-US" sz="1600" dirty="0"/>
              <a:t>attached </a:t>
            </a:r>
            <a:r>
              <a:rPr lang="en-US" sz="1600" dirty="0" smtClean="0"/>
              <a:t>to a </a:t>
            </a:r>
            <a:r>
              <a:rPr lang="en-US" sz="1600" dirty="0" smtClean="0"/>
              <a:t>3000m</a:t>
            </a:r>
            <a:r>
              <a:rPr lang="en-US" sz="1600" baseline="30000" dirty="0" smtClean="0"/>
              <a:t>2</a:t>
            </a:r>
            <a:r>
              <a:rPr lang="en-US" sz="1600" dirty="0" smtClean="0"/>
              <a:t> </a:t>
            </a:r>
            <a:r>
              <a:rPr lang="en-US" sz="1600" dirty="0" smtClean="0"/>
              <a:t/>
            </a:r>
            <a:br>
              <a:rPr lang="en-US" sz="1600" dirty="0" smtClean="0"/>
            </a:br>
            <a:r>
              <a:rPr lang="en-US" sz="1600" dirty="0" smtClean="0"/>
              <a:t>service and </a:t>
            </a:r>
            <a:r>
              <a:rPr lang="en-US" sz="1600" dirty="0"/>
              <a:t>operations </a:t>
            </a:r>
            <a:r>
              <a:rPr lang="en-US" sz="1600" dirty="0" smtClean="0"/>
              <a:t>building</a:t>
            </a:r>
            <a:r>
              <a:rPr lang="en-US" sz="1600" dirty="0" smtClean="0"/>
              <a:t>.</a:t>
            </a:r>
          </a:p>
          <a:p>
            <a:endParaRPr lang="en-US" sz="1600" dirty="0" smtClean="0"/>
          </a:p>
          <a:p>
            <a:r>
              <a:rPr lang="en-US" sz="1600" dirty="0"/>
              <a:t>The facility also contains a </a:t>
            </a:r>
            <a:r>
              <a:rPr lang="en-US" sz="1600" dirty="0" smtClean="0"/>
              <a:t/>
            </a:r>
            <a:br>
              <a:rPr lang="en-US" sz="1600" dirty="0" smtClean="0"/>
            </a:br>
            <a:r>
              <a:rPr lang="en-US" sz="1600" dirty="0" smtClean="0"/>
              <a:t>dedicated cleaning </a:t>
            </a:r>
            <a:r>
              <a:rPr lang="en-US" sz="1600" dirty="0"/>
              <a:t>and coating </a:t>
            </a:r>
            <a:r>
              <a:rPr lang="en-US" sz="1600" dirty="0" smtClean="0"/>
              <a:t/>
            </a:r>
            <a:br>
              <a:rPr lang="en-US" sz="1600" dirty="0" smtClean="0"/>
            </a:br>
            <a:r>
              <a:rPr lang="en-US" sz="1600" dirty="0" smtClean="0"/>
              <a:t>plant where mirrors </a:t>
            </a:r>
            <a:r>
              <a:rPr lang="en-US" sz="1600" dirty="0"/>
              <a:t>will be </a:t>
            </a:r>
            <a:r>
              <a:rPr lang="en-US" sz="1600" dirty="0" smtClean="0"/>
              <a:t/>
            </a:r>
            <a:br>
              <a:rPr lang="en-US" sz="1600" dirty="0" smtClean="0"/>
            </a:br>
            <a:r>
              <a:rPr lang="en-US" sz="1600" dirty="0" smtClean="0"/>
              <a:t>initially </a:t>
            </a:r>
            <a:r>
              <a:rPr lang="en-US" sz="1600" dirty="0"/>
              <a:t>coated, as well as </a:t>
            </a:r>
            <a:r>
              <a:rPr lang="en-US" sz="1600" dirty="0" smtClean="0"/>
              <a:t/>
            </a:r>
            <a:br>
              <a:rPr lang="en-US" sz="1600" dirty="0" smtClean="0"/>
            </a:br>
            <a:r>
              <a:rPr lang="en-US" sz="1600" dirty="0" smtClean="0"/>
              <a:t>periodically washed </a:t>
            </a:r>
            <a:r>
              <a:rPr lang="en-US" sz="1600" dirty="0"/>
              <a:t>and </a:t>
            </a:r>
            <a:r>
              <a:rPr lang="en-US" sz="1600" dirty="0" smtClean="0"/>
              <a:t/>
            </a:r>
            <a:br>
              <a:rPr lang="en-US" sz="1600" dirty="0" smtClean="0"/>
            </a:br>
            <a:r>
              <a:rPr lang="en-US" sz="1600" dirty="0" smtClean="0"/>
              <a:t>recoated.</a:t>
            </a:r>
          </a:p>
        </p:txBody>
      </p:sp>
      <p:sp>
        <p:nvSpPr>
          <p:cNvPr id="2" name="Title 1"/>
          <p:cNvSpPr>
            <a:spLocks noGrp="1"/>
          </p:cNvSpPr>
          <p:nvPr>
            <p:ph type="title"/>
          </p:nvPr>
        </p:nvSpPr>
        <p:spPr/>
        <p:txBody>
          <a:bodyPr/>
          <a:lstStyle/>
          <a:p>
            <a:r>
              <a:rPr lang="en-US" dirty="0"/>
              <a:t>LSST </a:t>
            </a:r>
            <a:r>
              <a:rPr lang="en-US" dirty="0" smtClean="0"/>
              <a:t>Project – Site &amp; Facility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742950"/>
            <a:ext cx="3657071" cy="2743200"/>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419350"/>
            <a:ext cx="3057984" cy="2294811"/>
          </a:xfrm>
          <a:prstGeom prst="rect">
            <a:avLst/>
          </a:prstGeom>
          <a:ln>
            <a:solidFill>
              <a:schemeClr val="tx1"/>
            </a:solidFill>
          </a:ln>
        </p:spPr>
      </p:pic>
    </p:spTree>
    <p:extLst>
      <p:ext uri="{BB962C8B-B14F-4D97-AF65-F5344CB8AC3E}">
        <p14:creationId xmlns:p14="http://schemas.microsoft.com/office/powerpoint/2010/main" val="3125718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228600" y="628650"/>
            <a:ext cx="3352800" cy="4343400"/>
          </a:xfrm>
        </p:spPr>
        <p:txBody>
          <a:bodyPr>
            <a:normAutofit fontScale="85000" lnSpcReduction="20000"/>
          </a:bodyPr>
          <a:lstStyle/>
          <a:p>
            <a:r>
              <a:rPr lang="en-US" sz="1600" dirty="0" smtClean="0"/>
              <a:t>8.4m primary, 3.4m convex secondary, and a 5.0m tertiary mirrors</a:t>
            </a:r>
            <a:r>
              <a:rPr lang="en-US" sz="1600" dirty="0" smtClean="0"/>
              <a:t>.</a:t>
            </a:r>
          </a:p>
          <a:p>
            <a:pPr marL="0" indent="0">
              <a:buNone/>
            </a:pPr>
            <a:r>
              <a:rPr lang="en-US" sz="1600" dirty="0" smtClean="0"/>
              <a:t> </a:t>
            </a:r>
            <a:endParaRPr lang="en-US" sz="1600" dirty="0" smtClean="0"/>
          </a:p>
          <a:p>
            <a:r>
              <a:rPr lang="en-US" sz="1600" dirty="0" smtClean="0"/>
              <a:t>Primary (M1) and tertiary (M3) are formed from the same blank</a:t>
            </a:r>
            <a:r>
              <a:rPr lang="en-US" sz="1600" dirty="0" smtClean="0"/>
              <a:t>.</a:t>
            </a:r>
          </a:p>
          <a:p>
            <a:endParaRPr lang="en-US" sz="1600" dirty="0" smtClean="0"/>
          </a:p>
          <a:p>
            <a:r>
              <a:rPr lang="en-US" sz="1600" dirty="0"/>
              <a:t>The </a:t>
            </a:r>
            <a:r>
              <a:rPr lang="en-US" sz="1600" dirty="0" smtClean="0"/>
              <a:t>secondary mirror </a:t>
            </a:r>
            <a:r>
              <a:rPr lang="en-US" sz="1600" dirty="0"/>
              <a:t>(M2) is the largest convex mirror ever </a:t>
            </a:r>
            <a:r>
              <a:rPr lang="en-US" sz="1600" dirty="0" smtClean="0"/>
              <a:t>made</a:t>
            </a:r>
            <a:r>
              <a:rPr lang="en-US" sz="1600" dirty="0" smtClean="0"/>
              <a:t>.</a:t>
            </a:r>
          </a:p>
          <a:p>
            <a:endParaRPr lang="en-US" sz="1600" dirty="0" smtClean="0"/>
          </a:p>
          <a:p>
            <a:r>
              <a:rPr lang="en-US" sz="1600" dirty="0" smtClean="0"/>
              <a:t>The next three elements – all </a:t>
            </a:r>
            <a:r>
              <a:rPr lang="en-US" sz="1600" dirty="0" err="1" smtClean="0"/>
              <a:t>transmissive</a:t>
            </a:r>
            <a:r>
              <a:rPr lang="en-US" sz="1600" dirty="0" smtClean="0"/>
              <a:t> </a:t>
            </a:r>
            <a:r>
              <a:rPr lang="en-US" sz="1600" dirty="0" smtClean="0"/>
              <a:t>lenses - </a:t>
            </a:r>
            <a:r>
              <a:rPr lang="en-US" sz="1600" dirty="0" smtClean="0"/>
              <a:t>form the entrance to the camera and the cryostat</a:t>
            </a:r>
            <a:r>
              <a:rPr lang="en-US" sz="1600" dirty="0" smtClean="0"/>
              <a:t>.</a:t>
            </a:r>
          </a:p>
          <a:p>
            <a:endParaRPr lang="en-US" sz="1600" dirty="0" smtClean="0"/>
          </a:p>
          <a:p>
            <a:r>
              <a:rPr lang="en-US" sz="1600" dirty="0"/>
              <a:t>The optical design delivers a relatively large 3.5 degree field of view</a:t>
            </a:r>
            <a:r>
              <a:rPr lang="en-US" sz="1600" dirty="0" smtClean="0"/>
              <a:t>.</a:t>
            </a:r>
          </a:p>
          <a:p>
            <a:endParaRPr lang="en-US" sz="1600" dirty="0"/>
          </a:p>
          <a:p>
            <a:r>
              <a:rPr lang="en-US" sz="1600" dirty="0" smtClean="0"/>
              <a:t>The 350 ton telescope itself is capable of slewing and settling in an impressively short period of time – 4s for a 3.5 degree slew</a:t>
            </a:r>
            <a:r>
              <a:rPr lang="en-US" sz="1600" dirty="0" smtClean="0"/>
              <a:t>.</a:t>
            </a:r>
            <a:endParaRPr lang="en-US" sz="1600" dirty="0" smtClean="0"/>
          </a:p>
        </p:txBody>
      </p:sp>
      <p:sp>
        <p:nvSpPr>
          <p:cNvPr id="2" name="Title 1"/>
          <p:cNvSpPr>
            <a:spLocks noGrp="1"/>
          </p:cNvSpPr>
          <p:nvPr>
            <p:ph type="title"/>
          </p:nvPr>
        </p:nvSpPr>
        <p:spPr/>
        <p:txBody>
          <a:bodyPr/>
          <a:lstStyle/>
          <a:p>
            <a:r>
              <a:rPr lang="en-US" dirty="0"/>
              <a:t>LSST </a:t>
            </a:r>
            <a:r>
              <a:rPr lang="en-US" dirty="0" smtClean="0"/>
              <a:t>Project - Telescope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819150"/>
            <a:ext cx="5149229" cy="3554808"/>
          </a:xfrm>
          <a:prstGeom prst="rect">
            <a:avLst/>
          </a:prstGeom>
          <a:noFill/>
          <a:ln w="9525">
            <a:solidFill>
              <a:srgbClr val="000000"/>
            </a:solidFill>
            <a:miter lim="800000"/>
            <a:headEnd/>
            <a:tailEnd/>
          </a:ln>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2893613"/>
            <a:ext cx="1907735" cy="18666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25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667020"/>
            <a:ext cx="3886201" cy="4190730"/>
          </a:xfrm>
        </p:spPr>
        <p:txBody>
          <a:bodyPr>
            <a:normAutofit fontScale="85000" lnSpcReduction="20000"/>
          </a:bodyPr>
          <a:lstStyle/>
          <a:p>
            <a:r>
              <a:rPr lang="en-US" sz="1600" dirty="0" smtClean="0"/>
              <a:t>The </a:t>
            </a:r>
            <a:r>
              <a:rPr lang="en-US" sz="1600" dirty="0"/>
              <a:t>LSST camera will be the largest digital camera ever constructed</a:t>
            </a:r>
            <a:r>
              <a:rPr lang="en-US" sz="1600" dirty="0" smtClean="0"/>
              <a:t>.</a:t>
            </a:r>
          </a:p>
          <a:p>
            <a:endParaRPr lang="en-US" sz="1600" dirty="0"/>
          </a:p>
          <a:p>
            <a:r>
              <a:rPr lang="en-US" sz="1600" dirty="0" smtClean="0"/>
              <a:t>At </a:t>
            </a:r>
            <a:r>
              <a:rPr lang="en-US" sz="1600" dirty="0"/>
              <a:t>1.65 m in diameter and 3 m </a:t>
            </a:r>
            <a:r>
              <a:rPr lang="en-US" sz="1600" dirty="0" smtClean="0"/>
              <a:t>long, it </a:t>
            </a:r>
            <a:r>
              <a:rPr lang="en-US" sz="1600" dirty="0"/>
              <a:t>is roughly the size of a small car and has a mass of </a:t>
            </a:r>
            <a:r>
              <a:rPr lang="en-US" sz="1600" dirty="0" smtClean="0"/>
              <a:t>3 </a:t>
            </a:r>
            <a:r>
              <a:rPr lang="en-US" sz="1600" dirty="0"/>
              <a:t>000 kg</a:t>
            </a:r>
            <a:r>
              <a:rPr lang="en-US" sz="1600" dirty="0" smtClean="0"/>
              <a:t>.</a:t>
            </a:r>
          </a:p>
          <a:p>
            <a:endParaRPr lang="en-US" sz="1600" dirty="0"/>
          </a:p>
          <a:p>
            <a:r>
              <a:rPr lang="en-US" sz="1600" dirty="0" smtClean="0"/>
              <a:t>The </a:t>
            </a:r>
            <a:r>
              <a:rPr lang="en-US" sz="1600" dirty="0"/>
              <a:t>diameter of the </a:t>
            </a:r>
            <a:r>
              <a:rPr lang="en-US" sz="1600" dirty="0" smtClean="0"/>
              <a:t>array </a:t>
            </a:r>
            <a:r>
              <a:rPr lang="en-US" sz="1600" dirty="0"/>
              <a:t>of sensors at the focal plane is </a:t>
            </a:r>
            <a:r>
              <a:rPr lang="en-US" sz="1600" dirty="0" smtClean="0"/>
              <a:t>approx. 63 </a:t>
            </a:r>
            <a:r>
              <a:rPr lang="en-US" sz="1600" dirty="0"/>
              <a:t>cm</a:t>
            </a:r>
            <a:r>
              <a:rPr lang="en-US" sz="1600" dirty="0" smtClean="0"/>
              <a:t>.</a:t>
            </a:r>
          </a:p>
          <a:p>
            <a:endParaRPr lang="en-US" sz="1600" dirty="0"/>
          </a:p>
          <a:p>
            <a:r>
              <a:rPr lang="en-US" sz="1600" dirty="0" smtClean="0"/>
              <a:t>Focal plane </a:t>
            </a:r>
            <a:r>
              <a:rPr lang="en-US" sz="1600" dirty="0"/>
              <a:t>is occupied by </a:t>
            </a:r>
            <a:r>
              <a:rPr lang="en-US" sz="1600" dirty="0" smtClean="0"/>
              <a:t>21 </a:t>
            </a:r>
            <a:r>
              <a:rPr lang="en-US" sz="1600" dirty="0"/>
              <a:t>raft platforms with </a:t>
            </a:r>
            <a:r>
              <a:rPr lang="en-US" sz="1600" dirty="0" smtClean="0"/>
              <a:t>each </a:t>
            </a:r>
            <a:r>
              <a:rPr lang="en-US" sz="1600" dirty="0"/>
              <a:t>raft comprised of a </a:t>
            </a:r>
            <a:r>
              <a:rPr lang="en-US" sz="1600" dirty="0" smtClean="0"/>
              <a:t>3 x 3 </a:t>
            </a:r>
            <a:r>
              <a:rPr lang="en-US" sz="1600" dirty="0"/>
              <a:t>square of </a:t>
            </a:r>
            <a:r>
              <a:rPr lang="en-US" sz="1600" dirty="0" smtClean="0"/>
              <a:t>4k x 4k  </a:t>
            </a:r>
            <a:r>
              <a:rPr lang="en-US" sz="1600" dirty="0"/>
              <a:t>charge-coupled  </a:t>
            </a:r>
            <a:r>
              <a:rPr lang="en-US" sz="1600" dirty="0" smtClean="0"/>
              <a:t>devices  </a:t>
            </a:r>
            <a:r>
              <a:rPr lang="en-US" sz="1600" dirty="0"/>
              <a:t>(</a:t>
            </a:r>
            <a:r>
              <a:rPr lang="en-US" sz="1600" dirty="0" smtClean="0"/>
              <a:t>CCDs</a:t>
            </a:r>
            <a:r>
              <a:rPr lang="en-US" sz="1600" dirty="0" smtClean="0"/>
              <a:t>).</a:t>
            </a:r>
          </a:p>
          <a:p>
            <a:endParaRPr lang="en-US" sz="1600" dirty="0" smtClean="0"/>
          </a:p>
          <a:p>
            <a:r>
              <a:rPr lang="en-US" sz="1600" dirty="0" smtClean="0"/>
              <a:t>Total </a:t>
            </a:r>
            <a:r>
              <a:rPr lang="en-US" sz="1600" dirty="0"/>
              <a:t>of 189 </a:t>
            </a:r>
            <a:r>
              <a:rPr lang="en-US" sz="1600" dirty="0" smtClean="0"/>
              <a:t>CCD’s </a:t>
            </a:r>
            <a:r>
              <a:rPr lang="en-US" sz="1600" dirty="0" smtClean="0"/>
              <a:t>or 3.2 Giga-pixels</a:t>
            </a:r>
            <a:r>
              <a:rPr lang="en-US" sz="1600" dirty="0" smtClean="0"/>
              <a:t>.</a:t>
            </a:r>
          </a:p>
          <a:p>
            <a:endParaRPr lang="en-US" sz="1600" dirty="0" smtClean="0"/>
          </a:p>
          <a:p>
            <a:r>
              <a:rPr lang="en-US" sz="1600" dirty="0" smtClean="0"/>
              <a:t>A single image captures a 3.5 degree circular field of view</a:t>
            </a:r>
            <a:r>
              <a:rPr lang="en-US" sz="1600" dirty="0" smtClean="0"/>
              <a:t>.</a:t>
            </a:r>
          </a:p>
          <a:p>
            <a:endParaRPr lang="en-US" sz="1600" dirty="0" smtClean="0"/>
          </a:p>
          <a:p>
            <a:r>
              <a:rPr lang="en-US" sz="1600" dirty="0" smtClean="0"/>
              <a:t>Capable of taking </a:t>
            </a:r>
            <a:r>
              <a:rPr lang="en-US" sz="1600" dirty="0" smtClean="0"/>
              <a:t>2 </a:t>
            </a:r>
            <a:r>
              <a:rPr lang="en-US" sz="1600" dirty="0" smtClean="0"/>
              <a:t>images every 38s.</a:t>
            </a:r>
            <a:endParaRPr lang="en-US" sz="1600" dirty="0"/>
          </a:p>
        </p:txBody>
      </p:sp>
      <p:sp>
        <p:nvSpPr>
          <p:cNvPr id="2" name="Title 1"/>
          <p:cNvSpPr>
            <a:spLocks noGrp="1"/>
          </p:cNvSpPr>
          <p:nvPr>
            <p:ph type="title"/>
          </p:nvPr>
        </p:nvSpPr>
        <p:spPr/>
        <p:txBody>
          <a:bodyPr/>
          <a:lstStyle/>
          <a:p>
            <a:r>
              <a:rPr lang="en-US" dirty="0"/>
              <a:t>LSST </a:t>
            </a:r>
            <a:r>
              <a:rPr lang="en-US" dirty="0" smtClean="0"/>
              <a:t>Camera - Overview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971550"/>
            <a:ext cx="4522656" cy="3554808"/>
          </a:xfrm>
          <a:prstGeom prst="rect">
            <a:avLst/>
          </a:prstGeom>
        </p:spPr>
      </p:pic>
    </p:spTree>
    <p:extLst>
      <p:ext uri="{BB962C8B-B14F-4D97-AF65-F5344CB8AC3E}">
        <p14:creationId xmlns:p14="http://schemas.microsoft.com/office/powerpoint/2010/main" val="2608280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LSST Camera - Overview</a:t>
            </a:r>
          </a:p>
        </p:txBody>
      </p:sp>
      <p:pic>
        <p:nvPicPr>
          <p:cNvPr id="36" name="Picture 35">
            <a:extLst>
              <a:ext uri="{FF2B5EF4-FFF2-40B4-BE49-F238E27FC236}">
                <a16:creationId xmlns:a16="http://schemas.microsoft.com/office/drawing/2014/main" xmlns="" id="{26248605-D374-42C1-BA68-A28EF32E02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10" r="6450"/>
          <a:stretch/>
        </p:blipFill>
        <p:spPr>
          <a:xfrm>
            <a:off x="1720626" y="846499"/>
            <a:ext cx="6629400" cy="3820219"/>
          </a:xfrm>
          <a:prstGeom prst="rect">
            <a:avLst/>
          </a:prstGeom>
        </p:spPr>
      </p:pic>
      <p:sp>
        <p:nvSpPr>
          <p:cNvPr id="37" name="TextBox 36">
            <a:extLst>
              <a:ext uri="{FF2B5EF4-FFF2-40B4-BE49-F238E27FC236}">
                <a16:creationId xmlns:a16="http://schemas.microsoft.com/office/drawing/2014/main" xmlns="" id="{347AE7D7-2F99-412D-B6BB-36CDC4C23165}"/>
              </a:ext>
            </a:extLst>
          </p:cNvPr>
          <p:cNvSpPr txBox="1"/>
          <p:nvPr/>
        </p:nvSpPr>
        <p:spPr>
          <a:xfrm>
            <a:off x="2878905" y="4476596"/>
            <a:ext cx="1826495" cy="253916"/>
          </a:xfrm>
          <a:prstGeom prst="rect">
            <a:avLst/>
          </a:prstGeom>
          <a:noFill/>
        </p:spPr>
        <p:txBody>
          <a:bodyPr wrap="square" lIns="0" rIns="0" rtlCol="0">
            <a:spAutoFit/>
          </a:bodyPr>
          <a:lstStyle/>
          <a:p>
            <a:r>
              <a:rPr lang="en-US" sz="1050" dirty="0">
                <a:solidFill>
                  <a:prstClr val="black"/>
                </a:solidFill>
                <a:latin typeface="Calibri"/>
              </a:rPr>
              <a:t>3.05.03 L1-L2 Lens Assembly</a:t>
            </a:r>
          </a:p>
        </p:txBody>
      </p:sp>
      <p:sp>
        <p:nvSpPr>
          <p:cNvPr id="38" name="TextBox 37">
            <a:extLst>
              <a:ext uri="{FF2B5EF4-FFF2-40B4-BE49-F238E27FC236}">
                <a16:creationId xmlns:a16="http://schemas.microsoft.com/office/drawing/2014/main" xmlns="" id="{A2C46600-C1BD-4753-AAEF-61B913A92644}"/>
              </a:ext>
            </a:extLst>
          </p:cNvPr>
          <p:cNvSpPr txBox="1"/>
          <p:nvPr/>
        </p:nvSpPr>
        <p:spPr>
          <a:xfrm>
            <a:off x="5689732" y="3070820"/>
            <a:ext cx="1201079" cy="253916"/>
          </a:xfrm>
          <a:prstGeom prst="rect">
            <a:avLst/>
          </a:prstGeom>
          <a:noFill/>
        </p:spPr>
        <p:txBody>
          <a:bodyPr wrap="square" lIns="0" rIns="0" rtlCol="0">
            <a:spAutoFit/>
          </a:bodyPr>
          <a:lstStyle/>
          <a:p>
            <a:pPr algn="r"/>
            <a:r>
              <a:rPr lang="en-US" sz="1050" dirty="0">
                <a:solidFill>
                  <a:prstClr val="black"/>
                </a:solidFill>
                <a:latin typeface="Calibri"/>
              </a:rPr>
              <a:t>3.05.02 Filters (6)</a:t>
            </a:r>
          </a:p>
        </p:txBody>
      </p:sp>
      <p:sp>
        <p:nvSpPr>
          <p:cNvPr id="39" name="TextBox 38">
            <a:extLst>
              <a:ext uri="{FF2B5EF4-FFF2-40B4-BE49-F238E27FC236}">
                <a16:creationId xmlns:a16="http://schemas.microsoft.com/office/drawing/2014/main" xmlns="" id="{DCEC4BCA-DFE6-4E13-AB42-770BEE9FC412}"/>
              </a:ext>
            </a:extLst>
          </p:cNvPr>
          <p:cNvSpPr txBox="1"/>
          <p:nvPr/>
        </p:nvSpPr>
        <p:spPr>
          <a:xfrm>
            <a:off x="6221403" y="2806511"/>
            <a:ext cx="1883485" cy="253916"/>
          </a:xfrm>
          <a:prstGeom prst="rect">
            <a:avLst/>
          </a:prstGeom>
          <a:noFill/>
        </p:spPr>
        <p:txBody>
          <a:bodyPr wrap="square" lIns="0" rIns="0" rtlCol="0">
            <a:spAutoFit/>
          </a:bodyPr>
          <a:lstStyle/>
          <a:p>
            <a:r>
              <a:rPr lang="en-US" sz="1050" dirty="0">
                <a:solidFill>
                  <a:prstClr val="black"/>
                </a:solidFill>
                <a:latin typeface="Calibri"/>
              </a:rPr>
              <a:t>3.05.04 L3 Lens Assembly</a:t>
            </a:r>
          </a:p>
        </p:txBody>
      </p:sp>
      <p:cxnSp>
        <p:nvCxnSpPr>
          <p:cNvPr id="40" name="Straight Arrow Connector 39">
            <a:extLst>
              <a:ext uri="{FF2B5EF4-FFF2-40B4-BE49-F238E27FC236}">
                <a16:creationId xmlns:a16="http://schemas.microsoft.com/office/drawing/2014/main" xmlns="" id="{E613B085-D28C-4DDA-8C3F-C96CB99A99AC}"/>
              </a:ext>
            </a:extLst>
          </p:cNvPr>
          <p:cNvCxnSpPr>
            <a:cxnSpLocks/>
            <a:stCxn id="37" idx="1"/>
          </p:cNvCxnSpPr>
          <p:nvPr/>
        </p:nvCxnSpPr>
        <p:spPr>
          <a:xfrm flipH="1" flipV="1">
            <a:off x="2447039" y="4476597"/>
            <a:ext cx="431866" cy="126957"/>
          </a:xfrm>
          <a:prstGeom prst="straightConnector1">
            <a:avLst/>
          </a:prstGeom>
          <a:noFill/>
          <a:ln w="9525" cap="flat" cmpd="sng" algn="ctr">
            <a:solidFill>
              <a:sysClr val="windowText" lastClr="000000"/>
            </a:solidFill>
            <a:prstDash val="solid"/>
            <a:tailEnd type="arrow"/>
          </a:ln>
          <a:effectLst/>
        </p:spPr>
      </p:cxnSp>
      <p:cxnSp>
        <p:nvCxnSpPr>
          <p:cNvPr id="41" name="Straight Arrow Connector 40">
            <a:extLst>
              <a:ext uri="{FF2B5EF4-FFF2-40B4-BE49-F238E27FC236}">
                <a16:creationId xmlns:a16="http://schemas.microsoft.com/office/drawing/2014/main" xmlns="" id="{C6371ED2-E648-489E-B965-B3086CA91C02}"/>
              </a:ext>
            </a:extLst>
          </p:cNvPr>
          <p:cNvCxnSpPr>
            <a:cxnSpLocks/>
          </p:cNvCxnSpPr>
          <p:nvPr/>
        </p:nvCxnSpPr>
        <p:spPr>
          <a:xfrm>
            <a:off x="4291021" y="1858209"/>
            <a:ext cx="679367" cy="38242"/>
          </a:xfrm>
          <a:prstGeom prst="straightConnector1">
            <a:avLst/>
          </a:prstGeom>
          <a:noFill/>
          <a:ln w="9525" cap="flat" cmpd="sng" algn="ctr">
            <a:solidFill>
              <a:sysClr val="windowText" lastClr="000000"/>
            </a:solidFill>
            <a:prstDash val="solid"/>
            <a:tailEnd type="arrow"/>
          </a:ln>
          <a:effectLst/>
        </p:spPr>
      </p:cxnSp>
      <p:cxnSp>
        <p:nvCxnSpPr>
          <p:cNvPr id="42" name="Straight Arrow Connector 41">
            <a:extLst>
              <a:ext uri="{FF2B5EF4-FFF2-40B4-BE49-F238E27FC236}">
                <a16:creationId xmlns:a16="http://schemas.microsoft.com/office/drawing/2014/main" xmlns="" id="{1FF035FF-EDEE-45B2-BB5C-E16ECBF68035}"/>
              </a:ext>
            </a:extLst>
          </p:cNvPr>
          <p:cNvCxnSpPr>
            <a:cxnSpLocks/>
          </p:cNvCxnSpPr>
          <p:nvPr/>
        </p:nvCxnSpPr>
        <p:spPr>
          <a:xfrm flipH="1" flipV="1">
            <a:off x="5552510" y="1700838"/>
            <a:ext cx="269758" cy="283452"/>
          </a:xfrm>
          <a:prstGeom prst="straightConnector1">
            <a:avLst/>
          </a:prstGeom>
          <a:noFill/>
          <a:ln w="9525" cap="flat" cmpd="sng" algn="ctr">
            <a:solidFill>
              <a:sysClr val="windowText" lastClr="000000"/>
            </a:solidFill>
            <a:prstDash val="solid"/>
            <a:headEnd type="arrow"/>
            <a:tailEnd type="none"/>
          </a:ln>
          <a:effectLst/>
        </p:spPr>
      </p:cxnSp>
      <p:cxnSp>
        <p:nvCxnSpPr>
          <p:cNvPr id="43" name="Straight Arrow Connector 42">
            <a:extLst>
              <a:ext uri="{FF2B5EF4-FFF2-40B4-BE49-F238E27FC236}">
                <a16:creationId xmlns:a16="http://schemas.microsoft.com/office/drawing/2014/main" xmlns="" id="{9942B942-7E5E-4EA7-82E6-808CE4B194E7}"/>
              </a:ext>
            </a:extLst>
          </p:cNvPr>
          <p:cNvCxnSpPr>
            <a:cxnSpLocks/>
          </p:cNvCxnSpPr>
          <p:nvPr/>
        </p:nvCxnSpPr>
        <p:spPr>
          <a:xfrm>
            <a:off x="3792152" y="2527511"/>
            <a:ext cx="261872" cy="182208"/>
          </a:xfrm>
          <a:prstGeom prst="straightConnector1">
            <a:avLst/>
          </a:prstGeom>
          <a:noFill/>
          <a:ln w="9525" cap="flat" cmpd="sng" algn="ctr">
            <a:solidFill>
              <a:sysClr val="windowText" lastClr="000000"/>
            </a:solidFill>
            <a:prstDash val="solid"/>
            <a:tailEnd type="arrow"/>
          </a:ln>
          <a:effectLst/>
        </p:spPr>
      </p:cxnSp>
      <p:cxnSp>
        <p:nvCxnSpPr>
          <p:cNvPr id="44" name="Straight Arrow Connector 43">
            <a:extLst>
              <a:ext uri="{FF2B5EF4-FFF2-40B4-BE49-F238E27FC236}">
                <a16:creationId xmlns:a16="http://schemas.microsoft.com/office/drawing/2014/main" xmlns="" id="{6703BB09-C0E9-4D59-BECC-1801FFF0E9B7}"/>
              </a:ext>
            </a:extLst>
          </p:cNvPr>
          <p:cNvCxnSpPr>
            <a:cxnSpLocks/>
          </p:cNvCxnSpPr>
          <p:nvPr/>
        </p:nvCxnSpPr>
        <p:spPr>
          <a:xfrm>
            <a:off x="2697384" y="3025172"/>
            <a:ext cx="506336" cy="278787"/>
          </a:xfrm>
          <a:prstGeom prst="straightConnector1">
            <a:avLst/>
          </a:prstGeom>
          <a:noFill/>
          <a:ln w="9525" cap="flat" cmpd="sng" algn="ctr">
            <a:solidFill>
              <a:sysClr val="windowText" lastClr="000000"/>
            </a:solidFill>
            <a:prstDash val="solid"/>
            <a:tailEnd type="arrow"/>
          </a:ln>
          <a:effectLst/>
        </p:spPr>
      </p:cxnSp>
      <p:cxnSp>
        <p:nvCxnSpPr>
          <p:cNvPr id="45" name="Straight Arrow Connector 44">
            <a:extLst>
              <a:ext uri="{FF2B5EF4-FFF2-40B4-BE49-F238E27FC236}">
                <a16:creationId xmlns:a16="http://schemas.microsoft.com/office/drawing/2014/main" xmlns="" id="{7F0F6148-D2C6-401C-8E0C-F5D019548720}"/>
              </a:ext>
            </a:extLst>
          </p:cNvPr>
          <p:cNvCxnSpPr>
            <a:cxnSpLocks/>
          </p:cNvCxnSpPr>
          <p:nvPr/>
        </p:nvCxnSpPr>
        <p:spPr>
          <a:xfrm flipH="1" flipV="1">
            <a:off x="5497574" y="2989724"/>
            <a:ext cx="324693" cy="174842"/>
          </a:xfrm>
          <a:prstGeom prst="straightConnector1">
            <a:avLst/>
          </a:prstGeom>
          <a:noFill/>
          <a:ln w="9525" cap="flat" cmpd="sng" algn="ctr">
            <a:solidFill>
              <a:sysClr val="windowText" lastClr="000000"/>
            </a:solidFill>
            <a:prstDash val="solid"/>
            <a:tailEnd type="arrow"/>
          </a:ln>
          <a:effectLst/>
        </p:spPr>
      </p:cxnSp>
      <p:cxnSp>
        <p:nvCxnSpPr>
          <p:cNvPr id="46" name="Straight Arrow Connector 45">
            <a:extLst>
              <a:ext uri="{FF2B5EF4-FFF2-40B4-BE49-F238E27FC236}">
                <a16:creationId xmlns:a16="http://schemas.microsoft.com/office/drawing/2014/main" xmlns="" id="{C332F823-08D7-4B55-9D84-7CF65A0E4C63}"/>
              </a:ext>
            </a:extLst>
          </p:cNvPr>
          <p:cNvCxnSpPr>
            <a:cxnSpLocks/>
            <a:stCxn id="39" idx="1"/>
          </p:cNvCxnSpPr>
          <p:nvPr/>
        </p:nvCxnSpPr>
        <p:spPr>
          <a:xfrm flipH="1" flipV="1">
            <a:off x="5746421" y="2731040"/>
            <a:ext cx="474982" cy="202429"/>
          </a:xfrm>
          <a:prstGeom prst="straightConnector1">
            <a:avLst/>
          </a:prstGeom>
          <a:noFill/>
          <a:ln w="9525" cap="flat" cmpd="sng" algn="ctr">
            <a:solidFill>
              <a:sysClr val="windowText" lastClr="000000"/>
            </a:solidFill>
            <a:prstDash val="solid"/>
            <a:tailEnd type="arrow"/>
          </a:ln>
          <a:effectLst/>
        </p:spPr>
      </p:cxnSp>
      <p:cxnSp>
        <p:nvCxnSpPr>
          <p:cNvPr id="47" name="Straight Arrow Connector 46">
            <a:extLst>
              <a:ext uri="{FF2B5EF4-FFF2-40B4-BE49-F238E27FC236}">
                <a16:creationId xmlns:a16="http://schemas.microsoft.com/office/drawing/2014/main" xmlns="" id="{427FBFE0-2ED4-4082-BCDA-E43B2EFD52F9}"/>
              </a:ext>
            </a:extLst>
          </p:cNvPr>
          <p:cNvCxnSpPr>
            <a:cxnSpLocks/>
          </p:cNvCxnSpPr>
          <p:nvPr/>
        </p:nvCxnSpPr>
        <p:spPr>
          <a:xfrm flipH="1" flipV="1">
            <a:off x="6267228" y="2494032"/>
            <a:ext cx="449996" cy="109127"/>
          </a:xfrm>
          <a:prstGeom prst="straightConnector1">
            <a:avLst/>
          </a:prstGeom>
          <a:noFill/>
          <a:ln w="9525" cap="flat" cmpd="sng" algn="ctr">
            <a:solidFill>
              <a:sysClr val="windowText" lastClr="000000"/>
            </a:solidFill>
            <a:prstDash val="solid"/>
            <a:tailEnd type="arrow"/>
          </a:ln>
          <a:effectLst/>
        </p:spPr>
      </p:cxnSp>
      <p:cxnSp>
        <p:nvCxnSpPr>
          <p:cNvPr id="48" name="Straight Arrow Connector 47">
            <a:extLst>
              <a:ext uri="{FF2B5EF4-FFF2-40B4-BE49-F238E27FC236}">
                <a16:creationId xmlns:a16="http://schemas.microsoft.com/office/drawing/2014/main" xmlns="" id="{9FAA1CBF-8ED3-452B-A8B0-24DE5DD3C22C}"/>
              </a:ext>
            </a:extLst>
          </p:cNvPr>
          <p:cNvCxnSpPr>
            <a:cxnSpLocks/>
          </p:cNvCxnSpPr>
          <p:nvPr/>
        </p:nvCxnSpPr>
        <p:spPr>
          <a:xfrm flipH="1">
            <a:off x="5928419" y="877484"/>
            <a:ext cx="185655" cy="304666"/>
          </a:xfrm>
          <a:prstGeom prst="straightConnector1">
            <a:avLst/>
          </a:prstGeom>
          <a:noFill/>
          <a:ln w="9525" cap="flat" cmpd="sng" algn="ctr">
            <a:solidFill>
              <a:sysClr val="windowText" lastClr="000000"/>
            </a:solidFill>
            <a:prstDash val="solid"/>
            <a:tailEnd type="arrow"/>
          </a:ln>
          <a:effectLst/>
        </p:spPr>
      </p:cxnSp>
      <p:cxnSp>
        <p:nvCxnSpPr>
          <p:cNvPr id="49" name="Straight Arrow Connector 48">
            <a:extLst>
              <a:ext uri="{FF2B5EF4-FFF2-40B4-BE49-F238E27FC236}">
                <a16:creationId xmlns:a16="http://schemas.microsoft.com/office/drawing/2014/main" xmlns="" id="{78E83E96-34C9-4DF2-84B8-0C92F6014857}"/>
              </a:ext>
            </a:extLst>
          </p:cNvPr>
          <p:cNvCxnSpPr>
            <a:cxnSpLocks/>
          </p:cNvCxnSpPr>
          <p:nvPr/>
        </p:nvCxnSpPr>
        <p:spPr>
          <a:xfrm>
            <a:off x="6114074" y="877484"/>
            <a:ext cx="642213" cy="708128"/>
          </a:xfrm>
          <a:prstGeom prst="straightConnector1">
            <a:avLst/>
          </a:prstGeom>
          <a:noFill/>
          <a:ln w="9525" cap="flat" cmpd="sng" algn="ctr">
            <a:solidFill>
              <a:sysClr val="windowText" lastClr="000000"/>
            </a:solidFill>
            <a:prstDash val="solid"/>
            <a:tailEnd type="arrow"/>
          </a:ln>
          <a:effectLst/>
        </p:spPr>
      </p:cxnSp>
      <p:cxnSp>
        <p:nvCxnSpPr>
          <p:cNvPr id="50" name="Straight Arrow Connector 49">
            <a:extLst>
              <a:ext uri="{FF2B5EF4-FFF2-40B4-BE49-F238E27FC236}">
                <a16:creationId xmlns:a16="http://schemas.microsoft.com/office/drawing/2014/main" xmlns="" id="{10301DF1-7B67-433D-9319-94F50C1C03A4}"/>
              </a:ext>
            </a:extLst>
          </p:cNvPr>
          <p:cNvCxnSpPr>
            <a:cxnSpLocks/>
          </p:cNvCxnSpPr>
          <p:nvPr/>
        </p:nvCxnSpPr>
        <p:spPr>
          <a:xfrm flipH="1" flipV="1">
            <a:off x="7236117" y="1984290"/>
            <a:ext cx="414310" cy="223932"/>
          </a:xfrm>
          <a:prstGeom prst="straightConnector1">
            <a:avLst/>
          </a:prstGeom>
          <a:noFill/>
          <a:ln w="9525" cap="flat" cmpd="sng" algn="ctr">
            <a:solidFill>
              <a:sysClr val="windowText" lastClr="000000"/>
            </a:solidFill>
            <a:prstDash val="solid"/>
            <a:tailEnd type="arrow"/>
          </a:ln>
          <a:effectLst/>
        </p:spPr>
      </p:cxnSp>
      <p:cxnSp>
        <p:nvCxnSpPr>
          <p:cNvPr id="51" name="Straight Arrow Connector 50">
            <a:extLst>
              <a:ext uri="{FF2B5EF4-FFF2-40B4-BE49-F238E27FC236}">
                <a16:creationId xmlns:a16="http://schemas.microsoft.com/office/drawing/2014/main" xmlns="" id="{487E2C31-534C-4F69-BEFF-CB4D748F8D8E}"/>
              </a:ext>
            </a:extLst>
          </p:cNvPr>
          <p:cNvCxnSpPr>
            <a:cxnSpLocks/>
            <a:stCxn id="62" idx="1"/>
          </p:cNvCxnSpPr>
          <p:nvPr/>
        </p:nvCxnSpPr>
        <p:spPr>
          <a:xfrm flipH="1">
            <a:off x="3109183" y="3511579"/>
            <a:ext cx="1775400" cy="543296"/>
          </a:xfrm>
          <a:prstGeom prst="straightConnector1">
            <a:avLst/>
          </a:prstGeom>
          <a:noFill/>
          <a:ln w="9525" cap="flat" cmpd="sng" algn="ctr">
            <a:solidFill>
              <a:sysClr val="windowText" lastClr="000000"/>
            </a:solidFill>
            <a:prstDash val="solid"/>
            <a:tailEnd type="arrow"/>
          </a:ln>
          <a:effectLst/>
        </p:spPr>
      </p:cxnSp>
      <p:cxnSp>
        <p:nvCxnSpPr>
          <p:cNvPr id="52" name="Straight Arrow Connector 51">
            <a:extLst>
              <a:ext uri="{FF2B5EF4-FFF2-40B4-BE49-F238E27FC236}">
                <a16:creationId xmlns:a16="http://schemas.microsoft.com/office/drawing/2014/main" xmlns="" id="{7E74DB03-77C7-4653-A225-737C6592B2EF}"/>
              </a:ext>
            </a:extLst>
          </p:cNvPr>
          <p:cNvCxnSpPr>
            <a:cxnSpLocks/>
          </p:cNvCxnSpPr>
          <p:nvPr/>
        </p:nvCxnSpPr>
        <p:spPr>
          <a:xfrm flipV="1">
            <a:off x="5069754" y="3086583"/>
            <a:ext cx="82889" cy="375712"/>
          </a:xfrm>
          <a:prstGeom prst="straightConnector1">
            <a:avLst/>
          </a:prstGeom>
          <a:noFill/>
          <a:ln w="9525" cap="flat" cmpd="sng" algn="ctr">
            <a:solidFill>
              <a:sysClr val="windowText" lastClr="000000"/>
            </a:solidFill>
            <a:prstDash val="solid"/>
            <a:tailEnd type="arrow"/>
          </a:ln>
          <a:effectLst/>
        </p:spPr>
      </p:cxnSp>
      <p:cxnSp>
        <p:nvCxnSpPr>
          <p:cNvPr id="53" name="Straight Arrow Connector 52">
            <a:extLst>
              <a:ext uri="{FF2B5EF4-FFF2-40B4-BE49-F238E27FC236}">
                <a16:creationId xmlns:a16="http://schemas.microsoft.com/office/drawing/2014/main" xmlns="" id="{0F9A7E04-D596-4808-AA50-64EDF96715F2}"/>
              </a:ext>
            </a:extLst>
          </p:cNvPr>
          <p:cNvCxnSpPr>
            <a:cxnSpLocks/>
          </p:cNvCxnSpPr>
          <p:nvPr/>
        </p:nvCxnSpPr>
        <p:spPr>
          <a:xfrm>
            <a:off x="4633191" y="1559558"/>
            <a:ext cx="398307" cy="248618"/>
          </a:xfrm>
          <a:prstGeom prst="straightConnector1">
            <a:avLst/>
          </a:prstGeom>
          <a:noFill/>
          <a:ln w="9525" cap="flat" cmpd="sng" algn="ctr">
            <a:solidFill>
              <a:sysClr val="windowText" lastClr="000000"/>
            </a:solidFill>
            <a:prstDash val="solid"/>
            <a:tailEnd type="arrow"/>
          </a:ln>
          <a:effectLst/>
        </p:spPr>
      </p:cxnSp>
      <p:cxnSp>
        <p:nvCxnSpPr>
          <p:cNvPr id="54" name="Straight Arrow Connector 53">
            <a:extLst>
              <a:ext uri="{FF2B5EF4-FFF2-40B4-BE49-F238E27FC236}">
                <a16:creationId xmlns:a16="http://schemas.microsoft.com/office/drawing/2014/main" xmlns="" id="{33C69E1E-11C3-4BCE-BB4B-62B7ABF7CA9F}"/>
              </a:ext>
            </a:extLst>
          </p:cNvPr>
          <p:cNvCxnSpPr>
            <a:cxnSpLocks/>
          </p:cNvCxnSpPr>
          <p:nvPr/>
        </p:nvCxnSpPr>
        <p:spPr>
          <a:xfrm>
            <a:off x="4689996" y="1275446"/>
            <a:ext cx="341503" cy="403340"/>
          </a:xfrm>
          <a:prstGeom prst="straightConnector1">
            <a:avLst/>
          </a:prstGeom>
          <a:noFill/>
          <a:ln w="9525" cap="flat" cmpd="sng" algn="ctr">
            <a:solidFill>
              <a:sysClr val="windowText" lastClr="000000"/>
            </a:solidFill>
            <a:prstDash val="solid"/>
            <a:tailEnd type="arrow"/>
          </a:ln>
          <a:effectLst/>
        </p:spPr>
      </p:cxnSp>
      <p:graphicFrame>
        <p:nvGraphicFramePr>
          <p:cNvPr id="55" name="Table 54">
            <a:extLst>
              <a:ext uri="{FF2B5EF4-FFF2-40B4-BE49-F238E27FC236}">
                <a16:creationId xmlns:a16="http://schemas.microsoft.com/office/drawing/2014/main" xmlns="" id="{1B7E0693-5A67-4DC7-85C4-5DD7BF91F92F}"/>
              </a:ext>
            </a:extLst>
          </p:cNvPr>
          <p:cNvGraphicFramePr>
            <a:graphicFrameLocks noGrp="1"/>
          </p:cNvGraphicFramePr>
          <p:nvPr>
            <p:extLst>
              <p:ext uri="{D42A27DB-BD31-4B8C-83A1-F6EECF244321}">
                <p14:modId xmlns:p14="http://schemas.microsoft.com/office/powerpoint/2010/main" val="192677867"/>
              </p:ext>
            </p:extLst>
          </p:nvPr>
        </p:nvGraphicFramePr>
        <p:xfrm>
          <a:off x="2827182" y="1000830"/>
          <a:ext cx="2584969" cy="274320"/>
        </p:xfrm>
        <a:graphic>
          <a:graphicData uri="http://schemas.openxmlformats.org/drawingml/2006/table">
            <a:tbl>
              <a:tblPr firstRow="1" bandRow="1"/>
              <a:tblGrid>
                <a:gridCol w="1292239">
                  <a:extLst>
                    <a:ext uri="{9D8B030D-6E8A-4147-A177-3AD203B41FA5}">
                      <a16:colId xmlns:a16="http://schemas.microsoft.com/office/drawing/2014/main" xmlns="" val="2621057795"/>
                    </a:ext>
                  </a:extLst>
                </a:gridCol>
                <a:gridCol w="646365">
                  <a:extLst>
                    <a:ext uri="{9D8B030D-6E8A-4147-A177-3AD203B41FA5}">
                      <a16:colId xmlns:a16="http://schemas.microsoft.com/office/drawing/2014/main" xmlns="" val="2905065136"/>
                    </a:ext>
                  </a:extLst>
                </a:gridCol>
                <a:gridCol w="646365">
                  <a:extLst>
                    <a:ext uri="{9D8B030D-6E8A-4147-A177-3AD203B41FA5}">
                      <a16:colId xmlns:a16="http://schemas.microsoft.com/office/drawing/2014/main" xmlns="" val="4221125412"/>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3.04.02 Corner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$7,064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56" name="Table 55">
            <a:extLst>
              <a:ext uri="{FF2B5EF4-FFF2-40B4-BE49-F238E27FC236}">
                <a16:creationId xmlns:a16="http://schemas.microsoft.com/office/drawing/2014/main" xmlns="" id="{83F8C6D6-A9EA-4ADD-9AEC-321FE262E1C7}"/>
              </a:ext>
            </a:extLst>
          </p:cNvPr>
          <p:cNvGraphicFramePr>
            <a:graphicFrameLocks noGrp="1"/>
          </p:cNvGraphicFramePr>
          <p:nvPr>
            <p:extLst>
              <p:ext uri="{D42A27DB-BD31-4B8C-83A1-F6EECF244321}">
                <p14:modId xmlns:p14="http://schemas.microsoft.com/office/powerpoint/2010/main" val="1030331055"/>
              </p:ext>
            </p:extLst>
          </p:nvPr>
        </p:nvGraphicFramePr>
        <p:xfrm>
          <a:off x="2073975" y="1396162"/>
          <a:ext cx="2574520" cy="274320"/>
        </p:xfrm>
        <a:graphic>
          <a:graphicData uri="http://schemas.openxmlformats.org/drawingml/2006/table">
            <a:tbl>
              <a:tblPr firstRow="1" bandRow="1"/>
              <a:tblGrid>
                <a:gridCol w="1295400">
                  <a:extLst>
                    <a:ext uri="{9D8B030D-6E8A-4147-A177-3AD203B41FA5}">
                      <a16:colId xmlns:a16="http://schemas.microsoft.com/office/drawing/2014/main" xmlns="" val="2621057795"/>
                    </a:ext>
                  </a:extLst>
                </a:gridCol>
                <a:gridCol w="685800">
                  <a:extLst>
                    <a:ext uri="{9D8B030D-6E8A-4147-A177-3AD203B41FA5}">
                      <a16:colId xmlns:a16="http://schemas.microsoft.com/office/drawing/2014/main" xmlns="" val="2905065136"/>
                    </a:ext>
                  </a:extLst>
                </a:gridCol>
                <a:gridCol w="593320">
                  <a:extLst>
                    <a:ext uri="{9D8B030D-6E8A-4147-A177-3AD203B41FA5}">
                      <a16:colId xmlns:a16="http://schemas.microsoft.com/office/drawing/2014/main" xmlns="" val="158757741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3.04.01 Science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$17,507</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57" name="Table 56">
            <a:extLst>
              <a:ext uri="{FF2B5EF4-FFF2-40B4-BE49-F238E27FC236}">
                <a16:creationId xmlns:a16="http://schemas.microsoft.com/office/drawing/2014/main" xmlns="" id="{86D96884-ECD0-46DF-9C49-72C90F597575}"/>
              </a:ext>
            </a:extLst>
          </p:cNvPr>
          <p:cNvGraphicFramePr>
            <a:graphicFrameLocks noGrp="1"/>
          </p:cNvGraphicFramePr>
          <p:nvPr/>
        </p:nvGraphicFramePr>
        <p:xfrm>
          <a:off x="2454975" y="1745799"/>
          <a:ext cx="1887154" cy="274320"/>
        </p:xfrm>
        <a:graphic>
          <a:graphicData uri="http://schemas.openxmlformats.org/drawingml/2006/table">
            <a:tbl>
              <a:tblPr firstRow="1" bandRow="1"/>
              <a:tblGrid>
                <a:gridCol w="652598">
                  <a:extLst>
                    <a:ext uri="{9D8B030D-6E8A-4147-A177-3AD203B41FA5}">
                      <a16:colId xmlns:a16="http://schemas.microsoft.com/office/drawing/2014/main" xmlns="" val="2621057795"/>
                    </a:ext>
                  </a:extLst>
                </a:gridCol>
                <a:gridCol w="617278">
                  <a:extLst>
                    <a:ext uri="{9D8B030D-6E8A-4147-A177-3AD203B41FA5}">
                      <a16:colId xmlns:a16="http://schemas.microsoft.com/office/drawing/2014/main" xmlns="" val="2905065136"/>
                    </a:ext>
                  </a:extLst>
                </a:gridCol>
                <a:gridCol w="617278">
                  <a:extLst>
                    <a:ext uri="{9D8B030D-6E8A-4147-A177-3AD203B41FA5}">
                      <a16:colId xmlns:a16="http://schemas.microsoft.com/office/drawing/2014/main" xmlns="" val="594024403"/>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3.03 Sensors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$34,011</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58" name="Table 57">
            <a:extLst>
              <a:ext uri="{FF2B5EF4-FFF2-40B4-BE49-F238E27FC236}">
                <a16:creationId xmlns:a16="http://schemas.microsoft.com/office/drawing/2014/main" xmlns="" id="{DD9B99B4-4F1D-47C8-9CA5-F52A4515D78C}"/>
              </a:ext>
            </a:extLst>
          </p:cNvPr>
          <p:cNvGraphicFramePr>
            <a:graphicFrameLocks noGrp="1"/>
          </p:cNvGraphicFramePr>
          <p:nvPr>
            <p:extLst>
              <p:ext uri="{D42A27DB-BD31-4B8C-83A1-F6EECF244321}">
                <p14:modId xmlns:p14="http://schemas.microsoft.com/office/powerpoint/2010/main" val="1448603367"/>
              </p:ext>
            </p:extLst>
          </p:nvPr>
        </p:nvGraphicFramePr>
        <p:xfrm>
          <a:off x="5822268" y="3716510"/>
          <a:ext cx="2527759" cy="1097280"/>
        </p:xfrm>
        <a:graphic>
          <a:graphicData uri="http://schemas.openxmlformats.org/drawingml/2006/table">
            <a:tbl>
              <a:tblPr firstRow="1" bandRow="1"/>
              <a:tblGrid>
                <a:gridCol w="1283261">
                  <a:extLst>
                    <a:ext uri="{9D8B030D-6E8A-4147-A177-3AD203B41FA5}">
                      <a16:colId xmlns:a16="http://schemas.microsoft.com/office/drawing/2014/main" xmlns="" val="2621057795"/>
                    </a:ext>
                  </a:extLst>
                </a:gridCol>
                <a:gridCol w="622249">
                  <a:extLst>
                    <a:ext uri="{9D8B030D-6E8A-4147-A177-3AD203B41FA5}">
                      <a16:colId xmlns:a16="http://schemas.microsoft.com/office/drawing/2014/main" xmlns="" val="2905065136"/>
                    </a:ext>
                  </a:extLst>
                </a:gridCol>
                <a:gridCol w="622249">
                  <a:extLst>
                    <a:ext uri="{9D8B030D-6E8A-4147-A177-3AD203B41FA5}">
                      <a16:colId xmlns:a16="http://schemas.microsoft.com/office/drawing/2014/main" xmlns="" val="2354392649"/>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3.01 Management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$15,225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95%</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3.02 Systems Integration</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$9, 308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96%</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298954506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3.05 Optics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$28,094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383216730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3.07.01 Control System</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$5,055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93%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343183617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3.07.02 Data </a:t>
                      </a:r>
                      <a:r>
                        <a:rPr lang="en-US" sz="900" kern="1200" dirty="0" err="1">
                          <a:solidFill>
                            <a:schemeClr val="dk1"/>
                          </a:solidFill>
                          <a:latin typeface="+mn-lt"/>
                          <a:ea typeface="+mn-ea"/>
                          <a:cs typeface="+mn-cs"/>
                        </a:rPr>
                        <a:t>Acq</a:t>
                      </a:r>
                      <a:r>
                        <a:rPr lang="en-US" sz="900" kern="1200" dirty="0">
                          <a:solidFill>
                            <a:schemeClr val="dk1"/>
                          </a:solidFill>
                          <a:latin typeface="+mn-lt"/>
                          <a:ea typeface="+mn-ea"/>
                          <a:cs typeface="+mn-cs"/>
                        </a:rPr>
                        <a:t> Sys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$5,424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19380685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3.08 Integration and Test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$13,233</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83%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2084898941"/>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mn-lt"/>
                          <a:ea typeface="+mn-ea"/>
                          <a:cs typeface="+mn-cs"/>
                        </a:rPr>
                        <a:t>TOTAL</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b="1" dirty="0"/>
                        <a:t>$160,423</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b="1" dirty="0"/>
                        <a:t>96.3%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3390003277"/>
                  </a:ext>
                </a:extLst>
              </a:tr>
            </a:tbl>
          </a:graphicData>
        </a:graphic>
      </p:graphicFrame>
      <p:graphicFrame>
        <p:nvGraphicFramePr>
          <p:cNvPr id="59" name="Table 58">
            <a:extLst>
              <a:ext uri="{FF2B5EF4-FFF2-40B4-BE49-F238E27FC236}">
                <a16:creationId xmlns:a16="http://schemas.microsoft.com/office/drawing/2014/main" xmlns="" id="{CE1D3192-A0F9-449C-8D51-A1D7E586341D}"/>
              </a:ext>
            </a:extLst>
          </p:cNvPr>
          <p:cNvGraphicFramePr>
            <a:graphicFrameLocks noGrp="1"/>
          </p:cNvGraphicFramePr>
          <p:nvPr>
            <p:extLst>
              <p:ext uri="{D42A27DB-BD31-4B8C-83A1-F6EECF244321}">
                <p14:modId xmlns:p14="http://schemas.microsoft.com/office/powerpoint/2010/main" val="590218915"/>
              </p:ext>
            </p:extLst>
          </p:nvPr>
        </p:nvGraphicFramePr>
        <p:xfrm>
          <a:off x="1528469" y="2343150"/>
          <a:ext cx="2263682" cy="274320"/>
        </p:xfrm>
        <a:graphic>
          <a:graphicData uri="http://schemas.openxmlformats.org/drawingml/2006/table">
            <a:tbl>
              <a:tblPr firstRow="1" bandRow="1"/>
              <a:tblGrid>
                <a:gridCol w="1032328">
                  <a:extLst>
                    <a:ext uri="{9D8B030D-6E8A-4147-A177-3AD203B41FA5}">
                      <a16:colId xmlns:a16="http://schemas.microsoft.com/office/drawing/2014/main" xmlns="" val="2621057795"/>
                    </a:ext>
                  </a:extLst>
                </a:gridCol>
                <a:gridCol w="615677">
                  <a:extLst>
                    <a:ext uri="{9D8B030D-6E8A-4147-A177-3AD203B41FA5}">
                      <a16:colId xmlns:a16="http://schemas.microsoft.com/office/drawing/2014/main" xmlns="" val="2905065136"/>
                    </a:ext>
                  </a:extLst>
                </a:gridCol>
                <a:gridCol w="615677">
                  <a:extLst>
                    <a:ext uri="{9D8B030D-6E8A-4147-A177-3AD203B41FA5}">
                      <a16:colId xmlns:a16="http://schemas.microsoft.com/office/drawing/2014/main" xmlns="" val="284579451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3.06.01 Camera Body</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$2,395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60" name="Table 59">
            <a:extLst>
              <a:ext uri="{FF2B5EF4-FFF2-40B4-BE49-F238E27FC236}">
                <a16:creationId xmlns:a16="http://schemas.microsoft.com/office/drawing/2014/main" xmlns="" id="{5C6ECCDD-049F-4D70-9D75-827130B63705}"/>
              </a:ext>
            </a:extLst>
          </p:cNvPr>
          <p:cNvGraphicFramePr>
            <a:graphicFrameLocks noGrp="1"/>
          </p:cNvGraphicFramePr>
          <p:nvPr>
            <p:extLst>
              <p:ext uri="{D42A27DB-BD31-4B8C-83A1-F6EECF244321}">
                <p14:modId xmlns:p14="http://schemas.microsoft.com/office/powerpoint/2010/main" val="3869551425"/>
              </p:ext>
            </p:extLst>
          </p:nvPr>
        </p:nvGraphicFramePr>
        <p:xfrm>
          <a:off x="1002852" y="2788399"/>
          <a:ext cx="2263682" cy="274320"/>
        </p:xfrm>
        <a:graphic>
          <a:graphicData uri="http://schemas.openxmlformats.org/drawingml/2006/table">
            <a:tbl>
              <a:tblPr firstRow="1" bandRow="1"/>
              <a:tblGrid>
                <a:gridCol w="846710">
                  <a:extLst>
                    <a:ext uri="{9D8B030D-6E8A-4147-A177-3AD203B41FA5}">
                      <a16:colId xmlns:a16="http://schemas.microsoft.com/office/drawing/2014/main" xmlns="" val="2621057795"/>
                    </a:ext>
                  </a:extLst>
                </a:gridCol>
                <a:gridCol w="708486">
                  <a:extLst>
                    <a:ext uri="{9D8B030D-6E8A-4147-A177-3AD203B41FA5}">
                      <a16:colId xmlns:a16="http://schemas.microsoft.com/office/drawing/2014/main" xmlns="" val="2905065136"/>
                    </a:ext>
                  </a:extLst>
                </a:gridCol>
                <a:gridCol w="708486">
                  <a:extLst>
                    <a:ext uri="{9D8B030D-6E8A-4147-A177-3AD203B41FA5}">
                      <a16:colId xmlns:a16="http://schemas.microsoft.com/office/drawing/2014/main" xmlns="" val="196200628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3.06.02 Shutter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$3,030</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98%</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61" name="Table 60">
            <a:extLst>
              <a:ext uri="{FF2B5EF4-FFF2-40B4-BE49-F238E27FC236}">
                <a16:creationId xmlns:a16="http://schemas.microsoft.com/office/drawing/2014/main" xmlns="" id="{F106FBB7-EA5E-4F69-9372-07791910935D}"/>
              </a:ext>
            </a:extLst>
          </p:cNvPr>
          <p:cNvGraphicFramePr>
            <a:graphicFrameLocks noGrp="1"/>
          </p:cNvGraphicFramePr>
          <p:nvPr>
            <p:extLst>
              <p:ext uri="{D42A27DB-BD31-4B8C-83A1-F6EECF244321}">
                <p14:modId xmlns:p14="http://schemas.microsoft.com/office/powerpoint/2010/main" val="1424651658"/>
              </p:ext>
            </p:extLst>
          </p:nvPr>
        </p:nvGraphicFramePr>
        <p:xfrm>
          <a:off x="4970388" y="669208"/>
          <a:ext cx="2343150" cy="287199"/>
        </p:xfrm>
        <a:graphic>
          <a:graphicData uri="http://schemas.openxmlformats.org/drawingml/2006/table">
            <a:tbl>
              <a:tblPr firstRow="1" bandRow="1"/>
              <a:tblGrid>
                <a:gridCol w="1030218">
                  <a:extLst>
                    <a:ext uri="{9D8B030D-6E8A-4147-A177-3AD203B41FA5}">
                      <a16:colId xmlns:a16="http://schemas.microsoft.com/office/drawing/2014/main" xmlns="" val="2621057795"/>
                    </a:ext>
                  </a:extLst>
                </a:gridCol>
                <a:gridCol w="698909">
                  <a:extLst>
                    <a:ext uri="{9D8B030D-6E8A-4147-A177-3AD203B41FA5}">
                      <a16:colId xmlns:a16="http://schemas.microsoft.com/office/drawing/2014/main" xmlns="" val="2905065136"/>
                    </a:ext>
                  </a:extLst>
                </a:gridCol>
                <a:gridCol w="614023">
                  <a:extLst>
                    <a:ext uri="{9D8B030D-6E8A-4147-A177-3AD203B41FA5}">
                      <a16:colId xmlns:a16="http://schemas.microsoft.com/office/drawing/2014/main" xmlns="" val="2077989412"/>
                    </a:ext>
                  </a:extLst>
                </a:gridCol>
              </a:tblGrid>
              <a:tr h="15003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algn="l" defTabSz="914400" rtl="0" eaLnBrk="1" latinLnBrk="0" hangingPunct="1"/>
                      <a:r>
                        <a:rPr lang="en-US" sz="900" b="1" kern="1200" dirty="0">
                          <a:solidFill>
                            <a:schemeClr val="lt1"/>
                          </a:solidFill>
                          <a:latin typeface="Calibri"/>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3.06.05 Utility Trunk</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$1,385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91%</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62" name="Table 61">
            <a:extLst>
              <a:ext uri="{FF2B5EF4-FFF2-40B4-BE49-F238E27FC236}">
                <a16:creationId xmlns:a16="http://schemas.microsoft.com/office/drawing/2014/main" xmlns="" id="{C9D28C64-B1B0-4011-932D-1DF638EFAF13}"/>
              </a:ext>
            </a:extLst>
          </p:cNvPr>
          <p:cNvGraphicFramePr>
            <a:graphicFrameLocks noGrp="1"/>
          </p:cNvGraphicFramePr>
          <p:nvPr/>
        </p:nvGraphicFramePr>
        <p:xfrm>
          <a:off x="4884583" y="3374419"/>
          <a:ext cx="2294792" cy="274320"/>
        </p:xfrm>
        <a:graphic>
          <a:graphicData uri="http://schemas.openxmlformats.org/drawingml/2006/table">
            <a:tbl>
              <a:tblPr firstRow="1" bandRow="1"/>
              <a:tblGrid>
                <a:gridCol w="1532792">
                  <a:extLst>
                    <a:ext uri="{9D8B030D-6E8A-4147-A177-3AD203B41FA5}">
                      <a16:colId xmlns:a16="http://schemas.microsoft.com/office/drawing/2014/main" xmlns="" val="2621057795"/>
                    </a:ext>
                  </a:extLst>
                </a:gridCol>
                <a:gridCol w="762000">
                  <a:extLst>
                    <a:ext uri="{9D8B030D-6E8A-4147-A177-3AD203B41FA5}">
                      <a16:colId xmlns:a16="http://schemas.microsoft.com/office/drawing/2014/main" xmlns="" val="290506513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3.06.03 Filter Exchange System</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Contributed</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63" name="Table 62">
            <a:extLst>
              <a:ext uri="{FF2B5EF4-FFF2-40B4-BE49-F238E27FC236}">
                <a16:creationId xmlns:a16="http://schemas.microsoft.com/office/drawing/2014/main" xmlns="" id="{4B469F4D-5F5D-4B80-8DA6-63311FCA555D}"/>
              </a:ext>
            </a:extLst>
          </p:cNvPr>
          <p:cNvGraphicFramePr>
            <a:graphicFrameLocks noGrp="1"/>
          </p:cNvGraphicFramePr>
          <p:nvPr>
            <p:extLst>
              <p:ext uri="{D42A27DB-BD31-4B8C-83A1-F6EECF244321}">
                <p14:modId xmlns:p14="http://schemas.microsoft.com/office/powerpoint/2010/main" val="1621292837"/>
              </p:ext>
            </p:extLst>
          </p:nvPr>
        </p:nvGraphicFramePr>
        <p:xfrm>
          <a:off x="6580259" y="2519135"/>
          <a:ext cx="2199317" cy="274320"/>
        </p:xfrm>
        <a:graphic>
          <a:graphicData uri="http://schemas.openxmlformats.org/drawingml/2006/table">
            <a:tbl>
              <a:tblPr firstRow="1" bandRow="1"/>
              <a:tblGrid>
                <a:gridCol w="863679">
                  <a:extLst>
                    <a:ext uri="{9D8B030D-6E8A-4147-A177-3AD203B41FA5}">
                      <a16:colId xmlns:a16="http://schemas.microsoft.com/office/drawing/2014/main" xmlns="" val="2621057795"/>
                    </a:ext>
                  </a:extLst>
                </a:gridCol>
                <a:gridCol w="667819">
                  <a:extLst>
                    <a:ext uri="{9D8B030D-6E8A-4147-A177-3AD203B41FA5}">
                      <a16:colId xmlns:a16="http://schemas.microsoft.com/office/drawing/2014/main" xmlns="" val="2905065136"/>
                    </a:ext>
                  </a:extLst>
                </a:gridCol>
                <a:gridCol w="667819">
                  <a:extLst>
                    <a:ext uri="{9D8B030D-6E8A-4147-A177-3AD203B41FA5}">
                      <a16:colId xmlns:a16="http://schemas.microsoft.com/office/drawing/2014/main" xmlns="" val="3761470604"/>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3.06.04 Cryostat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$16,394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64" name="Table 63">
            <a:extLst>
              <a:ext uri="{FF2B5EF4-FFF2-40B4-BE49-F238E27FC236}">
                <a16:creationId xmlns:a16="http://schemas.microsoft.com/office/drawing/2014/main" xmlns="" id="{3266B31C-87A3-4A08-84EE-E80D3FBC0EC5}"/>
              </a:ext>
            </a:extLst>
          </p:cNvPr>
          <p:cNvGraphicFramePr>
            <a:graphicFrameLocks noGrp="1"/>
          </p:cNvGraphicFramePr>
          <p:nvPr/>
        </p:nvGraphicFramePr>
        <p:xfrm>
          <a:off x="6656232" y="2172739"/>
          <a:ext cx="2411568" cy="274320"/>
        </p:xfrm>
        <a:graphic>
          <a:graphicData uri="http://schemas.openxmlformats.org/drawingml/2006/table">
            <a:tbl>
              <a:tblPr firstRow="1" bandRow="1"/>
              <a:tblGrid>
                <a:gridCol w="1148952">
                  <a:extLst>
                    <a:ext uri="{9D8B030D-6E8A-4147-A177-3AD203B41FA5}">
                      <a16:colId xmlns:a16="http://schemas.microsoft.com/office/drawing/2014/main" xmlns="" val="2621057795"/>
                    </a:ext>
                  </a:extLst>
                </a:gridCol>
                <a:gridCol w="631308">
                  <a:extLst>
                    <a:ext uri="{9D8B030D-6E8A-4147-A177-3AD203B41FA5}">
                      <a16:colId xmlns:a16="http://schemas.microsoft.com/office/drawing/2014/main" xmlns="" val="2905065136"/>
                    </a:ext>
                  </a:extLst>
                </a:gridCol>
                <a:gridCol w="631308">
                  <a:extLst>
                    <a:ext uri="{9D8B030D-6E8A-4147-A177-3AD203B41FA5}">
                      <a16:colId xmlns:a16="http://schemas.microsoft.com/office/drawing/2014/main" xmlns="" val="2518659700"/>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3.07.02 Aux Electronics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$2,298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pic>
        <p:nvPicPr>
          <p:cNvPr id="65" name="Picture 64">
            <a:extLst>
              <a:ext uri="{FF2B5EF4-FFF2-40B4-BE49-F238E27FC236}">
                <a16:creationId xmlns:a16="http://schemas.microsoft.com/office/drawing/2014/main" xmlns="" id="{42396C00-5029-49BE-9354-CA9E4B3CE2D2}"/>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rot="408356">
            <a:off x="80444" y="484773"/>
            <a:ext cx="2450431" cy="1731230"/>
          </a:xfrm>
          <a:prstGeom prst="rect">
            <a:avLst/>
          </a:prstGeom>
        </p:spPr>
      </p:pic>
    </p:spTree>
    <p:extLst>
      <p:ext uri="{BB962C8B-B14F-4D97-AF65-F5344CB8AC3E}">
        <p14:creationId xmlns:p14="http://schemas.microsoft.com/office/powerpoint/2010/main" val="3011370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42950"/>
            <a:ext cx="8229601" cy="3982640"/>
          </a:xfrm>
        </p:spPr>
        <p:txBody>
          <a:bodyPr>
            <a:normAutofit/>
          </a:bodyPr>
          <a:lstStyle/>
          <a:p>
            <a:pPr marL="0" indent="0">
              <a:buNone/>
            </a:pPr>
            <a:endParaRPr lang="en-US" dirty="0"/>
          </a:p>
          <a:p>
            <a:endParaRPr lang="en-US" dirty="0"/>
          </a:p>
        </p:txBody>
      </p:sp>
      <p:sp>
        <p:nvSpPr>
          <p:cNvPr id="2" name="Title 1"/>
          <p:cNvSpPr>
            <a:spLocks noGrp="1"/>
          </p:cNvSpPr>
          <p:nvPr>
            <p:ph type="title"/>
          </p:nvPr>
        </p:nvSpPr>
        <p:spPr/>
        <p:txBody>
          <a:bodyPr/>
          <a:lstStyle/>
          <a:p>
            <a:r>
              <a:rPr lang="en-US" dirty="0"/>
              <a:t>LSST Camera – I&amp;T Subsystem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252" y="1047750"/>
            <a:ext cx="4465073" cy="3323297"/>
          </a:xfrm>
          <a:prstGeom prst="rect">
            <a:avLst/>
          </a:prstGeom>
          <a:ln>
            <a:solidFill>
              <a:schemeClr val="tx1"/>
            </a:solidFill>
          </a:ln>
        </p:spPr>
      </p:pic>
      <p:sp>
        <p:nvSpPr>
          <p:cNvPr id="6" name="Text Placeholder 2"/>
          <p:cNvSpPr txBox="1">
            <a:spLocks/>
          </p:cNvSpPr>
          <p:nvPr/>
        </p:nvSpPr>
        <p:spPr bwMode="auto">
          <a:xfrm>
            <a:off x="381000" y="819150"/>
            <a:ext cx="3581399" cy="3868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I&amp;T </a:t>
            </a:r>
            <a:r>
              <a:rPr lang="en-US" sz="1600" dirty="0" smtClean="0"/>
              <a:t>Subsystem </a:t>
            </a:r>
            <a:r>
              <a:rPr lang="en-US" sz="1600" dirty="0"/>
              <a:t>tasked with the assembly and testing of the LSST Camera</a:t>
            </a:r>
            <a:r>
              <a:rPr lang="en-US" sz="1600" dirty="0" smtClean="0"/>
              <a:t>.</a:t>
            </a:r>
          </a:p>
          <a:p>
            <a:endParaRPr lang="en-US" sz="1600" dirty="0"/>
          </a:p>
          <a:p>
            <a:r>
              <a:rPr lang="en-US" sz="1600" dirty="0"/>
              <a:t>We are located at SLAC National Accelerator Laboratory in Menlo Park, CA</a:t>
            </a:r>
            <a:r>
              <a:rPr lang="en-US" sz="1600" dirty="0" smtClean="0"/>
              <a:t>. (Stanford Campus</a:t>
            </a:r>
            <a:r>
              <a:rPr lang="en-US" sz="1600" dirty="0" smtClean="0"/>
              <a:t>).</a:t>
            </a:r>
            <a:endParaRPr lang="en-US" sz="1600" dirty="0"/>
          </a:p>
          <a:p>
            <a:endParaRPr lang="en-US" sz="1600" dirty="0"/>
          </a:p>
          <a:p>
            <a:r>
              <a:rPr lang="en-US" sz="1600" dirty="0" smtClean="0"/>
              <a:t>The I&amp;T Subsystem is </a:t>
            </a:r>
            <a:r>
              <a:rPr lang="en-US" sz="1600" dirty="0"/>
              <a:t>one of twelve individual subsystems that make up the LSST </a:t>
            </a:r>
            <a:r>
              <a:rPr lang="en-US" sz="1600" dirty="0" smtClean="0"/>
              <a:t>Camera </a:t>
            </a:r>
            <a:r>
              <a:rPr lang="en-US" sz="1600" dirty="0" smtClean="0"/>
              <a:t>Project.</a:t>
            </a:r>
            <a:endParaRPr lang="en-US" sz="1600" dirty="0"/>
          </a:p>
          <a:p>
            <a:endParaRPr lang="en-US" sz="1600" dirty="0"/>
          </a:p>
          <a:p>
            <a:r>
              <a:rPr lang="en-US" sz="1600" dirty="0" smtClean="0"/>
              <a:t>The total LSST Camera budget is $168M, with the I&amp;T Subsystem alone accounting for ~$</a:t>
            </a:r>
            <a:r>
              <a:rPr lang="en-US" sz="1600" dirty="0" smtClean="0"/>
              <a:t>13M </a:t>
            </a:r>
            <a:r>
              <a:rPr lang="en-US" sz="1600" dirty="0" smtClean="0"/>
              <a:t>of that total budget.</a:t>
            </a:r>
          </a:p>
          <a:p>
            <a:endParaRPr lang="en-US" sz="1600" dirty="0"/>
          </a:p>
          <a:p>
            <a:endParaRPr lang="en-US" dirty="0"/>
          </a:p>
        </p:txBody>
      </p:sp>
    </p:spTree>
    <p:extLst>
      <p:ext uri="{BB962C8B-B14F-4D97-AF65-F5344CB8AC3E}">
        <p14:creationId xmlns:p14="http://schemas.microsoft.com/office/powerpoint/2010/main" val="1620851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pPr marL="0" indent="0">
              <a:buNone/>
            </a:pPr>
            <a:endParaRPr lang="en-US" dirty="0"/>
          </a:p>
          <a:p>
            <a:endParaRPr lang="en-US" dirty="0"/>
          </a:p>
        </p:txBody>
      </p:sp>
      <p:sp>
        <p:nvSpPr>
          <p:cNvPr id="2" name="Title 1"/>
          <p:cNvSpPr>
            <a:spLocks noGrp="1"/>
          </p:cNvSpPr>
          <p:nvPr>
            <p:ph type="title"/>
          </p:nvPr>
        </p:nvSpPr>
        <p:spPr/>
        <p:txBody>
          <a:bodyPr/>
          <a:lstStyle/>
          <a:p>
            <a:r>
              <a:rPr lang="en-US" dirty="0"/>
              <a:t>LSST Camera – I&amp;T Subsystem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733550"/>
            <a:ext cx="4515978" cy="2875172"/>
          </a:xfrm>
          <a:prstGeom prst="rect">
            <a:avLst/>
          </a:prstGeom>
          <a:ln>
            <a:solidFill>
              <a:schemeClr val="tx1"/>
            </a:solidFill>
          </a:ln>
        </p:spPr>
      </p:pic>
      <p:sp>
        <p:nvSpPr>
          <p:cNvPr id="6" name="Text Placeholder 2"/>
          <p:cNvSpPr txBox="1">
            <a:spLocks/>
          </p:cNvSpPr>
          <p:nvPr/>
        </p:nvSpPr>
        <p:spPr bwMode="auto">
          <a:xfrm>
            <a:off x="457200" y="1504950"/>
            <a:ext cx="3581399" cy="3138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In </a:t>
            </a:r>
            <a:r>
              <a:rPr lang="en-US" sz="1600" dirty="0"/>
              <a:t>the case of the LSST Camera, these </a:t>
            </a:r>
            <a:r>
              <a:rPr lang="en-US" sz="1600" dirty="0" smtClean="0"/>
              <a:t>tasks are </a:t>
            </a:r>
            <a:r>
              <a:rPr lang="en-US" sz="1600" dirty="0"/>
              <a:t>divided amongst two individual </a:t>
            </a:r>
            <a:r>
              <a:rPr lang="en-US" sz="1600" dirty="0" smtClean="0"/>
              <a:t>groups. </a:t>
            </a:r>
            <a:endParaRPr lang="en-US" sz="1600" dirty="0" smtClean="0"/>
          </a:p>
          <a:p>
            <a:endParaRPr lang="en-US" sz="1600" dirty="0" smtClean="0"/>
          </a:p>
          <a:p>
            <a:r>
              <a:rPr lang="en-US" sz="1600" dirty="0" smtClean="0"/>
              <a:t>As </a:t>
            </a:r>
            <a:r>
              <a:rPr lang="en-US" sz="1600" dirty="0"/>
              <a:t>can be seen in the familiar V-diagram (Figure 6) the LSST </a:t>
            </a:r>
            <a:r>
              <a:rPr lang="en-US" sz="1600" dirty="0" smtClean="0"/>
              <a:t>Camera model </a:t>
            </a:r>
            <a:r>
              <a:rPr lang="en-US" sz="1600" dirty="0"/>
              <a:t>places tasks on the left side of the lifecycle diagram that are realized in the </a:t>
            </a:r>
            <a:r>
              <a:rPr lang="en-US" sz="1600" dirty="0" smtClean="0"/>
              <a:t>early design </a:t>
            </a:r>
            <a:r>
              <a:rPr lang="en-US" sz="1600" dirty="0"/>
              <a:t>and development phases of </a:t>
            </a:r>
            <a:r>
              <a:rPr lang="en-US" sz="1600" dirty="0" smtClean="0"/>
              <a:t>the Camera  </a:t>
            </a:r>
            <a:r>
              <a:rPr lang="en-US" sz="1600" dirty="0"/>
              <a:t>into  the  Systems  Integration  (SI) </a:t>
            </a:r>
            <a:r>
              <a:rPr lang="en-US" sz="1600" dirty="0" smtClean="0"/>
              <a:t>group.</a:t>
            </a:r>
            <a:endParaRPr lang="en-US" sz="1600" dirty="0" smtClean="0"/>
          </a:p>
          <a:p>
            <a:endParaRPr lang="en-US" sz="1600" dirty="0" smtClean="0"/>
          </a:p>
          <a:p>
            <a:r>
              <a:rPr lang="en-US" sz="1600" dirty="0" smtClean="0"/>
              <a:t>Tasks  </a:t>
            </a:r>
            <a:r>
              <a:rPr lang="en-US" sz="1600" dirty="0"/>
              <a:t>associated  with  the  receiving  </a:t>
            </a:r>
            <a:r>
              <a:rPr lang="en-US" sz="1600" dirty="0" smtClean="0"/>
              <a:t>and verifying of  actual hardware </a:t>
            </a:r>
            <a:r>
              <a:rPr lang="en-US" sz="1600" dirty="0"/>
              <a:t>are shown of the right side of the diagram and have been allocated to the I&amp;T Subsystem</a:t>
            </a:r>
            <a:r>
              <a:rPr lang="en-US" sz="1600" dirty="0" smtClean="0"/>
              <a:t>.</a:t>
            </a:r>
          </a:p>
        </p:txBody>
      </p:sp>
      <p:sp>
        <p:nvSpPr>
          <p:cNvPr id="7" name="Text Placeholder 2"/>
          <p:cNvSpPr txBox="1">
            <a:spLocks/>
          </p:cNvSpPr>
          <p:nvPr/>
        </p:nvSpPr>
        <p:spPr bwMode="auto">
          <a:xfrm>
            <a:off x="493776" y="742950"/>
            <a:ext cx="8193024" cy="8623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400" dirty="0"/>
              <a:t>The LSST Camera design and development process incorporates an extremely thorough Systems Engineering process, but unlike many similar projects, the I&amp;T Subsystem is not a subgroup of the overall Systems Engineering group.</a:t>
            </a:r>
          </a:p>
        </p:txBody>
      </p:sp>
    </p:spTree>
    <p:extLst>
      <p:ext uri="{BB962C8B-B14F-4D97-AF65-F5344CB8AC3E}">
        <p14:creationId xmlns:p14="http://schemas.microsoft.com/office/powerpoint/2010/main" val="3733629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326"/>
            <a:ext cx="7772400" cy="2676023"/>
          </a:xfrm>
        </p:spPr>
        <p:txBody>
          <a:bodyPr/>
          <a:lstStyle/>
          <a:p>
            <a:pPr algn="ctr"/>
            <a:r>
              <a:rPr lang="en-US" sz="3200" dirty="0" smtClean="0"/>
              <a:t>Camera Specific Technologies</a:t>
            </a:r>
            <a:r>
              <a:rPr lang="en-US" dirty="0"/>
              <a:t/>
            </a:r>
            <a:br>
              <a:rPr lang="en-US" dirty="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165401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228600" y="667020"/>
            <a:ext cx="3429000" cy="4190730"/>
          </a:xfrm>
        </p:spPr>
        <p:txBody>
          <a:bodyPr>
            <a:normAutofit fontScale="92500"/>
          </a:bodyPr>
          <a:lstStyle/>
          <a:p>
            <a:pPr marL="0" indent="0">
              <a:buNone/>
            </a:pPr>
            <a:r>
              <a:rPr lang="en-US" b="1" dirty="0" smtClean="0"/>
              <a:t>Focal Plane:</a:t>
            </a:r>
            <a:endParaRPr lang="en-US" sz="1600" dirty="0" smtClean="0"/>
          </a:p>
          <a:p>
            <a:r>
              <a:rPr lang="en-US" sz="1600" dirty="0" smtClean="0"/>
              <a:t>The “heart” of the instrument is the focal plane.</a:t>
            </a:r>
          </a:p>
          <a:p>
            <a:r>
              <a:rPr lang="en-US" sz="1600" dirty="0" smtClean="0"/>
              <a:t>Just over 200 sensors total (including guiders and wavefront sensors).</a:t>
            </a:r>
          </a:p>
          <a:p>
            <a:r>
              <a:rPr lang="en-US" sz="1600" dirty="0" smtClean="0"/>
              <a:t>63cm diameter focal plane with extremely tight flatness specification.</a:t>
            </a:r>
          </a:p>
          <a:p>
            <a:r>
              <a:rPr lang="en-US" sz="1600" dirty="0" smtClean="0"/>
              <a:t>Needed +/- 11um over the full 64cm.</a:t>
            </a:r>
          </a:p>
          <a:p>
            <a:r>
              <a:rPr lang="en-US" sz="1600" dirty="0" smtClean="0"/>
              <a:t>Silicon Carbide structural support:</a:t>
            </a:r>
          </a:p>
          <a:p>
            <a:pPr lvl="1"/>
            <a:r>
              <a:rPr lang="en-US" sz="1400" dirty="0" smtClean="0"/>
              <a:t>Needed to be able to accommodate the 120deg C temperature </a:t>
            </a:r>
            <a:r>
              <a:rPr lang="en-US" sz="1400" dirty="0" smtClean="0"/>
              <a:t>change. </a:t>
            </a:r>
            <a:endParaRPr lang="en-US" sz="1400" dirty="0" smtClean="0"/>
          </a:p>
          <a:p>
            <a:pPr lvl="1"/>
            <a:r>
              <a:rPr lang="en-US" sz="1400" dirty="0" smtClean="0"/>
              <a:t>Needed to be able to accommodate the changes in orientation (structural stiff).</a:t>
            </a:r>
          </a:p>
          <a:p>
            <a:r>
              <a:rPr lang="en-US" sz="1600" dirty="0"/>
              <a:t>Low read </a:t>
            </a:r>
            <a:r>
              <a:rPr lang="en-US" sz="1600" dirty="0" smtClean="0"/>
              <a:t>noise: &lt; </a:t>
            </a:r>
            <a:r>
              <a:rPr lang="en-US" sz="1600" dirty="0"/>
              <a:t>10 </a:t>
            </a:r>
            <a:r>
              <a:rPr lang="en-US" sz="1600" dirty="0" smtClean="0"/>
              <a:t>electrons.</a:t>
            </a:r>
          </a:p>
          <a:p>
            <a:endParaRPr lang="en-US" sz="1600" dirty="0" smtClean="0"/>
          </a:p>
          <a:p>
            <a:endParaRPr lang="en-US" sz="1600" u="sng"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123950"/>
            <a:ext cx="5036820" cy="334215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59979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457201" y="667020"/>
            <a:ext cx="3657600" cy="4190730"/>
          </a:xfrm>
        </p:spPr>
        <p:txBody>
          <a:bodyPr>
            <a:normAutofit/>
          </a:bodyPr>
          <a:lstStyle/>
          <a:p>
            <a:pPr marL="0" indent="0">
              <a:buNone/>
            </a:pPr>
            <a:r>
              <a:rPr lang="en-US" b="1" dirty="0" smtClean="0"/>
              <a:t>Science Rafts:</a:t>
            </a:r>
            <a:endParaRPr lang="en-US" sz="1600" dirty="0" smtClean="0"/>
          </a:p>
          <a:p>
            <a:r>
              <a:rPr lang="en-US" sz="1600" dirty="0" smtClean="0"/>
              <a:t>In order to scale, we need to locate the electronics for each sensor within its footprint.</a:t>
            </a:r>
          </a:p>
          <a:p>
            <a:r>
              <a:rPr lang="en-US" sz="1600" dirty="0" smtClean="0"/>
              <a:t>We chose to scale in quantum of 9 sensors = 1 raft.</a:t>
            </a:r>
          </a:p>
          <a:p>
            <a:r>
              <a:rPr lang="en-US" sz="1600" dirty="0" smtClean="0"/>
              <a:t>All the electronics for a raft (3 REB boards and the copper cooling “crate” are located behind in the footprint.</a:t>
            </a:r>
          </a:p>
          <a:p>
            <a:r>
              <a:rPr lang="en-US" sz="1600" dirty="0" smtClean="0"/>
              <a:t>Sensors are mounted on a 125 x 125mm </a:t>
            </a:r>
            <a:r>
              <a:rPr lang="en-US" sz="1600" dirty="0" err="1" smtClean="0"/>
              <a:t>SiC</a:t>
            </a:r>
            <a:r>
              <a:rPr lang="en-US" sz="1600" dirty="0" smtClean="0"/>
              <a:t> plate that is separable from the electronics crate (by a </a:t>
            </a:r>
            <a:r>
              <a:rPr lang="en-US" sz="1600" dirty="0" smtClean="0"/>
              <a:t>4mm </a:t>
            </a:r>
            <a:r>
              <a:rPr lang="en-US" sz="1600" dirty="0" smtClean="0"/>
              <a:t>expansion) and located with 3 ball &amp; V-grooves.</a:t>
            </a:r>
          </a:p>
          <a:p>
            <a:endParaRPr lang="en-US" sz="1600" u="sng" dirty="0" smtClean="0"/>
          </a:p>
        </p:txBody>
      </p:sp>
      <p:pic>
        <p:nvPicPr>
          <p:cNvPr id="4" name="Picture 2" descr="Z:\LSST\presentations-reviews\cryostat FDR\FDR pics\rtm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70149" y="819150"/>
            <a:ext cx="1233320" cy="28417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7219" y="819149"/>
            <a:ext cx="2116782" cy="1828799"/>
          </a:xfrm>
          <a:prstGeom prst="rect">
            <a:avLst/>
          </a:prstGeom>
          <a:noFill/>
          <a:ln w="12700">
            <a:solidFill>
              <a:schemeClr val="tx1"/>
            </a:solidFill>
            <a:miter lim="800000"/>
            <a:headEnd/>
            <a:tailEnd/>
          </a:ln>
        </p:spPr>
      </p:pic>
      <p:pic>
        <p:nvPicPr>
          <p:cNvPr id="6" name="Picture 2"/>
          <p:cNvPicPr>
            <a:picLocks noChangeAspect="1" noChangeArrowheads="1"/>
          </p:cNvPicPr>
          <p:nvPr/>
        </p:nvPicPr>
        <p:blipFill>
          <a:blip r:embed="rId4" cstate="print"/>
          <a:srcRect t="4125"/>
          <a:stretch>
            <a:fillRect/>
          </a:stretch>
        </p:blipFill>
        <p:spPr bwMode="auto">
          <a:xfrm>
            <a:off x="4495800" y="3913518"/>
            <a:ext cx="1336539" cy="842169"/>
          </a:xfrm>
          <a:prstGeom prst="rect">
            <a:avLst/>
          </a:prstGeom>
          <a:noFill/>
          <a:ln w="12700">
            <a:solidFill>
              <a:schemeClr val="tx1"/>
            </a:solidFill>
            <a:miter lim="800000"/>
            <a:headEnd/>
            <a:tailEnd/>
          </a:ln>
        </p:spPr>
      </p:pic>
      <p:pic>
        <p:nvPicPr>
          <p:cNvPr id="7" name="Picture 4"/>
          <p:cNvPicPr>
            <a:picLocks noChangeAspect="1" noChangeArrowheads="1"/>
          </p:cNvPicPr>
          <p:nvPr/>
        </p:nvPicPr>
        <p:blipFill>
          <a:blip r:embed="rId5" cstate="print"/>
          <a:srcRect l="750" t="9521" r="6250" b="16402"/>
          <a:stretch>
            <a:fillRect/>
          </a:stretch>
        </p:blipFill>
        <p:spPr bwMode="auto">
          <a:xfrm>
            <a:off x="6089710" y="2800350"/>
            <a:ext cx="2771801" cy="195533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936411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457201" y="667020"/>
            <a:ext cx="3657600" cy="4190730"/>
          </a:xfrm>
        </p:spPr>
        <p:txBody>
          <a:bodyPr>
            <a:normAutofit fontScale="85000" lnSpcReduction="20000"/>
          </a:bodyPr>
          <a:lstStyle/>
          <a:p>
            <a:pPr marL="0" indent="0">
              <a:buNone/>
            </a:pPr>
            <a:r>
              <a:rPr lang="en-US" b="1" dirty="0" smtClean="0"/>
              <a:t>Science Rafts:</a:t>
            </a:r>
            <a:endParaRPr lang="en-US" sz="1600" dirty="0" smtClean="0"/>
          </a:p>
          <a:p>
            <a:r>
              <a:rPr lang="en-US" sz="1600" dirty="0" smtClean="0"/>
              <a:t>As the rafts are raised into the cryostat, the </a:t>
            </a:r>
            <a:r>
              <a:rPr lang="en-US" sz="1600" dirty="0" err="1" smtClean="0"/>
              <a:t>SiC</a:t>
            </a:r>
            <a:r>
              <a:rPr lang="en-US" sz="1600" dirty="0" smtClean="0"/>
              <a:t> base plate engages with a </a:t>
            </a:r>
            <a:r>
              <a:rPr lang="en-US" sz="1600" dirty="0" err="1" smtClean="0"/>
              <a:t>SiC</a:t>
            </a:r>
            <a:r>
              <a:rPr lang="en-US" sz="1600" dirty="0" smtClean="0"/>
              <a:t> “grid structure” via the three </a:t>
            </a:r>
            <a:r>
              <a:rPr lang="en-US" sz="1600" dirty="0" err="1" smtClean="0"/>
              <a:t>SiC</a:t>
            </a:r>
            <a:r>
              <a:rPr lang="en-US" sz="1600" dirty="0" smtClean="0"/>
              <a:t> precision balls (V-grooves).</a:t>
            </a:r>
          </a:p>
          <a:p>
            <a:r>
              <a:rPr lang="en-US" sz="1600" dirty="0" smtClean="0"/>
              <a:t>As the electronics crate is further retracted, it eventually engages with a copper cooling plate where it is fastened with standard fasteners.</a:t>
            </a:r>
          </a:p>
          <a:p>
            <a:r>
              <a:rPr lang="en-US" sz="1600" dirty="0" smtClean="0"/>
              <a:t>The sensors are now structurally removed from the electronics, but are still thermally and electrically connected.</a:t>
            </a:r>
          </a:p>
          <a:p>
            <a:r>
              <a:rPr lang="en-US" sz="1600" dirty="0" smtClean="0"/>
              <a:t>Cooling for the focal plane in provided by the </a:t>
            </a:r>
            <a:r>
              <a:rPr lang="en-US" sz="1600" dirty="0" err="1" smtClean="0"/>
              <a:t>Cryo</a:t>
            </a:r>
            <a:r>
              <a:rPr lang="en-US" sz="1600" dirty="0" smtClean="0"/>
              <a:t>-plate (-135 </a:t>
            </a:r>
            <a:r>
              <a:rPr lang="en-US" sz="1600" dirty="0" err="1" smtClean="0"/>
              <a:t>deg</a:t>
            </a:r>
            <a:r>
              <a:rPr lang="en-US" sz="1600" dirty="0" smtClean="0"/>
              <a:t> C) through the copper crate walls</a:t>
            </a:r>
          </a:p>
          <a:p>
            <a:r>
              <a:rPr lang="en-US" sz="1600" dirty="0" smtClean="0"/>
              <a:t>Cooling for the electronics is provided by the Cold-Plate (-40 </a:t>
            </a:r>
            <a:r>
              <a:rPr lang="en-US" sz="1600" dirty="0" err="1" smtClean="0"/>
              <a:t>deg</a:t>
            </a:r>
            <a:r>
              <a:rPr lang="en-US" sz="1600" dirty="0" smtClean="0"/>
              <a:t> C) through deployable thermal straps on the boards.</a:t>
            </a:r>
          </a:p>
          <a:p>
            <a:r>
              <a:rPr lang="en-US" sz="1600" dirty="0" smtClean="0"/>
              <a:t>Only the weight of the sensors and </a:t>
            </a:r>
            <a:r>
              <a:rPr lang="en-US" sz="1600" dirty="0" err="1" smtClean="0"/>
              <a:t>SiC</a:t>
            </a:r>
            <a:r>
              <a:rPr lang="en-US" sz="1600" dirty="0" smtClean="0"/>
              <a:t> base plate is carried by the grid structure.</a:t>
            </a:r>
          </a:p>
          <a:p>
            <a:endParaRPr lang="en-US" sz="1600" u="sng" dirty="0" smtClean="0"/>
          </a:p>
        </p:txBody>
      </p:sp>
      <p:pic>
        <p:nvPicPr>
          <p:cNvPr id="6" name="Picture 2" descr="Z:\LSST\cryo docs\grid\phase 4 final acceptance\pics\4.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9536" t="4794" r="41658" b="2392"/>
          <a:stretch/>
        </p:blipFill>
        <p:spPr bwMode="auto">
          <a:xfrm>
            <a:off x="4191000" y="1285492"/>
            <a:ext cx="1196555" cy="2981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LSST\cryo docs\grid\phase 4 final acceptance\pics\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812" t="4104" r="29574" b="4580"/>
          <a:stretch/>
        </p:blipFill>
        <p:spPr bwMode="auto">
          <a:xfrm flipH="1">
            <a:off x="7315200" y="2419350"/>
            <a:ext cx="1562224" cy="2208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Z:\LSST\cryo docs\grid\phase 4 final acceptance\pics\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69" t="25184" r="39936" b="13803"/>
          <a:stretch/>
        </p:blipFill>
        <p:spPr bwMode="auto">
          <a:xfrm flipH="1">
            <a:off x="5714999" y="666750"/>
            <a:ext cx="1157213" cy="15499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Z:\LSST\cryo docs\grid\phase 4 final acceptance\pics\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95" t="3274" r="34538" b="9761"/>
          <a:stretch/>
        </p:blipFill>
        <p:spPr bwMode="auto">
          <a:xfrm>
            <a:off x="5724686" y="2419350"/>
            <a:ext cx="1406692" cy="220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0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326"/>
            <a:ext cx="7772400" cy="2676023"/>
          </a:xfrm>
        </p:spPr>
        <p:txBody>
          <a:bodyPr/>
          <a:lstStyle/>
          <a:p>
            <a:pPr algn="ctr"/>
            <a:r>
              <a:rPr lang="en-US" sz="3200" dirty="0" smtClean="0"/>
              <a:t>Introduction / Background</a:t>
            </a:r>
            <a:r>
              <a:rPr lang="en-US" dirty="0"/>
              <a:t/>
            </a:r>
            <a:br>
              <a:rPr lang="en-US" dirty="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530217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04800" y="667020"/>
            <a:ext cx="4572000" cy="4190730"/>
          </a:xfrm>
        </p:spPr>
        <p:txBody>
          <a:bodyPr>
            <a:normAutofit lnSpcReduction="10000"/>
          </a:bodyPr>
          <a:lstStyle/>
          <a:p>
            <a:pPr marL="0" indent="0">
              <a:buNone/>
            </a:pPr>
            <a:r>
              <a:rPr lang="en-US" sz="1900" b="1" dirty="0" smtClean="0"/>
              <a:t>Focal Plane Structural Support – </a:t>
            </a:r>
            <a:r>
              <a:rPr lang="en-US" sz="1900" b="1" dirty="0" err="1" smtClean="0"/>
              <a:t>SiC</a:t>
            </a:r>
            <a:r>
              <a:rPr lang="en-US" sz="1900" b="1" dirty="0" smtClean="0"/>
              <a:t> Grid:</a:t>
            </a:r>
            <a:endParaRPr lang="en-US" sz="1900" dirty="0" smtClean="0"/>
          </a:p>
          <a:p>
            <a:r>
              <a:rPr lang="en-US" sz="1600" dirty="0" smtClean="0"/>
              <a:t>The structural support for the focal plane is provided by the Grid.</a:t>
            </a:r>
          </a:p>
          <a:p>
            <a:r>
              <a:rPr lang="en-US" sz="1600" dirty="0" smtClean="0"/>
              <a:t>The Grid needs to be stiff and relatively unaffected by the large (~</a:t>
            </a:r>
            <a:r>
              <a:rPr lang="en-US" sz="1600" dirty="0" smtClean="0"/>
              <a:t>120C</a:t>
            </a:r>
            <a:r>
              <a:rPr lang="en-US" sz="1600" dirty="0" smtClean="0"/>
              <a:t>) temperature change that is must undergo.</a:t>
            </a:r>
          </a:p>
          <a:p>
            <a:r>
              <a:rPr lang="en-US" sz="1600" dirty="0" smtClean="0"/>
              <a:t>Carbon fiber reinforced Silicon </a:t>
            </a:r>
            <a:r>
              <a:rPr lang="en-US" sz="1600" dirty="0" smtClean="0"/>
              <a:t>Carbide was chosen for the base material, but then the manufacturing of such an object becomes very challenging.</a:t>
            </a:r>
          </a:p>
          <a:p>
            <a:r>
              <a:rPr lang="en-US" sz="1600" dirty="0" smtClean="0"/>
              <a:t>The ball cups (for the 3 ball/v-grooves) needed to be machined to ±3um flatness over the full 63cm focal plane diameter.</a:t>
            </a:r>
          </a:p>
          <a:p>
            <a:r>
              <a:rPr lang="en-US" sz="1600" dirty="0"/>
              <a:t>Any additional adjustment to accommodate irregular rafts can be made by selection of a ball size from premeasured lots of precision balls.</a:t>
            </a:r>
          </a:p>
          <a:p>
            <a:endParaRPr lang="en-US" sz="1600" u="sng" dirty="0" smtClean="0"/>
          </a:p>
        </p:txBody>
      </p:sp>
      <p:pic>
        <p:nvPicPr>
          <p:cNvPr id="5" name="Picture 4" descr="image2017-2-10 11:59:42.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02182" y="3305175"/>
            <a:ext cx="1944435" cy="1467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3" descr="Z:\LSST\cryo docs\grid\phase 4 final acceptance\pics\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22" t="42" r="20312" b="-167"/>
          <a:stretch/>
        </p:blipFill>
        <p:spPr bwMode="auto">
          <a:xfrm>
            <a:off x="4953000" y="3300005"/>
            <a:ext cx="1747319" cy="14777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819149"/>
            <a:ext cx="3429000" cy="2300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227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04800" y="667020"/>
            <a:ext cx="4572000" cy="4190730"/>
          </a:xfrm>
        </p:spPr>
        <p:txBody>
          <a:bodyPr>
            <a:normAutofit/>
          </a:bodyPr>
          <a:lstStyle/>
          <a:p>
            <a:pPr marL="0" indent="0">
              <a:buNone/>
            </a:pPr>
            <a:r>
              <a:rPr lang="en-US" sz="1900" b="1" dirty="0" smtClean="0"/>
              <a:t>Focal Plane Structural Support – </a:t>
            </a:r>
            <a:r>
              <a:rPr lang="en-US" sz="1900" b="1" dirty="0" err="1" smtClean="0"/>
              <a:t>SiC</a:t>
            </a:r>
            <a:r>
              <a:rPr lang="en-US" sz="1900" b="1" dirty="0" smtClean="0"/>
              <a:t> Grid:</a:t>
            </a:r>
            <a:endParaRPr lang="en-US" sz="1900" dirty="0" smtClean="0"/>
          </a:p>
          <a:p>
            <a:r>
              <a:rPr lang="en-US" sz="1600" dirty="0" smtClean="0"/>
              <a:t>Steps for fabrication:</a:t>
            </a:r>
          </a:p>
          <a:p>
            <a:pPr lvl="1"/>
            <a:r>
              <a:rPr lang="en-US" sz="1400" dirty="0" err="1" smtClean="0"/>
              <a:t>Greenbody</a:t>
            </a:r>
            <a:r>
              <a:rPr lang="en-US" sz="1400" dirty="0" smtClean="0"/>
              <a:t> machining.</a:t>
            </a:r>
          </a:p>
          <a:p>
            <a:pPr lvl="1"/>
            <a:r>
              <a:rPr lang="en-US" sz="1400" dirty="0" smtClean="0"/>
              <a:t>Firing / infiltration.</a:t>
            </a:r>
            <a:endParaRPr lang="en-US" sz="1400" dirty="0" smtClean="0"/>
          </a:p>
          <a:p>
            <a:pPr lvl="1"/>
            <a:r>
              <a:rPr lang="en-US" sz="1400" dirty="0" smtClean="0"/>
              <a:t>Grinding </a:t>
            </a:r>
            <a:r>
              <a:rPr lang="en-US" sz="1400" dirty="0" smtClean="0"/>
              <a:t>– general </a:t>
            </a:r>
            <a:r>
              <a:rPr lang="en-US" sz="1400" dirty="0" smtClean="0"/>
              <a:t>dimensions</a:t>
            </a:r>
            <a:r>
              <a:rPr lang="en-US" sz="1400" dirty="0" smtClean="0"/>
              <a:t>.</a:t>
            </a:r>
          </a:p>
          <a:p>
            <a:pPr lvl="1"/>
            <a:r>
              <a:rPr lang="en-US" sz="1400" dirty="0" smtClean="0"/>
              <a:t>Precision grinding </a:t>
            </a:r>
            <a:r>
              <a:rPr lang="en-US" sz="1400" dirty="0" smtClean="0"/>
              <a:t>and metrology of the ball cups.</a:t>
            </a:r>
            <a:endParaRPr lang="en-US" sz="1600" dirty="0"/>
          </a:p>
          <a:p>
            <a:r>
              <a:rPr lang="en-US" sz="1600" dirty="0" smtClean="0"/>
              <a:t>Dedicated </a:t>
            </a:r>
            <a:r>
              <a:rPr lang="en-US" sz="1600" dirty="0"/>
              <a:t>“machining and metrology” table was </a:t>
            </a:r>
            <a:r>
              <a:rPr lang="en-US" sz="1600" dirty="0" smtClean="0"/>
              <a:t>custom designed </a:t>
            </a:r>
            <a:r>
              <a:rPr lang="en-US" sz="1600" dirty="0"/>
              <a:t>for the final ball cup fabrication </a:t>
            </a:r>
            <a:r>
              <a:rPr lang="en-US" sz="1600" dirty="0" smtClean="0"/>
              <a:t>steps and the final metrology.</a:t>
            </a:r>
          </a:p>
          <a:p>
            <a:r>
              <a:rPr lang="en-US" sz="1600" dirty="0" smtClean="0"/>
              <a:t>Granite table with air bearings (similar to a coordinate measuring machine).</a:t>
            </a:r>
            <a:endParaRPr lang="en-US" sz="1600" dirty="0" smtClean="0"/>
          </a:p>
          <a:p>
            <a:r>
              <a:rPr lang="en-US" sz="1600" dirty="0" smtClean="0"/>
              <a:t>In the end, the contract </a:t>
            </a:r>
            <a:r>
              <a:rPr lang="en-US" sz="1600" dirty="0"/>
              <a:t>with ECM and </a:t>
            </a:r>
            <a:r>
              <a:rPr lang="en-US" sz="1600" dirty="0" smtClean="0"/>
              <a:t>their  subcontractor </a:t>
            </a:r>
            <a:r>
              <a:rPr lang="en-US" sz="1600" dirty="0" smtClean="0"/>
              <a:t>provided </a:t>
            </a:r>
            <a:r>
              <a:rPr lang="en-US" sz="1600" dirty="0"/>
              <a:t>for &lt;</a:t>
            </a:r>
            <a:r>
              <a:rPr lang="en-US" sz="1600" dirty="0" smtClean="0"/>
              <a:t>4um </a:t>
            </a:r>
            <a:r>
              <a:rPr lang="en-US" sz="1600" dirty="0"/>
              <a:t>PV planarization across the Grid. </a:t>
            </a:r>
          </a:p>
          <a:p>
            <a:endParaRPr lang="en-US" sz="1600" u="sng" dirty="0" smtClean="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819150"/>
            <a:ext cx="2819400" cy="1945162"/>
          </a:xfrm>
          <a:prstGeom prst="rect">
            <a:avLst/>
          </a:prstGeom>
          <a:noFill/>
          <a:ln w="9525">
            <a:solidFill>
              <a:schemeClr val="tx1"/>
            </a:solidFill>
            <a:miter lim="800000"/>
            <a:headEnd/>
            <a:tailEnd/>
          </a:ln>
          <a:effectLst/>
        </p:spPr>
      </p:pic>
      <p:pic>
        <p:nvPicPr>
          <p:cNvPr id="8" name="Picture 2" descr="C:\Users\langton\Downloads\IMG_20170307_134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343150"/>
            <a:ext cx="32512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64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04800" y="667020"/>
            <a:ext cx="8458199" cy="4190730"/>
          </a:xfrm>
        </p:spPr>
        <p:txBody>
          <a:bodyPr>
            <a:normAutofit/>
          </a:bodyPr>
          <a:lstStyle/>
          <a:p>
            <a:pPr marL="0" indent="0">
              <a:buNone/>
            </a:pPr>
            <a:r>
              <a:rPr lang="en-US" b="1" dirty="0" smtClean="0"/>
              <a:t>Refrigeration Systems:</a:t>
            </a:r>
            <a:endParaRPr lang="en-US" sz="1600" dirty="0" smtClean="0"/>
          </a:p>
          <a:p>
            <a:r>
              <a:rPr lang="en-US" sz="1600" dirty="0" smtClean="0"/>
              <a:t>The Camera requires 2 different cooling system (actually 8 units of two different flavors).</a:t>
            </a:r>
          </a:p>
          <a:p>
            <a:r>
              <a:rPr lang="en-US" sz="1600" dirty="0" smtClean="0"/>
              <a:t>These systems were a custom development in partnership with an outside refrigeration vendor.</a:t>
            </a:r>
          </a:p>
          <a:p>
            <a:r>
              <a:rPr lang="en-US" sz="1600" dirty="0" smtClean="0"/>
              <a:t>The cooling capacity is required at the Camera location, </a:t>
            </a:r>
            <a:r>
              <a:rPr lang="en-US" sz="1600" dirty="0"/>
              <a:t>60 m from </a:t>
            </a:r>
            <a:r>
              <a:rPr lang="en-US" sz="1600" dirty="0" smtClean="0"/>
              <a:t>compressors (which are mounted on lower portion of the telescope)</a:t>
            </a:r>
          </a:p>
          <a:p>
            <a:r>
              <a:rPr lang="en-US" sz="1600" dirty="0" smtClean="0"/>
              <a:t>2x Cold systems - cooling for the electronics.</a:t>
            </a:r>
          </a:p>
          <a:p>
            <a:r>
              <a:rPr lang="en-US" sz="1600" dirty="0" smtClean="0"/>
              <a:t>6x </a:t>
            </a:r>
            <a:r>
              <a:rPr lang="en-US" sz="1600" dirty="0" err="1" smtClean="0"/>
              <a:t>Cryo</a:t>
            </a:r>
            <a:r>
              <a:rPr lang="en-US" sz="1600" dirty="0" smtClean="0"/>
              <a:t> systems - cooling to the focal plane.</a:t>
            </a:r>
          </a:p>
          <a:p>
            <a:r>
              <a:rPr lang="en-US" sz="1600" dirty="0" smtClean="0"/>
              <a:t>All 8 systems counter-flow </a:t>
            </a:r>
            <a:r>
              <a:rPr lang="en-US" sz="1600" dirty="0"/>
              <a:t>heat </a:t>
            </a:r>
            <a:r>
              <a:rPr lang="en-US" sz="1600" dirty="0" smtClean="0"/>
              <a:t>exchangers </a:t>
            </a:r>
            <a:br>
              <a:rPr lang="en-US" sz="1600" dirty="0" smtClean="0"/>
            </a:br>
            <a:r>
              <a:rPr lang="en-US" sz="1600" dirty="0" smtClean="0"/>
              <a:t>and </a:t>
            </a:r>
            <a:r>
              <a:rPr lang="en-US" sz="1600" dirty="0"/>
              <a:t>expansion capillaries in the utility </a:t>
            </a:r>
            <a:r>
              <a:rPr lang="en-US" sz="1600" dirty="0" smtClean="0"/>
              <a:t>trunk.</a:t>
            </a:r>
          </a:p>
          <a:p>
            <a:r>
              <a:rPr lang="en-US" sz="1600" dirty="0" smtClean="0"/>
              <a:t>Compact </a:t>
            </a:r>
            <a:r>
              <a:rPr lang="en-US" sz="1600" dirty="0"/>
              <a:t>low mass on moving </a:t>
            </a:r>
            <a:r>
              <a:rPr lang="en-US" sz="1600" dirty="0" smtClean="0"/>
              <a:t>camera.</a:t>
            </a:r>
            <a:endParaRPr lang="en-US" sz="1600" dirty="0"/>
          </a:p>
          <a:p>
            <a:r>
              <a:rPr lang="en-US" sz="1600" dirty="0"/>
              <a:t>Reliable 24/7 </a:t>
            </a:r>
            <a:r>
              <a:rPr lang="en-US" sz="1600" dirty="0" smtClean="0"/>
              <a:t>operation.</a:t>
            </a:r>
            <a:endParaRPr lang="en-US" sz="1600" dirty="0"/>
          </a:p>
          <a:p>
            <a:r>
              <a:rPr lang="en-US" sz="1600" dirty="0"/>
              <a:t>Low vibration &lt; 1</a:t>
            </a:r>
            <a:r>
              <a:rPr lang="en-US" sz="1600" dirty="0" smtClean="0"/>
              <a:t>𝝁𝒎.</a:t>
            </a:r>
          </a:p>
          <a:p>
            <a:endParaRPr lang="en-US" sz="1600" dirty="0" smtClean="0"/>
          </a:p>
          <a:p>
            <a:r>
              <a:rPr lang="en-US" sz="1600" b="1" dirty="0" smtClean="0">
                <a:solidFill>
                  <a:srgbClr val="FF0000"/>
                </a:solidFill>
              </a:rPr>
              <a:t>Don’t underestimate refrigeration systems!</a:t>
            </a:r>
            <a:endParaRPr lang="en-US" sz="1600" b="1" dirty="0">
              <a:solidFill>
                <a:srgbClr val="FF0000"/>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058924"/>
            <a:ext cx="4191000" cy="2708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335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81000" y="666750"/>
            <a:ext cx="8305799" cy="4190730"/>
          </a:xfrm>
        </p:spPr>
        <p:txBody>
          <a:bodyPr>
            <a:normAutofit/>
          </a:bodyPr>
          <a:lstStyle/>
          <a:p>
            <a:pPr marL="0" indent="0">
              <a:buNone/>
            </a:pPr>
            <a:r>
              <a:rPr lang="en-US" b="1" dirty="0" smtClean="0"/>
              <a:t>Refrigeration Systems:</a:t>
            </a:r>
            <a:endParaRPr lang="en-US" sz="1600" dirty="0" smtClean="0"/>
          </a:p>
          <a:p>
            <a:r>
              <a:rPr lang="en-US" sz="1600" dirty="0" smtClean="0"/>
              <a:t>6 units are “</a:t>
            </a:r>
            <a:r>
              <a:rPr lang="en-US" sz="1600" dirty="0" err="1" smtClean="0"/>
              <a:t>Cryo</a:t>
            </a:r>
            <a:r>
              <a:rPr lang="en-US" sz="1600" dirty="0" smtClean="0"/>
              <a:t>” cooling systems:</a:t>
            </a:r>
          </a:p>
          <a:p>
            <a:pPr lvl="1"/>
            <a:r>
              <a:rPr lang="en-US" sz="1400" dirty="0" smtClean="0"/>
              <a:t>Provide ~95 Watts of cooling (per unit) at -135 </a:t>
            </a:r>
            <a:r>
              <a:rPr lang="en-US" sz="1400" dirty="0" err="1" smtClean="0"/>
              <a:t>deg</a:t>
            </a:r>
            <a:r>
              <a:rPr lang="en-US" sz="1400" dirty="0" smtClean="0"/>
              <a:t> C.</a:t>
            </a:r>
          </a:p>
          <a:p>
            <a:pPr lvl="1"/>
            <a:r>
              <a:rPr lang="en-US" sz="1400" dirty="0" smtClean="0"/>
              <a:t>Used for cooling the focal plane and grid.</a:t>
            </a:r>
          </a:p>
          <a:p>
            <a:r>
              <a:rPr lang="en-US" sz="1600" dirty="0" smtClean="0"/>
              <a:t>Key system design points:</a:t>
            </a:r>
          </a:p>
          <a:p>
            <a:pPr lvl="1"/>
            <a:r>
              <a:rPr lang="en-US" sz="1400" dirty="0" err="1" smtClean="0"/>
              <a:t>Kleemenko</a:t>
            </a:r>
            <a:r>
              <a:rPr lang="en-US" sz="1400" dirty="0" smtClean="0"/>
              <a:t> </a:t>
            </a:r>
            <a:r>
              <a:rPr lang="en-US" sz="1400" dirty="0"/>
              <a:t>Auto-Cascade Refrigeration </a:t>
            </a:r>
            <a:r>
              <a:rPr lang="en-US" sz="1400" dirty="0" smtClean="0"/>
              <a:t>Circuit</a:t>
            </a:r>
          </a:p>
          <a:p>
            <a:pPr lvl="1"/>
            <a:r>
              <a:rPr lang="en-US" sz="1400" dirty="0" smtClean="0"/>
              <a:t>Custom </a:t>
            </a:r>
            <a:r>
              <a:rPr lang="en-US" sz="1400" dirty="0"/>
              <a:t>recipe utilizing mixed refrigerants (</a:t>
            </a:r>
            <a:r>
              <a:rPr lang="en-US" sz="1400" dirty="0" smtClean="0"/>
              <a:t>not off the shelf).</a:t>
            </a:r>
          </a:p>
          <a:p>
            <a:pPr lvl="1"/>
            <a:r>
              <a:rPr lang="en-US" sz="1400" dirty="0"/>
              <a:t>2 stage cascaded cooling, 1st by liquid phase and 2nd by vapor </a:t>
            </a:r>
            <a:r>
              <a:rPr lang="en-US" sz="1400" dirty="0" smtClean="0"/>
              <a:t>phase.</a:t>
            </a:r>
          </a:p>
          <a:p>
            <a:pPr lvl="1"/>
            <a:r>
              <a:rPr lang="en-US" sz="1400" dirty="0"/>
              <a:t>2 supply lines (liquid &amp; vapor) and 1 suction return line</a:t>
            </a:r>
            <a:r>
              <a:rPr lang="en-US" sz="1400" dirty="0" smtClean="0"/>
              <a:t>.</a:t>
            </a:r>
          </a:p>
          <a:p>
            <a:pPr lvl="1"/>
            <a:r>
              <a:rPr lang="en-US" sz="1400" dirty="0"/>
              <a:t>Refrigerant supply separated into liquid and vapor streams in </a:t>
            </a:r>
            <a:r>
              <a:rPr lang="en-US" sz="1400" dirty="0" smtClean="0"/>
              <a:t>a </a:t>
            </a:r>
            <a:br>
              <a:rPr lang="en-US" sz="1400" dirty="0" smtClean="0"/>
            </a:br>
            <a:r>
              <a:rPr lang="en-US" sz="1400" dirty="0" smtClean="0"/>
              <a:t>phase separator.</a:t>
            </a:r>
          </a:p>
          <a:p>
            <a:pPr lvl="1"/>
            <a:r>
              <a:rPr lang="en-US" sz="1400" dirty="0"/>
              <a:t>Counter-flow heat exchangers &amp; expansion capillaries </a:t>
            </a:r>
            <a:r>
              <a:rPr lang="en-US" sz="1400" dirty="0" smtClean="0"/>
              <a:t>located in </a:t>
            </a:r>
            <a:r>
              <a:rPr lang="en-US" sz="1400" dirty="0"/>
              <a:t>the </a:t>
            </a:r>
            <a:r>
              <a:rPr lang="en-US" sz="1400" dirty="0" smtClean="0"/>
              <a:t/>
            </a:r>
            <a:br>
              <a:rPr lang="en-US" sz="1400" dirty="0" smtClean="0"/>
            </a:br>
            <a:r>
              <a:rPr lang="en-US" sz="1400" dirty="0" smtClean="0"/>
              <a:t>rear of the utility trunk. </a:t>
            </a:r>
            <a:endParaRPr lang="en-US" sz="1400" dirty="0"/>
          </a:p>
          <a:p>
            <a:pPr lvl="1"/>
            <a:r>
              <a:rPr lang="en-US" sz="1400" dirty="0"/>
              <a:t>Evaporator tubes embedded in </a:t>
            </a:r>
            <a:r>
              <a:rPr lang="en-US" sz="1400" dirty="0" err="1" smtClean="0"/>
              <a:t>cryo</a:t>
            </a:r>
            <a:r>
              <a:rPr lang="en-US" sz="1400" dirty="0" smtClean="0"/>
              <a:t>-plate.</a:t>
            </a:r>
          </a:p>
          <a:p>
            <a:pPr lvl="1"/>
            <a:r>
              <a:rPr lang="en-US" sz="1400" dirty="0"/>
              <a:t>Water-cooled </a:t>
            </a:r>
            <a:r>
              <a:rPr lang="en-US" sz="1400" dirty="0" smtClean="0"/>
              <a:t>compressor </a:t>
            </a:r>
            <a:r>
              <a:rPr lang="en-US" sz="1400" dirty="0"/>
              <a:t>and </a:t>
            </a:r>
            <a:r>
              <a:rPr lang="en-US" sz="1400" dirty="0" smtClean="0"/>
              <a:t>aftercooler.</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30696" y="666750"/>
            <a:ext cx="2560082" cy="20593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gbb\Documents\tex\LSST\REFRIG\Review14Nov2016\CompressorChas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876550"/>
            <a:ext cx="2566178" cy="1924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73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81000" y="666750"/>
            <a:ext cx="8305799" cy="4190730"/>
          </a:xfrm>
        </p:spPr>
        <p:txBody>
          <a:bodyPr>
            <a:normAutofit/>
          </a:bodyPr>
          <a:lstStyle/>
          <a:p>
            <a:pPr marL="0" indent="0">
              <a:buNone/>
            </a:pPr>
            <a:r>
              <a:rPr lang="en-US" b="1" dirty="0" smtClean="0"/>
              <a:t>Refrigeration Systems:</a:t>
            </a:r>
            <a:endParaRPr lang="en-US" sz="1600" dirty="0" smtClean="0"/>
          </a:p>
          <a:p>
            <a:r>
              <a:rPr lang="en-US" sz="1600" dirty="0" smtClean="0"/>
              <a:t>2 units are “Cold” cooling systems:</a:t>
            </a:r>
          </a:p>
          <a:p>
            <a:pPr lvl="1"/>
            <a:r>
              <a:rPr lang="en-US" sz="1400" dirty="0"/>
              <a:t>Provide </a:t>
            </a:r>
            <a:r>
              <a:rPr lang="en-US" sz="1400" dirty="0" smtClean="0"/>
              <a:t>545 </a:t>
            </a:r>
            <a:r>
              <a:rPr lang="en-US" sz="1400" dirty="0"/>
              <a:t>Watts of cooling </a:t>
            </a:r>
            <a:r>
              <a:rPr lang="en-US" sz="1400" dirty="0" smtClean="0"/>
              <a:t>(per unit) at -40 </a:t>
            </a:r>
            <a:r>
              <a:rPr lang="en-US" sz="1400" dirty="0" err="1"/>
              <a:t>deg</a:t>
            </a:r>
            <a:r>
              <a:rPr lang="en-US" sz="1400" dirty="0"/>
              <a:t> C.</a:t>
            </a:r>
          </a:p>
          <a:p>
            <a:pPr lvl="1"/>
            <a:r>
              <a:rPr lang="en-US" sz="1400" dirty="0" smtClean="0"/>
              <a:t>Used for cooling the electronics.</a:t>
            </a:r>
          </a:p>
          <a:p>
            <a:r>
              <a:rPr lang="en-US" sz="1600" dirty="0" smtClean="0"/>
              <a:t>System </a:t>
            </a:r>
            <a:r>
              <a:rPr lang="en-US" sz="1600" dirty="0"/>
              <a:t>design points:</a:t>
            </a:r>
          </a:p>
          <a:p>
            <a:pPr lvl="1"/>
            <a:r>
              <a:rPr lang="en-US" sz="1400" dirty="0"/>
              <a:t>Conventional vapor compression refrigeration.</a:t>
            </a:r>
          </a:p>
          <a:p>
            <a:pPr lvl="1"/>
            <a:r>
              <a:rPr lang="en-US" sz="1400" dirty="0"/>
              <a:t>Employs </a:t>
            </a:r>
            <a:r>
              <a:rPr lang="en-US" sz="1400" dirty="0" smtClean="0"/>
              <a:t>standard R507A refrigerant mixture.</a:t>
            </a:r>
          </a:p>
          <a:p>
            <a:pPr lvl="1"/>
            <a:r>
              <a:rPr lang="en-US" sz="1400" dirty="0"/>
              <a:t>2 stage cascaded cooling, 1st by liquid phase and 2nd by </a:t>
            </a:r>
            <a:r>
              <a:rPr lang="en-US" sz="1400" dirty="0" smtClean="0"/>
              <a:t/>
            </a:r>
            <a:br>
              <a:rPr lang="en-US" sz="1400" dirty="0" smtClean="0"/>
            </a:br>
            <a:r>
              <a:rPr lang="en-US" sz="1400" dirty="0" smtClean="0"/>
              <a:t>vapor phase. </a:t>
            </a:r>
          </a:p>
          <a:p>
            <a:pPr lvl="1"/>
            <a:r>
              <a:rPr lang="en-US" sz="1400" dirty="0" smtClean="0"/>
              <a:t>Single </a:t>
            </a:r>
            <a:r>
              <a:rPr lang="en-US" sz="1400" dirty="0"/>
              <a:t>supply line (liquid), single return line (vapor</a:t>
            </a:r>
            <a:r>
              <a:rPr lang="en-US" sz="1400" dirty="0" smtClean="0"/>
              <a:t>)</a:t>
            </a:r>
          </a:p>
          <a:p>
            <a:pPr lvl="1"/>
            <a:r>
              <a:rPr lang="en-US" sz="1400" dirty="0"/>
              <a:t>Counter-flow heat exchangers &amp; expansion capillaries </a:t>
            </a:r>
            <a:r>
              <a:rPr lang="en-US" sz="1400" dirty="0" smtClean="0"/>
              <a:t>located </a:t>
            </a:r>
            <a:br>
              <a:rPr lang="en-US" sz="1400" dirty="0" smtClean="0"/>
            </a:br>
            <a:r>
              <a:rPr lang="en-US" sz="1400" dirty="0" smtClean="0"/>
              <a:t>in </a:t>
            </a:r>
            <a:r>
              <a:rPr lang="en-US" sz="1400" dirty="0"/>
              <a:t>the utility </a:t>
            </a:r>
            <a:r>
              <a:rPr lang="en-US" sz="1400" dirty="0" smtClean="0"/>
              <a:t>trunk. </a:t>
            </a:r>
            <a:endParaRPr lang="en-US" sz="1400" dirty="0"/>
          </a:p>
          <a:p>
            <a:pPr lvl="1"/>
            <a:r>
              <a:rPr lang="en-US" sz="1400" dirty="0"/>
              <a:t>Evaporator tubes embedded in </a:t>
            </a:r>
            <a:r>
              <a:rPr lang="en-US" sz="1400" dirty="0" smtClean="0"/>
              <a:t>cold-plate. </a:t>
            </a:r>
          </a:p>
          <a:p>
            <a:pPr lvl="1"/>
            <a:r>
              <a:rPr lang="en-US" sz="1400" dirty="0"/>
              <a:t>Water-cooled Compressor and </a:t>
            </a:r>
            <a:r>
              <a:rPr lang="en-US" sz="1400" dirty="0" smtClean="0"/>
              <a:t>Aftercooler ****</a:t>
            </a: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384549" y="3105150"/>
            <a:ext cx="2378711" cy="17045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268" y="666750"/>
            <a:ext cx="2782991" cy="22098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162805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457201" y="667020"/>
            <a:ext cx="4038600" cy="4190730"/>
          </a:xfrm>
        </p:spPr>
        <p:txBody>
          <a:bodyPr>
            <a:normAutofit/>
          </a:bodyPr>
          <a:lstStyle/>
          <a:p>
            <a:pPr marL="0" indent="0">
              <a:buNone/>
            </a:pPr>
            <a:r>
              <a:rPr lang="en-US" b="1" dirty="0" smtClean="0"/>
              <a:t>Optics:</a:t>
            </a:r>
            <a:endParaRPr lang="en-US" sz="1600" dirty="0" smtClean="0"/>
          </a:p>
          <a:p>
            <a:r>
              <a:rPr lang="en-US" sz="1600" dirty="0" smtClean="0"/>
              <a:t>The first element of the camera (L1) is the largest lens in the world at 1.6m dia.</a:t>
            </a:r>
          </a:p>
          <a:p>
            <a:r>
              <a:rPr lang="en-US" sz="1600" dirty="0" smtClean="0"/>
              <a:t>It is mounted within a carbon fiber cell, in a doublet arrangement with L2 and serves as the front sealing surface of the camera.</a:t>
            </a:r>
          </a:p>
          <a:p>
            <a:r>
              <a:rPr lang="en-US" sz="1600" dirty="0" smtClean="0"/>
              <a:t>The fabrication was a feat itself, but now I&amp;T deals with handling (mounting and aligning) and the risks associated.</a:t>
            </a:r>
          </a:p>
          <a:p>
            <a:r>
              <a:rPr lang="en-US" sz="1600" dirty="0" smtClean="0"/>
              <a:t>Delicate – both glass and the bond lines.</a:t>
            </a:r>
          </a:p>
          <a:p>
            <a:r>
              <a:rPr lang="en-US" sz="1600" dirty="0" smtClean="0"/>
              <a:t>Risk – very large setback if we have any issues with this element. </a:t>
            </a:r>
          </a:p>
          <a:p>
            <a:r>
              <a:rPr lang="en-US" sz="1600" dirty="0" smtClean="0"/>
              <a:t>The cell (including lenses) weighs about 500kg and is mounted with a hexapod structure.</a:t>
            </a:r>
          </a:p>
          <a:p>
            <a:endParaRPr lang="en-US" sz="1600" u="sng"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399" y="1276350"/>
            <a:ext cx="3841351" cy="2509144"/>
          </a:xfrm>
          <a:prstGeom prst="rect">
            <a:avLst/>
          </a:prstGeom>
        </p:spPr>
      </p:pic>
    </p:spTree>
    <p:extLst>
      <p:ext uri="{BB962C8B-B14F-4D97-AF65-F5344CB8AC3E}">
        <p14:creationId xmlns:p14="http://schemas.microsoft.com/office/powerpoint/2010/main" val="586300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457201" y="667020"/>
            <a:ext cx="4038600" cy="4190730"/>
          </a:xfrm>
        </p:spPr>
        <p:txBody>
          <a:bodyPr>
            <a:normAutofit fontScale="92500"/>
          </a:bodyPr>
          <a:lstStyle/>
          <a:p>
            <a:pPr marL="0" indent="0">
              <a:buNone/>
            </a:pPr>
            <a:r>
              <a:rPr lang="en-US" b="1" dirty="0" smtClean="0"/>
              <a:t>Optics:</a:t>
            </a:r>
            <a:endParaRPr lang="en-US" sz="1600" dirty="0" smtClean="0"/>
          </a:p>
          <a:p>
            <a:r>
              <a:rPr lang="en-US" sz="1600" dirty="0" smtClean="0"/>
              <a:t>Not a “perfect” hexapod, but we can accomplish the adjustments required through manipulation of the strut lengths.</a:t>
            </a:r>
          </a:p>
          <a:p>
            <a:r>
              <a:rPr lang="en-US" sz="1600" dirty="0" smtClean="0"/>
              <a:t>The tolerances for the mounting of the optic are relatively tight (on the order of 25um) </a:t>
            </a:r>
          </a:p>
          <a:p>
            <a:r>
              <a:rPr lang="en-US" sz="1600" dirty="0" smtClean="0"/>
              <a:t>Need a way to get a fine resolution adjustment on the length of the truss with a large overall throw (up to 10mm).</a:t>
            </a:r>
          </a:p>
          <a:p>
            <a:r>
              <a:rPr lang="en-US" sz="1600" dirty="0" smtClean="0"/>
              <a:t>This is accomplished with a differential threading scheme – one end of the strut has 32 TPI joint, and the other end has a reverse thread at 30 TPI.</a:t>
            </a:r>
          </a:p>
          <a:p>
            <a:r>
              <a:rPr lang="en-US" sz="1600" dirty="0" smtClean="0"/>
              <a:t>Resulting final resolutions:</a:t>
            </a:r>
          </a:p>
          <a:p>
            <a:pPr lvl="1"/>
            <a:r>
              <a:rPr lang="en-US" sz="1400" dirty="0" smtClean="0"/>
              <a:t>Coarse adjustment = 0.85mm / turn.</a:t>
            </a:r>
          </a:p>
          <a:p>
            <a:pPr lvl="1"/>
            <a:r>
              <a:rPr lang="en-US" sz="1400" dirty="0" smtClean="0"/>
              <a:t>Fine Adjustment = 0.05mm / turn.</a:t>
            </a:r>
          </a:p>
        </p:txBody>
      </p:sp>
      <p:pic>
        <p:nvPicPr>
          <p:cNvPr id="5" name="Picture 4">
            <a:extLst>
              <a:ext uri="{FF2B5EF4-FFF2-40B4-BE49-F238E27FC236}">
                <a16:creationId xmlns:lc="http://schemas.openxmlformats.org/drawingml/2006/lockedCanvas" xmlns:a16="http://schemas.microsoft.com/office/drawing/2014/main" xmlns="" id="{938A1706-01E0-4570-8BE0-46CC0FDA81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a:stretch/>
        </p:blipFill>
        <p:spPr>
          <a:xfrm rot="5400000">
            <a:off x="5521879" y="402671"/>
            <a:ext cx="2275510" cy="3413268"/>
          </a:xfrm>
          <a:prstGeom prst="rect">
            <a:avLst/>
          </a:prstGeom>
          <a:ln>
            <a:solidFill>
              <a:schemeClr val="tx1"/>
            </a:solidFill>
          </a:ln>
          <a:effectLst>
            <a:outerShdw blurRad="292100" dist="139700" dir="2700000" algn="tl" rotWithShape="0">
              <a:srgbClr val="333333">
                <a:alpha val="65000"/>
              </a:srgbClr>
            </a:outerShdw>
          </a:effec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99" y="3714750"/>
            <a:ext cx="3413269" cy="968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26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457200" y="667020"/>
            <a:ext cx="8305799" cy="4266930"/>
          </a:xfrm>
        </p:spPr>
        <p:txBody>
          <a:bodyPr>
            <a:normAutofit lnSpcReduction="10000"/>
          </a:bodyPr>
          <a:lstStyle/>
          <a:p>
            <a:pPr marL="0" indent="0">
              <a:buNone/>
            </a:pPr>
            <a:r>
              <a:rPr lang="en-US" b="1" dirty="0" smtClean="0"/>
              <a:t>Shutter:</a:t>
            </a:r>
          </a:p>
          <a:p>
            <a:r>
              <a:rPr lang="en-US" sz="1600" dirty="0" smtClean="0"/>
              <a:t>Requirements: </a:t>
            </a:r>
          </a:p>
          <a:p>
            <a:pPr lvl="1"/>
            <a:r>
              <a:rPr lang="en-US" sz="1400" dirty="0" smtClean="0"/>
              <a:t>The shutter open &amp; close time shall be 0.98 seconds or less with a goal of 0.9 seconds.</a:t>
            </a:r>
          </a:p>
          <a:p>
            <a:pPr lvl="1"/>
            <a:r>
              <a:rPr lang="en-US" sz="1400" dirty="0" smtClean="0"/>
              <a:t>The shutter shall be designed for at least 1 000 000 open/close cycles per year.</a:t>
            </a:r>
          </a:p>
          <a:p>
            <a:pPr lvl="1"/>
            <a:r>
              <a:rPr lang="en-US" sz="1400" dirty="0" smtClean="0"/>
              <a:t>When exposed to diffuse light, the closed camera shutter shall attenuate the light flux by </a:t>
            </a:r>
            <a:r>
              <a:rPr lang="en-US" sz="1400" dirty="0" smtClean="0"/>
              <a:t>10 000</a:t>
            </a:r>
            <a:r>
              <a:rPr lang="en-US" sz="1400" dirty="0" smtClean="0"/>
              <a:t>.</a:t>
            </a:r>
          </a:p>
          <a:p>
            <a:pPr lvl="1"/>
            <a:r>
              <a:rPr lang="en-US" sz="1400" dirty="0" smtClean="0"/>
              <a:t>Relatively large structure </a:t>
            </a:r>
            <a:r>
              <a:rPr lang="en-US" sz="1400" dirty="0" smtClean="0"/>
              <a:t>with an e</a:t>
            </a:r>
            <a:r>
              <a:rPr lang="en-US" sz="1400" dirty="0" smtClean="0"/>
              <a:t>xtremely </a:t>
            </a:r>
            <a:r>
              <a:rPr lang="en-US" sz="1400" dirty="0" smtClean="0"/>
              <a:t>tight space to fit within.</a:t>
            </a:r>
          </a:p>
          <a:p>
            <a:pPr lvl="1"/>
            <a:endParaRPr lang="en-US" sz="1400" dirty="0" smtClean="0"/>
          </a:p>
          <a:p>
            <a:r>
              <a:rPr lang="en-US" sz="1600" dirty="0" smtClean="0"/>
              <a:t>Features:</a:t>
            </a:r>
          </a:p>
          <a:p>
            <a:pPr lvl="1"/>
            <a:r>
              <a:rPr lang="en-US" sz="1400" dirty="0" smtClean="0"/>
              <a:t>4x Carbon </a:t>
            </a:r>
            <a:r>
              <a:rPr lang="en-US" sz="1400" dirty="0" smtClean="0"/>
              <a:t>Fiber blades.</a:t>
            </a:r>
          </a:p>
          <a:p>
            <a:pPr lvl="1"/>
            <a:r>
              <a:rPr lang="en-US" sz="1400" dirty="0" smtClean="0"/>
              <a:t>Chicane features on end of blades for </a:t>
            </a:r>
            <a:br>
              <a:rPr lang="en-US" sz="1400" dirty="0" smtClean="0"/>
            </a:br>
            <a:r>
              <a:rPr lang="en-US" sz="1400" dirty="0" smtClean="0"/>
              <a:t>light sealing.</a:t>
            </a:r>
          </a:p>
          <a:p>
            <a:pPr lvl="1"/>
            <a:r>
              <a:rPr lang="en-US" sz="1400" dirty="0" smtClean="0"/>
              <a:t>Stepper motors are used with closed loop </a:t>
            </a:r>
            <a:br>
              <a:rPr lang="en-US" sz="1400" dirty="0" smtClean="0"/>
            </a:br>
            <a:r>
              <a:rPr lang="en-US" sz="1400" dirty="0" smtClean="0"/>
              <a:t>control for meeting accuracy requirements.</a:t>
            </a:r>
          </a:p>
          <a:p>
            <a:pPr lvl="1"/>
            <a:r>
              <a:rPr lang="en-US" sz="1400" dirty="0" smtClean="0"/>
              <a:t>Prototype made to </a:t>
            </a:r>
            <a:r>
              <a:rPr lang="en-US" sz="1400" dirty="0" smtClean="0"/>
              <a:t>run 2.2M </a:t>
            </a:r>
            <a:r>
              <a:rPr lang="en-US" sz="1400" dirty="0" smtClean="0"/>
              <a:t>cycles to ensure </a:t>
            </a:r>
            <a:br>
              <a:rPr lang="en-US" sz="1400" dirty="0" smtClean="0"/>
            </a:br>
            <a:r>
              <a:rPr lang="en-US" sz="1400" dirty="0" smtClean="0"/>
              <a:t>maintenance cycles and cleanliness specification.</a:t>
            </a:r>
          </a:p>
          <a:p>
            <a:pPr lvl="2"/>
            <a:r>
              <a:rPr lang="en-US" sz="1200" dirty="0"/>
              <a:t>First run at horizontal configuration: ~400k cycles</a:t>
            </a:r>
          </a:p>
          <a:p>
            <a:pPr lvl="2"/>
            <a:r>
              <a:rPr lang="en-US" sz="1200" dirty="0"/>
              <a:t>Second run at 45% configuration: ~1.8M </a:t>
            </a:r>
            <a:r>
              <a:rPr lang="en-US" sz="1200" dirty="0" smtClean="0"/>
              <a:t>cycles</a:t>
            </a:r>
            <a:endParaRPr lang="en-US" sz="1200" dirty="0"/>
          </a:p>
        </p:txBody>
      </p:sp>
      <p:pic>
        <p:nvPicPr>
          <p:cNvPr id="4" name="ShutterBlades_Open-Close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0" y="2419350"/>
            <a:ext cx="3623734" cy="2038351"/>
          </a:xfrm>
          <a:prstGeom prst="rect">
            <a:avLst/>
          </a:prstGeom>
          <a:ln>
            <a:solidFill>
              <a:schemeClr val="tx1"/>
            </a:solidFill>
          </a:ln>
        </p:spPr>
      </p:pic>
    </p:spTree>
    <p:extLst>
      <p:ext uri="{BB962C8B-B14F-4D97-AF65-F5344CB8AC3E}">
        <p14:creationId xmlns:p14="http://schemas.microsoft.com/office/powerpoint/2010/main" val="168835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04800" y="673100"/>
            <a:ext cx="8305799" cy="4190730"/>
          </a:xfrm>
        </p:spPr>
        <p:txBody>
          <a:bodyPr>
            <a:normAutofit lnSpcReduction="10000"/>
          </a:bodyPr>
          <a:lstStyle/>
          <a:p>
            <a:pPr marL="0" indent="0">
              <a:buNone/>
            </a:pPr>
            <a:r>
              <a:rPr lang="en-US" b="1" dirty="0" smtClean="0"/>
              <a:t>Shutter:</a:t>
            </a:r>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r>
              <a:rPr lang="en-US" sz="1200" b="1" dirty="0" smtClean="0"/>
              <a:t>M</a:t>
            </a:r>
            <a:r>
              <a:rPr lang="en-US" sz="1200" b="1" dirty="0" smtClean="0"/>
              <a:t>ovie </a:t>
            </a:r>
            <a:r>
              <a:rPr lang="en-US" sz="1200" b="1" dirty="0"/>
              <a:t>available: </a:t>
            </a:r>
            <a:r>
              <a:rPr lang="en-US" sz="1200" b="1" dirty="0">
                <a:hlinkClick r:id="rId2"/>
              </a:rPr>
              <a:t>https://</a:t>
            </a:r>
            <a:r>
              <a:rPr lang="en-US" sz="1200" b="1" dirty="0" smtClean="0">
                <a:hlinkClick r:id="rId2"/>
              </a:rPr>
              <a:t>stanford.box.com/s/t35k1gi24v2uhvubiku7xvcjxr0d3xo6</a:t>
            </a:r>
            <a:endParaRPr lang="en-US" sz="1200" b="1" dirty="0" smtClean="0"/>
          </a:p>
          <a:p>
            <a:pPr marL="0" indent="0">
              <a:buNone/>
            </a:pPr>
            <a:endParaRPr lang="en-US" sz="1600" dirty="0" smtClean="0"/>
          </a:p>
        </p:txBody>
      </p:sp>
      <p:pic>
        <p:nvPicPr>
          <p:cNvPr id="5" name="Picture 2" descr="C:\Users\oriunno\OneDrive - SLAC National Accelerator Laboratory\LSST\Reviews\shutter photos\KKID77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73101"/>
            <a:ext cx="6717495" cy="37827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5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Specific Hardware</a:t>
            </a:r>
            <a:endParaRPr lang="en-US" dirty="0"/>
          </a:p>
        </p:txBody>
      </p:sp>
      <p:sp>
        <p:nvSpPr>
          <p:cNvPr id="3" name="Text Placeholder 2"/>
          <p:cNvSpPr>
            <a:spLocks noGrp="1"/>
          </p:cNvSpPr>
          <p:nvPr>
            <p:ph type="body" idx="1"/>
          </p:nvPr>
        </p:nvSpPr>
        <p:spPr>
          <a:xfrm>
            <a:off x="304800" y="666750"/>
            <a:ext cx="8305799" cy="4190730"/>
          </a:xfrm>
        </p:spPr>
        <p:txBody>
          <a:bodyPr>
            <a:normAutofit/>
          </a:bodyPr>
          <a:lstStyle/>
          <a:p>
            <a:pPr marL="0" indent="0">
              <a:buNone/>
            </a:pPr>
            <a:r>
              <a:rPr lang="en-US" b="1" dirty="0" smtClean="0"/>
              <a:t>Power Feedthroughs:</a:t>
            </a:r>
            <a:endParaRPr lang="en-US" sz="1600" dirty="0" smtClean="0"/>
          </a:p>
          <a:p>
            <a:r>
              <a:rPr lang="en-US" sz="1600" dirty="0" smtClean="0"/>
              <a:t>We had a vendor selected to produce these for us but they were unable to meet the vacuum qualification requirements (and they basically gave up after several tries).</a:t>
            </a:r>
          </a:p>
          <a:p>
            <a:r>
              <a:rPr lang="en-US" sz="1600" dirty="0" smtClean="0"/>
              <a:t>SLAC had an “in house” contingency plan based on using multi-layered circuit boards.</a:t>
            </a:r>
          </a:p>
          <a:p>
            <a:r>
              <a:rPr lang="en-US" sz="1600" dirty="0" smtClean="0"/>
              <a:t>576 wires penetrations in 16  layers, with 36 solder pads per layer. </a:t>
            </a:r>
          </a:p>
          <a:p>
            <a:r>
              <a:rPr lang="en-US" sz="1600" dirty="0" smtClean="0"/>
              <a:t>Circuit board potted into flange with stycast™.</a:t>
            </a:r>
          </a:p>
          <a:p>
            <a:r>
              <a:rPr lang="en-US" sz="1600" dirty="0" smtClean="0"/>
              <a:t>Standard 4.5” </a:t>
            </a:r>
            <a:r>
              <a:rPr lang="en-US" sz="1600" dirty="0" err="1" smtClean="0"/>
              <a:t>ConFlat</a:t>
            </a:r>
            <a:r>
              <a:rPr lang="en-US" sz="1600" dirty="0" smtClean="0"/>
              <a:t>™ flange blank.</a:t>
            </a:r>
          </a:p>
          <a:p>
            <a:endParaRPr lang="en-US" sz="1600" dirty="0" smtClean="0"/>
          </a:p>
          <a:p>
            <a:endParaRPr lang="en-US" sz="1600" u="sng"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343150"/>
            <a:ext cx="4143900" cy="2441227"/>
          </a:xfrm>
          <a:prstGeom prst="rect">
            <a:avLst/>
          </a:prstGeom>
          <a:ln>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4173"/>
          <a:stretch/>
        </p:blipFill>
        <p:spPr>
          <a:xfrm>
            <a:off x="1143000" y="2930816"/>
            <a:ext cx="2926702" cy="1853561"/>
          </a:xfrm>
          <a:prstGeom prst="rect">
            <a:avLst/>
          </a:prstGeom>
          <a:ln>
            <a:solidFill>
              <a:schemeClr val="tx1"/>
            </a:solidFill>
          </a:ln>
        </p:spPr>
      </p:pic>
    </p:spTree>
    <p:extLst>
      <p:ext uri="{BB962C8B-B14F-4D97-AF65-F5344CB8AC3E}">
        <p14:creationId xmlns:p14="http://schemas.microsoft.com/office/powerpoint/2010/main" val="2441957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67020"/>
            <a:ext cx="8305799" cy="4190730"/>
          </a:xfrm>
        </p:spPr>
        <p:txBody>
          <a:bodyPr>
            <a:normAutofit fontScale="85000" lnSpcReduction="20000"/>
          </a:bodyPr>
          <a:lstStyle/>
          <a:p>
            <a:pPr marL="0" indent="0">
              <a:buNone/>
            </a:pPr>
            <a:r>
              <a:rPr lang="en-US" b="1" dirty="0" smtClean="0"/>
              <a:t>Tim Bond</a:t>
            </a:r>
            <a:r>
              <a:rPr lang="en-US" dirty="0" smtClean="0"/>
              <a:t> </a:t>
            </a:r>
          </a:p>
          <a:p>
            <a:r>
              <a:rPr lang="en-US" sz="1600" dirty="0" smtClean="0"/>
              <a:t>Engineering Manager / CAM for the Integration &amp; Test Subsystem of the LSST Camera Project.</a:t>
            </a:r>
          </a:p>
          <a:p>
            <a:r>
              <a:rPr lang="en-US" sz="1600" dirty="0" smtClean="0"/>
              <a:t>Here to give an brief overview of LSST, to discuss </a:t>
            </a:r>
            <a:r>
              <a:rPr lang="en-US" sz="1600" dirty="0" smtClean="0"/>
              <a:t>a few </a:t>
            </a:r>
            <a:r>
              <a:rPr lang="en-US" sz="1600" dirty="0" smtClean="0"/>
              <a:t>of the more interesting technical aspects of the Camera itself, and to describe some of the challenges that the I&amp;T Subsystem has encountered.</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r>
              <a:rPr lang="en-US" sz="1600" dirty="0" smtClean="0"/>
              <a:t>Link to </a:t>
            </a:r>
            <a:r>
              <a:rPr lang="en-US" sz="1600" dirty="0" smtClean="0"/>
              <a:t>today’s </a:t>
            </a:r>
            <a:r>
              <a:rPr lang="en-US" sz="1600" dirty="0" smtClean="0"/>
              <a:t>slide set: </a:t>
            </a:r>
            <a:r>
              <a:rPr lang="en-US" sz="1600" dirty="0">
                <a:hlinkClick r:id="rId2"/>
              </a:rPr>
              <a:t>https://</a:t>
            </a:r>
            <a:r>
              <a:rPr lang="en-US" sz="1600" dirty="0" smtClean="0">
                <a:hlinkClick r:id="rId2"/>
              </a:rPr>
              <a:t>stanford.box.com/s/jfwmzcqkyq8en01ggystz4rxmrpkxlv7</a:t>
            </a:r>
            <a:endParaRPr lang="en-US" sz="1600" dirty="0" smtClean="0"/>
          </a:p>
          <a:p>
            <a:r>
              <a:rPr lang="en-US" sz="1600" dirty="0" smtClean="0"/>
              <a:t>Link </a:t>
            </a:r>
            <a:r>
              <a:rPr lang="en-US" sz="1600" dirty="0" smtClean="0"/>
              <a:t>to older SPIE paper with similar information</a:t>
            </a:r>
            <a:r>
              <a:rPr lang="en-US" sz="1600" dirty="0"/>
              <a:t> : </a:t>
            </a:r>
            <a:r>
              <a:rPr lang="en-US" sz="1600" dirty="0">
                <a:hlinkClick r:id="rId3"/>
              </a:rPr>
              <a:t>https://</a:t>
            </a:r>
            <a:r>
              <a:rPr lang="en-US" sz="1600" dirty="0" smtClean="0">
                <a:hlinkClick r:id="rId3"/>
              </a:rPr>
              <a:t>stanford.box.com/v/bond-spie2018-paper</a:t>
            </a:r>
            <a:r>
              <a:rPr lang="en-US" sz="1600" dirty="0" smtClean="0"/>
              <a:t> </a:t>
            </a:r>
            <a:endParaRPr lang="en-US" sz="1600" dirty="0"/>
          </a:p>
          <a:p>
            <a:endParaRPr lang="en-US" sz="1600" dirty="0" smtClean="0"/>
          </a:p>
          <a:p>
            <a:endParaRPr lang="en-US" sz="1600" dirty="0"/>
          </a:p>
          <a:p>
            <a:endParaRPr lang="en-US" dirty="0"/>
          </a:p>
        </p:txBody>
      </p:sp>
      <p:sp>
        <p:nvSpPr>
          <p:cNvPr id="2" name="Title 1"/>
          <p:cNvSpPr>
            <a:spLocks noGrp="1"/>
          </p:cNvSpPr>
          <p:nvPr>
            <p:ph type="title"/>
          </p:nvPr>
        </p:nvSpPr>
        <p:spPr/>
        <p:txBody>
          <a:bodyPr/>
          <a:lstStyle/>
          <a:p>
            <a:r>
              <a:rPr lang="en-US" dirty="0" smtClean="0"/>
              <a:t>Introduction</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733550"/>
            <a:ext cx="3200400" cy="2400300"/>
          </a:xfrm>
          <a:prstGeom prst="rect">
            <a:avLst/>
          </a:prstGeom>
          <a:ln>
            <a:solidFill>
              <a:schemeClr val="tx1"/>
            </a:solidFill>
          </a:ln>
        </p:spPr>
      </p:pic>
    </p:spTree>
    <p:extLst>
      <p:ext uri="{BB962C8B-B14F-4D97-AF65-F5344CB8AC3E}">
        <p14:creationId xmlns:p14="http://schemas.microsoft.com/office/powerpoint/2010/main" val="174439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326"/>
            <a:ext cx="7772400" cy="2676023"/>
          </a:xfrm>
        </p:spPr>
        <p:txBody>
          <a:bodyPr/>
          <a:lstStyle/>
          <a:p>
            <a:pPr algn="ctr"/>
            <a:r>
              <a:rPr lang="en-US" sz="3200" dirty="0"/>
              <a:t>I&amp;T Specific Issues and </a:t>
            </a:r>
            <a:r>
              <a:rPr lang="en-US" sz="3200" dirty="0" smtClean="0"/>
              <a:t>Solutions</a:t>
            </a:r>
            <a:r>
              <a:rPr lang="en-US" dirty="0"/>
              <a:t/>
            </a:r>
            <a:br>
              <a:rPr lang="en-US" dirty="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236411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I&amp;T Specific Topics</a:t>
            </a:r>
            <a:endParaRPr lang="en-US" dirty="0"/>
          </a:p>
        </p:txBody>
      </p:sp>
      <p:sp>
        <p:nvSpPr>
          <p:cNvPr id="3" name="Text Placeholder 2"/>
          <p:cNvSpPr>
            <a:spLocks noGrp="1"/>
          </p:cNvSpPr>
          <p:nvPr>
            <p:ph type="body" idx="1"/>
          </p:nvPr>
        </p:nvSpPr>
        <p:spPr>
          <a:xfrm>
            <a:off x="457200" y="667020"/>
            <a:ext cx="8305799" cy="4190730"/>
          </a:xfrm>
        </p:spPr>
        <p:txBody>
          <a:bodyPr>
            <a:normAutofit fontScale="92500" lnSpcReduction="10000"/>
          </a:bodyPr>
          <a:lstStyle/>
          <a:p>
            <a:pPr marL="0" indent="0">
              <a:buNone/>
            </a:pPr>
            <a:r>
              <a:rPr lang="en-US" b="1" dirty="0" smtClean="0"/>
              <a:t>Raft Integration Gantries:</a:t>
            </a:r>
            <a:endParaRPr lang="en-US" sz="1600" dirty="0" smtClean="0"/>
          </a:p>
          <a:p>
            <a:r>
              <a:rPr lang="en-US" sz="1600" dirty="0" smtClean="0"/>
              <a:t>Specialized systems developed specifically for the installation of the Raft Tower Modules through the grid and into the cryostat. </a:t>
            </a:r>
          </a:p>
          <a:p>
            <a:endParaRPr lang="en-US" sz="1600" dirty="0" smtClean="0"/>
          </a:p>
          <a:p>
            <a:pPr marL="0" indent="0">
              <a:buNone/>
            </a:pPr>
            <a:r>
              <a:rPr lang="en-US" b="1" dirty="0" smtClean="0"/>
              <a:t>Focal Plane Metrology:</a:t>
            </a:r>
            <a:endParaRPr lang="en-US" dirty="0"/>
          </a:p>
          <a:p>
            <a:r>
              <a:rPr lang="en-US" sz="1600" dirty="0"/>
              <a:t>A custom metrology system was developed and the results from the first metrology run are presented. </a:t>
            </a:r>
          </a:p>
          <a:p>
            <a:endParaRPr lang="en-US" sz="1600" dirty="0"/>
          </a:p>
          <a:p>
            <a:pPr marL="0" indent="0">
              <a:buNone/>
            </a:pPr>
            <a:r>
              <a:rPr lang="en-US" b="1" dirty="0" smtClean="0"/>
              <a:t>I&amp;T Planning</a:t>
            </a:r>
            <a:r>
              <a:rPr lang="en-US" sz="1600" b="1" dirty="0" smtClean="0"/>
              <a:t>:</a:t>
            </a:r>
            <a:endParaRPr lang="en-US" sz="1600" dirty="0"/>
          </a:p>
          <a:p>
            <a:r>
              <a:rPr lang="en-US" sz="1600" dirty="0"/>
              <a:t>The </a:t>
            </a:r>
            <a:r>
              <a:rPr lang="en-US" sz="1600" dirty="0" smtClean="0"/>
              <a:t>basic process we used for planning and identifying all handling equipment and test hardware needed to complete the Camera. </a:t>
            </a:r>
          </a:p>
          <a:p>
            <a:endParaRPr lang="en-US" sz="1600" dirty="0"/>
          </a:p>
          <a:p>
            <a:pPr marL="0" indent="0">
              <a:buNone/>
            </a:pPr>
            <a:r>
              <a:rPr lang="en-US" b="1" dirty="0" smtClean="0"/>
              <a:t>I&amp;T Subsystem Management:</a:t>
            </a:r>
            <a:endParaRPr lang="en-US" dirty="0"/>
          </a:p>
          <a:p>
            <a:r>
              <a:rPr lang="en-US" sz="1600" dirty="0" smtClean="0"/>
              <a:t>A few key observations / takeaways from our experiences thus far in the process.</a:t>
            </a:r>
            <a:endParaRPr lang="en-US" sz="1600" u="sng" dirty="0" smtClean="0"/>
          </a:p>
        </p:txBody>
      </p:sp>
    </p:spTree>
    <p:extLst>
      <p:ext uri="{BB962C8B-B14F-4D97-AF65-F5344CB8AC3E}">
        <p14:creationId xmlns:p14="http://schemas.microsoft.com/office/powerpoint/2010/main" val="835070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57200" y="666750"/>
            <a:ext cx="5334000" cy="4267200"/>
          </a:xfrm>
        </p:spPr>
        <p:txBody>
          <a:bodyPr>
            <a:normAutofit fontScale="85000" lnSpcReduction="20000"/>
          </a:bodyPr>
          <a:lstStyle/>
          <a:p>
            <a:r>
              <a:rPr lang="en-US" sz="1700" dirty="0" smtClean="0"/>
              <a:t>The Raft Integration Gantry is a stand alone structural system with a collection of stages (X, Y, Theta, and Z), that is designed specifically for the controlled insertion of Science and Corner Rafts into the Cryostat focal plane.</a:t>
            </a:r>
          </a:p>
          <a:p>
            <a:endParaRPr lang="en-US" sz="1700" dirty="0" smtClean="0"/>
          </a:p>
          <a:p>
            <a:r>
              <a:rPr lang="en-US" sz="1700" dirty="0" smtClean="0"/>
              <a:t>These gantries come in two flavors – one for dealing with the 21 Science Rafts, and one for dealing with the 4 Corner Rafts.</a:t>
            </a:r>
          </a:p>
          <a:p>
            <a:endParaRPr lang="en-US" sz="1700" dirty="0" smtClean="0"/>
          </a:p>
          <a:p>
            <a:r>
              <a:rPr lang="en-US" sz="1700" dirty="0"/>
              <a:t>Raft integration / removal processes occur while the Cryostat is mounted in the Bench for Optical Testing (BOT</a:t>
            </a:r>
            <a:r>
              <a:rPr lang="en-US" sz="1700" dirty="0" smtClean="0"/>
              <a:t>). This is a large structure that holds the cryostat downward facing and allows access at both front and back of the cryostat.</a:t>
            </a:r>
            <a:endParaRPr lang="en-US" sz="1700" dirty="0"/>
          </a:p>
          <a:p>
            <a:endParaRPr lang="en-US" sz="1700" dirty="0" smtClean="0"/>
          </a:p>
          <a:p>
            <a:r>
              <a:rPr lang="en-US" sz="1700" dirty="0"/>
              <a:t>The IG is easily deployed </a:t>
            </a:r>
            <a:r>
              <a:rPr lang="en-US" sz="1700" dirty="0" smtClean="0"/>
              <a:t>by an overhead crane into </a:t>
            </a:r>
            <a:r>
              <a:rPr lang="en-US" sz="1700" dirty="0"/>
              <a:t>the desired bay necessary for the insertion / removal </a:t>
            </a:r>
            <a:r>
              <a:rPr lang="en-US" sz="1700" dirty="0" smtClean="0"/>
              <a:t>process.</a:t>
            </a:r>
            <a:endParaRPr lang="en-US" sz="1700" dirty="0"/>
          </a:p>
          <a:p>
            <a:endParaRPr lang="en-US" sz="1700" dirty="0" smtClean="0"/>
          </a:p>
          <a:p>
            <a:r>
              <a:rPr lang="en-US" sz="1700" dirty="0" smtClean="0"/>
              <a:t>The insertion (or removal) of an individual raft into the focal plane was considered to be the most complicated (and highest </a:t>
            </a:r>
            <a:r>
              <a:rPr lang="en-US" sz="1700" dirty="0" smtClean="0">
                <a:solidFill>
                  <a:srgbClr val="FF0000"/>
                </a:solidFill>
              </a:rPr>
              <a:t>RISK</a:t>
            </a:r>
            <a:r>
              <a:rPr lang="en-US" sz="1700" dirty="0" smtClean="0"/>
              <a:t>) of the processes that I&amp;T would have to undertake during the construction of the Camera.</a:t>
            </a:r>
          </a:p>
        </p:txBody>
      </p:sp>
      <p:sp>
        <p:nvSpPr>
          <p:cNvPr id="2" name="Title 1"/>
          <p:cNvSpPr>
            <a:spLocks noGrp="1"/>
          </p:cNvSpPr>
          <p:nvPr>
            <p:ph type="title"/>
          </p:nvPr>
        </p:nvSpPr>
        <p:spPr/>
        <p:txBody>
          <a:bodyPr/>
          <a:lstStyle/>
          <a:p>
            <a:r>
              <a:rPr lang="en-US" dirty="0" smtClean="0"/>
              <a:t>Raft Integration Gantries</a:t>
            </a:r>
            <a:endParaRPr lang="en-US" dirty="0"/>
          </a:p>
        </p:txBody>
      </p:sp>
      <p:sp>
        <p:nvSpPr>
          <p:cNvPr id="4" name="Slide Number Placeholder 3"/>
          <p:cNvSpPr>
            <a:spLocks noGrp="1"/>
          </p:cNvSpPr>
          <p:nvPr>
            <p:ph type="sldNum" sz="quarter" idx="4294967295"/>
          </p:nvPr>
        </p:nvSpPr>
        <p:spPr>
          <a:xfrm>
            <a:off x="7010400" y="4835525"/>
            <a:ext cx="2133600" cy="273050"/>
          </a:xfrm>
          <a:prstGeom prst="rect">
            <a:avLst/>
          </a:prstGeom>
        </p:spPr>
        <p:txBody>
          <a:bodyPr/>
          <a:lstStyle/>
          <a:p>
            <a:fld id="{D0228B7A-7A4C-47E1-ACB1-5F3627BEC8A8}" type="slidenum">
              <a:rPr lang="en-US" smtClean="0"/>
              <a:t>32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42949"/>
            <a:ext cx="2691248" cy="4040031"/>
          </a:xfrm>
          <a:prstGeom prst="rect">
            <a:avLst/>
          </a:prstGeom>
          <a:ln>
            <a:solidFill>
              <a:schemeClr val="tx1"/>
            </a:solidFill>
          </a:ln>
        </p:spPr>
      </p:pic>
    </p:spTree>
    <p:extLst>
      <p:ext uri="{BB962C8B-B14F-4D97-AF65-F5344CB8AC3E}">
        <p14:creationId xmlns:p14="http://schemas.microsoft.com/office/powerpoint/2010/main" val="1912091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p:txBody>
      </p:sp>
      <p:sp>
        <p:nvSpPr>
          <p:cNvPr id="2" name="Title 1"/>
          <p:cNvSpPr>
            <a:spLocks noGrp="1"/>
          </p:cNvSpPr>
          <p:nvPr>
            <p:ph type="title"/>
          </p:nvPr>
        </p:nvSpPr>
        <p:spPr/>
        <p:txBody>
          <a:bodyPr/>
          <a:lstStyle/>
          <a:p>
            <a:r>
              <a:rPr lang="en-US" dirty="0"/>
              <a:t>Raft Integration Gantries</a:t>
            </a:r>
          </a:p>
        </p:txBody>
      </p:sp>
      <p:sp>
        <p:nvSpPr>
          <p:cNvPr id="8" name="Content Placeholder 4"/>
          <p:cNvSpPr txBox="1">
            <a:spLocks/>
          </p:cNvSpPr>
          <p:nvPr/>
        </p:nvSpPr>
        <p:spPr>
          <a:xfrm>
            <a:off x="4953000" y="742950"/>
            <a:ext cx="3876674" cy="2277436"/>
          </a:xfrm>
          <a:prstGeom prst="rect">
            <a:avLst/>
          </a:prstGeom>
        </p:spPr>
        <p:txBody>
          <a:bodyPr>
            <a:normAutofit fontScale="85000" lnSpcReduction="1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The Integration Gantry arm needs to reach through the back of the cryostat to engage with the science raft.</a:t>
            </a:r>
          </a:p>
          <a:p>
            <a:r>
              <a:rPr lang="en-US" sz="1600" dirty="0" smtClean="0"/>
              <a:t>Attaches to the top of an RTM (which is about 480 mm long).</a:t>
            </a:r>
          </a:p>
          <a:p>
            <a:r>
              <a:rPr lang="en-US" sz="1600" dirty="0" smtClean="0"/>
              <a:t>Arm length is 1 000 mm. </a:t>
            </a:r>
          </a:p>
          <a:p>
            <a:r>
              <a:rPr lang="en-US" sz="1600" dirty="0" smtClean="0"/>
              <a:t>620 mm draw of RTM into final position.</a:t>
            </a:r>
          </a:p>
          <a:p>
            <a:r>
              <a:rPr lang="en-US" sz="1600" dirty="0" smtClean="0"/>
              <a:t>&lt;2 </a:t>
            </a:r>
            <a:r>
              <a:rPr lang="en-US" sz="1600" dirty="0"/>
              <a:t>mm spacing </a:t>
            </a:r>
            <a:r>
              <a:rPr lang="en-US" sz="1600" dirty="0" smtClean="0"/>
              <a:t>clearance over the majority of the draw into the cryostat.</a:t>
            </a:r>
            <a:endParaRPr lang="en-US" sz="1600" dirty="0"/>
          </a:p>
          <a:p>
            <a:r>
              <a:rPr lang="en-US" sz="1600" dirty="0" smtClean="0"/>
              <a:t>&lt; 500 um spacing near the end of the draw.</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16667" r="6362"/>
          <a:stretch/>
        </p:blipFill>
        <p:spPr>
          <a:xfrm>
            <a:off x="228600" y="836455"/>
            <a:ext cx="4572000" cy="3878081"/>
          </a:xfrm>
          <a:prstGeom prst="rect">
            <a:avLst/>
          </a:prstGeom>
          <a:ln>
            <a:solidFill>
              <a:schemeClr val="tx1"/>
            </a:solidFill>
          </a:ln>
        </p:spPr>
      </p:pic>
      <p:pic>
        <p:nvPicPr>
          <p:cNvPr id="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24612" y="3019496"/>
            <a:ext cx="2405062" cy="1695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05400" y="3020386"/>
            <a:ext cx="1131107" cy="1695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99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Raft Integration Gantries</a:t>
            </a:r>
          </a:p>
        </p:txBody>
      </p:sp>
      <p:pic>
        <p:nvPicPr>
          <p:cNvPr id="4" name="Picture 3"/>
          <p:cNvPicPr>
            <a:picLocks noChangeAspect="1"/>
          </p:cNvPicPr>
          <p:nvPr/>
        </p:nvPicPr>
        <p:blipFill>
          <a:blip r:embed="rId2"/>
          <a:stretch>
            <a:fillRect/>
          </a:stretch>
        </p:blipFill>
        <p:spPr>
          <a:xfrm>
            <a:off x="1121312" y="666750"/>
            <a:ext cx="6781800" cy="3301214"/>
          </a:xfrm>
          <a:prstGeom prst="rect">
            <a:avLst/>
          </a:prstGeom>
          <a:ln>
            <a:solidFill>
              <a:schemeClr val="tx1"/>
            </a:solidFill>
          </a:ln>
        </p:spPr>
      </p:pic>
      <p:sp>
        <p:nvSpPr>
          <p:cNvPr id="5" name="TextBox 4"/>
          <p:cNvSpPr txBox="1"/>
          <p:nvPr/>
        </p:nvSpPr>
        <p:spPr bwMode="auto">
          <a:xfrm>
            <a:off x="2947181" y="4057650"/>
            <a:ext cx="3130062" cy="68580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rmAutofit fontScale="70000" lnSpcReduction="20000"/>
          </a:bodyPr>
          <a:lstStyle/>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500 microns spacing - “nominally”</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250 micron spacing - “bad cases”</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125 micron spacing - “absolute worst case”</a:t>
            </a:r>
          </a:p>
        </p:txBody>
      </p:sp>
      <p:sp>
        <p:nvSpPr>
          <p:cNvPr id="3" name="TextBox 2"/>
          <p:cNvSpPr txBox="1"/>
          <p:nvPr/>
        </p:nvSpPr>
        <p:spPr>
          <a:xfrm>
            <a:off x="609600" y="4200495"/>
            <a:ext cx="2209800" cy="400110"/>
          </a:xfrm>
          <a:prstGeom prst="rect">
            <a:avLst/>
          </a:prstGeom>
        </p:spPr>
        <p:txBody>
          <a:bodyPr wrap="square" rtlCol="0">
            <a:spAutoFit/>
          </a:bodyPr>
          <a:lstStyle/>
          <a:p>
            <a:r>
              <a:rPr lang="en-US" sz="2000" b="1" dirty="0" smtClean="0">
                <a:solidFill>
                  <a:srgbClr val="FF0000"/>
                </a:solidFill>
              </a:rPr>
              <a:t>Highest I&amp;T RISK!!</a:t>
            </a:r>
          </a:p>
        </p:txBody>
      </p:sp>
    </p:spTree>
    <p:extLst>
      <p:ext uri="{BB962C8B-B14F-4D97-AF65-F5344CB8AC3E}">
        <p14:creationId xmlns:p14="http://schemas.microsoft.com/office/powerpoint/2010/main" val="2309390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Raft Integration Gantries</a:t>
            </a:r>
          </a:p>
        </p:txBody>
      </p:sp>
      <p:sp>
        <p:nvSpPr>
          <p:cNvPr id="4" name="Slide Number Placeholder 3"/>
          <p:cNvSpPr>
            <a:spLocks noGrp="1"/>
          </p:cNvSpPr>
          <p:nvPr>
            <p:ph type="sldNum" sz="quarter" idx="4294967295"/>
          </p:nvPr>
        </p:nvSpPr>
        <p:spPr>
          <a:xfrm>
            <a:off x="7010400" y="4835525"/>
            <a:ext cx="2133600" cy="273050"/>
          </a:xfrm>
          <a:prstGeom prst="rect">
            <a:avLst/>
          </a:prstGeom>
        </p:spPr>
        <p:txBody>
          <a:bodyPr/>
          <a:lstStyle/>
          <a:p>
            <a:fld id="{D0228B7A-7A4C-47E1-ACB1-5F3627BEC8A8}" type="slidenum">
              <a:rPr lang="en-US" smtClean="0"/>
              <a:t>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552" y="667571"/>
            <a:ext cx="6698983" cy="3137585"/>
          </a:xfrm>
          <a:prstGeom prst="rect">
            <a:avLst/>
          </a:prstGeom>
          <a:ln>
            <a:solidFill>
              <a:schemeClr val="tx1"/>
            </a:solidFill>
          </a:ln>
        </p:spPr>
      </p:pic>
      <p:sp>
        <p:nvSpPr>
          <p:cNvPr id="6" name="TextBox 5"/>
          <p:cNvSpPr txBox="1"/>
          <p:nvPr/>
        </p:nvSpPr>
        <p:spPr bwMode="auto">
          <a:xfrm>
            <a:off x="2998938" y="3930280"/>
            <a:ext cx="3042499" cy="66305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rmAutofit fontScale="70000" lnSpcReduction="20000"/>
          </a:bodyPr>
          <a:lstStyle/>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500 microns spacing - “nominally”</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250 micron spacing - “bad cases”</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125 micron spacing - “absolute worst case”</a:t>
            </a:r>
          </a:p>
        </p:txBody>
      </p:sp>
      <p:sp>
        <p:nvSpPr>
          <p:cNvPr id="7" name="TextBox 6"/>
          <p:cNvSpPr txBox="1"/>
          <p:nvPr/>
        </p:nvSpPr>
        <p:spPr>
          <a:xfrm>
            <a:off x="609600" y="4200495"/>
            <a:ext cx="2209800" cy="400110"/>
          </a:xfrm>
          <a:prstGeom prst="rect">
            <a:avLst/>
          </a:prstGeom>
        </p:spPr>
        <p:txBody>
          <a:bodyPr wrap="square" rtlCol="0">
            <a:spAutoFit/>
          </a:bodyPr>
          <a:lstStyle/>
          <a:p>
            <a:r>
              <a:rPr lang="en-US" sz="2000" b="1" dirty="0" smtClean="0">
                <a:solidFill>
                  <a:srgbClr val="FF0000"/>
                </a:solidFill>
              </a:rPr>
              <a:t>Highest I&amp;T RISK!!</a:t>
            </a:r>
          </a:p>
        </p:txBody>
      </p:sp>
    </p:spTree>
    <p:extLst>
      <p:ext uri="{BB962C8B-B14F-4D97-AF65-F5344CB8AC3E}">
        <p14:creationId xmlns:p14="http://schemas.microsoft.com/office/powerpoint/2010/main" val="2826939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2947181" y="4057650"/>
            <a:ext cx="3130062" cy="68580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rmAutofit fontScale="70000" lnSpcReduction="20000"/>
          </a:bodyPr>
          <a:lstStyle/>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500 microns spacing - “nominally”</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250 micron spacing - “bad cases”</a:t>
            </a:r>
          </a:p>
          <a:p>
            <a:pPr algn="ctr" eaLnBrk="0" hangingPunct="0">
              <a:lnSpc>
                <a:spcPct val="90000"/>
              </a:lnSpc>
              <a:spcBef>
                <a:spcPts val="600"/>
              </a:spcBef>
            </a:pPr>
            <a:r>
              <a:rPr lang="en-US" b="1" kern="0" dirty="0" smtClean="0">
                <a:latin typeface="+mn-lt"/>
                <a:ea typeface="ＭＳ Ｐゴシック" pitchFamily="-111" charset="-128"/>
                <a:cs typeface="ＭＳ Ｐゴシック" pitchFamily="-111" charset="-128"/>
              </a:rPr>
              <a:t>125 micron spacing - “absolute worst case”</a:t>
            </a:r>
          </a:p>
        </p:txBody>
      </p:sp>
      <p:sp>
        <p:nvSpPr>
          <p:cNvPr id="2" name="Title 1"/>
          <p:cNvSpPr>
            <a:spLocks noGrp="1"/>
          </p:cNvSpPr>
          <p:nvPr>
            <p:ph type="title"/>
          </p:nvPr>
        </p:nvSpPr>
        <p:spPr/>
        <p:txBody>
          <a:bodyPr/>
          <a:lstStyle/>
          <a:p>
            <a:r>
              <a:rPr lang="en-US" dirty="0"/>
              <a:t>Raft Integration Gantries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753092"/>
            <a:ext cx="6004459" cy="4005245"/>
          </a:xfrm>
          <a:prstGeom prst="rect">
            <a:avLst/>
          </a:prstGeom>
          <a:ln>
            <a:solidFill>
              <a:schemeClr val="tx1"/>
            </a:solidFill>
          </a:ln>
        </p:spPr>
      </p:pic>
    </p:spTree>
    <p:extLst>
      <p:ext uri="{BB962C8B-B14F-4D97-AF65-F5344CB8AC3E}">
        <p14:creationId xmlns:p14="http://schemas.microsoft.com/office/powerpoint/2010/main" val="1252656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2895602" cy="4096940"/>
          </a:xfrm>
        </p:spPr>
        <p:txBody>
          <a:bodyPr>
            <a:normAutofit fontScale="77500" lnSpcReduction="20000"/>
          </a:bodyPr>
          <a:lstStyle/>
          <a:p>
            <a:pPr marL="0" indent="0">
              <a:buNone/>
            </a:pPr>
            <a:r>
              <a:rPr lang="en-US" sz="1600" b="1" dirty="0" smtClean="0"/>
              <a:t>Integration </a:t>
            </a:r>
            <a:r>
              <a:rPr lang="en-US" sz="1600" b="1" dirty="0"/>
              <a:t>Gantry </a:t>
            </a:r>
            <a:r>
              <a:rPr lang="en-US" sz="1600" b="1" dirty="0" smtClean="0"/>
              <a:t>stages.</a:t>
            </a:r>
          </a:p>
          <a:p>
            <a:r>
              <a:rPr lang="en-US" sz="1400" dirty="0" smtClean="0"/>
              <a:t>Granite main structure - for both precision and stiffness </a:t>
            </a:r>
            <a:r>
              <a:rPr lang="en-US" sz="1400" dirty="0" smtClean="0"/>
              <a:t>(developed by </a:t>
            </a:r>
            <a:r>
              <a:rPr lang="en-US" sz="1400" dirty="0" err="1" smtClean="0"/>
              <a:t>Tru</a:t>
            </a:r>
            <a:r>
              <a:rPr lang="en-US" sz="1400" dirty="0" smtClean="0"/>
              <a:t>-Stone </a:t>
            </a:r>
            <a:r>
              <a:rPr lang="en-US" sz="1400" dirty="0" smtClean="0"/>
              <a:t>Technologies – division of </a:t>
            </a:r>
            <a:r>
              <a:rPr lang="en-US" sz="1400" dirty="0" err="1" smtClean="0"/>
              <a:t>Starrett</a:t>
            </a:r>
            <a:r>
              <a:rPr lang="en-US" sz="1400" dirty="0" smtClean="0"/>
              <a:t>).</a:t>
            </a:r>
          </a:p>
          <a:p>
            <a:endParaRPr lang="en-US" sz="1400" dirty="0" smtClean="0"/>
          </a:p>
          <a:p>
            <a:r>
              <a:rPr lang="en-US" sz="1400" dirty="0" smtClean="0"/>
              <a:t>THK rails and lead screw:</a:t>
            </a:r>
          </a:p>
          <a:p>
            <a:pPr lvl="1"/>
            <a:r>
              <a:rPr lang="en-US" sz="1200" dirty="0" smtClean="0"/>
              <a:t>Rails: “super” precision = &lt;4um running parallelism over 940mm </a:t>
            </a:r>
            <a:r>
              <a:rPr lang="en-US" sz="1200" dirty="0" smtClean="0"/>
              <a:t>travel.</a:t>
            </a:r>
            <a:endParaRPr lang="en-US" sz="1200" dirty="0" smtClean="0"/>
          </a:p>
          <a:p>
            <a:pPr lvl="1"/>
            <a:r>
              <a:rPr lang="en-US" sz="1200" dirty="0" smtClean="0"/>
              <a:t>Lead </a:t>
            </a:r>
            <a:r>
              <a:rPr lang="en-US" sz="1200" dirty="0"/>
              <a:t>s</a:t>
            </a:r>
            <a:r>
              <a:rPr lang="en-US" sz="1200" dirty="0" smtClean="0"/>
              <a:t>crew: 4mm pitch with C5 </a:t>
            </a:r>
            <a:r>
              <a:rPr lang="en-US" sz="1200" dirty="0"/>
              <a:t>accuracy </a:t>
            </a:r>
            <a:r>
              <a:rPr lang="en-US" sz="1200" dirty="0" smtClean="0"/>
              <a:t>(&lt;25 </a:t>
            </a:r>
            <a:r>
              <a:rPr lang="en-US" sz="1200" dirty="0"/>
              <a:t>micron </a:t>
            </a:r>
            <a:r>
              <a:rPr lang="en-US" sz="1200" dirty="0" smtClean="0"/>
              <a:t>fluctuations in travel</a:t>
            </a:r>
            <a:r>
              <a:rPr lang="en-US" sz="1200" dirty="0" smtClean="0"/>
              <a:t>).</a:t>
            </a:r>
          </a:p>
          <a:p>
            <a:pPr lvl="1"/>
            <a:endParaRPr lang="en-US" sz="1200" dirty="0" smtClean="0"/>
          </a:p>
          <a:p>
            <a:r>
              <a:rPr lang="en-US" sz="1400" dirty="0"/>
              <a:t>Renishaw </a:t>
            </a:r>
            <a:r>
              <a:rPr lang="en-US" sz="1400" dirty="0" smtClean="0"/>
              <a:t>Resolute™ </a:t>
            </a:r>
            <a:r>
              <a:rPr lang="en-US" sz="1400" dirty="0"/>
              <a:t>absolute linear </a:t>
            </a:r>
            <a:r>
              <a:rPr lang="en-US" sz="1400" dirty="0" smtClean="0"/>
              <a:t>encoders (sub micron resolution</a:t>
            </a:r>
            <a:r>
              <a:rPr lang="en-US" sz="1400" dirty="0" smtClean="0"/>
              <a:t>).</a:t>
            </a:r>
          </a:p>
          <a:p>
            <a:endParaRPr lang="en-US" sz="1400" dirty="0" smtClean="0"/>
          </a:p>
          <a:p>
            <a:r>
              <a:rPr lang="en-US" sz="1400" dirty="0" smtClean="0"/>
              <a:t>Carbon fiber arm for lightweight and stiffness</a:t>
            </a:r>
            <a:r>
              <a:rPr lang="en-US" sz="1400" dirty="0" smtClean="0"/>
              <a:t>.</a:t>
            </a:r>
          </a:p>
          <a:p>
            <a:endParaRPr lang="en-US" sz="1400" dirty="0" smtClean="0"/>
          </a:p>
          <a:p>
            <a:r>
              <a:rPr lang="en-US" sz="1400" dirty="0" smtClean="0"/>
              <a:t>Stage Travel distances and resolutions:</a:t>
            </a:r>
          </a:p>
          <a:p>
            <a:pPr lvl="1"/>
            <a:r>
              <a:rPr lang="en-US" sz="1200" dirty="0" smtClean="0"/>
              <a:t>Z-axis: </a:t>
            </a:r>
            <a:r>
              <a:rPr lang="en-US" sz="1200" dirty="0"/>
              <a:t>625 mm travel / 50 µm </a:t>
            </a:r>
            <a:r>
              <a:rPr lang="en-US" sz="1200" dirty="0" smtClean="0"/>
              <a:t>resolution.</a:t>
            </a:r>
            <a:endParaRPr lang="en-US" sz="1200" dirty="0"/>
          </a:p>
          <a:p>
            <a:pPr lvl="1"/>
            <a:r>
              <a:rPr lang="en-US" sz="1200" dirty="0" smtClean="0"/>
              <a:t>XY-axes </a:t>
            </a:r>
            <a:r>
              <a:rPr lang="en-US" sz="1200" dirty="0"/>
              <a:t>± 2.0 mm </a:t>
            </a:r>
            <a:r>
              <a:rPr lang="en-US" sz="1200" dirty="0" smtClean="0"/>
              <a:t>travel / </a:t>
            </a:r>
            <a:r>
              <a:rPr lang="en-US" sz="1200" dirty="0"/>
              <a:t>10 µm </a:t>
            </a:r>
            <a:r>
              <a:rPr lang="en-US" sz="1200" dirty="0" smtClean="0"/>
              <a:t>resolution.</a:t>
            </a:r>
            <a:endParaRPr lang="en-US" sz="1200" dirty="0"/>
          </a:p>
          <a:p>
            <a:pPr lvl="1"/>
            <a:r>
              <a:rPr lang="en-US" sz="1200" dirty="0" smtClean="0"/>
              <a:t>Theta-axis </a:t>
            </a:r>
            <a:r>
              <a:rPr lang="en-US" sz="1200" dirty="0"/>
              <a:t>± 0.5º travel / 0.057º </a:t>
            </a:r>
            <a:r>
              <a:rPr lang="en-US" sz="1200" dirty="0" smtClean="0"/>
              <a:t>resolution</a:t>
            </a:r>
            <a:r>
              <a:rPr lang="en-US" sz="1200" dirty="0" smtClean="0"/>
              <a:t>.</a:t>
            </a:r>
          </a:p>
          <a:p>
            <a:pPr lvl="1"/>
            <a:endParaRPr lang="en-US" sz="1200" dirty="0" smtClean="0"/>
          </a:p>
          <a:p>
            <a:r>
              <a:rPr lang="en-US" sz="1400" dirty="0"/>
              <a:t>Load cell on Z stage: responds to &lt; 1N force; </a:t>
            </a:r>
            <a:r>
              <a:rPr lang="en-US" sz="1400" dirty="0" smtClean="0"/>
              <a:t>with the monitoring software </a:t>
            </a:r>
            <a:r>
              <a:rPr lang="en-US" sz="1400" dirty="0"/>
              <a:t>set to “trip” at </a:t>
            </a:r>
            <a:r>
              <a:rPr lang="en-US" sz="1400" dirty="0" smtClean="0"/>
              <a:t>5 </a:t>
            </a:r>
            <a:r>
              <a:rPr lang="en-US" sz="1400" dirty="0"/>
              <a:t>N.</a:t>
            </a:r>
          </a:p>
        </p:txBody>
      </p:sp>
      <p:sp>
        <p:nvSpPr>
          <p:cNvPr id="3" name="Title 2"/>
          <p:cNvSpPr>
            <a:spLocks noGrp="1"/>
          </p:cNvSpPr>
          <p:nvPr>
            <p:ph type="title"/>
          </p:nvPr>
        </p:nvSpPr>
        <p:spPr/>
        <p:txBody>
          <a:bodyPr/>
          <a:lstStyle/>
          <a:p>
            <a:r>
              <a:rPr lang="en-US" dirty="0"/>
              <a:t>Raft Integration Gantries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866316"/>
            <a:ext cx="2524078" cy="3789079"/>
          </a:xfrm>
          <a:prstGeom prst="rect">
            <a:avLst/>
          </a:prstGeom>
          <a:ln>
            <a:solidFill>
              <a:schemeClr val="tx1"/>
            </a:solidFill>
          </a:ln>
        </p:spPr>
      </p:pic>
      <p:pic>
        <p:nvPicPr>
          <p:cNvPr id="10"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864873" y="866316"/>
            <a:ext cx="3139144" cy="3789079"/>
          </a:xfrm>
          <a:prstGeom prst="rect">
            <a:avLst/>
          </a:prstGeom>
          <a:noFill/>
          <a:ln w="9525">
            <a:solidFill>
              <a:schemeClr val="tx1"/>
            </a:solidFill>
            <a:miter lim="800000"/>
            <a:headEnd/>
            <a:tailEnd/>
          </a:ln>
        </p:spPr>
      </p:pic>
      <p:sp>
        <p:nvSpPr>
          <p:cNvPr id="11" name="TextBox 10"/>
          <p:cNvSpPr txBox="1"/>
          <p:nvPr/>
        </p:nvSpPr>
        <p:spPr>
          <a:xfrm>
            <a:off x="8368468" y="3476033"/>
            <a:ext cx="606736" cy="369332"/>
          </a:xfrm>
          <a:prstGeom prst="rect">
            <a:avLst/>
          </a:prstGeom>
          <a:noFill/>
          <a:ln>
            <a:solidFill>
              <a:schemeClr val="tx1"/>
            </a:solidFill>
          </a:ln>
        </p:spPr>
        <p:txBody>
          <a:bodyPr wrap="square" rtlCol="0">
            <a:spAutoFit/>
          </a:bodyPr>
          <a:lstStyle/>
          <a:p>
            <a:r>
              <a:rPr lang="en-US" sz="900" dirty="0" smtClean="0">
                <a:latin typeface="+mn-lt"/>
              </a:rPr>
              <a:t>Waffle Plate</a:t>
            </a:r>
            <a:endParaRPr lang="en-US" sz="900" dirty="0">
              <a:latin typeface="+mn-lt"/>
            </a:endParaRPr>
          </a:p>
        </p:txBody>
      </p:sp>
      <p:cxnSp>
        <p:nvCxnSpPr>
          <p:cNvPr id="12" name="Straight Arrow Connector 11"/>
          <p:cNvCxnSpPr>
            <a:stCxn id="11" idx="1"/>
          </p:cNvCxnSpPr>
          <p:nvPr/>
        </p:nvCxnSpPr>
        <p:spPr>
          <a:xfrm flipH="1">
            <a:off x="7969452" y="3660699"/>
            <a:ext cx="399016" cy="5112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3" idx="2"/>
          </p:cNvCxnSpPr>
          <p:nvPr/>
        </p:nvCxnSpPr>
        <p:spPr>
          <a:xfrm flipH="1">
            <a:off x="7543800" y="3155781"/>
            <a:ext cx="813735" cy="8637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12483" y="1987719"/>
            <a:ext cx="1062721" cy="507831"/>
          </a:xfrm>
          <a:prstGeom prst="rect">
            <a:avLst/>
          </a:prstGeom>
          <a:noFill/>
          <a:ln>
            <a:solidFill>
              <a:schemeClr val="tx1"/>
            </a:solidFill>
          </a:ln>
        </p:spPr>
        <p:txBody>
          <a:bodyPr wrap="square" rtlCol="0">
            <a:spAutoFit/>
          </a:bodyPr>
          <a:lstStyle/>
          <a:p>
            <a:r>
              <a:rPr lang="en-US" sz="900" dirty="0" smtClean="0">
                <a:latin typeface="+mn-lt"/>
              </a:rPr>
              <a:t>THK LM Super Precision Guide Rails</a:t>
            </a:r>
            <a:endParaRPr lang="en-US" sz="900" dirty="0">
              <a:latin typeface="+mn-lt"/>
            </a:endParaRPr>
          </a:p>
        </p:txBody>
      </p:sp>
      <p:cxnSp>
        <p:nvCxnSpPr>
          <p:cNvPr id="16" name="Straight Arrow Connector 15"/>
          <p:cNvCxnSpPr>
            <a:stCxn id="15" idx="1"/>
          </p:cNvCxnSpPr>
          <p:nvPr/>
        </p:nvCxnSpPr>
        <p:spPr>
          <a:xfrm flipH="1" flipV="1">
            <a:off x="7391400" y="2114677"/>
            <a:ext cx="521083" cy="1269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48600" y="1051930"/>
            <a:ext cx="1126604" cy="646331"/>
          </a:xfrm>
          <a:prstGeom prst="rect">
            <a:avLst/>
          </a:prstGeom>
          <a:noFill/>
          <a:ln>
            <a:solidFill>
              <a:schemeClr val="tx1"/>
            </a:solidFill>
          </a:ln>
        </p:spPr>
        <p:txBody>
          <a:bodyPr wrap="square" rtlCol="0">
            <a:spAutoFit/>
          </a:bodyPr>
          <a:lstStyle/>
          <a:p>
            <a:r>
              <a:rPr lang="en-US" sz="900" dirty="0" smtClean="0">
                <a:latin typeface="+mn-lt"/>
              </a:rPr>
              <a:t>Step motor, coupling, brake and ball screw support nut</a:t>
            </a:r>
            <a:endParaRPr lang="en-US" sz="900" dirty="0">
              <a:latin typeface="+mn-lt"/>
            </a:endParaRPr>
          </a:p>
        </p:txBody>
      </p:sp>
      <p:cxnSp>
        <p:nvCxnSpPr>
          <p:cNvPr id="18" name="Straight Arrow Connector 17"/>
          <p:cNvCxnSpPr>
            <a:stCxn id="17" idx="1"/>
          </p:cNvCxnSpPr>
          <p:nvPr/>
        </p:nvCxnSpPr>
        <p:spPr>
          <a:xfrm flipH="1">
            <a:off x="7315200" y="1375096"/>
            <a:ext cx="533400" cy="3231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16814" y="2391524"/>
            <a:ext cx="737109" cy="369332"/>
          </a:xfrm>
          <a:prstGeom prst="rect">
            <a:avLst/>
          </a:prstGeom>
          <a:noFill/>
          <a:ln>
            <a:solidFill>
              <a:schemeClr val="tx1"/>
            </a:solidFill>
          </a:ln>
        </p:spPr>
        <p:txBody>
          <a:bodyPr wrap="square" rtlCol="0">
            <a:spAutoFit/>
          </a:bodyPr>
          <a:lstStyle/>
          <a:p>
            <a:r>
              <a:rPr lang="en-US" sz="900" dirty="0" smtClean="0">
                <a:latin typeface="+mn-lt"/>
              </a:rPr>
              <a:t>X-Y-Theta Stage</a:t>
            </a:r>
            <a:endParaRPr lang="en-US" sz="900" dirty="0">
              <a:latin typeface="+mn-lt"/>
            </a:endParaRPr>
          </a:p>
        </p:txBody>
      </p:sp>
      <p:cxnSp>
        <p:nvCxnSpPr>
          <p:cNvPr id="20" name="Straight Arrow Connector 19"/>
          <p:cNvCxnSpPr>
            <a:stCxn id="19" idx="2"/>
          </p:cNvCxnSpPr>
          <p:nvPr/>
        </p:nvCxnSpPr>
        <p:spPr>
          <a:xfrm>
            <a:off x="6285369" y="2760856"/>
            <a:ext cx="267831" cy="125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7" idx="1"/>
          </p:cNvCxnSpPr>
          <p:nvPr/>
        </p:nvCxnSpPr>
        <p:spPr>
          <a:xfrm flipH="1" flipV="1">
            <a:off x="7315200" y="1276350"/>
            <a:ext cx="533400" cy="987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16251" y="1141057"/>
            <a:ext cx="637672" cy="369332"/>
          </a:xfrm>
          <a:prstGeom prst="rect">
            <a:avLst/>
          </a:prstGeom>
          <a:noFill/>
          <a:ln>
            <a:solidFill>
              <a:schemeClr val="tx1"/>
            </a:solidFill>
          </a:ln>
        </p:spPr>
        <p:txBody>
          <a:bodyPr wrap="square" rtlCol="0">
            <a:spAutoFit/>
          </a:bodyPr>
          <a:lstStyle/>
          <a:p>
            <a:r>
              <a:rPr lang="en-US" sz="900" dirty="0" smtClean="0">
                <a:latin typeface="+mn-lt"/>
              </a:rPr>
              <a:t>Granite Base</a:t>
            </a:r>
            <a:endParaRPr lang="en-US" sz="900" dirty="0">
              <a:latin typeface="+mn-lt"/>
            </a:endParaRPr>
          </a:p>
        </p:txBody>
      </p:sp>
      <p:cxnSp>
        <p:nvCxnSpPr>
          <p:cNvPr id="25" name="Straight Arrow Connector 24"/>
          <p:cNvCxnSpPr>
            <a:stCxn id="24" idx="3"/>
          </p:cNvCxnSpPr>
          <p:nvPr/>
        </p:nvCxnSpPr>
        <p:spPr>
          <a:xfrm>
            <a:off x="6653923" y="1325723"/>
            <a:ext cx="280277" cy="11698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39866" y="2647950"/>
            <a:ext cx="1235338" cy="507831"/>
          </a:xfrm>
          <a:prstGeom prst="rect">
            <a:avLst/>
          </a:prstGeom>
          <a:noFill/>
          <a:ln>
            <a:solidFill>
              <a:schemeClr val="tx1"/>
            </a:solidFill>
          </a:ln>
        </p:spPr>
        <p:txBody>
          <a:bodyPr wrap="square" rtlCol="0">
            <a:spAutoFit/>
          </a:bodyPr>
          <a:lstStyle/>
          <a:p>
            <a:pPr algn="ctr"/>
            <a:r>
              <a:rPr lang="en-US" sz="900" dirty="0" smtClean="0">
                <a:latin typeface="+mn-lt"/>
              </a:rPr>
              <a:t>Integration Arm</a:t>
            </a:r>
          </a:p>
          <a:p>
            <a:pPr algn="ctr"/>
            <a:r>
              <a:rPr lang="en-US" sz="900" dirty="0" smtClean="0">
                <a:latin typeface="+mn-lt"/>
              </a:rPr>
              <a:t>50mm </a:t>
            </a:r>
            <a:r>
              <a:rPr lang="en-US" sz="900" dirty="0">
                <a:latin typeface="+mn-lt"/>
              </a:rPr>
              <a:t>x </a:t>
            </a:r>
            <a:r>
              <a:rPr lang="en-US" sz="900" dirty="0" smtClean="0">
                <a:latin typeface="+mn-lt"/>
              </a:rPr>
              <a:t>50mm </a:t>
            </a:r>
            <a:r>
              <a:rPr lang="en-US" sz="900" dirty="0">
                <a:latin typeface="+mn-lt"/>
              </a:rPr>
              <a:t>x </a:t>
            </a:r>
            <a:r>
              <a:rPr lang="en-US" sz="900" dirty="0" smtClean="0">
                <a:latin typeface="+mn-lt"/>
              </a:rPr>
              <a:t>1000mm</a:t>
            </a:r>
            <a:endParaRPr lang="en-US" sz="900" dirty="0">
              <a:latin typeface="+mn-lt"/>
            </a:endParaRPr>
          </a:p>
        </p:txBody>
      </p:sp>
    </p:spTree>
    <p:extLst>
      <p:ext uri="{BB962C8B-B14F-4D97-AF65-F5344CB8AC3E}">
        <p14:creationId xmlns:p14="http://schemas.microsoft.com/office/powerpoint/2010/main" val="4146232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697038"/>
            <a:ext cx="6705599" cy="1722312"/>
          </a:xfrm>
        </p:spPr>
        <p:txBody>
          <a:bodyPr/>
          <a:lstStyle/>
          <a:p>
            <a:r>
              <a:rPr lang="en-US" sz="1200" dirty="0"/>
              <a:t>The </a:t>
            </a:r>
            <a:r>
              <a:rPr lang="en-US" sz="1200" dirty="0" smtClean="0"/>
              <a:t>monitoring </a:t>
            </a:r>
            <a:r>
              <a:rPr lang="en-US" sz="1200" dirty="0"/>
              <a:t>cameras are mounted to </a:t>
            </a:r>
            <a:r>
              <a:rPr lang="en-US" sz="1200" dirty="0" smtClean="0"/>
              <a:t>observe </a:t>
            </a:r>
            <a:r>
              <a:rPr lang="en-US" sz="1200" dirty="0"/>
              <a:t>each corner of a raft being </a:t>
            </a:r>
            <a:r>
              <a:rPr lang="en-US" sz="1200" dirty="0" smtClean="0"/>
              <a:t>integrated.</a:t>
            </a:r>
          </a:p>
          <a:p>
            <a:r>
              <a:rPr lang="en-US" sz="1200" dirty="0" smtClean="0"/>
              <a:t>The system </a:t>
            </a:r>
            <a:r>
              <a:rPr lang="en-US" sz="1200" dirty="0"/>
              <a:t>has </a:t>
            </a:r>
            <a:r>
              <a:rPr lang="en-US" sz="1200" dirty="0" smtClean="0"/>
              <a:t>4x telecentric </a:t>
            </a:r>
            <a:r>
              <a:rPr lang="en-US" sz="1200" dirty="0"/>
              <a:t>lenses (constant magnification with distance</a:t>
            </a:r>
            <a:r>
              <a:rPr lang="en-US" sz="1200" dirty="0" smtClean="0"/>
              <a:t>) with a depth </a:t>
            </a:r>
            <a:r>
              <a:rPr lang="en-US" sz="1200" dirty="0"/>
              <a:t>of field </a:t>
            </a:r>
            <a:r>
              <a:rPr lang="en-US" sz="1200" dirty="0" smtClean="0"/>
              <a:t>sufficient (</a:t>
            </a:r>
            <a:r>
              <a:rPr lang="en-US" sz="1200" dirty="0"/>
              <a:t>35 mm depth of field at f/8 </a:t>
            </a:r>
            <a:r>
              <a:rPr lang="en-US" sz="1200" dirty="0" smtClean="0"/>
              <a:t>) to </a:t>
            </a:r>
            <a:r>
              <a:rPr lang="en-US" sz="1200" dirty="0"/>
              <a:t>monitor the RTM and its already-installed neighbors </a:t>
            </a:r>
            <a:r>
              <a:rPr lang="en-US" sz="1200" dirty="0" smtClean="0"/>
              <a:t>during the installation process.</a:t>
            </a:r>
          </a:p>
          <a:p>
            <a:pPr lvl="1"/>
            <a:r>
              <a:rPr lang="en-US" sz="1000" dirty="0" smtClean="0"/>
              <a:t>Lens</a:t>
            </a:r>
            <a:r>
              <a:rPr lang="en-US" sz="1000" dirty="0"/>
              <a:t>:  </a:t>
            </a:r>
            <a:r>
              <a:rPr lang="en-US" sz="1000" dirty="0" err="1"/>
              <a:t>Opto</a:t>
            </a:r>
            <a:r>
              <a:rPr lang="en-US" sz="1000" dirty="0"/>
              <a:t>-Engineering </a:t>
            </a:r>
            <a:r>
              <a:rPr lang="en-US" sz="1000" dirty="0" smtClean="0"/>
              <a:t>23064-07.</a:t>
            </a:r>
            <a:endParaRPr lang="en-US" sz="1000" dirty="0"/>
          </a:p>
          <a:p>
            <a:pPr lvl="1"/>
            <a:r>
              <a:rPr lang="en-US" sz="1000" dirty="0" smtClean="0"/>
              <a:t>Camera</a:t>
            </a:r>
            <a:r>
              <a:rPr lang="en-US" sz="1000" dirty="0"/>
              <a:t>:  Matrix Vision </a:t>
            </a:r>
            <a:r>
              <a:rPr lang="en-US" sz="1000" dirty="0" smtClean="0"/>
              <a:t>BlueFox3-2051G.</a:t>
            </a:r>
            <a:endParaRPr lang="en-US" sz="1000" dirty="0" smtClean="0"/>
          </a:p>
          <a:p>
            <a:r>
              <a:rPr lang="en-US" sz="1200" dirty="0"/>
              <a:t>The </a:t>
            </a:r>
            <a:r>
              <a:rPr lang="en-US" sz="1200" dirty="0" smtClean="0"/>
              <a:t>workhorse GUI </a:t>
            </a:r>
            <a:r>
              <a:rPr lang="en-US" sz="1200" dirty="0"/>
              <a:t>integrates the images from the monitoring cameras and the outputs </a:t>
            </a:r>
            <a:r>
              <a:rPr lang="en-US" sz="1200" dirty="0" smtClean="0"/>
              <a:t> </a:t>
            </a:r>
            <a:br>
              <a:rPr lang="en-US" sz="1200" dirty="0" smtClean="0"/>
            </a:br>
            <a:r>
              <a:rPr lang="en-US" sz="1200" dirty="0" smtClean="0"/>
              <a:t>from </a:t>
            </a:r>
            <a:r>
              <a:rPr lang="en-US" sz="1200" dirty="0"/>
              <a:t>the </a:t>
            </a:r>
            <a:r>
              <a:rPr lang="en-US" sz="1200" dirty="0" smtClean="0"/>
              <a:t>“region of interest” edge/gap finder subroutine (1 sec update rate).</a:t>
            </a:r>
            <a:endParaRPr lang="en-US" sz="1200" dirty="0"/>
          </a:p>
          <a:p>
            <a:endParaRPr lang="en-US" sz="1200" dirty="0"/>
          </a:p>
        </p:txBody>
      </p:sp>
      <p:sp>
        <p:nvSpPr>
          <p:cNvPr id="3" name="Title 2"/>
          <p:cNvSpPr>
            <a:spLocks noGrp="1"/>
          </p:cNvSpPr>
          <p:nvPr>
            <p:ph type="title"/>
          </p:nvPr>
        </p:nvSpPr>
        <p:spPr/>
        <p:txBody>
          <a:bodyPr/>
          <a:lstStyle/>
          <a:p>
            <a:r>
              <a:rPr lang="en-US" dirty="0"/>
              <a:t>Raft Integration Gantries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425041"/>
            <a:ext cx="3471746" cy="2362200"/>
          </a:xfrm>
          <a:prstGeom prst="rect">
            <a:avLst/>
          </a:prstGeom>
          <a:ln>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564" y="3333750"/>
            <a:ext cx="2178902" cy="1453491"/>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599" y="2425041"/>
            <a:ext cx="2564399" cy="2362200"/>
          </a:xfrm>
          <a:prstGeom prst="rect">
            <a:avLst/>
          </a:prstGeom>
          <a:ln>
            <a:solidFill>
              <a:schemeClr val="tx1"/>
            </a:solidFill>
          </a:ln>
        </p:spPr>
      </p:pic>
      <p:pic>
        <p:nvPicPr>
          <p:cNvPr id="14" name="Picture 2">
            <a:extLst>
              <a:ext uri="{FF2B5EF4-FFF2-40B4-BE49-F238E27FC236}">
                <a16:creationId xmlns:a16="http://schemas.microsoft.com/office/drawing/2014/main" xmlns="" id="{650E4684-B44E-F046-BAE1-E07CC50B36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86" t="11792" r="7020" b="9927"/>
          <a:stretch/>
        </p:blipFill>
        <p:spPr bwMode="auto">
          <a:xfrm>
            <a:off x="6701564" y="2068344"/>
            <a:ext cx="2124078" cy="1117623"/>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17" name="Picture 16">
            <a:extLst>
              <a:ext uri="{FF2B5EF4-FFF2-40B4-BE49-F238E27FC236}">
                <a16:creationId xmlns:a16="http://schemas.microsoft.com/office/drawing/2014/main" xmlns="" id="{CAC4A2AB-98F7-D54C-AA50-E01F92F131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855286"/>
            <a:ext cx="1281842" cy="1104566"/>
          </a:xfrm>
          <a:prstGeom prst="rect">
            <a:avLst/>
          </a:prstGeom>
          <a:ln>
            <a:solidFill>
              <a:schemeClr val="tx1"/>
            </a:solidFill>
          </a:ln>
        </p:spPr>
      </p:pic>
    </p:spTree>
    <p:extLst>
      <p:ext uri="{BB962C8B-B14F-4D97-AF65-F5344CB8AC3E}">
        <p14:creationId xmlns:p14="http://schemas.microsoft.com/office/powerpoint/2010/main" val="2083569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1200" dirty="0"/>
              <a:t>Historical translational data analysis plots.</a:t>
            </a:r>
          </a:p>
          <a:p>
            <a:pPr lvl="2"/>
            <a:r>
              <a:rPr lang="en-US" sz="1000" dirty="0"/>
              <a:t>Single Scientist dedicated to monitoring during the install process.</a:t>
            </a:r>
          </a:p>
          <a:p>
            <a:pPr lvl="2"/>
            <a:r>
              <a:rPr lang="en-US" sz="1000" dirty="0"/>
              <a:t>Used to track the history of the raft as it is moved up into place.</a:t>
            </a:r>
            <a:endParaRPr lang="en-US" sz="1500" dirty="0"/>
          </a:p>
          <a:p>
            <a:endParaRPr lang="en-US" sz="1200" dirty="0" smtClean="0"/>
          </a:p>
          <a:p>
            <a:endParaRPr lang="en-US" sz="1200" dirty="0" smtClean="0"/>
          </a:p>
          <a:p>
            <a:r>
              <a:rPr lang="en-US" sz="1200" dirty="0" smtClean="0"/>
              <a:t>Gantry stages control console</a:t>
            </a:r>
            <a:endParaRPr lang="en-US" sz="1200" dirty="0"/>
          </a:p>
          <a:p>
            <a:pPr lvl="2"/>
            <a:r>
              <a:rPr lang="en-US" sz="1000" dirty="0" smtClean="0"/>
              <a:t>Used for control of the stages on the gantry.</a:t>
            </a:r>
            <a:endParaRPr lang="en-US" sz="1000" dirty="0"/>
          </a:p>
          <a:p>
            <a:pPr lvl="2"/>
            <a:r>
              <a:rPr lang="en-US" sz="1000" dirty="0" smtClean="0"/>
              <a:t>Developed in house by the same team that develops the CCS.</a:t>
            </a:r>
            <a:endParaRPr lang="en-US" sz="1000" dirty="0"/>
          </a:p>
          <a:p>
            <a:pPr marL="0" indent="0">
              <a:buNone/>
            </a:pPr>
            <a:endParaRPr lang="en-US" sz="1050" dirty="0"/>
          </a:p>
          <a:p>
            <a:endParaRPr lang="en-US" dirty="0"/>
          </a:p>
        </p:txBody>
      </p:sp>
      <p:sp>
        <p:nvSpPr>
          <p:cNvPr id="3" name="Title 2"/>
          <p:cNvSpPr>
            <a:spLocks noGrp="1"/>
          </p:cNvSpPr>
          <p:nvPr>
            <p:ph type="title"/>
          </p:nvPr>
        </p:nvSpPr>
        <p:spPr/>
        <p:txBody>
          <a:bodyPr/>
          <a:lstStyle/>
          <a:p>
            <a:r>
              <a:rPr lang="en-US" dirty="0"/>
              <a:t>Raft Integration Gantries</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38200" y="2485481"/>
            <a:ext cx="3929062" cy="2228479"/>
          </a:xfrm>
          <a:prstGeom prst="rect">
            <a:avLst/>
          </a:prstGeom>
          <a:ln>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136" y="2786790"/>
            <a:ext cx="2468261" cy="1964417"/>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7136" y="742950"/>
            <a:ext cx="2468261" cy="1964417"/>
          </a:xfrm>
          <a:prstGeom prst="rect">
            <a:avLst/>
          </a:prstGeom>
          <a:ln>
            <a:solidFill>
              <a:schemeClr val="tx1"/>
            </a:solidFill>
          </a:ln>
        </p:spPr>
      </p:pic>
      <p:sp>
        <p:nvSpPr>
          <p:cNvPr id="6" name="TextBox 5"/>
          <p:cNvSpPr txBox="1"/>
          <p:nvPr/>
        </p:nvSpPr>
        <p:spPr>
          <a:xfrm>
            <a:off x="8153400" y="1555881"/>
            <a:ext cx="914400" cy="338554"/>
          </a:xfrm>
          <a:prstGeom prst="rect">
            <a:avLst/>
          </a:prstGeom>
        </p:spPr>
        <p:txBody>
          <a:bodyPr wrap="square" rtlCol="0">
            <a:spAutoFit/>
          </a:bodyPr>
          <a:lstStyle/>
          <a:p>
            <a:r>
              <a:rPr lang="en-US" sz="1600" dirty="0" smtClean="0"/>
              <a:t>X-Axis:</a:t>
            </a:r>
          </a:p>
        </p:txBody>
      </p:sp>
      <p:sp>
        <p:nvSpPr>
          <p:cNvPr id="11" name="TextBox 10"/>
          <p:cNvSpPr txBox="1"/>
          <p:nvPr/>
        </p:nvSpPr>
        <p:spPr>
          <a:xfrm>
            <a:off x="8153400" y="3599721"/>
            <a:ext cx="914400" cy="338554"/>
          </a:xfrm>
          <a:prstGeom prst="rect">
            <a:avLst/>
          </a:prstGeom>
        </p:spPr>
        <p:txBody>
          <a:bodyPr wrap="square" rtlCol="0">
            <a:spAutoFit/>
          </a:bodyPr>
          <a:lstStyle/>
          <a:p>
            <a:r>
              <a:rPr lang="en-US" sz="1600" dirty="0" smtClean="0"/>
              <a:t>Y-Axis:</a:t>
            </a:r>
          </a:p>
        </p:txBody>
      </p:sp>
    </p:spTree>
    <p:extLst>
      <p:ext uri="{BB962C8B-B14F-4D97-AF65-F5344CB8AC3E}">
        <p14:creationId xmlns:p14="http://schemas.microsoft.com/office/powerpoint/2010/main" val="1295427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66750"/>
            <a:ext cx="8229601" cy="4191000"/>
          </a:xfrm>
        </p:spPr>
        <p:txBody>
          <a:bodyPr>
            <a:normAutofit fontScale="55000" lnSpcReduction="20000"/>
          </a:bodyPr>
          <a:lstStyle/>
          <a:p>
            <a:pPr marL="0" indent="0">
              <a:buNone/>
            </a:pPr>
            <a:r>
              <a:rPr lang="en-US" sz="2900" b="1" dirty="0" smtClean="0"/>
              <a:t>Education:</a:t>
            </a:r>
            <a:r>
              <a:rPr lang="en-US" sz="2900" dirty="0" smtClean="0"/>
              <a:t> </a:t>
            </a:r>
          </a:p>
          <a:p>
            <a:pPr lvl="1"/>
            <a:r>
              <a:rPr lang="en-US" dirty="0" smtClean="0"/>
              <a:t>Applied Mathematics Engineering Degree at Queen’s University – Kingston, Ontario.</a:t>
            </a:r>
          </a:p>
          <a:p>
            <a:pPr lvl="1"/>
            <a:r>
              <a:rPr lang="en-US" dirty="0" smtClean="0"/>
              <a:t>Fully accredited Mechanical Engineering Degree combined with a pure Mathematics Degree.</a:t>
            </a:r>
          </a:p>
          <a:p>
            <a:pPr lvl="0"/>
            <a:endParaRPr lang="en-US" dirty="0" smtClean="0"/>
          </a:p>
          <a:p>
            <a:pPr marL="0" lvl="0" indent="0">
              <a:buNone/>
            </a:pPr>
            <a:r>
              <a:rPr lang="en-US" sz="2900" b="1" dirty="0" smtClean="0"/>
              <a:t>28 Years Engineering Experience:</a:t>
            </a:r>
          </a:p>
          <a:p>
            <a:pPr lvl="1"/>
            <a:r>
              <a:rPr lang="en-US" dirty="0" smtClean="0"/>
              <a:t>2 years TRIUMF (Vancouver – British Columbia)</a:t>
            </a:r>
          </a:p>
          <a:p>
            <a:pPr lvl="1"/>
            <a:r>
              <a:rPr lang="en-US" dirty="0" smtClean="0"/>
              <a:t>4 years Canadian National Research Council/HIA (Victoria – British Columbia)</a:t>
            </a:r>
          </a:p>
          <a:p>
            <a:pPr lvl="1"/>
            <a:r>
              <a:rPr lang="en-US" dirty="0" smtClean="0"/>
              <a:t>3 years Carnegie Observatories (Pasadena - California)</a:t>
            </a:r>
          </a:p>
          <a:p>
            <a:pPr lvl="1"/>
            <a:r>
              <a:rPr lang="en-US" dirty="0" smtClean="0"/>
              <a:t>14 years UH-IFA / NASA IRTF (Honolulu - Hawaii)</a:t>
            </a:r>
          </a:p>
          <a:p>
            <a:pPr lvl="1"/>
            <a:r>
              <a:rPr lang="en-US" dirty="0" smtClean="0"/>
              <a:t>5 years SLAC / DOE (Menlo Park – California)</a:t>
            </a:r>
          </a:p>
          <a:p>
            <a:pPr lvl="0"/>
            <a:endParaRPr lang="en-US" dirty="0" smtClean="0"/>
          </a:p>
          <a:p>
            <a:pPr marL="0" lvl="0" indent="0">
              <a:buNone/>
            </a:pPr>
            <a:r>
              <a:rPr lang="en-US" sz="2900" b="1" dirty="0" smtClean="0"/>
              <a:t>Relevant Skills:</a:t>
            </a:r>
          </a:p>
          <a:p>
            <a:pPr lvl="1"/>
            <a:r>
              <a:rPr lang="en-US" dirty="0" err="1" smtClean="0"/>
              <a:t>Opto</a:t>
            </a:r>
            <a:r>
              <a:rPr lang="en-US" dirty="0" smtClean="0"/>
              <a:t>-mechanics, precision mechanisms, IR instrumentation (cryogenics / vacuum systems).</a:t>
            </a:r>
          </a:p>
          <a:p>
            <a:pPr lvl="2"/>
            <a:r>
              <a:rPr lang="en-US" dirty="0" smtClean="0"/>
              <a:t>Specific to astronomical instrumentation and telescope systems.</a:t>
            </a:r>
          </a:p>
          <a:p>
            <a:pPr lvl="2"/>
            <a:r>
              <a:rPr lang="en-US" dirty="0" smtClean="0"/>
              <a:t>Includes </a:t>
            </a:r>
            <a:r>
              <a:rPr lang="en-US" dirty="0"/>
              <a:t>- </a:t>
            </a:r>
            <a:r>
              <a:rPr lang="en-US" dirty="0" smtClean="0"/>
              <a:t>structural </a:t>
            </a:r>
            <a:r>
              <a:rPr lang="en-US" dirty="0"/>
              <a:t>analysis, </a:t>
            </a:r>
            <a:r>
              <a:rPr lang="en-US" dirty="0" err="1"/>
              <a:t>opto</a:t>
            </a:r>
            <a:r>
              <a:rPr lang="en-US" dirty="0"/>
              <a:t>-mechanics, precision mechanisms, thermal analysis, precision motion control, </a:t>
            </a:r>
            <a:r>
              <a:rPr lang="en-US" dirty="0" smtClean="0"/>
              <a:t>vacuum </a:t>
            </a:r>
            <a:r>
              <a:rPr lang="en-US" dirty="0"/>
              <a:t>design, cryogenics, </a:t>
            </a:r>
            <a:r>
              <a:rPr lang="en-US" dirty="0" smtClean="0"/>
              <a:t>facility </a:t>
            </a:r>
            <a:r>
              <a:rPr lang="en-US" dirty="0"/>
              <a:t>level HVAC, large hydraulic systems, optical system </a:t>
            </a:r>
            <a:r>
              <a:rPr lang="en-US" dirty="0" smtClean="0"/>
              <a:t>design / </a:t>
            </a:r>
            <a:r>
              <a:rPr lang="en-US" dirty="0" err="1" smtClean="0"/>
              <a:t>tolerancing</a:t>
            </a:r>
            <a:r>
              <a:rPr lang="en-US" dirty="0" smtClean="0"/>
              <a:t>, and FEA.</a:t>
            </a:r>
          </a:p>
          <a:p>
            <a:pPr lvl="2"/>
            <a:r>
              <a:rPr lang="en-US" dirty="0" smtClean="0"/>
              <a:t>Basically - pure technical during earlier parts of my career.</a:t>
            </a:r>
          </a:p>
          <a:p>
            <a:pPr lvl="1"/>
            <a:r>
              <a:rPr lang="en-US" dirty="0" smtClean="0"/>
              <a:t>Systems Engineering, and Project Management.</a:t>
            </a:r>
          </a:p>
          <a:p>
            <a:pPr lvl="2"/>
            <a:r>
              <a:rPr lang="en-US" dirty="0" smtClean="0"/>
              <a:t>Less “hands on” but more “big picture”.</a:t>
            </a:r>
          </a:p>
          <a:p>
            <a:pPr lvl="2"/>
            <a:r>
              <a:rPr lang="en-US" dirty="0" smtClean="0"/>
              <a:t>Requirements derivation and verification, interface control, work breakdowns, budgets, schedules, team planning and logistics, risk assessment, staff performance evaluation and career building.</a:t>
            </a:r>
          </a:p>
        </p:txBody>
      </p:sp>
      <p:sp>
        <p:nvSpPr>
          <p:cNvPr id="2" name="Title 1"/>
          <p:cNvSpPr>
            <a:spLocks noGrp="1"/>
          </p:cNvSpPr>
          <p:nvPr>
            <p:ph type="title"/>
          </p:nvPr>
        </p:nvSpPr>
        <p:spPr/>
        <p:txBody>
          <a:bodyPr/>
          <a:lstStyle/>
          <a:p>
            <a:r>
              <a:rPr lang="en-US" smtClean="0"/>
              <a:t>Introduction</a:t>
            </a:r>
            <a:endParaRPr lang="en-US" dirty="0"/>
          </a:p>
        </p:txBody>
      </p:sp>
    </p:spTree>
    <p:extLst>
      <p:ext uri="{BB962C8B-B14F-4D97-AF65-F5344CB8AC3E}">
        <p14:creationId xmlns:p14="http://schemas.microsoft.com/office/powerpoint/2010/main" val="2190383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The Gantries are lifted into place above the back of the open bay where the raft will be drawn into.</a:t>
            </a:r>
            <a:endParaRPr lang="en-US" dirty="0"/>
          </a:p>
          <a:p>
            <a:pPr marL="0" indent="0">
              <a:buNone/>
            </a:pPr>
            <a:endParaRPr lang="en-US" sz="1200" dirty="0"/>
          </a:p>
          <a:p>
            <a:pPr marL="0" indent="0">
              <a:buNone/>
            </a:pPr>
            <a:r>
              <a:rPr lang="en-US" sz="1200" dirty="0" smtClean="0"/>
              <a:t>The systems are initialized and operation is confirmed prior to installing the insertion arm.</a:t>
            </a:r>
          </a:p>
          <a:p>
            <a:pPr marL="0" indent="0">
              <a:buNone/>
            </a:pPr>
            <a:endParaRPr lang="en-US" sz="1200" dirty="0"/>
          </a:p>
          <a:p>
            <a:pPr marL="0" indent="0">
              <a:buNone/>
            </a:pPr>
            <a:r>
              <a:rPr lang="en-US" sz="1200" dirty="0" smtClean="0"/>
              <a:t>The orientation of the gantry can be clocked to accommodate the different location on the back of the cryostat. The interfaces are double checked to confirm XY motion is as expected.</a:t>
            </a:r>
          </a:p>
          <a:p>
            <a:pPr marL="0" indent="0">
              <a:buNone/>
            </a:pPr>
            <a:endParaRPr lang="en-US" sz="1200" dirty="0" smtClean="0"/>
          </a:p>
          <a:p>
            <a:pPr marL="0" indent="0">
              <a:buNone/>
            </a:pPr>
            <a:r>
              <a:rPr lang="en-US" sz="1200" dirty="0" smtClean="0"/>
              <a:t>The insertion arm is installed onto the gantry Z-stage.</a:t>
            </a: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737802"/>
            <a:ext cx="5943600" cy="3963209"/>
          </a:xfrm>
          <a:prstGeom prst="rect">
            <a:avLst/>
          </a:prstGeom>
          <a:ln>
            <a:solidFill>
              <a:schemeClr val="tx1"/>
            </a:solidFill>
          </a:ln>
        </p:spPr>
      </p:pic>
    </p:spTree>
    <p:extLst>
      <p:ext uri="{BB962C8B-B14F-4D97-AF65-F5344CB8AC3E}">
        <p14:creationId xmlns:p14="http://schemas.microsoft.com/office/powerpoint/2010/main" val="377093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With the arm attached to the Gantry, it is lowered through the Cryostat and Grid.</a:t>
            </a:r>
          </a:p>
          <a:p>
            <a:pPr marL="0" indent="0">
              <a:buNone/>
            </a:pPr>
            <a:endParaRPr lang="en-US" sz="1200" dirty="0" smtClean="0"/>
          </a:p>
          <a:p>
            <a:pPr marL="0" indent="0">
              <a:buNone/>
            </a:pPr>
            <a:r>
              <a:rPr lang="en-US" sz="1200" dirty="0" smtClean="0"/>
              <a:t>Spacing on top of the cryostat is very tight with the refrigeration heat exchangers taking up large amounts of real estate.</a:t>
            </a:r>
          </a:p>
          <a:p>
            <a:pPr marL="0" indent="0">
              <a:buNone/>
            </a:pPr>
            <a:endParaRPr lang="en-US" sz="1200" dirty="0"/>
          </a:p>
          <a:p>
            <a:pPr marL="0" indent="0">
              <a:buNone/>
            </a:pPr>
            <a:r>
              <a:rPr lang="en-US" sz="1200" dirty="0" smtClean="0"/>
              <a:t>Temporary cabling is in place for operation of the RTMs, remove from the </a:t>
            </a:r>
            <a:r>
              <a:rPr lang="en-US" sz="1200" dirty="0" err="1" smtClean="0"/>
              <a:t>Quadbox</a:t>
            </a:r>
            <a:r>
              <a:rPr lang="en-US" sz="1200" dirty="0" smtClean="0"/>
              <a:t> (electronics rack for the final camera configuration).</a:t>
            </a:r>
          </a:p>
          <a:p>
            <a:pPr marL="0" indent="0">
              <a:buNone/>
            </a:pPr>
            <a:endParaRPr lang="en-US" dirty="0"/>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877826"/>
            <a:ext cx="5943600" cy="3683160"/>
          </a:xfrm>
          <a:prstGeom prst="rect">
            <a:avLst/>
          </a:prstGeom>
          <a:ln>
            <a:solidFill>
              <a:schemeClr val="tx1"/>
            </a:solidFill>
          </a:ln>
        </p:spPr>
      </p:pic>
    </p:spTree>
    <p:extLst>
      <p:ext uri="{BB962C8B-B14F-4D97-AF65-F5344CB8AC3E}">
        <p14:creationId xmlns:p14="http://schemas.microsoft.com/office/powerpoint/2010/main" val="4255616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The lower end of the arm is attached to the back of the Science Raft (or corner Raft) that is to be inserted. </a:t>
            </a:r>
          </a:p>
          <a:p>
            <a:pPr marL="0" indent="0">
              <a:buNone/>
            </a:pPr>
            <a:endParaRPr lang="en-US" sz="1200" dirty="0"/>
          </a:p>
          <a:p>
            <a:pPr marL="0" indent="0">
              <a:buNone/>
            </a:pPr>
            <a:r>
              <a:rPr lang="en-US" sz="1200" dirty="0" smtClean="0"/>
              <a:t>The Science raft to be inserted has just gone through a complete final diagnostic and “pre-flight” checklist prior to insertion.</a:t>
            </a:r>
          </a:p>
          <a:p>
            <a:pPr marL="0" indent="0">
              <a:buNone/>
            </a:pPr>
            <a:endParaRPr lang="en-US" sz="1200" dirty="0"/>
          </a:p>
          <a:p>
            <a:pPr marL="0" indent="0">
              <a:buNone/>
            </a:pPr>
            <a:r>
              <a:rPr lang="en-US" sz="1200" dirty="0" smtClean="0"/>
              <a:t>The gantry is actuated to start the process of drawing the raft up into the cryostat.</a:t>
            </a:r>
          </a:p>
          <a:p>
            <a:pPr marL="0" indent="0">
              <a:buNone/>
            </a:pPr>
            <a:endParaRPr lang="en-US" sz="1200" dirty="0"/>
          </a:p>
          <a:p>
            <a:pPr marL="0" indent="0">
              <a:buNone/>
            </a:pPr>
            <a:r>
              <a:rPr lang="en-US" sz="1200" dirty="0" smtClean="0"/>
              <a:t>At this point the sensors are cantilevered out approximately 1.5m from the attachment point on the gantry.</a:t>
            </a:r>
            <a:endParaRPr lang="en-US" dirty="0"/>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528" y="877826"/>
            <a:ext cx="5172143" cy="3683160"/>
          </a:xfrm>
          <a:prstGeom prst="rect">
            <a:avLst/>
          </a:prstGeom>
          <a:ln>
            <a:solidFill>
              <a:schemeClr val="tx1"/>
            </a:solidFill>
          </a:ln>
        </p:spPr>
      </p:pic>
    </p:spTree>
    <p:extLst>
      <p:ext uri="{BB962C8B-B14F-4D97-AF65-F5344CB8AC3E}">
        <p14:creationId xmlns:p14="http://schemas.microsoft.com/office/powerpoint/2010/main" val="1944085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For the first ~20cm of travel the clearances around the raft are relatively large (several mm) and the rate of insertion is on the order of mm/sec.</a:t>
            </a:r>
          </a:p>
          <a:p>
            <a:pPr marL="0" indent="0">
              <a:buNone/>
            </a:pPr>
            <a:endParaRPr lang="en-US" sz="1200" dirty="0"/>
          </a:p>
          <a:p>
            <a:pPr marL="0" indent="0">
              <a:buNone/>
            </a:pPr>
            <a:r>
              <a:rPr lang="en-US" sz="1200" dirty="0" smtClean="0"/>
              <a:t>As the crate and electronics begin to pass the previously installed sensors, the clearances get a little tighter and there are a few features that we slow down for, and take more care as we pass.</a:t>
            </a:r>
          </a:p>
          <a:p>
            <a:pPr marL="0" indent="0">
              <a:buNone/>
            </a:pPr>
            <a:endParaRPr lang="en-US" sz="1200" dirty="0"/>
          </a:p>
          <a:p>
            <a:pPr marL="0" indent="0">
              <a:buNone/>
            </a:pPr>
            <a:r>
              <a:rPr lang="en-US" sz="1200" dirty="0" smtClean="0"/>
              <a:t>Eventually we get to a point where there is enough space for the monitoring cameras to be installed below the raft. </a:t>
            </a:r>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528" y="977311"/>
            <a:ext cx="5172143" cy="3484189"/>
          </a:xfrm>
          <a:prstGeom prst="rect">
            <a:avLst/>
          </a:prstGeom>
          <a:ln>
            <a:solidFill>
              <a:schemeClr val="tx1"/>
            </a:solidFill>
          </a:ln>
        </p:spPr>
      </p:pic>
    </p:spTree>
    <p:extLst>
      <p:ext uri="{BB962C8B-B14F-4D97-AF65-F5344CB8AC3E}">
        <p14:creationId xmlns:p14="http://schemas.microsoft.com/office/powerpoint/2010/main" val="1512817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Once installed, the monitoring cameras give us excellent feedback as to the positioning relative to the neighboring rafts and X-Y-T adjustments can be made accordingly.</a:t>
            </a:r>
          </a:p>
          <a:p>
            <a:pPr marL="0" indent="0">
              <a:buNone/>
            </a:pPr>
            <a:endParaRPr lang="en-US" sz="1200" dirty="0" smtClean="0"/>
          </a:p>
          <a:p>
            <a:pPr marL="0" indent="0">
              <a:buNone/>
            </a:pPr>
            <a:r>
              <a:rPr lang="en-US" sz="1200" dirty="0" smtClean="0"/>
              <a:t>Additional lighting is attached to the monitoring cameras to help visual monitoring. Several </a:t>
            </a:r>
            <a:r>
              <a:rPr lang="en-US" sz="1200" dirty="0"/>
              <a:t>spotters check </a:t>
            </a:r>
            <a:r>
              <a:rPr lang="en-US" sz="1200" dirty="0" smtClean="0"/>
              <a:t>clearances </a:t>
            </a:r>
            <a:r>
              <a:rPr lang="en-US" sz="1200" dirty="0"/>
              <a:t>during each movement.</a:t>
            </a:r>
            <a:endParaRPr lang="en-US" sz="1200" dirty="0" smtClean="0"/>
          </a:p>
          <a:p>
            <a:pPr marL="0" indent="0">
              <a:buNone/>
            </a:pPr>
            <a:endParaRPr lang="en-US" sz="1200" dirty="0"/>
          </a:p>
          <a:p>
            <a:pPr marL="0" indent="0">
              <a:buNone/>
            </a:pPr>
            <a:r>
              <a:rPr lang="en-US" sz="1200" dirty="0" smtClean="0"/>
              <a:t>The insertion speed is significantly reduced and visual confirmation (from both below and above) are given for set increments of movement. </a:t>
            </a:r>
            <a:endParaRPr lang="en-US" sz="1200" dirty="0"/>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528" y="1044289"/>
            <a:ext cx="5172143" cy="3350232"/>
          </a:xfrm>
          <a:prstGeom prst="rect">
            <a:avLst/>
          </a:prstGeom>
          <a:ln>
            <a:solidFill>
              <a:schemeClr val="tx1"/>
            </a:solidFill>
          </a:ln>
        </p:spPr>
      </p:pic>
    </p:spTree>
    <p:extLst>
      <p:ext uri="{BB962C8B-B14F-4D97-AF65-F5344CB8AC3E}">
        <p14:creationId xmlns:p14="http://schemas.microsoft.com/office/powerpoint/2010/main" val="3143994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During the final few mm of travel, the cameras </a:t>
            </a:r>
            <a:r>
              <a:rPr lang="en-US" sz="1200" dirty="0"/>
              <a:t>are used </a:t>
            </a:r>
            <a:r>
              <a:rPr lang="en-US" sz="1200" dirty="0" smtClean="0"/>
              <a:t>almost exclusively to </a:t>
            </a:r>
            <a:r>
              <a:rPr lang="en-US" sz="1200" dirty="0"/>
              <a:t>help guide the </a:t>
            </a:r>
            <a:r>
              <a:rPr lang="en-US" sz="1200" dirty="0" smtClean="0"/>
              <a:t>raft as the gaps and reflections are very hard to discern. </a:t>
            </a:r>
          </a:p>
          <a:p>
            <a:pPr marL="0" indent="0">
              <a:buNone/>
            </a:pPr>
            <a:endParaRPr lang="en-US" sz="1200" dirty="0"/>
          </a:p>
          <a:p>
            <a:pPr marL="0" indent="0">
              <a:buNone/>
            </a:pPr>
            <a:r>
              <a:rPr lang="en-US" sz="1200" dirty="0" smtClean="0"/>
              <a:t>The </a:t>
            </a:r>
            <a:r>
              <a:rPr lang="en-US" sz="1200" dirty="0"/>
              <a:t>installation is slowed significantly at this point and will be as slow as 50um increments for the final few mm of Z travel</a:t>
            </a:r>
            <a:r>
              <a:rPr lang="en-US" sz="1200" dirty="0" smtClean="0"/>
              <a:t>.</a:t>
            </a:r>
          </a:p>
          <a:p>
            <a:pPr marL="0" indent="0">
              <a:buNone/>
            </a:pPr>
            <a:endParaRPr lang="en-US" sz="1200" dirty="0"/>
          </a:p>
          <a:p>
            <a:pPr marL="0" indent="0">
              <a:buNone/>
            </a:pPr>
            <a:r>
              <a:rPr lang="en-US" sz="1200" dirty="0" smtClean="0"/>
              <a:t>It is not unusual for there to be some sideways motion of the sensors as v-grooves on the RSA feet begin to engage the three balls.</a:t>
            </a:r>
            <a:endParaRPr lang="en-US" sz="1200" dirty="0"/>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1464" y="1044289"/>
            <a:ext cx="5022270" cy="3350232"/>
          </a:xfrm>
          <a:prstGeom prst="rect">
            <a:avLst/>
          </a:prstGeom>
          <a:ln>
            <a:solidFill>
              <a:schemeClr val="tx1"/>
            </a:solidFill>
          </a:ln>
        </p:spPr>
      </p:pic>
    </p:spTree>
    <p:extLst>
      <p:ext uri="{BB962C8B-B14F-4D97-AF65-F5344CB8AC3E}">
        <p14:creationId xmlns:p14="http://schemas.microsoft.com/office/powerpoint/2010/main" val="40788974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760810"/>
            <a:ext cx="2209799" cy="3944540"/>
          </a:xfrm>
        </p:spPr>
        <p:txBody>
          <a:bodyPr/>
          <a:lstStyle/>
          <a:p>
            <a:pPr marL="0" indent="0">
              <a:buNone/>
            </a:pPr>
            <a:r>
              <a:rPr lang="en-US" sz="1200" dirty="0" smtClean="0"/>
              <a:t>With the RSA seated onto the three balls, there is a “sigh of relief”, and the crate is pulled the additional </a:t>
            </a:r>
            <a:r>
              <a:rPr lang="en-US" sz="1200" dirty="0" smtClean="0"/>
              <a:t>4mm </a:t>
            </a:r>
            <a:r>
              <a:rPr lang="en-US" sz="1200" dirty="0" smtClean="0"/>
              <a:t>to engage with the </a:t>
            </a:r>
            <a:r>
              <a:rPr lang="en-US" sz="1200" dirty="0" err="1" smtClean="0"/>
              <a:t>cryo</a:t>
            </a:r>
            <a:r>
              <a:rPr lang="en-US" sz="1200" dirty="0" smtClean="0"/>
              <a:t>-plate at the top end of the cryostat.</a:t>
            </a:r>
          </a:p>
          <a:p>
            <a:pPr marL="0" indent="0">
              <a:buNone/>
            </a:pPr>
            <a:endParaRPr lang="en-US" sz="1200" dirty="0"/>
          </a:p>
          <a:p>
            <a:pPr marL="0" indent="0">
              <a:buNone/>
            </a:pPr>
            <a:r>
              <a:rPr lang="en-US" sz="1200" dirty="0" smtClean="0"/>
              <a:t>All of the fasteners are installed at the top and the thermal straps are deployed. </a:t>
            </a:r>
          </a:p>
          <a:p>
            <a:pPr marL="0" indent="0">
              <a:buNone/>
            </a:pPr>
            <a:endParaRPr lang="en-US" sz="1200" dirty="0"/>
          </a:p>
          <a:p>
            <a:pPr marL="0" indent="0">
              <a:buNone/>
            </a:pPr>
            <a:r>
              <a:rPr lang="en-US" sz="1200" dirty="0" smtClean="0"/>
              <a:t>The cables are attached to the top of the raft and a final  “aliveness” test is performed to confirm the connectivity and that the raft is operational as expected. </a:t>
            </a:r>
          </a:p>
          <a:p>
            <a:pPr marL="0" indent="0">
              <a:buNone/>
            </a:pPr>
            <a:endParaRPr lang="en-US" sz="1200" dirty="0"/>
          </a:p>
          <a:p>
            <a:pPr marL="0" indent="0">
              <a:buNone/>
            </a:pPr>
            <a:r>
              <a:rPr lang="en-US" sz="1200" dirty="0" smtClean="0"/>
              <a:t> </a:t>
            </a:r>
          </a:p>
        </p:txBody>
      </p:sp>
      <p:sp>
        <p:nvSpPr>
          <p:cNvPr id="3" name="Title 2"/>
          <p:cNvSpPr>
            <a:spLocks noGrp="1"/>
          </p:cNvSpPr>
          <p:nvPr>
            <p:ph type="title"/>
          </p:nvPr>
        </p:nvSpPr>
        <p:spPr/>
        <p:txBody>
          <a:bodyPr/>
          <a:lstStyle/>
          <a:p>
            <a:r>
              <a:rPr lang="en-US" dirty="0" smtClean="0"/>
              <a:t>IG Related – Installation Steps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085" y="1044289"/>
            <a:ext cx="4843029" cy="3350232"/>
          </a:xfrm>
          <a:prstGeom prst="rect">
            <a:avLst/>
          </a:prstGeom>
          <a:ln>
            <a:solidFill>
              <a:schemeClr val="tx1"/>
            </a:solidFill>
          </a:ln>
        </p:spPr>
      </p:pic>
    </p:spTree>
    <p:extLst>
      <p:ext uri="{BB962C8B-B14F-4D97-AF65-F5344CB8AC3E}">
        <p14:creationId xmlns:p14="http://schemas.microsoft.com/office/powerpoint/2010/main" val="1217947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IG Related – Installation Steps</a:t>
            </a:r>
            <a:endParaRPr lang="en-US" dirty="0"/>
          </a:p>
        </p:txBody>
      </p:sp>
      <p:sp>
        <p:nvSpPr>
          <p:cNvPr id="2" name="TextBox 1"/>
          <p:cNvSpPr txBox="1"/>
          <p:nvPr/>
        </p:nvSpPr>
        <p:spPr>
          <a:xfrm>
            <a:off x="165040" y="4268748"/>
            <a:ext cx="8445560" cy="600164"/>
          </a:xfrm>
          <a:prstGeom prst="rect">
            <a:avLst/>
          </a:prstGeom>
        </p:spPr>
        <p:txBody>
          <a:bodyPr wrap="square" rtlCol="0">
            <a:spAutoFit/>
          </a:bodyPr>
          <a:lstStyle/>
          <a:p>
            <a:r>
              <a:rPr lang="en-US" sz="1100" b="1" dirty="0" smtClean="0"/>
              <a:t>Movies Available:</a:t>
            </a:r>
          </a:p>
          <a:p>
            <a:pPr marL="628650" lvl="1" indent="-171450">
              <a:buFont typeface="Arial" panose="020B0604020202020204" pitchFamily="34" charset="0"/>
              <a:buChar char="•"/>
            </a:pPr>
            <a:r>
              <a:rPr lang="en-US" sz="1100" b="1" dirty="0" smtClean="0"/>
              <a:t>(16Mb) Single </a:t>
            </a:r>
            <a:r>
              <a:rPr lang="en-US" sz="1100" b="1" dirty="0"/>
              <a:t>raft: </a:t>
            </a:r>
            <a:r>
              <a:rPr lang="en-US" sz="1100" b="1" dirty="0">
                <a:hlinkClick r:id="rId2"/>
              </a:rPr>
              <a:t>https://</a:t>
            </a:r>
            <a:r>
              <a:rPr lang="en-US" sz="1100" b="1" dirty="0" smtClean="0">
                <a:hlinkClick r:id="rId2"/>
              </a:rPr>
              <a:t>stanford.box.com/s/pnjrhwxz3v9i1jdxrvahnr23zda6sf35</a:t>
            </a:r>
            <a:r>
              <a:rPr lang="en-US" sz="1100" b="1" dirty="0" smtClean="0"/>
              <a:t> </a:t>
            </a:r>
          </a:p>
          <a:p>
            <a:pPr marL="628650" lvl="1" indent="-171450">
              <a:buFont typeface="Arial" panose="020B0604020202020204" pitchFamily="34" charset="0"/>
              <a:buChar char="•"/>
            </a:pPr>
            <a:r>
              <a:rPr lang="en-US" sz="1100" b="1" dirty="0" smtClean="0"/>
              <a:t>(&gt;500Mb) Full </a:t>
            </a:r>
            <a:r>
              <a:rPr lang="en-US" sz="1100" b="1" dirty="0"/>
              <a:t>Cryostat: </a:t>
            </a:r>
            <a:r>
              <a:rPr lang="en-US" sz="1100" b="1" dirty="0">
                <a:hlinkClick r:id="rId3"/>
              </a:rPr>
              <a:t>https://</a:t>
            </a:r>
            <a:r>
              <a:rPr lang="en-US" sz="1100" b="1" dirty="0" smtClean="0">
                <a:hlinkClick r:id="rId3"/>
              </a:rPr>
              <a:t>stanford.box.com/s/sqbnnnz1125xe4hbjlbtdyeazf6bxh9t</a:t>
            </a:r>
            <a:endParaRPr lang="en-US" sz="1100" b="1"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742949"/>
            <a:ext cx="6629400" cy="3602539"/>
          </a:xfrm>
          <a:prstGeom prst="rect">
            <a:avLst/>
          </a:prstGeom>
        </p:spPr>
      </p:pic>
    </p:spTree>
    <p:extLst>
      <p:ext uri="{BB962C8B-B14F-4D97-AF65-F5344CB8AC3E}">
        <p14:creationId xmlns:p14="http://schemas.microsoft.com/office/powerpoint/2010/main" val="2962522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IG Related – Installation Steps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942974"/>
            <a:ext cx="5866794" cy="3602377"/>
          </a:xfrm>
          <a:prstGeom prst="rect">
            <a:avLst/>
          </a:prstGeom>
          <a:ln>
            <a:solidFill>
              <a:schemeClr val="tx1"/>
            </a:solidFill>
          </a:ln>
        </p:spPr>
      </p:pic>
    </p:spTree>
    <p:extLst>
      <p:ext uri="{BB962C8B-B14F-4D97-AF65-F5344CB8AC3E}">
        <p14:creationId xmlns:p14="http://schemas.microsoft.com/office/powerpoint/2010/main" val="2944295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Metrology</a:t>
            </a:r>
            <a:endParaRPr lang="en-US" dirty="0"/>
          </a:p>
        </p:txBody>
      </p:sp>
      <p:sp>
        <p:nvSpPr>
          <p:cNvPr id="3" name="Text Placeholder 2"/>
          <p:cNvSpPr>
            <a:spLocks noGrp="1"/>
          </p:cNvSpPr>
          <p:nvPr>
            <p:ph type="body" idx="1"/>
          </p:nvPr>
        </p:nvSpPr>
        <p:spPr>
          <a:xfrm>
            <a:off x="457201" y="667020"/>
            <a:ext cx="5029200" cy="2590530"/>
          </a:xfrm>
        </p:spPr>
        <p:txBody>
          <a:bodyPr>
            <a:normAutofit fontScale="85000" lnSpcReduction="20000"/>
          </a:bodyPr>
          <a:lstStyle/>
          <a:p>
            <a:pPr marL="0" indent="0">
              <a:buNone/>
            </a:pPr>
            <a:r>
              <a:rPr lang="en-US" b="1" dirty="0" smtClean="0"/>
              <a:t>Single Raft Focal Plane Metrology:</a:t>
            </a:r>
            <a:endParaRPr lang="en-US" sz="1600" dirty="0" smtClean="0"/>
          </a:p>
          <a:p>
            <a:r>
              <a:rPr lang="en-US" sz="1600" dirty="0" smtClean="0"/>
              <a:t>A custom metrology system was developed for confirming the flatness of the focal plane after all of the rafts were installed. </a:t>
            </a:r>
          </a:p>
          <a:p>
            <a:r>
              <a:rPr lang="en-US" sz="1600" dirty="0" smtClean="0"/>
              <a:t>A single raft version of the system was developed and used for acceptance of the individual rafts from the Science Raft and Corner raft Subsystems.</a:t>
            </a:r>
          </a:p>
          <a:p>
            <a:r>
              <a:rPr lang="en-US" sz="1600" dirty="0" smtClean="0"/>
              <a:t>Principle is based on the use of two </a:t>
            </a:r>
            <a:r>
              <a:rPr lang="en-US" sz="1600" dirty="0" err="1" smtClean="0"/>
              <a:t>Keyance</a:t>
            </a:r>
            <a:r>
              <a:rPr lang="en-US" sz="1600" dirty="0" smtClean="0"/>
              <a:t>™ sensors mounted on an XY stage facing opposite directions. One of the two sensors is faced onto a known optical reference flat. </a:t>
            </a:r>
          </a:p>
          <a:p>
            <a:r>
              <a:rPr lang="en-US" sz="1600" dirty="0" smtClean="0"/>
              <a:t>The resolution of the sensors is better than 1 um. </a:t>
            </a:r>
          </a:p>
          <a:p>
            <a:r>
              <a:rPr lang="en-US" sz="1600" dirty="0" smtClean="0"/>
              <a:t>The sum of the two sensor readings will be insensitive to the irregularities in the stage travel during the scan.</a:t>
            </a:r>
          </a:p>
          <a:p>
            <a:endParaRPr lang="en-US" sz="1600" u="sng"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3226569684"/>
              </p:ext>
            </p:extLst>
          </p:nvPr>
        </p:nvGraphicFramePr>
        <p:xfrm>
          <a:off x="5410200" y="3154070"/>
          <a:ext cx="3200400" cy="1627554"/>
        </p:xfrm>
        <a:graphic>
          <a:graphicData uri="http://schemas.openxmlformats.org/presentationml/2006/ole">
            <mc:AlternateContent xmlns:mc="http://schemas.openxmlformats.org/markup-compatibility/2006">
              <mc:Choice xmlns:v="urn:schemas-microsoft-com:vml" Requires="v">
                <p:oleObj spid="_x0000_s6223" name="Document" r:id="rId3" imgW="5943381" imgH="3022489" progId="Word.Document.12">
                  <p:embed/>
                </p:oleObj>
              </mc:Choice>
              <mc:Fallback>
                <p:oleObj name="Document" r:id="rId3" imgW="5943381" imgH="3022489"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154070"/>
                        <a:ext cx="3200400" cy="1627554"/>
                      </a:xfrm>
                      <a:prstGeom prst="rect">
                        <a:avLst/>
                      </a:prstGeom>
                      <a:noFill/>
                      <a:ln>
                        <a:noFill/>
                      </a:ln>
                    </p:spPr>
                  </p:pic>
                </p:oleObj>
              </mc:Fallback>
            </mc:AlternateContent>
          </a:graphicData>
        </a:graphic>
      </p:graphicFrame>
      <p:grpSp>
        <p:nvGrpSpPr>
          <p:cNvPr id="6" name="Group 5">
            <a:extLst>
              <a:ext uri="{FF2B5EF4-FFF2-40B4-BE49-F238E27FC236}">
                <a16:creationId xmlns:a16="http://schemas.microsoft.com/office/drawing/2014/main" xmlns="" id="{BD959919-1284-44CD-AEAC-7549CA0B845F}"/>
              </a:ext>
            </a:extLst>
          </p:cNvPr>
          <p:cNvGrpSpPr>
            <a:grpSpLocks noChangeAspect="1"/>
          </p:cNvGrpSpPr>
          <p:nvPr/>
        </p:nvGrpSpPr>
        <p:grpSpPr>
          <a:xfrm>
            <a:off x="492248" y="3333750"/>
            <a:ext cx="3810000" cy="1429956"/>
            <a:chOff x="342900" y="1766440"/>
            <a:chExt cx="8241633" cy="3093220"/>
          </a:xfrm>
        </p:grpSpPr>
        <p:pic>
          <p:nvPicPr>
            <p:cNvPr id="7" name="Picture 6" descr="A picture containing indoor, wall, floor, table&#10;&#10;Description generated with very high confidence">
              <a:extLst>
                <a:ext uri="{FF2B5EF4-FFF2-40B4-BE49-F238E27FC236}">
                  <a16:creationId xmlns:a16="http://schemas.microsoft.com/office/drawing/2014/main" xmlns="" id="{10D31F65-9825-4D51-A6B3-C7E4A2475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0513" y="1766440"/>
              <a:ext cx="4134020" cy="3093220"/>
            </a:xfrm>
            <a:prstGeom prst="rect">
              <a:avLst/>
            </a:prstGeom>
            <a:ln>
              <a:solidFill>
                <a:schemeClr val="tx1"/>
              </a:solidFill>
            </a:ln>
          </p:spPr>
        </p:pic>
        <p:pic>
          <p:nvPicPr>
            <p:cNvPr id="8" name="Picture 7" descr="A picture containing indoor&#10;&#10;Description generated with very high confidence">
              <a:extLst>
                <a:ext uri="{FF2B5EF4-FFF2-40B4-BE49-F238E27FC236}">
                  <a16:creationId xmlns:a16="http://schemas.microsoft.com/office/drawing/2014/main" xmlns="" id="{75092EB1-98BC-4686-8A86-D9F94B3288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1766440"/>
              <a:ext cx="4107611" cy="3081751"/>
            </a:xfrm>
            <a:prstGeom prst="rect">
              <a:avLst/>
            </a:prstGeom>
            <a:ln>
              <a:solidFill>
                <a:schemeClr val="tx1"/>
              </a:solidFill>
            </a:ln>
          </p:spPr>
        </p:pic>
      </p:grpSp>
      <p:graphicFrame>
        <p:nvGraphicFramePr>
          <p:cNvPr id="9" name="Object 8"/>
          <p:cNvGraphicFramePr>
            <a:graphicFrameLocks noChangeAspect="1"/>
          </p:cNvGraphicFramePr>
          <p:nvPr>
            <p:extLst>
              <p:ext uri="{D42A27DB-BD31-4B8C-83A1-F6EECF244321}">
                <p14:modId xmlns:p14="http://schemas.microsoft.com/office/powerpoint/2010/main" val="4275220520"/>
              </p:ext>
            </p:extLst>
          </p:nvPr>
        </p:nvGraphicFramePr>
        <p:xfrm>
          <a:off x="5791200" y="1352550"/>
          <a:ext cx="2376488" cy="1427163"/>
        </p:xfrm>
        <a:graphic>
          <a:graphicData uri="http://schemas.openxmlformats.org/presentationml/2006/ole">
            <mc:AlternateContent xmlns:mc="http://schemas.openxmlformats.org/markup-compatibility/2006">
              <mc:Choice xmlns:v="urn:schemas-microsoft-com:vml" Requires="v">
                <p:oleObj spid="_x0000_s6224" name="Document" r:id="rId7" imgW="5943381" imgH="3568569" progId="Word.Document.12">
                  <p:embed/>
                </p:oleObj>
              </mc:Choice>
              <mc:Fallback>
                <p:oleObj name="Document" r:id="rId7" imgW="5943381" imgH="3568569" progId="Word.Document.12">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352550"/>
                        <a:ext cx="23764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45637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108113"/>
            <a:ext cx="1143000" cy="35551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87" y="783660"/>
            <a:ext cx="1066800" cy="1004422"/>
          </a:xfrm>
          <a:prstGeom prst="rect">
            <a:avLst/>
          </a:prstGeom>
          <a:ln>
            <a:solidFill>
              <a:schemeClr val="tx1"/>
            </a:solidFill>
          </a:ln>
        </p:spPr>
      </p:pic>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048000" y="2439176"/>
            <a:ext cx="914400" cy="559785"/>
          </a:xfrm>
          <a:prstGeom prst="rect">
            <a:avLst/>
          </a:prstGeom>
          <a:noFill/>
          <a:ln w="9525">
            <a:noFill/>
            <a:miter lim="800000"/>
            <a:headEnd/>
            <a:tailEnd/>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87" y="2230248"/>
            <a:ext cx="1351300" cy="977645"/>
          </a:xfrm>
          <a:prstGeom prst="rect">
            <a:avLst/>
          </a:prstGeom>
          <a:ln>
            <a:solidFill>
              <a:schemeClr val="tx1"/>
            </a:solidFill>
          </a:ln>
        </p:spPr>
      </p:pic>
      <p:pic>
        <p:nvPicPr>
          <p:cNvPr id="13"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279646" y="3837686"/>
            <a:ext cx="799185" cy="788577"/>
          </a:xfrm>
          <a:prstGeom prst="rect">
            <a:avLst/>
          </a:prstGeom>
          <a:noFill/>
          <a:ln w="9525">
            <a:noFill/>
            <a:miter lim="800000"/>
            <a:headEnd/>
            <a:tailEnd/>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4511" y="3708696"/>
            <a:ext cx="1395414" cy="1046560"/>
          </a:xfrm>
          <a:prstGeom prst="rect">
            <a:avLst/>
          </a:prstGeom>
          <a:ln>
            <a:solidFill>
              <a:schemeClr val="tx1"/>
            </a:solidFill>
          </a:ln>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0731" y="783660"/>
            <a:ext cx="2286000" cy="1145016"/>
          </a:xfrm>
          <a:prstGeom prst="rect">
            <a:avLst/>
          </a:prstGeom>
          <a:ln>
            <a:solidFill>
              <a:schemeClr val="tx1"/>
            </a:solidFill>
          </a:ln>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218" y="883257"/>
            <a:ext cx="784842" cy="805228"/>
          </a:xfrm>
          <a:prstGeom prst="rect">
            <a:avLst/>
          </a:prstGeom>
        </p:spPr>
      </p:pic>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6411" y="2230247"/>
            <a:ext cx="1235868" cy="977645"/>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989" y="3708696"/>
            <a:ext cx="1395412" cy="1046559"/>
          </a:xfrm>
          <a:prstGeom prst="rect">
            <a:avLst/>
          </a:prstGeom>
          <a:ln>
            <a:solidFill>
              <a:schemeClr val="tx1"/>
            </a:solidFill>
          </a:ln>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77200" y="2356933"/>
            <a:ext cx="874295" cy="656199"/>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7200" y="3846161"/>
            <a:ext cx="864879" cy="625284"/>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0368" y="3565862"/>
            <a:ext cx="1447800" cy="1197029"/>
          </a:xfrm>
          <a:prstGeom prst="rect">
            <a:avLst/>
          </a:prstGeom>
          <a:ln>
            <a:solidFill>
              <a:schemeClr val="tx1"/>
            </a:solidFill>
          </a:ln>
        </p:spPr>
      </p:pic>
      <p:pic>
        <p:nvPicPr>
          <p:cNvPr id="23" name="Content Placeholder 6" descr="FWM_01.jpg"/>
          <p:cNvPicPr>
            <a:picLocks noChangeAspect="1"/>
          </p:cNvPicPr>
          <p:nvPr/>
        </p:nvPicPr>
        <p:blipFill>
          <a:blip r:embed="rId15" cstate="print"/>
          <a:stretch>
            <a:fillRect/>
          </a:stretch>
        </p:blipFill>
        <p:spPr bwMode="auto">
          <a:xfrm flipH="1">
            <a:off x="6691669" y="2141201"/>
            <a:ext cx="1292010" cy="1226536"/>
          </a:xfrm>
          <a:prstGeom prst="rect">
            <a:avLst/>
          </a:prstGeom>
          <a:noFill/>
          <a:ln w="9525">
            <a:solidFill>
              <a:schemeClr val="accent1"/>
            </a:solidFill>
            <a:miter lim="800000"/>
            <a:headEnd/>
            <a:tailEnd/>
          </a:ln>
        </p:spPr>
      </p:pic>
      <p:pic>
        <p:nvPicPr>
          <p:cNvPr id="25" name="Content Placeholder 7" descr="image rotator 01.jpg"/>
          <p:cNvPicPr>
            <a:picLocks noChangeAspect="1"/>
          </p:cNvPicPr>
          <p:nvPr/>
        </p:nvPicPr>
        <p:blipFill>
          <a:blip r:embed="rId16" cstate="print"/>
          <a:stretch>
            <a:fillRect/>
          </a:stretch>
        </p:blipFill>
        <p:spPr bwMode="auto">
          <a:xfrm>
            <a:off x="4786710" y="2182921"/>
            <a:ext cx="1641741" cy="1143093"/>
          </a:xfrm>
          <a:prstGeom prst="rect">
            <a:avLst/>
          </a:prstGeom>
          <a:noFill/>
          <a:ln w="9525">
            <a:solidFill>
              <a:schemeClr val="accent1"/>
            </a:solidFill>
            <a:miter lim="800000"/>
            <a:headEnd/>
            <a:tailEnd/>
          </a:ln>
        </p:spPr>
      </p:pic>
      <p:pic>
        <p:nvPicPr>
          <p:cNvPr id="27" name="Picture 9" descr="LIF-stress3.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22061" y="3751609"/>
            <a:ext cx="1261618" cy="8143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73910" y="909290"/>
            <a:ext cx="1409769" cy="893753"/>
          </a:xfrm>
          <a:prstGeom prst="rect">
            <a:avLst/>
          </a:prstGeom>
          <a:ln>
            <a:solidFill>
              <a:schemeClr val="tx1"/>
            </a:solidFill>
          </a:ln>
        </p:spPr>
      </p:pic>
    </p:spTree>
    <p:extLst>
      <p:ext uri="{BB962C8B-B14F-4D97-AF65-F5344CB8AC3E}">
        <p14:creationId xmlns:p14="http://schemas.microsoft.com/office/powerpoint/2010/main" val="2730845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Metrology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689434"/>
            <a:ext cx="3271755" cy="2453816"/>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665" y="3262739"/>
            <a:ext cx="1228890" cy="1452195"/>
          </a:xfrm>
          <a:prstGeom prst="rect">
            <a:avLst/>
          </a:prstGeom>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308" t="20446" r="23826" b="5669"/>
          <a:stretch/>
        </p:blipFill>
        <p:spPr>
          <a:xfrm>
            <a:off x="3200400" y="3262740"/>
            <a:ext cx="1779106" cy="1447005"/>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1517" r="17062"/>
          <a:stretch/>
        </p:blipFill>
        <p:spPr>
          <a:xfrm>
            <a:off x="914400" y="3262739"/>
            <a:ext cx="1760379" cy="1447005"/>
          </a:xfrm>
          <a:prstGeom prst="rect">
            <a:avLst/>
          </a:prstGeom>
          <a:ln>
            <a:solidFill>
              <a:schemeClr val="tx1"/>
            </a:solidFill>
          </a:ln>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052" t="11475" r="28307" b="20872"/>
          <a:stretch/>
        </p:blipFill>
        <p:spPr>
          <a:xfrm>
            <a:off x="5638800" y="3262740"/>
            <a:ext cx="1472910" cy="1452195"/>
          </a:xfrm>
          <a:prstGeom prst="rect">
            <a:avLst/>
          </a:prstGeom>
          <a:ln>
            <a:solidFill>
              <a:schemeClr val="tx1"/>
            </a:solidFill>
          </a:ln>
        </p:spPr>
      </p:pic>
      <p:sp>
        <p:nvSpPr>
          <p:cNvPr id="12" name="Text Placeholder 2"/>
          <p:cNvSpPr>
            <a:spLocks noGrp="1"/>
          </p:cNvSpPr>
          <p:nvPr>
            <p:ph type="body" idx="1"/>
          </p:nvPr>
        </p:nvSpPr>
        <p:spPr>
          <a:xfrm>
            <a:off x="457201" y="667020"/>
            <a:ext cx="5029200" cy="2590530"/>
          </a:xfrm>
        </p:spPr>
        <p:txBody>
          <a:bodyPr>
            <a:normAutofit fontScale="85000" lnSpcReduction="20000"/>
          </a:bodyPr>
          <a:lstStyle/>
          <a:p>
            <a:pPr marL="0" indent="0">
              <a:buNone/>
            </a:pPr>
            <a:r>
              <a:rPr lang="en-US" b="1" dirty="0" smtClean="0"/>
              <a:t>Full Cryostat Focal Plane Metrology:</a:t>
            </a:r>
            <a:endParaRPr lang="en-US" sz="1600" dirty="0" smtClean="0"/>
          </a:p>
          <a:p>
            <a:r>
              <a:rPr lang="en-US" sz="1600" dirty="0" smtClean="0"/>
              <a:t>A version large enough to scan the final focal plan has been developed. </a:t>
            </a:r>
          </a:p>
          <a:p>
            <a:r>
              <a:rPr lang="en-US" sz="1600" dirty="0" smtClean="0"/>
              <a:t>It utilizes the existing XY stages used for raft insertion and EO testing.</a:t>
            </a:r>
          </a:p>
          <a:p>
            <a:r>
              <a:rPr lang="en-US" sz="1600" dirty="0" smtClean="0"/>
              <a:t>Principle is the same, but a reference flat (ULE glass) is used, that only covers a portion of the focal plane (largest flat available using passive supports - Whiffletree mechanism). </a:t>
            </a:r>
          </a:p>
          <a:p>
            <a:r>
              <a:rPr lang="en-US" sz="1600" dirty="0" smtClean="0"/>
              <a:t>The flat is rotated into 8 different locations and the results “stitched” together to get the final full focal plane flatness.</a:t>
            </a:r>
          </a:p>
          <a:p>
            <a:r>
              <a:rPr lang="en-US" sz="1600" dirty="0" smtClean="0"/>
              <a:t>The reference flat is mounted with an invar hexapod structure to minimize the effect of any thermal variations. </a:t>
            </a:r>
          </a:p>
          <a:p>
            <a:endParaRPr lang="en-US" sz="1600" u="sng" dirty="0" smtClean="0"/>
          </a:p>
        </p:txBody>
      </p:sp>
    </p:spTree>
    <p:extLst>
      <p:ext uri="{BB962C8B-B14F-4D97-AF65-F5344CB8AC3E}">
        <p14:creationId xmlns:p14="http://schemas.microsoft.com/office/powerpoint/2010/main" val="11579966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Metrology</a:t>
            </a:r>
          </a:p>
        </p:txBody>
      </p:sp>
      <p:sp>
        <p:nvSpPr>
          <p:cNvPr id="3" name="Text Placeholder 2"/>
          <p:cNvSpPr>
            <a:spLocks noGrp="1"/>
          </p:cNvSpPr>
          <p:nvPr>
            <p:ph type="body" idx="1"/>
          </p:nvPr>
        </p:nvSpPr>
        <p:spPr>
          <a:xfrm>
            <a:off x="457200" y="667020"/>
            <a:ext cx="8153399" cy="4190730"/>
          </a:xfrm>
        </p:spPr>
        <p:txBody>
          <a:bodyPr>
            <a:normAutofit/>
          </a:bodyPr>
          <a:lstStyle/>
          <a:p>
            <a:pPr marL="0" indent="0">
              <a:buNone/>
            </a:pPr>
            <a:r>
              <a:rPr lang="en-US" b="1" dirty="0" smtClean="0"/>
              <a:t>“Preliminary” Focal Plane Metrology Results:</a:t>
            </a:r>
            <a:endParaRPr lang="en-US" sz="1600" dirty="0" smtClean="0"/>
          </a:p>
          <a:p>
            <a:r>
              <a:rPr lang="en-US" sz="1600" dirty="0" smtClean="0"/>
              <a:t>Getting very close to our requirements</a:t>
            </a:r>
            <a:br>
              <a:rPr lang="en-US" sz="1600" dirty="0" smtClean="0"/>
            </a:br>
            <a:r>
              <a:rPr lang="en-US" sz="1600" dirty="0" smtClean="0"/>
              <a:t>of </a:t>
            </a:r>
            <a:r>
              <a:rPr lang="en-US" sz="1600" b="1" dirty="0" smtClean="0"/>
              <a:t>±11.0 um </a:t>
            </a:r>
          </a:p>
          <a:p>
            <a:r>
              <a:rPr lang="en-US" sz="1600" dirty="0" smtClean="0"/>
              <a:t>Some errors in the “stitching” that you</a:t>
            </a:r>
            <a:br>
              <a:rPr lang="en-US" sz="1600" dirty="0" smtClean="0"/>
            </a:br>
            <a:r>
              <a:rPr lang="en-US" sz="1600" dirty="0" smtClean="0"/>
              <a:t>can actually see in the results.</a:t>
            </a:r>
          </a:p>
          <a:p>
            <a:r>
              <a:rPr lang="en-US" sz="1600" dirty="0" smtClean="0"/>
              <a:t>Some errors in the “re-referencing”</a:t>
            </a:r>
            <a:br>
              <a:rPr lang="en-US" sz="1600" dirty="0" smtClean="0"/>
            </a:br>
            <a:r>
              <a:rPr lang="en-US" sz="1600" dirty="0" smtClean="0"/>
              <a:t>that was done to help reduce the </a:t>
            </a:r>
            <a:br>
              <a:rPr lang="en-US" sz="1600" dirty="0" smtClean="0"/>
            </a:br>
            <a:r>
              <a:rPr lang="en-US" sz="1600" dirty="0" smtClean="0"/>
              <a:t>thermal effects.</a:t>
            </a:r>
          </a:p>
          <a:p>
            <a:r>
              <a:rPr lang="en-US" sz="1600" dirty="0" smtClean="0"/>
              <a:t>Also needs to be some “noise” removal</a:t>
            </a:r>
            <a:br>
              <a:rPr lang="en-US" sz="1600" dirty="0" smtClean="0"/>
            </a:br>
            <a:r>
              <a:rPr lang="en-US" sz="1600" dirty="0" smtClean="0"/>
              <a:t>that will help reduce the width.</a:t>
            </a:r>
          </a:p>
          <a:p>
            <a:r>
              <a:rPr lang="en-US" sz="1600" dirty="0" smtClean="0"/>
              <a:t>Currently approximately  97% within </a:t>
            </a:r>
            <a:br>
              <a:rPr lang="en-US" sz="1600" dirty="0" smtClean="0"/>
            </a:br>
            <a:r>
              <a:rPr lang="en-US" sz="1600" dirty="0" smtClean="0"/>
              <a:t>specification..</a:t>
            </a:r>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262062"/>
            <a:ext cx="3727647" cy="3409950"/>
          </a:xfrm>
          <a:prstGeom prst="rect">
            <a:avLst/>
          </a:prstGeom>
        </p:spPr>
      </p:pic>
    </p:spTree>
    <p:extLst>
      <p:ext uri="{BB962C8B-B14F-4D97-AF65-F5344CB8AC3E}">
        <p14:creationId xmlns:p14="http://schemas.microsoft.com/office/powerpoint/2010/main" val="77238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I&amp;T Planning</a:t>
            </a:r>
            <a:endParaRPr lang="en-US" dirty="0"/>
          </a:p>
        </p:txBody>
      </p:sp>
      <p:sp>
        <p:nvSpPr>
          <p:cNvPr id="3" name="Text Placeholder 2"/>
          <p:cNvSpPr>
            <a:spLocks noGrp="1"/>
          </p:cNvSpPr>
          <p:nvPr>
            <p:ph type="body" idx="1"/>
          </p:nvPr>
        </p:nvSpPr>
        <p:spPr>
          <a:xfrm>
            <a:off x="457200" y="667020"/>
            <a:ext cx="8305799" cy="4190730"/>
          </a:xfrm>
        </p:spPr>
        <p:txBody>
          <a:bodyPr>
            <a:normAutofit/>
          </a:bodyPr>
          <a:lstStyle/>
          <a:p>
            <a:pPr marL="0" indent="0">
              <a:buNone/>
            </a:pPr>
            <a:r>
              <a:rPr lang="en-US" b="1" dirty="0" smtClean="0"/>
              <a:t>Logistical planning:</a:t>
            </a:r>
            <a:endParaRPr lang="en-US" sz="1600" dirty="0" smtClean="0"/>
          </a:p>
          <a:p>
            <a:endParaRPr lang="en-US" sz="1600" dirty="0" smtClean="0"/>
          </a:p>
          <a:p>
            <a:r>
              <a:rPr lang="en-US" sz="1600" dirty="0" smtClean="0"/>
              <a:t>“</a:t>
            </a:r>
            <a:r>
              <a:rPr lang="en-US" sz="1600" dirty="0"/>
              <a:t>If you fail to plan, you are planning to fail!” ― Benjamin Franklin</a:t>
            </a:r>
            <a:r>
              <a:rPr lang="en-US" sz="1600" dirty="0" smtClean="0"/>
              <a:t>.</a:t>
            </a:r>
          </a:p>
          <a:p>
            <a:endParaRPr lang="en-US" sz="1600" dirty="0"/>
          </a:p>
          <a:p>
            <a:r>
              <a:rPr lang="en-US" sz="1600" dirty="0" smtClean="0"/>
              <a:t>“</a:t>
            </a:r>
            <a:r>
              <a:rPr lang="en-US" sz="1600" dirty="0"/>
              <a:t>Plans are of little importance, but planning is essential.” ― Winston </a:t>
            </a:r>
            <a:r>
              <a:rPr lang="en-US" sz="1600" dirty="0" smtClean="0"/>
              <a:t>Churchill.</a:t>
            </a:r>
          </a:p>
          <a:p>
            <a:endParaRPr lang="en-US" sz="1600" dirty="0"/>
          </a:p>
          <a:p>
            <a:r>
              <a:rPr lang="en-US" sz="1600" dirty="0"/>
              <a:t>“Plans are nothing; planning is everything.” – Dwight D. </a:t>
            </a:r>
            <a:r>
              <a:rPr lang="en-US" sz="1600" dirty="0" smtClean="0"/>
              <a:t>Eisenhower.</a:t>
            </a:r>
          </a:p>
          <a:p>
            <a:endParaRPr lang="en-US" sz="1600" dirty="0"/>
          </a:p>
          <a:p>
            <a:pPr marL="0" indent="0">
              <a:buNone/>
            </a:pPr>
            <a:endParaRPr lang="en-US" sz="1600" dirty="0" smtClean="0"/>
          </a:p>
        </p:txBody>
      </p:sp>
    </p:spTree>
    <p:extLst>
      <p:ext uri="{BB962C8B-B14F-4D97-AF65-F5344CB8AC3E}">
        <p14:creationId xmlns:p14="http://schemas.microsoft.com/office/powerpoint/2010/main" val="7019146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I&amp;T Planning</a:t>
            </a:r>
            <a:endParaRPr lang="en-US" dirty="0"/>
          </a:p>
        </p:txBody>
      </p:sp>
      <p:sp>
        <p:nvSpPr>
          <p:cNvPr id="3" name="Text Placeholder 2"/>
          <p:cNvSpPr>
            <a:spLocks noGrp="1"/>
          </p:cNvSpPr>
          <p:nvPr>
            <p:ph type="body" idx="1"/>
          </p:nvPr>
        </p:nvSpPr>
        <p:spPr>
          <a:xfrm>
            <a:off x="457200" y="667020"/>
            <a:ext cx="8305799" cy="4190730"/>
          </a:xfrm>
        </p:spPr>
        <p:txBody>
          <a:bodyPr>
            <a:normAutofit/>
          </a:bodyPr>
          <a:lstStyle/>
          <a:p>
            <a:pPr marL="0" indent="0">
              <a:buNone/>
            </a:pPr>
            <a:r>
              <a:rPr lang="en-US" b="1" dirty="0" smtClean="0"/>
              <a:t>Logistical planning:</a:t>
            </a:r>
            <a:endParaRPr lang="en-US" sz="1600" dirty="0" smtClean="0"/>
          </a:p>
          <a:p>
            <a:endParaRPr lang="en-US" sz="1600" dirty="0" smtClean="0"/>
          </a:p>
          <a:p>
            <a:r>
              <a:rPr lang="en-US" sz="1600" dirty="0" smtClean="0"/>
              <a:t>“</a:t>
            </a:r>
            <a:r>
              <a:rPr lang="en-US" sz="1600" dirty="0"/>
              <a:t>If you fail to plan, you are planning to fail!” ― Benjamin Franklin</a:t>
            </a:r>
            <a:r>
              <a:rPr lang="en-US" sz="1600" dirty="0" smtClean="0"/>
              <a:t>.</a:t>
            </a:r>
          </a:p>
          <a:p>
            <a:endParaRPr lang="en-US" sz="1600" dirty="0"/>
          </a:p>
          <a:p>
            <a:r>
              <a:rPr lang="en-US" sz="1600" dirty="0" smtClean="0"/>
              <a:t>“</a:t>
            </a:r>
            <a:r>
              <a:rPr lang="en-US" sz="1600" dirty="0"/>
              <a:t>Plans are of little importance, but planning is essential.” ― Winston </a:t>
            </a:r>
            <a:r>
              <a:rPr lang="en-US" sz="1600" dirty="0" smtClean="0"/>
              <a:t>Churchill.</a:t>
            </a:r>
          </a:p>
          <a:p>
            <a:endParaRPr lang="en-US" sz="1600" dirty="0"/>
          </a:p>
          <a:p>
            <a:r>
              <a:rPr lang="en-US" sz="1600" dirty="0"/>
              <a:t>“Plans are nothing; planning is everything.” – Dwight D. </a:t>
            </a:r>
            <a:r>
              <a:rPr lang="en-US" sz="1600" dirty="0" smtClean="0"/>
              <a:t>Eisenhower.</a:t>
            </a:r>
          </a:p>
          <a:p>
            <a:endParaRPr lang="en-US" sz="1600" dirty="0"/>
          </a:p>
          <a:p>
            <a:endParaRPr lang="en-US" sz="1600" dirty="0" smtClean="0"/>
          </a:p>
          <a:p>
            <a:endParaRPr lang="en-US" sz="1600" dirty="0" smtClean="0"/>
          </a:p>
          <a:p>
            <a:endParaRPr lang="en-US" sz="1600" dirty="0" smtClean="0">
              <a:solidFill>
                <a:srgbClr val="FF0000"/>
              </a:solidFill>
            </a:endParaRPr>
          </a:p>
          <a:p>
            <a:r>
              <a:rPr lang="en-US" sz="1600" dirty="0" smtClean="0">
                <a:solidFill>
                  <a:srgbClr val="FF0000"/>
                </a:solidFill>
              </a:rPr>
              <a:t>“</a:t>
            </a:r>
            <a:r>
              <a:rPr lang="en-US" sz="1600" dirty="0">
                <a:solidFill>
                  <a:srgbClr val="FF0000"/>
                </a:solidFill>
              </a:rPr>
              <a:t>Everybody’s got a plan until they get hit.” – Joe Lewis</a:t>
            </a:r>
            <a:endParaRPr lang="en-US" sz="1600" dirty="0" smtClean="0">
              <a:solidFill>
                <a:srgbClr val="FF0000"/>
              </a:solidFill>
            </a:endParaRPr>
          </a:p>
          <a:p>
            <a:endParaRPr lang="en-US" sz="1600" u="sng" dirty="0" smtClean="0"/>
          </a:p>
        </p:txBody>
      </p:sp>
    </p:spTree>
    <p:extLst>
      <p:ext uri="{BB962C8B-B14F-4D97-AF65-F5344CB8AC3E}">
        <p14:creationId xmlns:p14="http://schemas.microsoft.com/office/powerpoint/2010/main" val="1230082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I&amp;T Planning</a:t>
            </a:r>
            <a:endParaRPr lang="en-US" dirty="0"/>
          </a:p>
        </p:txBody>
      </p:sp>
      <p:sp>
        <p:nvSpPr>
          <p:cNvPr id="3" name="Text Placeholder 2"/>
          <p:cNvSpPr>
            <a:spLocks noGrp="1"/>
          </p:cNvSpPr>
          <p:nvPr>
            <p:ph type="body" idx="1"/>
          </p:nvPr>
        </p:nvSpPr>
        <p:spPr>
          <a:xfrm>
            <a:off x="457200" y="667020"/>
            <a:ext cx="8305799" cy="4190730"/>
          </a:xfrm>
        </p:spPr>
        <p:txBody>
          <a:bodyPr>
            <a:normAutofit fontScale="92500" lnSpcReduction="10000"/>
          </a:bodyPr>
          <a:lstStyle/>
          <a:p>
            <a:pPr marL="0" indent="0">
              <a:buNone/>
            </a:pPr>
            <a:r>
              <a:rPr lang="en-US" b="1" dirty="0" smtClean="0"/>
              <a:t>Logistical planning:</a:t>
            </a:r>
            <a:endParaRPr lang="en-US" sz="1600" dirty="0" smtClean="0"/>
          </a:p>
          <a:p>
            <a:endParaRPr lang="en-US" sz="1600" dirty="0" smtClean="0"/>
          </a:p>
          <a:p>
            <a:r>
              <a:rPr lang="en-US" sz="1600" dirty="0" smtClean="0"/>
              <a:t>I&amp;T </a:t>
            </a:r>
            <a:r>
              <a:rPr lang="en-US" sz="1600" dirty="0" smtClean="0"/>
              <a:t>team produced </a:t>
            </a:r>
            <a:r>
              <a:rPr lang="en-US" sz="1600" dirty="0"/>
              <a:t>highly detailed schematic work flow diagrams for all assembly and test </a:t>
            </a:r>
            <a:r>
              <a:rPr lang="en-US" sz="1600" dirty="0" smtClean="0"/>
              <a:t>processes that occur during the I&amp;T phase of the Camera:</a:t>
            </a:r>
            <a:endParaRPr lang="en-US" sz="1600" dirty="0"/>
          </a:p>
          <a:p>
            <a:pPr lvl="1"/>
            <a:r>
              <a:rPr lang="en-US" sz="1400" dirty="0"/>
              <a:t>Enabled us to identify exactly where in the I&amp;T sequence individual camera components are needed and/or expected.</a:t>
            </a:r>
          </a:p>
          <a:p>
            <a:pPr lvl="1"/>
            <a:r>
              <a:rPr lang="en-US" sz="1400" dirty="0"/>
              <a:t>Identified where all the individual verification tests occur within the assembly flow sequence.</a:t>
            </a:r>
          </a:p>
          <a:p>
            <a:pPr lvl="1"/>
            <a:r>
              <a:rPr lang="en-US" sz="1400" dirty="0"/>
              <a:t>Identified all individual components or subassemblies very specifically (i.e. by drawing #).</a:t>
            </a:r>
          </a:p>
          <a:p>
            <a:pPr lvl="1"/>
            <a:r>
              <a:rPr lang="en-US" sz="1400" dirty="0"/>
              <a:t>Includes all deliverables from individual </a:t>
            </a:r>
            <a:r>
              <a:rPr lang="en-US" sz="1400" dirty="0" smtClean="0"/>
              <a:t>subsystems as well as I&amp;T.</a:t>
            </a:r>
            <a:endParaRPr lang="en-US" sz="1400" dirty="0"/>
          </a:p>
          <a:p>
            <a:pPr lvl="2"/>
            <a:r>
              <a:rPr lang="en-US" sz="1200" dirty="0"/>
              <a:t>Camera components.</a:t>
            </a:r>
          </a:p>
          <a:p>
            <a:pPr lvl="2"/>
            <a:r>
              <a:rPr lang="en-US" sz="1200" dirty="0"/>
              <a:t>Any additional fixtures required specific to the subsystem.</a:t>
            </a:r>
          </a:p>
          <a:p>
            <a:pPr lvl="2"/>
            <a:r>
              <a:rPr lang="en-US" sz="1200" dirty="0"/>
              <a:t>I&amp;T developed fixtures and equipment.</a:t>
            </a:r>
          </a:p>
          <a:p>
            <a:pPr lvl="2"/>
            <a:r>
              <a:rPr lang="en-US" sz="1200" dirty="0"/>
              <a:t>Temporary “engineering” level operating or test equipment.</a:t>
            </a:r>
          </a:p>
          <a:p>
            <a:pPr lvl="1"/>
            <a:r>
              <a:rPr lang="en-US" sz="1400" dirty="0"/>
              <a:t>Captured onto formal drawings and added to LSST Camera configuration control system.</a:t>
            </a:r>
          </a:p>
          <a:p>
            <a:pPr lvl="2"/>
            <a:r>
              <a:rPr lang="en-US" sz="1200" dirty="0"/>
              <a:t>LCA-11685: Camera Integration and Test Flow </a:t>
            </a:r>
            <a:r>
              <a:rPr lang="en-US" sz="1200" dirty="0" smtClean="0"/>
              <a:t>Diagram. (I&amp;T – Camera Assembly and testing processes)</a:t>
            </a:r>
            <a:endParaRPr lang="en-US" sz="1200" dirty="0"/>
          </a:p>
          <a:p>
            <a:pPr lvl="2"/>
            <a:r>
              <a:rPr lang="en-US" sz="1200" dirty="0"/>
              <a:t>LCA-15106: Camera Integration and Test eTraveler Flow Chart</a:t>
            </a:r>
            <a:r>
              <a:rPr lang="en-US" sz="1200" dirty="0" smtClean="0"/>
              <a:t>. (I&amp;T Raft re-verification)</a:t>
            </a:r>
            <a:endParaRPr lang="en-US" sz="1200" dirty="0"/>
          </a:p>
          <a:p>
            <a:endParaRPr lang="en-US" sz="1600" dirty="0"/>
          </a:p>
          <a:p>
            <a:r>
              <a:rPr lang="en-US" sz="1600" dirty="0" smtClean="0"/>
              <a:t>Instrumental in helping </a:t>
            </a:r>
            <a:r>
              <a:rPr lang="en-US" sz="1600" dirty="0"/>
              <a:t>us to identify </a:t>
            </a:r>
            <a:r>
              <a:rPr lang="en-US" sz="1600" dirty="0" smtClean="0"/>
              <a:t>the additional </a:t>
            </a:r>
            <a:r>
              <a:rPr lang="en-US" sz="1600" dirty="0"/>
              <a:t>elements needed from subsystems and to ensure they were </a:t>
            </a:r>
            <a:r>
              <a:rPr lang="en-US" sz="1600" dirty="0" smtClean="0"/>
              <a:t>called for </a:t>
            </a:r>
            <a:r>
              <a:rPr lang="en-US" sz="1600" dirty="0"/>
              <a:t>in the appropriate </a:t>
            </a:r>
            <a:r>
              <a:rPr lang="en-US" sz="1600" dirty="0" smtClean="0"/>
              <a:t>ICD </a:t>
            </a:r>
            <a:r>
              <a:rPr lang="en-US" sz="1600" dirty="0"/>
              <a:t>with I&amp;T</a:t>
            </a:r>
            <a:r>
              <a:rPr lang="en-US" sz="1600" dirty="0" smtClean="0"/>
              <a:t>.</a:t>
            </a:r>
          </a:p>
          <a:p>
            <a:endParaRPr lang="en-US" sz="1600" u="sng" dirty="0" smtClean="0"/>
          </a:p>
        </p:txBody>
      </p:sp>
    </p:spTree>
    <p:extLst>
      <p:ext uri="{BB962C8B-B14F-4D97-AF65-F5344CB8AC3E}">
        <p14:creationId xmlns:p14="http://schemas.microsoft.com/office/powerpoint/2010/main" val="20958173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Planning</a:t>
            </a:r>
          </a:p>
        </p:txBody>
      </p:sp>
      <p:sp>
        <p:nvSpPr>
          <p:cNvPr id="3" name="Text Placeholder 2"/>
          <p:cNvSpPr>
            <a:spLocks noGrp="1"/>
          </p:cNvSpPr>
          <p:nvPr>
            <p:ph type="body" idx="1"/>
          </p:nvPr>
        </p:nvSpPr>
        <p:spPr>
          <a:xfrm>
            <a:off x="304800" y="667020"/>
            <a:ext cx="2133601" cy="4190730"/>
          </a:xfrm>
        </p:spPr>
        <p:txBody>
          <a:bodyPr>
            <a:normAutofit fontScale="92500" lnSpcReduction="10000"/>
          </a:bodyPr>
          <a:lstStyle/>
          <a:p>
            <a:pPr marL="0" indent="0">
              <a:buNone/>
            </a:pPr>
            <a:endParaRPr lang="en-US" sz="1600" b="1" dirty="0"/>
          </a:p>
          <a:p>
            <a:pPr marL="0" indent="0">
              <a:buNone/>
            </a:pPr>
            <a:r>
              <a:rPr lang="en-US" sz="1600" dirty="0" smtClean="0"/>
              <a:t>All of the I&amp;T scope is captured in these diagrams.</a:t>
            </a:r>
          </a:p>
          <a:p>
            <a:pPr marL="0" indent="0">
              <a:buNone/>
            </a:pPr>
            <a:endParaRPr lang="en-US" sz="1600" dirty="0" smtClean="0"/>
          </a:p>
          <a:p>
            <a:pPr marL="0" indent="0">
              <a:buNone/>
            </a:pPr>
            <a:r>
              <a:rPr lang="en-US" sz="1600" dirty="0" smtClean="0"/>
              <a:t>This </a:t>
            </a:r>
            <a:r>
              <a:rPr lang="en-US" sz="1600" dirty="0" smtClean="0"/>
              <a:t>is </a:t>
            </a:r>
            <a:r>
              <a:rPr lang="en-US" sz="1600" dirty="0" smtClean="0"/>
              <a:t>a single </a:t>
            </a:r>
            <a:r>
              <a:rPr lang="en-US" sz="1600" dirty="0" smtClean="0"/>
              <a:t>page of a total of 16 pages </a:t>
            </a:r>
            <a:r>
              <a:rPr lang="en-US" sz="1600" dirty="0"/>
              <a:t>(11x17) </a:t>
            </a:r>
            <a:r>
              <a:rPr lang="en-US" sz="1600" dirty="0" smtClean="0"/>
              <a:t>used to describe </a:t>
            </a:r>
            <a:r>
              <a:rPr lang="en-US" sz="1600" dirty="0" smtClean="0"/>
              <a:t>the </a:t>
            </a:r>
            <a:r>
              <a:rPr lang="en-US" sz="1600" dirty="0" smtClean="0"/>
              <a:t>I&amp;T </a:t>
            </a:r>
            <a:r>
              <a:rPr lang="en-US" sz="1600" dirty="0" smtClean="0"/>
              <a:t>activities.</a:t>
            </a:r>
            <a:endParaRPr lang="en-US" sz="1600" dirty="0" smtClean="0"/>
          </a:p>
          <a:p>
            <a:pPr marL="0" indent="0">
              <a:buNone/>
            </a:pPr>
            <a:endParaRPr lang="en-US" sz="1600" dirty="0" smtClean="0"/>
          </a:p>
          <a:p>
            <a:pPr marL="0" indent="0">
              <a:buNone/>
            </a:pPr>
            <a:r>
              <a:rPr lang="en-US" sz="1600" dirty="0" smtClean="0"/>
              <a:t>All of the </a:t>
            </a:r>
            <a:r>
              <a:rPr lang="en-US" sz="1600" dirty="0" smtClean="0"/>
              <a:t>content was subject to a dedicated Integration Readiness Reviews (IRRs) prior to any processes being </a:t>
            </a:r>
            <a:r>
              <a:rPr lang="en-US" sz="1600" dirty="0" smtClean="0"/>
              <a:t>initiated.</a:t>
            </a:r>
            <a:endParaRPr lang="en-US" sz="1600" dirty="0"/>
          </a:p>
          <a:p>
            <a:pPr marL="0" indent="0">
              <a:buNone/>
            </a:pPr>
            <a:r>
              <a:rPr lang="en-US" sz="1600" dirty="0" smtClean="0"/>
              <a:t> </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686454"/>
            <a:ext cx="6324600" cy="4043142"/>
          </a:xfrm>
          <a:prstGeom prst="rect">
            <a:avLst/>
          </a:prstGeom>
        </p:spPr>
      </p:pic>
    </p:spTree>
    <p:extLst>
      <p:ext uri="{BB962C8B-B14F-4D97-AF65-F5344CB8AC3E}">
        <p14:creationId xmlns:p14="http://schemas.microsoft.com/office/powerpoint/2010/main" val="34183293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Planning</a:t>
            </a:r>
          </a:p>
        </p:txBody>
      </p:sp>
      <p:sp>
        <p:nvSpPr>
          <p:cNvPr id="6" name="Text Placeholder 2"/>
          <p:cNvSpPr txBox="1">
            <a:spLocks/>
          </p:cNvSpPr>
          <p:nvPr/>
        </p:nvSpPr>
        <p:spPr bwMode="auto">
          <a:xfrm>
            <a:off x="457200" y="747621"/>
            <a:ext cx="8229601" cy="8457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The main truck identifies the individual assembly processes and test processes that are necessary.</a:t>
            </a:r>
          </a:p>
          <a:p>
            <a:r>
              <a:rPr lang="en-US" smtClean="0"/>
              <a:t>Color coded boxes are used for identification of the Subsystem responsible for providing the hardware.</a:t>
            </a:r>
          </a:p>
          <a:p>
            <a:r>
              <a:rPr lang="en-US" smtClean="0"/>
              <a:t>Box outline defines “test step”, “assembly step”, Camera hardware, handling equipment, or test equipment.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869" y="1593124"/>
            <a:ext cx="4837762" cy="30854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663" y="1555293"/>
            <a:ext cx="2394318" cy="2869490"/>
          </a:xfrm>
          <a:prstGeom prst="rect">
            <a:avLst/>
          </a:prstGeom>
          <a:ln>
            <a:solidFill>
              <a:srgbClr val="FF0000"/>
            </a:solidFill>
          </a:ln>
        </p:spPr>
      </p:pic>
      <p:sp>
        <p:nvSpPr>
          <p:cNvPr id="9" name="Oval 8"/>
          <p:cNvSpPr/>
          <p:nvPr/>
        </p:nvSpPr>
        <p:spPr>
          <a:xfrm>
            <a:off x="4383606" y="2637516"/>
            <a:ext cx="1010895" cy="1043059"/>
          </a:xfrm>
          <a:prstGeom prst="ellipse">
            <a:avLst/>
          </a:prstGeom>
          <a:solidFill>
            <a:schemeClr val="accent2">
              <a:lumMod val="75000"/>
              <a:alpha val="2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8" idx="1"/>
          </p:cNvCxnSpPr>
          <p:nvPr/>
        </p:nvCxnSpPr>
        <p:spPr>
          <a:xfrm flipV="1">
            <a:off x="5394501" y="2990038"/>
            <a:ext cx="828162" cy="169007"/>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41873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Planning</a:t>
            </a:r>
          </a:p>
        </p:txBody>
      </p:sp>
      <p:sp>
        <p:nvSpPr>
          <p:cNvPr id="11" name="Text Placeholder 2"/>
          <p:cNvSpPr>
            <a:spLocks noGrp="1"/>
          </p:cNvSpPr>
          <p:nvPr>
            <p:ph type="body" idx="1"/>
          </p:nvPr>
        </p:nvSpPr>
        <p:spPr>
          <a:xfrm>
            <a:off x="304800" y="651126"/>
            <a:ext cx="3962400" cy="4120592"/>
          </a:xfrm>
        </p:spPr>
        <p:txBody>
          <a:bodyPr>
            <a:normAutofit/>
          </a:bodyPr>
          <a:lstStyle/>
          <a:p>
            <a:r>
              <a:rPr lang="en-US" sz="1600" dirty="0" smtClean="0"/>
              <a:t>Having the high fidelity estimates of the process greatly improved the ability to plan the effort and time required – and to feed that information back into our P6 </a:t>
            </a:r>
            <a:r>
              <a:rPr lang="en-US" sz="1600" dirty="0"/>
              <a:t>scheduling software.</a:t>
            </a:r>
            <a:endParaRPr lang="en-US" sz="1600" dirty="0" smtClean="0"/>
          </a:p>
          <a:p>
            <a:endParaRPr lang="en-US" sz="1600" dirty="0"/>
          </a:p>
          <a:p>
            <a:r>
              <a:rPr lang="en-US" sz="1600" dirty="0" smtClean="0"/>
              <a:t>In a few cases, the P6 estimates had to be replanned to match the new higher fidelity estimates. This helped give us confidence that we would be able to meet our schedule (and budget) obligations.</a:t>
            </a:r>
            <a:endParaRPr lang="en-US" sz="1600" dirty="0"/>
          </a:p>
        </p:txBody>
      </p:sp>
      <p:pic>
        <p:nvPicPr>
          <p:cNvPr id="1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495800" y="666750"/>
            <a:ext cx="4114800" cy="4104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047577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Planning</a:t>
            </a:r>
          </a:p>
        </p:txBody>
      </p:sp>
      <p:sp>
        <p:nvSpPr>
          <p:cNvPr id="6" name="Text Placeholder 2"/>
          <p:cNvSpPr>
            <a:spLocks noGrp="1"/>
          </p:cNvSpPr>
          <p:nvPr>
            <p:ph type="body" idx="1"/>
          </p:nvPr>
        </p:nvSpPr>
        <p:spPr>
          <a:xfrm>
            <a:off x="457200" y="747621"/>
            <a:ext cx="8229601" cy="681129"/>
          </a:xfrm>
        </p:spPr>
        <p:txBody>
          <a:bodyPr>
            <a:normAutofit fontScale="62500" lnSpcReduction="20000"/>
          </a:bodyPr>
          <a:lstStyle/>
          <a:p>
            <a:r>
              <a:rPr lang="en-US" dirty="0" smtClean="0"/>
              <a:t>Finally – the list of activities was broken down into individual procedures and processes. Each of these were developed into its own process document (EXCEL) or an eTraveler (both requiring review and approval through the appropriate approvals process). </a:t>
            </a:r>
            <a:endParaRPr lang="en-US" dirty="0"/>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40513" y="1581150"/>
            <a:ext cx="6245773" cy="1583662"/>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513" y="3257550"/>
            <a:ext cx="6264169" cy="1535731"/>
          </a:xfrm>
          <a:prstGeom prst="rect">
            <a:avLst/>
          </a:prstGeom>
        </p:spPr>
      </p:pic>
    </p:spTree>
    <p:extLst>
      <p:ext uri="{BB962C8B-B14F-4D97-AF65-F5344CB8AC3E}">
        <p14:creationId xmlns:p14="http://schemas.microsoft.com/office/powerpoint/2010/main" val="38938168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Planning</a:t>
            </a:r>
          </a:p>
        </p:txBody>
      </p:sp>
      <p:sp>
        <p:nvSpPr>
          <p:cNvPr id="9" name="Text Placeholder 2"/>
          <p:cNvSpPr>
            <a:spLocks noGrp="1"/>
          </p:cNvSpPr>
          <p:nvPr>
            <p:ph type="body" idx="1"/>
          </p:nvPr>
        </p:nvSpPr>
        <p:spPr>
          <a:xfrm>
            <a:off x="457200" y="747620"/>
            <a:ext cx="8229601" cy="681129"/>
          </a:xfrm>
        </p:spPr>
        <p:txBody>
          <a:bodyPr>
            <a:normAutofit fontScale="62500" lnSpcReduction="20000"/>
          </a:bodyPr>
          <a:lstStyle/>
          <a:p>
            <a:r>
              <a:rPr lang="en-US" dirty="0" smtClean="0"/>
              <a:t>With all of the necessary travelers identified, it was simply a case of assigning appropriate staff members to the processes and have them become the responsible party for the activity in question.</a:t>
            </a:r>
            <a:endParaRPr lang="en-US" dirty="0"/>
          </a:p>
        </p:txBody>
      </p:sp>
      <p:pic>
        <p:nvPicPr>
          <p:cNvPr id="10"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28800" y="1276350"/>
            <a:ext cx="5896325" cy="344638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84846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2000" b="1" dirty="0" smtClean="0"/>
              <a:t>5 years SLAC / DOE (Menlo Park – California)</a:t>
            </a:r>
          </a:p>
          <a:p>
            <a:pPr lvl="2"/>
            <a:r>
              <a:rPr lang="en-US" sz="1800" dirty="0" smtClean="0"/>
              <a:t>LSST Camera I&amp;T Subsystem Manager &amp; CAM.</a:t>
            </a:r>
          </a:p>
        </p:txBody>
      </p:sp>
      <p:sp>
        <p:nvSpPr>
          <p:cNvPr id="2" name="Title 1"/>
          <p:cNvSpPr>
            <a:spLocks noGrp="1"/>
          </p:cNvSpPr>
          <p:nvPr>
            <p:ph type="title"/>
          </p:nvPr>
        </p:nvSpPr>
        <p:spPr/>
        <p:txBody>
          <a:bodyPr/>
          <a:lstStyle/>
          <a:p>
            <a:r>
              <a:rPr lang="en-US" dirty="0"/>
              <a:t>Background</a:t>
            </a:r>
          </a:p>
        </p:txBody>
      </p:sp>
      <p:pic>
        <p:nvPicPr>
          <p:cNvPr id="2051" name="Picture 3" descr="C:\Users\bond\Documents\2020\Fermi\CR-compress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023098"/>
            <a:ext cx="2971800" cy="22957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733550"/>
            <a:ext cx="3657600" cy="287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733550"/>
            <a:ext cx="3851352" cy="2874874"/>
          </a:xfrm>
          <a:prstGeom prst="rect">
            <a:avLst/>
          </a:prstGeom>
          <a:ln>
            <a:solidFill>
              <a:schemeClr val="tx1"/>
            </a:solidFill>
          </a:ln>
        </p:spPr>
      </p:pic>
    </p:spTree>
    <p:extLst>
      <p:ext uri="{BB962C8B-B14F-4D97-AF65-F5344CB8AC3E}">
        <p14:creationId xmlns:p14="http://schemas.microsoft.com/office/powerpoint/2010/main" val="599817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760810"/>
            <a:ext cx="3200400" cy="3982640"/>
          </a:xfrm>
        </p:spPr>
        <p:txBody>
          <a:bodyPr>
            <a:normAutofit fontScale="77500" lnSpcReduction="20000"/>
          </a:bodyPr>
          <a:lstStyle/>
          <a:p>
            <a:r>
              <a:rPr lang="en-US" sz="1600" dirty="0" smtClean="0"/>
              <a:t>In the case of Science raft re-verification, we modified our processes slightly to account for unplanned changes in the process sequence.</a:t>
            </a:r>
          </a:p>
          <a:p>
            <a:endParaRPr lang="en-US" sz="1600" dirty="0"/>
          </a:p>
          <a:p>
            <a:r>
              <a:rPr lang="en-US" sz="1600" dirty="0" smtClean="0"/>
              <a:t>The science raft re-verification activity was a bit more of a production run type process with many identical tasks taking place repeatedly. </a:t>
            </a:r>
          </a:p>
          <a:p>
            <a:endParaRPr lang="en-US" sz="1600" dirty="0"/>
          </a:p>
          <a:p>
            <a:r>
              <a:rPr lang="en-US" sz="1600" dirty="0" smtClean="0"/>
              <a:t>There were also many cases where test stations needed to be used out of the normal sequence.</a:t>
            </a:r>
          </a:p>
          <a:p>
            <a:pPr marL="0" indent="0">
              <a:buNone/>
            </a:pPr>
            <a:endParaRPr lang="en-US" sz="1600" dirty="0" smtClean="0"/>
          </a:p>
          <a:p>
            <a:r>
              <a:rPr lang="en-US" sz="1600" dirty="0" smtClean="0"/>
              <a:t>This figure captures </a:t>
            </a:r>
            <a:r>
              <a:rPr lang="en-US" sz="1600" dirty="0"/>
              <a:t>all of the possible states that a raft may exist in while proceeding through the I&amp;T acceptance testing sequence</a:t>
            </a:r>
            <a:r>
              <a:rPr lang="en-US" sz="1600" dirty="0" smtClean="0"/>
              <a:t>.</a:t>
            </a:r>
          </a:p>
          <a:p>
            <a:endParaRPr lang="en-US" sz="1600" dirty="0"/>
          </a:p>
          <a:p>
            <a:r>
              <a:rPr lang="en-US" sz="1600" dirty="0" smtClean="0"/>
              <a:t>From this figure, the individual eTravelers that are needed are easily identifiable.  </a:t>
            </a:r>
            <a:endParaRPr lang="en-US" sz="1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586" y="971550"/>
            <a:ext cx="5194614" cy="3352800"/>
          </a:xfrm>
          <a:prstGeom prst="rect">
            <a:avLst/>
          </a:prstGeom>
        </p:spPr>
      </p:pic>
      <p:sp>
        <p:nvSpPr>
          <p:cNvPr id="6" name="Title 1"/>
          <p:cNvSpPr>
            <a:spLocks noGrp="1"/>
          </p:cNvSpPr>
          <p:nvPr>
            <p:ph type="title"/>
          </p:nvPr>
        </p:nvSpPr>
        <p:spPr>
          <a:xfrm>
            <a:off x="1790700" y="133350"/>
            <a:ext cx="5562600" cy="417910"/>
          </a:xfrm>
        </p:spPr>
        <p:txBody>
          <a:bodyPr/>
          <a:lstStyle/>
          <a:p>
            <a:r>
              <a:rPr lang="en-US" dirty="0"/>
              <a:t>I&amp;T Planning</a:t>
            </a:r>
          </a:p>
        </p:txBody>
      </p:sp>
    </p:spTree>
    <p:extLst>
      <p:ext uri="{BB962C8B-B14F-4D97-AF65-F5344CB8AC3E}">
        <p14:creationId xmlns:p14="http://schemas.microsoft.com/office/powerpoint/2010/main" val="2177958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sz="1600" dirty="0" smtClean="0"/>
              <a:t>Again – a similar list of eTravelers flowed out of the above diagram, and were then assigned to individual team members as the responsible party.</a:t>
            </a:r>
            <a:endParaRPr lang="en-US" dirty="0"/>
          </a:p>
        </p:txBody>
      </p:sp>
      <p:sp>
        <p:nvSpPr>
          <p:cNvPr id="2" name="Title 1"/>
          <p:cNvSpPr>
            <a:spLocks noGrp="1"/>
          </p:cNvSpPr>
          <p:nvPr>
            <p:ph type="title"/>
          </p:nvPr>
        </p:nvSpPr>
        <p:spPr/>
        <p:txBody>
          <a:bodyPr/>
          <a:lstStyle/>
          <a:p>
            <a:r>
              <a:rPr lang="en-US" dirty="0" smtClean="0"/>
              <a:t>I&amp;T Planning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2550"/>
            <a:ext cx="7504375" cy="3302356"/>
          </a:xfrm>
          <a:prstGeom prst="rect">
            <a:avLst/>
          </a:prstGeom>
          <a:ln>
            <a:solidFill>
              <a:schemeClr val="tx1"/>
            </a:solidFill>
          </a:ln>
        </p:spPr>
      </p:pic>
    </p:spTree>
    <p:extLst>
      <p:ext uri="{BB962C8B-B14F-4D97-AF65-F5344CB8AC3E}">
        <p14:creationId xmlns:p14="http://schemas.microsoft.com/office/powerpoint/2010/main" val="17754515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0810"/>
            <a:ext cx="8229601" cy="1353740"/>
          </a:xfrm>
        </p:spPr>
        <p:txBody>
          <a:bodyPr>
            <a:normAutofit fontScale="70000" lnSpcReduction="20000"/>
          </a:bodyPr>
          <a:lstStyle/>
          <a:p>
            <a:r>
              <a:rPr lang="en-US" dirty="0" smtClean="0"/>
              <a:t>The eTraveler </a:t>
            </a:r>
            <a:r>
              <a:rPr lang="en-US" dirty="0"/>
              <a:t>contains highly detailed procedures for </a:t>
            </a:r>
            <a:r>
              <a:rPr lang="en-US" dirty="0" smtClean="0"/>
              <a:t>the individual process along with all additional information necessary to perform the particular activity.</a:t>
            </a:r>
          </a:p>
          <a:p>
            <a:r>
              <a:rPr lang="en-US" dirty="0" smtClean="0"/>
              <a:t>These electronic records are available at any time (pre and post assembly) for all Camera hardware, thus allowing easy access to any piece of hardware’s assembly/test history.</a:t>
            </a:r>
          </a:p>
        </p:txBody>
      </p:sp>
      <p:sp>
        <p:nvSpPr>
          <p:cNvPr id="2" name="Title 1"/>
          <p:cNvSpPr>
            <a:spLocks noGrp="1"/>
          </p:cNvSpPr>
          <p:nvPr>
            <p:ph type="title"/>
          </p:nvPr>
        </p:nvSpPr>
        <p:spPr/>
        <p:txBody>
          <a:bodyPr/>
          <a:lstStyle/>
          <a:p>
            <a:r>
              <a:rPr lang="en-US" dirty="0" smtClean="0"/>
              <a:t>I&amp;T Planning</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894" y="2114550"/>
            <a:ext cx="3953465" cy="2510861"/>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591" y="2114550"/>
            <a:ext cx="3928331" cy="2510861"/>
          </a:xfrm>
          <a:prstGeom prst="rect">
            <a:avLst/>
          </a:prstGeom>
          <a:ln>
            <a:solidFill>
              <a:schemeClr val="tx1"/>
            </a:solidFill>
          </a:ln>
        </p:spPr>
      </p:pic>
    </p:spTree>
    <p:extLst>
      <p:ext uri="{BB962C8B-B14F-4D97-AF65-F5344CB8AC3E}">
        <p14:creationId xmlns:p14="http://schemas.microsoft.com/office/powerpoint/2010/main" val="19473223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I&amp;T Management</a:t>
            </a:r>
            <a:endParaRPr lang="en-US" dirty="0"/>
          </a:p>
        </p:txBody>
      </p:sp>
      <p:sp>
        <p:nvSpPr>
          <p:cNvPr id="3" name="Text Placeholder 2"/>
          <p:cNvSpPr>
            <a:spLocks noGrp="1"/>
          </p:cNvSpPr>
          <p:nvPr>
            <p:ph type="body" idx="1"/>
          </p:nvPr>
        </p:nvSpPr>
        <p:spPr>
          <a:xfrm>
            <a:off x="457200" y="667020"/>
            <a:ext cx="8305799" cy="4190730"/>
          </a:xfrm>
        </p:spPr>
        <p:txBody>
          <a:bodyPr>
            <a:normAutofit lnSpcReduction="10000"/>
          </a:bodyPr>
          <a:lstStyle/>
          <a:p>
            <a:pPr marL="0" indent="0">
              <a:buNone/>
            </a:pPr>
            <a:r>
              <a:rPr lang="en-US" b="1" dirty="0" smtClean="0"/>
              <a:t>Management “Observations</a:t>
            </a:r>
            <a:r>
              <a:rPr lang="en-US" b="1" dirty="0" smtClean="0"/>
              <a:t>”…</a:t>
            </a:r>
            <a:endParaRPr lang="en-US" sz="1600" dirty="0" smtClean="0"/>
          </a:p>
          <a:p>
            <a:r>
              <a:rPr lang="en-US" sz="1600" dirty="0"/>
              <a:t>Planning</a:t>
            </a:r>
          </a:p>
          <a:p>
            <a:pPr lvl="2"/>
            <a:r>
              <a:rPr lang="en-US" sz="1200" dirty="0" smtClean="0"/>
              <a:t>Proved to be invaluable</a:t>
            </a:r>
            <a:r>
              <a:rPr lang="en-US" sz="1200" dirty="0"/>
              <a:t>, yet cannot be too </a:t>
            </a:r>
            <a:r>
              <a:rPr lang="en-US" sz="1200" dirty="0" smtClean="0"/>
              <a:t>rigid – need to be prepared to change as necessary.</a:t>
            </a:r>
          </a:p>
          <a:p>
            <a:pPr lvl="2"/>
            <a:endParaRPr lang="en-US" sz="1200" dirty="0" smtClean="0"/>
          </a:p>
          <a:p>
            <a:r>
              <a:rPr lang="en-US" sz="1600" dirty="0" smtClean="0"/>
              <a:t>Team cohesiveness</a:t>
            </a:r>
          </a:p>
          <a:p>
            <a:pPr lvl="2"/>
            <a:r>
              <a:rPr lang="en-US" sz="1200" dirty="0" smtClean="0"/>
              <a:t>It was extremely important to get all of the team members pulling the oars in the same direction, early in the process so that we were on our game later when issues started to arise.</a:t>
            </a:r>
          </a:p>
          <a:p>
            <a:pPr lvl="2"/>
            <a:endParaRPr lang="en-US" sz="1200" dirty="0"/>
          </a:p>
          <a:p>
            <a:r>
              <a:rPr lang="en-US" sz="1600" dirty="0" smtClean="0"/>
              <a:t>Team member flexibility</a:t>
            </a:r>
          </a:p>
          <a:p>
            <a:pPr lvl="2"/>
            <a:r>
              <a:rPr lang="en-US" sz="1200" dirty="0" smtClean="0"/>
              <a:t>Some folks are not going to be pigeon-holed into the role you presume they are – work to their strengths.</a:t>
            </a:r>
          </a:p>
          <a:p>
            <a:pPr marL="914400" lvl="2" indent="0">
              <a:buNone/>
            </a:pPr>
            <a:endParaRPr lang="en-US" sz="1200" dirty="0"/>
          </a:p>
          <a:p>
            <a:r>
              <a:rPr lang="en-US" sz="1600" dirty="0" smtClean="0"/>
              <a:t>Openness to criticism / reviews</a:t>
            </a:r>
          </a:p>
          <a:p>
            <a:pPr lvl="2"/>
            <a:r>
              <a:rPr lang="en-US" sz="1200" dirty="0" smtClean="0"/>
              <a:t>We had 16 Camera Level Reviews (2 to go) in the past 4 years - not including DOE level reviews.</a:t>
            </a:r>
          </a:p>
          <a:p>
            <a:pPr lvl="2"/>
            <a:r>
              <a:rPr lang="en-US" sz="1200" dirty="0" smtClean="0"/>
              <a:t>At times this seemed excessive, but in hindsight these were extremely beneficial.</a:t>
            </a:r>
          </a:p>
          <a:p>
            <a:pPr lvl="2"/>
            <a:endParaRPr lang="en-US" sz="1200" dirty="0"/>
          </a:p>
          <a:p>
            <a:r>
              <a:rPr lang="en-US" sz="1600" dirty="0" smtClean="0"/>
              <a:t>Face of issues - Evaluating risks, being agile, working smart.</a:t>
            </a:r>
          </a:p>
          <a:p>
            <a:pPr lvl="2"/>
            <a:r>
              <a:rPr lang="en-US" sz="1200" dirty="0" smtClean="0"/>
              <a:t>Need to be agile when things do not go as planned. You may even need to take some risk, but by being smart with your path forward, the risk is small, and impact can be minimized. </a:t>
            </a:r>
          </a:p>
          <a:p>
            <a:endParaRPr lang="en-US" sz="1600" u="sng" dirty="0" smtClean="0"/>
          </a:p>
        </p:txBody>
      </p:sp>
    </p:spTree>
    <p:extLst>
      <p:ext uri="{BB962C8B-B14F-4D97-AF65-F5344CB8AC3E}">
        <p14:creationId xmlns:p14="http://schemas.microsoft.com/office/powerpoint/2010/main" val="1582035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326"/>
            <a:ext cx="7772400" cy="2676023"/>
          </a:xfrm>
        </p:spPr>
        <p:txBody>
          <a:bodyPr/>
          <a:lstStyle/>
          <a:p>
            <a:pPr algn="ctr"/>
            <a:r>
              <a:rPr lang="en-US" sz="3200" dirty="0" smtClean="0"/>
              <a:t>Summary / Conclusions</a:t>
            </a:r>
            <a:r>
              <a:rPr lang="en-US" dirty="0"/>
              <a:t/>
            </a:r>
            <a:br>
              <a:rPr lang="en-US" dirty="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3592873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760810"/>
            <a:ext cx="8305801" cy="3982640"/>
          </a:xfrm>
        </p:spPr>
        <p:txBody>
          <a:bodyPr>
            <a:normAutofit fontScale="92500" lnSpcReduction="20000"/>
          </a:bodyPr>
          <a:lstStyle/>
          <a:p>
            <a:r>
              <a:rPr lang="en-US" sz="2000" b="1" dirty="0" smtClean="0"/>
              <a:t>Where we currently stand</a:t>
            </a:r>
          </a:p>
          <a:p>
            <a:pPr lvl="1"/>
            <a:r>
              <a:rPr lang="en-US" sz="1800" dirty="0" smtClean="0"/>
              <a:t>Just finished integration the RTMs into the cryostat – started EO testing.</a:t>
            </a:r>
          </a:p>
          <a:p>
            <a:pPr lvl="1"/>
            <a:r>
              <a:rPr lang="en-US" sz="1800" dirty="0" smtClean="0"/>
              <a:t>Main camera body is being build up in parallel – getting ready to install the Cryostat into it this spring.</a:t>
            </a:r>
          </a:p>
          <a:p>
            <a:pPr lvl="1"/>
            <a:r>
              <a:rPr lang="en-US" sz="1800" dirty="0" smtClean="0"/>
              <a:t>L1/L2 gets assembled onto the camera this summer/fall.</a:t>
            </a:r>
          </a:p>
          <a:p>
            <a:pPr lvl="1"/>
            <a:r>
              <a:rPr lang="en-US" sz="1800" dirty="0" smtClean="0"/>
              <a:t>5 months of testing and verification.</a:t>
            </a:r>
          </a:p>
          <a:p>
            <a:pPr lvl="1"/>
            <a:r>
              <a:rPr lang="en-US" sz="1800" dirty="0" smtClean="0"/>
              <a:t>Ship to the summit in Chile early 2021.</a:t>
            </a:r>
          </a:p>
          <a:p>
            <a:pPr lvl="1"/>
            <a:endParaRPr lang="en-US" sz="1800" dirty="0" smtClean="0"/>
          </a:p>
          <a:p>
            <a:r>
              <a:rPr lang="en-US" sz="2000" b="1" dirty="0" smtClean="0"/>
              <a:t>How we are doing</a:t>
            </a:r>
          </a:p>
          <a:p>
            <a:pPr lvl="1"/>
            <a:r>
              <a:rPr lang="en-US" sz="1800" dirty="0" smtClean="0"/>
              <a:t>Schedule is slipping slightly (order of days) but we have some float at the telescope.</a:t>
            </a:r>
          </a:p>
          <a:p>
            <a:pPr lvl="1"/>
            <a:r>
              <a:rPr lang="en-US" sz="1800" dirty="0" smtClean="0"/>
              <a:t>Holding our currently allocated budget.</a:t>
            </a:r>
          </a:p>
          <a:p>
            <a:pPr lvl="1"/>
            <a:endParaRPr lang="en-US" sz="1800" dirty="0" smtClean="0"/>
          </a:p>
          <a:p>
            <a:r>
              <a:rPr lang="en-US" sz="2000" b="1" dirty="0" smtClean="0"/>
              <a:t>How do we feel</a:t>
            </a:r>
          </a:p>
          <a:p>
            <a:pPr lvl="1"/>
            <a:r>
              <a:rPr lang="en-US" sz="1800" dirty="0" smtClean="0"/>
              <a:t>Very EXCITED to see all of this coming together!!</a:t>
            </a:r>
          </a:p>
          <a:p>
            <a:pPr lvl="1"/>
            <a:endParaRPr lang="en-US" sz="1800" dirty="0"/>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63987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326"/>
            <a:ext cx="7772400" cy="2676023"/>
          </a:xfrm>
        </p:spPr>
        <p:txBody>
          <a:bodyPr/>
          <a:lstStyle/>
          <a:p>
            <a:pPr algn="ctr"/>
            <a:r>
              <a:rPr lang="en-US" sz="3200" dirty="0" smtClean="0"/>
              <a:t>LSST Project / LSST Camera</a:t>
            </a:r>
            <a:r>
              <a:rPr lang="en-US" dirty="0"/>
              <a:t/>
            </a:r>
            <a:br>
              <a:rPr lang="en-US" dirty="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val="94263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Picture 1">
            <a:extLst>
              <a:ext uri="{FF2B5EF4-FFF2-40B4-BE49-F238E27FC236}">
                <a16:creationId xmlns="" xmlns:a16="http://schemas.microsoft.com/office/drawing/2014/main" id="{E8ED4C55-3D98-9348-A9A3-8D38DCDC2B8E}"/>
              </a:ext>
            </a:extLst>
          </p:cNvPr>
          <p:cNvPicPr>
            <a:picLocks noChangeAspect="1"/>
          </p:cNvPicPr>
          <p:nvPr/>
        </p:nvPicPr>
        <p:blipFill>
          <a:blip r:embed="rId3"/>
          <a:stretch>
            <a:fillRect/>
          </a:stretch>
        </p:blipFill>
        <p:spPr>
          <a:xfrm>
            <a:off x="1070752" y="2465870"/>
            <a:ext cx="3034862" cy="1138533"/>
          </a:xfrm>
          <a:prstGeom prst="rect">
            <a:avLst/>
          </a:prstGeom>
        </p:spPr>
      </p:pic>
      <p:sp>
        <p:nvSpPr>
          <p:cNvPr id="85" name="Google Shape;85;p15"/>
          <p:cNvSpPr txBox="1">
            <a:spLocks noGrp="1"/>
          </p:cNvSpPr>
          <p:nvPr>
            <p:ph type="ctrTitle"/>
          </p:nvPr>
        </p:nvSpPr>
        <p:spPr>
          <a:xfrm>
            <a:off x="257282" y="1176848"/>
            <a:ext cx="8790300" cy="900225"/>
          </a:xfrm>
          <a:prstGeom prst="rect">
            <a:avLst/>
          </a:prstGeom>
          <a:noFill/>
          <a:ln>
            <a:noFill/>
          </a:ln>
        </p:spPr>
        <p:txBody>
          <a:bodyPr spcFirstLastPara="1" wrap="square" lIns="68567" tIns="34274" rIns="34274" bIns="34274" anchor="t" anchorCtr="0">
            <a:noAutofit/>
          </a:bodyPr>
          <a:lstStyle/>
          <a:p>
            <a:r>
              <a:rPr lang="en-US" dirty="0" smtClean="0"/>
              <a:t>LSST </a:t>
            </a:r>
            <a:r>
              <a:rPr lang="en-US" dirty="0">
                <a:latin typeface="Calibri"/>
                <a:cs typeface="Calibri"/>
              </a:rPr>
              <a:t>→</a:t>
            </a:r>
            <a:r>
              <a:rPr lang="en-US" dirty="0" smtClean="0"/>
              <a:t> </a:t>
            </a:r>
            <a:r>
              <a:rPr lang="en-US" dirty="0" smtClean="0"/>
              <a:t>Rubin Observatory</a:t>
            </a:r>
            <a:endParaRPr dirty="0"/>
          </a:p>
        </p:txBody>
      </p:sp>
      <p:pic>
        <p:nvPicPr>
          <p:cNvPr id="86" name="Google Shape;86;p15"/>
          <p:cNvPicPr preferRelativeResize="0"/>
          <p:nvPr/>
        </p:nvPicPr>
        <p:blipFill>
          <a:blip r:embed="rId4">
            <a:alphaModFix/>
          </a:blip>
          <a:stretch>
            <a:fillRect/>
          </a:stretch>
        </p:blipFill>
        <p:spPr>
          <a:xfrm>
            <a:off x="5038387" y="2465871"/>
            <a:ext cx="2769957" cy="1500790"/>
          </a:xfrm>
          <a:prstGeom prst="rect">
            <a:avLst/>
          </a:prstGeom>
          <a:noFill/>
          <a:ln>
            <a:noFill/>
          </a:ln>
        </p:spPr>
      </p:pic>
      <p:cxnSp>
        <p:nvCxnSpPr>
          <p:cNvPr id="88" name="Google Shape;88;p15"/>
          <p:cNvCxnSpPr/>
          <p:nvPr/>
        </p:nvCxnSpPr>
        <p:spPr>
          <a:xfrm>
            <a:off x="1353367" y="2277075"/>
            <a:ext cx="2703375" cy="1614150"/>
          </a:xfrm>
          <a:prstGeom prst="straightConnector1">
            <a:avLst/>
          </a:prstGeom>
          <a:noFill/>
          <a:ln w="28575" cap="flat" cmpd="sng">
            <a:solidFill>
              <a:srgbClr val="FF0000"/>
            </a:solidFill>
            <a:prstDash val="solid"/>
            <a:round/>
            <a:headEnd type="none" w="med" len="med"/>
            <a:tailEnd type="none" w="med" len="med"/>
          </a:ln>
        </p:spPr>
      </p:cxnSp>
      <p:cxnSp>
        <p:nvCxnSpPr>
          <p:cNvPr id="89" name="Google Shape;89;p15"/>
          <p:cNvCxnSpPr/>
          <p:nvPr/>
        </p:nvCxnSpPr>
        <p:spPr>
          <a:xfrm flipH="1">
            <a:off x="1391476" y="2181675"/>
            <a:ext cx="2607975" cy="1709550"/>
          </a:xfrm>
          <a:prstGeom prst="straightConnector1">
            <a:avLst/>
          </a:prstGeom>
          <a:noFill/>
          <a:ln w="28575" cap="flat" cmpd="sng">
            <a:solidFill>
              <a:srgbClr val="FF0000"/>
            </a:solidFill>
            <a:prstDash val="solid"/>
            <a:round/>
            <a:headEnd type="none" w="med" len="med"/>
            <a:tailEnd type="none" w="med" len="med"/>
          </a:ln>
        </p:spPr>
      </p:cxnSp>
      <p:sp>
        <p:nvSpPr>
          <p:cNvPr id="90" name="Google Shape;90;p15"/>
          <p:cNvSpPr txBox="1"/>
          <p:nvPr/>
        </p:nvSpPr>
        <p:spPr>
          <a:xfrm>
            <a:off x="1284095" y="4118906"/>
            <a:ext cx="6789375" cy="588825"/>
          </a:xfrm>
          <a:prstGeom prst="rect">
            <a:avLst/>
          </a:prstGeom>
          <a:noFill/>
          <a:ln>
            <a:noFill/>
          </a:ln>
        </p:spPr>
        <p:txBody>
          <a:bodyPr spcFirstLastPara="1" wrap="square" lIns="68567" tIns="68567" rIns="68567" bIns="68567" anchor="t" anchorCtr="0">
            <a:noAutofit/>
          </a:bodyPr>
          <a:lstStyle/>
          <a:p>
            <a:pPr algn="ctr">
              <a:buClr>
                <a:srgbClr val="000000"/>
              </a:buClr>
              <a:buSzPts val="1100"/>
              <a:buFont typeface="Arial"/>
              <a:buNone/>
            </a:pPr>
            <a:r>
              <a:rPr lang="en-US" kern="0" dirty="0">
                <a:solidFill>
                  <a:srgbClr val="FFFFFF"/>
                </a:solidFill>
                <a:latin typeface="Avenir"/>
                <a:ea typeface="Avenir"/>
                <a:cs typeface="Avenir"/>
                <a:sym typeface="Avenir"/>
              </a:rPr>
              <a:t>Rubin Observatory’s Legacy Survey of Space and Time</a:t>
            </a:r>
          </a:p>
          <a:p>
            <a:pPr algn="ctr">
              <a:buClr>
                <a:srgbClr val="000000"/>
              </a:buClr>
              <a:buSzPts val="1100"/>
              <a:buFont typeface="Arial"/>
              <a:buNone/>
            </a:pPr>
            <a:endParaRPr lang="en-US" kern="0" dirty="0">
              <a:solidFill>
                <a:srgbClr val="FFFFFF"/>
              </a:solidFill>
              <a:latin typeface="Avenir"/>
              <a:ea typeface="Avenir"/>
              <a:cs typeface="Avenir"/>
              <a:sym typeface="Avenir"/>
            </a:endParaRPr>
          </a:p>
        </p:txBody>
      </p:sp>
    </p:spTree>
    <p:extLst>
      <p:ext uri="{BB962C8B-B14F-4D97-AF65-F5344CB8AC3E}">
        <p14:creationId xmlns:p14="http://schemas.microsoft.com/office/powerpoint/2010/main" val="294308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LSST Project - Overview</a:t>
            </a:r>
            <a:endParaRPr lang="en-US" dirty="0"/>
          </a:p>
        </p:txBody>
      </p:sp>
      <p:sp>
        <p:nvSpPr>
          <p:cNvPr id="3" name="Text Placeholder 2"/>
          <p:cNvSpPr>
            <a:spLocks noGrp="1"/>
          </p:cNvSpPr>
          <p:nvPr>
            <p:ph type="body" idx="1"/>
          </p:nvPr>
        </p:nvSpPr>
        <p:spPr>
          <a:xfrm>
            <a:off x="457200" y="667020"/>
            <a:ext cx="8305799" cy="4190730"/>
          </a:xfrm>
        </p:spPr>
        <p:txBody>
          <a:bodyPr>
            <a:normAutofit fontScale="77500" lnSpcReduction="20000"/>
          </a:bodyPr>
          <a:lstStyle/>
          <a:p>
            <a:pPr marL="0" indent="0">
              <a:buNone/>
            </a:pPr>
            <a:r>
              <a:rPr lang="en-US" b="1" dirty="0" smtClean="0"/>
              <a:t>The </a:t>
            </a:r>
            <a:r>
              <a:rPr lang="en-US" b="1" dirty="0"/>
              <a:t>LSST is an integrated survey system designed to conduct a decade-long, deep, wide, fast time-domain survey of the optical sky.</a:t>
            </a:r>
          </a:p>
          <a:p>
            <a:endParaRPr lang="en-US" sz="1600" b="1" dirty="0" smtClean="0"/>
          </a:p>
          <a:p>
            <a:r>
              <a:rPr lang="en-US" sz="1600" b="1" u="sng" dirty="0" smtClean="0"/>
              <a:t>How does it do this </a:t>
            </a:r>
            <a:r>
              <a:rPr lang="en-US" sz="1600" dirty="0" smtClean="0"/>
              <a:t>- Essentially </a:t>
            </a:r>
            <a:r>
              <a:rPr lang="en-US" sz="1600" dirty="0"/>
              <a:t>the plan is to take a high resolution image </a:t>
            </a:r>
            <a:r>
              <a:rPr lang="en-US" sz="1600" dirty="0" smtClean="0"/>
              <a:t>of </a:t>
            </a:r>
            <a:r>
              <a:rPr lang="en-US" sz="1600" dirty="0"/>
              <a:t>a piece of the sky every </a:t>
            </a:r>
            <a:r>
              <a:rPr lang="en-US" sz="1600" dirty="0" smtClean="0"/>
              <a:t>19s</a:t>
            </a:r>
            <a:r>
              <a:rPr lang="en-US" sz="1600" dirty="0"/>
              <a:t>, all night, every night </a:t>
            </a:r>
            <a:r>
              <a:rPr lang="en-US" sz="1600" dirty="0" smtClean="0"/>
              <a:t>for </a:t>
            </a:r>
            <a:r>
              <a:rPr lang="en-US" sz="1600" dirty="0"/>
              <a:t>10 years </a:t>
            </a:r>
            <a:r>
              <a:rPr lang="en-US" sz="1600" dirty="0" smtClean="0"/>
              <a:t>running and make this information available in a large database.</a:t>
            </a:r>
          </a:p>
          <a:p>
            <a:endParaRPr lang="en-US" sz="1600" dirty="0" smtClean="0"/>
          </a:p>
          <a:p>
            <a:r>
              <a:rPr lang="en-US" sz="1600" dirty="0" smtClean="0"/>
              <a:t>The key elements are:</a:t>
            </a:r>
          </a:p>
          <a:p>
            <a:pPr lvl="1"/>
            <a:r>
              <a:rPr lang="en-US" sz="1400" dirty="0" smtClean="0"/>
              <a:t>8-meter </a:t>
            </a:r>
            <a:r>
              <a:rPr lang="en-US" sz="1400" dirty="0"/>
              <a:t>class wide-field ground based </a:t>
            </a:r>
            <a:r>
              <a:rPr lang="en-US" sz="1400" dirty="0" smtClean="0"/>
              <a:t>telescope.</a:t>
            </a:r>
          </a:p>
          <a:p>
            <a:pPr lvl="1"/>
            <a:r>
              <a:rPr lang="en-US" sz="1400" dirty="0" smtClean="0"/>
              <a:t>3.2 </a:t>
            </a:r>
            <a:r>
              <a:rPr lang="en-US" sz="1400" dirty="0" err="1" smtClean="0"/>
              <a:t>giga</a:t>
            </a:r>
            <a:r>
              <a:rPr lang="en-US" sz="1400" dirty="0" smtClean="0"/>
              <a:t>-pixel camera.</a:t>
            </a:r>
          </a:p>
          <a:p>
            <a:pPr lvl="1"/>
            <a:r>
              <a:rPr lang="en-US" sz="1400" dirty="0" smtClean="0"/>
              <a:t>An </a:t>
            </a:r>
            <a:r>
              <a:rPr lang="en-US" sz="1400" dirty="0"/>
              <a:t>automated data </a:t>
            </a:r>
            <a:r>
              <a:rPr lang="en-US" sz="1400" dirty="0" smtClean="0"/>
              <a:t>processing, storage, and distribution system.</a:t>
            </a:r>
          </a:p>
          <a:p>
            <a:endParaRPr lang="en-US" sz="1600" b="1" dirty="0" smtClean="0"/>
          </a:p>
          <a:p>
            <a:r>
              <a:rPr lang="en-US" sz="1600" b="1" u="sng" dirty="0" smtClean="0"/>
              <a:t>Why does it do this </a:t>
            </a:r>
            <a:r>
              <a:rPr lang="en-US" sz="1600" dirty="0" smtClean="0"/>
              <a:t>- to provide </a:t>
            </a:r>
            <a:r>
              <a:rPr lang="en-US" sz="1600" dirty="0"/>
              <a:t>a vast astronomical dataset for </a:t>
            </a:r>
            <a:r>
              <a:rPr lang="en-US" sz="1600" dirty="0" smtClean="0"/>
              <a:t/>
            </a:r>
            <a:br>
              <a:rPr lang="en-US" sz="1600" dirty="0" smtClean="0"/>
            </a:br>
            <a:r>
              <a:rPr lang="en-US" sz="1600" dirty="0" smtClean="0"/>
              <a:t>unprecedented discovery </a:t>
            </a:r>
            <a:r>
              <a:rPr lang="en-US" sz="1600" dirty="0"/>
              <a:t>of the deep and dynamic universe.</a:t>
            </a:r>
          </a:p>
          <a:p>
            <a:pPr lvl="1"/>
            <a:r>
              <a:rPr lang="en-US" sz="1400" dirty="0"/>
              <a:t>Taking a census of moving objects in the solar system.</a:t>
            </a:r>
          </a:p>
          <a:p>
            <a:pPr lvl="1"/>
            <a:r>
              <a:rPr lang="en-US" sz="1400" dirty="0" smtClean="0"/>
              <a:t>Mapping </a:t>
            </a:r>
            <a:r>
              <a:rPr lang="en-US" sz="1400" dirty="0"/>
              <a:t>the structure and evolution of the Milky Way.</a:t>
            </a:r>
          </a:p>
          <a:p>
            <a:pPr lvl="1"/>
            <a:r>
              <a:rPr lang="en-US" sz="1400" dirty="0" smtClean="0"/>
              <a:t>Exploring </a:t>
            </a:r>
            <a:r>
              <a:rPr lang="en-US" sz="1400" dirty="0"/>
              <a:t>the transient optical sky.</a:t>
            </a:r>
          </a:p>
          <a:p>
            <a:pPr lvl="1"/>
            <a:r>
              <a:rPr lang="en-US" sz="1400" dirty="0" smtClean="0"/>
              <a:t>Determining </a:t>
            </a:r>
            <a:r>
              <a:rPr lang="en-US" sz="1400" dirty="0"/>
              <a:t>the nature of dark energy and dark matter</a:t>
            </a:r>
            <a:r>
              <a:rPr lang="en-US" sz="1400" dirty="0" smtClean="0"/>
              <a:t>.</a:t>
            </a:r>
          </a:p>
          <a:p>
            <a:endParaRPr lang="en-US" sz="1600" b="1" dirty="0" smtClean="0"/>
          </a:p>
          <a:p>
            <a:r>
              <a:rPr lang="en-US" sz="1600" b="1" u="sng" dirty="0" smtClean="0"/>
              <a:t>Who</a:t>
            </a:r>
            <a:r>
              <a:rPr lang="en-US" sz="1600" dirty="0" smtClean="0"/>
              <a:t> - LSST </a:t>
            </a:r>
            <a:r>
              <a:rPr lang="en-US" sz="1600" dirty="0"/>
              <a:t>is a Public/Private, Interagency </a:t>
            </a:r>
            <a:r>
              <a:rPr lang="en-US" sz="1600" dirty="0" smtClean="0"/>
              <a:t>Project</a:t>
            </a:r>
            <a:r>
              <a:rPr lang="en-US" sz="1600" dirty="0"/>
              <a:t> </a:t>
            </a:r>
            <a:r>
              <a:rPr lang="en-US" sz="1600" dirty="0" smtClean="0"/>
              <a:t>(</a:t>
            </a:r>
            <a:r>
              <a:rPr lang="en-US" sz="1600" dirty="0" smtClean="0">
                <a:solidFill>
                  <a:srgbClr val="FF0000"/>
                </a:solidFill>
              </a:rPr>
              <a:t>$681M</a:t>
            </a:r>
            <a:r>
              <a:rPr lang="en-US" sz="1600" dirty="0" smtClean="0"/>
              <a:t>).</a:t>
            </a:r>
            <a:endParaRPr lang="en-US" sz="1600" dirty="0" smtClean="0"/>
          </a:p>
          <a:p>
            <a:pPr lvl="1"/>
            <a:r>
              <a:rPr lang="en-US" sz="1400" dirty="0" smtClean="0"/>
              <a:t>The </a:t>
            </a:r>
            <a:r>
              <a:rPr lang="en-US" sz="1400" dirty="0"/>
              <a:t>National Science </a:t>
            </a:r>
            <a:r>
              <a:rPr lang="en-US" sz="1400" dirty="0" smtClean="0"/>
              <a:t>Foundation (</a:t>
            </a:r>
            <a:r>
              <a:rPr lang="en-US" sz="1400" dirty="0">
                <a:solidFill>
                  <a:srgbClr val="FF0000"/>
                </a:solidFill>
              </a:rPr>
              <a:t>$473M</a:t>
            </a:r>
            <a:r>
              <a:rPr lang="en-US" sz="1400" dirty="0" smtClean="0"/>
              <a:t>).</a:t>
            </a:r>
            <a:endParaRPr lang="en-US" sz="1400" dirty="0"/>
          </a:p>
          <a:p>
            <a:pPr lvl="1"/>
            <a:r>
              <a:rPr lang="en-US" sz="1400" dirty="0" smtClean="0"/>
              <a:t>The </a:t>
            </a:r>
            <a:r>
              <a:rPr lang="en-US" sz="1400" dirty="0"/>
              <a:t>Department of </a:t>
            </a:r>
            <a:r>
              <a:rPr lang="en-US" sz="1400" dirty="0" smtClean="0"/>
              <a:t>Energy (</a:t>
            </a:r>
            <a:r>
              <a:rPr lang="en-US" sz="1400" dirty="0">
                <a:solidFill>
                  <a:srgbClr val="FF0000"/>
                </a:solidFill>
              </a:rPr>
              <a:t>$</a:t>
            </a:r>
            <a:r>
              <a:rPr lang="en-US" sz="1400" dirty="0" smtClean="0">
                <a:solidFill>
                  <a:srgbClr val="FF0000"/>
                </a:solidFill>
              </a:rPr>
              <a:t>168M</a:t>
            </a:r>
            <a:r>
              <a:rPr lang="en-US" sz="1400" dirty="0" smtClean="0"/>
              <a:t>) - </a:t>
            </a:r>
            <a:r>
              <a:rPr lang="en-US" sz="1400" b="1" dirty="0" smtClean="0"/>
              <a:t>Camera </a:t>
            </a:r>
            <a:r>
              <a:rPr lang="en-US" sz="1400" b="1" dirty="0"/>
              <a:t>fabrication</a:t>
            </a:r>
            <a:r>
              <a:rPr lang="en-US" sz="1400" dirty="0"/>
              <a:t>.</a:t>
            </a:r>
          </a:p>
          <a:p>
            <a:pPr lvl="1"/>
            <a:r>
              <a:rPr lang="en-US" sz="1400" dirty="0" smtClean="0"/>
              <a:t>Private Support (</a:t>
            </a:r>
            <a:r>
              <a:rPr lang="en-US" sz="1400" dirty="0">
                <a:solidFill>
                  <a:srgbClr val="FF0000"/>
                </a:solidFill>
              </a:rPr>
              <a:t>$40M</a:t>
            </a:r>
            <a:r>
              <a:rPr lang="en-US" sz="1400" dirty="0" smtClean="0"/>
              <a:t>).</a:t>
            </a:r>
            <a:endParaRPr lang="en-US" sz="1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15000" y="1968751"/>
            <a:ext cx="2838239" cy="2810369"/>
          </a:xfrm>
          <a:prstGeom prst="rect">
            <a:avLst/>
          </a:prstGeom>
          <a:noFill/>
        </p:spPr>
      </p:pic>
    </p:spTree>
    <p:extLst>
      <p:ext uri="{BB962C8B-B14F-4D97-AF65-F5344CB8AC3E}">
        <p14:creationId xmlns:p14="http://schemas.microsoft.com/office/powerpoint/2010/main" val="782217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ocument-25506-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txDef>
      <a:spPr/>
      <a:bodyPr/>
      <a:lstStyle>
        <a:defPPr>
          <a:defRPr sz="1600" dirty="0" smtClean="0"/>
        </a:defPPr>
      </a:lstStyle>
    </a:txDef>
  </a:objectDefaults>
  <a:extraClrSchemeLst/>
</a:theme>
</file>

<file path=ppt/theme/theme2.xml><?xml version="1.0" encoding="utf-8"?>
<a:theme xmlns:a="http://schemas.openxmlformats.org/drawingml/2006/main" name="Tech Theme (standard)">
  <a:themeElements>
    <a:clrScheme name="Technical Plans">
      <a:dk1>
        <a:srgbClr val="000000"/>
      </a:dk1>
      <a:lt1>
        <a:srgbClr val="FFFFFF"/>
      </a:lt1>
      <a:dk2>
        <a:srgbClr val="3B3B3B"/>
      </a:dk2>
      <a:lt2>
        <a:srgbClr val="D4D2D0"/>
      </a:lt2>
      <a:accent1>
        <a:srgbClr val="B4DBF1"/>
      </a:accent1>
      <a:accent2>
        <a:srgbClr val="00A4D1"/>
      </a:accent2>
      <a:accent3>
        <a:srgbClr val="FBE600"/>
      </a:accent3>
      <a:accent4>
        <a:srgbClr val="7CBF31"/>
      </a:accent4>
      <a:accent5>
        <a:srgbClr val="F38117"/>
      </a:accent5>
      <a:accent6>
        <a:srgbClr val="C0C0C0"/>
      </a:accent6>
      <a:hlink>
        <a:srgbClr val="00A8D6"/>
      </a:hlink>
      <a:folHlink>
        <a:srgbClr val="58A3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Document-25506-1</Template>
  <TotalTime>41030</TotalTime>
  <Words>5023</Words>
  <Application>Microsoft Office PowerPoint</Application>
  <PresentationFormat>On-screen Show (16:9)</PresentationFormat>
  <Paragraphs>626</Paragraphs>
  <Slides>65</Slides>
  <Notes>1</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68" baseType="lpstr">
      <vt:lpstr>Document-25506-1</vt:lpstr>
      <vt:lpstr>Tech Theme (standard)</vt:lpstr>
      <vt:lpstr>Document</vt:lpstr>
      <vt:lpstr>PowerPoint Presentation</vt:lpstr>
      <vt:lpstr>Introduction / Background   </vt:lpstr>
      <vt:lpstr>Introduction</vt:lpstr>
      <vt:lpstr>Introduction</vt:lpstr>
      <vt:lpstr>Background</vt:lpstr>
      <vt:lpstr>Background</vt:lpstr>
      <vt:lpstr>LSST Project / LSST Camera   </vt:lpstr>
      <vt:lpstr>LSST → Rubin Observatory</vt:lpstr>
      <vt:lpstr>LSST Project - Overview</vt:lpstr>
      <vt:lpstr>LSST Project – Site &amp; Facility</vt:lpstr>
      <vt:lpstr>LSST Project - Telescope</vt:lpstr>
      <vt:lpstr>LSST Camera - Overview</vt:lpstr>
      <vt:lpstr>LSST Camera - Overview</vt:lpstr>
      <vt:lpstr>LSST Camera – I&amp;T Subsystem</vt:lpstr>
      <vt:lpstr>LSST Camera – I&amp;T Subsystem</vt:lpstr>
      <vt:lpstr>Camera Specific Technologies   </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Camera Specific Hardware</vt:lpstr>
      <vt:lpstr>I&amp;T Specific Issues and Solutions   </vt:lpstr>
      <vt:lpstr>I&amp;T Specific Topics</vt:lpstr>
      <vt:lpstr>Raft Integration Gantries</vt:lpstr>
      <vt:lpstr>Raft Integration Gantries</vt:lpstr>
      <vt:lpstr>Raft Integration Gantries</vt:lpstr>
      <vt:lpstr>Raft Integration Gantries</vt:lpstr>
      <vt:lpstr>Raft Integration Gantries</vt:lpstr>
      <vt:lpstr>Raft Integration Gantries</vt:lpstr>
      <vt:lpstr>Raft Integration Gantries</vt:lpstr>
      <vt:lpstr>Raft Integration Gantries</vt:lpstr>
      <vt:lpstr>IG Related – Installation Steps</vt:lpstr>
      <vt:lpstr>IG Related – Installation Steps</vt:lpstr>
      <vt:lpstr>IG Related – Installation Steps</vt:lpstr>
      <vt:lpstr>IG Related – Installation Steps</vt:lpstr>
      <vt:lpstr>IG Related – Installation Steps</vt:lpstr>
      <vt:lpstr>IG Related – Installation Steps</vt:lpstr>
      <vt:lpstr>IG Related – Installation Steps</vt:lpstr>
      <vt:lpstr>IG Related – Installation Steps</vt:lpstr>
      <vt:lpstr>IG Related – Installation Steps</vt:lpstr>
      <vt:lpstr>Metrology</vt:lpstr>
      <vt:lpstr>Metrology</vt:lpstr>
      <vt:lpstr>Metrology</vt:lpstr>
      <vt:lpstr>I&amp;T Planning</vt:lpstr>
      <vt:lpstr>I&amp;T Planning</vt:lpstr>
      <vt:lpstr>I&amp;T Planning</vt:lpstr>
      <vt:lpstr>I&amp;T Planning</vt:lpstr>
      <vt:lpstr>I&amp;T Planning</vt:lpstr>
      <vt:lpstr>I&amp;T Planning</vt:lpstr>
      <vt:lpstr>I&amp;T Planning</vt:lpstr>
      <vt:lpstr>I&amp;T Planning</vt:lpstr>
      <vt:lpstr>I&amp;T Planning</vt:lpstr>
      <vt:lpstr>I&amp;T Planning</vt:lpstr>
      <vt:lpstr>I&amp;T Planning</vt:lpstr>
      <vt:lpstr>I&amp;T Management</vt:lpstr>
      <vt:lpstr>Summary / Conclusions   </vt:lpstr>
      <vt:lpstr>Summary</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NSF/DOE Joint Status Review Date in long format</dc:title>
  <dc:creator>Bond, Tim</dc:creator>
  <cp:lastModifiedBy>Bond, Tim</cp:lastModifiedBy>
  <cp:revision>212</cp:revision>
  <dcterms:created xsi:type="dcterms:W3CDTF">2018-06-09T00:23:55Z</dcterms:created>
  <dcterms:modified xsi:type="dcterms:W3CDTF">2020-02-16T21:32:40Z</dcterms:modified>
</cp:coreProperties>
</file>