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1" r:id="rId5"/>
  </p:sldMasterIdLst>
  <p:notesMasterIdLst>
    <p:notesMasterId r:id="rId15"/>
  </p:notesMasterIdLst>
  <p:handoutMasterIdLst>
    <p:handoutMasterId r:id="rId16"/>
  </p:handoutMasterIdLst>
  <p:sldIdLst>
    <p:sldId id="256" r:id="rId6"/>
    <p:sldId id="265" r:id="rId7"/>
    <p:sldId id="260" r:id="rId8"/>
    <p:sldId id="261" r:id="rId9"/>
    <p:sldId id="271" r:id="rId10"/>
    <p:sldId id="272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1443">
          <p15:clr>
            <a:srgbClr val="A4A3A4"/>
          </p15:clr>
        </p15:guide>
        <p15:guide id="4" orient="horz" pos="966">
          <p15:clr>
            <a:srgbClr val="A4A3A4"/>
          </p15:clr>
        </p15:guide>
        <p15:guide id="5" orient="horz" pos="1876">
          <p15:clr>
            <a:srgbClr val="A4A3A4"/>
          </p15:clr>
        </p15:guide>
        <p15:guide id="6" orient="horz" pos="3616">
          <p15:clr>
            <a:srgbClr val="A4A3A4"/>
          </p15:clr>
        </p15:guide>
        <p15:guide id="7" pos="2190">
          <p15:clr>
            <a:srgbClr val="A4A3A4"/>
          </p15:clr>
        </p15:guide>
        <p15:guide id="8" pos="2188">
          <p15:clr>
            <a:srgbClr val="A4A3A4"/>
          </p15:clr>
        </p15:guide>
        <p15:guide id="9" pos="5026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F37C23"/>
    <a:srgbClr val="3C5A77"/>
    <a:srgbClr val="BC5F2B"/>
    <a:srgbClr val="32547A"/>
    <a:srgbClr val="B8561A"/>
    <a:srgbClr val="B65A1F"/>
    <a:srgbClr val="5680AB"/>
    <a:srgbClr val="7A7A7A"/>
    <a:srgbClr val="6F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31F133-43BA-4879-ABE6-697AD4C45260}" v="1" dt="2020-01-09T17:18:12.6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1426" y="91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. Shekhar Mishra" userId="089dd682-271e-4ef1-8531-5a148cf54ff7" providerId="ADAL" clId="{D131F133-43BA-4879-ABE6-697AD4C45260}"/>
    <pc:docChg chg="custSel modSld">
      <pc:chgData name="C. Shekhar Mishra" userId="089dd682-271e-4ef1-8531-5a148cf54ff7" providerId="ADAL" clId="{D131F133-43BA-4879-ABE6-697AD4C45260}" dt="2020-01-09T17:18:12.617" v="1"/>
      <pc:docMkLst>
        <pc:docMk/>
      </pc:docMkLst>
      <pc:sldChg chg="addSp delSp">
        <pc:chgData name="C. Shekhar Mishra" userId="089dd682-271e-4ef1-8531-5a148cf54ff7" providerId="ADAL" clId="{D131F133-43BA-4879-ABE6-697AD4C45260}" dt="2020-01-09T17:18:12.617" v="1"/>
        <pc:sldMkLst>
          <pc:docMk/>
          <pc:sldMk cId="3660649700" sldId="264"/>
        </pc:sldMkLst>
        <pc:graphicFrameChg chg="add">
          <ac:chgData name="C. Shekhar Mishra" userId="089dd682-271e-4ef1-8531-5a148cf54ff7" providerId="ADAL" clId="{D131F133-43BA-4879-ABE6-697AD4C45260}" dt="2020-01-09T17:18:12.617" v="1"/>
          <ac:graphicFrameMkLst>
            <pc:docMk/>
            <pc:sldMk cId="3660649700" sldId="264"/>
            <ac:graphicFrameMk id="2" creationId="{6F0E3C5F-6894-4727-B137-C3AB46E07A1E}"/>
          </ac:graphicFrameMkLst>
        </pc:graphicFrameChg>
        <pc:graphicFrameChg chg="del">
          <ac:chgData name="C. Shekhar Mishra" userId="089dd682-271e-4ef1-8531-5a148cf54ff7" providerId="ADAL" clId="{D131F133-43BA-4879-ABE6-697AD4C45260}" dt="2020-01-09T17:17:54.090" v="0" actId="478"/>
          <ac:graphicFrameMkLst>
            <pc:docMk/>
            <pc:sldMk cId="3660649700" sldId="264"/>
            <ac:graphicFrameMk id="7" creationId="{B5488169-B044-4187-9838-96A18634CFFA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D2D963-473D-4CC0-BC57-111DF68564E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44501" y="6031408"/>
            <a:ext cx="2378244" cy="508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1/9/2020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Mishra | ICEBERG Status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1/9/2020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Mishra | ICEBERG Status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1/9/2020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Mishra | ICEBERG Status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1/9/2020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Mishra | ICEBERG Status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1/9/2020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Mishra | ICEBERG Status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1/9/2020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Mishra | ICEBERG Status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1/9/2020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S. Mishra | ICEBERG Status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1/9/2020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/>
              <a:t>S. Mishra | ICEBERG Status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3C658D2-0058-48DD-B273-75D1C043262B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847716" y="6489520"/>
            <a:ext cx="1214908" cy="2626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dunescience.org/wiki/SP_FD_Cold_Electronics_Test_Stands" TargetMode="External"/><Relationship Id="rId2" Type="http://schemas.openxmlformats.org/officeDocument/2006/relationships/hyperlink" Target="http://dbweb5.fnal.gov:8080/ECL/dune/E/inde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iki.dunescience.org/wiki/ICEBERG_Documentation_DUNE_Electrical_and_Grounding_Approval" TargetMode="External"/><Relationship Id="rId4" Type="http://schemas.openxmlformats.org/officeDocument/2006/relationships/hyperlink" Target="https://wiki.dunescience.org/wiki/Run_Plan_and_Project_Schedul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nal.dunescience.org/iceberg/localincludes/Condenser/ICEBERG-Mole-Sieve-Heater-Assembly.pdf" TargetMode="External"/><Relationship Id="rId2" Type="http://schemas.openxmlformats.org/officeDocument/2006/relationships/hyperlink" Target="https://internal.dunescience.org/iceberg/localincludes/CED/ICEBERG-Internal-Filter-Heater-Assembly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dunescience.org/wiki/RTD_Inside_the_Cryosta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ICEBERG Status and Schedule Update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4025" y="3426770"/>
            <a:ext cx="8221663" cy="1721069"/>
          </a:xfrm>
        </p:spPr>
        <p:txBody>
          <a:bodyPr/>
          <a:lstStyle/>
          <a:p>
            <a:r>
              <a:rPr lang="en-GB" dirty="0"/>
              <a:t>Shekhar Mishra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1/9/2020</a:t>
            </a:r>
          </a:p>
        </p:txBody>
      </p:sp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2C616F-768A-4032-97EF-B687C0BED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7C8E8D-D62A-4C34-9346-61017C1B87D3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ICEBERG </a:t>
            </a:r>
            <a:r>
              <a:rPr lang="en-US" dirty="0" err="1">
                <a:hlinkClick r:id="rId2"/>
              </a:rPr>
              <a:t>Elog</a:t>
            </a:r>
            <a:endParaRPr lang="en-US" dirty="0">
              <a:hlinkClick r:id="rId3"/>
            </a:endParaRPr>
          </a:p>
          <a:p>
            <a:r>
              <a:rPr lang="en-US" dirty="0">
                <a:hlinkClick r:id="rId3"/>
              </a:rPr>
              <a:t>SP FD Cold Electronics Test Stands</a:t>
            </a:r>
            <a:r>
              <a:rPr lang="en-US" dirty="0"/>
              <a:t> Wiki</a:t>
            </a:r>
          </a:p>
          <a:p>
            <a:r>
              <a:rPr lang="en-US" dirty="0">
                <a:hlinkClick r:id="rId4"/>
              </a:rPr>
              <a:t>Run Plan and Project Schedule</a:t>
            </a:r>
            <a:endParaRPr lang="en-US" dirty="0"/>
          </a:p>
          <a:p>
            <a:r>
              <a:rPr lang="en-US" dirty="0">
                <a:hlinkClick r:id="rId5"/>
              </a:rPr>
              <a:t>ICEBERG Documentation DUNE Electrical and Grounding Approval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CA1A3F-6102-4D2C-89D5-D7FE12A47F9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1/9/2020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893881-FD76-4A0F-94A9-0CF43093F7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Mishra | ICEBERG Status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38006-F6CB-4F48-B1F4-2DE57B9D14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937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9F297C9-93D8-4981-8896-79BEB880E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ICEBERG Cryogenic Upgrade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DE53702-CD4E-4034-BB50-35924134C8FC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Upgraded Internal Filter has been installed on Top Plate after generation of media at </a:t>
            </a:r>
            <a:r>
              <a:rPr lang="en-US" dirty="0" err="1"/>
              <a:t>MicroBooNE</a:t>
            </a:r>
            <a:r>
              <a:rPr lang="en-US" dirty="0"/>
              <a:t>.</a:t>
            </a:r>
          </a:p>
          <a:p>
            <a:r>
              <a:rPr lang="en-US" dirty="0">
                <a:hlinkClick r:id="rId2"/>
              </a:rPr>
              <a:t>Internal Filter with New heater </a:t>
            </a:r>
            <a:r>
              <a:rPr lang="en-US" dirty="0"/>
              <a:t>and RTDs for the operation of were installed and tested on the Top Plate.</a:t>
            </a:r>
          </a:p>
          <a:p>
            <a:pPr lvl="1"/>
            <a:r>
              <a:rPr lang="en-US" dirty="0"/>
              <a:t>No change in ground current was observed.</a:t>
            </a:r>
          </a:p>
          <a:p>
            <a:r>
              <a:rPr lang="en-US" dirty="0"/>
              <a:t>Condenser Upgrade</a:t>
            </a:r>
          </a:p>
          <a:p>
            <a:pPr lvl="1"/>
            <a:r>
              <a:rPr lang="en-US" dirty="0"/>
              <a:t>20 micron Sintered Metal Rod and Mole Sieve for the condenser return are installed</a:t>
            </a:r>
          </a:p>
          <a:p>
            <a:pPr lvl="1"/>
            <a:r>
              <a:rPr lang="en-US" dirty="0">
                <a:hlinkClick r:id="rId3"/>
              </a:rPr>
              <a:t>Mole sieve heater </a:t>
            </a:r>
            <a:r>
              <a:rPr lang="en-US" dirty="0"/>
              <a:t>was assembled, tested</a:t>
            </a:r>
          </a:p>
          <a:p>
            <a:pPr lvl="1"/>
            <a:r>
              <a:rPr lang="en-US" dirty="0"/>
              <a:t>All parts for the snorkel are ready, awaiting installation of Top Plate</a:t>
            </a:r>
          </a:p>
          <a:p>
            <a:r>
              <a:rPr lang="en-US" dirty="0"/>
              <a:t>All the </a:t>
            </a:r>
            <a:r>
              <a:rPr lang="en-US" dirty="0">
                <a:hlinkClick r:id="rId4"/>
              </a:rPr>
              <a:t>cryostat RTDs </a:t>
            </a:r>
            <a:r>
              <a:rPr lang="en-US" dirty="0"/>
              <a:t> have been calibration in CTS and installed in the cryostat.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158DBB-A096-4C39-B6E1-56BC79AFB63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1/9/2020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4434BD-7316-41E6-9D32-6482C92348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Mishra | ICEBERG Status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3916EC-9EB2-4773-A1AE-2DF196A24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651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330CA9D-BF4C-46AC-8B33-A46A5C9B2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ICEBERG TPC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1AD9710-D306-4C83-B79F-7C53AF57A0C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TPC Wire Bias has been tested to full power</a:t>
            </a:r>
          </a:p>
          <a:p>
            <a:r>
              <a:rPr lang="en-US" dirty="0"/>
              <a:t>Cathode/Field Cage Power is having issues above 7000 V.</a:t>
            </a:r>
          </a:p>
          <a:p>
            <a:pPr lvl="1"/>
            <a:r>
              <a:rPr lang="en-US" dirty="0"/>
              <a:t>The issue is with SHV cable, we are getting a new one made</a:t>
            </a:r>
          </a:p>
          <a:p>
            <a:r>
              <a:rPr lang="en-US" dirty="0"/>
              <a:t>A Hardware interlock to stop TPC wire and Cathode/Field Cage from being turned ON has been designed, built and tested.</a:t>
            </a:r>
          </a:p>
          <a:p>
            <a:pPr lvl="1"/>
            <a:r>
              <a:rPr lang="en-US" dirty="0"/>
              <a:t>When 48 V for CE Power is OFF</a:t>
            </a:r>
          </a:p>
          <a:p>
            <a:pPr lvl="1"/>
            <a:r>
              <a:rPr lang="en-US" dirty="0"/>
              <a:t>Or this will also turn off TPC if PTC voltage goes below 45 V. </a:t>
            </a:r>
          </a:p>
          <a:p>
            <a:pPr lvl="1"/>
            <a:r>
              <a:rPr lang="en-US" dirty="0"/>
              <a:t>We need to fine tune the trip time.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A5E766-645E-4EBD-A36D-590FB8AF3D4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1/9/2020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3EB78C-4EA7-4414-8138-2A1D668F95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Mishra | ICEBERG Status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AA43E1-81FF-44C8-8B99-E7C3C44EBA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7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DF2D0AD-842B-4AF0-8F63-DD3CA1149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PL506 to MPOD Inhibit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6E3CE5DD-1BB9-4F0A-B2FD-CF85EC0AA93B}"/>
              </a:ext>
            </a:extLst>
          </p:cNvPr>
          <p:cNvPicPr>
            <a:picLocks noGrp="1" noChangeAspect="1"/>
          </p:cNvPicPr>
          <p:nvPr>
            <p:ph idx="11"/>
          </p:nvPr>
        </p:nvPicPr>
        <p:blipFill>
          <a:blip r:embed="rId2"/>
          <a:stretch>
            <a:fillRect/>
          </a:stretch>
        </p:blipFill>
        <p:spPr>
          <a:xfrm>
            <a:off x="454026" y="1243395"/>
            <a:ext cx="8232775" cy="4470139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4B07A0-3F85-4892-B052-BB9792E6AAD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1/9/2020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6F842B-1AAD-42D2-B41F-41AC898180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Mishra | ICEBERG Status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E2C587-4B2F-40CA-B142-FB99FA2D1C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B452FE-F5D8-4AEA-A31C-926F00B037DE}"/>
              </a:ext>
            </a:extLst>
          </p:cNvPr>
          <p:cNvSpPr txBox="1"/>
          <p:nvPr/>
        </p:nvSpPr>
        <p:spPr>
          <a:xfrm>
            <a:off x="2894549" y="2279721"/>
            <a:ext cx="29891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Turn ON/OFF of MPOD to 100 Volts, 20 seconds to get to 100/0 Volts is consistent with ramp at present set at 5 V/sec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9C695E-DE4C-4022-A63E-5A894C97847C}"/>
              </a:ext>
            </a:extLst>
          </p:cNvPr>
          <p:cNvSpPr txBox="1"/>
          <p:nvPr/>
        </p:nvSpPr>
        <p:spPr>
          <a:xfrm>
            <a:off x="4805329" y="5699971"/>
            <a:ext cx="3260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PL506 turned to 44 V in 1 Volt step, MPOD tripped at 44 V.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1A8F827-A171-481B-89DF-5EA9EE571374}"/>
              </a:ext>
            </a:extLst>
          </p:cNvPr>
          <p:cNvCxnSpPr/>
          <p:nvPr/>
        </p:nvCxnSpPr>
        <p:spPr>
          <a:xfrm flipV="1">
            <a:off x="5883691" y="4199934"/>
            <a:ext cx="151349" cy="15000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092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FA33EEE-0FD7-41D9-8DEE-14C1A5963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Test of Sub-System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B698D3-3290-4C0A-839F-CC9B53EE2AA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1/9/2020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D049FF-C4B6-43DD-8B4B-F83166F6C0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Mishra | ICEBERG Status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D687EC-CF8C-432A-8650-76D620B04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2C70BBEA-DA74-42DD-B7DD-C4C6E0D5BD13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2177594743"/>
              </p:ext>
            </p:extLst>
          </p:nvPr>
        </p:nvGraphicFramePr>
        <p:xfrm>
          <a:off x="192453" y="1689610"/>
          <a:ext cx="8752745" cy="2336373"/>
        </p:xfrm>
        <a:graphic>
          <a:graphicData uri="http://schemas.openxmlformats.org/drawingml/2006/table">
            <a:tbl>
              <a:tblPr/>
              <a:tblGrid>
                <a:gridCol w="4262570">
                  <a:extLst>
                    <a:ext uri="{9D8B030D-6E8A-4147-A177-3AD203B41FA5}">
                      <a16:colId xmlns:a16="http://schemas.microsoft.com/office/drawing/2014/main" val="265531797"/>
                    </a:ext>
                  </a:extLst>
                </a:gridCol>
                <a:gridCol w="597765">
                  <a:extLst>
                    <a:ext uri="{9D8B030D-6E8A-4147-A177-3AD203B41FA5}">
                      <a16:colId xmlns:a16="http://schemas.microsoft.com/office/drawing/2014/main" val="3781647854"/>
                    </a:ext>
                  </a:extLst>
                </a:gridCol>
                <a:gridCol w="821229">
                  <a:extLst>
                    <a:ext uri="{9D8B030D-6E8A-4147-A177-3AD203B41FA5}">
                      <a16:colId xmlns:a16="http://schemas.microsoft.com/office/drawing/2014/main" val="1351645845"/>
                    </a:ext>
                  </a:extLst>
                </a:gridCol>
                <a:gridCol w="776536">
                  <a:extLst>
                    <a:ext uri="{9D8B030D-6E8A-4147-A177-3AD203B41FA5}">
                      <a16:colId xmlns:a16="http://schemas.microsoft.com/office/drawing/2014/main" val="4115218241"/>
                    </a:ext>
                  </a:extLst>
                </a:gridCol>
                <a:gridCol w="542987">
                  <a:extLst>
                    <a:ext uri="{9D8B030D-6E8A-4147-A177-3AD203B41FA5}">
                      <a16:colId xmlns:a16="http://schemas.microsoft.com/office/drawing/2014/main" val="1885208214"/>
                    </a:ext>
                  </a:extLst>
                </a:gridCol>
                <a:gridCol w="390281">
                  <a:extLst>
                    <a:ext uri="{9D8B030D-6E8A-4147-A177-3AD203B41FA5}">
                      <a16:colId xmlns:a16="http://schemas.microsoft.com/office/drawing/2014/main" val="375871950"/>
                    </a:ext>
                  </a:extLst>
                </a:gridCol>
                <a:gridCol w="1361377">
                  <a:extLst>
                    <a:ext uri="{9D8B030D-6E8A-4147-A177-3AD203B41FA5}">
                      <a16:colId xmlns:a16="http://schemas.microsoft.com/office/drawing/2014/main" val="1852151443"/>
                    </a:ext>
                  </a:extLst>
                </a:gridCol>
              </a:tblGrid>
              <a:tr h="503973">
                <a:tc>
                  <a:txBody>
                    <a:bodyPr/>
                    <a:lstStyle/>
                    <a:p>
                      <a:r>
                        <a:rPr lang="en-US" sz="700" dirty="0">
                          <a:solidFill>
                            <a:srgbClr val="363636"/>
                          </a:solidFill>
                          <a:effectLst/>
                          <a:latin typeface="Segoe UI" panose="020B0502040204020203" pitchFamily="34" charset="0"/>
                        </a:rPr>
                        <a:t>Task Name</a:t>
                      </a:r>
                      <a:endParaRPr lang="en-US" sz="700" dirty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363636"/>
                          </a:solidFill>
                          <a:effectLst/>
                          <a:latin typeface="Segoe UI" panose="020B0502040204020203" pitchFamily="34" charset="0"/>
                        </a:rPr>
                        <a:t>Duration</a:t>
                      </a:r>
                      <a:endParaRPr lang="en-US" sz="700"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solidFill>
                            <a:srgbClr val="363636"/>
                          </a:solidFill>
                          <a:effectLst/>
                          <a:latin typeface="Segoe UI" panose="020B0502040204020203" pitchFamily="34" charset="0"/>
                        </a:rPr>
                        <a:t>Start</a:t>
                      </a:r>
                      <a:endParaRPr lang="en-US" sz="700" dirty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363636"/>
                          </a:solidFill>
                          <a:effectLst/>
                          <a:latin typeface="Segoe UI" panose="020B0502040204020203" pitchFamily="34" charset="0"/>
                        </a:rPr>
                        <a:t>Finish</a:t>
                      </a:r>
                      <a:endParaRPr lang="en-US" sz="700"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solidFill>
                            <a:srgbClr val="363636"/>
                          </a:solidFill>
                          <a:effectLst/>
                          <a:latin typeface="Segoe UI" panose="020B0502040204020203" pitchFamily="34" charset="0"/>
                        </a:rPr>
                        <a:t>Predecessors</a:t>
                      </a:r>
                      <a:endParaRPr lang="en-US" sz="700" dirty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363636"/>
                          </a:solidFill>
                          <a:effectLst/>
                          <a:latin typeface="Segoe UI" panose="020B0502040204020203" pitchFamily="34" charset="0"/>
                        </a:rPr>
                        <a:t>Resource Names</a:t>
                      </a:r>
                      <a:endParaRPr lang="en-US" sz="700"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solidFill>
                            <a:srgbClr val="363636"/>
                          </a:solidFill>
                          <a:effectLst/>
                          <a:latin typeface="Segoe UI" panose="020B0502040204020203" pitchFamily="34" charset="0"/>
                        </a:rPr>
                        <a:t>Comments</a:t>
                      </a:r>
                      <a:endParaRPr lang="en-US" sz="700" dirty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576949"/>
                  </a:ext>
                </a:extLst>
              </a:tr>
              <a:tr h="134078">
                <a:tc>
                  <a:txBody>
                    <a:bodyPr/>
                    <a:lstStyle/>
                    <a:p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Electrical Test of SubSystems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days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12/2/19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1/3/20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708334"/>
                  </a:ext>
                </a:extLst>
              </a:tr>
              <a:tr h="134078"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Test of MPOD Power Supplies with 0 Volt no SHV connected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days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12/2/19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12/13/19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Passed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387397"/>
                  </a:ext>
                </a:extLst>
              </a:tr>
              <a:tr h="134078"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Test of PL506 with 0 Volts with no cables connected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days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 12/12/19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12/13/19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Passed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530305"/>
                  </a:ext>
                </a:extLst>
              </a:tr>
              <a:tr h="134078"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Test of TPC Wire Bias and CP/FC HV system (Without CE)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 days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 12/5/19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 12/5/19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Passed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964694"/>
                  </a:ext>
                </a:extLst>
              </a:tr>
              <a:tr h="134078"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Test of Internal Filter Heater and RTD System (Stand Alone Bench Test)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days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12/11/19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 12/12/19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Passed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396889"/>
                  </a:ext>
                </a:extLst>
              </a:tr>
              <a:tr h="256983"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Test of Sintered Metal Rod/Mole Sieve Heater (Stand Alone Bench Test)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 days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12/13/19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12/13/19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Passed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390623"/>
                  </a:ext>
                </a:extLst>
              </a:tr>
              <a:tr h="134078"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ICEBERG PL506 and MPOD Safety Loop Installed and Tested 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day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 12/19/19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 12/19/19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Passed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309007"/>
                  </a:ext>
                </a:extLst>
              </a:tr>
              <a:tr h="256983"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Test of Internal Filter (IF) Installed on Top Plate (without CE installed) (Stand Alone)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days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 12/24/19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12/25/19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Passed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784480"/>
                  </a:ext>
                </a:extLst>
              </a:tr>
              <a:tr h="256983"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Test of Internal Filter Installed on Top Plate and TPC Wire Bias and CP/FC HV System (Without CE)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day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12/25/19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 12/26/19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Passed (CP/FC up to 2kV)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586291"/>
                  </a:ext>
                </a:extLst>
              </a:tr>
              <a:tr h="256983"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Test of IF and Sintered Metal Heater power and TPC Wire Bias and CP/FC HV System (Without CE)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day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 12/26/19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12/27/19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Sintered Metal will not be powered</a:t>
                      </a:r>
                      <a:endParaRPr lang="en-US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7" marR="5587" marT="5587" marB="5587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522056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E60D1003-F79B-4107-970E-FEF04812B140}"/>
              </a:ext>
            </a:extLst>
          </p:cNvPr>
          <p:cNvSpPr/>
          <p:nvPr/>
        </p:nvSpPr>
        <p:spPr>
          <a:xfrm>
            <a:off x="1242323" y="4477406"/>
            <a:ext cx="6501699" cy="49819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Field Cage HV test to full power awaits parts.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63399C4-7531-4A22-A42C-77F90088409F}"/>
              </a:ext>
            </a:extLst>
          </p:cNvPr>
          <p:cNvSpPr/>
          <p:nvPr/>
        </p:nvSpPr>
        <p:spPr>
          <a:xfrm>
            <a:off x="1242323" y="5234152"/>
            <a:ext cx="6501699" cy="5675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Will not install FEMBs on to the TPC till this is done.</a:t>
            </a:r>
          </a:p>
        </p:txBody>
      </p:sp>
    </p:spTree>
    <p:extLst>
      <p:ext uri="{BB962C8B-B14F-4D97-AF65-F5344CB8AC3E}">
        <p14:creationId xmlns:p14="http://schemas.microsoft.com/office/powerpoint/2010/main" val="1283332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D9FFEED-F8A8-478B-B43B-596A57464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FEMBs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4300385-0756-40F2-8042-CEA2B385DAC5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BNL has mailed 8/10 repaired FEMBs. </a:t>
            </a:r>
          </a:p>
          <a:p>
            <a:r>
              <a:rPr lang="en-US" dirty="0"/>
              <a:t>We have a total of 9 FEMBs now at Fermilab.</a:t>
            </a:r>
          </a:p>
          <a:p>
            <a:r>
              <a:rPr lang="en-US" dirty="0"/>
              <a:t>Fermilab has tested 6 (5 from BNL and 1 Spare) with its data and power cables.</a:t>
            </a:r>
          </a:p>
          <a:p>
            <a:r>
              <a:rPr lang="en-US" dirty="0"/>
              <a:t>Test of the remaining will be done by 1/10 AM</a:t>
            </a:r>
          </a:p>
          <a:p>
            <a:r>
              <a:rPr lang="en-US" dirty="0"/>
              <a:t>A review of the FEMB power distribution will happen on 1/10/20 PM.</a:t>
            </a:r>
          </a:p>
          <a:p>
            <a:r>
              <a:rPr lang="en-US" dirty="0"/>
              <a:t>Installation in the week of 1/13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FB7298-ED95-4970-8FC6-7743A8A53C5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1/9/2020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E2519-064A-4325-BE9A-B44522B6F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Mishra | ICEBERG Status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E2128F-7771-4A55-89A6-B0DC73CA3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587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E85DFCB-3FE3-4C7D-8AE1-35D616836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Photon Detector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5361B8A-DC3F-4EA8-9A2C-8BB1DD127562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A low voltage MPOD for PD will arrive at Fermilab on 1/10/20.</a:t>
            </a:r>
          </a:p>
          <a:p>
            <a:r>
              <a:rPr lang="en-US" dirty="0"/>
              <a:t>We are continuing to working on a new design of PD-PSDB.</a:t>
            </a:r>
          </a:p>
          <a:p>
            <a:r>
              <a:rPr lang="en-US" dirty="0"/>
              <a:t>Plan remains that PD will inserted in the TPC and wired up to the Tee inside the cryostat for the Run-2C.</a:t>
            </a:r>
          </a:p>
          <a:p>
            <a:pPr lvl="1"/>
            <a:r>
              <a:rPr lang="en-US" dirty="0"/>
              <a:t>PD will not be powered in Run-2C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45B0EC-A626-4D48-A2A6-B413C34203D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1/9/2020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4251E8-8ACE-4DB4-9963-1759C04684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Mishra | ICEBERG Status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8114C7-9648-4892-BCD2-9BD169CF0D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424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0C2A667-DBBD-4C24-BAFB-060D0BB10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A8C8762-9730-4FCC-BDE0-300CBCA6941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4029" y="1469346"/>
            <a:ext cx="8232771" cy="4808726"/>
          </a:xfrm>
        </p:spPr>
        <p:txBody>
          <a:bodyPr>
            <a:normAutofit/>
          </a:bodyPr>
          <a:lstStyle/>
          <a:p>
            <a:r>
              <a:rPr lang="en-US" dirty="0"/>
              <a:t>ICEBERG Closed 1/16/20</a:t>
            </a:r>
          </a:p>
          <a:p>
            <a:r>
              <a:rPr lang="en-US" dirty="0"/>
              <a:t>Fill Start 1/20/20 </a:t>
            </a:r>
          </a:p>
          <a:p>
            <a:r>
              <a:rPr lang="en-US" dirty="0"/>
              <a:t>ICEBERG Full 1/23/20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12DDA6-615C-4E36-846E-E2993BF8866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1/9/2020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A529BA-685F-42FC-9345-893E4B26F4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Mishra | ICEBERG Status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F136AF-ECE1-4E36-A238-E4B8380BBE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F0E3C5F-6894-4727-B137-C3AB46E07A1E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3019828"/>
          <a:ext cx="7886699" cy="1962932"/>
        </p:xfrm>
        <a:graphic>
          <a:graphicData uri="http://schemas.openxmlformats.org/drawingml/2006/table">
            <a:tbl>
              <a:tblPr/>
              <a:tblGrid>
                <a:gridCol w="5205495">
                  <a:extLst>
                    <a:ext uri="{9D8B030D-6E8A-4147-A177-3AD203B41FA5}">
                      <a16:colId xmlns:a16="http://schemas.microsoft.com/office/drawing/2014/main" val="1433882342"/>
                    </a:ext>
                  </a:extLst>
                </a:gridCol>
                <a:gridCol w="729997">
                  <a:extLst>
                    <a:ext uri="{9D8B030D-6E8A-4147-A177-3AD203B41FA5}">
                      <a16:colId xmlns:a16="http://schemas.microsoft.com/office/drawing/2014/main" val="832350773"/>
                    </a:ext>
                  </a:extLst>
                </a:gridCol>
                <a:gridCol w="1002893">
                  <a:extLst>
                    <a:ext uri="{9D8B030D-6E8A-4147-A177-3AD203B41FA5}">
                      <a16:colId xmlns:a16="http://schemas.microsoft.com/office/drawing/2014/main" val="2447608225"/>
                    </a:ext>
                  </a:extLst>
                </a:gridCol>
                <a:gridCol w="948314">
                  <a:extLst>
                    <a:ext uri="{9D8B030D-6E8A-4147-A177-3AD203B41FA5}">
                      <a16:colId xmlns:a16="http://schemas.microsoft.com/office/drawing/2014/main" val="2133186004"/>
                    </a:ext>
                  </a:extLst>
                </a:gridCol>
              </a:tblGrid>
              <a:tr h="136448"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363636"/>
                          </a:solidFill>
                          <a:effectLst/>
                          <a:latin typeface="Segoe UI" panose="020B0502040204020203" pitchFamily="34" charset="0"/>
                        </a:rPr>
                        <a:t>Task Name</a:t>
                      </a:r>
                      <a:endParaRPr lang="en-US" sz="800"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363636"/>
                          </a:solidFill>
                          <a:effectLst/>
                          <a:latin typeface="Segoe UI" panose="020B0502040204020203" pitchFamily="34" charset="0"/>
                        </a:rPr>
                        <a:t>Duration</a:t>
                      </a:r>
                      <a:endParaRPr lang="en-US" sz="800"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363636"/>
                          </a:solidFill>
                          <a:effectLst/>
                          <a:latin typeface="Segoe UI" panose="020B0502040204020203" pitchFamily="34" charset="0"/>
                        </a:rPr>
                        <a:t>Start</a:t>
                      </a:r>
                      <a:endParaRPr lang="en-US" sz="800"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363636"/>
                          </a:solidFill>
                          <a:effectLst/>
                          <a:latin typeface="Segoe UI" panose="020B0502040204020203" pitchFamily="34" charset="0"/>
                        </a:rPr>
                        <a:t>Finish</a:t>
                      </a:r>
                      <a:endParaRPr lang="en-US" sz="800"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85589"/>
                  </a:ext>
                </a:extLst>
              </a:tr>
              <a:tr h="163738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255810"/>
                  </a:ext>
                </a:extLst>
              </a:tr>
              <a:tr h="163738"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Re-Building TPC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days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1/13/20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1/15/20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989475"/>
                  </a:ext>
                </a:extLst>
              </a:tr>
              <a:tr h="163738"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Install CE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day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1/13/20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1/13/20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838018"/>
                  </a:ext>
                </a:extLst>
              </a:tr>
              <a:tr h="163738"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Test with CE on TPC (No Bias, With Bias, +CP/FC)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days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 1/14/20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1/15/20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187772"/>
                  </a:ext>
                </a:extLst>
              </a:tr>
              <a:tr h="163738"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Install PD in the TPC 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 days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1/13/20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1/13/20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838354"/>
                  </a:ext>
                </a:extLst>
              </a:tr>
              <a:tr h="163738"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Re-Building ICEBERG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days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 1/16/20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 1/23/20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829154"/>
                  </a:ext>
                </a:extLst>
              </a:tr>
              <a:tr h="163738"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Put top plate back on cryostat and leak check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 days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 1/16/20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 1/16/20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293476"/>
                  </a:ext>
                </a:extLst>
              </a:tr>
              <a:tr h="163738"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Attach External Snorkel to Top Plate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 days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 1/16/20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 1/16/20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547949"/>
                  </a:ext>
                </a:extLst>
              </a:tr>
              <a:tr h="163738"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Ensure that Snorkel is not acting like an antenna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days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 1/16/20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 1/16/20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628844"/>
                  </a:ext>
                </a:extLst>
              </a:tr>
              <a:tr h="163738"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Purge/ Vacuum ICEBERG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days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1/17/20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1/20/20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188566"/>
                  </a:ext>
                </a:extLst>
              </a:tr>
              <a:tr h="163738"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Fill ICEBERG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days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1/20/20</a:t>
                      </a:r>
                      <a:endParaRPr lang="en-US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 1/23/20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2" marR="6822" marT="6822" marB="6822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619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0649700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NE_Template (1)" id="{83C51530-F70C-4700-A62F-9AD370908C8A}" vid="{7EEDB40A-F77E-4D80-94AD-AAFD463CBE23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NE_Template (1)" id="{83C51530-F70C-4700-A62F-9AD370908C8A}" vid="{C60A01E4-0FB0-4AF5-9900-B5934F47DE3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EB68C081FD3C4BB8DBD060B16A2FAE" ma:contentTypeVersion="15" ma:contentTypeDescription="Create a new document." ma:contentTypeScope="" ma:versionID="4584db16ce5d300d568347840b2101d9">
  <xsd:schema xmlns:xsd="http://www.w3.org/2001/XMLSchema" xmlns:xs="http://www.w3.org/2001/XMLSchema" xmlns:p="http://schemas.microsoft.com/office/2006/metadata/properties" xmlns:ns1="http://schemas.microsoft.com/sharepoint/v3" xmlns:ns3="95aa3261-09b1-43cf-9cb8-d6f81c1041d3" xmlns:ns4="2332de55-4c53-45e3-ae4f-25b9e370f3a6" targetNamespace="http://schemas.microsoft.com/office/2006/metadata/properties" ma:root="true" ma:fieldsID="3cd2ec5f2060913794f3a016d9ad1f01" ns1:_="" ns3:_="" ns4:_="">
    <xsd:import namespace="http://schemas.microsoft.com/sharepoint/v3"/>
    <xsd:import namespace="95aa3261-09b1-43cf-9cb8-d6f81c1041d3"/>
    <xsd:import namespace="2332de55-4c53-45e3-ae4f-25b9e370f3a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aa3261-09b1-43cf-9cb8-d6f81c1041d3" elementFormDefault="qualified">
    <xsd:import namespace="http://schemas.microsoft.com/office/2006/documentManagement/types"/>
    <xsd:import namespace="http://schemas.microsoft.com/office/infopath/2007/PartnerControls"/>
    <xsd:element name="SharedWithUsers" ma:index="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6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2de55-4c53-45e3-ae4f-25b9e370f3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CCB3D67-8C52-4CB4-A927-4E512D330B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A4B47B-BF0A-4C9B-BA38-3F98721362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5aa3261-09b1-43cf-9cb8-d6f81c1041d3"/>
    <ds:schemaRef ds:uri="2332de55-4c53-45e3-ae4f-25b9e370f3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0FC43E-79F3-4E24-9686-079E3784F1A5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sharepoint/v3"/>
    <ds:schemaRef ds:uri="2332de55-4c53-45e3-ae4f-25b9e370f3a6"/>
    <ds:schemaRef ds:uri="95aa3261-09b1-43cf-9cb8-d6f81c1041d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DUNE_Template</Template>
  <TotalTime>221</TotalTime>
  <Words>871</Words>
  <Application>Microsoft Office PowerPoint</Application>
  <PresentationFormat>On-screen Show (4:3)</PresentationFormat>
  <Paragraphs>177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Helvetica</vt:lpstr>
      <vt:lpstr>Lucida Grande</vt:lpstr>
      <vt:lpstr>Segoe UI</vt:lpstr>
      <vt:lpstr>Dune Template_051215</vt:lpstr>
      <vt:lpstr>LBNF Content-Footer Theme</vt:lpstr>
      <vt:lpstr>ICEBERG Status and Schedule Update</vt:lpstr>
      <vt:lpstr>Links</vt:lpstr>
      <vt:lpstr>ICEBERG Cryogenic Upgrade</vt:lpstr>
      <vt:lpstr>ICEBERG TPC</vt:lpstr>
      <vt:lpstr>PL506 to MPOD Inhibit</vt:lpstr>
      <vt:lpstr>Electrical Test of Sub-System</vt:lpstr>
      <vt:lpstr>FEMBs</vt:lpstr>
      <vt:lpstr>Photon Detector</vt:lpstr>
      <vt:lpstr>Schedule</vt:lpstr>
    </vt:vector>
  </TitlesOfParts>
  <Manager/>
  <Company>Sandbox Studio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ICEBERG Status Update</dc:title>
  <dc:subject/>
  <dc:creator>C. Shekhar Mishra</dc:creator>
  <cp:keywords/>
  <dc:description>Modified by A. Weber</dc:description>
  <cp:lastModifiedBy>C. Shekhar Mishra</cp:lastModifiedBy>
  <cp:revision>8</cp:revision>
  <dcterms:created xsi:type="dcterms:W3CDTF">2019-12-05T15:34:24Z</dcterms:created>
  <dcterms:modified xsi:type="dcterms:W3CDTF">2020-01-09T17:18:16Z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0x01010030EB68C081FD3C4BB8DBD060B16A2FAE</vt:lpwstr>
  </property>
</Properties>
</file>