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9" r:id="rId2"/>
  </p:sldMasterIdLst>
  <p:notesMasterIdLst>
    <p:notesMasterId r:id="rId11"/>
  </p:notesMasterIdLst>
  <p:handoutMasterIdLst>
    <p:handoutMasterId r:id="rId12"/>
  </p:handoutMasterIdLst>
  <p:sldIdLst>
    <p:sldId id="608" r:id="rId3"/>
    <p:sldId id="595" r:id="rId4"/>
    <p:sldId id="597" r:id="rId5"/>
    <p:sldId id="610" r:id="rId6"/>
    <p:sldId id="603" r:id="rId7"/>
    <p:sldId id="598" r:id="rId8"/>
    <p:sldId id="612" r:id="rId9"/>
    <p:sldId id="611" r:id="rId1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AE624C"/>
    <a:srgbClr val="C0504D"/>
    <a:srgbClr val="004C97"/>
    <a:srgbClr val="63666A"/>
    <a:srgbClr val="F2F2F2"/>
    <a:srgbClr val="FFFFFF"/>
    <a:srgbClr val="7F7F7F"/>
    <a:srgbClr val="20386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8464" autoAdjust="0"/>
  </p:normalViewPr>
  <p:slideViewPr>
    <p:cSldViewPr snapToGrid="0" snapToObjects="1">
      <p:cViewPr varScale="1">
        <p:scale>
          <a:sx n="155" d="100"/>
          <a:sy n="155" d="100"/>
        </p:scale>
        <p:origin x="984" y="100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Range Stack Risk Mitigation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 Dec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 Dec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4026" y="1969798"/>
            <a:ext cx="8047212" cy="13212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4025" y="3363829"/>
            <a:ext cx="4066077" cy="148208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None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205979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None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469106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None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673894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None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873919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None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660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Edit Master text styles</a:t>
            </a:r>
          </a:p>
          <a:p>
            <a:pPr marL="256032" lvl="1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256032" lvl="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256032" lvl="3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256032" lvl="4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365760"/>
            <a:ext cx="8229600" cy="70710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 Dec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 Dec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1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 Dec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 Dec 2019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40576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68918" y="6531798"/>
            <a:ext cx="868658" cy="18567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85000F-B6AA-4EC2-8A37-488B6910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Range Stack Risk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482958" y="3380127"/>
            <a:ext cx="6234453" cy="1111567"/>
          </a:xfrm>
        </p:spPr>
        <p:txBody>
          <a:bodyPr>
            <a:normAutofit/>
          </a:bodyPr>
          <a:lstStyle/>
          <a:p>
            <a:r>
              <a:rPr lang="en-US" sz="1500" dirty="0"/>
              <a:t>Andrew Lawrence</a:t>
            </a:r>
            <a:br>
              <a:rPr lang="en-US" sz="1500" dirty="0"/>
            </a:br>
            <a:r>
              <a:rPr lang="en-US" sz="1500" dirty="0"/>
              <a:t>ND Mechanical Designer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</p:spTree>
    <p:extLst>
      <p:ext uri="{BB962C8B-B14F-4D97-AF65-F5344CB8AC3E}">
        <p14:creationId xmlns:p14="http://schemas.microsoft.com/office/powerpoint/2010/main" val="276369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3" y="2423706"/>
            <a:ext cx="4515696" cy="2144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</p:spPr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Full Scope: Generating Cost Estimates from Conceptual Designs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B370-96C1-4B08-848B-8E72AF7E6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401000" y="1970512"/>
            <a:ext cx="218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Mezzanine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>
            <a:off x="1233327" y="2339844"/>
            <a:ext cx="386872" cy="518205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2624386" y="1783268"/>
            <a:ext cx="311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Cryogenics Mezzanine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H="1">
            <a:off x="2425094" y="2152600"/>
            <a:ext cx="407964" cy="466028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393409" y="4883199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Pedestal Structure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V="1">
            <a:off x="879220" y="4581176"/>
            <a:ext cx="252052" cy="236433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4034122" y="2632627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Energy Chain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H="1">
            <a:off x="3953022" y="3001959"/>
            <a:ext cx="327285" cy="585428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2658793" y="4985401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Hillman Rollers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H="1" flipV="1">
            <a:off x="2761028" y="4669075"/>
            <a:ext cx="531977" cy="344820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24976"/>
              </p:ext>
            </p:extLst>
          </p:nvPr>
        </p:nvGraphicFramePr>
        <p:xfrm>
          <a:off x="6330617" y="3119879"/>
          <a:ext cx="275235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54">
                  <a:extLst>
                    <a:ext uri="{9D8B030D-6E8A-4147-A177-3AD203B41FA5}">
                      <a16:colId xmlns:a16="http://schemas.microsoft.com/office/drawing/2014/main" val="2087854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  <a:r>
                        <a:rPr lang="en-US" baseline="0" dirty="0"/>
                        <a:t> To 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76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Pedestal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49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Roller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9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Cryogenics Mezzanine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5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Energy Chain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2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Energy Chain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0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Cryostat</a:t>
                      </a:r>
                      <a:r>
                        <a:rPr lang="en-US" baseline="0" dirty="0"/>
                        <a:t> Structure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265278"/>
                  </a:ext>
                </a:extLst>
              </a:tr>
            </a:tbl>
          </a:graphicData>
        </a:graphic>
      </p:graphicFrame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</p:spTree>
    <p:extLst>
      <p:ext uri="{BB962C8B-B14F-4D97-AF65-F5344CB8AC3E}">
        <p14:creationId xmlns:p14="http://schemas.microsoft.com/office/powerpoint/2010/main" val="792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Pedestal Structure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57200" y="3829526"/>
            <a:ext cx="2561041" cy="16172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3765893" y="893644"/>
            <a:ext cx="422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Critical that platform maintains a level surface throughout life of cryostat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design aims to overestimate cost with excess number of beams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14071"/>
              </p:ext>
            </p:extLst>
          </p:nvPr>
        </p:nvGraphicFramePr>
        <p:xfrm>
          <a:off x="4052440" y="2930929"/>
          <a:ext cx="49224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802">
                  <a:extLst>
                    <a:ext uri="{9D8B030D-6E8A-4147-A177-3AD203B41FA5}">
                      <a16:colId xmlns:a16="http://schemas.microsoft.com/office/drawing/2014/main" val="2401061994"/>
                    </a:ext>
                  </a:extLst>
                </a:gridCol>
                <a:gridCol w="1640802">
                  <a:extLst>
                    <a:ext uri="{9D8B030D-6E8A-4147-A177-3AD203B41FA5}">
                      <a16:colId xmlns:a16="http://schemas.microsoft.com/office/drawing/2014/main" val="2247529835"/>
                    </a:ext>
                  </a:extLst>
                </a:gridCol>
                <a:gridCol w="1640802">
                  <a:extLst>
                    <a:ext uri="{9D8B030D-6E8A-4147-A177-3AD203B41FA5}">
                      <a16:colId xmlns:a16="http://schemas.microsoft.com/office/drawing/2014/main" val="1504796994"/>
                    </a:ext>
                  </a:extLst>
                </a:gridCol>
              </a:tblGrid>
              <a:tr h="225981">
                <a:tc>
                  <a:txBody>
                    <a:bodyPr/>
                    <a:lstStyle/>
                    <a:p>
                      <a:r>
                        <a:rPr lang="en-US" sz="1200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89486"/>
                  </a:ext>
                </a:extLst>
              </a:tr>
              <a:tr h="225981">
                <a:tc>
                  <a:txBody>
                    <a:bodyPr/>
                    <a:lstStyle/>
                    <a:p>
                      <a:r>
                        <a:rPr lang="en-US" sz="1200" dirty="0"/>
                        <a:t>Structural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6898"/>
                  </a:ext>
                </a:extLst>
              </a:tr>
              <a:tr h="225981">
                <a:tc>
                  <a:txBody>
                    <a:bodyPr/>
                    <a:lstStyle/>
                    <a:p>
                      <a:r>
                        <a:rPr lang="en-US" sz="1200" dirty="0"/>
                        <a:t>JML 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16-18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191432"/>
                  </a:ext>
                </a:extLst>
              </a:tr>
              <a:tr h="225981">
                <a:tc>
                  <a:txBody>
                    <a:bodyPr/>
                    <a:lstStyle/>
                    <a:p>
                      <a:r>
                        <a:rPr lang="en-US" sz="1200" dirty="0"/>
                        <a:t>Cedar</a:t>
                      </a:r>
                      <a:r>
                        <a:rPr lang="en-US" sz="1200" baseline="0" dirty="0"/>
                        <a:t> Valley Steel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92681"/>
                  </a:ext>
                </a:extLst>
              </a:tr>
              <a:tr h="255463">
                <a:tc>
                  <a:txBody>
                    <a:bodyPr/>
                    <a:lstStyle/>
                    <a:p>
                      <a:r>
                        <a:rPr lang="en-US" sz="1200" dirty="0"/>
                        <a:t>Keller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246904"/>
                  </a:ext>
                </a:extLst>
              </a:tr>
            </a:tbl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2" y="1225800"/>
            <a:ext cx="3212752" cy="248349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33970"/>
              </p:ext>
            </p:extLst>
          </p:nvPr>
        </p:nvGraphicFramePr>
        <p:xfrm>
          <a:off x="5880443" y="4549352"/>
          <a:ext cx="2461204" cy="141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204">
                  <a:extLst>
                    <a:ext uri="{9D8B030D-6E8A-4147-A177-3AD203B41FA5}">
                      <a16:colId xmlns:a16="http://schemas.microsoft.com/office/drawing/2014/main" val="436752224"/>
                    </a:ext>
                  </a:extLst>
                </a:gridCol>
              </a:tblGrid>
              <a:tr h="284186">
                <a:tc>
                  <a:txBody>
                    <a:bodyPr/>
                    <a:lstStyle/>
                    <a:p>
                      <a:r>
                        <a:rPr lang="en-US" sz="1200" dirty="0"/>
                        <a:t>Line Items</a:t>
                      </a:r>
                      <a:r>
                        <a:rPr lang="en-US" sz="1200" baseline="0" dirty="0"/>
                        <a:t> To Cost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26401"/>
                  </a:ext>
                </a:extLst>
              </a:tr>
              <a:tr h="284186">
                <a:tc>
                  <a:txBody>
                    <a:bodyPr/>
                    <a:lstStyle/>
                    <a:p>
                      <a:r>
                        <a:rPr lang="en-US" sz="1200" dirty="0"/>
                        <a:t>Steel</a:t>
                      </a:r>
                      <a:r>
                        <a:rPr lang="en-US" sz="1200" baseline="0" dirty="0"/>
                        <a:t> (60* ton)   *to be reduced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683625"/>
                  </a:ext>
                </a:extLst>
              </a:tr>
              <a:tr h="231867">
                <a:tc>
                  <a:txBody>
                    <a:bodyPr/>
                    <a:lstStyle/>
                    <a:p>
                      <a:r>
                        <a:rPr lang="en-US" sz="1200" dirty="0"/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40402"/>
                  </a:ext>
                </a:extLst>
              </a:tr>
              <a:tr h="284186">
                <a:tc>
                  <a:txBody>
                    <a:bodyPr/>
                    <a:lstStyle/>
                    <a:p>
                      <a:r>
                        <a:rPr lang="en-US" sz="1200" dirty="0"/>
                        <a:t>Shipping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33325"/>
                  </a:ext>
                </a:extLst>
              </a:tr>
              <a:tr h="284186">
                <a:tc>
                  <a:txBody>
                    <a:bodyPr/>
                    <a:lstStyle/>
                    <a:p>
                      <a:r>
                        <a:rPr lang="en-US" sz="1200" dirty="0"/>
                        <a:t>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6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7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</p:spPr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Roller System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B370-96C1-4B08-848B-8E72AF7E6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92" t="4628" r="488"/>
          <a:stretch/>
        </p:blipFill>
        <p:spPr>
          <a:xfrm>
            <a:off x="149855" y="1581149"/>
            <a:ext cx="4905581" cy="37627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4738240" y="1227867"/>
            <a:ext cx="2938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new </a:t>
            </a:r>
            <a:r>
              <a:rPr lang="en-US" dirty="0" err="1"/>
              <a:t>Hilman</a:t>
            </a:r>
            <a:r>
              <a:rPr lang="en-US" dirty="0"/>
              <a:t> Roller Design by Bob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load capacity: 200 </a:t>
            </a:r>
            <a:r>
              <a:rPr lang="en-US" dirty="0" err="1"/>
              <a:t>tonne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Cuts quantity needed and cost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29187"/>
              </p:ext>
            </p:extLst>
          </p:nvPr>
        </p:nvGraphicFramePr>
        <p:xfrm>
          <a:off x="5219701" y="3884757"/>
          <a:ext cx="38004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25">
                  <a:extLst>
                    <a:ext uri="{9D8B030D-6E8A-4147-A177-3AD203B41FA5}">
                      <a16:colId xmlns:a16="http://schemas.microsoft.com/office/drawing/2014/main" val="24455474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118597755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427302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Hilman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20-24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49316"/>
                  </a:ext>
                </a:extLst>
              </a:tr>
            </a:tbl>
          </a:graphicData>
        </a:graphic>
      </p:graphicFrame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5304" y="6534180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28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5319265" y="5273892"/>
            <a:ext cx="29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Quote includes 6 rollers and control systems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*</a:t>
            </a:r>
            <a:r>
              <a:rPr lang="en-US" sz="1200" dirty="0" err="1"/>
              <a:t>Hilman</a:t>
            </a:r>
            <a:r>
              <a:rPr lang="en-US" sz="1200" dirty="0"/>
              <a:t> is currently the only vendor capable of this request</a:t>
            </a:r>
          </a:p>
        </p:txBody>
      </p:sp>
    </p:spTree>
    <p:extLst>
      <p:ext uri="{BB962C8B-B14F-4D97-AF65-F5344CB8AC3E}">
        <p14:creationId xmlns:p14="http://schemas.microsoft.com/office/powerpoint/2010/main" val="327367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Integration Update</a:t>
            </a:r>
            <a:br>
              <a:rPr lang="en-US" dirty="0"/>
            </a:br>
            <a:r>
              <a:rPr lang="en-US" b="0" dirty="0"/>
              <a:t>Conceptual Design of Mezzanine for Cryogenics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320466" y="5313912"/>
            <a:ext cx="61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Cryogenics model is not fully populated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4" y="1412643"/>
            <a:ext cx="4934662" cy="38370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29054"/>
              </p:ext>
            </p:extLst>
          </p:nvPr>
        </p:nvGraphicFramePr>
        <p:xfrm>
          <a:off x="5095876" y="2415125"/>
          <a:ext cx="3857625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9063527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0658515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4286929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3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Structural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1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JML 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6-8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7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Cedar</a:t>
                      </a:r>
                      <a:r>
                        <a:rPr lang="en-US" sz="1200" baseline="0" dirty="0"/>
                        <a:t> Valley Steel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13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Keller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9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36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" y="1962735"/>
            <a:ext cx="5406769" cy="2265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Energy Chain and Support System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209358" y="3940669"/>
            <a:ext cx="4841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for 30.5m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Pipe length fixed along full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Traveling support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*update for correct piping once determined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577641" y="1606193"/>
            <a:ext cx="324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Rolling Support Structure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>
            <a:off x="2276475" y="1966651"/>
            <a:ext cx="353794" cy="425279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71729CF-41DA-450B-B826-C0233BCF5902}"/>
              </a:ext>
            </a:extLst>
          </p:cNvPr>
          <p:cNvSpPr txBox="1"/>
          <p:nvPr/>
        </p:nvSpPr>
        <p:spPr>
          <a:xfrm>
            <a:off x="4572000" y="3022583"/>
            <a:ext cx="17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 Pro Cond" panose="020B0604020202020204" pitchFamily="34" charset="0"/>
              </a:rPr>
              <a:t>Wall Mounted Support Tray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6AA1FB-8830-42B5-8B7B-F842BDDF04E2}"/>
              </a:ext>
            </a:extLst>
          </p:cNvPr>
          <p:cNvCxnSpPr>
            <a:cxnSpLocks/>
          </p:cNvCxnSpPr>
          <p:nvPr/>
        </p:nvCxnSpPr>
        <p:spPr>
          <a:xfrm flipH="1" flipV="1">
            <a:off x="3640023" y="3181625"/>
            <a:ext cx="824834" cy="218863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65628"/>
              </p:ext>
            </p:extLst>
          </p:nvPr>
        </p:nvGraphicFramePr>
        <p:xfrm>
          <a:off x="5458264" y="3940669"/>
          <a:ext cx="2956564" cy="134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2">
                  <a:extLst>
                    <a:ext uri="{9D8B030D-6E8A-4147-A177-3AD203B41FA5}">
                      <a16:colId xmlns:a16="http://schemas.microsoft.com/office/drawing/2014/main" val="4264746579"/>
                    </a:ext>
                  </a:extLst>
                </a:gridCol>
                <a:gridCol w="1478282">
                  <a:extLst>
                    <a:ext uri="{9D8B030D-6E8A-4147-A177-3AD203B41FA5}">
                      <a16:colId xmlns:a16="http://schemas.microsoft.com/office/drawing/2014/main" val="3812808589"/>
                    </a:ext>
                  </a:extLst>
                </a:gridCol>
              </a:tblGrid>
              <a:tr h="335295">
                <a:tc>
                  <a:txBody>
                    <a:bodyPr/>
                    <a:lstStyle/>
                    <a:p>
                      <a:r>
                        <a:rPr lang="en-US" sz="1400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04951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r>
                        <a:rPr lang="en-US" sz="1400" dirty="0"/>
                        <a:t>Energy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41532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r>
                        <a:rPr lang="en-US" sz="1400" dirty="0"/>
                        <a:t>Support Tray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36127"/>
                  </a:ext>
                </a:extLst>
              </a:tr>
              <a:tr h="335295">
                <a:tc>
                  <a:txBody>
                    <a:bodyPr/>
                    <a:lstStyle/>
                    <a:p>
                      <a:r>
                        <a:rPr lang="en-US" sz="1400" dirty="0"/>
                        <a:t>Rolling</a:t>
                      </a:r>
                      <a:r>
                        <a:rPr lang="en-US" sz="1400" baseline="0" dirty="0"/>
                        <a:t> Support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6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1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666623" y="3436342"/>
            <a:ext cx="4383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Fully Metal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Distance per link: 1.2m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Width: 1.1m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Able to secure pipes on each linkage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 of links: 23</a:t>
            </a:r>
          </a:p>
          <a:p>
            <a:endParaRPr lang="en-US" sz="1600" dirty="0"/>
          </a:p>
          <a:p>
            <a:r>
              <a:rPr lang="en-US" sz="1600" dirty="0"/>
              <a:t>*capable of being made in-house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</p:spPr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Energy Chain and Support System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1" y="1077086"/>
            <a:ext cx="3947599" cy="2476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03" y="1417242"/>
            <a:ext cx="3696307" cy="1788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5049938" y="3276859"/>
            <a:ext cx="370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Updated design includes wall mounted traveling support structure to reduce strain on energy chain components </a:t>
            </a:r>
          </a:p>
        </p:txBody>
      </p:sp>
    </p:spTree>
    <p:extLst>
      <p:ext uri="{BB962C8B-B14F-4D97-AF65-F5344CB8AC3E}">
        <p14:creationId xmlns:p14="http://schemas.microsoft.com/office/powerpoint/2010/main" val="217181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22F1ECB-2FF6-49DE-8A35-2C52C1F4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1864"/>
            <a:ext cx="4349311" cy="15869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LAr</a:t>
            </a:r>
            <a:r>
              <a:rPr lang="en-US" dirty="0"/>
              <a:t> Cryostat Procurement Costing Update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577641" y="6477640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E95125"/>
                </a:solidFill>
                <a:latin typeface="Helvetica"/>
                <a:cs typeface="Helvetica"/>
              </a:rPr>
              <a:t>5 March 2020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</p:spPr>
        <p:txBody>
          <a:bodyPr/>
          <a:lstStyle/>
          <a:p>
            <a:r>
              <a:rPr lang="en-US" dirty="0" err="1"/>
              <a:t>LAr</a:t>
            </a:r>
            <a:r>
              <a:rPr lang="en-US" dirty="0"/>
              <a:t> Cryostat Procurement Costing</a:t>
            </a:r>
            <a:br>
              <a:rPr lang="en-US" dirty="0"/>
            </a:br>
            <a:r>
              <a:rPr lang="en-US" b="0" dirty="0"/>
              <a:t>Beam Structure for Pressure Vessel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5721"/>
            <a:ext cx="3114365" cy="2339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8" y="3622168"/>
            <a:ext cx="3683140" cy="2535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4035438" y="1951823"/>
            <a:ext cx="510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Currently wrapping up drawings for all 7 subassemblies and will have quotes in the next two weeks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02302"/>
              </p:ext>
            </p:extLst>
          </p:nvPr>
        </p:nvGraphicFramePr>
        <p:xfrm>
          <a:off x="4886324" y="3956647"/>
          <a:ext cx="425767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3243533915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546599437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1531119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74878"/>
                  </a:ext>
                </a:extLst>
              </a:tr>
              <a:tr h="396913">
                <a:tc>
                  <a:txBody>
                    <a:bodyPr/>
                    <a:lstStyle/>
                    <a:p>
                      <a:r>
                        <a:rPr lang="en-US" sz="1200" dirty="0"/>
                        <a:t>Structural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2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JML 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2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Cedar</a:t>
                      </a:r>
                      <a:r>
                        <a:rPr lang="en-US" sz="1200" baseline="0" dirty="0"/>
                        <a:t> Valley Steel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28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Keller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79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1259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ge Stack Concept.pptx" id="{B9291C95-5E05-415F-BE66-B5DFFF619516}" vid="{854AE1A1-6DDA-4A82-B50B-D98A5EEEFF43}"/>
    </a:ext>
  </a:extLst>
</a:theme>
</file>

<file path=ppt/theme/theme2.xml><?xml version="1.0" encoding="utf-8"?>
<a:theme xmlns:a="http://schemas.openxmlformats.org/drawingml/2006/main" name="1_DUNE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ge Stack Concept.pptx" id="{B9291C95-5E05-415F-BE66-B5DFFF619516}" vid="{EF36706C-E561-457A-81CD-384546061D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PP Template</Template>
  <TotalTime>3919</TotalTime>
  <Words>437</Words>
  <Application>Microsoft Office PowerPoint</Application>
  <PresentationFormat>On-screen Show (4:3)</PresentationFormat>
  <Paragraphs>133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Lucida Grande</vt:lpstr>
      <vt:lpstr>Verdana Pro Cond</vt:lpstr>
      <vt:lpstr>LBNF Content-Footer Theme</vt:lpstr>
      <vt:lpstr>1_DUNE Content-Footer Theme</vt:lpstr>
      <vt:lpstr>LAr Cryostat Procurement Costing</vt:lpstr>
      <vt:lpstr>LAr Cryostat Procurement Costing Full Scope: Generating Cost Estimates from Conceptual Designs</vt:lpstr>
      <vt:lpstr>LAr Cryostat Procurement Costing Pedestal Structure</vt:lpstr>
      <vt:lpstr>LAr Cryostat Procurement Costing Roller System</vt:lpstr>
      <vt:lpstr>LAr Cryostat Integration Update Conceptual Design of Mezzanine for Cryogenics</vt:lpstr>
      <vt:lpstr>LAr Cryostat Procurement Costing Energy Chain and Support System</vt:lpstr>
      <vt:lpstr>LAr Cryostat Procurement Costing Energy Chain and Support System</vt:lpstr>
      <vt:lpstr>LAr Cryostat Procurement Costing Beam Structure for Pressure Vessel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Cryostat Design Maturation [2] Conceptual Design of Pedestal</dc:title>
  <dc:creator>Lawrence, Andrew James Elliot</dc:creator>
  <cp:lastModifiedBy>Matthaeus Leitner</cp:lastModifiedBy>
  <cp:revision>52</cp:revision>
  <cp:lastPrinted>2015-05-22T11:54:13Z</cp:lastPrinted>
  <dcterms:created xsi:type="dcterms:W3CDTF">2020-02-04T23:39:44Z</dcterms:created>
  <dcterms:modified xsi:type="dcterms:W3CDTF">2020-03-05T18:01:21Z</dcterms:modified>
</cp:coreProperties>
</file>