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122" r:id="rId2"/>
  </p:sldMasterIdLst>
  <p:notesMasterIdLst>
    <p:notesMasterId r:id="rId8"/>
  </p:notesMasterIdLst>
  <p:sldIdLst>
    <p:sldId id="256" r:id="rId3"/>
    <p:sldId id="277" r:id="rId4"/>
    <p:sldId id="278" r:id="rId5"/>
    <p:sldId id="279" r:id="rId6"/>
    <p:sldId id="272" r:id="rId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C5C5C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792" y="13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51D7E-3E5A-4154-9B83-688048E43D57}" type="datetimeFigureOut">
              <a:rPr lang="it-IT" smtClean="0"/>
              <a:t>09/01/2020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56E31-63D7-4E5C-B1DE-B7BD2E7825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86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507658" y="629213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0" y="-1"/>
            <a:ext cx="9143999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521"/>
            <a:ext cx="9010786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7DE46-062F-413E-9260-2F86C1400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647" b="19848"/>
          <a:stretch/>
        </p:blipFill>
        <p:spPr>
          <a:xfrm>
            <a:off x="0" y="896935"/>
            <a:ext cx="9144000" cy="2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AC76CDFC-ABFB-49B7-B566-4A68D0A76C44}"/>
              </a:ext>
            </a:extLst>
          </p:cNvPr>
          <p:cNvSpPr txBox="1">
            <a:spLocks/>
          </p:cNvSpPr>
          <p:nvPr userDrawn="1"/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BFCB3D4E-4C39-4339-9372-53FC67487985}"/>
              </a:ext>
            </a:extLst>
          </p:cNvPr>
          <p:cNvSpPr txBox="1">
            <a:spLocks/>
          </p:cNvSpPr>
          <p:nvPr userDrawn="1"/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Speaker Name | Talk Title        Meeting Title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3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anchor="b"/>
          <a:lstStyle>
            <a:lvl1pPr>
              <a:defRPr sz="1200" smtClean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F7A2BC8-0A8C-4983-8944-A7AD2D2FCB88}"/>
              </a:ext>
            </a:extLst>
          </p:cNvPr>
          <p:cNvSpPr txBox="1">
            <a:spLocks/>
          </p:cNvSpPr>
          <p:nvPr userDrawn="1"/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87405ED3-8749-488A-8B5B-BCC5A5AAFE75}"/>
              </a:ext>
            </a:extLst>
          </p:cNvPr>
          <p:cNvSpPr txBox="1">
            <a:spLocks/>
          </p:cNvSpPr>
          <p:nvPr userDrawn="1"/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Speaker Name | Talk Title        Meeting Title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4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72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15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4083" y="6487605"/>
            <a:ext cx="414338" cy="237285"/>
          </a:xfrm>
          <a:prstGeom prst="rect">
            <a:avLst/>
          </a:prstGeom>
        </p:spPr>
        <p:txBody>
          <a:bodyPr anchor="b"/>
          <a:lstStyle>
            <a:lvl1pPr>
              <a:defRPr sz="14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Date Placeholder 10">
            <a:extLst>
              <a:ext uri="{FF2B5EF4-FFF2-40B4-BE49-F238E27FC236}">
                <a16:creationId xmlns:a16="http://schemas.microsoft.com/office/drawing/2014/main" id="{D1092409-8DFE-4DB4-8979-BFF05908E498}"/>
              </a:ext>
            </a:extLst>
          </p:cNvPr>
          <p:cNvSpPr txBox="1">
            <a:spLocks/>
          </p:cNvSpPr>
          <p:nvPr userDrawn="1"/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Date</a:t>
            </a:r>
          </a:p>
        </p:txBody>
      </p:sp>
      <p:sp>
        <p:nvSpPr>
          <p:cNvPr id="39" name="Footer Placeholder 11">
            <a:extLst>
              <a:ext uri="{FF2B5EF4-FFF2-40B4-BE49-F238E27FC236}">
                <a16:creationId xmlns:a16="http://schemas.microsoft.com/office/drawing/2014/main" id="{C6117AE5-BBB1-4852-BCAA-A63783BE59B9}"/>
              </a:ext>
            </a:extLst>
          </p:cNvPr>
          <p:cNvSpPr txBox="1">
            <a:spLocks/>
          </p:cNvSpPr>
          <p:nvPr userDrawn="1"/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Speaker Name | Talk Title        Meeting Title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2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12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9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793774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0428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C767F3C0-1663-43C6-81D6-B919F0DB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DDDEA90C-5B09-4424-8120-ADF1EFD8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01D86377-0EDE-4DFB-89CA-7DADA966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5E0DA075-2226-401E-BD9A-FC30A333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812110B3-A11B-40E7-B18E-AF315383A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7D65E794-B08E-4560-A2C5-B3FE0FBF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E427F8C8-83E0-45CE-9B58-860DABFB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3CD7B25F-9566-4797-A56C-21D9B783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Date Placeholder 10">
            <a:extLst>
              <a:ext uri="{FF2B5EF4-FFF2-40B4-BE49-F238E27FC236}">
                <a16:creationId xmlns:a16="http://schemas.microsoft.com/office/drawing/2014/main" id="{42F3F090-3C97-4AB8-B4EE-BAAB4EC2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966DF8D4-7E05-4230-B71C-576ED2B5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D8F0163-F6F4-45A8-AF06-8D52E7851801}"/>
              </a:ext>
            </a:extLst>
          </p:cNvPr>
          <p:cNvSpPr txBox="1">
            <a:spLocks/>
          </p:cNvSpPr>
          <p:nvPr userDrawn="1"/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10B7CCB0-6B4D-4C40-9F89-5E1BF13F9297}"/>
              </a:ext>
            </a:extLst>
          </p:cNvPr>
          <p:cNvSpPr txBox="1">
            <a:spLocks/>
          </p:cNvSpPr>
          <p:nvPr userDrawn="1"/>
        </p:nvSpPr>
        <p:spPr>
          <a:xfrm>
            <a:off x="1530601" y="6495482"/>
            <a:ext cx="553853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Speaker Name | Talk Title        Meeting Title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6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5051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70B9EE7-128D-4EBB-BF2C-ED5A9CCFE6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59379" y="6379281"/>
            <a:ext cx="773499" cy="4032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84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B0615A-41AC-4942-B8B6-7C6C6B373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INFN-LASA SRF </a:t>
            </a:r>
            <a:r>
              <a:rPr lang="en-US" dirty="0" smtClean="0"/>
              <a:t>Team</a:t>
            </a:r>
          </a:p>
          <a:p>
            <a:r>
              <a:rPr lang="en-US" dirty="0" smtClean="0"/>
              <a:t>January 9</a:t>
            </a:r>
            <a:r>
              <a:rPr lang="en-US" baseline="30000" dirty="0" smtClean="0"/>
              <a:t>th</a:t>
            </a:r>
            <a:r>
              <a:rPr lang="en-US" dirty="0" smtClean="0"/>
              <a:t>, 2020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702E3-2003-4B43-8F4C-A71E20952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INFN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INFN activity for LB650 - Prototypes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228600" y="1043046"/>
            <a:ext cx="8672513" cy="29803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/>
              <a:t>LB650</a:t>
            </a:r>
            <a:r>
              <a:rPr lang="en-US" sz="1600" dirty="0" smtClean="0"/>
              <a:t> </a:t>
            </a:r>
            <a:r>
              <a:rPr lang="en-US" sz="1600" b="1" dirty="0" smtClean="0"/>
              <a:t>single-cell </a:t>
            </a:r>
            <a:r>
              <a:rPr lang="en-US" sz="1600" b="1" dirty="0" smtClean="0"/>
              <a:t>cavity </a:t>
            </a:r>
            <a:r>
              <a:rPr lang="en-US" sz="1600" dirty="0"/>
              <a:t>and</a:t>
            </a:r>
            <a:r>
              <a:rPr lang="en-US" sz="1600" b="1" dirty="0"/>
              <a:t> ESS-like Large-Grain </a:t>
            </a:r>
            <a:r>
              <a:rPr lang="en-US" sz="1600" b="1" dirty="0" smtClean="0"/>
              <a:t>prototype </a:t>
            </a:r>
            <a:r>
              <a:rPr lang="en-US" sz="1600" dirty="0" smtClean="0"/>
              <a:t>already left LASA toward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. The expected delivery date will be soon communicated after custom formalities.</a:t>
            </a:r>
          </a:p>
          <a:p>
            <a:pPr lvl="1" algn="just"/>
            <a:r>
              <a:rPr lang="en-US" sz="1400" dirty="0" smtClean="0"/>
              <a:t>LB650 single cell is as welded but equipped with all ancillaries (flanges, feedthroughs, valve)</a:t>
            </a:r>
          </a:p>
          <a:p>
            <a:pPr lvl="1" algn="just"/>
            <a:r>
              <a:rPr lang="en-US" sz="1400" dirty="0" smtClean="0"/>
              <a:t>ESS-Like proto is ready for VT, under vacuum (just tested at LASA)</a:t>
            </a:r>
          </a:p>
          <a:p>
            <a:pPr algn="just"/>
            <a:r>
              <a:rPr lang="en-US" sz="1600" dirty="0" smtClean="0"/>
              <a:t>The info required to process and test cavities at FNAL premises are being shared:</a:t>
            </a:r>
          </a:p>
          <a:p>
            <a:pPr lvl="1" algn="just"/>
            <a:r>
              <a:rPr lang="en-US" sz="1400" dirty="0" smtClean="0"/>
              <a:t>Data to issue Pressure Notes</a:t>
            </a:r>
          </a:p>
          <a:p>
            <a:pPr lvl="1" algn="just"/>
            <a:r>
              <a:rPr lang="en-US" sz="1400" dirty="0" smtClean="0"/>
              <a:t>Technical specs of RF and vacuum interfaces</a:t>
            </a:r>
            <a:endParaRPr lang="en-US" sz="1400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43" y="3339484"/>
            <a:ext cx="3728728" cy="279654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3343723"/>
            <a:ext cx="3723076" cy="27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INFN activity for LB650 - Prototypes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228600" y="977209"/>
            <a:ext cx="8403336" cy="29803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b="1" dirty="0" smtClean="0"/>
              <a:t>LB650 </a:t>
            </a:r>
            <a:r>
              <a:rPr lang="en-US" sz="1800" dirty="0" smtClean="0"/>
              <a:t>of both 5-cell cavities fabrication is steadily progressing:</a:t>
            </a:r>
          </a:p>
          <a:p>
            <a:pPr lvl="1" algn="just"/>
            <a:r>
              <a:rPr lang="en-US" sz="1600" dirty="0" smtClean="0"/>
              <a:t>All half-cells deep-drawn, some already machined and 2 already RF measured (results OK)</a:t>
            </a:r>
          </a:p>
          <a:p>
            <a:pPr lvl="1" algn="just"/>
            <a:r>
              <a:rPr lang="en-US" sz="1600" dirty="0" smtClean="0"/>
              <a:t>Flanges and beam-tubes ready, final welding is required</a:t>
            </a:r>
          </a:p>
          <a:p>
            <a:pPr lvl="1" algn="just"/>
            <a:r>
              <a:rPr lang="en-US" sz="1600" dirty="0" smtClean="0"/>
              <a:t>Transition rings ready as raw, next final machining.</a:t>
            </a:r>
            <a:endParaRPr lang="en-US" sz="1600" dirty="0" smtClean="0"/>
          </a:p>
          <a:p>
            <a:pPr algn="just"/>
            <a:r>
              <a:rPr lang="en-US" sz="1800" dirty="0" smtClean="0"/>
              <a:t>Delivery still shooting for end of February</a:t>
            </a:r>
            <a:endParaRPr lang="en-US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64" y="2795261"/>
            <a:ext cx="6101792" cy="34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INFN activity for LB650 - </a:t>
            </a:r>
            <a:r>
              <a:rPr lang="en-US" dirty="0" smtClean="0"/>
              <a:t>EP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228600" y="1043046"/>
            <a:ext cx="8672513" cy="50832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already existing EP plant at E. </a:t>
            </a:r>
            <a:r>
              <a:rPr lang="en-US" sz="1600" dirty="0" err="1"/>
              <a:t>Zanon</a:t>
            </a:r>
            <a:r>
              <a:rPr lang="en-US" sz="1600" dirty="0"/>
              <a:t> (used for XFEL and LCLS-II cavity production) is being optimized on the new cavity geometry and shape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Some additional components soon to be delivered at </a:t>
            </a:r>
            <a:r>
              <a:rPr lang="en-US" sz="1600" dirty="0" err="1" smtClean="0"/>
              <a:t>Zanon</a:t>
            </a:r>
            <a:r>
              <a:rPr lang="en-US" sz="1600" dirty="0" smtClean="0"/>
              <a:t>:</a:t>
            </a:r>
          </a:p>
          <a:p>
            <a:pPr lvl="1"/>
            <a:r>
              <a:rPr lang="en-US" sz="1400" dirty="0" smtClean="0"/>
              <a:t>Acid Chiller </a:t>
            </a:r>
          </a:p>
          <a:p>
            <a:pPr lvl="1"/>
            <a:r>
              <a:rPr lang="en-US" sz="1400" dirty="0" smtClean="0"/>
              <a:t>Acid Heat-exchanger</a:t>
            </a:r>
            <a:endParaRPr lang="en-US" sz="1400" dirty="0"/>
          </a:p>
          <a:p>
            <a:pPr lvl="1"/>
            <a:r>
              <a:rPr lang="en-US" sz="1400" dirty="0" smtClean="0"/>
              <a:t>PVDF acid container tank</a:t>
            </a:r>
          </a:p>
          <a:p>
            <a:pPr lvl="1"/>
            <a:r>
              <a:rPr lang="en-US" sz="1400" dirty="0" smtClean="0"/>
              <a:t>Acid membrane pump</a:t>
            </a:r>
          </a:p>
          <a:p>
            <a:pPr lvl="1"/>
            <a:r>
              <a:rPr lang="en-US" sz="1400" dirty="0" smtClean="0"/>
              <a:t>Multi-channel scanning tool for US measurements</a:t>
            </a:r>
          </a:p>
          <a:p>
            <a:r>
              <a:rPr lang="en-US" sz="1600" dirty="0" smtClean="0"/>
              <a:t>And others at LASA for a test bench to validate CFD simulations of chemical treatments through Particle Image Velocimetry (PIV) camera:</a:t>
            </a:r>
          </a:p>
          <a:p>
            <a:pPr lvl="1"/>
            <a:r>
              <a:rPr lang="en-US" sz="1400" dirty="0" smtClean="0"/>
              <a:t>1:4 transparent replica of the LB650 cavity made in silicon</a:t>
            </a:r>
          </a:p>
          <a:p>
            <a:pPr lvl="1"/>
            <a:r>
              <a:rPr lang="en-US" sz="1400" dirty="0" smtClean="0"/>
              <a:t>Glycerol, refractometer, viscosity meter, flowmeter</a:t>
            </a:r>
          </a:p>
          <a:p>
            <a:pPr lvl="1"/>
            <a:r>
              <a:rPr lang="en-US" sz="1400" dirty="0" smtClean="0"/>
              <a:t>PVDF pipes and membrane pump</a:t>
            </a:r>
          </a:p>
          <a:p>
            <a:r>
              <a:rPr lang="en-US" sz="1600" dirty="0" smtClean="0">
                <a:latin typeface="Helvetica" pitchFamily="34" charset="0"/>
              </a:rPr>
              <a:t>Aluminum </a:t>
            </a:r>
            <a:r>
              <a:rPr lang="en-US" sz="1600" dirty="0">
                <a:latin typeface="Helvetica" pitchFamily="34" charset="0"/>
              </a:rPr>
              <a:t>cylindrical enlargement </a:t>
            </a:r>
            <a:r>
              <a:rPr lang="en-US" sz="1600" dirty="0" smtClean="0">
                <a:latin typeface="Helvetica" pitchFamily="34" charset="0"/>
              </a:rPr>
              <a:t>has been </a:t>
            </a:r>
            <a:br>
              <a:rPr lang="en-US" sz="1600" dirty="0" smtClean="0">
                <a:latin typeface="Helvetica" pitchFamily="34" charset="0"/>
              </a:rPr>
            </a:br>
            <a:r>
              <a:rPr lang="en-US" sz="1600" dirty="0" smtClean="0">
                <a:latin typeface="Helvetica" pitchFamily="34" charset="0"/>
              </a:rPr>
              <a:t>procured </a:t>
            </a:r>
            <a:r>
              <a:rPr lang="en-US" sz="1600" dirty="0">
                <a:latin typeface="Helvetica" pitchFamily="34" charset="0"/>
              </a:rPr>
              <a:t>to increase cathode surface and </a:t>
            </a:r>
            <a:r>
              <a:rPr lang="en-US" sz="1600" dirty="0" smtClean="0">
                <a:latin typeface="Helvetica" pitchFamily="34" charset="0"/>
              </a:rPr>
              <a:t/>
            </a:r>
            <a:br>
              <a:rPr lang="en-US" sz="1600" dirty="0" smtClean="0">
                <a:latin typeface="Helvetica" pitchFamily="34" charset="0"/>
              </a:rPr>
            </a:br>
            <a:r>
              <a:rPr lang="en-US" sz="1600" dirty="0" smtClean="0">
                <a:latin typeface="Helvetica" pitchFamily="34" charset="0"/>
              </a:rPr>
              <a:t>get </a:t>
            </a:r>
            <a:r>
              <a:rPr lang="en-US" sz="1600" dirty="0">
                <a:latin typeface="Helvetica" pitchFamily="34" charset="0"/>
              </a:rPr>
              <a:t>1:10 electrode-to-cavity surface ratio</a:t>
            </a:r>
            <a:r>
              <a:rPr lang="en-US" sz="1600" dirty="0" smtClean="0">
                <a:latin typeface="Helvetica" pitchFamily="34" charset="0"/>
              </a:rPr>
              <a:t>. </a:t>
            </a:r>
          </a:p>
          <a:p>
            <a:pPr lvl="1"/>
            <a:r>
              <a:rPr lang="en-US" sz="1400" dirty="0" smtClean="0">
                <a:latin typeface="Helvetica" pitchFamily="34" charset="0"/>
              </a:rPr>
              <a:t>First assembly test at </a:t>
            </a:r>
            <a:r>
              <a:rPr lang="en-US" sz="1400" dirty="0" err="1" smtClean="0">
                <a:latin typeface="Helvetica" pitchFamily="34" charset="0"/>
              </a:rPr>
              <a:t>Zanon</a:t>
            </a:r>
            <a:r>
              <a:rPr lang="en-US" sz="1400" dirty="0" smtClean="0">
                <a:latin typeface="Helvetica" pitchFamily="34" charset="0"/>
              </a:rPr>
              <a:t> was OK.</a:t>
            </a:r>
            <a:endParaRPr lang="en-US" sz="1400" dirty="0">
              <a:latin typeface="Helvetica" pitchFamily="34" charset="0"/>
            </a:endParaRPr>
          </a:p>
          <a:p>
            <a:endParaRPr lang="en-US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23557" r="17719" b="28921"/>
          <a:stretch/>
        </p:blipFill>
        <p:spPr>
          <a:xfrm>
            <a:off x="5214678" y="4359859"/>
            <a:ext cx="3474123" cy="17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activity for LB650 </a:t>
            </a:r>
            <a:r>
              <a:rPr lang="en-US" dirty="0" smtClean="0"/>
              <a:t>- infrastructure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2019/11/14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BF17B8-630A-C54D-8AB2-CDA4FD2F7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4" t="4546" r="47198" b="3726"/>
          <a:stretch/>
        </p:blipFill>
        <p:spPr>
          <a:xfrm>
            <a:off x="7614124" y="395021"/>
            <a:ext cx="1501855" cy="5849862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2BA6B98-E364-004D-BECA-E801F8853530}"/>
              </a:ext>
            </a:extLst>
          </p:cNvPr>
          <p:cNvSpPr txBox="1">
            <a:spLocks/>
          </p:cNvSpPr>
          <p:nvPr/>
        </p:nvSpPr>
        <p:spPr>
          <a:xfrm>
            <a:off x="222250" y="1012493"/>
            <a:ext cx="7218274" cy="53244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GB" sz="1800" dirty="0" smtClean="0"/>
              <a:t>INFN cold test </a:t>
            </a:r>
            <a:r>
              <a:rPr lang="en-GB" sz="1800" b="1" dirty="0" smtClean="0"/>
              <a:t>infrastructure at LASA is being upgraded</a:t>
            </a:r>
            <a:r>
              <a:rPr lang="en-GB" sz="1800" dirty="0" smtClean="0"/>
              <a:t>. </a:t>
            </a:r>
          </a:p>
          <a:p>
            <a:pPr marL="457211" indent="-457200"/>
            <a:r>
              <a:rPr lang="en-GB" sz="1800" dirty="0" smtClean="0"/>
              <a:t>Cylindrical </a:t>
            </a:r>
            <a:r>
              <a:rPr lang="en-GB" sz="1800" b="1" dirty="0" err="1" smtClean="0"/>
              <a:t>cryo</a:t>
            </a:r>
            <a:r>
              <a:rPr lang="en-GB" sz="1800" b="1" dirty="0" smtClean="0"/>
              <a:t>-perm inner shield </a:t>
            </a:r>
            <a:r>
              <a:rPr lang="en-GB" sz="1800" dirty="0" smtClean="0"/>
              <a:t>ordered in order to halve the currently measured 8 </a:t>
            </a:r>
            <a:r>
              <a:rPr lang="en-GB" sz="1800" dirty="0" err="1" smtClean="0"/>
              <a:t>mG</a:t>
            </a:r>
            <a:r>
              <a:rPr lang="en-GB" sz="1800" dirty="0" smtClean="0"/>
              <a:t> average remnant field in </a:t>
            </a:r>
            <a:br>
              <a:rPr lang="en-GB" sz="1800" dirty="0" smtClean="0"/>
            </a:br>
            <a:r>
              <a:rPr lang="en-GB" sz="1800" dirty="0" smtClean="0"/>
              <a:t>the cavity equator region. </a:t>
            </a:r>
          </a:p>
          <a:p>
            <a:pPr marL="857261" lvl="1" indent="-457200"/>
            <a:r>
              <a:rPr lang="en-GB" sz="1600" dirty="0" smtClean="0"/>
              <a:t>Test installation successfully done at LASA, next heat-treatment</a:t>
            </a:r>
            <a:endParaRPr lang="en-GB" sz="1600" dirty="0" smtClean="0"/>
          </a:p>
          <a:p>
            <a:r>
              <a:rPr lang="en-GB" sz="1800" dirty="0" smtClean="0"/>
              <a:t>Boost </a:t>
            </a:r>
            <a:r>
              <a:rPr lang="en-GB" sz="1800" dirty="0" smtClean="0"/>
              <a:t>in </a:t>
            </a:r>
            <a:r>
              <a:rPr lang="en-GB" sz="1800" b="1" dirty="0" smtClean="0"/>
              <a:t>cryogenic plant </a:t>
            </a:r>
            <a:r>
              <a:rPr lang="en-GB" sz="1800" dirty="0" smtClean="0"/>
              <a:t>performances:</a:t>
            </a:r>
          </a:p>
          <a:p>
            <a:pPr lvl="1"/>
            <a:r>
              <a:rPr lang="en-GB" sz="1600" dirty="0" smtClean="0"/>
              <a:t>Higher cryogenic power, up to 70 W at 32 </a:t>
            </a:r>
            <a:r>
              <a:rPr lang="en-GB" sz="1600" dirty="0" smtClean="0"/>
              <a:t>mbar =&gt; new RV pump already ordered, delivery by March.</a:t>
            </a:r>
            <a:endParaRPr lang="en-GB" sz="1600" dirty="0" smtClean="0"/>
          </a:p>
          <a:p>
            <a:pPr lvl="1"/>
            <a:r>
              <a:rPr lang="en-GB" sz="1600" dirty="0" smtClean="0"/>
              <a:t>Refilling at 2.0 K </a:t>
            </a:r>
            <a:r>
              <a:rPr lang="en-GB" sz="1600" dirty="0" smtClean="0"/>
              <a:t>hardware already ordered, activity kick-off meeting is next. </a:t>
            </a:r>
            <a:endParaRPr lang="en-GB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5397" t="16153" r="22861" b="5328"/>
          <a:stretch/>
        </p:blipFill>
        <p:spPr>
          <a:xfrm>
            <a:off x="4477973" y="4155936"/>
            <a:ext cx="2850681" cy="1949959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INFN LB650 Cavity production and testing                All Partners Meeting</a:t>
            </a:r>
            <a:endParaRPr lang="en-US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16484"/>
          <a:stretch/>
        </p:blipFill>
        <p:spPr>
          <a:xfrm>
            <a:off x="980236" y="3992050"/>
            <a:ext cx="3045213" cy="21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2MACthem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2MACtheme" id="{B4939178-ADB1-4236-9FED-1683CDEF2ABE}" vid="{16CB5EA5-218F-42C3-AC14-5845A033D030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P2MACtheme</Template>
  <TotalTime>784</TotalTime>
  <Words>350</Words>
  <Application>Microsoft Office PowerPoint</Application>
  <PresentationFormat>Presentazione su schermo (4:3)</PresentationFormat>
  <Paragraphs>49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ＭＳ Ｐゴシック</vt:lpstr>
      <vt:lpstr>Arial</vt:lpstr>
      <vt:lpstr>Calibri</vt:lpstr>
      <vt:lpstr>Geneva</vt:lpstr>
      <vt:lpstr>Helvetica</vt:lpstr>
      <vt:lpstr>P2MACtheme</vt:lpstr>
      <vt:lpstr>Fermilab_PPT_090815</vt:lpstr>
      <vt:lpstr>Presentazione standard di PowerPoint</vt:lpstr>
      <vt:lpstr>INFN activity for LB650 - Prototypes</vt:lpstr>
      <vt:lpstr>INFN activity for LB650 - Prototypes</vt:lpstr>
      <vt:lpstr>INFN activity for LB650 - EP</vt:lpstr>
      <vt:lpstr>INFN activity for LB650 - infrastructure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Holzbauer</dc:creator>
  <cp:lastModifiedBy>Rocco Paparella</cp:lastModifiedBy>
  <cp:revision>91</cp:revision>
  <dcterms:created xsi:type="dcterms:W3CDTF">2019-09-16T15:09:18Z</dcterms:created>
  <dcterms:modified xsi:type="dcterms:W3CDTF">2020-01-09T12:18:49Z</dcterms:modified>
</cp:coreProperties>
</file>