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3" d="100"/>
          <a:sy n="63" d="100"/>
        </p:scale>
        <p:origin x="3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71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96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14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0408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94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87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4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77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4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1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25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1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7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9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1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87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0EDE300-125D-498D-BAA6-A7BB480E8B22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1BA42-CB6D-4411-B2AD-7968391634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28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EC782-1ACA-4F8C-BB68-04D0E6E37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IOTA/FAST Shutdown/Startup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A5B76-5FE3-4D0D-A54C-AB569D5764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Darren Crawford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06BE6-0856-4CF9-AAF8-8AC26D019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6" y="5988572"/>
            <a:ext cx="12040108" cy="4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44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CF696-8AA1-4B40-A98B-F8531AB28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D600 NMR System</a:t>
            </a:r>
          </a:p>
        </p:txBody>
      </p:sp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2F98613-ED87-40CB-9AD4-FA9C7DC17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0" y="1372806"/>
            <a:ext cx="4850730" cy="2501809"/>
          </a:xfrm>
        </p:spPr>
      </p:pic>
      <p:pic>
        <p:nvPicPr>
          <p:cNvPr id="7" name="Picture 6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87C6E127-5A71-4ABD-B283-502D4024B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03" y="1209113"/>
            <a:ext cx="3946468" cy="2219888"/>
          </a:xfrm>
          <a:prstGeom prst="rect">
            <a:avLst/>
          </a:prstGeom>
        </p:spPr>
      </p:pic>
      <p:pic>
        <p:nvPicPr>
          <p:cNvPr id="9" name="Picture 8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B7A28549-CCC4-4B61-AB0C-8C98B15CA2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0" y="3874615"/>
            <a:ext cx="5025080" cy="28266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0E3BBF-8E58-49F8-B240-07BAEDC70D87}"/>
              </a:ext>
            </a:extLst>
          </p:cNvPr>
          <p:cNvSpPr txBox="1"/>
          <p:nvPr/>
        </p:nvSpPr>
        <p:spPr>
          <a:xfrm>
            <a:off x="5529943" y="3430095"/>
            <a:ext cx="63899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high energy beamline was vented from GV600 to GV612 and the NMR well was reinstalled.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D600 magnetic field is supposedly linear with a slope of 1 T/1000 A.  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We switched to probe 2 (0.09 to 0.26 T) which is in range for the field at 120 A.  The gauss probe measured 0.137 T.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Kermit slowly scanned this field until he found a signal at 0.1369760 T.  The signal is very noisy and the </a:t>
            </a:r>
            <a:r>
              <a:rPr lang="en-US" sz="1600" dirty="0" err="1"/>
              <a:t>Metrolab</a:t>
            </a:r>
            <a:r>
              <a:rPr lang="en-US" sz="1600" dirty="0"/>
              <a:t> Precision </a:t>
            </a:r>
            <a:r>
              <a:rPr lang="en-US" sz="1600" dirty="0" err="1"/>
              <a:t>Teslameter</a:t>
            </a:r>
            <a:r>
              <a:rPr lang="en-US" sz="1600" dirty="0"/>
              <a:t> cannot not lock to the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Probe #1 has been ordered since D600 operates at 69 A for 100 MeV beam.</a:t>
            </a:r>
          </a:p>
        </p:txBody>
      </p:sp>
    </p:spTree>
    <p:extLst>
      <p:ext uri="{BB962C8B-B14F-4D97-AF65-F5344CB8AC3E}">
        <p14:creationId xmlns:p14="http://schemas.microsoft.com/office/powerpoint/2010/main" val="1792555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C3F90-6593-487C-8B45-486CAED4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IOTA Octupole Installation</a:t>
            </a:r>
          </a:p>
        </p:txBody>
      </p:sp>
      <p:pic>
        <p:nvPicPr>
          <p:cNvPr id="5" name="Content Placeholder 4" descr="A picture containing indoor, cake, table&#10;&#10;Description generated with high confidence">
            <a:extLst>
              <a:ext uri="{FF2B5EF4-FFF2-40B4-BE49-F238E27FC236}">
                <a16:creationId xmlns:a16="http://schemas.microsoft.com/office/drawing/2014/main" id="{EC9996D3-71D2-4925-9233-A41A49B19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375" y="1546078"/>
            <a:ext cx="6075374" cy="3417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C9A96B-6647-4CB7-B710-BC45E70C5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9" y="1894523"/>
            <a:ext cx="5455916" cy="30689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42AABD-2334-46E2-A190-68173B586D50}"/>
              </a:ext>
            </a:extLst>
          </p:cNvPr>
          <p:cNvSpPr txBox="1"/>
          <p:nvPr/>
        </p:nvSpPr>
        <p:spPr>
          <a:xfrm>
            <a:off x="607293" y="5145562"/>
            <a:ext cx="72202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Octupole fields were measured at 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Magnets were secured to the stand.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Spool was welded and leak checked.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 was installed in IOTA and leak checked.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octupoles have been electrically verified after installation.</a:t>
            </a:r>
          </a:p>
        </p:txBody>
      </p:sp>
    </p:spTree>
    <p:extLst>
      <p:ext uri="{BB962C8B-B14F-4D97-AF65-F5344CB8AC3E}">
        <p14:creationId xmlns:p14="http://schemas.microsoft.com/office/powerpoint/2010/main" val="876089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37F9-CF70-4B15-BEE6-47F6B9A2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186" y="342184"/>
            <a:ext cx="10371329" cy="1325563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IOTA Undulator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5F6BB-B64E-4E76-B81E-67372440C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51" y="1961836"/>
            <a:ext cx="3332748" cy="44436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8CA25-A83C-4322-A1E9-7F2A33786BEF}"/>
              </a:ext>
            </a:extLst>
          </p:cNvPr>
          <p:cNvSpPr txBox="1"/>
          <p:nvPr/>
        </p:nvSpPr>
        <p:spPr>
          <a:xfrm>
            <a:off x="1008026" y="1961836"/>
            <a:ext cx="4710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undulator was reinstalled in its original configuration.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Parts for automation system are still being machined.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Lead bricks still need to be installed.</a:t>
            </a:r>
          </a:p>
        </p:txBody>
      </p:sp>
    </p:spTree>
    <p:extLst>
      <p:ext uri="{BB962C8B-B14F-4D97-AF65-F5344CB8AC3E}">
        <p14:creationId xmlns:p14="http://schemas.microsoft.com/office/powerpoint/2010/main" val="389444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418F7-1C07-4866-8687-022F6D050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131995"/>
            <a:ext cx="9404723" cy="1400530"/>
          </a:xfrm>
        </p:spPr>
        <p:txBody>
          <a:bodyPr/>
          <a:lstStyle/>
          <a:p>
            <a:r>
              <a:rPr lang="en-US" dirty="0"/>
              <a:t>January 1</a:t>
            </a:r>
            <a:r>
              <a:rPr lang="en-US" baseline="30000" dirty="0"/>
              <a:t>st</a:t>
            </a:r>
            <a:r>
              <a:rPr lang="en-US" dirty="0"/>
              <a:t> Power Glitch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149BAF-275B-4FE2-85D3-E4D7CFF4C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33" y="3245067"/>
            <a:ext cx="3003081" cy="35490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3EE19-209C-4963-8E09-ADCB472BE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923" y="1208063"/>
            <a:ext cx="3703392" cy="30379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E6E3E2-8B92-4F77-BCB0-26375FD816BE}"/>
              </a:ext>
            </a:extLst>
          </p:cNvPr>
          <p:cNvSpPr txBox="1"/>
          <p:nvPr/>
        </p:nvSpPr>
        <p:spPr>
          <a:xfrm>
            <a:off x="289469" y="1012079"/>
            <a:ext cx="74215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was a site-wide power glitch around 09:30.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NML </a:t>
            </a:r>
            <a:r>
              <a:rPr lang="en-US" dirty="0" err="1"/>
              <a:t>cryo</a:t>
            </a:r>
            <a:r>
              <a:rPr lang="en-US" dirty="0"/>
              <a:t>, vacuum, water systems were effected. 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Joe and Joaquim started recovery of the </a:t>
            </a:r>
            <a:r>
              <a:rPr lang="en-US" dirty="0" err="1"/>
              <a:t>cryo</a:t>
            </a:r>
            <a:r>
              <a:rPr lang="en-US" dirty="0"/>
              <a:t> systems.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Lab B compressors tripped off.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North and South engines had major electrical issues.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Cavities were moved to their warm positions.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vacuum systems for FAST </a:t>
            </a:r>
            <a:r>
              <a:rPr lang="en-US" dirty="0" err="1"/>
              <a:t>Linac</a:t>
            </a:r>
            <a:r>
              <a:rPr lang="en-US" dirty="0"/>
              <a:t> and IOTA stayed on.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 increased around CC2 due to lack of cryo-pumping.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LCW system tripped off. 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LCW pump #1 was turned 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RF Gun Water skid was turned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IOTA main quadrupole power supplies tripped off.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compressor system remained operational.</a:t>
            </a:r>
          </a:p>
        </p:txBody>
      </p:sp>
    </p:spTree>
    <p:extLst>
      <p:ext uri="{BB962C8B-B14F-4D97-AF65-F5344CB8AC3E}">
        <p14:creationId xmlns:p14="http://schemas.microsoft.com/office/powerpoint/2010/main" val="3657584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EDE38-9FDB-4928-9491-F4EE7ABE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33" y="284306"/>
            <a:ext cx="9404723" cy="1400530"/>
          </a:xfrm>
        </p:spPr>
        <p:txBody>
          <a:bodyPr/>
          <a:lstStyle/>
          <a:p>
            <a:r>
              <a:rPr lang="en-US" dirty="0"/>
              <a:t>Kinney Skid Booster Pump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C8560-825C-49A2-9407-9FCF46FF4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28614" y="1975203"/>
            <a:ext cx="3758718" cy="2114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933AB5-DE47-479A-926A-C2918B586513}"/>
              </a:ext>
            </a:extLst>
          </p:cNvPr>
          <p:cNvSpPr txBox="1"/>
          <p:nvPr/>
        </p:nvSpPr>
        <p:spPr>
          <a:xfrm>
            <a:off x="169661" y="1218382"/>
            <a:ext cx="541509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Tuesday January 7 at 07:14 the Kinney booster pump tripped on low oil and high vibration.  When inspecting the unit locally, a waterfall was discovered coming out of the belt guard. Best guess is a bearing failure.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Booster Gear/Bearing oil outlet temperature (2VTBBO) was on the rise as well, with a big spike to 220 °F around 22:00 Monday.</a:t>
            </a:r>
          </a:p>
          <a:p>
            <a:endParaRPr lang="en-US" dirty="0"/>
          </a:p>
          <a:p>
            <a:r>
              <a:rPr lang="en-US" dirty="0"/>
              <a:t>It appears the Kinney vibration began climbing around midnight and failed later in the morning. </a:t>
            </a:r>
          </a:p>
          <a:p>
            <a:endParaRPr lang="en-US" dirty="0"/>
          </a:p>
          <a:p>
            <a:r>
              <a:rPr lang="en-US" dirty="0"/>
              <a:t>The Booster pump needs to be replaced with the spare.  Estimate is 2 weeks (minimum) for replacement.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28841-7E91-4B5A-8C30-DF0A5E62D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44" y="1152983"/>
            <a:ext cx="4466078" cy="37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86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264655-B522-4E4D-A188-6525560621F3}"/>
              </a:ext>
            </a:extLst>
          </p:cNvPr>
          <p:cNvSpPr txBox="1"/>
          <p:nvPr/>
        </p:nvSpPr>
        <p:spPr>
          <a:xfrm>
            <a:off x="648930" y="629266"/>
            <a:ext cx="9252154" cy="12239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Current Status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A6122-E882-49A4-B624-6C2E4EB934C4}"/>
              </a:ext>
            </a:extLst>
          </p:cNvPr>
          <p:cNvSpPr txBox="1"/>
          <p:nvPr/>
        </p:nvSpPr>
        <p:spPr>
          <a:xfrm>
            <a:off x="648930" y="1474698"/>
            <a:ext cx="4851081" cy="41961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IOTA pump down is 10</a:t>
            </a:r>
            <a:r>
              <a:rPr lang="en-US" sz="1600" baseline="30000" dirty="0">
                <a:latin typeface="+mj-lt"/>
                <a:ea typeface="+mj-ea"/>
                <a:cs typeface="+mj-cs"/>
              </a:rPr>
              <a:t>-9</a:t>
            </a:r>
            <a:r>
              <a:rPr lang="en-US" sz="1600" dirty="0">
                <a:latin typeface="+mj-lt"/>
                <a:ea typeface="+mj-ea"/>
                <a:cs typeface="+mj-cs"/>
              </a:rPr>
              <a:t> Torr.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Girders DR, ER, EL are 10</a:t>
            </a:r>
            <a:r>
              <a:rPr lang="en-US" sz="1600" baseline="30000" dirty="0">
                <a:latin typeface="+mj-lt"/>
                <a:ea typeface="+mj-ea"/>
                <a:cs typeface="+mj-cs"/>
              </a:rPr>
              <a:t>-10</a:t>
            </a:r>
            <a:r>
              <a:rPr lang="en-US" sz="1600" dirty="0">
                <a:latin typeface="+mj-lt"/>
                <a:ea typeface="+mj-ea"/>
                <a:cs typeface="+mj-cs"/>
              </a:rPr>
              <a:t> Torr.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Vacuum valve control cables can be reconnected and valves opened.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Cryo system is holding at 5 K.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Booster pump replacement issues identified.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Need Standard Cartage riggers to remove failed pump and install spare.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Requires a quote that needs to be walked through Procurement.</a:t>
            </a:r>
          </a:p>
          <a:p>
            <a:pPr marL="742950" lvl="1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Harris Equipment will be contracted to tune the spare pump after installation.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600" dirty="0">
                <a:latin typeface="+mj-lt"/>
                <a:ea typeface="+mj-ea"/>
                <a:cs typeface="+mj-cs"/>
              </a:rPr>
              <a:t>Need additional systems checks post-glitch.</a:t>
            </a:r>
          </a:p>
        </p:txBody>
      </p:sp>
      <p:pic>
        <p:nvPicPr>
          <p:cNvPr id="12" name="Picture 11" descr="A screen shot of a computer&#10;&#10;Description automatically generated">
            <a:extLst>
              <a:ext uri="{FF2B5EF4-FFF2-40B4-BE49-F238E27FC236}">
                <a16:creationId xmlns:a16="http://schemas.microsoft.com/office/drawing/2014/main" id="{C8DBD639-6D55-48C4-8AD5-24CF8FDAF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13" y="1330907"/>
            <a:ext cx="4851081" cy="41961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9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7D7EA04-25D6-49EC-AFD4-A4F56D745885}"/>
              </a:ext>
            </a:extLst>
          </p:cNvPr>
          <p:cNvSpPr txBox="1"/>
          <p:nvPr/>
        </p:nvSpPr>
        <p:spPr>
          <a:xfrm>
            <a:off x="769634" y="664143"/>
            <a:ext cx="6740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Strategy During Repair Period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C575B-ED9B-41A3-B203-3F3DC5CE64FD}"/>
              </a:ext>
            </a:extLst>
          </p:cNvPr>
          <p:cNvSpPr txBox="1"/>
          <p:nvPr/>
        </p:nvSpPr>
        <p:spPr>
          <a:xfrm>
            <a:off x="1306897" y="1731478"/>
            <a:ext cx="75184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Assist in any way to shorten repair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Optical Stochastic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Proton Source</a:t>
            </a:r>
          </a:p>
        </p:txBody>
      </p:sp>
    </p:spTree>
    <p:extLst>
      <p:ext uri="{BB962C8B-B14F-4D97-AF65-F5344CB8AC3E}">
        <p14:creationId xmlns:p14="http://schemas.microsoft.com/office/powerpoint/2010/main" val="1688580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1058</TotalTime>
  <Words>254</Words>
  <Application>Microsoft Office PowerPoint</Application>
  <PresentationFormat>Widescreen</PresentationFormat>
  <Paragraphs>52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IOTA/FAST Shutdown/Startup Report</vt:lpstr>
      <vt:lpstr>FAST D600 NMR System</vt:lpstr>
      <vt:lpstr>IOTA Octupole Installation</vt:lpstr>
      <vt:lpstr>IOTA Undulator</vt:lpstr>
      <vt:lpstr>January 1st Power Glitch</vt:lpstr>
      <vt:lpstr>Kinney Skid Booster Pump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IOTA/FAST Shutdown</dc:title>
  <dc:creator>Darren J Crawford</dc:creator>
  <cp:lastModifiedBy>Darren J Crawford</cp:lastModifiedBy>
  <cp:revision>44</cp:revision>
  <dcterms:created xsi:type="dcterms:W3CDTF">2019-08-09T04:13:11Z</dcterms:created>
  <dcterms:modified xsi:type="dcterms:W3CDTF">2020-01-10T16:55:58Z</dcterms:modified>
</cp:coreProperties>
</file>