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8"/>
  </p:notesMasterIdLst>
  <p:handoutMasterIdLst>
    <p:handoutMasterId r:id="rId9"/>
  </p:handoutMasterIdLst>
  <p:sldIdLst>
    <p:sldId id="518" r:id="rId2"/>
    <p:sldId id="997" r:id="rId3"/>
    <p:sldId id="1036" r:id="rId4"/>
    <p:sldId id="1035" r:id="rId5"/>
    <p:sldId id="516" r:id="rId6"/>
    <p:sldId id="1037" r:id="rId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142">
          <p15:clr>
            <a:srgbClr val="A4A3A4"/>
          </p15:clr>
        </p15:guide>
        <p15:guide id="2" orient="horz" pos="4027">
          <p15:clr>
            <a:srgbClr val="A4A3A4"/>
          </p15:clr>
        </p15:guide>
        <p15:guide id="3" orient="horz" pos="1698">
          <p15:clr>
            <a:srgbClr val="A4A3A4"/>
          </p15:clr>
        </p15:guide>
        <p15:guide id="4" orient="horz" pos="152">
          <p15:clr>
            <a:srgbClr val="A4A3A4"/>
          </p15:clr>
        </p15:guide>
        <p15:guide id="5" orient="horz" pos="2790">
          <p15:clr>
            <a:srgbClr val="A4A3A4"/>
          </p15:clr>
        </p15:guide>
        <p15:guide id="6" orient="horz" pos="604">
          <p15:clr>
            <a:srgbClr val="A4A3A4"/>
          </p15:clr>
        </p15:guide>
        <p15:guide id="7" pos="5616">
          <p15:clr>
            <a:srgbClr val="A4A3A4"/>
          </p15:clr>
        </p15:guide>
        <p15:guide id="8" pos="136">
          <p15:clr>
            <a:srgbClr val="A4A3A4"/>
          </p15:clr>
        </p15:guide>
        <p15:guide id="9" pos="589">
          <p15:clr>
            <a:srgbClr val="A4A3A4"/>
          </p15:clr>
        </p15:guide>
        <p15:guide id="10" pos="4453">
          <p15:clr>
            <a:srgbClr val="A4A3A4"/>
          </p15:clr>
        </p15:guide>
        <p15:guide id="11" pos="5163">
          <p15:clr>
            <a:srgbClr val="A4A3A4"/>
          </p15:clr>
        </p15:guide>
        <p15:guide id="12" pos="463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C234"/>
    <a:srgbClr val="F1960F"/>
    <a:srgbClr val="50504E"/>
    <a:srgbClr val="004C97"/>
    <a:srgbClr val="404040"/>
    <a:srgbClr val="4E4E4E"/>
    <a:srgbClr val="63666A"/>
    <a:srgbClr val="99D6EA"/>
    <a:srgbClr val="505050"/>
    <a:srgbClr val="A7A8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85284" autoAdjust="0"/>
  </p:normalViewPr>
  <p:slideViewPr>
    <p:cSldViewPr snapToGrid="0" snapToObjects="1" showGuides="1">
      <p:cViewPr varScale="1">
        <p:scale>
          <a:sx n="162" d="100"/>
          <a:sy n="162" d="100"/>
        </p:scale>
        <p:origin x="1662" y="144"/>
      </p:cViewPr>
      <p:guideLst>
        <p:guide orient="horz" pos="4142"/>
        <p:guide orient="horz" pos="4027"/>
        <p:guide orient="horz" pos="1698"/>
        <p:guide orient="horz" pos="152"/>
        <p:guide orient="horz" pos="2790"/>
        <p:guide orient="horz" pos="604"/>
        <p:guide pos="5616"/>
        <p:guide pos="136"/>
        <p:guide pos="589"/>
        <p:guide pos="4453"/>
        <p:guide pos="5163"/>
        <p:guide pos="4632"/>
      </p:guideLst>
    </p:cSldViewPr>
  </p:slideViewPr>
  <p:notesTextViewPr>
    <p:cViewPr>
      <p:scale>
        <a:sx n="100" d="100"/>
        <a:sy n="100" d="100"/>
      </p:scale>
      <p:origin x="0" y="0"/>
    </p:cViewPr>
  </p:notesText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3" tIns="45717" rIns="91433" bIns="45717"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33" tIns="45717" rIns="91433" bIns="45717"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1/15/2020</a:t>
            </a:fld>
            <a:endParaRPr lang="en-US"/>
          </a:p>
        </p:txBody>
      </p:sp>
      <p:sp>
        <p:nvSpPr>
          <p:cNvPr id="4" name="Footer Placeholder 3"/>
          <p:cNvSpPr>
            <a:spLocks noGrp="1"/>
          </p:cNvSpPr>
          <p:nvPr>
            <p:ph type="ftr" sz="quarter" idx="2"/>
          </p:nvPr>
        </p:nvSpPr>
        <p:spPr>
          <a:xfrm>
            <a:off x="0" y="8685214"/>
            <a:ext cx="2971800" cy="457200"/>
          </a:xfrm>
          <a:prstGeom prst="rect">
            <a:avLst/>
          </a:prstGeom>
        </p:spPr>
        <p:txBody>
          <a:bodyPr vert="horz" lIns="91433" tIns="45717" rIns="91433" bIns="45717"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4"/>
            <a:ext cx="2971800" cy="457200"/>
          </a:xfrm>
          <a:prstGeom prst="rect">
            <a:avLst/>
          </a:prstGeom>
        </p:spPr>
        <p:txBody>
          <a:bodyPr vert="horz" wrap="square" lIns="91433" tIns="45717" rIns="91433" bIns="45717"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3" tIns="45717" rIns="91433" bIns="45717"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33" tIns="45717" rIns="91433" bIns="45717"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1/15/2020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3" tIns="45717" rIns="91433" bIns="45717" rtlCol="0" anchor="ctr"/>
          <a:lstStyle/>
          <a:p>
            <a:pPr lvl="0"/>
            <a:endParaRPr lang="en-US" noProof="0" dirty="0"/>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33" tIns="45717" rIns="91433" bIns="45717"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4"/>
            <a:ext cx="2971800" cy="457200"/>
          </a:xfrm>
          <a:prstGeom prst="rect">
            <a:avLst/>
          </a:prstGeom>
        </p:spPr>
        <p:txBody>
          <a:bodyPr vert="horz" lIns="91433" tIns="45717" rIns="91433" bIns="45717"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4"/>
            <a:ext cx="2971800" cy="457200"/>
          </a:xfrm>
          <a:prstGeom prst="rect">
            <a:avLst/>
          </a:prstGeom>
        </p:spPr>
        <p:txBody>
          <a:bodyPr vert="horz" wrap="square" lIns="91433" tIns="45717" rIns="91433" bIns="45717"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sp>
        <p:nvSpPr>
          <p:cNvPr id="7" name="Text Placeholder 23"/>
          <p:cNvSpPr>
            <a:spLocks noGrp="1"/>
          </p:cNvSpPr>
          <p:nvPr>
            <p:ph type="body" sz="quarter" idx="10"/>
          </p:nvPr>
        </p:nvSpPr>
        <p:spPr>
          <a:xfrm>
            <a:off x="341924" y="4963772"/>
            <a:ext cx="8499231"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
        <p:nvSpPr>
          <p:cNvPr id="8" name="Rectangle 7"/>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24"/>
          <p:cNvSpPr>
            <a:spLocks noGrp="1"/>
          </p:cNvSpPr>
          <p:nvPr>
            <p:ph type="body" sz="quarter" idx="11"/>
          </p:nvPr>
        </p:nvSpPr>
        <p:spPr>
          <a:xfrm>
            <a:off x="341924" y="3951841"/>
            <a:ext cx="8499232" cy="1003049"/>
          </a:xfrm>
          <a:prstGeom prst="rect">
            <a:avLst/>
          </a:prstGeom>
        </p:spPr>
        <p:txBody>
          <a:bodyPr vert="horz" wrap="square" lIns="0" tIns="45720"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Edit Master text styles</a:t>
            </a:r>
          </a:p>
        </p:txBody>
      </p:sp>
      <p:pic>
        <p:nvPicPr>
          <p:cNvPr id="13" name="Picture 12" descr="14-0218-16D.lr.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7762" y="817011"/>
            <a:ext cx="9189720" cy="2966102"/>
          </a:xfrm>
          <a:prstGeom prst="rect">
            <a:avLst/>
          </a:prstGeom>
        </p:spPr>
      </p:pic>
      <p:pic>
        <p:nvPicPr>
          <p:cNvPr id="14" name="Picture 13" descr="FermiLogoBar_DOE_KO_horiz.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7761" y="249843"/>
            <a:ext cx="9010786" cy="301891"/>
          </a:xfrm>
          <a:prstGeom prst="rect">
            <a:avLst/>
          </a:prstGeom>
        </p:spPr>
      </p:pic>
    </p:spTree>
    <p:extLst>
      <p:ext uri="{BB962C8B-B14F-4D97-AF65-F5344CB8AC3E}">
        <p14:creationId xmlns:p14="http://schemas.microsoft.com/office/powerpoint/2010/main" val="42934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71550"/>
            <a:ext cx="8672513"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F5EEC17C-A4EF-4BC9-AF63-2B7EFB3BFE03}" type="datetime1">
              <a:rPr lang="en-US" smtClean="0"/>
              <a:t>1/15/2020</a:t>
            </a:fld>
            <a:endParaRPr lang="en-US" dirty="0"/>
          </a:p>
        </p:txBody>
      </p:sp>
      <p:sp>
        <p:nvSpPr>
          <p:cNvPr id="9" name="Footer Placeholder 4"/>
          <p:cNvSpPr>
            <a:spLocks noGrp="1"/>
          </p:cNvSpPr>
          <p:nvPr>
            <p:ph type="ftr" sz="quarter" idx="3"/>
          </p:nvPr>
        </p:nvSpPr>
        <p:spPr>
          <a:xfrm>
            <a:off x="1530603" y="6504213"/>
            <a:ext cx="626211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V. Roger | SSR1 Cold-mass Final Design Review</a:t>
            </a:r>
            <a:endParaRPr lang="en-US" b="1" dirty="0"/>
          </a:p>
        </p:txBody>
      </p:sp>
      <p:sp>
        <p:nvSpPr>
          <p:cNvPr id="10"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4392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Bottom: Comparison">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971550"/>
            <a:ext cx="4206240" cy="3633788"/>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5"/>
          </p:nvPr>
        </p:nvSpPr>
        <p:spPr>
          <a:xfrm>
            <a:off x="4692452" y="971550"/>
            <a:ext cx="4215383" cy="3633788"/>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19"/>
          </p:nvPr>
        </p:nvSpPr>
        <p:spPr>
          <a:xfrm>
            <a:off x="4692450" y="4765101"/>
            <a:ext cx="4206239"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Date Placeholder 3"/>
          <p:cNvSpPr>
            <a:spLocks noGrp="1"/>
          </p:cNvSpPr>
          <p:nvPr>
            <p:ph type="dt" sz="half" idx="2"/>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61093785-FB0B-4481-93E2-1EF8F101C208}" type="datetime1">
              <a:rPr lang="en-US" smtClean="0"/>
              <a:t>1/15/2020</a:t>
            </a:fld>
            <a:endParaRPr lang="en-US" dirty="0"/>
          </a:p>
        </p:txBody>
      </p:sp>
      <p:sp>
        <p:nvSpPr>
          <p:cNvPr id="12" name="Footer Placeholder 4"/>
          <p:cNvSpPr>
            <a:spLocks noGrp="1"/>
          </p:cNvSpPr>
          <p:nvPr>
            <p:ph type="ftr" sz="quarter" idx="3"/>
          </p:nvPr>
        </p:nvSpPr>
        <p:spPr>
          <a:xfrm>
            <a:off x="1530602" y="6504213"/>
            <a:ext cx="626211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V. Roger | SSR1 Cold-mass Final Design Review</a:t>
            </a:r>
            <a:endParaRPr lang="en-US" b="1" dirty="0"/>
          </a:p>
        </p:txBody>
      </p:sp>
      <p:sp>
        <p:nvSpPr>
          <p:cNvPr id="13"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4"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413958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o Bottom: 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958849"/>
            <a:ext cx="3027894" cy="5022676"/>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542712" y="958850"/>
            <a:ext cx="5347605" cy="50226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6"/>
          </p:nvPr>
        </p:nvSpPr>
        <p:spPr>
          <a:xfrm>
            <a:off x="736827" y="6504213"/>
            <a:ext cx="675368" cy="241300"/>
          </a:xfrm>
        </p:spPr>
        <p:txBody>
          <a:bodyPr/>
          <a:lstStyle>
            <a:lvl1pPr>
              <a:defRPr sz="1200" smtClean="0"/>
            </a:lvl1pPr>
          </a:lstStyle>
          <a:p>
            <a:pPr>
              <a:defRPr/>
            </a:pPr>
            <a:fld id="{C9C99B12-59FB-4D25-82E2-F1F87B88D293}" type="datetime1">
              <a:rPr lang="en-US" smtClean="0"/>
              <a:t>1/15/2020</a:t>
            </a:fld>
            <a:endParaRPr lang="en-US" dirty="0"/>
          </a:p>
        </p:txBody>
      </p:sp>
      <p:sp>
        <p:nvSpPr>
          <p:cNvPr id="6" name="Footer Placeholder 4"/>
          <p:cNvSpPr>
            <a:spLocks noGrp="1"/>
          </p:cNvSpPr>
          <p:nvPr>
            <p:ph type="ftr" sz="quarter" idx="17"/>
          </p:nvPr>
        </p:nvSpPr>
        <p:spPr>
          <a:xfrm>
            <a:off x="1530601" y="6504213"/>
            <a:ext cx="6262119" cy="250031"/>
          </a:xfrm>
        </p:spPr>
        <p:txBody>
          <a:bodyPr/>
          <a:lstStyle>
            <a:lvl1pPr>
              <a:defRPr sz="1200" dirty="0" smtClean="0"/>
            </a:lvl1pPr>
          </a:lstStyle>
          <a:p>
            <a:pPr>
              <a:defRPr/>
            </a:pPr>
            <a:r>
              <a:rPr lang="en-US"/>
              <a:t>V. Roger | SSR1 Cold-mass Final Design Review</a:t>
            </a:r>
            <a:endParaRPr lang="en-US" b="1" dirty="0"/>
          </a:p>
        </p:txBody>
      </p:sp>
      <p:sp>
        <p:nvSpPr>
          <p:cNvPr id="7" name="Slide Number Placeholder 5"/>
          <p:cNvSpPr>
            <a:spLocks noGrp="1"/>
          </p:cNvSpPr>
          <p:nvPr>
            <p:ph type="sldNum" sz="quarter" idx="18"/>
          </p:nvPr>
        </p:nvSpPr>
        <p:spPr/>
        <p:txBody>
          <a:bodyPr/>
          <a:lstStyle>
            <a:lvl1pPr>
              <a:defRPr sz="1200" smtClean="0"/>
            </a:lvl1pPr>
          </a:lstStyle>
          <a:p>
            <a:pPr>
              <a:defRPr/>
            </a:pPr>
            <a:fld id="{979A04A2-726F-2143-A443-7788AF27176E}" type="slidenum">
              <a:rPr lang="en-US"/>
              <a:pPr>
                <a:defRPr/>
              </a:pPr>
              <a:t>‹#›</a:t>
            </a:fld>
            <a:endParaRPr lang="en-US" dirty="0"/>
          </a:p>
        </p:txBody>
      </p:sp>
      <p:sp>
        <p:nvSpPr>
          <p:cNvPr id="12" name="Title 1"/>
          <p:cNvSpPr>
            <a:spLocks noGrp="1"/>
          </p:cNvSpPr>
          <p:nvPr>
            <p:ph type="title"/>
          </p:nvPr>
        </p:nvSpPr>
        <p:spPr>
          <a:xfrm>
            <a:off x="228600" y="254026"/>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201183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Bottom: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971550"/>
            <a:ext cx="8686800" cy="3726717"/>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24073" y="4943005"/>
            <a:ext cx="8686800" cy="1091259"/>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3"/>
          <p:cNvSpPr>
            <a:spLocks noGrp="1"/>
          </p:cNvSpPr>
          <p:nvPr>
            <p:ph type="dt" sz="half" idx="14"/>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711E4A6F-D7F8-4A01-B4CF-4901331C0154}" type="datetime1">
              <a:rPr lang="en-US" smtClean="0"/>
              <a:t>1/15/2020</a:t>
            </a:fld>
            <a:endParaRPr lang="en-US" dirty="0"/>
          </a:p>
        </p:txBody>
      </p:sp>
      <p:sp>
        <p:nvSpPr>
          <p:cNvPr id="9" name="Footer Placeholder 4"/>
          <p:cNvSpPr>
            <a:spLocks noGrp="1"/>
          </p:cNvSpPr>
          <p:nvPr>
            <p:ph type="ftr" sz="quarter" idx="3"/>
          </p:nvPr>
        </p:nvSpPr>
        <p:spPr>
          <a:xfrm>
            <a:off x="1530603" y="6504213"/>
            <a:ext cx="625195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V. Roger | SSR1 Cold-mass Final Design Review</a:t>
            </a:r>
            <a:endParaRPr lang="en-US" b="1" dirty="0"/>
          </a:p>
        </p:txBody>
      </p:sp>
      <p:sp>
        <p:nvSpPr>
          <p:cNvPr id="11"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2"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281191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36827" y="6504213"/>
            <a:ext cx="675368" cy="241300"/>
          </a:xfrm>
        </p:spPr>
        <p:txBody>
          <a:bodyPr/>
          <a:lstStyle/>
          <a:p>
            <a:pPr>
              <a:defRPr/>
            </a:pPr>
            <a:fld id="{0CD7C2E5-CF4E-4603-91F3-E2A1BF8CB2F0}" type="datetime1">
              <a:rPr lang="en-US" smtClean="0"/>
              <a:t>1/15/2020</a:t>
            </a:fld>
            <a:endParaRPr lang="en-US" dirty="0"/>
          </a:p>
        </p:txBody>
      </p:sp>
      <p:sp>
        <p:nvSpPr>
          <p:cNvPr id="4" name="Footer Placeholder 3"/>
          <p:cNvSpPr>
            <a:spLocks noGrp="1"/>
          </p:cNvSpPr>
          <p:nvPr>
            <p:ph type="ftr" sz="quarter" idx="11"/>
          </p:nvPr>
        </p:nvSpPr>
        <p:spPr>
          <a:xfrm>
            <a:off x="1530602" y="6504213"/>
            <a:ext cx="6260399" cy="242873"/>
          </a:xfrm>
        </p:spPr>
        <p:txBody>
          <a:bodyPr/>
          <a:lstStyle/>
          <a:p>
            <a:pPr>
              <a:defRPr/>
            </a:pPr>
            <a:r>
              <a:rPr lang="en-US"/>
              <a:t>V. Roger | SSR1 Cold-mass Final Design Review</a:t>
            </a: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7" name="Picture Placeholder 6"/>
          <p:cNvSpPr>
            <a:spLocks noGrp="1"/>
          </p:cNvSpPr>
          <p:nvPr>
            <p:ph type="pic" sz="quarter" idx="13"/>
          </p:nvPr>
        </p:nvSpPr>
        <p:spPr>
          <a:xfrm>
            <a:off x="222250" y="254000"/>
            <a:ext cx="8675688" cy="5802923"/>
          </a:xfrm>
          <a:prstGeom prst="rect">
            <a:avLst/>
          </a:prstGeom>
        </p:spPr>
        <p:txBody>
          <a:bodyPr vert="horz"/>
          <a:lstStyle>
            <a:lvl1pPr>
              <a:defRPr>
                <a:solidFill>
                  <a:srgbClr val="505050"/>
                </a:solidFill>
              </a:defRPr>
            </a:lvl1pPr>
          </a:lstStyle>
          <a:p>
            <a:r>
              <a:rPr lang="en-US"/>
              <a:t>Click icon to add picture</a:t>
            </a:r>
          </a:p>
        </p:txBody>
      </p:sp>
    </p:spTree>
    <p:extLst>
      <p:ext uri="{BB962C8B-B14F-4D97-AF65-F5344CB8AC3E}">
        <p14:creationId xmlns:p14="http://schemas.microsoft.com/office/powerpoint/2010/main" val="288222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Bottom: Extra Logo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341FF714-B731-4AE0-8862-7FDD300CFFD8}" type="datetime1">
              <a:rPr lang="en-US" smtClean="0"/>
              <a:t>1/15/2020</a:t>
            </a:fld>
            <a:endParaRPr lang="en-US" dirty="0"/>
          </a:p>
        </p:txBody>
      </p:sp>
      <p:sp>
        <p:nvSpPr>
          <p:cNvPr id="4" name="Footer Placeholder 3"/>
          <p:cNvSpPr>
            <a:spLocks noGrp="1"/>
          </p:cNvSpPr>
          <p:nvPr>
            <p:ph type="ftr" sz="quarter" idx="11"/>
          </p:nvPr>
        </p:nvSpPr>
        <p:spPr>
          <a:xfrm>
            <a:off x="1530603" y="6504213"/>
            <a:ext cx="6272278" cy="242873"/>
          </a:xfrm>
        </p:spPr>
        <p:txBody>
          <a:bodyPr/>
          <a:lstStyle/>
          <a:p>
            <a:pPr>
              <a:defRPr/>
            </a:pPr>
            <a:r>
              <a:rPr lang="en-US"/>
              <a:t>V. Roger | SSR1 Cold-mass Final Design Review</a:t>
            </a: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11"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24" name="Picture Placeholder 14"/>
          <p:cNvSpPr>
            <a:spLocks noGrp="1"/>
          </p:cNvSpPr>
          <p:nvPr>
            <p:ph type="pic" sz="quarter" idx="19"/>
          </p:nvPr>
        </p:nvSpPr>
        <p:spPr>
          <a:xfrm>
            <a:off x="205694"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5" name="Picture Placeholder 14"/>
          <p:cNvSpPr>
            <a:spLocks noGrp="1"/>
          </p:cNvSpPr>
          <p:nvPr>
            <p:ph type="pic" sz="quarter" idx="20"/>
          </p:nvPr>
        </p:nvSpPr>
        <p:spPr>
          <a:xfrm>
            <a:off x="197942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6" name="Picture Placeholder 14"/>
          <p:cNvSpPr>
            <a:spLocks noGrp="1"/>
          </p:cNvSpPr>
          <p:nvPr>
            <p:ph type="pic" sz="quarter" idx="21"/>
          </p:nvPr>
        </p:nvSpPr>
        <p:spPr>
          <a:xfrm>
            <a:off x="375320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7" name="Picture Placeholder 14"/>
          <p:cNvSpPr>
            <a:spLocks noGrp="1"/>
          </p:cNvSpPr>
          <p:nvPr>
            <p:ph type="pic" sz="quarter" idx="22"/>
          </p:nvPr>
        </p:nvSpPr>
        <p:spPr>
          <a:xfrm>
            <a:off x="5534456"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8" name="Picture Placeholder 14"/>
          <p:cNvSpPr>
            <a:spLocks noGrp="1"/>
          </p:cNvSpPr>
          <p:nvPr>
            <p:ph type="pic" sz="quarter" idx="23"/>
          </p:nvPr>
        </p:nvSpPr>
        <p:spPr>
          <a:xfrm>
            <a:off x="730076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9" name="Picture Placeholder 14"/>
          <p:cNvSpPr>
            <a:spLocks noGrp="1"/>
          </p:cNvSpPr>
          <p:nvPr>
            <p:ph type="pic" sz="quarter" idx="14"/>
          </p:nvPr>
        </p:nvSpPr>
        <p:spPr>
          <a:xfrm>
            <a:off x="205694"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0" name="Picture Placeholder 14"/>
          <p:cNvSpPr>
            <a:spLocks noGrp="1"/>
          </p:cNvSpPr>
          <p:nvPr>
            <p:ph type="pic" sz="quarter" idx="15"/>
          </p:nvPr>
        </p:nvSpPr>
        <p:spPr>
          <a:xfrm>
            <a:off x="197942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1" name="Picture Placeholder 14"/>
          <p:cNvSpPr>
            <a:spLocks noGrp="1"/>
          </p:cNvSpPr>
          <p:nvPr>
            <p:ph type="pic" sz="quarter" idx="16"/>
          </p:nvPr>
        </p:nvSpPr>
        <p:spPr>
          <a:xfrm>
            <a:off x="375320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2" name="Picture Placeholder 14"/>
          <p:cNvSpPr>
            <a:spLocks noGrp="1"/>
          </p:cNvSpPr>
          <p:nvPr>
            <p:ph type="pic" sz="quarter" idx="17"/>
          </p:nvPr>
        </p:nvSpPr>
        <p:spPr>
          <a:xfrm>
            <a:off x="5534456"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3" name="Picture Placeholder 14"/>
          <p:cNvSpPr>
            <a:spLocks noGrp="1"/>
          </p:cNvSpPr>
          <p:nvPr>
            <p:ph type="pic" sz="quarter" idx="18"/>
          </p:nvPr>
        </p:nvSpPr>
        <p:spPr>
          <a:xfrm>
            <a:off x="730076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4" name="Picture Placeholder 14"/>
          <p:cNvSpPr>
            <a:spLocks noGrp="1"/>
          </p:cNvSpPr>
          <p:nvPr>
            <p:ph type="pic" sz="quarter" idx="24"/>
          </p:nvPr>
        </p:nvSpPr>
        <p:spPr>
          <a:xfrm>
            <a:off x="205694"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5" name="Picture Placeholder 14"/>
          <p:cNvSpPr>
            <a:spLocks noGrp="1"/>
          </p:cNvSpPr>
          <p:nvPr>
            <p:ph type="pic" sz="quarter" idx="25"/>
          </p:nvPr>
        </p:nvSpPr>
        <p:spPr>
          <a:xfrm>
            <a:off x="197942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6" name="Picture Placeholder 14"/>
          <p:cNvSpPr>
            <a:spLocks noGrp="1"/>
          </p:cNvSpPr>
          <p:nvPr>
            <p:ph type="pic" sz="quarter" idx="26"/>
          </p:nvPr>
        </p:nvSpPr>
        <p:spPr>
          <a:xfrm>
            <a:off x="375320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7" name="Picture Placeholder 14"/>
          <p:cNvSpPr>
            <a:spLocks noGrp="1"/>
          </p:cNvSpPr>
          <p:nvPr>
            <p:ph type="pic" sz="quarter" idx="27"/>
          </p:nvPr>
        </p:nvSpPr>
        <p:spPr>
          <a:xfrm>
            <a:off x="5534456"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8" name="Picture Placeholder 14"/>
          <p:cNvSpPr>
            <a:spLocks noGrp="1"/>
          </p:cNvSpPr>
          <p:nvPr>
            <p:ph type="pic" sz="quarter" idx="28"/>
          </p:nvPr>
        </p:nvSpPr>
        <p:spPr>
          <a:xfrm>
            <a:off x="730076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Tree>
    <p:extLst>
      <p:ext uri="{BB962C8B-B14F-4D97-AF65-F5344CB8AC3E}">
        <p14:creationId xmlns:p14="http://schemas.microsoft.com/office/powerpoint/2010/main" val="83016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E0C19CCC-857B-416C-B995-79271CC0B460}" type="datetime1">
              <a:rPr lang="en-US" smtClean="0"/>
              <a:t>1/15/2020</a:t>
            </a:fld>
            <a:endParaRPr lang="en-US" dirty="0"/>
          </a:p>
        </p:txBody>
      </p:sp>
      <p:sp>
        <p:nvSpPr>
          <p:cNvPr id="15" name="Footer Placeholder 4"/>
          <p:cNvSpPr>
            <a:spLocks noGrp="1"/>
          </p:cNvSpPr>
          <p:nvPr>
            <p:ph type="ftr" sz="quarter" idx="3"/>
          </p:nvPr>
        </p:nvSpPr>
        <p:spPr>
          <a:xfrm>
            <a:off x="1530602" y="6504213"/>
            <a:ext cx="6260399"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V. Roger | SSR1 Cold-mass Final Design Review</a:t>
            </a:r>
            <a:endParaRPr lang="en-US" b="1" dirty="0"/>
          </a:p>
        </p:txBody>
      </p:sp>
      <p:sp>
        <p:nvSpPr>
          <p:cNvPr id="16"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20" name="Date Placeholder 3"/>
          <p:cNvSpPr txBox="1">
            <a:spLocks/>
          </p:cNvSpPr>
          <p:nvPr/>
        </p:nvSpPr>
        <p:spPr>
          <a:xfrm>
            <a:off x="6450013" y="4477484"/>
            <a:ext cx="1076325" cy="241300"/>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dirty="0"/>
          </a:p>
        </p:txBody>
      </p:sp>
      <p:grpSp>
        <p:nvGrpSpPr>
          <p:cNvPr id="9" name="Group 8"/>
          <p:cNvGrpSpPr>
            <a:grpSpLocks noChangeAspect="1"/>
          </p:cNvGrpSpPr>
          <p:nvPr/>
        </p:nvGrpSpPr>
        <p:grpSpPr>
          <a:xfrm>
            <a:off x="215900" y="6258863"/>
            <a:ext cx="8699500" cy="197990"/>
            <a:chOff x="600217" y="6258863"/>
            <a:chExt cx="8297721" cy="188846"/>
          </a:xfrm>
        </p:grpSpPr>
        <p:cxnSp>
          <p:nvCxnSpPr>
            <p:cNvPr id="10" name="Straight Connector 9"/>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3" name="Picture 6" descr="FermiLogo_RGB_NALBlue.png"/>
            <p:cNvPicPr>
              <a:picLocks noChangeAspect="1"/>
            </p:cNvPicPr>
            <p:nvPr userDrawn="1"/>
          </p:nvPicPr>
          <p:blipFill>
            <a:blip r:embed="rId9" cstate="print">
              <a:extLst>
                <a:ext uri="{28A0092B-C50C-407E-A947-70E740481C1C}">
                  <a14:useLocalDpi xmlns:a14="http://schemas.microsoft.com/office/drawing/2010/main"/>
                </a:ext>
              </a:extLst>
            </a:blip>
            <a:srcRect/>
            <a:stretch>
              <a:fillRect/>
            </a:stretch>
          </p:blipFill>
          <p:spPr bwMode="auto">
            <a:xfrm>
              <a:off x="7853781" y="6258863"/>
              <a:ext cx="1044157" cy="1888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9" r:id="rId1"/>
    <p:sldLayoutId id="2147484104" r:id="rId2"/>
    <p:sldLayoutId id="2147484105" r:id="rId3"/>
    <p:sldLayoutId id="2147484120" r:id="rId4"/>
    <p:sldLayoutId id="2147484103" r:id="rId5"/>
    <p:sldLayoutId id="2147484122" r:id="rId6"/>
    <p:sldLayoutId id="2147484116" r:id="rId7"/>
  </p:sldLayoutIdLst>
  <p:hf hdr="0" ftr="0"/>
  <p:txStyles>
    <p:titleStyle>
      <a:lvl1pPr algn="l" defTabSz="457200" rtl="0" eaLnBrk="1" fontAlgn="base" hangingPunct="1">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ndico.fnal.gov/event/2250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19719" y="5045612"/>
            <a:ext cx="8499231" cy="1390219"/>
          </a:xfrm>
        </p:spPr>
        <p:txBody>
          <a:bodyPr/>
          <a:lstStyle/>
          <a:p>
            <a:r>
              <a:rPr lang="en-US" dirty="0"/>
              <a:t>Vincent Roger</a:t>
            </a:r>
          </a:p>
          <a:p>
            <a:r>
              <a:rPr lang="en-US" dirty="0"/>
              <a:t>15 January 2020</a:t>
            </a:r>
          </a:p>
        </p:txBody>
      </p:sp>
      <p:sp>
        <p:nvSpPr>
          <p:cNvPr id="3" name="Text Placeholder 4">
            <a:extLst>
              <a:ext uri="{FF2B5EF4-FFF2-40B4-BE49-F238E27FC236}">
                <a16:creationId xmlns:a16="http://schemas.microsoft.com/office/drawing/2014/main" id="{2A0DC46A-9DEE-4A8E-A8CA-3363AFD48F71}"/>
              </a:ext>
            </a:extLst>
          </p:cNvPr>
          <p:cNvSpPr>
            <a:spLocks noGrp="1"/>
          </p:cNvSpPr>
          <p:nvPr>
            <p:ph type="body" sz="quarter" idx="11"/>
          </p:nvPr>
        </p:nvSpPr>
        <p:spPr>
          <a:xfrm>
            <a:off x="101736" y="4133319"/>
            <a:ext cx="9059748" cy="1003049"/>
          </a:xfrm>
        </p:spPr>
        <p:txBody>
          <a:bodyPr>
            <a:normAutofit/>
          </a:bodyPr>
          <a:lstStyle/>
          <a:p>
            <a:r>
              <a:rPr lang="en-US" dirty="0"/>
              <a:t>Design of HB650 Proto CM - Fermilab meeting</a:t>
            </a:r>
          </a:p>
        </p:txBody>
      </p:sp>
    </p:spTree>
    <p:extLst>
      <p:ext uri="{BB962C8B-B14F-4D97-AF65-F5344CB8AC3E}">
        <p14:creationId xmlns:p14="http://schemas.microsoft.com/office/powerpoint/2010/main" val="170224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F01954-5572-494B-866D-71C074DFD103}"/>
              </a:ext>
            </a:extLst>
          </p:cNvPr>
          <p:cNvSpPr>
            <a:spLocks noGrp="1"/>
          </p:cNvSpPr>
          <p:nvPr>
            <p:ph type="title"/>
          </p:nvPr>
        </p:nvSpPr>
        <p:spPr/>
        <p:txBody>
          <a:bodyPr/>
          <a:lstStyle/>
          <a:p>
            <a:r>
              <a:rPr lang="en-US" dirty="0"/>
              <a:t>PDR</a:t>
            </a:r>
          </a:p>
        </p:txBody>
      </p:sp>
      <p:sp>
        <p:nvSpPr>
          <p:cNvPr id="4" name="Date Placeholder 3">
            <a:extLst>
              <a:ext uri="{FF2B5EF4-FFF2-40B4-BE49-F238E27FC236}">
                <a16:creationId xmlns:a16="http://schemas.microsoft.com/office/drawing/2014/main" id="{8CEE1A59-4914-7C49-85A2-381D920FBF82}"/>
              </a:ext>
            </a:extLst>
          </p:cNvPr>
          <p:cNvSpPr>
            <a:spLocks noGrp="1"/>
          </p:cNvSpPr>
          <p:nvPr>
            <p:ph type="dt" sz="half" idx="2"/>
          </p:nvPr>
        </p:nvSpPr>
        <p:spPr/>
        <p:txBody>
          <a:bodyPr/>
          <a:lstStyle/>
          <a:p>
            <a:pPr>
              <a:defRPr/>
            </a:pPr>
            <a:r>
              <a:rPr lang="en-US"/>
              <a:t>12 Dec 19</a:t>
            </a:r>
            <a:endParaRPr lang="en-US" dirty="0"/>
          </a:p>
        </p:txBody>
      </p:sp>
      <p:sp>
        <p:nvSpPr>
          <p:cNvPr id="5" name="Footer Placeholder 4">
            <a:extLst>
              <a:ext uri="{FF2B5EF4-FFF2-40B4-BE49-F238E27FC236}">
                <a16:creationId xmlns:a16="http://schemas.microsoft.com/office/drawing/2014/main" id="{C9B0C375-A144-C04F-89FB-E14BC5F53AA2}"/>
              </a:ext>
            </a:extLst>
          </p:cNvPr>
          <p:cNvSpPr>
            <a:spLocks noGrp="1"/>
          </p:cNvSpPr>
          <p:nvPr>
            <p:ph type="ftr" sz="quarter" idx="3"/>
          </p:nvPr>
        </p:nvSpPr>
        <p:spPr/>
        <p:txBody>
          <a:bodyPr/>
          <a:lstStyle/>
          <a:p>
            <a:pPr>
              <a:defRPr/>
            </a:pPr>
            <a:r>
              <a:rPr lang="en-US" dirty="0"/>
              <a:t>V. Roger | 650 MHz High Beta CM Prototype PDR</a:t>
            </a:r>
            <a:endParaRPr lang="en-US" b="1" dirty="0"/>
          </a:p>
        </p:txBody>
      </p:sp>
      <p:sp>
        <p:nvSpPr>
          <p:cNvPr id="6" name="Slide Number Placeholder 5">
            <a:extLst>
              <a:ext uri="{FF2B5EF4-FFF2-40B4-BE49-F238E27FC236}">
                <a16:creationId xmlns:a16="http://schemas.microsoft.com/office/drawing/2014/main" id="{A96E6EB8-14F4-3B4D-AF51-1EDA3265A5E2}"/>
              </a:ext>
            </a:extLst>
          </p:cNvPr>
          <p:cNvSpPr>
            <a:spLocks noGrp="1"/>
          </p:cNvSpPr>
          <p:nvPr>
            <p:ph type="sldNum" sz="quarter" idx="4"/>
          </p:nvPr>
        </p:nvSpPr>
        <p:spPr/>
        <p:txBody>
          <a:bodyPr/>
          <a:lstStyle/>
          <a:p>
            <a:pPr>
              <a:defRPr/>
            </a:pPr>
            <a:fld id="{148C009B-CB69-E04A-B9B3-34B26D69E9CF}" type="slidenum">
              <a:rPr lang="en-US" smtClean="0"/>
              <a:pPr>
                <a:defRPr/>
              </a:pPr>
              <a:t>2</a:t>
            </a:fld>
            <a:endParaRPr lang="en-US" dirty="0"/>
          </a:p>
        </p:txBody>
      </p:sp>
      <p:sp>
        <p:nvSpPr>
          <p:cNvPr id="9" name="Rectangle 8">
            <a:extLst>
              <a:ext uri="{FF2B5EF4-FFF2-40B4-BE49-F238E27FC236}">
                <a16:creationId xmlns:a16="http://schemas.microsoft.com/office/drawing/2014/main" id="{A6772BB4-99A9-4017-897A-CB4C71E82ECB}"/>
              </a:ext>
            </a:extLst>
          </p:cNvPr>
          <p:cNvSpPr/>
          <p:nvPr/>
        </p:nvSpPr>
        <p:spPr>
          <a:xfrm>
            <a:off x="727416" y="808717"/>
            <a:ext cx="8068970" cy="1323439"/>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accent6">
                    <a:lumMod val="50000"/>
                  </a:schemeClr>
                </a:solidFill>
              </a:rPr>
              <a:t>All presentations are in Indico:</a:t>
            </a:r>
          </a:p>
          <a:p>
            <a:r>
              <a:rPr lang="en-US" sz="2000" dirty="0">
                <a:solidFill>
                  <a:schemeClr val="accent6">
                    <a:lumMod val="50000"/>
                  </a:schemeClr>
                </a:solidFill>
                <a:hlinkClick r:id="rId2"/>
              </a:rPr>
              <a:t>https://indico.fnal.gov/event/22509/</a:t>
            </a:r>
            <a:endParaRPr lang="en-US" sz="2000" dirty="0">
              <a:solidFill>
                <a:schemeClr val="accent6">
                  <a:lumMod val="50000"/>
                </a:schemeClr>
              </a:solidFill>
            </a:endParaRPr>
          </a:p>
          <a:p>
            <a:endParaRPr lang="en-US" sz="2000" dirty="0">
              <a:solidFill>
                <a:schemeClr val="accent6">
                  <a:lumMod val="50000"/>
                </a:schemeClr>
              </a:solidFill>
            </a:endParaRPr>
          </a:p>
          <a:p>
            <a:pPr marL="342900" indent="-342900">
              <a:buFont typeface="Arial" panose="020B0604020202020204" pitchFamily="34" charset="0"/>
              <a:buChar char="•"/>
            </a:pPr>
            <a:r>
              <a:rPr lang="en-US" sz="2000" dirty="0">
                <a:solidFill>
                  <a:schemeClr val="accent6">
                    <a:lumMod val="50000"/>
                  </a:schemeClr>
                </a:solidFill>
              </a:rPr>
              <a:t>Preliminary report of the reviewers</a:t>
            </a:r>
          </a:p>
        </p:txBody>
      </p:sp>
      <p:sp>
        <p:nvSpPr>
          <p:cNvPr id="2" name="Rectangle 1">
            <a:extLst>
              <a:ext uri="{FF2B5EF4-FFF2-40B4-BE49-F238E27FC236}">
                <a16:creationId xmlns:a16="http://schemas.microsoft.com/office/drawing/2014/main" id="{AB686430-C437-49DD-82B4-F684F4714E1D}"/>
              </a:ext>
            </a:extLst>
          </p:cNvPr>
          <p:cNvSpPr/>
          <p:nvPr/>
        </p:nvSpPr>
        <p:spPr>
          <a:xfrm>
            <a:off x="222250" y="2261244"/>
            <a:ext cx="11133666" cy="4031873"/>
          </a:xfrm>
          <a:prstGeom prst="rect">
            <a:avLst/>
          </a:prstGeom>
        </p:spPr>
        <p:txBody>
          <a:bodyPr wrap="square">
            <a:spAutoFit/>
          </a:bodyPr>
          <a:lstStyle/>
          <a:p>
            <a:r>
              <a:rPr lang="en-US" sz="1600" dirty="0">
                <a:solidFill>
                  <a:srgbClr val="000000"/>
                </a:solidFill>
                <a:latin typeface="Helvetica" panose="020B0604020202020204" pitchFamily="34" charset="0"/>
              </a:rPr>
              <a:t>1. Technical Scope</a:t>
            </a:r>
          </a:p>
          <a:p>
            <a:r>
              <a:rPr lang="en-US" sz="1600" dirty="0">
                <a:solidFill>
                  <a:srgbClr val="000000"/>
                </a:solidFill>
                <a:latin typeface="Helvetica" panose="020B0604020202020204" pitchFamily="34" charset="0"/>
              </a:rPr>
              <a:t>a. Are all design &amp; performance specifications and requirements reviewed, and at the level</a:t>
            </a:r>
          </a:p>
          <a:p>
            <a:r>
              <a:rPr lang="en-US" sz="1600" dirty="0">
                <a:solidFill>
                  <a:srgbClr val="000000"/>
                </a:solidFill>
                <a:latin typeface="Helvetica" panose="020B0604020202020204" pitchFamily="34" charset="0"/>
              </a:rPr>
              <a:t>of maturity commensurate with a PDR?</a:t>
            </a:r>
          </a:p>
          <a:p>
            <a:r>
              <a:rPr lang="en-US" sz="1600" i="1" dirty="0">
                <a:solidFill>
                  <a:srgbClr val="1F497D"/>
                </a:solidFill>
                <a:latin typeface="Helvetica-Oblique"/>
              </a:rPr>
              <a:t>RESPONSE: Yes, specifications and requirements have been reviewed appropriately and</a:t>
            </a:r>
          </a:p>
          <a:p>
            <a:r>
              <a:rPr lang="en-US" sz="1600" i="1" dirty="0">
                <a:solidFill>
                  <a:srgbClr val="1F497D"/>
                </a:solidFill>
                <a:latin typeface="Helvetica-Oblique"/>
              </a:rPr>
              <a:t>are consistent with the project’s definition of PDR level.</a:t>
            </a:r>
          </a:p>
          <a:p>
            <a:r>
              <a:rPr lang="en-US" sz="1600" dirty="0">
                <a:solidFill>
                  <a:srgbClr val="000000"/>
                </a:solidFill>
                <a:latin typeface="Helvetica" panose="020B0604020202020204" pitchFamily="34" charset="0"/>
              </a:rPr>
              <a:t>b. Have all the major interfaces been identified and incorporated into the design?</a:t>
            </a:r>
          </a:p>
          <a:p>
            <a:r>
              <a:rPr lang="en-US" sz="1600" i="1" dirty="0">
                <a:solidFill>
                  <a:srgbClr val="1F497D"/>
                </a:solidFill>
                <a:latin typeface="Helvetica-Oblique"/>
              </a:rPr>
              <a:t>RESPONSE: Yes, interfaces have been identified and reviewed; however, particular</a:t>
            </a:r>
          </a:p>
          <a:p>
            <a:r>
              <a:rPr lang="en-US" sz="1600" i="1" dirty="0">
                <a:solidFill>
                  <a:srgbClr val="1F497D"/>
                </a:solidFill>
                <a:latin typeface="Helvetica-Oblique"/>
              </a:rPr>
              <a:t>diligence will be necessary to manage the interfaces both at FNAL and with the partners</a:t>
            </a:r>
          </a:p>
          <a:p>
            <a:r>
              <a:rPr lang="en-US" sz="1600" i="1" dirty="0">
                <a:solidFill>
                  <a:srgbClr val="1F497D"/>
                </a:solidFill>
                <a:latin typeface="Helvetica-Oblique"/>
              </a:rPr>
              <a:t>as the design matures.</a:t>
            </a:r>
          </a:p>
          <a:p>
            <a:r>
              <a:rPr lang="en-US" sz="1600" dirty="0">
                <a:solidFill>
                  <a:srgbClr val="000000"/>
                </a:solidFill>
                <a:latin typeface="Helvetica" panose="020B0604020202020204" pitchFamily="34" charset="0"/>
              </a:rPr>
              <a:t>c. Are the development of CAD and drawing packages sufficiently mature for preliminary</a:t>
            </a:r>
          </a:p>
          <a:p>
            <a:r>
              <a:rPr lang="en-US" sz="1600" dirty="0">
                <a:solidFill>
                  <a:srgbClr val="000000"/>
                </a:solidFill>
                <a:latin typeface="Helvetica" panose="020B0604020202020204" pitchFamily="34" charset="0"/>
              </a:rPr>
              <a:t>design stage?</a:t>
            </a:r>
          </a:p>
          <a:p>
            <a:r>
              <a:rPr lang="en-US" sz="1600" i="1" dirty="0">
                <a:solidFill>
                  <a:srgbClr val="1F497D"/>
                </a:solidFill>
                <a:latin typeface="Helvetica-Oblique"/>
              </a:rPr>
              <a:t>RESPONSE: Yes, however several of the sub-packages require additional analysis and</a:t>
            </a:r>
          </a:p>
          <a:p>
            <a:r>
              <a:rPr lang="en-US" sz="1600" i="1" dirty="0">
                <a:solidFill>
                  <a:srgbClr val="1F497D"/>
                </a:solidFill>
                <a:latin typeface="Helvetica-Oblique"/>
              </a:rPr>
              <a:t>model completion to be consistent with PDR requirements.</a:t>
            </a:r>
          </a:p>
          <a:p>
            <a:r>
              <a:rPr lang="en-US" sz="1600" dirty="0">
                <a:solidFill>
                  <a:srgbClr val="000000"/>
                </a:solidFill>
                <a:latin typeface="Helvetica" panose="020B0604020202020204" pitchFamily="34" charset="0"/>
              </a:rPr>
              <a:t>d. Are there any unmanaged items that could affect safety, quality, cost, schedule, or</a:t>
            </a:r>
          </a:p>
          <a:p>
            <a:r>
              <a:rPr lang="en-US" sz="1600" dirty="0">
                <a:solidFill>
                  <a:srgbClr val="000000"/>
                </a:solidFill>
                <a:latin typeface="Helvetica" panose="020B0604020202020204" pitchFamily="34" charset="0"/>
              </a:rPr>
              <a:t>performance?</a:t>
            </a:r>
          </a:p>
          <a:p>
            <a:r>
              <a:rPr lang="en-US" sz="1600" i="1" dirty="0">
                <a:solidFill>
                  <a:srgbClr val="1F497D"/>
                </a:solidFill>
                <a:latin typeface="Helvetica-Oblique"/>
              </a:rPr>
              <a:t>RESPONSE: No</a:t>
            </a:r>
            <a:endParaRPr lang="en-US" sz="1600" dirty="0"/>
          </a:p>
        </p:txBody>
      </p:sp>
    </p:spTree>
    <p:extLst>
      <p:ext uri="{BB962C8B-B14F-4D97-AF65-F5344CB8AC3E}">
        <p14:creationId xmlns:p14="http://schemas.microsoft.com/office/powerpoint/2010/main" val="2932153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F01954-5572-494B-866D-71C074DFD103}"/>
              </a:ext>
            </a:extLst>
          </p:cNvPr>
          <p:cNvSpPr>
            <a:spLocks noGrp="1"/>
          </p:cNvSpPr>
          <p:nvPr>
            <p:ph type="title"/>
          </p:nvPr>
        </p:nvSpPr>
        <p:spPr/>
        <p:txBody>
          <a:bodyPr/>
          <a:lstStyle/>
          <a:p>
            <a:r>
              <a:rPr lang="en-US" dirty="0"/>
              <a:t>PDR</a:t>
            </a:r>
          </a:p>
        </p:txBody>
      </p:sp>
      <p:sp>
        <p:nvSpPr>
          <p:cNvPr id="4" name="Date Placeholder 3">
            <a:extLst>
              <a:ext uri="{FF2B5EF4-FFF2-40B4-BE49-F238E27FC236}">
                <a16:creationId xmlns:a16="http://schemas.microsoft.com/office/drawing/2014/main" id="{8CEE1A59-4914-7C49-85A2-381D920FBF82}"/>
              </a:ext>
            </a:extLst>
          </p:cNvPr>
          <p:cNvSpPr>
            <a:spLocks noGrp="1"/>
          </p:cNvSpPr>
          <p:nvPr>
            <p:ph type="dt" sz="half" idx="2"/>
          </p:nvPr>
        </p:nvSpPr>
        <p:spPr/>
        <p:txBody>
          <a:bodyPr/>
          <a:lstStyle/>
          <a:p>
            <a:pPr>
              <a:defRPr/>
            </a:pPr>
            <a:r>
              <a:rPr lang="en-US"/>
              <a:t>12 Dec 19</a:t>
            </a:r>
            <a:endParaRPr lang="en-US" dirty="0"/>
          </a:p>
        </p:txBody>
      </p:sp>
      <p:sp>
        <p:nvSpPr>
          <p:cNvPr id="5" name="Footer Placeholder 4">
            <a:extLst>
              <a:ext uri="{FF2B5EF4-FFF2-40B4-BE49-F238E27FC236}">
                <a16:creationId xmlns:a16="http://schemas.microsoft.com/office/drawing/2014/main" id="{C9B0C375-A144-C04F-89FB-E14BC5F53AA2}"/>
              </a:ext>
            </a:extLst>
          </p:cNvPr>
          <p:cNvSpPr>
            <a:spLocks noGrp="1"/>
          </p:cNvSpPr>
          <p:nvPr>
            <p:ph type="ftr" sz="quarter" idx="3"/>
          </p:nvPr>
        </p:nvSpPr>
        <p:spPr/>
        <p:txBody>
          <a:bodyPr/>
          <a:lstStyle/>
          <a:p>
            <a:pPr>
              <a:defRPr/>
            </a:pPr>
            <a:r>
              <a:rPr lang="en-US" dirty="0"/>
              <a:t>V. Roger | 650 MHz High Beta CM Prototype PDR</a:t>
            </a:r>
            <a:endParaRPr lang="en-US" b="1" dirty="0"/>
          </a:p>
        </p:txBody>
      </p:sp>
      <p:sp>
        <p:nvSpPr>
          <p:cNvPr id="6" name="Slide Number Placeholder 5">
            <a:extLst>
              <a:ext uri="{FF2B5EF4-FFF2-40B4-BE49-F238E27FC236}">
                <a16:creationId xmlns:a16="http://schemas.microsoft.com/office/drawing/2014/main" id="{A96E6EB8-14F4-3B4D-AF51-1EDA3265A5E2}"/>
              </a:ext>
            </a:extLst>
          </p:cNvPr>
          <p:cNvSpPr>
            <a:spLocks noGrp="1"/>
          </p:cNvSpPr>
          <p:nvPr>
            <p:ph type="sldNum" sz="quarter" idx="4"/>
          </p:nvPr>
        </p:nvSpPr>
        <p:spPr/>
        <p:txBody>
          <a:bodyPr/>
          <a:lstStyle/>
          <a:p>
            <a:pPr>
              <a:defRPr/>
            </a:pPr>
            <a:fld id="{148C009B-CB69-E04A-B9B3-34B26D69E9CF}" type="slidenum">
              <a:rPr lang="en-US" smtClean="0"/>
              <a:pPr>
                <a:defRPr/>
              </a:pPr>
              <a:t>3</a:t>
            </a:fld>
            <a:endParaRPr lang="en-US" dirty="0"/>
          </a:p>
        </p:txBody>
      </p:sp>
      <p:sp>
        <p:nvSpPr>
          <p:cNvPr id="7" name="Rectangle 6">
            <a:extLst>
              <a:ext uri="{FF2B5EF4-FFF2-40B4-BE49-F238E27FC236}">
                <a16:creationId xmlns:a16="http://schemas.microsoft.com/office/drawing/2014/main" id="{9F570BFD-E736-4C99-8F31-B6409429D200}"/>
              </a:ext>
            </a:extLst>
          </p:cNvPr>
          <p:cNvSpPr/>
          <p:nvPr/>
        </p:nvSpPr>
        <p:spPr>
          <a:xfrm>
            <a:off x="222250" y="908464"/>
            <a:ext cx="8636000" cy="4278094"/>
          </a:xfrm>
          <a:prstGeom prst="rect">
            <a:avLst/>
          </a:prstGeom>
        </p:spPr>
        <p:txBody>
          <a:bodyPr wrap="square">
            <a:spAutoFit/>
          </a:bodyPr>
          <a:lstStyle/>
          <a:p>
            <a:r>
              <a:rPr lang="en-US" sz="1600" dirty="0">
                <a:solidFill>
                  <a:srgbClr val="000000"/>
                </a:solidFill>
                <a:latin typeface="Helvetica" panose="020B0604020202020204" pitchFamily="34" charset="0"/>
              </a:rPr>
              <a:t>2. Design Management</a:t>
            </a:r>
          </a:p>
          <a:p>
            <a:r>
              <a:rPr lang="en-US" sz="1600" dirty="0">
                <a:solidFill>
                  <a:srgbClr val="000000"/>
                </a:solidFill>
                <a:latin typeface="Helvetica" panose="020B0604020202020204" pitchFamily="34" charset="0"/>
              </a:rPr>
              <a:t>a. Is the design team organized and staffed to successfully complete the project?</a:t>
            </a:r>
          </a:p>
          <a:p>
            <a:r>
              <a:rPr lang="en-US" sz="1600" i="1" dirty="0">
                <a:solidFill>
                  <a:srgbClr val="1F497D"/>
                </a:solidFill>
                <a:latin typeface="Helvetica-Oblique"/>
              </a:rPr>
              <a:t>RESPONSE: Yes, the design team is developed and staffed appropriately to complete the</a:t>
            </a:r>
          </a:p>
          <a:p>
            <a:r>
              <a:rPr lang="en-US" sz="1600" i="1" dirty="0">
                <a:solidFill>
                  <a:srgbClr val="1F497D"/>
                </a:solidFill>
                <a:latin typeface="Helvetica-Oblique"/>
              </a:rPr>
              <a:t>project. As mentioned, diligence in managing the deliverables both at FNAL and from the</a:t>
            </a:r>
          </a:p>
          <a:p>
            <a:r>
              <a:rPr lang="en-US" sz="1600" i="1" dirty="0">
                <a:solidFill>
                  <a:srgbClr val="1F497D"/>
                </a:solidFill>
                <a:latin typeface="Helvetica-Oblique"/>
              </a:rPr>
              <a:t>partners is key to the project success.</a:t>
            </a:r>
          </a:p>
          <a:p>
            <a:r>
              <a:rPr lang="en-US" sz="1600" dirty="0">
                <a:solidFill>
                  <a:srgbClr val="000000"/>
                </a:solidFill>
                <a:latin typeface="Helvetica" panose="020B0604020202020204" pitchFamily="34" charset="0"/>
              </a:rPr>
              <a:t>b. Have all the major risks been identified and managed?</a:t>
            </a:r>
          </a:p>
          <a:p>
            <a:r>
              <a:rPr lang="en-US" sz="1600" i="1" dirty="0">
                <a:solidFill>
                  <a:srgbClr val="1F497D"/>
                </a:solidFill>
                <a:latin typeface="Helvetica-Oblique"/>
              </a:rPr>
              <a:t>RESPONSE: Yes, the design FMEA and risk register were presented</a:t>
            </a:r>
          </a:p>
          <a:p>
            <a:r>
              <a:rPr lang="en-US" sz="1600" dirty="0">
                <a:solidFill>
                  <a:srgbClr val="000000"/>
                </a:solidFill>
                <a:latin typeface="Helvetica" panose="020B0604020202020204" pitchFamily="34" charset="0"/>
              </a:rPr>
              <a:t>c. Are appropriate ESH, QA, and QC steps being implemented?</a:t>
            </a:r>
          </a:p>
          <a:p>
            <a:r>
              <a:rPr lang="en-US" sz="1600" i="1" dirty="0">
                <a:solidFill>
                  <a:srgbClr val="1F497D"/>
                </a:solidFill>
                <a:latin typeface="Helvetica-Oblique"/>
              </a:rPr>
              <a:t>RESPONSE: Yes, ESH, QA, and QC are appropriately developed and implemented.</a:t>
            </a:r>
          </a:p>
          <a:p>
            <a:r>
              <a:rPr lang="en-US" sz="1600" dirty="0">
                <a:solidFill>
                  <a:srgbClr val="000000"/>
                </a:solidFill>
                <a:latin typeface="Helvetica" panose="020B0604020202020204" pitchFamily="34" charset="0"/>
              </a:rPr>
              <a:t>d. Is the cost and schedule reasonable to achieve the planned scope?</a:t>
            </a:r>
          </a:p>
          <a:p>
            <a:r>
              <a:rPr lang="en-US" sz="1600" i="1" dirty="0">
                <a:solidFill>
                  <a:srgbClr val="1F497D"/>
                </a:solidFill>
                <a:latin typeface="Helvetica-Oblique"/>
              </a:rPr>
              <a:t>RESPONSE: Yes</a:t>
            </a:r>
          </a:p>
          <a:p>
            <a:endParaRPr lang="en-US" sz="1600" dirty="0">
              <a:solidFill>
                <a:srgbClr val="000000"/>
              </a:solidFill>
              <a:latin typeface="Helvetica" panose="020B0604020202020204" pitchFamily="34" charset="0"/>
            </a:endParaRPr>
          </a:p>
          <a:p>
            <a:r>
              <a:rPr lang="en-US" sz="1600" dirty="0">
                <a:solidFill>
                  <a:srgbClr val="000000"/>
                </a:solidFill>
                <a:latin typeface="Helvetica" panose="020B0604020202020204" pitchFamily="34" charset="0"/>
              </a:rPr>
              <a:t>3. Is the cryomodule design sufficiently mature to meet the standard for a PDR</a:t>
            </a:r>
          </a:p>
          <a:p>
            <a:r>
              <a:rPr lang="en-US" sz="1600" dirty="0">
                <a:solidFill>
                  <a:srgbClr val="000000"/>
                </a:solidFill>
                <a:latin typeface="Helvetica" panose="020B0604020202020204" pitchFamily="34" charset="0"/>
              </a:rPr>
              <a:t>(~50% complete), and on track for completion of Final Design (&gt;90% complete) by June 2020?</a:t>
            </a:r>
          </a:p>
          <a:p>
            <a:r>
              <a:rPr lang="en-US" sz="1600" i="1" dirty="0">
                <a:solidFill>
                  <a:srgbClr val="1F497D"/>
                </a:solidFill>
                <a:latin typeface="Helvetica-Oblique"/>
              </a:rPr>
              <a:t>RESPONSE: Yes, the review committee recognizes that this is a technically driven</a:t>
            </a:r>
          </a:p>
          <a:p>
            <a:r>
              <a:rPr lang="en-US" sz="1600" i="1" dirty="0">
                <a:solidFill>
                  <a:srgbClr val="1F497D"/>
                </a:solidFill>
                <a:latin typeface="Helvetica-Oblique"/>
              </a:rPr>
              <a:t>schedule and funding profile can change schedule.</a:t>
            </a:r>
            <a:endParaRPr lang="en-US" sz="1600" dirty="0"/>
          </a:p>
        </p:txBody>
      </p:sp>
    </p:spTree>
    <p:extLst>
      <p:ext uri="{BB962C8B-B14F-4D97-AF65-F5344CB8AC3E}">
        <p14:creationId xmlns:p14="http://schemas.microsoft.com/office/powerpoint/2010/main" val="1692112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F01954-5572-494B-866D-71C074DFD103}"/>
              </a:ext>
            </a:extLst>
          </p:cNvPr>
          <p:cNvSpPr>
            <a:spLocks noGrp="1"/>
          </p:cNvSpPr>
          <p:nvPr>
            <p:ph type="title"/>
          </p:nvPr>
        </p:nvSpPr>
        <p:spPr/>
        <p:txBody>
          <a:bodyPr/>
          <a:lstStyle/>
          <a:p>
            <a:r>
              <a:rPr lang="en-US" dirty="0"/>
              <a:t>PDR Recommendations</a:t>
            </a:r>
          </a:p>
        </p:txBody>
      </p:sp>
      <p:sp>
        <p:nvSpPr>
          <p:cNvPr id="4" name="Date Placeholder 3">
            <a:extLst>
              <a:ext uri="{FF2B5EF4-FFF2-40B4-BE49-F238E27FC236}">
                <a16:creationId xmlns:a16="http://schemas.microsoft.com/office/drawing/2014/main" id="{8CEE1A59-4914-7C49-85A2-381D920FBF82}"/>
              </a:ext>
            </a:extLst>
          </p:cNvPr>
          <p:cNvSpPr>
            <a:spLocks noGrp="1"/>
          </p:cNvSpPr>
          <p:nvPr>
            <p:ph type="dt" sz="half" idx="2"/>
          </p:nvPr>
        </p:nvSpPr>
        <p:spPr/>
        <p:txBody>
          <a:bodyPr/>
          <a:lstStyle/>
          <a:p>
            <a:pPr>
              <a:defRPr/>
            </a:pPr>
            <a:r>
              <a:rPr lang="en-US"/>
              <a:t>12 Dec 19</a:t>
            </a:r>
            <a:endParaRPr lang="en-US" dirty="0"/>
          </a:p>
        </p:txBody>
      </p:sp>
      <p:sp>
        <p:nvSpPr>
          <p:cNvPr id="5" name="Footer Placeholder 4">
            <a:extLst>
              <a:ext uri="{FF2B5EF4-FFF2-40B4-BE49-F238E27FC236}">
                <a16:creationId xmlns:a16="http://schemas.microsoft.com/office/drawing/2014/main" id="{C9B0C375-A144-C04F-89FB-E14BC5F53AA2}"/>
              </a:ext>
            </a:extLst>
          </p:cNvPr>
          <p:cNvSpPr>
            <a:spLocks noGrp="1"/>
          </p:cNvSpPr>
          <p:nvPr>
            <p:ph type="ftr" sz="quarter" idx="3"/>
          </p:nvPr>
        </p:nvSpPr>
        <p:spPr/>
        <p:txBody>
          <a:bodyPr/>
          <a:lstStyle/>
          <a:p>
            <a:pPr>
              <a:defRPr/>
            </a:pPr>
            <a:r>
              <a:rPr lang="en-US" dirty="0"/>
              <a:t>V. Roger | 650 MHz High Beta CM Prototype PDR</a:t>
            </a:r>
            <a:endParaRPr lang="en-US" b="1" dirty="0"/>
          </a:p>
        </p:txBody>
      </p:sp>
      <p:sp>
        <p:nvSpPr>
          <p:cNvPr id="6" name="Slide Number Placeholder 5">
            <a:extLst>
              <a:ext uri="{FF2B5EF4-FFF2-40B4-BE49-F238E27FC236}">
                <a16:creationId xmlns:a16="http://schemas.microsoft.com/office/drawing/2014/main" id="{A96E6EB8-14F4-3B4D-AF51-1EDA3265A5E2}"/>
              </a:ext>
            </a:extLst>
          </p:cNvPr>
          <p:cNvSpPr>
            <a:spLocks noGrp="1"/>
          </p:cNvSpPr>
          <p:nvPr>
            <p:ph type="sldNum" sz="quarter" idx="4"/>
          </p:nvPr>
        </p:nvSpPr>
        <p:spPr/>
        <p:txBody>
          <a:bodyPr/>
          <a:lstStyle/>
          <a:p>
            <a:pPr>
              <a:defRPr/>
            </a:pPr>
            <a:fld id="{148C009B-CB69-E04A-B9B3-34B26D69E9CF}" type="slidenum">
              <a:rPr lang="en-US" smtClean="0"/>
              <a:pPr>
                <a:defRPr/>
              </a:pPr>
              <a:t>4</a:t>
            </a:fld>
            <a:endParaRPr lang="en-US" dirty="0"/>
          </a:p>
        </p:txBody>
      </p:sp>
      <p:sp>
        <p:nvSpPr>
          <p:cNvPr id="9" name="Rectangle 8">
            <a:extLst>
              <a:ext uri="{FF2B5EF4-FFF2-40B4-BE49-F238E27FC236}">
                <a16:creationId xmlns:a16="http://schemas.microsoft.com/office/drawing/2014/main" id="{A6772BB4-99A9-4017-897A-CB4C71E82ECB}"/>
              </a:ext>
            </a:extLst>
          </p:cNvPr>
          <p:cNvSpPr/>
          <p:nvPr/>
        </p:nvSpPr>
        <p:spPr>
          <a:xfrm>
            <a:off x="143933" y="953194"/>
            <a:ext cx="8771467" cy="5262979"/>
          </a:xfrm>
          <a:prstGeom prst="rect">
            <a:avLst/>
          </a:prstGeom>
        </p:spPr>
        <p:txBody>
          <a:bodyPr wrap="square">
            <a:spAutoFit/>
          </a:bodyPr>
          <a:lstStyle/>
          <a:p>
            <a:r>
              <a:rPr lang="en-US" sz="1600" dirty="0">
                <a:solidFill>
                  <a:schemeClr val="accent6">
                    <a:lumMod val="50000"/>
                  </a:schemeClr>
                </a:solidFill>
              </a:rPr>
              <a:t>1. Analyze interface between strongback and vacuum vessel to determine if adjustability of the internal vacuum vessel rails is required.</a:t>
            </a:r>
          </a:p>
          <a:p>
            <a:r>
              <a:rPr lang="en-US" sz="1600" dirty="0">
                <a:solidFill>
                  <a:schemeClr val="accent6">
                    <a:lumMod val="50000"/>
                  </a:schemeClr>
                </a:solidFill>
              </a:rPr>
              <a:t>2. Analyze stresses in strongback with cool-down following loss of insulating vacuum.</a:t>
            </a:r>
          </a:p>
          <a:p>
            <a:r>
              <a:rPr lang="en-US" sz="1600" dirty="0">
                <a:solidFill>
                  <a:schemeClr val="accent6">
                    <a:lumMod val="50000"/>
                  </a:schemeClr>
                </a:solidFill>
              </a:rPr>
              <a:t>3. Using simulation, confirm the impact of the cavity and 5K thermal intercept cooldown sequence on the support post.</a:t>
            </a:r>
          </a:p>
          <a:p>
            <a:r>
              <a:rPr lang="en-US" sz="1600" dirty="0">
                <a:solidFill>
                  <a:schemeClr val="accent6">
                    <a:lumMod val="50000"/>
                  </a:schemeClr>
                </a:solidFill>
              </a:rPr>
              <a:t>4. Analyze and review the cool-down manifold (Line H) and capillary tubes for fast cool-down pressure drops and for uniform flow into helium vessels.</a:t>
            </a:r>
          </a:p>
          <a:p>
            <a:r>
              <a:rPr lang="en-US" sz="1600" dirty="0">
                <a:solidFill>
                  <a:schemeClr val="accent6">
                    <a:lumMod val="50000"/>
                  </a:schemeClr>
                </a:solidFill>
              </a:rPr>
              <a:t>5. Check 2-phase flow design for liquid droplet separation. For example, you might need a larger distance between inlet and pumping line or metal mesh (Mott Corp.) so as not to pump liquid entrained in vapor.</a:t>
            </a:r>
          </a:p>
          <a:p>
            <a:r>
              <a:rPr lang="en-US" sz="1600" dirty="0">
                <a:solidFill>
                  <a:schemeClr val="accent6">
                    <a:lumMod val="50000"/>
                  </a:schemeClr>
                </a:solidFill>
              </a:rPr>
              <a:t>6. Complete the vibration modal study on the strongback and coldmass system.</a:t>
            </a:r>
          </a:p>
          <a:p>
            <a:r>
              <a:rPr lang="en-US" sz="1600" dirty="0">
                <a:solidFill>
                  <a:schemeClr val="accent6">
                    <a:lumMod val="50000"/>
                  </a:schemeClr>
                </a:solidFill>
              </a:rPr>
              <a:t>7. Complete vibration analysis to ensure mechanical integrity during shipping and handling for the FPC components prior to placing orders as it may impact shipping and handling approach for the CM.</a:t>
            </a:r>
          </a:p>
          <a:p>
            <a:r>
              <a:rPr lang="en-US" sz="1600" dirty="0">
                <a:solidFill>
                  <a:schemeClr val="accent6">
                    <a:lumMod val="50000"/>
                  </a:schemeClr>
                </a:solidFill>
              </a:rPr>
              <a:t>8 (coupler related)</a:t>
            </a:r>
          </a:p>
          <a:p>
            <a:r>
              <a:rPr lang="en-US" sz="1600" dirty="0">
                <a:solidFill>
                  <a:schemeClr val="accent6">
                    <a:lumMod val="50000"/>
                  </a:schemeClr>
                </a:solidFill>
              </a:rPr>
              <a:t>9. Develop a detailed transportation plan (that is reflected in the project schedule) that includes component testing, transportation frame verification and shipping approach for at least long distance portions but consider also on-site transportation and handling. Complete the shipping configuration specification prior to the CM FDR as it might impact design choices related to the CM.</a:t>
            </a:r>
          </a:p>
          <a:p>
            <a:r>
              <a:rPr lang="en-US" sz="1600" dirty="0">
                <a:solidFill>
                  <a:schemeClr val="accent6">
                    <a:lumMod val="50000"/>
                  </a:schemeClr>
                </a:solidFill>
              </a:rPr>
              <a:t>10. In determining the preferred lift points for transportation, determine whether the cryomodule design lift points are consistent with this additional weight and weight distribution. Address the risks to the cryomodule of impact on any part of the transportation frame when it’s lifted or set down.</a:t>
            </a:r>
          </a:p>
        </p:txBody>
      </p:sp>
    </p:spTree>
    <p:extLst>
      <p:ext uri="{BB962C8B-B14F-4D97-AF65-F5344CB8AC3E}">
        <p14:creationId xmlns:p14="http://schemas.microsoft.com/office/powerpoint/2010/main" val="3714539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4"/>
          </p:nvPr>
        </p:nvSpPr>
        <p:spPr/>
        <p:txBody>
          <a:bodyPr/>
          <a:lstStyle/>
          <a:p>
            <a:pPr>
              <a:defRPr/>
            </a:pPr>
            <a:fld id="{148C009B-CB69-E04A-B9B3-34B26D69E9CF}" type="slidenum">
              <a:rPr lang="en-US" smtClean="0"/>
              <a:pPr>
                <a:defRPr/>
              </a:pPr>
              <a:t>5</a:t>
            </a:fld>
            <a:endParaRPr lang="en-US" dirty="0"/>
          </a:p>
        </p:txBody>
      </p:sp>
      <p:sp>
        <p:nvSpPr>
          <p:cNvPr id="19" name="Date Placeholder 3">
            <a:extLst>
              <a:ext uri="{FF2B5EF4-FFF2-40B4-BE49-F238E27FC236}">
                <a16:creationId xmlns:a16="http://schemas.microsoft.com/office/drawing/2014/main" id="{24C1B234-55C4-4960-BAFE-1DE032CA32EE}"/>
              </a:ext>
            </a:extLst>
          </p:cNvPr>
          <p:cNvSpPr>
            <a:spLocks noGrp="1"/>
          </p:cNvSpPr>
          <p:nvPr>
            <p:ph type="dt" sz="half" idx="2"/>
          </p:nvPr>
        </p:nvSpPr>
        <p:spPr>
          <a:xfrm>
            <a:off x="736826" y="6495482"/>
            <a:ext cx="1442469" cy="241300"/>
          </a:xfrm>
        </p:spPr>
        <p:txBody>
          <a:bodyPr/>
          <a:lstStyle/>
          <a:p>
            <a:pPr>
              <a:defRPr/>
            </a:pPr>
            <a:fld id="{2732AF8F-286D-4E90-AAC8-946603964B17}" type="datetime1">
              <a:rPr lang="en-US" smtClean="0"/>
              <a:t>1/15/2020</a:t>
            </a:fld>
            <a:endParaRPr lang="en-US" dirty="0"/>
          </a:p>
        </p:txBody>
      </p:sp>
      <p:sp>
        <p:nvSpPr>
          <p:cNvPr id="5" name="Rectangle 4">
            <a:extLst>
              <a:ext uri="{FF2B5EF4-FFF2-40B4-BE49-F238E27FC236}">
                <a16:creationId xmlns:a16="http://schemas.microsoft.com/office/drawing/2014/main" id="{6FE7DD65-42EE-41DB-AD23-26BD1E828892}"/>
              </a:ext>
            </a:extLst>
          </p:cNvPr>
          <p:cNvSpPr/>
          <p:nvPr/>
        </p:nvSpPr>
        <p:spPr>
          <a:xfrm>
            <a:off x="799686" y="561864"/>
            <a:ext cx="8068970" cy="5955476"/>
          </a:xfrm>
          <a:prstGeom prst="rect">
            <a:avLst/>
          </a:prstGeom>
        </p:spPr>
        <p:txBody>
          <a:bodyPr wrap="square">
            <a:spAutoFit/>
          </a:bodyPr>
          <a:lstStyle/>
          <a:p>
            <a:endParaRPr lang="en-US" sz="2000" dirty="0">
              <a:solidFill>
                <a:schemeClr val="accent6">
                  <a:lumMod val="50000"/>
                </a:schemeClr>
              </a:solidFill>
            </a:endParaRPr>
          </a:p>
          <a:p>
            <a:r>
              <a:rPr lang="en-US" sz="1600" dirty="0">
                <a:solidFill>
                  <a:schemeClr val="accent6">
                    <a:lumMod val="50000"/>
                  </a:schemeClr>
                </a:solidFill>
              </a:rPr>
              <a:t>Main activities on going:</a:t>
            </a:r>
          </a:p>
          <a:p>
            <a:pPr marL="800100" lvl="1" indent="-342900">
              <a:buFont typeface="Arial" panose="020B0604020202020204" pitchFamily="34" charset="0"/>
              <a:buChar char="•"/>
            </a:pPr>
            <a:r>
              <a:rPr lang="en-US" sz="1600" dirty="0">
                <a:solidFill>
                  <a:schemeClr val="accent6">
                    <a:lumMod val="50000"/>
                  </a:schemeClr>
                </a:solidFill>
              </a:rPr>
              <a:t>The string assembly, tooling and procedure [Y. Orlov]</a:t>
            </a:r>
          </a:p>
          <a:p>
            <a:pPr marL="800100" lvl="1" indent="-342900">
              <a:buFont typeface="Arial" panose="020B0604020202020204" pitchFamily="34" charset="0"/>
              <a:buChar char="•"/>
            </a:pPr>
            <a:r>
              <a:rPr lang="en-US" sz="1600" dirty="0">
                <a:solidFill>
                  <a:schemeClr val="accent6">
                    <a:lumMod val="50000"/>
                  </a:schemeClr>
                </a:solidFill>
              </a:rPr>
              <a:t>The rails and tooling with regards to the assembly process [V. Poloubotko]</a:t>
            </a:r>
          </a:p>
          <a:p>
            <a:pPr marL="800100" lvl="1" indent="-342900">
              <a:buFont typeface="Arial" panose="020B0604020202020204" pitchFamily="34" charset="0"/>
              <a:buChar char="•"/>
            </a:pPr>
            <a:r>
              <a:rPr lang="en-US" sz="1600" dirty="0">
                <a:solidFill>
                  <a:schemeClr val="accent6">
                    <a:lumMod val="50000"/>
                  </a:schemeClr>
                </a:solidFill>
              </a:rPr>
              <a:t>The transportation analysis [S. Cheban, J. Helsper]</a:t>
            </a:r>
          </a:p>
          <a:p>
            <a:pPr marL="800100" lvl="1" indent="-342900">
              <a:buFont typeface="Arial" panose="020B0604020202020204" pitchFamily="34" charset="0"/>
              <a:buChar char="•"/>
            </a:pPr>
            <a:r>
              <a:rPr lang="en-US" sz="1600" dirty="0">
                <a:solidFill>
                  <a:schemeClr val="accent6">
                    <a:lumMod val="50000"/>
                  </a:schemeClr>
                </a:solidFill>
              </a:rPr>
              <a:t>The cryomodule design [V. Roger, Y. Orlov]</a:t>
            </a:r>
          </a:p>
          <a:p>
            <a:pPr marL="1257300" lvl="2" indent="-342900">
              <a:buFont typeface="Courier New" panose="02070309020205020404" pitchFamily="49" charset="0"/>
              <a:buChar char="o"/>
            </a:pPr>
            <a:r>
              <a:rPr lang="en-US" sz="1600" dirty="0">
                <a:solidFill>
                  <a:schemeClr val="accent6">
                    <a:lumMod val="50000"/>
                  </a:schemeClr>
                </a:solidFill>
              </a:rPr>
              <a:t>Piping</a:t>
            </a:r>
          </a:p>
          <a:p>
            <a:pPr marL="1257300" lvl="2" indent="-342900">
              <a:buFont typeface="Courier New" panose="02070309020205020404" pitchFamily="49" charset="0"/>
              <a:buChar char="o"/>
            </a:pPr>
            <a:r>
              <a:rPr lang="en-US" sz="1600" dirty="0">
                <a:solidFill>
                  <a:schemeClr val="accent6">
                    <a:lumMod val="50000"/>
                  </a:schemeClr>
                </a:solidFill>
              </a:rPr>
              <a:t>The vacuum vessel design and analysis</a:t>
            </a:r>
          </a:p>
          <a:p>
            <a:pPr marL="1257300" lvl="2" indent="-342900">
              <a:buFont typeface="Courier New" panose="02070309020205020404" pitchFamily="49" charset="0"/>
              <a:buChar char="o"/>
            </a:pPr>
            <a:r>
              <a:rPr lang="en-US" sz="1600" dirty="0">
                <a:solidFill>
                  <a:schemeClr val="accent6">
                    <a:lumMod val="50000"/>
                  </a:schemeClr>
                </a:solidFill>
              </a:rPr>
              <a:t>The thermal shield design and analysis [G. Smith]</a:t>
            </a:r>
          </a:p>
          <a:p>
            <a:pPr marL="1257300" lvl="2" indent="-342900">
              <a:buFont typeface="Courier New" panose="02070309020205020404" pitchFamily="49" charset="0"/>
              <a:buChar char="o"/>
            </a:pPr>
            <a:r>
              <a:rPr lang="en-US" sz="1600" dirty="0">
                <a:solidFill>
                  <a:schemeClr val="accent6">
                    <a:lumMod val="50000"/>
                  </a:schemeClr>
                </a:solidFill>
              </a:rPr>
              <a:t>Cavity support design and analysis [N. Nigam, J. Helsper]</a:t>
            </a:r>
          </a:p>
          <a:p>
            <a:pPr marL="342900" indent="-342900">
              <a:buFont typeface="Arial" panose="020B0604020202020204" pitchFamily="34" charset="0"/>
              <a:buChar char="•"/>
            </a:pPr>
            <a:endParaRPr lang="en-US" sz="500" dirty="0">
              <a:solidFill>
                <a:schemeClr val="accent6">
                  <a:lumMod val="50000"/>
                </a:schemeClr>
              </a:solidFill>
            </a:endParaRPr>
          </a:p>
          <a:p>
            <a:r>
              <a:rPr lang="en-US" sz="1600" dirty="0">
                <a:solidFill>
                  <a:schemeClr val="accent6">
                    <a:lumMod val="50000"/>
                  </a:schemeClr>
                </a:solidFill>
              </a:rPr>
              <a:t>Future activities:</a:t>
            </a:r>
          </a:p>
          <a:p>
            <a:pPr marL="800100" lvl="1" indent="-342900">
              <a:buFont typeface="Arial" panose="020B0604020202020204" pitchFamily="34" charset="0"/>
              <a:buChar char="•"/>
            </a:pPr>
            <a:r>
              <a:rPr lang="en-US" sz="1600" dirty="0">
                <a:solidFill>
                  <a:schemeClr val="accent6">
                    <a:lumMod val="50000"/>
                  </a:schemeClr>
                </a:solidFill>
              </a:rPr>
              <a:t>Implement input from partners</a:t>
            </a:r>
          </a:p>
          <a:p>
            <a:pPr marL="1257300" lvl="2" indent="-342900">
              <a:buFont typeface="Courier New" panose="02070309020205020404" pitchFamily="49" charset="0"/>
              <a:buChar char="o"/>
            </a:pPr>
            <a:r>
              <a:rPr lang="en-US" sz="1600" dirty="0">
                <a:solidFill>
                  <a:schemeClr val="accent6">
                    <a:lumMod val="50000"/>
                  </a:schemeClr>
                </a:solidFill>
              </a:rPr>
              <a:t>Strongback + interface with the vacuum vessel, transport frame, heat exchanger</a:t>
            </a:r>
          </a:p>
          <a:p>
            <a:pPr marL="800100" lvl="1" indent="-342900">
              <a:buFont typeface="Arial" panose="020B0604020202020204" pitchFamily="34" charset="0"/>
              <a:buChar char="•"/>
            </a:pPr>
            <a:r>
              <a:rPr lang="en-US" sz="1600" dirty="0">
                <a:solidFill>
                  <a:schemeClr val="accent6">
                    <a:lumMod val="50000"/>
                  </a:schemeClr>
                </a:solidFill>
              </a:rPr>
              <a:t>HBCAM [S. Zorzetti]</a:t>
            </a:r>
          </a:p>
          <a:p>
            <a:pPr marL="800100" lvl="1" indent="-342900">
              <a:buFont typeface="Arial" panose="020B0604020202020204" pitchFamily="34" charset="0"/>
              <a:buChar char="•"/>
            </a:pPr>
            <a:r>
              <a:rPr lang="en-US" sz="1600" dirty="0">
                <a:solidFill>
                  <a:schemeClr val="accent6">
                    <a:lumMod val="50000"/>
                  </a:schemeClr>
                </a:solidFill>
              </a:rPr>
              <a:t>Alignment strategy</a:t>
            </a:r>
          </a:p>
          <a:p>
            <a:pPr marL="800100" lvl="1" indent="-342900">
              <a:buFont typeface="Arial" panose="020B0604020202020204" pitchFamily="34" charset="0"/>
              <a:buChar char="•"/>
            </a:pPr>
            <a:r>
              <a:rPr lang="en-US" sz="1600" dirty="0">
                <a:solidFill>
                  <a:schemeClr val="accent6">
                    <a:lumMod val="50000"/>
                  </a:schemeClr>
                </a:solidFill>
              </a:rPr>
              <a:t>Valve sizing and pressure drops [B. Squires]</a:t>
            </a:r>
          </a:p>
          <a:p>
            <a:pPr marL="800100" lvl="1" indent="-342900">
              <a:buFont typeface="Arial" panose="020B0604020202020204" pitchFamily="34" charset="0"/>
              <a:buChar char="•"/>
            </a:pPr>
            <a:r>
              <a:rPr lang="en-US" sz="1600" dirty="0">
                <a:solidFill>
                  <a:schemeClr val="accent6">
                    <a:lumMod val="50000"/>
                  </a:schemeClr>
                </a:solidFill>
              </a:rPr>
              <a:t>P&amp;ID and instrumentation list [B. Squires]</a:t>
            </a:r>
          </a:p>
          <a:p>
            <a:pPr marL="800100" lvl="1" indent="-342900">
              <a:buFont typeface="Arial" panose="020B0604020202020204" pitchFamily="34" charset="0"/>
              <a:buChar char="•"/>
            </a:pPr>
            <a:r>
              <a:rPr lang="en-US" sz="1600" dirty="0">
                <a:solidFill>
                  <a:schemeClr val="accent6">
                    <a:lumMod val="50000"/>
                  </a:schemeClr>
                </a:solidFill>
              </a:rPr>
              <a:t>ICD, ISD, TRS , FRS … [B. Squires]</a:t>
            </a:r>
          </a:p>
          <a:p>
            <a:pPr marL="800100" lvl="1" indent="-342900">
              <a:buFont typeface="Arial" panose="020B0604020202020204" pitchFamily="34" charset="0"/>
              <a:buChar char="•"/>
            </a:pPr>
            <a:r>
              <a:rPr lang="en-US" sz="1600" dirty="0">
                <a:solidFill>
                  <a:schemeClr val="accent6">
                    <a:lumMod val="50000"/>
                  </a:schemeClr>
                </a:solidFill>
              </a:rPr>
              <a:t>Assembly procedure</a:t>
            </a:r>
          </a:p>
          <a:p>
            <a:pPr marL="800100" lvl="1" indent="-342900">
              <a:buFont typeface="Arial" panose="020B0604020202020204" pitchFamily="34" charset="0"/>
              <a:buChar char="•"/>
            </a:pPr>
            <a:r>
              <a:rPr lang="en-US" sz="1600" dirty="0">
                <a:solidFill>
                  <a:schemeClr val="accent6">
                    <a:lumMod val="50000"/>
                  </a:schemeClr>
                </a:solidFill>
              </a:rPr>
              <a:t>Procurement plan</a:t>
            </a:r>
          </a:p>
          <a:p>
            <a:pPr marL="800100" lvl="1" indent="-342900">
              <a:buFont typeface="Arial" panose="020B0604020202020204" pitchFamily="34" charset="0"/>
              <a:buChar char="•"/>
            </a:pPr>
            <a:r>
              <a:rPr lang="en-US" sz="1600" dirty="0">
                <a:solidFill>
                  <a:schemeClr val="accent6">
                    <a:lumMod val="50000"/>
                  </a:schemeClr>
                </a:solidFill>
              </a:rPr>
              <a:t>QA-QC plan</a:t>
            </a:r>
          </a:p>
          <a:p>
            <a:pPr marL="800100" lvl="1" indent="-342900">
              <a:buFont typeface="Arial" panose="020B0604020202020204" pitchFamily="34" charset="0"/>
              <a:buChar char="•"/>
            </a:pPr>
            <a:r>
              <a:rPr lang="en-US" sz="1600" dirty="0">
                <a:solidFill>
                  <a:schemeClr val="accent6">
                    <a:lumMod val="50000"/>
                  </a:schemeClr>
                </a:solidFill>
              </a:rPr>
              <a:t>Final magnetic calculation and magnetic hygiene plan [I. Terechkine, Y. Xie]</a:t>
            </a:r>
          </a:p>
          <a:p>
            <a:pPr marL="800100" lvl="1" indent="-342900">
              <a:buFont typeface="Arial" panose="020B0604020202020204" pitchFamily="34" charset="0"/>
              <a:buChar char="•"/>
            </a:pPr>
            <a:endParaRPr lang="en-US" sz="2000" dirty="0">
              <a:solidFill>
                <a:schemeClr val="accent6">
                  <a:lumMod val="50000"/>
                </a:schemeClr>
              </a:solidFill>
            </a:endParaRPr>
          </a:p>
        </p:txBody>
      </p:sp>
      <p:sp>
        <p:nvSpPr>
          <p:cNvPr id="6" name="Title 2">
            <a:extLst>
              <a:ext uri="{FF2B5EF4-FFF2-40B4-BE49-F238E27FC236}">
                <a16:creationId xmlns:a16="http://schemas.microsoft.com/office/drawing/2014/main" id="{C71468C8-7295-43A2-AEB0-BA5C0E1861B7}"/>
              </a:ext>
            </a:extLst>
          </p:cNvPr>
          <p:cNvSpPr>
            <a:spLocks noGrp="1"/>
          </p:cNvSpPr>
          <p:nvPr>
            <p:ph type="title"/>
          </p:nvPr>
        </p:nvSpPr>
        <p:spPr>
          <a:xfrm>
            <a:off x="228600" y="251752"/>
            <a:ext cx="8686800" cy="427877"/>
          </a:xfrm>
        </p:spPr>
        <p:txBody>
          <a:bodyPr/>
          <a:lstStyle/>
          <a:p>
            <a:r>
              <a:rPr lang="en-US" dirty="0"/>
              <a:t>FDR - June 2020 or earlier</a:t>
            </a:r>
          </a:p>
        </p:txBody>
      </p:sp>
    </p:spTree>
    <p:extLst>
      <p:ext uri="{BB962C8B-B14F-4D97-AF65-F5344CB8AC3E}">
        <p14:creationId xmlns:p14="http://schemas.microsoft.com/office/powerpoint/2010/main" val="3730406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4"/>
          </p:nvPr>
        </p:nvSpPr>
        <p:spPr/>
        <p:txBody>
          <a:bodyPr/>
          <a:lstStyle/>
          <a:p>
            <a:pPr>
              <a:defRPr/>
            </a:pPr>
            <a:fld id="{148C009B-CB69-E04A-B9B3-34B26D69E9CF}" type="slidenum">
              <a:rPr lang="en-US" smtClean="0"/>
              <a:pPr>
                <a:defRPr/>
              </a:pPr>
              <a:t>6</a:t>
            </a:fld>
            <a:endParaRPr lang="en-US" dirty="0"/>
          </a:p>
        </p:txBody>
      </p:sp>
      <p:sp>
        <p:nvSpPr>
          <p:cNvPr id="19" name="Date Placeholder 3">
            <a:extLst>
              <a:ext uri="{FF2B5EF4-FFF2-40B4-BE49-F238E27FC236}">
                <a16:creationId xmlns:a16="http://schemas.microsoft.com/office/drawing/2014/main" id="{24C1B234-55C4-4960-BAFE-1DE032CA32EE}"/>
              </a:ext>
            </a:extLst>
          </p:cNvPr>
          <p:cNvSpPr>
            <a:spLocks noGrp="1"/>
          </p:cNvSpPr>
          <p:nvPr>
            <p:ph type="dt" sz="half" idx="2"/>
          </p:nvPr>
        </p:nvSpPr>
        <p:spPr>
          <a:xfrm>
            <a:off x="736826" y="6495482"/>
            <a:ext cx="1442469" cy="241300"/>
          </a:xfrm>
        </p:spPr>
        <p:txBody>
          <a:bodyPr/>
          <a:lstStyle/>
          <a:p>
            <a:pPr>
              <a:defRPr/>
            </a:pPr>
            <a:fld id="{2732AF8F-286D-4E90-AAC8-946603964B17}" type="datetime1">
              <a:rPr lang="en-US" smtClean="0"/>
              <a:t>1/15/2020</a:t>
            </a:fld>
            <a:endParaRPr lang="en-US" dirty="0"/>
          </a:p>
        </p:txBody>
      </p:sp>
      <p:sp>
        <p:nvSpPr>
          <p:cNvPr id="5" name="Rectangle 4">
            <a:extLst>
              <a:ext uri="{FF2B5EF4-FFF2-40B4-BE49-F238E27FC236}">
                <a16:creationId xmlns:a16="http://schemas.microsoft.com/office/drawing/2014/main" id="{6FE7DD65-42EE-41DB-AD23-26BD1E828892}"/>
              </a:ext>
            </a:extLst>
          </p:cNvPr>
          <p:cNvSpPr/>
          <p:nvPr/>
        </p:nvSpPr>
        <p:spPr>
          <a:xfrm>
            <a:off x="799686" y="561864"/>
            <a:ext cx="8068970" cy="1200329"/>
          </a:xfrm>
          <a:prstGeom prst="rect">
            <a:avLst/>
          </a:prstGeom>
        </p:spPr>
        <p:txBody>
          <a:bodyPr wrap="square">
            <a:spAutoFit/>
          </a:bodyPr>
          <a:lstStyle/>
          <a:p>
            <a:endParaRPr lang="en-US" sz="2000" dirty="0">
              <a:solidFill>
                <a:schemeClr val="accent6">
                  <a:lumMod val="50000"/>
                </a:schemeClr>
              </a:solidFill>
            </a:endParaRPr>
          </a:p>
          <a:p>
            <a:r>
              <a:rPr lang="en-US" sz="1600" dirty="0">
                <a:solidFill>
                  <a:schemeClr val="accent6">
                    <a:lumMod val="50000"/>
                  </a:schemeClr>
                </a:solidFill>
              </a:rPr>
              <a:t>Everything in metric</a:t>
            </a:r>
          </a:p>
          <a:p>
            <a:r>
              <a:rPr lang="en-US" sz="1600" dirty="0">
                <a:solidFill>
                  <a:schemeClr val="accent6">
                    <a:lumMod val="50000"/>
                  </a:schemeClr>
                </a:solidFill>
              </a:rPr>
              <a:t>	Models, drawings, notes, hardware, standard parts, …</a:t>
            </a:r>
          </a:p>
          <a:p>
            <a:pPr marL="800100" lvl="1" indent="-342900">
              <a:buFont typeface="Arial" panose="020B0604020202020204" pitchFamily="34" charset="0"/>
              <a:buChar char="•"/>
            </a:pPr>
            <a:endParaRPr lang="en-US" sz="2000" dirty="0">
              <a:solidFill>
                <a:schemeClr val="accent6">
                  <a:lumMod val="50000"/>
                </a:schemeClr>
              </a:solidFill>
            </a:endParaRPr>
          </a:p>
        </p:txBody>
      </p:sp>
      <p:sp>
        <p:nvSpPr>
          <p:cNvPr id="6" name="Title 2">
            <a:extLst>
              <a:ext uri="{FF2B5EF4-FFF2-40B4-BE49-F238E27FC236}">
                <a16:creationId xmlns:a16="http://schemas.microsoft.com/office/drawing/2014/main" id="{C71468C8-7295-43A2-AEB0-BA5C0E1861B7}"/>
              </a:ext>
            </a:extLst>
          </p:cNvPr>
          <p:cNvSpPr>
            <a:spLocks noGrp="1"/>
          </p:cNvSpPr>
          <p:nvPr>
            <p:ph type="title"/>
          </p:nvPr>
        </p:nvSpPr>
        <p:spPr>
          <a:xfrm>
            <a:off x="228600" y="251752"/>
            <a:ext cx="8686800" cy="427877"/>
          </a:xfrm>
        </p:spPr>
        <p:txBody>
          <a:bodyPr/>
          <a:lstStyle/>
          <a:p>
            <a:r>
              <a:rPr lang="en-US" dirty="0"/>
              <a:t>Unit</a:t>
            </a:r>
          </a:p>
        </p:txBody>
      </p:sp>
      <p:sp>
        <p:nvSpPr>
          <p:cNvPr id="7" name="Rectangle 6">
            <a:extLst>
              <a:ext uri="{FF2B5EF4-FFF2-40B4-BE49-F238E27FC236}">
                <a16:creationId xmlns:a16="http://schemas.microsoft.com/office/drawing/2014/main" id="{B108F04D-ABAF-48F6-901E-0966C6FE078B}"/>
              </a:ext>
            </a:extLst>
          </p:cNvPr>
          <p:cNvSpPr/>
          <p:nvPr/>
        </p:nvSpPr>
        <p:spPr>
          <a:xfrm>
            <a:off x="752942" y="2387226"/>
            <a:ext cx="8068970" cy="1200329"/>
          </a:xfrm>
          <a:prstGeom prst="rect">
            <a:avLst/>
          </a:prstGeom>
        </p:spPr>
        <p:txBody>
          <a:bodyPr wrap="square">
            <a:spAutoFit/>
          </a:bodyPr>
          <a:lstStyle/>
          <a:p>
            <a:endParaRPr lang="en-US" sz="2000" dirty="0">
              <a:solidFill>
                <a:schemeClr val="accent6">
                  <a:lumMod val="50000"/>
                </a:schemeClr>
              </a:solidFill>
            </a:endParaRPr>
          </a:p>
          <a:p>
            <a:r>
              <a:rPr lang="en-US" sz="1600" dirty="0">
                <a:solidFill>
                  <a:schemeClr val="accent6">
                    <a:lumMod val="50000"/>
                  </a:schemeClr>
                </a:solidFill>
              </a:rPr>
              <a:t>121.0146PD – HB650 CM STRING design (cleanroom assembly related)</a:t>
            </a:r>
          </a:p>
          <a:p>
            <a:r>
              <a:rPr lang="en-US" sz="1600" dirty="0">
                <a:solidFill>
                  <a:schemeClr val="accent6">
                    <a:lumMod val="50000"/>
                  </a:schemeClr>
                </a:solidFill>
              </a:rPr>
              <a:t>121.0262PD – HB650 CM design (outside cleanroom assembly related)</a:t>
            </a:r>
          </a:p>
          <a:p>
            <a:pPr marL="800100" lvl="1" indent="-342900">
              <a:buFont typeface="Arial" panose="020B0604020202020204" pitchFamily="34" charset="0"/>
              <a:buChar char="•"/>
            </a:pPr>
            <a:endParaRPr lang="en-US" sz="2000" dirty="0">
              <a:solidFill>
                <a:schemeClr val="accent6">
                  <a:lumMod val="50000"/>
                </a:schemeClr>
              </a:solidFill>
            </a:endParaRPr>
          </a:p>
        </p:txBody>
      </p:sp>
      <p:sp>
        <p:nvSpPr>
          <p:cNvPr id="9" name="Title 2">
            <a:extLst>
              <a:ext uri="{FF2B5EF4-FFF2-40B4-BE49-F238E27FC236}">
                <a16:creationId xmlns:a16="http://schemas.microsoft.com/office/drawing/2014/main" id="{4A652B8C-EFE4-45F9-B6A8-1689A90DDDEF}"/>
              </a:ext>
            </a:extLst>
          </p:cNvPr>
          <p:cNvSpPr txBox="1">
            <a:spLocks/>
          </p:cNvSpPr>
          <p:nvPr/>
        </p:nvSpPr>
        <p:spPr>
          <a:xfrm>
            <a:off x="181856" y="2077114"/>
            <a:ext cx="8686800" cy="427877"/>
          </a:xfrm>
          <a:prstGeom prst="rect">
            <a:avLst/>
          </a:prstGeom>
        </p:spPr>
        <p:txBody>
          <a:bodyPr lIns="0" tIns="0" rIns="0" bIns="0" anchor="b" anchorCtr="0"/>
          <a:lstStyle>
            <a:lvl1pPr algn="l" defTabSz="457200" rtl="0" eaLnBrk="1" fontAlgn="base" hangingPunct="1">
              <a:spcBef>
                <a:spcPct val="0"/>
              </a:spcBef>
              <a:spcAft>
                <a:spcPct val="0"/>
              </a:spcAft>
              <a:defRPr sz="2800" b="1" kern="1200">
                <a:solidFill>
                  <a:srgbClr val="004C97"/>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a:lstStyle>
          <a:p>
            <a:r>
              <a:rPr lang="en-US"/>
              <a:t>Task code</a:t>
            </a:r>
            <a:endParaRPr lang="en-US" dirty="0"/>
          </a:p>
        </p:txBody>
      </p:sp>
    </p:spTree>
    <p:extLst>
      <p:ext uri="{BB962C8B-B14F-4D97-AF65-F5344CB8AC3E}">
        <p14:creationId xmlns:p14="http://schemas.microsoft.com/office/powerpoint/2010/main" val="3193004970"/>
      </p:ext>
    </p:extLst>
  </p:cSld>
  <p:clrMapOvr>
    <a:masterClrMapping/>
  </p:clrMapOvr>
</p:sld>
</file>

<file path=ppt/theme/theme1.xml><?xml version="1.0" encoding="utf-8"?>
<a:theme xmlns:a="http://schemas.openxmlformats.org/drawingml/2006/main" name="Fermilab_PPT_0908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NAL_PowerPoint_4x3_100716" id="{C56AE792-1073-4367-8F8A-593D7A00575F}" vid="{FCED6878-309D-4AFC-95DB-57DE4ADEE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Review STC - Vincent</Template>
  <TotalTime>90292</TotalTime>
  <Words>936</Words>
  <Application>Microsoft Office PowerPoint</Application>
  <PresentationFormat>On-screen Show (4:3)</PresentationFormat>
  <Paragraphs>97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Courier New</vt:lpstr>
      <vt:lpstr>Helvetica</vt:lpstr>
      <vt:lpstr>Helvetica-Oblique</vt:lpstr>
      <vt:lpstr>Fermilab_PPT_090815</vt:lpstr>
      <vt:lpstr>PowerPoint Presentation</vt:lpstr>
      <vt:lpstr>PDR</vt:lpstr>
      <vt:lpstr>PDR</vt:lpstr>
      <vt:lpstr>PDR Recommendations</vt:lpstr>
      <vt:lpstr>FDR - June 2020 or earlier</vt:lpstr>
      <vt:lpstr>Unit</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Roger</dc:creator>
  <cp:lastModifiedBy>Vincent Roger</cp:lastModifiedBy>
  <cp:revision>648</cp:revision>
  <cp:lastPrinted>2018-01-25T18:05:22Z</cp:lastPrinted>
  <dcterms:created xsi:type="dcterms:W3CDTF">2017-02-07T22:21:20Z</dcterms:created>
  <dcterms:modified xsi:type="dcterms:W3CDTF">2020-01-15T21:05:43Z</dcterms:modified>
</cp:coreProperties>
</file>