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Lst>
  <p:notesMasterIdLst>
    <p:notesMasterId r:id="rId36"/>
  </p:notesMasterIdLst>
  <p:sldIdLst>
    <p:sldId id="256" r:id="rId7"/>
    <p:sldId id="268" r:id="rId8"/>
    <p:sldId id="267" r:id="rId9"/>
    <p:sldId id="307" r:id="rId10"/>
    <p:sldId id="299" r:id="rId11"/>
    <p:sldId id="304" r:id="rId12"/>
    <p:sldId id="302" r:id="rId13"/>
    <p:sldId id="326" r:id="rId14"/>
    <p:sldId id="327" r:id="rId15"/>
    <p:sldId id="303" r:id="rId16"/>
    <p:sldId id="328" r:id="rId17"/>
    <p:sldId id="300" r:id="rId18"/>
    <p:sldId id="269" r:id="rId19"/>
    <p:sldId id="270" r:id="rId20"/>
    <p:sldId id="271" r:id="rId21"/>
    <p:sldId id="272" r:id="rId22"/>
    <p:sldId id="257" r:id="rId23"/>
    <p:sldId id="258" r:id="rId24"/>
    <p:sldId id="259" r:id="rId25"/>
    <p:sldId id="260" r:id="rId26"/>
    <p:sldId id="276" r:id="rId27"/>
    <p:sldId id="275" r:id="rId28"/>
    <p:sldId id="262" r:id="rId29"/>
    <p:sldId id="263" r:id="rId30"/>
    <p:sldId id="261" r:id="rId31"/>
    <p:sldId id="265" r:id="rId32"/>
    <p:sldId id="266" r:id="rId33"/>
    <p:sldId id="273" r:id="rId34"/>
    <p:sldId id="27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612A6-D77E-4AB2-BAD2-0A0EFC91C788}" v="600" dt="2020-01-17T00:03:14.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9" autoAdjust="0"/>
    <p:restoredTop sz="83923" autoAdjust="0"/>
  </p:normalViewPr>
  <p:slideViewPr>
    <p:cSldViewPr snapToGrid="0">
      <p:cViewPr varScale="1">
        <p:scale>
          <a:sx n="89" d="100"/>
          <a:sy n="89" d="100"/>
        </p:scale>
        <p:origin x="23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Barrow" userId="cee76c35-ae93-44d9-86f0-888a0a7effc5" providerId="ADAL" clId="{2C7612A6-D77E-4AB2-BAD2-0A0EFC91C788}"/>
    <pc:docChg chg="undo custSel mod addSld delSld modSld sldOrd">
      <pc:chgData name="Joshua Barrow" userId="cee76c35-ae93-44d9-86f0-888a0a7effc5" providerId="ADAL" clId="{2C7612A6-D77E-4AB2-BAD2-0A0EFC91C788}" dt="2020-01-17T00:03:19.919" v="1557" actId="478"/>
      <pc:docMkLst>
        <pc:docMk/>
      </pc:docMkLst>
      <pc:sldChg chg="addSp delSp modSp ord">
        <pc:chgData name="Joshua Barrow" userId="cee76c35-ae93-44d9-86f0-888a0a7effc5" providerId="ADAL" clId="{2C7612A6-D77E-4AB2-BAD2-0A0EFC91C788}" dt="2020-01-16T23:37:07.224" v="1437" actId="1076"/>
        <pc:sldMkLst>
          <pc:docMk/>
          <pc:sldMk cId="1802716909" sldId="256"/>
        </pc:sldMkLst>
        <pc:spChg chg="add del">
          <ac:chgData name="Joshua Barrow" userId="cee76c35-ae93-44d9-86f0-888a0a7effc5" providerId="ADAL" clId="{2C7612A6-D77E-4AB2-BAD2-0A0EFC91C788}" dt="2020-01-16T21:22:08.351" v="1"/>
          <ac:spMkLst>
            <pc:docMk/>
            <pc:sldMk cId="1802716909" sldId="256"/>
            <ac:spMk id="4" creationId="{6E865AC7-A8AB-44B1-999C-E57C81E56AE8}"/>
          </ac:spMkLst>
        </pc:spChg>
        <pc:picChg chg="add mod">
          <ac:chgData name="Joshua Barrow" userId="cee76c35-ae93-44d9-86f0-888a0a7effc5" providerId="ADAL" clId="{2C7612A6-D77E-4AB2-BAD2-0A0EFC91C788}" dt="2020-01-16T23:37:07.224" v="1437" actId="1076"/>
          <ac:picMkLst>
            <pc:docMk/>
            <pc:sldMk cId="1802716909" sldId="256"/>
            <ac:picMk id="9" creationId="{BA51B934-A3BB-4947-BF65-B11A7287BE45}"/>
          </ac:picMkLst>
        </pc:picChg>
        <pc:picChg chg="add mod">
          <ac:chgData name="Joshua Barrow" userId="cee76c35-ae93-44d9-86f0-888a0a7effc5" providerId="ADAL" clId="{2C7612A6-D77E-4AB2-BAD2-0A0EFC91C788}" dt="2020-01-16T23:36:58.913" v="1436" actId="14100"/>
          <ac:picMkLst>
            <pc:docMk/>
            <pc:sldMk cId="1802716909" sldId="256"/>
            <ac:picMk id="10" creationId="{3948DF2A-0050-4DBD-BCCD-D20CF59F5CCB}"/>
          </ac:picMkLst>
        </pc:picChg>
      </pc:sldChg>
      <pc:sldChg chg="addSp modSp">
        <pc:chgData name="Joshua Barrow" userId="cee76c35-ae93-44d9-86f0-888a0a7effc5" providerId="ADAL" clId="{2C7612A6-D77E-4AB2-BAD2-0A0EFC91C788}" dt="2020-01-16T23:18:50.591" v="1061" actId="20577"/>
        <pc:sldMkLst>
          <pc:docMk/>
          <pc:sldMk cId="3407168654" sldId="257"/>
        </pc:sldMkLst>
        <pc:spChg chg="add mod">
          <ac:chgData name="Joshua Barrow" userId="cee76c35-ae93-44d9-86f0-888a0a7effc5" providerId="ADAL" clId="{2C7612A6-D77E-4AB2-BAD2-0A0EFC91C788}" dt="2020-01-16T23:18:50.591" v="1061" actId="20577"/>
          <ac:spMkLst>
            <pc:docMk/>
            <pc:sldMk cId="3407168654" sldId="257"/>
            <ac:spMk id="3" creationId="{4555344F-D749-4BD6-B096-503BC3271D65}"/>
          </ac:spMkLst>
        </pc:spChg>
      </pc:sldChg>
      <pc:sldChg chg="addSp modSp">
        <pc:chgData name="Joshua Barrow" userId="cee76c35-ae93-44d9-86f0-888a0a7effc5" providerId="ADAL" clId="{2C7612A6-D77E-4AB2-BAD2-0A0EFC91C788}" dt="2020-01-16T23:01:16.835" v="610" actId="1076"/>
        <pc:sldMkLst>
          <pc:docMk/>
          <pc:sldMk cId="2939673080" sldId="261"/>
        </pc:sldMkLst>
        <pc:spChg chg="add mod">
          <ac:chgData name="Joshua Barrow" userId="cee76c35-ae93-44d9-86f0-888a0a7effc5" providerId="ADAL" clId="{2C7612A6-D77E-4AB2-BAD2-0A0EFC91C788}" dt="2020-01-16T23:01:16.835" v="610" actId="1076"/>
          <ac:spMkLst>
            <pc:docMk/>
            <pc:sldMk cId="2939673080" sldId="261"/>
            <ac:spMk id="4" creationId="{48A4699D-9820-4828-B8E5-E393F474C206}"/>
          </ac:spMkLst>
        </pc:spChg>
      </pc:sldChg>
      <pc:sldChg chg="addSp modSp">
        <pc:chgData name="Joshua Barrow" userId="cee76c35-ae93-44d9-86f0-888a0a7effc5" providerId="ADAL" clId="{2C7612A6-D77E-4AB2-BAD2-0A0EFC91C788}" dt="2020-01-16T23:01:00.522" v="608" actId="20577"/>
        <pc:sldMkLst>
          <pc:docMk/>
          <pc:sldMk cId="1716302385" sldId="263"/>
        </pc:sldMkLst>
        <pc:spChg chg="add mod">
          <ac:chgData name="Joshua Barrow" userId="cee76c35-ae93-44d9-86f0-888a0a7effc5" providerId="ADAL" clId="{2C7612A6-D77E-4AB2-BAD2-0A0EFC91C788}" dt="2020-01-16T23:01:00.522" v="608" actId="20577"/>
          <ac:spMkLst>
            <pc:docMk/>
            <pc:sldMk cId="1716302385" sldId="263"/>
            <ac:spMk id="3" creationId="{5DBC8719-89B6-4303-A657-9911E20B3BCA}"/>
          </ac:spMkLst>
        </pc:spChg>
      </pc:sldChg>
      <pc:sldChg chg="ord">
        <pc:chgData name="Joshua Barrow" userId="cee76c35-ae93-44d9-86f0-888a0a7effc5" providerId="ADAL" clId="{2C7612A6-D77E-4AB2-BAD2-0A0EFC91C788}" dt="2020-01-16T23:39:12.727" v="1446"/>
        <pc:sldMkLst>
          <pc:docMk/>
          <pc:sldMk cId="1489774733" sldId="267"/>
        </pc:sldMkLst>
      </pc:sldChg>
      <pc:sldChg chg="add">
        <pc:chgData name="Joshua Barrow" userId="cee76c35-ae93-44d9-86f0-888a0a7effc5" providerId="ADAL" clId="{2C7612A6-D77E-4AB2-BAD2-0A0EFC91C788}" dt="2020-01-16T21:22:31.187" v="2"/>
        <pc:sldMkLst>
          <pc:docMk/>
          <pc:sldMk cId="341297635" sldId="268"/>
        </pc:sldMkLst>
      </pc:sldChg>
      <pc:sldChg chg="addSp delSp modSp add">
        <pc:chgData name="Joshua Barrow" userId="cee76c35-ae93-44d9-86f0-888a0a7effc5" providerId="ADAL" clId="{2C7612A6-D77E-4AB2-BAD2-0A0EFC91C788}" dt="2020-01-16T23:44:28.221" v="1491" actId="20577"/>
        <pc:sldMkLst>
          <pc:docMk/>
          <pc:sldMk cId="4132801174" sldId="269"/>
        </pc:sldMkLst>
        <pc:spChg chg="mod">
          <ac:chgData name="Joshua Barrow" userId="cee76c35-ae93-44d9-86f0-888a0a7effc5" providerId="ADAL" clId="{2C7612A6-D77E-4AB2-BAD2-0A0EFC91C788}" dt="2020-01-16T23:43:18.751" v="1470" actId="20577"/>
          <ac:spMkLst>
            <pc:docMk/>
            <pc:sldMk cId="4132801174" sldId="269"/>
            <ac:spMk id="2" creationId="{4405296F-F510-4195-80F5-3FEEA5BA0EDA}"/>
          </ac:spMkLst>
        </pc:spChg>
        <pc:spChg chg="mod">
          <ac:chgData name="Joshua Barrow" userId="cee76c35-ae93-44d9-86f0-888a0a7effc5" providerId="ADAL" clId="{2C7612A6-D77E-4AB2-BAD2-0A0EFC91C788}" dt="2020-01-16T23:44:28.221" v="1491" actId="20577"/>
          <ac:spMkLst>
            <pc:docMk/>
            <pc:sldMk cId="4132801174" sldId="269"/>
            <ac:spMk id="3" creationId="{C7CF3B52-EF18-4298-9E80-5F68880AE43A}"/>
          </ac:spMkLst>
        </pc:spChg>
        <pc:graphicFrameChg chg="add del">
          <ac:chgData name="Joshua Barrow" userId="cee76c35-ae93-44d9-86f0-888a0a7effc5" providerId="ADAL" clId="{2C7612A6-D77E-4AB2-BAD2-0A0EFC91C788}" dt="2020-01-16T23:44:00.325" v="1478"/>
          <ac:graphicFrameMkLst>
            <pc:docMk/>
            <pc:sldMk cId="4132801174" sldId="269"/>
            <ac:graphicFrameMk id="5" creationId="{D6ABE86B-8939-486B-8363-D63B594C8F06}"/>
          </ac:graphicFrameMkLst>
        </pc:graphicFrameChg>
        <pc:graphicFrameChg chg="add del mod">
          <ac:chgData name="Joshua Barrow" userId="cee76c35-ae93-44d9-86f0-888a0a7effc5" providerId="ADAL" clId="{2C7612A6-D77E-4AB2-BAD2-0A0EFC91C788}" dt="2020-01-16T23:44:19.575" v="1481" actId="478"/>
          <ac:graphicFrameMkLst>
            <pc:docMk/>
            <pc:sldMk cId="4132801174" sldId="269"/>
            <ac:graphicFrameMk id="6" creationId="{ECFCB125-1134-4082-ADCA-D112201326B5}"/>
          </ac:graphicFrameMkLst>
        </pc:graphicFrameChg>
      </pc:sldChg>
      <pc:sldChg chg="add">
        <pc:chgData name="Joshua Barrow" userId="cee76c35-ae93-44d9-86f0-888a0a7effc5" providerId="ADAL" clId="{2C7612A6-D77E-4AB2-BAD2-0A0EFC91C788}" dt="2020-01-16T21:22:31.187" v="2"/>
        <pc:sldMkLst>
          <pc:docMk/>
          <pc:sldMk cId="725035320" sldId="270"/>
        </pc:sldMkLst>
      </pc:sldChg>
      <pc:sldChg chg="modSp add">
        <pc:chgData name="Joshua Barrow" userId="cee76c35-ae93-44d9-86f0-888a0a7effc5" providerId="ADAL" clId="{2C7612A6-D77E-4AB2-BAD2-0A0EFC91C788}" dt="2020-01-16T23:45:19.049" v="1549" actId="20577"/>
        <pc:sldMkLst>
          <pc:docMk/>
          <pc:sldMk cId="5412059" sldId="271"/>
        </pc:sldMkLst>
        <pc:spChg chg="mod">
          <ac:chgData name="Joshua Barrow" userId="cee76c35-ae93-44d9-86f0-888a0a7effc5" providerId="ADAL" clId="{2C7612A6-D77E-4AB2-BAD2-0A0EFC91C788}" dt="2020-01-16T23:45:04.978" v="1501" actId="122"/>
          <ac:spMkLst>
            <pc:docMk/>
            <pc:sldMk cId="5412059" sldId="271"/>
            <ac:spMk id="2" creationId="{3C3B7E23-267B-4166-83B3-8390E65A06B0}"/>
          </ac:spMkLst>
        </pc:spChg>
        <pc:spChg chg="mod">
          <ac:chgData name="Joshua Barrow" userId="cee76c35-ae93-44d9-86f0-888a0a7effc5" providerId="ADAL" clId="{2C7612A6-D77E-4AB2-BAD2-0A0EFC91C788}" dt="2020-01-16T23:45:19.049" v="1549" actId="20577"/>
          <ac:spMkLst>
            <pc:docMk/>
            <pc:sldMk cId="5412059" sldId="271"/>
            <ac:spMk id="3" creationId="{E5984677-CD48-48BC-BA3C-F840FCCDDDF2}"/>
          </ac:spMkLst>
        </pc:spChg>
      </pc:sldChg>
      <pc:sldChg chg="modSp add">
        <pc:chgData name="Joshua Barrow" userId="cee76c35-ae93-44d9-86f0-888a0a7effc5" providerId="ADAL" clId="{2C7612A6-D77E-4AB2-BAD2-0A0EFC91C788}" dt="2020-01-16T21:23:18.941" v="96" actId="20577"/>
        <pc:sldMkLst>
          <pc:docMk/>
          <pc:sldMk cId="3888276072" sldId="272"/>
        </pc:sldMkLst>
        <pc:spChg chg="mod">
          <ac:chgData name="Joshua Barrow" userId="cee76c35-ae93-44d9-86f0-888a0a7effc5" providerId="ADAL" clId="{2C7612A6-D77E-4AB2-BAD2-0A0EFC91C788}" dt="2020-01-16T21:23:12.940" v="65" actId="20577"/>
          <ac:spMkLst>
            <pc:docMk/>
            <pc:sldMk cId="3888276072" sldId="272"/>
            <ac:spMk id="2" creationId="{54876E96-25C7-428F-8851-1C5F15D6D737}"/>
          </ac:spMkLst>
        </pc:spChg>
        <pc:spChg chg="mod">
          <ac:chgData name="Joshua Barrow" userId="cee76c35-ae93-44d9-86f0-888a0a7effc5" providerId="ADAL" clId="{2C7612A6-D77E-4AB2-BAD2-0A0EFC91C788}" dt="2020-01-16T21:23:18.941" v="96" actId="20577"/>
          <ac:spMkLst>
            <pc:docMk/>
            <pc:sldMk cId="3888276072" sldId="272"/>
            <ac:spMk id="3" creationId="{4B32FB5F-C53F-4003-B179-1C157A2B7EDB}"/>
          </ac:spMkLst>
        </pc:spChg>
      </pc:sldChg>
      <pc:sldChg chg="add del">
        <pc:chgData name="Joshua Barrow" userId="cee76c35-ae93-44d9-86f0-888a0a7effc5" providerId="ADAL" clId="{2C7612A6-D77E-4AB2-BAD2-0A0EFC91C788}" dt="2020-01-16T21:29:02.608" v="100"/>
        <pc:sldMkLst>
          <pc:docMk/>
          <pc:sldMk cId="38288487" sldId="273"/>
        </pc:sldMkLst>
      </pc:sldChg>
      <pc:sldChg chg="addSp delSp add del setBg delDesignElem">
        <pc:chgData name="Joshua Barrow" userId="cee76c35-ae93-44d9-86f0-888a0a7effc5" providerId="ADAL" clId="{2C7612A6-D77E-4AB2-BAD2-0A0EFC91C788}" dt="2020-01-16T21:29:02.608" v="100"/>
        <pc:sldMkLst>
          <pc:docMk/>
          <pc:sldMk cId="4252834253" sldId="274"/>
        </pc:sldMkLst>
        <pc:spChg chg="add del">
          <ac:chgData name="Joshua Barrow" userId="cee76c35-ae93-44d9-86f0-888a0a7effc5" providerId="ADAL" clId="{2C7612A6-D77E-4AB2-BAD2-0A0EFC91C788}" dt="2020-01-16T21:28:58.511" v="99"/>
          <ac:spMkLst>
            <pc:docMk/>
            <pc:sldMk cId="4252834253" sldId="274"/>
            <ac:spMk id="10" creationId="{2F888C18-7E74-4A98-A7B4-A5C43583A482}"/>
          </ac:spMkLst>
        </pc:spChg>
        <pc:spChg chg="add del">
          <ac:chgData name="Joshua Barrow" userId="cee76c35-ae93-44d9-86f0-888a0a7effc5" providerId="ADAL" clId="{2C7612A6-D77E-4AB2-BAD2-0A0EFC91C788}" dt="2020-01-16T21:28:58.511" v="99"/>
          <ac:spMkLst>
            <pc:docMk/>
            <pc:sldMk cId="4252834253" sldId="274"/>
            <ac:spMk id="12" creationId="{20436840-698D-4B5F-A7C0-101AD48D861E}"/>
          </ac:spMkLst>
        </pc:spChg>
        <pc:spChg chg="add del">
          <ac:chgData name="Joshua Barrow" userId="cee76c35-ae93-44d9-86f0-888a0a7effc5" providerId="ADAL" clId="{2C7612A6-D77E-4AB2-BAD2-0A0EFC91C788}" dt="2020-01-16T21:28:58.511" v="99"/>
          <ac:spMkLst>
            <pc:docMk/>
            <pc:sldMk cId="4252834253" sldId="274"/>
            <ac:spMk id="14" creationId="{3682BE5A-770A-4799-BE6D-CE0BD0AD28C0}"/>
          </ac:spMkLst>
        </pc:spChg>
        <pc:spChg chg="add del">
          <ac:chgData name="Joshua Barrow" userId="cee76c35-ae93-44d9-86f0-888a0a7effc5" providerId="ADAL" clId="{2C7612A6-D77E-4AB2-BAD2-0A0EFC91C788}" dt="2020-01-16T21:28:58.511" v="99"/>
          <ac:spMkLst>
            <pc:docMk/>
            <pc:sldMk cId="4252834253" sldId="274"/>
            <ac:spMk id="16" creationId="{85B58713-80A3-4F72-8ADA-A63E6BA8BC00}"/>
          </ac:spMkLst>
        </pc:spChg>
      </pc:sldChg>
      <pc:sldChg chg="addSp delSp modSp add mod setBg modNotesTx">
        <pc:chgData name="Joshua Barrow" userId="cee76c35-ae93-44d9-86f0-888a0a7effc5" providerId="ADAL" clId="{2C7612A6-D77E-4AB2-BAD2-0A0EFC91C788}" dt="2020-01-16T23:28:04.953" v="1433" actId="20577"/>
        <pc:sldMkLst>
          <pc:docMk/>
          <pc:sldMk cId="4194647491" sldId="275"/>
        </pc:sldMkLst>
        <pc:spChg chg="mod">
          <ac:chgData name="Joshua Barrow" userId="cee76c35-ae93-44d9-86f0-888a0a7effc5" providerId="ADAL" clId="{2C7612A6-D77E-4AB2-BAD2-0A0EFC91C788}" dt="2020-01-16T23:28:04.953" v="1433" actId="20577"/>
          <ac:spMkLst>
            <pc:docMk/>
            <pc:sldMk cId="4194647491" sldId="275"/>
            <ac:spMk id="2" creationId="{A75ED61E-CAE2-4DC7-A698-733A96972C8B}"/>
          </ac:spMkLst>
        </pc:spChg>
        <pc:spChg chg="del mod ord">
          <ac:chgData name="Joshua Barrow" userId="cee76c35-ae93-44d9-86f0-888a0a7effc5" providerId="ADAL" clId="{2C7612A6-D77E-4AB2-BAD2-0A0EFC91C788}" dt="2020-01-16T21:33:32.642" v="151" actId="478"/>
          <ac:spMkLst>
            <pc:docMk/>
            <pc:sldMk cId="4194647491" sldId="275"/>
            <ac:spMk id="3" creationId="{BB8777E3-C934-45ED-85A1-AA73698B7CED}"/>
          </ac:spMkLst>
        </pc:spChg>
        <pc:spChg chg="mod">
          <ac:chgData name="Joshua Barrow" userId="cee76c35-ae93-44d9-86f0-888a0a7effc5" providerId="ADAL" clId="{2C7612A6-D77E-4AB2-BAD2-0A0EFC91C788}" dt="2020-01-16T21:54:23.796" v="225" actId="26606"/>
          <ac:spMkLst>
            <pc:docMk/>
            <pc:sldMk cId="4194647491" sldId="275"/>
            <ac:spMk id="4" creationId="{5DF89968-85BE-4F4F-A4C7-9DA2ABB21A4B}"/>
          </ac:spMkLst>
        </pc:spChg>
        <pc:spChg chg="mod">
          <ac:chgData name="Joshua Barrow" userId="cee76c35-ae93-44d9-86f0-888a0a7effc5" providerId="ADAL" clId="{2C7612A6-D77E-4AB2-BAD2-0A0EFC91C788}" dt="2020-01-16T21:54:23.796" v="225" actId="26606"/>
          <ac:spMkLst>
            <pc:docMk/>
            <pc:sldMk cId="4194647491" sldId="275"/>
            <ac:spMk id="5" creationId="{52AE0C40-DEA0-4637-8781-14E9FDE5DD4E}"/>
          </ac:spMkLst>
        </pc:spChg>
        <pc:spChg chg="mod ord">
          <ac:chgData name="Joshua Barrow" userId="cee76c35-ae93-44d9-86f0-888a0a7effc5" providerId="ADAL" clId="{2C7612A6-D77E-4AB2-BAD2-0A0EFC91C788}" dt="2020-01-16T21:54:23.796" v="225" actId="26606"/>
          <ac:spMkLst>
            <pc:docMk/>
            <pc:sldMk cId="4194647491" sldId="275"/>
            <ac:spMk id="6" creationId="{4615BD22-AF1F-4CB4-AFB0-B5FF85F18F04}"/>
          </ac:spMkLst>
        </pc:spChg>
        <pc:spChg chg="add del mod">
          <ac:chgData name="Joshua Barrow" userId="cee76c35-ae93-44d9-86f0-888a0a7effc5" providerId="ADAL" clId="{2C7612A6-D77E-4AB2-BAD2-0A0EFC91C788}" dt="2020-01-16T21:49:46.801" v="173" actId="478"/>
          <ac:spMkLst>
            <pc:docMk/>
            <pc:sldMk cId="4194647491" sldId="275"/>
            <ac:spMk id="7" creationId="{F5DBB7F6-9A7A-47DA-A7C9-A2C269796510}"/>
          </ac:spMkLst>
        </pc:spChg>
        <pc:spChg chg="add del">
          <ac:chgData name="Joshua Barrow" userId="cee76c35-ae93-44d9-86f0-888a0a7effc5" providerId="ADAL" clId="{2C7612A6-D77E-4AB2-BAD2-0A0EFC91C788}" dt="2020-01-16T21:53:22.517" v="206" actId="26606"/>
          <ac:spMkLst>
            <pc:docMk/>
            <pc:sldMk cId="4194647491" sldId="275"/>
            <ac:spMk id="11" creationId="{3741B58E-3B65-4A01-A276-975AB2CF8A08}"/>
          </ac:spMkLst>
        </pc:spChg>
        <pc:spChg chg="add del">
          <ac:chgData name="Joshua Barrow" userId="cee76c35-ae93-44d9-86f0-888a0a7effc5" providerId="ADAL" clId="{2C7612A6-D77E-4AB2-BAD2-0A0EFC91C788}" dt="2020-01-16T21:53:22.517" v="206" actId="26606"/>
          <ac:spMkLst>
            <pc:docMk/>
            <pc:sldMk cId="4194647491" sldId="275"/>
            <ac:spMk id="13" creationId="{7AAC67C3-831B-4AB1-A259-DFB839CAFAFC}"/>
          </ac:spMkLst>
        </pc:spChg>
        <pc:spChg chg="add del">
          <ac:chgData name="Joshua Barrow" userId="cee76c35-ae93-44d9-86f0-888a0a7effc5" providerId="ADAL" clId="{2C7612A6-D77E-4AB2-BAD2-0A0EFC91C788}" dt="2020-01-16T21:53:22.517" v="206" actId="26606"/>
          <ac:spMkLst>
            <pc:docMk/>
            <pc:sldMk cId="4194647491" sldId="275"/>
            <ac:spMk id="15" creationId="{054B3F04-9EAC-45C0-B3CE-0387EEA10A0C}"/>
          </ac:spMkLst>
        </pc:spChg>
        <pc:spChg chg="add del">
          <ac:chgData name="Joshua Barrow" userId="cee76c35-ae93-44d9-86f0-888a0a7effc5" providerId="ADAL" clId="{2C7612A6-D77E-4AB2-BAD2-0A0EFC91C788}" dt="2020-01-16T21:53:06.453" v="203"/>
          <ac:spMkLst>
            <pc:docMk/>
            <pc:sldMk cId="4194647491" sldId="275"/>
            <ac:spMk id="29" creationId="{987F9F34-0DC6-4714-89D1-1C3444DAE909}"/>
          </ac:spMkLst>
        </pc:spChg>
        <pc:spChg chg="add del mod">
          <ac:chgData name="Joshua Barrow" userId="cee76c35-ae93-44d9-86f0-888a0a7effc5" providerId="ADAL" clId="{2C7612A6-D77E-4AB2-BAD2-0A0EFC91C788}" dt="2020-01-16T21:55:30.372" v="249" actId="21"/>
          <ac:spMkLst>
            <pc:docMk/>
            <pc:sldMk cId="4194647491" sldId="275"/>
            <ac:spMk id="31" creationId="{6E5EB261-7910-4AA9-8916-6DD0851438F9}"/>
          </ac:spMkLst>
        </pc:spChg>
        <pc:spChg chg="add del">
          <ac:chgData name="Joshua Barrow" userId="cee76c35-ae93-44d9-86f0-888a0a7effc5" providerId="ADAL" clId="{2C7612A6-D77E-4AB2-BAD2-0A0EFC91C788}" dt="2020-01-16T21:54:28.242" v="226" actId="26606"/>
          <ac:spMkLst>
            <pc:docMk/>
            <pc:sldMk cId="4194647491" sldId="275"/>
            <ac:spMk id="35" creationId="{BB2B8762-61F0-4F1B-9364-D633EE9D6AF5}"/>
          </ac:spMkLst>
        </pc:spChg>
        <pc:spChg chg="add del">
          <ac:chgData name="Joshua Barrow" userId="cee76c35-ae93-44d9-86f0-888a0a7effc5" providerId="ADAL" clId="{2C7612A6-D77E-4AB2-BAD2-0A0EFC91C788}" dt="2020-01-16T21:54:28.242" v="226" actId="26606"/>
          <ac:spMkLst>
            <pc:docMk/>
            <pc:sldMk cId="4194647491" sldId="275"/>
            <ac:spMk id="37" creationId="{E97675C8-1328-460C-9EBF-6B446B67EAD3}"/>
          </ac:spMkLst>
        </pc:spChg>
        <pc:spChg chg="add mod">
          <ac:chgData name="Joshua Barrow" userId="cee76c35-ae93-44d9-86f0-888a0a7effc5" providerId="ADAL" clId="{2C7612A6-D77E-4AB2-BAD2-0A0EFC91C788}" dt="2020-01-16T22:06:42.158" v="354" actId="1036"/>
          <ac:spMkLst>
            <pc:docMk/>
            <pc:sldMk cId="4194647491" sldId="275"/>
            <ac:spMk id="38" creationId="{AD6EBF15-4F1D-47FC-A665-96B01B4FEF2C}"/>
          </ac:spMkLst>
        </pc:spChg>
        <pc:spChg chg="add mod">
          <ac:chgData name="Joshua Barrow" userId="cee76c35-ae93-44d9-86f0-888a0a7effc5" providerId="ADAL" clId="{2C7612A6-D77E-4AB2-BAD2-0A0EFC91C788}" dt="2020-01-16T22:06:52.393" v="356" actId="1076"/>
          <ac:spMkLst>
            <pc:docMk/>
            <pc:sldMk cId="4194647491" sldId="275"/>
            <ac:spMk id="40" creationId="{02814637-7DB4-4DF8-A140-BAD324A6B2BB}"/>
          </ac:spMkLst>
        </pc:spChg>
        <pc:spChg chg="add del">
          <ac:chgData name="Joshua Barrow" userId="cee76c35-ae93-44d9-86f0-888a0a7effc5" providerId="ADAL" clId="{2C7612A6-D77E-4AB2-BAD2-0A0EFC91C788}" dt="2020-01-16T21:54:28.242" v="226" actId="26606"/>
          <ac:spMkLst>
            <pc:docMk/>
            <pc:sldMk cId="4194647491" sldId="275"/>
            <ac:spMk id="41" creationId="{C6417104-D4C1-4710-9982-2154A7F48492}"/>
          </ac:spMkLst>
        </pc:spChg>
        <pc:spChg chg="add del">
          <ac:chgData name="Joshua Barrow" userId="cee76c35-ae93-44d9-86f0-888a0a7effc5" providerId="ADAL" clId="{2C7612A6-D77E-4AB2-BAD2-0A0EFC91C788}" dt="2020-01-16T21:54:28.242" v="226" actId="26606"/>
          <ac:spMkLst>
            <pc:docMk/>
            <pc:sldMk cId="4194647491" sldId="275"/>
            <ac:spMk id="43" creationId="{626F1402-2DEC-4071-84AF-350C7BF00D43}"/>
          </ac:spMkLst>
        </pc:spChg>
        <pc:spChg chg="add del">
          <ac:chgData name="Joshua Barrow" userId="cee76c35-ae93-44d9-86f0-888a0a7effc5" providerId="ADAL" clId="{2C7612A6-D77E-4AB2-BAD2-0A0EFC91C788}" dt="2020-01-16T21:54:28.242" v="226" actId="26606"/>
          <ac:spMkLst>
            <pc:docMk/>
            <pc:sldMk cId="4194647491" sldId="275"/>
            <ac:spMk id="47" creationId="{DA52A394-10F4-4AA5-90E4-634D1E919DBA}"/>
          </ac:spMkLst>
        </pc:spChg>
        <pc:spChg chg="add del">
          <ac:chgData name="Joshua Barrow" userId="cee76c35-ae93-44d9-86f0-888a0a7effc5" providerId="ADAL" clId="{2C7612A6-D77E-4AB2-BAD2-0A0EFC91C788}" dt="2020-01-16T21:54:28.242" v="226" actId="26606"/>
          <ac:spMkLst>
            <pc:docMk/>
            <pc:sldMk cId="4194647491" sldId="275"/>
            <ac:spMk id="49" creationId="{07BDDC51-8BB2-42BE-8EA8-39B3E9AC1EF6}"/>
          </ac:spMkLst>
        </pc:spChg>
        <pc:spChg chg="add">
          <ac:chgData name="Joshua Barrow" userId="cee76c35-ae93-44d9-86f0-888a0a7effc5" providerId="ADAL" clId="{2C7612A6-D77E-4AB2-BAD2-0A0EFC91C788}" dt="2020-01-16T21:54:28.242" v="226" actId="26606"/>
          <ac:spMkLst>
            <pc:docMk/>
            <pc:sldMk cId="4194647491" sldId="275"/>
            <ac:spMk id="51" creationId="{CF6BB2E5-F5C5-4876-9282-B0246E035740}"/>
          </ac:spMkLst>
        </pc:spChg>
        <pc:spChg chg="add">
          <ac:chgData name="Joshua Barrow" userId="cee76c35-ae93-44d9-86f0-888a0a7effc5" providerId="ADAL" clId="{2C7612A6-D77E-4AB2-BAD2-0A0EFC91C788}" dt="2020-01-16T21:54:28.242" v="226" actId="26606"/>
          <ac:spMkLst>
            <pc:docMk/>
            <pc:sldMk cId="4194647491" sldId="275"/>
            <ac:spMk id="52" creationId="{6E53EAE7-3851-4CE7-BE81-EF90F19EF019}"/>
          </ac:spMkLst>
        </pc:spChg>
        <pc:spChg chg="add del">
          <ac:chgData name="Joshua Barrow" userId="cee76c35-ae93-44d9-86f0-888a0a7effc5" providerId="ADAL" clId="{2C7612A6-D77E-4AB2-BAD2-0A0EFC91C788}" dt="2020-01-16T21:54:23.796" v="225" actId="26606"/>
          <ac:spMkLst>
            <pc:docMk/>
            <pc:sldMk cId="4194647491" sldId="275"/>
            <ac:spMk id="54" creationId="{CF6BB2E5-F5C5-4876-9282-B0246E035740}"/>
          </ac:spMkLst>
        </pc:spChg>
        <pc:spChg chg="add">
          <ac:chgData name="Joshua Barrow" userId="cee76c35-ae93-44d9-86f0-888a0a7effc5" providerId="ADAL" clId="{2C7612A6-D77E-4AB2-BAD2-0A0EFC91C788}" dt="2020-01-16T21:54:28.242" v="226" actId="26606"/>
          <ac:spMkLst>
            <pc:docMk/>
            <pc:sldMk cId="4194647491" sldId="275"/>
            <ac:spMk id="55" creationId="{C4D3E4EC-9CAC-455D-8511-5C0D0BEFCF19}"/>
          </ac:spMkLst>
        </pc:spChg>
        <pc:spChg chg="add del">
          <ac:chgData name="Joshua Barrow" userId="cee76c35-ae93-44d9-86f0-888a0a7effc5" providerId="ADAL" clId="{2C7612A6-D77E-4AB2-BAD2-0A0EFC91C788}" dt="2020-01-16T21:54:23.796" v="225" actId="26606"/>
          <ac:spMkLst>
            <pc:docMk/>
            <pc:sldMk cId="4194647491" sldId="275"/>
            <ac:spMk id="56" creationId="{6E53EAE7-3851-4CE7-BE81-EF90F19EF019}"/>
          </ac:spMkLst>
        </pc:spChg>
        <pc:spChg chg="add">
          <ac:chgData name="Joshua Barrow" userId="cee76c35-ae93-44d9-86f0-888a0a7effc5" providerId="ADAL" clId="{2C7612A6-D77E-4AB2-BAD2-0A0EFC91C788}" dt="2020-01-16T21:54:28.242" v="226" actId="26606"/>
          <ac:spMkLst>
            <pc:docMk/>
            <pc:sldMk cId="4194647491" sldId="275"/>
            <ac:spMk id="57" creationId="{3DDF40A7-2316-4304-8880-2FA7451E932E}"/>
          </ac:spMkLst>
        </pc:spChg>
        <pc:spChg chg="add">
          <ac:chgData name="Joshua Barrow" userId="cee76c35-ae93-44d9-86f0-888a0a7effc5" providerId="ADAL" clId="{2C7612A6-D77E-4AB2-BAD2-0A0EFC91C788}" dt="2020-01-16T21:54:28.242" v="226" actId="26606"/>
          <ac:spMkLst>
            <pc:docMk/>
            <pc:sldMk cId="4194647491" sldId="275"/>
            <ac:spMk id="59" creationId="{44BD36A9-BAC7-415E-8DDB-4C743838F557}"/>
          </ac:spMkLst>
        </pc:spChg>
        <pc:spChg chg="add del">
          <ac:chgData name="Joshua Barrow" userId="cee76c35-ae93-44d9-86f0-888a0a7effc5" providerId="ADAL" clId="{2C7612A6-D77E-4AB2-BAD2-0A0EFC91C788}" dt="2020-01-16T21:54:23.796" v="225" actId="26606"/>
          <ac:spMkLst>
            <pc:docMk/>
            <pc:sldMk cId="4194647491" sldId="275"/>
            <ac:spMk id="60" creationId="{C20A2D63-0D7E-4B4F-A9F2-F9852CC72C04}"/>
          </ac:spMkLst>
        </pc:spChg>
        <pc:spChg chg="add">
          <ac:chgData name="Joshua Barrow" userId="cee76c35-ae93-44d9-86f0-888a0a7effc5" providerId="ADAL" clId="{2C7612A6-D77E-4AB2-BAD2-0A0EFC91C788}" dt="2020-01-16T21:55:31.767" v="250"/>
          <ac:spMkLst>
            <pc:docMk/>
            <pc:sldMk cId="4194647491" sldId="275"/>
            <ac:spMk id="61" creationId="{247FA0C7-C53D-4359-A61E-A97C2D7DB3AD}"/>
          </ac:spMkLst>
        </pc:spChg>
        <pc:spChg chg="add del">
          <ac:chgData name="Joshua Barrow" userId="cee76c35-ae93-44d9-86f0-888a0a7effc5" providerId="ADAL" clId="{2C7612A6-D77E-4AB2-BAD2-0A0EFC91C788}" dt="2020-01-16T21:54:23.796" v="225" actId="26606"/>
          <ac:spMkLst>
            <pc:docMk/>
            <pc:sldMk cId="4194647491" sldId="275"/>
            <ac:spMk id="62" creationId="{A6A4E53B-937C-4A41-886E-0E12FC9A2842}"/>
          </ac:spMkLst>
        </pc:spChg>
        <pc:spChg chg="add mod">
          <ac:chgData name="Joshua Barrow" userId="cee76c35-ae93-44d9-86f0-888a0a7effc5" providerId="ADAL" clId="{2C7612A6-D77E-4AB2-BAD2-0A0EFC91C788}" dt="2020-01-16T21:56:25.691" v="277" actId="20577"/>
          <ac:spMkLst>
            <pc:docMk/>
            <pc:sldMk cId="4194647491" sldId="275"/>
            <ac:spMk id="63" creationId="{9113E677-8AE3-4CFD-8CBB-736BE69AE54A}"/>
          </ac:spMkLst>
        </pc:spChg>
        <pc:spChg chg="add del">
          <ac:chgData name="Joshua Barrow" userId="cee76c35-ae93-44d9-86f0-888a0a7effc5" providerId="ADAL" clId="{2C7612A6-D77E-4AB2-BAD2-0A0EFC91C788}" dt="2020-01-16T21:54:23.796" v="225" actId="26606"/>
          <ac:spMkLst>
            <pc:docMk/>
            <pc:sldMk cId="4194647491" sldId="275"/>
            <ac:spMk id="64" creationId="{2C4AFC42-E333-4873-8029-5F670A05D850}"/>
          </ac:spMkLst>
        </pc:spChg>
        <pc:spChg chg="add mod">
          <ac:chgData name="Joshua Barrow" userId="cee76c35-ae93-44d9-86f0-888a0a7effc5" providerId="ADAL" clId="{2C7612A6-D77E-4AB2-BAD2-0A0EFC91C788}" dt="2020-01-16T21:56:21.732" v="273" actId="20577"/>
          <ac:spMkLst>
            <pc:docMk/>
            <pc:sldMk cId="4194647491" sldId="275"/>
            <ac:spMk id="65" creationId="{BD881321-15BB-4140-9283-30FAC3AD26B1}"/>
          </ac:spMkLst>
        </pc:spChg>
        <pc:spChg chg="add del">
          <ac:chgData name="Joshua Barrow" userId="cee76c35-ae93-44d9-86f0-888a0a7effc5" providerId="ADAL" clId="{2C7612A6-D77E-4AB2-BAD2-0A0EFC91C788}" dt="2020-01-16T21:54:23.796" v="225" actId="26606"/>
          <ac:spMkLst>
            <pc:docMk/>
            <pc:sldMk cId="4194647491" sldId="275"/>
            <ac:spMk id="66" creationId="{7D4F7319-24E1-4DA3-8865-13E84F3C24E9}"/>
          </ac:spMkLst>
        </pc:spChg>
        <pc:spChg chg="add del">
          <ac:chgData name="Joshua Barrow" userId="cee76c35-ae93-44d9-86f0-888a0a7effc5" providerId="ADAL" clId="{2C7612A6-D77E-4AB2-BAD2-0A0EFC91C788}" dt="2020-01-16T21:54:23.796" v="225" actId="26606"/>
          <ac:spMkLst>
            <pc:docMk/>
            <pc:sldMk cId="4194647491" sldId="275"/>
            <ac:spMk id="68" creationId="{677E6F63-A90A-46ED-8EDD-86C8FFE6AE36}"/>
          </ac:spMkLst>
        </pc:spChg>
        <pc:spChg chg="add del mod">
          <ac:chgData name="Joshua Barrow" userId="cee76c35-ae93-44d9-86f0-888a0a7effc5" providerId="ADAL" clId="{2C7612A6-D77E-4AB2-BAD2-0A0EFC91C788}" dt="2020-01-16T22:07:13.037" v="360"/>
          <ac:spMkLst>
            <pc:docMk/>
            <pc:sldMk cId="4194647491" sldId="275"/>
            <ac:spMk id="69" creationId="{E4A4646A-475E-41F4-8679-9896BD3965CC}"/>
          </ac:spMkLst>
        </pc:spChg>
        <pc:spChg chg="add mod">
          <ac:chgData name="Joshua Barrow" userId="cee76c35-ae93-44d9-86f0-888a0a7effc5" providerId="ADAL" clId="{2C7612A6-D77E-4AB2-BAD2-0A0EFC91C788}" dt="2020-01-16T22:07:29.839" v="371" actId="20577"/>
          <ac:spMkLst>
            <pc:docMk/>
            <pc:sldMk cId="4194647491" sldId="275"/>
            <ac:spMk id="70" creationId="{B222CB26-2D21-429E-ACC5-DC079F08EE0F}"/>
          </ac:spMkLst>
        </pc:spChg>
        <pc:spChg chg="add mod">
          <ac:chgData name="Joshua Barrow" userId="cee76c35-ae93-44d9-86f0-888a0a7effc5" providerId="ADAL" clId="{2C7612A6-D77E-4AB2-BAD2-0A0EFC91C788}" dt="2020-01-16T22:07:41.213" v="375" actId="20577"/>
          <ac:spMkLst>
            <pc:docMk/>
            <pc:sldMk cId="4194647491" sldId="275"/>
            <ac:spMk id="71" creationId="{859F390E-F0D7-4750-A921-C312E2A5BAF2}"/>
          </ac:spMkLst>
        </pc:spChg>
        <pc:spChg chg="add mod">
          <ac:chgData name="Joshua Barrow" userId="cee76c35-ae93-44d9-86f0-888a0a7effc5" providerId="ADAL" clId="{2C7612A6-D77E-4AB2-BAD2-0A0EFC91C788}" dt="2020-01-16T22:07:50.671" v="379" actId="20577"/>
          <ac:spMkLst>
            <pc:docMk/>
            <pc:sldMk cId="4194647491" sldId="275"/>
            <ac:spMk id="72" creationId="{D97DC45C-C57E-4714-81AD-584CDBF95E4E}"/>
          </ac:spMkLst>
        </pc:spChg>
        <pc:spChg chg="add mod">
          <ac:chgData name="Joshua Barrow" userId="cee76c35-ae93-44d9-86f0-888a0a7effc5" providerId="ADAL" clId="{2C7612A6-D77E-4AB2-BAD2-0A0EFC91C788}" dt="2020-01-16T23:16:07.162" v="666" actId="122"/>
          <ac:spMkLst>
            <pc:docMk/>
            <pc:sldMk cId="4194647491" sldId="275"/>
            <ac:spMk id="73" creationId="{C41F428D-FA01-4CBB-84FC-1126042F8F88}"/>
          </ac:spMkLst>
        </pc:spChg>
        <pc:picChg chg="add del mod ord">
          <ac:chgData name="Joshua Barrow" userId="cee76c35-ae93-44d9-86f0-888a0a7effc5" providerId="ADAL" clId="{2C7612A6-D77E-4AB2-BAD2-0A0EFC91C788}" dt="2020-01-16T21:52:50.133" v="198" actId="21"/>
          <ac:picMkLst>
            <pc:docMk/>
            <pc:sldMk cId="4194647491" sldId="275"/>
            <ac:picMk id="21" creationId="{08AF961A-2231-4CB2-BB8F-E2E118FAE21F}"/>
          </ac:picMkLst>
        </pc:picChg>
        <pc:picChg chg="add mod ord modCrop">
          <ac:chgData name="Joshua Barrow" userId="cee76c35-ae93-44d9-86f0-888a0a7effc5" providerId="ADAL" clId="{2C7612A6-D77E-4AB2-BAD2-0A0EFC91C788}" dt="2020-01-16T21:55:24.247" v="247" actId="1076"/>
          <ac:picMkLst>
            <pc:docMk/>
            <pc:sldMk cId="4194647491" sldId="275"/>
            <ac:picMk id="28" creationId="{A43962EF-02E5-4A6E-98F9-EC91E509E7BE}"/>
          </ac:picMkLst>
        </pc:picChg>
        <pc:picChg chg="add mod ord">
          <ac:chgData name="Joshua Barrow" userId="cee76c35-ae93-44d9-86f0-888a0a7effc5" providerId="ADAL" clId="{2C7612A6-D77E-4AB2-BAD2-0A0EFC91C788}" dt="2020-01-16T21:54:28.242" v="226" actId="26606"/>
          <ac:picMkLst>
            <pc:docMk/>
            <pc:sldMk cId="4194647491" sldId="275"/>
            <ac:picMk id="30" creationId="{E1E1EA3C-A3C5-4BED-AD4A-C2C94543134A}"/>
          </ac:picMkLst>
        </pc:picChg>
        <pc:cxnChg chg="add del mod">
          <ac:chgData name="Joshua Barrow" userId="cee76c35-ae93-44d9-86f0-888a0a7effc5" providerId="ADAL" clId="{2C7612A6-D77E-4AB2-BAD2-0A0EFC91C788}" dt="2020-01-16T21:52:50.133" v="198" actId="21"/>
          <ac:cxnSpMkLst>
            <pc:docMk/>
            <pc:sldMk cId="4194647491" sldId="275"/>
            <ac:cxnSpMk id="9" creationId="{6C506653-BF12-4E66-AF46-45DE27764CBC}"/>
          </ac:cxnSpMkLst>
        </pc:cxnChg>
        <pc:cxnChg chg="add del mod">
          <ac:chgData name="Joshua Barrow" userId="cee76c35-ae93-44d9-86f0-888a0a7effc5" providerId="ADAL" clId="{2C7612A6-D77E-4AB2-BAD2-0A0EFC91C788}" dt="2020-01-16T21:52:50.133" v="198" actId="21"/>
          <ac:cxnSpMkLst>
            <pc:docMk/>
            <pc:sldMk cId="4194647491" sldId="275"/>
            <ac:cxnSpMk id="14" creationId="{6BC256A3-A677-4625-B166-3BC3BC6E2631}"/>
          </ac:cxnSpMkLst>
        </pc:cxnChg>
        <pc:cxnChg chg="add del mod">
          <ac:chgData name="Joshua Barrow" userId="cee76c35-ae93-44d9-86f0-888a0a7effc5" providerId="ADAL" clId="{2C7612A6-D77E-4AB2-BAD2-0A0EFC91C788}" dt="2020-01-16T21:52:50.133" v="198" actId="21"/>
          <ac:cxnSpMkLst>
            <pc:docMk/>
            <pc:sldMk cId="4194647491" sldId="275"/>
            <ac:cxnSpMk id="16" creationId="{E98E1DD0-8DD4-4BC8-BAC7-D5EBBDA367EE}"/>
          </ac:cxnSpMkLst>
        </pc:cxnChg>
        <pc:cxnChg chg="add mod">
          <ac:chgData name="Joshua Barrow" userId="cee76c35-ae93-44d9-86f0-888a0a7effc5" providerId="ADAL" clId="{2C7612A6-D77E-4AB2-BAD2-0A0EFC91C788}" dt="2020-01-16T22:05:07.821" v="302" actId="1036"/>
          <ac:cxnSpMkLst>
            <pc:docMk/>
            <pc:sldMk cId="4194647491" sldId="275"/>
            <ac:cxnSpMk id="33" creationId="{531B4181-412B-4F7A-BDA2-FE233B7C556D}"/>
          </ac:cxnSpMkLst>
        </pc:cxnChg>
        <pc:cxnChg chg="add del">
          <ac:chgData name="Joshua Barrow" userId="cee76c35-ae93-44d9-86f0-888a0a7effc5" providerId="ADAL" clId="{2C7612A6-D77E-4AB2-BAD2-0A0EFC91C788}" dt="2020-01-16T21:54:28.242" v="226" actId="26606"/>
          <ac:cxnSpMkLst>
            <pc:docMk/>
            <pc:sldMk cId="4194647491" sldId="275"/>
            <ac:cxnSpMk id="39" creationId="{514EE78B-AF71-4195-A01B-F1165D9233BF}"/>
          </ac:cxnSpMkLst>
        </pc:cxnChg>
        <pc:cxnChg chg="add del">
          <ac:chgData name="Joshua Barrow" userId="cee76c35-ae93-44d9-86f0-888a0a7effc5" providerId="ADAL" clId="{2C7612A6-D77E-4AB2-BAD2-0A0EFC91C788}" dt="2020-01-16T21:54:28.242" v="226" actId="26606"/>
          <ac:cxnSpMkLst>
            <pc:docMk/>
            <pc:sldMk cId="4194647491" sldId="275"/>
            <ac:cxnSpMk id="45" creationId="{04733B62-1719-4677-A612-CA0AC0AD7482}"/>
          </ac:cxnSpMkLst>
        </pc:cxnChg>
        <pc:cxnChg chg="add">
          <ac:chgData name="Joshua Barrow" userId="cee76c35-ae93-44d9-86f0-888a0a7effc5" providerId="ADAL" clId="{2C7612A6-D77E-4AB2-BAD2-0A0EFC91C788}" dt="2020-01-16T21:54:28.242" v="226" actId="26606"/>
          <ac:cxnSpMkLst>
            <pc:docMk/>
            <pc:sldMk cId="4194647491" sldId="275"/>
            <ac:cxnSpMk id="53" creationId="{5C5EFB6A-0AF1-46B2-B103-4AA6C7B31025}"/>
          </ac:cxnSpMkLst>
        </pc:cxnChg>
        <pc:cxnChg chg="add del">
          <ac:chgData name="Joshua Barrow" userId="cee76c35-ae93-44d9-86f0-888a0a7effc5" providerId="ADAL" clId="{2C7612A6-D77E-4AB2-BAD2-0A0EFC91C788}" dt="2020-01-16T21:54:23.796" v="225" actId="26606"/>
          <ac:cxnSpMkLst>
            <pc:docMk/>
            <pc:sldMk cId="4194647491" sldId="275"/>
            <ac:cxnSpMk id="58" creationId="{5C5EFB6A-0AF1-46B2-B103-4AA6C7B31025}"/>
          </ac:cxnSpMkLst>
        </pc:cxnChg>
        <pc:cxnChg chg="add mod">
          <ac:chgData name="Joshua Barrow" userId="cee76c35-ae93-44d9-86f0-888a0a7effc5" providerId="ADAL" clId="{2C7612A6-D77E-4AB2-BAD2-0A0EFC91C788}" dt="2020-01-16T22:05:07.821" v="302" actId="1036"/>
          <ac:cxnSpMkLst>
            <pc:docMk/>
            <pc:sldMk cId="4194647491" sldId="275"/>
            <ac:cxnSpMk id="67" creationId="{7428742C-FEC7-4134-A166-38FE72B88352}"/>
          </ac:cxnSpMkLst>
        </pc:cxnChg>
      </pc:sldChg>
      <pc:sldChg chg="addSp delSp modSp add">
        <pc:chgData name="Joshua Barrow" userId="cee76c35-ae93-44d9-86f0-888a0a7effc5" providerId="ADAL" clId="{2C7612A6-D77E-4AB2-BAD2-0A0EFC91C788}" dt="2020-01-16T23:27:48.515" v="1421" actId="14100"/>
        <pc:sldMkLst>
          <pc:docMk/>
          <pc:sldMk cId="2421435396" sldId="276"/>
        </pc:sldMkLst>
        <pc:spChg chg="mod">
          <ac:chgData name="Joshua Barrow" userId="cee76c35-ae93-44d9-86f0-888a0a7effc5" providerId="ADAL" clId="{2C7612A6-D77E-4AB2-BAD2-0A0EFC91C788}" dt="2020-01-16T23:19:44.996" v="1145" actId="20577"/>
          <ac:spMkLst>
            <pc:docMk/>
            <pc:sldMk cId="2421435396" sldId="276"/>
            <ac:spMk id="2" creationId="{A8B1F1FD-790B-4A64-803A-D03BFC7B8BC0}"/>
          </ac:spMkLst>
        </pc:spChg>
        <pc:spChg chg="del mod">
          <ac:chgData name="Joshua Barrow" userId="cee76c35-ae93-44d9-86f0-888a0a7effc5" providerId="ADAL" clId="{2C7612A6-D77E-4AB2-BAD2-0A0EFC91C788}" dt="2020-01-16T23:20:22.346" v="1202" actId="478"/>
          <ac:spMkLst>
            <pc:docMk/>
            <pc:sldMk cId="2421435396" sldId="276"/>
            <ac:spMk id="3" creationId="{5828E958-6AF7-417E-9AD9-FD6585D79ED7}"/>
          </ac:spMkLst>
        </pc:spChg>
        <pc:spChg chg="add mod">
          <ac:chgData name="Joshua Barrow" userId="cee76c35-ae93-44d9-86f0-888a0a7effc5" providerId="ADAL" clId="{2C7612A6-D77E-4AB2-BAD2-0A0EFC91C788}" dt="2020-01-16T23:27:48.515" v="1421" actId="14100"/>
          <ac:spMkLst>
            <pc:docMk/>
            <pc:sldMk cId="2421435396" sldId="276"/>
            <ac:spMk id="4" creationId="{6C9E761B-3046-4C29-87F4-8207646E1FE0}"/>
          </ac:spMkLst>
        </pc:spChg>
      </pc:sldChg>
      <pc:sldChg chg="modSp add del">
        <pc:chgData name="Joshua Barrow" userId="cee76c35-ae93-44d9-86f0-888a0a7effc5" providerId="ADAL" clId="{2C7612A6-D77E-4AB2-BAD2-0A0EFC91C788}" dt="2020-01-16T23:38:27.024" v="1444"/>
        <pc:sldMkLst>
          <pc:docMk/>
          <pc:sldMk cId="3785080973" sldId="299"/>
        </pc:sldMkLst>
        <pc:spChg chg="mod">
          <ac:chgData name="Joshua Barrow" userId="cee76c35-ae93-44d9-86f0-888a0a7effc5" providerId="ADAL" clId="{2C7612A6-D77E-4AB2-BAD2-0A0EFC91C788}" dt="2020-01-16T23:38:23.962" v="1443"/>
          <ac:spMkLst>
            <pc:docMk/>
            <pc:sldMk cId="3785080973" sldId="299"/>
            <ac:spMk id="3" creationId="{C1490ED8-3196-4F13-BBD2-C00D91B88F4E}"/>
          </ac:spMkLst>
        </pc:spChg>
      </pc:sldChg>
      <pc:sldChg chg="modSp add del">
        <pc:chgData name="Joshua Barrow" userId="cee76c35-ae93-44d9-86f0-888a0a7effc5" providerId="ADAL" clId="{2C7612A6-D77E-4AB2-BAD2-0A0EFC91C788}" dt="2020-01-16T23:38:27.024" v="1444"/>
        <pc:sldMkLst>
          <pc:docMk/>
          <pc:sldMk cId="2671597360" sldId="300"/>
        </pc:sldMkLst>
        <pc:spChg chg="mod">
          <ac:chgData name="Joshua Barrow" userId="cee76c35-ae93-44d9-86f0-888a0a7effc5" providerId="ADAL" clId="{2C7612A6-D77E-4AB2-BAD2-0A0EFC91C788}" dt="2020-01-16T23:38:23.962" v="1443"/>
          <ac:spMkLst>
            <pc:docMk/>
            <pc:sldMk cId="2671597360" sldId="300"/>
            <ac:spMk id="2" creationId="{C5594D2D-61A2-4EA8-9B5D-08DFE53D0DDE}"/>
          </ac:spMkLst>
        </pc:spChg>
      </pc:sldChg>
      <pc:sldChg chg="add del">
        <pc:chgData name="Joshua Barrow" userId="cee76c35-ae93-44d9-86f0-888a0a7effc5" providerId="ADAL" clId="{2C7612A6-D77E-4AB2-BAD2-0A0EFC91C788}" dt="2020-01-16T23:38:27.024" v="1444"/>
        <pc:sldMkLst>
          <pc:docMk/>
          <pc:sldMk cId="2563214233" sldId="302"/>
        </pc:sldMkLst>
      </pc:sldChg>
      <pc:sldChg chg="add del">
        <pc:chgData name="Joshua Barrow" userId="cee76c35-ae93-44d9-86f0-888a0a7effc5" providerId="ADAL" clId="{2C7612A6-D77E-4AB2-BAD2-0A0EFC91C788}" dt="2020-01-16T23:38:27.024" v="1444"/>
        <pc:sldMkLst>
          <pc:docMk/>
          <pc:sldMk cId="417164786" sldId="303"/>
        </pc:sldMkLst>
      </pc:sldChg>
      <pc:sldChg chg="delSp modSp add del ord delAnim">
        <pc:chgData name="Joshua Barrow" userId="cee76c35-ae93-44d9-86f0-888a0a7effc5" providerId="ADAL" clId="{2C7612A6-D77E-4AB2-BAD2-0A0EFC91C788}" dt="2020-01-17T00:03:19.919" v="1557" actId="478"/>
        <pc:sldMkLst>
          <pc:docMk/>
          <pc:sldMk cId="1440077000" sldId="304"/>
        </pc:sldMkLst>
        <pc:spChg chg="mod">
          <ac:chgData name="Joshua Barrow" userId="cee76c35-ae93-44d9-86f0-888a0a7effc5" providerId="ADAL" clId="{2C7612A6-D77E-4AB2-BAD2-0A0EFC91C788}" dt="2020-01-16T23:41:03.780" v="1450"/>
          <ac:spMkLst>
            <pc:docMk/>
            <pc:sldMk cId="1440077000" sldId="304"/>
            <ac:spMk id="2" creationId="{0B87C8B9-3479-4B59-8B3A-A572086E39E8}"/>
          </ac:spMkLst>
        </pc:spChg>
        <pc:spChg chg="del mod">
          <ac:chgData name="Joshua Barrow" userId="cee76c35-ae93-44d9-86f0-888a0a7effc5" providerId="ADAL" clId="{2C7612A6-D77E-4AB2-BAD2-0A0EFC91C788}" dt="2020-01-17T00:03:19.919" v="1557" actId="478"/>
          <ac:spMkLst>
            <pc:docMk/>
            <pc:sldMk cId="1440077000" sldId="304"/>
            <ac:spMk id="9" creationId="{7E4033A9-4A3B-4749-AE63-2C41057912A2}"/>
          </ac:spMkLst>
        </pc:spChg>
      </pc:sldChg>
      <pc:sldChg chg="add del">
        <pc:chgData name="Joshua Barrow" userId="cee76c35-ae93-44d9-86f0-888a0a7effc5" providerId="ADAL" clId="{2C7612A6-D77E-4AB2-BAD2-0A0EFC91C788}" dt="2020-01-16T23:38:27.024" v="1444"/>
        <pc:sldMkLst>
          <pc:docMk/>
          <pc:sldMk cId="412837440" sldId="307"/>
        </pc:sldMkLst>
      </pc:sldChg>
      <pc:sldChg chg="modSp add del">
        <pc:chgData name="Joshua Barrow" userId="cee76c35-ae93-44d9-86f0-888a0a7effc5" providerId="ADAL" clId="{2C7612A6-D77E-4AB2-BAD2-0A0EFC91C788}" dt="2020-01-16T23:38:27.024" v="1444"/>
        <pc:sldMkLst>
          <pc:docMk/>
          <pc:sldMk cId="2219935313" sldId="326"/>
        </pc:sldMkLst>
        <pc:spChg chg="mod">
          <ac:chgData name="Joshua Barrow" userId="cee76c35-ae93-44d9-86f0-888a0a7effc5" providerId="ADAL" clId="{2C7612A6-D77E-4AB2-BAD2-0A0EFC91C788}" dt="2020-01-16T23:38:23.962" v="1443"/>
          <ac:spMkLst>
            <pc:docMk/>
            <pc:sldMk cId="2219935313" sldId="326"/>
            <ac:spMk id="9" creationId="{6CFC4AA0-FCA5-45EF-9A48-EA10D6884EE9}"/>
          </ac:spMkLst>
        </pc:spChg>
      </pc:sldChg>
      <pc:sldChg chg="add del">
        <pc:chgData name="Joshua Barrow" userId="cee76c35-ae93-44d9-86f0-888a0a7effc5" providerId="ADAL" clId="{2C7612A6-D77E-4AB2-BAD2-0A0EFC91C788}" dt="2020-01-16T23:38:27.024" v="1444"/>
        <pc:sldMkLst>
          <pc:docMk/>
          <pc:sldMk cId="656538222" sldId="327"/>
        </pc:sldMkLst>
      </pc:sldChg>
      <pc:sldChg chg="addSp delSp modSp add mod setBg">
        <pc:chgData name="Joshua Barrow" userId="cee76c35-ae93-44d9-86f0-888a0a7effc5" providerId="ADAL" clId="{2C7612A6-D77E-4AB2-BAD2-0A0EFC91C788}" dt="2020-01-16T23:42:52.440" v="1466" actId="1076"/>
        <pc:sldMkLst>
          <pc:docMk/>
          <pc:sldMk cId="3465920588" sldId="328"/>
        </pc:sldMkLst>
        <pc:spChg chg="mod">
          <ac:chgData name="Joshua Barrow" userId="cee76c35-ae93-44d9-86f0-888a0a7effc5" providerId="ADAL" clId="{2C7612A6-D77E-4AB2-BAD2-0A0EFC91C788}" dt="2020-01-16T23:42:40.298" v="1463" actId="26606"/>
          <ac:spMkLst>
            <pc:docMk/>
            <pc:sldMk cId="3465920588" sldId="328"/>
            <ac:spMk id="2" creationId="{9B1C98FD-387C-42EC-9F09-F0587A8F686A}"/>
          </ac:spMkLst>
        </pc:spChg>
        <pc:spChg chg="mod">
          <ac:chgData name="Joshua Barrow" userId="cee76c35-ae93-44d9-86f0-888a0a7effc5" providerId="ADAL" clId="{2C7612A6-D77E-4AB2-BAD2-0A0EFC91C788}" dt="2020-01-16T23:42:40.298" v="1463" actId="26606"/>
          <ac:spMkLst>
            <pc:docMk/>
            <pc:sldMk cId="3465920588" sldId="328"/>
            <ac:spMk id="3" creationId="{F582BCB4-DBB8-49AA-BAE0-83FF4B4B22D5}"/>
          </ac:spMkLst>
        </pc:spChg>
        <pc:spChg chg="mod">
          <ac:chgData name="Joshua Barrow" userId="cee76c35-ae93-44d9-86f0-888a0a7effc5" providerId="ADAL" clId="{2C7612A6-D77E-4AB2-BAD2-0A0EFC91C788}" dt="2020-01-16T23:42:40.298" v="1463" actId="26606"/>
          <ac:spMkLst>
            <pc:docMk/>
            <pc:sldMk cId="3465920588" sldId="328"/>
            <ac:spMk id="4" creationId="{77224B41-8874-4B59-8EAA-8FE342659D91}"/>
          </ac:spMkLst>
        </pc:spChg>
        <pc:spChg chg="add del">
          <ac:chgData name="Joshua Barrow" userId="cee76c35-ae93-44d9-86f0-888a0a7effc5" providerId="ADAL" clId="{2C7612A6-D77E-4AB2-BAD2-0A0EFC91C788}" dt="2020-01-16T23:42:40.298" v="1463" actId="26606"/>
          <ac:spMkLst>
            <pc:docMk/>
            <pc:sldMk cId="3465920588" sldId="328"/>
            <ac:spMk id="11" creationId="{41497DE5-0939-4D1D-9350-0C5E1B209C68}"/>
          </ac:spMkLst>
        </pc:spChg>
        <pc:spChg chg="add del">
          <ac:chgData name="Joshua Barrow" userId="cee76c35-ae93-44d9-86f0-888a0a7effc5" providerId="ADAL" clId="{2C7612A6-D77E-4AB2-BAD2-0A0EFC91C788}" dt="2020-01-16T23:42:40.298" v="1463" actId="26606"/>
          <ac:spMkLst>
            <pc:docMk/>
            <pc:sldMk cId="3465920588" sldId="328"/>
            <ac:spMk id="13" creationId="{5CCC70ED-6C63-4537-B7EB-51990D6C0A6F}"/>
          </ac:spMkLst>
        </pc:spChg>
        <pc:spChg chg="add del">
          <ac:chgData name="Joshua Barrow" userId="cee76c35-ae93-44d9-86f0-888a0a7effc5" providerId="ADAL" clId="{2C7612A6-D77E-4AB2-BAD2-0A0EFC91C788}" dt="2020-01-16T23:42:40.298" v="1463" actId="26606"/>
          <ac:spMkLst>
            <pc:docMk/>
            <pc:sldMk cId="3465920588" sldId="328"/>
            <ac:spMk id="15" creationId="{B76E24C1-2968-40DC-A36E-F6B85F0F0752}"/>
          </ac:spMkLst>
        </pc:spChg>
        <pc:picChg chg="add mod ord">
          <ac:chgData name="Joshua Barrow" userId="cee76c35-ae93-44d9-86f0-888a0a7effc5" providerId="ADAL" clId="{2C7612A6-D77E-4AB2-BAD2-0A0EFC91C788}" dt="2020-01-16T23:42:52.440" v="1466" actId="1076"/>
          <ac:picMkLst>
            <pc:docMk/>
            <pc:sldMk cId="3465920588" sldId="328"/>
            <ac:picMk id="6" creationId="{8774FD34-23F2-4E55-A44A-6E278A63328E}"/>
          </ac:picMkLst>
        </pc:picChg>
      </pc:sldChg>
    </pc:docChg>
  </pc:docChgLst>
  <pc:docChgLst>
    <pc:chgData name="Joshua Barrow" userId="cee76c35-ae93-44d9-86f0-888a0a7effc5" providerId="ADAL" clId="{DCD9D70D-8394-472F-8065-531E650DAD59}"/>
    <pc:docChg chg="custSel addSld modSld">
      <pc:chgData name="Joshua Barrow" userId="cee76c35-ae93-44d9-86f0-888a0a7effc5" providerId="ADAL" clId="{DCD9D70D-8394-472F-8065-531E650DAD59}" dt="2020-01-16T04:16:12.307" v="574"/>
      <pc:docMkLst>
        <pc:docMk/>
      </pc:docMkLst>
      <pc:sldChg chg="addSp delSp modSp modTransition">
        <pc:chgData name="Joshua Barrow" userId="cee76c35-ae93-44d9-86f0-888a0a7effc5" providerId="ADAL" clId="{DCD9D70D-8394-472F-8065-531E650DAD59}" dt="2020-01-16T04:16:12.307" v="574"/>
        <pc:sldMkLst>
          <pc:docMk/>
          <pc:sldMk cId="1802716909" sldId="256"/>
        </pc:sldMkLst>
        <pc:spChg chg="mod">
          <ac:chgData name="Joshua Barrow" userId="cee76c35-ae93-44d9-86f0-888a0a7effc5" providerId="ADAL" clId="{DCD9D70D-8394-472F-8065-531E650DAD59}" dt="2020-01-16T04:07:32.039" v="245" actId="20577"/>
          <ac:spMkLst>
            <pc:docMk/>
            <pc:sldMk cId="1802716909" sldId="256"/>
            <ac:spMk id="2" creationId="{1D3F2B22-E1DE-4279-B1E7-DC186AE79858}"/>
          </ac:spMkLst>
        </pc:spChg>
        <pc:spChg chg="mod">
          <ac:chgData name="Joshua Barrow" userId="cee76c35-ae93-44d9-86f0-888a0a7effc5" providerId="ADAL" clId="{DCD9D70D-8394-472F-8065-531E650DAD59}" dt="2020-01-16T03:54:09.969" v="78" actId="20577"/>
          <ac:spMkLst>
            <pc:docMk/>
            <pc:sldMk cId="1802716909" sldId="256"/>
            <ac:spMk id="3" creationId="{3BDD4BB0-D7EB-4180-AFF3-76DB85C199B1}"/>
          </ac:spMkLst>
        </pc:spChg>
        <pc:spChg chg="del">
          <ac:chgData name="Joshua Barrow" userId="cee76c35-ae93-44d9-86f0-888a0a7effc5" providerId="ADAL" clId="{DCD9D70D-8394-472F-8065-531E650DAD59}" dt="2020-01-16T03:54:17.383" v="80" actId="478"/>
          <ac:spMkLst>
            <pc:docMk/>
            <pc:sldMk cId="1802716909" sldId="256"/>
            <ac:spMk id="4" creationId="{36A7DFAB-3805-4886-8CD4-75CF44C6AF03}"/>
          </ac:spMkLst>
        </pc:spChg>
        <pc:spChg chg="add mod">
          <ac:chgData name="Joshua Barrow" userId="cee76c35-ae93-44d9-86f0-888a0a7effc5" providerId="ADAL" clId="{DCD9D70D-8394-472F-8065-531E650DAD59}" dt="2020-01-16T03:58:36.477" v="174" actId="20577"/>
          <ac:spMkLst>
            <pc:docMk/>
            <pc:sldMk cId="1802716909" sldId="256"/>
            <ac:spMk id="8" creationId="{6111BBEB-45CB-40DF-88B9-9C0749CC121E}"/>
          </ac:spMkLst>
        </pc:spChg>
        <pc:picChg chg="del">
          <ac:chgData name="Joshua Barrow" userId="cee76c35-ae93-44d9-86f0-888a0a7effc5" providerId="ADAL" clId="{DCD9D70D-8394-472F-8065-531E650DAD59}" dt="2020-01-16T03:54:14.331" v="79" actId="478"/>
          <ac:picMkLst>
            <pc:docMk/>
            <pc:sldMk cId="1802716909" sldId="256"/>
            <ac:picMk id="5" creationId="{4A709BBF-9937-420A-BB38-205B2DE95B6C}"/>
          </ac:picMkLst>
        </pc:picChg>
        <pc:picChg chg="add mod">
          <ac:chgData name="Joshua Barrow" userId="cee76c35-ae93-44d9-86f0-888a0a7effc5" providerId="ADAL" clId="{DCD9D70D-8394-472F-8065-531E650DAD59}" dt="2020-01-16T03:58:25.999" v="172" actId="1035"/>
          <ac:picMkLst>
            <pc:docMk/>
            <pc:sldMk cId="1802716909" sldId="256"/>
            <ac:picMk id="7" creationId="{15EDF0B1-6C78-4449-A01A-CC3396D86E3E}"/>
          </ac:picMkLst>
        </pc:picChg>
      </pc:sldChg>
      <pc:sldChg chg="modSp modTransition">
        <pc:chgData name="Joshua Barrow" userId="cee76c35-ae93-44d9-86f0-888a0a7effc5" providerId="ADAL" clId="{DCD9D70D-8394-472F-8065-531E650DAD59}" dt="2020-01-16T04:16:12.307" v="574"/>
        <pc:sldMkLst>
          <pc:docMk/>
          <pc:sldMk cId="3407168654" sldId="257"/>
        </pc:sldMkLst>
        <pc:spChg chg="mod">
          <ac:chgData name="Joshua Barrow" userId="cee76c35-ae93-44d9-86f0-888a0a7effc5" providerId="ADAL" clId="{DCD9D70D-8394-472F-8065-531E650DAD59}" dt="2020-01-16T03:59:32.218" v="179" actId="20577"/>
          <ac:spMkLst>
            <pc:docMk/>
            <pc:sldMk cId="3407168654" sldId="257"/>
            <ac:spMk id="2" creationId="{BEA8EBDB-B8E1-46D9-A194-0F0596CA8BC9}"/>
          </ac:spMkLst>
        </pc:spChg>
        <pc:picChg chg="mod modCrop">
          <ac:chgData name="Joshua Barrow" userId="cee76c35-ae93-44d9-86f0-888a0a7effc5" providerId="ADAL" clId="{DCD9D70D-8394-472F-8065-531E650DAD59}" dt="2020-01-16T04:10:06.410" v="273" actId="1076"/>
          <ac:picMkLst>
            <pc:docMk/>
            <pc:sldMk cId="3407168654" sldId="257"/>
            <ac:picMk id="8" creationId="{B0A22178-F143-427E-B0D4-4CDCB65DF2E9}"/>
          </ac:picMkLst>
        </pc:picChg>
      </pc:sldChg>
      <pc:sldChg chg="modSp modTransition">
        <pc:chgData name="Joshua Barrow" userId="cee76c35-ae93-44d9-86f0-888a0a7effc5" providerId="ADAL" clId="{DCD9D70D-8394-472F-8065-531E650DAD59}" dt="2020-01-16T04:16:12.307" v="574"/>
        <pc:sldMkLst>
          <pc:docMk/>
          <pc:sldMk cId="3498238085" sldId="258"/>
        </pc:sldMkLst>
        <pc:spChg chg="mod">
          <ac:chgData name="Joshua Barrow" userId="cee76c35-ae93-44d9-86f0-888a0a7effc5" providerId="ADAL" clId="{DCD9D70D-8394-472F-8065-531E650DAD59}" dt="2020-01-16T04:08:22.557" v="270" actId="20577"/>
          <ac:spMkLst>
            <pc:docMk/>
            <pc:sldMk cId="3498238085" sldId="258"/>
            <ac:spMk id="3" creationId="{EEAAF40B-D341-41CD-A1B9-49A294B8C230}"/>
          </ac:spMkLst>
        </pc:spChg>
      </pc:sldChg>
      <pc:sldChg chg="modTransition">
        <pc:chgData name="Joshua Barrow" userId="cee76c35-ae93-44d9-86f0-888a0a7effc5" providerId="ADAL" clId="{DCD9D70D-8394-472F-8065-531E650DAD59}" dt="2020-01-16T04:16:12.307" v="574"/>
        <pc:sldMkLst>
          <pc:docMk/>
          <pc:sldMk cId="1185168060" sldId="259"/>
        </pc:sldMkLst>
      </pc:sldChg>
      <pc:sldChg chg="modSp modTransition">
        <pc:chgData name="Joshua Barrow" userId="cee76c35-ae93-44d9-86f0-888a0a7effc5" providerId="ADAL" clId="{DCD9D70D-8394-472F-8065-531E650DAD59}" dt="2020-01-16T04:16:12.307" v="574"/>
        <pc:sldMkLst>
          <pc:docMk/>
          <pc:sldMk cId="789887787" sldId="260"/>
        </pc:sldMkLst>
        <pc:spChg chg="mod">
          <ac:chgData name="Joshua Barrow" userId="cee76c35-ae93-44d9-86f0-888a0a7effc5" providerId="ADAL" clId="{DCD9D70D-8394-472F-8065-531E650DAD59}" dt="2020-01-16T04:14:35.584" v="573" actId="20577"/>
          <ac:spMkLst>
            <pc:docMk/>
            <pc:sldMk cId="789887787" sldId="260"/>
            <ac:spMk id="3" creationId="{358E3C9C-94D2-485D-A172-C8E557CE2B18}"/>
          </ac:spMkLst>
        </pc:spChg>
      </pc:sldChg>
      <pc:sldChg chg="modTransition">
        <pc:chgData name="Joshua Barrow" userId="cee76c35-ae93-44d9-86f0-888a0a7effc5" providerId="ADAL" clId="{DCD9D70D-8394-472F-8065-531E650DAD59}" dt="2020-01-16T04:16:12.307" v="574"/>
        <pc:sldMkLst>
          <pc:docMk/>
          <pc:sldMk cId="2939673080" sldId="261"/>
        </pc:sldMkLst>
      </pc:sldChg>
      <pc:sldChg chg="modTransition">
        <pc:chgData name="Joshua Barrow" userId="cee76c35-ae93-44d9-86f0-888a0a7effc5" providerId="ADAL" clId="{DCD9D70D-8394-472F-8065-531E650DAD59}" dt="2020-01-16T04:16:12.307" v="574"/>
        <pc:sldMkLst>
          <pc:docMk/>
          <pc:sldMk cId="3733863324" sldId="262"/>
        </pc:sldMkLst>
      </pc:sldChg>
      <pc:sldChg chg="modTransition">
        <pc:chgData name="Joshua Barrow" userId="cee76c35-ae93-44d9-86f0-888a0a7effc5" providerId="ADAL" clId="{DCD9D70D-8394-472F-8065-531E650DAD59}" dt="2020-01-16T04:16:12.307" v="574"/>
        <pc:sldMkLst>
          <pc:docMk/>
          <pc:sldMk cId="1716302385" sldId="263"/>
        </pc:sldMkLst>
      </pc:sldChg>
      <pc:sldChg chg="modSp modTransition">
        <pc:chgData name="Joshua Barrow" userId="cee76c35-ae93-44d9-86f0-888a0a7effc5" providerId="ADAL" clId="{DCD9D70D-8394-472F-8065-531E650DAD59}" dt="2020-01-16T04:16:12.307" v="574"/>
        <pc:sldMkLst>
          <pc:docMk/>
          <pc:sldMk cId="3103601412" sldId="265"/>
        </pc:sldMkLst>
        <pc:spChg chg="mod">
          <ac:chgData name="Joshua Barrow" userId="cee76c35-ae93-44d9-86f0-888a0a7effc5" providerId="ADAL" clId="{DCD9D70D-8394-472F-8065-531E650DAD59}" dt="2020-01-16T04:09:08.374" v="271" actId="27636"/>
          <ac:spMkLst>
            <pc:docMk/>
            <pc:sldMk cId="3103601412" sldId="265"/>
            <ac:spMk id="5" creationId="{EF8DFF9D-B3CB-4A12-A6E8-7E4898288584}"/>
          </ac:spMkLst>
        </pc:spChg>
      </pc:sldChg>
      <pc:sldChg chg="modTransition">
        <pc:chgData name="Joshua Barrow" userId="cee76c35-ae93-44d9-86f0-888a0a7effc5" providerId="ADAL" clId="{DCD9D70D-8394-472F-8065-531E650DAD59}" dt="2020-01-16T04:16:12.307" v="574"/>
        <pc:sldMkLst>
          <pc:docMk/>
          <pc:sldMk cId="2931468942" sldId="266"/>
        </pc:sldMkLst>
      </pc:sldChg>
      <pc:sldChg chg="addSp delSp modSp add modTransition">
        <pc:chgData name="Joshua Barrow" userId="cee76c35-ae93-44d9-86f0-888a0a7effc5" providerId="ADAL" clId="{DCD9D70D-8394-472F-8065-531E650DAD59}" dt="2020-01-16T04:16:12.307" v="574"/>
        <pc:sldMkLst>
          <pc:docMk/>
          <pc:sldMk cId="1489774733" sldId="267"/>
        </pc:sldMkLst>
        <pc:spChg chg="mod">
          <ac:chgData name="Joshua Barrow" userId="cee76c35-ae93-44d9-86f0-888a0a7effc5" providerId="ADAL" clId="{DCD9D70D-8394-472F-8065-531E650DAD59}" dt="2020-01-16T03:59:53.880" v="213" actId="6549"/>
          <ac:spMkLst>
            <pc:docMk/>
            <pc:sldMk cId="1489774733" sldId="267"/>
            <ac:spMk id="2" creationId="{BEA8EBDB-B8E1-46D9-A194-0F0596CA8BC9}"/>
          </ac:spMkLst>
        </pc:spChg>
        <pc:spChg chg="add del mod">
          <ac:chgData name="Joshua Barrow" userId="cee76c35-ae93-44d9-86f0-888a0a7effc5" providerId="ADAL" clId="{DCD9D70D-8394-472F-8065-531E650DAD59}" dt="2020-01-16T04:03:32.936" v="215"/>
          <ac:spMkLst>
            <pc:docMk/>
            <pc:sldMk cId="1489774733" sldId="267"/>
            <ac:spMk id="4" creationId="{E90DAD64-AD22-42A6-BDA0-9A59F0B55022}"/>
          </ac:spMkLst>
        </pc:spChg>
        <pc:spChg chg="mod">
          <ac:chgData name="Joshua Barrow" userId="cee76c35-ae93-44d9-86f0-888a0a7effc5" providerId="ADAL" clId="{DCD9D70D-8394-472F-8065-531E650DAD59}" dt="2020-01-16T04:03:47.340" v="219"/>
          <ac:spMkLst>
            <pc:docMk/>
            <pc:sldMk cId="1489774733" sldId="267"/>
            <ac:spMk id="9" creationId="{D20FE850-27D3-4145-8BA0-F2B1527FB8D4}"/>
          </ac:spMkLst>
        </pc:spChg>
        <pc:spChg chg="mod">
          <ac:chgData name="Joshua Barrow" userId="cee76c35-ae93-44d9-86f0-888a0a7effc5" providerId="ADAL" clId="{DCD9D70D-8394-472F-8065-531E650DAD59}" dt="2020-01-16T04:05:36.428" v="233" actId="20577"/>
          <ac:spMkLst>
            <pc:docMk/>
            <pc:sldMk cId="1489774733" sldId="267"/>
            <ac:spMk id="10" creationId="{5634FBF5-BA52-44CA-B07C-46298F6ECDE5}"/>
          </ac:spMkLst>
        </pc:spChg>
        <pc:spChg chg="add del mod">
          <ac:chgData name="Joshua Barrow" userId="cee76c35-ae93-44d9-86f0-888a0a7effc5" providerId="ADAL" clId="{DCD9D70D-8394-472F-8065-531E650DAD59}" dt="2020-01-16T04:06:39.151" v="234"/>
          <ac:spMkLst>
            <pc:docMk/>
            <pc:sldMk cId="1489774733" sldId="267"/>
            <ac:spMk id="15" creationId="{0A31A2FE-3E9D-4E82-9ACE-20DAE8F7985C}"/>
          </ac:spMkLst>
        </pc:spChg>
        <pc:spChg chg="add mod">
          <ac:chgData name="Joshua Barrow" userId="cee76c35-ae93-44d9-86f0-888a0a7effc5" providerId="ADAL" clId="{DCD9D70D-8394-472F-8065-531E650DAD59}" dt="2020-01-16T04:12:06.388" v="494" actId="1076"/>
          <ac:spMkLst>
            <pc:docMk/>
            <pc:sldMk cId="1489774733" sldId="267"/>
            <ac:spMk id="18" creationId="{307D0AC3-5C72-43A8-984B-F461D632204D}"/>
          </ac:spMkLst>
        </pc:spChg>
        <pc:picChg chg="del">
          <ac:chgData name="Joshua Barrow" userId="cee76c35-ae93-44d9-86f0-888a0a7effc5" providerId="ADAL" clId="{DCD9D70D-8394-472F-8065-531E650DAD59}" dt="2020-01-16T04:00:01.239" v="214" actId="478"/>
          <ac:picMkLst>
            <pc:docMk/>
            <pc:sldMk cId="1489774733" sldId="267"/>
            <ac:picMk id="6" creationId="{B8C11AA6-F1EE-47D1-A2C0-837F7ACF3301}"/>
          </ac:picMkLst>
        </pc:picChg>
        <pc:picChg chg="add mod">
          <ac:chgData name="Joshua Barrow" userId="cee76c35-ae93-44d9-86f0-888a0a7effc5" providerId="ADAL" clId="{DCD9D70D-8394-472F-8065-531E650DAD59}" dt="2020-01-16T04:03:36.075" v="216" actId="27614"/>
          <ac:picMkLst>
            <pc:docMk/>
            <pc:sldMk cId="1489774733" sldId="267"/>
            <ac:picMk id="7" creationId="{4E2CBC57-8DDF-4090-B508-B295A72BDCE9}"/>
          </ac:picMkLst>
        </pc:picChg>
        <pc:picChg chg="del">
          <ac:chgData name="Joshua Barrow" userId="cee76c35-ae93-44d9-86f0-888a0a7effc5" providerId="ADAL" clId="{DCD9D70D-8394-472F-8065-531E650DAD59}" dt="2020-01-16T04:04:31.898" v="220" actId="478"/>
          <ac:picMkLst>
            <pc:docMk/>
            <pc:sldMk cId="1489774733" sldId="267"/>
            <ac:picMk id="8" creationId="{B0A22178-F143-427E-B0D4-4CDCB65DF2E9}"/>
          </ac:picMkLst>
        </pc:picChg>
        <pc:picChg chg="add mod modCrop">
          <ac:chgData name="Joshua Barrow" userId="cee76c35-ae93-44d9-86f0-888a0a7effc5" providerId="ADAL" clId="{DCD9D70D-8394-472F-8065-531E650DAD59}" dt="2020-01-16T04:07:15.770" v="243" actId="1076"/>
          <ac:picMkLst>
            <pc:docMk/>
            <pc:sldMk cId="1489774733" sldId="267"/>
            <ac:picMk id="17" creationId="{2C63B81C-E254-4CEC-BE7B-DAD9662B4D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2E919-66CB-4C4F-A4CA-AD70769A9016}"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67FF2-8594-4F05-9210-69BDA0B260F4}" type="slidenum">
              <a:rPr lang="en-US" smtClean="0"/>
              <a:t>‹#›</a:t>
            </a:fld>
            <a:endParaRPr lang="en-US"/>
          </a:p>
        </p:txBody>
      </p:sp>
    </p:spTree>
    <p:extLst>
      <p:ext uri="{BB962C8B-B14F-4D97-AF65-F5344CB8AC3E}">
        <p14:creationId xmlns:p14="http://schemas.microsoft.com/office/powerpoint/2010/main" val="203129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models have different underlying assumptions—just show two plots, don’t go into any of the detail</a:t>
            </a:r>
          </a:p>
          <a:p>
            <a:endParaRPr lang="en-US" dirty="0"/>
          </a:p>
          <a:p>
            <a:r>
              <a:rPr lang="en-US" dirty="0"/>
              <a:t>Doesn’t need to be complete to make point; underlying momentum assumptions are different</a:t>
            </a:r>
          </a:p>
          <a:p>
            <a:endParaRPr lang="en-US" dirty="0"/>
          </a:p>
          <a:p>
            <a:r>
              <a:rPr lang="en-US" dirty="0"/>
              <a:t>Make font much bigger; get rid of stat boxes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423934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Rotationally invariant across 360 degrees (as it should be)</a:t>
            </a:r>
          </a:p>
        </p:txBody>
      </p:sp>
      <p:sp>
        <p:nvSpPr>
          <p:cNvPr id="4" name="Slide Number Placeholder 3"/>
          <p:cNvSpPr>
            <a:spLocks noGrp="1"/>
          </p:cNvSpPr>
          <p:nvPr>
            <p:ph type="sldNum" sz="quarter" idx="5"/>
          </p:nvPr>
        </p:nvSpPr>
        <p:spPr/>
        <p:txBody>
          <a:bodyPr/>
          <a:lstStyle/>
          <a:p>
            <a:fld id="{47167FF2-8594-4F05-9210-69BDA0B260F4}" type="slidenum">
              <a:rPr lang="en-US" smtClean="0"/>
              <a:t>24</a:t>
            </a:fld>
            <a:endParaRPr lang="en-US"/>
          </a:p>
        </p:txBody>
      </p:sp>
    </p:spTree>
    <p:extLst>
      <p:ext uri="{BB962C8B-B14F-4D97-AF65-F5344CB8AC3E}">
        <p14:creationId xmlns:p14="http://schemas.microsoft.com/office/powerpoint/2010/main" val="107811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necessarily precisely applicable due to the fact that SK uses CC events with 1.3 GeV or more of visible energy, and I am only running a small 0.1-2.0 GeV sample of 10,000 events; thus, all of these are NC events, technically…but, the shape seems similar</a:t>
            </a:r>
          </a:p>
        </p:txBody>
      </p:sp>
      <p:sp>
        <p:nvSpPr>
          <p:cNvPr id="4" name="Slide Number Placeholder 3"/>
          <p:cNvSpPr>
            <a:spLocks noGrp="1"/>
          </p:cNvSpPr>
          <p:nvPr>
            <p:ph type="sldNum" sz="quarter" idx="5"/>
          </p:nvPr>
        </p:nvSpPr>
        <p:spPr/>
        <p:txBody>
          <a:bodyPr/>
          <a:lstStyle/>
          <a:p>
            <a:fld id="{47167FF2-8594-4F05-9210-69BDA0B260F4}" type="slidenum">
              <a:rPr lang="en-US" smtClean="0"/>
              <a:t>25</a:t>
            </a:fld>
            <a:endParaRPr lang="en-US"/>
          </a:p>
        </p:txBody>
      </p:sp>
    </p:spTree>
    <p:extLst>
      <p:ext uri="{BB962C8B-B14F-4D97-AF65-F5344CB8AC3E}">
        <p14:creationId xmlns:p14="http://schemas.microsoft.com/office/powerpoint/2010/main" val="295166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use of this plot rather than previous</a:t>
            </a:r>
          </a:p>
          <a:p>
            <a:endParaRPr lang="en-US" dirty="0"/>
          </a:p>
          <a:p>
            <a:r>
              <a:rPr lang="en-US" dirty="0"/>
              <a:t>Use animation between models to go through logical chain consistently and quickly</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60877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use of this plot rather than previous</a:t>
            </a:r>
          </a:p>
          <a:p>
            <a:endParaRPr lang="en-US" dirty="0"/>
          </a:p>
          <a:p>
            <a:r>
              <a:rPr lang="en-US" dirty="0"/>
              <a:t>Use animation between models to go through logical chain consistently and quickly</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165582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use of this plot rather than previous</a:t>
            </a:r>
          </a:p>
          <a:p>
            <a:endParaRPr lang="en-US" dirty="0"/>
          </a:p>
          <a:p>
            <a:r>
              <a:rPr lang="en-US" dirty="0"/>
              <a:t>Use animation between models to go through logical chain consistently and quickly</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74476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table of row and column for FSI differences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32533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Shorten for details; don’t mention CNN directly, just that this will be a complete DUNE official analysis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5639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g++ -o flux AtmFlxOsc.cpp -</a:t>
            </a:r>
            <a:r>
              <a:rPr lang="en-US" sz="1200" dirty="0" err="1"/>
              <a:t>lgsl</a:t>
            </a:r>
            <a:r>
              <a:rPr lang="en-US" sz="1200" dirty="0"/>
              <a:t> –</a:t>
            </a:r>
            <a:r>
              <a:rPr lang="en-US" sz="1200" dirty="0" err="1"/>
              <a:t>lgslcblas</a:t>
            </a:r>
            <a:endParaRPr lang="en-US" sz="1200" dirty="0"/>
          </a:p>
          <a:p>
            <a:pPr algn="l"/>
            <a:r>
              <a:rPr lang="en-US" sz="1200" dirty="0"/>
              <a:t>./flux hms-ally-20-12-solmax.d &gt; hms-ally-20-12-solmax_3FlavOsc.d</a:t>
            </a:r>
          </a:p>
        </p:txBody>
      </p:sp>
      <p:sp>
        <p:nvSpPr>
          <p:cNvPr id="4" name="Slide Number Placeholder 3"/>
          <p:cNvSpPr>
            <a:spLocks noGrp="1"/>
          </p:cNvSpPr>
          <p:nvPr>
            <p:ph type="sldNum" sz="quarter" idx="5"/>
          </p:nvPr>
        </p:nvSpPr>
        <p:spPr/>
        <p:txBody>
          <a:bodyPr/>
          <a:lstStyle/>
          <a:p>
            <a:fld id="{47167FF2-8594-4F05-9210-69BDA0B260F4}" type="slidenum">
              <a:rPr lang="en-US" smtClean="0"/>
              <a:t>19</a:t>
            </a:fld>
            <a:endParaRPr lang="en-US"/>
          </a:p>
        </p:txBody>
      </p:sp>
    </p:spTree>
    <p:extLst>
      <p:ext uri="{BB962C8B-B14F-4D97-AF65-F5344CB8AC3E}">
        <p14:creationId xmlns:p14="http://schemas.microsoft.com/office/powerpoint/2010/main" val="144534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gevgen_atmo</a:t>
            </a:r>
            <a:r>
              <a:rPr lang="en-US" dirty="0"/>
              <a:t> -f HAKKM:/genie/app/users/jbarrow/genie-v3/Generator/hms-ally-20-12-solmax_3FlavOsc_cosZ_0p9_1p0_phi_0_30.d[12],/genie/app/users/jbarrow/genie-v3/Generator/hms-ally-20-12-solmax_3FlavOsc_cosZ_0p9_1p0_phi_0_30.d[-12],/genie/app/users/jbarrow/genie-v3/Generator/hms-ally-20-12-solmax_3FlavOsc_cosZ_0p9_1p0_phi_0_30.d[14],/genie/app/users/jbarrow/genie-v3/Generator/hms-ally-20-12-solmax_3FlavOsc_cosZ_0p9_1p0_phi_0_30.d[-14],/genie/app/users/jbarrow/genie-v3/Generator/hms-ally-20-12-solmax_3FlavOsc_cosZ_0p9_1p0_phi_0_30.d[16],/genie/app/users/jbarrow/genie-v3/Generator/hms-ally-20-12-solmax_3FlavOsc_cosZ_0p9_1p0_phi_0_30.d[-16] -g 1000180400 -n 25000 -R 0.125237636,-1.57079633,0.0 -E 0.1,100.0 -o NNBarAtm_hA_BR_DUNErot_cosZ_0p9_1p0_phi_0_30 --cross-sections nuall_NNBarAtm_hA_BR.xml --tune J19_00a_00_00a --event-record-print-level 1</a:t>
            </a:r>
          </a:p>
        </p:txBody>
      </p:sp>
      <p:sp>
        <p:nvSpPr>
          <p:cNvPr id="4" name="Slide Number Placeholder 3"/>
          <p:cNvSpPr>
            <a:spLocks noGrp="1"/>
          </p:cNvSpPr>
          <p:nvPr>
            <p:ph type="sldNum" sz="quarter" idx="5"/>
          </p:nvPr>
        </p:nvSpPr>
        <p:spPr/>
        <p:txBody>
          <a:bodyPr/>
          <a:lstStyle/>
          <a:p>
            <a:fld id="{47167FF2-8594-4F05-9210-69BDA0B260F4}" type="slidenum">
              <a:rPr lang="en-US" smtClean="0"/>
              <a:t>22</a:t>
            </a:fld>
            <a:endParaRPr lang="en-US"/>
          </a:p>
        </p:txBody>
      </p:sp>
    </p:spTree>
    <p:extLst>
      <p:ext uri="{BB962C8B-B14F-4D97-AF65-F5344CB8AC3E}">
        <p14:creationId xmlns:p14="http://schemas.microsoft.com/office/powerpoint/2010/main" val="41815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tail off behavior is similar, but no easily comparable energy spectrum could be found for an adequate comparison</a:t>
            </a:r>
          </a:p>
        </p:txBody>
      </p:sp>
      <p:sp>
        <p:nvSpPr>
          <p:cNvPr id="4" name="Slide Number Placeholder 3"/>
          <p:cNvSpPr>
            <a:spLocks noGrp="1"/>
          </p:cNvSpPr>
          <p:nvPr>
            <p:ph type="sldNum" sz="quarter" idx="5"/>
          </p:nvPr>
        </p:nvSpPr>
        <p:spPr/>
        <p:txBody>
          <a:bodyPr/>
          <a:lstStyle/>
          <a:p>
            <a:fld id="{47167FF2-8594-4F05-9210-69BDA0B260F4}" type="slidenum">
              <a:rPr lang="en-US" smtClean="0"/>
              <a:t>23</a:t>
            </a:fld>
            <a:endParaRPr lang="en-US"/>
          </a:p>
        </p:txBody>
      </p:sp>
    </p:spTree>
    <p:extLst>
      <p:ext uri="{BB962C8B-B14F-4D97-AF65-F5344CB8AC3E}">
        <p14:creationId xmlns:p14="http://schemas.microsoft.com/office/powerpoint/2010/main" val="21876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DUNE High-Energy Physics Working Group Biweekly</a:t>
            </a:r>
          </a:p>
        </p:txBody>
      </p:sp>
      <p:sp>
        <p:nvSpPr>
          <p:cNvPr id="6" name="Slide Number Placeholder 5"/>
          <p:cNvSpPr>
            <a:spLocks noGrp="1"/>
          </p:cNvSpPr>
          <p:nvPr>
            <p:ph type="sldNum" sz="quarter" idx="12"/>
          </p:nvPr>
        </p:nvSpPr>
        <p:spPr/>
        <p:txBody>
          <a:bodyPr/>
          <a:lstStyle/>
          <a:p>
            <a:fld id="{70F01ED5-CDE6-4D7A-8EA3-415DEFBFC8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55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DUNE High-Energy Physics Working Group Biweekly</a:t>
            </a:r>
          </a:p>
        </p:txBody>
      </p:sp>
      <p:sp>
        <p:nvSpPr>
          <p:cNvPr id="6" name="Slide Number Placeholder 5"/>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332368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DUNE High-Energy Physics Working Group Biweekly</a:t>
            </a:r>
          </a:p>
        </p:txBody>
      </p:sp>
      <p:sp>
        <p:nvSpPr>
          <p:cNvPr id="6" name="Slide Number Placeholder 5"/>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161866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D1E1F7-73DB-40BD-82B2-67D0167F526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A35E-DBA2-49C4-A91B-3BF43DF5FC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1E1F7-73DB-40BD-82B2-67D0167F526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345780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1E1F7-73DB-40BD-82B2-67D0167F526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A35E-DBA2-49C4-A91B-3BF43DF5FC9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9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D1E1F7-73DB-40BD-82B2-67D0167F526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216450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D1E1F7-73DB-40BD-82B2-67D0167F5263}"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275835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D1E1F7-73DB-40BD-82B2-67D0167F5263}"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198384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D1E1F7-73DB-40BD-82B2-67D0167F5263}" type="datetimeFigureOut">
              <a:rPr lang="en-US" smtClean="0"/>
              <a:t>1/16/2020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3883855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D1E1F7-73DB-40BD-82B2-67D0167F5263}" type="datetimeFigureOut">
              <a:rPr lang="en-US" smtClean="0"/>
              <a:t>1/16/2020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BA35E-DBA2-49C4-A91B-3BF43DF5FC9F}" type="slidenum">
              <a:rPr lang="en-US" smtClean="0"/>
              <a:t>‹#›</a:t>
            </a:fld>
            <a:endParaRPr lang="en-US"/>
          </a:p>
        </p:txBody>
      </p:sp>
    </p:spTree>
    <p:extLst>
      <p:ext uri="{BB962C8B-B14F-4D97-AF65-F5344CB8AC3E}">
        <p14:creationId xmlns:p14="http://schemas.microsoft.com/office/powerpoint/2010/main" val="69515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DUNE High-Energy Physics Working Group Biweekly</a:t>
            </a:r>
          </a:p>
        </p:txBody>
      </p:sp>
      <p:sp>
        <p:nvSpPr>
          <p:cNvPr id="6" name="Slide Number Placeholder 5"/>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3793209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1E1F7-73DB-40BD-82B2-67D0167F526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217244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1E1F7-73DB-40BD-82B2-67D0167F526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147596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1E1F7-73DB-40BD-82B2-67D0167F526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BA35E-DBA2-49C4-A91B-3BF43DF5FC9F}" type="slidenum">
              <a:rPr lang="en-US" smtClean="0"/>
              <a:t>‹#›</a:t>
            </a:fld>
            <a:endParaRPr lang="en-US"/>
          </a:p>
        </p:txBody>
      </p:sp>
    </p:spTree>
    <p:extLst>
      <p:ext uri="{BB962C8B-B14F-4D97-AF65-F5344CB8AC3E}">
        <p14:creationId xmlns:p14="http://schemas.microsoft.com/office/powerpoint/2010/main" val="1352183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3"/>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Tree>
    <p:extLst>
      <p:ext uri="{BB962C8B-B14F-4D97-AF65-F5344CB8AC3E}">
        <p14:creationId xmlns:p14="http://schemas.microsoft.com/office/powerpoint/2010/main" val="49243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October 22nd, 2019</a:t>
            </a:r>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2019 International Workshop on Baryon and Lepton Number Violation</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85616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October 22nd, 2019</a:t>
            </a:r>
            <a:endParaRPr lang="en-US" dirty="0"/>
          </a:p>
        </p:txBody>
      </p:sp>
      <p:sp>
        <p:nvSpPr>
          <p:cNvPr id="12" name="Footer Placeholder 4"/>
          <p:cNvSpPr>
            <a:spLocks noGrp="1"/>
          </p:cNvSpPr>
          <p:nvPr>
            <p:ph type="ftr" sz="quarter" idx="3"/>
          </p:nvPr>
        </p:nvSpPr>
        <p:spPr>
          <a:xfrm>
            <a:off x="2040803"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2019 International Workshop on Baryon and Lepton Number Violation</a:t>
            </a:r>
            <a:endParaRPr lang="en-US" b="1" dirty="0"/>
          </a:p>
        </p:txBody>
      </p:sp>
      <p:sp>
        <p:nvSpPr>
          <p:cNvPr id="13"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80707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1200" smtClean="0"/>
            </a:lvl1pPr>
          </a:lstStyle>
          <a:p>
            <a:pPr>
              <a:defRPr/>
            </a:pPr>
            <a:r>
              <a:rPr lang="en-US"/>
              <a:t>October 22nd, 2019</a:t>
            </a:r>
            <a:endParaRPr lang="en-US" dirty="0"/>
          </a:p>
        </p:txBody>
      </p:sp>
      <p:sp>
        <p:nvSpPr>
          <p:cNvPr id="6" name="Footer Placeholder 4"/>
          <p:cNvSpPr>
            <a:spLocks noGrp="1"/>
          </p:cNvSpPr>
          <p:nvPr>
            <p:ph type="ftr" sz="quarter" idx="17"/>
          </p:nvPr>
        </p:nvSpPr>
        <p:spPr>
          <a:xfrm>
            <a:off x="2040806" y="6504215"/>
            <a:ext cx="8349492" cy="250031"/>
          </a:xfrm>
        </p:spPr>
        <p:txBody>
          <a:bodyPr/>
          <a:lstStyle>
            <a:lvl1pPr>
              <a:defRPr sz="1200" dirty="0" smtClean="0"/>
            </a:lvl1pPr>
          </a:lstStyle>
          <a:p>
            <a:pPr>
              <a:defRPr/>
            </a:pPr>
            <a:r>
              <a:rPr lang="en-US"/>
              <a:t>2019 International Workshop on Baryon and Lepton Number Violation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97896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October 22nd, 2019</a:t>
            </a:r>
            <a:endParaRPr lang="en-US" dirty="0"/>
          </a:p>
        </p:txBody>
      </p:sp>
      <p:sp>
        <p:nvSpPr>
          <p:cNvPr id="9" name="Footer Placeholder 4"/>
          <p:cNvSpPr>
            <a:spLocks noGrp="1"/>
          </p:cNvSpPr>
          <p:nvPr>
            <p:ph type="ftr" sz="quarter" idx="3"/>
          </p:nvPr>
        </p:nvSpPr>
        <p:spPr>
          <a:xfrm>
            <a:off x="2040804" y="6504216"/>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2019 International Workshop on Baryon and Lepton Number Violation</a:t>
            </a:r>
            <a:endParaRPr lang="en-US" b="1" dirty="0"/>
          </a:p>
        </p:txBody>
      </p:sp>
      <p:sp>
        <p:nvSpPr>
          <p:cNvPr id="11"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750991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1200"/>
            </a:lvl1pPr>
          </a:lstStyle>
          <a:p>
            <a:pPr>
              <a:defRPr/>
            </a:pPr>
            <a:r>
              <a:rPr lang="en-US"/>
              <a:t>October 22nd, 2019</a:t>
            </a:r>
            <a:endParaRPr lang="en-US" dirty="0"/>
          </a:p>
        </p:txBody>
      </p:sp>
      <p:sp>
        <p:nvSpPr>
          <p:cNvPr id="4" name="Footer Placeholder 3"/>
          <p:cNvSpPr>
            <a:spLocks noGrp="1"/>
          </p:cNvSpPr>
          <p:nvPr>
            <p:ph type="ftr" sz="quarter" idx="11"/>
          </p:nvPr>
        </p:nvSpPr>
        <p:spPr>
          <a:xfrm>
            <a:off x="2040807" y="6504216"/>
            <a:ext cx="8347199" cy="242873"/>
          </a:xfrm>
        </p:spPr>
        <p:txBody>
          <a:bodyPr/>
          <a:lstStyle>
            <a:lvl1pPr>
              <a:defRPr sz="1200"/>
            </a:lvl1pPr>
          </a:lstStyle>
          <a:p>
            <a:pPr>
              <a:defRPr/>
            </a:pPr>
            <a:r>
              <a:rPr lang="en-US"/>
              <a:t>2019 International Workshop on Baryon and Lepton Number Violation</a:t>
            </a:r>
            <a:endParaRPr lang="en-US" b="1" dirty="0"/>
          </a:p>
        </p:txBody>
      </p:sp>
      <p:sp>
        <p:nvSpPr>
          <p:cNvPr id="5" name="Slide Number Placeholder 4"/>
          <p:cNvSpPr>
            <a:spLocks noGrp="1"/>
          </p:cNvSpPr>
          <p:nvPr>
            <p:ph type="sldNum" sz="quarter" idx="12"/>
          </p:nvPr>
        </p:nvSpPr>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376458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October 22nd, 2019</a:t>
            </a:r>
            <a:endParaRPr lang="en-US" dirty="0"/>
          </a:p>
        </p:txBody>
      </p:sp>
      <p:sp>
        <p:nvSpPr>
          <p:cNvPr id="4" name="Footer Placeholder 3"/>
          <p:cNvSpPr>
            <a:spLocks noGrp="1"/>
          </p:cNvSpPr>
          <p:nvPr>
            <p:ph type="ftr" sz="quarter" idx="11"/>
          </p:nvPr>
        </p:nvSpPr>
        <p:spPr>
          <a:xfrm>
            <a:off x="2040804" y="6504216"/>
            <a:ext cx="8363037" cy="242873"/>
          </a:xfrm>
        </p:spPr>
        <p:txBody>
          <a:bodyPr/>
          <a:lstStyle/>
          <a:p>
            <a:pPr>
              <a:defRPr/>
            </a:pPr>
            <a:r>
              <a:rPr lang="en-US"/>
              <a:t>2019 International Workshop on Baryon and Lepton Number Violation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30074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1/17/2020</a:t>
            </a:r>
          </a:p>
        </p:txBody>
      </p:sp>
      <p:sp>
        <p:nvSpPr>
          <p:cNvPr id="5" name="Footer Placeholder 4"/>
          <p:cNvSpPr>
            <a:spLocks noGrp="1"/>
          </p:cNvSpPr>
          <p:nvPr>
            <p:ph type="ftr" sz="quarter" idx="11"/>
          </p:nvPr>
        </p:nvSpPr>
        <p:spPr/>
        <p:txBody>
          <a:bodyPr/>
          <a:lstStyle/>
          <a:p>
            <a:r>
              <a:rPr lang="en-US"/>
              <a:t>DUNE High-Energy Physics Working Group Biweekly</a:t>
            </a:r>
          </a:p>
        </p:txBody>
      </p:sp>
      <p:sp>
        <p:nvSpPr>
          <p:cNvPr id="6" name="Slide Number Placeholder 5"/>
          <p:cNvSpPr>
            <a:spLocks noGrp="1"/>
          </p:cNvSpPr>
          <p:nvPr>
            <p:ph type="sldNum" sz="quarter" idx="12"/>
          </p:nvPr>
        </p:nvSpPr>
        <p:spPr/>
        <p:txBody>
          <a:bodyPr/>
          <a:lstStyle/>
          <a:p>
            <a:fld id="{70F01ED5-CDE6-4D7A-8EA3-415DEFBFC8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3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1/17/2020</a:t>
            </a:r>
          </a:p>
        </p:txBody>
      </p:sp>
      <p:sp>
        <p:nvSpPr>
          <p:cNvPr id="6" name="Footer Placeholder 5"/>
          <p:cNvSpPr>
            <a:spLocks noGrp="1"/>
          </p:cNvSpPr>
          <p:nvPr>
            <p:ph type="ftr" sz="quarter" idx="11"/>
          </p:nvPr>
        </p:nvSpPr>
        <p:spPr/>
        <p:txBody>
          <a:bodyPr/>
          <a:lstStyle/>
          <a:p>
            <a:r>
              <a:rPr lang="en-US"/>
              <a:t>DUNE High-Energy Physics Working Group Biweekly</a:t>
            </a:r>
          </a:p>
        </p:txBody>
      </p:sp>
      <p:sp>
        <p:nvSpPr>
          <p:cNvPr id="7" name="Slide Number Placeholder 6"/>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82427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1/17/2020</a:t>
            </a:r>
          </a:p>
        </p:txBody>
      </p:sp>
      <p:sp>
        <p:nvSpPr>
          <p:cNvPr id="8" name="Footer Placeholder 7"/>
          <p:cNvSpPr>
            <a:spLocks noGrp="1"/>
          </p:cNvSpPr>
          <p:nvPr>
            <p:ph type="ftr" sz="quarter" idx="11"/>
          </p:nvPr>
        </p:nvSpPr>
        <p:spPr/>
        <p:txBody>
          <a:bodyPr/>
          <a:lstStyle/>
          <a:p>
            <a:r>
              <a:rPr lang="en-US"/>
              <a:t>DUNE High-Energy Physics Working Group Biweekly</a:t>
            </a:r>
          </a:p>
        </p:txBody>
      </p:sp>
      <p:sp>
        <p:nvSpPr>
          <p:cNvPr id="9" name="Slide Number Placeholder 8"/>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234295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1/17/2020</a:t>
            </a:r>
          </a:p>
        </p:txBody>
      </p:sp>
      <p:sp>
        <p:nvSpPr>
          <p:cNvPr id="4" name="Footer Placeholder 3"/>
          <p:cNvSpPr>
            <a:spLocks noGrp="1"/>
          </p:cNvSpPr>
          <p:nvPr>
            <p:ph type="ftr" sz="quarter" idx="11"/>
          </p:nvPr>
        </p:nvSpPr>
        <p:spPr/>
        <p:txBody>
          <a:bodyPr/>
          <a:lstStyle/>
          <a:p>
            <a:r>
              <a:rPr lang="en-US"/>
              <a:t>DUNE High-Energy Physics Working Group Biweekly</a:t>
            </a:r>
          </a:p>
        </p:txBody>
      </p:sp>
      <p:sp>
        <p:nvSpPr>
          <p:cNvPr id="5" name="Slide Number Placeholder 4"/>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177497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1/17/2020</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DUNE High-Energy Physics Working Group Biweekly</a:t>
            </a:r>
          </a:p>
        </p:txBody>
      </p:sp>
      <p:sp>
        <p:nvSpPr>
          <p:cNvPr id="9" name="Slide Number Placeholder 8"/>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368296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1/17/2020</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DUNE High-Energy Physics Working Group Biweekly</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F01ED5-CDE6-4D7A-8EA3-415DEFBFC840}" type="slidenum">
              <a:rPr lang="en-US" smtClean="0"/>
              <a:t>‹#›</a:t>
            </a:fld>
            <a:endParaRPr lang="en-US"/>
          </a:p>
        </p:txBody>
      </p:sp>
    </p:spTree>
    <p:extLst>
      <p:ext uri="{BB962C8B-B14F-4D97-AF65-F5344CB8AC3E}">
        <p14:creationId xmlns:p14="http://schemas.microsoft.com/office/powerpoint/2010/main" val="61634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1/17/2020</a:t>
            </a:r>
          </a:p>
        </p:txBody>
      </p:sp>
      <p:sp>
        <p:nvSpPr>
          <p:cNvPr id="6" name="Footer Placeholder 5"/>
          <p:cNvSpPr>
            <a:spLocks noGrp="1"/>
          </p:cNvSpPr>
          <p:nvPr>
            <p:ph type="ftr" sz="quarter" idx="11"/>
          </p:nvPr>
        </p:nvSpPr>
        <p:spPr/>
        <p:txBody>
          <a:bodyPr/>
          <a:lstStyle/>
          <a:p>
            <a:r>
              <a:rPr lang="en-US"/>
              <a:t>DUNE High-Energy Physics Working Group Biweekly</a:t>
            </a:r>
          </a:p>
        </p:txBody>
      </p:sp>
      <p:sp>
        <p:nvSpPr>
          <p:cNvPr id="7" name="Slide Number Placeholder 6"/>
          <p:cNvSpPr>
            <a:spLocks noGrp="1"/>
          </p:cNvSpPr>
          <p:nvPr>
            <p:ph type="sldNum" sz="quarter" idx="12"/>
          </p:nvPr>
        </p:nvSpPr>
        <p:spPr/>
        <p:txBody>
          <a:bodyPr/>
          <a:lstStyle/>
          <a:p>
            <a:fld id="{70F01ED5-CDE6-4D7A-8EA3-415DEFBFC840}" type="slidenum">
              <a:rPr lang="en-US" smtClean="0"/>
              <a:t>‹#›</a:t>
            </a:fld>
            <a:endParaRPr lang="en-US"/>
          </a:p>
        </p:txBody>
      </p:sp>
    </p:spTree>
    <p:extLst>
      <p:ext uri="{BB962C8B-B14F-4D97-AF65-F5344CB8AC3E}">
        <p14:creationId xmlns:p14="http://schemas.microsoft.com/office/powerpoint/2010/main" val="81208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1/17/2020</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DUNE High-Energy Physics Working Group Biweekly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F01ED5-CDE6-4D7A-8EA3-415DEFBFC84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284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D1E1F7-73DB-40BD-82B2-67D0167F5263}" type="datetimeFigureOut">
              <a:rPr lang="en-US" smtClean="0"/>
              <a:t>1/16/2020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BA35E-DBA2-49C4-A91B-3BF43DF5FC9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094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October 22nd, 2019</a:t>
            </a:r>
          </a:p>
        </p:txBody>
      </p:sp>
      <p:sp>
        <p:nvSpPr>
          <p:cNvPr id="15" name="Footer Placeholder 4"/>
          <p:cNvSpPr>
            <a:spLocks noGrp="1"/>
          </p:cNvSpPr>
          <p:nvPr>
            <p:ph type="ftr" sz="quarter" idx="3"/>
          </p:nvPr>
        </p:nvSpPr>
        <p:spPr>
          <a:xfrm>
            <a:off x="2040807" y="6504216"/>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2019 International Workshop on Baryon and Lepton Number Violation</a:t>
            </a:r>
            <a:endParaRPr lang="en-US" b="1"/>
          </a:p>
        </p:txBody>
      </p:sp>
      <p:sp>
        <p:nvSpPr>
          <p:cNvPr id="16"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a:p>
        </p:txBody>
      </p:sp>
      <p:grpSp>
        <p:nvGrpSpPr>
          <p:cNvPr id="25" name="Group 24"/>
          <p:cNvGrpSpPr>
            <a:grpSpLocks noChangeAspect="1"/>
          </p:cNvGrpSpPr>
          <p:nvPr userDrawn="1"/>
        </p:nvGrpSpPr>
        <p:grpSpPr>
          <a:xfrm>
            <a:off x="287867" y="6227810"/>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363394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arrow3@vols.utk.edu" TargetMode="External"/><Relationship Id="rId2" Type="http://schemas.openxmlformats.org/officeDocument/2006/relationships/image" Target="../media/image21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1906.02833"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hyperlink" Target="http://www.icrr.u-tokyo.ac.jp/~mhonda/nflx2014/index.html" TargetMode="External"/><Relationship Id="rId4" Type="http://schemas.openxmlformats.org/officeDocument/2006/relationships/hyperlink" Target="https://journals.aps.org/prl/abstract/10.1103/PhysRevLett.123.08180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sti.gov/biblio/1426674/" TargetMode="External"/><Relationship Id="rId2" Type="http://schemas.openxmlformats.org/officeDocument/2006/relationships/hyperlink" Target="https://arxiv.org/abs/1906.02833" TargetMode="Externa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arxiv.org/abs/1811.11692" TargetMode="External"/><Relationship Id="rId2" Type="http://schemas.openxmlformats.org/officeDocument/2006/relationships/hyperlink" Target="https://v2.overleaf.com/read/dbwpfcbcyqgb" TargetMode="External"/><Relationship Id="rId1" Type="http://schemas.openxmlformats.org/officeDocument/2006/relationships/slideLayout" Target="../slideLayouts/slideLayout13.xml"/><Relationship Id="rId4" Type="http://schemas.openxmlformats.org/officeDocument/2006/relationships/image" Target="../media/image510.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hyperlink" Target="http://inspirehep.net/author/profile/I.Martinez.Soler.1" TargetMode="External"/><Relationship Id="rId2" Type="http://schemas.openxmlformats.org/officeDocument/2006/relationships/hyperlink" Target="https://journals.aps.org/prl/abstract/10.1103/PhysRevLett.123.081801" TargetMode="External"/><Relationship Id="rId1" Type="http://schemas.openxmlformats.org/officeDocument/2006/relationships/slideLayout" Target="../slideLayouts/slideLayout4.xml"/><Relationship Id="rId6" Type="http://schemas.openxmlformats.org/officeDocument/2006/relationships/hyperlink" Target="http://inspirehep.net/author/profile/P.A.N.Machado.1" TargetMode="External"/><Relationship Id="rId5" Type="http://schemas.openxmlformats.org/officeDocument/2006/relationships/image" Target="../media/image41.jpe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ournals.aps.org/prd/pdf/10.1103/PhysRevD.92.02300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hyperlink" Target="https://journals.aps.org/prd/pdf/10.1103/PhysRevD.92.023004" TargetMode="External"/><Relationship Id="rId7" Type="http://schemas.openxmlformats.org/officeDocument/2006/relationships/image" Target="../media/image44.png"/><Relationship Id="rId12" Type="http://schemas.openxmlformats.org/officeDocument/2006/relationships/hyperlink" Target="https://liveutk-my.sharepoint.com/:u:/g/personal/jbarrow3_vols_utk_edu/EaSbLUPX-WRLol1Q9MsFv40BDUFZaT2dkvgnEUHaEe7FYQ?e=8ABi8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liveutk-my.sharepoint.com/:u:/g/personal/jbarrow3_vols_utk_edu/EVAq-jCipANNk1At_EtcnIUBwRpaw--zaXFNhnwpv0D1nw?e=KTSuDc" TargetMode="External"/><Relationship Id="rId11" Type="http://schemas.openxmlformats.org/officeDocument/2006/relationships/image" Target="../media/image45.png"/><Relationship Id="rId5" Type="http://schemas.openxmlformats.org/officeDocument/2006/relationships/image" Target="../media/image43.png"/><Relationship Id="rId10" Type="http://schemas.openxmlformats.org/officeDocument/2006/relationships/hyperlink" Target="http://www.icrr.u-tokyo.ac.jp/~mhonda/nflx2014/index.html" TargetMode="External"/><Relationship Id="rId4" Type="http://schemas.openxmlformats.org/officeDocument/2006/relationships/image" Target="../media/image70.png"/><Relationship Id="rId9" Type="http://schemas.openxmlformats.org/officeDocument/2006/relationships/hyperlink" Target="https://liveutk-my.sharepoint.com/:u:/g/personal/jbarrow3_vols_utk_edu/EZ3EQEc-PthBiFoPgVSjTxoBybCS2qa5ycbF54-teL0lyg?e=Yaw91j"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1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joshuabarrow221/Generator/blob/master/src/Tools/Flux/GHAKKMAtmoFlux.cxx" TargetMode="External"/><Relationship Id="rId2" Type="http://schemas.openxmlformats.org/officeDocument/2006/relationships/hyperlink" Target="https://github.com/joshuabarrow221/Generator/blob/master/src/Tools/Flux/GAtmoFlux.cxx"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31.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50.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0.png"/><Relationship Id="rId5" Type="http://schemas.openxmlformats.org/officeDocument/2006/relationships/image" Target="../media/image57.png"/><Relationship Id="rId4" Type="http://schemas.openxmlformats.org/officeDocument/2006/relationships/hyperlink" Target="https://journals.aps.org/prd/pdf/10.1103/PhysRevD.94.052001" TargetMode="External"/><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10.png"/><Relationship Id="rId7" Type="http://schemas.openxmlformats.org/officeDocument/2006/relationships/image" Target="../media/image24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220.png"/><Relationship Id="rId4" Type="http://schemas.openxmlformats.org/officeDocument/2006/relationships/hyperlink" Target="https://pos.sissa.it/295/059/pdf" TargetMode="External"/><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hyperlink" Target="https://arxiv.org/pdf/1505.07459.pdf"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pdglive.lbl.gov/ParticleGroup.action?sumtab&amp;type=M" TargetMode="External"/><Relationship Id="rId7" Type="http://schemas.openxmlformats.org/officeDocument/2006/relationships/image" Target="../media/image280.png"/><Relationship Id="rId2" Type="http://schemas.openxmlformats.org/officeDocument/2006/relationships/hyperlink" Target="https://root-forum.cern.ch/t/differences-in-pdg-library-of-branching-fractions-and-actual-pdg/36025" TargetMode="Externa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60.png"/></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cid:image002.png@01D510DC.C85EC040" TargetMode="External"/><Relationship Id="rId2" Type="http://schemas.openxmlformats.org/officeDocument/2006/relationships/image" Target="../media/image66.png"/><Relationship Id="rId1" Type="http://schemas.openxmlformats.org/officeDocument/2006/relationships/slideLayout" Target="../slideLayouts/slideLayout13.xml"/><Relationship Id="rId5" Type="http://schemas.openxmlformats.org/officeDocument/2006/relationships/image" Target="cid:image003.png@01D510DC.C85EC040" TargetMode="Externa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hyperlink" Target="http://inspirehep.net/author/profile/Y.J.Jwa.1" TargetMode="External"/><Relationship Id="rId2" Type="http://schemas.openxmlformats.org/officeDocument/2006/relationships/hyperlink" Target="http://inspirehep.net/author/profile/V.Pec.1" TargetMode="External"/><Relationship Id="rId1" Type="http://schemas.openxmlformats.org/officeDocument/2006/relationships/slideLayout" Target="../slideLayouts/slideLayout4.xml"/><Relationship Id="rId6" Type="http://schemas.openxmlformats.org/officeDocument/2006/relationships/hyperlink" Target="https://dunescience.slack.com/files/UAYU7EZ7C/FSDFT6YFQ/honda_flux_in_genie_2018_07_23.pptx"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journals.aps.org/prl/abstract/10.1103/PhysRevLett.97.131301" TargetMode="External"/><Relationship Id="rId2" Type="http://schemas.openxmlformats.org/officeDocument/2006/relationships/hyperlink" Target="https://www.sciencedirect.com/science/article/pii/037015739290107B" TargetMode="Externa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journals.aps.org/prd/abstract/10.1103/PhysRevD.87.11501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s://link.springer.com/article/10.1140/epjc/s10052-014-3091-0#Bib1" TargetMode="External"/><Relationship Id="rId5" Type="http://schemas.openxmlformats.org/officeDocument/2006/relationships/hyperlink" Target="https://journals.aps.org/prd/pdf/10.1103/PhysRevD.23.1070" TargetMode="External"/><Relationship Id="rId4" Type="http://schemas.openxmlformats.org/officeDocument/2006/relationships/hyperlink" Target="http://genie-mc.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D3F2B22-E1DE-4279-B1E7-DC186AE79858}"/>
                  </a:ext>
                </a:extLst>
              </p:cNvPr>
              <p:cNvSpPr>
                <a:spLocks noGrp="1"/>
              </p:cNvSpPr>
              <p:nvPr>
                <p:ph type="ctrTitle"/>
              </p:nvPr>
            </p:nvSpPr>
            <p:spPr>
              <a:xfrm>
                <a:off x="951980" y="758952"/>
                <a:ext cx="10288039" cy="3566160"/>
              </a:xfrm>
            </p:spPr>
            <p:txBody>
              <a:bodyPr>
                <a:noAutofit/>
              </a:bodyPr>
              <a:lstStyle/>
              <a:p>
                <a:pPr algn="ctr"/>
                <a14:m>
                  <m:oMath xmlns:m="http://schemas.openxmlformats.org/officeDocument/2006/math">
                    <m:r>
                      <a:rPr lang="en-US" sz="6000" b="0" i="1" smtClean="0">
                        <a:latin typeface="Cambria Math" panose="02040503050406030204" pitchFamily="18" charset="0"/>
                      </a:rPr>
                      <m:t>𝑛</m:t>
                    </m:r>
                    <m:r>
                      <a:rPr lang="en-US" sz="6000" b="0" i="1" smtClean="0">
                        <a:latin typeface="Cambria Math" panose="02040503050406030204" pitchFamily="18" charset="0"/>
                      </a:rPr>
                      <m:t>→</m:t>
                    </m:r>
                    <m:acc>
                      <m:accPr>
                        <m:chr m:val="̅"/>
                        <m:ctrlPr>
                          <a:rPr lang="en-US" sz="6000" b="0" i="1" smtClean="0">
                            <a:latin typeface="Cambria Math" panose="02040503050406030204" pitchFamily="18" charset="0"/>
                          </a:rPr>
                        </m:ctrlPr>
                      </m:accPr>
                      <m:e>
                        <m:r>
                          <a:rPr lang="en-US" sz="6000" b="0" i="1" smtClean="0">
                            <a:latin typeface="Cambria Math" panose="02040503050406030204" pitchFamily="18" charset="0"/>
                          </a:rPr>
                          <m:t>𝑛</m:t>
                        </m:r>
                      </m:e>
                    </m:acc>
                  </m:oMath>
                </a14:m>
                <a:r>
                  <a:rPr lang="en-US" sz="6000" dirty="0"/>
                  <a:t> and </a:t>
                </a:r>
                <a14:m>
                  <m:oMath xmlns:m="http://schemas.openxmlformats.org/officeDocument/2006/math">
                    <m:r>
                      <a:rPr lang="en-US" sz="6000" b="0" i="1" smtClean="0">
                        <a:latin typeface="Cambria Math" panose="02040503050406030204" pitchFamily="18" charset="0"/>
                      </a:rPr>
                      <m:t>𝑝</m:t>
                    </m:r>
                    <m:r>
                      <a:rPr lang="en-US" sz="6000" b="0" i="1" smtClean="0">
                        <a:latin typeface="Cambria Math" panose="02040503050406030204" pitchFamily="18" charset="0"/>
                      </a:rPr>
                      <m:t>→</m:t>
                    </m:r>
                    <m:sSup>
                      <m:sSupPr>
                        <m:ctrlPr>
                          <a:rPr lang="en-US" sz="6000" b="0" i="1" smtClean="0">
                            <a:latin typeface="Cambria Math" panose="02040503050406030204" pitchFamily="18" charset="0"/>
                          </a:rPr>
                        </m:ctrlPr>
                      </m:sSupPr>
                      <m:e>
                        <m:r>
                          <a:rPr lang="en-US" sz="6000" b="0" i="1" smtClean="0">
                            <a:latin typeface="Cambria Math" panose="02040503050406030204" pitchFamily="18" charset="0"/>
                          </a:rPr>
                          <m:t>𝐾</m:t>
                        </m:r>
                      </m:e>
                      <m:sup>
                        <m:r>
                          <a:rPr lang="en-US" sz="6000" b="0" i="1" smtClean="0">
                            <a:latin typeface="Cambria Math" panose="02040503050406030204" pitchFamily="18" charset="0"/>
                          </a:rPr>
                          <m:t>+</m:t>
                        </m:r>
                      </m:sup>
                    </m:sSup>
                    <m:acc>
                      <m:accPr>
                        <m:chr m:val="̅"/>
                        <m:ctrlPr>
                          <a:rPr lang="en-US" sz="6000" b="0" i="1" smtClean="0">
                            <a:latin typeface="Cambria Math" panose="02040503050406030204" pitchFamily="18" charset="0"/>
                          </a:rPr>
                        </m:ctrlPr>
                      </m:accPr>
                      <m:e>
                        <m:r>
                          <a:rPr lang="en-US" sz="6000" b="0" i="1" smtClean="0">
                            <a:latin typeface="Cambria Math" panose="02040503050406030204" pitchFamily="18" charset="0"/>
                          </a:rPr>
                          <m:t>𝜈</m:t>
                        </m:r>
                      </m:e>
                    </m:acc>
                  </m:oMath>
                </a14:m>
                <a:r>
                  <a:rPr lang="en-US" sz="6000" dirty="0"/>
                  <a:t>,</a:t>
                </a:r>
                <a:br>
                  <a:rPr lang="en-US" sz="6000" dirty="0"/>
                </a:br>
                <a:r>
                  <a:rPr lang="en-US" sz="5400" dirty="0"/>
                  <a:t>Atmospheric </a:t>
                </a:r>
                <a14:m>
                  <m:oMath xmlns:m="http://schemas.openxmlformats.org/officeDocument/2006/math">
                    <m:r>
                      <a:rPr lang="en-US" sz="5400" b="0" i="1" smtClean="0">
                        <a:latin typeface="Cambria Math" panose="02040503050406030204" pitchFamily="18" charset="0"/>
                      </a:rPr>
                      <m:t>𝜈</m:t>
                    </m:r>
                  </m:oMath>
                </a14:m>
                <a:r>
                  <a:rPr lang="en-US" sz="5400" dirty="0"/>
                  <a:t> Backgrounds,</a:t>
                </a:r>
                <a:br>
                  <a:rPr lang="en-US" sz="5400" dirty="0"/>
                </a:br>
                <a:r>
                  <a:rPr lang="en-US" sz="5400" dirty="0"/>
                  <a:t>Event Generation</a:t>
                </a:r>
                <a:br>
                  <a:rPr lang="en-US" sz="5400" dirty="0"/>
                </a:br>
                <a:r>
                  <a:rPr lang="en-US" sz="5400" dirty="0"/>
                  <a:t>and</a:t>
                </a:r>
                <a:br>
                  <a:rPr lang="en-US" sz="5400" dirty="0"/>
                </a:br>
                <a:r>
                  <a:rPr lang="en-US" sz="5400" dirty="0"/>
                  <a:t>Reconstruction</a:t>
                </a:r>
                <a:br>
                  <a:rPr lang="en-US" sz="5400" dirty="0"/>
                </a:br>
                <a:r>
                  <a:rPr lang="en-US" sz="4400" i="1" dirty="0"/>
                  <a:t>An Update</a:t>
                </a:r>
                <a:endParaRPr lang="en-US" sz="6000" i="1" dirty="0"/>
              </a:p>
            </p:txBody>
          </p:sp>
        </mc:Choice>
        <mc:Fallback xmlns="">
          <p:sp>
            <p:nvSpPr>
              <p:cNvPr id="2" name="Title 1">
                <a:extLst>
                  <a:ext uri="{FF2B5EF4-FFF2-40B4-BE49-F238E27FC236}">
                    <a16:creationId xmlns:a16="http://schemas.microsoft.com/office/drawing/2014/main" id="{1D3F2B22-E1DE-4279-B1E7-DC186AE79858}"/>
                  </a:ext>
                </a:extLst>
              </p:cNvPr>
              <p:cNvSpPr>
                <a:spLocks noGrp="1" noRot="1" noChangeAspect="1" noMove="1" noResize="1" noEditPoints="1" noAdjustHandles="1" noChangeArrowheads="1" noChangeShapeType="1" noTextEdit="1"/>
              </p:cNvSpPr>
              <p:nvPr>
                <p:ph type="ctrTitle"/>
              </p:nvPr>
            </p:nvSpPr>
            <p:spPr>
              <a:xfrm>
                <a:off x="951980" y="758952"/>
                <a:ext cx="10288039" cy="3566160"/>
              </a:xfrm>
              <a:blipFill>
                <a:blip r:embed="rId2"/>
                <a:stretch>
                  <a:fillRect t="-27863" b="-8205"/>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3BDD4BB0-D7EB-4180-AFF3-76DB85C199B1}"/>
              </a:ext>
            </a:extLst>
          </p:cNvPr>
          <p:cNvSpPr>
            <a:spLocks noGrp="1"/>
          </p:cNvSpPr>
          <p:nvPr>
            <p:ph type="subTitle" idx="1"/>
          </p:nvPr>
        </p:nvSpPr>
        <p:spPr>
          <a:xfrm>
            <a:off x="1100051" y="4455619"/>
            <a:ext cx="10058400" cy="1591889"/>
          </a:xfrm>
        </p:spPr>
        <p:txBody>
          <a:bodyPr>
            <a:normAutofit/>
          </a:bodyPr>
          <a:lstStyle/>
          <a:p>
            <a:pPr algn="ctr"/>
            <a:r>
              <a:rPr lang="en-US" dirty="0"/>
              <a:t>By J. L Barrow, </a:t>
            </a:r>
            <a:r>
              <a:rPr lang="en-US" dirty="0">
                <a:hlinkClick r:id="rId3"/>
              </a:rPr>
              <a:t>jbarrow3@vols.utk.edu</a:t>
            </a:r>
            <a:r>
              <a:rPr lang="en-US" dirty="0"/>
              <a:t> </a:t>
            </a:r>
          </a:p>
          <a:p>
            <a:pPr algn="ctr"/>
            <a:r>
              <a:rPr lang="en-US" dirty="0"/>
              <a:t>URA Visiting Scholar, FNAL</a:t>
            </a:r>
          </a:p>
          <a:p>
            <a:pPr algn="ctr"/>
            <a:r>
              <a:rPr lang="en-US" dirty="0"/>
              <a:t>DUNE HEP Working Group Biweekly, January 17, 2020</a:t>
            </a:r>
          </a:p>
        </p:txBody>
      </p:sp>
      <p:pic>
        <p:nvPicPr>
          <p:cNvPr id="7" name="Picture 6" descr="A close up of a sign&#10;&#10;Description automatically generated">
            <a:extLst>
              <a:ext uri="{FF2B5EF4-FFF2-40B4-BE49-F238E27FC236}">
                <a16:creationId xmlns:a16="http://schemas.microsoft.com/office/drawing/2014/main" id="{15EDF0B1-6C78-4449-A01A-CC3396D86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70303"/>
            <a:ext cx="1822494" cy="377313"/>
          </a:xfrm>
          <a:prstGeom prst="rect">
            <a:avLst/>
          </a:prstGeom>
        </p:spPr>
      </p:pic>
      <p:sp>
        <p:nvSpPr>
          <p:cNvPr id="8" name="TextBox 7">
            <a:extLst>
              <a:ext uri="{FF2B5EF4-FFF2-40B4-BE49-F238E27FC236}">
                <a16:creationId xmlns:a16="http://schemas.microsoft.com/office/drawing/2014/main" id="{6111BBEB-45CB-40DF-88B9-9C0749CC121E}"/>
              </a:ext>
            </a:extLst>
          </p:cNvPr>
          <p:cNvSpPr txBox="1"/>
          <p:nvPr/>
        </p:nvSpPr>
        <p:spPr>
          <a:xfrm>
            <a:off x="0" y="5647616"/>
            <a:ext cx="1822494" cy="738664"/>
          </a:xfrm>
          <a:prstGeom prst="rect">
            <a:avLst/>
          </a:prstGeom>
          <a:noFill/>
        </p:spPr>
        <p:txBody>
          <a:bodyPr wrap="square" rtlCol="0">
            <a:spAutoFit/>
          </a:bodyPr>
          <a:lstStyle/>
          <a:p>
            <a:pPr algn="ctr"/>
            <a:r>
              <a:rPr lang="en-US" sz="600" dirty="0"/>
              <a:t>This presentation is based upon work that is supported by the Visiting Scholars Award Program of the Universities Research Association. Any opinions, findings, and conclusions or recommendations expressed in this material are those of the author(s) and do not necessarily reflect the views of the Universities Research Association, Inc.</a:t>
            </a:r>
          </a:p>
        </p:txBody>
      </p:sp>
      <p:pic>
        <p:nvPicPr>
          <p:cNvPr id="9" name="Picture 8">
            <a:extLst>
              <a:ext uri="{FF2B5EF4-FFF2-40B4-BE49-F238E27FC236}">
                <a16:creationId xmlns:a16="http://schemas.microsoft.com/office/drawing/2014/main" id="{BA51B934-A3BB-4947-BF65-B11A7287BE45}"/>
              </a:ext>
            </a:extLst>
          </p:cNvPr>
          <p:cNvPicPr>
            <a:picLocks noChangeAspect="1"/>
          </p:cNvPicPr>
          <p:nvPr/>
        </p:nvPicPr>
        <p:blipFill>
          <a:blip r:embed="rId5"/>
          <a:stretch>
            <a:fillRect/>
          </a:stretch>
        </p:blipFill>
        <p:spPr>
          <a:xfrm>
            <a:off x="0" y="4695813"/>
            <a:ext cx="975000" cy="555750"/>
          </a:xfrm>
          <a:prstGeom prst="rect">
            <a:avLst/>
          </a:prstGeom>
        </p:spPr>
      </p:pic>
      <p:pic>
        <p:nvPicPr>
          <p:cNvPr id="10" name="Picture 9" descr="A close up of a sign&#10;&#10;Description automatically generated">
            <a:extLst>
              <a:ext uri="{FF2B5EF4-FFF2-40B4-BE49-F238E27FC236}">
                <a16:creationId xmlns:a16="http://schemas.microsoft.com/office/drawing/2014/main" id="{3948DF2A-0050-4DBD-BCCD-D20CF59F5CCB}"/>
              </a:ext>
            </a:extLst>
          </p:cNvPr>
          <p:cNvPicPr>
            <a:picLocks noChangeAspect="1"/>
          </p:cNvPicPr>
          <p:nvPr/>
        </p:nvPicPr>
        <p:blipFill>
          <a:blip r:embed="rId6"/>
          <a:stretch>
            <a:fillRect/>
          </a:stretch>
        </p:blipFill>
        <p:spPr>
          <a:xfrm>
            <a:off x="8689571" y="5755894"/>
            <a:ext cx="3502429" cy="700486"/>
          </a:xfrm>
          <a:prstGeom prst="rect">
            <a:avLst/>
          </a:prstGeom>
        </p:spPr>
      </p:pic>
    </p:spTree>
    <p:extLst>
      <p:ext uri="{BB962C8B-B14F-4D97-AF65-F5344CB8AC3E}">
        <p14:creationId xmlns:p14="http://schemas.microsoft.com/office/powerpoint/2010/main" val="180271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F210D43-BB48-42F9-953A-024ED4016560}"/>
              </a:ext>
            </a:extLst>
          </p:cNvPr>
          <p:cNvPicPr>
            <a:picLocks noGrp="1" noChangeAspect="1"/>
          </p:cNvPicPr>
          <p:nvPr>
            <p:ph sz="half" idx="13"/>
          </p:nvPr>
        </p:nvPicPr>
        <p:blipFill>
          <a:blip r:embed="rId3"/>
          <a:stretch>
            <a:fillRect/>
          </a:stretch>
        </p:blipFill>
        <p:spPr>
          <a:xfrm>
            <a:off x="39776" y="1526598"/>
            <a:ext cx="4944669" cy="3173740"/>
          </a:xfrm>
          <a:prstGeom prst="rect">
            <a:avLst/>
          </a:prstGeom>
        </p:spPr>
      </p:pic>
      <p:sp>
        <p:nvSpPr>
          <p:cNvPr id="4" name="Text Placeholder 3">
            <a:extLst>
              <a:ext uri="{FF2B5EF4-FFF2-40B4-BE49-F238E27FC236}">
                <a16:creationId xmlns:a16="http://schemas.microsoft.com/office/drawing/2014/main" id="{50649EF4-C7F3-456B-A8B1-D993C6E0F717}"/>
              </a:ext>
            </a:extLst>
          </p:cNvPr>
          <p:cNvSpPr>
            <a:spLocks noGrp="1"/>
          </p:cNvSpPr>
          <p:nvPr>
            <p:ph type="body" sz="half" idx="16"/>
          </p:nvPr>
        </p:nvSpPr>
        <p:spPr>
          <a:xfrm>
            <a:off x="-291540" y="4793194"/>
            <a:ext cx="5607301" cy="299273"/>
          </a:xfrm>
        </p:spPr>
        <p:txBody>
          <a:bodyPr/>
          <a:lstStyle/>
          <a:p>
            <a:pPr algn="ctr"/>
            <a:r>
              <a:rPr lang="en-US" dirty="0"/>
              <a:t>GENIEv3.0.6 </a:t>
            </a:r>
            <a:r>
              <a:rPr lang="en-US" u="sng" dirty="0"/>
              <a:t>hN2018 </a:t>
            </a:r>
            <a:r>
              <a:rPr lang="en-US" dirty="0"/>
              <a:t>and Local Fermi Gas</a:t>
            </a:r>
          </a:p>
        </p:txBody>
      </p:sp>
      <p:sp>
        <p:nvSpPr>
          <p:cNvPr id="5" name="Text Placeholder 4">
            <a:extLst>
              <a:ext uri="{FF2B5EF4-FFF2-40B4-BE49-F238E27FC236}">
                <a16:creationId xmlns:a16="http://schemas.microsoft.com/office/drawing/2014/main" id="{1E3D485D-1BB5-4BDD-B199-64E839EFCEC6}"/>
              </a:ext>
            </a:extLst>
          </p:cNvPr>
          <p:cNvSpPr>
            <a:spLocks noGrp="1"/>
          </p:cNvSpPr>
          <p:nvPr>
            <p:ph type="body" sz="half" idx="19"/>
          </p:nvPr>
        </p:nvSpPr>
        <p:spPr>
          <a:xfrm>
            <a:off x="6883499" y="4793194"/>
            <a:ext cx="5608319" cy="299273"/>
          </a:xfrm>
        </p:spPr>
        <p:txBody>
          <a:bodyPr/>
          <a:lstStyle/>
          <a:p>
            <a:pPr algn="ctr"/>
            <a:r>
              <a:rPr lang="en-US" dirty="0"/>
              <a:t>GENIEv3.0.6 </a:t>
            </a:r>
            <a:r>
              <a:rPr lang="en-US" u="sng" dirty="0"/>
              <a:t>hN2018 </a:t>
            </a:r>
            <a:r>
              <a:rPr lang="en-US" dirty="0"/>
              <a:t>and Bodek-Ritchie</a:t>
            </a:r>
          </a:p>
        </p:txBody>
      </p:sp>
      <mc:AlternateContent xmlns:mc="http://schemas.openxmlformats.org/markup-compatibility/2006">
        <mc:Choice xmlns:a14="http://schemas.microsoft.com/office/drawing/2010/main" Requires="a14">
          <p:sp>
            <p:nvSpPr>
              <p:cNvPr id="9" name="Title 8">
                <a:extLst>
                  <a:ext uri="{FF2B5EF4-FFF2-40B4-BE49-F238E27FC236}">
                    <a16:creationId xmlns:a16="http://schemas.microsoft.com/office/drawing/2014/main" id="{6CFC4AA0-FCA5-45EF-9A48-EA10D6884EE9}"/>
                  </a:ext>
                </a:extLst>
              </p:cNvPr>
              <p:cNvSpPr>
                <a:spLocks noGrp="1"/>
              </p:cNvSpPr>
              <p:nvPr>
                <p:ph type="title"/>
              </p:nvPr>
            </p:nvSpPr>
            <p:spPr>
              <a:xfrm>
                <a:off x="304800" y="10482"/>
                <a:ext cx="11582400" cy="427877"/>
              </a:xfrm>
            </p:spPr>
            <p:txBody>
              <a:bodyPr/>
              <a:lstStyle/>
              <a:p>
                <a:r>
                  <a:rPr lang="en-US" sz="2400" dirty="0"/>
                  <a:t>Some </a:t>
                </a:r>
                <a:r>
                  <a:rPr lang="en-US" sz="2400" u="sng" dirty="0"/>
                  <a:t>GENIE</a:t>
                </a:r>
                <a:r>
                  <a:rPr lang="en-US" sz="2400" dirty="0"/>
                  <a:t>v3.0.6 Intranuclear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𝒏</m:t>
                        </m:r>
                      </m:e>
                    </m:acc>
                    <m:r>
                      <a:rPr lang="en-US" sz="2400" i="1" dirty="0">
                        <a:latin typeface="Cambria Math" panose="02040503050406030204" pitchFamily="18" charset="0"/>
                      </a:rPr>
                      <m:t>𝑵</m:t>
                    </m:r>
                    <m:r>
                      <a:rPr lang="en-US" sz="2400" i="1" dirty="0">
                        <a:latin typeface="Cambria Math" panose="02040503050406030204" pitchFamily="18" charset="0"/>
                      </a:rPr>
                      <m:t> </m:t>
                    </m:r>
                  </m:oMath>
                </a14:m>
                <a:r>
                  <a:rPr lang="en-US" sz="2400" i="1" dirty="0"/>
                  <a:t>Final</a:t>
                </a:r>
                <a:r>
                  <a:rPr lang="en-US" sz="2400" dirty="0"/>
                  <a:t> States (</a:t>
                </a:r>
                <a:r>
                  <a:rPr lang="en-US" sz="2400" i="1" u="sng" dirty="0" err="1"/>
                  <a:t>Pionic</a:t>
                </a:r>
                <a:r>
                  <a:rPr lang="en-US" sz="2400" i="1" u="sng" dirty="0"/>
                  <a:t> </a:t>
                </a:r>
                <a:r>
                  <a:rPr lang="en-US" sz="2400" dirty="0"/>
                  <a:t>parameter space </a:t>
                </a:r>
                <a:r>
                  <a:rPr lang="en-US" sz="2400" i="1" u="sng" dirty="0"/>
                  <a:t>only</a:t>
                </a:r>
                <a:r>
                  <a:rPr lang="en-US" sz="2400" dirty="0"/>
                  <a:t>)</a:t>
                </a:r>
              </a:p>
            </p:txBody>
          </p:sp>
        </mc:Choice>
        <mc:Fallback>
          <p:sp>
            <p:nvSpPr>
              <p:cNvPr id="9" name="Title 8">
                <a:extLst>
                  <a:ext uri="{FF2B5EF4-FFF2-40B4-BE49-F238E27FC236}">
                    <a16:creationId xmlns:a16="http://schemas.microsoft.com/office/drawing/2014/main" id="{6CFC4AA0-FCA5-45EF-9A48-EA10D6884EE9}"/>
                  </a:ext>
                </a:extLst>
              </p:cNvPr>
              <p:cNvSpPr>
                <a:spLocks noGrp="1" noRot="1" noChangeAspect="1" noMove="1" noResize="1" noEditPoints="1" noAdjustHandles="1" noChangeArrowheads="1" noChangeShapeType="1" noTextEdit="1"/>
              </p:cNvSpPr>
              <p:nvPr>
                <p:ph type="title"/>
              </p:nvPr>
            </p:nvSpPr>
            <p:spPr>
              <a:xfrm>
                <a:off x="304800" y="10482"/>
                <a:ext cx="11582400" cy="427877"/>
              </a:xfrm>
              <a:blipFill>
                <a:blip r:embed="rId4"/>
                <a:stretch>
                  <a:fillRect l="-1579" t="-7143" b="-44286"/>
                </a:stretch>
              </a:blipFill>
            </p:spPr>
            <p:txBody>
              <a:bodyPr/>
              <a:lstStyle/>
              <a:p>
                <a:r>
                  <a:rPr lang="en-US">
                    <a:noFill/>
                  </a:rPr>
                  <a:t> </a:t>
                </a:r>
              </a:p>
            </p:txBody>
          </p:sp>
        </mc:Fallback>
      </mc:AlternateContent>
      <p:sp>
        <p:nvSpPr>
          <p:cNvPr id="26" name="Isosceles Triangle 25">
            <a:extLst>
              <a:ext uri="{FF2B5EF4-FFF2-40B4-BE49-F238E27FC236}">
                <a16:creationId xmlns:a16="http://schemas.microsoft.com/office/drawing/2014/main" id="{A95C1FF0-82E1-41F9-A131-53271997DFA9}"/>
              </a:ext>
            </a:extLst>
          </p:cNvPr>
          <p:cNvSpPr/>
          <p:nvPr/>
        </p:nvSpPr>
        <p:spPr>
          <a:xfrm rot="20639388">
            <a:off x="119512" y="1612711"/>
            <a:ext cx="4162341" cy="2203117"/>
          </a:xfrm>
          <a:prstGeom prst="triangle">
            <a:avLst>
              <a:gd name="adj" fmla="val 5223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27" name="Isosceles Triangle 26">
            <a:extLst>
              <a:ext uri="{FF2B5EF4-FFF2-40B4-BE49-F238E27FC236}">
                <a16:creationId xmlns:a16="http://schemas.microsoft.com/office/drawing/2014/main" id="{D7AE0FDD-C5FC-4D80-934C-1E02927218FA}"/>
              </a:ext>
            </a:extLst>
          </p:cNvPr>
          <p:cNvSpPr/>
          <p:nvPr/>
        </p:nvSpPr>
        <p:spPr>
          <a:xfrm rot="10800000">
            <a:off x="1968200" y="1624654"/>
            <a:ext cx="2536749" cy="1574441"/>
          </a:xfrm>
          <a:prstGeom prst="triangle">
            <a:avLst>
              <a:gd name="adj" fmla="val 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7C2A75C-BFAD-434B-A31E-243B7F062FB5}"/>
                  </a:ext>
                </a:extLst>
              </p:cNvPr>
              <p:cNvSpPr txBox="1"/>
              <p:nvPr/>
            </p:nvSpPr>
            <p:spPr>
              <a:xfrm>
                <a:off x="5148800" y="2219911"/>
                <a:ext cx="1873848" cy="1733488"/>
              </a:xfrm>
              <a:prstGeom prst="rect">
                <a:avLst/>
              </a:prstGeom>
              <a:noFill/>
            </p:spPr>
            <p:txBody>
              <a:bodyPr wrap="square" rtlCol="0">
                <a:spAutoFit/>
              </a:bodyPr>
              <a:lstStyle/>
              <a:p>
                <a:pPr algn="ctr" defTabSz="609585" fontAlgn="base">
                  <a:spcBef>
                    <a:spcPct val="0"/>
                  </a:spcBef>
                  <a:spcAft>
                    <a:spcPct val="0"/>
                  </a:spcAft>
                </a:pPr>
                <a:r>
                  <a:rPr lang="en-US" sz="2133" b="1" i="1" u="sng" dirty="0">
                    <a:solidFill>
                      <a:srgbClr val="FF0000"/>
                    </a:solidFill>
                    <a:latin typeface="Calibri" charset="0"/>
                  </a:rPr>
                  <a:t>Approximate</a:t>
                </a:r>
                <a:r>
                  <a:rPr lang="en-US" sz="2133" b="1" dirty="0">
                    <a:solidFill>
                      <a:srgbClr val="FF0000"/>
                    </a:solidFill>
                    <a:latin typeface="Calibri" charset="0"/>
                  </a:rPr>
                  <a:t> atmospheric </a:t>
                </a:r>
                <a14:m>
                  <m:oMath xmlns:m="http://schemas.openxmlformats.org/officeDocument/2006/math">
                    <m:r>
                      <a:rPr lang="en-US" sz="2133" b="1" i="1">
                        <a:solidFill>
                          <a:srgbClr val="FF0000"/>
                        </a:solidFill>
                        <a:latin typeface="Cambria Math" panose="02040503050406030204" pitchFamily="18" charset="0"/>
                      </a:rPr>
                      <m:t>𝝂</m:t>
                    </m:r>
                  </m:oMath>
                </a14:m>
                <a:r>
                  <a:rPr lang="en-US" sz="2133" b="1" dirty="0">
                    <a:solidFill>
                      <a:srgbClr val="FF0000"/>
                    </a:solidFill>
                    <a:latin typeface="Calibri" charset="0"/>
                  </a:rPr>
                  <a:t> parameter space is </a:t>
                </a:r>
                <a:r>
                  <a:rPr lang="en-US" sz="2133" b="1" dirty="0" err="1">
                    <a:solidFill>
                      <a:srgbClr val="FF0000"/>
                    </a:solidFill>
                    <a:latin typeface="Calibri" charset="0"/>
                  </a:rPr>
                  <a:t>overlayed</a:t>
                </a:r>
                <a:endParaRPr lang="en-US" sz="2133" b="1" dirty="0">
                  <a:solidFill>
                    <a:srgbClr val="FF0000"/>
                  </a:solidFill>
                  <a:latin typeface="Calibri" charset="0"/>
                </a:endParaRPr>
              </a:p>
            </p:txBody>
          </p:sp>
        </mc:Choice>
        <mc:Fallback>
          <p:sp>
            <p:nvSpPr>
              <p:cNvPr id="32" name="TextBox 31">
                <a:extLst>
                  <a:ext uri="{FF2B5EF4-FFF2-40B4-BE49-F238E27FC236}">
                    <a16:creationId xmlns:a16="http://schemas.microsoft.com/office/drawing/2014/main" id="{87C2A75C-BFAD-434B-A31E-243B7F062FB5}"/>
                  </a:ext>
                </a:extLst>
              </p:cNvPr>
              <p:cNvSpPr txBox="1">
                <a:spLocks noRot="1" noChangeAspect="1" noMove="1" noResize="1" noEditPoints="1" noAdjustHandles="1" noChangeArrowheads="1" noChangeShapeType="1" noTextEdit="1"/>
              </p:cNvSpPr>
              <p:nvPr/>
            </p:nvSpPr>
            <p:spPr>
              <a:xfrm>
                <a:off x="5148800" y="2219911"/>
                <a:ext cx="1873848" cy="1733488"/>
              </a:xfrm>
              <a:prstGeom prst="rect">
                <a:avLst/>
              </a:prstGeom>
              <a:blipFill>
                <a:blip r:embed="rId5"/>
                <a:stretch>
                  <a:fillRect l="-1954" t="-1754" b="-5965"/>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4C5EB27A-0312-4A31-988F-091EB00B6F39}"/>
              </a:ext>
            </a:extLst>
          </p:cNvPr>
          <p:cNvSpPr/>
          <p:nvPr/>
        </p:nvSpPr>
        <p:spPr>
          <a:xfrm>
            <a:off x="3444487" y="3579594"/>
            <a:ext cx="1163272" cy="114539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34" name="TextBox 33">
            <a:extLst>
              <a:ext uri="{FF2B5EF4-FFF2-40B4-BE49-F238E27FC236}">
                <a16:creationId xmlns:a16="http://schemas.microsoft.com/office/drawing/2014/main" id="{550D7039-DE89-4E72-9907-61D952490CBD}"/>
              </a:ext>
            </a:extLst>
          </p:cNvPr>
          <p:cNvSpPr txBox="1"/>
          <p:nvPr/>
        </p:nvSpPr>
        <p:spPr>
          <a:xfrm>
            <a:off x="4968906" y="3994270"/>
            <a:ext cx="2233633" cy="1733488"/>
          </a:xfrm>
          <a:prstGeom prst="rect">
            <a:avLst/>
          </a:prstGeom>
          <a:noFill/>
        </p:spPr>
        <p:txBody>
          <a:bodyPr wrap="square" rtlCol="0">
            <a:spAutoFit/>
          </a:bodyPr>
          <a:lstStyle/>
          <a:p>
            <a:pPr algn="ctr" defTabSz="609585" fontAlgn="base">
              <a:spcBef>
                <a:spcPct val="0"/>
              </a:spcBef>
              <a:spcAft>
                <a:spcPct val="0"/>
              </a:spcAft>
            </a:pPr>
            <a:r>
              <a:rPr lang="en-US" sz="2133" b="1" dirty="0">
                <a:solidFill>
                  <a:srgbClr val="FFC000"/>
                </a:solidFill>
                <a:latin typeface="Calibri" charset="0"/>
              </a:rPr>
              <a:t>Will greater localization matter?</a:t>
            </a:r>
          </a:p>
          <a:p>
            <a:pPr algn="ctr" defTabSz="609585" fontAlgn="base">
              <a:spcBef>
                <a:spcPct val="0"/>
              </a:spcBef>
              <a:spcAft>
                <a:spcPct val="0"/>
              </a:spcAft>
            </a:pPr>
            <a:r>
              <a:rPr lang="en-US" sz="2133" b="1" i="1" u="sng" dirty="0">
                <a:solidFill>
                  <a:srgbClr val="FFC000"/>
                </a:solidFill>
                <a:latin typeface="Calibri" charset="0"/>
              </a:rPr>
              <a:t>Effects on FS topologies?</a:t>
            </a:r>
          </a:p>
        </p:txBody>
      </p:sp>
      <p:sp>
        <p:nvSpPr>
          <p:cNvPr id="35" name="Date Placeholder 3">
            <a:extLst>
              <a:ext uri="{FF2B5EF4-FFF2-40B4-BE49-F238E27FC236}">
                <a16:creationId xmlns:a16="http://schemas.microsoft.com/office/drawing/2014/main" id="{366ED816-E9C4-4D6E-B360-EAA8A13B88AC}"/>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36" name="Footer Placeholder 4">
            <a:extLst>
              <a:ext uri="{FF2B5EF4-FFF2-40B4-BE49-F238E27FC236}">
                <a16:creationId xmlns:a16="http://schemas.microsoft.com/office/drawing/2014/main" id="{28BA6272-E027-4462-83B3-843813DBD19F}"/>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37" name="Slide Number Placeholder 5">
            <a:extLst>
              <a:ext uri="{FF2B5EF4-FFF2-40B4-BE49-F238E27FC236}">
                <a16:creationId xmlns:a16="http://schemas.microsoft.com/office/drawing/2014/main" id="{C9ACA156-4D08-43DE-BFD5-D66D58373CE3}"/>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10</a:t>
            </a:fld>
            <a:endParaRPr lang="en-US" dirty="0"/>
          </a:p>
        </p:txBody>
      </p:sp>
      <p:sp>
        <p:nvSpPr>
          <p:cNvPr id="38" name="TextBox 37">
            <a:extLst>
              <a:ext uri="{FF2B5EF4-FFF2-40B4-BE49-F238E27FC236}">
                <a16:creationId xmlns:a16="http://schemas.microsoft.com/office/drawing/2014/main" id="{F010CC61-71B5-4A35-BA05-93FE0A90A74B}"/>
              </a:ext>
            </a:extLst>
          </p:cNvPr>
          <p:cNvSpPr txBox="1"/>
          <p:nvPr/>
        </p:nvSpPr>
        <p:spPr>
          <a:xfrm>
            <a:off x="4968906" y="486547"/>
            <a:ext cx="2233633" cy="1733488"/>
          </a:xfrm>
          <a:prstGeom prst="rect">
            <a:avLst/>
          </a:prstGeom>
          <a:noFill/>
        </p:spPr>
        <p:txBody>
          <a:bodyPr wrap="square" rtlCol="0">
            <a:spAutoFit/>
          </a:bodyPr>
          <a:lstStyle/>
          <a:p>
            <a:pPr algn="ctr" defTabSz="609585" fontAlgn="base">
              <a:spcBef>
                <a:spcPct val="0"/>
              </a:spcBef>
              <a:spcAft>
                <a:spcPct val="0"/>
              </a:spcAft>
            </a:pPr>
            <a:r>
              <a:rPr lang="en-US" sz="2133" dirty="0">
                <a:solidFill>
                  <a:srgbClr val="003087"/>
                </a:solidFill>
                <a:latin typeface="Calibri" charset="0"/>
              </a:rPr>
              <a:t>The intranuclear cascade kills most of the original shape of the parameter space</a:t>
            </a:r>
          </a:p>
        </p:txBody>
      </p:sp>
      <p:pic>
        <p:nvPicPr>
          <p:cNvPr id="10" name="Content Placeholder 9">
            <a:extLst>
              <a:ext uri="{FF2B5EF4-FFF2-40B4-BE49-F238E27FC236}">
                <a16:creationId xmlns:a16="http://schemas.microsoft.com/office/drawing/2014/main" id="{57594632-37E8-48C3-AAC3-629B0C30DC25}"/>
              </a:ext>
            </a:extLst>
          </p:cNvPr>
          <p:cNvPicPr>
            <a:picLocks noGrp="1" noChangeAspect="1"/>
          </p:cNvPicPr>
          <p:nvPr>
            <p:ph sz="half" idx="15"/>
          </p:nvPr>
        </p:nvPicPr>
        <p:blipFill>
          <a:blip r:embed="rId6"/>
          <a:stretch>
            <a:fillRect/>
          </a:stretch>
        </p:blipFill>
        <p:spPr>
          <a:xfrm>
            <a:off x="7223096" y="1624654"/>
            <a:ext cx="4929129" cy="3075685"/>
          </a:xfrm>
          <a:prstGeom prst="rect">
            <a:avLst/>
          </a:prstGeom>
        </p:spPr>
      </p:pic>
      <p:sp>
        <p:nvSpPr>
          <p:cNvPr id="39" name="Isosceles Triangle 38">
            <a:extLst>
              <a:ext uri="{FF2B5EF4-FFF2-40B4-BE49-F238E27FC236}">
                <a16:creationId xmlns:a16="http://schemas.microsoft.com/office/drawing/2014/main" id="{459657A2-54C8-43B0-8F5B-50F21AA965F6}"/>
              </a:ext>
            </a:extLst>
          </p:cNvPr>
          <p:cNvSpPr/>
          <p:nvPr/>
        </p:nvSpPr>
        <p:spPr>
          <a:xfrm rot="20639388">
            <a:off x="7274043" y="1699955"/>
            <a:ext cx="4232621" cy="2124031"/>
          </a:xfrm>
          <a:prstGeom prst="triangle">
            <a:avLst>
              <a:gd name="adj" fmla="val 5362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40" name="Isosceles Triangle 39">
            <a:extLst>
              <a:ext uri="{FF2B5EF4-FFF2-40B4-BE49-F238E27FC236}">
                <a16:creationId xmlns:a16="http://schemas.microsoft.com/office/drawing/2014/main" id="{3C2B4BF4-9642-4B2B-94E4-56BDD82F6B1E}"/>
              </a:ext>
            </a:extLst>
          </p:cNvPr>
          <p:cNvSpPr/>
          <p:nvPr/>
        </p:nvSpPr>
        <p:spPr>
          <a:xfrm rot="10800000">
            <a:off x="9180742" y="1717246"/>
            <a:ext cx="2536749" cy="1481849"/>
          </a:xfrm>
          <a:prstGeom prst="triangle">
            <a:avLst>
              <a:gd name="adj" fmla="val 168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42" name="TextBox 41">
            <a:extLst>
              <a:ext uri="{FF2B5EF4-FFF2-40B4-BE49-F238E27FC236}">
                <a16:creationId xmlns:a16="http://schemas.microsoft.com/office/drawing/2014/main" id="{0F3F0A85-A232-474E-9302-1008D2A1E458}"/>
              </a:ext>
            </a:extLst>
          </p:cNvPr>
          <p:cNvSpPr txBox="1"/>
          <p:nvPr/>
        </p:nvSpPr>
        <p:spPr>
          <a:xfrm>
            <a:off x="1" y="5670844"/>
            <a:ext cx="12191999" cy="461665"/>
          </a:xfrm>
          <a:prstGeom prst="rect">
            <a:avLst/>
          </a:prstGeom>
          <a:noFill/>
        </p:spPr>
        <p:txBody>
          <a:bodyPr wrap="square" rtlCol="0">
            <a:spAutoFit/>
          </a:bodyPr>
          <a:lstStyle/>
          <a:p>
            <a:pPr algn="ctr" defTabSz="609585" fontAlgn="base">
              <a:spcBef>
                <a:spcPct val="0"/>
              </a:spcBef>
              <a:spcAft>
                <a:spcPct val="0"/>
              </a:spcAft>
            </a:pPr>
            <a:r>
              <a:rPr lang="en-US" sz="2400" dirty="0">
                <a:solidFill>
                  <a:srgbClr val="FF0000"/>
                </a:solidFill>
                <a:latin typeface="Calibri" charset="0"/>
              </a:rPr>
              <a:t>GENIE truth-level—no DUNE reconstruction yet</a:t>
            </a:r>
          </a:p>
        </p:txBody>
      </p:sp>
    </p:spTree>
    <p:extLst>
      <p:ext uri="{BB962C8B-B14F-4D97-AF65-F5344CB8AC3E}">
        <p14:creationId xmlns:p14="http://schemas.microsoft.com/office/powerpoint/2010/main" val="4171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2"/>
                                        </p:tgtEl>
                                      </p:cBhvr>
                                    </p:animEffect>
                                    <p:anim calcmode="lin" valueType="num">
                                      <p:cBhvr>
                                        <p:cTn id="7" dur="1000"/>
                                        <p:tgtEl>
                                          <p:spTgt spid="42"/>
                                        </p:tgtEl>
                                        <p:attrNameLst>
                                          <p:attrName>ppt_x</p:attrName>
                                        </p:attrNameLst>
                                      </p:cBhvr>
                                      <p:tavLst>
                                        <p:tav tm="0">
                                          <p:val>
                                            <p:strVal val="ppt_x"/>
                                          </p:val>
                                        </p:tav>
                                        <p:tav tm="100000">
                                          <p:val>
                                            <p:strVal val="ppt_x"/>
                                          </p:val>
                                        </p:tav>
                                      </p:tavLst>
                                    </p:anim>
                                    <p:anim calcmode="lin" valueType="num">
                                      <p:cBhvr>
                                        <p:cTn id="8" dur="1000"/>
                                        <p:tgtEl>
                                          <p:spTgt spid="42"/>
                                        </p:tgtEl>
                                        <p:attrNameLst>
                                          <p:attrName>ppt_y</p:attrName>
                                        </p:attrNameLst>
                                      </p:cBhvr>
                                      <p:tavLst>
                                        <p:tav tm="0">
                                          <p:val>
                                            <p:strVal val="ppt_y"/>
                                          </p:val>
                                        </p:tav>
                                        <p:tav tm="100000">
                                          <p:val>
                                            <p:strVal val="ppt_y+.1"/>
                                          </p:val>
                                        </p:tav>
                                      </p:tavLst>
                                    </p:anim>
                                    <p:set>
                                      <p:cBhvr>
                                        <p:cTn id="9" dur="1" fill="hold">
                                          <p:stCondLst>
                                            <p:cond delay="999"/>
                                          </p:stCondLst>
                                        </p:cTn>
                                        <p:tgtEl>
                                          <p:spTgt spid="4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2" grpId="0"/>
      <p:bldP spid="33" grpId="0" animBg="1"/>
      <p:bldP spid="34" grpId="0"/>
      <p:bldP spid="38" grpId="0"/>
      <p:bldP spid="39" grpId="0" animBg="1"/>
      <p:bldP spid="40"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C98FD-387C-42EC-9F09-F0587A8F686A}"/>
              </a:ext>
            </a:extLst>
          </p:cNvPr>
          <p:cNvSpPr>
            <a:spLocks noGrp="1"/>
          </p:cNvSpPr>
          <p:nvPr>
            <p:ph type="dt" sz="half" idx="10"/>
          </p:nvPr>
        </p:nvSpPr>
        <p:spPr/>
        <p:txBody>
          <a:bodyPr/>
          <a:lstStyle/>
          <a:p>
            <a:r>
              <a:rPr lang="en-US"/>
              <a:t>1/17/2020</a:t>
            </a:r>
          </a:p>
        </p:txBody>
      </p:sp>
      <p:sp>
        <p:nvSpPr>
          <p:cNvPr id="3" name="Footer Placeholder 2">
            <a:extLst>
              <a:ext uri="{FF2B5EF4-FFF2-40B4-BE49-F238E27FC236}">
                <a16:creationId xmlns:a16="http://schemas.microsoft.com/office/drawing/2014/main" id="{F582BCB4-DBB8-49AA-BAE0-83FF4B4B22D5}"/>
              </a:ext>
            </a:extLst>
          </p:cNvPr>
          <p:cNvSpPr>
            <a:spLocks noGrp="1"/>
          </p:cNvSpPr>
          <p:nvPr>
            <p:ph type="ftr" sz="quarter" idx="11"/>
          </p:nvPr>
        </p:nvSpPr>
        <p:spPr/>
        <p:txBody>
          <a:bodyPr/>
          <a:lstStyle/>
          <a:p>
            <a:r>
              <a:rPr lang="en-US"/>
              <a:t>DUNE High-Energy Physics Working Group Biweekly</a:t>
            </a:r>
          </a:p>
        </p:txBody>
      </p:sp>
      <p:sp>
        <p:nvSpPr>
          <p:cNvPr id="4" name="Slide Number Placeholder 3">
            <a:extLst>
              <a:ext uri="{FF2B5EF4-FFF2-40B4-BE49-F238E27FC236}">
                <a16:creationId xmlns:a16="http://schemas.microsoft.com/office/drawing/2014/main" id="{77224B41-8874-4B59-8EAA-8FE342659D91}"/>
              </a:ext>
            </a:extLst>
          </p:cNvPr>
          <p:cNvSpPr>
            <a:spLocks noGrp="1"/>
          </p:cNvSpPr>
          <p:nvPr>
            <p:ph type="sldNum" sz="quarter" idx="12"/>
          </p:nvPr>
        </p:nvSpPr>
        <p:spPr/>
        <p:txBody>
          <a:bodyPr/>
          <a:lstStyle/>
          <a:p>
            <a:fld id="{70F01ED5-CDE6-4D7A-8EA3-415DEFBFC840}" type="slidenum">
              <a:rPr lang="en-US" smtClean="0"/>
              <a:t>11</a:t>
            </a:fld>
            <a:endParaRPr lang="en-US"/>
          </a:p>
        </p:txBody>
      </p:sp>
      <p:pic>
        <p:nvPicPr>
          <p:cNvPr id="6" name="Picture 5" descr="A screenshot of a cell phone&#10;&#10;Description automatically generated">
            <a:extLst>
              <a:ext uri="{FF2B5EF4-FFF2-40B4-BE49-F238E27FC236}">
                <a16:creationId xmlns:a16="http://schemas.microsoft.com/office/drawing/2014/main" id="{8774FD34-23F2-4E55-A44A-6E278A633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66" y="0"/>
            <a:ext cx="9314268" cy="6434331"/>
          </a:xfrm>
          <a:prstGeom prst="rect">
            <a:avLst/>
          </a:prstGeom>
        </p:spPr>
      </p:pic>
    </p:spTree>
    <p:extLst>
      <p:ext uri="{BB962C8B-B14F-4D97-AF65-F5344CB8AC3E}">
        <p14:creationId xmlns:p14="http://schemas.microsoft.com/office/powerpoint/2010/main" val="346592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C5594D2D-61A2-4EA8-9B5D-08DFE53D0DDE}"/>
                  </a:ext>
                </a:extLst>
              </p:cNvPr>
              <p:cNvSpPr>
                <a:spLocks noGrp="1"/>
              </p:cNvSpPr>
              <p:nvPr>
                <p:ph idx="1"/>
              </p:nvPr>
            </p:nvSpPr>
            <p:spPr>
              <a:xfrm>
                <a:off x="184334" y="560151"/>
                <a:ext cx="11805916" cy="5685092"/>
              </a:xfrm>
            </p:spPr>
            <p:txBody>
              <a:bodyPr/>
              <a:lstStyle/>
              <a:p>
                <a:r>
                  <a:rPr lang="en-US" sz="2133" dirty="0"/>
                  <a:t>Six independent model configurations (tunes) for </a:t>
                </a:r>
                <a14:m>
                  <m:oMath xmlns:m="http://schemas.openxmlformats.org/officeDocument/2006/math">
                    <m:acc>
                      <m:accPr>
                        <m:chr m:val="̅"/>
                        <m:ctrlPr>
                          <a:rPr lang="en-US" sz="2133" i="1">
                            <a:latin typeface="Cambria Math" panose="02040503050406030204" pitchFamily="18" charset="0"/>
                          </a:rPr>
                        </m:ctrlPr>
                      </m:accPr>
                      <m:e>
                        <m:r>
                          <a:rPr lang="en-US" sz="2133" i="1">
                            <a:latin typeface="Cambria Math" panose="02040503050406030204" pitchFamily="18" charset="0"/>
                          </a:rPr>
                          <m:t>𝑛</m:t>
                        </m:r>
                      </m:e>
                    </m:acc>
                    <m:r>
                      <m:rPr>
                        <m:sty m:val="p"/>
                      </m:rPr>
                      <a:rPr lang="en-US" sz="2133" dirty="0">
                        <a:latin typeface="Cambria Math" panose="02040503050406030204" pitchFamily="18" charset="0"/>
                      </a:rPr>
                      <m:t>Ar</m:t>
                    </m:r>
                  </m:oMath>
                </a14:m>
                <a:r>
                  <a:rPr lang="en-US" sz="2133" dirty="0"/>
                  <a:t> are complete</a:t>
                </a:r>
              </a:p>
              <a:p>
                <a:pPr lvl="1"/>
                <a14:m>
                  <m:oMath xmlns:m="http://schemas.openxmlformats.org/officeDocument/2006/math">
                    <m:d>
                      <m:dPr>
                        <m:begChr m:val="{"/>
                        <m:endChr m:val="}"/>
                        <m:ctrlPr>
                          <a:rPr lang="en-US" sz="1867" i="1">
                            <a:latin typeface="Cambria Math" panose="02040503050406030204" pitchFamily="18" charset="0"/>
                          </a:rPr>
                        </m:ctrlPr>
                      </m:dPr>
                      <m:e>
                        <m:r>
                          <m:rPr>
                            <m:sty m:val="p"/>
                          </m:rPr>
                          <a:rPr lang="en-US" sz="1867">
                            <a:latin typeface="Cambria Math" panose="02040503050406030204" pitchFamily="18" charset="0"/>
                          </a:rPr>
                          <m:t>hN</m:t>
                        </m:r>
                        <m:r>
                          <a:rPr lang="en-US" sz="1867">
                            <a:latin typeface="Cambria Math" panose="02040503050406030204" pitchFamily="18" charset="0"/>
                          </a:rPr>
                          <m:t>2018</m:t>
                        </m:r>
                        <m:r>
                          <a:rPr lang="en-US" sz="1867">
                            <a:latin typeface="Cambria Math" panose="02040503050406030204" pitchFamily="18" charset="0"/>
                          </a:rPr>
                          <m:t>,</m:t>
                        </m:r>
                        <m:r>
                          <m:rPr>
                            <m:sty m:val="p"/>
                          </m:rPr>
                          <a:rPr lang="en-US" sz="1867">
                            <a:latin typeface="Cambria Math" panose="02040503050406030204" pitchFamily="18" charset="0"/>
                          </a:rPr>
                          <m:t>hA</m:t>
                        </m:r>
                        <m:r>
                          <a:rPr lang="en-US" sz="1867">
                            <a:latin typeface="Cambria Math" panose="02040503050406030204" pitchFamily="18" charset="0"/>
                          </a:rPr>
                          <m:t>2018</m:t>
                        </m:r>
                      </m:e>
                    </m:d>
                    <m:r>
                      <a:rPr lang="en-US" sz="1867" i="1">
                        <a:latin typeface="Cambria Math" panose="02040503050406030204" pitchFamily="18" charset="0"/>
                        <a:ea typeface="Cambria Math" panose="02040503050406030204" pitchFamily="18" charset="0"/>
                      </a:rPr>
                      <m:t>⨂</m:t>
                    </m:r>
                    <m:d>
                      <m:dPr>
                        <m:begChr m:val="{"/>
                        <m:endChr m:val="}"/>
                        <m:ctrlPr>
                          <a:rPr lang="en-US" sz="1867" i="1">
                            <a:latin typeface="Cambria Math" panose="02040503050406030204" pitchFamily="18" charset="0"/>
                            <a:ea typeface="Cambria Math" panose="02040503050406030204" pitchFamily="18" charset="0"/>
                          </a:rPr>
                        </m:ctrlPr>
                      </m:dPr>
                      <m:e>
                        <m:r>
                          <m:rPr>
                            <m:sty m:val="p"/>
                          </m:rPr>
                          <a:rPr lang="en-US" sz="1867">
                            <a:latin typeface="Cambria Math" panose="02040503050406030204" pitchFamily="18" charset="0"/>
                            <a:ea typeface="Cambria Math" panose="02040503050406030204" pitchFamily="18" charset="0"/>
                          </a:rPr>
                          <m:t>Bodek</m:t>
                        </m:r>
                        <m:r>
                          <a:rPr lang="en-US" sz="1867">
                            <a:latin typeface="Cambria Math" panose="02040503050406030204" pitchFamily="18" charset="0"/>
                            <a:ea typeface="Cambria Math" panose="02040503050406030204" pitchFamily="18" charset="0"/>
                          </a:rPr>
                          <m:t>−</m:t>
                        </m:r>
                        <m:r>
                          <m:rPr>
                            <m:sty m:val="p"/>
                          </m:rPr>
                          <a:rPr lang="en-US" sz="1867">
                            <a:latin typeface="Cambria Math" panose="02040503050406030204" pitchFamily="18" charset="0"/>
                            <a:ea typeface="Cambria Math" panose="02040503050406030204" pitchFamily="18" charset="0"/>
                          </a:rPr>
                          <m:t>Ritchie</m:t>
                        </m:r>
                        <m:r>
                          <a:rPr lang="en-US" sz="1867">
                            <a:latin typeface="Cambria Math" panose="02040503050406030204" pitchFamily="18" charset="0"/>
                            <a:ea typeface="Cambria Math" panose="02040503050406030204" pitchFamily="18" charset="0"/>
                          </a:rPr>
                          <m:t>, </m:t>
                        </m:r>
                        <m:r>
                          <m:rPr>
                            <m:sty m:val="p"/>
                          </m:rPr>
                          <a:rPr lang="en-US" sz="1867">
                            <a:latin typeface="Cambria Math" panose="02040503050406030204" pitchFamily="18" charset="0"/>
                            <a:ea typeface="Cambria Math" panose="02040503050406030204" pitchFamily="18" charset="0"/>
                          </a:rPr>
                          <m:t>Local</m:t>
                        </m:r>
                        <m:r>
                          <a:rPr lang="en-US" sz="1867">
                            <a:latin typeface="Cambria Math" panose="02040503050406030204" pitchFamily="18" charset="0"/>
                            <a:ea typeface="Cambria Math" panose="02040503050406030204" pitchFamily="18" charset="0"/>
                          </a:rPr>
                          <m:t> </m:t>
                        </m:r>
                        <m:r>
                          <m:rPr>
                            <m:sty m:val="p"/>
                          </m:rPr>
                          <a:rPr lang="en-US" sz="1867">
                            <a:latin typeface="Cambria Math" panose="02040503050406030204" pitchFamily="18" charset="0"/>
                            <a:ea typeface="Cambria Math" panose="02040503050406030204" pitchFamily="18" charset="0"/>
                          </a:rPr>
                          <m:t>Fermi</m:t>
                        </m:r>
                        <m:r>
                          <a:rPr lang="en-US" sz="1867">
                            <a:latin typeface="Cambria Math" panose="02040503050406030204" pitchFamily="18" charset="0"/>
                            <a:ea typeface="Cambria Math" panose="02040503050406030204" pitchFamily="18" charset="0"/>
                          </a:rPr>
                          <m:t> </m:t>
                        </m:r>
                        <m:r>
                          <m:rPr>
                            <m:sty m:val="p"/>
                          </m:rPr>
                          <a:rPr lang="en-US" sz="1867">
                            <a:latin typeface="Cambria Math" panose="02040503050406030204" pitchFamily="18" charset="0"/>
                            <a:ea typeface="Cambria Math" panose="02040503050406030204" pitchFamily="18" charset="0"/>
                          </a:rPr>
                          <m:t>Gas</m:t>
                        </m:r>
                        <m:r>
                          <a:rPr lang="en-US" sz="1867">
                            <a:latin typeface="Cambria Math" panose="02040503050406030204" pitchFamily="18" charset="0"/>
                            <a:ea typeface="Cambria Math" panose="02040503050406030204" pitchFamily="18" charset="0"/>
                          </a:rPr>
                          <m:t>, </m:t>
                        </m:r>
                        <m:r>
                          <m:rPr>
                            <m:sty m:val="p"/>
                          </m:rPr>
                          <a:rPr lang="en-US" sz="1867">
                            <a:latin typeface="Cambria Math" panose="02040503050406030204" pitchFamily="18" charset="0"/>
                            <a:ea typeface="Cambria Math" panose="02040503050406030204" pitchFamily="18" charset="0"/>
                          </a:rPr>
                          <m:t>Eff</m:t>
                        </m:r>
                        <m:r>
                          <a:rPr lang="en-US" sz="1867">
                            <a:latin typeface="Cambria Math" panose="02040503050406030204" pitchFamily="18" charset="0"/>
                            <a:ea typeface="Cambria Math" panose="02040503050406030204" pitchFamily="18" charset="0"/>
                          </a:rPr>
                          <m:t>.</m:t>
                        </m:r>
                        <m:r>
                          <m:rPr>
                            <m:sty m:val="p"/>
                          </m:rPr>
                          <a:rPr lang="en-US" sz="1867">
                            <a:latin typeface="Cambria Math" panose="02040503050406030204" pitchFamily="18" charset="0"/>
                            <a:ea typeface="Cambria Math" panose="02040503050406030204" pitchFamily="18" charset="0"/>
                          </a:rPr>
                          <m:t>Spectral</m:t>
                        </m:r>
                        <m:r>
                          <a:rPr lang="en-US" sz="1867">
                            <a:latin typeface="Cambria Math" panose="02040503050406030204" pitchFamily="18" charset="0"/>
                            <a:ea typeface="Cambria Math" panose="02040503050406030204" pitchFamily="18" charset="0"/>
                          </a:rPr>
                          <m:t> </m:t>
                        </m:r>
                        <m:r>
                          <m:rPr>
                            <m:sty m:val="p"/>
                          </m:rPr>
                          <a:rPr lang="en-US" sz="1867">
                            <a:latin typeface="Cambria Math" panose="02040503050406030204" pitchFamily="18" charset="0"/>
                            <a:ea typeface="Cambria Math" panose="02040503050406030204" pitchFamily="18" charset="0"/>
                          </a:rPr>
                          <m:t>Function</m:t>
                        </m:r>
                      </m:e>
                    </m:d>
                  </m:oMath>
                </a14:m>
                <a:endParaRPr lang="en-US" sz="1867" dirty="0"/>
              </a:p>
              <a:p>
                <a14:m>
                  <m:oMath xmlns:m="http://schemas.openxmlformats.org/officeDocument/2006/math">
                    <m:r>
                      <a:rPr lang="en-US" sz="2133" i="1">
                        <a:latin typeface="Cambria Math" panose="02040503050406030204" pitchFamily="18" charset="0"/>
                      </a:rPr>
                      <m:t>𝑛</m:t>
                    </m:r>
                    <m:r>
                      <a:rPr lang="en-US" sz="2133" i="1">
                        <a:latin typeface="Cambria Math" panose="02040503050406030204" pitchFamily="18" charset="0"/>
                      </a:rPr>
                      <m:t>→</m:t>
                    </m:r>
                    <m:acc>
                      <m:accPr>
                        <m:chr m:val="̅"/>
                        <m:ctrlPr>
                          <a:rPr lang="en-US" sz="2133" i="1">
                            <a:latin typeface="Cambria Math" panose="02040503050406030204" pitchFamily="18" charset="0"/>
                          </a:rPr>
                        </m:ctrlPr>
                      </m:accPr>
                      <m:e>
                        <m:r>
                          <a:rPr lang="en-US" sz="2133" i="1">
                            <a:latin typeface="Cambria Math" panose="02040503050406030204" pitchFamily="18" charset="0"/>
                          </a:rPr>
                          <m:t>𝑛</m:t>
                        </m:r>
                      </m:e>
                    </m:acc>
                  </m:oMath>
                </a14:m>
                <a:r>
                  <a:rPr lang="en-US" sz="2133" dirty="0"/>
                  <a:t> event productions and truth-level validation of all models is complete</a:t>
                </a:r>
              </a:p>
              <a:p>
                <a:pPr lvl="1"/>
                <a:r>
                  <a:rPr lang="en-US" sz="1867" dirty="0"/>
                  <a:t>Importation into DUNE’s LArSoft detector reconstruction chain is nearly complete</a:t>
                </a:r>
              </a:p>
              <a:p>
                <a:pPr lvl="1"/>
                <a:r>
                  <a:rPr lang="en-US" sz="1867" dirty="0">
                    <a:hlinkClick r:id="rId3"/>
                  </a:rPr>
                  <a:t>E. S. </a:t>
                </a:r>
                <a:r>
                  <a:rPr lang="en-US" sz="1867" dirty="0" err="1">
                    <a:hlinkClick r:id="rId3"/>
                  </a:rPr>
                  <a:t>Golubeva’s</a:t>
                </a:r>
                <a:r>
                  <a:rPr lang="en-US" sz="1867" dirty="0">
                    <a:hlinkClick r:id="rId3"/>
                  </a:rPr>
                  <a:t> </a:t>
                </a:r>
                <a14:m>
                  <m:oMath xmlns:m="http://schemas.openxmlformats.org/officeDocument/2006/math">
                    <m:r>
                      <a:rPr lang="en-US" sz="1867" i="1">
                        <a:latin typeface="Cambria Math" panose="02040503050406030204" pitchFamily="18" charset="0"/>
                        <a:hlinkClick r:id="rId3"/>
                      </a:rPr>
                      <m:t>𝑛</m:t>
                    </m:r>
                    <m:r>
                      <a:rPr lang="en-US" sz="1867" i="1">
                        <a:latin typeface="Cambria Math" panose="02040503050406030204" pitchFamily="18" charset="0"/>
                        <a:hlinkClick r:id="rId3"/>
                      </a:rPr>
                      <m:t>→</m:t>
                    </m:r>
                    <m:acc>
                      <m:accPr>
                        <m:chr m:val="̅"/>
                        <m:ctrlPr>
                          <a:rPr lang="en-US" sz="1867" i="1">
                            <a:latin typeface="Cambria Math" panose="02040503050406030204" pitchFamily="18" charset="0"/>
                            <a:hlinkClick r:id="rId3"/>
                          </a:rPr>
                        </m:ctrlPr>
                      </m:accPr>
                      <m:e>
                        <m:r>
                          <a:rPr lang="en-US" sz="1867" i="1">
                            <a:latin typeface="Cambria Math" panose="02040503050406030204" pitchFamily="18" charset="0"/>
                            <a:hlinkClick r:id="rId3"/>
                          </a:rPr>
                          <m:t>𝑛</m:t>
                        </m:r>
                      </m:e>
                    </m:acc>
                  </m:oMath>
                </a14:m>
                <a:r>
                  <a:rPr lang="en-US" sz="1867" dirty="0">
                    <a:hlinkClick r:id="rId3"/>
                  </a:rPr>
                  <a:t> MCs</a:t>
                </a:r>
                <a:r>
                  <a:rPr lang="en-US" sz="1867" dirty="0"/>
                  <a:t> will be imported into LArSoft reconstruction chain in coming weeks</a:t>
                </a:r>
              </a:p>
              <a:p>
                <a:r>
                  <a:rPr lang="en-US" sz="2133" i="1" dirty="0"/>
                  <a:t>Three flavor, fully oscillated </a:t>
                </a:r>
                <a:r>
                  <a:rPr lang="en-US" sz="2133" dirty="0"/>
                  <a:t>atmospheric </a:t>
                </a:r>
                <a14:m>
                  <m:oMath xmlns:m="http://schemas.openxmlformats.org/officeDocument/2006/math">
                    <m:sSub>
                      <m:sSubPr>
                        <m:ctrlPr>
                          <a:rPr lang="en-US" sz="2133" i="1">
                            <a:latin typeface="Cambria Math" panose="02040503050406030204" pitchFamily="18" charset="0"/>
                          </a:rPr>
                        </m:ctrlPr>
                      </m:sSubPr>
                      <m:e>
                        <m:r>
                          <a:rPr lang="en-US" sz="2133" i="1">
                            <a:latin typeface="Cambria Math" panose="02040503050406030204" pitchFamily="18" charset="0"/>
                          </a:rPr>
                          <m:t>𝜈</m:t>
                        </m:r>
                      </m:e>
                      <m:sub>
                        <m:r>
                          <a:rPr lang="en-US" sz="2133" i="1">
                            <a:latin typeface="Cambria Math" panose="02040503050406030204" pitchFamily="18" charset="0"/>
                          </a:rPr>
                          <m:t>ℓ</m:t>
                        </m:r>
                      </m:sub>
                    </m:sSub>
                    <m:r>
                      <m:rPr>
                        <m:sty m:val="p"/>
                      </m:rPr>
                      <a:rPr lang="en-US" sz="2133">
                        <a:latin typeface="Cambria Math" panose="02040503050406030204" pitchFamily="18" charset="0"/>
                      </a:rPr>
                      <m:t>Ar</m:t>
                    </m:r>
                  </m:oMath>
                </a14:m>
                <a:r>
                  <a:rPr lang="en-US" sz="2133" dirty="0"/>
                  <a:t> background sample productions are complete</a:t>
                </a:r>
              </a:p>
              <a:p>
                <a:pPr lvl="1"/>
                <a:r>
                  <a:rPr lang="en-US" sz="1867" dirty="0"/>
                  <a:t>Completed with </a:t>
                </a:r>
                <a:r>
                  <a:rPr lang="en-US" sz="1867" dirty="0">
                    <a:hlinkClick r:id="rId4"/>
                  </a:rPr>
                  <a:t>FNAL/Northwestern colleagues</a:t>
                </a:r>
                <a:r>
                  <a:rPr lang="en-US" sz="1867"/>
                  <a:t>, detector </a:t>
                </a:r>
                <a:r>
                  <a:rPr lang="en-US" sz="1867" dirty="0"/>
                  <a:t>reconstruction chain nearly complete</a:t>
                </a:r>
              </a:p>
              <a:p>
                <a:pPr lvl="1"/>
                <a:r>
                  <a:rPr lang="en-US" sz="1867" dirty="0"/>
                  <a:t>Using </a:t>
                </a:r>
                <a:r>
                  <a:rPr lang="en-US" sz="1867" dirty="0">
                    <a:hlinkClick r:id="rId5"/>
                  </a:rPr>
                  <a:t>Honda fluxes</a:t>
                </a:r>
                <a:r>
                  <a:rPr lang="en-US" sz="1867" dirty="0"/>
                  <a:t>, again running over identical model configurations</a:t>
                </a:r>
              </a:p>
              <a:p>
                <a:r>
                  <a:rPr lang="en-US" sz="2133" dirty="0"/>
                  <a:t>Will then compare all 100,000/100,000 signal/background event samples </a:t>
                </a:r>
                <a:r>
                  <a:rPr lang="en-US" sz="2133" i="1" dirty="0"/>
                  <a:t>pairwise</a:t>
                </a:r>
              </a:p>
              <a:p>
                <a:pPr lvl="1"/>
                <a:r>
                  <a:rPr lang="en-US" sz="1867" dirty="0"/>
                  <a:t>Columbia University-developed CNN automated analysis framework ready to go</a:t>
                </a:r>
              </a:p>
              <a:p>
                <a:pPr lvl="2"/>
                <a:r>
                  <a:rPr lang="en-US" sz="1600" dirty="0"/>
                  <a:t>Will possibly run jointly with a BDT</a:t>
                </a:r>
              </a:p>
              <a:p>
                <a:pPr lvl="1"/>
                <a:r>
                  <a:rPr lang="en-US" sz="1867" b="1" dirty="0"/>
                  <a:t>This will give 6-8 independent signal efficiencies/background rates, and so 6-8 </a:t>
                </a:r>
                <a14:m>
                  <m:oMath xmlns:m="http://schemas.openxmlformats.org/officeDocument/2006/math">
                    <m:sSub>
                      <m:sSubPr>
                        <m:ctrlPr>
                          <a:rPr lang="en-US" sz="1867" b="1" i="1">
                            <a:latin typeface="Cambria Math" panose="02040503050406030204" pitchFamily="18" charset="0"/>
                          </a:rPr>
                        </m:ctrlPr>
                      </m:sSubPr>
                      <m:e>
                        <m:r>
                          <a:rPr lang="en-US" sz="1867" b="1" i="1">
                            <a:latin typeface="Cambria Math" panose="02040503050406030204" pitchFamily="18" charset="0"/>
                          </a:rPr>
                          <m:t>𝝉</m:t>
                        </m:r>
                      </m:e>
                      <m:sub>
                        <m:r>
                          <a:rPr lang="en-US" sz="1867" b="1" i="1">
                            <a:latin typeface="Cambria Math" panose="02040503050406030204" pitchFamily="18" charset="0"/>
                          </a:rPr>
                          <m:t>𝒏</m:t>
                        </m:r>
                        <m:r>
                          <a:rPr lang="en-US" sz="1867" b="1" i="1">
                            <a:latin typeface="Cambria Math" panose="02040503050406030204" pitchFamily="18" charset="0"/>
                          </a:rPr>
                          <m:t>→</m:t>
                        </m:r>
                        <m:acc>
                          <m:accPr>
                            <m:chr m:val="̅"/>
                            <m:ctrlPr>
                              <a:rPr lang="en-US" sz="1867" b="1" i="1">
                                <a:latin typeface="Cambria Math" panose="02040503050406030204" pitchFamily="18" charset="0"/>
                              </a:rPr>
                            </m:ctrlPr>
                          </m:accPr>
                          <m:e>
                            <m:r>
                              <a:rPr lang="en-US" sz="1867" b="1" i="1">
                                <a:latin typeface="Cambria Math" panose="02040503050406030204" pitchFamily="18" charset="0"/>
                              </a:rPr>
                              <m:t>𝒏</m:t>
                            </m:r>
                          </m:e>
                        </m:acc>
                      </m:sub>
                    </m:sSub>
                  </m:oMath>
                </a14:m>
                <a:r>
                  <a:rPr lang="en-US" sz="1867" b="1" dirty="0"/>
                  <a:t> values</a:t>
                </a:r>
              </a:p>
              <a:p>
                <a:pPr lvl="2"/>
                <a:r>
                  <a:rPr lang="en-US" sz="1600" dirty="0"/>
                  <a:t>The spread of these values will hint at the signal/background (in)variance due to microscopic dependencies in nuclear modeling—</a:t>
                </a:r>
                <a:r>
                  <a:rPr lang="en-US" sz="1600" b="1" dirty="0"/>
                  <a:t>if stable, not to worry!</a:t>
                </a:r>
              </a:p>
              <a:p>
                <a:r>
                  <a:rPr lang="en-US" sz="2133" dirty="0"/>
                  <a:t>Will complete technical note and DUNE official publication in coming months</a:t>
                </a:r>
              </a:p>
              <a:p>
                <a:r>
                  <a:rPr lang="en-US" sz="2133" dirty="0"/>
                  <a:t>A similar program will follow for </a:t>
                </a:r>
                <a14:m>
                  <m:oMath xmlns:m="http://schemas.openxmlformats.org/officeDocument/2006/math">
                    <m:r>
                      <a:rPr lang="en-US" sz="2133" i="1">
                        <a:latin typeface="Cambria Math" panose="02040503050406030204" pitchFamily="18" charset="0"/>
                      </a:rPr>
                      <m:t>𝑝</m:t>
                    </m:r>
                    <m:r>
                      <a:rPr lang="en-US" sz="2133" i="1">
                        <a:latin typeface="Cambria Math" panose="02040503050406030204" pitchFamily="18" charset="0"/>
                      </a:rPr>
                      <m:t>→</m:t>
                    </m:r>
                    <m:r>
                      <a:rPr lang="en-US" sz="2133" i="1">
                        <a:latin typeface="Cambria Math" panose="02040503050406030204" pitchFamily="18" charset="0"/>
                      </a:rPr>
                      <m:t>𝐾</m:t>
                    </m:r>
                    <m:r>
                      <a:rPr lang="en-US" sz="2133" i="1">
                        <a:latin typeface="Cambria Math" panose="02040503050406030204" pitchFamily="18" charset="0"/>
                      </a:rPr>
                      <m:t>𝜈</m:t>
                    </m:r>
                  </m:oMath>
                </a14:m>
                <a:r>
                  <a:rPr lang="en-US" sz="2133" dirty="0"/>
                  <a:t> in DUNE (event production also complete)</a:t>
                </a:r>
              </a:p>
            </p:txBody>
          </p:sp>
        </mc:Choice>
        <mc:Fallback>
          <p:sp>
            <p:nvSpPr>
              <p:cNvPr id="2" name="Content Placeholder 1">
                <a:extLst>
                  <a:ext uri="{FF2B5EF4-FFF2-40B4-BE49-F238E27FC236}">
                    <a16:creationId xmlns:a16="http://schemas.microsoft.com/office/drawing/2014/main" id="{C5594D2D-61A2-4EA8-9B5D-08DFE53D0DDE}"/>
                  </a:ext>
                </a:extLst>
              </p:cNvPr>
              <p:cNvSpPr>
                <a:spLocks noGrp="1" noRot="1" noChangeAspect="1" noMove="1" noResize="1" noEditPoints="1" noAdjustHandles="1" noChangeArrowheads="1" noChangeShapeType="1" noTextEdit="1"/>
              </p:cNvSpPr>
              <p:nvPr>
                <p:ph idx="1"/>
              </p:nvPr>
            </p:nvSpPr>
            <p:spPr>
              <a:xfrm>
                <a:off x="184334" y="560151"/>
                <a:ext cx="11805916" cy="5685092"/>
              </a:xfrm>
              <a:blipFill>
                <a:blip r:embed="rId6"/>
                <a:stretch>
                  <a:fillRect l="-1291" t="-1502" r="-15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3272356-4F16-424E-9D9A-77FD6FA6BB19}"/>
              </a:ext>
            </a:extLst>
          </p:cNvPr>
          <p:cNvSpPr>
            <a:spLocks noGrp="1"/>
          </p:cNvSpPr>
          <p:nvPr>
            <p:ph type="title"/>
          </p:nvPr>
        </p:nvSpPr>
        <p:spPr>
          <a:xfrm>
            <a:off x="296092" y="42610"/>
            <a:ext cx="11582400" cy="427877"/>
          </a:xfrm>
        </p:spPr>
        <p:txBody>
          <a:bodyPr/>
          <a:lstStyle/>
          <a:p>
            <a:r>
              <a:rPr lang="en-US" dirty="0"/>
              <a:t>Assessing Simulation Systematics—Nearing Completion</a:t>
            </a:r>
          </a:p>
        </p:txBody>
      </p:sp>
      <p:sp>
        <p:nvSpPr>
          <p:cNvPr id="7" name="Date Placeholder 3">
            <a:extLst>
              <a:ext uri="{FF2B5EF4-FFF2-40B4-BE49-F238E27FC236}">
                <a16:creationId xmlns:a16="http://schemas.microsoft.com/office/drawing/2014/main" id="{4DD9C282-16E3-47A9-94EE-ECE829330E5C}"/>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8" name="Footer Placeholder 4">
            <a:extLst>
              <a:ext uri="{FF2B5EF4-FFF2-40B4-BE49-F238E27FC236}">
                <a16:creationId xmlns:a16="http://schemas.microsoft.com/office/drawing/2014/main" id="{D2E6E6E9-29D7-48DA-9D15-30C41147512F}"/>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9" name="Slide Number Placeholder 5">
            <a:extLst>
              <a:ext uri="{FF2B5EF4-FFF2-40B4-BE49-F238E27FC236}">
                <a16:creationId xmlns:a16="http://schemas.microsoft.com/office/drawing/2014/main" id="{DD3FC834-5FFF-48DD-B836-583F1E43FC05}"/>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12</a:t>
            </a:fld>
            <a:endParaRPr lang="en-US" dirty="0"/>
          </a:p>
        </p:txBody>
      </p:sp>
    </p:spTree>
    <p:extLst>
      <p:ext uri="{BB962C8B-B14F-4D97-AF65-F5344CB8AC3E}">
        <p14:creationId xmlns:p14="http://schemas.microsoft.com/office/powerpoint/2010/main" val="267159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296F-F510-4195-80F5-3FEEA5BA0EDA}"/>
              </a:ext>
            </a:extLst>
          </p:cNvPr>
          <p:cNvSpPr>
            <a:spLocks noGrp="1"/>
          </p:cNvSpPr>
          <p:nvPr>
            <p:ph type="title"/>
          </p:nvPr>
        </p:nvSpPr>
        <p:spPr>
          <a:xfrm>
            <a:off x="0" y="353868"/>
            <a:ext cx="12192000" cy="1450757"/>
          </a:xfrm>
        </p:spPr>
        <p:txBody>
          <a:bodyPr/>
          <a:lstStyle/>
          <a:p>
            <a:pPr algn="ctr"/>
            <a:r>
              <a:rPr lang="en-US" dirty="0"/>
              <a:t>New Paper on arXiv</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7CF3B52-EF18-4298-9E80-5F68880AE43A}"/>
                  </a:ext>
                </a:extLst>
              </p:cNvPr>
              <p:cNvSpPr>
                <a:spLocks noGrp="1"/>
              </p:cNvSpPr>
              <p:nvPr>
                <p:ph idx="1"/>
              </p:nvPr>
            </p:nvSpPr>
            <p:spPr>
              <a:xfrm>
                <a:off x="88900" y="1845734"/>
                <a:ext cx="6494780" cy="4658398"/>
              </a:xfrm>
            </p:spPr>
            <p:txBody>
              <a:bodyPr>
                <a:normAutofit fontScale="92500" lnSpcReduction="10000"/>
              </a:bodyPr>
              <a:lstStyle/>
              <a:p>
                <a:r>
                  <a:rPr lang="en-US" dirty="0">
                    <a:hlinkClick r:id="rId2"/>
                  </a:rPr>
                  <a:t>arXiv:1906.02833</a:t>
                </a:r>
                <a:endParaRPr lang="en-US" dirty="0"/>
              </a:p>
              <a:p>
                <a:r>
                  <a:rPr lang="en-US" dirty="0"/>
                  <a:t>Collaboration with Elena Golubeva and Eduard </a:t>
                </a:r>
                <a:r>
                  <a:rPr lang="en-US" dirty="0" err="1"/>
                  <a:t>Paryev</a:t>
                </a:r>
                <a:r>
                  <a:rPr lang="en-US" dirty="0"/>
                  <a:t> (INR), and Jean-Marc Richard (Lyon)</a:t>
                </a:r>
              </a:p>
              <a:p>
                <a:r>
                  <a:rPr lang="en-US" dirty="0"/>
                  <a:t>Focusses on updates to our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simulation</a:t>
                </a:r>
              </a:p>
              <a:p>
                <a:pPr lvl="1"/>
                <a:r>
                  <a:rPr lang="en-US" dirty="0"/>
                  <a:t>Can now run intranuclear and extranuclear annihilation processes for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12</m:t>
                        </m:r>
                      </m:sup>
                      <m:e>
                        <m:r>
                          <a:rPr lang="en-US" b="0" i="1" smtClean="0">
                            <a:latin typeface="Cambria Math" panose="02040503050406030204" pitchFamily="18" charset="0"/>
                          </a:rPr>
                          <m:t>𝐶</m:t>
                        </m:r>
                      </m:e>
                    </m:sPre>
                  </m:oMath>
                </a14:m>
                <a:r>
                  <a:rPr lang="en-US" dirty="0"/>
                  <a:t> and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18</m:t>
                        </m:r>
                      </m:sub>
                      <m:sup>
                        <m:r>
                          <a:rPr lang="en-US" b="0" i="1" smtClean="0">
                            <a:latin typeface="Cambria Math" panose="02040503050406030204" pitchFamily="18" charset="0"/>
                          </a:rPr>
                          <m:t>40</m:t>
                        </m:r>
                      </m:sup>
                      <m:e>
                        <m:r>
                          <a:rPr lang="en-US" b="0" i="1" smtClean="0">
                            <a:latin typeface="Cambria Math" panose="02040503050406030204" pitchFamily="18" charset="0"/>
                          </a:rPr>
                          <m:t>𝐴𝑟</m:t>
                        </m:r>
                      </m:e>
                    </m:sPre>
                  </m:oMath>
                </a14:m>
                <a:r>
                  <a:rPr lang="en-US" dirty="0"/>
                  <a:t> (EG)</a:t>
                </a:r>
              </a:p>
              <a:p>
                <a:pPr lvl="1"/>
                <a:r>
                  <a:rPr lang="en-US" dirty="0"/>
                  <a:t>Intranuclear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potential is taken into account (EP, EG)</a:t>
                </a:r>
              </a:p>
              <a:p>
                <a:pPr lvl="1"/>
                <a:r>
                  <a:rPr lang="en-US" dirty="0"/>
                  <a:t>Mass defect is now included (EP)</a:t>
                </a:r>
              </a:p>
              <a:p>
                <a:pPr lvl="1"/>
                <a:r>
                  <a:rPr lang="en-US" dirty="0"/>
                  <a:t>New intranuclear suppression factor calculation (JMR)</a:t>
                </a:r>
              </a:p>
              <a:p>
                <a:pPr lvl="1"/>
                <a:r>
                  <a:rPr lang="en-US" dirty="0"/>
                  <a:t>New annihilation position calculation (JMR)</a:t>
                </a:r>
              </a:p>
              <a:p>
                <a:r>
                  <a:rPr lang="en-US" dirty="0"/>
                  <a:t>Also compares our </a:t>
                </a:r>
                <a14:m>
                  <m:oMath xmlns:m="http://schemas.openxmlformats.org/officeDocument/2006/math">
                    <m:sPre>
                      <m:sPrePr>
                        <m:ctrlPr>
                          <a:rPr lang="en-US" i="1">
                            <a:latin typeface="Cambria Math" panose="02040503050406030204" pitchFamily="18" charset="0"/>
                          </a:rPr>
                        </m:ctrlPr>
                      </m:sPrePr>
                      <m:sub>
                        <m:r>
                          <a:rPr lang="en-US" i="1">
                            <a:latin typeface="Cambria Math" panose="02040503050406030204" pitchFamily="18" charset="0"/>
                          </a:rPr>
                          <m:t>18</m:t>
                        </m:r>
                      </m:sub>
                      <m:sup>
                        <m:r>
                          <a:rPr lang="en-US" i="1">
                            <a:latin typeface="Cambria Math" panose="02040503050406030204" pitchFamily="18" charset="0"/>
                          </a:rPr>
                          <m:t>40</m:t>
                        </m:r>
                      </m:sup>
                      <m:e>
                        <m:r>
                          <a:rPr lang="en-US" i="1">
                            <a:latin typeface="Cambria Math" panose="02040503050406030204" pitchFamily="18" charset="0"/>
                          </a:rPr>
                          <m:t>𝐴𝑟</m:t>
                        </m:r>
                      </m:e>
                    </m:sPre>
                  </m:oMath>
                </a14:m>
                <a:r>
                  <a:rPr lang="en-US" dirty="0"/>
                  <a:t> simulation to GENIE v3.0.2 module</a:t>
                </a:r>
              </a:p>
              <a:p>
                <a:pPr lvl="1"/>
                <a:r>
                  <a:rPr lang="en-US" dirty="0"/>
                  <a:t>Originally developed by </a:t>
                </a:r>
                <a:r>
                  <a:rPr lang="en-US" dirty="0">
                    <a:hlinkClick r:id="rId3"/>
                  </a:rPr>
                  <a:t>Jeremy Hewes</a:t>
                </a:r>
                <a:endParaRPr lang="en-US" dirty="0"/>
              </a:p>
              <a:p>
                <a:pPr lvl="1"/>
                <a:r>
                  <a:rPr lang="en-US" dirty="0"/>
                  <a:t>Shows some importance of initial radial position and momentum</a:t>
                </a:r>
              </a:p>
              <a:p>
                <a:pPr lvl="1"/>
                <a:r>
                  <a:rPr lang="en-US" dirty="0"/>
                  <a:t>Localization of signal within particular parameter space could be important for event identification above background</a:t>
                </a:r>
              </a:p>
            </p:txBody>
          </p:sp>
        </mc:Choice>
        <mc:Fallback>
          <p:sp>
            <p:nvSpPr>
              <p:cNvPr id="3" name="Content Placeholder 2">
                <a:extLst>
                  <a:ext uri="{FF2B5EF4-FFF2-40B4-BE49-F238E27FC236}">
                    <a16:creationId xmlns:a16="http://schemas.microsoft.com/office/drawing/2014/main" id="{C7CF3B52-EF18-4298-9E80-5F68880AE43A}"/>
                  </a:ext>
                </a:extLst>
              </p:cNvPr>
              <p:cNvSpPr>
                <a:spLocks noGrp="1" noRot="1" noChangeAspect="1" noMove="1" noResize="1" noEditPoints="1" noAdjustHandles="1" noChangeArrowheads="1" noChangeShapeType="1" noTextEdit="1"/>
              </p:cNvSpPr>
              <p:nvPr>
                <p:ph idx="1"/>
              </p:nvPr>
            </p:nvSpPr>
            <p:spPr>
              <a:xfrm>
                <a:off x="88900" y="1845734"/>
                <a:ext cx="6494780" cy="4658398"/>
              </a:xfrm>
              <a:blipFill>
                <a:blip r:embed="rId4"/>
                <a:stretch>
                  <a:fillRect l="-939" t="-1702" r="-16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625A0D9-86BE-4C96-B932-1BED99C758E7}"/>
              </a:ext>
            </a:extLst>
          </p:cNvPr>
          <p:cNvPicPr>
            <a:picLocks noChangeAspect="1"/>
          </p:cNvPicPr>
          <p:nvPr/>
        </p:nvPicPr>
        <p:blipFill>
          <a:blip r:embed="rId5"/>
          <a:stretch>
            <a:fillRect/>
          </a:stretch>
        </p:blipFill>
        <p:spPr>
          <a:xfrm>
            <a:off x="6583680" y="1804625"/>
            <a:ext cx="5360843" cy="4497583"/>
          </a:xfrm>
          <a:prstGeom prst="rect">
            <a:avLst/>
          </a:prstGeom>
        </p:spPr>
      </p:pic>
    </p:spTree>
    <p:extLst>
      <p:ext uri="{BB962C8B-B14F-4D97-AF65-F5344CB8AC3E}">
        <p14:creationId xmlns:p14="http://schemas.microsoft.com/office/powerpoint/2010/main" val="413280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0719-FCFE-47B4-9424-A0EE7F04756E}"/>
              </a:ext>
            </a:extLst>
          </p:cNvPr>
          <p:cNvSpPr>
            <a:spLocks noGrp="1"/>
          </p:cNvSpPr>
          <p:nvPr>
            <p:ph type="title"/>
          </p:nvPr>
        </p:nvSpPr>
        <p:spPr>
          <a:xfrm>
            <a:off x="0" y="286603"/>
            <a:ext cx="12192000" cy="1450757"/>
          </a:xfrm>
        </p:spPr>
        <p:txBody>
          <a:bodyPr>
            <a:normAutofit/>
          </a:bodyPr>
          <a:lstStyle/>
          <a:p>
            <a:pPr algn="ctr"/>
            <a:r>
              <a:rPr lang="en-US" dirty="0"/>
              <a:t>New ESS </a:t>
            </a:r>
            <a:r>
              <a:rPr lang="en-US" dirty="0" err="1"/>
              <a:t>NNBar</a:t>
            </a:r>
            <a:r>
              <a:rPr lang="en-US" dirty="0"/>
              <a:t> Collaboration HIBEAM/ANNI</a:t>
            </a:r>
            <a:br>
              <a:rPr lang="en-US" dirty="0"/>
            </a:br>
            <a:r>
              <a:rPr lang="en-US" dirty="0"/>
              <a:t>Whitepaper/Review in Development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BCA2EE-EA89-4255-8106-8387BAA7FED9}"/>
                  </a:ext>
                </a:extLst>
              </p:cNvPr>
              <p:cNvSpPr>
                <a:spLocks noGrp="1"/>
              </p:cNvSpPr>
              <p:nvPr>
                <p:ph idx="1"/>
              </p:nvPr>
            </p:nvSpPr>
            <p:spPr>
              <a:xfrm>
                <a:off x="632460" y="1737360"/>
                <a:ext cx="10927080" cy="4638040"/>
              </a:xfrm>
            </p:spPr>
            <p:txBody>
              <a:bodyPr>
                <a:normAutofit fontScale="92500"/>
              </a:bodyPr>
              <a:lstStyle/>
              <a:p>
                <a:r>
                  <a:rPr lang="en-US" sz="2400" dirty="0"/>
                  <a:t>Headed by David Milstead and Yuri</a:t>
                </a:r>
              </a:p>
              <a:p>
                <a:pPr lvl="1"/>
                <a:r>
                  <a:rPr lang="en-US" sz="2000" dirty="0"/>
                  <a:t>Coauthors include Mike Snow, Albert Young, Rabindra Mohapatra, Zurab Berezhiani,…and many others</a:t>
                </a:r>
              </a:p>
              <a:p>
                <a:pPr lvl="1"/>
                <a:r>
                  <a:rPr lang="en-US" sz="2000" dirty="0"/>
                  <a:t>For a </a:t>
                </a:r>
                <a:r>
                  <a:rPr lang="en-US" sz="2000" i="1" dirty="0"/>
                  <a:t>private, </a:t>
                </a:r>
                <a:r>
                  <a:rPr lang="en-US" sz="2000" i="1" dirty="0" err="1"/>
                  <a:t>uneditable</a:t>
                </a:r>
                <a:r>
                  <a:rPr lang="en-US" sz="2000" i="1" dirty="0"/>
                  <a:t> preview</a:t>
                </a:r>
                <a:r>
                  <a:rPr lang="en-US" sz="2000" dirty="0"/>
                  <a:t>, see </a:t>
                </a:r>
                <a:r>
                  <a:rPr lang="en-US" sz="2000" dirty="0">
                    <a:hlinkClick r:id="rId2"/>
                  </a:rPr>
                  <a:t>here</a:t>
                </a:r>
                <a:r>
                  <a:rPr lang="en-US" sz="2000" dirty="0"/>
                  <a:t> (will appear on the arXiv in…1.5 months?)</a:t>
                </a:r>
              </a:p>
              <a:p>
                <a:pPr lvl="1"/>
                <a:r>
                  <a:rPr lang="en-US" sz="2000" dirty="0"/>
                  <a:t>Will focus on specific capabilities of the </a:t>
                </a:r>
                <a:r>
                  <a:rPr lang="en-US" sz="2000" dirty="0">
                    <a:hlinkClick r:id="rId3"/>
                  </a:rPr>
                  <a:t>ANNI</a:t>
                </a:r>
                <a:r>
                  <a:rPr lang="en-US" sz="2000" dirty="0"/>
                  <a:t>/HIBEAM beamline at the European Spallation Source for BSM neutron oscillation searches</a:t>
                </a:r>
              </a:p>
              <a:p>
                <a:pPr lvl="2"/>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𝑛</m:t>
                        </m:r>
                      </m:e>
                    </m:acc>
                    <m:r>
                      <a:rPr lang="en-US" sz="1600" b="0" i="1" dirty="0" smtClean="0">
                        <a:latin typeface="Cambria Math" panose="02040503050406030204" pitchFamily="18" charset="0"/>
                      </a:rPr>
                      <m:t>,  </m:t>
                    </m:r>
                    <m:r>
                      <a:rPr lang="en-US" sz="1600" b="0" i="1" dirty="0" smtClean="0">
                        <a:latin typeface="Cambria Math" panose="02040503050406030204" pitchFamily="18" charset="0"/>
                      </a:rPr>
                      <m:t>𝑛</m:t>
                    </m:r>
                    <m:r>
                      <a:rPr lang="en-US" sz="1600" b="0" i="1" dirty="0" smtClean="0">
                        <a:latin typeface="Cambria Math" panose="02040503050406030204" pitchFamily="18" charset="0"/>
                      </a:rPr>
                      <m:t>→</m:t>
                    </m:r>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𝑛</m:t>
                        </m:r>
                      </m:e>
                      <m:sup>
                        <m:r>
                          <a:rPr lang="en-US" sz="1600" b="0" i="1" dirty="0" smtClean="0">
                            <a:latin typeface="Cambria Math" panose="02040503050406030204" pitchFamily="18" charset="0"/>
                          </a:rPr>
                          <m:t>′</m:t>
                        </m:r>
                      </m:sup>
                    </m:sSup>
                    <m:r>
                      <a:rPr lang="en-US" sz="1600" b="0" i="1" dirty="0" smtClean="0">
                        <a:latin typeface="Cambria Math" panose="02040503050406030204" pitchFamily="18" charset="0"/>
                      </a:rPr>
                      <m:t>→</m:t>
                    </m:r>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𝑛</m:t>
                        </m:r>
                      </m:e>
                    </m:acc>
                  </m:oMath>
                </a14:m>
                <a:endParaRPr lang="en-US" sz="1600" dirty="0"/>
              </a:p>
              <a:p>
                <a:pPr lvl="2"/>
                <a14:m>
                  <m:oMath xmlns:m="http://schemas.openxmlformats.org/officeDocument/2006/math">
                    <m:r>
                      <a:rPr lang="en-US" sz="1600" b="0" i="1" smtClean="0">
                        <a:latin typeface="Cambria Math" panose="02040503050406030204" pitchFamily="18" charset="0"/>
                      </a:rPr>
                      <m:t>𝑛</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  </m:t>
                    </m:r>
                    <m:r>
                      <a:rPr lang="en-US" sz="1600" b="0" i="1" smtClean="0">
                        <a:latin typeface="Cambria Math" panose="02040503050406030204" pitchFamily="18" charset="0"/>
                      </a:rPr>
                      <m:t>𝑛</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𝑛</m:t>
                    </m:r>
                  </m:oMath>
                </a14:m>
                <a:endParaRPr lang="en-US" sz="1600" dirty="0"/>
              </a:p>
              <a:p>
                <a:pPr lvl="2"/>
                <a:r>
                  <a:rPr lang="en-US" sz="1600" dirty="0"/>
                  <a:t>I’ve calculated the sensitivities for most or all of these given current McStas models of the ANNI beamline</a:t>
                </a:r>
              </a:p>
              <a:p>
                <a:pPr lvl="3"/>
                <a:r>
                  <a:rPr lang="en-US" sz="1600" dirty="0"/>
                  <a:t>Just have to write! Edit! Edit! Edit!</a:t>
                </a:r>
              </a:p>
              <a:p>
                <a:r>
                  <a:rPr lang="en-US" sz="2400" dirty="0"/>
                  <a:t>This document will act as an official statement from the </a:t>
                </a:r>
                <a:r>
                  <a:rPr lang="en-US" sz="2400" dirty="0" err="1"/>
                  <a:t>NNBar</a:t>
                </a:r>
                <a:r>
                  <a:rPr lang="en-US" sz="2400" dirty="0"/>
                  <a:t> Collaboration on the two-stage approach we are advocating in pursuit of a full </a:t>
                </a:r>
                <a:r>
                  <a:rPr lang="en-US" sz="2400" dirty="0" err="1"/>
                  <a:t>NNBar</a:t>
                </a:r>
                <a:r>
                  <a:rPr lang="en-US" sz="2400" dirty="0"/>
                  <a:t> </a:t>
                </a:r>
                <a:r>
                  <a:rPr lang="en-US" sz="2400" dirty="0" err="1"/>
                  <a:t>beamlien</a:t>
                </a:r>
                <a:r>
                  <a:rPr lang="en-US" sz="2400" dirty="0"/>
                  <a:t> (</a:t>
                </a:r>
                <a14:m>
                  <m:oMath xmlns:m="http://schemas.openxmlformats.org/officeDocument/2006/math">
                    <m:r>
                      <a:rPr lang="en-US" sz="2400" i="1" dirty="0" smtClean="0">
                        <a:latin typeface="Cambria Math" panose="02040503050406030204" pitchFamily="18" charset="0"/>
                      </a:rPr>
                      <m:t>300</m:t>
                    </m:r>
                    <m:r>
                      <a:rPr lang="en-US" sz="2400" i="1" dirty="0" smtClean="0">
                        <a:latin typeface="Cambria Math" panose="02040503050406030204" pitchFamily="18" charset="0"/>
                      </a:rPr>
                      <m:t>𝑚</m:t>
                    </m:r>
                  </m:oMath>
                </a14:m>
                <a:r>
                  <a:rPr lang="en-US" sz="2400" dirty="0"/>
                  <a:t>, bottom moderator)</a:t>
                </a:r>
              </a:p>
              <a:p>
                <a:pPr lvl="1"/>
                <a:r>
                  <a:rPr lang="en-US" sz="2000" dirty="0"/>
                  <a:t>Use R&amp;D time in pursuit of discovering/constraining/eliminating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for full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𝑛</m:t>
                        </m:r>
                      </m:e>
                    </m:acc>
                  </m:oMath>
                </a14:m>
                <a:endParaRPr lang="en-US" sz="2000" dirty="0"/>
              </a:p>
              <a:p>
                <a:pPr lvl="1"/>
                <a:r>
                  <a:rPr lang="en-US" sz="2000" dirty="0"/>
                  <a:t>Rebuild collaboration, learn from magnetic field technicalities</a:t>
                </a:r>
              </a:p>
              <a:p>
                <a:pPr lvl="1"/>
                <a:r>
                  <a:rPr lang="en-US" sz="2000" dirty="0"/>
                  <a:t>Will be cited in our Swedish funding proposals</a:t>
                </a:r>
              </a:p>
            </p:txBody>
          </p:sp>
        </mc:Choice>
        <mc:Fallback xmlns="">
          <p:sp>
            <p:nvSpPr>
              <p:cNvPr id="3" name="Content Placeholder 2">
                <a:extLst>
                  <a:ext uri="{FF2B5EF4-FFF2-40B4-BE49-F238E27FC236}">
                    <a16:creationId xmlns:a16="http://schemas.microsoft.com/office/drawing/2014/main" id="{14BCA2EE-EA89-4255-8106-8387BAA7FED9}"/>
                  </a:ext>
                </a:extLst>
              </p:cNvPr>
              <p:cNvSpPr>
                <a:spLocks noGrp="1" noRot="1" noChangeAspect="1" noMove="1" noResize="1" noEditPoints="1" noAdjustHandles="1" noChangeArrowheads="1" noChangeShapeType="1" noTextEdit="1"/>
              </p:cNvSpPr>
              <p:nvPr>
                <p:ph idx="1"/>
              </p:nvPr>
            </p:nvSpPr>
            <p:spPr>
              <a:xfrm>
                <a:off x="632460" y="1737360"/>
                <a:ext cx="10927080" cy="4638040"/>
              </a:xfrm>
              <a:blipFill>
                <a:blip r:embed="rId4"/>
                <a:stretch>
                  <a:fillRect l="-725" t="-1708" r="-1228" b="-526"/>
                </a:stretch>
              </a:blipFill>
            </p:spPr>
            <p:txBody>
              <a:bodyPr/>
              <a:lstStyle/>
              <a:p>
                <a:r>
                  <a:rPr lang="en-US">
                    <a:noFill/>
                  </a:rPr>
                  <a:t> </a:t>
                </a:r>
              </a:p>
            </p:txBody>
          </p:sp>
        </mc:Fallback>
      </mc:AlternateContent>
    </p:spTree>
    <p:extLst>
      <p:ext uri="{BB962C8B-B14F-4D97-AF65-F5344CB8AC3E}">
        <p14:creationId xmlns:p14="http://schemas.microsoft.com/office/powerpoint/2010/main" val="72503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3C3B7E23-267B-4166-83B3-8390E65A06B0}"/>
                  </a:ext>
                </a:extLst>
              </p:cNvPr>
              <p:cNvSpPr>
                <a:spLocks noGrp="1"/>
              </p:cNvSpPr>
              <p:nvPr>
                <p:ph type="title"/>
              </p:nvPr>
            </p:nvSpPr>
            <p:spPr/>
            <p:txBody>
              <a:bodyPr/>
              <a:lstStyle/>
              <a:p>
                <a:pPr algn="ctr"/>
                <a:r>
                  <a:rPr lang="en-US" dirty="0"/>
                  <a:t>Next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Paper to Appear Soon?</a:t>
                </a:r>
              </a:p>
            </p:txBody>
          </p:sp>
        </mc:Choice>
        <mc:Fallback>
          <p:sp>
            <p:nvSpPr>
              <p:cNvPr id="2" name="Title 1">
                <a:extLst>
                  <a:ext uri="{FF2B5EF4-FFF2-40B4-BE49-F238E27FC236}">
                    <a16:creationId xmlns:a16="http://schemas.microsoft.com/office/drawing/2014/main" id="{3C3B7E23-267B-4166-83B3-8390E65A06B0}"/>
                  </a:ext>
                </a:extLst>
              </p:cNvPr>
              <p:cNvSpPr>
                <a:spLocks noGrp="1" noRot="1" noChangeAspect="1" noMove="1" noResize="1" noEditPoints="1" noAdjustHandles="1" noChangeArrowheads="1" noChangeShapeType="1" noTextEdit="1"/>
              </p:cNvSpPr>
              <p:nvPr>
                <p:ph type="title"/>
              </p:nvPr>
            </p:nvSpPr>
            <p:spPr>
              <a:blipFill>
                <a:blip r:embed="rId2"/>
                <a:stretch>
                  <a:fillRect b="-226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5984677-CD48-48BC-BA3C-F840FCCDDDF2}"/>
                  </a:ext>
                </a:extLst>
              </p:cNvPr>
              <p:cNvSpPr>
                <a:spLocks noGrp="1"/>
              </p:cNvSpPr>
              <p:nvPr>
                <p:ph idx="1"/>
              </p:nvPr>
            </p:nvSpPr>
            <p:spPr>
              <a:xfrm>
                <a:off x="0" y="1826260"/>
                <a:ext cx="5613399" cy="4511040"/>
              </a:xfrm>
            </p:spPr>
            <p:txBody>
              <a:bodyPr>
                <a:normAutofit fontScale="85000" lnSpcReduction="10000"/>
              </a:bodyPr>
              <a:lstStyle/>
              <a:p>
                <a:r>
                  <a:rPr lang="en-US" dirty="0"/>
                  <a:t>Collaboration with Yeon-</a:t>
                </a:r>
                <a:r>
                  <a:rPr lang="en-US" dirty="0" err="1"/>
                  <a:t>jae</a:t>
                </a:r>
                <a:r>
                  <a:rPr lang="en-US" dirty="0"/>
                  <a:t> </a:t>
                </a:r>
                <a:r>
                  <a:rPr lang="en-US" dirty="0" err="1"/>
                  <a:t>Jwa</a:t>
                </a:r>
                <a:r>
                  <a:rPr lang="en-US" dirty="0"/>
                  <a:t> and Georgia Karagiorgi (Columbia University)</a:t>
                </a:r>
              </a:p>
              <a:p>
                <a:pPr lvl="1"/>
                <a:r>
                  <a:rPr lang="en-US" dirty="0"/>
                  <a:t>Preliminary, but reconstruction soon to be complete!</a:t>
                </a:r>
              </a:p>
              <a:p>
                <a:r>
                  <a:rPr lang="en-US" dirty="0"/>
                  <a:t>Will focus on iterative, pairwise comparisons of different nuclear models of Fermi motion and intranuclear transport between signal and background events</a:t>
                </a:r>
              </a:p>
              <a:p>
                <a:pPr lvl="1"/>
                <a:r>
                  <a:rPr lang="en-US" dirty="0"/>
                  <a:t>Will use automated convolutional neural network analyses to discriminate between signal and background (YJJ, GK)</a:t>
                </a:r>
              </a:p>
              <a:p>
                <a:pPr lvl="2"/>
                <a:r>
                  <a:rPr lang="en-US" dirty="0"/>
                  <a:t>Will output different (though possibly similar) values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𝑛</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sub>
                    </m:sSub>
                  </m:oMath>
                </a14:m>
                <a:endParaRPr lang="en-US" dirty="0"/>
              </a:p>
              <a:p>
                <a:pPr lvl="1"/>
                <a:r>
                  <a:rPr lang="en-US" dirty="0"/>
                  <a:t>Most signal events are simulated, must be reconstructed within simulated DUNE detector (JLB)</a:t>
                </a:r>
              </a:p>
              <a:p>
                <a:pPr lvl="2"/>
                <a:r>
                  <a:rPr lang="en-US" dirty="0"/>
                  <a:t>JMR’s radial annihilation position distribution will be integrated soon</a:t>
                </a:r>
              </a:p>
              <a:p>
                <a:pPr lvl="1"/>
                <a:r>
                  <a:rPr lang="en-US" dirty="0"/>
                  <a:t>New 3-flavor oscillated atmospheric neutrinos must be generated and reconstructed (JLB)</a:t>
                </a:r>
              </a:p>
              <a:p>
                <a:pPr lvl="1"/>
                <a:r>
                  <a:rPr lang="en-US" dirty="0"/>
                  <a:t>Must take EG’s simulation and input into DUNE detector (JLB)</a:t>
                </a:r>
              </a:p>
              <a:p>
                <a:r>
                  <a:rPr lang="en-US" dirty="0"/>
                  <a:t>Altogether, will iterate over six atmospheric simulation, and up to fourteen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signal simulations</a:t>
                </a:r>
              </a:p>
              <a:p>
                <a:pPr lvl="1"/>
                <a:r>
                  <a:rPr lang="en-US" dirty="0"/>
                  <a:t>Can study stability of signal efficiencies and background rates</a:t>
                </a:r>
              </a:p>
            </p:txBody>
          </p:sp>
        </mc:Choice>
        <mc:Fallback>
          <p:sp>
            <p:nvSpPr>
              <p:cNvPr id="3" name="Content Placeholder 2">
                <a:extLst>
                  <a:ext uri="{FF2B5EF4-FFF2-40B4-BE49-F238E27FC236}">
                    <a16:creationId xmlns:a16="http://schemas.microsoft.com/office/drawing/2014/main" id="{E5984677-CD48-48BC-BA3C-F840FCCDDDF2}"/>
                  </a:ext>
                </a:extLst>
              </p:cNvPr>
              <p:cNvSpPr>
                <a:spLocks noGrp="1" noRot="1" noChangeAspect="1" noMove="1" noResize="1" noEditPoints="1" noAdjustHandles="1" noChangeArrowheads="1" noChangeShapeType="1" noTextEdit="1"/>
              </p:cNvSpPr>
              <p:nvPr>
                <p:ph idx="1"/>
              </p:nvPr>
            </p:nvSpPr>
            <p:spPr>
              <a:xfrm>
                <a:off x="0" y="1826260"/>
                <a:ext cx="5613399" cy="4511040"/>
              </a:xfrm>
              <a:blipFill>
                <a:blip r:embed="rId3"/>
                <a:stretch>
                  <a:fillRect l="-651" t="-1486" r="-23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6BCC792-0B7F-4DE5-83D1-60BB68A4F8EF}"/>
              </a:ext>
            </a:extLst>
          </p:cNvPr>
          <p:cNvPicPr>
            <a:picLocks noChangeAspect="1"/>
          </p:cNvPicPr>
          <p:nvPr/>
        </p:nvPicPr>
        <p:blipFill>
          <a:blip r:embed="rId4"/>
          <a:stretch>
            <a:fillRect/>
          </a:stretch>
        </p:blipFill>
        <p:spPr>
          <a:xfrm>
            <a:off x="5580225" y="1845733"/>
            <a:ext cx="6611775" cy="4402665"/>
          </a:xfrm>
          <a:prstGeom prst="rect">
            <a:avLst/>
          </a:prstGeom>
        </p:spPr>
      </p:pic>
      <p:sp>
        <p:nvSpPr>
          <p:cNvPr id="5" name="TextBox 4">
            <a:extLst>
              <a:ext uri="{FF2B5EF4-FFF2-40B4-BE49-F238E27FC236}">
                <a16:creationId xmlns:a16="http://schemas.microsoft.com/office/drawing/2014/main" id="{9D0F5565-C995-4FF7-B161-F2B9D77E080B}"/>
              </a:ext>
            </a:extLst>
          </p:cNvPr>
          <p:cNvSpPr txBox="1"/>
          <p:nvPr/>
        </p:nvSpPr>
        <p:spPr>
          <a:xfrm rot="2120970">
            <a:off x="6223046" y="4278135"/>
            <a:ext cx="464270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Calibri" panose="020F0502020204030204"/>
                <a:ea typeface="+mn-ea"/>
                <a:cs typeface="+mn-cs"/>
              </a:rPr>
              <a:t>PRELIMARY</a:t>
            </a:r>
          </a:p>
        </p:txBody>
      </p:sp>
    </p:spTree>
    <p:extLst>
      <p:ext uri="{BB962C8B-B14F-4D97-AF65-F5344CB8AC3E}">
        <p14:creationId xmlns:p14="http://schemas.microsoft.com/office/powerpoint/2010/main" val="541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54876E96-25C7-428F-8851-1C5F15D6D737}"/>
                  </a:ext>
                </a:extLst>
              </p:cNvPr>
              <p:cNvSpPr>
                <a:spLocks noGrp="1"/>
              </p:cNvSpPr>
              <p:nvPr>
                <p:ph type="title"/>
              </p:nvPr>
            </p:nvSpPr>
            <p:spPr/>
            <p:txBody>
              <a:bodyPr/>
              <a:lstStyle/>
              <a:p>
                <a:r>
                  <a:rPr lang="en-US" dirty="0"/>
                  <a:t>Atmospheric </a:t>
                </a:r>
                <a14:m>
                  <m:oMath xmlns:m="http://schemas.openxmlformats.org/officeDocument/2006/math">
                    <m:r>
                      <a:rPr lang="en-US" b="0" i="1" smtClean="0">
                        <a:latin typeface="Cambria Math" panose="02040503050406030204" pitchFamily="18" charset="0"/>
                      </a:rPr>
                      <m:t>𝜈</m:t>
                    </m:r>
                  </m:oMath>
                </a14:m>
                <a:r>
                  <a:rPr lang="en-US" dirty="0"/>
                  <a:t> Progress</a:t>
                </a:r>
              </a:p>
            </p:txBody>
          </p:sp>
        </mc:Choice>
        <mc:Fallback>
          <p:sp>
            <p:nvSpPr>
              <p:cNvPr id="2" name="Title 1">
                <a:extLst>
                  <a:ext uri="{FF2B5EF4-FFF2-40B4-BE49-F238E27FC236}">
                    <a16:creationId xmlns:a16="http://schemas.microsoft.com/office/drawing/2014/main" id="{54876E96-25C7-428F-8851-1C5F15D6D737}"/>
                  </a:ext>
                </a:extLst>
              </p:cNvPr>
              <p:cNvSpPr>
                <a:spLocks noGrp="1" noRot="1" noChangeAspect="1" noMove="1" noResize="1" noEditPoints="1" noAdjustHandles="1" noChangeArrowheads="1" noChangeShapeType="1" noTextEdit="1"/>
              </p:cNvSpPr>
              <p:nvPr>
                <p:ph type="title"/>
              </p:nvPr>
            </p:nvSpPr>
            <p:spPr>
              <a:blipFill>
                <a:blip r:embed="rId2"/>
                <a:stretch>
                  <a:fillRect l="-5152" r="-1758" b="-1606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4B32FB5F-C53F-4003-B179-1C157A2B7EDB}"/>
              </a:ext>
            </a:extLst>
          </p:cNvPr>
          <p:cNvSpPr>
            <a:spLocks noGrp="1"/>
          </p:cNvSpPr>
          <p:nvPr>
            <p:ph type="body" idx="1"/>
          </p:nvPr>
        </p:nvSpPr>
        <p:spPr/>
        <p:txBody>
          <a:bodyPr/>
          <a:lstStyle/>
          <a:p>
            <a:r>
              <a:rPr lang="en-US" dirty="0"/>
              <a:t>Oscillations and Reconstruction</a:t>
            </a:r>
          </a:p>
        </p:txBody>
      </p:sp>
    </p:spTree>
    <p:extLst>
      <p:ext uri="{BB962C8B-B14F-4D97-AF65-F5344CB8AC3E}">
        <p14:creationId xmlns:p14="http://schemas.microsoft.com/office/powerpoint/2010/main" val="388827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EA8EBDB-B8E1-46D9-A194-0F0596CA8BC9}"/>
                  </a:ext>
                </a:extLst>
              </p:cNvPr>
              <p:cNvSpPr>
                <a:spLocks noGrp="1"/>
              </p:cNvSpPr>
              <p:nvPr>
                <p:ph type="title"/>
              </p:nvPr>
            </p:nvSpPr>
            <p:spPr>
              <a:xfrm>
                <a:off x="0" y="286603"/>
                <a:ext cx="12192000" cy="1450757"/>
              </a:xfrm>
            </p:spPr>
            <p:txBody>
              <a:bodyPr/>
              <a:lstStyle/>
              <a:p>
                <a:pPr algn="ctr"/>
                <a:r>
                  <a:rPr lang="en-US" dirty="0"/>
                  <a:t>FNAL Collaborators—see their </a:t>
                </a:r>
                <a:r>
                  <a:rPr lang="en-US" dirty="0">
                    <a:hlinkClick r:id="rId2"/>
                  </a:rPr>
                  <a:t>recent atm. </a:t>
                </a:r>
                <a14:m>
                  <m:oMath xmlns:m="http://schemas.openxmlformats.org/officeDocument/2006/math">
                    <m:r>
                      <a:rPr lang="en-US" b="0" i="1" smtClean="0">
                        <a:latin typeface="Cambria Math" panose="02040503050406030204" pitchFamily="18" charset="0"/>
                        <a:hlinkClick r:id="rId2"/>
                      </a:rPr>
                      <m:t>𝜈</m:t>
                    </m:r>
                  </m:oMath>
                </a14:m>
                <a:r>
                  <a:rPr lang="en-US" dirty="0">
                    <a:hlinkClick r:id="rId2"/>
                  </a:rPr>
                  <a:t> PRL</a:t>
                </a:r>
                <a:endParaRPr lang="en-US" dirty="0"/>
              </a:p>
            </p:txBody>
          </p:sp>
        </mc:Choice>
        <mc:Fallback xmlns="">
          <p:sp>
            <p:nvSpPr>
              <p:cNvPr id="2" name="Title 1">
                <a:extLst>
                  <a:ext uri="{FF2B5EF4-FFF2-40B4-BE49-F238E27FC236}">
                    <a16:creationId xmlns:a16="http://schemas.microsoft.com/office/drawing/2014/main" id="{BEA8EBDB-B8E1-46D9-A194-0F0596CA8BC9}"/>
                  </a:ext>
                </a:extLst>
              </p:cNvPr>
              <p:cNvSpPr>
                <a:spLocks noGrp="1" noRot="1" noChangeAspect="1" noMove="1" noResize="1" noEditPoints="1" noAdjustHandles="1" noChangeArrowheads="1" noChangeShapeType="1" noTextEdit="1"/>
              </p:cNvSpPr>
              <p:nvPr>
                <p:ph type="title"/>
              </p:nvPr>
            </p:nvSpPr>
            <p:spPr>
              <a:xfrm>
                <a:off x="0" y="286603"/>
                <a:ext cx="12192000" cy="1450757"/>
              </a:xfrm>
              <a:blipFill>
                <a:blip r:embed="rId3"/>
                <a:stretch>
                  <a:fillRect l="-300" r="-300" b="-22689"/>
                </a:stretch>
              </a:blipFill>
            </p:spPr>
            <p:txBody>
              <a:bodyPr/>
              <a:lstStyle/>
              <a:p>
                <a:r>
                  <a:rPr lang="en-US">
                    <a:noFill/>
                  </a:rPr>
                  <a:t> </a:t>
                </a:r>
              </a:p>
            </p:txBody>
          </p:sp>
        </mc:Fallback>
      </mc:AlternateContent>
      <p:pic>
        <p:nvPicPr>
          <p:cNvPr id="6" name="Content Placeholder 5" descr="A picture containing man, person, wall, indoor&#10;&#10;Description automatically generated">
            <a:extLst>
              <a:ext uri="{FF2B5EF4-FFF2-40B4-BE49-F238E27FC236}">
                <a16:creationId xmlns:a16="http://schemas.microsoft.com/office/drawing/2014/main" id="{B8C11AA6-F1EE-47D1-A2C0-837F7ACF330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6963" y="2211388"/>
            <a:ext cx="4938712" cy="3292474"/>
          </a:xfrm>
        </p:spPr>
      </p:pic>
      <p:pic>
        <p:nvPicPr>
          <p:cNvPr id="8" name="Content Placeholder 7" descr="A person wearing glasses and smiling at the camera&#10;&#10;Description automatically generated">
            <a:extLst>
              <a:ext uri="{FF2B5EF4-FFF2-40B4-BE49-F238E27FC236}">
                <a16:creationId xmlns:a16="http://schemas.microsoft.com/office/drawing/2014/main" id="{B0A22178-F143-427E-B0D4-4CDCB65DF2E9}"/>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3732"/>
          <a:stretch/>
        </p:blipFill>
        <p:spPr>
          <a:xfrm>
            <a:off x="6951653" y="1846262"/>
            <a:ext cx="3470293" cy="4022725"/>
          </a:xfrm>
        </p:spPr>
      </p:pic>
      <p:sp>
        <p:nvSpPr>
          <p:cNvPr id="9" name="TextBox 8">
            <a:extLst>
              <a:ext uri="{FF2B5EF4-FFF2-40B4-BE49-F238E27FC236}">
                <a16:creationId xmlns:a16="http://schemas.microsoft.com/office/drawing/2014/main" id="{D20FE850-27D3-4145-8BA0-F2B1527FB8D4}"/>
              </a:ext>
            </a:extLst>
          </p:cNvPr>
          <p:cNvSpPr txBox="1"/>
          <p:nvPr/>
        </p:nvSpPr>
        <p:spPr>
          <a:xfrm>
            <a:off x="1157289" y="5768690"/>
            <a:ext cx="4938711" cy="523220"/>
          </a:xfrm>
          <a:prstGeom prst="rect">
            <a:avLst/>
          </a:prstGeom>
          <a:noFill/>
        </p:spPr>
        <p:txBody>
          <a:bodyPr wrap="square" rtlCol="0">
            <a:spAutoFit/>
          </a:bodyPr>
          <a:lstStyle/>
          <a:p>
            <a:pPr algn="ctr"/>
            <a:r>
              <a:rPr lang="en-US" sz="2800" dirty="0">
                <a:hlinkClick r:id="rId6"/>
              </a:rPr>
              <a:t>Pedro Machado</a:t>
            </a:r>
            <a:endParaRPr lang="en-US" sz="2800" dirty="0"/>
          </a:p>
        </p:txBody>
      </p:sp>
      <p:sp>
        <p:nvSpPr>
          <p:cNvPr id="10" name="TextBox 9">
            <a:extLst>
              <a:ext uri="{FF2B5EF4-FFF2-40B4-BE49-F238E27FC236}">
                <a16:creationId xmlns:a16="http://schemas.microsoft.com/office/drawing/2014/main" id="{5634FBF5-BA52-44CA-B07C-46298F6ECDE5}"/>
              </a:ext>
            </a:extLst>
          </p:cNvPr>
          <p:cNvSpPr txBox="1"/>
          <p:nvPr/>
        </p:nvSpPr>
        <p:spPr>
          <a:xfrm>
            <a:off x="6675438" y="5768690"/>
            <a:ext cx="4022725" cy="523220"/>
          </a:xfrm>
          <a:prstGeom prst="rect">
            <a:avLst/>
          </a:prstGeom>
          <a:noFill/>
        </p:spPr>
        <p:txBody>
          <a:bodyPr wrap="square" rtlCol="0">
            <a:spAutoFit/>
          </a:bodyPr>
          <a:lstStyle/>
          <a:p>
            <a:pPr algn="ctr"/>
            <a:r>
              <a:rPr lang="en-US" sz="2800" dirty="0">
                <a:hlinkClick r:id="rId7"/>
              </a:rPr>
              <a:t>Ivan Martinez-Soler</a:t>
            </a:r>
            <a:endParaRPr lang="en-US" sz="2800" dirty="0"/>
          </a:p>
        </p:txBody>
      </p:sp>
      <p:sp>
        <p:nvSpPr>
          <p:cNvPr id="11" name="Date Placeholder 10">
            <a:extLst>
              <a:ext uri="{FF2B5EF4-FFF2-40B4-BE49-F238E27FC236}">
                <a16:creationId xmlns:a16="http://schemas.microsoft.com/office/drawing/2014/main" id="{D875A5F9-5B80-44CB-A1B9-2DD9A37914E6}"/>
              </a:ext>
            </a:extLst>
          </p:cNvPr>
          <p:cNvSpPr>
            <a:spLocks noGrp="1"/>
          </p:cNvSpPr>
          <p:nvPr>
            <p:ph type="dt" sz="half" idx="10"/>
          </p:nvPr>
        </p:nvSpPr>
        <p:spPr/>
        <p:txBody>
          <a:bodyPr/>
          <a:lstStyle/>
          <a:p>
            <a:r>
              <a:rPr lang="en-US"/>
              <a:t>1/17/2020</a:t>
            </a:r>
          </a:p>
        </p:txBody>
      </p:sp>
      <p:sp>
        <p:nvSpPr>
          <p:cNvPr id="12" name="Footer Placeholder 11">
            <a:extLst>
              <a:ext uri="{FF2B5EF4-FFF2-40B4-BE49-F238E27FC236}">
                <a16:creationId xmlns:a16="http://schemas.microsoft.com/office/drawing/2014/main" id="{521936CF-CDB6-4EC7-ACB3-3C0FB402DD08}"/>
              </a:ext>
            </a:extLst>
          </p:cNvPr>
          <p:cNvSpPr>
            <a:spLocks noGrp="1"/>
          </p:cNvSpPr>
          <p:nvPr>
            <p:ph type="ftr" sz="quarter" idx="11"/>
          </p:nvPr>
        </p:nvSpPr>
        <p:spPr/>
        <p:txBody>
          <a:bodyPr/>
          <a:lstStyle/>
          <a:p>
            <a:r>
              <a:rPr lang="en-US"/>
              <a:t>DUNE High-Energy Physics Working Group Biweekly</a:t>
            </a:r>
          </a:p>
        </p:txBody>
      </p:sp>
      <p:sp>
        <p:nvSpPr>
          <p:cNvPr id="13" name="Slide Number Placeholder 12">
            <a:extLst>
              <a:ext uri="{FF2B5EF4-FFF2-40B4-BE49-F238E27FC236}">
                <a16:creationId xmlns:a16="http://schemas.microsoft.com/office/drawing/2014/main" id="{ED22D744-05EB-4F39-BE63-8BE0A9669AD1}"/>
              </a:ext>
            </a:extLst>
          </p:cNvPr>
          <p:cNvSpPr>
            <a:spLocks noGrp="1"/>
          </p:cNvSpPr>
          <p:nvPr>
            <p:ph type="sldNum" sz="quarter" idx="12"/>
          </p:nvPr>
        </p:nvSpPr>
        <p:spPr/>
        <p:txBody>
          <a:bodyPr/>
          <a:lstStyle/>
          <a:p>
            <a:fld id="{70F01ED5-CDE6-4D7A-8EA3-415DEFBFC840}" type="slidenum">
              <a:rPr lang="en-US" smtClean="0"/>
              <a:t>17</a:t>
            </a:fld>
            <a:endParaRPr lang="en-US"/>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555344F-D749-4BD6-B096-503BC3271D65}"/>
                  </a:ext>
                </a:extLst>
              </p:cNvPr>
              <p:cNvSpPr txBox="1"/>
              <p:nvPr/>
            </p:nvSpPr>
            <p:spPr>
              <a:xfrm>
                <a:off x="10421946" y="1905235"/>
                <a:ext cx="1770054" cy="4247317"/>
              </a:xfrm>
              <a:prstGeom prst="rect">
                <a:avLst/>
              </a:prstGeom>
              <a:noFill/>
            </p:spPr>
            <p:txBody>
              <a:bodyPr wrap="square" rtlCol="0">
                <a:spAutoFit/>
              </a:bodyPr>
              <a:lstStyle/>
              <a:p>
                <a:pPr algn="ctr"/>
                <a:r>
                  <a:rPr lang="en-US" dirty="0"/>
                  <a:t>Working toward a technical note which will incorporate LArSoft reconstruction output into a migration matrix for the responses of the DUNE 10 </a:t>
                </a:r>
                <a:r>
                  <a:rPr lang="en-US" dirty="0" err="1"/>
                  <a:t>kt</a:t>
                </a:r>
                <a:r>
                  <a:rPr lang="en-US" dirty="0"/>
                  <a:t> detector module for all neutrino directions with </a:t>
                </a:r>
                <a14:m>
                  <m:oMath xmlns:m="http://schemas.openxmlformats.org/officeDocument/2006/math">
                    <m:r>
                      <m:rPr>
                        <m:sty m:val="p"/>
                      </m:rPr>
                      <a:rPr lang="en-US" b="0" i="0" smtClean="0">
                        <a:latin typeface="Cambria Math" panose="02040503050406030204" pitchFamily="18" charset="0"/>
                      </a:rPr>
                      <m:t>Eϵ</m:t>
                    </m:r>
                    <m:d>
                      <m:dPr>
                        <m:ctrlPr>
                          <a:rPr lang="en-US" b="0" i="1" smtClean="0">
                            <a:latin typeface="Cambria Math" panose="02040503050406030204" pitchFamily="18" charset="0"/>
                          </a:rPr>
                        </m:ctrlPr>
                      </m:dPr>
                      <m:e>
                        <m:r>
                          <a:rPr lang="en-US" b="0" i="1" smtClean="0">
                            <a:latin typeface="Cambria Math" panose="02040503050406030204" pitchFamily="18" charset="0"/>
                          </a:rPr>
                          <m:t>0.1,100</m:t>
                        </m:r>
                      </m:e>
                    </m:d>
                    <m:r>
                      <m:rPr>
                        <m:sty m:val="p"/>
                      </m:rPr>
                      <a:rPr lang="en-US" b="0" i="0" smtClean="0">
                        <a:latin typeface="Cambria Math" panose="02040503050406030204" pitchFamily="18" charset="0"/>
                      </a:rPr>
                      <m:t>GeV</m:t>
                    </m:r>
                  </m:oMath>
                </a14:m>
                <a:endParaRPr lang="en-US" dirty="0"/>
              </a:p>
            </p:txBody>
          </p:sp>
        </mc:Choice>
        <mc:Fallback>
          <p:sp>
            <p:nvSpPr>
              <p:cNvPr id="3" name="TextBox 2">
                <a:extLst>
                  <a:ext uri="{FF2B5EF4-FFF2-40B4-BE49-F238E27FC236}">
                    <a16:creationId xmlns:a16="http://schemas.microsoft.com/office/drawing/2014/main" id="{4555344F-D749-4BD6-B096-503BC3271D65}"/>
                  </a:ext>
                </a:extLst>
              </p:cNvPr>
              <p:cNvSpPr txBox="1">
                <a:spLocks noRot="1" noChangeAspect="1" noMove="1" noResize="1" noEditPoints="1" noAdjustHandles="1" noChangeArrowheads="1" noChangeShapeType="1" noTextEdit="1"/>
              </p:cNvSpPr>
              <p:nvPr/>
            </p:nvSpPr>
            <p:spPr>
              <a:xfrm>
                <a:off x="10421946" y="1905235"/>
                <a:ext cx="1770054" cy="4247317"/>
              </a:xfrm>
              <a:prstGeom prst="rect">
                <a:avLst/>
              </a:prstGeom>
              <a:blipFill>
                <a:blip r:embed="rId8"/>
                <a:stretch>
                  <a:fillRect l="-2759" t="-862" r="-4483"/>
                </a:stretch>
              </a:blipFill>
            </p:spPr>
            <p:txBody>
              <a:bodyPr/>
              <a:lstStyle/>
              <a:p>
                <a:r>
                  <a:rPr lang="en-US">
                    <a:noFill/>
                  </a:rPr>
                  <a:t> </a:t>
                </a:r>
              </a:p>
            </p:txBody>
          </p:sp>
        </mc:Fallback>
      </mc:AlternateContent>
    </p:spTree>
    <p:extLst>
      <p:ext uri="{BB962C8B-B14F-4D97-AF65-F5344CB8AC3E}">
        <p14:creationId xmlns:p14="http://schemas.microsoft.com/office/powerpoint/2010/main" val="3407168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6CD0-5B9C-42FC-A495-D47ABC136C62}"/>
              </a:ext>
            </a:extLst>
          </p:cNvPr>
          <p:cNvSpPr>
            <a:spLocks noGrp="1"/>
          </p:cNvSpPr>
          <p:nvPr>
            <p:ph type="title"/>
          </p:nvPr>
        </p:nvSpPr>
        <p:spPr>
          <a:xfrm>
            <a:off x="0" y="286603"/>
            <a:ext cx="12192000" cy="1450757"/>
          </a:xfrm>
        </p:spPr>
        <p:txBody>
          <a:bodyPr/>
          <a:lstStyle/>
          <a:p>
            <a:pPr algn="ctr"/>
            <a:r>
              <a:rPr lang="en-US" dirty="0"/>
              <a:t>Goals for “the” atmospheric samples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AAF40B-D341-41CD-A1B9-49A294B8C230}"/>
                  </a:ext>
                </a:extLst>
              </p:cNvPr>
              <p:cNvSpPr>
                <a:spLocks noGrp="1"/>
              </p:cNvSpPr>
              <p:nvPr>
                <p:ph idx="1"/>
              </p:nvPr>
            </p:nvSpPr>
            <p:spPr>
              <a:xfrm>
                <a:off x="1066800" y="1737360"/>
                <a:ext cx="10058400" cy="4601095"/>
              </a:xfrm>
            </p:spPr>
            <p:txBody>
              <a:bodyPr>
                <a:normAutofit/>
              </a:bodyPr>
              <a:lstStyle/>
              <a:p>
                <a:pPr lvl="1"/>
                <a:r>
                  <a:rPr lang="en-US" sz="2400" dirty="0"/>
                  <a:t>To generate a set of oscillated </a:t>
                </a:r>
                <a:r>
                  <a:rPr lang="en-US" sz="2400" dirty="0">
                    <a:hlinkClick r:id="rId2"/>
                  </a:rPr>
                  <a:t>Honda</a:t>
                </a:r>
                <a:r>
                  <a:rPr lang="en-US" sz="2400" dirty="0"/>
                  <a:t> atmospheric samples across nuclear model configurations to serve as background for rare event searches such as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𝑛</m:t>
                        </m:r>
                      </m:e>
                    </m:acc>
                  </m:oMath>
                </a14:m>
                <a:r>
                  <a:rPr lang="en-US" sz="2400" dirty="0"/>
                  <a:t> and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𝐾</m:t>
                        </m:r>
                      </m:e>
                      <m:sup>
                        <m:r>
                          <a:rPr lang="en-US" sz="2400" b="0" i="1" smtClean="0">
                            <a:latin typeface="Cambria Math" panose="02040503050406030204" pitchFamily="18" charset="0"/>
                          </a:rPr>
                          <m:t>+</m:t>
                        </m:r>
                      </m:sup>
                    </m:sSup>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𝜈</m:t>
                        </m:r>
                      </m:e>
                    </m:acc>
                  </m:oMath>
                </a14:m>
                <a:endParaRPr lang="en-US" sz="2400" dirty="0"/>
              </a:p>
              <a:p>
                <a:pPr lvl="2"/>
                <a:r>
                  <a:rPr lang="en-US" sz="1800" dirty="0"/>
                  <a:t>Oscillations provide a portal for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𝜈</m:t>
                        </m:r>
                      </m:e>
                      <m:sub>
                        <m:r>
                          <a:rPr lang="en-US" sz="1800" b="0" i="1" smtClean="0">
                            <a:latin typeface="Cambria Math" panose="02040503050406030204" pitchFamily="18" charset="0"/>
                          </a:rPr>
                          <m:t>𝜏</m:t>
                        </m:r>
                      </m:sub>
                    </m:sSub>
                  </m:oMath>
                </a14:m>
                <a:r>
                  <a:rPr lang="en-US" sz="1800" dirty="0"/>
                  <a:t> appearance, and can particularly give rise to </a:t>
                </a:r>
                <a:r>
                  <a:rPr lang="en-US" sz="1800" b="1" i="1" dirty="0"/>
                  <a:t>CC backgrounds </a:t>
                </a:r>
                <a:r>
                  <a:rPr lang="en-US" sz="1800" dirty="0"/>
                  <a:t>to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𝑛</m:t>
                        </m:r>
                      </m:e>
                    </m:acc>
                  </m:oMath>
                </a14:m>
                <a:r>
                  <a:rPr lang="en-US" sz="1800" i="1" dirty="0"/>
                  <a:t> </a:t>
                </a:r>
                <a:r>
                  <a:rPr lang="en-US" sz="1800" dirty="0"/>
                  <a:t>due to </a:t>
                </a:r>
                <a:r>
                  <a:rPr lang="en-US" sz="1800" dirty="0" err="1"/>
                  <a:t>multipionic</a:t>
                </a:r>
                <a:r>
                  <a:rPr lang="en-US" sz="1800" dirty="0"/>
                  <a:t> decays, though NC backgrounds are still expected to dominate for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𝑛</m:t>
                        </m:r>
                      </m:e>
                    </m:acc>
                  </m:oMath>
                </a14:m>
                <a:endParaRPr lang="en-US" sz="1800" dirty="0"/>
              </a:p>
              <a:p>
                <a:pPr lvl="2"/>
                <a:r>
                  <a:rPr lang="en-US" sz="1800" dirty="0"/>
                  <a:t>These samples are being generated to study the effect of nuclear model configuration iteration on the separability of signal and background, not themselves to be used for oscillation studies</a:t>
                </a:r>
              </a:p>
              <a:p>
                <a:pPr lvl="2"/>
                <a:r>
                  <a:rPr lang="en-US" sz="1800" dirty="0"/>
                  <a:t>Will use “nominal” oscillation parameters from world data best fits, but can be editable if you like</a:t>
                </a:r>
              </a:p>
              <a:p>
                <a:pPr lvl="1"/>
                <a14:m>
                  <m:oMath xmlns:m="http://schemas.openxmlformats.org/officeDocument/2006/math">
                    <m:r>
                      <a:rPr lang="en-US" sz="2200" b="0" i="1" smtClean="0">
                        <a:latin typeface="Cambria Math" panose="02040503050406030204" pitchFamily="18" charset="0"/>
                      </a:rPr>
                      <m:t>2×6×100,000</m:t>
                    </m:r>
                  </m:oMath>
                </a14:m>
                <a:r>
                  <a:rPr lang="en-US" sz="2200" dirty="0"/>
                  <a:t> samples will be generated (and reconstructed)</a:t>
                </a:r>
              </a:p>
              <a:p>
                <a:pPr lvl="2"/>
                <a:r>
                  <a:rPr lang="en-US" sz="1800" dirty="0"/>
                  <a:t>Six nuclear model configurations: </a:t>
                </a:r>
                <a14:m>
                  <m:oMath xmlns:m="http://schemas.openxmlformats.org/officeDocument/2006/math">
                    <m:d>
                      <m:dPr>
                        <m:begChr m:val="{"/>
                        <m:endChr m:val="}"/>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hN</m:t>
                        </m:r>
                        <m:r>
                          <a:rPr lang="en-US" sz="1800" b="0" i="0" smtClean="0">
                            <a:latin typeface="Cambria Math" panose="02040503050406030204" pitchFamily="18" charset="0"/>
                          </a:rPr>
                          <m:t>2018,</m:t>
                        </m:r>
                        <m:r>
                          <m:rPr>
                            <m:sty m:val="p"/>
                          </m:rPr>
                          <a:rPr lang="en-US" sz="1800" b="0" i="0" smtClean="0">
                            <a:latin typeface="Cambria Math" panose="02040503050406030204" pitchFamily="18" charset="0"/>
                          </a:rPr>
                          <m:t>hA</m:t>
                        </m:r>
                        <m:r>
                          <a:rPr lang="en-US" sz="1800" b="0" i="0" smtClean="0">
                            <a:latin typeface="Cambria Math" panose="02040503050406030204" pitchFamily="18" charset="0"/>
                          </a:rPr>
                          <m:t>20</m:t>
                        </m:r>
                        <m:r>
                          <a:rPr lang="en-US" sz="1800" b="0" i="1" smtClean="0">
                            <a:latin typeface="Cambria Math" panose="02040503050406030204" pitchFamily="18" charset="0"/>
                          </a:rPr>
                          <m:t>18</m:t>
                        </m:r>
                      </m:e>
                    </m:d>
                    <m:r>
                      <a:rPr lang="en-US" sz="1800" i="1">
                        <a:latin typeface="Cambria Math" panose="02040503050406030204" pitchFamily="18" charset="0"/>
                        <a:ea typeface="Cambria Math" panose="02040503050406030204" pitchFamily="18" charset="0"/>
                      </a:rPr>
                      <m:t>⨂</m:t>
                    </m:r>
                    <m:d>
                      <m:dPr>
                        <m:begChr m:val="{"/>
                        <m:endChr m:val="}"/>
                        <m:ctrlPr>
                          <a:rPr lang="en-US" sz="1800" b="0" i="1" smtClean="0">
                            <a:latin typeface="Cambria Math" panose="02040503050406030204" pitchFamily="18" charset="0"/>
                            <a:ea typeface="Cambria Math" panose="02040503050406030204" pitchFamily="18" charset="0"/>
                          </a:rPr>
                        </m:ctrlPr>
                      </m:dPr>
                      <m:e>
                        <m:r>
                          <m:rPr>
                            <m:sty m:val="p"/>
                          </m:rPr>
                          <a:rPr lang="en-US" sz="1800" b="0" i="0" smtClean="0">
                            <a:latin typeface="Cambria Math" panose="02040503050406030204" pitchFamily="18" charset="0"/>
                            <a:ea typeface="Cambria Math" panose="02040503050406030204" pitchFamily="18" charset="0"/>
                          </a:rPr>
                          <m:t>BR</m:t>
                        </m:r>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LFG</m:t>
                        </m:r>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ESF</m:t>
                        </m:r>
                      </m:e>
                    </m:d>
                  </m:oMath>
                </a14:m>
                <a:endParaRPr lang="en-US" sz="1800" dirty="0"/>
              </a:p>
              <a:p>
                <a:pPr marL="726948" lvl="2" indent="-342900">
                  <a:buFont typeface="+mj-lt"/>
                  <a:buAutoNum type="arabicPeriod"/>
                </a:pPr>
                <a:r>
                  <a:rPr lang="en-US" sz="1800" dirty="0"/>
                  <a:t>For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𝑛</m:t>
                        </m:r>
                      </m:e>
                    </m:acc>
                  </m:oMath>
                </a14:m>
                <a:r>
                  <a:rPr lang="en-US" sz="1800" dirty="0"/>
                  <a:t> using out of the box GENIE cross sections and generators, as dictated by tunes</a:t>
                </a:r>
              </a:p>
              <a:p>
                <a:pPr marL="726948" lvl="2" indent="-342900">
                  <a:buFont typeface="+mj-lt"/>
                  <a:buAutoNum type="arabicPeriod"/>
                </a:pPr>
                <a:r>
                  <a:rPr lang="en-US" sz="1800" dirty="0"/>
                  <a:t>For </a:t>
                </a:r>
                <a14:m>
                  <m:oMath xmlns:m="http://schemas.openxmlformats.org/officeDocument/2006/math">
                    <m:r>
                      <a:rPr lang="en-US" sz="1800" b="0" i="1" smtClean="0">
                        <a:latin typeface="Cambria Math" panose="02040503050406030204" pitchFamily="18" charset="0"/>
                      </a:rPr>
                      <m:t>𝑝</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𝐾</m:t>
                        </m:r>
                      </m:e>
                      <m:sup>
                        <m:r>
                          <a:rPr lang="en-US" sz="1800" b="0" i="1" smtClean="0">
                            <a:latin typeface="Cambria Math" panose="02040503050406030204" pitchFamily="18" charset="0"/>
                          </a:rPr>
                          <m:t>+</m:t>
                        </m:r>
                      </m:sup>
                    </m:sSup>
                    <m:r>
                      <a:rPr lang="en-US" sz="1800" b="0" i="1" smtClean="0">
                        <a:latin typeface="Cambria Math" panose="02040503050406030204" pitchFamily="18" charset="0"/>
                      </a:rPr>
                      <m:t>𝜈</m:t>
                    </m:r>
                  </m:oMath>
                </a14:m>
                <a:r>
                  <a:rPr lang="en-US" sz="1800" dirty="0"/>
                  <a:t> using a new additional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𝐾</m:t>
                        </m:r>
                      </m:e>
                      <m:sup>
                        <m:r>
                          <a:rPr lang="en-US" sz="1800" b="0" i="1" smtClean="0">
                            <a:latin typeface="Cambria Math" panose="02040503050406030204" pitchFamily="18" charset="0"/>
                          </a:rPr>
                          <m:t>+</m:t>
                        </m:r>
                      </m:sup>
                    </m:sSup>
                  </m:oMath>
                </a14:m>
                <a:r>
                  <a:rPr lang="en-US" sz="1800" dirty="0"/>
                  <a:t> production channel, recommended by Marco </a:t>
                </a:r>
                <a:r>
                  <a:rPr lang="en-US" sz="1800" dirty="0" err="1"/>
                  <a:t>Roda</a:t>
                </a:r>
                <a:endParaRPr lang="en-US" sz="1800" dirty="0"/>
              </a:p>
              <a:p>
                <a:pPr lvl="2"/>
                <a:r>
                  <a:rPr lang="en-US" sz="1800" dirty="0"/>
                  <a:t>Plan to have all of these available through the FNAL GENIE and DUNE </a:t>
                </a:r>
                <a:r>
                  <a:rPr lang="en-US" sz="1800" dirty="0" err="1"/>
                  <a:t>gpvm</a:t>
                </a:r>
                <a:r>
                  <a:rPr lang="en-US" sz="1800" dirty="0"/>
                  <a:t> machines</a:t>
                </a:r>
              </a:p>
            </p:txBody>
          </p:sp>
        </mc:Choice>
        <mc:Fallback xmlns="">
          <p:sp>
            <p:nvSpPr>
              <p:cNvPr id="3" name="Content Placeholder 2">
                <a:extLst>
                  <a:ext uri="{FF2B5EF4-FFF2-40B4-BE49-F238E27FC236}">
                    <a16:creationId xmlns:a16="http://schemas.microsoft.com/office/drawing/2014/main" id="{EEAAF40B-D341-41CD-A1B9-49A294B8C230}"/>
                  </a:ext>
                </a:extLst>
              </p:cNvPr>
              <p:cNvSpPr>
                <a:spLocks noGrp="1" noRot="1" noChangeAspect="1" noMove="1" noResize="1" noEditPoints="1" noAdjustHandles="1" noChangeArrowheads="1" noChangeShapeType="1" noTextEdit="1"/>
              </p:cNvSpPr>
              <p:nvPr>
                <p:ph idx="1"/>
              </p:nvPr>
            </p:nvSpPr>
            <p:spPr>
              <a:xfrm>
                <a:off x="1066800" y="1737360"/>
                <a:ext cx="10058400" cy="4601095"/>
              </a:xfrm>
              <a:blipFill>
                <a:blip r:embed="rId3"/>
                <a:stretch>
                  <a:fillRect t="-1987" r="-1576"/>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BFC11A0C-C9AA-44B0-9962-3DF0C78D1715}"/>
              </a:ext>
            </a:extLst>
          </p:cNvPr>
          <p:cNvSpPr>
            <a:spLocks noGrp="1"/>
          </p:cNvSpPr>
          <p:nvPr>
            <p:ph type="dt" sz="half" idx="10"/>
          </p:nvPr>
        </p:nvSpPr>
        <p:spPr/>
        <p:txBody>
          <a:bodyPr/>
          <a:lstStyle/>
          <a:p>
            <a:r>
              <a:rPr lang="en-US"/>
              <a:t>1/17/2020</a:t>
            </a:r>
          </a:p>
        </p:txBody>
      </p:sp>
      <p:sp>
        <p:nvSpPr>
          <p:cNvPr id="6" name="Footer Placeholder 5">
            <a:extLst>
              <a:ext uri="{FF2B5EF4-FFF2-40B4-BE49-F238E27FC236}">
                <a16:creationId xmlns:a16="http://schemas.microsoft.com/office/drawing/2014/main" id="{892E43DE-DAF5-40E0-BFC7-3CE228134B5A}"/>
              </a:ext>
            </a:extLst>
          </p:cNvPr>
          <p:cNvSpPr>
            <a:spLocks noGrp="1"/>
          </p:cNvSpPr>
          <p:nvPr>
            <p:ph type="ftr" sz="quarter" idx="11"/>
          </p:nvPr>
        </p:nvSpPr>
        <p:spPr/>
        <p:txBody>
          <a:bodyPr/>
          <a:lstStyle/>
          <a:p>
            <a:r>
              <a:rPr lang="en-US"/>
              <a:t>DUNE High-Energy Physics Working Group Biweekly</a:t>
            </a:r>
          </a:p>
        </p:txBody>
      </p:sp>
      <p:sp>
        <p:nvSpPr>
          <p:cNvPr id="7" name="Slide Number Placeholder 6">
            <a:extLst>
              <a:ext uri="{FF2B5EF4-FFF2-40B4-BE49-F238E27FC236}">
                <a16:creationId xmlns:a16="http://schemas.microsoft.com/office/drawing/2014/main" id="{E5E8AD8E-5E3C-4CA0-A5F6-D5D418F28C51}"/>
              </a:ext>
            </a:extLst>
          </p:cNvPr>
          <p:cNvSpPr>
            <a:spLocks noGrp="1"/>
          </p:cNvSpPr>
          <p:nvPr>
            <p:ph type="sldNum" sz="quarter" idx="12"/>
          </p:nvPr>
        </p:nvSpPr>
        <p:spPr/>
        <p:txBody>
          <a:bodyPr/>
          <a:lstStyle/>
          <a:p>
            <a:fld id="{70F01ED5-CDE6-4D7A-8EA3-415DEFBFC840}" type="slidenum">
              <a:rPr lang="en-US" smtClean="0"/>
              <a:t>18</a:t>
            </a:fld>
            <a:endParaRPr lang="en-US"/>
          </a:p>
        </p:txBody>
      </p:sp>
    </p:spTree>
    <p:extLst>
      <p:ext uri="{BB962C8B-B14F-4D97-AF65-F5344CB8AC3E}">
        <p14:creationId xmlns:p14="http://schemas.microsoft.com/office/powerpoint/2010/main" val="3498238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97D3-BE2E-4BB2-B11D-D5D5A1CB6860}"/>
              </a:ext>
            </a:extLst>
          </p:cNvPr>
          <p:cNvSpPr>
            <a:spLocks noGrp="1"/>
          </p:cNvSpPr>
          <p:nvPr>
            <p:ph type="title"/>
          </p:nvPr>
        </p:nvSpPr>
        <p:spPr>
          <a:xfrm>
            <a:off x="0" y="286603"/>
            <a:ext cx="12192000" cy="1450757"/>
          </a:xfrm>
        </p:spPr>
        <p:txBody>
          <a:bodyPr/>
          <a:lstStyle/>
          <a:p>
            <a:pPr algn="ctr"/>
            <a:r>
              <a:rPr lang="en-US" dirty="0"/>
              <a:t>Process for atmospheric oscillation calculations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8BB72C-FF4B-4343-86A2-B062D96A37A1}"/>
                  </a:ext>
                </a:extLst>
              </p:cNvPr>
              <p:cNvSpPr>
                <a:spLocks noGrp="1"/>
              </p:cNvSpPr>
              <p:nvPr>
                <p:ph idx="1"/>
              </p:nvPr>
            </p:nvSpPr>
            <p:spPr>
              <a:xfrm>
                <a:off x="4425323" y="1840538"/>
                <a:ext cx="7712298" cy="2757439"/>
              </a:xfrm>
            </p:spPr>
            <p:txBody>
              <a:bodyPr/>
              <a:lstStyle/>
              <a:p>
                <a:r>
                  <a:rPr lang="en-US" dirty="0"/>
                  <a:t>After discussions, was given modified code by Ivan using GSL libraries</a:t>
                </a:r>
              </a:p>
              <a:p>
                <a:pPr lvl="1"/>
                <a:r>
                  <a:rPr lang="en-US" dirty="0"/>
                  <a:t>Calculates oscillation probabilities and total event numbers from given </a:t>
                </a:r>
                <a:r>
                  <a:rPr lang="en-US" dirty="0">
                    <a:hlinkClick r:id="rId3"/>
                  </a:rPr>
                  <a:t>Honda</a:t>
                </a:r>
                <a:r>
                  <a:rPr lang="en-US" dirty="0"/>
                  <a:t> flux file structures for any site in average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ℓ</m:t>
                        </m:r>
                      </m:sub>
                    </m:sSub>
                    <m:r>
                      <a:rPr lang="en-US" b="0" i="1" smtClean="0">
                        <a:latin typeface="Cambria Math" panose="02040503050406030204" pitchFamily="18" charset="0"/>
                      </a:rPr>
                      <m:t>/</m:t>
                    </m:r>
                    <m:r>
                      <a:rPr lang="en-US" b="0" i="1" smtClean="0">
                        <a:latin typeface="Cambria Math" panose="02040503050406030204" pitchFamily="18" charset="0"/>
                      </a:rPr>
                      <m:t>𝑦𝑟</m:t>
                    </m:r>
                  </m:oMath>
                </a14:m>
                <a:r>
                  <a:rPr lang="en-US" dirty="0"/>
                  <a:t> from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000</m:t>
                    </m:r>
                    <m:r>
                      <a:rPr lang="en-US" b="0" i="1" smtClean="0">
                        <a:latin typeface="Cambria Math" panose="02040503050406030204" pitchFamily="18" charset="0"/>
                      </a:rPr>
                      <m:t> </m:t>
                    </m:r>
                    <m:r>
                      <m:rPr>
                        <m:sty m:val="p"/>
                      </m:rPr>
                      <a:rPr lang="en-US" b="0" i="0" smtClean="0">
                        <a:latin typeface="Cambria Math" panose="02040503050406030204" pitchFamily="18" charset="0"/>
                      </a:rPr>
                      <m:t>GeV</m:t>
                    </m:r>
                  </m:oMath>
                </a14:m>
                <a:endParaRPr lang="en-US" dirty="0"/>
              </a:p>
              <a:p>
                <a:pPr lvl="2"/>
                <a:r>
                  <a:rPr lang="en-US" dirty="0"/>
                  <a:t>Assumes the normal hierarchy</a:t>
                </a:r>
              </a:p>
              <a:p>
                <a:pPr lvl="2"/>
                <a:r>
                  <a:rPr lang="en-US" dirty="0"/>
                  <a:t>Includes density changes in the earth’s geological makeup (as concentric shells)</a:t>
                </a:r>
              </a:p>
              <a:p>
                <a:pPr lvl="2"/>
                <a:r>
                  <a:rPr lang="en-US" dirty="0"/>
                  <a:t>Averages over angular bins</a:t>
                </a:r>
              </a:p>
              <a:p>
                <a:pPr lvl="2"/>
                <a:r>
                  <a:rPr lang="en-US" dirty="0"/>
                  <a:t>Treats atmosphere as vacuum, with </a:t>
                </a:r>
                <a14:m>
                  <m:oMath xmlns:m="http://schemas.openxmlformats.org/officeDocument/2006/math">
                    <m:r>
                      <a:rPr lang="en-US" b="0" i="1" smtClean="0">
                        <a:latin typeface="Cambria Math" panose="02040503050406030204" pitchFamily="18" charset="0"/>
                      </a:rPr>
                      <m:t>𝜈</m:t>
                    </m:r>
                  </m:oMath>
                </a14:m>
                <a:r>
                  <a:rPr lang="en-US" dirty="0"/>
                  <a:t> production height set at </a:t>
                </a:r>
                <a14:m>
                  <m:oMath xmlns:m="http://schemas.openxmlformats.org/officeDocument/2006/math">
                    <m:r>
                      <a:rPr lang="en-US" b="0" i="1" smtClean="0">
                        <a:latin typeface="Cambria Math" panose="02040503050406030204" pitchFamily="18" charset="0"/>
                      </a:rPr>
                      <m:t>15</m:t>
                    </m:r>
                    <m:r>
                      <a:rPr lang="en-US" b="0" i="1" smtClean="0">
                        <a:latin typeface="Cambria Math" panose="02040503050406030204" pitchFamily="18" charset="0"/>
                      </a:rPr>
                      <m:t> </m:t>
                    </m:r>
                    <m:r>
                      <m:rPr>
                        <m:sty m:val="p"/>
                      </m:rPr>
                      <a:rPr lang="en-US" b="0" i="0" smtClean="0">
                        <a:latin typeface="Cambria Math" panose="02040503050406030204" pitchFamily="18" charset="0"/>
                      </a:rPr>
                      <m:t>km</m:t>
                    </m:r>
                  </m:oMath>
                </a14:m>
                <a:r>
                  <a:rPr lang="en-US" dirty="0"/>
                  <a:t> (this is a parameter)</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12</m:t>
                        </m:r>
                      </m:sub>
                    </m:sSub>
                    <m:r>
                      <a:rPr lang="en-US" b="0" i="1" smtClean="0">
                        <a:latin typeface="Cambria Math" panose="02040503050406030204" pitchFamily="18" charset="0"/>
                      </a:rPr>
                      <m:t>=</m:t>
                    </m:r>
                    <m:r>
                      <a:rPr lang="en-US" b="0" i="1" smtClean="0">
                        <a:latin typeface="Cambria Math" panose="02040503050406030204" pitchFamily="18" charset="0"/>
                      </a:rPr>
                      <m:t>33</m:t>
                    </m:r>
                    <m:r>
                      <a:rPr lang="en-US" b="0" i="1" smtClean="0">
                        <a:latin typeface="Cambria Math" panose="02040503050406030204" pitchFamily="18" charset="0"/>
                      </a:rPr>
                      <m:t>.</m:t>
                    </m:r>
                    <m:r>
                      <a:rPr lang="en-US" b="0" i="1" smtClean="0">
                        <a:latin typeface="Cambria Math" panose="02040503050406030204" pitchFamily="18" charset="0"/>
                      </a:rPr>
                      <m:t>48</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13</m:t>
                        </m:r>
                      </m:sub>
                    </m:sSub>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23</m:t>
                        </m:r>
                      </m:sub>
                    </m:sSub>
                    <m:r>
                      <a:rPr lang="en-US" b="0" i="1" smtClean="0">
                        <a:latin typeface="Cambria Math" panose="02040503050406030204" pitchFamily="18" charset="0"/>
                      </a:rPr>
                      <m:t>=</m:t>
                    </m:r>
                    <m:r>
                      <a:rPr lang="en-US" b="0" i="1" smtClean="0">
                        <a:latin typeface="Cambria Math" panose="02040503050406030204" pitchFamily="18" charset="0"/>
                      </a:rPr>
                      <m:t>45</m:t>
                    </m:r>
                    <m:r>
                      <a:rPr lang="en-US" b="0" i="1" smtClean="0">
                        <a:latin typeface="Cambria Math" panose="02040503050406030204" pitchFamily="18" charset="0"/>
                      </a:rPr>
                      <m:t>°,</m:t>
                    </m:r>
                    <m:r>
                      <m:rPr>
                        <m:sty m:val="p"/>
                      </m:rPr>
                      <a:rPr lang="en-US" b="0" i="0" smtClean="0">
                        <a:latin typeface="Cambria Math" panose="02040503050406030204" pitchFamily="18" charset="0"/>
                      </a:rPr>
                      <m:t>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21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5</m:t>
                        </m:r>
                      </m:sup>
                    </m:sSup>
                    <m:r>
                      <a:rPr lang="en-US" b="0" i="1" smtClean="0">
                        <a:latin typeface="Cambria Math" panose="02040503050406030204" pitchFamily="18" charset="0"/>
                      </a:rPr>
                      <m:t> </m:t>
                    </m:r>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31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3</m:t>
                        </m:r>
                      </m:sup>
                    </m:sSup>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𝐶𝑃</m:t>
                        </m:r>
                      </m:sub>
                    </m:sSub>
                    <m:r>
                      <a:rPr lang="en-US" b="0" i="1" smtClean="0">
                        <a:latin typeface="Cambria Math" panose="02040503050406030204" pitchFamily="18" charset="0"/>
                      </a:rPr>
                      <m:t>=</m:t>
                    </m:r>
                    <m:r>
                      <a:rPr lang="en-US" b="0" i="1" smtClean="0">
                        <a:latin typeface="Cambria Math" panose="02040503050406030204" pitchFamily="18" charset="0"/>
                      </a:rPr>
                      <m:t>90</m:t>
                    </m:r>
                    <m:r>
                      <a:rPr lang="en-US" b="0" i="1" smtClean="0">
                        <a:latin typeface="Cambria Math" panose="02040503050406030204" pitchFamily="18" charset="0"/>
                      </a:rPr>
                      <m:t>°</m:t>
                    </m:r>
                  </m:oMath>
                </a14:m>
                <a:endParaRPr lang="en-US" dirty="0"/>
              </a:p>
              <a:p>
                <a:pPr lvl="1"/>
                <a:r>
                  <a:rPr lang="en-US" dirty="0"/>
                  <a:t>All parameters can be easily changed, and it is all scriptable</a:t>
                </a:r>
              </a:p>
            </p:txBody>
          </p:sp>
        </mc:Choice>
        <mc:Fallback xmlns="">
          <p:sp>
            <p:nvSpPr>
              <p:cNvPr id="3" name="Content Placeholder 2">
                <a:extLst>
                  <a:ext uri="{FF2B5EF4-FFF2-40B4-BE49-F238E27FC236}">
                    <a16:creationId xmlns:a16="http://schemas.microsoft.com/office/drawing/2014/main" id="{A38BB72C-FF4B-4343-86A2-B062D96A37A1}"/>
                  </a:ext>
                </a:extLst>
              </p:cNvPr>
              <p:cNvSpPr>
                <a:spLocks noGrp="1" noRot="1" noChangeAspect="1" noMove="1" noResize="1" noEditPoints="1" noAdjustHandles="1" noChangeArrowheads="1" noChangeShapeType="1" noTextEdit="1"/>
              </p:cNvSpPr>
              <p:nvPr>
                <p:ph idx="1"/>
              </p:nvPr>
            </p:nvSpPr>
            <p:spPr>
              <a:xfrm>
                <a:off x="4425323" y="1840538"/>
                <a:ext cx="7712298" cy="2757439"/>
              </a:xfrm>
              <a:blipFill>
                <a:blip r:embed="rId4"/>
                <a:stretch>
                  <a:fillRect l="-870" t="-2434" r="-79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70F0D4B-57A0-4EA1-A38D-E8297427A302}"/>
              </a:ext>
            </a:extLst>
          </p:cNvPr>
          <p:cNvPicPr>
            <a:picLocks noChangeAspect="1"/>
          </p:cNvPicPr>
          <p:nvPr/>
        </p:nvPicPr>
        <p:blipFill>
          <a:blip r:embed="rId5"/>
          <a:stretch>
            <a:fillRect/>
          </a:stretch>
        </p:blipFill>
        <p:spPr>
          <a:xfrm>
            <a:off x="37426" y="1767805"/>
            <a:ext cx="4376883" cy="2267996"/>
          </a:xfrm>
          <a:prstGeom prst="rect">
            <a:avLst/>
          </a:prstGeom>
        </p:spPr>
      </p:pic>
      <p:sp>
        <p:nvSpPr>
          <p:cNvPr id="5" name="TextBox 4">
            <a:extLst>
              <a:ext uri="{FF2B5EF4-FFF2-40B4-BE49-F238E27FC236}">
                <a16:creationId xmlns:a16="http://schemas.microsoft.com/office/drawing/2014/main" id="{366F21F4-36A3-45E8-B5CF-3C70FCB1A04C}"/>
              </a:ext>
            </a:extLst>
          </p:cNvPr>
          <p:cNvSpPr txBox="1"/>
          <p:nvPr/>
        </p:nvSpPr>
        <p:spPr>
          <a:xfrm>
            <a:off x="37426" y="3951646"/>
            <a:ext cx="4376883" cy="646331"/>
          </a:xfrm>
          <a:prstGeom prst="rect">
            <a:avLst/>
          </a:prstGeom>
          <a:noFill/>
        </p:spPr>
        <p:txBody>
          <a:bodyPr wrap="square" rtlCol="0">
            <a:spAutoFit/>
          </a:bodyPr>
          <a:lstStyle/>
          <a:p>
            <a:pPr algn="ctr"/>
            <a:r>
              <a:rPr lang="en-US" dirty="0">
                <a:hlinkClick r:id="rId6"/>
              </a:rPr>
              <a:t>AtmFlxOsc.cpp</a:t>
            </a:r>
            <a:endParaRPr lang="en-US" dirty="0"/>
          </a:p>
          <a:p>
            <a:pPr algn="ctr"/>
            <a:r>
              <a:rPr lang="en-US" dirty="0"/>
              <a:t>by Ivan Martinez-Soler</a:t>
            </a:r>
          </a:p>
        </p:txBody>
      </p:sp>
      <p:pic>
        <p:nvPicPr>
          <p:cNvPr id="6" name="Picture 5">
            <a:extLst>
              <a:ext uri="{FF2B5EF4-FFF2-40B4-BE49-F238E27FC236}">
                <a16:creationId xmlns:a16="http://schemas.microsoft.com/office/drawing/2014/main" id="{D8001148-EDAE-4473-852F-0E04DE87F6A5}"/>
              </a:ext>
            </a:extLst>
          </p:cNvPr>
          <p:cNvPicPr>
            <a:picLocks noChangeAspect="1"/>
          </p:cNvPicPr>
          <p:nvPr/>
        </p:nvPicPr>
        <p:blipFill>
          <a:blip r:embed="rId7"/>
          <a:stretch>
            <a:fillRect/>
          </a:stretch>
        </p:blipFill>
        <p:spPr>
          <a:xfrm>
            <a:off x="123151" y="4525109"/>
            <a:ext cx="4220249" cy="108146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29EAC4-0899-4D67-AB6B-CEFBD7713084}"/>
                  </a:ext>
                </a:extLst>
              </p:cNvPr>
              <p:cNvSpPr txBox="1"/>
              <p:nvPr/>
            </p:nvSpPr>
            <p:spPr>
              <a:xfrm>
                <a:off x="4425323" y="4457730"/>
                <a:ext cx="1354520" cy="129266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7200" i="1" smtClean="0">
                          <a:latin typeface="Cambria Math" panose="02040503050406030204" pitchFamily="18" charset="0"/>
                          <a:ea typeface="Cambria Math" panose="02040503050406030204" pitchFamily="18" charset="0"/>
                        </a:rPr>
                        <m:t>⟹</m:t>
                      </m:r>
                    </m:oMath>
                  </m:oMathPara>
                </a14:m>
                <a:endParaRPr lang="en-US" sz="7200" dirty="0"/>
              </a:p>
              <a:p>
                <a:pPr algn="ctr"/>
                <a:r>
                  <a:rPr lang="en-US" sz="300" dirty="0"/>
                  <a:t>g++ -o flux AtmFlxOsc.cpp -</a:t>
                </a:r>
                <a:r>
                  <a:rPr lang="en-US" sz="300" dirty="0" err="1"/>
                  <a:t>lgsl</a:t>
                </a:r>
                <a:r>
                  <a:rPr lang="en-US" sz="300" dirty="0"/>
                  <a:t> –</a:t>
                </a:r>
                <a:r>
                  <a:rPr lang="en-US" sz="300" dirty="0" err="1"/>
                  <a:t>lgslcblas</a:t>
                </a:r>
                <a:endParaRPr lang="en-US" sz="300" dirty="0"/>
              </a:p>
              <a:p>
                <a:pPr algn="ctr"/>
                <a:r>
                  <a:rPr lang="en-US" sz="300" dirty="0"/>
                  <a:t>./flux hms-ally-20-12-solmax.d &gt; hms-ally-20-12-solmax_3FlavOsc.d</a:t>
                </a:r>
              </a:p>
            </p:txBody>
          </p:sp>
        </mc:Choice>
        <mc:Fallback xmlns="">
          <p:sp>
            <p:nvSpPr>
              <p:cNvPr id="7" name="TextBox 6">
                <a:extLst>
                  <a:ext uri="{FF2B5EF4-FFF2-40B4-BE49-F238E27FC236}">
                    <a16:creationId xmlns:a16="http://schemas.microsoft.com/office/drawing/2014/main" id="{C229EAC4-0899-4D67-AB6B-CEFBD7713084}"/>
                  </a:ext>
                </a:extLst>
              </p:cNvPr>
              <p:cNvSpPr txBox="1">
                <a:spLocks noRot="1" noChangeAspect="1" noMove="1" noResize="1" noEditPoints="1" noAdjustHandles="1" noChangeArrowheads="1" noChangeShapeType="1" noTextEdit="1"/>
              </p:cNvSpPr>
              <p:nvPr/>
            </p:nvSpPr>
            <p:spPr>
              <a:xfrm>
                <a:off x="4425323" y="4457730"/>
                <a:ext cx="1354520" cy="1292662"/>
              </a:xfrm>
              <a:prstGeom prst="rect">
                <a:avLst/>
              </a:prstGeom>
              <a:blipFill>
                <a:blip r:embed="rId8"/>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14A1A17-A5D5-40D3-BCE1-A47AF365889E}"/>
              </a:ext>
            </a:extLst>
          </p:cNvPr>
          <p:cNvSpPr txBox="1"/>
          <p:nvPr/>
        </p:nvSpPr>
        <p:spPr>
          <a:xfrm>
            <a:off x="60115" y="5606573"/>
            <a:ext cx="4319918" cy="646331"/>
          </a:xfrm>
          <a:prstGeom prst="rect">
            <a:avLst/>
          </a:prstGeom>
          <a:noFill/>
        </p:spPr>
        <p:txBody>
          <a:bodyPr wrap="square" rtlCol="0">
            <a:spAutoFit/>
          </a:bodyPr>
          <a:lstStyle/>
          <a:p>
            <a:pPr algn="ctr"/>
            <a:r>
              <a:rPr lang="en-US" dirty="0">
                <a:hlinkClick r:id="rId9"/>
              </a:rPr>
              <a:t>hms-ally-20-12-solmax.d</a:t>
            </a:r>
            <a:endParaRPr lang="en-US" dirty="0"/>
          </a:p>
          <a:p>
            <a:pPr algn="ctr"/>
            <a:r>
              <a:rPr lang="en-US" dirty="0"/>
              <a:t>See </a:t>
            </a:r>
            <a:r>
              <a:rPr lang="en-US" dirty="0">
                <a:hlinkClick r:id="rId10"/>
              </a:rPr>
              <a:t>Honda group site</a:t>
            </a:r>
            <a:r>
              <a:rPr lang="en-US" dirty="0"/>
              <a:t> and </a:t>
            </a:r>
            <a:r>
              <a:rPr lang="en-US" dirty="0">
                <a:hlinkClick r:id="rId3"/>
              </a:rPr>
              <a:t>associated article</a:t>
            </a:r>
            <a:endParaRPr lang="en-US" dirty="0"/>
          </a:p>
        </p:txBody>
      </p:sp>
      <p:pic>
        <p:nvPicPr>
          <p:cNvPr id="9" name="Picture 8">
            <a:extLst>
              <a:ext uri="{FF2B5EF4-FFF2-40B4-BE49-F238E27FC236}">
                <a16:creationId xmlns:a16="http://schemas.microsoft.com/office/drawing/2014/main" id="{BBCD61BA-5831-4B39-8E8C-E3AD30D36ABD}"/>
              </a:ext>
            </a:extLst>
          </p:cNvPr>
          <p:cNvPicPr>
            <a:picLocks noChangeAspect="1"/>
          </p:cNvPicPr>
          <p:nvPr/>
        </p:nvPicPr>
        <p:blipFill>
          <a:blip r:embed="rId11"/>
          <a:stretch>
            <a:fillRect/>
          </a:stretch>
        </p:blipFill>
        <p:spPr>
          <a:xfrm>
            <a:off x="5806138" y="4517163"/>
            <a:ext cx="6210916" cy="1081464"/>
          </a:xfrm>
          <a:prstGeom prst="rect">
            <a:avLst/>
          </a:prstGeom>
        </p:spPr>
      </p:pic>
      <p:sp>
        <p:nvSpPr>
          <p:cNvPr id="10" name="TextBox 9">
            <a:extLst>
              <a:ext uri="{FF2B5EF4-FFF2-40B4-BE49-F238E27FC236}">
                <a16:creationId xmlns:a16="http://schemas.microsoft.com/office/drawing/2014/main" id="{C8C5352E-C60D-4C1D-9A60-CAF5B7DFFD2B}"/>
              </a:ext>
            </a:extLst>
          </p:cNvPr>
          <p:cNvSpPr txBox="1"/>
          <p:nvPr/>
        </p:nvSpPr>
        <p:spPr>
          <a:xfrm>
            <a:off x="5828650" y="5606573"/>
            <a:ext cx="6210915" cy="369332"/>
          </a:xfrm>
          <a:prstGeom prst="rect">
            <a:avLst/>
          </a:prstGeom>
          <a:noFill/>
        </p:spPr>
        <p:txBody>
          <a:bodyPr wrap="square" rtlCol="0">
            <a:spAutoFit/>
          </a:bodyPr>
          <a:lstStyle/>
          <a:p>
            <a:pPr algn="ctr"/>
            <a:r>
              <a:rPr lang="en-US" dirty="0">
                <a:hlinkClick r:id="rId12"/>
              </a:rPr>
              <a:t>hms-ally-20-12-solmax_3FlavOsc.d</a:t>
            </a:r>
            <a:endParaRPr lang="en-US" dirty="0"/>
          </a:p>
        </p:txBody>
      </p:sp>
      <p:sp>
        <p:nvSpPr>
          <p:cNvPr id="12" name="Date Placeholder 11">
            <a:extLst>
              <a:ext uri="{FF2B5EF4-FFF2-40B4-BE49-F238E27FC236}">
                <a16:creationId xmlns:a16="http://schemas.microsoft.com/office/drawing/2014/main" id="{BB4AC9A6-9DD7-4314-BA17-053742E9B4B1}"/>
              </a:ext>
            </a:extLst>
          </p:cNvPr>
          <p:cNvSpPr>
            <a:spLocks noGrp="1"/>
          </p:cNvSpPr>
          <p:nvPr>
            <p:ph type="dt" sz="half" idx="10"/>
          </p:nvPr>
        </p:nvSpPr>
        <p:spPr/>
        <p:txBody>
          <a:bodyPr/>
          <a:lstStyle/>
          <a:p>
            <a:r>
              <a:rPr lang="en-US"/>
              <a:t>1/17/2020</a:t>
            </a:r>
          </a:p>
        </p:txBody>
      </p:sp>
      <p:sp>
        <p:nvSpPr>
          <p:cNvPr id="13" name="Footer Placeholder 12">
            <a:extLst>
              <a:ext uri="{FF2B5EF4-FFF2-40B4-BE49-F238E27FC236}">
                <a16:creationId xmlns:a16="http://schemas.microsoft.com/office/drawing/2014/main" id="{98113E21-C0B3-4AD8-8198-0CC2DE21A92E}"/>
              </a:ext>
            </a:extLst>
          </p:cNvPr>
          <p:cNvSpPr>
            <a:spLocks noGrp="1"/>
          </p:cNvSpPr>
          <p:nvPr>
            <p:ph type="ftr" sz="quarter" idx="11"/>
          </p:nvPr>
        </p:nvSpPr>
        <p:spPr/>
        <p:txBody>
          <a:bodyPr/>
          <a:lstStyle/>
          <a:p>
            <a:r>
              <a:rPr lang="en-US"/>
              <a:t>DUNE High-Energy Physics Working Group Biweekly</a:t>
            </a:r>
          </a:p>
        </p:txBody>
      </p:sp>
      <p:sp>
        <p:nvSpPr>
          <p:cNvPr id="14" name="Slide Number Placeholder 13">
            <a:extLst>
              <a:ext uri="{FF2B5EF4-FFF2-40B4-BE49-F238E27FC236}">
                <a16:creationId xmlns:a16="http://schemas.microsoft.com/office/drawing/2014/main" id="{2BCC8F50-E99D-42A1-B546-91362044EE1D}"/>
              </a:ext>
            </a:extLst>
          </p:cNvPr>
          <p:cNvSpPr>
            <a:spLocks noGrp="1"/>
          </p:cNvSpPr>
          <p:nvPr>
            <p:ph type="sldNum" sz="quarter" idx="12"/>
          </p:nvPr>
        </p:nvSpPr>
        <p:spPr/>
        <p:txBody>
          <a:bodyPr/>
          <a:lstStyle/>
          <a:p>
            <a:fld id="{70F01ED5-CDE6-4D7A-8EA3-415DEFBFC840}" type="slidenum">
              <a:rPr lang="en-US" smtClean="0"/>
              <a:t>19</a:t>
            </a:fld>
            <a:endParaRPr lang="en-US"/>
          </a:p>
        </p:txBody>
      </p:sp>
    </p:spTree>
    <p:extLst>
      <p:ext uri="{BB962C8B-B14F-4D97-AF65-F5344CB8AC3E}">
        <p14:creationId xmlns:p14="http://schemas.microsoft.com/office/powerpoint/2010/main" val="1185168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4876E96-25C7-428F-8851-1C5F15D6D73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oMath>
                </a14:m>
                <a:r>
                  <a:rPr lang="en-US" dirty="0"/>
                  <a:t> Progress</a:t>
                </a:r>
              </a:p>
            </p:txBody>
          </p:sp>
        </mc:Choice>
        <mc:Fallback xmlns="">
          <p:sp>
            <p:nvSpPr>
              <p:cNvPr id="2" name="Title 1">
                <a:extLst>
                  <a:ext uri="{FF2B5EF4-FFF2-40B4-BE49-F238E27FC236}">
                    <a16:creationId xmlns:a16="http://schemas.microsoft.com/office/drawing/2014/main" id="{54876E96-25C7-428F-8851-1C5F15D6D737}"/>
                  </a:ext>
                </a:extLst>
              </p:cNvPr>
              <p:cNvSpPr>
                <a:spLocks noGrp="1" noRot="1" noChangeAspect="1" noMove="1" noResize="1" noEditPoints="1" noAdjustHandles="1" noChangeArrowheads="1" noChangeShapeType="1" noTextEdit="1"/>
              </p:cNvSpPr>
              <p:nvPr>
                <p:ph type="title"/>
              </p:nvPr>
            </p:nvSpPr>
            <p:spPr>
              <a:blipFill>
                <a:blip r:embed="rId2"/>
                <a:stretch>
                  <a:fillRect b="-1606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4B32FB5F-C53F-4003-B179-1C157A2B7E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29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B8AC-5FF4-4A11-A81F-F41D810B079A}"/>
              </a:ext>
            </a:extLst>
          </p:cNvPr>
          <p:cNvSpPr>
            <a:spLocks noGrp="1"/>
          </p:cNvSpPr>
          <p:nvPr>
            <p:ph type="title"/>
          </p:nvPr>
        </p:nvSpPr>
        <p:spPr/>
        <p:txBody>
          <a:bodyPr/>
          <a:lstStyle/>
          <a:p>
            <a:pPr algn="ctr"/>
            <a:r>
              <a:rPr lang="en-US" dirty="0"/>
              <a:t>GENIE changes and sample production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8E3C9C-94D2-485D-A172-C8E557CE2B18}"/>
                  </a:ext>
                </a:extLst>
              </p:cNvPr>
              <p:cNvSpPr>
                <a:spLocks noGrp="1"/>
              </p:cNvSpPr>
              <p:nvPr>
                <p:ph idx="1"/>
              </p:nvPr>
            </p:nvSpPr>
            <p:spPr>
              <a:xfrm>
                <a:off x="5708650" y="1845734"/>
                <a:ext cx="6388100" cy="4395464"/>
              </a:xfrm>
            </p:spPr>
            <p:txBody>
              <a:bodyPr>
                <a:normAutofit/>
              </a:bodyPr>
              <a:lstStyle/>
              <a:p>
                <a:r>
                  <a:rPr lang="en-US" dirty="0"/>
                  <a:t>Quite simple changes were made to GENIE’s </a:t>
                </a:r>
                <a:r>
                  <a:rPr lang="en-US" dirty="0" err="1">
                    <a:hlinkClick r:id="rId2"/>
                  </a:rPr>
                  <a:t>src</a:t>
                </a:r>
                <a:r>
                  <a:rPr lang="en-US" dirty="0">
                    <a:hlinkClick r:id="rId2"/>
                  </a:rPr>
                  <a:t>/Tools/Flux/GAtmoFlux.cxx</a:t>
                </a:r>
                <a:r>
                  <a:rPr lang="en-US" dirty="0"/>
                  <a:t> and </a:t>
                </a:r>
                <a:r>
                  <a:rPr lang="en-US" dirty="0">
                    <a:hlinkClick r:id="rId3"/>
                  </a:rPr>
                  <a:t>GHAKKMAtmoFlux.cxx</a:t>
                </a:r>
                <a:r>
                  <a:rPr lang="en-US" dirty="0"/>
                  <a:t> flux drivers to allow for six </a:t>
                </a:r>
                <a14:m>
                  <m:oMath xmlns:m="http://schemas.openxmlformats.org/officeDocument/2006/math">
                    <m:r>
                      <a:rPr lang="en-US" b="0" i="1" smtClean="0">
                        <a:latin typeface="Cambria Math" panose="02040503050406030204" pitchFamily="18" charset="0"/>
                      </a:rPr>
                      <m:t>𝜈</m:t>
                    </m:r>
                  </m:oMath>
                </a14:m>
                <a:r>
                  <a:rPr lang="en-US" dirty="0"/>
                  <a:t> types to be read in from newly calculated oscillated Honda flux files</a:t>
                </a:r>
              </a:p>
              <a:p>
                <a:pPr lvl="1"/>
                <a:r>
                  <a:rPr lang="en-US" dirty="0"/>
                  <a:t>These are available in my personal </a:t>
                </a:r>
                <a:r>
                  <a:rPr lang="en-US" dirty="0" err="1"/>
                  <a:t>geniegpvm</a:t>
                </a:r>
                <a:r>
                  <a:rPr lang="en-US" dirty="0"/>
                  <a:t> repository, but will not be pushed to git for now (ever?), as I doubt that GENIE has an interest in integrating them into their build</a:t>
                </a:r>
              </a:p>
              <a:p>
                <a:pPr lvl="1"/>
                <a:r>
                  <a:rPr lang="en-US" dirty="0"/>
                  <a:t>See /genie/app/users/jbarrow/genie-v3/Generator</a:t>
                </a:r>
              </a:p>
              <a:p>
                <a:r>
                  <a:rPr lang="en-US" dirty="0"/>
                  <a:t>Six new nuclear model configuration tunes were constructed</a:t>
                </a:r>
              </a:p>
              <a:p>
                <a:pPr lvl="1"/>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hN</m:t>
                        </m:r>
                        <m:r>
                          <a:rPr lang="en-US">
                            <a:latin typeface="Cambria Math" panose="02040503050406030204" pitchFamily="18" charset="0"/>
                          </a:rPr>
                          <m:t>2018</m:t>
                        </m:r>
                        <m:r>
                          <a:rPr lang="en-US">
                            <a:latin typeface="Cambria Math" panose="02040503050406030204" pitchFamily="18" charset="0"/>
                          </a:rPr>
                          <m:t>,</m:t>
                        </m:r>
                        <m:r>
                          <m:rPr>
                            <m:sty m:val="p"/>
                          </m:rPr>
                          <a:rPr lang="en-US">
                            <a:latin typeface="Cambria Math" panose="02040503050406030204" pitchFamily="18" charset="0"/>
                          </a:rPr>
                          <m:t>hA</m:t>
                        </m:r>
                        <m:r>
                          <a:rPr lang="en-US">
                            <a:latin typeface="Cambria Math" panose="02040503050406030204" pitchFamily="18" charset="0"/>
                          </a:rPr>
                          <m:t>20</m:t>
                        </m:r>
                        <m:r>
                          <a:rPr lang="en-US" i="1">
                            <a:latin typeface="Cambria Math" panose="02040503050406030204" pitchFamily="18" charset="0"/>
                          </a:rPr>
                          <m:t>18</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BR</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LFG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ESF</m:t>
                        </m:r>
                      </m:e>
                    </m:d>
                  </m:oMath>
                </a14:m>
                <a:r>
                  <a:rPr lang="en-US" dirty="0"/>
                  <a:t>, based on G18_02a</a:t>
                </a:r>
              </a:p>
              <a:p>
                <a:r>
                  <a:rPr lang="en-US" dirty="0"/>
                  <a:t>Splines are generated across all </a:t>
                </a:r>
                <a14:m>
                  <m:oMath xmlns:m="http://schemas.openxmlformats.org/officeDocument/2006/math">
                    <m:r>
                      <a:rPr lang="en-US" b="0" i="1" smtClean="0">
                        <a:latin typeface="Cambria Math" panose="02040503050406030204" pitchFamily="18" charset="0"/>
                      </a:rPr>
                      <m:t>𝜈</m:t>
                    </m:r>
                  </m:oMath>
                </a14:m>
                <a:r>
                  <a:rPr lang="en-US" dirty="0"/>
                  <a:t> types for all of these nuclear model configurations</a:t>
                </a:r>
              </a:p>
              <a:p>
                <a:pPr lvl="1"/>
                <a:r>
                  <a:rPr lang="en-US" dirty="0"/>
                  <a:t>Differences in models can have marginal differences on how cross sections are calculated due to momentum distributions</a:t>
                </a:r>
              </a:p>
            </p:txBody>
          </p:sp>
        </mc:Choice>
        <mc:Fallback xmlns="">
          <p:sp>
            <p:nvSpPr>
              <p:cNvPr id="3" name="Content Placeholder 2">
                <a:extLst>
                  <a:ext uri="{FF2B5EF4-FFF2-40B4-BE49-F238E27FC236}">
                    <a16:creationId xmlns:a16="http://schemas.microsoft.com/office/drawing/2014/main" id="{358E3C9C-94D2-485D-A172-C8E557CE2B18}"/>
                  </a:ext>
                </a:extLst>
              </p:cNvPr>
              <p:cNvSpPr>
                <a:spLocks noGrp="1" noRot="1" noChangeAspect="1" noMove="1" noResize="1" noEditPoints="1" noAdjustHandles="1" noChangeArrowheads="1" noChangeShapeType="1" noTextEdit="1"/>
              </p:cNvSpPr>
              <p:nvPr>
                <p:ph idx="1"/>
              </p:nvPr>
            </p:nvSpPr>
            <p:spPr>
              <a:xfrm>
                <a:off x="5708650" y="1845734"/>
                <a:ext cx="6388100" cy="4395464"/>
              </a:xfrm>
              <a:blipFill>
                <a:blip r:embed="rId4"/>
                <a:stretch>
                  <a:fillRect l="-954" t="-1526" r="-2004" b="-180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B7389D9-E4DE-4AD8-A308-2DC086F4E9FE}"/>
              </a:ext>
            </a:extLst>
          </p:cNvPr>
          <p:cNvPicPr>
            <a:picLocks noChangeAspect="1"/>
          </p:cNvPicPr>
          <p:nvPr/>
        </p:nvPicPr>
        <p:blipFill>
          <a:blip r:embed="rId5"/>
          <a:stretch>
            <a:fillRect/>
          </a:stretch>
        </p:blipFill>
        <p:spPr>
          <a:xfrm>
            <a:off x="0" y="2112756"/>
            <a:ext cx="5613400" cy="4128442"/>
          </a:xfrm>
          <a:prstGeom prst="rect">
            <a:avLst/>
          </a:prstGeom>
        </p:spPr>
      </p:pic>
      <p:sp>
        <p:nvSpPr>
          <p:cNvPr id="8" name="Date Placeholder 7">
            <a:extLst>
              <a:ext uri="{FF2B5EF4-FFF2-40B4-BE49-F238E27FC236}">
                <a16:creationId xmlns:a16="http://schemas.microsoft.com/office/drawing/2014/main" id="{C36BF998-9C28-4794-9832-47122C6D0D95}"/>
              </a:ext>
            </a:extLst>
          </p:cNvPr>
          <p:cNvSpPr>
            <a:spLocks noGrp="1"/>
          </p:cNvSpPr>
          <p:nvPr>
            <p:ph type="dt" sz="half" idx="10"/>
          </p:nvPr>
        </p:nvSpPr>
        <p:spPr/>
        <p:txBody>
          <a:bodyPr/>
          <a:lstStyle/>
          <a:p>
            <a:r>
              <a:rPr lang="en-US"/>
              <a:t>1/17/2020</a:t>
            </a:r>
          </a:p>
        </p:txBody>
      </p:sp>
      <p:sp>
        <p:nvSpPr>
          <p:cNvPr id="9" name="Footer Placeholder 8">
            <a:extLst>
              <a:ext uri="{FF2B5EF4-FFF2-40B4-BE49-F238E27FC236}">
                <a16:creationId xmlns:a16="http://schemas.microsoft.com/office/drawing/2014/main" id="{E7E8504B-0099-4062-B2FA-0807A3B996E8}"/>
              </a:ext>
            </a:extLst>
          </p:cNvPr>
          <p:cNvSpPr>
            <a:spLocks noGrp="1"/>
          </p:cNvSpPr>
          <p:nvPr>
            <p:ph type="ftr" sz="quarter" idx="11"/>
          </p:nvPr>
        </p:nvSpPr>
        <p:spPr/>
        <p:txBody>
          <a:bodyPr/>
          <a:lstStyle/>
          <a:p>
            <a:r>
              <a:rPr lang="en-US"/>
              <a:t>DUNE High-Energy Physics Working Group Biweekly</a:t>
            </a:r>
          </a:p>
        </p:txBody>
      </p:sp>
      <p:sp>
        <p:nvSpPr>
          <p:cNvPr id="10" name="Slide Number Placeholder 9">
            <a:extLst>
              <a:ext uri="{FF2B5EF4-FFF2-40B4-BE49-F238E27FC236}">
                <a16:creationId xmlns:a16="http://schemas.microsoft.com/office/drawing/2014/main" id="{482BB499-3638-4BF5-A01D-D090F95C9C06}"/>
              </a:ext>
            </a:extLst>
          </p:cNvPr>
          <p:cNvSpPr>
            <a:spLocks noGrp="1"/>
          </p:cNvSpPr>
          <p:nvPr>
            <p:ph type="sldNum" sz="quarter" idx="12"/>
          </p:nvPr>
        </p:nvSpPr>
        <p:spPr/>
        <p:txBody>
          <a:bodyPr/>
          <a:lstStyle/>
          <a:p>
            <a:fld id="{70F01ED5-CDE6-4D7A-8EA3-415DEFBFC840}" type="slidenum">
              <a:rPr lang="en-US" smtClean="0"/>
              <a:t>20</a:t>
            </a:fld>
            <a:endParaRPr lang="en-US"/>
          </a:p>
        </p:txBody>
      </p:sp>
    </p:spTree>
    <p:extLst>
      <p:ext uri="{BB962C8B-B14F-4D97-AF65-F5344CB8AC3E}">
        <p14:creationId xmlns:p14="http://schemas.microsoft.com/office/powerpoint/2010/main" val="789887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F1FD-790B-4A64-803A-D03BFC7B8BC0}"/>
              </a:ext>
            </a:extLst>
          </p:cNvPr>
          <p:cNvSpPr>
            <a:spLocks noGrp="1"/>
          </p:cNvSpPr>
          <p:nvPr>
            <p:ph type="title"/>
          </p:nvPr>
        </p:nvSpPr>
        <p:spPr/>
        <p:txBody>
          <a:bodyPr>
            <a:normAutofit fontScale="90000"/>
          </a:bodyPr>
          <a:lstStyle/>
          <a:p>
            <a:r>
              <a:rPr lang="en-US" dirty="0"/>
              <a:t>Still need to estimate the total number of atmospheric interactions!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C9E761B-3046-4C29-87F4-8207646E1FE0}"/>
                  </a:ext>
                </a:extLst>
              </p:cNvPr>
              <p:cNvSpPr txBox="1"/>
              <p:nvPr/>
            </p:nvSpPr>
            <p:spPr>
              <a:xfrm>
                <a:off x="0" y="4459045"/>
                <a:ext cx="12192000" cy="117891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𝑓</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6</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𝑓</m:t>
                              </m:r>
                            </m:sub>
                          </m:sSub>
                        </m:e>
                      </m:nary>
                      <m:r>
                        <a:rPr lang="en-US" sz="2400" b="0" i="1" smtClean="0">
                          <a:latin typeface="Cambria Math" panose="02040503050406030204" pitchFamily="18" charset="0"/>
                        </a:rPr>
                        <m:t>~</m:t>
                      </m:r>
                      <m:r>
                        <a:rPr lang="en-US" sz="2400" b="0" i="1" smtClean="0">
                          <a:latin typeface="Cambria Math" panose="02040503050406030204" pitchFamily="18" charset="0"/>
                        </a:rPr>
                        <m:t>40</m:t>
                      </m:r>
                      <m:r>
                        <m:rPr>
                          <m:sty m:val="p"/>
                        </m:rPr>
                        <a:rPr lang="en-US" sz="2400" b="0" i="0" smtClean="0">
                          <a:latin typeface="Cambria Math" panose="02040503050406030204" pitchFamily="18" charset="0"/>
                        </a:rPr>
                        <m:t>kt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Ar</m:t>
                      </m:r>
                      <m:r>
                        <a:rPr lang="en-US" sz="2400" b="0" i="1" smtClean="0">
                          <a:latin typeface="Cambria Math" panose="02040503050406030204" pitchFamily="18" charset="0"/>
                        </a:rPr>
                        <m:t>×</m:t>
                      </m:r>
                      <m:r>
                        <a:rPr lang="en-US" sz="2400" b="1" i="0" smtClean="0">
                          <a:latin typeface="Cambria Math" panose="02040503050406030204" pitchFamily="18" charset="0"/>
                        </a:rPr>
                        <m:t>𝐀𝐯𝐨𝐠𝐚𝐝𝐫𝐨</m:t>
                      </m:r>
                      <m:r>
                        <a:rPr lang="en-US" sz="2400" b="0" i="1" smtClean="0">
                          <a:latin typeface="Cambria Math" panose="02040503050406030204" pitchFamily="18" charset="0"/>
                        </a:rPr>
                        <m:t>×</m:t>
                      </m:r>
                      <m:r>
                        <a:rPr lang="en-US" sz="2400" b="0" i="1" smtClean="0">
                          <a:latin typeface="Cambria Math" panose="02040503050406030204" pitchFamily="18" charset="0"/>
                        </a:rPr>
                        <m:t>40</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nucleons</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𝑓</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6</m:t>
                          </m:r>
                        </m:sup>
                        <m:e>
                          <m:nary>
                            <m:naryPr>
                              <m:chr m:val="∑"/>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m:rPr>
                                      <m:brk m:alnAt="23"/>
                                    </m:rPr>
                                    <a:rPr lang="en-US" sz="2400" i="1">
                                      <a:latin typeface="Cambria Math" panose="02040503050406030204" pitchFamily="18" charset="0"/>
                                    </a:rPr>
                                    <m:t>𝐸</m:t>
                                  </m:r>
                                </m:e>
                                <m:sub>
                                  <m:r>
                                    <m:rPr>
                                      <m:brk m:alnAt="23"/>
                                    </m:rPr>
                                    <a:rPr lang="en-US" sz="2400" i="1">
                                      <a:latin typeface="Cambria Math" panose="02040503050406030204" pitchFamily="18" charset="0"/>
                                    </a:rPr>
                                    <m:t>𝑖</m:t>
                                  </m:r>
                                </m:sub>
                              </m:sSub>
                            </m:sub>
                            <m:sup>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𝑚</m:t>
                                  </m:r>
                                </m:sub>
                              </m:sSub>
                            </m:sup>
                            <m:e>
                              <m:r>
                                <a:rPr lang="en-US" sz="2400" i="1">
                                  <a:latin typeface="Cambria Math" panose="02040503050406030204" pitchFamily="18" charset="0"/>
                                </a:rPr>
                                <m:t>𝜎</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𝑓</m:t>
                                      </m:r>
                                    </m:sub>
                                  </m:sSub>
                                </m:e>
                              </m:d>
                              <m:r>
                                <a:rPr lang="en-US" sz="2400" i="1">
                                  <a:latin typeface="Cambria Math" panose="02040503050406030204" pitchFamily="18" charset="0"/>
                                </a:rPr>
                                <m:t>⋅</m:t>
                              </m:r>
                              <m:sSub>
                                <m:sSubPr>
                                  <m:ctrlPr>
                                    <a:rPr lang="en-US" sz="2400" b="0" i="0" smtClean="0">
                                      <a:latin typeface="Cambria Math" panose="02040503050406030204" pitchFamily="18" charset="0"/>
                                    </a:rPr>
                                  </m:ctrlPr>
                                </m:sSubPr>
                                <m:e>
                                  <m:r>
                                    <m:rPr>
                                      <m:sty m:val="p"/>
                                    </m:rPr>
                                    <a:rPr lang="en-US" sz="2400">
                                      <a:latin typeface="Cambria Math" panose="02040503050406030204" pitchFamily="18" charset="0"/>
                                    </a:rPr>
                                    <m:t>Φ</m:t>
                                  </m:r>
                                </m:e>
                                <m:sub>
                                  <m:r>
                                    <m:rPr>
                                      <m:sty m:val="p"/>
                                    </m:rPr>
                                    <a:rPr lang="en-US" sz="2400" b="0" i="0" smtClean="0">
                                      <a:latin typeface="Cambria Math" panose="02040503050406030204" pitchFamily="18" charset="0"/>
                                    </a:rPr>
                                    <m:t>Honda</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𝐸</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𝑓</m:t>
                                  </m:r>
                                </m:sub>
                              </m:sSub>
                              <m:r>
                                <a:rPr lang="en-US" sz="2400" i="1">
                                  <a:latin typeface="Cambria Math" panose="02040503050406030204" pitchFamily="18" charset="0"/>
                                </a:rPr>
                                <m:t>)</m:t>
                              </m:r>
                            </m:e>
                          </m:nary>
                        </m:e>
                      </m:nary>
                    </m:oMath>
                  </m:oMathPara>
                </a14:m>
                <a:endParaRPr lang="en-US" sz="2400" dirty="0"/>
              </a:p>
            </p:txBody>
          </p:sp>
        </mc:Choice>
        <mc:Fallback>
          <p:sp>
            <p:nvSpPr>
              <p:cNvPr id="4" name="TextBox 3">
                <a:extLst>
                  <a:ext uri="{FF2B5EF4-FFF2-40B4-BE49-F238E27FC236}">
                    <a16:creationId xmlns:a16="http://schemas.microsoft.com/office/drawing/2014/main" id="{6C9E761B-3046-4C29-87F4-8207646E1FE0}"/>
                  </a:ext>
                </a:extLst>
              </p:cNvPr>
              <p:cNvSpPr txBox="1">
                <a:spLocks noRot="1" noChangeAspect="1" noMove="1" noResize="1" noEditPoints="1" noAdjustHandles="1" noChangeArrowheads="1" noChangeShapeType="1" noTextEdit="1"/>
              </p:cNvSpPr>
              <p:nvPr/>
            </p:nvSpPr>
            <p:spPr>
              <a:xfrm>
                <a:off x="0" y="4459045"/>
                <a:ext cx="12192000" cy="117891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43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3">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5">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57">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9">
            <a:extLst>
              <a:ext uri="{FF2B5EF4-FFF2-40B4-BE49-F238E27FC236}">
                <a16:creationId xmlns:a16="http://schemas.microsoft.com/office/drawing/2014/main" id="{C4D3E4EC-9CAC-455D-8511-5C0D0BEFC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1">
            <a:extLst>
              <a:ext uri="{FF2B5EF4-FFF2-40B4-BE49-F238E27FC236}">
                <a16:creationId xmlns:a16="http://schemas.microsoft.com/office/drawing/2014/main" id="{3DDF40A7-2316-4304-8880-2FA7451E9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5ED61E-CAE2-4DC7-A698-733A96972C8B}"/>
              </a:ext>
            </a:extLst>
          </p:cNvPr>
          <p:cNvSpPr>
            <a:spLocks noGrp="1"/>
          </p:cNvSpPr>
          <p:nvPr>
            <p:ph type="title"/>
          </p:nvPr>
        </p:nvSpPr>
        <p:spPr>
          <a:xfrm>
            <a:off x="-4701" y="4995131"/>
            <a:ext cx="12193541" cy="580490"/>
          </a:xfrm>
        </p:spPr>
        <p:txBody>
          <a:bodyPr vert="horz" lIns="91440" tIns="45720" rIns="91440" bIns="45720" rtlCol="0" anchor="b">
            <a:normAutofit/>
          </a:bodyPr>
          <a:lstStyle/>
          <a:p>
            <a:pPr algn="ctr"/>
            <a:r>
              <a:rPr lang="en-US" sz="3600" dirty="0">
                <a:solidFill>
                  <a:srgbClr val="FFFFFF"/>
                </a:solidFill>
              </a:rPr>
              <a:t>Topocentric Horizontal Coordinates vs. DUNE Coordinates</a:t>
            </a:r>
          </a:p>
        </p:txBody>
      </p:sp>
      <p:pic>
        <p:nvPicPr>
          <p:cNvPr id="30" name="Picture 29">
            <a:extLst>
              <a:ext uri="{FF2B5EF4-FFF2-40B4-BE49-F238E27FC236}">
                <a16:creationId xmlns:a16="http://schemas.microsoft.com/office/drawing/2014/main" id="{E1E1EA3C-A3C5-4BED-AD4A-C2C94543134A}"/>
              </a:ext>
            </a:extLst>
          </p:cNvPr>
          <p:cNvPicPr>
            <a:picLocks noChangeAspect="1"/>
          </p:cNvPicPr>
          <p:nvPr/>
        </p:nvPicPr>
        <p:blipFill rotWithShape="1">
          <a:blip r:embed="rId3"/>
          <a:srcRect r="1" b="3682"/>
          <a:stretch/>
        </p:blipFill>
        <p:spPr>
          <a:xfrm>
            <a:off x="20" y="10"/>
            <a:ext cx="7977495" cy="4744794"/>
          </a:xfrm>
          <a:prstGeom prst="rect">
            <a:avLst/>
          </a:prstGeom>
        </p:spPr>
      </p:pic>
      <p:pic>
        <p:nvPicPr>
          <p:cNvPr id="28" name="Picture 27">
            <a:extLst>
              <a:ext uri="{FF2B5EF4-FFF2-40B4-BE49-F238E27FC236}">
                <a16:creationId xmlns:a16="http://schemas.microsoft.com/office/drawing/2014/main" id="{A43962EF-02E5-4A6E-98F9-EC91E509E7BE}"/>
              </a:ext>
            </a:extLst>
          </p:cNvPr>
          <p:cNvPicPr>
            <a:picLocks noChangeAspect="1"/>
          </p:cNvPicPr>
          <p:nvPr/>
        </p:nvPicPr>
        <p:blipFill rotWithShape="1">
          <a:blip r:embed="rId4"/>
          <a:srcRect l="-3436" t="108" r="20621" b="-104"/>
          <a:stretch/>
        </p:blipFill>
        <p:spPr>
          <a:xfrm>
            <a:off x="8138382" y="1965"/>
            <a:ext cx="4053618" cy="4747788"/>
          </a:xfrm>
          <a:prstGeom prst="rect">
            <a:avLst/>
          </a:prstGeom>
        </p:spPr>
      </p:pic>
      <p:sp>
        <p:nvSpPr>
          <p:cNvPr id="59" name="Rectangle 63">
            <a:extLst>
              <a:ext uri="{FF2B5EF4-FFF2-40B4-BE49-F238E27FC236}">
                <a16:creationId xmlns:a16="http://schemas.microsoft.com/office/drawing/2014/main" id="{44BD36A9-BAC7-415E-8DDB-4C743838F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5DF89968-85BE-4F4F-A4C7-9DA2ABB21A4B}"/>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r>
              <a:rPr lang="en-US"/>
              <a:t>1/17/2020</a:t>
            </a:r>
          </a:p>
        </p:txBody>
      </p:sp>
      <p:sp>
        <p:nvSpPr>
          <p:cNvPr id="5" name="Footer Placeholder 4">
            <a:extLst>
              <a:ext uri="{FF2B5EF4-FFF2-40B4-BE49-F238E27FC236}">
                <a16:creationId xmlns:a16="http://schemas.microsoft.com/office/drawing/2014/main" id="{52AE0C40-DEA0-4637-8781-14E9FDE5DD4E}"/>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DUNE High-Energy Physics Working Group Biweekly</a:t>
            </a:r>
          </a:p>
        </p:txBody>
      </p:sp>
      <p:sp>
        <p:nvSpPr>
          <p:cNvPr id="6" name="Slide Number Placeholder 5">
            <a:extLst>
              <a:ext uri="{FF2B5EF4-FFF2-40B4-BE49-F238E27FC236}">
                <a16:creationId xmlns:a16="http://schemas.microsoft.com/office/drawing/2014/main" id="{4615BD22-AF1F-4CB4-AFB0-B5FF85F18F0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70F01ED5-CDE6-4D7A-8EA3-415DEFBFC840}" type="slidenum">
              <a:rPr lang="en-US" smtClean="0"/>
              <a:pPr>
                <a:spcAft>
                  <a:spcPts val="600"/>
                </a:spcAft>
              </a:pPr>
              <a:t>22</a:t>
            </a:fld>
            <a:endParaRPr lang="en-US"/>
          </a:p>
        </p:txBody>
      </p:sp>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247FA0C7-C53D-4359-A61E-A97C2D7DB3AD}"/>
                  </a:ext>
                </a:extLst>
              </p:cNvPr>
              <p:cNvSpPr txBox="1"/>
              <p:nvPr/>
            </p:nvSpPr>
            <p:spPr>
              <a:xfrm>
                <a:off x="8464382" y="90344"/>
                <a:ext cx="63692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𝒁</m:t>
                          </m:r>
                        </m:e>
                        <m:sub>
                          <m:r>
                            <a:rPr lang="en-US" b="1" i="1" smtClean="0">
                              <a:solidFill>
                                <a:srgbClr val="FF0000"/>
                              </a:solidFill>
                              <a:latin typeface="Cambria Math" panose="02040503050406030204" pitchFamily="18" charset="0"/>
                            </a:rPr>
                            <m:t>𝑯𝒐𝒏𝒅𝒂</m:t>
                          </m:r>
                        </m:sub>
                      </m:sSub>
                    </m:oMath>
                  </m:oMathPara>
                </a14:m>
                <a:endParaRPr lang="en-US" b="1" dirty="0">
                  <a:solidFill>
                    <a:srgbClr val="FF0000"/>
                  </a:solidFill>
                </a:endParaRPr>
              </a:p>
            </p:txBody>
          </p:sp>
        </mc:Choice>
        <mc:Fallback>
          <p:sp>
            <p:nvSpPr>
              <p:cNvPr id="61" name="TextBox 60">
                <a:extLst>
                  <a:ext uri="{FF2B5EF4-FFF2-40B4-BE49-F238E27FC236}">
                    <a16:creationId xmlns:a16="http://schemas.microsoft.com/office/drawing/2014/main" id="{247FA0C7-C53D-4359-A61E-A97C2D7DB3AD}"/>
                  </a:ext>
                </a:extLst>
              </p:cNvPr>
              <p:cNvSpPr txBox="1">
                <a:spLocks noRot="1" noChangeAspect="1" noMove="1" noResize="1" noEditPoints="1" noAdjustHandles="1" noChangeArrowheads="1" noChangeShapeType="1" noTextEdit="1"/>
              </p:cNvSpPr>
              <p:nvPr/>
            </p:nvSpPr>
            <p:spPr>
              <a:xfrm>
                <a:off x="8464382" y="90344"/>
                <a:ext cx="636927" cy="369332"/>
              </a:xfrm>
              <a:prstGeom prst="rect">
                <a:avLst/>
              </a:prstGeom>
              <a:blipFill>
                <a:blip r:embed="rId5"/>
                <a:stretch>
                  <a:fillRect r="-35577" b="-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62">
                <a:extLst>
                  <a:ext uri="{FF2B5EF4-FFF2-40B4-BE49-F238E27FC236}">
                    <a16:creationId xmlns:a16="http://schemas.microsoft.com/office/drawing/2014/main" id="{9113E677-8AE3-4CFD-8CBB-736BE69AE54A}"/>
                  </a:ext>
                </a:extLst>
              </p:cNvPr>
              <p:cNvSpPr txBox="1"/>
              <p:nvPr/>
            </p:nvSpPr>
            <p:spPr>
              <a:xfrm>
                <a:off x="8190525" y="2692353"/>
                <a:ext cx="850733" cy="369332"/>
              </a:xfrm>
              <a:prstGeom prst="rect">
                <a:avLst/>
              </a:prstGeom>
              <a:solidFill>
                <a:schemeClr val="bg1"/>
              </a:solidFill>
              <a:effectLst>
                <a:softEdge rad="63500"/>
              </a:effectLst>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𝑿</m:t>
                          </m:r>
                        </m:e>
                        <m:sub>
                          <m:r>
                            <a:rPr lang="en-US" b="1" i="1" smtClean="0">
                              <a:solidFill>
                                <a:srgbClr val="FF0000"/>
                              </a:solidFill>
                              <a:latin typeface="Cambria Math" panose="02040503050406030204" pitchFamily="18" charset="0"/>
                            </a:rPr>
                            <m:t>𝑯𝒐𝒏𝒅𝒂</m:t>
                          </m:r>
                        </m:sub>
                      </m:sSub>
                    </m:oMath>
                  </m:oMathPara>
                </a14:m>
                <a:endParaRPr lang="en-US" b="1" dirty="0">
                  <a:solidFill>
                    <a:srgbClr val="FF0000"/>
                  </a:solidFill>
                </a:endParaRPr>
              </a:p>
            </p:txBody>
          </p:sp>
        </mc:Choice>
        <mc:Fallback>
          <p:sp>
            <p:nvSpPr>
              <p:cNvPr id="63" name="TextBox 62">
                <a:extLst>
                  <a:ext uri="{FF2B5EF4-FFF2-40B4-BE49-F238E27FC236}">
                    <a16:creationId xmlns:a16="http://schemas.microsoft.com/office/drawing/2014/main" id="{9113E677-8AE3-4CFD-8CBB-736BE69AE54A}"/>
                  </a:ext>
                </a:extLst>
              </p:cNvPr>
              <p:cNvSpPr txBox="1">
                <a:spLocks noRot="1" noChangeAspect="1" noMove="1" noResize="1" noEditPoints="1" noAdjustHandles="1" noChangeArrowheads="1" noChangeShapeType="1" noTextEdit="1"/>
              </p:cNvSpPr>
              <p:nvPr/>
            </p:nvSpPr>
            <p:spPr>
              <a:xfrm>
                <a:off x="8190525" y="2692353"/>
                <a:ext cx="850733" cy="369332"/>
              </a:xfrm>
              <a:prstGeom prst="rect">
                <a:avLst/>
              </a:prstGeom>
              <a:blipFill>
                <a:blip r:embed="rId6"/>
                <a:stretch>
                  <a:fillRect r="-2878" b="-1667"/>
                </a:stretch>
              </a:blipFill>
              <a:effectLst>
                <a:softEdge rad="635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BD881321-15BB-4140-9283-30FAC3AD26B1}"/>
                  </a:ext>
                </a:extLst>
              </p:cNvPr>
              <p:cNvSpPr txBox="1"/>
              <p:nvPr/>
            </p:nvSpPr>
            <p:spPr>
              <a:xfrm>
                <a:off x="9842950" y="2003075"/>
                <a:ext cx="850733" cy="369332"/>
              </a:xfrm>
              <a:prstGeom prst="rect">
                <a:avLst/>
              </a:prstGeom>
              <a:solidFill>
                <a:schemeClr val="bg1"/>
              </a:solidFill>
              <a:effectLst>
                <a:softEdge rad="63500"/>
              </a:effectLst>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𝒀</m:t>
                          </m:r>
                        </m:e>
                        <m:sub>
                          <m:r>
                            <a:rPr lang="en-US" b="1" i="1" smtClean="0">
                              <a:solidFill>
                                <a:srgbClr val="FF0000"/>
                              </a:solidFill>
                              <a:latin typeface="Cambria Math" panose="02040503050406030204" pitchFamily="18" charset="0"/>
                            </a:rPr>
                            <m:t>𝑯𝒐𝒏𝒅𝒂</m:t>
                          </m:r>
                        </m:sub>
                      </m:sSub>
                    </m:oMath>
                  </m:oMathPara>
                </a14:m>
                <a:endParaRPr lang="en-US" b="1" dirty="0">
                  <a:solidFill>
                    <a:srgbClr val="FF0000"/>
                  </a:solidFill>
                </a:endParaRPr>
              </a:p>
            </p:txBody>
          </p:sp>
        </mc:Choice>
        <mc:Fallback>
          <p:sp>
            <p:nvSpPr>
              <p:cNvPr id="65" name="TextBox 64">
                <a:extLst>
                  <a:ext uri="{FF2B5EF4-FFF2-40B4-BE49-F238E27FC236}">
                    <a16:creationId xmlns:a16="http://schemas.microsoft.com/office/drawing/2014/main" id="{BD881321-15BB-4140-9283-30FAC3AD26B1}"/>
                  </a:ext>
                </a:extLst>
              </p:cNvPr>
              <p:cNvSpPr txBox="1">
                <a:spLocks noRot="1" noChangeAspect="1" noMove="1" noResize="1" noEditPoints="1" noAdjustHandles="1" noChangeArrowheads="1" noChangeShapeType="1" noTextEdit="1"/>
              </p:cNvSpPr>
              <p:nvPr/>
            </p:nvSpPr>
            <p:spPr>
              <a:xfrm>
                <a:off x="9842950" y="2003075"/>
                <a:ext cx="850733" cy="369332"/>
              </a:xfrm>
              <a:prstGeom prst="rect">
                <a:avLst/>
              </a:prstGeom>
              <a:blipFill>
                <a:blip r:embed="rId7"/>
                <a:stretch>
                  <a:fillRect r="-1439" b="-1667"/>
                </a:stretch>
              </a:blipFill>
              <a:effectLst>
                <a:softEdge rad="63500"/>
              </a:effectLst>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531B4181-412B-4F7A-BDA2-FE233B7C556D}"/>
              </a:ext>
            </a:extLst>
          </p:cNvPr>
          <p:cNvCxnSpPr>
            <a:cxnSpLocks/>
          </p:cNvCxnSpPr>
          <p:nvPr/>
        </p:nvCxnSpPr>
        <p:spPr>
          <a:xfrm flipH="1">
            <a:off x="3863083" y="2938408"/>
            <a:ext cx="188994" cy="14614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428742C-FEC7-4134-A166-38FE72B88352}"/>
              </a:ext>
            </a:extLst>
          </p:cNvPr>
          <p:cNvCxnSpPr>
            <a:cxnSpLocks/>
          </p:cNvCxnSpPr>
          <p:nvPr/>
        </p:nvCxnSpPr>
        <p:spPr>
          <a:xfrm flipH="1" flipV="1">
            <a:off x="2596292" y="2756867"/>
            <a:ext cx="1472899" cy="202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D6EBF15-4F1D-47FC-A665-96B01B4FEF2C}"/>
              </a:ext>
            </a:extLst>
          </p:cNvPr>
          <p:cNvSpPr/>
          <p:nvPr/>
        </p:nvSpPr>
        <p:spPr>
          <a:xfrm>
            <a:off x="3891286" y="2821104"/>
            <a:ext cx="307507" cy="3156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2814637-7DB4-4DF8-A140-BAD324A6B2BB}"/>
              </a:ext>
            </a:extLst>
          </p:cNvPr>
          <p:cNvSpPr/>
          <p:nvPr/>
        </p:nvSpPr>
        <p:spPr>
          <a:xfrm>
            <a:off x="3976915" y="2900511"/>
            <a:ext cx="127305" cy="139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B222CB26-2D21-429E-ACC5-DC079F08EE0F}"/>
                  </a:ext>
                </a:extLst>
              </p:cNvPr>
              <p:cNvSpPr txBox="1"/>
              <p:nvPr/>
            </p:nvSpPr>
            <p:spPr>
              <a:xfrm>
                <a:off x="3891286" y="3877347"/>
                <a:ext cx="850733" cy="369332"/>
              </a:xfrm>
              <a:prstGeom prst="rect">
                <a:avLst/>
              </a:prstGeom>
              <a:solidFill>
                <a:schemeClr val="bg1"/>
              </a:solidFill>
              <a:effectLst>
                <a:softEdge rad="63500"/>
              </a:effectLst>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𝑿</m:t>
                          </m:r>
                        </m:e>
                        <m:sub>
                          <m:r>
                            <a:rPr lang="en-US" b="1" i="1" smtClean="0">
                              <a:solidFill>
                                <a:srgbClr val="FF0000"/>
                              </a:solidFill>
                              <a:latin typeface="Cambria Math" panose="02040503050406030204" pitchFamily="18" charset="0"/>
                            </a:rPr>
                            <m:t>𝑫𝑼𝑵𝑬</m:t>
                          </m:r>
                        </m:sub>
                      </m:sSub>
                    </m:oMath>
                  </m:oMathPara>
                </a14:m>
                <a:endParaRPr lang="en-US" b="1" dirty="0">
                  <a:solidFill>
                    <a:srgbClr val="FF0000"/>
                  </a:solidFill>
                </a:endParaRPr>
              </a:p>
            </p:txBody>
          </p:sp>
        </mc:Choice>
        <mc:Fallback>
          <p:sp>
            <p:nvSpPr>
              <p:cNvPr id="70" name="TextBox 69">
                <a:extLst>
                  <a:ext uri="{FF2B5EF4-FFF2-40B4-BE49-F238E27FC236}">
                    <a16:creationId xmlns:a16="http://schemas.microsoft.com/office/drawing/2014/main" id="{B222CB26-2D21-429E-ACC5-DC079F08EE0F}"/>
                  </a:ext>
                </a:extLst>
              </p:cNvPr>
              <p:cNvSpPr txBox="1">
                <a:spLocks noRot="1" noChangeAspect="1" noMove="1" noResize="1" noEditPoints="1" noAdjustHandles="1" noChangeArrowheads="1" noChangeShapeType="1" noTextEdit="1"/>
              </p:cNvSpPr>
              <p:nvPr/>
            </p:nvSpPr>
            <p:spPr>
              <a:xfrm>
                <a:off x="3891286" y="3877347"/>
                <a:ext cx="850733" cy="369332"/>
              </a:xfrm>
              <a:prstGeom prst="rect">
                <a:avLst/>
              </a:prstGeom>
              <a:blipFill>
                <a:blip r:embed="rId8"/>
                <a:stretch>
                  <a:fillRect/>
                </a:stretch>
              </a:blipFill>
              <a:effectLst>
                <a:softEdge rad="635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859F390E-F0D7-4750-A921-C312E2A5BAF2}"/>
                  </a:ext>
                </a:extLst>
              </p:cNvPr>
              <p:cNvSpPr txBox="1"/>
              <p:nvPr/>
            </p:nvSpPr>
            <p:spPr>
              <a:xfrm>
                <a:off x="4198793" y="2767381"/>
                <a:ext cx="850733" cy="369332"/>
              </a:xfrm>
              <a:prstGeom prst="rect">
                <a:avLst/>
              </a:prstGeom>
              <a:solidFill>
                <a:schemeClr val="bg1"/>
              </a:solidFill>
              <a:effectLst>
                <a:softEdge rad="63500"/>
              </a:effectLst>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𝒀</m:t>
                          </m:r>
                        </m:e>
                        <m:sub>
                          <m:r>
                            <a:rPr lang="en-US" b="1" i="1" smtClean="0">
                              <a:solidFill>
                                <a:srgbClr val="FF0000"/>
                              </a:solidFill>
                              <a:latin typeface="Cambria Math" panose="02040503050406030204" pitchFamily="18" charset="0"/>
                            </a:rPr>
                            <m:t>𝑫𝑼𝑵𝑬</m:t>
                          </m:r>
                        </m:sub>
                      </m:sSub>
                    </m:oMath>
                  </m:oMathPara>
                </a14:m>
                <a:endParaRPr lang="en-US" b="1" dirty="0">
                  <a:solidFill>
                    <a:srgbClr val="FF0000"/>
                  </a:solidFill>
                </a:endParaRPr>
              </a:p>
            </p:txBody>
          </p:sp>
        </mc:Choice>
        <mc:Fallback>
          <p:sp>
            <p:nvSpPr>
              <p:cNvPr id="71" name="TextBox 70">
                <a:extLst>
                  <a:ext uri="{FF2B5EF4-FFF2-40B4-BE49-F238E27FC236}">
                    <a16:creationId xmlns:a16="http://schemas.microsoft.com/office/drawing/2014/main" id="{859F390E-F0D7-4750-A921-C312E2A5BAF2}"/>
                  </a:ext>
                </a:extLst>
              </p:cNvPr>
              <p:cNvSpPr txBox="1">
                <a:spLocks noRot="1" noChangeAspect="1" noMove="1" noResize="1" noEditPoints="1" noAdjustHandles="1" noChangeArrowheads="1" noChangeShapeType="1" noTextEdit="1"/>
              </p:cNvSpPr>
              <p:nvPr/>
            </p:nvSpPr>
            <p:spPr>
              <a:xfrm>
                <a:off x="4198793" y="2767381"/>
                <a:ext cx="850733" cy="369332"/>
              </a:xfrm>
              <a:prstGeom prst="rect">
                <a:avLst/>
              </a:prstGeom>
              <a:blipFill>
                <a:blip r:embed="rId9"/>
                <a:stretch>
                  <a:fillRect/>
                </a:stretch>
              </a:blipFill>
              <a:effectLst>
                <a:softEdge rad="635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D97DC45C-C57E-4714-81AD-584CDBF95E4E}"/>
                  </a:ext>
                </a:extLst>
              </p:cNvPr>
              <p:cNvSpPr txBox="1"/>
              <p:nvPr/>
            </p:nvSpPr>
            <p:spPr>
              <a:xfrm>
                <a:off x="2080604" y="2366151"/>
                <a:ext cx="850733" cy="369332"/>
              </a:xfrm>
              <a:prstGeom prst="rect">
                <a:avLst/>
              </a:prstGeom>
              <a:solidFill>
                <a:schemeClr val="bg1"/>
              </a:solidFill>
              <a:effectLst>
                <a:softEdge rad="63500"/>
              </a:effectLst>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𝒁</m:t>
                          </m:r>
                        </m:e>
                        <m:sub>
                          <m:r>
                            <a:rPr lang="en-US" b="1" i="1" smtClean="0">
                              <a:solidFill>
                                <a:srgbClr val="FF0000"/>
                              </a:solidFill>
                              <a:latin typeface="Cambria Math" panose="02040503050406030204" pitchFamily="18" charset="0"/>
                            </a:rPr>
                            <m:t>𝑫𝑼𝑵𝑬</m:t>
                          </m:r>
                        </m:sub>
                      </m:sSub>
                    </m:oMath>
                  </m:oMathPara>
                </a14:m>
                <a:endParaRPr lang="en-US" b="1" dirty="0">
                  <a:solidFill>
                    <a:srgbClr val="FF0000"/>
                  </a:solidFill>
                </a:endParaRPr>
              </a:p>
            </p:txBody>
          </p:sp>
        </mc:Choice>
        <mc:Fallback>
          <p:sp>
            <p:nvSpPr>
              <p:cNvPr id="72" name="TextBox 71">
                <a:extLst>
                  <a:ext uri="{FF2B5EF4-FFF2-40B4-BE49-F238E27FC236}">
                    <a16:creationId xmlns:a16="http://schemas.microsoft.com/office/drawing/2014/main" id="{D97DC45C-C57E-4714-81AD-584CDBF95E4E}"/>
                  </a:ext>
                </a:extLst>
              </p:cNvPr>
              <p:cNvSpPr txBox="1">
                <a:spLocks noRot="1" noChangeAspect="1" noMove="1" noResize="1" noEditPoints="1" noAdjustHandles="1" noChangeArrowheads="1" noChangeShapeType="1" noTextEdit="1"/>
              </p:cNvSpPr>
              <p:nvPr/>
            </p:nvSpPr>
            <p:spPr>
              <a:xfrm>
                <a:off x="2080604" y="2366151"/>
                <a:ext cx="850733" cy="369332"/>
              </a:xfrm>
              <a:prstGeom prst="rect">
                <a:avLst/>
              </a:prstGeom>
              <a:blipFill>
                <a:blip r:embed="rId10"/>
                <a:stretch>
                  <a:fillRect/>
                </a:stretch>
              </a:blipFill>
              <a:effectLst>
                <a:softEdge rad="635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Content Placeholder 2">
                <a:extLst>
                  <a:ext uri="{FF2B5EF4-FFF2-40B4-BE49-F238E27FC236}">
                    <a16:creationId xmlns:a16="http://schemas.microsoft.com/office/drawing/2014/main" id="{C41F428D-FA01-4CBB-84FC-1126042F8F88}"/>
                  </a:ext>
                </a:extLst>
              </p:cNvPr>
              <p:cNvSpPr>
                <a:spLocks noGrp="1"/>
              </p:cNvSpPr>
              <p:nvPr>
                <p:ph idx="1"/>
              </p:nvPr>
            </p:nvSpPr>
            <p:spPr>
              <a:xfrm>
                <a:off x="1507" y="5550087"/>
                <a:ext cx="12187333" cy="909697"/>
              </a:xfrm>
            </p:spPr>
            <p:txBody>
              <a:bodyPr>
                <a:normAutofit/>
              </a:bodyPr>
              <a:lstStyle/>
              <a:p>
                <a:pPr algn="ctr"/>
                <a:r>
                  <a:rPr lang="en-US" dirty="0">
                    <a:solidFill>
                      <a:schemeClr val="bg1"/>
                    </a:solidFill>
                  </a:rPr>
                  <a:t>Rotations of right-handed coordinate systems must be performed within GENIE generation steps using two Euler angles: </a:t>
                </a:r>
                <a14:m>
                  <m:oMath xmlns:m="http://schemas.openxmlformats.org/officeDocument/2006/math">
                    <m:r>
                      <a:rPr lang="en-US" b="0" i="1" smtClean="0">
                        <a:solidFill>
                          <a:schemeClr val="bg1"/>
                        </a:solidFill>
                        <a:latin typeface="Cambria Math" panose="02040503050406030204" pitchFamily="18" charset="0"/>
                      </a:rPr>
                      <m:t>−</m:t>
                    </m:r>
                    <m:r>
                      <m:rPr>
                        <m:sty m:val="p"/>
                      </m:rPr>
                      <a:rPr lang="en-US">
                        <a:solidFill>
                          <a:schemeClr val="bg1"/>
                        </a:solidFill>
                        <a:latin typeface="Cambria Math" panose="02040503050406030204" pitchFamily="18" charset="0"/>
                      </a:rPr>
                      <m:t>R</m:t>
                    </m:r>
                    <m:r>
                      <a:rPr lang="en-US" b="0" i="0" smtClean="0">
                        <a:solidFill>
                          <a:schemeClr val="bg1"/>
                        </a:solidFill>
                        <a:latin typeface="Cambria Math" panose="02040503050406030204" pitchFamily="18" charset="0"/>
                      </a:rPr>
                      <m:t> </m:t>
                    </m:r>
                    <m:r>
                      <a:rPr lang="en-US">
                        <a:solidFill>
                          <a:schemeClr val="bg1"/>
                        </a:solidFill>
                        <a:latin typeface="Cambria Math" panose="02040503050406030204" pitchFamily="18" charset="0"/>
                      </a:rPr>
                      <m:t>0</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125237636</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1</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57079633</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0</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0</m:t>
                    </m:r>
                    <m:r>
                      <a:rPr lang="en-US" b="0" i="0" smtClean="0">
                        <a:solidFill>
                          <a:schemeClr val="bg1"/>
                        </a:solidFill>
                        <a:latin typeface="Cambria Math" panose="02040503050406030204" pitchFamily="18" charset="0"/>
                      </a:rPr>
                      <m:t> ~ −</m:t>
                    </m:r>
                    <m:r>
                      <m:rPr>
                        <m:sty m:val="p"/>
                      </m:rPr>
                      <a:rPr lang="en-US" b="0" i="0" smtClean="0">
                        <a:solidFill>
                          <a:schemeClr val="bg1"/>
                        </a:solidFill>
                        <a:latin typeface="Cambria Math" panose="02040503050406030204" pitchFamily="18" charset="0"/>
                      </a:rPr>
                      <m:t>R</m:t>
                    </m:r>
                    <m:r>
                      <a:rPr lang="en-US" b="0" i="0" smtClean="0">
                        <a:solidFill>
                          <a:schemeClr val="bg1"/>
                        </a:solidFill>
                        <a:latin typeface="Cambria Math" panose="02040503050406030204" pitchFamily="18" charset="0"/>
                      </a:rPr>
                      <m:t> </m:t>
                    </m:r>
                    <m:r>
                      <a:rPr lang="en-US" b="0" i="0" smtClean="0">
                        <a:solidFill>
                          <a:schemeClr val="bg1"/>
                        </a:solidFill>
                        <a:latin typeface="Cambria Math" panose="02040503050406030204" pitchFamily="18" charset="0"/>
                      </a:rPr>
                      <m:t>7</m:t>
                    </m:r>
                    <m:r>
                      <a:rPr lang="en-US" b="0" i="0" smtClean="0">
                        <a:solidFill>
                          <a:schemeClr val="bg1"/>
                        </a:solidFill>
                        <a:latin typeface="Cambria Math" panose="02040503050406030204" pitchFamily="18" charset="0"/>
                      </a:rPr>
                      <m:t>.</m:t>
                    </m:r>
                    <m:r>
                      <a:rPr lang="en-US" b="0" i="0" smtClean="0">
                        <a:solidFill>
                          <a:schemeClr val="bg1"/>
                        </a:solidFill>
                        <a:latin typeface="Cambria Math" panose="02040503050406030204" pitchFamily="18" charset="0"/>
                      </a:rPr>
                      <m:t>17</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90</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0</m:t>
                    </m:r>
                    <m:r>
                      <a:rPr lang="en-US" b="0" i="1" smtClean="0">
                        <a:solidFill>
                          <a:schemeClr val="bg1"/>
                        </a:solidFill>
                        <a:latin typeface="Cambria Math" panose="02040503050406030204" pitchFamily="18" charset="0"/>
                      </a:rPr>
                      <m:t>°</m:t>
                    </m:r>
                  </m:oMath>
                </a14:m>
                <a:endParaRPr lang="en-US" dirty="0">
                  <a:solidFill>
                    <a:schemeClr val="bg1"/>
                  </a:solidFill>
                </a:endParaRPr>
              </a:p>
            </p:txBody>
          </p:sp>
        </mc:Choice>
        <mc:Fallback>
          <p:sp>
            <p:nvSpPr>
              <p:cNvPr id="73" name="Content Placeholder 2">
                <a:extLst>
                  <a:ext uri="{FF2B5EF4-FFF2-40B4-BE49-F238E27FC236}">
                    <a16:creationId xmlns:a16="http://schemas.microsoft.com/office/drawing/2014/main" id="{C41F428D-FA01-4CBB-84FC-1126042F8F88}"/>
                  </a:ext>
                </a:extLst>
              </p:cNvPr>
              <p:cNvSpPr>
                <a:spLocks noGrp="1" noRot="1" noChangeAspect="1" noMove="1" noResize="1" noEditPoints="1" noAdjustHandles="1" noChangeArrowheads="1" noChangeShapeType="1" noTextEdit="1"/>
              </p:cNvSpPr>
              <p:nvPr>
                <p:ph idx="1"/>
              </p:nvPr>
            </p:nvSpPr>
            <p:spPr>
              <a:xfrm>
                <a:off x="1507" y="5550087"/>
                <a:ext cx="12187333" cy="909697"/>
              </a:xfrm>
              <a:blipFill>
                <a:blip r:embed="rId11"/>
                <a:stretch>
                  <a:fillRect t="-6667"/>
                </a:stretch>
              </a:blipFill>
            </p:spPr>
            <p:txBody>
              <a:bodyPr/>
              <a:lstStyle/>
              <a:p>
                <a:r>
                  <a:rPr lang="en-US">
                    <a:noFill/>
                  </a:rPr>
                  <a:t> </a:t>
                </a:r>
              </a:p>
            </p:txBody>
          </p:sp>
        </mc:Fallback>
      </mc:AlternateContent>
    </p:spTree>
    <p:extLst>
      <p:ext uri="{BB962C8B-B14F-4D97-AF65-F5344CB8AC3E}">
        <p14:creationId xmlns:p14="http://schemas.microsoft.com/office/powerpoint/2010/main" val="419464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A25A4FF-ACF9-4847-9B4F-7C9BAE6CC98D}"/>
                  </a:ext>
                </a:extLst>
              </p:cNvPr>
              <p:cNvSpPr>
                <a:spLocks noGrp="1"/>
              </p:cNvSpPr>
              <p:nvPr>
                <p:ph type="title"/>
              </p:nvPr>
            </p:nvSpPr>
            <p:spPr/>
            <p:txBody>
              <a:bodyPr/>
              <a:lstStyle/>
              <a:p>
                <a:pPr algn="ctr"/>
                <a:r>
                  <a:rPr lang="en-US" dirty="0"/>
                  <a:t>Comparisons: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𝜈</m:t>
                        </m:r>
                      </m:sub>
                    </m:sSub>
                  </m:oMath>
                </a14:m>
                <a:endParaRPr lang="en-US" dirty="0"/>
              </a:p>
            </p:txBody>
          </p:sp>
        </mc:Choice>
        <mc:Fallback xmlns="">
          <p:sp>
            <p:nvSpPr>
              <p:cNvPr id="2" name="Title 1">
                <a:extLst>
                  <a:ext uri="{FF2B5EF4-FFF2-40B4-BE49-F238E27FC236}">
                    <a16:creationId xmlns:a16="http://schemas.microsoft.com/office/drawing/2014/main" id="{EA25A4FF-ACF9-4847-9B4F-7C9BAE6CC98D}"/>
                  </a:ext>
                </a:extLst>
              </p:cNvPr>
              <p:cNvSpPr>
                <a:spLocks noGrp="1" noRot="1" noChangeAspect="1" noMove="1" noResize="1" noEditPoints="1" noAdjustHandles="1" noChangeArrowheads="1" noChangeShapeType="1" noTextEdit="1"/>
              </p:cNvSpPr>
              <p:nvPr>
                <p:ph type="title"/>
              </p:nvPr>
            </p:nvSpPr>
            <p:spPr>
              <a:blipFill>
                <a:blip r:embed="rId3"/>
                <a:stretch>
                  <a:fillRect b="-22689"/>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0CA7B06F-B1BA-43D9-81B1-D2C192192EAF}"/>
              </a:ext>
            </a:extLst>
          </p:cNvPr>
          <p:cNvSpPr>
            <a:spLocks noGrp="1"/>
          </p:cNvSpPr>
          <p:nvPr>
            <p:ph type="body" idx="1"/>
          </p:nvPr>
        </p:nvSpPr>
        <p:spPr/>
        <p:txBody>
          <a:bodyPr>
            <a:normAutofit fontScale="92500" lnSpcReduction="20000"/>
          </a:bodyPr>
          <a:lstStyle/>
          <a:p>
            <a:pPr algn="ctr"/>
            <a:r>
              <a:rPr lang="en-US" dirty="0">
                <a:hlinkClick r:id="rId4"/>
              </a:rPr>
              <a:t>Super-</a:t>
            </a:r>
            <a:r>
              <a:rPr lang="en-US" dirty="0" err="1">
                <a:hlinkClick r:id="rId4"/>
              </a:rPr>
              <a:t>Kamiokande</a:t>
            </a:r>
            <a:endParaRPr lang="en-US" dirty="0"/>
          </a:p>
        </p:txBody>
      </p:sp>
      <p:pic>
        <p:nvPicPr>
          <p:cNvPr id="10" name="Content Placeholder 9">
            <a:extLst>
              <a:ext uri="{FF2B5EF4-FFF2-40B4-BE49-F238E27FC236}">
                <a16:creationId xmlns:a16="http://schemas.microsoft.com/office/drawing/2014/main" id="{CC0E3F67-4A63-4B7B-AF4E-608620F7B8ED}"/>
              </a:ext>
            </a:extLst>
          </p:cNvPr>
          <p:cNvPicPr>
            <a:picLocks noGrp="1" noChangeAspect="1"/>
          </p:cNvPicPr>
          <p:nvPr>
            <p:ph sz="half" idx="2"/>
          </p:nvPr>
        </p:nvPicPr>
        <p:blipFill>
          <a:blip r:embed="rId5"/>
          <a:stretch>
            <a:fillRect/>
          </a:stretch>
        </p:blipFill>
        <p:spPr>
          <a:xfrm>
            <a:off x="1415618" y="2404419"/>
            <a:ext cx="4307865" cy="3856104"/>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B5654BA-8766-4694-826B-A05202034D28}"/>
                  </a:ext>
                </a:extLst>
              </p:cNvPr>
              <p:cNvSpPr>
                <a:spLocks noGrp="1"/>
              </p:cNvSpPr>
              <p:nvPr>
                <p:ph type="body" sz="quarter" idx="3"/>
              </p:nvPr>
            </p:nvSpPr>
            <p:spPr/>
            <p:txBody>
              <a:bodyPr>
                <a:normAutofit fontScale="92500" lnSpcReduction="20000"/>
              </a:bodyPr>
              <a:lstStyle/>
              <a:p>
                <a:pPr algn="ctr"/>
                <a:r>
                  <a:rPr lang="en-US" dirty="0"/>
                  <a:t>Homestake site, GENIE production</a:t>
                </a:r>
              </a:p>
              <a:p>
                <a:pPr algn="ctr"/>
                <a:r>
                  <a:rPr lang="en-US" dirty="0"/>
                  <a:t>(</a:t>
                </a:r>
                <a14:m>
                  <m:oMath xmlns:m="http://schemas.openxmlformats.org/officeDocument/2006/math">
                    <m:r>
                      <a:rPr lang="en-US" i="1">
                        <a:latin typeface="Cambria Math" panose="02040503050406030204" pitchFamily="18" charset="0"/>
                      </a:rPr>
                      <m:t>0.1−2.0 </m:t>
                    </m:r>
                    <m:r>
                      <m:rPr>
                        <m:sty m:val="p"/>
                      </m:rPr>
                      <a:rPr lang="en-US">
                        <a:latin typeface="Cambria Math" panose="02040503050406030204" pitchFamily="18" charset="0"/>
                      </a:rPr>
                      <m:t>GeV</m:t>
                    </m:r>
                  </m:oMath>
                </a14:m>
                <a:r>
                  <a:rPr lang="en-US" dirty="0"/>
                  <a:t>, </a:t>
                </a:r>
                <a14:m>
                  <m:oMath xmlns:m="http://schemas.openxmlformats.org/officeDocument/2006/math">
                    <m:r>
                      <a:rPr lang="en-US" i="1">
                        <a:latin typeface="Cambria Math" panose="02040503050406030204" pitchFamily="18" charset="0"/>
                      </a:rPr>
                      <m:t>10,000</m:t>
                    </m:r>
                  </m:oMath>
                </a14:m>
                <a:r>
                  <a:rPr lang="en-US" dirty="0"/>
                  <a:t> events)</a:t>
                </a:r>
              </a:p>
            </p:txBody>
          </p:sp>
        </mc:Choice>
        <mc:Fallback xmlns="">
          <p:sp>
            <p:nvSpPr>
              <p:cNvPr id="5" name="Text Placeholder 4">
                <a:extLst>
                  <a:ext uri="{FF2B5EF4-FFF2-40B4-BE49-F238E27FC236}">
                    <a16:creationId xmlns:a16="http://schemas.microsoft.com/office/drawing/2014/main" id="{EB5654BA-8766-4694-826B-A05202034D28}"/>
                  </a:ext>
                </a:extLst>
              </p:cNvPr>
              <p:cNvSpPr>
                <a:spLocks noGrp="1" noRot="1" noChangeAspect="1" noMove="1" noResize="1" noEditPoints="1" noAdjustHandles="1" noChangeArrowheads="1" noChangeShapeType="1" noTextEdit="1"/>
              </p:cNvSpPr>
              <p:nvPr>
                <p:ph type="body" sz="quarter" idx="3"/>
              </p:nvPr>
            </p:nvSpPr>
            <p:spPr>
              <a:blipFill>
                <a:blip r:embed="rId6"/>
                <a:stretch>
                  <a:fillRect t="-10744" b="-10744"/>
                </a:stretch>
              </a:blipFill>
            </p:spPr>
            <p:txBody>
              <a:bodyPr/>
              <a:lstStyle/>
              <a:p>
                <a:r>
                  <a:rPr lang="en-US">
                    <a:noFill/>
                  </a:rPr>
                  <a:t> </a:t>
                </a:r>
              </a:p>
            </p:txBody>
          </p:sp>
        </mc:Fallback>
      </mc:AlternateContent>
      <p:pic>
        <p:nvPicPr>
          <p:cNvPr id="11" name="Content Placeholder 10">
            <a:extLst>
              <a:ext uri="{FF2B5EF4-FFF2-40B4-BE49-F238E27FC236}">
                <a16:creationId xmlns:a16="http://schemas.microsoft.com/office/drawing/2014/main" id="{9BFE7095-4649-4396-8349-4D9B83C039AA}"/>
              </a:ext>
            </a:extLst>
          </p:cNvPr>
          <p:cNvPicPr>
            <a:picLocks noGrp="1" noChangeAspect="1"/>
          </p:cNvPicPr>
          <p:nvPr>
            <p:ph sz="quarter" idx="4"/>
          </p:nvPr>
        </p:nvPicPr>
        <p:blipFill>
          <a:blip r:embed="rId7"/>
          <a:stretch>
            <a:fillRect/>
          </a:stretch>
        </p:blipFill>
        <p:spPr>
          <a:xfrm>
            <a:off x="6486525" y="2643371"/>
            <a:ext cx="4400550" cy="3378200"/>
          </a:xfrm>
          <a:prstGeom prst="rect">
            <a:avLst/>
          </a:prstGeom>
        </p:spPr>
      </p:pic>
      <p:sp>
        <p:nvSpPr>
          <p:cNvPr id="7" name="Date Placeholder 6">
            <a:extLst>
              <a:ext uri="{FF2B5EF4-FFF2-40B4-BE49-F238E27FC236}">
                <a16:creationId xmlns:a16="http://schemas.microsoft.com/office/drawing/2014/main" id="{4D4D2449-40D8-4B74-9CEF-A075F8D69656}"/>
              </a:ext>
            </a:extLst>
          </p:cNvPr>
          <p:cNvSpPr>
            <a:spLocks noGrp="1"/>
          </p:cNvSpPr>
          <p:nvPr>
            <p:ph type="dt" sz="half" idx="10"/>
          </p:nvPr>
        </p:nvSpPr>
        <p:spPr/>
        <p:txBody>
          <a:bodyPr/>
          <a:lstStyle/>
          <a:p>
            <a:r>
              <a:rPr lang="en-US"/>
              <a:t>1/17/2020</a:t>
            </a:r>
          </a:p>
        </p:txBody>
      </p:sp>
      <p:sp>
        <p:nvSpPr>
          <p:cNvPr id="8" name="Footer Placeholder 7">
            <a:extLst>
              <a:ext uri="{FF2B5EF4-FFF2-40B4-BE49-F238E27FC236}">
                <a16:creationId xmlns:a16="http://schemas.microsoft.com/office/drawing/2014/main" id="{FBFD2F57-37C4-485B-BA30-855B5E5C84C9}"/>
              </a:ext>
            </a:extLst>
          </p:cNvPr>
          <p:cNvSpPr>
            <a:spLocks noGrp="1"/>
          </p:cNvSpPr>
          <p:nvPr>
            <p:ph type="ftr" sz="quarter" idx="11"/>
          </p:nvPr>
        </p:nvSpPr>
        <p:spPr/>
        <p:txBody>
          <a:bodyPr/>
          <a:lstStyle/>
          <a:p>
            <a:r>
              <a:rPr lang="en-US"/>
              <a:t>DUNE High-Energy Physics Working Group Biweekly</a:t>
            </a:r>
          </a:p>
        </p:txBody>
      </p:sp>
      <p:sp>
        <p:nvSpPr>
          <p:cNvPr id="9" name="Slide Number Placeholder 8">
            <a:extLst>
              <a:ext uri="{FF2B5EF4-FFF2-40B4-BE49-F238E27FC236}">
                <a16:creationId xmlns:a16="http://schemas.microsoft.com/office/drawing/2014/main" id="{B3FF5B40-1E4D-4B1B-B4D6-6D4507933ECC}"/>
              </a:ext>
            </a:extLst>
          </p:cNvPr>
          <p:cNvSpPr>
            <a:spLocks noGrp="1"/>
          </p:cNvSpPr>
          <p:nvPr>
            <p:ph type="sldNum" sz="quarter" idx="12"/>
          </p:nvPr>
        </p:nvSpPr>
        <p:spPr/>
        <p:txBody>
          <a:bodyPr/>
          <a:lstStyle/>
          <a:p>
            <a:fld id="{70F01ED5-CDE6-4D7A-8EA3-415DEFBFC840}" type="slidenum">
              <a:rPr lang="en-US" smtClean="0"/>
              <a:t>23</a:t>
            </a:fld>
            <a:endParaRPr lang="en-US"/>
          </a:p>
        </p:txBody>
      </p:sp>
      <p:sp>
        <p:nvSpPr>
          <p:cNvPr id="12" name="Rectangle 11">
            <a:extLst>
              <a:ext uri="{FF2B5EF4-FFF2-40B4-BE49-F238E27FC236}">
                <a16:creationId xmlns:a16="http://schemas.microsoft.com/office/drawing/2014/main" id="{F520299E-003C-42CA-A299-C78FB89DD9F2}"/>
              </a:ext>
            </a:extLst>
          </p:cNvPr>
          <p:cNvSpPr/>
          <p:nvPr/>
        </p:nvSpPr>
        <p:spPr>
          <a:xfrm>
            <a:off x="6935273" y="4617076"/>
            <a:ext cx="2208727" cy="830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 Placeholder 4">
                <a:extLst>
                  <a:ext uri="{FF2B5EF4-FFF2-40B4-BE49-F238E27FC236}">
                    <a16:creationId xmlns:a16="http://schemas.microsoft.com/office/drawing/2014/main" id="{EE693DE1-53C5-4913-8D66-3C880C1661D8}"/>
                  </a:ext>
                </a:extLst>
              </p:cNvPr>
              <p:cNvSpPr txBox="1">
                <a:spLocks/>
              </p:cNvSpPr>
              <p:nvPr/>
            </p:nvSpPr>
            <p:spPr>
              <a:xfrm>
                <a:off x="6217920" y="1842153"/>
                <a:ext cx="4937760" cy="73628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dirty="0"/>
                  <a:t>Homestake site, GENIE production</a:t>
                </a:r>
              </a:p>
              <a:p>
                <a:pPr algn="ctr"/>
                <a:r>
                  <a:rPr lang="en-US" dirty="0"/>
                  <a:t>(</a:t>
                </a:r>
                <a14:m>
                  <m:oMath xmlns:m="http://schemas.openxmlformats.org/officeDocument/2006/math">
                    <m:r>
                      <a:rPr lang="en-US" i="1">
                        <a:latin typeface="Cambria Math" panose="02040503050406030204" pitchFamily="18" charset="0"/>
                      </a:rPr>
                      <m:t>0.1−</m:t>
                    </m:r>
                    <m:r>
                      <a:rPr lang="en-US" b="0" i="1" smtClean="0">
                        <a:latin typeface="Cambria Math" panose="02040503050406030204" pitchFamily="18" charset="0"/>
                      </a:rPr>
                      <m:t>100</m:t>
                    </m:r>
                    <m:r>
                      <a:rPr lang="en-US" i="1">
                        <a:latin typeface="Cambria Math" panose="02040503050406030204" pitchFamily="18" charset="0"/>
                      </a:rPr>
                      <m:t>.0 </m:t>
                    </m:r>
                    <m:r>
                      <m:rPr>
                        <m:sty m:val="p"/>
                      </m:rPr>
                      <a:rPr lang="en-US">
                        <a:latin typeface="Cambria Math" panose="02040503050406030204" pitchFamily="18" charset="0"/>
                      </a:rPr>
                      <m:t>GeV</m:t>
                    </m:r>
                  </m:oMath>
                </a14:m>
                <a:r>
                  <a:rPr lang="en-US" dirty="0"/>
                  <a:t>, </a:t>
                </a:r>
                <a14:m>
                  <m:oMath xmlns:m="http://schemas.openxmlformats.org/officeDocument/2006/math">
                    <m:r>
                      <a:rPr lang="en-US" i="1">
                        <a:latin typeface="Cambria Math" panose="02040503050406030204" pitchFamily="18" charset="0"/>
                      </a:rPr>
                      <m:t>1</m:t>
                    </m:r>
                    <m:r>
                      <a:rPr lang="en-US" b="0" i="1" smtClean="0">
                        <a:latin typeface="Cambria Math" panose="02040503050406030204" pitchFamily="18" charset="0"/>
                      </a:rPr>
                      <m:t>0</m:t>
                    </m:r>
                    <m:r>
                      <a:rPr lang="en-US" i="1">
                        <a:latin typeface="Cambria Math" panose="02040503050406030204" pitchFamily="18" charset="0"/>
                      </a:rPr>
                      <m:t>0,000</m:t>
                    </m:r>
                  </m:oMath>
                </a14:m>
                <a:r>
                  <a:rPr lang="en-US" dirty="0"/>
                  <a:t> events)</a:t>
                </a:r>
              </a:p>
            </p:txBody>
          </p:sp>
        </mc:Choice>
        <mc:Fallback xmlns="">
          <p:sp>
            <p:nvSpPr>
              <p:cNvPr id="13" name="Text Placeholder 4">
                <a:extLst>
                  <a:ext uri="{FF2B5EF4-FFF2-40B4-BE49-F238E27FC236}">
                    <a16:creationId xmlns:a16="http://schemas.microsoft.com/office/drawing/2014/main" id="{EE693DE1-53C5-4913-8D66-3C880C1661D8}"/>
                  </a:ext>
                </a:extLst>
              </p:cNvPr>
              <p:cNvSpPr txBox="1">
                <a:spLocks noRot="1" noChangeAspect="1" noMove="1" noResize="1" noEditPoints="1" noAdjustHandles="1" noChangeArrowheads="1" noChangeShapeType="1" noTextEdit="1"/>
              </p:cNvSpPr>
              <p:nvPr/>
            </p:nvSpPr>
            <p:spPr>
              <a:xfrm>
                <a:off x="6217920" y="1842153"/>
                <a:ext cx="4937760" cy="736282"/>
              </a:xfrm>
              <a:prstGeom prst="rect">
                <a:avLst/>
              </a:prstGeom>
              <a:blipFill>
                <a:blip r:embed="rId8"/>
                <a:stretch>
                  <a:fillRect t="-10744" b="-1074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B0CC24C-096C-4900-A840-7382F92217EE}"/>
              </a:ext>
            </a:extLst>
          </p:cNvPr>
          <p:cNvPicPr>
            <a:picLocks noChangeAspect="1"/>
          </p:cNvPicPr>
          <p:nvPr/>
        </p:nvPicPr>
        <p:blipFill>
          <a:blip r:embed="rId9"/>
          <a:stretch>
            <a:fillRect/>
          </a:stretch>
        </p:blipFill>
        <p:spPr>
          <a:xfrm>
            <a:off x="6532867" y="2653230"/>
            <a:ext cx="4307865" cy="3288585"/>
          </a:xfrm>
          <a:prstGeom prst="rect">
            <a:avLst/>
          </a:prstGeom>
        </p:spPr>
      </p:pic>
    </p:spTree>
    <p:extLst>
      <p:ext uri="{BB962C8B-B14F-4D97-AF65-F5344CB8AC3E}">
        <p14:creationId xmlns:p14="http://schemas.microsoft.com/office/powerpoint/2010/main" val="373386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5">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p:tgtEl>
                                          <p:spTgt spid="5">
                                            <p:txEl>
                                              <p:pRg st="1" end="1"/>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5">
                                            <p:txEl>
                                              <p:pRg st="1" end="1"/>
                                            </p:txEl>
                                          </p:spTgt>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7" name="Straight Connector 6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9" name="Rectangle 6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81645BF-E2B9-4DBD-9D7C-F2576EB844C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Azimuthal angle </a:t>
                </a:r>
                <a14:m>
                  <m:oMath xmlns:m="http://schemas.openxmlformats.org/officeDocument/2006/math">
                    <m:r>
                      <a:rPr lang="en-US" sz="6100" b="0" i="1" smtClean="0">
                        <a:solidFill>
                          <a:schemeClr val="tx1">
                            <a:lumMod val="85000"/>
                            <a:lumOff val="15000"/>
                          </a:schemeClr>
                        </a:solidFill>
                        <a:latin typeface="Cambria Math" panose="02040503050406030204" pitchFamily="18" charset="0"/>
                      </a:rPr>
                      <m:t>𝜙</m:t>
                    </m:r>
                  </m:oMath>
                </a14:m>
                <a:endParaRPr lang="en-US" sz="6100">
                  <a:solidFill>
                    <a:schemeClr val="tx1">
                      <a:lumMod val="85000"/>
                      <a:lumOff val="15000"/>
                    </a:schemeClr>
                  </a:solidFill>
                </a:endParaRPr>
              </a:p>
            </p:txBody>
          </p:sp>
        </mc:Choice>
        <mc:Fallback xmlns="">
          <p:sp>
            <p:nvSpPr>
              <p:cNvPr id="2" name="Title 1">
                <a:extLst>
                  <a:ext uri="{FF2B5EF4-FFF2-40B4-BE49-F238E27FC236}">
                    <a16:creationId xmlns:a16="http://schemas.microsoft.com/office/drawing/2014/main" id="{881645BF-E2B9-4DBD-9D7C-F2576EB844C3}"/>
                  </a:ext>
                </a:extLst>
              </p:cNvPr>
              <p:cNvSpPr>
                <a:spLocks noGrp="1" noRot="1" noChangeAspect="1" noMove="1" noResize="1" noEditPoints="1" noAdjustHandles="1" noChangeArrowheads="1" noChangeShapeType="1" noTextEdit="1"/>
              </p:cNvSpPr>
              <p:nvPr>
                <p:ph type="title"/>
              </p:nvPr>
            </p:nvSpPr>
            <p:spPr>
              <a:xfrm>
                <a:off x="8141110" y="639097"/>
                <a:ext cx="3401961" cy="3686015"/>
              </a:xfrm>
              <a:blipFill>
                <a:blip r:embed="rId3"/>
                <a:stretch>
                  <a:fillRect l="-10912" r="-11270" b="-11240"/>
                </a:stretch>
              </a:blipFill>
            </p:spPr>
            <p:txBody>
              <a:bodyPr/>
              <a:lstStyle/>
              <a:p>
                <a:r>
                  <a:rPr lang="en-US">
                    <a:noFill/>
                  </a:rPr>
                  <a:t> </a:t>
                </a:r>
              </a:p>
            </p:txBody>
          </p:sp>
        </mc:Fallback>
      </mc:AlternateContent>
      <p:pic>
        <p:nvPicPr>
          <p:cNvPr id="19" name="Content Placeholder 18">
            <a:extLst>
              <a:ext uri="{FF2B5EF4-FFF2-40B4-BE49-F238E27FC236}">
                <a16:creationId xmlns:a16="http://schemas.microsoft.com/office/drawing/2014/main" id="{7AAA2FD5-EDD3-4D0D-9652-9CC765B392B4}"/>
              </a:ext>
            </a:extLst>
          </p:cNvPr>
          <p:cNvPicPr>
            <a:picLocks noGrp="1" noChangeAspect="1"/>
          </p:cNvPicPr>
          <p:nvPr>
            <p:ph idx="1"/>
          </p:nvPr>
        </p:nvPicPr>
        <p:blipFill>
          <a:blip r:embed="rId4"/>
          <a:stretch>
            <a:fillRect/>
          </a:stretch>
        </p:blipFill>
        <p:spPr>
          <a:xfrm>
            <a:off x="633999" y="842926"/>
            <a:ext cx="6912217" cy="4648466"/>
          </a:xfrm>
          <a:prstGeom prst="rect">
            <a:avLst/>
          </a:prstGeom>
        </p:spPr>
      </p:pic>
      <p:cxnSp>
        <p:nvCxnSpPr>
          <p:cNvPr id="71" name="Straight Connector 7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EF4CEF3E-6060-41EB-9694-972AC03231B0}"/>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r>
              <a:rPr lang="en-US"/>
              <a:t>1/17/2020</a:t>
            </a:r>
          </a:p>
        </p:txBody>
      </p:sp>
      <p:sp>
        <p:nvSpPr>
          <p:cNvPr id="5" name="Footer Placeholder 4">
            <a:extLst>
              <a:ext uri="{FF2B5EF4-FFF2-40B4-BE49-F238E27FC236}">
                <a16:creationId xmlns:a16="http://schemas.microsoft.com/office/drawing/2014/main" id="{CAAAB22B-791B-41E9-8255-981C404EDAD1}"/>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lnSpc>
                <a:spcPct val="90000"/>
              </a:lnSpc>
              <a:spcAft>
                <a:spcPts val="600"/>
              </a:spcAft>
            </a:pPr>
            <a:r>
              <a:rPr lang="en-US" kern="1200" cap="all" baseline="0">
                <a:solidFill>
                  <a:srgbClr val="FFFFFF"/>
                </a:solidFill>
                <a:latin typeface="+mn-lt"/>
                <a:ea typeface="+mn-ea"/>
                <a:cs typeface="+mn-cs"/>
              </a:rPr>
              <a:t>DUNE High-Energy Physics Working Group Biweekly</a:t>
            </a:r>
          </a:p>
        </p:txBody>
      </p:sp>
      <p:sp>
        <p:nvSpPr>
          <p:cNvPr id="6" name="Slide Number Placeholder 5">
            <a:extLst>
              <a:ext uri="{FF2B5EF4-FFF2-40B4-BE49-F238E27FC236}">
                <a16:creationId xmlns:a16="http://schemas.microsoft.com/office/drawing/2014/main" id="{55469F9F-A798-4E28-A7CD-463431A1EFF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0F01ED5-CDE6-4D7A-8EA3-415DEFBFC840}" type="slidenum">
              <a:rPr lang="en-US" smtClean="0"/>
              <a:pPr defTabSz="914400">
                <a:spcAft>
                  <a:spcPts val="600"/>
                </a:spcAft>
              </a:pPr>
              <a:t>24</a:t>
            </a:fld>
            <a:endParaRPr lang="en-US"/>
          </a:p>
        </p:txBody>
      </p:sp>
      <p:sp>
        <p:nvSpPr>
          <p:cNvPr id="21" name="TextBox 20">
            <a:extLst>
              <a:ext uri="{FF2B5EF4-FFF2-40B4-BE49-F238E27FC236}">
                <a16:creationId xmlns:a16="http://schemas.microsoft.com/office/drawing/2014/main" id="{61B655B5-0513-4C94-8813-9378CDD54DCD}"/>
              </a:ext>
            </a:extLst>
          </p:cNvPr>
          <p:cNvSpPr txBox="1"/>
          <p:nvPr/>
        </p:nvSpPr>
        <p:spPr>
          <a:xfrm>
            <a:off x="3815255" y="523684"/>
            <a:ext cx="1109893" cy="466385"/>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DBC8719-89B6-4303-A657-9911E20B3BCA}"/>
              </a:ext>
            </a:extLst>
          </p:cNvPr>
          <p:cNvSpPr txBox="1"/>
          <p:nvPr/>
        </p:nvSpPr>
        <p:spPr>
          <a:xfrm>
            <a:off x="8209305" y="4458984"/>
            <a:ext cx="3333766" cy="369332"/>
          </a:xfrm>
          <a:prstGeom prst="rect">
            <a:avLst/>
          </a:prstGeom>
          <a:noFill/>
        </p:spPr>
        <p:txBody>
          <a:bodyPr wrap="square" rtlCol="0">
            <a:spAutoFit/>
          </a:bodyPr>
          <a:lstStyle/>
          <a:p>
            <a:r>
              <a:rPr lang="en-US" dirty="0"/>
              <a:t>Uses GENIE/Honda Coordinates</a:t>
            </a:r>
          </a:p>
        </p:txBody>
      </p:sp>
    </p:spTree>
    <p:extLst>
      <p:ext uri="{BB962C8B-B14F-4D97-AF65-F5344CB8AC3E}">
        <p14:creationId xmlns:p14="http://schemas.microsoft.com/office/powerpoint/2010/main" val="1716302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01ACFBA-ACD9-428B-9330-3C29EB0AA781}"/>
                  </a:ext>
                </a:extLst>
              </p:cNvPr>
              <p:cNvSpPr>
                <a:spLocks noGrp="1"/>
              </p:cNvSpPr>
              <p:nvPr>
                <p:ph type="title"/>
              </p:nvPr>
            </p:nvSpPr>
            <p:spPr/>
            <p:txBody>
              <a:bodyPr/>
              <a:lstStyle/>
              <a:p>
                <a:pPr algn="ctr"/>
                <a:r>
                  <a:rPr lang="en-US" dirty="0"/>
                  <a:t>Comparisons: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𝜏</m:t>
                        </m:r>
                      </m:sub>
                    </m:sSub>
                  </m:oMath>
                </a14:m>
                <a:r>
                  <a:rPr lang="en-US" dirty="0"/>
                  <a:t> counts by </a:t>
                </a:r>
                <a14:m>
                  <m:oMath xmlns:m="http://schemas.openxmlformats.org/officeDocument/2006/math">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p:txBody>
          </p:sp>
        </mc:Choice>
        <mc:Fallback xmlns="">
          <p:sp>
            <p:nvSpPr>
              <p:cNvPr id="2" name="Title 1">
                <a:extLst>
                  <a:ext uri="{FF2B5EF4-FFF2-40B4-BE49-F238E27FC236}">
                    <a16:creationId xmlns:a16="http://schemas.microsoft.com/office/drawing/2014/main" id="{E01ACFBA-ACD9-428B-9330-3C29EB0AA781}"/>
                  </a:ext>
                </a:extLst>
              </p:cNvPr>
              <p:cNvSpPr>
                <a:spLocks noGrp="1" noRot="1" noChangeAspect="1" noMove="1" noResize="1" noEditPoints="1" noAdjustHandles="1" noChangeArrowheads="1" noChangeShapeType="1" noTextEdit="1"/>
              </p:cNvSpPr>
              <p:nvPr>
                <p:ph type="title"/>
              </p:nvPr>
            </p:nvSpPr>
            <p:spPr>
              <a:blipFill>
                <a:blip r:embed="rId3"/>
                <a:stretch>
                  <a:fillRect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5F26DF1-A7EF-4B42-B7E3-7BACE508D7DF}"/>
                  </a:ext>
                </a:extLst>
              </p:cNvPr>
              <p:cNvSpPr>
                <a:spLocks noGrp="1"/>
              </p:cNvSpPr>
              <p:nvPr>
                <p:ph type="body" idx="1"/>
              </p:nvPr>
            </p:nvSpPr>
            <p:spPr/>
            <p:txBody>
              <a:bodyPr>
                <a:normAutofit fontScale="92500" lnSpcReduction="20000"/>
              </a:bodyPr>
              <a:lstStyle/>
              <a:p>
                <a:pPr algn="ctr"/>
                <a:r>
                  <a:rPr lang="en-US" dirty="0">
                    <a:hlinkClick r:id="rId4"/>
                  </a:rPr>
                  <a:t>Super-</a:t>
                </a:r>
                <a:r>
                  <a:rPr lang="en-US" dirty="0" err="1">
                    <a:hlinkClick r:id="rId4"/>
                  </a:rPr>
                  <a:t>kamiokande</a:t>
                </a:r>
                <a:endParaRPr lang="en-US" dirty="0"/>
              </a:p>
              <a:p>
                <a:pPr algn="ctr"/>
                <a:r>
                  <a:rPr lang="en-US" dirty="0"/>
                  <a:t>(</a:t>
                </a:r>
                <a14:m>
                  <m:oMath xmlns:m="http://schemas.openxmlformats.org/officeDocument/2006/math">
                    <m:r>
                      <a:rPr lang="en-US" i="1" dirty="0" smtClean="0">
                        <a:latin typeface="Cambria Math" panose="02040503050406030204" pitchFamily="18" charset="0"/>
                      </a:rPr>
                      <m:t>5326</m:t>
                    </m:r>
                  </m:oMath>
                </a14:m>
                <a:r>
                  <a:rPr lang="en-US" dirty="0"/>
                  <a:t> days, CC, </a:t>
                </a:r>
                <a14:m>
                  <m:oMath xmlns:m="http://schemas.openxmlformats.org/officeDocument/2006/math">
                    <m:r>
                      <a:rPr lang="en-US" b="0" i="0" smtClean="0">
                        <a:latin typeface="Cambria Math" panose="02040503050406030204" pitchFamily="18" charset="0"/>
                      </a:rPr>
                      <m:t>&gt;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0" smtClean="0">
                        <a:latin typeface="Cambria Math" panose="02040503050406030204" pitchFamily="18" charset="0"/>
                      </a:rPr>
                      <m:t> </m:t>
                    </m:r>
                    <m:r>
                      <m:rPr>
                        <m:sty m:val="p"/>
                      </m:rPr>
                      <a:rPr lang="en-US" b="0" i="0" smtClean="0">
                        <a:latin typeface="Cambria Math" panose="02040503050406030204" pitchFamily="18" charset="0"/>
                      </a:rPr>
                      <m:t>GeV</m:t>
                    </m:r>
                  </m:oMath>
                </a14:m>
                <a:r>
                  <a:rPr lang="en-US" dirty="0"/>
                  <a:t> Visible Energy)</a:t>
                </a:r>
              </a:p>
            </p:txBody>
          </p:sp>
        </mc:Choice>
        <mc:Fallback xmlns="">
          <p:sp>
            <p:nvSpPr>
              <p:cNvPr id="3" name="Text Placeholder 2">
                <a:extLst>
                  <a:ext uri="{FF2B5EF4-FFF2-40B4-BE49-F238E27FC236}">
                    <a16:creationId xmlns:a16="http://schemas.microsoft.com/office/drawing/2014/main" id="{05F26DF1-A7EF-4B42-B7E3-7BACE508D7DF}"/>
                  </a:ext>
                </a:extLst>
              </p:cNvPr>
              <p:cNvSpPr>
                <a:spLocks noGrp="1" noRot="1" noChangeAspect="1" noMove="1" noResize="1" noEditPoints="1" noAdjustHandles="1" noChangeArrowheads="1" noChangeShapeType="1" noTextEdit="1"/>
              </p:cNvSpPr>
              <p:nvPr>
                <p:ph type="body" idx="1"/>
              </p:nvPr>
            </p:nvSpPr>
            <p:spPr>
              <a:blipFill>
                <a:blip r:embed="rId5"/>
                <a:stretch>
                  <a:fillRect t="-10744" b="-10744"/>
                </a:stretch>
              </a:blipFill>
            </p:spPr>
            <p:txBody>
              <a:bodyPr/>
              <a:lstStyle/>
              <a:p>
                <a:r>
                  <a:rPr lang="en-US">
                    <a:noFill/>
                  </a:rPr>
                  <a:t> </a:t>
                </a:r>
              </a:p>
            </p:txBody>
          </p:sp>
        </mc:Fallback>
      </mc:AlternateContent>
      <p:sp>
        <p:nvSpPr>
          <p:cNvPr id="9" name="Date Placeholder 8">
            <a:extLst>
              <a:ext uri="{FF2B5EF4-FFF2-40B4-BE49-F238E27FC236}">
                <a16:creationId xmlns:a16="http://schemas.microsoft.com/office/drawing/2014/main" id="{9CA312ED-1837-4CFF-8C89-94114D0FEE85}"/>
              </a:ext>
            </a:extLst>
          </p:cNvPr>
          <p:cNvSpPr>
            <a:spLocks noGrp="1"/>
          </p:cNvSpPr>
          <p:nvPr>
            <p:ph type="dt" sz="half" idx="10"/>
          </p:nvPr>
        </p:nvSpPr>
        <p:spPr/>
        <p:txBody>
          <a:bodyPr/>
          <a:lstStyle/>
          <a:p>
            <a:r>
              <a:rPr lang="en-US"/>
              <a:t>1/17/2020</a:t>
            </a:r>
          </a:p>
        </p:txBody>
      </p:sp>
      <p:sp>
        <p:nvSpPr>
          <p:cNvPr id="10" name="Footer Placeholder 9">
            <a:extLst>
              <a:ext uri="{FF2B5EF4-FFF2-40B4-BE49-F238E27FC236}">
                <a16:creationId xmlns:a16="http://schemas.microsoft.com/office/drawing/2014/main" id="{68676C41-3EF1-4A05-AA82-0F46E9AA4F65}"/>
              </a:ext>
            </a:extLst>
          </p:cNvPr>
          <p:cNvSpPr>
            <a:spLocks noGrp="1"/>
          </p:cNvSpPr>
          <p:nvPr>
            <p:ph type="ftr" sz="quarter" idx="11"/>
          </p:nvPr>
        </p:nvSpPr>
        <p:spPr/>
        <p:txBody>
          <a:bodyPr/>
          <a:lstStyle/>
          <a:p>
            <a:r>
              <a:rPr lang="en-US"/>
              <a:t>DUNE High-Energy Physics Working Group Biweekly</a:t>
            </a:r>
          </a:p>
        </p:txBody>
      </p:sp>
      <p:sp>
        <p:nvSpPr>
          <p:cNvPr id="11" name="Slide Number Placeholder 10">
            <a:extLst>
              <a:ext uri="{FF2B5EF4-FFF2-40B4-BE49-F238E27FC236}">
                <a16:creationId xmlns:a16="http://schemas.microsoft.com/office/drawing/2014/main" id="{FD5EF713-6F37-4B0D-878E-BCC0997B4CB4}"/>
              </a:ext>
            </a:extLst>
          </p:cNvPr>
          <p:cNvSpPr>
            <a:spLocks noGrp="1"/>
          </p:cNvSpPr>
          <p:nvPr>
            <p:ph type="sldNum" sz="quarter" idx="12"/>
          </p:nvPr>
        </p:nvSpPr>
        <p:spPr/>
        <p:txBody>
          <a:bodyPr/>
          <a:lstStyle/>
          <a:p>
            <a:fld id="{70F01ED5-CDE6-4D7A-8EA3-415DEFBFC840}" type="slidenum">
              <a:rPr lang="en-US" smtClean="0"/>
              <a:t>25</a:t>
            </a:fld>
            <a:endParaRPr lang="en-US"/>
          </a:p>
        </p:txBody>
      </p:sp>
      <p:pic>
        <p:nvPicPr>
          <p:cNvPr id="15" name="Content Placeholder 14">
            <a:extLst>
              <a:ext uri="{FF2B5EF4-FFF2-40B4-BE49-F238E27FC236}">
                <a16:creationId xmlns:a16="http://schemas.microsoft.com/office/drawing/2014/main" id="{8D63E3CF-2EB0-40F3-AC48-2A872E9AC2D1}"/>
              </a:ext>
            </a:extLst>
          </p:cNvPr>
          <p:cNvPicPr>
            <a:picLocks noGrp="1" noChangeAspect="1"/>
          </p:cNvPicPr>
          <p:nvPr>
            <p:ph sz="half" idx="2"/>
          </p:nvPr>
        </p:nvPicPr>
        <p:blipFill>
          <a:blip r:embed="rId6"/>
          <a:stretch>
            <a:fillRect/>
          </a:stretch>
        </p:blipFill>
        <p:spPr>
          <a:xfrm>
            <a:off x="1589202" y="2582863"/>
            <a:ext cx="3954234" cy="3378200"/>
          </a:xfrm>
          <a:prstGeom prst="rect">
            <a:avLst/>
          </a:prstGeom>
        </p:spPr>
      </p:pic>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0596C1E0-9F49-4CB1-A97C-515E5D3FCD7D}"/>
                  </a:ext>
                </a:extLst>
              </p:cNvPr>
              <p:cNvSpPr>
                <a:spLocks noGrp="1"/>
              </p:cNvSpPr>
              <p:nvPr>
                <p:ph type="body" sz="quarter" idx="3"/>
              </p:nvPr>
            </p:nvSpPr>
            <p:spPr>
              <a:xfrm>
                <a:off x="6526962" y="1859847"/>
                <a:ext cx="4937760" cy="736282"/>
              </a:xfrm>
            </p:spPr>
            <p:txBody>
              <a:bodyPr>
                <a:normAutofit fontScale="92500" lnSpcReduction="20000"/>
              </a:bodyPr>
              <a:lstStyle/>
              <a:p>
                <a:pPr algn="ctr"/>
                <a:r>
                  <a:rPr lang="en-US" dirty="0"/>
                  <a:t>Homestake site, GENIE production</a:t>
                </a:r>
              </a:p>
              <a:p>
                <a:pPr algn="ctr"/>
                <a:r>
                  <a:rPr lang="en-US" dirty="0"/>
                  <a:t>(</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100</m:t>
                    </m:r>
                    <m:r>
                      <a:rPr lang="en-US" i="1">
                        <a:latin typeface="Cambria Math" panose="02040503050406030204" pitchFamily="18" charset="0"/>
                      </a:rPr>
                      <m:t> </m:t>
                    </m:r>
                    <m:r>
                      <m:rPr>
                        <m:sty m:val="p"/>
                      </m:rPr>
                      <a:rPr lang="en-US">
                        <a:latin typeface="Cambria Math" panose="02040503050406030204" pitchFamily="18" charset="0"/>
                      </a:rPr>
                      <m:t>GeV</m:t>
                    </m:r>
                  </m:oMath>
                </a14:m>
                <a:r>
                  <a:rPr lang="en-US" dirty="0"/>
                  <a:t>, </a:t>
                </a:r>
                <a14:m>
                  <m:oMath xmlns:m="http://schemas.openxmlformats.org/officeDocument/2006/math">
                    <m:r>
                      <a:rPr lang="en-US" i="1">
                        <a:latin typeface="Cambria Math" panose="02040503050406030204" pitchFamily="18" charset="0"/>
                      </a:rPr>
                      <m:t>100</m:t>
                    </m:r>
                    <m:r>
                      <a:rPr lang="en-US" i="1">
                        <a:latin typeface="Cambria Math" panose="02040503050406030204" pitchFamily="18" charset="0"/>
                      </a:rPr>
                      <m:t>,</m:t>
                    </m:r>
                    <m:r>
                      <a:rPr lang="en-US" i="1">
                        <a:latin typeface="Cambria Math" panose="02040503050406030204" pitchFamily="18" charset="0"/>
                      </a:rPr>
                      <m:t>000</m:t>
                    </m:r>
                  </m:oMath>
                </a14:m>
                <a:r>
                  <a:rPr lang="en-US" dirty="0"/>
                  <a:t> events)</a:t>
                </a:r>
              </a:p>
            </p:txBody>
          </p:sp>
        </mc:Choice>
        <mc:Fallback xmlns="">
          <p:sp>
            <p:nvSpPr>
              <p:cNvPr id="7" name="Text Placeholder 6">
                <a:extLst>
                  <a:ext uri="{FF2B5EF4-FFF2-40B4-BE49-F238E27FC236}">
                    <a16:creationId xmlns:a16="http://schemas.microsoft.com/office/drawing/2014/main" id="{0596C1E0-9F49-4CB1-A97C-515E5D3FCD7D}"/>
                  </a:ext>
                </a:extLst>
              </p:cNvPr>
              <p:cNvSpPr>
                <a:spLocks noGrp="1" noRot="1" noChangeAspect="1" noMove="1" noResize="1" noEditPoints="1" noAdjustHandles="1" noChangeArrowheads="1" noChangeShapeType="1" noTextEdit="1"/>
              </p:cNvSpPr>
              <p:nvPr>
                <p:ph type="body" sz="quarter" idx="3"/>
              </p:nvPr>
            </p:nvSpPr>
            <p:spPr>
              <a:xfrm>
                <a:off x="6526962" y="1859847"/>
                <a:ext cx="4937760" cy="736282"/>
              </a:xfrm>
              <a:blipFill>
                <a:blip r:embed="rId7"/>
                <a:stretch>
                  <a:fillRect t="-10744" b="-10744"/>
                </a:stretch>
              </a:blipFill>
            </p:spPr>
            <p:txBody>
              <a:bodyPr/>
              <a:lstStyle/>
              <a:p>
                <a:r>
                  <a:rPr lang="en-US">
                    <a:noFill/>
                  </a:rPr>
                  <a:t> </a:t>
                </a:r>
              </a:p>
            </p:txBody>
          </p:sp>
        </mc:Fallback>
      </mc:AlternateContent>
      <p:pic>
        <p:nvPicPr>
          <p:cNvPr id="17" name="Content Placeholder 16">
            <a:extLst>
              <a:ext uri="{FF2B5EF4-FFF2-40B4-BE49-F238E27FC236}">
                <a16:creationId xmlns:a16="http://schemas.microsoft.com/office/drawing/2014/main" id="{97E0ED32-0BEF-4123-B133-2C6C2B0B3F0F}"/>
              </a:ext>
            </a:extLst>
          </p:cNvPr>
          <p:cNvPicPr>
            <a:picLocks noGrp="1" noChangeAspect="1"/>
          </p:cNvPicPr>
          <p:nvPr>
            <p:ph sz="quarter" idx="4"/>
          </p:nvPr>
        </p:nvPicPr>
        <p:blipFill>
          <a:blip r:embed="rId8"/>
          <a:stretch>
            <a:fillRect/>
          </a:stretch>
        </p:blipFill>
        <p:spPr>
          <a:xfrm>
            <a:off x="6606504" y="2685225"/>
            <a:ext cx="4778675" cy="3378200"/>
          </a:xfrm>
          <a:prstGeom prst="rect">
            <a:avLst/>
          </a:prstGeom>
        </p:spPr>
      </p:pic>
      <p:pic>
        <p:nvPicPr>
          <p:cNvPr id="18" name="Picture 17">
            <a:extLst>
              <a:ext uri="{FF2B5EF4-FFF2-40B4-BE49-F238E27FC236}">
                <a16:creationId xmlns:a16="http://schemas.microsoft.com/office/drawing/2014/main" id="{14C4EEC8-1AA1-406A-847C-7B3D07BAAB49}"/>
              </a:ext>
            </a:extLst>
          </p:cNvPr>
          <p:cNvPicPr>
            <a:picLocks noChangeAspect="1"/>
          </p:cNvPicPr>
          <p:nvPr/>
        </p:nvPicPr>
        <p:blipFill>
          <a:blip r:embed="rId9"/>
          <a:stretch>
            <a:fillRect/>
          </a:stretch>
        </p:blipFill>
        <p:spPr>
          <a:xfrm>
            <a:off x="6209400" y="1882222"/>
            <a:ext cx="5467180" cy="4193407"/>
          </a:xfrm>
          <a:prstGeom prst="rect">
            <a:avLst/>
          </a:prstGeom>
        </p:spPr>
      </p:pic>
      <p:sp>
        <p:nvSpPr>
          <p:cNvPr id="4" name="Rectangle 3">
            <a:extLst>
              <a:ext uri="{FF2B5EF4-FFF2-40B4-BE49-F238E27FC236}">
                <a16:creationId xmlns:a16="http://schemas.microsoft.com/office/drawing/2014/main" id="{48A4699D-9820-4828-B8E5-E393F474C206}"/>
              </a:ext>
            </a:extLst>
          </p:cNvPr>
          <p:cNvSpPr/>
          <p:nvPr/>
        </p:nvSpPr>
        <p:spPr>
          <a:xfrm>
            <a:off x="7619221" y="5961063"/>
            <a:ext cx="3148875" cy="369332"/>
          </a:xfrm>
          <a:prstGeom prst="rect">
            <a:avLst/>
          </a:prstGeom>
        </p:spPr>
        <p:txBody>
          <a:bodyPr wrap="none">
            <a:spAutoFit/>
          </a:bodyPr>
          <a:lstStyle/>
          <a:p>
            <a:r>
              <a:rPr lang="en-US" dirty="0"/>
              <a:t>Uses GENIE/Honda Coordinates</a:t>
            </a:r>
          </a:p>
        </p:txBody>
      </p:sp>
    </p:spTree>
    <p:extLst>
      <p:ext uri="{BB962C8B-B14F-4D97-AF65-F5344CB8AC3E}">
        <p14:creationId xmlns:p14="http://schemas.microsoft.com/office/powerpoint/2010/main" val="2939673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BD00D764-CCE3-4E63-8B89-94C81B915E4A}"/>
              </a:ext>
            </a:extLst>
          </p:cNvPr>
          <p:cNvPicPr>
            <a:picLocks noGrp="1" noChangeAspect="1"/>
          </p:cNvPicPr>
          <p:nvPr>
            <p:ph idx="1"/>
          </p:nvPr>
        </p:nvPicPr>
        <p:blipFill rotWithShape="1">
          <a:blip r:embed="rId2"/>
          <a:srcRect t="557" b="329"/>
          <a:stretch/>
        </p:blipFill>
        <p:spPr>
          <a:xfrm>
            <a:off x="1162249" y="31857"/>
            <a:ext cx="9867501" cy="4841230"/>
          </a:xfrm>
          <a:prstGeom prst="rect">
            <a:avLst/>
          </a:prstGeom>
        </p:spPr>
      </p:pic>
      <p:sp>
        <p:nvSpPr>
          <p:cNvPr id="18" name="Rectangle 17">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0111D7-603E-4657-A2FB-603D1488D003}"/>
              </a:ext>
            </a:extLst>
          </p:cNvPr>
          <p:cNvSpPr>
            <a:spLocks noGrp="1"/>
          </p:cNvSpPr>
          <p:nvPr>
            <p:ph type="title"/>
          </p:nvPr>
        </p:nvSpPr>
        <p:spPr>
          <a:xfrm>
            <a:off x="1116218" y="4954585"/>
            <a:ext cx="10058400" cy="1505200"/>
          </a:xfrm>
        </p:spPr>
        <p:txBody>
          <a:bodyPr vert="horz" lIns="91440" tIns="45720" rIns="91440" bIns="45720" rtlCol="0" anchor="b">
            <a:normAutofit/>
          </a:bodyPr>
          <a:lstStyle/>
          <a:p>
            <a:r>
              <a:rPr lang="en-US" sz="3600" dirty="0">
                <a:solidFill>
                  <a:srgbClr val="FFFFFF"/>
                </a:solidFill>
              </a:rPr>
              <a:t>A word on other </a:t>
            </a:r>
            <a:r>
              <a:rPr lang="en-US" sz="3600" dirty="0">
                <a:solidFill>
                  <a:srgbClr val="FFFFFF"/>
                </a:solidFill>
                <a:hlinkClick r:id="rId3"/>
              </a:rPr>
              <a:t>backgrounds</a:t>
            </a:r>
            <a:r>
              <a:rPr lang="en-US" sz="3600" dirty="0">
                <a:solidFill>
                  <a:srgbClr val="FFFFFF"/>
                </a:solidFill>
              </a:rPr>
              <a:t>…</a:t>
            </a:r>
            <a:br>
              <a:rPr lang="en-US" sz="3600" dirty="0">
                <a:solidFill>
                  <a:srgbClr val="FFFFFF"/>
                </a:solidFill>
              </a:rPr>
            </a:br>
            <a:r>
              <a:rPr lang="en-US" sz="2400" dirty="0">
                <a:solidFill>
                  <a:srgbClr val="FFFFFF"/>
                </a:solidFill>
              </a:rPr>
              <a:t>…need to check that many rare SM branching channels are included in GENIE!</a:t>
            </a:r>
            <a:endParaRPr lang="en-US" sz="3600" dirty="0">
              <a:solidFill>
                <a:srgbClr val="FFFFFF"/>
              </a:solidFill>
            </a:endParaRPr>
          </a:p>
        </p:txBody>
      </p:sp>
      <p:sp>
        <p:nvSpPr>
          <p:cNvPr id="20" name="Rectangle 19">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42DA5C0F-5798-433D-84CB-14245C4D49AD}"/>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r>
              <a:rPr lang="en-US"/>
              <a:t>1/17/2020</a:t>
            </a:r>
          </a:p>
        </p:txBody>
      </p:sp>
      <p:sp>
        <p:nvSpPr>
          <p:cNvPr id="5" name="Footer Placeholder 4">
            <a:extLst>
              <a:ext uri="{FF2B5EF4-FFF2-40B4-BE49-F238E27FC236}">
                <a16:creationId xmlns:a16="http://schemas.microsoft.com/office/drawing/2014/main" id="{EF8DFF9D-B3CB-4A12-A6E8-7E4898288584}"/>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DUNE High-Energy Physics Working Group Biweekly</a:t>
            </a:r>
          </a:p>
        </p:txBody>
      </p:sp>
      <p:sp>
        <p:nvSpPr>
          <p:cNvPr id="6" name="Slide Number Placeholder 5">
            <a:extLst>
              <a:ext uri="{FF2B5EF4-FFF2-40B4-BE49-F238E27FC236}">
                <a16:creationId xmlns:a16="http://schemas.microsoft.com/office/drawing/2014/main" id="{0622BFF9-8B68-431B-B827-096FE3C4AF0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0F01ED5-CDE6-4D7A-8EA3-415DEFBFC840}" type="slidenum">
              <a:rPr lang="en-US" smtClean="0"/>
              <a:pPr defTabSz="914400">
                <a:spcAft>
                  <a:spcPts val="600"/>
                </a:spcAft>
              </a:pPr>
              <a:t>26</a:t>
            </a:fld>
            <a:endParaRPr lang="en-US"/>
          </a:p>
        </p:txBody>
      </p:sp>
    </p:spTree>
    <p:extLst>
      <p:ext uri="{BB962C8B-B14F-4D97-AF65-F5344CB8AC3E}">
        <p14:creationId xmlns:p14="http://schemas.microsoft.com/office/powerpoint/2010/main" val="3103601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ECAA-C161-4D01-8358-D8997DFD0F65}"/>
              </a:ext>
            </a:extLst>
          </p:cNvPr>
          <p:cNvSpPr>
            <a:spLocks noGrp="1"/>
          </p:cNvSpPr>
          <p:nvPr>
            <p:ph type="title"/>
          </p:nvPr>
        </p:nvSpPr>
        <p:spPr>
          <a:xfrm>
            <a:off x="0" y="286603"/>
            <a:ext cx="12171220" cy="1450757"/>
          </a:xfrm>
        </p:spPr>
        <p:txBody>
          <a:bodyPr>
            <a:normAutofit/>
          </a:bodyPr>
          <a:lstStyle/>
          <a:p>
            <a:pPr algn="ctr"/>
            <a:r>
              <a:rPr lang="en-US" sz="4400" dirty="0"/>
              <a:t>Updating </a:t>
            </a:r>
            <a:r>
              <a:rPr lang="en-US" sz="4400" dirty="0">
                <a:hlinkClick r:id="rId2"/>
              </a:rPr>
              <a:t>ROOT</a:t>
            </a:r>
            <a:r>
              <a:rPr lang="en-US" sz="4400" dirty="0"/>
              <a:t>’s/GENIE’s </a:t>
            </a:r>
            <a:r>
              <a:rPr lang="en-US" sz="4400" dirty="0">
                <a:hlinkClick r:id="rId3"/>
              </a:rPr>
              <a:t>PDG</a:t>
            </a:r>
            <a:r>
              <a:rPr lang="en-US" sz="4400" dirty="0"/>
              <a:t> particle decay library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F1DE76-564F-4A44-905E-B4F264FB9E02}"/>
                  </a:ext>
                </a:extLst>
              </p:cNvPr>
              <p:cNvSpPr>
                <a:spLocks noGrp="1"/>
              </p:cNvSpPr>
              <p:nvPr>
                <p:ph idx="1"/>
              </p:nvPr>
            </p:nvSpPr>
            <p:spPr>
              <a:xfrm>
                <a:off x="5424054" y="1792831"/>
                <a:ext cx="6767946" cy="2817270"/>
              </a:xfrm>
            </p:spPr>
            <p:txBody>
              <a:bodyPr/>
              <a:lstStyle/>
              <a:p>
                <a:r>
                  <a:rPr lang="en-US" dirty="0"/>
                  <a:t>In order to make sure that we have a definitive set of background simulations, we have to include very small but observed branching fractions to GENIE’s decay library</a:t>
                </a:r>
              </a:p>
              <a:p>
                <a:pPr lvl="1"/>
                <a:r>
                  <a:rPr lang="en-US" dirty="0"/>
                  <a:t>Located in $GENIE/data/</a:t>
                </a:r>
                <a:r>
                  <a:rPr lang="en-US" dirty="0" err="1"/>
                  <a:t>evgen</a:t>
                </a:r>
                <a:r>
                  <a:rPr lang="en-US" dirty="0"/>
                  <a:t>/catalogues/</a:t>
                </a:r>
                <a:r>
                  <a:rPr lang="en-US" dirty="0" err="1"/>
                  <a:t>pdg</a:t>
                </a:r>
                <a:r>
                  <a:rPr lang="en-US" dirty="0"/>
                  <a:t>/genie_pdg_table.txt, will be located on my own fork</a:t>
                </a:r>
              </a:p>
              <a:p>
                <a:pPr lvl="1"/>
                <a:r>
                  <a:rPr lang="en-US" dirty="0"/>
                  <a:t>Updates many of the </a:t>
                </a:r>
                <a:r>
                  <a:rPr lang="en-US" i="1" dirty="0"/>
                  <a:t>exclusive</a:t>
                </a:r>
                <a:r>
                  <a:rPr lang="en-US" dirty="0"/>
                  <a:t> heavy meson resonance decays</a:t>
                </a:r>
              </a:p>
              <a:p>
                <a:pPr lvl="1"/>
                <a:r>
                  <a:rPr lang="en-US" dirty="0"/>
                  <a:t>If observed (meaning there is a </a:t>
                </a:r>
                <a14:m>
                  <m:oMath xmlns:m="http://schemas.openxmlformats.org/officeDocument/2006/math">
                    <m:r>
                      <a:rPr lang="en-US" b="0" i="1" smtClean="0">
                        <a:latin typeface="Cambria Math" panose="02040503050406030204" pitchFamily="18" charset="0"/>
                      </a:rPr>
                      <m:t>&lt;</m:t>
                    </m:r>
                    <m:r>
                      <m:rPr>
                        <m:sty m:val="p"/>
                      </m:rPr>
                      <a:rPr lang="en-US" b="0" i="0" smtClean="0">
                        <a:latin typeface="Cambria Math" panose="02040503050406030204" pitchFamily="18" charset="0"/>
                      </a:rPr>
                      <m:t>XX</m:t>
                    </m:r>
                    <m:r>
                      <a:rPr lang="en-US" b="0" i="0" smtClean="0">
                        <a:latin typeface="Cambria Math" panose="02040503050406030204" pitchFamily="18" charset="0"/>
                      </a:rPr>
                      <m:t>%</m:t>
                    </m:r>
                  </m:oMath>
                </a14:m>
                <a:r>
                  <a:rPr lang="en-US" dirty="0"/>
                  <a:t> in the PDG, but </a:t>
                </a:r>
                <a:r>
                  <a:rPr lang="en-US" i="1" dirty="0"/>
                  <a:t>not</a:t>
                </a:r>
                <a:r>
                  <a:rPr lang="en-US" dirty="0"/>
                  <a:t> simply a “seen” tag), I take the upper limit and cut it in half</a:t>
                </a:r>
              </a:p>
              <a:p>
                <a:pPr lvl="2"/>
                <a:r>
                  <a:rPr lang="en-US" dirty="0"/>
                  <a:t>Example: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a:rPr lang="en-US" b="0" i="1" smtClean="0">
                                <a:latin typeface="Cambria Math" panose="02040503050406030204" pitchFamily="18" charset="0"/>
                              </a:rPr>
                              <m:t>𝑖</m:t>
                            </m:r>
                          </m:sub>
                        </m:sSub>
                      </m:num>
                      <m:den>
                        <m:r>
                          <m:rPr>
                            <m:sty m:val="p"/>
                          </m:rPr>
                          <a:rPr lang="en-US" b="0" i="0" smtClean="0">
                            <a:latin typeface="Cambria Math" panose="02040503050406030204" pitchFamily="18" charset="0"/>
                          </a:rPr>
                          <m:t>Γ</m:t>
                        </m:r>
                      </m:den>
                    </m:f>
                    <m:d>
                      <m:dPr>
                        <m:ctrlPr>
                          <a:rPr lang="en-US" b="0" i="1" smtClean="0">
                            <a:latin typeface="Cambria Math" panose="02040503050406030204" pitchFamily="18" charset="0"/>
                          </a:rPr>
                        </m:ctrlPr>
                      </m:dPr>
                      <m:e>
                        <m:r>
                          <a:rPr lang="en-US" b="0" i="1" smtClean="0">
                            <a:latin typeface="Cambria Math" panose="02040503050406030204" pitchFamily="18" charset="0"/>
                          </a:rPr>
                          <m:t>𝜂</m:t>
                        </m:r>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m:t>
                            </m:r>
                          </m:sup>
                        </m:sSup>
                      </m:e>
                    </m:d>
                    <m:r>
                      <a:rPr lang="en-US" b="0" i="1" smtClean="0">
                        <a:latin typeface="Cambria Math" panose="02040503050406030204" pitchFamily="18" charset="0"/>
                      </a:rPr>
                      <m:t>&lt;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sup>
                    </m:sSup>
                  </m:oMath>
                </a14:m>
                <a:endParaRPr lang="en-US" b="0" dirty="0"/>
              </a:p>
              <a:p>
                <a:pPr lvl="2"/>
                <a:endParaRPr lang="en-US" dirty="0"/>
              </a:p>
            </p:txBody>
          </p:sp>
        </mc:Choice>
        <mc:Fallback xmlns="">
          <p:sp>
            <p:nvSpPr>
              <p:cNvPr id="3" name="Content Placeholder 2">
                <a:extLst>
                  <a:ext uri="{FF2B5EF4-FFF2-40B4-BE49-F238E27FC236}">
                    <a16:creationId xmlns:a16="http://schemas.microsoft.com/office/drawing/2014/main" id="{C1F1DE76-564F-4A44-905E-B4F264FB9E02}"/>
                  </a:ext>
                </a:extLst>
              </p:cNvPr>
              <p:cNvSpPr>
                <a:spLocks noGrp="1" noRot="1" noChangeAspect="1" noMove="1" noResize="1" noEditPoints="1" noAdjustHandles="1" noChangeArrowheads="1" noChangeShapeType="1" noTextEdit="1"/>
              </p:cNvSpPr>
              <p:nvPr>
                <p:ph idx="1"/>
              </p:nvPr>
            </p:nvSpPr>
            <p:spPr>
              <a:xfrm>
                <a:off x="5424054" y="1792831"/>
                <a:ext cx="6767946" cy="2817270"/>
              </a:xfrm>
              <a:blipFill>
                <a:blip r:embed="rId4"/>
                <a:stretch>
                  <a:fillRect l="-991" t="-2165" r="-243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6FAE4B2-F331-4035-B02E-19FEC3E33E14}"/>
              </a:ext>
            </a:extLst>
          </p:cNvPr>
          <p:cNvSpPr>
            <a:spLocks noGrp="1"/>
          </p:cNvSpPr>
          <p:nvPr>
            <p:ph type="dt" sz="half" idx="10"/>
          </p:nvPr>
        </p:nvSpPr>
        <p:spPr/>
        <p:txBody>
          <a:bodyPr/>
          <a:lstStyle/>
          <a:p>
            <a:r>
              <a:rPr lang="en-US"/>
              <a:t>1/17/2020</a:t>
            </a:r>
          </a:p>
        </p:txBody>
      </p:sp>
      <p:sp>
        <p:nvSpPr>
          <p:cNvPr id="5" name="Footer Placeholder 4">
            <a:extLst>
              <a:ext uri="{FF2B5EF4-FFF2-40B4-BE49-F238E27FC236}">
                <a16:creationId xmlns:a16="http://schemas.microsoft.com/office/drawing/2014/main" id="{EBC7ABA8-71AA-4500-96D7-48345DD47EE5}"/>
              </a:ext>
            </a:extLst>
          </p:cNvPr>
          <p:cNvSpPr>
            <a:spLocks noGrp="1"/>
          </p:cNvSpPr>
          <p:nvPr>
            <p:ph type="ftr" sz="quarter" idx="11"/>
          </p:nvPr>
        </p:nvSpPr>
        <p:spPr/>
        <p:txBody>
          <a:bodyPr/>
          <a:lstStyle/>
          <a:p>
            <a:r>
              <a:rPr lang="en-US"/>
              <a:t>DUNE High-Energy Physics Working Group Biweekly</a:t>
            </a:r>
          </a:p>
        </p:txBody>
      </p:sp>
      <p:sp>
        <p:nvSpPr>
          <p:cNvPr id="6" name="Slide Number Placeholder 5">
            <a:extLst>
              <a:ext uri="{FF2B5EF4-FFF2-40B4-BE49-F238E27FC236}">
                <a16:creationId xmlns:a16="http://schemas.microsoft.com/office/drawing/2014/main" id="{6E6796E0-3B59-4643-ACF4-9012EDC699D9}"/>
              </a:ext>
            </a:extLst>
          </p:cNvPr>
          <p:cNvSpPr>
            <a:spLocks noGrp="1"/>
          </p:cNvSpPr>
          <p:nvPr>
            <p:ph type="sldNum" sz="quarter" idx="12"/>
          </p:nvPr>
        </p:nvSpPr>
        <p:spPr/>
        <p:txBody>
          <a:bodyPr/>
          <a:lstStyle/>
          <a:p>
            <a:fld id="{70F01ED5-CDE6-4D7A-8EA3-415DEFBFC840}" type="slidenum">
              <a:rPr lang="en-US" smtClean="0"/>
              <a:t>27</a:t>
            </a:fld>
            <a:endParaRPr lang="en-US"/>
          </a:p>
        </p:txBody>
      </p:sp>
      <p:pic>
        <p:nvPicPr>
          <p:cNvPr id="7" name="Content Placeholder 6">
            <a:extLst>
              <a:ext uri="{FF2B5EF4-FFF2-40B4-BE49-F238E27FC236}">
                <a16:creationId xmlns:a16="http://schemas.microsoft.com/office/drawing/2014/main" id="{FBE1D8BA-8010-42F4-B6C2-F0465FE8CF1B}"/>
              </a:ext>
            </a:extLst>
          </p:cNvPr>
          <p:cNvPicPr>
            <a:picLocks noChangeAspect="1"/>
          </p:cNvPicPr>
          <p:nvPr/>
        </p:nvPicPr>
        <p:blipFill rotWithShape="1">
          <a:blip r:embed="rId5"/>
          <a:srcRect t="557" b="329"/>
          <a:stretch/>
        </p:blipFill>
        <p:spPr>
          <a:xfrm>
            <a:off x="0" y="1845733"/>
            <a:ext cx="5377139" cy="2638152"/>
          </a:xfrm>
          <a:prstGeom prst="rect">
            <a:avLst/>
          </a:prstGeom>
        </p:spPr>
      </p:pic>
      <p:pic>
        <p:nvPicPr>
          <p:cNvPr id="8" name="Picture 7">
            <a:extLst>
              <a:ext uri="{FF2B5EF4-FFF2-40B4-BE49-F238E27FC236}">
                <a16:creationId xmlns:a16="http://schemas.microsoft.com/office/drawing/2014/main" id="{2E4AD3F1-CF78-4C72-BA71-2CE6F56D6F23}"/>
              </a:ext>
            </a:extLst>
          </p:cNvPr>
          <p:cNvPicPr>
            <a:picLocks noChangeAspect="1"/>
          </p:cNvPicPr>
          <p:nvPr/>
        </p:nvPicPr>
        <p:blipFill>
          <a:blip r:embed="rId6"/>
          <a:stretch>
            <a:fillRect/>
          </a:stretch>
        </p:blipFill>
        <p:spPr>
          <a:xfrm>
            <a:off x="0" y="4554165"/>
            <a:ext cx="6849486" cy="1737529"/>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CAF9CB60-CDC2-4E27-BDCA-8C4CB3151BDE}"/>
                  </a:ext>
                </a:extLst>
              </p:cNvPr>
              <p:cNvSpPr txBox="1">
                <a:spLocks/>
              </p:cNvSpPr>
              <p:nvPr/>
            </p:nvSpPr>
            <p:spPr>
              <a:xfrm>
                <a:off x="6828706" y="4483885"/>
                <a:ext cx="5342514" cy="180781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Many of these heavy resonance decays come from heavy baryon resonances</a:t>
                </a:r>
              </a:p>
              <a:p>
                <a:pPr lvl="1"/>
                <a:r>
                  <a:rPr lang="en-US" dirty="0"/>
                  <a:t>Can have </a:t>
                </a:r>
                <a:r>
                  <a:rPr lang="en-US" dirty="0" err="1"/>
                  <a:t>multipionic</a:t>
                </a:r>
                <a:r>
                  <a:rPr lang="en-US" dirty="0"/>
                  <a:t>/kaonic decays that lead to backgrounds</a:t>
                </a:r>
              </a:p>
              <a:p>
                <a:pPr lvl="1"/>
                <a:r>
                  <a:rPr lang="en-US" dirty="0"/>
                  <a:t>Many of these were not included in the library, and have now been added (highlighted at left)</a:t>
                </a:r>
              </a:p>
              <a:p>
                <a:pPr lvl="1"/>
                <a:r>
                  <a:rPr lang="en-US" dirty="0"/>
                  <a:t>Added new channels through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1500</m:t>
                        </m:r>
                      </m:e>
                    </m:d>
                  </m:oMath>
                </a14:m>
                <a:endParaRPr lang="en-US" dirty="0"/>
              </a:p>
            </p:txBody>
          </p:sp>
        </mc:Choice>
        <mc:Fallback xmlns="">
          <p:sp>
            <p:nvSpPr>
              <p:cNvPr id="9" name="Content Placeholder 2">
                <a:extLst>
                  <a:ext uri="{FF2B5EF4-FFF2-40B4-BE49-F238E27FC236}">
                    <a16:creationId xmlns:a16="http://schemas.microsoft.com/office/drawing/2014/main" id="{CAF9CB60-CDC2-4E27-BDCA-8C4CB3151BDE}"/>
                  </a:ext>
                </a:extLst>
              </p:cNvPr>
              <p:cNvSpPr txBox="1">
                <a:spLocks noRot="1" noChangeAspect="1" noMove="1" noResize="1" noEditPoints="1" noAdjustHandles="1" noChangeArrowheads="1" noChangeShapeType="1" noTextEdit="1"/>
              </p:cNvSpPr>
              <p:nvPr/>
            </p:nvSpPr>
            <p:spPr>
              <a:xfrm>
                <a:off x="6828706" y="4483885"/>
                <a:ext cx="5342514" cy="1807810"/>
              </a:xfrm>
              <a:prstGeom prst="rect">
                <a:avLst/>
              </a:prstGeom>
              <a:blipFill>
                <a:blip r:embed="rId7"/>
                <a:stretch>
                  <a:fillRect l="-1026" t="-4392" r="-1938" b="-4392"/>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68D7B75-C9A0-4C97-A694-B99A9102B339}"/>
              </a:ext>
            </a:extLst>
          </p:cNvPr>
          <p:cNvSpPr/>
          <p:nvPr/>
        </p:nvSpPr>
        <p:spPr>
          <a:xfrm>
            <a:off x="585627" y="4720975"/>
            <a:ext cx="436652" cy="1640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D4B6181-28B5-4FD9-810B-3457BAEA5F24}"/>
              </a:ext>
            </a:extLst>
          </p:cNvPr>
          <p:cNvCxnSpPr>
            <a:endCxn id="10" idx="0"/>
          </p:cNvCxnSpPr>
          <p:nvPr/>
        </p:nvCxnSpPr>
        <p:spPr>
          <a:xfrm flipH="1">
            <a:off x="803953" y="3909317"/>
            <a:ext cx="716622" cy="8116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7D288A-93A1-4DF4-A7E7-45441144D5CC}"/>
              </a:ext>
            </a:extLst>
          </p:cNvPr>
          <p:cNvSpPr txBox="1"/>
          <p:nvPr/>
        </p:nvSpPr>
        <p:spPr>
          <a:xfrm>
            <a:off x="960633" y="2985986"/>
            <a:ext cx="3960688" cy="923330"/>
          </a:xfrm>
          <a:prstGeom prst="rect">
            <a:avLst/>
          </a:prstGeom>
          <a:solidFill>
            <a:schemeClr val="bg1"/>
          </a:solidFill>
          <a:ln w="38100">
            <a:solidFill>
              <a:srgbClr val="FF0000"/>
            </a:solidFill>
          </a:ln>
        </p:spPr>
        <p:txBody>
          <a:bodyPr wrap="square" rtlCol="0">
            <a:spAutoFit/>
          </a:bodyPr>
          <a:lstStyle/>
          <a:p>
            <a:pPr algn="ctr"/>
            <a:r>
              <a:rPr lang="en-US" b="1" dirty="0">
                <a:solidFill>
                  <a:srgbClr val="FF0000"/>
                </a:solidFill>
              </a:rPr>
              <a:t>Still needs more investigation, but am running with basic phase space assumptions now</a:t>
            </a:r>
          </a:p>
        </p:txBody>
      </p:sp>
    </p:spTree>
    <p:extLst>
      <p:ext uri="{BB962C8B-B14F-4D97-AF65-F5344CB8AC3E}">
        <p14:creationId xmlns:p14="http://schemas.microsoft.com/office/powerpoint/2010/main" val="2931468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4161C4D-010D-45B0-B807-1C4EC9DC64F6}"/>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Progress</a:t>
                </a:r>
              </a:p>
            </p:txBody>
          </p:sp>
        </mc:Choice>
        <mc:Fallback xmlns="">
          <p:sp>
            <p:nvSpPr>
              <p:cNvPr id="2" name="Title 1">
                <a:extLst>
                  <a:ext uri="{FF2B5EF4-FFF2-40B4-BE49-F238E27FC236}">
                    <a16:creationId xmlns:a16="http://schemas.microsoft.com/office/drawing/2014/main" id="{34161C4D-010D-45B0-B807-1C4EC9DC64F6}"/>
                  </a:ext>
                </a:extLst>
              </p:cNvPr>
              <p:cNvSpPr>
                <a:spLocks noGrp="1" noRot="1" noChangeAspect="1" noMove="1" noResize="1" noEditPoints="1" noAdjustHandles="1" noChangeArrowheads="1" noChangeShapeType="1" noTextEdit="1"/>
              </p:cNvSpPr>
              <p:nvPr>
                <p:ph type="title"/>
              </p:nvPr>
            </p:nvSpPr>
            <p:spPr>
              <a:blipFill>
                <a:blip r:embed="rId2"/>
                <a:stretch>
                  <a:fillRect b="-16068"/>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616E1D8C-942E-49E7-A6BB-507048E8E4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8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B7CFF4-363D-44A3-BB89-9EC213D8996E}"/>
              </a:ext>
            </a:extLst>
          </p:cNvPr>
          <p:cNvSpPr>
            <a:spLocks noGrp="1"/>
          </p:cNvSpPr>
          <p:nvPr>
            <p:ph type="title"/>
          </p:nvPr>
        </p:nvSpPr>
        <p:spPr>
          <a:xfrm>
            <a:off x="-1540" y="516835"/>
            <a:ext cx="7547879" cy="1666501"/>
          </a:xfrm>
        </p:spPr>
        <p:txBody>
          <a:bodyPr>
            <a:normAutofit/>
          </a:bodyPr>
          <a:lstStyle/>
          <a:p>
            <a:pPr algn="ctr"/>
            <a:r>
              <a:rPr lang="en-US" sz="4000" dirty="0">
                <a:solidFill>
                  <a:srgbClr val="FFFFFF"/>
                </a:solidFill>
              </a:rPr>
              <a:t>New McStas Simulation of GP-SANS Beamline from Lisa</a:t>
            </a:r>
          </a:p>
        </p:txBody>
      </p:sp>
      <p:sp>
        <p:nvSpPr>
          <p:cNvPr id="3" name="Content Placeholder 2">
            <a:extLst>
              <a:ext uri="{FF2B5EF4-FFF2-40B4-BE49-F238E27FC236}">
                <a16:creationId xmlns:a16="http://schemas.microsoft.com/office/drawing/2014/main" id="{357696B0-A78B-4ABB-BABF-79ED8D1424A6}"/>
              </a:ext>
            </a:extLst>
          </p:cNvPr>
          <p:cNvSpPr>
            <a:spLocks noGrp="1"/>
          </p:cNvSpPr>
          <p:nvPr>
            <p:ph idx="1"/>
          </p:nvPr>
        </p:nvSpPr>
        <p:spPr>
          <a:xfrm>
            <a:off x="0" y="2236304"/>
            <a:ext cx="7484656" cy="4557687"/>
          </a:xfrm>
        </p:spPr>
        <p:txBody>
          <a:bodyPr>
            <a:normAutofit/>
          </a:bodyPr>
          <a:lstStyle/>
          <a:p>
            <a:r>
              <a:rPr lang="en-US" sz="1800" dirty="0">
                <a:solidFill>
                  <a:srgbClr val="FFFFFF"/>
                </a:solidFill>
              </a:rPr>
              <a:t>Lisa DeBeer-</a:t>
            </a:r>
            <a:r>
              <a:rPr lang="en-US" sz="1800" dirty="0" err="1">
                <a:solidFill>
                  <a:srgbClr val="FFFFFF"/>
                </a:solidFill>
              </a:rPr>
              <a:t>Schmidtt</a:t>
            </a:r>
            <a:r>
              <a:rPr lang="en-US" sz="1800" dirty="0">
                <a:solidFill>
                  <a:srgbClr val="FFFFFF"/>
                </a:solidFill>
              </a:rPr>
              <a:t> has completed a full McStas simulation of the GP-SANS HFIR beamline</a:t>
            </a:r>
          </a:p>
          <a:p>
            <a:pPr lvl="1"/>
            <a:r>
              <a:rPr lang="en-US" dirty="0">
                <a:solidFill>
                  <a:srgbClr val="FFFFFF"/>
                </a:solidFill>
              </a:rPr>
              <a:t>Includes source term, all beamline components</a:t>
            </a:r>
          </a:p>
          <a:p>
            <a:pPr lvl="2"/>
            <a:r>
              <a:rPr lang="en-US" sz="1800" dirty="0">
                <a:solidFill>
                  <a:srgbClr val="FFFFFF"/>
                </a:solidFill>
              </a:rPr>
              <a:t>Including velocity selector!</a:t>
            </a:r>
          </a:p>
          <a:p>
            <a:pPr lvl="2"/>
            <a:r>
              <a:rPr lang="en-US" sz="1800" dirty="0">
                <a:solidFill>
                  <a:srgbClr val="FFFFFF"/>
                </a:solidFill>
              </a:rPr>
              <a:t>Event samples with and without neutron guides</a:t>
            </a:r>
          </a:p>
          <a:p>
            <a:pPr lvl="2"/>
            <a:r>
              <a:rPr lang="en-US" sz="1800" dirty="0">
                <a:solidFill>
                  <a:srgbClr val="FFFFFF"/>
                </a:solidFill>
              </a:rPr>
              <a:t>Can use “no guides” sample, </a:t>
            </a:r>
            <a:r>
              <a:rPr lang="en-US" sz="1800" dirty="0" err="1">
                <a:solidFill>
                  <a:srgbClr val="FFFFFF"/>
                </a:solidFill>
              </a:rPr>
              <a:t>backtrace</a:t>
            </a:r>
            <a:r>
              <a:rPr lang="en-US" sz="1800" dirty="0">
                <a:solidFill>
                  <a:srgbClr val="FFFFFF"/>
                </a:solidFill>
              </a:rPr>
              <a:t>, and then compute with slits</a:t>
            </a:r>
          </a:p>
          <a:p>
            <a:r>
              <a:rPr lang="en-US" dirty="0">
                <a:solidFill>
                  <a:srgbClr val="FFFFFF"/>
                </a:solidFill>
              </a:rPr>
              <a:t>Multiple new McStas event files are ready to be analyzed</a:t>
            </a:r>
          </a:p>
          <a:p>
            <a:pPr lvl="1"/>
            <a:r>
              <a:rPr lang="en-US" dirty="0">
                <a:solidFill>
                  <a:srgbClr val="FFFFFF"/>
                </a:solidFill>
              </a:rPr>
              <a:t>All samples are taken at the exit from the collimator sections</a:t>
            </a:r>
          </a:p>
          <a:p>
            <a:pPr lvl="1"/>
            <a:r>
              <a:rPr lang="en-US" dirty="0">
                <a:solidFill>
                  <a:srgbClr val="FFFFFF"/>
                </a:solidFill>
              </a:rPr>
              <a:t>I already have some basic ROOT/C++ code ready to go for this</a:t>
            </a:r>
          </a:p>
          <a:p>
            <a:pPr lvl="2"/>
            <a:r>
              <a:rPr lang="en-US" dirty="0">
                <a:solidFill>
                  <a:srgbClr val="FFFFFF"/>
                </a:solidFill>
              </a:rPr>
              <a:t>Does basic beam characterizations</a:t>
            </a:r>
          </a:p>
          <a:p>
            <a:pPr lvl="1"/>
            <a:r>
              <a:rPr lang="en-US" dirty="0">
                <a:solidFill>
                  <a:srgbClr val="FFFFFF"/>
                </a:solidFill>
              </a:rPr>
              <a:t>Will be able to hand these to Lawrence for further background simulations</a:t>
            </a:r>
          </a:p>
          <a:p>
            <a:pPr lvl="1"/>
            <a:r>
              <a:rPr lang="en-US" dirty="0">
                <a:solidFill>
                  <a:srgbClr val="FFFFFF"/>
                </a:solidFill>
              </a:rPr>
              <a:t>Need to implement magnetic field transport for sensitivity studies given different neutron wavelengths</a:t>
            </a:r>
          </a:p>
          <a:p>
            <a:pPr lvl="2"/>
            <a:r>
              <a:rPr lang="en-US" dirty="0">
                <a:solidFill>
                  <a:srgbClr val="FFFFFF"/>
                </a:solidFill>
              </a:rPr>
              <a:t>Alex </a:t>
            </a:r>
            <a:r>
              <a:rPr lang="en-US" dirty="0" err="1">
                <a:solidFill>
                  <a:srgbClr val="FFFFFF"/>
                </a:solidFill>
              </a:rPr>
              <a:t>Blose</a:t>
            </a:r>
            <a:r>
              <a:rPr lang="en-US" dirty="0">
                <a:solidFill>
                  <a:srgbClr val="FFFFFF"/>
                </a:solidFill>
              </a:rPr>
              <a:t> has started some work on this, but need more help!</a:t>
            </a:r>
          </a:p>
        </p:txBody>
      </p:sp>
      <p:sp>
        <p:nvSpPr>
          <p:cNvPr id="14" name="Rectangle 13">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id:image002.png@01D510DC.C85EC040">
            <a:extLst>
              <a:ext uri="{FF2B5EF4-FFF2-40B4-BE49-F238E27FC236}">
                <a16:creationId xmlns:a16="http://schemas.microsoft.com/office/drawing/2014/main" id="{05E7927C-14E0-48FF-9955-E72EA011F789}"/>
              </a:ext>
            </a:extLst>
          </p:cNvPr>
          <p:cNvPicPr/>
          <p:nvPr/>
        </p:nvPicPr>
        <p:blipFill rotWithShape="1">
          <a:blip r:embed="rId2" r:link="rId3">
            <a:extLst>
              <a:ext uri="{28A0092B-C50C-407E-A947-70E740481C1C}">
                <a14:useLocalDpi xmlns:a14="http://schemas.microsoft.com/office/drawing/2010/main" val="0"/>
              </a:ext>
            </a:extLst>
          </a:blip>
          <a:srcRect l="-1183" r="466"/>
          <a:stretch>
            <a:fillRect/>
          </a:stretch>
        </p:blipFill>
        <p:spPr bwMode="auto">
          <a:xfrm>
            <a:off x="7611131" y="153994"/>
            <a:ext cx="4516090" cy="3089008"/>
          </a:xfrm>
          <a:prstGeom prst="rect">
            <a:avLst/>
          </a:prstGeom>
          <a:noFill/>
        </p:spPr>
      </p:pic>
      <p:sp>
        <p:nvSpPr>
          <p:cNvPr id="16" name="Rectangle 15">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id:image003.png@01D510DC.C85EC040">
            <a:extLst>
              <a:ext uri="{FF2B5EF4-FFF2-40B4-BE49-F238E27FC236}">
                <a16:creationId xmlns:a16="http://schemas.microsoft.com/office/drawing/2014/main" id="{8312D0B7-5C28-4C25-80A4-3387A8D5ADDB}"/>
              </a:ext>
            </a:extLst>
          </p:cNvPr>
          <p:cNvPicPr/>
          <p:nvPr/>
        </p:nvPicPr>
        <p:blipFill rotWithShape="1">
          <a:blip r:embed="rId4" r:link="rId5">
            <a:extLst>
              <a:ext uri="{28A0092B-C50C-407E-A947-70E740481C1C}">
                <a14:useLocalDpi xmlns:a14="http://schemas.microsoft.com/office/drawing/2010/main" val="0"/>
              </a:ext>
            </a:extLst>
          </a:blip>
          <a:srcRect l="2026" r="6" b="6"/>
          <a:stretch>
            <a:fillRect/>
          </a:stretch>
        </p:blipFill>
        <p:spPr bwMode="auto">
          <a:xfrm>
            <a:off x="7611902" y="3640975"/>
            <a:ext cx="4580097" cy="3153016"/>
          </a:xfrm>
          <a:prstGeom prst="rect">
            <a:avLst/>
          </a:prstGeom>
          <a:noFill/>
        </p:spPr>
      </p:pic>
    </p:spTree>
    <p:extLst>
      <p:ext uri="{BB962C8B-B14F-4D97-AF65-F5344CB8AC3E}">
        <p14:creationId xmlns:p14="http://schemas.microsoft.com/office/powerpoint/2010/main" val="425283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EBDB-B8E1-46D9-A194-0F0596CA8BC9}"/>
              </a:ext>
            </a:extLst>
          </p:cNvPr>
          <p:cNvSpPr>
            <a:spLocks noGrp="1"/>
          </p:cNvSpPr>
          <p:nvPr>
            <p:ph type="title"/>
          </p:nvPr>
        </p:nvSpPr>
        <p:spPr>
          <a:xfrm>
            <a:off x="0" y="286603"/>
            <a:ext cx="12192000" cy="1450757"/>
          </a:xfrm>
        </p:spPr>
        <p:txBody>
          <a:bodyPr/>
          <a:lstStyle/>
          <a:p>
            <a:pPr algn="ctr"/>
            <a:r>
              <a:rPr lang="en-US" dirty="0"/>
              <a:t>DUNE HEP Working Group Collaborators</a:t>
            </a:r>
          </a:p>
        </p:txBody>
      </p:sp>
      <p:sp>
        <p:nvSpPr>
          <p:cNvPr id="9" name="TextBox 8">
            <a:extLst>
              <a:ext uri="{FF2B5EF4-FFF2-40B4-BE49-F238E27FC236}">
                <a16:creationId xmlns:a16="http://schemas.microsoft.com/office/drawing/2014/main" id="{D20FE850-27D3-4145-8BA0-F2B1527FB8D4}"/>
              </a:ext>
            </a:extLst>
          </p:cNvPr>
          <p:cNvSpPr txBox="1"/>
          <p:nvPr/>
        </p:nvSpPr>
        <p:spPr>
          <a:xfrm>
            <a:off x="1157289" y="5768690"/>
            <a:ext cx="4938711" cy="523220"/>
          </a:xfrm>
          <a:prstGeom prst="rect">
            <a:avLst/>
          </a:prstGeom>
          <a:noFill/>
        </p:spPr>
        <p:txBody>
          <a:bodyPr wrap="square" rtlCol="0">
            <a:spAutoFit/>
          </a:bodyPr>
          <a:lstStyle/>
          <a:p>
            <a:pPr algn="ctr"/>
            <a:r>
              <a:rPr lang="en-US" sz="2800" dirty="0">
                <a:hlinkClick r:id="rId2"/>
              </a:rPr>
              <a:t>Viktor </a:t>
            </a:r>
            <a:r>
              <a:rPr lang="en-US" sz="2800" dirty="0" err="1">
                <a:hlinkClick r:id="rId2"/>
              </a:rPr>
              <a:t>Pěč</a:t>
            </a:r>
            <a:endParaRPr lang="en-US" sz="2800" dirty="0"/>
          </a:p>
        </p:txBody>
      </p:sp>
      <p:sp>
        <p:nvSpPr>
          <p:cNvPr id="10" name="TextBox 9">
            <a:extLst>
              <a:ext uri="{FF2B5EF4-FFF2-40B4-BE49-F238E27FC236}">
                <a16:creationId xmlns:a16="http://schemas.microsoft.com/office/drawing/2014/main" id="{5634FBF5-BA52-44CA-B07C-46298F6ECDE5}"/>
              </a:ext>
            </a:extLst>
          </p:cNvPr>
          <p:cNvSpPr txBox="1"/>
          <p:nvPr/>
        </p:nvSpPr>
        <p:spPr>
          <a:xfrm>
            <a:off x="6675438" y="5768690"/>
            <a:ext cx="4022725" cy="523220"/>
          </a:xfrm>
          <a:prstGeom prst="rect">
            <a:avLst/>
          </a:prstGeom>
          <a:noFill/>
        </p:spPr>
        <p:txBody>
          <a:bodyPr wrap="square" rtlCol="0">
            <a:spAutoFit/>
          </a:bodyPr>
          <a:lstStyle/>
          <a:p>
            <a:pPr algn="ctr"/>
            <a:r>
              <a:rPr lang="en-US" sz="2800" dirty="0">
                <a:hlinkClick r:id="rId3"/>
              </a:rPr>
              <a:t>Yeon-</a:t>
            </a:r>
            <a:r>
              <a:rPr lang="en-US" sz="2800" dirty="0" err="1">
                <a:hlinkClick r:id="rId3"/>
              </a:rPr>
              <a:t>jae</a:t>
            </a:r>
            <a:r>
              <a:rPr lang="en-US" sz="2800" dirty="0">
                <a:hlinkClick r:id="rId3"/>
              </a:rPr>
              <a:t> </a:t>
            </a:r>
            <a:r>
              <a:rPr lang="en-US" sz="2800" dirty="0" err="1">
                <a:hlinkClick r:id="rId3"/>
              </a:rPr>
              <a:t>Jwa</a:t>
            </a:r>
            <a:endParaRPr lang="en-US" sz="2800" dirty="0"/>
          </a:p>
        </p:txBody>
      </p:sp>
      <p:sp>
        <p:nvSpPr>
          <p:cNvPr id="11" name="Date Placeholder 10">
            <a:extLst>
              <a:ext uri="{FF2B5EF4-FFF2-40B4-BE49-F238E27FC236}">
                <a16:creationId xmlns:a16="http://schemas.microsoft.com/office/drawing/2014/main" id="{D875A5F9-5B80-44CB-A1B9-2DD9A37914E6}"/>
              </a:ext>
            </a:extLst>
          </p:cNvPr>
          <p:cNvSpPr>
            <a:spLocks noGrp="1"/>
          </p:cNvSpPr>
          <p:nvPr>
            <p:ph type="dt" sz="half" idx="10"/>
          </p:nvPr>
        </p:nvSpPr>
        <p:spPr/>
        <p:txBody>
          <a:bodyPr/>
          <a:lstStyle/>
          <a:p>
            <a:r>
              <a:rPr lang="en-US"/>
              <a:t>1/17/2020</a:t>
            </a:r>
          </a:p>
        </p:txBody>
      </p:sp>
      <p:sp>
        <p:nvSpPr>
          <p:cNvPr id="12" name="Footer Placeholder 11">
            <a:extLst>
              <a:ext uri="{FF2B5EF4-FFF2-40B4-BE49-F238E27FC236}">
                <a16:creationId xmlns:a16="http://schemas.microsoft.com/office/drawing/2014/main" id="{521936CF-CDB6-4EC7-ACB3-3C0FB402DD08}"/>
              </a:ext>
            </a:extLst>
          </p:cNvPr>
          <p:cNvSpPr>
            <a:spLocks noGrp="1"/>
          </p:cNvSpPr>
          <p:nvPr>
            <p:ph type="ftr" sz="quarter" idx="11"/>
          </p:nvPr>
        </p:nvSpPr>
        <p:spPr/>
        <p:txBody>
          <a:bodyPr/>
          <a:lstStyle/>
          <a:p>
            <a:r>
              <a:rPr lang="en-US"/>
              <a:t>DUNE High-Energy Physics Working Group Biweekly</a:t>
            </a:r>
          </a:p>
        </p:txBody>
      </p:sp>
      <p:sp>
        <p:nvSpPr>
          <p:cNvPr id="13" name="Slide Number Placeholder 12">
            <a:extLst>
              <a:ext uri="{FF2B5EF4-FFF2-40B4-BE49-F238E27FC236}">
                <a16:creationId xmlns:a16="http://schemas.microsoft.com/office/drawing/2014/main" id="{ED22D744-05EB-4F39-BE63-8BE0A9669AD1}"/>
              </a:ext>
            </a:extLst>
          </p:cNvPr>
          <p:cNvSpPr>
            <a:spLocks noGrp="1"/>
          </p:cNvSpPr>
          <p:nvPr>
            <p:ph type="sldNum" sz="quarter" idx="12"/>
          </p:nvPr>
        </p:nvSpPr>
        <p:spPr/>
        <p:txBody>
          <a:bodyPr/>
          <a:lstStyle/>
          <a:p>
            <a:fld id="{70F01ED5-CDE6-4D7A-8EA3-415DEFBFC840}" type="slidenum">
              <a:rPr lang="en-US" smtClean="0"/>
              <a:t>3</a:t>
            </a:fld>
            <a:endParaRPr lang="en-US"/>
          </a:p>
        </p:txBody>
      </p:sp>
      <p:pic>
        <p:nvPicPr>
          <p:cNvPr id="7" name="Content Placeholder 6" descr="A person posing for the camera&#10;&#10;Description automatically generated">
            <a:extLst>
              <a:ext uri="{FF2B5EF4-FFF2-40B4-BE49-F238E27FC236}">
                <a16:creationId xmlns:a16="http://schemas.microsoft.com/office/drawing/2014/main" id="{4E2CBC57-8DDF-4090-B508-B295A72BDCE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957229" y="1846263"/>
            <a:ext cx="3218180" cy="4022725"/>
          </a:xfrm>
        </p:spPr>
      </p:pic>
      <p:pic>
        <p:nvPicPr>
          <p:cNvPr id="17" name="Content Placeholder 16" descr="A person posing for the camera&#10;&#10;Description automatically generated">
            <a:extLst>
              <a:ext uri="{FF2B5EF4-FFF2-40B4-BE49-F238E27FC236}">
                <a16:creationId xmlns:a16="http://schemas.microsoft.com/office/drawing/2014/main" id="{2C63B81C-E254-4CEC-BE7B-DAD9662B4DF0}"/>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28605" t="12069" r="28094"/>
          <a:stretch/>
        </p:blipFill>
        <p:spPr>
          <a:xfrm>
            <a:off x="7398757" y="1845242"/>
            <a:ext cx="2576086" cy="3923448"/>
          </a:xfrm>
        </p:spPr>
      </p:pic>
      <p:sp>
        <p:nvSpPr>
          <p:cNvPr id="18" name="TextBox 17">
            <a:extLst>
              <a:ext uri="{FF2B5EF4-FFF2-40B4-BE49-F238E27FC236}">
                <a16:creationId xmlns:a16="http://schemas.microsoft.com/office/drawing/2014/main" id="{307D0AC3-5C72-43A8-984B-F461D632204D}"/>
              </a:ext>
            </a:extLst>
          </p:cNvPr>
          <p:cNvSpPr txBox="1"/>
          <p:nvPr/>
        </p:nvSpPr>
        <p:spPr>
          <a:xfrm>
            <a:off x="10371763" y="2959528"/>
            <a:ext cx="1884122" cy="3416320"/>
          </a:xfrm>
          <a:prstGeom prst="rect">
            <a:avLst/>
          </a:prstGeom>
          <a:noFill/>
        </p:spPr>
        <p:txBody>
          <a:bodyPr wrap="square" rtlCol="0">
            <a:spAutoFit/>
          </a:bodyPr>
          <a:lstStyle/>
          <a:p>
            <a:pPr algn="ctr"/>
            <a:r>
              <a:rPr lang="en-US" dirty="0"/>
              <a:t>I’d also like to thank Robert Hatcher, </a:t>
            </a:r>
            <a:r>
              <a:rPr lang="en-US" dirty="0" err="1">
                <a:hlinkClick r:id="rId6"/>
              </a:rPr>
              <a:t>Wanwei</a:t>
            </a:r>
            <a:r>
              <a:rPr lang="en-US" dirty="0">
                <a:hlinkClick r:id="rId6"/>
              </a:rPr>
              <a:t> Wu</a:t>
            </a:r>
            <a:r>
              <a:rPr lang="en-US" dirty="0"/>
              <a:t>, Steven Gardiner, and Aaron Higuera for discussion. Thanks to Georgia Karagiorgi and Jeremy Hewes for getting things started as well!</a:t>
            </a:r>
          </a:p>
        </p:txBody>
      </p:sp>
    </p:spTree>
    <p:extLst>
      <p:ext uri="{BB962C8B-B14F-4D97-AF65-F5344CB8AC3E}">
        <p14:creationId xmlns:p14="http://schemas.microsoft.com/office/powerpoint/2010/main" val="148977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0363FD69-32B4-4CC9-A445-8D84DCCF6CA9}"/>
                  </a:ext>
                </a:extLst>
              </p:cNvPr>
              <p:cNvSpPr>
                <a:spLocks noGrp="1"/>
              </p:cNvSpPr>
              <p:nvPr>
                <p:ph idx="1"/>
              </p:nvPr>
            </p:nvSpPr>
            <p:spPr>
              <a:xfrm>
                <a:off x="324853" y="742119"/>
                <a:ext cx="11562348" cy="5610559"/>
              </a:xfrm>
            </p:spPr>
            <p:txBody>
              <a:bodyPr/>
              <a:lstStyle/>
              <a:p>
                <a:pPr>
                  <a:buFont typeface="Arial" panose="020B0604020202020204" pitchFamily="34" charset="0"/>
                  <a:buChar char="•"/>
                </a:pPr>
                <a:r>
                  <a:rPr lang="en-US" sz="3200" dirty="0">
                    <a:solidFill>
                      <a:srgbClr val="000000"/>
                    </a:solidFill>
                  </a:rPr>
                  <a:t>Any matter-antimatter asymmetry created by </a:t>
                </a:r>
                <a14:m>
                  <m:oMath xmlns:m="http://schemas.openxmlformats.org/officeDocument/2006/math">
                    <m:r>
                      <a:rPr lang="en-US" sz="3200" i="1" dirty="0">
                        <a:solidFill>
                          <a:srgbClr val="000000"/>
                        </a:solidFill>
                        <a:latin typeface="Cambria Math" panose="02040503050406030204" pitchFamily="18" charset="0"/>
                      </a:rPr>
                      <m:t>(</m:t>
                    </m:r>
                    <m:r>
                      <a:rPr lang="en-US" sz="3200" i="1" dirty="0">
                        <a:solidFill>
                          <a:srgbClr val="000000"/>
                        </a:solidFill>
                        <a:latin typeface="Cambria Math" panose="02040503050406030204" pitchFamily="18" charset="0"/>
                      </a:rPr>
                      <m:t>𝐵</m:t>
                    </m:r>
                    <m:r>
                      <a:rPr lang="en-US" sz="3200" i="1" dirty="0">
                        <a:solidFill>
                          <a:srgbClr val="000000"/>
                        </a:solidFill>
                        <a:latin typeface="Cambria Math" panose="02040503050406030204" pitchFamily="18" charset="0"/>
                      </a:rPr>
                      <m:t>−</m:t>
                    </m:r>
                    <m:r>
                      <a:rPr lang="en-US" sz="3200" i="1" dirty="0">
                        <a:solidFill>
                          <a:srgbClr val="000000"/>
                        </a:solidFill>
                        <a:latin typeface="Cambria Math" panose="02040503050406030204" pitchFamily="18" charset="0"/>
                      </a:rPr>
                      <m:t>𝐿</m:t>
                    </m:r>
                    <m:r>
                      <a:rPr lang="en-US" sz="3200" i="1" dirty="0">
                        <a:solidFill>
                          <a:srgbClr val="000000"/>
                        </a:solidFill>
                        <a:latin typeface="Cambria Math" panose="02040503050406030204" pitchFamily="18" charset="0"/>
                      </a:rPr>
                      <m:t>)</m:t>
                    </m:r>
                  </m:oMath>
                </a14:m>
                <a:r>
                  <a:rPr lang="en-US" sz="3200" dirty="0">
                    <a:solidFill>
                      <a:srgbClr val="000000"/>
                    </a:solidFill>
                  </a:rPr>
                  <a:t> conserving SM/BSM interactions is thought to be erased during the EW phase transition</a:t>
                </a:r>
              </a:p>
              <a:p>
                <a:pPr lvl="1">
                  <a:buFont typeface="Arial" panose="020B0604020202020204" pitchFamily="34" charset="0"/>
                  <a:buChar char="•"/>
                </a:pPr>
                <a:r>
                  <a:rPr lang="en-US" dirty="0">
                    <a:solidFill>
                      <a:srgbClr val="000000"/>
                    </a:solidFill>
                  </a:rPr>
                  <a:t>Sphaleron “washes out” effectively all asymmetry (</a:t>
                </a:r>
                <a:r>
                  <a:rPr lang="en-US" dirty="0" err="1">
                    <a:solidFill>
                      <a:srgbClr val="000000"/>
                    </a:solidFill>
                    <a:hlinkClick r:id="rId2">
                      <a:extLst>
                        <a:ext uri="{A12FA001-AC4F-418D-AE19-62706E023703}">
                          <ahyp:hlinkClr xmlns:ahyp="http://schemas.microsoft.com/office/drawing/2018/hyperlinkcolor" val="tx"/>
                        </a:ext>
                      </a:extLst>
                    </a:hlinkClick>
                  </a:rPr>
                  <a:t>Dolgov</a:t>
                </a:r>
                <a:r>
                  <a:rPr lang="en-US" dirty="0">
                    <a:solidFill>
                      <a:srgbClr val="000000"/>
                    </a:solidFill>
                    <a:hlinkClick r:id="rId2">
                      <a:extLst>
                        <a:ext uri="{A12FA001-AC4F-418D-AE19-62706E023703}">
                          <ahyp:hlinkClr xmlns:ahyp="http://schemas.microsoft.com/office/drawing/2018/hyperlinkcolor" val="tx"/>
                        </a:ext>
                      </a:extLst>
                    </a:hlinkClick>
                  </a:rPr>
                  <a:t>, 1982</a:t>
                </a:r>
                <a:r>
                  <a:rPr lang="en-US" dirty="0">
                    <a:solidFill>
                      <a:srgbClr val="000000"/>
                    </a:solidFill>
                  </a:rPr>
                  <a:t>, among others)</a:t>
                </a:r>
              </a:p>
              <a:p>
                <a:pPr>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Some models DO violate </a:t>
                </a:r>
                <a14:m>
                  <m:oMath xmlns:m="http://schemas.openxmlformats.org/officeDocument/2006/math">
                    <m:d>
                      <m:dPr>
                        <m:ctrlPr>
                          <a:rPr lang="en-US" sz="3200" i="1" dirty="0">
                            <a:solidFill>
                              <a:srgbClr val="000000"/>
                            </a:solidFill>
                            <a:latin typeface="Cambria Math" panose="02040503050406030204" pitchFamily="18" charset="0"/>
                          </a:rPr>
                        </m:ctrlPr>
                      </m:dPr>
                      <m:e>
                        <m:r>
                          <a:rPr lang="en-US" sz="3200" i="1" dirty="0">
                            <a:solidFill>
                              <a:srgbClr val="000000"/>
                            </a:solidFill>
                            <a:latin typeface="Cambria Math" panose="02040503050406030204" pitchFamily="18" charset="0"/>
                          </a:rPr>
                          <m:t>𝐵</m:t>
                        </m:r>
                        <m:r>
                          <a:rPr lang="en-US" sz="3200" i="1" dirty="0">
                            <a:solidFill>
                              <a:srgbClr val="000000"/>
                            </a:solidFill>
                            <a:latin typeface="Cambria Math" panose="02040503050406030204" pitchFamily="18" charset="0"/>
                          </a:rPr>
                          <m:t>−</m:t>
                        </m:r>
                        <m:r>
                          <a:rPr lang="en-US" sz="3200" i="1" dirty="0">
                            <a:solidFill>
                              <a:srgbClr val="000000"/>
                            </a:solidFill>
                            <a:latin typeface="Cambria Math" panose="02040503050406030204" pitchFamily="18" charset="0"/>
                          </a:rPr>
                          <m:t>𝐿</m:t>
                        </m:r>
                      </m:e>
                    </m:d>
                  </m:oMath>
                </a14:m>
                <a:endParaRPr lang="en-US" sz="3200" dirty="0">
                  <a:solidFill>
                    <a:srgbClr val="000000"/>
                  </a:solidFill>
                  <a:latin typeface="Cambria Math" panose="02040503050406030204" pitchFamily="18" charset="0"/>
                </a:endParaRPr>
              </a:p>
              <a:p>
                <a:pPr lvl="1">
                  <a:buFont typeface="Arial" panose="020B0604020202020204" pitchFamily="34" charset="0"/>
                  <a:buChar char="•"/>
                </a:pPr>
                <a:r>
                  <a:rPr lang="en-US" dirty="0">
                    <a:solidFill>
                      <a:srgbClr val="000000"/>
                    </a:solidFill>
                  </a:rPr>
                  <a:t>…or, </a:t>
                </a:r>
                <a14:m>
                  <m:oMath xmlns:m="http://schemas.openxmlformats.org/officeDocument/2006/math">
                    <m:r>
                      <m:rPr>
                        <m:sty m:val="p"/>
                      </m:rPr>
                      <a:rPr lang="en-US" dirty="0">
                        <a:solidFill>
                          <a:srgbClr val="000000"/>
                        </a:solidFill>
                        <a:latin typeface="Cambria Math" panose="02040503050406030204" pitchFamily="18" charset="0"/>
                      </a:rPr>
                      <m:t>Δ</m:t>
                    </m:r>
                    <m:r>
                      <a:rPr lang="en-US" i="1" dirty="0">
                        <a:solidFill>
                          <a:srgbClr val="000000"/>
                        </a:solidFill>
                        <a:latin typeface="Cambria Math" panose="02040503050406030204" pitchFamily="18" charset="0"/>
                      </a:rPr>
                      <m:t>𝐵</m:t>
                    </m:r>
                    <m:r>
                      <a:rPr lang="en-US" i="1" dirty="0">
                        <a:solidFill>
                          <a:srgbClr val="000000"/>
                        </a:solidFill>
                        <a:latin typeface="Cambria Math" panose="02040503050406030204" pitchFamily="18" charset="0"/>
                      </a:rPr>
                      <m:t>=2</m:t>
                    </m:r>
                  </m:oMath>
                </a14:m>
                <a:r>
                  <a:rPr lang="en-US" dirty="0">
                    <a:solidFill>
                      <a:srgbClr val="000000"/>
                    </a:solidFill>
                  </a:rPr>
                  <a:t> processes, </a:t>
                </a:r>
                <a:r>
                  <a:rPr lang="en-US" b="1" dirty="0">
                    <a:solidFill>
                      <a:srgbClr val="000000"/>
                    </a:solidFill>
                  </a:rPr>
                  <a:t>like neutron-antineutron (</a:t>
                </a:r>
                <a14:m>
                  <m:oMath xmlns:m="http://schemas.openxmlformats.org/officeDocument/2006/math">
                    <m:r>
                      <a:rPr lang="en-US" b="1" i="1" dirty="0">
                        <a:solidFill>
                          <a:srgbClr val="000000"/>
                        </a:solidFill>
                        <a:latin typeface="Cambria Math" panose="02040503050406030204" pitchFamily="18" charset="0"/>
                      </a:rPr>
                      <m:t>𝒏</m:t>
                    </m:r>
                    <m:r>
                      <a:rPr lang="en-US" b="1" i="1" dirty="0">
                        <a:solidFill>
                          <a:srgbClr val="000000"/>
                        </a:solidFill>
                        <a:latin typeface="Cambria Math" panose="02040503050406030204" pitchFamily="18" charset="0"/>
                      </a:rPr>
                      <m:t>→</m:t>
                    </m:r>
                    <m:acc>
                      <m:accPr>
                        <m:chr m:val="̅"/>
                        <m:ctrlPr>
                          <a:rPr lang="en-US" b="1" i="1" dirty="0">
                            <a:solidFill>
                              <a:srgbClr val="000000"/>
                            </a:solidFill>
                            <a:latin typeface="Cambria Math" panose="02040503050406030204" pitchFamily="18" charset="0"/>
                          </a:rPr>
                        </m:ctrlPr>
                      </m:accPr>
                      <m:e>
                        <m:r>
                          <a:rPr lang="en-US" b="1" i="1" dirty="0">
                            <a:solidFill>
                              <a:srgbClr val="000000"/>
                            </a:solidFill>
                            <a:latin typeface="Cambria Math" panose="02040503050406030204" pitchFamily="18" charset="0"/>
                          </a:rPr>
                          <m:t>𝒏</m:t>
                        </m:r>
                      </m:e>
                    </m:acc>
                  </m:oMath>
                </a14:m>
                <a:r>
                  <a:rPr lang="en-US" b="1" dirty="0">
                    <a:solidFill>
                      <a:srgbClr val="000000"/>
                    </a:solidFill>
                  </a:rPr>
                  <a:t>) oscillations</a:t>
                </a:r>
              </a:p>
              <a:p>
                <a:pPr lvl="1">
                  <a:buFont typeface="Arial" panose="020B0604020202020204" pitchFamily="34" charset="0"/>
                  <a:buChar char="•"/>
                </a:pPr>
                <a:r>
                  <a:rPr lang="en-US" dirty="0">
                    <a:solidFill>
                      <a:srgbClr val="000000"/>
                    </a:solidFill>
                  </a:rPr>
                  <a:t>These searches can probe BSM physics above LHC scales</a:t>
                </a:r>
                <a:endParaRPr lang="en-US" strike="sngStrike" dirty="0">
                  <a:solidFill>
                    <a:srgbClr val="000000"/>
                  </a:solidFill>
                </a:endParaRPr>
              </a:p>
              <a:p>
                <a:pPr lvl="1">
                  <a:buFont typeface="Arial" panose="020B0604020202020204" pitchFamily="34" charset="0"/>
                  <a:buChar char="•"/>
                </a:pPr>
                <a:r>
                  <a:rPr lang="en-US" dirty="0">
                    <a:solidFill>
                      <a:srgbClr val="000000"/>
                    </a:solidFill>
                  </a:rPr>
                  <a:t>A “post-sphaleron” baryogenesis (PSB) [Babu, Mohapatra et al., </a:t>
                </a:r>
                <a:r>
                  <a:rPr lang="en-US" dirty="0">
                    <a:solidFill>
                      <a:srgbClr val="000000"/>
                    </a:solidFill>
                    <a:hlinkClick r:id="rId3">
                      <a:extLst>
                        <a:ext uri="{A12FA001-AC4F-418D-AE19-62706E023703}">
                          <ahyp:hlinkClr xmlns:ahyp="http://schemas.microsoft.com/office/drawing/2018/hyperlinkcolor" val="tx"/>
                        </a:ext>
                      </a:extLst>
                    </a:hlinkClick>
                  </a:rPr>
                  <a:t>2006</a:t>
                </a:r>
                <a:r>
                  <a:rPr lang="en-US" dirty="0">
                    <a:solidFill>
                      <a:srgbClr val="000000"/>
                    </a:solidFill>
                  </a:rPr>
                  <a:t> and </a:t>
                </a:r>
                <a:r>
                  <a:rPr lang="en-US" dirty="0">
                    <a:solidFill>
                      <a:srgbClr val="000000"/>
                    </a:solidFill>
                    <a:hlinkClick r:id="rId4">
                      <a:extLst>
                        <a:ext uri="{A12FA001-AC4F-418D-AE19-62706E023703}">
                          <ahyp:hlinkClr xmlns:ahyp="http://schemas.microsoft.com/office/drawing/2018/hyperlinkcolor" val="tx"/>
                        </a:ext>
                      </a:extLst>
                    </a:hlinkClick>
                  </a:rPr>
                  <a:t>2013</a:t>
                </a:r>
                <a:r>
                  <a:rPr lang="en-US" dirty="0">
                    <a:solidFill>
                      <a:srgbClr val="000000"/>
                    </a:solidFill>
                  </a:rPr>
                  <a:t>]</a:t>
                </a:r>
              </a:p>
              <a:p>
                <a:pPr>
                  <a:buFont typeface="Arial" panose="020B0604020202020204" pitchFamily="34" charset="0"/>
                  <a:buChar char="•"/>
                </a:pPr>
                <a:r>
                  <a:rPr lang="en-US" sz="3200" dirty="0">
                    <a:solidFill>
                      <a:srgbClr val="000000"/>
                    </a:solidFill>
                  </a:rPr>
                  <a:t>Observation of the transformation would be a spectacular discovery</a:t>
                </a:r>
              </a:p>
              <a:p>
                <a:pPr lvl="1">
                  <a:buFont typeface="Arial" panose="020B0604020202020204" pitchFamily="34" charset="0"/>
                  <a:buChar char="•"/>
                </a:pPr>
                <a:r>
                  <a:rPr lang="en-US" i="1" dirty="0">
                    <a:solidFill>
                      <a:srgbClr val="000000"/>
                    </a:solidFill>
                  </a:rPr>
                  <a:t>Could</a:t>
                </a:r>
                <a:r>
                  <a:rPr lang="en-US" dirty="0">
                    <a:solidFill>
                      <a:srgbClr val="000000"/>
                    </a:solidFill>
                  </a:rPr>
                  <a:t> explain the BAU, making </a:t>
                </a:r>
                <a:r>
                  <a:rPr lang="en-US" dirty="0" err="1">
                    <a:solidFill>
                      <a:srgbClr val="000000"/>
                    </a:solidFill>
                  </a:rPr>
                  <a:t>leptogenesis</a:t>
                </a:r>
                <a:r>
                  <a:rPr lang="en-US" dirty="0">
                    <a:solidFill>
                      <a:srgbClr val="000000"/>
                    </a:solidFill>
                  </a:rPr>
                  <a:t> “interesting…[but] irrelevant”—</a:t>
                </a:r>
                <a:r>
                  <a:rPr lang="en-US" i="1" dirty="0">
                    <a:solidFill>
                      <a:srgbClr val="000000"/>
                    </a:solidFill>
                  </a:rPr>
                  <a:t>Mohapatra</a:t>
                </a:r>
                <a:endParaRPr lang="en-US" dirty="0">
                  <a:solidFill>
                    <a:srgbClr val="000000"/>
                  </a:solidFill>
                </a:endParaRPr>
              </a:p>
              <a:p>
                <a:pPr lvl="1">
                  <a:buFont typeface="Arial" panose="020B0604020202020204" pitchFamily="34" charset="0"/>
                  <a:buChar char="•"/>
                </a:pPr>
                <a:r>
                  <a:rPr lang="en-US" dirty="0">
                    <a:solidFill>
                      <a:srgbClr val="000000"/>
                    </a:solidFill>
                  </a:rPr>
                  <a:t>…or rule out “compelling” PSB entirely—</a:t>
                </a:r>
                <a:r>
                  <a:rPr lang="en-US" i="1" dirty="0">
                    <a:solidFill>
                      <a:srgbClr val="000000"/>
                    </a:solidFill>
                  </a:rPr>
                  <a:t>Nelson </a:t>
                </a:r>
              </a:p>
            </p:txBody>
          </p:sp>
        </mc:Choice>
        <mc:Fallback>
          <p:sp>
            <p:nvSpPr>
              <p:cNvPr id="2" name="Content Placeholder 1">
                <a:extLst>
                  <a:ext uri="{FF2B5EF4-FFF2-40B4-BE49-F238E27FC236}">
                    <a16:creationId xmlns:a16="http://schemas.microsoft.com/office/drawing/2014/main" id="{0363FD69-32B4-4CC9-A445-8D84DCCF6CA9}"/>
                  </a:ext>
                </a:extLst>
              </p:cNvPr>
              <p:cNvSpPr>
                <a:spLocks noGrp="1" noRot="1" noChangeAspect="1" noMove="1" noResize="1" noEditPoints="1" noAdjustHandles="1" noChangeArrowheads="1" noChangeShapeType="1" noTextEdit="1"/>
              </p:cNvSpPr>
              <p:nvPr>
                <p:ph idx="1"/>
              </p:nvPr>
            </p:nvSpPr>
            <p:spPr>
              <a:xfrm>
                <a:off x="324853" y="742119"/>
                <a:ext cx="11562348" cy="5610559"/>
              </a:xfrm>
              <a:blipFill>
                <a:blip r:embed="rId5"/>
                <a:stretch>
                  <a:fillRect l="-2003" t="-2283" b="-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B249E08C-AE2E-494E-BA0F-C49BF40B48E4}"/>
                  </a:ext>
                </a:extLst>
              </p:cNvPr>
              <p:cNvSpPr>
                <a:spLocks noGrp="1"/>
              </p:cNvSpPr>
              <p:nvPr>
                <p:ph type="title"/>
              </p:nvPr>
            </p:nvSpPr>
            <p:spPr/>
            <p:txBody>
              <a:bodyPr/>
              <a:lstStyle/>
              <a:p>
                <a:r>
                  <a:rPr lang="en-US" sz="2667" dirty="0"/>
                  <a:t>Motivations for Experimental Detection of </a:t>
                </a:r>
                <a14:m>
                  <m:oMath xmlns:m="http://schemas.openxmlformats.org/officeDocument/2006/math">
                    <m:r>
                      <a:rPr lang="en-US" sz="2667" i="1" dirty="0">
                        <a:latin typeface="Cambria Math" panose="02040503050406030204" pitchFamily="18" charset="0"/>
                      </a:rPr>
                      <m:t>𝒏</m:t>
                    </m:r>
                    <m:r>
                      <a:rPr lang="en-US" sz="2667" i="1" dirty="0">
                        <a:latin typeface="Cambria Math" panose="02040503050406030204" pitchFamily="18" charset="0"/>
                      </a:rPr>
                      <m:t>→</m:t>
                    </m:r>
                    <m:acc>
                      <m:accPr>
                        <m:chr m:val="̅"/>
                        <m:ctrlPr>
                          <a:rPr lang="ar-AE" sz="2667" i="1" dirty="0">
                            <a:latin typeface="Cambria Math" panose="02040503050406030204" pitchFamily="18" charset="0"/>
                          </a:rPr>
                        </m:ctrlPr>
                      </m:accPr>
                      <m:e>
                        <m:r>
                          <a:rPr lang="ar-AE" sz="2667" i="1" dirty="0">
                            <a:latin typeface="Cambria Math" panose="02040503050406030204" pitchFamily="18" charset="0"/>
                          </a:rPr>
                          <m:t>𝒏</m:t>
                        </m:r>
                      </m:e>
                    </m:acc>
                  </m:oMath>
                </a14:m>
                <a:r>
                  <a:rPr lang="ar-AE" sz="2667" dirty="0"/>
                  <a:t> </a:t>
                </a:r>
                <a:r>
                  <a:rPr lang="en-US" sz="2667" dirty="0"/>
                  <a:t>Transformations</a:t>
                </a:r>
                <a:endParaRPr lang="en-US" dirty="0"/>
              </a:p>
            </p:txBody>
          </p:sp>
        </mc:Choice>
        <mc:Fallback xmlns="">
          <p:sp>
            <p:nvSpPr>
              <p:cNvPr id="3" name="Title 2">
                <a:extLst>
                  <a:ext uri="{FF2B5EF4-FFF2-40B4-BE49-F238E27FC236}">
                    <a16:creationId xmlns:a16="http://schemas.microsoft.com/office/drawing/2014/main" id="{B249E08C-AE2E-494E-BA0F-C49BF40B48E4}"/>
                  </a:ext>
                </a:extLst>
              </p:cNvPr>
              <p:cNvSpPr>
                <a:spLocks noGrp="1" noRot="1" noChangeAspect="1" noMove="1" noResize="1" noEditPoints="1" noAdjustHandles="1" noChangeArrowheads="1" noChangeShapeType="1" noTextEdit="1"/>
              </p:cNvSpPr>
              <p:nvPr>
                <p:ph type="title"/>
              </p:nvPr>
            </p:nvSpPr>
            <p:spPr>
              <a:blipFill>
                <a:blip r:embed="rId6"/>
                <a:stretch>
                  <a:fillRect l="-1825" t="-22642" b="-4905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C0C001D-C34A-4A9A-A8D8-6F2DFD89530E}"/>
              </a:ext>
            </a:extLst>
          </p:cNvPr>
          <p:cNvSpPr>
            <a:spLocks noGrp="1"/>
          </p:cNvSpPr>
          <p:nvPr>
            <p:ph type="dt" sz="half" idx="2"/>
          </p:nvPr>
        </p:nvSpPr>
        <p:spPr/>
        <p:txBody>
          <a:bodyPr/>
          <a:lstStyle/>
          <a:p>
            <a:pPr defTabSz="609585" fontAlgn="base">
              <a:spcBef>
                <a:spcPct val="0"/>
              </a:spcBef>
              <a:spcAft>
                <a:spcPct val="0"/>
              </a:spcAft>
              <a:defRPr/>
            </a:pPr>
            <a:r>
              <a:rPr lang="en-US"/>
              <a:t>October 22nd, 2019</a:t>
            </a:r>
            <a:endParaRPr lang="en-US" dirty="0"/>
          </a:p>
        </p:txBody>
      </p:sp>
      <p:sp>
        <p:nvSpPr>
          <p:cNvPr id="5" name="Footer Placeholder 4">
            <a:extLst>
              <a:ext uri="{FF2B5EF4-FFF2-40B4-BE49-F238E27FC236}">
                <a16:creationId xmlns:a16="http://schemas.microsoft.com/office/drawing/2014/main" id="{8D21AD70-5F6A-4A27-B6E5-E76C127CAF2C}"/>
              </a:ext>
            </a:extLst>
          </p:cNvPr>
          <p:cNvSpPr>
            <a:spLocks noGrp="1"/>
          </p:cNvSpPr>
          <p:nvPr>
            <p:ph type="ftr" sz="quarter" idx="3"/>
          </p:nvPr>
        </p:nvSpPr>
        <p:spPr/>
        <p:txBody>
          <a:bodyPr/>
          <a:lstStyle/>
          <a:p>
            <a:pPr defTabSz="609585" fontAlgn="base">
              <a:spcBef>
                <a:spcPct val="0"/>
              </a:spcBef>
              <a:spcAft>
                <a:spcPct val="0"/>
              </a:spcAft>
              <a:defRPr/>
            </a:pPr>
            <a:r>
              <a:rPr lang="en-US"/>
              <a:t>2019 International Workshop on Baryon and Lepton Number Violation</a:t>
            </a:r>
            <a:endParaRPr lang="en-US" b="1" dirty="0"/>
          </a:p>
        </p:txBody>
      </p:sp>
      <p:sp>
        <p:nvSpPr>
          <p:cNvPr id="6" name="Slide Number Placeholder 5">
            <a:extLst>
              <a:ext uri="{FF2B5EF4-FFF2-40B4-BE49-F238E27FC236}">
                <a16:creationId xmlns:a16="http://schemas.microsoft.com/office/drawing/2014/main" id="{E3C81735-3906-4BDC-AE78-F7E772D33981}"/>
              </a:ext>
            </a:extLst>
          </p:cNvPr>
          <p:cNvSpPr>
            <a:spLocks noGrp="1"/>
          </p:cNvSpPr>
          <p:nvPr>
            <p:ph type="sldNum" sz="quarter" idx="4"/>
          </p:nvPr>
        </p:nvSpPr>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4</a:t>
            </a:fld>
            <a:endParaRPr lang="en-US" dirty="0"/>
          </a:p>
        </p:txBody>
      </p:sp>
    </p:spTree>
    <p:extLst>
      <p:ext uri="{BB962C8B-B14F-4D97-AF65-F5344CB8AC3E}">
        <p14:creationId xmlns:p14="http://schemas.microsoft.com/office/powerpoint/2010/main" val="4128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C1490ED8-3196-4F13-BBD2-C00D91B88F4E}"/>
                  </a:ext>
                </a:extLst>
              </p:cNvPr>
              <p:cNvSpPr>
                <a:spLocks noGrp="1"/>
              </p:cNvSpPr>
              <p:nvPr>
                <p:ph type="title"/>
              </p:nvPr>
            </p:nvSpPr>
            <p:spPr>
              <a:xfrm>
                <a:off x="304800" y="361076"/>
                <a:ext cx="11582400" cy="427877"/>
              </a:xfrm>
            </p:spPr>
            <p:txBody>
              <a:bodyPr/>
              <a:lstStyle/>
              <a:p>
                <a:r>
                  <a:rPr lang="en-US" sz="3200" dirty="0"/>
                  <a:t>The Need to Understand </a:t>
                </a:r>
                <a14:m>
                  <m:oMath xmlns:m="http://schemas.openxmlformats.org/officeDocument/2006/math">
                    <m:r>
                      <a:rPr lang="en-US" sz="3200" i="1">
                        <a:latin typeface="Cambria Math" panose="02040503050406030204" pitchFamily="18" charset="0"/>
                      </a:rPr>
                      <m:t>𝒏</m:t>
                    </m:r>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𝒏</m:t>
                        </m:r>
                      </m:e>
                    </m:acc>
                  </m:oMath>
                </a14:m>
                <a:r>
                  <a:rPr lang="en-US" sz="3200" dirty="0"/>
                  <a:t> Simulation Systematics</a:t>
                </a:r>
                <a:br>
                  <a:rPr lang="en-US" sz="3200" dirty="0"/>
                </a:br>
                <a:r>
                  <a:rPr lang="en-US" sz="2133" dirty="0">
                    <a:solidFill>
                      <a:srgbClr val="00B0F0"/>
                    </a:solidFill>
                  </a:rPr>
                  <a:t>…in the context of automated reconstruction and analysis techniques (CNNs, BDTs)</a:t>
                </a:r>
              </a:p>
            </p:txBody>
          </p:sp>
        </mc:Choice>
        <mc:Fallback>
          <p:sp>
            <p:nvSpPr>
              <p:cNvPr id="3" name="Title 2">
                <a:extLst>
                  <a:ext uri="{FF2B5EF4-FFF2-40B4-BE49-F238E27FC236}">
                    <a16:creationId xmlns:a16="http://schemas.microsoft.com/office/drawing/2014/main" id="{C1490ED8-3196-4F13-BBD2-C00D91B88F4E}"/>
                  </a:ext>
                </a:extLst>
              </p:cNvPr>
              <p:cNvSpPr>
                <a:spLocks noGrp="1" noRot="1" noChangeAspect="1" noMove="1" noResize="1" noEditPoints="1" noAdjustHandles="1" noChangeArrowheads="1" noChangeShapeType="1" noTextEdit="1"/>
              </p:cNvSpPr>
              <p:nvPr>
                <p:ph type="title"/>
              </p:nvPr>
            </p:nvSpPr>
            <p:spPr>
              <a:xfrm>
                <a:off x="304800" y="361076"/>
                <a:ext cx="11582400" cy="427877"/>
              </a:xfrm>
              <a:blipFill>
                <a:blip r:embed="rId3"/>
                <a:stretch>
                  <a:fillRect l="-2105" t="-118571" b="-38571"/>
                </a:stretch>
              </a:blipFill>
            </p:spPr>
            <p:txBody>
              <a:bodyPr/>
              <a:lstStyle/>
              <a:p>
                <a:r>
                  <a:rPr lang="en-US">
                    <a:noFill/>
                  </a:rPr>
                  <a:t> </a:t>
                </a:r>
              </a:p>
            </p:txBody>
          </p:sp>
        </mc:Fallback>
      </mc:AlternateContent>
      <p:sp>
        <p:nvSpPr>
          <p:cNvPr id="7" name="Date Placeholder 3">
            <a:extLst>
              <a:ext uri="{FF2B5EF4-FFF2-40B4-BE49-F238E27FC236}">
                <a16:creationId xmlns:a16="http://schemas.microsoft.com/office/drawing/2014/main" id="{BB26A67D-CE51-4503-8F7C-C982E4CDF4A9}"/>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8" name="Footer Placeholder 4">
            <a:extLst>
              <a:ext uri="{FF2B5EF4-FFF2-40B4-BE49-F238E27FC236}">
                <a16:creationId xmlns:a16="http://schemas.microsoft.com/office/drawing/2014/main" id="{4E12B402-E286-49EB-9324-3742FF85900F}"/>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9" name="Slide Number Placeholder 5">
            <a:extLst>
              <a:ext uri="{FF2B5EF4-FFF2-40B4-BE49-F238E27FC236}">
                <a16:creationId xmlns:a16="http://schemas.microsoft.com/office/drawing/2014/main" id="{62334B07-4249-48CD-BBC7-D519AB3F2D19}"/>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5</a:t>
            </a:fld>
            <a:endParaRPr lang="en-US" dirty="0"/>
          </a:p>
        </p:txBody>
      </p:sp>
      <p:sp>
        <p:nvSpPr>
          <p:cNvPr id="2" name="Content Placeholder 1">
            <a:extLst>
              <a:ext uri="{FF2B5EF4-FFF2-40B4-BE49-F238E27FC236}">
                <a16:creationId xmlns:a16="http://schemas.microsoft.com/office/drawing/2014/main" id="{883E4820-A921-44F8-8EFF-6E7DFB2A3AE0}"/>
              </a:ext>
            </a:extLst>
          </p:cNvPr>
          <p:cNvSpPr>
            <a:spLocks noGrp="1"/>
          </p:cNvSpPr>
          <p:nvPr>
            <p:ph idx="1"/>
          </p:nvPr>
        </p:nvSpPr>
        <p:spPr>
          <a:xfrm>
            <a:off x="304800" y="822189"/>
            <a:ext cx="11582400" cy="5584536"/>
          </a:xfrm>
        </p:spPr>
        <p:txBody>
          <a:bodyPr/>
          <a:lstStyle/>
          <a:p>
            <a:r>
              <a:rPr lang="en-US" dirty="0"/>
              <a:t>How do we understand the usefulness and stability of prospective, Monte Carlo-derived limits?</a:t>
            </a:r>
          </a:p>
          <a:p>
            <a:pPr lvl="1"/>
            <a:r>
              <a:rPr lang="en-US" dirty="0"/>
              <a:t>When we </a:t>
            </a:r>
            <a:r>
              <a:rPr lang="en-US" i="1" dirty="0"/>
              <a:t>simulate events</a:t>
            </a:r>
            <a:r>
              <a:rPr lang="en-US" dirty="0"/>
              <a:t>, how stable are signal efficiencies?</a:t>
            </a:r>
          </a:p>
          <a:p>
            <a:pPr lvl="1"/>
            <a:r>
              <a:rPr lang="en-US" dirty="0"/>
              <a:t>When we </a:t>
            </a:r>
            <a:r>
              <a:rPr lang="en-US" i="1" dirty="0"/>
              <a:t>simulate backgrounds</a:t>
            </a:r>
            <a:r>
              <a:rPr lang="en-US" dirty="0"/>
              <a:t>, how stable are rejection rates?</a:t>
            </a:r>
          </a:p>
          <a:p>
            <a:pPr lvl="1"/>
            <a:r>
              <a:rPr lang="en-US" dirty="0"/>
              <a:t>In some respect, these questions go beyond simple statistics…</a:t>
            </a:r>
          </a:p>
          <a:p>
            <a:r>
              <a:rPr lang="en-US" dirty="0"/>
              <a:t>Do our final state signal and/or background topologies change depending on the underlying nuclear and intranuclear cascade models?</a:t>
            </a:r>
          </a:p>
          <a:p>
            <a:pPr lvl="1"/>
            <a:r>
              <a:rPr lang="en-US" dirty="0"/>
              <a:t>In </a:t>
            </a:r>
            <a:r>
              <a:rPr lang="en-US" dirty="0">
                <a:hlinkClick r:id="rId4"/>
              </a:rPr>
              <a:t>GENIE</a:t>
            </a:r>
            <a:r>
              <a:rPr lang="en-US" dirty="0"/>
              <a:t>v3.0.6, there are three main nuclear models </a:t>
            </a:r>
            <a:r>
              <a:rPr lang="en-US" i="1" dirty="0"/>
              <a:t>currently </a:t>
            </a:r>
            <a:r>
              <a:rPr lang="en-US" dirty="0"/>
              <a:t>available:</a:t>
            </a:r>
          </a:p>
          <a:p>
            <a:pPr marL="833946" lvl="1" indent="-457189">
              <a:buFont typeface="+mj-lt"/>
              <a:buAutoNum type="arabicPeriod"/>
            </a:pPr>
            <a:r>
              <a:rPr lang="en-US" dirty="0" err="1">
                <a:hlinkClick r:id="rId5"/>
              </a:rPr>
              <a:t>Bodek</a:t>
            </a:r>
            <a:r>
              <a:rPr lang="en-US" dirty="0">
                <a:hlinkClick r:id="rId5"/>
              </a:rPr>
              <a:t>-Ritchie</a:t>
            </a:r>
            <a:r>
              <a:rPr lang="en-US" dirty="0"/>
              <a:t> (relativistic) </a:t>
            </a:r>
            <a:r>
              <a:rPr lang="en-US" i="1" dirty="0"/>
              <a:t>nonlocal</a:t>
            </a:r>
            <a:r>
              <a:rPr lang="en-US" dirty="0"/>
              <a:t> Fermi gas</a:t>
            </a:r>
          </a:p>
          <a:p>
            <a:pPr marL="833946" lvl="1" indent="-457189">
              <a:buFont typeface="+mj-lt"/>
              <a:buAutoNum type="arabicPeriod"/>
            </a:pPr>
            <a:r>
              <a:rPr lang="en-US" i="1" dirty="0"/>
              <a:t>Local</a:t>
            </a:r>
            <a:r>
              <a:rPr lang="en-US" dirty="0"/>
              <a:t> (nonrelativistic) Fermi Gas</a:t>
            </a:r>
          </a:p>
          <a:p>
            <a:pPr marL="833946" lvl="1" indent="-457189">
              <a:buFont typeface="+mj-lt"/>
              <a:buAutoNum type="arabicPeriod"/>
            </a:pPr>
            <a:r>
              <a:rPr lang="en-US" dirty="0">
                <a:hlinkClick r:id="rId6"/>
              </a:rPr>
              <a:t>Effective Spectral Function</a:t>
            </a:r>
            <a:r>
              <a:rPr lang="en-US" dirty="0"/>
              <a:t> (</a:t>
            </a:r>
            <a:r>
              <a:rPr lang="en-US" i="1" dirty="0"/>
              <a:t>nonlocal</a:t>
            </a:r>
            <a:r>
              <a:rPr lang="en-US" dirty="0"/>
              <a:t>)</a:t>
            </a:r>
          </a:p>
          <a:p>
            <a:pPr lvl="1"/>
            <a:r>
              <a:rPr lang="en-US" dirty="0"/>
              <a:t>There are two main intranuclear cascades </a:t>
            </a:r>
            <a:r>
              <a:rPr lang="en-US" i="1" dirty="0"/>
              <a:t>currently </a:t>
            </a:r>
            <a:r>
              <a:rPr lang="en-US" dirty="0"/>
              <a:t>available:</a:t>
            </a:r>
          </a:p>
          <a:p>
            <a:pPr marL="833946" lvl="1" indent="-457189">
              <a:buFont typeface="+mj-lt"/>
              <a:buAutoNum type="arabicPeriod"/>
            </a:pPr>
            <a:r>
              <a:rPr lang="en-US" dirty="0"/>
              <a:t>hA2018 (single effective interaction)</a:t>
            </a:r>
          </a:p>
          <a:p>
            <a:pPr marL="833946" lvl="1" indent="-457189">
              <a:buFont typeface="+mj-lt"/>
              <a:buAutoNum type="arabicPeriod"/>
            </a:pPr>
            <a:r>
              <a:rPr lang="en-US" dirty="0"/>
              <a:t>hN2018 (full intranuclear cascade model)</a:t>
            </a:r>
          </a:p>
        </p:txBody>
      </p:sp>
    </p:spTree>
    <p:extLst>
      <p:ext uri="{BB962C8B-B14F-4D97-AF65-F5344CB8AC3E}">
        <p14:creationId xmlns:p14="http://schemas.microsoft.com/office/powerpoint/2010/main" val="378508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Content Placeholder 36">
            <a:extLst>
              <a:ext uri="{FF2B5EF4-FFF2-40B4-BE49-F238E27FC236}">
                <a16:creationId xmlns:a16="http://schemas.microsoft.com/office/drawing/2014/main" id="{5341BDB2-268B-48F0-867C-A58C4273869C}"/>
              </a:ext>
            </a:extLst>
          </p:cNvPr>
          <p:cNvPicPr>
            <a:picLocks noGrp="1"/>
          </p:cNvPicPr>
          <p:nvPr>
            <p:ph sz="half" idx="15"/>
          </p:nvPr>
        </p:nvPicPr>
        <p:blipFill>
          <a:blip r:embed="rId2" cstate="print">
            <a:extLst>
              <a:ext uri="{BEBA8EAE-BF5A-486C-A8C5-ECC9F3942E4B}">
                <a14:imgProps xmlns:a14="http://schemas.microsoft.com/office/drawing/2010/main">
                  <a14:imgLayer r:embed="rId3">
                    <a14:imgEffect>
                      <a14:brightnessContrast contrast="51000"/>
                    </a14:imgEffect>
                  </a14:imgLayer>
                </a14:imgProps>
              </a:ext>
              <a:ext uri="{28A0092B-C50C-407E-A947-70E740481C1C}">
                <a14:useLocalDpi xmlns:a14="http://schemas.microsoft.com/office/drawing/2010/main" val="0"/>
              </a:ext>
            </a:extLst>
          </a:blip>
          <a:stretch>
            <a:fillRect/>
          </a:stretch>
        </p:blipFill>
        <p:spPr>
          <a:xfrm>
            <a:off x="5085895" y="839537"/>
            <a:ext cx="6927701" cy="5384800"/>
          </a:xfrm>
          <a:prstGeom prst="rect">
            <a:avLst/>
          </a:prstGeom>
        </p:spPr>
      </p:pic>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0B87C8B9-3479-4B59-8B3A-A572086E39E8}"/>
                  </a:ext>
                </a:extLst>
              </p:cNvPr>
              <p:cNvSpPr>
                <a:spLocks noGrp="1"/>
              </p:cNvSpPr>
              <p:nvPr>
                <p:ph type="body" sz="half" idx="2"/>
              </p:nvPr>
            </p:nvSpPr>
            <p:spPr>
              <a:xfrm>
                <a:off x="58899" y="4393838"/>
                <a:ext cx="5240100" cy="1534983"/>
              </a:xfrm>
            </p:spPr>
            <p:txBody>
              <a:bodyPr/>
              <a:lstStyle/>
              <a:p>
                <a:r>
                  <a:rPr lang="en-US" sz="1867" dirty="0"/>
                  <a:t>The correlation of radius and momentum has been previously ignored for </a:t>
                </a:r>
                <a:r>
                  <a:rPr lang="en-US" sz="1867" i="1" dirty="0"/>
                  <a:t>all</a:t>
                </a:r>
                <a:r>
                  <a:rPr lang="en-US" sz="1867" dirty="0"/>
                  <a:t> </a:t>
                </a:r>
                <a14:m>
                  <m:oMath xmlns:m="http://schemas.openxmlformats.org/officeDocument/2006/math">
                    <m:r>
                      <a:rPr lang="en-US" sz="1867" i="1">
                        <a:latin typeface="Cambria Math" panose="02040503050406030204" pitchFamily="18" charset="0"/>
                      </a:rPr>
                      <m:t>𝒏</m:t>
                    </m:r>
                    <m:r>
                      <a:rPr lang="en-US" sz="1867" i="1">
                        <a:latin typeface="Cambria Math" panose="02040503050406030204" pitchFamily="18" charset="0"/>
                      </a:rPr>
                      <m:t>→</m:t>
                    </m:r>
                    <m:acc>
                      <m:accPr>
                        <m:chr m:val="̅"/>
                        <m:ctrlPr>
                          <a:rPr lang="en-US" sz="1867" i="1">
                            <a:latin typeface="Cambria Math" panose="02040503050406030204" pitchFamily="18" charset="0"/>
                          </a:rPr>
                        </m:ctrlPr>
                      </m:accPr>
                      <m:e>
                        <m:r>
                          <a:rPr lang="en-US" sz="1867" i="1">
                            <a:latin typeface="Cambria Math" panose="02040503050406030204" pitchFamily="18" charset="0"/>
                          </a:rPr>
                          <m:t>𝒏</m:t>
                        </m:r>
                      </m:e>
                    </m:acc>
                  </m:oMath>
                </a14:m>
                <a:r>
                  <a:rPr lang="en-US" sz="1867" dirty="0"/>
                  <a:t> simulations in </a:t>
                </a:r>
                <a:r>
                  <a:rPr lang="en-US" sz="1867" i="1" dirty="0"/>
                  <a:t>all</a:t>
                </a:r>
                <a:r>
                  <a:rPr lang="en-US" sz="1867" dirty="0"/>
                  <a:t> experiments</a:t>
                </a:r>
              </a:p>
              <a:p>
                <a:pPr marL="380990" indent="-380990">
                  <a:buFont typeface="Arial" panose="020B0604020202020204" pitchFamily="34" charset="0"/>
                  <a:buChar char="•"/>
                </a:pPr>
                <a:r>
                  <a:rPr lang="en-US" sz="1867" dirty="0"/>
                  <a:t>High radii lead to…</a:t>
                </a:r>
              </a:p>
              <a:p>
                <a:pPr marL="990575" lvl="1" indent="-380990">
                  <a:buFont typeface="Arial" panose="020B0604020202020204" pitchFamily="34" charset="0"/>
                  <a:buChar char="•"/>
                </a:pPr>
                <a:r>
                  <a:rPr lang="en-US" sz="1867" dirty="0"/>
                  <a:t>Fewer FSIs, more meson emission</a:t>
                </a:r>
              </a:p>
              <a:p>
                <a:pPr marL="990575" lvl="1" indent="-380990">
                  <a:buFont typeface="Arial" panose="020B0604020202020204" pitchFamily="34" charset="0"/>
                  <a:buChar char="•"/>
                </a:pPr>
                <a:r>
                  <a:rPr lang="en-US" sz="1867" dirty="0"/>
                  <a:t>Lower total momentum (near </a:t>
                </a:r>
                <a:r>
                  <a:rPr lang="en-US" sz="1867" i="1" dirty="0"/>
                  <a:t>ideal case</a:t>
                </a:r>
                <a:r>
                  <a:rPr lang="en-US" sz="1867" dirty="0"/>
                  <a:t>)</a:t>
                </a:r>
              </a:p>
            </p:txBody>
          </p:sp>
        </mc:Choice>
        <mc:Fallback>
          <p:sp>
            <p:nvSpPr>
              <p:cNvPr id="2" name="Text Placeholder 1">
                <a:extLst>
                  <a:ext uri="{FF2B5EF4-FFF2-40B4-BE49-F238E27FC236}">
                    <a16:creationId xmlns:a16="http://schemas.microsoft.com/office/drawing/2014/main" id="{0B87C8B9-3479-4B59-8B3A-A572086E39E8}"/>
                  </a:ext>
                </a:extLst>
              </p:cNvPr>
              <p:cNvSpPr>
                <a:spLocks noGrp="1" noRot="1" noChangeAspect="1" noMove="1" noResize="1" noEditPoints="1" noAdjustHandles="1" noChangeArrowheads="1" noChangeShapeType="1" noTextEdit="1"/>
              </p:cNvSpPr>
              <p:nvPr>
                <p:ph type="body" sz="half" idx="2"/>
              </p:nvPr>
            </p:nvSpPr>
            <p:spPr>
              <a:xfrm>
                <a:off x="58899" y="4393838"/>
                <a:ext cx="5240100" cy="1534983"/>
              </a:xfrm>
              <a:blipFill>
                <a:blip r:embed="rId4"/>
                <a:stretch>
                  <a:fillRect l="-2794" t="-4762" r="-2794" b="-31746"/>
                </a:stretch>
              </a:blipFill>
            </p:spPr>
            <p:txBody>
              <a:bodyPr/>
              <a:lstStyle/>
              <a:p>
                <a:r>
                  <a:rPr lang="en-US">
                    <a:noFill/>
                  </a:rPr>
                  <a:t> </a:t>
                </a:r>
              </a:p>
            </p:txBody>
          </p:sp>
        </mc:Fallback>
      </mc:AlternateContent>
      <p:sp>
        <p:nvSpPr>
          <p:cNvPr id="7" name="Title 6">
            <a:extLst>
              <a:ext uri="{FF2B5EF4-FFF2-40B4-BE49-F238E27FC236}">
                <a16:creationId xmlns:a16="http://schemas.microsoft.com/office/drawing/2014/main" id="{AD36C27B-7361-4A4C-BB7A-F38502E36DAC}"/>
              </a:ext>
            </a:extLst>
          </p:cNvPr>
          <p:cNvSpPr>
            <a:spLocks noGrp="1"/>
          </p:cNvSpPr>
          <p:nvPr>
            <p:ph type="title"/>
          </p:nvPr>
        </p:nvSpPr>
        <p:spPr>
          <a:xfrm>
            <a:off x="304800" y="197099"/>
            <a:ext cx="11582400" cy="427877"/>
          </a:xfrm>
        </p:spPr>
        <p:txBody>
          <a:bodyPr/>
          <a:lstStyle/>
          <a:p>
            <a:r>
              <a:rPr lang="en-US" dirty="0"/>
              <a:t>The Importance of </a:t>
            </a:r>
            <a:r>
              <a:rPr lang="en-US" i="1" dirty="0"/>
              <a:t>Some</a:t>
            </a:r>
            <a:r>
              <a:rPr lang="en-US" dirty="0"/>
              <a:t> Physical Correlations</a:t>
            </a:r>
          </a:p>
        </p:txBody>
      </p:sp>
      <p:sp>
        <p:nvSpPr>
          <p:cNvPr id="10" name="Oval 9">
            <a:extLst>
              <a:ext uri="{FF2B5EF4-FFF2-40B4-BE49-F238E27FC236}">
                <a16:creationId xmlns:a16="http://schemas.microsoft.com/office/drawing/2014/main" id="{33BD9FEF-0632-497D-A5FA-E7F977BEC4C7}"/>
              </a:ext>
            </a:extLst>
          </p:cNvPr>
          <p:cNvSpPr/>
          <p:nvPr/>
        </p:nvSpPr>
        <p:spPr>
          <a:xfrm>
            <a:off x="551961" y="755037"/>
            <a:ext cx="3614531" cy="3484035"/>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11" name="Oval 10">
            <a:extLst>
              <a:ext uri="{FF2B5EF4-FFF2-40B4-BE49-F238E27FC236}">
                <a16:creationId xmlns:a16="http://schemas.microsoft.com/office/drawing/2014/main" id="{C2D2C6C2-F8A3-4FE6-B126-63476719DF6B}"/>
              </a:ext>
            </a:extLst>
          </p:cNvPr>
          <p:cNvSpPr/>
          <p:nvPr/>
        </p:nvSpPr>
        <p:spPr>
          <a:xfrm>
            <a:off x="2514969" y="929181"/>
            <a:ext cx="335721" cy="328119"/>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12" name="Oval 11">
            <a:extLst>
              <a:ext uri="{FF2B5EF4-FFF2-40B4-BE49-F238E27FC236}">
                <a16:creationId xmlns:a16="http://schemas.microsoft.com/office/drawing/2014/main" id="{4A5A314A-5FD2-4ADB-8207-825E9588B22D}"/>
              </a:ext>
            </a:extLst>
          </p:cNvPr>
          <p:cNvSpPr/>
          <p:nvPr/>
        </p:nvSpPr>
        <p:spPr>
          <a:xfrm>
            <a:off x="2682829" y="2209751"/>
            <a:ext cx="335721" cy="328119"/>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13" name="Oval 12">
            <a:extLst>
              <a:ext uri="{FF2B5EF4-FFF2-40B4-BE49-F238E27FC236}">
                <a16:creationId xmlns:a16="http://schemas.microsoft.com/office/drawing/2014/main" id="{236ADB3A-14EF-48F2-9BE0-F021DB2A8345}"/>
              </a:ext>
            </a:extLst>
          </p:cNvPr>
          <p:cNvSpPr/>
          <p:nvPr/>
        </p:nvSpPr>
        <p:spPr>
          <a:xfrm rot="20997452">
            <a:off x="1552617" y="1835257"/>
            <a:ext cx="335721" cy="328119"/>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sp>
        <p:nvSpPr>
          <p:cNvPr id="14" name="Oval 13">
            <a:extLst>
              <a:ext uri="{FF2B5EF4-FFF2-40B4-BE49-F238E27FC236}">
                <a16:creationId xmlns:a16="http://schemas.microsoft.com/office/drawing/2014/main" id="{4DD52591-A5DB-4CD4-9B2F-FBE300B5C4FC}"/>
              </a:ext>
            </a:extLst>
          </p:cNvPr>
          <p:cNvSpPr/>
          <p:nvPr/>
        </p:nvSpPr>
        <p:spPr>
          <a:xfrm rot="20997452">
            <a:off x="1376813" y="3651987"/>
            <a:ext cx="335721" cy="328119"/>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cxnSp>
        <p:nvCxnSpPr>
          <p:cNvPr id="16" name="Straight Arrow Connector 15">
            <a:extLst>
              <a:ext uri="{FF2B5EF4-FFF2-40B4-BE49-F238E27FC236}">
                <a16:creationId xmlns:a16="http://schemas.microsoft.com/office/drawing/2014/main" id="{D600B1FE-A666-4E99-B8B4-905ECFA618B2}"/>
              </a:ext>
            </a:extLst>
          </p:cNvPr>
          <p:cNvCxnSpPr>
            <a:cxnSpLocks/>
          </p:cNvCxnSpPr>
          <p:nvPr/>
        </p:nvCxnSpPr>
        <p:spPr>
          <a:xfrm flipV="1">
            <a:off x="1614252" y="3470463"/>
            <a:ext cx="106224" cy="21056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1A33AC8-DD25-408A-88CD-9F5ADBDE7017}"/>
              </a:ext>
            </a:extLst>
          </p:cNvPr>
          <p:cNvCxnSpPr>
            <a:cxnSpLocks/>
          </p:cNvCxnSpPr>
          <p:nvPr/>
        </p:nvCxnSpPr>
        <p:spPr>
          <a:xfrm>
            <a:off x="1764509" y="2156374"/>
            <a:ext cx="369199" cy="98750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3DC3647-2446-4B2D-AA48-9DAB304E0E24}"/>
              </a:ext>
            </a:extLst>
          </p:cNvPr>
          <p:cNvCxnSpPr>
            <a:cxnSpLocks/>
          </p:cNvCxnSpPr>
          <p:nvPr/>
        </p:nvCxnSpPr>
        <p:spPr>
          <a:xfrm flipV="1">
            <a:off x="2822851" y="941888"/>
            <a:ext cx="275095" cy="9546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04AF084-D293-4D63-8908-33D7425D10AF}"/>
              </a:ext>
            </a:extLst>
          </p:cNvPr>
          <p:cNvCxnSpPr>
            <a:cxnSpLocks/>
          </p:cNvCxnSpPr>
          <p:nvPr/>
        </p:nvCxnSpPr>
        <p:spPr>
          <a:xfrm flipV="1">
            <a:off x="3000883" y="1878862"/>
            <a:ext cx="1516637" cy="43604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76273D7-F82F-4FB8-8D92-985FC1EB2A4F}"/>
                  </a:ext>
                </a:extLst>
              </p:cNvPr>
              <p:cNvSpPr txBox="1"/>
              <p:nvPr/>
            </p:nvSpPr>
            <p:spPr>
              <a:xfrm>
                <a:off x="1978997" y="3045048"/>
                <a:ext cx="2209432" cy="588623"/>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
                    </m:oMathParaPr>
                    <m:oMath xmlns:m="http://schemas.openxmlformats.org/officeDocument/2006/math">
                      <m:acc>
                        <m:accPr>
                          <m:chr m:val="⃗"/>
                          <m:ctrlPr>
                            <a:rPr lang="en-US" sz="2400" i="1">
                              <a:solidFill>
                                <a:srgbClr val="003087"/>
                              </a:solidFill>
                              <a:latin typeface="Cambria Math" panose="02040503050406030204" pitchFamily="18" charset="0"/>
                            </a:rPr>
                          </m:ctrlPr>
                        </m:accPr>
                        <m:e>
                          <m:sSubSup>
                            <m:sSubSupPr>
                              <m:ctrlPr>
                                <a:rPr lang="en-US" sz="2400" i="1">
                                  <a:solidFill>
                                    <a:srgbClr val="003087"/>
                                  </a:solidFill>
                                  <a:latin typeface="Cambria Math" panose="02040503050406030204" pitchFamily="18" charset="0"/>
                                </a:rPr>
                              </m:ctrlPr>
                            </m:sSubSupPr>
                            <m:e>
                              <m:r>
                                <m:rPr>
                                  <m:sty m:val="p"/>
                                </m:rPr>
                                <a:rPr lang="en-US" sz="2400">
                                  <a:solidFill>
                                    <a:srgbClr val="003087"/>
                                  </a:solidFill>
                                  <a:latin typeface="Cambria Math" panose="02040503050406030204" pitchFamily="18" charset="0"/>
                                </a:rPr>
                                <m:t>P</m:t>
                              </m:r>
                            </m:e>
                            <m:sub>
                              <m:r>
                                <m:rPr>
                                  <m:sty m:val="p"/>
                                </m:rPr>
                                <a:rPr lang="en-US" sz="2400">
                                  <a:solidFill>
                                    <a:srgbClr val="003087"/>
                                  </a:solidFill>
                                  <a:latin typeface="Cambria Math" panose="02040503050406030204" pitchFamily="18" charset="0"/>
                                </a:rPr>
                                <m:t>F</m:t>
                              </m:r>
                            </m:sub>
                            <m:sup>
                              <m:r>
                                <a:rPr lang="en-US" sz="2400" i="1">
                                  <a:solidFill>
                                    <a:srgbClr val="003087"/>
                                  </a:solidFill>
                                  <a:latin typeface="Cambria Math" panose="02040503050406030204" pitchFamily="18" charset="0"/>
                                </a:rPr>
                                <m:t>𝑖</m:t>
                              </m:r>
                            </m:sup>
                          </m:sSubSup>
                        </m:e>
                      </m:acc>
                      <m:r>
                        <a:rPr lang="en-US" sz="2400" i="1">
                          <a:solidFill>
                            <a:srgbClr val="003087"/>
                          </a:solidFill>
                          <a:latin typeface="Cambria Math" panose="02040503050406030204" pitchFamily="18" charset="0"/>
                        </a:rPr>
                        <m:t>=</m:t>
                      </m:r>
                      <m:acc>
                        <m:accPr>
                          <m:chr m:val="⃗"/>
                          <m:ctrlPr>
                            <a:rPr lang="en-US" sz="2400" i="1">
                              <a:solidFill>
                                <a:srgbClr val="003087"/>
                              </a:solidFill>
                              <a:latin typeface="Cambria Math" panose="02040503050406030204" pitchFamily="18" charset="0"/>
                            </a:rPr>
                          </m:ctrlPr>
                        </m:accPr>
                        <m:e>
                          <m:sSubSup>
                            <m:sSubSupPr>
                              <m:ctrlPr>
                                <a:rPr lang="en-US" sz="2400" i="1">
                                  <a:solidFill>
                                    <a:srgbClr val="003087"/>
                                  </a:solidFill>
                                  <a:latin typeface="Cambria Math" panose="02040503050406030204" pitchFamily="18" charset="0"/>
                                </a:rPr>
                              </m:ctrlPr>
                            </m:sSubSupPr>
                            <m:e>
                              <m:r>
                                <m:rPr>
                                  <m:sty m:val="p"/>
                                </m:rPr>
                                <a:rPr lang="en-US" sz="2400">
                                  <a:solidFill>
                                    <a:srgbClr val="003087"/>
                                  </a:solidFill>
                                  <a:latin typeface="Cambria Math" panose="02040503050406030204" pitchFamily="18" charset="0"/>
                                </a:rPr>
                                <m:t>P</m:t>
                              </m:r>
                            </m:e>
                            <m:sub>
                              <m:r>
                                <m:rPr>
                                  <m:sty m:val="p"/>
                                </m:rPr>
                                <a:rPr lang="en-US" sz="2400">
                                  <a:solidFill>
                                    <a:srgbClr val="003087"/>
                                  </a:solidFill>
                                  <a:latin typeface="Cambria Math" panose="02040503050406030204" pitchFamily="18" charset="0"/>
                                </a:rPr>
                                <m:t>F</m:t>
                              </m:r>
                            </m:sub>
                            <m:sup>
                              <m:r>
                                <a:rPr lang="en-US" sz="2400" i="1">
                                  <a:solidFill>
                                    <a:srgbClr val="003087"/>
                                  </a:solidFill>
                                  <a:latin typeface="Cambria Math" panose="02040503050406030204" pitchFamily="18" charset="0"/>
                                </a:rPr>
                                <m:t>𝑖</m:t>
                              </m:r>
                            </m:sup>
                          </m:sSubSup>
                        </m:e>
                      </m:acc>
                      <m:d>
                        <m:dPr>
                          <m:ctrlPr>
                            <a:rPr lang="en-US" sz="2400" i="1">
                              <a:solidFill>
                                <a:srgbClr val="003087"/>
                              </a:solidFill>
                              <a:latin typeface="Cambria Math" panose="02040503050406030204" pitchFamily="18" charset="0"/>
                            </a:rPr>
                          </m:ctrlPr>
                        </m:dPr>
                        <m:e>
                          <m:d>
                            <m:dPr>
                              <m:begChr m:val="|"/>
                              <m:endChr m:val="|"/>
                              <m:ctrlPr>
                                <a:rPr lang="en-US" sz="2400" i="1">
                                  <a:solidFill>
                                    <a:srgbClr val="003087"/>
                                  </a:solidFill>
                                  <a:latin typeface="Cambria Math" panose="02040503050406030204" pitchFamily="18" charset="0"/>
                                </a:rPr>
                              </m:ctrlPr>
                            </m:dPr>
                            <m:e>
                              <m:acc>
                                <m:accPr>
                                  <m:chr m:val="⃗"/>
                                  <m:ctrlPr>
                                    <a:rPr lang="en-US" sz="2400" i="1">
                                      <a:solidFill>
                                        <a:srgbClr val="003087"/>
                                      </a:solidFill>
                                      <a:latin typeface="Cambria Math" panose="02040503050406030204" pitchFamily="18" charset="0"/>
                                    </a:rPr>
                                  </m:ctrlPr>
                                </m:accPr>
                                <m:e>
                                  <m:r>
                                    <m:rPr>
                                      <m:sty m:val="p"/>
                                    </m:rPr>
                                    <a:rPr lang="en-US" sz="2400">
                                      <a:solidFill>
                                        <a:srgbClr val="003087"/>
                                      </a:solidFill>
                                      <a:latin typeface="Cambria Math" panose="02040503050406030204" pitchFamily="18" charset="0"/>
                                    </a:rPr>
                                    <m:t>r</m:t>
                                  </m:r>
                                </m:e>
                              </m:acc>
                            </m:e>
                          </m:d>
                        </m:e>
                      </m:d>
                    </m:oMath>
                  </m:oMathPara>
                </a14:m>
                <a:endParaRPr lang="en-US" sz="2400" dirty="0">
                  <a:solidFill>
                    <a:srgbClr val="003087"/>
                  </a:solidFill>
                  <a:latin typeface="Calibri" charset="0"/>
                </a:endParaRPr>
              </a:p>
            </p:txBody>
          </p:sp>
        </mc:Choice>
        <mc:Fallback>
          <p:sp>
            <p:nvSpPr>
              <p:cNvPr id="30" name="TextBox 29">
                <a:extLst>
                  <a:ext uri="{FF2B5EF4-FFF2-40B4-BE49-F238E27FC236}">
                    <a16:creationId xmlns:a16="http://schemas.microsoft.com/office/drawing/2014/main" id="{E76273D7-F82F-4FB8-8D92-985FC1EB2A4F}"/>
                  </a:ext>
                </a:extLst>
              </p:cNvPr>
              <p:cNvSpPr txBox="1">
                <a:spLocks noRot="1" noChangeAspect="1" noMove="1" noResize="1" noEditPoints="1" noAdjustHandles="1" noChangeArrowheads="1" noChangeShapeType="1" noTextEdit="1"/>
              </p:cNvSpPr>
              <p:nvPr/>
            </p:nvSpPr>
            <p:spPr>
              <a:xfrm>
                <a:off x="1978997" y="3045048"/>
                <a:ext cx="2209432" cy="588623"/>
              </a:xfrm>
              <a:prstGeom prst="rect">
                <a:avLst/>
              </a:prstGeom>
              <a:blipFill>
                <a:blip r:embed="rId5"/>
                <a:stretch>
                  <a:fillRect/>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52F7353F-5319-4E97-8A61-C6F8A034058E}"/>
              </a:ext>
            </a:extLst>
          </p:cNvPr>
          <p:cNvSpPr/>
          <p:nvPr/>
        </p:nvSpPr>
        <p:spPr>
          <a:xfrm rot="5400000">
            <a:off x="2718169" y="1217773"/>
            <a:ext cx="335721" cy="328119"/>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3200">
              <a:solidFill>
                <a:srgbClr val="FFFFFF"/>
              </a:solidFill>
              <a:latin typeface="Arial"/>
            </a:endParaRPr>
          </a:p>
        </p:txBody>
      </p:sp>
      <p:cxnSp>
        <p:nvCxnSpPr>
          <p:cNvPr id="32" name="Straight Arrow Connector 31">
            <a:extLst>
              <a:ext uri="{FF2B5EF4-FFF2-40B4-BE49-F238E27FC236}">
                <a16:creationId xmlns:a16="http://schemas.microsoft.com/office/drawing/2014/main" id="{FE3A8117-3953-428A-B745-B3DB55B7E8BA}"/>
              </a:ext>
            </a:extLst>
          </p:cNvPr>
          <p:cNvCxnSpPr>
            <a:cxnSpLocks/>
          </p:cNvCxnSpPr>
          <p:nvPr/>
        </p:nvCxnSpPr>
        <p:spPr>
          <a:xfrm flipH="1" flipV="1">
            <a:off x="1882927" y="1126447"/>
            <a:ext cx="846516" cy="20320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A830386C-B70A-47D4-ABAA-CF2ABBB6007C}"/>
                  </a:ext>
                </a:extLst>
              </p:cNvPr>
              <p:cNvSpPr txBox="1"/>
              <p:nvPr/>
            </p:nvSpPr>
            <p:spPr>
              <a:xfrm>
                <a:off x="2396070" y="906402"/>
                <a:ext cx="607925" cy="297454"/>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333" i="1">
                          <a:solidFill>
                            <a:srgbClr val="003087"/>
                          </a:solidFill>
                          <a:latin typeface="Cambria Math" panose="02040503050406030204" pitchFamily="18" charset="0"/>
                        </a:rPr>
                        <m:t>𝑝</m:t>
                      </m:r>
                    </m:oMath>
                  </m:oMathPara>
                </a14:m>
                <a:endParaRPr lang="en-US" sz="1333" dirty="0">
                  <a:solidFill>
                    <a:srgbClr val="003087"/>
                  </a:solidFill>
                  <a:latin typeface="Calibri" charset="0"/>
                </a:endParaRPr>
              </a:p>
            </p:txBody>
          </p:sp>
        </mc:Choice>
        <mc:Fallback>
          <p:sp>
            <p:nvSpPr>
              <p:cNvPr id="38" name="TextBox 37">
                <a:extLst>
                  <a:ext uri="{FF2B5EF4-FFF2-40B4-BE49-F238E27FC236}">
                    <a16:creationId xmlns:a16="http://schemas.microsoft.com/office/drawing/2014/main" id="{A830386C-B70A-47D4-ABAA-CF2ABBB6007C}"/>
                  </a:ext>
                </a:extLst>
              </p:cNvPr>
              <p:cNvSpPr txBox="1">
                <a:spLocks noRot="1" noChangeAspect="1" noMove="1" noResize="1" noEditPoints="1" noAdjustHandles="1" noChangeArrowheads="1" noChangeShapeType="1" noTextEdit="1"/>
              </p:cNvSpPr>
              <p:nvPr/>
            </p:nvSpPr>
            <p:spPr>
              <a:xfrm>
                <a:off x="2396070" y="906402"/>
                <a:ext cx="607925" cy="297454"/>
              </a:xfrm>
              <a:prstGeom prst="rect">
                <a:avLst/>
              </a:prstGeom>
              <a:blipFill>
                <a:blip r:embed="rId6"/>
                <a:stretch>
                  <a:fillRect b="-20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C5168C3A-4603-4CC5-93EF-20FF7D6345E8}"/>
                  </a:ext>
                </a:extLst>
              </p:cNvPr>
              <p:cNvSpPr txBox="1"/>
              <p:nvPr/>
            </p:nvSpPr>
            <p:spPr>
              <a:xfrm>
                <a:off x="2561318" y="2181746"/>
                <a:ext cx="607925" cy="297454"/>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333" i="1">
                          <a:solidFill>
                            <a:srgbClr val="003087"/>
                          </a:solidFill>
                          <a:latin typeface="Cambria Math" panose="02040503050406030204" pitchFamily="18" charset="0"/>
                        </a:rPr>
                        <m:t>𝑝</m:t>
                      </m:r>
                    </m:oMath>
                  </m:oMathPara>
                </a14:m>
                <a:endParaRPr lang="en-US" sz="1333" dirty="0">
                  <a:solidFill>
                    <a:srgbClr val="003087"/>
                  </a:solidFill>
                  <a:latin typeface="Calibri" charset="0"/>
                </a:endParaRPr>
              </a:p>
            </p:txBody>
          </p:sp>
        </mc:Choice>
        <mc:Fallback>
          <p:sp>
            <p:nvSpPr>
              <p:cNvPr id="39" name="TextBox 38">
                <a:extLst>
                  <a:ext uri="{FF2B5EF4-FFF2-40B4-BE49-F238E27FC236}">
                    <a16:creationId xmlns:a16="http://schemas.microsoft.com/office/drawing/2014/main" id="{C5168C3A-4603-4CC5-93EF-20FF7D6345E8}"/>
                  </a:ext>
                </a:extLst>
              </p:cNvPr>
              <p:cNvSpPr txBox="1">
                <a:spLocks noRot="1" noChangeAspect="1" noMove="1" noResize="1" noEditPoints="1" noAdjustHandles="1" noChangeArrowheads="1" noChangeShapeType="1" noTextEdit="1"/>
              </p:cNvSpPr>
              <p:nvPr/>
            </p:nvSpPr>
            <p:spPr>
              <a:xfrm>
                <a:off x="2561318" y="2181746"/>
                <a:ext cx="607925" cy="2974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9DCEB759-3A78-460F-890F-6808EE0A46BE}"/>
                  </a:ext>
                </a:extLst>
              </p:cNvPr>
              <p:cNvSpPr txBox="1"/>
              <p:nvPr/>
            </p:nvSpPr>
            <p:spPr>
              <a:xfrm>
                <a:off x="1431454" y="1810922"/>
                <a:ext cx="607925" cy="297454"/>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333" i="1">
                          <a:solidFill>
                            <a:srgbClr val="003087"/>
                          </a:solidFill>
                          <a:latin typeface="Cambria Math" panose="02040503050406030204" pitchFamily="18" charset="0"/>
                        </a:rPr>
                        <m:t>𝑛</m:t>
                      </m:r>
                    </m:oMath>
                  </m:oMathPara>
                </a14:m>
                <a:endParaRPr lang="en-US" sz="1333" dirty="0">
                  <a:solidFill>
                    <a:srgbClr val="003087"/>
                  </a:solidFill>
                  <a:latin typeface="Calibri" charset="0"/>
                </a:endParaRPr>
              </a:p>
            </p:txBody>
          </p:sp>
        </mc:Choice>
        <mc:Fallback>
          <p:sp>
            <p:nvSpPr>
              <p:cNvPr id="40" name="TextBox 39">
                <a:extLst>
                  <a:ext uri="{FF2B5EF4-FFF2-40B4-BE49-F238E27FC236}">
                    <a16:creationId xmlns:a16="http://schemas.microsoft.com/office/drawing/2014/main" id="{9DCEB759-3A78-460F-890F-6808EE0A46BE}"/>
                  </a:ext>
                </a:extLst>
              </p:cNvPr>
              <p:cNvSpPr txBox="1">
                <a:spLocks noRot="1" noChangeAspect="1" noMove="1" noResize="1" noEditPoints="1" noAdjustHandles="1" noChangeArrowheads="1" noChangeShapeType="1" noTextEdit="1"/>
              </p:cNvSpPr>
              <p:nvPr/>
            </p:nvSpPr>
            <p:spPr>
              <a:xfrm>
                <a:off x="1431454" y="1810922"/>
                <a:ext cx="607925" cy="2974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2E6C4BB-ED10-43B3-83B6-EFE30436E1FE}"/>
                  </a:ext>
                </a:extLst>
              </p:cNvPr>
              <p:cNvSpPr txBox="1"/>
              <p:nvPr/>
            </p:nvSpPr>
            <p:spPr>
              <a:xfrm>
                <a:off x="1245646" y="3631826"/>
                <a:ext cx="607925" cy="297454"/>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333" i="1">
                          <a:solidFill>
                            <a:srgbClr val="003087"/>
                          </a:solidFill>
                          <a:latin typeface="Cambria Math" panose="02040503050406030204" pitchFamily="18" charset="0"/>
                        </a:rPr>
                        <m:t>𝑛</m:t>
                      </m:r>
                    </m:oMath>
                  </m:oMathPara>
                </a14:m>
                <a:endParaRPr lang="en-US" sz="1333" dirty="0">
                  <a:solidFill>
                    <a:srgbClr val="003087"/>
                  </a:solidFill>
                  <a:latin typeface="Calibri" charset="0"/>
                </a:endParaRPr>
              </a:p>
            </p:txBody>
          </p:sp>
        </mc:Choice>
        <mc:Fallback>
          <p:sp>
            <p:nvSpPr>
              <p:cNvPr id="41" name="TextBox 40">
                <a:extLst>
                  <a:ext uri="{FF2B5EF4-FFF2-40B4-BE49-F238E27FC236}">
                    <a16:creationId xmlns:a16="http://schemas.microsoft.com/office/drawing/2014/main" id="{92E6C4BB-ED10-43B3-83B6-EFE30436E1FE}"/>
                  </a:ext>
                </a:extLst>
              </p:cNvPr>
              <p:cNvSpPr txBox="1">
                <a:spLocks noRot="1" noChangeAspect="1" noMove="1" noResize="1" noEditPoints="1" noAdjustHandles="1" noChangeArrowheads="1" noChangeShapeType="1" noTextEdit="1"/>
              </p:cNvSpPr>
              <p:nvPr/>
            </p:nvSpPr>
            <p:spPr>
              <a:xfrm>
                <a:off x="1245646" y="3631826"/>
                <a:ext cx="607925" cy="2974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348EB45A-2B3B-4B1B-A3EC-4507A13C4819}"/>
                  </a:ext>
                </a:extLst>
              </p:cNvPr>
              <p:cNvSpPr txBox="1"/>
              <p:nvPr/>
            </p:nvSpPr>
            <p:spPr>
              <a:xfrm>
                <a:off x="2582662" y="1197362"/>
                <a:ext cx="607925" cy="297454"/>
              </a:xfrm>
              <a:prstGeom prst="rect">
                <a:avLst/>
              </a:prstGeom>
              <a:noFill/>
            </p:spPr>
            <p:txBody>
              <a:bodyPr wrap="square" rtlCol="0">
                <a:spAutoFit/>
              </a:bodyPr>
              <a:lstStyle/>
              <a:p>
                <a:pPr defTabSz="609585" fontAlgn="base">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sz="1333" i="1">
                              <a:solidFill>
                                <a:srgbClr val="FFFFFF"/>
                              </a:solidFill>
                              <a:latin typeface="Cambria Math" panose="02040503050406030204" pitchFamily="18" charset="0"/>
                            </a:rPr>
                          </m:ctrlPr>
                        </m:accPr>
                        <m:e>
                          <m:r>
                            <a:rPr lang="en-US" sz="1333" i="1">
                              <a:solidFill>
                                <a:srgbClr val="FFFFFF"/>
                              </a:solidFill>
                              <a:latin typeface="Cambria Math" panose="02040503050406030204" pitchFamily="18" charset="0"/>
                            </a:rPr>
                            <m:t>𝑛</m:t>
                          </m:r>
                        </m:e>
                      </m:acc>
                    </m:oMath>
                  </m:oMathPara>
                </a14:m>
                <a:endParaRPr lang="en-US" sz="1333" dirty="0">
                  <a:solidFill>
                    <a:srgbClr val="FFFFFF"/>
                  </a:solidFill>
                  <a:latin typeface="Calibri" charset="0"/>
                </a:endParaRPr>
              </a:p>
            </p:txBody>
          </p:sp>
        </mc:Choice>
        <mc:Fallback>
          <p:sp>
            <p:nvSpPr>
              <p:cNvPr id="42" name="TextBox 41">
                <a:extLst>
                  <a:ext uri="{FF2B5EF4-FFF2-40B4-BE49-F238E27FC236}">
                    <a16:creationId xmlns:a16="http://schemas.microsoft.com/office/drawing/2014/main" id="{348EB45A-2B3B-4B1B-A3EC-4507A13C4819}"/>
                  </a:ext>
                </a:extLst>
              </p:cNvPr>
              <p:cNvSpPr txBox="1">
                <a:spLocks noRot="1" noChangeAspect="1" noMove="1" noResize="1" noEditPoints="1" noAdjustHandles="1" noChangeArrowheads="1" noChangeShapeType="1" noTextEdit="1"/>
              </p:cNvSpPr>
              <p:nvPr/>
            </p:nvSpPr>
            <p:spPr>
              <a:xfrm>
                <a:off x="2582662" y="1197362"/>
                <a:ext cx="607925" cy="297454"/>
              </a:xfrm>
              <a:prstGeom prst="rect">
                <a:avLst/>
              </a:prstGeom>
              <a:blipFill>
                <a:blip r:embed="rId9"/>
                <a:stretch>
                  <a:fillRect/>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DB127100-188E-44D4-ABD6-20219FC8D738}"/>
              </a:ext>
            </a:extLst>
          </p:cNvPr>
          <p:cNvCxnSpPr>
            <a:cxnSpLocks/>
          </p:cNvCxnSpPr>
          <p:nvPr/>
        </p:nvCxnSpPr>
        <p:spPr>
          <a:xfrm flipH="1" flipV="1">
            <a:off x="8860332" y="3045049"/>
            <a:ext cx="93781" cy="2526911"/>
          </a:xfrm>
          <a:prstGeom prst="line">
            <a:avLst/>
          </a:prstGeom>
          <a:ln w="76200">
            <a:solidFill>
              <a:srgbClr val="0070C0"/>
            </a:solidFill>
          </a:ln>
        </p:spPr>
        <p:style>
          <a:lnRef idx="2">
            <a:schemeClr val="dk1"/>
          </a:lnRef>
          <a:fillRef idx="0">
            <a:schemeClr val="dk1"/>
          </a:fillRef>
          <a:effectRef idx="1">
            <a:schemeClr val="dk1"/>
          </a:effectRef>
          <a:fontRef idx="minor">
            <a:schemeClr val="tx1"/>
          </a:fontRef>
        </p:style>
      </p:cxnSp>
      <p:sp>
        <p:nvSpPr>
          <p:cNvPr id="58" name="TextBox 57">
            <a:extLst>
              <a:ext uri="{FF2B5EF4-FFF2-40B4-BE49-F238E27FC236}">
                <a16:creationId xmlns:a16="http://schemas.microsoft.com/office/drawing/2014/main" id="{CBA95AB5-2CF1-405F-A60F-F430343B3E59}"/>
              </a:ext>
            </a:extLst>
          </p:cNvPr>
          <p:cNvSpPr txBox="1"/>
          <p:nvPr/>
        </p:nvSpPr>
        <p:spPr>
          <a:xfrm rot="1192530">
            <a:off x="9546633" y="4699813"/>
            <a:ext cx="2378028" cy="707886"/>
          </a:xfrm>
          <a:prstGeom prst="rect">
            <a:avLst/>
          </a:prstGeom>
          <a:noFill/>
        </p:spPr>
        <p:txBody>
          <a:bodyPr wrap="square" rtlCol="0">
            <a:spAutoFit/>
          </a:bodyPr>
          <a:lstStyle/>
          <a:p>
            <a:pPr algn="ctr" defTabSz="609585" fontAlgn="base">
              <a:spcBef>
                <a:spcPct val="0"/>
              </a:spcBef>
              <a:spcAft>
                <a:spcPct val="0"/>
              </a:spcAft>
            </a:pPr>
            <a:r>
              <a:rPr lang="en-US" sz="2400" b="1" dirty="0">
                <a:solidFill>
                  <a:srgbClr val="FF0000"/>
                </a:solidFill>
                <a:latin typeface="Calibri" charset="0"/>
              </a:rPr>
              <a:t>Preliminary</a:t>
            </a:r>
          </a:p>
          <a:p>
            <a:pPr algn="ctr" defTabSz="609585" fontAlgn="base">
              <a:spcBef>
                <a:spcPct val="0"/>
              </a:spcBef>
              <a:spcAft>
                <a:spcPct val="0"/>
              </a:spcAft>
            </a:pPr>
            <a:r>
              <a:rPr lang="en-US" sz="1600" dirty="0">
                <a:solidFill>
                  <a:srgbClr val="FF0000"/>
                </a:solidFill>
                <a:latin typeface="Calibri" charset="0"/>
              </a:rPr>
              <a:t>To be published</a:t>
            </a:r>
          </a:p>
        </p:txBody>
      </p:sp>
      <p:sp>
        <p:nvSpPr>
          <p:cNvPr id="4" name="Footer Placeholder 3">
            <a:extLst>
              <a:ext uri="{FF2B5EF4-FFF2-40B4-BE49-F238E27FC236}">
                <a16:creationId xmlns:a16="http://schemas.microsoft.com/office/drawing/2014/main" id="{133084FA-0515-4AD5-86A2-49043216A825}"/>
              </a:ext>
            </a:extLst>
          </p:cNvPr>
          <p:cNvSpPr>
            <a:spLocks noGrp="1"/>
          </p:cNvSpPr>
          <p:nvPr>
            <p:ph type="ftr" sz="quarter" idx="17"/>
          </p:nvPr>
        </p:nvSpPr>
        <p:spPr/>
        <p:txBody>
          <a:bodyPr/>
          <a:lstStyle/>
          <a:p>
            <a:pPr defTabSz="609585" fontAlgn="base">
              <a:spcBef>
                <a:spcPct val="0"/>
              </a:spcBef>
              <a:spcAft>
                <a:spcPct val="0"/>
              </a:spcAft>
              <a:defRPr/>
            </a:pPr>
            <a:r>
              <a:rPr lang="en-US"/>
              <a:t>2019 International Workshop on Baryon and Lepton Number Violation</a:t>
            </a:r>
            <a:endParaRPr lang="en-US" b="1" dirty="0"/>
          </a:p>
        </p:txBody>
      </p:sp>
      <p:sp>
        <p:nvSpPr>
          <p:cNvPr id="5" name="Slide Number Placeholder 4">
            <a:extLst>
              <a:ext uri="{FF2B5EF4-FFF2-40B4-BE49-F238E27FC236}">
                <a16:creationId xmlns:a16="http://schemas.microsoft.com/office/drawing/2014/main" id="{7A29B2E1-FA4F-4E58-85B1-51B42B66D664}"/>
              </a:ext>
            </a:extLst>
          </p:cNvPr>
          <p:cNvSpPr>
            <a:spLocks noGrp="1"/>
          </p:cNvSpPr>
          <p:nvPr>
            <p:ph type="sldNum" sz="quarter" idx="18"/>
          </p:nvPr>
        </p:nvSpPr>
        <p:spPr/>
        <p:txBody>
          <a:bodyPr/>
          <a:lstStyle/>
          <a:p>
            <a:pPr defTabSz="609585" fontAlgn="base">
              <a:spcBef>
                <a:spcPct val="0"/>
              </a:spcBef>
              <a:spcAft>
                <a:spcPct val="0"/>
              </a:spcAft>
              <a:defRPr/>
            </a:pPr>
            <a:fld id="{979A04A2-726F-2143-A443-7788AF27176E}" type="slidenum">
              <a:rPr lang="en-US"/>
              <a:pPr defTabSz="609585" fontAlgn="base">
                <a:spcBef>
                  <a:spcPct val="0"/>
                </a:spcBef>
                <a:spcAft>
                  <a:spcPct val="0"/>
                </a:spcAft>
                <a:defRPr/>
              </a:pPr>
              <a:t>6</a:t>
            </a:fld>
            <a:endParaRPr lang="en-US" dirty="0"/>
          </a:p>
        </p:txBody>
      </p:sp>
      <p:sp>
        <p:nvSpPr>
          <p:cNvPr id="34" name="Date Placeholder 3">
            <a:extLst>
              <a:ext uri="{FF2B5EF4-FFF2-40B4-BE49-F238E27FC236}">
                <a16:creationId xmlns:a16="http://schemas.microsoft.com/office/drawing/2014/main" id="{CB0B4ED1-58A9-4750-80C2-36D658699A64}"/>
              </a:ext>
            </a:extLst>
          </p:cNvPr>
          <p:cNvSpPr txBox="1">
            <a:spLocks/>
          </p:cNvSpPr>
          <p:nvPr/>
        </p:nvSpPr>
        <p:spPr>
          <a:xfrm>
            <a:off x="982436" y="6504215"/>
            <a:ext cx="900491" cy="241300"/>
          </a:xfrm>
          <a:prstGeom prst="rect">
            <a:avLst/>
          </a:prstGeom>
        </p:spPr>
        <p:txBody>
          <a:bodyPr lIns="0" tIns="0" rIns="0" bIns="0"/>
          <a:lstStyle>
            <a:lvl1pPr marL="0" indent="0" algn="l" defTabSz="457200" rtl="0" eaLnBrk="1" fontAlgn="base" hangingPunct="1">
              <a:spcBef>
                <a:spcPct val="20000"/>
              </a:spcBef>
              <a:spcAft>
                <a:spcPct val="0"/>
              </a:spcAft>
              <a:buFont typeface="Arial" charset="0"/>
              <a:buNone/>
              <a:defRPr sz="1300" b="1" i="0" kern="1200">
                <a:solidFill>
                  <a:srgbClr val="004C97"/>
                </a:solidFill>
                <a:latin typeface="Helvetica"/>
                <a:ea typeface="Geneva"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7F7F7F"/>
                </a:solidFill>
                <a:latin typeface="Helvetica"/>
                <a:ea typeface="ＭＳ Ｐゴシック" charset="0"/>
                <a:cs typeface="ＭＳ Ｐゴシック" charset="0"/>
              </a:defRPr>
            </a:lvl2pPr>
            <a:lvl3pPr marL="914400" indent="0" algn="l" defTabSz="457200" rtl="0" eaLnBrk="1" fontAlgn="base" hangingPunct="1">
              <a:spcBef>
                <a:spcPct val="20000"/>
              </a:spcBef>
              <a:spcAft>
                <a:spcPct val="0"/>
              </a:spcAft>
              <a:buFont typeface="Arial" charset="0"/>
              <a:buNone/>
              <a:defRPr sz="1000" kern="1200">
                <a:solidFill>
                  <a:srgbClr val="7F7F7F"/>
                </a:solidFill>
                <a:latin typeface="Helvetica"/>
                <a:ea typeface="ＭＳ Ｐゴシック" charset="0"/>
                <a:cs typeface="ＭＳ Ｐゴシック" charset="0"/>
              </a:defRPr>
            </a:lvl3pPr>
            <a:lvl4pPr marL="13716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4pPr>
            <a:lvl5pPr marL="1828800" indent="0" algn="l" defTabSz="457200" rtl="0" eaLnBrk="1" fontAlgn="base" hangingPunct="1">
              <a:spcBef>
                <a:spcPct val="20000"/>
              </a:spcBef>
              <a:spcAft>
                <a:spcPct val="0"/>
              </a:spcAft>
              <a:buFont typeface="Arial" charset="0"/>
              <a:buNone/>
              <a:defRPr sz="900" kern="1200">
                <a:solidFill>
                  <a:srgbClr val="7F7F7F"/>
                </a:solidFill>
                <a:latin typeface="Helvetica"/>
                <a:ea typeface="ＭＳ Ｐゴシック" charset="0"/>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defTabSz="609585">
              <a:defRPr/>
            </a:pPr>
            <a:r>
              <a:rPr lang="en-US" sz="1200" b="0" dirty="0"/>
              <a:t>October 22nd, 2019</a:t>
            </a:r>
          </a:p>
        </p:txBody>
      </p:sp>
      <p:sp>
        <p:nvSpPr>
          <p:cNvPr id="6" name="TextBox 5">
            <a:extLst>
              <a:ext uri="{FF2B5EF4-FFF2-40B4-BE49-F238E27FC236}">
                <a16:creationId xmlns:a16="http://schemas.microsoft.com/office/drawing/2014/main" id="{8907BC18-07E5-40AB-875C-FBEE8F814ED5}"/>
              </a:ext>
            </a:extLst>
          </p:cNvPr>
          <p:cNvSpPr txBox="1"/>
          <p:nvPr/>
        </p:nvSpPr>
        <p:spPr>
          <a:xfrm>
            <a:off x="5063958" y="716549"/>
            <a:ext cx="540071" cy="584775"/>
          </a:xfrm>
          <a:prstGeom prst="rect">
            <a:avLst/>
          </a:prstGeom>
          <a:solidFill>
            <a:schemeClr val="bg1"/>
          </a:solidFill>
          <a:ln>
            <a:noFill/>
          </a:ln>
        </p:spPr>
        <p:txBody>
          <a:bodyPr wrap="square" rtlCol="0">
            <a:spAutoFit/>
          </a:bodyPr>
          <a:lstStyle/>
          <a:p>
            <a:pPr defTabSz="609585" fontAlgn="base">
              <a:spcBef>
                <a:spcPct val="0"/>
              </a:spcBef>
              <a:spcAft>
                <a:spcPct val="0"/>
              </a:spcAft>
            </a:pPr>
            <a:endParaRPr lang="en-US" sz="3200" dirty="0">
              <a:solidFill>
                <a:srgbClr val="003087"/>
              </a:solidFill>
              <a:latin typeface="Calibri" charset="0"/>
            </a:endParaRPr>
          </a:p>
        </p:txBody>
      </p:sp>
      <p:cxnSp>
        <p:nvCxnSpPr>
          <p:cNvPr id="45" name="Straight Arrow Connector 44">
            <a:extLst>
              <a:ext uri="{FF2B5EF4-FFF2-40B4-BE49-F238E27FC236}">
                <a16:creationId xmlns:a16="http://schemas.microsoft.com/office/drawing/2014/main" id="{5633096E-85E1-4A62-8413-47B45E62778E}"/>
              </a:ext>
            </a:extLst>
          </p:cNvPr>
          <p:cNvCxnSpPr>
            <a:cxnSpLocks/>
          </p:cNvCxnSpPr>
          <p:nvPr/>
        </p:nvCxnSpPr>
        <p:spPr>
          <a:xfrm flipH="1" flipV="1">
            <a:off x="3220100" y="1528865"/>
            <a:ext cx="5734011" cy="3032367"/>
          </a:xfrm>
          <a:prstGeom prst="straightConnector1">
            <a:avLst/>
          </a:prstGeom>
          <a:ln>
            <a:solidFill>
              <a:srgbClr val="0070C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00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649EF4-C7F3-456B-A8B1-D993C6E0F717}"/>
              </a:ext>
            </a:extLst>
          </p:cNvPr>
          <p:cNvSpPr>
            <a:spLocks noGrp="1"/>
          </p:cNvSpPr>
          <p:nvPr>
            <p:ph type="body" sz="half" idx="16"/>
          </p:nvPr>
        </p:nvSpPr>
        <p:spPr>
          <a:xfrm>
            <a:off x="305820" y="5037827"/>
            <a:ext cx="5607301" cy="1265812"/>
          </a:xfrm>
        </p:spPr>
        <p:txBody>
          <a:bodyPr/>
          <a:lstStyle/>
          <a:p>
            <a:pPr algn="ctr"/>
            <a:r>
              <a:rPr lang="en-US" dirty="0"/>
              <a:t>GENIEv3.0.6 </a:t>
            </a:r>
            <a:r>
              <a:rPr lang="en-US" dirty="0" err="1"/>
              <a:t>hA</a:t>
            </a:r>
            <a:r>
              <a:rPr lang="en-US" dirty="0"/>
              <a:t>/hN2018 and Local Fermi Gas</a:t>
            </a:r>
          </a:p>
        </p:txBody>
      </p:sp>
      <p:sp>
        <p:nvSpPr>
          <p:cNvPr id="5" name="Text Placeholder 4">
            <a:extLst>
              <a:ext uri="{FF2B5EF4-FFF2-40B4-BE49-F238E27FC236}">
                <a16:creationId xmlns:a16="http://schemas.microsoft.com/office/drawing/2014/main" id="{1E3D485D-1BB5-4BDD-B199-64E839EFCEC6}"/>
              </a:ext>
            </a:extLst>
          </p:cNvPr>
          <p:cNvSpPr>
            <a:spLocks noGrp="1"/>
          </p:cNvSpPr>
          <p:nvPr>
            <p:ph type="body" sz="half" idx="19"/>
          </p:nvPr>
        </p:nvSpPr>
        <p:spPr>
          <a:xfrm>
            <a:off x="6256603" y="5037827"/>
            <a:ext cx="5608319" cy="1265812"/>
          </a:xfrm>
        </p:spPr>
        <p:txBody>
          <a:bodyPr/>
          <a:lstStyle/>
          <a:p>
            <a:pPr algn="ctr"/>
            <a:r>
              <a:rPr lang="en-US" dirty="0"/>
              <a:t>GENIEv3.0.6 </a:t>
            </a:r>
            <a:r>
              <a:rPr lang="en-US" dirty="0" err="1"/>
              <a:t>hA</a:t>
            </a:r>
            <a:r>
              <a:rPr lang="en-US" dirty="0"/>
              <a:t>/hN2018 and Bodek-Ritchie</a:t>
            </a:r>
          </a:p>
        </p:txBody>
      </p:sp>
      <mc:AlternateContent xmlns:mc="http://schemas.openxmlformats.org/markup-compatibility/2006" xmlns:a14="http://schemas.microsoft.com/office/drawing/2010/main">
        <mc:Choice Requires="a14">
          <p:sp>
            <p:nvSpPr>
              <p:cNvPr id="9" name="Title 8">
                <a:extLst>
                  <a:ext uri="{FF2B5EF4-FFF2-40B4-BE49-F238E27FC236}">
                    <a16:creationId xmlns:a16="http://schemas.microsoft.com/office/drawing/2014/main" id="{6CFC4AA0-FCA5-45EF-9A48-EA10D6884EE9}"/>
                  </a:ext>
                </a:extLst>
              </p:cNvPr>
              <p:cNvSpPr>
                <a:spLocks noGrp="1"/>
              </p:cNvSpPr>
              <p:nvPr>
                <p:ph type="title"/>
              </p:nvPr>
            </p:nvSpPr>
            <p:spPr/>
            <p:txBody>
              <a:bodyPr/>
              <a:lstStyle/>
              <a:p>
                <a:r>
                  <a:rPr lang="en-US" sz="2400" dirty="0"/>
                  <a:t>Some </a:t>
                </a:r>
                <a:r>
                  <a:rPr lang="en-US" sz="2400" u="sng" dirty="0"/>
                  <a:t>GENIE</a:t>
                </a:r>
                <a:r>
                  <a:rPr lang="en-US" sz="2400" dirty="0"/>
                  <a:t>v3.0.6 Intranuclear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𝒏</m:t>
                        </m:r>
                      </m:e>
                    </m:acc>
                    <m:r>
                      <a:rPr lang="en-US" sz="2400" i="1" dirty="0">
                        <a:latin typeface="Cambria Math" panose="02040503050406030204" pitchFamily="18" charset="0"/>
                      </a:rPr>
                      <m:t>𝑵</m:t>
                    </m:r>
                  </m:oMath>
                </a14:m>
                <a:r>
                  <a:rPr lang="en-US" sz="2400" dirty="0"/>
                  <a:t> </a:t>
                </a:r>
                <a:r>
                  <a:rPr lang="en-US" sz="2400" i="1" dirty="0"/>
                  <a:t>Initial </a:t>
                </a:r>
                <a:r>
                  <a:rPr lang="en-US" sz="2400" dirty="0"/>
                  <a:t>States (Single Nucleon Momentum)</a:t>
                </a:r>
              </a:p>
            </p:txBody>
          </p:sp>
        </mc:Choice>
        <mc:Fallback xmlns="">
          <p:sp>
            <p:nvSpPr>
              <p:cNvPr id="9" name="Title 8">
                <a:extLst>
                  <a:ext uri="{FF2B5EF4-FFF2-40B4-BE49-F238E27FC236}">
                    <a16:creationId xmlns:a16="http://schemas.microsoft.com/office/drawing/2014/main" id="{6CFC4AA0-FCA5-45EF-9A48-EA10D6884EE9}"/>
                  </a:ext>
                </a:extLst>
              </p:cNvPr>
              <p:cNvSpPr>
                <a:spLocks noGrp="1" noRot="1" noChangeAspect="1" noMove="1" noResize="1" noEditPoints="1" noAdjustHandles="1" noChangeArrowheads="1" noChangeShapeType="1" noTextEdit="1"/>
              </p:cNvSpPr>
              <p:nvPr>
                <p:ph type="title"/>
              </p:nvPr>
            </p:nvSpPr>
            <p:spPr>
              <a:blipFill>
                <a:blip r:embed="rId3"/>
                <a:stretch>
                  <a:fillRect l="-1684" t="-9434" b="-43396"/>
                </a:stretch>
              </a:blipFill>
            </p:spPr>
            <p:txBody>
              <a:bodyPr/>
              <a:lstStyle/>
              <a:p>
                <a:r>
                  <a:rPr lang="en-US">
                    <a:noFill/>
                  </a:rPr>
                  <a:t> </a:t>
                </a:r>
              </a:p>
            </p:txBody>
          </p:sp>
        </mc:Fallback>
      </mc:AlternateContent>
      <p:sp>
        <p:nvSpPr>
          <p:cNvPr id="15" name="Date Placeholder 3">
            <a:extLst>
              <a:ext uri="{FF2B5EF4-FFF2-40B4-BE49-F238E27FC236}">
                <a16:creationId xmlns:a16="http://schemas.microsoft.com/office/drawing/2014/main" id="{E55EDB18-DEB4-4EE7-B5A0-98487721B0C9}"/>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16" name="Footer Placeholder 4">
            <a:extLst>
              <a:ext uri="{FF2B5EF4-FFF2-40B4-BE49-F238E27FC236}">
                <a16:creationId xmlns:a16="http://schemas.microsoft.com/office/drawing/2014/main" id="{2F04A51E-EBB3-4749-BFBA-70A57D64FB7E}"/>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17" name="Slide Number Placeholder 5">
            <a:extLst>
              <a:ext uri="{FF2B5EF4-FFF2-40B4-BE49-F238E27FC236}">
                <a16:creationId xmlns:a16="http://schemas.microsoft.com/office/drawing/2014/main" id="{7C0D1C8C-47C5-4ED9-B565-231968170E2D}"/>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7</a:t>
            </a:fld>
            <a:endParaRPr lang="en-US" dirty="0"/>
          </a:p>
        </p:txBody>
      </p:sp>
      <p:pic>
        <p:nvPicPr>
          <p:cNvPr id="12" name="Content Placeholder 11">
            <a:extLst>
              <a:ext uri="{FF2B5EF4-FFF2-40B4-BE49-F238E27FC236}">
                <a16:creationId xmlns:a16="http://schemas.microsoft.com/office/drawing/2014/main" id="{21579E1D-9DAF-4311-9FFE-933C3E8B73FC}"/>
              </a:ext>
            </a:extLst>
          </p:cNvPr>
          <p:cNvPicPr>
            <a:picLocks noGrp="1" noChangeAspect="1"/>
          </p:cNvPicPr>
          <p:nvPr>
            <p:ph sz="half" idx="15"/>
          </p:nvPr>
        </p:nvPicPr>
        <p:blipFill>
          <a:blip r:embed="rId4"/>
          <a:stretch>
            <a:fillRect/>
          </a:stretch>
        </p:blipFill>
        <p:spPr>
          <a:xfrm>
            <a:off x="6348244" y="1244275"/>
            <a:ext cx="5436995" cy="3634316"/>
          </a:xfrm>
          <a:prstGeom prst="rect">
            <a:avLst/>
          </a:prstGeom>
        </p:spPr>
      </p:pic>
      <p:pic>
        <p:nvPicPr>
          <p:cNvPr id="11" name="Content Placeholder 10">
            <a:extLst>
              <a:ext uri="{FF2B5EF4-FFF2-40B4-BE49-F238E27FC236}">
                <a16:creationId xmlns:a16="http://schemas.microsoft.com/office/drawing/2014/main" id="{7C8C932F-C1BB-4E90-89E1-A32B197C5AB4}"/>
              </a:ext>
            </a:extLst>
          </p:cNvPr>
          <p:cNvPicPr>
            <a:picLocks noGrp="1" noChangeAspect="1"/>
          </p:cNvPicPr>
          <p:nvPr>
            <p:ph sz="half" idx="13"/>
          </p:nvPr>
        </p:nvPicPr>
        <p:blipFill>
          <a:blip r:embed="rId5"/>
          <a:stretch>
            <a:fillRect/>
          </a:stretch>
        </p:blipFill>
        <p:spPr>
          <a:xfrm>
            <a:off x="432032" y="1244275"/>
            <a:ext cx="5354701" cy="3634316"/>
          </a:xfrm>
          <a:prstGeom prst="rect">
            <a:avLst/>
          </a:prstGeom>
        </p:spPr>
      </p:pic>
      <p:sp>
        <p:nvSpPr>
          <p:cNvPr id="19" name="TextBox 18">
            <a:extLst>
              <a:ext uri="{FF2B5EF4-FFF2-40B4-BE49-F238E27FC236}">
                <a16:creationId xmlns:a16="http://schemas.microsoft.com/office/drawing/2014/main" id="{2479592B-EB49-4768-8F46-7F1609961D62}"/>
              </a:ext>
            </a:extLst>
          </p:cNvPr>
          <p:cNvSpPr txBox="1"/>
          <p:nvPr/>
        </p:nvSpPr>
        <p:spPr>
          <a:xfrm>
            <a:off x="1" y="5670844"/>
            <a:ext cx="12191999" cy="461665"/>
          </a:xfrm>
          <a:prstGeom prst="rect">
            <a:avLst/>
          </a:prstGeom>
          <a:noFill/>
        </p:spPr>
        <p:txBody>
          <a:bodyPr wrap="square" rtlCol="0">
            <a:spAutoFit/>
          </a:bodyPr>
          <a:lstStyle/>
          <a:p>
            <a:pPr algn="ctr" defTabSz="609585" fontAlgn="base">
              <a:spcBef>
                <a:spcPct val="0"/>
              </a:spcBef>
              <a:spcAft>
                <a:spcPct val="0"/>
              </a:spcAft>
            </a:pPr>
            <a:r>
              <a:rPr lang="en-US" sz="2400" dirty="0">
                <a:solidFill>
                  <a:srgbClr val="FF0000"/>
                </a:solidFill>
                <a:latin typeface="Calibri" charset="0"/>
              </a:rPr>
              <a:t>GENIE truth-level—no DUNE reconstruction yet</a:t>
            </a:r>
          </a:p>
        </p:txBody>
      </p:sp>
    </p:spTree>
    <p:extLst>
      <p:ext uri="{BB962C8B-B14F-4D97-AF65-F5344CB8AC3E}">
        <p14:creationId xmlns:p14="http://schemas.microsoft.com/office/powerpoint/2010/main" val="256321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649EF4-C7F3-456B-A8B1-D993C6E0F717}"/>
              </a:ext>
            </a:extLst>
          </p:cNvPr>
          <p:cNvSpPr>
            <a:spLocks noGrp="1"/>
          </p:cNvSpPr>
          <p:nvPr>
            <p:ph type="body" sz="half" idx="16"/>
          </p:nvPr>
        </p:nvSpPr>
        <p:spPr>
          <a:xfrm>
            <a:off x="305820" y="5037827"/>
            <a:ext cx="5607301" cy="1265812"/>
          </a:xfrm>
        </p:spPr>
        <p:txBody>
          <a:bodyPr/>
          <a:lstStyle/>
          <a:p>
            <a:pPr algn="ctr"/>
            <a:r>
              <a:rPr lang="en-US" dirty="0"/>
              <a:t>GENIEv3.0.6 </a:t>
            </a:r>
            <a:r>
              <a:rPr lang="en-US" dirty="0" err="1"/>
              <a:t>hA</a:t>
            </a:r>
            <a:r>
              <a:rPr lang="en-US" dirty="0"/>
              <a:t>/hN2018 and Local Fermi Gas</a:t>
            </a:r>
          </a:p>
        </p:txBody>
      </p:sp>
      <p:sp>
        <p:nvSpPr>
          <p:cNvPr id="5" name="Text Placeholder 4">
            <a:extLst>
              <a:ext uri="{FF2B5EF4-FFF2-40B4-BE49-F238E27FC236}">
                <a16:creationId xmlns:a16="http://schemas.microsoft.com/office/drawing/2014/main" id="{1E3D485D-1BB5-4BDD-B199-64E839EFCEC6}"/>
              </a:ext>
            </a:extLst>
          </p:cNvPr>
          <p:cNvSpPr>
            <a:spLocks noGrp="1"/>
          </p:cNvSpPr>
          <p:nvPr>
            <p:ph type="body" sz="half" idx="19"/>
          </p:nvPr>
        </p:nvSpPr>
        <p:spPr>
          <a:xfrm>
            <a:off x="6256603" y="5037827"/>
            <a:ext cx="5608319" cy="1265812"/>
          </a:xfrm>
        </p:spPr>
        <p:txBody>
          <a:bodyPr/>
          <a:lstStyle/>
          <a:p>
            <a:pPr algn="ctr"/>
            <a:r>
              <a:rPr lang="en-US" dirty="0"/>
              <a:t>GENIEv3.0.6 </a:t>
            </a:r>
            <a:r>
              <a:rPr lang="en-US" dirty="0" err="1"/>
              <a:t>hA</a:t>
            </a:r>
            <a:r>
              <a:rPr lang="en-US" dirty="0"/>
              <a:t>/hN2018 and Bodek-Ritchie</a:t>
            </a:r>
          </a:p>
        </p:txBody>
      </p:sp>
      <mc:AlternateContent xmlns:mc="http://schemas.openxmlformats.org/markup-compatibility/2006">
        <mc:Choice xmlns:a14="http://schemas.microsoft.com/office/drawing/2010/main" Requires="a14">
          <p:sp>
            <p:nvSpPr>
              <p:cNvPr id="9" name="Title 8">
                <a:extLst>
                  <a:ext uri="{FF2B5EF4-FFF2-40B4-BE49-F238E27FC236}">
                    <a16:creationId xmlns:a16="http://schemas.microsoft.com/office/drawing/2014/main" id="{6CFC4AA0-FCA5-45EF-9A48-EA10D6884EE9}"/>
                  </a:ext>
                </a:extLst>
              </p:cNvPr>
              <p:cNvSpPr>
                <a:spLocks noGrp="1"/>
              </p:cNvSpPr>
              <p:nvPr>
                <p:ph type="title"/>
              </p:nvPr>
            </p:nvSpPr>
            <p:spPr>
              <a:xfrm>
                <a:off x="304800" y="358707"/>
                <a:ext cx="11582400" cy="427877"/>
              </a:xfrm>
            </p:spPr>
            <p:txBody>
              <a:bodyPr/>
              <a:lstStyle/>
              <a:p>
                <a:r>
                  <a:rPr lang="en-US" sz="2400" dirty="0"/>
                  <a:t>Some </a:t>
                </a:r>
                <a:r>
                  <a:rPr lang="en-US" sz="2400" u="sng" dirty="0"/>
                  <a:t>GENIE</a:t>
                </a:r>
                <a:r>
                  <a:rPr lang="en-US" sz="2400" dirty="0"/>
                  <a:t>v3.0.6 Intranuclear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𝒏</m:t>
                        </m:r>
                      </m:e>
                    </m:acc>
                    <m:r>
                      <a:rPr lang="en-US" sz="2400" i="1" dirty="0">
                        <a:latin typeface="Cambria Math" panose="02040503050406030204" pitchFamily="18" charset="0"/>
                      </a:rPr>
                      <m:t>𝑵</m:t>
                    </m:r>
                  </m:oMath>
                </a14:m>
                <a:r>
                  <a:rPr lang="en-US" sz="2400" dirty="0"/>
                  <a:t> </a:t>
                </a:r>
                <a:r>
                  <a:rPr lang="en-US" sz="2400" i="1" dirty="0"/>
                  <a:t>Initial </a:t>
                </a:r>
                <a:r>
                  <a:rPr lang="en-US" sz="2400" dirty="0"/>
                  <a:t>States (Momentum vs. Radius)</a:t>
                </a:r>
                <a:br>
                  <a:rPr lang="en-US" sz="2400" dirty="0"/>
                </a:br>
                <a:r>
                  <a:rPr lang="en-US" sz="2133" dirty="0">
                    <a:solidFill>
                      <a:srgbClr val="00B0F0"/>
                    </a:solidFill>
                  </a:rPr>
                  <a:t>…internal correlations or no?</a:t>
                </a:r>
                <a:endParaRPr lang="en-US" sz="2400" dirty="0">
                  <a:solidFill>
                    <a:srgbClr val="00B0F0"/>
                  </a:solidFill>
                </a:endParaRPr>
              </a:p>
            </p:txBody>
          </p:sp>
        </mc:Choice>
        <mc:Fallback>
          <p:sp>
            <p:nvSpPr>
              <p:cNvPr id="9" name="Title 8">
                <a:extLst>
                  <a:ext uri="{FF2B5EF4-FFF2-40B4-BE49-F238E27FC236}">
                    <a16:creationId xmlns:a16="http://schemas.microsoft.com/office/drawing/2014/main" id="{6CFC4AA0-FCA5-45EF-9A48-EA10D6884EE9}"/>
                  </a:ext>
                </a:extLst>
              </p:cNvPr>
              <p:cNvSpPr>
                <a:spLocks noGrp="1" noRot="1" noChangeAspect="1" noMove="1" noResize="1" noEditPoints="1" noAdjustHandles="1" noChangeArrowheads="1" noChangeShapeType="1" noTextEdit="1"/>
              </p:cNvSpPr>
              <p:nvPr>
                <p:ph type="title"/>
              </p:nvPr>
            </p:nvSpPr>
            <p:spPr>
              <a:xfrm>
                <a:off x="304800" y="358707"/>
                <a:ext cx="11582400" cy="427877"/>
              </a:xfrm>
              <a:blipFill>
                <a:blip r:embed="rId3"/>
                <a:stretch>
                  <a:fillRect l="-1579" t="-82857" b="-38571"/>
                </a:stretch>
              </a:blipFill>
            </p:spPr>
            <p:txBody>
              <a:bodyPr/>
              <a:lstStyle/>
              <a:p>
                <a:r>
                  <a:rPr lang="en-US">
                    <a:noFill/>
                  </a:rPr>
                  <a:t> </a:t>
                </a:r>
              </a:p>
            </p:txBody>
          </p:sp>
        </mc:Fallback>
      </mc:AlternateContent>
      <p:sp>
        <p:nvSpPr>
          <p:cNvPr id="15" name="Date Placeholder 3">
            <a:extLst>
              <a:ext uri="{FF2B5EF4-FFF2-40B4-BE49-F238E27FC236}">
                <a16:creationId xmlns:a16="http://schemas.microsoft.com/office/drawing/2014/main" id="{E55EDB18-DEB4-4EE7-B5A0-98487721B0C9}"/>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16" name="Footer Placeholder 4">
            <a:extLst>
              <a:ext uri="{FF2B5EF4-FFF2-40B4-BE49-F238E27FC236}">
                <a16:creationId xmlns:a16="http://schemas.microsoft.com/office/drawing/2014/main" id="{2F04A51E-EBB3-4749-BFBA-70A57D64FB7E}"/>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17" name="Slide Number Placeholder 5">
            <a:extLst>
              <a:ext uri="{FF2B5EF4-FFF2-40B4-BE49-F238E27FC236}">
                <a16:creationId xmlns:a16="http://schemas.microsoft.com/office/drawing/2014/main" id="{7C0D1C8C-47C5-4ED9-B565-231968170E2D}"/>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8</a:t>
            </a:fld>
            <a:endParaRPr lang="en-US" dirty="0"/>
          </a:p>
        </p:txBody>
      </p:sp>
      <p:pic>
        <p:nvPicPr>
          <p:cNvPr id="8" name="Content Placeholder 7">
            <a:extLst>
              <a:ext uri="{FF2B5EF4-FFF2-40B4-BE49-F238E27FC236}">
                <a16:creationId xmlns:a16="http://schemas.microsoft.com/office/drawing/2014/main" id="{7CF50D9F-B9CC-4D72-8F91-4B4AF6D524FE}"/>
              </a:ext>
            </a:extLst>
          </p:cNvPr>
          <p:cNvPicPr>
            <a:picLocks noGrp="1" noChangeAspect="1"/>
          </p:cNvPicPr>
          <p:nvPr>
            <p:ph sz="half" idx="13"/>
          </p:nvPr>
        </p:nvPicPr>
        <p:blipFill>
          <a:blip r:embed="rId4"/>
          <a:stretch>
            <a:fillRect/>
          </a:stretch>
        </p:blipFill>
        <p:spPr>
          <a:xfrm>
            <a:off x="428804" y="971551"/>
            <a:ext cx="5361157" cy="3634316"/>
          </a:xfrm>
          <a:prstGeom prst="rect">
            <a:avLst/>
          </a:prstGeom>
        </p:spPr>
      </p:pic>
      <p:pic>
        <p:nvPicPr>
          <p:cNvPr id="10" name="Content Placeholder 9">
            <a:extLst>
              <a:ext uri="{FF2B5EF4-FFF2-40B4-BE49-F238E27FC236}">
                <a16:creationId xmlns:a16="http://schemas.microsoft.com/office/drawing/2014/main" id="{680C28F9-5C17-4E0E-A159-EA1D09255331}"/>
              </a:ext>
            </a:extLst>
          </p:cNvPr>
          <p:cNvPicPr>
            <a:picLocks noGrp="1" noChangeAspect="1"/>
          </p:cNvPicPr>
          <p:nvPr>
            <p:ph sz="half" idx="15"/>
          </p:nvPr>
        </p:nvPicPr>
        <p:blipFill>
          <a:blip r:embed="rId5"/>
          <a:stretch>
            <a:fillRect/>
          </a:stretch>
        </p:blipFill>
        <p:spPr>
          <a:xfrm>
            <a:off x="6378639" y="971551"/>
            <a:ext cx="5376205" cy="3634316"/>
          </a:xfrm>
          <a:prstGeom prst="rect">
            <a:avLst/>
          </a:prstGeom>
        </p:spPr>
      </p:pic>
      <p:sp>
        <p:nvSpPr>
          <p:cNvPr id="18" name="TextBox 17">
            <a:extLst>
              <a:ext uri="{FF2B5EF4-FFF2-40B4-BE49-F238E27FC236}">
                <a16:creationId xmlns:a16="http://schemas.microsoft.com/office/drawing/2014/main" id="{50E88A58-AD6A-4010-8D8D-85B48D004F2B}"/>
              </a:ext>
            </a:extLst>
          </p:cNvPr>
          <p:cNvSpPr txBox="1"/>
          <p:nvPr/>
        </p:nvSpPr>
        <p:spPr>
          <a:xfrm>
            <a:off x="1" y="5670844"/>
            <a:ext cx="12191999" cy="461665"/>
          </a:xfrm>
          <a:prstGeom prst="rect">
            <a:avLst/>
          </a:prstGeom>
          <a:noFill/>
        </p:spPr>
        <p:txBody>
          <a:bodyPr wrap="square" rtlCol="0">
            <a:spAutoFit/>
          </a:bodyPr>
          <a:lstStyle/>
          <a:p>
            <a:pPr algn="ctr" defTabSz="609585" fontAlgn="base">
              <a:spcBef>
                <a:spcPct val="0"/>
              </a:spcBef>
              <a:spcAft>
                <a:spcPct val="0"/>
              </a:spcAft>
            </a:pPr>
            <a:r>
              <a:rPr lang="en-US" sz="2400" dirty="0">
                <a:solidFill>
                  <a:srgbClr val="FF0000"/>
                </a:solidFill>
                <a:latin typeface="Calibri" charset="0"/>
              </a:rPr>
              <a:t>GENIE truth-level—no DUNE reconstruction yet</a:t>
            </a:r>
          </a:p>
        </p:txBody>
      </p:sp>
    </p:spTree>
    <p:extLst>
      <p:ext uri="{BB962C8B-B14F-4D97-AF65-F5344CB8AC3E}">
        <p14:creationId xmlns:p14="http://schemas.microsoft.com/office/powerpoint/2010/main" val="221993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649EF4-C7F3-456B-A8B1-D993C6E0F717}"/>
              </a:ext>
            </a:extLst>
          </p:cNvPr>
          <p:cNvSpPr>
            <a:spLocks noGrp="1"/>
          </p:cNvSpPr>
          <p:nvPr>
            <p:ph type="body" sz="half" idx="16"/>
          </p:nvPr>
        </p:nvSpPr>
        <p:spPr>
          <a:xfrm>
            <a:off x="305820" y="5037827"/>
            <a:ext cx="5607301" cy="1265812"/>
          </a:xfrm>
        </p:spPr>
        <p:txBody>
          <a:bodyPr/>
          <a:lstStyle/>
          <a:p>
            <a:pPr algn="ctr"/>
            <a:r>
              <a:rPr lang="en-US" dirty="0"/>
              <a:t>GENIEv3.0.6 </a:t>
            </a:r>
            <a:r>
              <a:rPr lang="en-US" dirty="0" err="1"/>
              <a:t>hA</a:t>
            </a:r>
            <a:r>
              <a:rPr lang="en-US" dirty="0"/>
              <a:t>/hN2018 and Local Fermi Gas</a:t>
            </a:r>
          </a:p>
        </p:txBody>
      </p:sp>
      <p:sp>
        <p:nvSpPr>
          <p:cNvPr id="5" name="Text Placeholder 4">
            <a:extLst>
              <a:ext uri="{FF2B5EF4-FFF2-40B4-BE49-F238E27FC236}">
                <a16:creationId xmlns:a16="http://schemas.microsoft.com/office/drawing/2014/main" id="{1E3D485D-1BB5-4BDD-B199-64E839EFCEC6}"/>
              </a:ext>
            </a:extLst>
          </p:cNvPr>
          <p:cNvSpPr>
            <a:spLocks noGrp="1"/>
          </p:cNvSpPr>
          <p:nvPr>
            <p:ph type="body" sz="half" idx="19"/>
          </p:nvPr>
        </p:nvSpPr>
        <p:spPr>
          <a:xfrm>
            <a:off x="6256603" y="5037827"/>
            <a:ext cx="5608319" cy="1265812"/>
          </a:xfrm>
        </p:spPr>
        <p:txBody>
          <a:bodyPr/>
          <a:lstStyle/>
          <a:p>
            <a:pPr algn="ctr"/>
            <a:r>
              <a:rPr lang="en-US" dirty="0"/>
              <a:t>GENIEv3.0.6 </a:t>
            </a:r>
            <a:r>
              <a:rPr lang="en-US" dirty="0" err="1"/>
              <a:t>hA</a:t>
            </a:r>
            <a:r>
              <a:rPr lang="en-US" dirty="0"/>
              <a:t>/hN2018 and Bodek-Ritchie</a:t>
            </a:r>
          </a:p>
        </p:txBody>
      </p:sp>
      <mc:AlternateContent xmlns:mc="http://schemas.openxmlformats.org/markup-compatibility/2006">
        <mc:Choice xmlns:a14="http://schemas.microsoft.com/office/drawing/2010/main" Requires="a14">
          <p:sp>
            <p:nvSpPr>
              <p:cNvPr id="9" name="Title 8">
                <a:extLst>
                  <a:ext uri="{FF2B5EF4-FFF2-40B4-BE49-F238E27FC236}">
                    <a16:creationId xmlns:a16="http://schemas.microsoft.com/office/drawing/2014/main" id="{6CFC4AA0-FCA5-45EF-9A48-EA10D6884EE9}"/>
                  </a:ext>
                </a:extLst>
              </p:cNvPr>
              <p:cNvSpPr>
                <a:spLocks noGrp="1"/>
              </p:cNvSpPr>
              <p:nvPr>
                <p:ph type="title"/>
              </p:nvPr>
            </p:nvSpPr>
            <p:spPr>
              <a:xfrm>
                <a:off x="304800" y="358707"/>
                <a:ext cx="11582400" cy="427877"/>
              </a:xfrm>
            </p:spPr>
            <p:txBody>
              <a:bodyPr/>
              <a:lstStyle/>
              <a:p>
                <a:r>
                  <a:rPr lang="en-US" sz="2400" dirty="0"/>
                  <a:t>Some </a:t>
                </a:r>
                <a:r>
                  <a:rPr lang="en-US" sz="2400" u="sng" dirty="0"/>
                  <a:t>GENIE</a:t>
                </a:r>
                <a:r>
                  <a:rPr lang="en-US" sz="2400" dirty="0"/>
                  <a:t>v3.0.6 Intranuclear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𝒏</m:t>
                        </m:r>
                      </m:e>
                    </m:acc>
                    <m:r>
                      <a:rPr lang="en-US" sz="2400" i="1" dirty="0">
                        <a:latin typeface="Cambria Math" panose="02040503050406030204" pitchFamily="18" charset="0"/>
                      </a:rPr>
                      <m:t>𝑵</m:t>
                    </m:r>
                  </m:oMath>
                </a14:m>
                <a:r>
                  <a:rPr lang="en-US" sz="2400" dirty="0"/>
                  <a:t> </a:t>
                </a:r>
                <a:r>
                  <a:rPr lang="en-US" sz="2400" i="1" dirty="0"/>
                  <a:t>Initial </a:t>
                </a:r>
                <a:r>
                  <a:rPr lang="en-US" sz="2400" dirty="0"/>
                  <a:t>States (</a:t>
                </a:r>
                <a:r>
                  <a:rPr lang="en-US" sz="2400" dirty="0" err="1"/>
                  <a:t>Mesonic</a:t>
                </a:r>
                <a:r>
                  <a:rPr lang="en-US" sz="2400" dirty="0"/>
                  <a:t> Parameter Space)</a:t>
                </a:r>
                <a:endParaRPr lang="en-US" sz="2400" dirty="0">
                  <a:solidFill>
                    <a:srgbClr val="00B0F0"/>
                  </a:solidFill>
                </a:endParaRPr>
              </a:p>
            </p:txBody>
          </p:sp>
        </mc:Choice>
        <mc:Fallback>
          <p:sp>
            <p:nvSpPr>
              <p:cNvPr id="9" name="Title 8">
                <a:extLst>
                  <a:ext uri="{FF2B5EF4-FFF2-40B4-BE49-F238E27FC236}">
                    <a16:creationId xmlns:a16="http://schemas.microsoft.com/office/drawing/2014/main" id="{6CFC4AA0-FCA5-45EF-9A48-EA10D6884EE9}"/>
                  </a:ext>
                </a:extLst>
              </p:cNvPr>
              <p:cNvSpPr>
                <a:spLocks noGrp="1" noRot="1" noChangeAspect="1" noMove="1" noResize="1" noEditPoints="1" noAdjustHandles="1" noChangeArrowheads="1" noChangeShapeType="1" noTextEdit="1"/>
              </p:cNvSpPr>
              <p:nvPr>
                <p:ph type="title"/>
              </p:nvPr>
            </p:nvSpPr>
            <p:spPr>
              <a:xfrm>
                <a:off x="304800" y="358707"/>
                <a:ext cx="11582400" cy="427877"/>
              </a:xfrm>
              <a:blipFill>
                <a:blip r:embed="rId3"/>
                <a:stretch>
                  <a:fillRect l="-1579" t="-5714" b="-45714"/>
                </a:stretch>
              </a:blipFill>
            </p:spPr>
            <p:txBody>
              <a:bodyPr/>
              <a:lstStyle/>
              <a:p>
                <a:r>
                  <a:rPr lang="en-US">
                    <a:noFill/>
                  </a:rPr>
                  <a:t> </a:t>
                </a:r>
              </a:p>
            </p:txBody>
          </p:sp>
        </mc:Fallback>
      </mc:AlternateContent>
      <p:sp>
        <p:nvSpPr>
          <p:cNvPr id="15" name="Date Placeholder 3">
            <a:extLst>
              <a:ext uri="{FF2B5EF4-FFF2-40B4-BE49-F238E27FC236}">
                <a16:creationId xmlns:a16="http://schemas.microsoft.com/office/drawing/2014/main" id="{E55EDB18-DEB4-4EE7-B5A0-98487721B0C9}"/>
              </a:ext>
            </a:extLst>
          </p:cNvPr>
          <p:cNvSpPr>
            <a:spLocks noGrp="1"/>
          </p:cNvSpPr>
          <p:nvPr>
            <p:ph type="dt" sz="half" idx="2"/>
          </p:nvPr>
        </p:nvSpPr>
        <p:spPr>
          <a:xfrm>
            <a:off x="982436" y="6504215"/>
            <a:ext cx="900491" cy="241300"/>
          </a:xfrm>
        </p:spPr>
        <p:txBody>
          <a:bodyPr/>
          <a:lstStyle/>
          <a:p>
            <a:pPr defTabSz="609585" fontAlgn="base">
              <a:spcBef>
                <a:spcPct val="0"/>
              </a:spcBef>
              <a:spcAft>
                <a:spcPct val="0"/>
              </a:spcAft>
              <a:defRPr/>
            </a:pPr>
            <a:r>
              <a:rPr lang="en-US"/>
              <a:t>October 22nd, 2019</a:t>
            </a:r>
            <a:endParaRPr lang="en-US" dirty="0"/>
          </a:p>
        </p:txBody>
      </p:sp>
      <p:sp>
        <p:nvSpPr>
          <p:cNvPr id="16" name="Footer Placeholder 4">
            <a:extLst>
              <a:ext uri="{FF2B5EF4-FFF2-40B4-BE49-F238E27FC236}">
                <a16:creationId xmlns:a16="http://schemas.microsoft.com/office/drawing/2014/main" id="{2F04A51E-EBB3-4749-BFBA-70A57D64FB7E}"/>
              </a:ext>
            </a:extLst>
          </p:cNvPr>
          <p:cNvSpPr>
            <a:spLocks noGrp="1"/>
          </p:cNvSpPr>
          <p:nvPr>
            <p:ph type="ftr" sz="quarter" idx="3"/>
          </p:nvPr>
        </p:nvSpPr>
        <p:spPr>
          <a:xfrm>
            <a:off x="2040804" y="6504216"/>
            <a:ext cx="8349491" cy="242873"/>
          </a:xfrm>
        </p:spPr>
        <p:txBody>
          <a:bodyPr/>
          <a:lstStyle/>
          <a:p>
            <a:pPr defTabSz="609585" fontAlgn="base">
              <a:spcBef>
                <a:spcPct val="0"/>
              </a:spcBef>
              <a:spcAft>
                <a:spcPct val="0"/>
              </a:spcAft>
            </a:pPr>
            <a:r>
              <a:rPr lang="en-US"/>
              <a:t>2019 International Workshop on Baryon and Lepton Number Violation</a:t>
            </a:r>
            <a:endParaRPr lang="en-US" dirty="0"/>
          </a:p>
        </p:txBody>
      </p:sp>
      <p:sp>
        <p:nvSpPr>
          <p:cNvPr id="17" name="Slide Number Placeholder 5">
            <a:extLst>
              <a:ext uri="{FF2B5EF4-FFF2-40B4-BE49-F238E27FC236}">
                <a16:creationId xmlns:a16="http://schemas.microsoft.com/office/drawing/2014/main" id="{7C0D1C8C-47C5-4ED9-B565-231968170E2D}"/>
              </a:ext>
            </a:extLst>
          </p:cNvPr>
          <p:cNvSpPr>
            <a:spLocks noGrp="1"/>
          </p:cNvSpPr>
          <p:nvPr>
            <p:ph type="sldNum" sz="quarter" idx="4"/>
          </p:nvPr>
        </p:nvSpPr>
        <p:spPr>
          <a:xfrm>
            <a:off x="296333" y="6504215"/>
            <a:ext cx="552451" cy="237285"/>
          </a:xfrm>
        </p:spPr>
        <p:txBody>
          <a:bodyPr/>
          <a:lstStyle/>
          <a:p>
            <a:pPr defTabSz="609585" fontAlgn="base">
              <a:spcBef>
                <a:spcPct val="0"/>
              </a:spcBef>
              <a:spcAft>
                <a:spcPct val="0"/>
              </a:spcAft>
              <a:defRPr/>
            </a:pPr>
            <a:fld id="{148C009B-CB69-E04A-B9B3-34B26D69E9CF}" type="slidenum">
              <a:rPr lang="en-US"/>
              <a:pPr defTabSz="609585" fontAlgn="base">
                <a:spcBef>
                  <a:spcPct val="0"/>
                </a:spcBef>
                <a:spcAft>
                  <a:spcPct val="0"/>
                </a:spcAft>
                <a:defRPr/>
              </a:pPr>
              <a:t>9</a:t>
            </a:fld>
            <a:endParaRPr lang="en-US" dirty="0"/>
          </a:p>
        </p:txBody>
      </p:sp>
      <p:pic>
        <p:nvPicPr>
          <p:cNvPr id="21" name="Content Placeholder 20">
            <a:extLst>
              <a:ext uri="{FF2B5EF4-FFF2-40B4-BE49-F238E27FC236}">
                <a16:creationId xmlns:a16="http://schemas.microsoft.com/office/drawing/2014/main" id="{90B46894-4B4B-43E8-B218-2C26031F7CC6}"/>
              </a:ext>
            </a:extLst>
          </p:cNvPr>
          <p:cNvPicPr>
            <a:picLocks noGrp="1" noChangeAspect="1"/>
          </p:cNvPicPr>
          <p:nvPr>
            <p:ph sz="half" idx="13"/>
          </p:nvPr>
        </p:nvPicPr>
        <p:blipFill>
          <a:blip r:embed="rId4"/>
          <a:stretch>
            <a:fillRect/>
          </a:stretch>
        </p:blipFill>
        <p:spPr>
          <a:xfrm>
            <a:off x="374544" y="971551"/>
            <a:ext cx="5469681" cy="3634316"/>
          </a:xfrm>
          <a:prstGeom prst="rect">
            <a:avLst/>
          </a:prstGeom>
        </p:spPr>
      </p:pic>
      <p:pic>
        <p:nvPicPr>
          <p:cNvPr id="18" name="Content Placeholder 10">
            <a:extLst>
              <a:ext uri="{FF2B5EF4-FFF2-40B4-BE49-F238E27FC236}">
                <a16:creationId xmlns:a16="http://schemas.microsoft.com/office/drawing/2014/main" id="{1FFEB16F-6978-42C3-9B65-B1CF4FC054B8}"/>
              </a:ext>
            </a:extLst>
          </p:cNvPr>
          <p:cNvPicPr>
            <a:picLocks noGrp="1" noChangeAspect="1"/>
          </p:cNvPicPr>
          <p:nvPr>
            <p:ph sz="half" idx="15"/>
          </p:nvPr>
        </p:nvPicPr>
        <p:blipFill>
          <a:blip r:embed="rId5"/>
          <a:stretch>
            <a:fillRect/>
          </a:stretch>
        </p:blipFill>
        <p:spPr>
          <a:xfrm>
            <a:off x="6383929" y="971551"/>
            <a:ext cx="5365624" cy="3634316"/>
          </a:xfrm>
          <a:prstGeom prst="rect">
            <a:avLst/>
          </a:prstGeom>
        </p:spPr>
      </p:pic>
      <p:sp>
        <p:nvSpPr>
          <p:cNvPr id="22" name="TextBox 21">
            <a:extLst>
              <a:ext uri="{FF2B5EF4-FFF2-40B4-BE49-F238E27FC236}">
                <a16:creationId xmlns:a16="http://schemas.microsoft.com/office/drawing/2014/main" id="{187E2F13-3385-457E-B959-CED785951CB3}"/>
              </a:ext>
            </a:extLst>
          </p:cNvPr>
          <p:cNvSpPr txBox="1"/>
          <p:nvPr/>
        </p:nvSpPr>
        <p:spPr>
          <a:xfrm>
            <a:off x="1" y="5670844"/>
            <a:ext cx="12191999" cy="461665"/>
          </a:xfrm>
          <a:prstGeom prst="rect">
            <a:avLst/>
          </a:prstGeom>
          <a:noFill/>
        </p:spPr>
        <p:txBody>
          <a:bodyPr wrap="square" rtlCol="0">
            <a:spAutoFit/>
          </a:bodyPr>
          <a:lstStyle/>
          <a:p>
            <a:pPr algn="ctr" defTabSz="609585" fontAlgn="base">
              <a:spcBef>
                <a:spcPct val="0"/>
              </a:spcBef>
              <a:spcAft>
                <a:spcPct val="0"/>
              </a:spcAft>
            </a:pPr>
            <a:r>
              <a:rPr lang="en-US" sz="2400" dirty="0">
                <a:solidFill>
                  <a:srgbClr val="FF0000"/>
                </a:solidFill>
                <a:latin typeface="Calibri" charset="0"/>
              </a:rPr>
              <a:t>GENIE truth-level—no DUNE reconstruction yet</a:t>
            </a:r>
          </a:p>
        </p:txBody>
      </p:sp>
    </p:spTree>
    <p:extLst>
      <p:ext uri="{BB962C8B-B14F-4D97-AF65-F5344CB8AC3E}">
        <p14:creationId xmlns:p14="http://schemas.microsoft.com/office/powerpoint/2010/main" val="6565382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2FDF706F25AB4E88EDF4F92A0DD682" ma:contentTypeVersion="13" ma:contentTypeDescription="Create a new document." ma:contentTypeScope="" ma:versionID="df12792c64c752849b023714e0e25d1f">
  <xsd:schema xmlns:xsd="http://www.w3.org/2001/XMLSchema" xmlns:xs="http://www.w3.org/2001/XMLSchema" xmlns:p="http://schemas.microsoft.com/office/2006/metadata/properties" xmlns:ns3="d6a80d85-c2a1-4e81-b768-52cc615bcb26" xmlns:ns4="667aa6b3-646e-425e-a4b7-4ecf9f124526" targetNamespace="http://schemas.microsoft.com/office/2006/metadata/properties" ma:root="true" ma:fieldsID="55656afb5355ffe7f06db613d4903aa2" ns3:_="" ns4:_="">
    <xsd:import namespace="d6a80d85-c2a1-4e81-b768-52cc615bcb26"/>
    <xsd:import namespace="667aa6b3-646e-425e-a4b7-4ecf9f124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80d85-c2a1-4e81-b768-52cc615bcb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7aa6b3-646e-425e-a4b7-4ecf9f1245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5698C7-A07A-46D0-AD84-C98FB59FA9D0}">
  <ds:schemaRefs>
    <ds:schemaRef ds:uri="http://schemas.microsoft.com/sharepoint/v3/contenttype/forms"/>
  </ds:schemaRefs>
</ds:datastoreItem>
</file>

<file path=customXml/itemProps2.xml><?xml version="1.0" encoding="utf-8"?>
<ds:datastoreItem xmlns:ds="http://schemas.openxmlformats.org/officeDocument/2006/customXml" ds:itemID="{475A9B55-B498-4F8F-A80B-136140714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a80d85-c2a1-4e81-b768-52cc615bcb26"/>
    <ds:schemaRef ds:uri="667aa6b3-646e-425e-a4b7-4ecf9f124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060014-0BE1-41DF-A49C-DF59842C732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3066</Words>
  <Application>Microsoft Office PowerPoint</Application>
  <PresentationFormat>Widescreen</PresentationFormat>
  <Paragraphs>305</Paragraphs>
  <Slides>29</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Calibri Light</vt:lpstr>
      <vt:lpstr>Cambria Math</vt:lpstr>
      <vt:lpstr>Helvetica</vt:lpstr>
      <vt:lpstr>Retrospect</vt:lpstr>
      <vt:lpstr>1_Retrospect</vt:lpstr>
      <vt:lpstr>Fermilab_PPT_090915</vt:lpstr>
      <vt:lpstr>n→n ̅ and p→K^+ ν ̅, Atmospheric ν Backgrounds, Event Generation and Reconstruction An Update</vt:lpstr>
      <vt:lpstr>n→n ̅ Progress</vt:lpstr>
      <vt:lpstr>DUNE HEP Working Group Collaborators</vt:lpstr>
      <vt:lpstr>Motivations for Experimental Detection of n→n ̅ Transformations</vt:lpstr>
      <vt:lpstr>The Need to Understand n→n ̅ Simulation Systematics …in the context of automated reconstruction and analysis techniques (CNNs, BDTs)</vt:lpstr>
      <vt:lpstr>The Importance of Some Physical Correlations</vt:lpstr>
      <vt:lpstr>Some GENIEv3.0.6 Intranuclear n ̅N Initial States (Single Nucleon Momentum)</vt:lpstr>
      <vt:lpstr>Some GENIEv3.0.6 Intranuclear n ̅N Initial States (Momentum vs. Radius) …internal correlations or no?</vt:lpstr>
      <vt:lpstr>Some GENIEv3.0.6 Intranuclear n ̅N Initial States (Mesonic Parameter Space)</vt:lpstr>
      <vt:lpstr>Some GENIEv3.0.6 Intranuclear n ̅N Final States (Pionic parameter space only)</vt:lpstr>
      <vt:lpstr>PowerPoint Presentation</vt:lpstr>
      <vt:lpstr>Assessing Simulation Systematics—Nearing Completion</vt:lpstr>
      <vt:lpstr>New Paper on arXiv</vt:lpstr>
      <vt:lpstr>New ESS NNBar Collaboration HIBEAM/ANNI Whitepaper/Review in Development</vt:lpstr>
      <vt:lpstr>Next n→n ̅ Paper to Appear Soon?</vt:lpstr>
      <vt:lpstr>Atmospheric ν Progress</vt:lpstr>
      <vt:lpstr>FNAL Collaborators—see their recent atm. ν PRL</vt:lpstr>
      <vt:lpstr>Goals for “the” atmospheric samples</vt:lpstr>
      <vt:lpstr>Process for atmospheric oscillation calculations</vt:lpstr>
      <vt:lpstr>GENIE changes and sample production</vt:lpstr>
      <vt:lpstr>Still need to estimate the total number of atmospheric interactions!</vt:lpstr>
      <vt:lpstr>Topocentric Horizontal Coordinates vs. DUNE Coordinates</vt:lpstr>
      <vt:lpstr>Comparisons: E_ν</vt:lpstr>
      <vt:lpstr>Azimuthal angle ϕ</vt:lpstr>
      <vt:lpstr>Comparisons: ν_τ counts by cos⁡(θ)</vt:lpstr>
      <vt:lpstr>A word on other backgrounds… …need to check that many rare SM branching channels are included in GENIE!</vt:lpstr>
      <vt:lpstr>Updating ROOT’s/GENIE’s PDG particle decay library</vt:lpstr>
      <vt:lpstr>n→n′ Progress</vt:lpstr>
      <vt:lpstr>New McStas Simulation of GP-SANS Beamline from Lisa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 ̅ and p→K^+ ν ̅, Atmospheric ν Backgrounds, Event Generation and Reconstruction An Update</dc:title>
  <dc:creator>J. L. Barrow</dc:creator>
  <cp:lastModifiedBy>J. L. Barrow</cp:lastModifiedBy>
  <cp:revision>1</cp:revision>
  <dcterms:created xsi:type="dcterms:W3CDTF">2020-01-16T21:54:28Z</dcterms:created>
  <dcterms:modified xsi:type="dcterms:W3CDTF">2020-01-17T00:03:27Z</dcterms:modified>
</cp:coreProperties>
</file>