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754">
          <p15:clr>
            <a:srgbClr val="A4A3A4"/>
          </p15:clr>
        </p15:guide>
        <p15:guide id="3" pos="2522">
          <p15:clr>
            <a:srgbClr val="A4A3A4"/>
          </p15:clr>
        </p15:guide>
        <p15:guide id="4" pos="139">
          <p15:clr>
            <a:srgbClr val="A4A3A4"/>
          </p15:clr>
        </p15:guide>
        <p15:guide id="5" pos="2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E4E4E"/>
    <a:srgbClr val="063885"/>
    <a:srgbClr val="0E3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/>
    <p:restoredTop sz="94633"/>
  </p:normalViewPr>
  <p:slideViewPr>
    <p:cSldViewPr snapToGrid="0" snapToObjects="1">
      <p:cViewPr varScale="1">
        <p:scale>
          <a:sx n="87" d="100"/>
          <a:sy n="87" d="100"/>
        </p:scale>
        <p:origin x="2752" y="208"/>
      </p:cViewPr>
      <p:guideLst>
        <p:guide orient="horz" pos="3168"/>
        <p:guide pos="4754"/>
        <p:guide pos="2522"/>
        <p:guide pos="139"/>
        <p:guide pos="2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93E75-C107-3E40-87E8-B6C04BED692B}" type="datetimeFigureOut">
              <a:rPr lang="en-US" smtClean="0"/>
              <a:t>1/24/20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81734-D6F0-1845-BC24-43D4A3BEA7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23609" y="3995464"/>
            <a:ext cx="1720144" cy="255433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004C97"/>
                </a:solidFill>
              </a:defRPr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2096613" y="3998081"/>
            <a:ext cx="1645920" cy="2551713"/>
          </a:xfrm>
          <a:prstGeom prst="rect">
            <a:avLst/>
          </a:prstGeom>
        </p:spPr>
        <p:txBody>
          <a:bodyPr lIns="0" tIns="0"/>
          <a:lstStyle>
            <a:lvl1pPr marL="171450" indent="-17145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000" b="1" i="0">
                <a:solidFill>
                  <a:srgbClr val="004C97"/>
                </a:solidFill>
              </a:defRPr>
            </a:lvl1pPr>
            <a:lvl2pPr marL="171450" indent="-17145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000" b="1" i="0">
                <a:solidFill>
                  <a:srgbClr val="004C97"/>
                </a:solidFill>
              </a:defRPr>
            </a:lvl2pPr>
            <a:lvl3pPr marL="171450" indent="-17145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000" b="1" i="0">
                <a:solidFill>
                  <a:srgbClr val="004C97"/>
                </a:solidFill>
              </a:defRPr>
            </a:lvl3pPr>
            <a:lvl4pPr marL="171450" indent="-17145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000" b="1" i="0">
                <a:solidFill>
                  <a:srgbClr val="004C97"/>
                </a:solidFill>
              </a:defRPr>
            </a:lvl4pPr>
            <a:lvl5pPr marL="171450" indent="-17145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0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4007465" y="3355090"/>
            <a:ext cx="3536772" cy="40922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sz="800" b="1">
                <a:solidFill>
                  <a:srgbClr val="004C97"/>
                </a:solidFill>
              </a:defRPr>
            </a:lvl1pPr>
            <a:lvl2pPr marL="509412" indent="0">
              <a:buNone/>
              <a:defRPr sz="1000" b="1">
                <a:solidFill>
                  <a:srgbClr val="063885"/>
                </a:solidFill>
              </a:defRPr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4007465" y="1291077"/>
            <a:ext cx="3536772" cy="20579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004C97"/>
                </a:solidFill>
              </a:defRPr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23609" y="1650057"/>
            <a:ext cx="3520440" cy="211064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3pPr>
            <a:lvl4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6"/>
          </p:nvPr>
        </p:nvSpPr>
        <p:spPr>
          <a:xfrm>
            <a:off x="223609" y="6556840"/>
            <a:ext cx="3520440" cy="4060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800" b="1" i="0">
                <a:solidFill>
                  <a:srgbClr val="004C97"/>
                </a:solidFill>
              </a:defRPr>
            </a:lvl1pPr>
            <a:lvl2pPr marL="509412" indent="0" algn="l">
              <a:spcBef>
                <a:spcPts val="0"/>
              </a:spcBef>
              <a:buFontTx/>
              <a:buNone/>
              <a:defRPr sz="800" b="1" i="0">
                <a:solidFill>
                  <a:srgbClr val="004C97"/>
                </a:solidFill>
              </a:defRPr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223609" y="7225830"/>
            <a:ext cx="3520440" cy="347472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</a:defRPr>
            </a:lvl1pPr>
            <a:lvl2pPr marL="509412" indent="0">
              <a:buNone/>
              <a:defRPr sz="1100" b="1" i="0">
                <a:solidFill>
                  <a:srgbClr val="063885"/>
                </a:solidFill>
              </a:defRPr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086505" y="7578755"/>
            <a:ext cx="1656452" cy="1678036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240"/>
              </a:spcBef>
              <a:buFontTx/>
              <a:buNone/>
              <a:defRPr sz="8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>
              <a:spcBef>
                <a:spcPts val="240"/>
              </a:spcBef>
              <a:buFontTx/>
              <a:buNone/>
              <a:defRPr sz="80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240"/>
              </a:spcBef>
              <a:buFontTx/>
              <a:buNone/>
              <a:defRPr sz="800">
                <a:solidFill>
                  <a:schemeClr val="accent6">
                    <a:lumMod val="50000"/>
                  </a:schemeClr>
                </a:solidFill>
              </a:defRPr>
            </a:lvl3pPr>
            <a:lvl4pPr marL="0" indent="0">
              <a:spcBef>
                <a:spcPts val="240"/>
              </a:spcBef>
              <a:buFontTx/>
              <a:buNone/>
              <a:defRPr sz="800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>
              <a:spcBef>
                <a:spcPts val="240"/>
              </a:spcBef>
              <a:buFontTx/>
              <a:buNone/>
              <a:defRPr sz="8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idx="19"/>
          </p:nvPr>
        </p:nvSpPr>
        <p:spPr>
          <a:xfrm>
            <a:off x="223609" y="7578755"/>
            <a:ext cx="1650505" cy="16780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004C97"/>
                </a:solidFill>
              </a:defRPr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7465" y="3999668"/>
            <a:ext cx="3538728" cy="347472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</a:defRPr>
            </a:lvl1pPr>
            <a:lvl2pPr marL="509412" indent="0">
              <a:buNone/>
              <a:defRPr sz="1100" b="1" i="0">
                <a:solidFill>
                  <a:srgbClr val="063885"/>
                </a:solidFill>
              </a:defRPr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007465" y="4350089"/>
            <a:ext cx="3538728" cy="2607746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2pPr>
            <a:lvl3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3pPr>
            <a:lvl4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4pPr>
            <a:lvl5pPr marL="0" indent="0">
              <a:spcBef>
                <a:spcPts val="240"/>
              </a:spcBef>
              <a:buFontTx/>
              <a:buNone/>
              <a:defRPr sz="10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idx="22"/>
          </p:nvPr>
        </p:nvSpPr>
        <p:spPr>
          <a:xfrm>
            <a:off x="4010893" y="7218133"/>
            <a:ext cx="1727261" cy="203185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004C97"/>
                </a:solidFill>
              </a:defRPr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3"/>
          </p:nvPr>
        </p:nvSpPr>
        <p:spPr>
          <a:xfrm>
            <a:off x="5947399" y="7218133"/>
            <a:ext cx="1596838" cy="2031858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buNone/>
              <a:defRPr sz="800" b="1">
                <a:solidFill>
                  <a:srgbClr val="004C97"/>
                </a:solidFill>
              </a:defRPr>
            </a:lvl1pPr>
            <a:lvl2pPr marL="509412" indent="0">
              <a:buNone/>
              <a:defRPr sz="800" b="1">
                <a:solidFill>
                  <a:srgbClr val="004C97"/>
                </a:solidFill>
              </a:defRPr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4"/>
          </p:nvPr>
        </p:nvSpPr>
        <p:spPr>
          <a:xfrm>
            <a:off x="223609" y="1301778"/>
            <a:ext cx="3517677" cy="347472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>
              <a:lnSpc>
                <a:spcPct val="100000"/>
              </a:lnSpc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</a:defRPr>
            </a:lvl1pPr>
            <a:lvl2pPr marL="509412" indent="0">
              <a:buNone/>
              <a:defRPr sz="1100" b="1" i="0">
                <a:solidFill>
                  <a:srgbClr val="063885"/>
                </a:solidFill>
              </a:defRPr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15913" y="396241"/>
            <a:ext cx="7132781" cy="629920"/>
          </a:xfrm>
          <a:prstGeom prst="rect">
            <a:avLst/>
          </a:prstGeom>
        </p:spPr>
        <p:txBody>
          <a:bodyPr vert="horz" lIns="0" anchor="b" anchorCtr="0">
            <a:noAutofit/>
          </a:bodyPr>
          <a:lstStyle>
            <a:lvl1pPr marL="0" indent="0">
              <a:lnSpc>
                <a:spcPct val="130000"/>
              </a:lnSpc>
              <a:buFontTx/>
              <a:buNone/>
              <a:defRPr sz="2400" b="1" i="0">
                <a:solidFill>
                  <a:schemeClr val="bg1"/>
                </a:solidFill>
              </a:defRPr>
            </a:lvl1pPr>
            <a:lvl2pPr marL="0" indent="0">
              <a:lnSpc>
                <a:spcPct val="130000"/>
              </a:lnSpc>
              <a:buFontTx/>
              <a:buNone/>
              <a:defRPr sz="1100" b="0" i="0">
                <a:solidFill>
                  <a:schemeClr val="bg1"/>
                </a:solidFill>
              </a:defRPr>
            </a:lvl2pPr>
            <a:lvl3pPr marL="1018825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1528237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2037649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46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milabLogoBar_PPTcolors.e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9576676"/>
            <a:ext cx="7323137" cy="279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0"/>
            <a:ext cx="7315200" cy="1143000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Helvetica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>
          <a:xfrm>
            <a:off x="4208929" y="1312203"/>
            <a:ext cx="3325118" cy="2218960"/>
          </a:xfrm>
        </p:spPr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23609" y="3869965"/>
            <a:ext cx="7310438" cy="1638295"/>
          </a:xfrm>
        </p:spPr>
        <p:txBody>
          <a:bodyPr/>
          <a:lstStyle/>
          <a:p>
            <a:r>
              <a:rPr lang="en-US" sz="1200" dirty="0"/>
              <a:t>The need or motivation for the project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4"/>
          </p:nvPr>
        </p:nvSpPr>
        <p:spPr>
          <a:xfrm>
            <a:off x="223609" y="3531163"/>
            <a:ext cx="3517677" cy="347472"/>
          </a:xfrm>
        </p:spPr>
        <p:txBody>
          <a:bodyPr/>
          <a:lstStyle/>
          <a:p>
            <a:r>
              <a:rPr lang="en-US" sz="1400" dirty="0">
                <a:cs typeface="Helvetica"/>
              </a:rPr>
              <a:t>Motivation</a:t>
            </a:r>
          </a:p>
          <a:p>
            <a:endParaRPr lang="en-US" dirty="0"/>
          </a:p>
        </p:txBody>
      </p:sp>
      <p:sp>
        <p:nvSpPr>
          <p:cNvPr id="18" name="Straight Connector 17"/>
          <p:cNvSpPr/>
          <p:nvPr/>
        </p:nvSpPr>
        <p:spPr>
          <a:xfrm flipV="1">
            <a:off x="225266" y="3779062"/>
            <a:ext cx="7318971" cy="10747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6" name="Picture Placeholder 16">
            <a:extLst>
              <a:ext uri="{FF2B5EF4-FFF2-40B4-BE49-F238E27FC236}">
                <a16:creationId xmlns:a16="http://schemas.microsoft.com/office/drawing/2014/main" id="{E1B44F86-6B78-C842-9983-33609137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" b="69"/>
          <a:stretch>
            <a:fillRect/>
          </a:stretch>
        </p:blipFill>
        <p:spPr>
          <a:xfrm>
            <a:off x="333666" y="135872"/>
            <a:ext cx="914143" cy="915962"/>
          </a:xfrm>
          <a:prstGeom prst="rect">
            <a:avLst/>
          </a:prstGeom>
        </p:spPr>
      </p:pic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77242DE4-64F8-FF40-B39A-6A89BEEEF8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9709" y="396241"/>
            <a:ext cx="6424338" cy="629920"/>
          </a:xfrm>
        </p:spPr>
        <p:txBody>
          <a:bodyPr/>
          <a:lstStyle/>
          <a:p>
            <a:pPr marL="7938"/>
            <a:r>
              <a:rPr lang="en-US" dirty="0"/>
              <a:t>Fermilab AI Jamboree – Project Description</a:t>
            </a:r>
          </a:p>
          <a:p>
            <a:r>
              <a:rPr lang="en-US" sz="1400" b="0" dirty="0"/>
              <a:t>February 13, 2020 1:00 PM - 4:30 PM, Wilson Hall – Curia II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E60282FA-D083-0D43-9706-703ABDD66B24}"/>
              </a:ext>
            </a:extLst>
          </p:cNvPr>
          <p:cNvSpPr txBox="1">
            <a:spLocks/>
          </p:cNvSpPr>
          <p:nvPr/>
        </p:nvSpPr>
        <p:spPr>
          <a:xfrm>
            <a:off x="232141" y="2401393"/>
            <a:ext cx="7310438" cy="266031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 algn="l" defTabSz="50941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09412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b="1" i="0" kern="1200">
                <a:solidFill>
                  <a:srgbClr val="063885"/>
                </a:solidFill>
                <a:latin typeface="Helvetica"/>
                <a:ea typeface="+mn-ea"/>
                <a:cs typeface="+mn-cs"/>
              </a:defRPr>
            </a:lvl2pPr>
            <a:lvl3pPr marL="1018824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528237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37649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47061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Helvetica"/>
              </a:rPr>
              <a:t>Project Name</a:t>
            </a:r>
            <a:endParaRPr lang="en-US" sz="1400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44BDD181-1142-2847-956A-C95E8E2A773C}"/>
              </a:ext>
            </a:extLst>
          </p:cNvPr>
          <p:cNvSpPr txBox="1">
            <a:spLocks/>
          </p:cNvSpPr>
          <p:nvPr/>
        </p:nvSpPr>
        <p:spPr>
          <a:xfrm>
            <a:off x="223609" y="5847062"/>
            <a:ext cx="7318970" cy="1659857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Any challenges that the project faced (i.e. funding, resources, skill sets, data availability, etc.)</a:t>
            </a:r>
          </a:p>
          <a:p>
            <a:endParaRPr lang="en-US" sz="1200" dirty="0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7CEFDC8B-AD2D-F245-BB21-2E99E7285450}"/>
              </a:ext>
            </a:extLst>
          </p:cNvPr>
          <p:cNvSpPr txBox="1">
            <a:spLocks/>
          </p:cNvSpPr>
          <p:nvPr/>
        </p:nvSpPr>
        <p:spPr>
          <a:xfrm>
            <a:off x="223609" y="5508260"/>
            <a:ext cx="3517677" cy="347472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 algn="l" defTabSz="50941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09412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b="1" i="0" kern="1200">
                <a:solidFill>
                  <a:srgbClr val="063885"/>
                </a:solidFill>
                <a:latin typeface="Helvetica"/>
                <a:ea typeface="+mn-ea"/>
                <a:cs typeface="+mn-cs"/>
              </a:defRPr>
            </a:lvl2pPr>
            <a:lvl3pPr marL="1018824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528237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37649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47061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Helvetica"/>
              </a:rPr>
              <a:t>Challenges</a:t>
            </a:r>
            <a:endParaRPr lang="en-US" sz="1400" dirty="0"/>
          </a:p>
        </p:txBody>
      </p:sp>
      <p:sp>
        <p:nvSpPr>
          <p:cNvPr id="53" name="Straight Connector 52">
            <a:extLst>
              <a:ext uri="{FF2B5EF4-FFF2-40B4-BE49-F238E27FC236}">
                <a16:creationId xmlns:a16="http://schemas.microsoft.com/office/drawing/2014/main" id="{3C0863DA-73C0-BE4D-8EA7-1E98B0775DA2}"/>
              </a:ext>
            </a:extLst>
          </p:cNvPr>
          <p:cNvSpPr/>
          <p:nvPr/>
        </p:nvSpPr>
        <p:spPr>
          <a:xfrm flipV="1">
            <a:off x="225266" y="5756159"/>
            <a:ext cx="7318971" cy="10747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41E4BB11-DF22-2149-9EF9-5FCA48868617}"/>
              </a:ext>
            </a:extLst>
          </p:cNvPr>
          <p:cNvSpPr txBox="1">
            <a:spLocks/>
          </p:cNvSpPr>
          <p:nvPr/>
        </p:nvSpPr>
        <p:spPr>
          <a:xfrm>
            <a:off x="223609" y="7845721"/>
            <a:ext cx="7318970" cy="1659857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What does the final product look like (i.e. architecture, hardware used, software used, deployment environment, uses, etc.)</a:t>
            </a:r>
          </a:p>
          <a:p>
            <a:endParaRPr lang="en-US" sz="1200" dirty="0"/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1176341E-FAE7-8648-A3DE-66A4E1B4A186}"/>
              </a:ext>
            </a:extLst>
          </p:cNvPr>
          <p:cNvSpPr txBox="1">
            <a:spLocks/>
          </p:cNvSpPr>
          <p:nvPr/>
        </p:nvSpPr>
        <p:spPr>
          <a:xfrm>
            <a:off x="223609" y="7506919"/>
            <a:ext cx="3517677" cy="347472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 algn="l" defTabSz="50941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09412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b="1" i="0" kern="1200">
                <a:solidFill>
                  <a:srgbClr val="063885"/>
                </a:solidFill>
                <a:latin typeface="Helvetica"/>
                <a:ea typeface="+mn-ea"/>
                <a:cs typeface="+mn-cs"/>
              </a:defRPr>
            </a:lvl2pPr>
            <a:lvl3pPr marL="1018824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528237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37649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47061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Helvetica"/>
              </a:rPr>
              <a:t>Solution</a:t>
            </a:r>
          </a:p>
          <a:p>
            <a:endParaRPr lang="en-US" dirty="0"/>
          </a:p>
        </p:txBody>
      </p:sp>
      <p:sp>
        <p:nvSpPr>
          <p:cNvPr id="57" name="Straight Connector 56">
            <a:extLst>
              <a:ext uri="{FF2B5EF4-FFF2-40B4-BE49-F238E27FC236}">
                <a16:creationId xmlns:a16="http://schemas.microsoft.com/office/drawing/2014/main" id="{F424D085-B71C-6045-B3DA-40BD0D7AAC82}"/>
              </a:ext>
            </a:extLst>
          </p:cNvPr>
          <p:cNvSpPr/>
          <p:nvPr/>
        </p:nvSpPr>
        <p:spPr>
          <a:xfrm flipV="1">
            <a:off x="225266" y="7754818"/>
            <a:ext cx="7318971" cy="10747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Straight Connector 68">
            <a:extLst>
              <a:ext uri="{FF2B5EF4-FFF2-40B4-BE49-F238E27FC236}">
                <a16:creationId xmlns:a16="http://schemas.microsoft.com/office/drawing/2014/main" id="{159626E6-ED7B-2743-A3D0-22623F5CD23E}"/>
              </a:ext>
            </a:extLst>
          </p:cNvPr>
          <p:cNvSpPr/>
          <p:nvPr/>
        </p:nvSpPr>
        <p:spPr>
          <a:xfrm flipV="1">
            <a:off x="223609" y="2667425"/>
            <a:ext cx="3671124" cy="5391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831818C3-4EBE-E847-B3AF-B6235A454BF0}"/>
              </a:ext>
            </a:extLst>
          </p:cNvPr>
          <p:cNvSpPr txBox="1">
            <a:spLocks/>
          </p:cNvSpPr>
          <p:nvPr/>
        </p:nvSpPr>
        <p:spPr>
          <a:xfrm>
            <a:off x="232141" y="1302213"/>
            <a:ext cx="7310438" cy="266031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 algn="l" defTabSz="50941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09412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b="1" i="0" kern="1200">
                <a:solidFill>
                  <a:srgbClr val="063885"/>
                </a:solidFill>
                <a:latin typeface="Helvetica"/>
                <a:ea typeface="+mn-ea"/>
                <a:cs typeface="+mn-cs"/>
              </a:defRPr>
            </a:lvl2pPr>
            <a:lvl3pPr marL="1018824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528237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37649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47061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Helvetica"/>
              </a:rPr>
              <a:t>Contact</a:t>
            </a:r>
          </a:p>
          <a:p>
            <a:endParaRPr lang="en-US" dirty="0"/>
          </a:p>
        </p:txBody>
      </p:sp>
      <p:sp>
        <p:nvSpPr>
          <p:cNvPr id="71" name="Straight Connector 70">
            <a:extLst>
              <a:ext uri="{FF2B5EF4-FFF2-40B4-BE49-F238E27FC236}">
                <a16:creationId xmlns:a16="http://schemas.microsoft.com/office/drawing/2014/main" id="{91420719-5368-7740-A8D7-3DE30BF6C954}"/>
              </a:ext>
            </a:extLst>
          </p:cNvPr>
          <p:cNvSpPr/>
          <p:nvPr/>
        </p:nvSpPr>
        <p:spPr>
          <a:xfrm flipV="1">
            <a:off x="223609" y="1568245"/>
            <a:ext cx="3671124" cy="5391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2CB0229D-5AF0-E44F-9386-2ACE7C49FBDD}"/>
              </a:ext>
            </a:extLst>
          </p:cNvPr>
          <p:cNvSpPr txBox="1">
            <a:spLocks/>
          </p:cNvSpPr>
          <p:nvPr/>
        </p:nvSpPr>
        <p:spPr>
          <a:xfrm>
            <a:off x="233800" y="1646060"/>
            <a:ext cx="747835" cy="166709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Name</a:t>
            </a:r>
            <a:r>
              <a:rPr lang="en-US" dirty="0"/>
              <a:t>: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952B344E-8354-6947-8DC6-28018A5A087E}"/>
              </a:ext>
            </a:extLst>
          </p:cNvPr>
          <p:cNvSpPr txBox="1">
            <a:spLocks/>
          </p:cNvSpPr>
          <p:nvPr/>
        </p:nvSpPr>
        <p:spPr>
          <a:xfrm>
            <a:off x="242331" y="1854740"/>
            <a:ext cx="867378" cy="232948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Email</a:t>
            </a:r>
            <a:r>
              <a:rPr lang="en-US" dirty="0"/>
              <a:t>: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3AE5F77A-9781-F543-AC18-EF0F9A31A450}"/>
              </a:ext>
            </a:extLst>
          </p:cNvPr>
          <p:cNvSpPr txBox="1">
            <a:spLocks/>
          </p:cNvSpPr>
          <p:nvPr/>
        </p:nvSpPr>
        <p:spPr>
          <a:xfrm>
            <a:off x="232141" y="2074568"/>
            <a:ext cx="749494" cy="208261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Phone</a:t>
            </a:r>
            <a:r>
              <a:rPr lang="en-US" dirty="0"/>
              <a:t>:</a:t>
            </a: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7E703EB6-AE60-2B4B-B319-8A6892BCCC42}"/>
              </a:ext>
            </a:extLst>
          </p:cNvPr>
          <p:cNvSpPr txBox="1">
            <a:spLocks/>
          </p:cNvSpPr>
          <p:nvPr/>
        </p:nvSpPr>
        <p:spPr>
          <a:xfrm>
            <a:off x="938967" y="2065238"/>
            <a:ext cx="2955766" cy="209688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x3000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00C5D49B-8C0B-AB4E-B9AC-E8D53858EE03}"/>
              </a:ext>
            </a:extLst>
          </p:cNvPr>
          <p:cNvSpPr txBox="1">
            <a:spLocks/>
          </p:cNvSpPr>
          <p:nvPr/>
        </p:nvSpPr>
        <p:spPr>
          <a:xfrm>
            <a:off x="938967" y="1841409"/>
            <a:ext cx="2955766" cy="202207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jdoe@somewhere.com</a:t>
            </a:r>
          </a:p>
        </p:txBody>
      </p:sp>
      <p:sp>
        <p:nvSpPr>
          <p:cNvPr id="85" name="Text Placeholder 5">
            <a:extLst>
              <a:ext uri="{FF2B5EF4-FFF2-40B4-BE49-F238E27FC236}">
                <a16:creationId xmlns:a16="http://schemas.microsoft.com/office/drawing/2014/main" id="{DEB60ADC-83B4-7544-B585-AE8BA46DD870}"/>
              </a:ext>
            </a:extLst>
          </p:cNvPr>
          <p:cNvSpPr txBox="1">
            <a:spLocks/>
          </p:cNvSpPr>
          <p:nvPr/>
        </p:nvSpPr>
        <p:spPr>
          <a:xfrm>
            <a:off x="938967" y="1659155"/>
            <a:ext cx="2955766" cy="202207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Jane Doe</a:t>
            </a:r>
          </a:p>
        </p:txBody>
      </p:sp>
      <p:sp>
        <p:nvSpPr>
          <p:cNvPr id="87" name="Text Placeholder 5">
            <a:extLst>
              <a:ext uri="{FF2B5EF4-FFF2-40B4-BE49-F238E27FC236}">
                <a16:creationId xmlns:a16="http://schemas.microsoft.com/office/drawing/2014/main" id="{B8FFC5B6-9B6D-FD4D-AD36-4E0ABD438322}"/>
              </a:ext>
            </a:extLst>
          </p:cNvPr>
          <p:cNvSpPr txBox="1">
            <a:spLocks/>
          </p:cNvSpPr>
          <p:nvPr/>
        </p:nvSpPr>
        <p:spPr>
          <a:xfrm>
            <a:off x="242330" y="2725438"/>
            <a:ext cx="3813151" cy="682191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Insert the project name here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691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>
          <a:xfrm>
            <a:off x="4208929" y="1312203"/>
            <a:ext cx="3325118" cy="2218960"/>
          </a:xfrm>
        </p:spPr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23609" y="3869965"/>
            <a:ext cx="7310438" cy="2472013"/>
          </a:xfrm>
        </p:spPr>
        <p:txBody>
          <a:bodyPr/>
          <a:lstStyle/>
          <a:p>
            <a:r>
              <a:rPr lang="en-US" sz="1200" dirty="0"/>
              <a:t>The need or motivation for the project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4"/>
          </p:nvPr>
        </p:nvSpPr>
        <p:spPr>
          <a:xfrm>
            <a:off x="223609" y="3531163"/>
            <a:ext cx="3517677" cy="347472"/>
          </a:xfrm>
        </p:spPr>
        <p:txBody>
          <a:bodyPr/>
          <a:lstStyle/>
          <a:p>
            <a:r>
              <a:rPr lang="en-US" sz="1400" dirty="0">
                <a:cs typeface="Helvetica"/>
              </a:rPr>
              <a:t>Motivation</a:t>
            </a:r>
          </a:p>
          <a:p>
            <a:endParaRPr lang="en-US" dirty="0"/>
          </a:p>
        </p:txBody>
      </p:sp>
      <p:sp>
        <p:nvSpPr>
          <p:cNvPr id="18" name="Straight Connector 17"/>
          <p:cNvSpPr/>
          <p:nvPr/>
        </p:nvSpPr>
        <p:spPr>
          <a:xfrm flipV="1">
            <a:off x="225266" y="3779062"/>
            <a:ext cx="7318971" cy="10747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6" name="Picture Placeholder 16">
            <a:extLst>
              <a:ext uri="{FF2B5EF4-FFF2-40B4-BE49-F238E27FC236}">
                <a16:creationId xmlns:a16="http://schemas.microsoft.com/office/drawing/2014/main" id="{E1B44F86-6B78-C842-9983-33609137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" b="69"/>
          <a:stretch>
            <a:fillRect/>
          </a:stretch>
        </p:blipFill>
        <p:spPr>
          <a:xfrm>
            <a:off x="333666" y="135872"/>
            <a:ext cx="914143" cy="915962"/>
          </a:xfrm>
          <a:prstGeom prst="rect">
            <a:avLst/>
          </a:prstGeom>
        </p:spPr>
      </p:pic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77242DE4-64F8-FF40-B39A-6A89BEEEF8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9709" y="396241"/>
            <a:ext cx="6424338" cy="629920"/>
          </a:xfrm>
        </p:spPr>
        <p:txBody>
          <a:bodyPr/>
          <a:lstStyle/>
          <a:p>
            <a:pPr marL="7938"/>
            <a:r>
              <a:rPr lang="en-US" dirty="0"/>
              <a:t>Fermilab AI Jamboree – Project Proposal</a:t>
            </a:r>
          </a:p>
          <a:p>
            <a:r>
              <a:rPr lang="en-US" sz="1400" b="0" dirty="0"/>
              <a:t>February 13, 2020 1:00 PM - 4:30 PM, Wilson Hall – Curia II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E60282FA-D083-0D43-9706-703ABDD66B24}"/>
              </a:ext>
            </a:extLst>
          </p:cNvPr>
          <p:cNvSpPr txBox="1">
            <a:spLocks/>
          </p:cNvSpPr>
          <p:nvPr/>
        </p:nvSpPr>
        <p:spPr>
          <a:xfrm>
            <a:off x="232141" y="2401393"/>
            <a:ext cx="7310438" cy="266031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 algn="l" defTabSz="50941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09412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b="1" i="0" kern="1200">
                <a:solidFill>
                  <a:srgbClr val="063885"/>
                </a:solidFill>
                <a:latin typeface="Helvetica"/>
                <a:ea typeface="+mn-ea"/>
                <a:cs typeface="+mn-cs"/>
              </a:defRPr>
            </a:lvl2pPr>
            <a:lvl3pPr marL="1018824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528237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37649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47061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Helvetica"/>
              </a:rPr>
              <a:t>Project Name</a:t>
            </a:r>
            <a:endParaRPr lang="en-US" sz="1400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44BDD181-1142-2847-956A-C95E8E2A773C}"/>
              </a:ext>
            </a:extLst>
          </p:cNvPr>
          <p:cNvSpPr txBox="1">
            <a:spLocks/>
          </p:cNvSpPr>
          <p:nvPr/>
        </p:nvSpPr>
        <p:spPr>
          <a:xfrm>
            <a:off x="213419" y="6680780"/>
            <a:ext cx="7318970" cy="2759055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Any challenges that the project faces (i.e. funding, resources, skill sets, data availability, etc.)</a:t>
            </a:r>
          </a:p>
          <a:p>
            <a:endParaRPr lang="en-US" sz="1200" dirty="0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7CEFDC8B-AD2D-F245-BB21-2E99E7285450}"/>
              </a:ext>
            </a:extLst>
          </p:cNvPr>
          <p:cNvSpPr txBox="1">
            <a:spLocks/>
          </p:cNvSpPr>
          <p:nvPr/>
        </p:nvSpPr>
        <p:spPr>
          <a:xfrm>
            <a:off x="213419" y="6341978"/>
            <a:ext cx="3517677" cy="347472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 algn="l" defTabSz="50941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09412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b="1" i="0" kern="1200">
                <a:solidFill>
                  <a:srgbClr val="063885"/>
                </a:solidFill>
                <a:latin typeface="Helvetica"/>
                <a:ea typeface="+mn-ea"/>
                <a:cs typeface="+mn-cs"/>
              </a:defRPr>
            </a:lvl2pPr>
            <a:lvl3pPr marL="1018824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528237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37649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47061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Helvetica"/>
              </a:rPr>
              <a:t>Challenges</a:t>
            </a:r>
            <a:endParaRPr lang="en-US" sz="1400" dirty="0"/>
          </a:p>
        </p:txBody>
      </p:sp>
      <p:sp>
        <p:nvSpPr>
          <p:cNvPr id="53" name="Straight Connector 52">
            <a:extLst>
              <a:ext uri="{FF2B5EF4-FFF2-40B4-BE49-F238E27FC236}">
                <a16:creationId xmlns:a16="http://schemas.microsoft.com/office/drawing/2014/main" id="{3C0863DA-73C0-BE4D-8EA7-1E98B0775DA2}"/>
              </a:ext>
            </a:extLst>
          </p:cNvPr>
          <p:cNvSpPr/>
          <p:nvPr/>
        </p:nvSpPr>
        <p:spPr>
          <a:xfrm flipV="1">
            <a:off x="215076" y="6589877"/>
            <a:ext cx="7318971" cy="10747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Straight Connector 68">
            <a:extLst>
              <a:ext uri="{FF2B5EF4-FFF2-40B4-BE49-F238E27FC236}">
                <a16:creationId xmlns:a16="http://schemas.microsoft.com/office/drawing/2014/main" id="{159626E6-ED7B-2743-A3D0-22623F5CD23E}"/>
              </a:ext>
            </a:extLst>
          </p:cNvPr>
          <p:cNvSpPr/>
          <p:nvPr/>
        </p:nvSpPr>
        <p:spPr>
          <a:xfrm flipV="1">
            <a:off x="223609" y="2667425"/>
            <a:ext cx="3671124" cy="5391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831818C3-4EBE-E847-B3AF-B6235A454BF0}"/>
              </a:ext>
            </a:extLst>
          </p:cNvPr>
          <p:cNvSpPr txBox="1">
            <a:spLocks/>
          </p:cNvSpPr>
          <p:nvPr/>
        </p:nvSpPr>
        <p:spPr>
          <a:xfrm>
            <a:off x="232141" y="1302213"/>
            <a:ext cx="7310438" cy="266031"/>
          </a:xfrm>
          <a:prstGeom prst="rect">
            <a:avLst/>
          </a:prstGeom>
          <a:ln>
            <a:noFill/>
          </a:ln>
        </p:spPr>
        <p:txBody>
          <a:bodyPr lIns="0" numCol="1" spcCol="0">
            <a:noAutofit/>
          </a:bodyPr>
          <a:lstStyle>
            <a:lvl1pPr marL="0" indent="0" algn="l" defTabSz="509412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100" b="1" i="0" u="none" kern="1200" spc="0" normalizeH="0" baseline="0">
                <a:ln>
                  <a:noFill/>
                </a:ln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509412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b="1" i="0" kern="1200">
                <a:solidFill>
                  <a:srgbClr val="063885"/>
                </a:solidFill>
                <a:latin typeface="Helvetica"/>
                <a:ea typeface="+mn-ea"/>
                <a:cs typeface="+mn-cs"/>
              </a:defRPr>
            </a:lvl2pPr>
            <a:lvl3pPr marL="1018824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528237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37649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47061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Helvetica"/>
              </a:rPr>
              <a:t>Contact</a:t>
            </a:r>
          </a:p>
          <a:p>
            <a:endParaRPr lang="en-US" dirty="0"/>
          </a:p>
        </p:txBody>
      </p:sp>
      <p:sp>
        <p:nvSpPr>
          <p:cNvPr id="71" name="Straight Connector 70">
            <a:extLst>
              <a:ext uri="{FF2B5EF4-FFF2-40B4-BE49-F238E27FC236}">
                <a16:creationId xmlns:a16="http://schemas.microsoft.com/office/drawing/2014/main" id="{91420719-5368-7740-A8D7-3DE30BF6C954}"/>
              </a:ext>
            </a:extLst>
          </p:cNvPr>
          <p:cNvSpPr/>
          <p:nvPr/>
        </p:nvSpPr>
        <p:spPr>
          <a:xfrm flipV="1">
            <a:off x="223609" y="1568245"/>
            <a:ext cx="3671124" cy="5391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2CB0229D-5AF0-E44F-9386-2ACE7C49FBDD}"/>
              </a:ext>
            </a:extLst>
          </p:cNvPr>
          <p:cNvSpPr txBox="1">
            <a:spLocks/>
          </p:cNvSpPr>
          <p:nvPr/>
        </p:nvSpPr>
        <p:spPr>
          <a:xfrm>
            <a:off x="233800" y="1646060"/>
            <a:ext cx="747835" cy="166709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Name</a:t>
            </a:r>
            <a:r>
              <a:rPr lang="en-US" dirty="0"/>
              <a:t>: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952B344E-8354-6947-8DC6-28018A5A087E}"/>
              </a:ext>
            </a:extLst>
          </p:cNvPr>
          <p:cNvSpPr txBox="1">
            <a:spLocks/>
          </p:cNvSpPr>
          <p:nvPr/>
        </p:nvSpPr>
        <p:spPr>
          <a:xfrm>
            <a:off x="242331" y="1854740"/>
            <a:ext cx="867378" cy="232948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Email</a:t>
            </a:r>
            <a:r>
              <a:rPr lang="en-US" dirty="0"/>
              <a:t>: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3AE5F77A-9781-F543-AC18-EF0F9A31A450}"/>
              </a:ext>
            </a:extLst>
          </p:cNvPr>
          <p:cNvSpPr txBox="1">
            <a:spLocks/>
          </p:cNvSpPr>
          <p:nvPr/>
        </p:nvSpPr>
        <p:spPr>
          <a:xfrm>
            <a:off x="232141" y="2074568"/>
            <a:ext cx="749494" cy="208261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Phone</a:t>
            </a:r>
            <a:r>
              <a:rPr lang="en-US" dirty="0"/>
              <a:t>:</a:t>
            </a: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7E703EB6-AE60-2B4B-B319-8A6892BCCC42}"/>
              </a:ext>
            </a:extLst>
          </p:cNvPr>
          <p:cNvSpPr txBox="1">
            <a:spLocks/>
          </p:cNvSpPr>
          <p:nvPr/>
        </p:nvSpPr>
        <p:spPr>
          <a:xfrm>
            <a:off x="938967" y="2065238"/>
            <a:ext cx="2955766" cy="209688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x3000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00C5D49B-8C0B-AB4E-B9AC-E8D53858EE03}"/>
              </a:ext>
            </a:extLst>
          </p:cNvPr>
          <p:cNvSpPr txBox="1">
            <a:spLocks/>
          </p:cNvSpPr>
          <p:nvPr/>
        </p:nvSpPr>
        <p:spPr>
          <a:xfrm>
            <a:off x="938967" y="1841409"/>
            <a:ext cx="2955766" cy="202207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jdoe@somewhere.com</a:t>
            </a:r>
          </a:p>
        </p:txBody>
      </p:sp>
      <p:sp>
        <p:nvSpPr>
          <p:cNvPr id="85" name="Text Placeholder 5">
            <a:extLst>
              <a:ext uri="{FF2B5EF4-FFF2-40B4-BE49-F238E27FC236}">
                <a16:creationId xmlns:a16="http://schemas.microsoft.com/office/drawing/2014/main" id="{DEB60ADC-83B4-7544-B585-AE8BA46DD870}"/>
              </a:ext>
            </a:extLst>
          </p:cNvPr>
          <p:cNvSpPr txBox="1">
            <a:spLocks/>
          </p:cNvSpPr>
          <p:nvPr/>
        </p:nvSpPr>
        <p:spPr>
          <a:xfrm>
            <a:off x="938967" y="1659155"/>
            <a:ext cx="2955766" cy="202207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Jane Doe</a:t>
            </a:r>
          </a:p>
        </p:txBody>
      </p:sp>
      <p:sp>
        <p:nvSpPr>
          <p:cNvPr id="87" name="Text Placeholder 5">
            <a:extLst>
              <a:ext uri="{FF2B5EF4-FFF2-40B4-BE49-F238E27FC236}">
                <a16:creationId xmlns:a16="http://schemas.microsoft.com/office/drawing/2014/main" id="{B8FFC5B6-9B6D-FD4D-AD36-4E0ABD438322}"/>
              </a:ext>
            </a:extLst>
          </p:cNvPr>
          <p:cNvSpPr txBox="1">
            <a:spLocks/>
          </p:cNvSpPr>
          <p:nvPr/>
        </p:nvSpPr>
        <p:spPr>
          <a:xfrm>
            <a:off x="242330" y="2725438"/>
            <a:ext cx="3813151" cy="682191"/>
          </a:xfrm>
          <a:prstGeom prst="rect">
            <a:avLst/>
          </a:prstGeom>
        </p:spPr>
        <p:txBody>
          <a:bodyPr vert="horz" lIns="0"/>
          <a:lstStyle>
            <a:lvl1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0" indent="0" algn="l" defTabSz="509412" rtl="0" eaLnBrk="1" latinLnBrk="0" hangingPunct="1">
              <a:spcBef>
                <a:spcPts val="240"/>
              </a:spcBef>
              <a:buFontTx/>
              <a:buNone/>
              <a:defRPr sz="10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Insert a project name here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0868848"/>
      </p:ext>
    </p:extLst>
  </p:cSld>
  <p:clrMapOvr>
    <a:masterClrMapping/>
  </p:clrMapOvr>
</p:sld>
</file>

<file path=ppt/theme/theme1.xml><?xml version="1.0" encoding="utf-8"?>
<a:theme xmlns:a="http://schemas.openxmlformats.org/drawingml/2006/main" name="ScientistFactSheet_092315_Final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ScientistFactSheet_092315_Final</Template>
  <TotalTime>1248</TotalTime>
  <Words>178</Words>
  <Application>Microsoft Macintosh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ScientistFactSheet_092315_Final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 Hazelwood</dc:creator>
  <cp:lastModifiedBy>Nhan V Tran</cp:lastModifiedBy>
  <cp:revision>17</cp:revision>
  <cp:lastPrinted>2015-09-10T18:40:51Z</cp:lastPrinted>
  <dcterms:created xsi:type="dcterms:W3CDTF">2020-01-23T21:11:10Z</dcterms:created>
  <dcterms:modified xsi:type="dcterms:W3CDTF">2020-01-24T19:17:52Z</dcterms:modified>
</cp:coreProperties>
</file>