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306" r:id="rId3"/>
    <p:sldId id="301" r:id="rId4"/>
    <p:sldId id="302" r:id="rId5"/>
    <p:sldId id="299" r:id="rId6"/>
    <p:sldId id="303" r:id="rId7"/>
    <p:sldId id="305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7A8AA"/>
    <a:srgbClr val="50504E"/>
    <a:srgbClr val="4E4E4E"/>
    <a:srgbClr val="404040"/>
    <a:srgbClr val="004C97"/>
    <a:srgbClr val="63666A"/>
    <a:srgbClr val="99D6E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1873" autoAdjust="0"/>
  </p:normalViewPr>
  <p:slideViewPr>
    <p:cSldViewPr snapToGrid="0" snapToObjects="1" showGuides="1">
      <p:cViewPr varScale="1">
        <p:scale>
          <a:sx n="56" d="100"/>
          <a:sy n="56" d="100"/>
        </p:scale>
        <p:origin x="1650" y="6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Initial Cryostat Sizing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Colin Narug</a:t>
            </a:r>
          </a:p>
          <a:p>
            <a:r>
              <a:rPr lang="en-US" dirty="0"/>
              <a:t>12/11/2020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41BAB2-B09B-4932-BBD1-5E0B34218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Design based on NICA MPD</a:t>
            </a:r>
          </a:p>
          <a:p>
            <a:r>
              <a:rPr lang="en-US" dirty="0"/>
              <a:t>Initial thickness found using BPVC VIII Part 4</a:t>
            </a:r>
          </a:p>
          <a:p>
            <a:pPr lvl="1"/>
            <a:r>
              <a:rPr lang="en-US" dirty="0"/>
              <a:t>External thickness is dependent on unsupported length</a:t>
            </a:r>
          </a:p>
          <a:p>
            <a:pPr lvl="2"/>
            <a:r>
              <a:rPr lang="en-US" dirty="0"/>
              <a:t>NICA used 2 supports across length, DUNE design will likely use 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985F1-9509-4BD0-B98E-8AC4130E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A14C-28BF-4CE2-8C22-5DC060D4F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96602-FC91-41BB-A0A7-6FA204B1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B0F1A-9144-47B5-9560-C1D7F4E4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84" y="1970128"/>
            <a:ext cx="2578832" cy="2444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2CFA12-5C83-4879-85CA-F20822A25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2457006"/>
            <a:ext cx="5537264" cy="15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3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131F44-FCB0-41F3-95BC-D5CCE89BB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Models were exported to ANSYS 2020 R1</a:t>
                </a:r>
              </a:p>
              <a:p>
                <a:r>
                  <a:rPr lang="en-US" dirty="0"/>
                  <a:t>Elastic </a:t>
                </a:r>
                <a:r>
                  <a:rPr lang="en-US" dirty="0" err="1"/>
                  <a:t>alastic</a:t>
                </a:r>
                <a:r>
                  <a:rPr lang="en-US" dirty="0"/>
                  <a:t> assessments performed as per BPVC VIII </a:t>
                </a:r>
                <a:r>
                  <a:rPr lang="en-US" dirty="0" err="1"/>
                  <a:t>Div</a:t>
                </a:r>
                <a:r>
                  <a:rPr lang="en-US" dirty="0"/>
                  <a:t> 2. Part 5</a:t>
                </a:r>
              </a:p>
              <a:p>
                <a:pPr lvl="1"/>
                <a:r>
                  <a:rPr lang="en-US" dirty="0"/>
                  <a:t>Class 2 vessel,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2.4</a:t>
                </a:r>
              </a:p>
              <a:p>
                <a:pPr lvl="2"/>
                <a:r>
                  <a:rPr lang="en-US" dirty="0"/>
                  <a:t>With FESHM derating of 0.8,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3.0</a:t>
                </a:r>
              </a:p>
              <a:p>
                <a:r>
                  <a:rPr lang="en-US" dirty="0"/>
                  <a:t>Loads included:</a:t>
                </a:r>
              </a:p>
              <a:p>
                <a:pPr lvl="1"/>
                <a:r>
                  <a:rPr lang="en-US" dirty="0"/>
                  <a:t>Pressure: 1 bar external, 10 bar on internal face</a:t>
                </a:r>
              </a:p>
              <a:p>
                <a:pPr lvl="1"/>
                <a:r>
                  <a:rPr lang="en-US" dirty="0"/>
                  <a:t>Dead Weight of structure</a:t>
                </a:r>
              </a:p>
              <a:p>
                <a:pPr lvl="2"/>
                <a:r>
                  <a:rPr lang="en-US" dirty="0"/>
                  <a:t>Including 15 </a:t>
                </a:r>
                <a:r>
                  <a:rPr lang="en-US" dirty="0" err="1"/>
                  <a:t>tonne</a:t>
                </a:r>
                <a:r>
                  <a:rPr lang="en-US" dirty="0"/>
                  <a:t> for ALICE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131F44-FCB0-41F3-95BC-D5CCE89BB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8" t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4E23F64-C587-4938-BC07-11AC4AC8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B015E-0FC6-483B-9E5B-E00CCD96E5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0D4D3-BA8F-4A17-95DD-F175A6744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6D86B1-27C2-49DE-ACC6-F45F9A957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8" r="60577" b="9512"/>
          <a:stretch/>
        </p:blipFill>
        <p:spPr>
          <a:xfrm>
            <a:off x="5310554" y="1472255"/>
            <a:ext cx="3604846" cy="30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063C16-7443-4EA7-AD76-F29A1E4E3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indicate that parts are currently overdesigned. </a:t>
            </a:r>
          </a:p>
          <a:p>
            <a:pPr lvl="1"/>
            <a:r>
              <a:rPr lang="en-US" dirty="0"/>
              <a:t>Many parts are simplified, and assumptions were made, but show that design is promising.</a:t>
            </a:r>
          </a:p>
          <a:p>
            <a:pPr lvl="2"/>
            <a:r>
              <a:rPr lang="en-US" dirty="0"/>
              <a:t>Meet plastic collapse and local collapse requirements</a:t>
            </a:r>
          </a:p>
          <a:p>
            <a:r>
              <a:rPr lang="en-US" dirty="0"/>
              <a:t>Simulations involving more complex loadings currently running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C9150-5C08-490D-98E1-B5FF1046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Simulation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5D872-1BF2-4277-894B-19FCC5CA42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F215-7CE2-44FF-85C7-724F3365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0D4C4-0ACF-41BC-AC63-E32C27F6D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r="62116" b="10246"/>
          <a:stretch/>
        </p:blipFill>
        <p:spPr>
          <a:xfrm>
            <a:off x="73111" y="2235615"/>
            <a:ext cx="2839862" cy="2465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27EC6-3DA8-49F8-ACE8-78212FE25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7" r="62885" b="9267"/>
          <a:stretch/>
        </p:blipFill>
        <p:spPr>
          <a:xfrm>
            <a:off x="3180899" y="2235614"/>
            <a:ext cx="2782201" cy="2465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A5125-53BF-4DF5-8D01-6C6E0EDBFA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43" r="62019" b="7800"/>
          <a:stretch/>
        </p:blipFill>
        <p:spPr>
          <a:xfrm>
            <a:off x="6210141" y="2235614"/>
            <a:ext cx="2549770" cy="22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A03F1E-D792-47D3-A75F-3A8CC31B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Stayed design will be needed to resist internal pressure</a:t>
            </a:r>
          </a:p>
          <a:p>
            <a:r>
              <a:rPr lang="en-US" dirty="0"/>
              <a:t>Simplified model of end cover was created to build from.</a:t>
            </a:r>
          </a:p>
          <a:p>
            <a:r>
              <a:rPr lang="en-US" dirty="0"/>
              <a:t>Models solved:</a:t>
            </a:r>
          </a:p>
          <a:p>
            <a:pPr lvl="1"/>
            <a:r>
              <a:rPr lang="en-US" dirty="0"/>
              <a:t>11” Thick Plate</a:t>
            </a:r>
          </a:p>
          <a:p>
            <a:pPr lvl="1"/>
            <a:r>
              <a:rPr lang="en-US" dirty="0"/>
              <a:t>Thin Plate </a:t>
            </a:r>
          </a:p>
          <a:p>
            <a:pPr lvl="2"/>
            <a:r>
              <a:rPr lang="en-US" dirty="0"/>
              <a:t>Unstayed Design</a:t>
            </a:r>
          </a:p>
          <a:p>
            <a:pPr lvl="3"/>
            <a:r>
              <a:rPr lang="en-US" dirty="0"/>
              <a:t>Failed to solve, therefore not a valid design</a:t>
            </a:r>
          </a:p>
          <a:p>
            <a:pPr lvl="2"/>
            <a:r>
              <a:rPr lang="en-US" dirty="0"/>
              <a:t>Stayed design</a:t>
            </a:r>
          </a:p>
          <a:p>
            <a:pPr lvl="3"/>
            <a:r>
              <a:rPr lang="en-US" dirty="0"/>
              <a:t>Quick unoptimized design created to verify design</a:t>
            </a:r>
          </a:p>
          <a:p>
            <a:pPr lvl="4"/>
            <a:r>
              <a:rPr lang="en-US" dirty="0"/>
              <a:t> 981, ¾” bolts, spaced ~7.07 inches apart </a:t>
            </a:r>
          </a:p>
          <a:p>
            <a:r>
              <a:rPr lang="en-US" dirty="0"/>
              <a:t>Similar results for both </a:t>
            </a:r>
            <a:r>
              <a:rPr lang="en-US" dirty="0" err="1"/>
              <a:t>Ti</a:t>
            </a:r>
            <a:r>
              <a:rPr lang="en-US" dirty="0"/>
              <a:t> Gr 3 and 316LN</a:t>
            </a:r>
          </a:p>
          <a:p>
            <a:pPr lvl="1"/>
            <a:r>
              <a:rPr lang="en-US" dirty="0"/>
              <a:t>Only 316LN results showed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798EA6-1F5A-472A-BAA6-69844D01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Stayed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B23-765A-437D-8E1A-DC4FD2C7E5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797D0-DD84-4140-8A8D-9AB65E11E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2C54A-0B03-4CC3-97A2-C203044B3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986" y="387270"/>
            <a:ext cx="1846414" cy="1965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E95E3-8295-42FE-8FB6-A1297058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110" y="2571749"/>
            <a:ext cx="2177889" cy="19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2D92B7-3BF4-45A9-AE7A-5BD41D4E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4"/>
            <a:ext cx="5055574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per 4.9.3 </a:t>
            </a:r>
          </a:p>
          <a:p>
            <a:r>
              <a:rPr lang="en-US" dirty="0"/>
              <a:t>Thickness calculations as per 4.9.3.2</a:t>
            </a:r>
          </a:p>
          <a:p>
            <a:pPr lvl="1"/>
            <a:r>
              <a:rPr lang="en-US" dirty="0"/>
              <a:t>Diameter required is about 0.66”</a:t>
            </a:r>
          </a:p>
          <a:p>
            <a:pPr lvl="2"/>
            <a:r>
              <a:rPr lang="en-US" dirty="0"/>
              <a:t>Round up to 0.75” </a:t>
            </a:r>
          </a:p>
          <a:p>
            <a:r>
              <a:rPr lang="en-US" dirty="0"/>
              <a:t>Maximum stayed plate thickness:</a:t>
            </a:r>
          </a:p>
          <a:p>
            <a:pPr lvl="1"/>
            <a:r>
              <a:rPr lang="en-US" dirty="0"/>
              <a:t>4.9.4.1(b): 1.5” for welded in stay bolts</a:t>
            </a:r>
          </a:p>
          <a:p>
            <a:pPr lvl="1"/>
            <a:r>
              <a:rPr lang="en-US" dirty="0"/>
              <a:t>4.9.4.2(c): 0.5” for welded stays</a:t>
            </a:r>
          </a:p>
          <a:p>
            <a:pPr lvl="2"/>
            <a:r>
              <a:rPr lang="en-US" dirty="0"/>
              <a:t>Indicates welded stays not viable</a:t>
            </a:r>
          </a:p>
          <a:p>
            <a:r>
              <a:rPr lang="en-US" dirty="0"/>
              <a:t>Pitch shall not exceed 20 inches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6F1A0-F96F-4C61-9C58-5BAC8C20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Stayed Face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FE66-EF1B-49D5-9629-5265A46085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F9974-5A24-4226-9E68-2DF2BFB8D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4863D-B7A8-4C97-98EC-3A9FBDCD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38" y="0"/>
            <a:ext cx="3130062" cy="2363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82D77-7D9B-4620-9229-0B8B11E2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39" y="2363283"/>
            <a:ext cx="2901459" cy="22711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129DF2-E762-449F-B9FF-B391D90D1A97}"/>
              </a:ext>
            </a:extLst>
          </p:cNvPr>
          <p:cNvSpPr/>
          <p:nvPr/>
        </p:nvSpPr>
        <p:spPr>
          <a:xfrm>
            <a:off x="6128239" y="1714499"/>
            <a:ext cx="615461" cy="553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64950F-DAAC-453F-A642-ABFE3306838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43700" y="1991457"/>
            <a:ext cx="184638" cy="320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2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2D92B7-3BF4-45A9-AE7A-5BD41D4E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4"/>
            <a:ext cx="5055574" cy="3794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an internal pressure of 10 bar and external pressure of 1 bar…</a:t>
            </a:r>
          </a:p>
          <a:p>
            <a:r>
              <a:rPr lang="en-US" dirty="0"/>
              <a:t>Both models meet plastic collapse and local failure requirements</a:t>
            </a:r>
          </a:p>
          <a:p>
            <a:pPr lvl="1"/>
            <a:r>
              <a:rPr lang="en-US" dirty="0"/>
              <a:t>Thicker end cover is closer to failure than stayed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6F1A0-F96F-4C61-9C58-5BAC8C20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FE66-EF1B-49D5-9629-5265A46085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F9974-5A24-4226-9E68-2DF2BFB8D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0B879-2A2C-43BA-B120-27D8CE187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07" b="2438"/>
          <a:stretch/>
        </p:blipFill>
        <p:spPr>
          <a:xfrm>
            <a:off x="123890" y="2447446"/>
            <a:ext cx="2935391" cy="2236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580F1F-6AA6-470A-A332-A78430ACC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6" b="1065"/>
          <a:stretch/>
        </p:blipFill>
        <p:spPr>
          <a:xfrm>
            <a:off x="3227439" y="2447446"/>
            <a:ext cx="2708140" cy="2236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CD219-6B78-47B8-A51D-67652CF6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439" y="3672469"/>
            <a:ext cx="1365006" cy="101187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A47CFA-5D01-487A-88DE-6A0AE0E0B0FD}"/>
              </a:ext>
            </a:extLst>
          </p:cNvPr>
          <p:cNvSpPr/>
          <p:nvPr/>
        </p:nvSpPr>
        <p:spPr>
          <a:xfrm>
            <a:off x="5152292" y="3446585"/>
            <a:ext cx="501162" cy="351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508FE2F-1995-4126-9818-E91FF397823D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 flipV="1">
            <a:off x="4614140" y="3622431"/>
            <a:ext cx="538153" cy="39418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1EB64AB-59AC-4737-B991-3FF792D31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718" y="0"/>
            <a:ext cx="2737282" cy="2312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4D1024-E0F9-4DEB-8497-3EA8D0F56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799" y="2250544"/>
            <a:ext cx="2925201" cy="2392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C1B1E2-C5AC-4D88-BFFA-3406979833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68" t="19972" r="18393" b="14966"/>
          <a:stretch/>
        </p:blipFill>
        <p:spPr>
          <a:xfrm>
            <a:off x="6218799" y="3653615"/>
            <a:ext cx="1668822" cy="9906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FEC176A-D4EF-4977-A6A6-4147F30CBFE0}"/>
              </a:ext>
            </a:extLst>
          </p:cNvPr>
          <p:cNvSpPr/>
          <p:nvPr/>
        </p:nvSpPr>
        <p:spPr>
          <a:xfrm>
            <a:off x="7775359" y="2753701"/>
            <a:ext cx="501162" cy="351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C41FD7-B6E7-4BF9-9619-37398FB43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71398">
            <a:off x="7515318" y="3164521"/>
            <a:ext cx="566814" cy="5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92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7444</TotalTime>
  <Words>326</Words>
  <Application>Microsoft Office PowerPoint</Application>
  <PresentationFormat>On-screen Show (16:9)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Helvetica</vt:lpstr>
      <vt:lpstr>Fermilab_PPT_090915</vt:lpstr>
      <vt:lpstr>PowerPoint Presentation</vt:lpstr>
      <vt:lpstr>Initial Design</vt:lpstr>
      <vt:lpstr>Initial Simulation</vt:lpstr>
      <vt:lpstr>Initial Simulation Results</vt:lpstr>
      <vt:lpstr>Stayed Design</vt:lpstr>
      <vt:lpstr>Stayed Face Requirements</vt:lpstr>
      <vt:lpstr>Simulation Results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Colin S. Narug</cp:lastModifiedBy>
  <cp:revision>339</cp:revision>
  <cp:lastPrinted>2014-01-20T19:40:21Z</cp:lastPrinted>
  <dcterms:created xsi:type="dcterms:W3CDTF">2014-01-03T20:18:13Z</dcterms:created>
  <dcterms:modified xsi:type="dcterms:W3CDTF">2020-12-11T13:55:53Z</dcterms:modified>
</cp:coreProperties>
</file>