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charts/chart2.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4.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3.xml" ContentType="application/vnd.openxmlformats-officedocument.drawingml.chartshapes+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charts/chart10.xml" ContentType="application/vnd.openxmlformats-officedocument.drawingml.chart+xml"/>
  <Override PartName="/ppt/notesSlides/notesSlide27.xml" ContentType="application/vnd.openxmlformats-officedocument.presentationml.notesSlide+xml"/>
  <Override PartName="/ppt/charts/chart11.xml" ContentType="application/vnd.openxmlformats-officedocument.drawingml.chart+xml"/>
  <Override PartName="/ppt/charts/style8.xml" ContentType="application/vnd.ms-office.chartstyle+xml"/>
  <Override PartName="/ppt/charts/colors8.xml" ContentType="application/vnd.ms-office.chartcolorstyle+xml"/>
  <Override PartName="/ppt/charts/chart12.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2.xml" ContentType="application/vnd.openxmlformats-officedocument.presentationml.notesSlide+xml"/>
  <Override PartName="/ppt/charts/chart13.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3.xml" ContentType="application/vnd.openxmlformats-officedocument.themeOverr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4086" r:id="rId5"/>
    <p:sldMasterId id="2147484101" r:id="rId6"/>
    <p:sldMasterId id="2147484117" r:id="rId7"/>
  </p:sldMasterIdLst>
  <p:notesMasterIdLst>
    <p:notesMasterId r:id="rId179"/>
  </p:notesMasterIdLst>
  <p:sldIdLst>
    <p:sldId id="256" r:id="rId8"/>
    <p:sldId id="694" r:id="rId9"/>
    <p:sldId id="2053" r:id="rId10"/>
    <p:sldId id="1930" r:id="rId11"/>
    <p:sldId id="2051" r:id="rId12"/>
    <p:sldId id="994" r:id="rId13"/>
    <p:sldId id="732" r:id="rId14"/>
    <p:sldId id="2034" r:id="rId15"/>
    <p:sldId id="917" r:id="rId16"/>
    <p:sldId id="679" r:id="rId17"/>
    <p:sldId id="682" r:id="rId18"/>
    <p:sldId id="2023" r:id="rId19"/>
    <p:sldId id="2014" r:id="rId20"/>
    <p:sldId id="2033" r:id="rId21"/>
    <p:sldId id="2044" r:id="rId22"/>
    <p:sldId id="665" r:id="rId23"/>
    <p:sldId id="972" r:id="rId24"/>
    <p:sldId id="2040" r:id="rId25"/>
    <p:sldId id="2028" r:id="rId26"/>
    <p:sldId id="2039" r:id="rId27"/>
    <p:sldId id="2017" r:id="rId28"/>
    <p:sldId id="1003" r:id="rId29"/>
    <p:sldId id="1995" r:id="rId30"/>
    <p:sldId id="1097" r:id="rId31"/>
    <p:sldId id="2052" r:id="rId32"/>
    <p:sldId id="2049" r:id="rId33"/>
    <p:sldId id="2050" r:id="rId34"/>
    <p:sldId id="469" r:id="rId35"/>
    <p:sldId id="2059" r:id="rId36"/>
    <p:sldId id="2061" r:id="rId37"/>
    <p:sldId id="921" r:id="rId38"/>
    <p:sldId id="2063" r:id="rId39"/>
    <p:sldId id="2058" r:id="rId40"/>
    <p:sldId id="454" r:id="rId41"/>
    <p:sldId id="2055" r:id="rId42"/>
    <p:sldId id="2038" r:id="rId43"/>
    <p:sldId id="2004" r:id="rId44"/>
    <p:sldId id="2032" r:id="rId45"/>
    <p:sldId id="1924" r:id="rId46"/>
    <p:sldId id="2021" r:id="rId47"/>
    <p:sldId id="390" r:id="rId48"/>
    <p:sldId id="931" r:id="rId49"/>
    <p:sldId id="1975" r:id="rId50"/>
    <p:sldId id="920" r:id="rId51"/>
    <p:sldId id="1016" r:id="rId52"/>
    <p:sldId id="1018" r:id="rId53"/>
    <p:sldId id="2031" r:id="rId54"/>
    <p:sldId id="2042" r:id="rId55"/>
    <p:sldId id="1090" r:id="rId56"/>
    <p:sldId id="1089" r:id="rId57"/>
    <p:sldId id="1908" r:id="rId58"/>
    <p:sldId id="985" r:id="rId59"/>
    <p:sldId id="1091" r:id="rId60"/>
    <p:sldId id="1093" r:id="rId61"/>
    <p:sldId id="1096" r:id="rId62"/>
    <p:sldId id="1099" r:id="rId63"/>
    <p:sldId id="1888" r:id="rId64"/>
    <p:sldId id="1972" r:id="rId65"/>
    <p:sldId id="1002" r:id="rId66"/>
    <p:sldId id="555" r:id="rId67"/>
    <p:sldId id="2006" r:id="rId68"/>
    <p:sldId id="2012" r:id="rId69"/>
    <p:sldId id="1108" r:id="rId70"/>
    <p:sldId id="1913" r:id="rId71"/>
    <p:sldId id="1121" r:id="rId72"/>
    <p:sldId id="1123" r:id="rId73"/>
    <p:sldId id="1122" r:id="rId74"/>
    <p:sldId id="1996" r:id="rId75"/>
    <p:sldId id="1925" r:id="rId76"/>
    <p:sldId id="1127" r:id="rId77"/>
    <p:sldId id="1997" r:id="rId78"/>
    <p:sldId id="1137" r:id="rId79"/>
    <p:sldId id="1983" r:id="rId80"/>
    <p:sldId id="1984" r:id="rId81"/>
    <p:sldId id="1985" r:id="rId82"/>
    <p:sldId id="1986" r:id="rId83"/>
    <p:sldId id="1977" r:id="rId84"/>
    <p:sldId id="358" r:id="rId85"/>
    <p:sldId id="1055" r:id="rId86"/>
    <p:sldId id="2035" r:id="rId87"/>
    <p:sldId id="990" r:id="rId88"/>
    <p:sldId id="1144" r:id="rId89"/>
    <p:sldId id="1990" r:id="rId90"/>
    <p:sldId id="1885" r:id="rId91"/>
    <p:sldId id="987" r:id="rId92"/>
    <p:sldId id="1023" r:id="rId93"/>
    <p:sldId id="1024" r:id="rId94"/>
    <p:sldId id="1001" r:id="rId95"/>
    <p:sldId id="1025" r:id="rId96"/>
    <p:sldId id="2036" r:id="rId97"/>
    <p:sldId id="1015" r:id="rId98"/>
    <p:sldId id="1974" r:id="rId99"/>
    <p:sldId id="1106" r:id="rId100"/>
    <p:sldId id="1871" r:id="rId101"/>
    <p:sldId id="322" r:id="rId102"/>
    <p:sldId id="1174" r:id="rId103"/>
    <p:sldId id="334" r:id="rId104"/>
    <p:sldId id="1112" r:id="rId105"/>
    <p:sldId id="2009" r:id="rId106"/>
    <p:sldId id="1033" r:id="rId107"/>
    <p:sldId id="1173" r:id="rId108"/>
    <p:sldId id="543" r:id="rId109"/>
    <p:sldId id="1872" r:id="rId110"/>
    <p:sldId id="658" r:id="rId111"/>
    <p:sldId id="544" r:id="rId112"/>
    <p:sldId id="1951" r:id="rId113"/>
    <p:sldId id="1991" r:id="rId114"/>
    <p:sldId id="1992" r:id="rId115"/>
    <p:sldId id="1993" r:id="rId116"/>
    <p:sldId id="2037" r:id="rId117"/>
    <p:sldId id="264" r:id="rId118"/>
    <p:sldId id="708" r:id="rId119"/>
    <p:sldId id="265" r:id="rId120"/>
    <p:sldId id="1994" r:id="rId121"/>
    <p:sldId id="341" r:id="rId122"/>
    <p:sldId id="462" r:id="rId123"/>
    <p:sldId id="449" r:id="rId124"/>
    <p:sldId id="465" r:id="rId125"/>
    <p:sldId id="466" r:id="rId126"/>
    <p:sldId id="2054" r:id="rId127"/>
    <p:sldId id="444" r:id="rId128"/>
    <p:sldId id="463" r:id="rId129"/>
    <p:sldId id="635" r:id="rId130"/>
    <p:sldId id="664" r:id="rId131"/>
    <p:sldId id="676" r:id="rId132"/>
    <p:sldId id="651" r:id="rId133"/>
    <p:sldId id="1910" r:id="rId134"/>
    <p:sldId id="2047" r:id="rId135"/>
    <p:sldId id="2018" r:id="rId136"/>
    <p:sldId id="2020" r:id="rId137"/>
    <p:sldId id="2046" r:id="rId138"/>
    <p:sldId id="593" r:id="rId139"/>
    <p:sldId id="592" r:id="rId140"/>
    <p:sldId id="1899" r:id="rId141"/>
    <p:sldId id="1900" r:id="rId142"/>
    <p:sldId id="1901" r:id="rId143"/>
    <p:sldId id="636" r:id="rId144"/>
    <p:sldId id="941" r:id="rId145"/>
    <p:sldId id="945" r:id="rId146"/>
    <p:sldId id="944" r:id="rId147"/>
    <p:sldId id="951" r:id="rId148"/>
    <p:sldId id="2016" r:id="rId149"/>
    <p:sldId id="639" r:id="rId150"/>
    <p:sldId id="659" r:id="rId151"/>
    <p:sldId id="660" r:id="rId152"/>
    <p:sldId id="661" r:id="rId153"/>
    <p:sldId id="662" r:id="rId154"/>
    <p:sldId id="663" r:id="rId155"/>
    <p:sldId id="2029" r:id="rId156"/>
    <p:sldId id="685" r:id="rId157"/>
    <p:sldId id="2024" r:id="rId158"/>
    <p:sldId id="2030" r:id="rId159"/>
    <p:sldId id="637" r:id="rId160"/>
    <p:sldId id="638" r:id="rId161"/>
    <p:sldId id="641" r:id="rId162"/>
    <p:sldId id="2041" r:id="rId163"/>
    <p:sldId id="2025" r:id="rId164"/>
    <p:sldId id="2027" r:id="rId165"/>
    <p:sldId id="2026" r:id="rId166"/>
    <p:sldId id="881" r:id="rId167"/>
    <p:sldId id="1653" r:id="rId168"/>
    <p:sldId id="680" r:id="rId169"/>
    <p:sldId id="681" r:id="rId170"/>
    <p:sldId id="415" r:id="rId171"/>
    <p:sldId id="821" r:id="rId172"/>
    <p:sldId id="811" r:id="rId173"/>
    <p:sldId id="812" r:id="rId174"/>
    <p:sldId id="813" r:id="rId175"/>
    <p:sldId id="428" r:id="rId176"/>
    <p:sldId id="959" r:id="rId177"/>
    <p:sldId id="426" r:id="rId17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744BF"/>
    <a:srgbClr val="00339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765" autoAdjust="0"/>
    <p:restoredTop sz="95461" autoAdjust="0"/>
  </p:normalViewPr>
  <p:slideViewPr>
    <p:cSldViewPr snapToGrid="0">
      <p:cViewPr varScale="1">
        <p:scale>
          <a:sx n="91" d="100"/>
          <a:sy n="91" d="100"/>
        </p:scale>
        <p:origin x="1128" y="96"/>
      </p:cViewPr>
      <p:guideLst>
        <p:guide orient="horz" pos="2160"/>
        <p:guide pos="2880"/>
      </p:guideLst>
    </p:cSldViewPr>
  </p:slideViewPr>
  <p:outlineViewPr>
    <p:cViewPr>
      <p:scale>
        <a:sx n="33" d="100"/>
        <a:sy n="33" d="100"/>
      </p:scale>
      <p:origin x="0" y="-140538"/>
    </p:cViewPr>
  </p:outlineViewPr>
  <p:notesTextViewPr>
    <p:cViewPr>
      <p:scale>
        <a:sx n="1" d="1"/>
        <a:sy n="1" d="1"/>
      </p:scale>
      <p:origin x="0" y="0"/>
    </p:cViewPr>
  </p:notesTextViewPr>
  <p:sorterViewPr>
    <p:cViewPr>
      <p:scale>
        <a:sx n="100" d="100"/>
        <a:sy n="100" d="100"/>
      </p:scale>
      <p:origin x="0" y="-6588"/>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38" Type="http://schemas.openxmlformats.org/officeDocument/2006/relationships/slide" Target="slides/slide131.xml"/><Relationship Id="rId154" Type="http://schemas.openxmlformats.org/officeDocument/2006/relationships/slide" Target="slides/slide147.xml"/><Relationship Id="rId159" Type="http://schemas.openxmlformats.org/officeDocument/2006/relationships/slide" Target="slides/slide152.xml"/><Relationship Id="rId175" Type="http://schemas.openxmlformats.org/officeDocument/2006/relationships/slide" Target="slides/slide168.xml"/><Relationship Id="rId170" Type="http://schemas.openxmlformats.org/officeDocument/2006/relationships/slide" Target="slides/slide163.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28" Type="http://schemas.openxmlformats.org/officeDocument/2006/relationships/slide" Target="slides/slide121.xml"/><Relationship Id="rId144" Type="http://schemas.openxmlformats.org/officeDocument/2006/relationships/slide" Target="slides/slide137.xml"/><Relationship Id="rId149" Type="http://schemas.openxmlformats.org/officeDocument/2006/relationships/slide" Target="slides/slide142.xml"/><Relationship Id="rId5" Type="http://schemas.openxmlformats.org/officeDocument/2006/relationships/slideMaster" Target="slideMasters/slideMaster1.xml"/><Relationship Id="rId90" Type="http://schemas.openxmlformats.org/officeDocument/2006/relationships/slide" Target="slides/slide83.xml"/><Relationship Id="rId95" Type="http://schemas.openxmlformats.org/officeDocument/2006/relationships/slide" Target="slides/slide88.xml"/><Relationship Id="rId160" Type="http://schemas.openxmlformats.org/officeDocument/2006/relationships/slide" Target="slides/slide153.xml"/><Relationship Id="rId165" Type="http://schemas.openxmlformats.org/officeDocument/2006/relationships/slide" Target="slides/slide158.xml"/><Relationship Id="rId181" Type="http://schemas.openxmlformats.org/officeDocument/2006/relationships/presProps" Target="presProps.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slide" Target="slides/slide111.xml"/><Relationship Id="rId134" Type="http://schemas.openxmlformats.org/officeDocument/2006/relationships/slide" Target="slides/slide127.xml"/><Relationship Id="rId139" Type="http://schemas.openxmlformats.org/officeDocument/2006/relationships/slide" Target="slides/slide132.xml"/><Relationship Id="rId80" Type="http://schemas.openxmlformats.org/officeDocument/2006/relationships/slide" Target="slides/slide73.xml"/><Relationship Id="rId85" Type="http://schemas.openxmlformats.org/officeDocument/2006/relationships/slide" Target="slides/slide78.xml"/><Relationship Id="rId150" Type="http://schemas.openxmlformats.org/officeDocument/2006/relationships/slide" Target="slides/slide143.xml"/><Relationship Id="rId155" Type="http://schemas.openxmlformats.org/officeDocument/2006/relationships/slide" Target="slides/slide148.xml"/><Relationship Id="rId171" Type="http://schemas.openxmlformats.org/officeDocument/2006/relationships/slide" Target="slides/slide164.xml"/><Relationship Id="rId176" Type="http://schemas.openxmlformats.org/officeDocument/2006/relationships/slide" Target="slides/slide169.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slide" Target="slides/slide117.xml"/><Relationship Id="rId129" Type="http://schemas.openxmlformats.org/officeDocument/2006/relationships/slide" Target="slides/slide122.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40" Type="http://schemas.openxmlformats.org/officeDocument/2006/relationships/slide" Target="slides/slide133.xml"/><Relationship Id="rId145" Type="http://schemas.openxmlformats.org/officeDocument/2006/relationships/slide" Target="slides/slide138.xml"/><Relationship Id="rId161" Type="http://schemas.openxmlformats.org/officeDocument/2006/relationships/slide" Target="slides/slide154.xml"/><Relationship Id="rId166" Type="http://schemas.openxmlformats.org/officeDocument/2006/relationships/slide" Target="slides/slide159.xml"/><Relationship Id="rId18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slide" Target="slides/slide112.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0" Type="http://schemas.openxmlformats.org/officeDocument/2006/relationships/slide" Target="slides/slide123.xml"/><Relationship Id="rId135" Type="http://schemas.openxmlformats.org/officeDocument/2006/relationships/slide" Target="slides/slide128.xml"/><Relationship Id="rId151" Type="http://schemas.openxmlformats.org/officeDocument/2006/relationships/slide" Target="slides/slide144.xml"/><Relationship Id="rId156" Type="http://schemas.openxmlformats.org/officeDocument/2006/relationships/slide" Target="slides/slide149.xml"/><Relationship Id="rId177" Type="http://schemas.openxmlformats.org/officeDocument/2006/relationships/slide" Target="slides/slide170.xml"/><Relationship Id="rId4" Type="http://schemas.openxmlformats.org/officeDocument/2006/relationships/customXml" Target="../customXml/item4.xml"/><Relationship Id="rId9" Type="http://schemas.openxmlformats.org/officeDocument/2006/relationships/slide" Target="slides/slide2.xml"/><Relationship Id="rId172" Type="http://schemas.openxmlformats.org/officeDocument/2006/relationships/slide" Target="slides/slide165.xml"/><Relationship Id="rId180" Type="http://schemas.openxmlformats.org/officeDocument/2006/relationships/commentAuthors" Target="commentAuthors.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141" Type="http://schemas.openxmlformats.org/officeDocument/2006/relationships/slide" Target="slides/slide134.xml"/><Relationship Id="rId146" Type="http://schemas.openxmlformats.org/officeDocument/2006/relationships/slide" Target="slides/slide139.xml"/><Relationship Id="rId167" Type="http://schemas.openxmlformats.org/officeDocument/2006/relationships/slide" Target="slides/slide160.xml"/><Relationship Id="rId7" Type="http://schemas.openxmlformats.org/officeDocument/2006/relationships/slideMaster" Target="slideMasters/slideMaster3.xml"/><Relationship Id="rId71" Type="http://schemas.openxmlformats.org/officeDocument/2006/relationships/slide" Target="slides/slide64.xml"/><Relationship Id="rId92" Type="http://schemas.openxmlformats.org/officeDocument/2006/relationships/slide" Target="slides/slide85.xml"/><Relationship Id="rId162" Type="http://schemas.openxmlformats.org/officeDocument/2006/relationships/slide" Target="slides/slide155.xml"/><Relationship Id="rId183"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slide" Target="slides/slide129.xml"/><Relationship Id="rId157" Type="http://schemas.openxmlformats.org/officeDocument/2006/relationships/slide" Target="slides/slide150.xml"/><Relationship Id="rId178" Type="http://schemas.openxmlformats.org/officeDocument/2006/relationships/slide" Target="slides/slide171.xml"/><Relationship Id="rId61" Type="http://schemas.openxmlformats.org/officeDocument/2006/relationships/slide" Target="slides/slide54.xml"/><Relationship Id="rId82" Type="http://schemas.openxmlformats.org/officeDocument/2006/relationships/slide" Target="slides/slide75.xml"/><Relationship Id="rId152" Type="http://schemas.openxmlformats.org/officeDocument/2006/relationships/slide" Target="slides/slide145.xml"/><Relationship Id="rId173" Type="http://schemas.openxmlformats.org/officeDocument/2006/relationships/slide" Target="slides/slide166.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168" Type="http://schemas.openxmlformats.org/officeDocument/2006/relationships/slide" Target="slides/slide16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163" Type="http://schemas.openxmlformats.org/officeDocument/2006/relationships/slide" Target="slides/slide156.xml"/><Relationship Id="rId184" Type="http://schemas.openxmlformats.org/officeDocument/2006/relationships/tableStyles" Target="tableStyles.xml"/><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slide" Target="slides/slide151.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slide" Target="slides/slide146.xml"/><Relationship Id="rId174" Type="http://schemas.openxmlformats.org/officeDocument/2006/relationships/slide" Target="slides/slide167.xml"/><Relationship Id="rId179" Type="http://schemas.openxmlformats.org/officeDocument/2006/relationships/notesMaster" Target="notesMasters/notesMaster1.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slide" Target="slides/slide136.xml"/><Relationship Id="rId148" Type="http://schemas.openxmlformats.org/officeDocument/2006/relationships/slide" Target="slides/slide141.xml"/><Relationship Id="rId164" Type="http://schemas.openxmlformats.org/officeDocument/2006/relationships/slide" Target="slides/slide157.xml"/><Relationship Id="rId169" Type="http://schemas.openxmlformats.org/officeDocument/2006/relationships/slide" Target="slides/slide16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8.xml"/><Relationship Id="rId1" Type="http://schemas.microsoft.com/office/2011/relationships/chartStyle" Target="style8.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9.xml"/><Relationship Id="rId1" Type="http://schemas.microsoft.com/office/2011/relationships/chartStyle" Target="style9.xm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1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3.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dirty="0">
                <a:effectLst/>
              </a:rPr>
              <a:t>HEP ECA funding &amp; awards/year</a:t>
            </a:r>
            <a:endParaRPr lang="en-US" b="1" dirty="0">
              <a:effectLst/>
            </a:endParaRPr>
          </a:p>
        </c:rich>
      </c:tx>
      <c:layout>
        <c:manualLayout>
          <c:xMode val="edge"/>
          <c:yMode val="edge"/>
          <c:x val="0.304576334208224"/>
          <c:y val="9.610696843233398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1688648293963254E-2"/>
          <c:y val="4.6137400754654917E-2"/>
          <c:w val="0.85899770341207349"/>
          <c:h val="0.78051670221965663"/>
        </c:manualLayout>
      </c:layout>
      <c:barChart>
        <c:barDir val="col"/>
        <c:grouping val="clustered"/>
        <c:varyColors val="0"/>
        <c:ser>
          <c:idx val="0"/>
          <c:order val="0"/>
          <c:tx>
            <c:strRef>
              <c:f>Plots!$A$2</c:f>
              <c:strCache>
                <c:ptCount val="1"/>
                <c:pt idx="0">
                  <c:v>Current FY Funding</c:v>
                </c:pt>
              </c:strCache>
            </c:strRef>
          </c:tx>
          <c:spPr>
            <a:solidFill>
              <a:schemeClr val="accent1"/>
            </a:solidFill>
            <a:ln>
              <a:noFill/>
            </a:ln>
            <a:effectLst/>
          </c:spPr>
          <c:invertIfNegative val="0"/>
          <c:cat>
            <c:strRef>
              <c:f>Plots!$B$1:$L$1</c:f>
              <c:strCache>
                <c:ptCount val="11"/>
                <c:pt idx="0">
                  <c:v>FY10</c:v>
                </c:pt>
                <c:pt idx="1">
                  <c:v>FY11</c:v>
                </c:pt>
                <c:pt idx="2">
                  <c:v>FY12</c:v>
                </c:pt>
                <c:pt idx="3">
                  <c:v>FY13</c:v>
                </c:pt>
                <c:pt idx="4">
                  <c:v>FY14</c:v>
                </c:pt>
                <c:pt idx="5">
                  <c:v>FY15</c:v>
                </c:pt>
                <c:pt idx="6">
                  <c:v>FY16</c:v>
                </c:pt>
                <c:pt idx="7">
                  <c:v>FY17</c:v>
                </c:pt>
                <c:pt idx="8">
                  <c:v>FY18</c:v>
                </c:pt>
                <c:pt idx="9">
                  <c:v>FY19</c:v>
                </c:pt>
                <c:pt idx="10">
                  <c:v>FY20</c:v>
                </c:pt>
              </c:strCache>
            </c:strRef>
          </c:cat>
          <c:val>
            <c:numRef>
              <c:f>Plots!$B$2:$L$2</c:f>
              <c:numCache>
                <c:formatCode>_(* #,##0_);_(* \(#,##0\);_(* "-"??_);_(@_)</c:formatCode>
                <c:ptCount val="11"/>
                <c:pt idx="0">
                  <c:v>16000000</c:v>
                </c:pt>
                <c:pt idx="1">
                  <c:v>3717000</c:v>
                </c:pt>
                <c:pt idx="2">
                  <c:v>3251000</c:v>
                </c:pt>
                <c:pt idx="3">
                  <c:v>2012000</c:v>
                </c:pt>
                <c:pt idx="4">
                  <c:v>3750000</c:v>
                </c:pt>
                <c:pt idx="5">
                  <c:v>3500000</c:v>
                </c:pt>
                <c:pt idx="6">
                  <c:v>4250000</c:v>
                </c:pt>
                <c:pt idx="7">
                  <c:v>6500000</c:v>
                </c:pt>
                <c:pt idx="8">
                  <c:v>8750000</c:v>
                </c:pt>
                <c:pt idx="9">
                  <c:v>8675000</c:v>
                </c:pt>
                <c:pt idx="10">
                  <c:v>9400000</c:v>
                </c:pt>
              </c:numCache>
            </c:numRef>
          </c:val>
          <c:extLst>
            <c:ext xmlns:c16="http://schemas.microsoft.com/office/drawing/2014/chart" uri="{C3380CC4-5D6E-409C-BE32-E72D297353CC}">
              <c16:uniqueId val="{00000000-A297-426F-9882-0F7A7C96BDD8}"/>
            </c:ext>
          </c:extLst>
        </c:ser>
        <c:ser>
          <c:idx val="1"/>
          <c:order val="1"/>
          <c:tx>
            <c:strRef>
              <c:f>Plots!$A$3</c:f>
              <c:strCache>
                <c:ptCount val="1"/>
                <c:pt idx="0">
                  <c:v>Total FY Funding</c:v>
                </c:pt>
              </c:strCache>
            </c:strRef>
          </c:tx>
          <c:spPr>
            <a:solidFill>
              <a:schemeClr val="accent2"/>
            </a:solidFill>
            <a:ln>
              <a:noFill/>
            </a:ln>
            <a:effectLst/>
          </c:spPr>
          <c:invertIfNegative val="0"/>
          <c:cat>
            <c:strRef>
              <c:f>Plots!$B$1:$L$1</c:f>
              <c:strCache>
                <c:ptCount val="11"/>
                <c:pt idx="0">
                  <c:v>FY10</c:v>
                </c:pt>
                <c:pt idx="1">
                  <c:v>FY11</c:v>
                </c:pt>
                <c:pt idx="2">
                  <c:v>FY12</c:v>
                </c:pt>
                <c:pt idx="3">
                  <c:v>FY13</c:v>
                </c:pt>
                <c:pt idx="4">
                  <c:v>FY14</c:v>
                </c:pt>
                <c:pt idx="5">
                  <c:v>FY15</c:v>
                </c:pt>
                <c:pt idx="6">
                  <c:v>FY16</c:v>
                </c:pt>
                <c:pt idx="7">
                  <c:v>FY17</c:v>
                </c:pt>
                <c:pt idx="8">
                  <c:v>FY18</c:v>
                </c:pt>
                <c:pt idx="9">
                  <c:v>FY19</c:v>
                </c:pt>
                <c:pt idx="10">
                  <c:v>FY20</c:v>
                </c:pt>
              </c:strCache>
            </c:strRef>
          </c:cat>
          <c:val>
            <c:numRef>
              <c:f>Plots!$B$3:$L$3</c:f>
              <c:numCache>
                <c:formatCode>_(* #,##0_);_(* \(#,##0\);_(* "-"??_);_(@_)</c:formatCode>
                <c:ptCount val="11"/>
                <c:pt idx="0">
                  <c:v>16000000</c:v>
                </c:pt>
                <c:pt idx="1">
                  <c:v>3717000</c:v>
                </c:pt>
                <c:pt idx="2">
                  <c:v>6966000</c:v>
                </c:pt>
                <c:pt idx="3">
                  <c:v>8993000</c:v>
                </c:pt>
                <c:pt idx="4">
                  <c:v>14253000</c:v>
                </c:pt>
                <c:pt idx="5">
                  <c:v>13866000</c:v>
                </c:pt>
                <c:pt idx="6">
                  <c:v>11458000</c:v>
                </c:pt>
                <c:pt idx="7">
                  <c:v>12497000</c:v>
                </c:pt>
                <c:pt idx="8">
                  <c:v>16250000</c:v>
                </c:pt>
                <c:pt idx="9">
                  <c:v>18175000</c:v>
                </c:pt>
                <c:pt idx="10">
                  <c:v>22100000</c:v>
                </c:pt>
              </c:numCache>
            </c:numRef>
          </c:val>
          <c:extLst>
            <c:ext xmlns:c16="http://schemas.microsoft.com/office/drawing/2014/chart" uri="{C3380CC4-5D6E-409C-BE32-E72D297353CC}">
              <c16:uniqueId val="{00000001-A297-426F-9882-0F7A7C96BDD8}"/>
            </c:ext>
          </c:extLst>
        </c:ser>
        <c:dLbls>
          <c:showLegendKey val="0"/>
          <c:showVal val="0"/>
          <c:showCatName val="0"/>
          <c:showSerName val="0"/>
          <c:showPercent val="0"/>
          <c:showBubbleSize val="0"/>
        </c:dLbls>
        <c:gapWidth val="219"/>
        <c:overlap val="-27"/>
        <c:axId val="135913944"/>
        <c:axId val="135913160"/>
      </c:barChart>
      <c:lineChart>
        <c:grouping val="standard"/>
        <c:varyColors val="0"/>
        <c:ser>
          <c:idx val="3"/>
          <c:order val="2"/>
          <c:tx>
            <c:strRef>
              <c:f>Plots!$A$4</c:f>
              <c:strCache>
                <c:ptCount val="1"/>
                <c:pt idx="0">
                  <c:v>CY Awards</c:v>
                </c:pt>
              </c:strCache>
            </c:strRef>
          </c:tx>
          <c:spPr>
            <a:ln w="28575" cap="rnd">
              <a:solidFill>
                <a:srgbClr val="00B050"/>
              </a:solidFill>
              <a:round/>
            </a:ln>
            <a:effectLst/>
          </c:spPr>
          <c:marker>
            <c:symbol val="diamond"/>
            <c:size val="7"/>
            <c:spPr>
              <a:solidFill>
                <a:srgbClr val="00B050"/>
              </a:solidFill>
              <a:ln w="22225">
                <a:solidFill>
                  <a:srgbClr val="00B050"/>
                </a:solidFill>
              </a:ln>
              <a:effectLst/>
            </c:spPr>
          </c:marker>
          <c:val>
            <c:numRef>
              <c:f>Plots!$B$4:$L$4</c:f>
              <c:numCache>
                <c:formatCode>_(* #,##0_);_(* \(#,##0\);_(* "-"??_);_(@_)</c:formatCode>
                <c:ptCount val="11"/>
                <c:pt idx="0">
                  <c:v>14</c:v>
                </c:pt>
                <c:pt idx="1">
                  <c:v>13</c:v>
                </c:pt>
                <c:pt idx="2">
                  <c:v>12</c:v>
                </c:pt>
                <c:pt idx="3">
                  <c:v>9</c:v>
                </c:pt>
                <c:pt idx="4">
                  <c:v>6</c:v>
                </c:pt>
                <c:pt idx="5">
                  <c:v>5</c:v>
                </c:pt>
                <c:pt idx="6">
                  <c:v>7</c:v>
                </c:pt>
                <c:pt idx="7">
                  <c:v>11</c:v>
                </c:pt>
                <c:pt idx="8">
                  <c:v>14</c:v>
                </c:pt>
                <c:pt idx="9">
                  <c:v>14</c:v>
                </c:pt>
                <c:pt idx="10">
                  <c:v>15</c:v>
                </c:pt>
              </c:numCache>
            </c:numRef>
          </c:val>
          <c:smooth val="0"/>
          <c:extLst>
            <c:ext xmlns:c16="http://schemas.microsoft.com/office/drawing/2014/chart" uri="{C3380CC4-5D6E-409C-BE32-E72D297353CC}">
              <c16:uniqueId val="{00000002-A297-426F-9882-0F7A7C96BDD8}"/>
            </c:ext>
          </c:extLst>
        </c:ser>
        <c:ser>
          <c:idx val="2"/>
          <c:order val="3"/>
          <c:tx>
            <c:strRef>
              <c:f>Plots!$A$5</c:f>
              <c:strCache>
                <c:ptCount val="1"/>
                <c:pt idx="0">
                  <c:v>Total Active Awards</c:v>
                </c:pt>
              </c:strCache>
            </c:strRef>
          </c:tx>
          <c:spPr>
            <a:ln w="28575" cap="rnd">
              <a:solidFill>
                <a:schemeClr val="accent3"/>
              </a:solidFill>
              <a:round/>
            </a:ln>
            <a:effectLst/>
          </c:spPr>
          <c:marker>
            <c:symbol val="none"/>
          </c:marker>
          <c:cat>
            <c:strRef>
              <c:f>Plots!$B$1:$K$1</c:f>
              <c:strCache>
                <c:ptCount val="10"/>
                <c:pt idx="0">
                  <c:v>FY10</c:v>
                </c:pt>
                <c:pt idx="1">
                  <c:v>FY11</c:v>
                </c:pt>
                <c:pt idx="2">
                  <c:v>FY12</c:v>
                </c:pt>
                <c:pt idx="3">
                  <c:v>FY13</c:v>
                </c:pt>
                <c:pt idx="4">
                  <c:v>FY14</c:v>
                </c:pt>
                <c:pt idx="5">
                  <c:v>FY15</c:v>
                </c:pt>
                <c:pt idx="6">
                  <c:v>FY16</c:v>
                </c:pt>
                <c:pt idx="7">
                  <c:v>FY17</c:v>
                </c:pt>
                <c:pt idx="8">
                  <c:v>FY18</c:v>
                </c:pt>
                <c:pt idx="9">
                  <c:v>FY19</c:v>
                </c:pt>
              </c:strCache>
            </c:strRef>
          </c:cat>
          <c:val>
            <c:numRef>
              <c:f>Plots!$B$5:$L$5</c:f>
              <c:numCache>
                <c:formatCode>General</c:formatCode>
                <c:ptCount val="11"/>
                <c:pt idx="0">
                  <c:v>14</c:v>
                </c:pt>
                <c:pt idx="1">
                  <c:v>27</c:v>
                </c:pt>
                <c:pt idx="2">
                  <c:v>39</c:v>
                </c:pt>
                <c:pt idx="3">
                  <c:v>48</c:v>
                </c:pt>
                <c:pt idx="4">
                  <c:v>54</c:v>
                </c:pt>
                <c:pt idx="5">
                  <c:v>45</c:v>
                </c:pt>
                <c:pt idx="6">
                  <c:v>39</c:v>
                </c:pt>
                <c:pt idx="7">
                  <c:v>38</c:v>
                </c:pt>
                <c:pt idx="8">
                  <c:v>43</c:v>
                </c:pt>
                <c:pt idx="9">
                  <c:v>51</c:v>
                </c:pt>
                <c:pt idx="10">
                  <c:v>61</c:v>
                </c:pt>
              </c:numCache>
            </c:numRef>
          </c:val>
          <c:smooth val="0"/>
          <c:extLst>
            <c:ext xmlns:c16="http://schemas.microsoft.com/office/drawing/2014/chart" uri="{C3380CC4-5D6E-409C-BE32-E72D297353CC}">
              <c16:uniqueId val="{00000003-A297-426F-9882-0F7A7C96BDD8}"/>
            </c:ext>
          </c:extLst>
        </c:ser>
        <c:ser>
          <c:idx val="4"/>
          <c:order val="4"/>
          <c:tx>
            <c:strRef>
              <c:f>Plots!$A$6</c:f>
              <c:strCache>
                <c:ptCount val="1"/>
                <c:pt idx="0">
                  <c:v>Total Awards</c:v>
                </c:pt>
              </c:strCache>
            </c:strRef>
          </c:tx>
          <c:spPr>
            <a:ln w="28575" cap="rnd">
              <a:solidFill>
                <a:srgbClr val="FFC000"/>
              </a:solidFill>
              <a:round/>
            </a:ln>
            <a:effectLst/>
          </c:spPr>
          <c:marker>
            <c:symbol val="diamond"/>
            <c:size val="7"/>
            <c:spPr>
              <a:solidFill>
                <a:srgbClr val="FFC000"/>
              </a:solidFill>
              <a:ln w="9525">
                <a:solidFill>
                  <a:srgbClr val="FFC000"/>
                </a:solidFill>
              </a:ln>
              <a:effectLst/>
            </c:spPr>
          </c:marker>
          <c:val>
            <c:numRef>
              <c:f>Plots!$B$6:$L$6</c:f>
              <c:numCache>
                <c:formatCode>General</c:formatCode>
                <c:ptCount val="11"/>
                <c:pt idx="0">
                  <c:v>14</c:v>
                </c:pt>
                <c:pt idx="1">
                  <c:v>27</c:v>
                </c:pt>
                <c:pt idx="2">
                  <c:v>39</c:v>
                </c:pt>
                <c:pt idx="3">
                  <c:v>48</c:v>
                </c:pt>
                <c:pt idx="4">
                  <c:v>54</c:v>
                </c:pt>
                <c:pt idx="5">
                  <c:v>59</c:v>
                </c:pt>
                <c:pt idx="6">
                  <c:v>66</c:v>
                </c:pt>
                <c:pt idx="7">
                  <c:v>77</c:v>
                </c:pt>
                <c:pt idx="8">
                  <c:v>91</c:v>
                </c:pt>
                <c:pt idx="9">
                  <c:v>105</c:v>
                </c:pt>
                <c:pt idx="10">
                  <c:v>120</c:v>
                </c:pt>
              </c:numCache>
            </c:numRef>
          </c:val>
          <c:smooth val="0"/>
          <c:extLst>
            <c:ext xmlns:c16="http://schemas.microsoft.com/office/drawing/2014/chart" uri="{C3380CC4-5D6E-409C-BE32-E72D297353CC}">
              <c16:uniqueId val="{00000004-A297-426F-9882-0F7A7C96BDD8}"/>
            </c:ext>
          </c:extLst>
        </c:ser>
        <c:dLbls>
          <c:showLegendKey val="0"/>
          <c:showVal val="0"/>
          <c:showCatName val="0"/>
          <c:showSerName val="0"/>
          <c:showPercent val="0"/>
          <c:showBubbleSize val="0"/>
        </c:dLbls>
        <c:marker val="1"/>
        <c:smooth val="0"/>
        <c:axId val="135913552"/>
        <c:axId val="135914728"/>
      </c:lineChart>
      <c:catAx>
        <c:axId val="135913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135913160"/>
        <c:crossesAt val="0"/>
        <c:auto val="1"/>
        <c:lblAlgn val="ctr"/>
        <c:lblOffset val="100"/>
        <c:noMultiLvlLbl val="0"/>
      </c:catAx>
      <c:valAx>
        <c:axId val="135913160"/>
        <c:scaling>
          <c:orientation val="minMax"/>
          <c:min val="0.1"/>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135913944"/>
        <c:crosses val="autoZero"/>
        <c:crossBetween val="between"/>
      </c:valAx>
      <c:valAx>
        <c:axId val="135914728"/>
        <c:scaling>
          <c:orientation val="minMax"/>
          <c:max val="125.1"/>
          <c:min val="0.1"/>
        </c:scaling>
        <c:delete val="0"/>
        <c:axPos val="r"/>
        <c:numFmt formatCode="_(* #,##0_);_(* \(#,##0\);_(* &quot;-&quot;??_);_(@_)" sourceLinked="1"/>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135913552"/>
        <c:crosses val="max"/>
        <c:crossBetween val="between"/>
        <c:majorUnit val="25"/>
      </c:valAx>
      <c:catAx>
        <c:axId val="135913552"/>
        <c:scaling>
          <c:orientation val="minMax"/>
        </c:scaling>
        <c:delete val="1"/>
        <c:axPos val="b"/>
        <c:numFmt formatCode="General" sourceLinked="1"/>
        <c:majorTickMark val="out"/>
        <c:minorTickMark val="none"/>
        <c:tickLblPos val="nextTo"/>
        <c:crossAx val="135914728"/>
        <c:crossesAt val="0"/>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ysClr val="window" lastClr="FFFFFF"/>
    </a:solidFill>
    <a:ln>
      <a:noFill/>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Data!$A$38</c:f>
              <c:strCache>
                <c:ptCount val="1"/>
                <c:pt idx="0">
                  <c:v>Research</c:v>
                </c:pt>
              </c:strCache>
            </c:strRef>
          </c:tx>
          <c:spPr>
            <a:solidFill>
              <a:schemeClr val="accent1"/>
            </a:solidFill>
            <a:ln>
              <a:noFill/>
            </a:ln>
            <a:effectLst/>
          </c:spPr>
          <c:dLbls>
            <c:dLbl>
              <c:idx val="0"/>
              <c:layout>
                <c:manualLayout>
                  <c:x val="1.7569311163106831E-2"/>
                  <c:y val="-0.1264822255509035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0C4-4AE7-800C-A03707998AD6}"/>
                </c:ext>
              </c:extLst>
            </c:dLbl>
            <c:dLbl>
              <c:idx val="1"/>
              <c:layout>
                <c:manualLayout>
                  <c:x val="1.4641092635922371E-3"/>
                  <c:y val="-7.297051474090672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0C4-4AE7-800C-A03707998AD6}"/>
                </c:ext>
              </c:extLst>
            </c:dLbl>
            <c:dLbl>
              <c:idx val="2"/>
              <c:layout>
                <c:manualLayout>
                  <c:x val="5.8564370543689485E-3"/>
                  <c:y val="-3.4052906879089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0C4-4AE7-800C-A03707998AD6}"/>
                </c:ext>
              </c:extLst>
            </c:dLbl>
            <c:dLbl>
              <c:idx val="3"/>
              <c:layout>
                <c:manualLayout>
                  <c:x val="4.3923277907767112E-3"/>
                  <c:y val="-2.9188205896362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0C4-4AE7-800C-A03707998AD6}"/>
                </c:ext>
              </c:extLst>
            </c:dLbl>
            <c:dLbl>
              <c:idx val="5"/>
              <c:layout>
                <c:manualLayout>
                  <c:x val="-1.0736677235331453E-16"/>
                  <c:y val="-1.94588039309082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0C4-4AE7-800C-A03707998AD6}"/>
                </c:ext>
              </c:extLst>
            </c:dLbl>
            <c:dLbl>
              <c:idx val="6"/>
              <c:layout>
                <c:manualLayout>
                  <c:x val="-4.3923277907767112E-3"/>
                  <c:y val="-7.297051474090672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0C4-4AE7-800C-A03707998AD6}"/>
                </c:ext>
              </c:extLst>
            </c:dLbl>
            <c:spPr>
              <a:solidFill>
                <a:schemeClr val="bg1"/>
              </a:solidFill>
              <a:ln>
                <a:solidFill>
                  <a:schemeClr val="tx1"/>
                </a:solidFill>
              </a:ln>
              <a:effectLst/>
            </c:spPr>
            <c:txPr>
              <a:bodyPr rot="0" spcFirstLastPara="1" vertOverflow="ellipsis" vert="horz" wrap="square" lIns="0" tIns="19050" rIns="38100" bIns="19050" anchor="ctr" anchorCtr="0">
                <a:spAutoFit/>
              </a:bodyPr>
              <a:lstStyle/>
              <a:p>
                <a:pPr algn="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Data!$U$37:$AA$37</c:f>
              <c:strCache>
                <c:ptCount val="7"/>
                <c:pt idx="0">
                  <c:v>FY 2014</c:v>
                </c:pt>
                <c:pt idx="1">
                  <c:v>FY 2015</c:v>
                </c:pt>
                <c:pt idx="2">
                  <c:v>FY 2016</c:v>
                </c:pt>
                <c:pt idx="3">
                  <c:v>FY 2017</c:v>
                </c:pt>
                <c:pt idx="4">
                  <c:v>FY 2018</c:v>
                </c:pt>
                <c:pt idx="5">
                  <c:v>FY 2019</c:v>
                </c:pt>
                <c:pt idx="6">
                  <c:v>FY 2020</c:v>
                </c:pt>
              </c:strCache>
            </c:strRef>
          </c:cat>
          <c:val>
            <c:numRef>
              <c:f>Data!$U$38:$AA$38</c:f>
              <c:numCache>
                <c:formatCode>_(* #,##0_);_(* \(#,##0\);_(* "-"??_);_(@_)</c:formatCode>
                <c:ptCount val="7"/>
                <c:pt idx="0">
                  <c:v>360932</c:v>
                </c:pt>
                <c:pt idx="1">
                  <c:v>334225</c:v>
                </c:pt>
                <c:pt idx="2">
                  <c:v>320816</c:v>
                </c:pt>
                <c:pt idx="3">
                  <c:v>321892</c:v>
                </c:pt>
                <c:pt idx="4">
                  <c:v>316750</c:v>
                </c:pt>
                <c:pt idx="5">
                  <c:v>324499</c:v>
                </c:pt>
                <c:pt idx="6">
                  <c:v>315681</c:v>
                </c:pt>
              </c:numCache>
            </c:numRef>
          </c:val>
          <c:extLst>
            <c:ext xmlns:c16="http://schemas.microsoft.com/office/drawing/2014/chart" uri="{C3380CC4-5D6E-409C-BE32-E72D297353CC}">
              <c16:uniqueId val="{00000000-4C49-4E51-AD0A-3B2E14D87261}"/>
            </c:ext>
          </c:extLst>
        </c:ser>
        <c:ser>
          <c:idx val="1"/>
          <c:order val="1"/>
          <c:tx>
            <c:strRef>
              <c:f>Data!$A$39</c:f>
              <c:strCache>
                <c:ptCount val="1"/>
                <c:pt idx="0">
                  <c:v>SBIR/STTR</c:v>
                </c:pt>
              </c:strCache>
            </c:strRef>
          </c:tx>
          <c:spPr>
            <a:solidFill>
              <a:schemeClr val="accent2"/>
            </a:solidFill>
            <a:ln>
              <a:noFill/>
            </a:ln>
            <a:effectLst/>
          </c:spPr>
          <c:cat>
            <c:strRef>
              <c:f>Data!$U$37:$AA$37</c:f>
              <c:strCache>
                <c:ptCount val="7"/>
                <c:pt idx="0">
                  <c:v>FY 2014</c:v>
                </c:pt>
                <c:pt idx="1">
                  <c:v>FY 2015</c:v>
                </c:pt>
                <c:pt idx="2">
                  <c:v>FY 2016</c:v>
                </c:pt>
                <c:pt idx="3">
                  <c:v>FY 2017</c:v>
                </c:pt>
                <c:pt idx="4">
                  <c:v>FY 2018</c:v>
                </c:pt>
                <c:pt idx="5">
                  <c:v>FY 2019</c:v>
                </c:pt>
                <c:pt idx="6">
                  <c:v>FY 2020</c:v>
                </c:pt>
              </c:strCache>
            </c:strRef>
          </c:cat>
          <c:val>
            <c:numRef>
              <c:f>Data!$U$39:$AA$39</c:f>
              <c:numCache>
                <c:formatCode>_(* #,##0_);_(* \(#,##0\);_(* "-"??_);_(@_)</c:formatCode>
                <c:ptCount val="7"/>
                <c:pt idx="0">
                  <c:v>21601</c:v>
                </c:pt>
                <c:pt idx="1">
                  <c:v>20768</c:v>
                </c:pt>
                <c:pt idx="2">
                  <c:v>20847</c:v>
                </c:pt>
                <c:pt idx="3">
                  <c:v>22151</c:v>
                </c:pt>
                <c:pt idx="4">
                  <c:v>24427</c:v>
                </c:pt>
                <c:pt idx="5">
                  <c:v>24095</c:v>
                </c:pt>
                <c:pt idx="6">
                  <c:v>25396</c:v>
                </c:pt>
              </c:numCache>
            </c:numRef>
          </c:val>
          <c:extLst>
            <c:ext xmlns:c16="http://schemas.microsoft.com/office/drawing/2014/chart" uri="{C3380CC4-5D6E-409C-BE32-E72D297353CC}">
              <c16:uniqueId val="{00000001-4C49-4E51-AD0A-3B2E14D87261}"/>
            </c:ext>
          </c:extLst>
        </c:ser>
        <c:ser>
          <c:idx val="2"/>
          <c:order val="2"/>
          <c:tx>
            <c:strRef>
              <c:f>Data!$A$40</c:f>
              <c:strCache>
                <c:ptCount val="1"/>
                <c:pt idx="0">
                  <c:v>QIS</c:v>
                </c:pt>
              </c:strCache>
            </c:strRef>
          </c:tx>
          <c:spPr>
            <a:solidFill>
              <a:schemeClr val="accent3"/>
            </a:solidFill>
            <a:ln w="25400">
              <a:noFill/>
            </a:ln>
            <a:effectLst/>
          </c:spPr>
          <c:dLbls>
            <c:dLbl>
              <c:idx val="4"/>
              <c:spPr>
                <a:solidFill>
                  <a:schemeClr val="accent4">
                    <a:lumMod val="20000"/>
                    <a:lumOff val="80000"/>
                  </a:schemeClr>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0C2A-428C-8BC7-B6396F37DA32}"/>
                </c:ext>
              </c:extLst>
            </c:dLbl>
            <c:dLbl>
              <c:idx val="5"/>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104B0729-3DC6-430A-B68F-DB0D75478DD5}" type="VALUE">
                      <a:rPr lang="en-US" b="1"/>
                      <a:pPr>
                        <a:defRPr sz="900" b="0" i="0" u="none" strike="noStrike" kern="1200" baseline="0">
                          <a:solidFill>
                            <a:schemeClr val="tx1">
                              <a:lumMod val="75000"/>
                              <a:lumOff val="25000"/>
                            </a:schemeClr>
                          </a:solidFill>
                          <a:latin typeface="+mn-lt"/>
                          <a:ea typeface="+mn-ea"/>
                          <a:cs typeface="+mn-cs"/>
                        </a:defRPr>
                      </a:pPr>
                      <a:t>[VALUE]</a:t>
                    </a:fld>
                    <a:endParaRPr lang="en-US"/>
                  </a:p>
                </c:rich>
              </c:tx>
              <c:spPr>
                <a:solidFill>
                  <a:schemeClr val="accent4">
                    <a:lumMod val="20000"/>
                    <a:lumOff val="80000"/>
                  </a:schemeClr>
                </a:solidFill>
                <a:ln>
                  <a:noFill/>
                </a:ln>
                <a:effectLst/>
              </c:sp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C2A-428C-8BC7-B6396F37DA32}"/>
                </c:ext>
              </c:extLst>
            </c:dLbl>
            <c:dLbl>
              <c:idx val="6"/>
              <c:layout>
                <c:manualLayout>
                  <c:x val="-4.3923277907767112E-3"/>
                  <c:y val="-1.9458803930908222E-2"/>
                </c:manualLayout>
              </c:layout>
              <c:spPr>
                <a:solidFill>
                  <a:schemeClr val="accent4">
                    <a:lumMod val="20000"/>
                    <a:lumOff val="80000"/>
                  </a:schemeClr>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C2A-428C-8BC7-B6396F37DA3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Data!$U$37:$AA$37</c:f>
              <c:strCache>
                <c:ptCount val="7"/>
                <c:pt idx="0">
                  <c:v>FY 2014</c:v>
                </c:pt>
                <c:pt idx="1">
                  <c:v>FY 2015</c:v>
                </c:pt>
                <c:pt idx="2">
                  <c:v>FY 2016</c:v>
                </c:pt>
                <c:pt idx="3">
                  <c:v>FY 2017</c:v>
                </c:pt>
                <c:pt idx="4">
                  <c:v>FY 2018</c:v>
                </c:pt>
                <c:pt idx="5">
                  <c:v>FY 2019</c:v>
                </c:pt>
                <c:pt idx="6">
                  <c:v>FY 2020</c:v>
                </c:pt>
              </c:strCache>
            </c:strRef>
          </c:cat>
          <c:val>
            <c:numRef>
              <c:f>Data!$U$40:$AA$40</c:f>
              <c:numCache>
                <c:formatCode>_(* #,##0_);_(* \(#,##0\);_(* "-"??_);_(@_)</c:formatCode>
                <c:ptCount val="7"/>
                <c:pt idx="0">
                  <c:v>0</c:v>
                </c:pt>
                <c:pt idx="1">
                  <c:v>0</c:v>
                </c:pt>
                <c:pt idx="2">
                  <c:v>0</c:v>
                </c:pt>
                <c:pt idx="3">
                  <c:v>0</c:v>
                </c:pt>
                <c:pt idx="4">
                  <c:v>18000</c:v>
                </c:pt>
                <c:pt idx="5">
                  <c:v>27500</c:v>
                </c:pt>
                <c:pt idx="6">
                  <c:v>38500</c:v>
                </c:pt>
              </c:numCache>
            </c:numRef>
          </c:val>
          <c:extLst>
            <c:ext xmlns:c16="http://schemas.microsoft.com/office/drawing/2014/chart" uri="{C3380CC4-5D6E-409C-BE32-E72D297353CC}">
              <c16:uniqueId val="{00000001-2DDA-45BF-85C8-02225A41316A}"/>
            </c:ext>
          </c:extLst>
        </c:ser>
        <c:ser>
          <c:idx val="3"/>
          <c:order val="3"/>
          <c:tx>
            <c:strRef>
              <c:f>Data!$A$41</c:f>
              <c:strCache>
                <c:ptCount val="1"/>
                <c:pt idx="0">
                  <c:v>AI/ML</c:v>
                </c:pt>
              </c:strCache>
            </c:strRef>
          </c:tx>
          <c:spPr>
            <a:solidFill>
              <a:schemeClr val="accent4"/>
            </a:solidFill>
            <a:ln w="25400">
              <a:noFill/>
            </a:ln>
            <a:effectLst/>
          </c:spPr>
          <c:dLbls>
            <c:dLbl>
              <c:idx val="6"/>
              <c:layout>
                <c:manualLayout>
                  <c:x val="-3.6602731589805926E-2"/>
                  <c:y val="2.4323504913635278E-3"/>
                </c:manualLayout>
              </c:layout>
              <c:spPr>
                <a:solidFill>
                  <a:schemeClr val="accent4">
                    <a:lumMod val="20000"/>
                    <a:lumOff val="80000"/>
                  </a:schemeClr>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C2A-428C-8BC7-B6396F37DA3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Data!$U$37:$AA$37</c:f>
              <c:strCache>
                <c:ptCount val="7"/>
                <c:pt idx="0">
                  <c:v>FY 2014</c:v>
                </c:pt>
                <c:pt idx="1">
                  <c:v>FY 2015</c:v>
                </c:pt>
                <c:pt idx="2">
                  <c:v>FY 2016</c:v>
                </c:pt>
                <c:pt idx="3">
                  <c:v>FY 2017</c:v>
                </c:pt>
                <c:pt idx="4">
                  <c:v>FY 2018</c:v>
                </c:pt>
                <c:pt idx="5">
                  <c:v>FY 2019</c:v>
                </c:pt>
                <c:pt idx="6">
                  <c:v>FY 2020</c:v>
                </c:pt>
              </c:strCache>
            </c:strRef>
          </c:cat>
          <c:val>
            <c:numRef>
              <c:f>Data!$U$41:$AA$41</c:f>
              <c:numCache>
                <c:formatCode>_(* #,##0_);_(* \(#,##0\);_(* "-"??_);_(@_)</c:formatCode>
                <c:ptCount val="7"/>
                <c:pt idx="0">
                  <c:v>0</c:v>
                </c:pt>
                <c:pt idx="1">
                  <c:v>0</c:v>
                </c:pt>
                <c:pt idx="2">
                  <c:v>0</c:v>
                </c:pt>
                <c:pt idx="3">
                  <c:v>0</c:v>
                </c:pt>
                <c:pt idx="4">
                  <c:v>0</c:v>
                </c:pt>
                <c:pt idx="5">
                  <c:v>0</c:v>
                </c:pt>
                <c:pt idx="6">
                  <c:v>10000</c:v>
                </c:pt>
              </c:numCache>
            </c:numRef>
          </c:val>
          <c:extLst>
            <c:ext xmlns:c16="http://schemas.microsoft.com/office/drawing/2014/chart" uri="{C3380CC4-5D6E-409C-BE32-E72D297353CC}">
              <c16:uniqueId val="{00000002-2DDA-45BF-85C8-02225A41316A}"/>
            </c:ext>
          </c:extLst>
        </c:ser>
        <c:dLbls>
          <c:showLegendKey val="0"/>
          <c:showVal val="0"/>
          <c:showCatName val="0"/>
          <c:showSerName val="0"/>
          <c:showPercent val="0"/>
          <c:showBubbleSize val="0"/>
        </c:dLbls>
        <c:axId val="695940096"/>
        <c:axId val="695938136"/>
      </c:areaChart>
      <c:catAx>
        <c:axId val="695940096"/>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695938136"/>
        <c:crosses val="autoZero"/>
        <c:auto val="1"/>
        <c:lblAlgn val="ctr"/>
        <c:lblOffset val="100"/>
        <c:noMultiLvlLbl val="0"/>
      </c:catAx>
      <c:valAx>
        <c:axId val="695938136"/>
        <c:scaling>
          <c:orientation val="minMax"/>
          <c:max val="400000"/>
          <c:min val="300000"/>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695940096"/>
        <c:crosses val="autoZero"/>
        <c:crossBetween val="midCat"/>
        <c:majorUnit val="10000"/>
      </c:valAx>
      <c:spPr>
        <a:noFill/>
        <a:ln>
          <a:noFill/>
        </a:ln>
        <a:effectLst/>
      </c:spPr>
    </c:plotArea>
    <c:legend>
      <c:legendPos val="b"/>
      <c:layout>
        <c:manualLayout>
          <c:xMode val="edge"/>
          <c:yMode val="edge"/>
          <c:x val="0.31710873533685974"/>
          <c:y val="0.94203574712518201"/>
          <c:w val="0.60699779668848464"/>
          <c:h val="5.7964252874818031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PRs Awarded by Month</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9296150481189857E-2"/>
          <c:y val="0.13895851560221639"/>
          <c:w val="0.88292607174103244"/>
          <c:h val="0.6821788422280548"/>
        </c:manualLayout>
      </c:layout>
      <c:lineChart>
        <c:grouping val="standard"/>
        <c:varyColors val="0"/>
        <c:ser>
          <c:idx val="0"/>
          <c:order val="0"/>
          <c:tx>
            <c:strRef>
              <c:f>Sheet1!$B$18</c:f>
              <c:strCache>
                <c:ptCount val="1"/>
                <c:pt idx="0">
                  <c:v>2013</c:v>
                </c:pt>
              </c:strCache>
            </c:strRef>
          </c:tx>
          <c:spPr>
            <a:ln w="28575" cap="rnd">
              <a:solidFill>
                <a:schemeClr val="accent1"/>
              </a:solidFill>
              <a:round/>
            </a:ln>
            <a:effectLst/>
          </c:spPr>
          <c:marker>
            <c:symbol val="none"/>
          </c:marker>
          <c:cat>
            <c:strRef>
              <c:f>Sheet1!$A$19:$A$30</c:f>
              <c:strCache>
                <c:ptCount val="12"/>
                <c:pt idx="0">
                  <c:v>Oct</c:v>
                </c:pt>
                <c:pt idx="1">
                  <c:v>Nov</c:v>
                </c:pt>
                <c:pt idx="2">
                  <c:v>Dec</c:v>
                </c:pt>
                <c:pt idx="3">
                  <c:v>Jan</c:v>
                </c:pt>
                <c:pt idx="4">
                  <c:v>Feb</c:v>
                </c:pt>
                <c:pt idx="5">
                  <c:v>Mar</c:v>
                </c:pt>
                <c:pt idx="6">
                  <c:v>Apr</c:v>
                </c:pt>
                <c:pt idx="7">
                  <c:v>May</c:v>
                </c:pt>
                <c:pt idx="8">
                  <c:v>Jun</c:v>
                </c:pt>
                <c:pt idx="9">
                  <c:v>Jul</c:v>
                </c:pt>
                <c:pt idx="10">
                  <c:v>Aug</c:v>
                </c:pt>
                <c:pt idx="11">
                  <c:v>Sep</c:v>
                </c:pt>
              </c:strCache>
            </c:strRef>
          </c:cat>
          <c:val>
            <c:numRef>
              <c:f>Sheet1!$B$19:$B$30</c:f>
              <c:numCache>
                <c:formatCode>General</c:formatCode>
                <c:ptCount val="12"/>
                <c:pt idx="0">
                  <c:v>71</c:v>
                </c:pt>
                <c:pt idx="1">
                  <c:v>184</c:v>
                </c:pt>
                <c:pt idx="2">
                  <c:v>197</c:v>
                </c:pt>
                <c:pt idx="3">
                  <c:v>183</c:v>
                </c:pt>
                <c:pt idx="4">
                  <c:v>273</c:v>
                </c:pt>
                <c:pt idx="5">
                  <c:v>175</c:v>
                </c:pt>
                <c:pt idx="6">
                  <c:v>291</c:v>
                </c:pt>
                <c:pt idx="7">
                  <c:v>341</c:v>
                </c:pt>
                <c:pt idx="8">
                  <c:v>518</c:v>
                </c:pt>
                <c:pt idx="9">
                  <c:v>754</c:v>
                </c:pt>
                <c:pt idx="10">
                  <c:v>495</c:v>
                </c:pt>
                <c:pt idx="11">
                  <c:v>142</c:v>
                </c:pt>
              </c:numCache>
            </c:numRef>
          </c:val>
          <c:smooth val="0"/>
          <c:extLst>
            <c:ext xmlns:c16="http://schemas.microsoft.com/office/drawing/2014/chart" uri="{C3380CC4-5D6E-409C-BE32-E72D297353CC}">
              <c16:uniqueId val="{00000000-3B63-4A40-B52A-E81313A39215}"/>
            </c:ext>
          </c:extLst>
        </c:ser>
        <c:ser>
          <c:idx val="1"/>
          <c:order val="1"/>
          <c:tx>
            <c:strRef>
              <c:f>Sheet1!$C$18</c:f>
              <c:strCache>
                <c:ptCount val="1"/>
                <c:pt idx="0">
                  <c:v>2014</c:v>
                </c:pt>
              </c:strCache>
            </c:strRef>
          </c:tx>
          <c:spPr>
            <a:ln w="28575" cap="rnd">
              <a:solidFill>
                <a:schemeClr val="accent2"/>
              </a:solidFill>
              <a:round/>
            </a:ln>
            <a:effectLst/>
          </c:spPr>
          <c:marker>
            <c:symbol val="none"/>
          </c:marker>
          <c:cat>
            <c:strRef>
              <c:f>Sheet1!$A$19:$A$30</c:f>
              <c:strCache>
                <c:ptCount val="12"/>
                <c:pt idx="0">
                  <c:v>Oct</c:v>
                </c:pt>
                <c:pt idx="1">
                  <c:v>Nov</c:v>
                </c:pt>
                <c:pt idx="2">
                  <c:v>Dec</c:v>
                </c:pt>
                <c:pt idx="3">
                  <c:v>Jan</c:v>
                </c:pt>
                <c:pt idx="4">
                  <c:v>Feb</c:v>
                </c:pt>
                <c:pt idx="5">
                  <c:v>Mar</c:v>
                </c:pt>
                <c:pt idx="6">
                  <c:v>Apr</c:v>
                </c:pt>
                <c:pt idx="7">
                  <c:v>May</c:v>
                </c:pt>
                <c:pt idx="8">
                  <c:v>Jun</c:v>
                </c:pt>
                <c:pt idx="9">
                  <c:v>Jul</c:v>
                </c:pt>
                <c:pt idx="10">
                  <c:v>Aug</c:v>
                </c:pt>
                <c:pt idx="11">
                  <c:v>Sep</c:v>
                </c:pt>
              </c:strCache>
            </c:strRef>
          </c:cat>
          <c:val>
            <c:numRef>
              <c:f>Sheet1!$C$19:$C$30</c:f>
              <c:numCache>
                <c:formatCode>General</c:formatCode>
                <c:ptCount val="12"/>
                <c:pt idx="0">
                  <c:v>31</c:v>
                </c:pt>
                <c:pt idx="1">
                  <c:v>156</c:v>
                </c:pt>
                <c:pt idx="2">
                  <c:v>146</c:v>
                </c:pt>
                <c:pt idx="3">
                  <c:v>107</c:v>
                </c:pt>
                <c:pt idx="4">
                  <c:v>271</c:v>
                </c:pt>
                <c:pt idx="5">
                  <c:v>161</c:v>
                </c:pt>
                <c:pt idx="6">
                  <c:v>481</c:v>
                </c:pt>
                <c:pt idx="7">
                  <c:v>472</c:v>
                </c:pt>
                <c:pt idx="8">
                  <c:v>551</c:v>
                </c:pt>
                <c:pt idx="9">
                  <c:v>588</c:v>
                </c:pt>
                <c:pt idx="10">
                  <c:v>377</c:v>
                </c:pt>
                <c:pt idx="11">
                  <c:v>131</c:v>
                </c:pt>
              </c:numCache>
            </c:numRef>
          </c:val>
          <c:smooth val="0"/>
          <c:extLst>
            <c:ext xmlns:c16="http://schemas.microsoft.com/office/drawing/2014/chart" uri="{C3380CC4-5D6E-409C-BE32-E72D297353CC}">
              <c16:uniqueId val="{00000001-3B63-4A40-B52A-E81313A39215}"/>
            </c:ext>
          </c:extLst>
        </c:ser>
        <c:ser>
          <c:idx val="2"/>
          <c:order val="2"/>
          <c:tx>
            <c:strRef>
              <c:f>Sheet1!$D$18</c:f>
              <c:strCache>
                <c:ptCount val="1"/>
                <c:pt idx="0">
                  <c:v>2015</c:v>
                </c:pt>
              </c:strCache>
            </c:strRef>
          </c:tx>
          <c:spPr>
            <a:ln w="28575" cap="rnd">
              <a:solidFill>
                <a:schemeClr val="accent3"/>
              </a:solidFill>
              <a:round/>
            </a:ln>
            <a:effectLst/>
          </c:spPr>
          <c:marker>
            <c:symbol val="none"/>
          </c:marker>
          <c:cat>
            <c:strRef>
              <c:f>Sheet1!$A$19:$A$30</c:f>
              <c:strCache>
                <c:ptCount val="12"/>
                <c:pt idx="0">
                  <c:v>Oct</c:v>
                </c:pt>
                <c:pt idx="1">
                  <c:v>Nov</c:v>
                </c:pt>
                <c:pt idx="2">
                  <c:v>Dec</c:v>
                </c:pt>
                <c:pt idx="3">
                  <c:v>Jan</c:v>
                </c:pt>
                <c:pt idx="4">
                  <c:v>Feb</c:v>
                </c:pt>
                <c:pt idx="5">
                  <c:v>Mar</c:v>
                </c:pt>
                <c:pt idx="6">
                  <c:v>Apr</c:v>
                </c:pt>
                <c:pt idx="7">
                  <c:v>May</c:v>
                </c:pt>
                <c:pt idx="8">
                  <c:v>Jun</c:v>
                </c:pt>
                <c:pt idx="9">
                  <c:v>Jul</c:v>
                </c:pt>
                <c:pt idx="10">
                  <c:v>Aug</c:v>
                </c:pt>
                <c:pt idx="11">
                  <c:v>Sep</c:v>
                </c:pt>
              </c:strCache>
            </c:strRef>
          </c:cat>
          <c:val>
            <c:numRef>
              <c:f>Sheet1!$D$19:$D$30</c:f>
              <c:numCache>
                <c:formatCode>General</c:formatCode>
                <c:ptCount val="12"/>
                <c:pt idx="0">
                  <c:v>64</c:v>
                </c:pt>
                <c:pt idx="1">
                  <c:v>186</c:v>
                </c:pt>
                <c:pt idx="2">
                  <c:v>144</c:v>
                </c:pt>
                <c:pt idx="3">
                  <c:v>95</c:v>
                </c:pt>
                <c:pt idx="4">
                  <c:v>282</c:v>
                </c:pt>
                <c:pt idx="5">
                  <c:v>262</c:v>
                </c:pt>
                <c:pt idx="6">
                  <c:v>378</c:v>
                </c:pt>
                <c:pt idx="7">
                  <c:v>448</c:v>
                </c:pt>
                <c:pt idx="8">
                  <c:v>684</c:v>
                </c:pt>
                <c:pt idx="9">
                  <c:v>526</c:v>
                </c:pt>
                <c:pt idx="10">
                  <c:v>345</c:v>
                </c:pt>
                <c:pt idx="11">
                  <c:v>173</c:v>
                </c:pt>
              </c:numCache>
            </c:numRef>
          </c:val>
          <c:smooth val="0"/>
          <c:extLst>
            <c:ext xmlns:c16="http://schemas.microsoft.com/office/drawing/2014/chart" uri="{C3380CC4-5D6E-409C-BE32-E72D297353CC}">
              <c16:uniqueId val="{00000002-3B63-4A40-B52A-E81313A39215}"/>
            </c:ext>
          </c:extLst>
        </c:ser>
        <c:ser>
          <c:idx val="3"/>
          <c:order val="3"/>
          <c:tx>
            <c:strRef>
              <c:f>Sheet1!$E$18</c:f>
              <c:strCache>
                <c:ptCount val="1"/>
                <c:pt idx="0">
                  <c:v>2016</c:v>
                </c:pt>
              </c:strCache>
            </c:strRef>
          </c:tx>
          <c:spPr>
            <a:ln w="28575" cap="rnd">
              <a:solidFill>
                <a:schemeClr val="accent4"/>
              </a:solidFill>
              <a:round/>
            </a:ln>
            <a:effectLst/>
          </c:spPr>
          <c:marker>
            <c:symbol val="none"/>
          </c:marker>
          <c:cat>
            <c:strRef>
              <c:f>Sheet1!$A$19:$A$30</c:f>
              <c:strCache>
                <c:ptCount val="12"/>
                <c:pt idx="0">
                  <c:v>Oct</c:v>
                </c:pt>
                <c:pt idx="1">
                  <c:v>Nov</c:v>
                </c:pt>
                <c:pt idx="2">
                  <c:v>Dec</c:v>
                </c:pt>
                <c:pt idx="3">
                  <c:v>Jan</c:v>
                </c:pt>
                <c:pt idx="4">
                  <c:v>Feb</c:v>
                </c:pt>
                <c:pt idx="5">
                  <c:v>Mar</c:v>
                </c:pt>
                <c:pt idx="6">
                  <c:v>Apr</c:v>
                </c:pt>
                <c:pt idx="7">
                  <c:v>May</c:v>
                </c:pt>
                <c:pt idx="8">
                  <c:v>Jun</c:v>
                </c:pt>
                <c:pt idx="9">
                  <c:v>Jul</c:v>
                </c:pt>
                <c:pt idx="10">
                  <c:v>Aug</c:v>
                </c:pt>
                <c:pt idx="11">
                  <c:v>Sep</c:v>
                </c:pt>
              </c:strCache>
            </c:strRef>
          </c:cat>
          <c:val>
            <c:numRef>
              <c:f>Sheet1!$E$19:$E$30</c:f>
              <c:numCache>
                <c:formatCode>General</c:formatCode>
                <c:ptCount val="12"/>
                <c:pt idx="0">
                  <c:v>76</c:v>
                </c:pt>
                <c:pt idx="1">
                  <c:v>126</c:v>
                </c:pt>
                <c:pt idx="2">
                  <c:v>118</c:v>
                </c:pt>
                <c:pt idx="3">
                  <c:v>135</c:v>
                </c:pt>
                <c:pt idx="4">
                  <c:v>250</c:v>
                </c:pt>
                <c:pt idx="5">
                  <c:v>325</c:v>
                </c:pt>
                <c:pt idx="6">
                  <c:v>332</c:v>
                </c:pt>
                <c:pt idx="7">
                  <c:v>337</c:v>
                </c:pt>
                <c:pt idx="8">
                  <c:v>589</c:v>
                </c:pt>
                <c:pt idx="9">
                  <c:v>583</c:v>
                </c:pt>
                <c:pt idx="10">
                  <c:v>461</c:v>
                </c:pt>
                <c:pt idx="11">
                  <c:v>67</c:v>
                </c:pt>
              </c:numCache>
            </c:numRef>
          </c:val>
          <c:smooth val="0"/>
          <c:extLst>
            <c:ext xmlns:c16="http://schemas.microsoft.com/office/drawing/2014/chart" uri="{C3380CC4-5D6E-409C-BE32-E72D297353CC}">
              <c16:uniqueId val="{00000003-3B63-4A40-B52A-E81313A39215}"/>
            </c:ext>
          </c:extLst>
        </c:ser>
        <c:ser>
          <c:idx val="4"/>
          <c:order val="4"/>
          <c:tx>
            <c:strRef>
              <c:f>Sheet1!$F$18</c:f>
              <c:strCache>
                <c:ptCount val="1"/>
                <c:pt idx="0">
                  <c:v>2017</c:v>
                </c:pt>
              </c:strCache>
            </c:strRef>
          </c:tx>
          <c:spPr>
            <a:ln w="28575" cap="rnd">
              <a:solidFill>
                <a:schemeClr val="accent5"/>
              </a:solidFill>
              <a:round/>
            </a:ln>
            <a:effectLst/>
          </c:spPr>
          <c:marker>
            <c:symbol val="none"/>
          </c:marker>
          <c:cat>
            <c:strRef>
              <c:f>Sheet1!$A$19:$A$30</c:f>
              <c:strCache>
                <c:ptCount val="12"/>
                <c:pt idx="0">
                  <c:v>Oct</c:v>
                </c:pt>
                <c:pt idx="1">
                  <c:v>Nov</c:v>
                </c:pt>
                <c:pt idx="2">
                  <c:v>Dec</c:v>
                </c:pt>
                <c:pt idx="3">
                  <c:v>Jan</c:v>
                </c:pt>
                <c:pt idx="4">
                  <c:v>Feb</c:v>
                </c:pt>
                <c:pt idx="5">
                  <c:v>Mar</c:v>
                </c:pt>
                <c:pt idx="6">
                  <c:v>Apr</c:v>
                </c:pt>
                <c:pt idx="7">
                  <c:v>May</c:v>
                </c:pt>
                <c:pt idx="8">
                  <c:v>Jun</c:v>
                </c:pt>
                <c:pt idx="9">
                  <c:v>Jul</c:v>
                </c:pt>
                <c:pt idx="10">
                  <c:v>Aug</c:v>
                </c:pt>
                <c:pt idx="11">
                  <c:v>Sep</c:v>
                </c:pt>
              </c:strCache>
            </c:strRef>
          </c:cat>
          <c:val>
            <c:numRef>
              <c:f>Sheet1!$F$19:$F$30</c:f>
              <c:numCache>
                <c:formatCode>General</c:formatCode>
                <c:ptCount val="12"/>
                <c:pt idx="0">
                  <c:v>91</c:v>
                </c:pt>
                <c:pt idx="1">
                  <c:v>151</c:v>
                </c:pt>
                <c:pt idx="2">
                  <c:v>128</c:v>
                </c:pt>
                <c:pt idx="3">
                  <c:v>129</c:v>
                </c:pt>
                <c:pt idx="4">
                  <c:v>201</c:v>
                </c:pt>
                <c:pt idx="5">
                  <c:v>346</c:v>
                </c:pt>
                <c:pt idx="6">
                  <c:v>249</c:v>
                </c:pt>
                <c:pt idx="7">
                  <c:v>255</c:v>
                </c:pt>
                <c:pt idx="8">
                  <c:v>393</c:v>
                </c:pt>
                <c:pt idx="9">
                  <c:v>496</c:v>
                </c:pt>
                <c:pt idx="10">
                  <c:v>626</c:v>
                </c:pt>
                <c:pt idx="11">
                  <c:v>549</c:v>
                </c:pt>
              </c:numCache>
            </c:numRef>
          </c:val>
          <c:smooth val="0"/>
          <c:extLst>
            <c:ext xmlns:c16="http://schemas.microsoft.com/office/drawing/2014/chart" uri="{C3380CC4-5D6E-409C-BE32-E72D297353CC}">
              <c16:uniqueId val="{00000004-3B63-4A40-B52A-E81313A39215}"/>
            </c:ext>
          </c:extLst>
        </c:ser>
        <c:ser>
          <c:idx val="5"/>
          <c:order val="5"/>
          <c:tx>
            <c:strRef>
              <c:f>Sheet1!$G$18</c:f>
              <c:strCache>
                <c:ptCount val="1"/>
                <c:pt idx="0">
                  <c:v>2018</c:v>
                </c:pt>
              </c:strCache>
            </c:strRef>
          </c:tx>
          <c:spPr>
            <a:ln w="28575" cap="rnd">
              <a:solidFill>
                <a:schemeClr val="accent6"/>
              </a:solidFill>
              <a:round/>
            </a:ln>
            <a:effectLst/>
          </c:spPr>
          <c:marker>
            <c:symbol val="none"/>
          </c:marker>
          <c:cat>
            <c:strRef>
              <c:f>Sheet1!$A$19:$A$30</c:f>
              <c:strCache>
                <c:ptCount val="12"/>
                <c:pt idx="0">
                  <c:v>Oct</c:v>
                </c:pt>
                <c:pt idx="1">
                  <c:v>Nov</c:v>
                </c:pt>
                <c:pt idx="2">
                  <c:v>Dec</c:v>
                </c:pt>
                <c:pt idx="3">
                  <c:v>Jan</c:v>
                </c:pt>
                <c:pt idx="4">
                  <c:v>Feb</c:v>
                </c:pt>
                <c:pt idx="5">
                  <c:v>Mar</c:v>
                </c:pt>
                <c:pt idx="6">
                  <c:v>Apr</c:v>
                </c:pt>
                <c:pt idx="7">
                  <c:v>May</c:v>
                </c:pt>
                <c:pt idx="8">
                  <c:v>Jun</c:v>
                </c:pt>
                <c:pt idx="9">
                  <c:v>Jul</c:v>
                </c:pt>
                <c:pt idx="10">
                  <c:v>Aug</c:v>
                </c:pt>
                <c:pt idx="11">
                  <c:v>Sep</c:v>
                </c:pt>
              </c:strCache>
            </c:strRef>
          </c:cat>
          <c:val>
            <c:numRef>
              <c:f>Sheet1!$G$19:$G$30</c:f>
              <c:numCache>
                <c:formatCode>General</c:formatCode>
                <c:ptCount val="12"/>
                <c:pt idx="0">
                  <c:v>57</c:v>
                </c:pt>
                <c:pt idx="1">
                  <c:v>154</c:v>
                </c:pt>
                <c:pt idx="2">
                  <c:v>140</c:v>
                </c:pt>
                <c:pt idx="3">
                  <c:v>119</c:v>
                </c:pt>
                <c:pt idx="4">
                  <c:v>155</c:v>
                </c:pt>
                <c:pt idx="5">
                  <c:v>288</c:v>
                </c:pt>
                <c:pt idx="6">
                  <c:v>320</c:v>
                </c:pt>
                <c:pt idx="7">
                  <c:v>347</c:v>
                </c:pt>
                <c:pt idx="8">
                  <c:v>396</c:v>
                </c:pt>
                <c:pt idx="9">
                  <c:v>791</c:v>
                </c:pt>
                <c:pt idx="10">
                  <c:v>488</c:v>
                </c:pt>
                <c:pt idx="11">
                  <c:v>586</c:v>
                </c:pt>
              </c:numCache>
            </c:numRef>
          </c:val>
          <c:smooth val="0"/>
          <c:extLst>
            <c:ext xmlns:c16="http://schemas.microsoft.com/office/drawing/2014/chart" uri="{C3380CC4-5D6E-409C-BE32-E72D297353CC}">
              <c16:uniqueId val="{00000005-3B63-4A40-B52A-E81313A39215}"/>
            </c:ext>
          </c:extLst>
        </c:ser>
        <c:ser>
          <c:idx val="6"/>
          <c:order val="6"/>
          <c:tx>
            <c:strRef>
              <c:f>Sheet1!$H$18</c:f>
              <c:strCache>
                <c:ptCount val="1"/>
                <c:pt idx="0">
                  <c:v>2019</c:v>
                </c:pt>
              </c:strCache>
            </c:strRef>
          </c:tx>
          <c:spPr>
            <a:ln w="60325" cap="rnd">
              <a:solidFill>
                <a:schemeClr val="accent1">
                  <a:lumMod val="40000"/>
                  <a:lumOff val="60000"/>
                </a:schemeClr>
              </a:solidFill>
              <a:round/>
            </a:ln>
            <a:effectLst/>
          </c:spPr>
          <c:marker>
            <c:symbol val="none"/>
          </c:marker>
          <c:cat>
            <c:strRef>
              <c:f>Sheet1!$A$19:$A$30</c:f>
              <c:strCache>
                <c:ptCount val="12"/>
                <c:pt idx="0">
                  <c:v>Oct</c:v>
                </c:pt>
                <c:pt idx="1">
                  <c:v>Nov</c:v>
                </c:pt>
                <c:pt idx="2">
                  <c:v>Dec</c:v>
                </c:pt>
                <c:pt idx="3">
                  <c:v>Jan</c:v>
                </c:pt>
                <c:pt idx="4">
                  <c:v>Feb</c:v>
                </c:pt>
                <c:pt idx="5">
                  <c:v>Mar</c:v>
                </c:pt>
                <c:pt idx="6">
                  <c:v>Apr</c:v>
                </c:pt>
                <c:pt idx="7">
                  <c:v>May</c:v>
                </c:pt>
                <c:pt idx="8">
                  <c:v>Jun</c:v>
                </c:pt>
                <c:pt idx="9">
                  <c:v>Jul</c:v>
                </c:pt>
                <c:pt idx="10">
                  <c:v>Aug</c:v>
                </c:pt>
                <c:pt idx="11">
                  <c:v>Sep</c:v>
                </c:pt>
              </c:strCache>
            </c:strRef>
          </c:cat>
          <c:val>
            <c:numRef>
              <c:f>Sheet1!$H$19:$H$30</c:f>
              <c:numCache>
                <c:formatCode>General</c:formatCode>
                <c:ptCount val="12"/>
                <c:pt idx="0">
                  <c:v>140</c:v>
                </c:pt>
                <c:pt idx="1">
                  <c:v>91</c:v>
                </c:pt>
                <c:pt idx="2">
                  <c:v>101</c:v>
                </c:pt>
                <c:pt idx="3">
                  <c:v>135</c:v>
                </c:pt>
                <c:pt idx="4">
                  <c:v>316</c:v>
                </c:pt>
                <c:pt idx="5">
                  <c:v>225</c:v>
                </c:pt>
                <c:pt idx="6">
                  <c:v>231</c:v>
                </c:pt>
                <c:pt idx="7">
                  <c:v>521</c:v>
                </c:pt>
                <c:pt idx="8">
                  <c:v>647</c:v>
                </c:pt>
                <c:pt idx="9">
                  <c:v>676</c:v>
                </c:pt>
                <c:pt idx="10">
                  <c:v>445</c:v>
                </c:pt>
                <c:pt idx="11">
                  <c:v>385</c:v>
                </c:pt>
              </c:numCache>
            </c:numRef>
          </c:val>
          <c:smooth val="0"/>
          <c:extLst>
            <c:ext xmlns:c16="http://schemas.microsoft.com/office/drawing/2014/chart" uri="{C3380CC4-5D6E-409C-BE32-E72D297353CC}">
              <c16:uniqueId val="{00000006-3B63-4A40-B52A-E81313A39215}"/>
            </c:ext>
          </c:extLst>
        </c:ser>
        <c:dLbls>
          <c:showLegendKey val="0"/>
          <c:showVal val="0"/>
          <c:showCatName val="0"/>
          <c:showSerName val="0"/>
          <c:showPercent val="0"/>
          <c:showBubbleSize val="0"/>
        </c:dLbls>
        <c:smooth val="0"/>
        <c:axId val="690588912"/>
        <c:axId val="690585384"/>
      </c:lineChart>
      <c:catAx>
        <c:axId val="690588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0585384"/>
        <c:crosses val="autoZero"/>
        <c:auto val="1"/>
        <c:lblAlgn val="ctr"/>
        <c:lblOffset val="100"/>
        <c:noMultiLvlLbl val="0"/>
      </c:catAx>
      <c:valAx>
        <c:axId val="690585384"/>
        <c:scaling>
          <c:orientation val="minMax"/>
          <c:max val="8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0588912"/>
        <c:crosses val="autoZero"/>
        <c:crossBetween val="between"/>
      </c:valAx>
      <c:spPr>
        <a:noFill/>
        <a:ln>
          <a:noFill/>
        </a:ln>
        <a:effectLst/>
      </c:spPr>
    </c:plotArea>
    <c:legend>
      <c:legendPos val="b"/>
      <c:layout>
        <c:manualLayout>
          <c:xMode val="edge"/>
          <c:yMode val="edge"/>
          <c:x val="2.8444444444444428E-2"/>
          <c:y val="0.90666156313794111"/>
          <c:w val="0.94311111111111112"/>
          <c:h val="6.556065908428111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solidFill>
        <a:srgbClr val="000000"/>
      </a:solid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RFP!$A$3</c:f>
              <c:strCache>
                <c:ptCount val="1"/>
                <c:pt idx="0">
                  <c:v>Research</c:v>
                </c:pt>
              </c:strCache>
            </c:strRef>
          </c:tx>
          <c:spPr>
            <a:solidFill>
              <a:schemeClr val="accent6"/>
            </a:solidFill>
            <a:ln>
              <a:noFill/>
            </a:ln>
            <a:effectLst/>
          </c:spPr>
          <c:invertIfNegative val="0"/>
          <c:cat>
            <c:strRef>
              <c:f>RFP!$B$2:$D$2</c:f>
              <c:strCache>
                <c:ptCount val="3"/>
                <c:pt idx="0">
                  <c:v>FY 2017 Actual</c:v>
                </c:pt>
                <c:pt idx="1">
                  <c:v>FY 2018 Actual</c:v>
                </c:pt>
                <c:pt idx="2">
                  <c:v>FY 2019 Actual</c:v>
                </c:pt>
              </c:strCache>
            </c:strRef>
          </c:cat>
          <c:val>
            <c:numRef>
              <c:f>RFP!$B$3:$D$3</c:f>
              <c:numCache>
                <c:formatCode>_(* #,##0_);_(* \(#,##0\);_(* "-"??_);_(@_)</c:formatCode>
                <c:ptCount val="3"/>
                <c:pt idx="0">
                  <c:v>217892</c:v>
                </c:pt>
                <c:pt idx="1">
                  <c:v>213454.103</c:v>
                </c:pt>
                <c:pt idx="2">
                  <c:v>230489</c:v>
                </c:pt>
              </c:numCache>
            </c:numRef>
          </c:val>
          <c:extLst>
            <c:ext xmlns:c16="http://schemas.microsoft.com/office/drawing/2014/chart" uri="{C3380CC4-5D6E-409C-BE32-E72D297353CC}">
              <c16:uniqueId val="{00000000-0E84-4AD0-BC75-D9180675B400}"/>
            </c:ext>
          </c:extLst>
        </c:ser>
        <c:ser>
          <c:idx val="1"/>
          <c:order val="1"/>
          <c:tx>
            <c:strRef>
              <c:f>RFP!$A$4</c:f>
              <c:strCache>
                <c:ptCount val="1"/>
                <c:pt idx="0">
                  <c:v>Facilities/Operations</c:v>
                </c:pt>
              </c:strCache>
            </c:strRef>
          </c:tx>
          <c:spPr>
            <a:solidFill>
              <a:schemeClr val="accent5"/>
            </a:solidFill>
            <a:ln>
              <a:noFill/>
            </a:ln>
            <a:effectLst/>
          </c:spPr>
          <c:invertIfNegative val="0"/>
          <c:cat>
            <c:strRef>
              <c:f>RFP!$B$2:$D$2</c:f>
              <c:strCache>
                <c:ptCount val="3"/>
                <c:pt idx="0">
                  <c:v>FY 2017 Actual</c:v>
                </c:pt>
                <c:pt idx="1">
                  <c:v>FY 2018 Actual</c:v>
                </c:pt>
                <c:pt idx="2">
                  <c:v>FY 2019 Actual</c:v>
                </c:pt>
              </c:strCache>
            </c:strRef>
          </c:cat>
          <c:val>
            <c:numRef>
              <c:f>RFP!$B$4:$D$4</c:f>
              <c:numCache>
                <c:formatCode>_(* #,##0_);_(* \(#,##0\);_(* "-"??_);_(@_)</c:formatCode>
                <c:ptCount val="3"/>
                <c:pt idx="0">
                  <c:v>250611</c:v>
                </c:pt>
                <c:pt idx="1">
                  <c:v>260760.50691</c:v>
                </c:pt>
                <c:pt idx="2">
                  <c:v>261188</c:v>
                </c:pt>
              </c:numCache>
            </c:numRef>
          </c:val>
          <c:extLst>
            <c:ext xmlns:c16="http://schemas.microsoft.com/office/drawing/2014/chart" uri="{C3380CC4-5D6E-409C-BE32-E72D297353CC}">
              <c16:uniqueId val="{00000001-0E84-4AD0-BC75-D9180675B400}"/>
            </c:ext>
          </c:extLst>
        </c:ser>
        <c:ser>
          <c:idx val="2"/>
          <c:order val="2"/>
          <c:tx>
            <c:strRef>
              <c:f>RFP!$A$5</c:f>
              <c:strCache>
                <c:ptCount val="1"/>
                <c:pt idx="0">
                  <c:v>Projects</c:v>
                </c:pt>
              </c:strCache>
            </c:strRef>
          </c:tx>
          <c:spPr>
            <a:solidFill>
              <a:schemeClr val="accent4"/>
            </a:solidFill>
            <a:ln>
              <a:noFill/>
            </a:ln>
            <a:effectLst/>
          </c:spPr>
          <c:invertIfNegative val="0"/>
          <c:cat>
            <c:strRef>
              <c:f>RFP!$B$2:$D$2</c:f>
              <c:strCache>
                <c:ptCount val="3"/>
                <c:pt idx="0">
                  <c:v>FY 2017 Actual</c:v>
                </c:pt>
                <c:pt idx="1">
                  <c:v>FY 2018 Actual</c:v>
                </c:pt>
                <c:pt idx="2">
                  <c:v>FY 2019 Actual</c:v>
                </c:pt>
              </c:strCache>
            </c:strRef>
          </c:cat>
          <c:val>
            <c:numRef>
              <c:f>RFP!$B$5:$D$5</c:f>
              <c:numCache>
                <c:formatCode>_(* #,##0_);_(* \(#,##0\);_(* "-"??_);_(@_)</c:formatCode>
                <c:ptCount val="3"/>
                <c:pt idx="0">
                  <c:v>218586</c:v>
                </c:pt>
                <c:pt idx="1">
                  <c:v>278335</c:v>
                </c:pt>
                <c:pt idx="2">
                  <c:v>337350</c:v>
                </c:pt>
              </c:numCache>
            </c:numRef>
          </c:val>
          <c:extLst>
            <c:ext xmlns:c16="http://schemas.microsoft.com/office/drawing/2014/chart" uri="{C3380CC4-5D6E-409C-BE32-E72D297353CC}">
              <c16:uniqueId val="{00000002-0E84-4AD0-BC75-D9180675B400}"/>
            </c:ext>
          </c:extLst>
        </c:ser>
        <c:dLbls>
          <c:showLegendKey val="0"/>
          <c:showVal val="0"/>
          <c:showCatName val="0"/>
          <c:showSerName val="0"/>
          <c:showPercent val="0"/>
          <c:showBubbleSize val="0"/>
        </c:dLbls>
        <c:gapWidth val="150"/>
        <c:overlap val="100"/>
        <c:axId val="690584992"/>
        <c:axId val="690590088"/>
      </c:barChart>
      <c:catAx>
        <c:axId val="690584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crossAx val="690590088"/>
        <c:crosses val="autoZero"/>
        <c:auto val="1"/>
        <c:lblAlgn val="ctr"/>
        <c:lblOffset val="100"/>
        <c:noMultiLvlLbl val="0"/>
      </c:catAx>
      <c:valAx>
        <c:axId val="690590088"/>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crossAx val="690584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solidFill>
        <a:schemeClr val="tx1"/>
      </a:solidFill>
    </a:ln>
    <a:effectLst>
      <a:outerShdw blurRad="50800" dist="50800" dir="5400000" algn="ctr" rotWithShape="0">
        <a:srgbClr val="000000">
          <a:alpha val="43137"/>
        </a:srgbClr>
      </a:outerShdw>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a:t>HEP</a:t>
            </a:r>
            <a:r>
              <a:rPr lang="en-US" sz="2400" b="1" baseline="0"/>
              <a:t> Early Career Proposals and Awards</a:t>
            </a:r>
          </a:p>
          <a:p>
            <a:pPr>
              <a:defRPr/>
            </a:pPr>
            <a:r>
              <a:rPr lang="en-US" b="1" baseline="0"/>
              <a:t>Institution Type (Univ or Lab) and Gender (Men or Women)</a:t>
            </a:r>
            <a:endParaRPr lang="en-US" b="1"/>
          </a:p>
        </c:rich>
      </c:tx>
      <c:layout>
        <c:manualLayout>
          <c:xMode val="edge"/>
          <c:yMode val="edge"/>
          <c:x val="0.15376258818136207"/>
          <c:y val="1.4293410800823622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1316257881557904E-2"/>
          <c:y val="1.3883144741760172E-2"/>
          <c:w val="0.83725196154194259"/>
          <c:h val="0.76251871353572276"/>
        </c:manualLayout>
      </c:layout>
      <c:barChart>
        <c:barDir val="col"/>
        <c:grouping val="clustered"/>
        <c:varyColors val="0"/>
        <c:ser>
          <c:idx val="0"/>
          <c:order val="0"/>
          <c:tx>
            <c:strRef>
              <c:f>Sheet1!$A$2</c:f>
              <c:strCache>
                <c:ptCount val="1"/>
                <c:pt idx="0">
                  <c:v>HEP Awards</c:v>
                </c:pt>
              </c:strCache>
            </c:strRef>
          </c:tx>
          <c:spPr>
            <a:solidFill>
              <a:schemeClr val="accent1"/>
            </a:solidFill>
            <a:ln>
              <a:noFill/>
            </a:ln>
            <a:effectLst/>
          </c:spPr>
          <c:invertIfNegative val="0"/>
          <c:cat>
            <c:strRef>
              <c:f>Sheet1!$B$1:$L$1</c:f>
              <c:strCache>
                <c:ptCount val="11"/>
                <c:pt idx="0">
                  <c:v>FY10</c:v>
                </c:pt>
                <c:pt idx="1">
                  <c:v>FY11</c:v>
                </c:pt>
                <c:pt idx="2">
                  <c:v>FY12</c:v>
                </c:pt>
                <c:pt idx="3">
                  <c:v>FY13</c:v>
                </c:pt>
                <c:pt idx="4">
                  <c:v>FY14</c:v>
                </c:pt>
                <c:pt idx="5">
                  <c:v>FY15</c:v>
                </c:pt>
                <c:pt idx="6">
                  <c:v>FY16</c:v>
                </c:pt>
                <c:pt idx="7">
                  <c:v>FY17</c:v>
                </c:pt>
                <c:pt idx="8">
                  <c:v>FY18</c:v>
                </c:pt>
                <c:pt idx="9">
                  <c:v>FY19</c:v>
                </c:pt>
                <c:pt idx="10">
                  <c:v>FY20</c:v>
                </c:pt>
              </c:strCache>
            </c:strRef>
          </c:cat>
          <c:val>
            <c:numRef>
              <c:f>Sheet1!$B$2:$L$2</c:f>
              <c:numCache>
                <c:formatCode>General</c:formatCode>
                <c:ptCount val="11"/>
                <c:pt idx="0">
                  <c:v>14</c:v>
                </c:pt>
                <c:pt idx="1">
                  <c:v>13</c:v>
                </c:pt>
                <c:pt idx="2">
                  <c:v>12</c:v>
                </c:pt>
                <c:pt idx="3">
                  <c:v>9</c:v>
                </c:pt>
                <c:pt idx="4">
                  <c:v>6</c:v>
                </c:pt>
                <c:pt idx="5">
                  <c:v>5</c:v>
                </c:pt>
                <c:pt idx="6">
                  <c:v>7</c:v>
                </c:pt>
                <c:pt idx="7">
                  <c:v>11</c:v>
                </c:pt>
                <c:pt idx="8">
                  <c:v>14</c:v>
                </c:pt>
                <c:pt idx="9">
                  <c:v>14</c:v>
                </c:pt>
                <c:pt idx="10">
                  <c:v>15</c:v>
                </c:pt>
              </c:numCache>
            </c:numRef>
          </c:val>
          <c:extLst>
            <c:ext xmlns:c16="http://schemas.microsoft.com/office/drawing/2014/chart" uri="{C3380CC4-5D6E-409C-BE32-E72D297353CC}">
              <c16:uniqueId val="{00000000-B669-4D79-B3B7-48B5AE58B853}"/>
            </c:ext>
          </c:extLst>
        </c:ser>
        <c:ser>
          <c:idx val="3"/>
          <c:order val="1"/>
          <c:tx>
            <c:strRef>
              <c:f>Sheet1!$A$5</c:f>
              <c:strCache>
                <c:ptCount val="1"/>
                <c:pt idx="0">
                  <c:v>HEP Awards (Univ)</c:v>
                </c:pt>
              </c:strCache>
            </c:strRef>
          </c:tx>
          <c:spPr>
            <a:solidFill>
              <a:schemeClr val="accent4"/>
            </a:solidFill>
            <a:ln>
              <a:noFill/>
            </a:ln>
            <a:effectLst/>
          </c:spPr>
          <c:invertIfNegative val="0"/>
          <c:cat>
            <c:strRef>
              <c:f>Sheet1!$B$1:$L$1</c:f>
              <c:strCache>
                <c:ptCount val="11"/>
                <c:pt idx="0">
                  <c:v>FY10</c:v>
                </c:pt>
                <c:pt idx="1">
                  <c:v>FY11</c:v>
                </c:pt>
                <c:pt idx="2">
                  <c:v>FY12</c:v>
                </c:pt>
                <c:pt idx="3">
                  <c:v>FY13</c:v>
                </c:pt>
                <c:pt idx="4">
                  <c:v>FY14</c:v>
                </c:pt>
                <c:pt idx="5">
                  <c:v>FY15</c:v>
                </c:pt>
                <c:pt idx="6">
                  <c:v>FY16</c:v>
                </c:pt>
                <c:pt idx="7">
                  <c:v>FY17</c:v>
                </c:pt>
                <c:pt idx="8">
                  <c:v>FY18</c:v>
                </c:pt>
                <c:pt idx="9">
                  <c:v>FY19</c:v>
                </c:pt>
                <c:pt idx="10">
                  <c:v>FY20</c:v>
                </c:pt>
              </c:strCache>
            </c:strRef>
          </c:cat>
          <c:val>
            <c:numRef>
              <c:f>Sheet1!$B$5:$L$5</c:f>
              <c:numCache>
                <c:formatCode>General</c:formatCode>
                <c:ptCount val="11"/>
                <c:pt idx="0">
                  <c:v>10</c:v>
                </c:pt>
                <c:pt idx="1">
                  <c:v>8</c:v>
                </c:pt>
                <c:pt idx="2">
                  <c:v>8</c:v>
                </c:pt>
                <c:pt idx="3">
                  <c:v>7</c:v>
                </c:pt>
                <c:pt idx="4">
                  <c:v>3</c:v>
                </c:pt>
                <c:pt idx="5">
                  <c:v>4</c:v>
                </c:pt>
                <c:pt idx="6">
                  <c:v>3</c:v>
                </c:pt>
                <c:pt idx="7">
                  <c:v>4</c:v>
                </c:pt>
                <c:pt idx="8">
                  <c:v>7</c:v>
                </c:pt>
                <c:pt idx="9">
                  <c:v>7</c:v>
                </c:pt>
                <c:pt idx="10">
                  <c:v>10</c:v>
                </c:pt>
              </c:numCache>
            </c:numRef>
          </c:val>
          <c:extLst>
            <c:ext xmlns:c16="http://schemas.microsoft.com/office/drawing/2014/chart" uri="{C3380CC4-5D6E-409C-BE32-E72D297353CC}">
              <c16:uniqueId val="{00000001-B669-4D79-B3B7-48B5AE58B853}"/>
            </c:ext>
          </c:extLst>
        </c:ser>
        <c:ser>
          <c:idx val="2"/>
          <c:order val="2"/>
          <c:tx>
            <c:strRef>
              <c:f>Sheet1!$A$4</c:f>
              <c:strCache>
                <c:ptCount val="1"/>
                <c:pt idx="0">
                  <c:v>HEP Awards (Lab)</c:v>
                </c:pt>
              </c:strCache>
            </c:strRef>
          </c:tx>
          <c:spPr>
            <a:solidFill>
              <a:schemeClr val="accent3"/>
            </a:solidFill>
            <a:ln>
              <a:noFill/>
            </a:ln>
            <a:effectLst/>
          </c:spPr>
          <c:invertIfNegative val="0"/>
          <c:cat>
            <c:strRef>
              <c:f>Sheet1!$B$1:$L$1</c:f>
              <c:strCache>
                <c:ptCount val="11"/>
                <c:pt idx="0">
                  <c:v>FY10</c:v>
                </c:pt>
                <c:pt idx="1">
                  <c:v>FY11</c:v>
                </c:pt>
                <c:pt idx="2">
                  <c:v>FY12</c:v>
                </c:pt>
                <c:pt idx="3">
                  <c:v>FY13</c:v>
                </c:pt>
                <c:pt idx="4">
                  <c:v>FY14</c:v>
                </c:pt>
                <c:pt idx="5">
                  <c:v>FY15</c:v>
                </c:pt>
                <c:pt idx="6">
                  <c:v>FY16</c:v>
                </c:pt>
                <c:pt idx="7">
                  <c:v>FY17</c:v>
                </c:pt>
                <c:pt idx="8">
                  <c:v>FY18</c:v>
                </c:pt>
                <c:pt idx="9">
                  <c:v>FY19</c:v>
                </c:pt>
                <c:pt idx="10">
                  <c:v>FY20</c:v>
                </c:pt>
              </c:strCache>
            </c:strRef>
          </c:cat>
          <c:val>
            <c:numRef>
              <c:f>Sheet1!$B$4:$L$4</c:f>
              <c:numCache>
                <c:formatCode>General</c:formatCode>
                <c:ptCount val="11"/>
                <c:pt idx="0">
                  <c:v>4</c:v>
                </c:pt>
                <c:pt idx="1">
                  <c:v>5</c:v>
                </c:pt>
                <c:pt idx="2">
                  <c:v>4</c:v>
                </c:pt>
                <c:pt idx="3">
                  <c:v>2</c:v>
                </c:pt>
                <c:pt idx="4">
                  <c:v>3</c:v>
                </c:pt>
                <c:pt idx="5">
                  <c:v>1</c:v>
                </c:pt>
                <c:pt idx="6">
                  <c:v>4</c:v>
                </c:pt>
                <c:pt idx="7">
                  <c:v>7</c:v>
                </c:pt>
                <c:pt idx="8">
                  <c:v>7</c:v>
                </c:pt>
                <c:pt idx="9">
                  <c:v>7</c:v>
                </c:pt>
                <c:pt idx="10">
                  <c:v>5</c:v>
                </c:pt>
              </c:numCache>
            </c:numRef>
          </c:val>
          <c:extLst>
            <c:ext xmlns:c16="http://schemas.microsoft.com/office/drawing/2014/chart" uri="{C3380CC4-5D6E-409C-BE32-E72D297353CC}">
              <c16:uniqueId val="{00000002-B669-4D79-B3B7-48B5AE58B853}"/>
            </c:ext>
          </c:extLst>
        </c:ser>
        <c:ser>
          <c:idx val="4"/>
          <c:order val="3"/>
          <c:tx>
            <c:strRef>
              <c:f>Sheet1!$A$6</c:f>
              <c:strCache>
                <c:ptCount val="1"/>
                <c:pt idx="0">
                  <c:v>HEP Awards (Men)</c:v>
                </c:pt>
              </c:strCache>
            </c:strRef>
          </c:tx>
          <c:spPr>
            <a:solidFill>
              <a:schemeClr val="accent5"/>
            </a:solidFill>
            <a:ln>
              <a:noFill/>
            </a:ln>
            <a:effectLst/>
          </c:spPr>
          <c:invertIfNegative val="0"/>
          <c:cat>
            <c:strRef>
              <c:f>Sheet1!$B$1:$L$1</c:f>
              <c:strCache>
                <c:ptCount val="11"/>
                <c:pt idx="0">
                  <c:v>FY10</c:v>
                </c:pt>
                <c:pt idx="1">
                  <c:v>FY11</c:v>
                </c:pt>
                <c:pt idx="2">
                  <c:v>FY12</c:v>
                </c:pt>
                <c:pt idx="3">
                  <c:v>FY13</c:v>
                </c:pt>
                <c:pt idx="4">
                  <c:v>FY14</c:v>
                </c:pt>
                <c:pt idx="5">
                  <c:v>FY15</c:v>
                </c:pt>
                <c:pt idx="6">
                  <c:v>FY16</c:v>
                </c:pt>
                <c:pt idx="7">
                  <c:v>FY17</c:v>
                </c:pt>
                <c:pt idx="8">
                  <c:v>FY18</c:v>
                </c:pt>
                <c:pt idx="9">
                  <c:v>FY19</c:v>
                </c:pt>
                <c:pt idx="10">
                  <c:v>FY20</c:v>
                </c:pt>
              </c:strCache>
            </c:strRef>
          </c:cat>
          <c:val>
            <c:numRef>
              <c:f>Sheet1!$B$6:$L$6</c:f>
              <c:numCache>
                <c:formatCode>General</c:formatCode>
                <c:ptCount val="11"/>
                <c:pt idx="0">
                  <c:v>11</c:v>
                </c:pt>
                <c:pt idx="1">
                  <c:v>11</c:v>
                </c:pt>
                <c:pt idx="2">
                  <c:v>9</c:v>
                </c:pt>
                <c:pt idx="3">
                  <c:v>7</c:v>
                </c:pt>
                <c:pt idx="4">
                  <c:v>4</c:v>
                </c:pt>
                <c:pt idx="5">
                  <c:v>4</c:v>
                </c:pt>
                <c:pt idx="6">
                  <c:v>6</c:v>
                </c:pt>
                <c:pt idx="7">
                  <c:v>8</c:v>
                </c:pt>
                <c:pt idx="8">
                  <c:v>11</c:v>
                </c:pt>
                <c:pt idx="9">
                  <c:v>8</c:v>
                </c:pt>
                <c:pt idx="10">
                  <c:v>12</c:v>
                </c:pt>
              </c:numCache>
            </c:numRef>
          </c:val>
          <c:extLst>
            <c:ext xmlns:c16="http://schemas.microsoft.com/office/drawing/2014/chart" uri="{C3380CC4-5D6E-409C-BE32-E72D297353CC}">
              <c16:uniqueId val="{00000003-B669-4D79-B3B7-48B5AE58B853}"/>
            </c:ext>
          </c:extLst>
        </c:ser>
        <c:ser>
          <c:idx val="5"/>
          <c:order val="4"/>
          <c:tx>
            <c:strRef>
              <c:f>Sheet1!$A$7</c:f>
              <c:strCache>
                <c:ptCount val="1"/>
                <c:pt idx="0">
                  <c:v>HEP Awards (Women)</c:v>
                </c:pt>
              </c:strCache>
            </c:strRef>
          </c:tx>
          <c:spPr>
            <a:solidFill>
              <a:schemeClr val="accent6"/>
            </a:solidFill>
            <a:ln>
              <a:noFill/>
            </a:ln>
            <a:effectLst/>
          </c:spPr>
          <c:invertIfNegative val="0"/>
          <c:cat>
            <c:strRef>
              <c:f>Sheet1!$B$1:$L$1</c:f>
              <c:strCache>
                <c:ptCount val="11"/>
                <c:pt idx="0">
                  <c:v>FY10</c:v>
                </c:pt>
                <c:pt idx="1">
                  <c:v>FY11</c:v>
                </c:pt>
                <c:pt idx="2">
                  <c:v>FY12</c:v>
                </c:pt>
                <c:pt idx="3">
                  <c:v>FY13</c:v>
                </c:pt>
                <c:pt idx="4">
                  <c:v>FY14</c:v>
                </c:pt>
                <c:pt idx="5">
                  <c:v>FY15</c:v>
                </c:pt>
                <c:pt idx="6">
                  <c:v>FY16</c:v>
                </c:pt>
                <c:pt idx="7">
                  <c:v>FY17</c:v>
                </c:pt>
                <c:pt idx="8">
                  <c:v>FY18</c:v>
                </c:pt>
                <c:pt idx="9">
                  <c:v>FY19</c:v>
                </c:pt>
                <c:pt idx="10">
                  <c:v>FY20</c:v>
                </c:pt>
              </c:strCache>
            </c:strRef>
          </c:cat>
          <c:val>
            <c:numRef>
              <c:f>Sheet1!$B$7:$L$7</c:f>
              <c:numCache>
                <c:formatCode>General</c:formatCode>
                <c:ptCount val="11"/>
                <c:pt idx="0">
                  <c:v>3</c:v>
                </c:pt>
                <c:pt idx="1">
                  <c:v>2</c:v>
                </c:pt>
                <c:pt idx="2">
                  <c:v>3</c:v>
                </c:pt>
                <c:pt idx="3">
                  <c:v>2</c:v>
                </c:pt>
                <c:pt idx="4">
                  <c:v>2</c:v>
                </c:pt>
                <c:pt idx="5">
                  <c:v>1</c:v>
                </c:pt>
                <c:pt idx="6">
                  <c:v>1</c:v>
                </c:pt>
                <c:pt idx="7">
                  <c:v>3</c:v>
                </c:pt>
                <c:pt idx="8">
                  <c:v>3</c:v>
                </c:pt>
                <c:pt idx="9">
                  <c:v>6</c:v>
                </c:pt>
                <c:pt idx="10">
                  <c:v>3</c:v>
                </c:pt>
              </c:numCache>
            </c:numRef>
          </c:val>
          <c:extLst>
            <c:ext xmlns:c16="http://schemas.microsoft.com/office/drawing/2014/chart" uri="{C3380CC4-5D6E-409C-BE32-E72D297353CC}">
              <c16:uniqueId val="{00000004-B669-4D79-B3B7-48B5AE58B853}"/>
            </c:ext>
          </c:extLst>
        </c:ser>
        <c:dLbls>
          <c:showLegendKey val="0"/>
          <c:showVal val="0"/>
          <c:showCatName val="0"/>
          <c:showSerName val="0"/>
          <c:showPercent val="0"/>
          <c:showBubbleSize val="0"/>
        </c:dLbls>
        <c:gapWidth val="150"/>
        <c:axId val="1107505752"/>
        <c:axId val="1107505424"/>
      </c:barChart>
      <c:lineChart>
        <c:grouping val="standard"/>
        <c:varyColors val="0"/>
        <c:ser>
          <c:idx val="1"/>
          <c:order val="5"/>
          <c:tx>
            <c:strRef>
              <c:f>Sheet1!$A$3</c:f>
              <c:strCache>
                <c:ptCount val="1"/>
                <c:pt idx="0">
                  <c:v>HEP Proposals</c:v>
                </c:pt>
              </c:strCache>
            </c:strRef>
          </c:tx>
          <c:spPr>
            <a:ln w="28575" cap="rnd">
              <a:solidFill>
                <a:schemeClr val="accent2"/>
              </a:solidFill>
              <a:round/>
            </a:ln>
            <a:effectLst/>
          </c:spPr>
          <c:marker>
            <c:symbol val="none"/>
          </c:marker>
          <c:cat>
            <c:strRef>
              <c:f>Sheet1!$B$1:$L$1</c:f>
              <c:strCache>
                <c:ptCount val="11"/>
                <c:pt idx="0">
                  <c:v>FY10</c:v>
                </c:pt>
                <c:pt idx="1">
                  <c:v>FY11</c:v>
                </c:pt>
                <c:pt idx="2">
                  <c:v>FY12</c:v>
                </c:pt>
                <c:pt idx="3">
                  <c:v>FY13</c:v>
                </c:pt>
                <c:pt idx="4">
                  <c:v>FY14</c:v>
                </c:pt>
                <c:pt idx="5">
                  <c:v>FY15</c:v>
                </c:pt>
                <c:pt idx="6">
                  <c:v>FY16</c:v>
                </c:pt>
                <c:pt idx="7">
                  <c:v>FY17</c:v>
                </c:pt>
                <c:pt idx="8">
                  <c:v>FY18</c:v>
                </c:pt>
                <c:pt idx="9">
                  <c:v>FY19</c:v>
                </c:pt>
                <c:pt idx="10">
                  <c:v>FY20</c:v>
                </c:pt>
              </c:strCache>
            </c:strRef>
          </c:cat>
          <c:val>
            <c:numRef>
              <c:f>Sheet1!$B$3:$L$3</c:f>
              <c:numCache>
                <c:formatCode>General</c:formatCode>
                <c:ptCount val="11"/>
                <c:pt idx="0">
                  <c:v>154</c:v>
                </c:pt>
                <c:pt idx="1">
                  <c:v>128</c:v>
                </c:pt>
                <c:pt idx="2">
                  <c:v>89</c:v>
                </c:pt>
                <c:pt idx="3">
                  <c:v>78</c:v>
                </c:pt>
                <c:pt idx="4">
                  <c:v>77</c:v>
                </c:pt>
                <c:pt idx="5">
                  <c:v>73</c:v>
                </c:pt>
                <c:pt idx="6">
                  <c:v>84</c:v>
                </c:pt>
                <c:pt idx="7">
                  <c:v>83</c:v>
                </c:pt>
                <c:pt idx="8">
                  <c:v>92</c:v>
                </c:pt>
                <c:pt idx="9">
                  <c:v>92</c:v>
                </c:pt>
                <c:pt idx="10">
                  <c:v>85</c:v>
                </c:pt>
              </c:numCache>
            </c:numRef>
          </c:val>
          <c:smooth val="0"/>
          <c:extLst>
            <c:ext xmlns:c16="http://schemas.microsoft.com/office/drawing/2014/chart" uri="{C3380CC4-5D6E-409C-BE32-E72D297353CC}">
              <c16:uniqueId val="{00000005-B669-4D79-B3B7-48B5AE58B853}"/>
            </c:ext>
          </c:extLst>
        </c:ser>
        <c:ser>
          <c:idx val="7"/>
          <c:order val="6"/>
          <c:tx>
            <c:strRef>
              <c:f>Sheet1!$A$9</c:f>
              <c:strCache>
                <c:ptCount val="1"/>
                <c:pt idx="0">
                  <c:v>HEP Proposals (Univ)</c:v>
                </c:pt>
              </c:strCache>
            </c:strRef>
          </c:tx>
          <c:spPr>
            <a:ln w="28575" cap="rnd">
              <a:solidFill>
                <a:schemeClr val="accent2">
                  <a:lumMod val="60000"/>
                </a:schemeClr>
              </a:solidFill>
              <a:round/>
            </a:ln>
            <a:effectLst/>
          </c:spPr>
          <c:marker>
            <c:symbol val="none"/>
          </c:marker>
          <c:cat>
            <c:strRef>
              <c:f>Sheet1!$B$1:$L$1</c:f>
              <c:strCache>
                <c:ptCount val="11"/>
                <c:pt idx="0">
                  <c:v>FY10</c:v>
                </c:pt>
                <c:pt idx="1">
                  <c:v>FY11</c:v>
                </c:pt>
                <c:pt idx="2">
                  <c:v>FY12</c:v>
                </c:pt>
                <c:pt idx="3">
                  <c:v>FY13</c:v>
                </c:pt>
                <c:pt idx="4">
                  <c:v>FY14</c:v>
                </c:pt>
                <c:pt idx="5">
                  <c:v>FY15</c:v>
                </c:pt>
                <c:pt idx="6">
                  <c:v>FY16</c:v>
                </c:pt>
                <c:pt idx="7">
                  <c:v>FY17</c:v>
                </c:pt>
                <c:pt idx="8">
                  <c:v>FY18</c:v>
                </c:pt>
                <c:pt idx="9">
                  <c:v>FY19</c:v>
                </c:pt>
                <c:pt idx="10">
                  <c:v>FY20</c:v>
                </c:pt>
              </c:strCache>
            </c:strRef>
          </c:cat>
          <c:val>
            <c:numRef>
              <c:f>Sheet1!$B$9:$L$9</c:f>
              <c:numCache>
                <c:formatCode>General</c:formatCode>
                <c:ptCount val="11"/>
                <c:pt idx="0">
                  <c:v>107</c:v>
                </c:pt>
                <c:pt idx="1">
                  <c:v>85</c:v>
                </c:pt>
                <c:pt idx="2">
                  <c:v>55</c:v>
                </c:pt>
                <c:pt idx="3">
                  <c:v>49</c:v>
                </c:pt>
                <c:pt idx="4">
                  <c:v>41</c:v>
                </c:pt>
                <c:pt idx="5">
                  <c:v>46</c:v>
                </c:pt>
                <c:pt idx="6">
                  <c:v>57</c:v>
                </c:pt>
                <c:pt idx="7">
                  <c:v>57</c:v>
                </c:pt>
                <c:pt idx="8">
                  <c:v>57</c:v>
                </c:pt>
                <c:pt idx="9">
                  <c:v>64</c:v>
                </c:pt>
                <c:pt idx="10">
                  <c:v>59</c:v>
                </c:pt>
              </c:numCache>
            </c:numRef>
          </c:val>
          <c:smooth val="0"/>
          <c:extLst>
            <c:ext xmlns:c16="http://schemas.microsoft.com/office/drawing/2014/chart" uri="{C3380CC4-5D6E-409C-BE32-E72D297353CC}">
              <c16:uniqueId val="{00000006-B669-4D79-B3B7-48B5AE58B853}"/>
            </c:ext>
          </c:extLst>
        </c:ser>
        <c:ser>
          <c:idx val="6"/>
          <c:order val="7"/>
          <c:tx>
            <c:strRef>
              <c:f>Sheet1!$A$8</c:f>
              <c:strCache>
                <c:ptCount val="1"/>
                <c:pt idx="0">
                  <c:v>HEP Proposals (Lab)</c:v>
                </c:pt>
              </c:strCache>
            </c:strRef>
          </c:tx>
          <c:spPr>
            <a:ln w="28575" cap="rnd">
              <a:solidFill>
                <a:schemeClr val="accent1">
                  <a:lumMod val="60000"/>
                </a:schemeClr>
              </a:solidFill>
              <a:round/>
            </a:ln>
            <a:effectLst/>
          </c:spPr>
          <c:marker>
            <c:symbol val="none"/>
          </c:marker>
          <c:cat>
            <c:strRef>
              <c:f>Sheet1!$B$1:$L$1</c:f>
              <c:strCache>
                <c:ptCount val="11"/>
                <c:pt idx="0">
                  <c:v>FY10</c:v>
                </c:pt>
                <c:pt idx="1">
                  <c:v>FY11</c:v>
                </c:pt>
                <c:pt idx="2">
                  <c:v>FY12</c:v>
                </c:pt>
                <c:pt idx="3">
                  <c:v>FY13</c:v>
                </c:pt>
                <c:pt idx="4">
                  <c:v>FY14</c:v>
                </c:pt>
                <c:pt idx="5">
                  <c:v>FY15</c:v>
                </c:pt>
                <c:pt idx="6">
                  <c:v>FY16</c:v>
                </c:pt>
                <c:pt idx="7">
                  <c:v>FY17</c:v>
                </c:pt>
                <c:pt idx="8">
                  <c:v>FY18</c:v>
                </c:pt>
                <c:pt idx="9">
                  <c:v>FY19</c:v>
                </c:pt>
                <c:pt idx="10">
                  <c:v>FY20</c:v>
                </c:pt>
              </c:strCache>
            </c:strRef>
          </c:cat>
          <c:val>
            <c:numRef>
              <c:f>Sheet1!$B$8:$L$8</c:f>
              <c:numCache>
                <c:formatCode>General</c:formatCode>
                <c:ptCount val="11"/>
                <c:pt idx="0">
                  <c:v>47</c:v>
                </c:pt>
                <c:pt idx="1">
                  <c:v>43</c:v>
                </c:pt>
                <c:pt idx="2">
                  <c:v>34</c:v>
                </c:pt>
                <c:pt idx="3">
                  <c:v>29</c:v>
                </c:pt>
                <c:pt idx="4">
                  <c:v>36</c:v>
                </c:pt>
                <c:pt idx="5">
                  <c:v>27</c:v>
                </c:pt>
                <c:pt idx="6">
                  <c:v>27</c:v>
                </c:pt>
                <c:pt idx="7">
                  <c:v>26</c:v>
                </c:pt>
                <c:pt idx="8">
                  <c:v>36</c:v>
                </c:pt>
                <c:pt idx="9">
                  <c:v>28</c:v>
                </c:pt>
                <c:pt idx="10">
                  <c:v>26</c:v>
                </c:pt>
              </c:numCache>
            </c:numRef>
          </c:val>
          <c:smooth val="0"/>
          <c:extLst>
            <c:ext xmlns:c16="http://schemas.microsoft.com/office/drawing/2014/chart" uri="{C3380CC4-5D6E-409C-BE32-E72D297353CC}">
              <c16:uniqueId val="{00000007-B669-4D79-B3B7-48B5AE58B853}"/>
            </c:ext>
          </c:extLst>
        </c:ser>
        <c:ser>
          <c:idx val="8"/>
          <c:order val="8"/>
          <c:tx>
            <c:strRef>
              <c:f>Sheet1!$A$10</c:f>
              <c:strCache>
                <c:ptCount val="1"/>
                <c:pt idx="0">
                  <c:v>HEP Proposals (Men)</c:v>
                </c:pt>
              </c:strCache>
            </c:strRef>
          </c:tx>
          <c:spPr>
            <a:ln w="28575" cap="rnd">
              <a:solidFill>
                <a:schemeClr val="accent3">
                  <a:lumMod val="60000"/>
                </a:schemeClr>
              </a:solidFill>
              <a:round/>
            </a:ln>
            <a:effectLst/>
          </c:spPr>
          <c:marker>
            <c:symbol val="none"/>
          </c:marker>
          <c:cat>
            <c:strRef>
              <c:f>Sheet1!$B$1:$L$1</c:f>
              <c:strCache>
                <c:ptCount val="11"/>
                <c:pt idx="0">
                  <c:v>FY10</c:v>
                </c:pt>
                <c:pt idx="1">
                  <c:v>FY11</c:v>
                </c:pt>
                <c:pt idx="2">
                  <c:v>FY12</c:v>
                </c:pt>
                <c:pt idx="3">
                  <c:v>FY13</c:v>
                </c:pt>
                <c:pt idx="4">
                  <c:v>FY14</c:v>
                </c:pt>
                <c:pt idx="5">
                  <c:v>FY15</c:v>
                </c:pt>
                <c:pt idx="6">
                  <c:v>FY16</c:v>
                </c:pt>
                <c:pt idx="7">
                  <c:v>FY17</c:v>
                </c:pt>
                <c:pt idx="8">
                  <c:v>FY18</c:v>
                </c:pt>
                <c:pt idx="9">
                  <c:v>FY19</c:v>
                </c:pt>
                <c:pt idx="10">
                  <c:v>FY20</c:v>
                </c:pt>
              </c:strCache>
            </c:strRef>
          </c:cat>
          <c:val>
            <c:numRef>
              <c:f>Sheet1!$B$10:$L$10</c:f>
              <c:numCache>
                <c:formatCode>General</c:formatCode>
                <c:ptCount val="11"/>
                <c:pt idx="0">
                  <c:v>131</c:v>
                </c:pt>
                <c:pt idx="1">
                  <c:v>110</c:v>
                </c:pt>
                <c:pt idx="2">
                  <c:v>75</c:v>
                </c:pt>
                <c:pt idx="3">
                  <c:v>64</c:v>
                </c:pt>
                <c:pt idx="4">
                  <c:v>62</c:v>
                </c:pt>
                <c:pt idx="5">
                  <c:v>57</c:v>
                </c:pt>
                <c:pt idx="6">
                  <c:v>65</c:v>
                </c:pt>
                <c:pt idx="7">
                  <c:v>59</c:v>
                </c:pt>
                <c:pt idx="8">
                  <c:v>72</c:v>
                </c:pt>
                <c:pt idx="9">
                  <c:v>67</c:v>
                </c:pt>
                <c:pt idx="10">
                  <c:v>63</c:v>
                </c:pt>
              </c:numCache>
            </c:numRef>
          </c:val>
          <c:smooth val="0"/>
          <c:extLst>
            <c:ext xmlns:c16="http://schemas.microsoft.com/office/drawing/2014/chart" uri="{C3380CC4-5D6E-409C-BE32-E72D297353CC}">
              <c16:uniqueId val="{00000008-B669-4D79-B3B7-48B5AE58B853}"/>
            </c:ext>
          </c:extLst>
        </c:ser>
        <c:ser>
          <c:idx val="9"/>
          <c:order val="9"/>
          <c:tx>
            <c:strRef>
              <c:f>Sheet1!$A$11</c:f>
              <c:strCache>
                <c:ptCount val="1"/>
                <c:pt idx="0">
                  <c:v>HEP Proposals (Women)</c:v>
                </c:pt>
              </c:strCache>
            </c:strRef>
          </c:tx>
          <c:spPr>
            <a:ln w="28575" cap="rnd">
              <a:solidFill>
                <a:schemeClr val="accent4">
                  <a:lumMod val="60000"/>
                </a:schemeClr>
              </a:solidFill>
              <a:round/>
            </a:ln>
            <a:effectLst/>
          </c:spPr>
          <c:marker>
            <c:symbol val="none"/>
          </c:marker>
          <c:cat>
            <c:strRef>
              <c:f>Sheet1!$B$1:$L$1</c:f>
              <c:strCache>
                <c:ptCount val="11"/>
                <c:pt idx="0">
                  <c:v>FY10</c:v>
                </c:pt>
                <c:pt idx="1">
                  <c:v>FY11</c:v>
                </c:pt>
                <c:pt idx="2">
                  <c:v>FY12</c:v>
                </c:pt>
                <c:pt idx="3">
                  <c:v>FY13</c:v>
                </c:pt>
                <c:pt idx="4">
                  <c:v>FY14</c:v>
                </c:pt>
                <c:pt idx="5">
                  <c:v>FY15</c:v>
                </c:pt>
                <c:pt idx="6">
                  <c:v>FY16</c:v>
                </c:pt>
                <c:pt idx="7">
                  <c:v>FY17</c:v>
                </c:pt>
                <c:pt idx="8">
                  <c:v>FY18</c:v>
                </c:pt>
                <c:pt idx="9">
                  <c:v>FY19</c:v>
                </c:pt>
                <c:pt idx="10">
                  <c:v>FY20</c:v>
                </c:pt>
              </c:strCache>
            </c:strRef>
          </c:cat>
          <c:val>
            <c:numRef>
              <c:f>Sheet1!$B$11:$L$11</c:f>
              <c:numCache>
                <c:formatCode>General</c:formatCode>
                <c:ptCount val="11"/>
                <c:pt idx="0">
                  <c:v>23</c:v>
                </c:pt>
                <c:pt idx="1">
                  <c:v>18</c:v>
                </c:pt>
                <c:pt idx="2">
                  <c:v>14</c:v>
                </c:pt>
                <c:pt idx="3">
                  <c:v>14</c:v>
                </c:pt>
                <c:pt idx="4">
                  <c:v>15</c:v>
                </c:pt>
                <c:pt idx="5">
                  <c:v>16</c:v>
                </c:pt>
                <c:pt idx="6">
                  <c:v>19</c:v>
                </c:pt>
                <c:pt idx="7">
                  <c:v>24</c:v>
                </c:pt>
                <c:pt idx="8">
                  <c:v>20</c:v>
                </c:pt>
                <c:pt idx="9">
                  <c:v>25</c:v>
                </c:pt>
                <c:pt idx="10">
                  <c:v>22</c:v>
                </c:pt>
              </c:numCache>
            </c:numRef>
          </c:val>
          <c:smooth val="0"/>
          <c:extLst>
            <c:ext xmlns:c16="http://schemas.microsoft.com/office/drawing/2014/chart" uri="{C3380CC4-5D6E-409C-BE32-E72D297353CC}">
              <c16:uniqueId val="{00000009-B669-4D79-B3B7-48B5AE58B853}"/>
            </c:ext>
          </c:extLst>
        </c:ser>
        <c:dLbls>
          <c:showLegendKey val="0"/>
          <c:showVal val="0"/>
          <c:showCatName val="0"/>
          <c:showSerName val="0"/>
          <c:showPercent val="0"/>
          <c:showBubbleSize val="0"/>
        </c:dLbls>
        <c:marker val="1"/>
        <c:smooth val="0"/>
        <c:axId val="1059526216"/>
        <c:axId val="1059525888"/>
      </c:lineChart>
      <c:catAx>
        <c:axId val="1107505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107505424"/>
        <c:crosses val="autoZero"/>
        <c:auto val="1"/>
        <c:lblAlgn val="ctr"/>
        <c:lblOffset val="100"/>
        <c:noMultiLvlLbl val="0"/>
      </c:catAx>
      <c:valAx>
        <c:axId val="1107505424"/>
        <c:scaling>
          <c:orientation val="minMax"/>
          <c:max val="16"/>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b="1"/>
                  <a:t>HEP</a:t>
                </a:r>
                <a:r>
                  <a:rPr lang="en-US" sz="1800" b="1" baseline="0"/>
                  <a:t> Early Career Awards/year</a:t>
                </a:r>
                <a:endParaRPr lang="en-US" sz="1800" b="1"/>
              </a:p>
            </c:rich>
          </c:tx>
          <c:layout>
            <c:manualLayout>
              <c:xMode val="edge"/>
              <c:yMode val="edge"/>
              <c:x val="1.4669286090061066E-3"/>
              <c:y val="0.18726340842784547"/>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107505752"/>
        <c:crosses val="autoZero"/>
        <c:crossBetween val="between"/>
      </c:valAx>
      <c:valAx>
        <c:axId val="1059525888"/>
        <c:scaling>
          <c:orientation val="minMax"/>
          <c:max val="160"/>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1"/>
                  <a:t>HEP</a:t>
                </a:r>
                <a:r>
                  <a:rPr lang="en-US" sz="1800" b="1" baseline="0"/>
                  <a:t> Early Career Proposals/year</a:t>
                </a:r>
                <a:endParaRPr lang="en-US" sz="1800" b="1"/>
              </a:p>
            </c:rich>
          </c:tx>
          <c:layout>
            <c:manualLayout>
              <c:xMode val="edge"/>
              <c:yMode val="edge"/>
              <c:x val="0.95561917592115897"/>
              <c:y val="8.5714307602704071E-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059526216"/>
        <c:crosses val="max"/>
        <c:crossBetween val="between"/>
      </c:valAx>
      <c:catAx>
        <c:axId val="1059526216"/>
        <c:scaling>
          <c:orientation val="minMax"/>
        </c:scaling>
        <c:delete val="1"/>
        <c:axPos val="b"/>
        <c:numFmt formatCode="General" sourceLinked="1"/>
        <c:majorTickMark val="out"/>
        <c:minorTickMark val="none"/>
        <c:tickLblPos val="nextTo"/>
        <c:crossAx val="1059525888"/>
        <c:crosses val="autoZero"/>
        <c:auto val="1"/>
        <c:lblAlgn val="ctr"/>
        <c:lblOffset val="100"/>
        <c:noMultiLvlLbl val="0"/>
      </c:catAx>
      <c:spPr>
        <a:noFill/>
        <a:ln>
          <a:noFill/>
        </a:ln>
        <a:effectLst/>
      </c:spPr>
    </c:plotArea>
    <c:legend>
      <c:legendPos val="b"/>
      <c:legendEntry>
        <c:idx val="2"/>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2.9522707880556855E-2"/>
          <c:y val="0.84607233684642935"/>
          <c:w val="0.94818871184347719"/>
          <c:h val="9.4335489364636635E-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76715858969267"/>
          <c:y val="5.7430642874341284E-2"/>
          <c:w val="0.64632535382343859"/>
          <c:h val="0.83487151876722221"/>
        </c:manualLayout>
      </c:layout>
      <c:lineChart>
        <c:grouping val="standard"/>
        <c:varyColors val="0"/>
        <c:ser>
          <c:idx val="0"/>
          <c:order val="0"/>
          <c:tx>
            <c:strRef>
              <c:f>Sheet1!$A$2</c:f>
              <c:strCache>
                <c:ptCount val="1"/>
                <c:pt idx="0">
                  <c:v>P5 Scenario A</c:v>
                </c:pt>
              </c:strCache>
            </c:strRef>
          </c:tx>
          <c:spPr>
            <a:ln w="38100" cap="rnd">
              <a:solidFill>
                <a:srgbClr val="C00000"/>
              </a:solidFill>
              <a:round/>
            </a:ln>
            <a:effectLst/>
          </c:spPr>
          <c:marker>
            <c:symbol val="none"/>
          </c:marker>
          <c:cat>
            <c:strRef>
              <c:f>Sheet1!$B$1:$J$1</c:f>
              <c:strCache>
                <c:ptCount val="9"/>
                <c:pt idx="0">
                  <c:v>FY 2013</c:v>
                </c:pt>
                <c:pt idx="1">
                  <c:v>FY 2014</c:v>
                </c:pt>
                <c:pt idx="2">
                  <c:v>FY 2015</c:v>
                </c:pt>
                <c:pt idx="3">
                  <c:v>FY 2016</c:v>
                </c:pt>
                <c:pt idx="4">
                  <c:v>FY 2017</c:v>
                </c:pt>
                <c:pt idx="5">
                  <c:v>FY 2018</c:v>
                </c:pt>
                <c:pt idx="6">
                  <c:v>FY 2019</c:v>
                </c:pt>
                <c:pt idx="7">
                  <c:v>FY 2020</c:v>
                </c:pt>
                <c:pt idx="8">
                  <c:v>FY 2021</c:v>
                </c:pt>
              </c:strCache>
            </c:strRef>
          </c:cat>
          <c:val>
            <c:numRef>
              <c:f>Sheet1!$B$2:$J$2</c:f>
              <c:numCache>
                <c:formatCode>General</c:formatCode>
                <c:ptCount val="9"/>
                <c:pt idx="2" formatCode="&quot;$&quot;#,##0.000">
                  <c:v>0.74831400000000003</c:v>
                </c:pt>
                <c:pt idx="3" formatCode="&quot;$&quot;#,##0.000">
                  <c:v>0.74831400000000003</c:v>
                </c:pt>
                <c:pt idx="4" formatCode="&quot;$&quot;#,##0.000">
                  <c:v>0.74831400000000003</c:v>
                </c:pt>
                <c:pt idx="5" formatCode="&quot;$&quot;#,##0.000">
                  <c:v>0.76300000000000001</c:v>
                </c:pt>
                <c:pt idx="6" formatCode="&quot;$&quot;#,##0.000">
                  <c:v>0.77800000000000002</c:v>
                </c:pt>
                <c:pt idx="7" formatCode="&quot;$&quot;#,##0.000">
                  <c:v>0.79400000000000004</c:v>
                </c:pt>
                <c:pt idx="8" formatCode="&quot;$&quot;#,##0.000">
                  <c:v>0.81</c:v>
                </c:pt>
              </c:numCache>
            </c:numRef>
          </c:val>
          <c:smooth val="0"/>
          <c:extLst>
            <c:ext xmlns:c16="http://schemas.microsoft.com/office/drawing/2014/chart" uri="{C3380CC4-5D6E-409C-BE32-E72D297353CC}">
              <c16:uniqueId val="{00000000-B455-4C44-9073-AC13C318F210}"/>
            </c:ext>
          </c:extLst>
        </c:ser>
        <c:ser>
          <c:idx val="1"/>
          <c:order val="1"/>
          <c:tx>
            <c:strRef>
              <c:f>Sheet1!$A$3</c:f>
              <c:strCache>
                <c:ptCount val="1"/>
                <c:pt idx="0">
                  <c:v>P5 Scenario B</c:v>
                </c:pt>
              </c:strCache>
            </c:strRef>
          </c:tx>
          <c:spPr>
            <a:ln w="38100" cap="rnd">
              <a:solidFill>
                <a:schemeClr val="tx2">
                  <a:lumMod val="60000"/>
                  <a:lumOff val="40000"/>
                </a:schemeClr>
              </a:solidFill>
              <a:round/>
            </a:ln>
            <a:effectLst/>
          </c:spPr>
          <c:marker>
            <c:symbol val="none"/>
          </c:marker>
          <c:cat>
            <c:strRef>
              <c:f>Sheet1!$B$1:$J$1</c:f>
              <c:strCache>
                <c:ptCount val="9"/>
                <c:pt idx="0">
                  <c:v>FY 2013</c:v>
                </c:pt>
                <c:pt idx="1">
                  <c:v>FY 2014</c:v>
                </c:pt>
                <c:pt idx="2">
                  <c:v>FY 2015</c:v>
                </c:pt>
                <c:pt idx="3">
                  <c:v>FY 2016</c:v>
                </c:pt>
                <c:pt idx="4">
                  <c:v>FY 2017</c:v>
                </c:pt>
                <c:pt idx="5">
                  <c:v>FY 2018</c:v>
                </c:pt>
                <c:pt idx="6">
                  <c:v>FY 2019</c:v>
                </c:pt>
                <c:pt idx="7">
                  <c:v>FY 2020</c:v>
                </c:pt>
                <c:pt idx="8">
                  <c:v>FY 2021</c:v>
                </c:pt>
              </c:strCache>
            </c:strRef>
          </c:cat>
          <c:val>
            <c:numRef>
              <c:f>Sheet1!$B$3:$J$3</c:f>
              <c:numCache>
                <c:formatCode>General</c:formatCode>
                <c:ptCount val="9"/>
                <c:pt idx="2" formatCode="&quot;$&quot;#,##0.000">
                  <c:v>0.77652100000000002</c:v>
                </c:pt>
                <c:pt idx="3" formatCode="&quot;$&quot;#,##0.000">
                  <c:v>0.77652100000000002</c:v>
                </c:pt>
                <c:pt idx="4" formatCode="&quot;$&quot;#,##0.000">
                  <c:v>0.77652100000000002</c:v>
                </c:pt>
                <c:pt idx="5" formatCode="&quot;$&quot;#,##0.000">
                  <c:v>0.8</c:v>
                </c:pt>
                <c:pt idx="6" formatCode="&quot;$&quot;#,##0.000">
                  <c:v>0.82399999999999995</c:v>
                </c:pt>
                <c:pt idx="7" formatCode="&quot;$&quot;#,##0.000">
                  <c:v>0.84899999999999998</c:v>
                </c:pt>
                <c:pt idx="8" formatCode="&quot;$&quot;#,##0.000">
                  <c:v>0.874</c:v>
                </c:pt>
              </c:numCache>
            </c:numRef>
          </c:val>
          <c:smooth val="0"/>
          <c:extLst>
            <c:ext xmlns:c16="http://schemas.microsoft.com/office/drawing/2014/chart" uri="{C3380CC4-5D6E-409C-BE32-E72D297353CC}">
              <c16:uniqueId val="{00000001-B455-4C44-9073-AC13C318F210}"/>
            </c:ext>
          </c:extLst>
        </c:ser>
        <c:ser>
          <c:idx val="2"/>
          <c:order val="2"/>
          <c:tx>
            <c:strRef>
              <c:f>Sheet1!$A$4</c:f>
              <c:strCache>
                <c:ptCount val="1"/>
                <c:pt idx="0">
                  <c:v>HEP Budget Request</c:v>
                </c:pt>
              </c:strCache>
            </c:strRef>
          </c:tx>
          <c:spPr>
            <a:ln w="28575" cap="rnd">
              <a:noFill/>
              <a:round/>
            </a:ln>
            <a:effectLst/>
          </c:spPr>
          <c:marker>
            <c:symbol val="diamond"/>
            <c:size val="12"/>
            <c:spPr>
              <a:solidFill>
                <a:srgbClr val="7030A0"/>
              </a:solidFill>
              <a:ln w="9525" cap="sq">
                <a:solidFill>
                  <a:srgbClr val="7030A0"/>
                </a:solidFill>
              </a:ln>
              <a:effectLst/>
            </c:spPr>
          </c:marker>
          <c:cat>
            <c:strRef>
              <c:f>Sheet1!$B$1:$J$1</c:f>
              <c:strCache>
                <c:ptCount val="9"/>
                <c:pt idx="0">
                  <c:v>FY 2013</c:v>
                </c:pt>
                <c:pt idx="1">
                  <c:v>FY 2014</c:v>
                </c:pt>
                <c:pt idx="2">
                  <c:v>FY 2015</c:v>
                </c:pt>
                <c:pt idx="3">
                  <c:v>FY 2016</c:v>
                </c:pt>
                <c:pt idx="4">
                  <c:v>FY 2017</c:v>
                </c:pt>
                <c:pt idx="5">
                  <c:v>FY 2018</c:v>
                </c:pt>
                <c:pt idx="6">
                  <c:v>FY 2019</c:v>
                </c:pt>
                <c:pt idx="7">
                  <c:v>FY 2020</c:v>
                </c:pt>
                <c:pt idx="8">
                  <c:v>FY 2021</c:v>
                </c:pt>
              </c:strCache>
            </c:strRef>
          </c:cat>
          <c:val>
            <c:numRef>
              <c:f>Sheet1!$B$4:$J$4</c:f>
              <c:numCache>
                <c:formatCode>General</c:formatCode>
                <c:ptCount val="9"/>
                <c:pt idx="8" formatCode="&quot;$&quot;#,##0.000">
                  <c:v>0.81799999999999995</c:v>
                </c:pt>
              </c:numCache>
            </c:numRef>
          </c:val>
          <c:smooth val="0"/>
          <c:extLst>
            <c:ext xmlns:c16="http://schemas.microsoft.com/office/drawing/2014/chart" uri="{C3380CC4-5D6E-409C-BE32-E72D297353CC}">
              <c16:uniqueId val="{00000002-B455-4C44-9073-AC13C318F210}"/>
            </c:ext>
          </c:extLst>
        </c:ser>
        <c:ser>
          <c:idx val="3"/>
          <c:order val="3"/>
          <c:tx>
            <c:strRef>
              <c:f>Sheet1!$A$5</c:f>
              <c:strCache>
                <c:ptCount val="1"/>
                <c:pt idx="0">
                  <c:v>Senate Mark</c:v>
                </c:pt>
              </c:strCache>
            </c:strRef>
          </c:tx>
          <c:marker>
            <c:symbol val="none"/>
          </c:marker>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Sheet1!$B$1:$J$1</c:f>
              <c:strCache>
                <c:ptCount val="9"/>
                <c:pt idx="0">
                  <c:v>FY 2013</c:v>
                </c:pt>
                <c:pt idx="1">
                  <c:v>FY 2014</c:v>
                </c:pt>
                <c:pt idx="2">
                  <c:v>FY 2015</c:v>
                </c:pt>
                <c:pt idx="3">
                  <c:v>FY 2016</c:v>
                </c:pt>
                <c:pt idx="4">
                  <c:v>FY 2017</c:v>
                </c:pt>
                <c:pt idx="5">
                  <c:v>FY 2018</c:v>
                </c:pt>
                <c:pt idx="6">
                  <c:v>FY 2019</c:v>
                </c:pt>
                <c:pt idx="7">
                  <c:v>FY 2020</c:v>
                </c:pt>
                <c:pt idx="8">
                  <c:v>FY 2021</c:v>
                </c:pt>
              </c:strCache>
            </c:strRef>
          </c:cat>
          <c:val>
            <c:numRef>
              <c:f>Sheet1!$B$5:$J$5</c:f>
            </c:numRef>
          </c:val>
          <c:smooth val="0"/>
          <c:extLst xmlns:c15="http://schemas.microsoft.com/office/drawing/2012/chart">
            <c:ext xmlns:c16="http://schemas.microsoft.com/office/drawing/2014/chart" uri="{C3380CC4-5D6E-409C-BE32-E72D297353CC}">
              <c16:uniqueId val="{00000004-B455-4C44-9073-AC13C318F210}"/>
            </c:ext>
          </c:extLst>
        </c:ser>
        <c:ser>
          <c:idx val="5"/>
          <c:order val="4"/>
          <c:tx>
            <c:strRef>
              <c:f>Sheet1!$A$6</c:f>
              <c:strCache>
                <c:ptCount val="1"/>
                <c:pt idx="0">
                  <c:v>House Mark</c:v>
                </c:pt>
              </c:strCache>
            </c:strRef>
          </c:tx>
          <c:marker>
            <c:symbol val="none"/>
          </c:marker>
          <c:cat>
            <c:strRef>
              <c:f>Sheet1!$B$1:$J$1</c:f>
              <c:strCache>
                <c:ptCount val="9"/>
                <c:pt idx="0">
                  <c:v>FY 2013</c:v>
                </c:pt>
                <c:pt idx="1">
                  <c:v>FY 2014</c:v>
                </c:pt>
                <c:pt idx="2">
                  <c:v>FY 2015</c:v>
                </c:pt>
                <c:pt idx="3">
                  <c:v>FY 2016</c:v>
                </c:pt>
                <c:pt idx="4">
                  <c:v>FY 2017</c:v>
                </c:pt>
                <c:pt idx="5">
                  <c:v>FY 2018</c:v>
                </c:pt>
                <c:pt idx="6">
                  <c:v>FY 2019</c:v>
                </c:pt>
                <c:pt idx="7">
                  <c:v>FY 2020</c:v>
                </c:pt>
                <c:pt idx="8">
                  <c:v>FY 2021</c:v>
                </c:pt>
              </c:strCache>
            </c:strRef>
          </c:cat>
          <c:val>
            <c:numRef>
              <c:f>Sheet1!$B$6:$J$6</c:f>
            </c:numRef>
          </c:val>
          <c:smooth val="0"/>
          <c:extLst>
            <c:ext xmlns:c16="http://schemas.microsoft.com/office/drawing/2014/chart" uri="{C3380CC4-5D6E-409C-BE32-E72D297353CC}">
              <c16:uniqueId val="{00000001-6CF0-48AC-B6D9-76809F71A2E1}"/>
            </c:ext>
          </c:extLst>
        </c:ser>
        <c:ser>
          <c:idx val="4"/>
          <c:order val="5"/>
          <c:tx>
            <c:strRef>
              <c:f>Sheet1!$A$7</c:f>
              <c:strCache>
                <c:ptCount val="1"/>
                <c:pt idx="0">
                  <c:v>HEP Appropriation</c:v>
                </c:pt>
              </c:strCache>
            </c:strRef>
          </c:tx>
          <c:spPr>
            <a:ln>
              <a:noFill/>
            </a:ln>
          </c:spPr>
          <c:marker>
            <c:symbol val="diamond"/>
            <c:size val="12"/>
          </c:marker>
          <c:dPt>
            <c:idx val="2"/>
            <c:bubble3D val="0"/>
            <c:extLst>
              <c:ext xmlns:c16="http://schemas.microsoft.com/office/drawing/2014/chart" uri="{C3380CC4-5D6E-409C-BE32-E72D297353CC}">
                <c16:uniqueId val="{00000006-6CF0-48AC-B6D9-76809F71A2E1}"/>
              </c:ext>
            </c:extLst>
          </c:dPt>
          <c:dLbls>
            <c:dLbl>
              <c:idx val="2"/>
              <c:layout>
                <c:manualLayout>
                  <c:x val="-9.709142214572157E-2"/>
                  <c:y val="-3.3162608363180523E-3"/>
                </c:manualLayout>
              </c:layout>
              <c:spPr>
                <a:noFill/>
                <a:ln>
                  <a:solidFill>
                    <a:schemeClr val="tx1"/>
                  </a:solidFill>
                </a:ln>
                <a:effectLst/>
              </c:spPr>
              <c:txPr>
                <a:bodyPr wrap="square" lIns="38100" tIns="19050" rIns="38100" bIns="19050" anchor="ctr">
                  <a:spAutoFit/>
                </a:bodyPr>
                <a:lstStyle/>
                <a:p>
                  <a:pPr>
                    <a:defRPr sz="1100" b="1"/>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CF0-48AC-B6D9-76809F71A2E1}"/>
                </c:ext>
              </c:extLst>
            </c:dLbl>
            <c:dLbl>
              <c:idx val="7"/>
              <c:layout>
                <c:manualLayout>
                  <c:x val="-9.2744045034719114E-2"/>
                  <c:y val="-5.3154035811309563E-2"/>
                </c:manualLayout>
              </c:layout>
              <c:spPr>
                <a:noFill/>
                <a:ln>
                  <a:solidFill>
                    <a:schemeClr val="tx1"/>
                  </a:solidFill>
                </a:ln>
                <a:effectLst/>
              </c:spPr>
              <c:txPr>
                <a:bodyPr wrap="square" lIns="38100" tIns="19050" rIns="38100" bIns="19050" anchor="ctr">
                  <a:noAutofit/>
                </a:bodyPr>
                <a:lstStyle/>
                <a:p>
                  <a:pPr>
                    <a:defRPr sz="1100" b="1"/>
                  </a:pPr>
                  <a:endParaRPr lang="en-US"/>
                </a:p>
              </c:txPr>
              <c:showLegendKey val="0"/>
              <c:showVal val="1"/>
              <c:showCatName val="0"/>
              <c:showSerName val="0"/>
              <c:showPercent val="0"/>
              <c:showBubbleSize val="0"/>
              <c:extLst>
                <c:ext xmlns:c15="http://schemas.microsoft.com/office/drawing/2012/chart" uri="{CE6537A1-D6FC-4f65-9D91-7224C49458BB}">
                  <c15:layout>
                    <c:manualLayout>
                      <c:w val="7.1246208168618902E-2"/>
                      <c:h val="8.2896028490765605E-2"/>
                    </c:manualLayout>
                  </c15:layout>
                </c:ext>
                <c:ext xmlns:c16="http://schemas.microsoft.com/office/drawing/2014/chart" uri="{C3380CC4-5D6E-409C-BE32-E72D297353CC}">
                  <c16:uniqueId val="{00000001-1A79-4E98-B41C-D9AB4AB0BF4A}"/>
                </c:ext>
              </c:extLst>
            </c:dLbl>
            <c:spPr>
              <a:noFill/>
              <a:ln>
                <a:solidFill>
                  <a:schemeClr val="tx1"/>
                </a:solid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Sheet1!$B$1:$J$1</c:f>
              <c:strCache>
                <c:ptCount val="9"/>
                <c:pt idx="0">
                  <c:v>FY 2013</c:v>
                </c:pt>
                <c:pt idx="1">
                  <c:v>FY 2014</c:v>
                </c:pt>
                <c:pt idx="2">
                  <c:v>FY 2015</c:v>
                </c:pt>
                <c:pt idx="3">
                  <c:v>FY 2016</c:v>
                </c:pt>
                <c:pt idx="4">
                  <c:v>FY 2017</c:v>
                </c:pt>
                <c:pt idx="5">
                  <c:v>FY 2018</c:v>
                </c:pt>
                <c:pt idx="6">
                  <c:v>FY 2019</c:v>
                </c:pt>
                <c:pt idx="7">
                  <c:v>FY 2020</c:v>
                </c:pt>
                <c:pt idx="8">
                  <c:v>FY 2021</c:v>
                </c:pt>
              </c:strCache>
            </c:strRef>
          </c:cat>
          <c:val>
            <c:numRef>
              <c:f>Sheet1!$B$7:$J$7</c:f>
              <c:numCache>
                <c:formatCode>"$"#,##0.000</c:formatCode>
                <c:ptCount val="9"/>
                <c:pt idx="0">
                  <c:v>0.74831400000000003</c:v>
                </c:pt>
                <c:pt idx="1">
                  <c:v>0.79652100000000003</c:v>
                </c:pt>
                <c:pt idx="2">
                  <c:v>0.76600000000000001</c:v>
                </c:pt>
                <c:pt idx="3">
                  <c:v>0.79500000000000004</c:v>
                </c:pt>
                <c:pt idx="4">
                  <c:v>0.82499999999999996</c:v>
                </c:pt>
                <c:pt idx="5">
                  <c:v>0.90800000000000003</c:v>
                </c:pt>
                <c:pt idx="6">
                  <c:v>0.98</c:v>
                </c:pt>
                <c:pt idx="7">
                  <c:v>1.0449999999999999</c:v>
                </c:pt>
              </c:numCache>
            </c:numRef>
          </c:val>
          <c:smooth val="0"/>
          <c:extLst>
            <c:ext xmlns:c16="http://schemas.microsoft.com/office/drawing/2014/chart" uri="{C3380CC4-5D6E-409C-BE32-E72D297353CC}">
              <c16:uniqueId val="{00000002-1A79-4E98-B41C-D9AB4AB0BF4A}"/>
            </c:ext>
          </c:extLst>
        </c:ser>
        <c:ser>
          <c:idx val="6"/>
          <c:order val="6"/>
          <c:tx>
            <c:strRef>
              <c:f>Sheet1!$A$8</c:f>
              <c:strCache>
                <c:ptCount val="1"/>
                <c:pt idx="0">
                  <c:v>House Mark</c:v>
                </c:pt>
              </c:strCache>
            </c:strRef>
          </c:tx>
          <c:spPr>
            <a:ln>
              <a:solidFill>
                <a:srgbClr val="FF0000"/>
              </a:solidFill>
            </a:ln>
          </c:spPr>
          <c:marker>
            <c:symbol val="triangle"/>
            <c:size val="11"/>
            <c:spPr>
              <a:solidFill>
                <a:srgbClr val="FF0000"/>
              </a:solidFill>
              <a:ln w="25400">
                <a:solidFill>
                  <a:srgbClr val="FF0000"/>
                </a:solidFill>
              </a:ln>
            </c:spPr>
          </c:marker>
          <c:cat>
            <c:strRef>
              <c:f>Sheet1!$B$1:$J$1</c:f>
              <c:strCache>
                <c:ptCount val="9"/>
                <c:pt idx="0">
                  <c:v>FY 2013</c:v>
                </c:pt>
                <c:pt idx="1">
                  <c:v>FY 2014</c:v>
                </c:pt>
                <c:pt idx="2">
                  <c:v>FY 2015</c:v>
                </c:pt>
                <c:pt idx="3">
                  <c:v>FY 2016</c:v>
                </c:pt>
                <c:pt idx="4">
                  <c:v>FY 2017</c:v>
                </c:pt>
                <c:pt idx="5">
                  <c:v>FY 2018</c:v>
                </c:pt>
                <c:pt idx="6">
                  <c:v>FY 2019</c:v>
                </c:pt>
                <c:pt idx="7">
                  <c:v>FY 2020</c:v>
                </c:pt>
                <c:pt idx="8">
                  <c:v>FY 2021</c:v>
                </c:pt>
              </c:strCache>
            </c:strRef>
          </c:cat>
          <c:val>
            <c:numRef>
              <c:f>Sheet1!$B$8:$J$8</c:f>
              <c:numCache>
                <c:formatCode>General</c:formatCode>
                <c:ptCount val="9"/>
                <c:pt idx="8" formatCode="&quot;$&quot;#,##0.00_);[Red]\(&quot;$&quot;#,##0.00\)">
                  <c:v>1.05</c:v>
                </c:pt>
              </c:numCache>
            </c:numRef>
          </c:val>
          <c:smooth val="0"/>
          <c:extLst>
            <c:ext xmlns:c16="http://schemas.microsoft.com/office/drawing/2014/chart" uri="{C3380CC4-5D6E-409C-BE32-E72D297353CC}">
              <c16:uniqueId val="{00000000-1A51-4970-ACEC-8AF1B48216F3}"/>
            </c:ext>
          </c:extLst>
        </c:ser>
        <c:ser>
          <c:idx val="7"/>
          <c:order val="7"/>
          <c:tx>
            <c:strRef>
              <c:f>Sheet1!$A$9</c:f>
              <c:strCache>
                <c:ptCount val="1"/>
                <c:pt idx="0">
                  <c:v>Senate Mark</c:v>
                </c:pt>
              </c:strCache>
            </c:strRef>
          </c:tx>
          <c:marker>
            <c:symbol val="none"/>
          </c:marker>
          <c:cat>
            <c:strRef>
              <c:f>Sheet1!$B$1:$J$1</c:f>
              <c:strCache>
                <c:ptCount val="9"/>
                <c:pt idx="0">
                  <c:v>FY 2013</c:v>
                </c:pt>
                <c:pt idx="1">
                  <c:v>FY 2014</c:v>
                </c:pt>
                <c:pt idx="2">
                  <c:v>FY 2015</c:v>
                </c:pt>
                <c:pt idx="3">
                  <c:v>FY 2016</c:v>
                </c:pt>
                <c:pt idx="4">
                  <c:v>FY 2017</c:v>
                </c:pt>
                <c:pt idx="5">
                  <c:v>FY 2018</c:v>
                </c:pt>
                <c:pt idx="6">
                  <c:v>FY 2019</c:v>
                </c:pt>
                <c:pt idx="7">
                  <c:v>FY 2020</c:v>
                </c:pt>
                <c:pt idx="8">
                  <c:v>FY 2021</c:v>
                </c:pt>
              </c:strCache>
            </c:strRef>
          </c:cat>
          <c:val>
            <c:numRef>
              <c:f>Sheet1!$B$9:$J$9</c:f>
              <c:numCache>
                <c:formatCode>General</c:formatCode>
                <c:ptCount val="9"/>
              </c:numCache>
            </c:numRef>
          </c:val>
          <c:smooth val="0"/>
          <c:extLst>
            <c:ext xmlns:c16="http://schemas.microsoft.com/office/drawing/2014/chart" uri="{C3380CC4-5D6E-409C-BE32-E72D297353CC}">
              <c16:uniqueId val="{00000001-1A51-4970-ACEC-8AF1B48216F3}"/>
            </c:ext>
          </c:extLst>
        </c:ser>
        <c:dLbls>
          <c:showLegendKey val="0"/>
          <c:showVal val="0"/>
          <c:showCatName val="0"/>
          <c:showSerName val="0"/>
          <c:showPercent val="0"/>
          <c:showBubbleSize val="0"/>
        </c:dLbls>
        <c:smooth val="0"/>
        <c:axId val="468804304"/>
        <c:axId val="466727752"/>
        <c:extLst/>
      </c:lineChart>
      <c:catAx>
        <c:axId val="468804304"/>
        <c:scaling>
          <c:orientation val="minMax"/>
        </c:scaling>
        <c:delete val="0"/>
        <c:axPos val="b"/>
        <c:majorGridlines/>
        <c:numFmt formatCode="General" sourceLinked="1"/>
        <c:majorTickMark val="in"/>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466727752"/>
        <c:crosses val="autoZero"/>
        <c:auto val="0"/>
        <c:lblAlgn val="ctr"/>
        <c:lblOffset val="100"/>
        <c:noMultiLvlLbl val="0"/>
      </c:catAx>
      <c:valAx>
        <c:axId val="466727752"/>
        <c:scaling>
          <c:orientation val="minMax"/>
          <c:max val="1.1000000000000001"/>
          <c:min val="0.70000000000000007"/>
        </c:scaling>
        <c:delete val="0"/>
        <c:axPos val="l"/>
        <c:majorGridlines>
          <c:spPr>
            <a:ln w="1587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b="1" dirty="0"/>
                  <a:t>HEP</a:t>
                </a:r>
                <a:r>
                  <a:rPr lang="en-US" sz="1200" b="1" baseline="0" dirty="0"/>
                  <a:t> Funding</a:t>
                </a:r>
                <a:br>
                  <a:rPr lang="en-US" sz="1200" b="1" baseline="0" dirty="0"/>
                </a:br>
                <a:r>
                  <a:rPr lang="en-US" sz="1200" b="1" baseline="0" dirty="0"/>
                  <a:t>($ in Billions)</a:t>
                </a:r>
                <a:endParaRPr lang="en-US" sz="1200" b="1" dirty="0"/>
              </a:p>
            </c:rich>
          </c:tx>
          <c:layout>
            <c:manualLayout>
              <c:xMode val="edge"/>
              <c:yMode val="edge"/>
              <c:x val="1.3282627705841521E-2"/>
              <c:y val="0.14866429725271843"/>
            </c:manualLayout>
          </c:layout>
          <c:overlay val="0"/>
          <c:spPr>
            <a:noFill/>
            <a:ln>
              <a:noFill/>
            </a:ln>
            <a:effectLst/>
          </c:spPr>
        </c:title>
        <c:numFmt formatCode="0.00" sourceLinked="0"/>
        <c:majorTickMark val="in"/>
        <c:minorTickMark val="in"/>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468804304"/>
        <c:crosses val="autoZero"/>
        <c:crossBetween val="between"/>
      </c:valAx>
      <c:spPr>
        <a:noFill/>
        <a:ln>
          <a:solidFill>
            <a:schemeClr val="tx1"/>
          </a:solidFill>
        </a:ln>
        <a:effectLst/>
      </c:spPr>
    </c:plotArea>
    <c:legend>
      <c:legendPos val="r"/>
      <c:layout>
        <c:manualLayout>
          <c:xMode val="edge"/>
          <c:yMode val="edge"/>
          <c:x val="0.76904415631201051"/>
          <c:y val="0.35616121351561036"/>
          <c:w val="0.22677413778446939"/>
          <c:h val="0.46202596082834341"/>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504149198435756E-2"/>
          <c:y val="1.6260167272934816E-2"/>
          <c:w val="0.91338951067970253"/>
          <c:h val="0.83731405685992744"/>
        </c:manualLayout>
      </c:layout>
      <c:lineChart>
        <c:grouping val="standard"/>
        <c:varyColors val="0"/>
        <c:ser>
          <c:idx val="0"/>
          <c:order val="0"/>
          <c:tx>
            <c:strRef>
              <c:f>Sheet1!$A$3</c:f>
              <c:strCache>
                <c:ptCount val="1"/>
                <c:pt idx="0">
                  <c:v>Actuals</c:v>
                </c:pt>
              </c:strCache>
            </c:strRef>
          </c:tx>
          <c:spPr>
            <a:ln w="28575" cap="rnd">
              <a:solidFill>
                <a:schemeClr val="accent1"/>
              </a:solidFill>
              <a:round/>
            </a:ln>
            <a:effectLst/>
          </c:spPr>
          <c:marker>
            <c:symbol val="none"/>
          </c:marker>
          <c:dPt>
            <c:idx val="33"/>
            <c:marker>
              <c:symbol val="none"/>
            </c:marker>
            <c:bubble3D val="0"/>
            <c:spPr>
              <a:ln w="28575" cap="rnd">
                <a:solidFill>
                  <a:schemeClr val="tx1"/>
                </a:solidFill>
                <a:round/>
              </a:ln>
              <a:effectLst/>
            </c:spPr>
            <c:extLst>
              <c:ext xmlns:c16="http://schemas.microsoft.com/office/drawing/2014/chart" uri="{C3380CC4-5D6E-409C-BE32-E72D297353CC}">
                <c16:uniqueId val="{00000001-84F6-4C29-A92B-6C5620CFE086}"/>
              </c:ext>
            </c:extLst>
          </c:dPt>
          <c:dLbls>
            <c:dLbl>
              <c:idx val="1"/>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6="http://schemas.microsoft.com/office/drawing/2014/chart" uri="{C3380CC4-5D6E-409C-BE32-E72D297353CC}">
                  <c16:uniqueId val="{00000002-84F6-4C29-A92B-6C5620CFE086}"/>
                </c:ext>
              </c:extLst>
            </c:dLbl>
            <c:dLbl>
              <c:idx val="27"/>
              <c:layout>
                <c:manualLayout>
                  <c:x val="-1.784054903938477E-2"/>
                  <c:y val="-2.91882058963623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5E1-4CD3-BE27-094A1D722731}"/>
                </c:ext>
              </c:extLst>
            </c:dLbl>
            <c:dLbl>
              <c:idx val="28"/>
              <c:layout>
                <c:manualLayout>
                  <c:x val="-5.1247445842287223E-3"/>
                  <c:y val="3.1620652149556144E-2"/>
                </c:manualLayout>
              </c:layout>
              <c:showLegendKey val="0"/>
              <c:showVal val="1"/>
              <c:showCatName val="0"/>
              <c:showSerName val="0"/>
              <c:showPercent val="0"/>
              <c:showBubbleSize val="0"/>
              <c:extLst>
                <c:ext xmlns:c15="http://schemas.microsoft.com/office/drawing/2012/chart" uri="{CE6537A1-D6FC-4f65-9D91-7224C49458BB}">
                  <c15:layout>
                    <c:manualLayout>
                      <c:w val="4.9471367319901545E-2"/>
                      <c:h val="3.8771666832334628E-2"/>
                    </c:manualLayout>
                  </c15:layout>
                </c:ext>
                <c:ext xmlns:c16="http://schemas.microsoft.com/office/drawing/2014/chart" uri="{C3380CC4-5D6E-409C-BE32-E72D297353CC}">
                  <c16:uniqueId val="{00000001-25E1-4CD3-BE27-094A1D722731}"/>
                </c:ext>
              </c:extLst>
            </c:dLbl>
            <c:dLbl>
              <c:idx val="29"/>
              <c:layout>
                <c:manualLayout>
                  <c:x val="4.4601372598463002E-3"/>
                  <c:y val="4.864700982727056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E1-4CD3-BE27-094A1D722731}"/>
                </c:ext>
              </c:extLst>
            </c:dLbl>
            <c:dLbl>
              <c:idx val="30"/>
              <c:layout>
                <c:manualLayout>
                  <c:x val="7.4335620997436555E-3"/>
                  <c:y val="-1.70264534395446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E1-4CD3-BE27-094A1D722731}"/>
                </c:ext>
              </c:extLst>
            </c:dLbl>
            <c:dLbl>
              <c:idx val="31"/>
              <c:layout>
                <c:manualLayout>
                  <c:x val="-5.9469667437648905E-3"/>
                  <c:y val="1.21617524568176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E1-4CD3-BE27-094A1D722731}"/>
                </c:ext>
              </c:extLst>
            </c:dLbl>
            <c:dLbl>
              <c:idx val="32"/>
              <c:layout>
                <c:manualLayout>
                  <c:x val="5.3685302405470942E-3"/>
                  <c:y val="-1.2161656694987316E-2"/>
                </c:manualLayout>
              </c:layout>
              <c:showLegendKey val="0"/>
              <c:showVal val="1"/>
              <c:showCatName val="0"/>
              <c:showSerName val="0"/>
              <c:showPercent val="0"/>
              <c:showBubbleSize val="0"/>
              <c:extLst>
                <c:ext xmlns:c15="http://schemas.microsoft.com/office/drawing/2012/chart" uri="{CE6537A1-D6FC-4f65-9D91-7224C49458BB}">
                  <c15:layout>
                    <c:manualLayout>
                      <c:w val="4.0052905349714521E-2"/>
                      <c:h val="3.6927677026756041E-2"/>
                    </c:manualLayout>
                  </c15:layout>
                </c:ext>
                <c:ext xmlns:c16="http://schemas.microsoft.com/office/drawing/2014/chart" uri="{C3380CC4-5D6E-409C-BE32-E72D297353CC}">
                  <c16:uniqueId val="{00000005-25E1-4CD3-BE27-094A1D722731}"/>
                </c:ext>
              </c:extLst>
            </c:dLbl>
            <c:dLbl>
              <c:idx val="33"/>
              <c:layout>
                <c:manualLayout>
                  <c:x val="-3.288310521014162E-3"/>
                  <c:y val="-4.986328083478269E-2"/>
                </c:manualLayout>
              </c:layout>
              <c:tx>
                <c:rich>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fld id="{80F63813-D285-4298-AA3D-01B86E1677D4}" type="VALUE">
                      <a:rPr lang="en-US" sz="1000" b="1"/>
                      <a:pPr>
                        <a:defRPr/>
                      </a:pPr>
                      <a:t>[VALUE]</a:t>
                    </a:fld>
                    <a:endParaRPr lang="en-US"/>
                  </a:p>
                </c:rich>
              </c:tx>
              <c:spPr>
                <a:solidFill>
                  <a:prstClr val="white"/>
                </a:solidFill>
                <a:ln>
                  <a:solidFill>
                    <a:prstClr val="black">
                      <a:lumMod val="25000"/>
                      <a:lumOff val="75000"/>
                    </a:prst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5.1856529207811718E-2"/>
                      <c:h val="5.0933419289152258E-2"/>
                    </c:manualLayout>
                  </c15:layout>
                  <c15:dlblFieldTable/>
                  <c15:showDataLabelsRange val="0"/>
                </c:ext>
                <c:ext xmlns:c16="http://schemas.microsoft.com/office/drawing/2014/chart" uri="{C3380CC4-5D6E-409C-BE32-E72D297353CC}">
                  <c16:uniqueId val="{00000001-84F6-4C29-A92B-6C5620CFE086}"/>
                </c:ext>
              </c:extLst>
            </c:dLbl>
            <c:spPr>
              <a:solidFill>
                <a:prstClr val="white"/>
              </a:solidFill>
              <a:ln>
                <a:solidFill>
                  <a:prstClr val="black">
                    <a:lumMod val="25000"/>
                    <a:lumOff val="75000"/>
                  </a:prstClr>
                </a:solidFill>
              </a:ln>
              <a:effectLst/>
            </c:spPr>
            <c:txPr>
              <a:bodyPr rot="0" spcFirstLastPara="1" vertOverflow="clip" horzOverflow="clip" vert="horz" wrap="square" lIns="36576" tIns="18288" rIns="36576" bIns="18288" anchor="ctr" anchorCtr="1">
                <a:spAutoFit/>
              </a:bodyPr>
              <a:lstStyle/>
              <a:p>
                <a:pPr>
                  <a:defRPr sz="1000" b="1" i="0" u="none" strike="noStrike" kern="1200" baseline="0">
                    <a:solidFill>
                      <a:schemeClr val="dk1">
                        <a:lumMod val="65000"/>
                        <a:lumOff val="3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Sheet1!$B$2:$AJ$2</c:f>
              <c:strCache>
                <c:ptCount val="34"/>
                <c:pt idx="0">
                  <c:v>FY 87</c:v>
                </c:pt>
                <c:pt idx="1">
                  <c:v>FY 88</c:v>
                </c:pt>
                <c:pt idx="2">
                  <c:v>FY89</c:v>
                </c:pt>
                <c:pt idx="3">
                  <c:v>FY 90</c:v>
                </c:pt>
                <c:pt idx="4">
                  <c:v>FY 91</c:v>
                </c:pt>
                <c:pt idx="5">
                  <c:v>FY 92</c:v>
                </c:pt>
                <c:pt idx="6">
                  <c:v>FY 93</c:v>
                </c:pt>
                <c:pt idx="7">
                  <c:v>FY 94</c:v>
                </c:pt>
                <c:pt idx="8">
                  <c:v>FY 95</c:v>
                </c:pt>
                <c:pt idx="9">
                  <c:v>FY 96</c:v>
                </c:pt>
                <c:pt idx="10">
                  <c:v>FY 97</c:v>
                </c:pt>
                <c:pt idx="11">
                  <c:v>FY 98</c:v>
                </c:pt>
                <c:pt idx="12">
                  <c:v>FY 99</c:v>
                </c:pt>
                <c:pt idx="13">
                  <c:v>FY 00</c:v>
                </c:pt>
                <c:pt idx="14">
                  <c:v>FY 01</c:v>
                </c:pt>
                <c:pt idx="15">
                  <c:v>FY 02</c:v>
                </c:pt>
                <c:pt idx="16">
                  <c:v>FY 03</c:v>
                </c:pt>
                <c:pt idx="17">
                  <c:v>FY 04</c:v>
                </c:pt>
                <c:pt idx="18">
                  <c:v>FY 05</c:v>
                </c:pt>
                <c:pt idx="19">
                  <c:v>FY 06</c:v>
                </c:pt>
                <c:pt idx="20">
                  <c:v>FY 07</c:v>
                </c:pt>
                <c:pt idx="21">
                  <c:v>FY 08</c:v>
                </c:pt>
                <c:pt idx="22">
                  <c:v>FY 09</c:v>
                </c:pt>
                <c:pt idx="23">
                  <c:v>FY 10</c:v>
                </c:pt>
                <c:pt idx="24">
                  <c:v>FY 11</c:v>
                </c:pt>
                <c:pt idx="25">
                  <c:v>FY 12</c:v>
                </c:pt>
                <c:pt idx="26">
                  <c:v>FY 13</c:v>
                </c:pt>
                <c:pt idx="27">
                  <c:v>FY 14</c:v>
                </c:pt>
                <c:pt idx="28">
                  <c:v>FY 15</c:v>
                </c:pt>
                <c:pt idx="29">
                  <c:v>FY 16</c:v>
                </c:pt>
                <c:pt idx="30">
                  <c:v>FY 17</c:v>
                </c:pt>
                <c:pt idx="31">
                  <c:v>FY 18</c:v>
                </c:pt>
                <c:pt idx="32">
                  <c:v>FY 19</c:v>
                </c:pt>
                <c:pt idx="33">
                  <c:v>FY20</c:v>
                </c:pt>
              </c:strCache>
            </c:strRef>
          </c:cat>
          <c:val>
            <c:numRef>
              <c:f>Sheet1!$B$3:$AJ$3</c:f>
              <c:numCache>
                <c:formatCode>General</c:formatCode>
                <c:ptCount val="34"/>
                <c:pt idx="0" formatCode="0.000">
                  <c:v>495.37900000000002</c:v>
                </c:pt>
                <c:pt idx="1">
                  <c:v>564.59800000000007</c:v>
                </c:pt>
                <c:pt idx="2">
                  <c:v>653.35900000000004</c:v>
                </c:pt>
                <c:pt idx="3">
                  <c:v>798.96199999999999</c:v>
                </c:pt>
                <c:pt idx="4">
                  <c:v>830.0809999999999</c:v>
                </c:pt>
                <c:pt idx="5">
                  <c:v>1107.096</c:v>
                </c:pt>
                <c:pt idx="6">
                  <c:v>1107.797</c:v>
                </c:pt>
                <c:pt idx="7">
                  <c:v>1257.499</c:v>
                </c:pt>
                <c:pt idx="8">
                  <c:v>642.12900000000002</c:v>
                </c:pt>
                <c:pt idx="9">
                  <c:v>666.65</c:v>
                </c:pt>
                <c:pt idx="10">
                  <c:v>671.32500000000005</c:v>
                </c:pt>
                <c:pt idx="11">
                  <c:v>682.19299999999998</c:v>
                </c:pt>
                <c:pt idx="12">
                  <c:v>695.52599999999995</c:v>
                </c:pt>
                <c:pt idx="13">
                  <c:v>697.74300000000005</c:v>
                </c:pt>
                <c:pt idx="14">
                  <c:v>711.20100000000002</c:v>
                </c:pt>
                <c:pt idx="15">
                  <c:v>712.77499999999998</c:v>
                </c:pt>
                <c:pt idx="16">
                  <c:v>717.92100000000005</c:v>
                </c:pt>
                <c:pt idx="17">
                  <c:v>733.63099999999997</c:v>
                </c:pt>
                <c:pt idx="18">
                  <c:v>740.94399999999996</c:v>
                </c:pt>
                <c:pt idx="19">
                  <c:v>716.77599999999995</c:v>
                </c:pt>
                <c:pt idx="20">
                  <c:v>751.78599999999994</c:v>
                </c:pt>
                <c:pt idx="21">
                  <c:v>721.33100000000002</c:v>
                </c:pt>
                <c:pt idx="22">
                  <c:v>1032.223</c:v>
                </c:pt>
                <c:pt idx="23">
                  <c:v>810.48299999999995</c:v>
                </c:pt>
                <c:pt idx="24">
                  <c:v>795.42</c:v>
                </c:pt>
                <c:pt idx="25">
                  <c:v>790.86</c:v>
                </c:pt>
                <c:pt idx="26">
                  <c:v>748.31399999999996</c:v>
                </c:pt>
                <c:pt idx="27">
                  <c:v>796.5</c:v>
                </c:pt>
                <c:pt idx="28">
                  <c:v>766</c:v>
                </c:pt>
                <c:pt idx="29">
                  <c:v>795</c:v>
                </c:pt>
                <c:pt idx="30">
                  <c:v>825</c:v>
                </c:pt>
                <c:pt idx="31">
                  <c:v>908</c:v>
                </c:pt>
                <c:pt idx="32">
                  <c:v>980</c:v>
                </c:pt>
                <c:pt idx="33">
                  <c:v>1045</c:v>
                </c:pt>
              </c:numCache>
            </c:numRef>
          </c:val>
          <c:smooth val="0"/>
          <c:extLst>
            <c:ext xmlns:c16="http://schemas.microsoft.com/office/drawing/2014/chart" uri="{C3380CC4-5D6E-409C-BE32-E72D297353CC}">
              <c16:uniqueId val="{00000006-25E1-4CD3-BE27-094A1D722731}"/>
            </c:ext>
          </c:extLst>
        </c:ser>
        <c:ser>
          <c:idx val="1"/>
          <c:order val="1"/>
          <c:tx>
            <c:strRef>
              <c:f>Sheet1!$A$4</c:f>
              <c:strCache>
                <c:ptCount val="1"/>
                <c:pt idx="0">
                  <c:v>2.5% Increase</c:v>
                </c:pt>
              </c:strCache>
            </c:strRef>
          </c:tx>
          <c:spPr>
            <a:ln w="28575" cap="rnd">
              <a:solidFill>
                <a:schemeClr val="accent2"/>
              </a:solidFill>
              <a:round/>
            </a:ln>
            <a:effectLst/>
          </c:spPr>
          <c:marker>
            <c:symbol val="none"/>
          </c:marker>
          <c:cat>
            <c:strRef>
              <c:f>Sheet1!$B$2:$AJ$2</c:f>
              <c:strCache>
                <c:ptCount val="34"/>
                <c:pt idx="0">
                  <c:v>FY 87</c:v>
                </c:pt>
                <c:pt idx="1">
                  <c:v>FY 88</c:v>
                </c:pt>
                <c:pt idx="2">
                  <c:v>FY89</c:v>
                </c:pt>
                <c:pt idx="3">
                  <c:v>FY 90</c:v>
                </c:pt>
                <c:pt idx="4">
                  <c:v>FY 91</c:v>
                </c:pt>
                <c:pt idx="5">
                  <c:v>FY 92</c:v>
                </c:pt>
                <c:pt idx="6">
                  <c:v>FY 93</c:v>
                </c:pt>
                <c:pt idx="7">
                  <c:v>FY 94</c:v>
                </c:pt>
                <c:pt idx="8">
                  <c:v>FY 95</c:v>
                </c:pt>
                <c:pt idx="9">
                  <c:v>FY 96</c:v>
                </c:pt>
                <c:pt idx="10">
                  <c:v>FY 97</c:v>
                </c:pt>
                <c:pt idx="11">
                  <c:v>FY 98</c:v>
                </c:pt>
                <c:pt idx="12">
                  <c:v>FY 99</c:v>
                </c:pt>
                <c:pt idx="13">
                  <c:v>FY 00</c:v>
                </c:pt>
                <c:pt idx="14">
                  <c:v>FY 01</c:v>
                </c:pt>
                <c:pt idx="15">
                  <c:v>FY 02</c:v>
                </c:pt>
                <c:pt idx="16">
                  <c:v>FY 03</c:v>
                </c:pt>
                <c:pt idx="17">
                  <c:v>FY 04</c:v>
                </c:pt>
                <c:pt idx="18">
                  <c:v>FY 05</c:v>
                </c:pt>
                <c:pt idx="19">
                  <c:v>FY 06</c:v>
                </c:pt>
                <c:pt idx="20">
                  <c:v>FY 07</c:v>
                </c:pt>
                <c:pt idx="21">
                  <c:v>FY 08</c:v>
                </c:pt>
                <c:pt idx="22">
                  <c:v>FY 09</c:v>
                </c:pt>
                <c:pt idx="23">
                  <c:v>FY 10</c:v>
                </c:pt>
                <c:pt idx="24">
                  <c:v>FY 11</c:v>
                </c:pt>
                <c:pt idx="25">
                  <c:v>FY 12</c:v>
                </c:pt>
                <c:pt idx="26">
                  <c:v>FY 13</c:v>
                </c:pt>
                <c:pt idx="27">
                  <c:v>FY 14</c:v>
                </c:pt>
                <c:pt idx="28">
                  <c:v>FY 15</c:v>
                </c:pt>
                <c:pt idx="29">
                  <c:v>FY 16</c:v>
                </c:pt>
                <c:pt idx="30">
                  <c:v>FY 17</c:v>
                </c:pt>
                <c:pt idx="31">
                  <c:v>FY 18</c:v>
                </c:pt>
                <c:pt idx="32">
                  <c:v>FY 19</c:v>
                </c:pt>
                <c:pt idx="33">
                  <c:v>FY20</c:v>
                </c:pt>
              </c:strCache>
            </c:strRef>
          </c:cat>
          <c:val>
            <c:numRef>
              <c:f>Sheet1!$B$4:$AJ$4</c:f>
              <c:numCache>
                <c:formatCode>General</c:formatCode>
                <c:ptCount val="34"/>
                <c:pt idx="0" formatCode="0.000">
                  <c:v>495.37900000000002</c:v>
                </c:pt>
                <c:pt idx="1">
                  <c:v>508</c:v>
                </c:pt>
                <c:pt idx="2">
                  <c:v>521</c:v>
                </c:pt>
                <c:pt idx="3">
                  <c:v>534</c:v>
                </c:pt>
                <c:pt idx="4">
                  <c:v>547</c:v>
                </c:pt>
                <c:pt idx="5">
                  <c:v>561</c:v>
                </c:pt>
                <c:pt idx="6">
                  <c:v>575</c:v>
                </c:pt>
                <c:pt idx="7">
                  <c:v>589</c:v>
                </c:pt>
                <c:pt idx="8">
                  <c:v>604</c:v>
                </c:pt>
                <c:pt idx="9">
                  <c:v>619</c:v>
                </c:pt>
                <c:pt idx="10">
                  <c:v>634</c:v>
                </c:pt>
                <c:pt idx="11">
                  <c:v>650</c:v>
                </c:pt>
                <c:pt idx="12">
                  <c:v>666</c:v>
                </c:pt>
                <c:pt idx="13">
                  <c:v>683</c:v>
                </c:pt>
                <c:pt idx="14">
                  <c:v>700</c:v>
                </c:pt>
                <c:pt idx="15">
                  <c:v>718</c:v>
                </c:pt>
                <c:pt idx="16">
                  <c:v>736</c:v>
                </c:pt>
                <c:pt idx="17">
                  <c:v>754</c:v>
                </c:pt>
                <c:pt idx="18">
                  <c:v>773</c:v>
                </c:pt>
                <c:pt idx="19">
                  <c:v>792</c:v>
                </c:pt>
                <c:pt idx="20">
                  <c:v>812</c:v>
                </c:pt>
                <c:pt idx="21">
                  <c:v>832</c:v>
                </c:pt>
                <c:pt idx="22">
                  <c:v>853</c:v>
                </c:pt>
                <c:pt idx="23">
                  <c:v>874</c:v>
                </c:pt>
                <c:pt idx="24">
                  <c:v>896</c:v>
                </c:pt>
                <c:pt idx="25">
                  <c:v>918</c:v>
                </c:pt>
                <c:pt idx="26">
                  <c:v>941</c:v>
                </c:pt>
                <c:pt idx="27">
                  <c:v>965</c:v>
                </c:pt>
                <c:pt idx="28">
                  <c:v>989</c:v>
                </c:pt>
                <c:pt idx="29">
                  <c:v>1014</c:v>
                </c:pt>
                <c:pt idx="30">
                  <c:v>1039</c:v>
                </c:pt>
                <c:pt idx="31">
                  <c:v>1065</c:v>
                </c:pt>
                <c:pt idx="32">
                  <c:v>1092</c:v>
                </c:pt>
                <c:pt idx="33">
                  <c:v>1119</c:v>
                </c:pt>
              </c:numCache>
            </c:numRef>
          </c:val>
          <c:smooth val="0"/>
          <c:extLst>
            <c:ext xmlns:c16="http://schemas.microsoft.com/office/drawing/2014/chart" uri="{C3380CC4-5D6E-409C-BE32-E72D297353CC}">
              <c16:uniqueId val="{00000003-84F6-4C29-A92B-6C5620CFE086}"/>
            </c:ext>
          </c:extLst>
        </c:ser>
        <c:ser>
          <c:idx val="2"/>
          <c:order val="2"/>
          <c:tx>
            <c:strRef>
              <c:f>Sheet1!$A$5</c:f>
              <c:strCache>
                <c:ptCount val="1"/>
                <c:pt idx="0">
                  <c:v>2% Increase</c:v>
                </c:pt>
              </c:strCache>
            </c:strRef>
          </c:tx>
          <c:spPr>
            <a:ln w="28575" cap="rnd">
              <a:solidFill>
                <a:schemeClr val="accent3"/>
              </a:solidFill>
              <a:round/>
            </a:ln>
            <a:effectLst/>
          </c:spPr>
          <c:marker>
            <c:symbol val="none"/>
          </c:marker>
          <c:cat>
            <c:strRef>
              <c:f>Sheet1!$B$2:$AJ$2</c:f>
              <c:strCache>
                <c:ptCount val="34"/>
                <c:pt idx="0">
                  <c:v>FY 87</c:v>
                </c:pt>
                <c:pt idx="1">
                  <c:v>FY 88</c:v>
                </c:pt>
                <c:pt idx="2">
                  <c:v>FY89</c:v>
                </c:pt>
                <c:pt idx="3">
                  <c:v>FY 90</c:v>
                </c:pt>
                <c:pt idx="4">
                  <c:v>FY 91</c:v>
                </c:pt>
                <c:pt idx="5">
                  <c:v>FY 92</c:v>
                </c:pt>
                <c:pt idx="6">
                  <c:v>FY 93</c:v>
                </c:pt>
                <c:pt idx="7">
                  <c:v>FY 94</c:v>
                </c:pt>
                <c:pt idx="8">
                  <c:v>FY 95</c:v>
                </c:pt>
                <c:pt idx="9">
                  <c:v>FY 96</c:v>
                </c:pt>
                <c:pt idx="10">
                  <c:v>FY 97</c:v>
                </c:pt>
                <c:pt idx="11">
                  <c:v>FY 98</c:v>
                </c:pt>
                <c:pt idx="12">
                  <c:v>FY 99</c:v>
                </c:pt>
                <c:pt idx="13">
                  <c:v>FY 00</c:v>
                </c:pt>
                <c:pt idx="14">
                  <c:v>FY 01</c:v>
                </c:pt>
                <c:pt idx="15">
                  <c:v>FY 02</c:v>
                </c:pt>
                <c:pt idx="16">
                  <c:v>FY 03</c:v>
                </c:pt>
                <c:pt idx="17">
                  <c:v>FY 04</c:v>
                </c:pt>
                <c:pt idx="18">
                  <c:v>FY 05</c:v>
                </c:pt>
                <c:pt idx="19">
                  <c:v>FY 06</c:v>
                </c:pt>
                <c:pt idx="20">
                  <c:v>FY 07</c:v>
                </c:pt>
                <c:pt idx="21">
                  <c:v>FY 08</c:v>
                </c:pt>
                <c:pt idx="22">
                  <c:v>FY 09</c:v>
                </c:pt>
                <c:pt idx="23">
                  <c:v>FY 10</c:v>
                </c:pt>
                <c:pt idx="24">
                  <c:v>FY 11</c:v>
                </c:pt>
                <c:pt idx="25">
                  <c:v>FY 12</c:v>
                </c:pt>
                <c:pt idx="26">
                  <c:v>FY 13</c:v>
                </c:pt>
                <c:pt idx="27">
                  <c:v>FY 14</c:v>
                </c:pt>
                <c:pt idx="28">
                  <c:v>FY 15</c:v>
                </c:pt>
                <c:pt idx="29">
                  <c:v>FY 16</c:v>
                </c:pt>
                <c:pt idx="30">
                  <c:v>FY 17</c:v>
                </c:pt>
                <c:pt idx="31">
                  <c:v>FY 18</c:v>
                </c:pt>
                <c:pt idx="32">
                  <c:v>FY 19</c:v>
                </c:pt>
                <c:pt idx="33">
                  <c:v>FY20</c:v>
                </c:pt>
              </c:strCache>
            </c:strRef>
          </c:cat>
          <c:val>
            <c:numRef>
              <c:f>Sheet1!$B$5:$AJ$5</c:f>
              <c:numCache>
                <c:formatCode>General</c:formatCode>
                <c:ptCount val="34"/>
                <c:pt idx="0">
                  <c:v>495.37900000000002</c:v>
                </c:pt>
                <c:pt idx="1">
                  <c:v>505</c:v>
                </c:pt>
                <c:pt idx="2">
                  <c:v>515</c:v>
                </c:pt>
                <c:pt idx="3">
                  <c:v>525</c:v>
                </c:pt>
                <c:pt idx="4">
                  <c:v>536</c:v>
                </c:pt>
                <c:pt idx="5">
                  <c:v>547</c:v>
                </c:pt>
                <c:pt idx="6">
                  <c:v>558</c:v>
                </c:pt>
                <c:pt idx="7">
                  <c:v>569</c:v>
                </c:pt>
                <c:pt idx="8">
                  <c:v>580</c:v>
                </c:pt>
                <c:pt idx="9">
                  <c:v>592</c:v>
                </c:pt>
                <c:pt idx="10">
                  <c:v>604</c:v>
                </c:pt>
                <c:pt idx="11">
                  <c:v>616</c:v>
                </c:pt>
                <c:pt idx="12">
                  <c:v>628</c:v>
                </c:pt>
                <c:pt idx="13">
                  <c:v>641</c:v>
                </c:pt>
                <c:pt idx="14">
                  <c:v>654</c:v>
                </c:pt>
                <c:pt idx="15">
                  <c:v>667</c:v>
                </c:pt>
                <c:pt idx="16">
                  <c:v>680</c:v>
                </c:pt>
                <c:pt idx="17">
                  <c:v>694</c:v>
                </c:pt>
                <c:pt idx="18">
                  <c:v>708</c:v>
                </c:pt>
                <c:pt idx="19">
                  <c:v>722</c:v>
                </c:pt>
                <c:pt idx="20">
                  <c:v>736</c:v>
                </c:pt>
                <c:pt idx="21">
                  <c:v>751</c:v>
                </c:pt>
                <c:pt idx="22">
                  <c:v>766</c:v>
                </c:pt>
                <c:pt idx="23">
                  <c:v>781</c:v>
                </c:pt>
                <c:pt idx="24">
                  <c:v>797</c:v>
                </c:pt>
                <c:pt idx="25">
                  <c:v>813</c:v>
                </c:pt>
                <c:pt idx="26">
                  <c:v>829</c:v>
                </c:pt>
                <c:pt idx="27">
                  <c:v>846</c:v>
                </c:pt>
                <c:pt idx="28">
                  <c:v>863</c:v>
                </c:pt>
                <c:pt idx="29">
                  <c:v>880</c:v>
                </c:pt>
                <c:pt idx="30">
                  <c:v>898</c:v>
                </c:pt>
                <c:pt idx="31">
                  <c:v>916</c:v>
                </c:pt>
                <c:pt idx="32">
                  <c:v>934</c:v>
                </c:pt>
                <c:pt idx="33">
                  <c:v>953</c:v>
                </c:pt>
              </c:numCache>
            </c:numRef>
          </c:val>
          <c:smooth val="0"/>
          <c:extLst>
            <c:ext xmlns:c16="http://schemas.microsoft.com/office/drawing/2014/chart" uri="{C3380CC4-5D6E-409C-BE32-E72D297353CC}">
              <c16:uniqueId val="{00000004-84F6-4C29-A92B-6C5620CFE086}"/>
            </c:ext>
          </c:extLst>
        </c:ser>
        <c:ser>
          <c:idx val="3"/>
          <c:order val="3"/>
          <c:tx>
            <c:strRef>
              <c:f>Sheet1!$A$6</c:f>
              <c:strCache>
                <c:ptCount val="1"/>
                <c:pt idx="0">
                  <c:v>1.5% Increase</c:v>
                </c:pt>
              </c:strCache>
            </c:strRef>
          </c:tx>
          <c:spPr>
            <a:ln w="28575" cap="rnd">
              <a:solidFill>
                <a:schemeClr val="accent4"/>
              </a:solidFill>
              <a:round/>
            </a:ln>
            <a:effectLst/>
          </c:spPr>
          <c:marker>
            <c:symbol val="none"/>
          </c:marker>
          <c:cat>
            <c:strRef>
              <c:f>Sheet1!$B$2:$AJ$2</c:f>
              <c:strCache>
                <c:ptCount val="34"/>
                <c:pt idx="0">
                  <c:v>FY 87</c:v>
                </c:pt>
                <c:pt idx="1">
                  <c:v>FY 88</c:v>
                </c:pt>
                <c:pt idx="2">
                  <c:v>FY89</c:v>
                </c:pt>
                <c:pt idx="3">
                  <c:v>FY 90</c:v>
                </c:pt>
                <c:pt idx="4">
                  <c:v>FY 91</c:v>
                </c:pt>
                <c:pt idx="5">
                  <c:v>FY 92</c:v>
                </c:pt>
                <c:pt idx="6">
                  <c:v>FY 93</c:v>
                </c:pt>
                <c:pt idx="7">
                  <c:v>FY 94</c:v>
                </c:pt>
                <c:pt idx="8">
                  <c:v>FY 95</c:v>
                </c:pt>
                <c:pt idx="9">
                  <c:v>FY 96</c:v>
                </c:pt>
                <c:pt idx="10">
                  <c:v>FY 97</c:v>
                </c:pt>
                <c:pt idx="11">
                  <c:v>FY 98</c:v>
                </c:pt>
                <c:pt idx="12">
                  <c:v>FY 99</c:v>
                </c:pt>
                <c:pt idx="13">
                  <c:v>FY 00</c:v>
                </c:pt>
                <c:pt idx="14">
                  <c:v>FY 01</c:v>
                </c:pt>
                <c:pt idx="15">
                  <c:v>FY 02</c:v>
                </c:pt>
                <c:pt idx="16">
                  <c:v>FY 03</c:v>
                </c:pt>
                <c:pt idx="17">
                  <c:v>FY 04</c:v>
                </c:pt>
                <c:pt idx="18">
                  <c:v>FY 05</c:v>
                </c:pt>
                <c:pt idx="19">
                  <c:v>FY 06</c:v>
                </c:pt>
                <c:pt idx="20">
                  <c:v>FY 07</c:v>
                </c:pt>
                <c:pt idx="21">
                  <c:v>FY 08</c:v>
                </c:pt>
                <c:pt idx="22">
                  <c:v>FY 09</c:v>
                </c:pt>
                <c:pt idx="23">
                  <c:v>FY 10</c:v>
                </c:pt>
                <c:pt idx="24">
                  <c:v>FY 11</c:v>
                </c:pt>
                <c:pt idx="25">
                  <c:v>FY 12</c:v>
                </c:pt>
                <c:pt idx="26">
                  <c:v>FY 13</c:v>
                </c:pt>
                <c:pt idx="27">
                  <c:v>FY 14</c:v>
                </c:pt>
                <c:pt idx="28">
                  <c:v>FY 15</c:v>
                </c:pt>
                <c:pt idx="29">
                  <c:v>FY 16</c:v>
                </c:pt>
                <c:pt idx="30">
                  <c:v>FY 17</c:v>
                </c:pt>
                <c:pt idx="31">
                  <c:v>FY 18</c:v>
                </c:pt>
                <c:pt idx="32">
                  <c:v>FY 19</c:v>
                </c:pt>
                <c:pt idx="33">
                  <c:v>FY20</c:v>
                </c:pt>
              </c:strCache>
            </c:strRef>
          </c:cat>
          <c:val>
            <c:numRef>
              <c:f>Sheet1!$B$6:$AJ$6</c:f>
              <c:numCache>
                <c:formatCode>General</c:formatCode>
                <c:ptCount val="34"/>
                <c:pt idx="0">
                  <c:v>495.37900000000002</c:v>
                </c:pt>
                <c:pt idx="1">
                  <c:v>503</c:v>
                </c:pt>
                <c:pt idx="2">
                  <c:v>511</c:v>
                </c:pt>
                <c:pt idx="3">
                  <c:v>519</c:v>
                </c:pt>
                <c:pt idx="4">
                  <c:v>527</c:v>
                </c:pt>
                <c:pt idx="5">
                  <c:v>535</c:v>
                </c:pt>
                <c:pt idx="6">
                  <c:v>543</c:v>
                </c:pt>
                <c:pt idx="7">
                  <c:v>551</c:v>
                </c:pt>
                <c:pt idx="8">
                  <c:v>559</c:v>
                </c:pt>
                <c:pt idx="9">
                  <c:v>567</c:v>
                </c:pt>
                <c:pt idx="10">
                  <c:v>576</c:v>
                </c:pt>
                <c:pt idx="11">
                  <c:v>585</c:v>
                </c:pt>
                <c:pt idx="12">
                  <c:v>594</c:v>
                </c:pt>
                <c:pt idx="13">
                  <c:v>603</c:v>
                </c:pt>
                <c:pt idx="14">
                  <c:v>612</c:v>
                </c:pt>
                <c:pt idx="15">
                  <c:v>621</c:v>
                </c:pt>
                <c:pt idx="16">
                  <c:v>630</c:v>
                </c:pt>
                <c:pt idx="17">
                  <c:v>639</c:v>
                </c:pt>
                <c:pt idx="18">
                  <c:v>649</c:v>
                </c:pt>
                <c:pt idx="19">
                  <c:v>659</c:v>
                </c:pt>
                <c:pt idx="20">
                  <c:v>669</c:v>
                </c:pt>
                <c:pt idx="21">
                  <c:v>679</c:v>
                </c:pt>
                <c:pt idx="22">
                  <c:v>689</c:v>
                </c:pt>
                <c:pt idx="23">
                  <c:v>699</c:v>
                </c:pt>
                <c:pt idx="24">
                  <c:v>709</c:v>
                </c:pt>
                <c:pt idx="25">
                  <c:v>720</c:v>
                </c:pt>
                <c:pt idx="26">
                  <c:v>731</c:v>
                </c:pt>
                <c:pt idx="27">
                  <c:v>742</c:v>
                </c:pt>
                <c:pt idx="28">
                  <c:v>753</c:v>
                </c:pt>
                <c:pt idx="29">
                  <c:v>764</c:v>
                </c:pt>
                <c:pt idx="30">
                  <c:v>775</c:v>
                </c:pt>
                <c:pt idx="31">
                  <c:v>787</c:v>
                </c:pt>
                <c:pt idx="32">
                  <c:v>799</c:v>
                </c:pt>
                <c:pt idx="33">
                  <c:v>811</c:v>
                </c:pt>
              </c:numCache>
            </c:numRef>
          </c:val>
          <c:smooth val="0"/>
          <c:extLst>
            <c:ext xmlns:c16="http://schemas.microsoft.com/office/drawing/2014/chart" uri="{C3380CC4-5D6E-409C-BE32-E72D297353CC}">
              <c16:uniqueId val="{00000005-84F6-4C29-A92B-6C5620CFE086}"/>
            </c:ext>
          </c:extLst>
        </c:ser>
        <c:ser>
          <c:idx val="4"/>
          <c:order val="4"/>
          <c:tx>
            <c:strRef>
              <c:f>Sheet1!$A$7</c:f>
              <c:strCache>
                <c:ptCount val="1"/>
                <c:pt idx="0">
                  <c:v>1% Increase</c:v>
                </c:pt>
              </c:strCache>
            </c:strRef>
          </c:tx>
          <c:spPr>
            <a:ln w="28575" cap="rnd">
              <a:solidFill>
                <a:schemeClr val="accent5"/>
              </a:solidFill>
              <a:round/>
            </a:ln>
            <a:effectLst/>
          </c:spPr>
          <c:marker>
            <c:symbol val="none"/>
          </c:marker>
          <c:cat>
            <c:strRef>
              <c:f>Sheet1!$B$2:$AJ$2</c:f>
              <c:strCache>
                <c:ptCount val="34"/>
                <c:pt idx="0">
                  <c:v>FY 87</c:v>
                </c:pt>
                <c:pt idx="1">
                  <c:v>FY 88</c:v>
                </c:pt>
                <c:pt idx="2">
                  <c:v>FY89</c:v>
                </c:pt>
                <c:pt idx="3">
                  <c:v>FY 90</c:v>
                </c:pt>
                <c:pt idx="4">
                  <c:v>FY 91</c:v>
                </c:pt>
                <c:pt idx="5">
                  <c:v>FY 92</c:v>
                </c:pt>
                <c:pt idx="6">
                  <c:v>FY 93</c:v>
                </c:pt>
                <c:pt idx="7">
                  <c:v>FY 94</c:v>
                </c:pt>
                <c:pt idx="8">
                  <c:v>FY 95</c:v>
                </c:pt>
                <c:pt idx="9">
                  <c:v>FY 96</c:v>
                </c:pt>
                <c:pt idx="10">
                  <c:v>FY 97</c:v>
                </c:pt>
                <c:pt idx="11">
                  <c:v>FY 98</c:v>
                </c:pt>
                <c:pt idx="12">
                  <c:v>FY 99</c:v>
                </c:pt>
                <c:pt idx="13">
                  <c:v>FY 00</c:v>
                </c:pt>
                <c:pt idx="14">
                  <c:v>FY 01</c:v>
                </c:pt>
                <c:pt idx="15">
                  <c:v>FY 02</c:v>
                </c:pt>
                <c:pt idx="16">
                  <c:v>FY 03</c:v>
                </c:pt>
                <c:pt idx="17">
                  <c:v>FY 04</c:v>
                </c:pt>
                <c:pt idx="18">
                  <c:v>FY 05</c:v>
                </c:pt>
                <c:pt idx="19">
                  <c:v>FY 06</c:v>
                </c:pt>
                <c:pt idx="20">
                  <c:v>FY 07</c:v>
                </c:pt>
                <c:pt idx="21">
                  <c:v>FY 08</c:v>
                </c:pt>
                <c:pt idx="22">
                  <c:v>FY 09</c:v>
                </c:pt>
                <c:pt idx="23">
                  <c:v>FY 10</c:v>
                </c:pt>
                <c:pt idx="24">
                  <c:v>FY 11</c:v>
                </c:pt>
                <c:pt idx="25">
                  <c:v>FY 12</c:v>
                </c:pt>
                <c:pt idx="26">
                  <c:v>FY 13</c:v>
                </c:pt>
                <c:pt idx="27">
                  <c:v>FY 14</c:v>
                </c:pt>
                <c:pt idx="28">
                  <c:v>FY 15</c:v>
                </c:pt>
                <c:pt idx="29">
                  <c:v>FY 16</c:v>
                </c:pt>
                <c:pt idx="30">
                  <c:v>FY 17</c:v>
                </c:pt>
                <c:pt idx="31">
                  <c:v>FY 18</c:v>
                </c:pt>
                <c:pt idx="32">
                  <c:v>FY 19</c:v>
                </c:pt>
                <c:pt idx="33">
                  <c:v>FY20</c:v>
                </c:pt>
              </c:strCache>
            </c:strRef>
          </c:cat>
          <c:val>
            <c:numRef>
              <c:f>Sheet1!$B$7:$AJ$7</c:f>
              <c:numCache>
                <c:formatCode>General</c:formatCode>
                <c:ptCount val="34"/>
                <c:pt idx="0">
                  <c:v>495.37900000000002</c:v>
                </c:pt>
                <c:pt idx="1">
                  <c:v>500</c:v>
                </c:pt>
                <c:pt idx="2">
                  <c:v>505</c:v>
                </c:pt>
                <c:pt idx="3">
                  <c:v>510</c:v>
                </c:pt>
                <c:pt idx="4">
                  <c:v>515</c:v>
                </c:pt>
                <c:pt idx="5">
                  <c:v>520</c:v>
                </c:pt>
                <c:pt idx="6">
                  <c:v>525</c:v>
                </c:pt>
                <c:pt idx="7">
                  <c:v>530</c:v>
                </c:pt>
                <c:pt idx="8">
                  <c:v>535</c:v>
                </c:pt>
                <c:pt idx="9">
                  <c:v>540</c:v>
                </c:pt>
                <c:pt idx="10">
                  <c:v>545</c:v>
                </c:pt>
                <c:pt idx="11">
                  <c:v>550</c:v>
                </c:pt>
                <c:pt idx="12">
                  <c:v>556</c:v>
                </c:pt>
                <c:pt idx="13">
                  <c:v>562</c:v>
                </c:pt>
                <c:pt idx="14">
                  <c:v>568</c:v>
                </c:pt>
                <c:pt idx="15">
                  <c:v>574</c:v>
                </c:pt>
                <c:pt idx="16">
                  <c:v>580</c:v>
                </c:pt>
                <c:pt idx="17">
                  <c:v>586</c:v>
                </c:pt>
                <c:pt idx="18">
                  <c:v>592</c:v>
                </c:pt>
                <c:pt idx="19">
                  <c:v>598</c:v>
                </c:pt>
                <c:pt idx="20">
                  <c:v>604</c:v>
                </c:pt>
                <c:pt idx="21">
                  <c:v>610</c:v>
                </c:pt>
                <c:pt idx="22">
                  <c:v>616</c:v>
                </c:pt>
                <c:pt idx="23">
                  <c:v>622</c:v>
                </c:pt>
                <c:pt idx="24">
                  <c:v>628</c:v>
                </c:pt>
                <c:pt idx="25">
                  <c:v>634</c:v>
                </c:pt>
                <c:pt idx="26">
                  <c:v>640</c:v>
                </c:pt>
                <c:pt idx="27">
                  <c:v>646</c:v>
                </c:pt>
                <c:pt idx="28">
                  <c:v>652</c:v>
                </c:pt>
                <c:pt idx="29">
                  <c:v>659</c:v>
                </c:pt>
                <c:pt idx="30">
                  <c:v>666</c:v>
                </c:pt>
                <c:pt idx="31">
                  <c:v>673</c:v>
                </c:pt>
                <c:pt idx="32">
                  <c:v>680</c:v>
                </c:pt>
                <c:pt idx="33">
                  <c:v>687</c:v>
                </c:pt>
              </c:numCache>
            </c:numRef>
          </c:val>
          <c:smooth val="0"/>
          <c:extLst>
            <c:ext xmlns:c16="http://schemas.microsoft.com/office/drawing/2014/chart" uri="{C3380CC4-5D6E-409C-BE32-E72D297353CC}">
              <c16:uniqueId val="{00000006-84F6-4C29-A92B-6C5620CFE086}"/>
            </c:ext>
          </c:extLst>
        </c:ser>
        <c:dLbls>
          <c:showLegendKey val="0"/>
          <c:showVal val="0"/>
          <c:showCatName val="0"/>
          <c:showSerName val="0"/>
          <c:showPercent val="0"/>
          <c:showBubbleSize val="0"/>
        </c:dLbls>
        <c:smooth val="0"/>
        <c:axId val="479155456"/>
        <c:axId val="479157416"/>
      </c:lineChart>
      <c:catAx>
        <c:axId val="479155456"/>
        <c:scaling>
          <c:orientation val="minMax"/>
        </c:scaling>
        <c:delete val="0"/>
        <c:axPos val="b"/>
        <c:numFmt formatCode="General" sourceLinked="1"/>
        <c:majorTickMark val="in"/>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79157416"/>
        <c:crosses val="autoZero"/>
        <c:auto val="0"/>
        <c:lblAlgn val="ctr"/>
        <c:lblOffset val="100"/>
        <c:noMultiLvlLbl val="0"/>
      </c:catAx>
      <c:valAx>
        <c:axId val="479157416"/>
        <c:scaling>
          <c:orientation val="minMax"/>
          <c:max val="1300"/>
          <c:min val="4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low"/>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479155456"/>
        <c:crosses val="autoZero"/>
        <c:crossBetween val="between"/>
      </c:valAx>
      <c:spPr>
        <a:noFill/>
        <a:ln w="12700">
          <a:solidFill>
            <a:schemeClr val="tx1">
              <a:lumMod val="15000"/>
              <a:lumOff val="85000"/>
            </a:schemeClr>
          </a:solid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296697287839024E-2"/>
          <c:y val="2.6400262884329378E-2"/>
          <c:w val="0.87478663604549434"/>
          <c:h val="0.63149598075450286"/>
        </c:manualLayout>
      </c:layout>
      <c:areaChart>
        <c:grouping val="stacked"/>
        <c:varyColors val="0"/>
        <c:ser>
          <c:idx val="0"/>
          <c:order val="0"/>
          <c:tx>
            <c:strRef>
              <c:f>'Projects History'!$C$3</c:f>
              <c:strCache>
                <c:ptCount val="1"/>
                <c:pt idx="0">
                  <c:v>B-factory</c:v>
                </c:pt>
              </c:strCache>
            </c:strRef>
          </c:tx>
          <c:spPr>
            <a:solidFill>
              <a:schemeClr val="accent2">
                <a:lumMod val="20000"/>
                <a:lumOff val="80000"/>
              </a:schemeClr>
            </a:solidFill>
            <a:ln>
              <a:noFill/>
            </a:ln>
            <a:effectLst/>
          </c:spPr>
          <c:dLbls>
            <c:dLbl>
              <c:idx val="0"/>
              <c:layout>
                <c:manualLayout>
                  <c:x val="-0.3909367891513561"/>
                  <c:y val="-2.0226359930222065E-2"/>
                </c:manualLayout>
              </c:layout>
              <c:showLegendKey val="0"/>
              <c:showVal val="0"/>
              <c:showCatName val="0"/>
              <c:showSerName val="1"/>
              <c:showPercent val="0"/>
              <c:showBubbleSize val="0"/>
              <c:extLst>
                <c:ext xmlns:c15="http://schemas.microsoft.com/office/drawing/2012/chart" uri="{CE6537A1-D6FC-4f65-9D91-7224C49458BB}">
                  <c15:layout>
                    <c:manualLayout>
                      <c:w val="8.7354221347331576E-2"/>
                      <c:h val="2.9726951906910465E-2"/>
                    </c:manualLayout>
                  </c15:layout>
                </c:ext>
                <c:ext xmlns:c16="http://schemas.microsoft.com/office/drawing/2014/chart" uri="{C3380CC4-5D6E-409C-BE32-E72D297353CC}">
                  <c16:uniqueId val="{00000000-362D-4271-AEC9-7C5A1AC6078F}"/>
                </c:ext>
              </c:extLst>
            </c:dLbl>
            <c:spPr>
              <a:noFill/>
              <a:ln>
                <a:noFill/>
              </a:ln>
              <a:effectLst/>
            </c:spPr>
            <c:txPr>
              <a:bodyPr rot="0" spcFirstLastPara="1" vertOverflow="ellipsis" vert="horz" wrap="square" lIns="38100" tIns="19050" rIns="38100" bIns="19050" anchor="ctr" anchorCtr="0">
                <a:spAutoFit/>
              </a:bodyPr>
              <a:lstStyle/>
              <a:p>
                <a:pPr algn="l">
                  <a:defRPr sz="10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'Projects History'!$D$2:$AB$2</c:f>
              <c:strCache>
                <c:ptCount val="25"/>
                <c:pt idx="0">
                  <c:v>FY 1996</c:v>
                </c:pt>
                <c:pt idx="1">
                  <c:v>FY 1997</c:v>
                </c:pt>
                <c:pt idx="2">
                  <c:v>FY 1998</c:v>
                </c:pt>
                <c:pt idx="3">
                  <c:v>FY 1999</c:v>
                </c:pt>
                <c:pt idx="4">
                  <c:v>FY 2000</c:v>
                </c:pt>
                <c:pt idx="5">
                  <c:v>FY 2001</c:v>
                </c:pt>
                <c:pt idx="6">
                  <c:v>FY 2002</c:v>
                </c:pt>
                <c:pt idx="7">
                  <c:v>FY 2003</c:v>
                </c:pt>
                <c:pt idx="8">
                  <c:v>FY 2004</c:v>
                </c:pt>
                <c:pt idx="9">
                  <c:v>FY 2005</c:v>
                </c:pt>
                <c:pt idx="10">
                  <c:v>FY 2006</c:v>
                </c:pt>
                <c:pt idx="11">
                  <c:v>FY 2007</c:v>
                </c:pt>
                <c:pt idx="12">
                  <c:v>FY 2008</c:v>
                </c:pt>
                <c:pt idx="13">
                  <c:v>FY 2009 (+ARRA)</c:v>
                </c:pt>
                <c:pt idx="14">
                  <c:v>FY 2010</c:v>
                </c:pt>
                <c:pt idx="15">
                  <c:v>FY 2011</c:v>
                </c:pt>
                <c:pt idx="16">
                  <c:v>FY 2012</c:v>
                </c:pt>
                <c:pt idx="17">
                  <c:v>FY 2013 (Seq yr)</c:v>
                </c:pt>
                <c:pt idx="18">
                  <c:v>FY 2014</c:v>
                </c:pt>
                <c:pt idx="19">
                  <c:v>FY 2015</c:v>
                </c:pt>
                <c:pt idx="20">
                  <c:v>FY 2016</c:v>
                </c:pt>
                <c:pt idx="21">
                  <c:v>FY 2017</c:v>
                </c:pt>
                <c:pt idx="22">
                  <c:v>FY 2018</c:v>
                </c:pt>
                <c:pt idx="23">
                  <c:v>FY 2019</c:v>
                </c:pt>
                <c:pt idx="24">
                  <c:v>FY 2020</c:v>
                </c:pt>
              </c:strCache>
            </c:strRef>
          </c:cat>
          <c:val>
            <c:numRef>
              <c:f>'Projects History'!$D$3:$AB$3</c:f>
              <c:numCache>
                <c:formatCode>#,##0_);\(#,##0\)</c:formatCode>
                <c:ptCount val="25"/>
                <c:pt idx="0">
                  <c:v>52000</c:v>
                </c:pt>
                <c:pt idx="1">
                  <c:v>45000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numCache>
            </c:numRef>
          </c:val>
          <c:extLst>
            <c:ext xmlns:c16="http://schemas.microsoft.com/office/drawing/2014/chart" uri="{C3380CC4-5D6E-409C-BE32-E72D297353CC}">
              <c16:uniqueId val="{00000001-362D-4271-AEC9-7C5A1AC6078F}"/>
            </c:ext>
          </c:extLst>
        </c:ser>
        <c:ser>
          <c:idx val="1"/>
          <c:order val="1"/>
          <c:tx>
            <c:strRef>
              <c:f>'Projects History'!$C$4</c:f>
              <c:strCache>
                <c:ptCount val="1"/>
                <c:pt idx="0">
                  <c:v>Fermilab Main Injector</c:v>
                </c:pt>
              </c:strCache>
            </c:strRef>
          </c:tx>
          <c:spPr>
            <a:solidFill>
              <a:schemeClr val="accent2"/>
            </a:solidFill>
            <a:ln>
              <a:noFill/>
            </a:ln>
            <a:effectLst/>
          </c:spPr>
          <c:dLbls>
            <c:dLbl>
              <c:idx val="0"/>
              <c:layout>
                <c:manualLayout>
                  <c:x val="-0.39754965004374454"/>
                  <c:y val="-0.10178724738983701"/>
                </c:manualLayout>
              </c:layout>
              <c:spPr>
                <a:noFill/>
                <a:ln>
                  <a:noFill/>
                </a:ln>
                <a:effectLst/>
              </c:spPr>
              <c:txPr>
                <a:bodyPr rot="2700000" spcFirstLastPara="1" vertOverflow="ellipsis" wrap="square" lIns="38100" tIns="19050" rIns="38100" bIns="19050" anchor="ctr" anchorCtr="0">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362D-4271-AEC9-7C5A1AC6078F}"/>
                </c:ext>
              </c:extLst>
            </c:dLbl>
            <c:spPr>
              <a:noFill/>
              <a:ln>
                <a:noFill/>
              </a:ln>
              <a:effectLst/>
            </c:spPr>
            <c:txPr>
              <a:bodyPr rot="2700000" spcFirstLastPara="1" vertOverflow="ellipsis" wrap="square" lIns="38100" tIns="19050" rIns="38100" bIns="19050" anchor="ctr" anchorCtr="0">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'Projects History'!$D$2:$AB$2</c:f>
              <c:strCache>
                <c:ptCount val="25"/>
                <c:pt idx="0">
                  <c:v>FY 1996</c:v>
                </c:pt>
                <c:pt idx="1">
                  <c:v>FY 1997</c:v>
                </c:pt>
                <c:pt idx="2">
                  <c:v>FY 1998</c:v>
                </c:pt>
                <c:pt idx="3">
                  <c:v>FY 1999</c:v>
                </c:pt>
                <c:pt idx="4">
                  <c:v>FY 2000</c:v>
                </c:pt>
                <c:pt idx="5">
                  <c:v>FY 2001</c:v>
                </c:pt>
                <c:pt idx="6">
                  <c:v>FY 2002</c:v>
                </c:pt>
                <c:pt idx="7">
                  <c:v>FY 2003</c:v>
                </c:pt>
                <c:pt idx="8">
                  <c:v>FY 2004</c:v>
                </c:pt>
                <c:pt idx="9">
                  <c:v>FY 2005</c:v>
                </c:pt>
                <c:pt idx="10">
                  <c:v>FY 2006</c:v>
                </c:pt>
                <c:pt idx="11">
                  <c:v>FY 2007</c:v>
                </c:pt>
                <c:pt idx="12">
                  <c:v>FY 2008</c:v>
                </c:pt>
                <c:pt idx="13">
                  <c:v>FY 2009 (+ARRA)</c:v>
                </c:pt>
                <c:pt idx="14">
                  <c:v>FY 2010</c:v>
                </c:pt>
                <c:pt idx="15">
                  <c:v>FY 2011</c:v>
                </c:pt>
                <c:pt idx="16">
                  <c:v>FY 2012</c:v>
                </c:pt>
                <c:pt idx="17">
                  <c:v>FY 2013 (Seq yr)</c:v>
                </c:pt>
                <c:pt idx="18">
                  <c:v>FY 2014</c:v>
                </c:pt>
                <c:pt idx="19">
                  <c:v>FY 2015</c:v>
                </c:pt>
                <c:pt idx="20">
                  <c:v>FY 2016</c:v>
                </c:pt>
                <c:pt idx="21">
                  <c:v>FY 2017</c:v>
                </c:pt>
                <c:pt idx="22">
                  <c:v>FY 2018</c:v>
                </c:pt>
                <c:pt idx="23">
                  <c:v>FY 2019</c:v>
                </c:pt>
                <c:pt idx="24">
                  <c:v>FY 2020</c:v>
                </c:pt>
              </c:strCache>
            </c:strRef>
          </c:cat>
          <c:val>
            <c:numRef>
              <c:f>'Projects History'!$D$4:$AB$4</c:f>
              <c:numCache>
                <c:formatCode>#,##0_);\(#,##0\)</c:formatCode>
                <c:ptCount val="25"/>
                <c:pt idx="0">
                  <c:v>52000</c:v>
                </c:pt>
                <c:pt idx="1">
                  <c:v>52000</c:v>
                </c:pt>
                <c:pt idx="2">
                  <c:v>30950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numCache>
            </c:numRef>
          </c:val>
          <c:extLst>
            <c:ext xmlns:c16="http://schemas.microsoft.com/office/drawing/2014/chart" uri="{C3380CC4-5D6E-409C-BE32-E72D297353CC}">
              <c16:uniqueId val="{00000003-362D-4271-AEC9-7C5A1AC6078F}"/>
            </c:ext>
          </c:extLst>
        </c:ser>
        <c:ser>
          <c:idx val="2"/>
          <c:order val="2"/>
          <c:tx>
            <c:strRef>
              <c:f>'Projects History'!$C$5</c:f>
              <c:strCache>
                <c:ptCount val="1"/>
                <c:pt idx="0">
                  <c:v>SLAC Master Substation Upgrade</c:v>
                </c:pt>
              </c:strCache>
            </c:strRef>
          </c:tx>
          <c:spPr>
            <a:solidFill>
              <a:schemeClr val="accent3"/>
            </a:solidFill>
            <a:ln>
              <a:noFill/>
            </a:ln>
            <a:effectLst/>
          </c:spPr>
          <c:cat>
            <c:strRef>
              <c:f>'Projects History'!$D$2:$AB$2</c:f>
              <c:strCache>
                <c:ptCount val="25"/>
                <c:pt idx="0">
                  <c:v>FY 1996</c:v>
                </c:pt>
                <c:pt idx="1">
                  <c:v>FY 1997</c:v>
                </c:pt>
                <c:pt idx="2">
                  <c:v>FY 1998</c:v>
                </c:pt>
                <c:pt idx="3">
                  <c:v>FY 1999</c:v>
                </c:pt>
                <c:pt idx="4">
                  <c:v>FY 2000</c:v>
                </c:pt>
                <c:pt idx="5">
                  <c:v>FY 2001</c:v>
                </c:pt>
                <c:pt idx="6">
                  <c:v>FY 2002</c:v>
                </c:pt>
                <c:pt idx="7">
                  <c:v>FY 2003</c:v>
                </c:pt>
                <c:pt idx="8">
                  <c:v>FY 2004</c:v>
                </c:pt>
                <c:pt idx="9">
                  <c:v>FY 2005</c:v>
                </c:pt>
                <c:pt idx="10">
                  <c:v>FY 2006</c:v>
                </c:pt>
                <c:pt idx="11">
                  <c:v>FY 2007</c:v>
                </c:pt>
                <c:pt idx="12">
                  <c:v>FY 2008</c:v>
                </c:pt>
                <c:pt idx="13">
                  <c:v>FY 2009 (+ARRA)</c:v>
                </c:pt>
                <c:pt idx="14">
                  <c:v>FY 2010</c:v>
                </c:pt>
                <c:pt idx="15">
                  <c:v>FY 2011</c:v>
                </c:pt>
                <c:pt idx="16">
                  <c:v>FY 2012</c:v>
                </c:pt>
                <c:pt idx="17">
                  <c:v>FY 2013 (Seq yr)</c:v>
                </c:pt>
                <c:pt idx="18">
                  <c:v>FY 2014</c:v>
                </c:pt>
                <c:pt idx="19">
                  <c:v>FY 2015</c:v>
                </c:pt>
                <c:pt idx="20">
                  <c:v>FY 2016</c:v>
                </c:pt>
                <c:pt idx="21">
                  <c:v>FY 2017</c:v>
                </c:pt>
                <c:pt idx="22">
                  <c:v>FY 2018</c:v>
                </c:pt>
                <c:pt idx="23">
                  <c:v>FY 2019</c:v>
                </c:pt>
                <c:pt idx="24">
                  <c:v>FY 2020</c:v>
                </c:pt>
              </c:strCache>
            </c:strRef>
          </c:cat>
          <c:val>
            <c:numRef>
              <c:f>'Projects History'!$D$5:$AB$5</c:f>
              <c:numCache>
                <c:formatCode>#,##0_);\(#,##0\)</c:formatCode>
                <c:ptCount val="25"/>
                <c:pt idx="0">
                  <c:v>0</c:v>
                </c:pt>
                <c:pt idx="1">
                  <c:v>3000</c:v>
                </c:pt>
                <c:pt idx="2">
                  <c:v>9400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numCache>
            </c:numRef>
          </c:val>
          <c:extLst>
            <c:ext xmlns:c16="http://schemas.microsoft.com/office/drawing/2014/chart" uri="{C3380CC4-5D6E-409C-BE32-E72D297353CC}">
              <c16:uniqueId val="{00000004-362D-4271-AEC9-7C5A1AC6078F}"/>
            </c:ext>
          </c:extLst>
        </c:ser>
        <c:ser>
          <c:idx val="3"/>
          <c:order val="3"/>
          <c:tx>
            <c:strRef>
              <c:f>'Projects History'!$C$6</c:f>
              <c:strCache>
                <c:ptCount val="1"/>
                <c:pt idx="0">
                  <c:v>C-Zero Area Experimental Hall</c:v>
                </c:pt>
              </c:strCache>
            </c:strRef>
          </c:tx>
          <c:spPr>
            <a:solidFill>
              <a:schemeClr val="accent4"/>
            </a:solidFill>
            <a:ln>
              <a:noFill/>
            </a:ln>
            <a:effectLst/>
          </c:spPr>
          <c:cat>
            <c:strRef>
              <c:f>'Projects History'!$D$2:$AB$2</c:f>
              <c:strCache>
                <c:ptCount val="25"/>
                <c:pt idx="0">
                  <c:v>FY 1996</c:v>
                </c:pt>
                <c:pt idx="1">
                  <c:v>FY 1997</c:v>
                </c:pt>
                <c:pt idx="2">
                  <c:v>FY 1998</c:v>
                </c:pt>
                <c:pt idx="3">
                  <c:v>FY 1999</c:v>
                </c:pt>
                <c:pt idx="4">
                  <c:v>FY 2000</c:v>
                </c:pt>
                <c:pt idx="5">
                  <c:v>FY 2001</c:v>
                </c:pt>
                <c:pt idx="6">
                  <c:v>FY 2002</c:v>
                </c:pt>
                <c:pt idx="7">
                  <c:v>FY 2003</c:v>
                </c:pt>
                <c:pt idx="8">
                  <c:v>FY 2004</c:v>
                </c:pt>
                <c:pt idx="9">
                  <c:v>FY 2005</c:v>
                </c:pt>
                <c:pt idx="10">
                  <c:v>FY 2006</c:v>
                </c:pt>
                <c:pt idx="11">
                  <c:v>FY 2007</c:v>
                </c:pt>
                <c:pt idx="12">
                  <c:v>FY 2008</c:v>
                </c:pt>
                <c:pt idx="13">
                  <c:v>FY 2009 (+ARRA)</c:v>
                </c:pt>
                <c:pt idx="14">
                  <c:v>FY 2010</c:v>
                </c:pt>
                <c:pt idx="15">
                  <c:v>FY 2011</c:v>
                </c:pt>
                <c:pt idx="16">
                  <c:v>FY 2012</c:v>
                </c:pt>
                <c:pt idx="17">
                  <c:v>FY 2013 (Seq yr)</c:v>
                </c:pt>
                <c:pt idx="18">
                  <c:v>FY 2014</c:v>
                </c:pt>
                <c:pt idx="19">
                  <c:v>FY 2015</c:v>
                </c:pt>
                <c:pt idx="20">
                  <c:v>FY 2016</c:v>
                </c:pt>
                <c:pt idx="21">
                  <c:v>FY 2017</c:v>
                </c:pt>
                <c:pt idx="22">
                  <c:v>FY 2018</c:v>
                </c:pt>
                <c:pt idx="23">
                  <c:v>FY 2019</c:v>
                </c:pt>
                <c:pt idx="24">
                  <c:v>FY 2020</c:v>
                </c:pt>
              </c:strCache>
            </c:strRef>
          </c:cat>
          <c:val>
            <c:numRef>
              <c:f>'Projects History'!$D$6:$AB$6</c:f>
              <c:numCache>
                <c:formatCode>#,##0_);\(#,##0\)</c:formatCode>
                <c:ptCount val="25"/>
                <c:pt idx="0">
                  <c:v>0</c:v>
                </c:pt>
                <c:pt idx="1">
                  <c:v>0</c:v>
                </c:pt>
                <c:pt idx="2">
                  <c:v>5000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numCache>
            </c:numRef>
          </c:val>
          <c:extLst>
            <c:ext xmlns:c16="http://schemas.microsoft.com/office/drawing/2014/chart" uri="{C3380CC4-5D6E-409C-BE32-E72D297353CC}">
              <c16:uniqueId val="{00000005-362D-4271-AEC9-7C5A1AC6078F}"/>
            </c:ext>
          </c:extLst>
        </c:ser>
        <c:ser>
          <c:idx val="4"/>
          <c:order val="4"/>
          <c:tx>
            <c:strRef>
              <c:f>'Projects History'!$C$7</c:f>
              <c:strCache>
                <c:ptCount val="1"/>
                <c:pt idx="0">
                  <c:v>Neutrinos at the Main Injector</c:v>
                </c:pt>
              </c:strCache>
            </c:strRef>
          </c:tx>
          <c:spPr>
            <a:solidFill>
              <a:schemeClr val="accent6">
                <a:lumMod val="40000"/>
                <a:lumOff val="60000"/>
              </a:schemeClr>
            </a:solidFill>
            <a:ln>
              <a:noFill/>
            </a:ln>
            <a:effectLst/>
          </c:spPr>
          <c:dLbls>
            <c:dLbl>
              <c:idx val="0"/>
              <c:layout>
                <c:manualLayout>
                  <c:x val="-0.22045581802274719"/>
                  <c:y val="-1.6964737129943286E-2"/>
                </c:manualLayout>
              </c:layout>
              <c:spPr>
                <a:noFill/>
                <a:ln>
                  <a:noFill/>
                </a:ln>
                <a:effectLst/>
              </c:spPr>
              <c:txPr>
                <a:bodyPr rot="0" spcFirstLastPara="1" vertOverflow="ellipsis" vert="horz" wrap="square" lIns="38100" tIns="19050" rIns="38100" bIns="19050" anchor="ctr" anchorCtr="1">
                  <a:noAutofit/>
                </a:bodyPr>
                <a:lstStyle/>
                <a:p>
                  <a:pPr>
                    <a:defRPr sz="800" b="1" i="0" u="none" strike="noStrike" kern="1200" baseline="0">
                      <a:solidFill>
                        <a:schemeClr val="tx1"/>
                      </a:solidFill>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15:layout>
                    <c:manualLayout>
                      <c:w val="0.22701388888888888"/>
                      <c:h val="2.9268549876239846E-2"/>
                    </c:manualLayout>
                  </c15:layout>
                </c:ext>
                <c:ext xmlns:c16="http://schemas.microsoft.com/office/drawing/2014/chart" uri="{C3380CC4-5D6E-409C-BE32-E72D297353CC}">
                  <c16:uniqueId val="{00000006-362D-4271-AEC9-7C5A1AC6078F}"/>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'Projects History'!$D$2:$AB$2</c:f>
              <c:strCache>
                <c:ptCount val="25"/>
                <c:pt idx="0">
                  <c:v>FY 1996</c:v>
                </c:pt>
                <c:pt idx="1">
                  <c:v>FY 1997</c:v>
                </c:pt>
                <c:pt idx="2">
                  <c:v>FY 1998</c:v>
                </c:pt>
                <c:pt idx="3">
                  <c:v>FY 1999</c:v>
                </c:pt>
                <c:pt idx="4">
                  <c:v>FY 2000</c:v>
                </c:pt>
                <c:pt idx="5">
                  <c:v>FY 2001</c:v>
                </c:pt>
                <c:pt idx="6">
                  <c:v>FY 2002</c:v>
                </c:pt>
                <c:pt idx="7">
                  <c:v>FY 2003</c:v>
                </c:pt>
                <c:pt idx="8">
                  <c:v>FY 2004</c:v>
                </c:pt>
                <c:pt idx="9">
                  <c:v>FY 2005</c:v>
                </c:pt>
                <c:pt idx="10">
                  <c:v>FY 2006</c:v>
                </c:pt>
                <c:pt idx="11">
                  <c:v>FY 2007</c:v>
                </c:pt>
                <c:pt idx="12">
                  <c:v>FY 2008</c:v>
                </c:pt>
                <c:pt idx="13">
                  <c:v>FY 2009 (+ARRA)</c:v>
                </c:pt>
                <c:pt idx="14">
                  <c:v>FY 2010</c:v>
                </c:pt>
                <c:pt idx="15">
                  <c:v>FY 2011</c:v>
                </c:pt>
                <c:pt idx="16">
                  <c:v>FY 2012</c:v>
                </c:pt>
                <c:pt idx="17">
                  <c:v>FY 2013 (Seq yr)</c:v>
                </c:pt>
                <c:pt idx="18">
                  <c:v>FY 2014</c:v>
                </c:pt>
                <c:pt idx="19">
                  <c:v>FY 2015</c:v>
                </c:pt>
                <c:pt idx="20">
                  <c:v>FY 2016</c:v>
                </c:pt>
                <c:pt idx="21">
                  <c:v>FY 2017</c:v>
                </c:pt>
                <c:pt idx="22">
                  <c:v>FY 2018</c:v>
                </c:pt>
                <c:pt idx="23">
                  <c:v>FY 2019</c:v>
                </c:pt>
                <c:pt idx="24">
                  <c:v>FY 2020</c:v>
                </c:pt>
              </c:strCache>
            </c:strRef>
          </c:cat>
          <c:val>
            <c:numRef>
              <c:f>'Projects History'!$D$7:$AB$7</c:f>
              <c:numCache>
                <c:formatCode>#,##0_);\(#,##0\)</c:formatCode>
                <c:ptCount val="25"/>
                <c:pt idx="0">
                  <c:v>0</c:v>
                </c:pt>
                <c:pt idx="1">
                  <c:v>0</c:v>
                </c:pt>
                <c:pt idx="2">
                  <c:v>5500</c:v>
                </c:pt>
                <c:pt idx="3">
                  <c:v>14300</c:v>
                </c:pt>
                <c:pt idx="4">
                  <c:v>22000</c:v>
                </c:pt>
                <c:pt idx="5">
                  <c:v>22949</c:v>
                </c:pt>
                <c:pt idx="6">
                  <c:v>11400</c:v>
                </c:pt>
                <c:pt idx="7">
                  <c:v>19842</c:v>
                </c:pt>
                <c:pt idx="8">
                  <c:v>12426</c:v>
                </c:pt>
                <c:pt idx="9">
                  <c:v>745</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numCache>
            </c:numRef>
          </c:val>
          <c:extLst>
            <c:ext xmlns:c16="http://schemas.microsoft.com/office/drawing/2014/chart" uri="{C3380CC4-5D6E-409C-BE32-E72D297353CC}">
              <c16:uniqueId val="{00000007-362D-4271-AEC9-7C5A1AC6078F}"/>
            </c:ext>
          </c:extLst>
        </c:ser>
        <c:ser>
          <c:idx val="5"/>
          <c:order val="5"/>
          <c:tx>
            <c:strRef>
              <c:f>'Projects History'!$C$8</c:f>
              <c:strCache>
                <c:ptCount val="1"/>
                <c:pt idx="0">
                  <c:v>Willson Hall Reno</c:v>
                </c:pt>
              </c:strCache>
            </c:strRef>
          </c:tx>
          <c:spPr>
            <a:solidFill>
              <a:schemeClr val="accent6"/>
            </a:solidFill>
            <a:ln>
              <a:noFill/>
            </a:ln>
            <a:effectLst/>
          </c:spPr>
          <c:cat>
            <c:strRef>
              <c:f>'Projects History'!$D$2:$AB$2</c:f>
              <c:strCache>
                <c:ptCount val="25"/>
                <c:pt idx="0">
                  <c:v>FY 1996</c:v>
                </c:pt>
                <c:pt idx="1">
                  <c:v>FY 1997</c:v>
                </c:pt>
                <c:pt idx="2">
                  <c:v>FY 1998</c:v>
                </c:pt>
                <c:pt idx="3">
                  <c:v>FY 1999</c:v>
                </c:pt>
                <c:pt idx="4">
                  <c:v>FY 2000</c:v>
                </c:pt>
                <c:pt idx="5">
                  <c:v>FY 2001</c:v>
                </c:pt>
                <c:pt idx="6">
                  <c:v>FY 2002</c:v>
                </c:pt>
                <c:pt idx="7">
                  <c:v>FY 2003</c:v>
                </c:pt>
                <c:pt idx="8">
                  <c:v>FY 2004</c:v>
                </c:pt>
                <c:pt idx="9">
                  <c:v>FY 2005</c:v>
                </c:pt>
                <c:pt idx="10">
                  <c:v>FY 2006</c:v>
                </c:pt>
                <c:pt idx="11">
                  <c:v>FY 2007</c:v>
                </c:pt>
                <c:pt idx="12">
                  <c:v>FY 2008</c:v>
                </c:pt>
                <c:pt idx="13">
                  <c:v>FY 2009 (+ARRA)</c:v>
                </c:pt>
                <c:pt idx="14">
                  <c:v>FY 2010</c:v>
                </c:pt>
                <c:pt idx="15">
                  <c:v>FY 2011</c:v>
                </c:pt>
                <c:pt idx="16">
                  <c:v>FY 2012</c:v>
                </c:pt>
                <c:pt idx="17">
                  <c:v>FY 2013 (Seq yr)</c:v>
                </c:pt>
                <c:pt idx="18">
                  <c:v>FY 2014</c:v>
                </c:pt>
                <c:pt idx="19">
                  <c:v>FY 2015</c:v>
                </c:pt>
                <c:pt idx="20">
                  <c:v>FY 2016</c:v>
                </c:pt>
                <c:pt idx="21">
                  <c:v>FY 2017</c:v>
                </c:pt>
                <c:pt idx="22">
                  <c:v>FY 2018</c:v>
                </c:pt>
                <c:pt idx="23">
                  <c:v>FY 2019</c:v>
                </c:pt>
                <c:pt idx="24">
                  <c:v>FY 2020</c:v>
                </c:pt>
              </c:strCache>
            </c:strRef>
          </c:cat>
          <c:val>
            <c:numRef>
              <c:f>'Projects History'!$D$8:$AB$8</c:f>
              <c:numCache>
                <c:formatCode>#,##0_);\(#,##0\)</c:formatCode>
                <c:ptCount val="25"/>
                <c:pt idx="0">
                  <c:v>0</c:v>
                </c:pt>
                <c:pt idx="1">
                  <c:v>0</c:v>
                </c:pt>
                <c:pt idx="2">
                  <c:v>0</c:v>
                </c:pt>
                <c:pt idx="3">
                  <c:v>6700</c:v>
                </c:pt>
                <c:pt idx="4">
                  <c:v>4700</c:v>
                </c:pt>
                <c:pt idx="5">
                  <c:v>4191</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numCache>
            </c:numRef>
          </c:val>
          <c:extLst>
            <c:ext xmlns:c16="http://schemas.microsoft.com/office/drawing/2014/chart" uri="{C3380CC4-5D6E-409C-BE32-E72D297353CC}">
              <c16:uniqueId val="{00000008-362D-4271-AEC9-7C5A1AC6078F}"/>
            </c:ext>
          </c:extLst>
        </c:ser>
        <c:ser>
          <c:idx val="6"/>
          <c:order val="6"/>
          <c:tx>
            <c:strRef>
              <c:f>'Projects History'!$C$9</c:f>
              <c:strCache>
                <c:ptCount val="1"/>
                <c:pt idx="0">
                  <c:v>SLAC Research Office</c:v>
                </c:pt>
              </c:strCache>
            </c:strRef>
          </c:tx>
          <c:spPr>
            <a:solidFill>
              <a:srgbClr val="FFFF00"/>
            </a:solidFill>
            <a:ln>
              <a:noFill/>
            </a:ln>
            <a:effectLst/>
          </c:spPr>
          <c:cat>
            <c:strRef>
              <c:f>'Projects History'!$D$2:$AB$2</c:f>
              <c:strCache>
                <c:ptCount val="25"/>
                <c:pt idx="0">
                  <c:v>FY 1996</c:v>
                </c:pt>
                <c:pt idx="1">
                  <c:v>FY 1997</c:v>
                </c:pt>
                <c:pt idx="2">
                  <c:v>FY 1998</c:v>
                </c:pt>
                <c:pt idx="3">
                  <c:v>FY 1999</c:v>
                </c:pt>
                <c:pt idx="4">
                  <c:v>FY 2000</c:v>
                </c:pt>
                <c:pt idx="5">
                  <c:v>FY 2001</c:v>
                </c:pt>
                <c:pt idx="6">
                  <c:v>FY 2002</c:v>
                </c:pt>
                <c:pt idx="7">
                  <c:v>FY 2003</c:v>
                </c:pt>
                <c:pt idx="8">
                  <c:v>FY 2004</c:v>
                </c:pt>
                <c:pt idx="9">
                  <c:v>FY 2005</c:v>
                </c:pt>
                <c:pt idx="10">
                  <c:v>FY 2006</c:v>
                </c:pt>
                <c:pt idx="11">
                  <c:v>FY 2007</c:v>
                </c:pt>
                <c:pt idx="12">
                  <c:v>FY 2008</c:v>
                </c:pt>
                <c:pt idx="13">
                  <c:v>FY 2009 (+ARRA)</c:v>
                </c:pt>
                <c:pt idx="14">
                  <c:v>FY 2010</c:v>
                </c:pt>
                <c:pt idx="15">
                  <c:v>FY 2011</c:v>
                </c:pt>
                <c:pt idx="16">
                  <c:v>FY 2012</c:v>
                </c:pt>
                <c:pt idx="17">
                  <c:v>FY 2013 (Seq yr)</c:v>
                </c:pt>
                <c:pt idx="18">
                  <c:v>FY 2014</c:v>
                </c:pt>
                <c:pt idx="19">
                  <c:v>FY 2015</c:v>
                </c:pt>
                <c:pt idx="20">
                  <c:v>FY 2016</c:v>
                </c:pt>
                <c:pt idx="21">
                  <c:v>FY 2017</c:v>
                </c:pt>
                <c:pt idx="22">
                  <c:v>FY 2018</c:v>
                </c:pt>
                <c:pt idx="23">
                  <c:v>FY 2019</c:v>
                </c:pt>
                <c:pt idx="24">
                  <c:v>FY 2020</c:v>
                </c:pt>
              </c:strCache>
            </c:strRef>
          </c:cat>
          <c:val>
            <c:numRef>
              <c:f>'Projects History'!$D$9:$AB$9</c:f>
              <c:numCache>
                <c:formatCode>#,##0_);\(#,##0\)</c:formatCode>
                <c:ptCount val="25"/>
                <c:pt idx="0">
                  <c:v>0</c:v>
                </c:pt>
                <c:pt idx="1">
                  <c:v>0</c:v>
                </c:pt>
                <c:pt idx="2">
                  <c:v>0</c:v>
                </c:pt>
                <c:pt idx="3">
                  <c:v>0</c:v>
                </c:pt>
                <c:pt idx="4">
                  <c:v>2000</c:v>
                </c:pt>
                <c:pt idx="5">
                  <c:v>5189</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numCache>
            </c:numRef>
          </c:val>
          <c:extLst>
            <c:ext xmlns:c16="http://schemas.microsoft.com/office/drawing/2014/chart" uri="{C3380CC4-5D6E-409C-BE32-E72D297353CC}">
              <c16:uniqueId val="{00000009-362D-4271-AEC9-7C5A1AC6078F}"/>
            </c:ext>
          </c:extLst>
        </c:ser>
        <c:ser>
          <c:idx val="7"/>
          <c:order val="7"/>
          <c:tx>
            <c:strRef>
              <c:f>'Projects History'!$C$10</c:f>
              <c:strCache>
                <c:ptCount val="1"/>
                <c:pt idx="0">
                  <c:v>PIP-II</c:v>
                </c:pt>
              </c:strCache>
            </c:strRef>
          </c:tx>
          <c:spPr>
            <a:solidFill>
              <a:srgbClr val="339933"/>
            </a:solidFill>
            <a:ln>
              <a:noFill/>
            </a:ln>
            <a:effectLst/>
          </c:spPr>
          <c:dLbls>
            <c:dLbl>
              <c:idx val="0"/>
              <c:layout>
                <c:manualLayout>
                  <c:x val="0.40512740594925634"/>
                  <c:y val="-2.1036623299819611E-2"/>
                </c:manualLayout>
              </c:layout>
              <c:tx>
                <c:rich>
                  <a:bodyPr/>
                  <a:lstStyle/>
                  <a:p>
                    <a:fld id="{7AA18916-E992-4E2E-9293-380CFFA1CF4A}" type="SERIESNAME">
                      <a:rPr lang="en-US" b="1"/>
                      <a:pPr/>
                      <a:t>[SERIES NAME]</a:t>
                    </a:fld>
                    <a:endParaRPr lang="en-US"/>
                  </a:p>
                </c:rich>
              </c:tx>
              <c:showLegendKey val="0"/>
              <c:showVal val="0"/>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362D-4271-AEC9-7C5A1AC6078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'Projects History'!$D$2:$AB$2</c:f>
              <c:strCache>
                <c:ptCount val="25"/>
                <c:pt idx="0">
                  <c:v>FY 1996</c:v>
                </c:pt>
                <c:pt idx="1">
                  <c:v>FY 1997</c:v>
                </c:pt>
                <c:pt idx="2">
                  <c:v>FY 1998</c:v>
                </c:pt>
                <c:pt idx="3">
                  <c:v>FY 1999</c:v>
                </c:pt>
                <c:pt idx="4">
                  <c:v>FY 2000</c:v>
                </c:pt>
                <c:pt idx="5">
                  <c:v>FY 2001</c:v>
                </c:pt>
                <c:pt idx="6">
                  <c:v>FY 2002</c:v>
                </c:pt>
                <c:pt idx="7">
                  <c:v>FY 2003</c:v>
                </c:pt>
                <c:pt idx="8">
                  <c:v>FY 2004</c:v>
                </c:pt>
                <c:pt idx="9">
                  <c:v>FY 2005</c:v>
                </c:pt>
                <c:pt idx="10">
                  <c:v>FY 2006</c:v>
                </c:pt>
                <c:pt idx="11">
                  <c:v>FY 2007</c:v>
                </c:pt>
                <c:pt idx="12">
                  <c:v>FY 2008</c:v>
                </c:pt>
                <c:pt idx="13">
                  <c:v>FY 2009 (+ARRA)</c:v>
                </c:pt>
                <c:pt idx="14">
                  <c:v>FY 2010</c:v>
                </c:pt>
                <c:pt idx="15">
                  <c:v>FY 2011</c:v>
                </c:pt>
                <c:pt idx="16">
                  <c:v>FY 2012</c:v>
                </c:pt>
                <c:pt idx="17">
                  <c:v>FY 2013 (Seq yr)</c:v>
                </c:pt>
                <c:pt idx="18">
                  <c:v>FY 2014</c:v>
                </c:pt>
                <c:pt idx="19">
                  <c:v>FY 2015</c:v>
                </c:pt>
                <c:pt idx="20">
                  <c:v>FY 2016</c:v>
                </c:pt>
                <c:pt idx="21">
                  <c:v>FY 2017</c:v>
                </c:pt>
                <c:pt idx="22">
                  <c:v>FY 2018</c:v>
                </c:pt>
                <c:pt idx="23">
                  <c:v>FY 2019</c:v>
                </c:pt>
                <c:pt idx="24">
                  <c:v>FY 2020</c:v>
                </c:pt>
              </c:strCache>
            </c:strRef>
          </c:cat>
          <c:val>
            <c:numRef>
              <c:f>'Projects History'!$D$10:$AB$10</c:f>
              <c:numCache>
                <c:formatCode>#,##0_);\(#,##0\)</c:formatCode>
                <c:ptCount val="2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18715</c:v>
                </c:pt>
                <c:pt idx="21">
                  <c:v>15220</c:v>
                </c:pt>
                <c:pt idx="22">
                  <c:v>24100</c:v>
                </c:pt>
                <c:pt idx="23">
                  <c:v>35000</c:v>
                </c:pt>
                <c:pt idx="24">
                  <c:v>60494</c:v>
                </c:pt>
              </c:numCache>
            </c:numRef>
          </c:val>
          <c:extLst>
            <c:ext xmlns:c16="http://schemas.microsoft.com/office/drawing/2014/chart" uri="{C3380CC4-5D6E-409C-BE32-E72D297353CC}">
              <c16:uniqueId val="{0000000B-362D-4271-AEC9-7C5A1AC6078F}"/>
            </c:ext>
          </c:extLst>
        </c:ser>
        <c:ser>
          <c:idx val="8"/>
          <c:order val="8"/>
          <c:tx>
            <c:strRef>
              <c:f>'Projects History'!$C$11</c:f>
              <c:strCache>
                <c:ptCount val="1"/>
                <c:pt idx="0">
                  <c:v>LBNF/DUNE</c:v>
                </c:pt>
              </c:strCache>
            </c:strRef>
          </c:tx>
          <c:spPr>
            <a:solidFill>
              <a:srgbClr val="CC3300"/>
            </a:solidFill>
            <a:ln>
              <a:noFill/>
            </a:ln>
            <a:effectLst/>
          </c:spPr>
          <c:dLbls>
            <c:dLbl>
              <c:idx val="0"/>
              <c:layout>
                <c:manualLayout>
                  <c:x val="0.38577034120734899"/>
                  <c:y val="-0.1131329495181826"/>
                </c:manualLayout>
              </c:layout>
              <c:tx>
                <c:rich>
                  <a:bodyPr/>
                  <a:lstStyle/>
                  <a:p>
                    <a:fld id="{556C5E82-D5B3-440E-BD58-C7E23E5FDEE6}" type="SERIESNAME">
                      <a:rPr lang="en-US" b="1"/>
                      <a:pPr/>
                      <a:t>[SERIES NAME]</a:t>
                    </a:fld>
                    <a:endParaRPr lang="en-US"/>
                  </a:p>
                </c:rich>
              </c:tx>
              <c:showLegendKey val="0"/>
              <c:showVal val="0"/>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362D-4271-AEC9-7C5A1AC6078F}"/>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'Projects History'!$D$2:$AB$2</c:f>
              <c:strCache>
                <c:ptCount val="25"/>
                <c:pt idx="0">
                  <c:v>FY 1996</c:v>
                </c:pt>
                <c:pt idx="1">
                  <c:v>FY 1997</c:v>
                </c:pt>
                <c:pt idx="2">
                  <c:v>FY 1998</c:v>
                </c:pt>
                <c:pt idx="3">
                  <c:v>FY 1999</c:v>
                </c:pt>
                <c:pt idx="4">
                  <c:v>FY 2000</c:v>
                </c:pt>
                <c:pt idx="5">
                  <c:v>FY 2001</c:v>
                </c:pt>
                <c:pt idx="6">
                  <c:v>FY 2002</c:v>
                </c:pt>
                <c:pt idx="7">
                  <c:v>FY 2003</c:v>
                </c:pt>
                <c:pt idx="8">
                  <c:v>FY 2004</c:v>
                </c:pt>
                <c:pt idx="9">
                  <c:v>FY 2005</c:v>
                </c:pt>
                <c:pt idx="10">
                  <c:v>FY 2006</c:v>
                </c:pt>
                <c:pt idx="11">
                  <c:v>FY 2007</c:v>
                </c:pt>
                <c:pt idx="12">
                  <c:v>FY 2008</c:v>
                </c:pt>
                <c:pt idx="13">
                  <c:v>FY 2009 (+ARRA)</c:v>
                </c:pt>
                <c:pt idx="14">
                  <c:v>FY 2010</c:v>
                </c:pt>
                <c:pt idx="15">
                  <c:v>FY 2011</c:v>
                </c:pt>
                <c:pt idx="16">
                  <c:v>FY 2012</c:v>
                </c:pt>
                <c:pt idx="17">
                  <c:v>FY 2013 (Seq yr)</c:v>
                </c:pt>
                <c:pt idx="18">
                  <c:v>FY 2014</c:v>
                </c:pt>
                <c:pt idx="19">
                  <c:v>FY 2015</c:v>
                </c:pt>
                <c:pt idx="20">
                  <c:v>FY 2016</c:v>
                </c:pt>
                <c:pt idx="21">
                  <c:v>FY 2017</c:v>
                </c:pt>
                <c:pt idx="22">
                  <c:v>FY 2018</c:v>
                </c:pt>
                <c:pt idx="23">
                  <c:v>FY 2019</c:v>
                </c:pt>
                <c:pt idx="24">
                  <c:v>FY 2020</c:v>
                </c:pt>
              </c:strCache>
            </c:strRef>
          </c:cat>
          <c:val>
            <c:numRef>
              <c:f>'Projects History'!$D$11:$AB$11</c:f>
              <c:numCache>
                <c:formatCode>#,##0_);\(#,##0\)</c:formatCode>
                <c:ptCount val="25"/>
                <c:pt idx="0">
                  <c:v>0</c:v>
                </c:pt>
                <c:pt idx="1">
                  <c:v>0</c:v>
                </c:pt>
                <c:pt idx="2">
                  <c:v>0</c:v>
                </c:pt>
                <c:pt idx="3">
                  <c:v>0</c:v>
                </c:pt>
                <c:pt idx="4">
                  <c:v>0</c:v>
                </c:pt>
                <c:pt idx="5">
                  <c:v>0</c:v>
                </c:pt>
                <c:pt idx="6">
                  <c:v>0</c:v>
                </c:pt>
                <c:pt idx="7">
                  <c:v>0</c:v>
                </c:pt>
                <c:pt idx="8">
                  <c:v>0</c:v>
                </c:pt>
                <c:pt idx="9">
                  <c:v>0</c:v>
                </c:pt>
                <c:pt idx="10">
                  <c:v>0</c:v>
                </c:pt>
                <c:pt idx="11">
                  <c:v>0</c:v>
                </c:pt>
                <c:pt idx="12">
                  <c:v>0</c:v>
                </c:pt>
                <c:pt idx="13">
                  <c:v>12486</c:v>
                </c:pt>
                <c:pt idx="14">
                  <c:v>14178</c:v>
                </c:pt>
                <c:pt idx="15">
                  <c:v>7768</c:v>
                </c:pt>
                <c:pt idx="16">
                  <c:v>21000</c:v>
                </c:pt>
                <c:pt idx="17">
                  <c:v>17888</c:v>
                </c:pt>
                <c:pt idx="18">
                  <c:v>26000</c:v>
                </c:pt>
                <c:pt idx="19">
                  <c:v>22000</c:v>
                </c:pt>
                <c:pt idx="20">
                  <c:v>26086</c:v>
                </c:pt>
                <c:pt idx="21">
                  <c:v>50000</c:v>
                </c:pt>
                <c:pt idx="22">
                  <c:v>96000</c:v>
                </c:pt>
                <c:pt idx="23">
                  <c:v>131000</c:v>
                </c:pt>
                <c:pt idx="24">
                  <c:v>175000</c:v>
                </c:pt>
              </c:numCache>
            </c:numRef>
          </c:val>
          <c:extLst>
            <c:ext xmlns:c16="http://schemas.microsoft.com/office/drawing/2014/chart" uri="{C3380CC4-5D6E-409C-BE32-E72D297353CC}">
              <c16:uniqueId val="{0000000D-362D-4271-AEC9-7C5A1AC6078F}"/>
            </c:ext>
          </c:extLst>
        </c:ser>
        <c:ser>
          <c:idx val="9"/>
          <c:order val="9"/>
          <c:tx>
            <c:strRef>
              <c:f>'Projects History'!$C$12</c:f>
              <c:strCache>
                <c:ptCount val="1"/>
                <c:pt idx="0">
                  <c:v>Mu2e</c:v>
                </c:pt>
              </c:strCache>
            </c:strRef>
          </c:tx>
          <c:spPr>
            <a:solidFill>
              <a:srgbClr val="009999"/>
            </a:solidFill>
            <a:ln>
              <a:noFill/>
            </a:ln>
            <a:effectLst/>
          </c:spPr>
          <c:dLbls>
            <c:dLbl>
              <c:idx val="0"/>
              <c:layout>
                <c:manualLayout>
                  <c:x val="0.31554341644794398"/>
                  <c:y val="-0.1448325413724624"/>
                </c:manualLayout>
              </c:layout>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E-362D-4271-AEC9-7C5A1AC6078F}"/>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'Projects History'!$D$2:$AB$2</c:f>
              <c:strCache>
                <c:ptCount val="25"/>
                <c:pt idx="0">
                  <c:v>FY 1996</c:v>
                </c:pt>
                <c:pt idx="1">
                  <c:v>FY 1997</c:v>
                </c:pt>
                <c:pt idx="2">
                  <c:v>FY 1998</c:v>
                </c:pt>
                <c:pt idx="3">
                  <c:v>FY 1999</c:v>
                </c:pt>
                <c:pt idx="4">
                  <c:v>FY 2000</c:v>
                </c:pt>
                <c:pt idx="5">
                  <c:v>FY 2001</c:v>
                </c:pt>
                <c:pt idx="6">
                  <c:v>FY 2002</c:v>
                </c:pt>
                <c:pt idx="7">
                  <c:v>FY 2003</c:v>
                </c:pt>
                <c:pt idx="8">
                  <c:v>FY 2004</c:v>
                </c:pt>
                <c:pt idx="9">
                  <c:v>FY 2005</c:v>
                </c:pt>
                <c:pt idx="10">
                  <c:v>FY 2006</c:v>
                </c:pt>
                <c:pt idx="11">
                  <c:v>FY 2007</c:v>
                </c:pt>
                <c:pt idx="12">
                  <c:v>FY 2008</c:v>
                </c:pt>
                <c:pt idx="13">
                  <c:v>FY 2009 (+ARRA)</c:v>
                </c:pt>
                <c:pt idx="14">
                  <c:v>FY 2010</c:v>
                </c:pt>
                <c:pt idx="15">
                  <c:v>FY 2011</c:v>
                </c:pt>
                <c:pt idx="16">
                  <c:v>FY 2012</c:v>
                </c:pt>
                <c:pt idx="17">
                  <c:v>FY 2013 (Seq yr)</c:v>
                </c:pt>
                <c:pt idx="18">
                  <c:v>FY 2014</c:v>
                </c:pt>
                <c:pt idx="19">
                  <c:v>FY 2015</c:v>
                </c:pt>
                <c:pt idx="20">
                  <c:v>FY 2016</c:v>
                </c:pt>
                <c:pt idx="21">
                  <c:v>FY 2017</c:v>
                </c:pt>
                <c:pt idx="22">
                  <c:v>FY 2018</c:v>
                </c:pt>
                <c:pt idx="23">
                  <c:v>FY 2019</c:v>
                </c:pt>
                <c:pt idx="24">
                  <c:v>FY 2020</c:v>
                </c:pt>
              </c:strCache>
            </c:strRef>
          </c:cat>
          <c:val>
            <c:numRef>
              <c:f>'Projects History'!$D$12:$AB$12</c:f>
              <c:numCache>
                <c:formatCode>#,##0_);\(#,##0\)</c:formatCode>
                <c:ptCount val="2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4777</c:v>
                </c:pt>
                <c:pt idx="15">
                  <c:v>8400</c:v>
                </c:pt>
                <c:pt idx="16">
                  <c:v>32000</c:v>
                </c:pt>
                <c:pt idx="17">
                  <c:v>10500</c:v>
                </c:pt>
                <c:pt idx="18">
                  <c:v>35000</c:v>
                </c:pt>
                <c:pt idx="19">
                  <c:v>25000</c:v>
                </c:pt>
                <c:pt idx="20">
                  <c:v>40100</c:v>
                </c:pt>
                <c:pt idx="21">
                  <c:v>43500</c:v>
                </c:pt>
                <c:pt idx="22">
                  <c:v>44400</c:v>
                </c:pt>
                <c:pt idx="23">
                  <c:v>30000</c:v>
                </c:pt>
                <c:pt idx="24">
                  <c:v>0</c:v>
                </c:pt>
              </c:numCache>
            </c:numRef>
          </c:val>
          <c:extLst>
            <c:ext xmlns:c16="http://schemas.microsoft.com/office/drawing/2014/chart" uri="{C3380CC4-5D6E-409C-BE32-E72D297353CC}">
              <c16:uniqueId val="{0000000F-362D-4271-AEC9-7C5A1AC6078F}"/>
            </c:ext>
          </c:extLst>
        </c:ser>
        <c:ser>
          <c:idx val="10"/>
          <c:order val="10"/>
          <c:tx>
            <c:strRef>
              <c:f>'Projects History'!$C$13</c:f>
              <c:strCache>
                <c:ptCount val="1"/>
                <c:pt idx="0">
                  <c:v>PIP-III</c:v>
                </c:pt>
              </c:strCache>
            </c:strRef>
          </c:tx>
          <c:spPr>
            <a:solidFill>
              <a:schemeClr val="accent5">
                <a:lumMod val="60000"/>
              </a:schemeClr>
            </a:solidFill>
            <a:ln>
              <a:noFill/>
            </a:ln>
            <a:effectLst/>
          </c:spPr>
          <c:cat>
            <c:strRef>
              <c:f>'Projects History'!$D$2:$AB$2</c:f>
              <c:strCache>
                <c:ptCount val="25"/>
                <c:pt idx="0">
                  <c:v>FY 1996</c:v>
                </c:pt>
                <c:pt idx="1">
                  <c:v>FY 1997</c:v>
                </c:pt>
                <c:pt idx="2">
                  <c:v>FY 1998</c:v>
                </c:pt>
                <c:pt idx="3">
                  <c:v>FY 1999</c:v>
                </c:pt>
                <c:pt idx="4">
                  <c:v>FY 2000</c:v>
                </c:pt>
                <c:pt idx="5">
                  <c:v>FY 2001</c:v>
                </c:pt>
                <c:pt idx="6">
                  <c:v>FY 2002</c:v>
                </c:pt>
                <c:pt idx="7">
                  <c:v>FY 2003</c:v>
                </c:pt>
                <c:pt idx="8">
                  <c:v>FY 2004</c:v>
                </c:pt>
                <c:pt idx="9">
                  <c:v>FY 2005</c:v>
                </c:pt>
                <c:pt idx="10">
                  <c:v>FY 2006</c:v>
                </c:pt>
                <c:pt idx="11">
                  <c:v>FY 2007</c:v>
                </c:pt>
                <c:pt idx="12">
                  <c:v>FY 2008</c:v>
                </c:pt>
                <c:pt idx="13">
                  <c:v>FY 2009 (+ARRA)</c:v>
                </c:pt>
                <c:pt idx="14">
                  <c:v>FY 2010</c:v>
                </c:pt>
                <c:pt idx="15">
                  <c:v>FY 2011</c:v>
                </c:pt>
                <c:pt idx="16">
                  <c:v>FY 2012</c:v>
                </c:pt>
                <c:pt idx="17">
                  <c:v>FY 2013 (Seq yr)</c:v>
                </c:pt>
                <c:pt idx="18">
                  <c:v>FY 2014</c:v>
                </c:pt>
                <c:pt idx="19">
                  <c:v>FY 2015</c:v>
                </c:pt>
                <c:pt idx="20">
                  <c:v>FY 2016</c:v>
                </c:pt>
                <c:pt idx="21">
                  <c:v>FY 2017</c:v>
                </c:pt>
                <c:pt idx="22">
                  <c:v>FY 2018</c:v>
                </c:pt>
                <c:pt idx="23">
                  <c:v>FY 2019</c:v>
                </c:pt>
                <c:pt idx="24">
                  <c:v>FY 2020</c:v>
                </c:pt>
              </c:strCache>
            </c:strRef>
          </c:cat>
          <c:val>
            <c:numRef>
              <c:f>'Projects History'!$D$13:$AB$13</c:f>
              <c:numCache>
                <c:formatCode>#,##0_);\(#,##0\)</c:formatCode>
                <c:ptCount val="2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numCache>
            </c:numRef>
          </c:val>
          <c:extLst>
            <c:ext xmlns:c16="http://schemas.microsoft.com/office/drawing/2014/chart" uri="{C3380CC4-5D6E-409C-BE32-E72D297353CC}">
              <c16:uniqueId val="{00000010-362D-4271-AEC9-7C5A1AC6078F}"/>
            </c:ext>
          </c:extLst>
        </c:ser>
        <c:ser>
          <c:idx val="11"/>
          <c:order val="11"/>
          <c:tx>
            <c:strRef>
              <c:f>'Projects History'!$C$14</c:f>
              <c:strCache>
                <c:ptCount val="1"/>
                <c:pt idx="0">
                  <c:v>LBNF Hi-Flux</c:v>
                </c:pt>
              </c:strCache>
            </c:strRef>
          </c:tx>
          <c:spPr>
            <a:solidFill>
              <a:schemeClr val="accent6">
                <a:lumMod val="60000"/>
              </a:schemeClr>
            </a:solidFill>
            <a:ln>
              <a:noFill/>
            </a:ln>
            <a:effectLst/>
          </c:spPr>
          <c:cat>
            <c:strRef>
              <c:f>'Projects History'!$D$2:$AB$2</c:f>
              <c:strCache>
                <c:ptCount val="25"/>
                <c:pt idx="0">
                  <c:v>FY 1996</c:v>
                </c:pt>
                <c:pt idx="1">
                  <c:v>FY 1997</c:v>
                </c:pt>
                <c:pt idx="2">
                  <c:v>FY 1998</c:v>
                </c:pt>
                <c:pt idx="3">
                  <c:v>FY 1999</c:v>
                </c:pt>
                <c:pt idx="4">
                  <c:v>FY 2000</c:v>
                </c:pt>
                <c:pt idx="5">
                  <c:v>FY 2001</c:v>
                </c:pt>
                <c:pt idx="6">
                  <c:v>FY 2002</c:v>
                </c:pt>
                <c:pt idx="7">
                  <c:v>FY 2003</c:v>
                </c:pt>
                <c:pt idx="8">
                  <c:v>FY 2004</c:v>
                </c:pt>
                <c:pt idx="9">
                  <c:v>FY 2005</c:v>
                </c:pt>
                <c:pt idx="10">
                  <c:v>FY 2006</c:v>
                </c:pt>
                <c:pt idx="11">
                  <c:v>FY 2007</c:v>
                </c:pt>
                <c:pt idx="12">
                  <c:v>FY 2008</c:v>
                </c:pt>
                <c:pt idx="13">
                  <c:v>FY 2009 (+ARRA)</c:v>
                </c:pt>
                <c:pt idx="14">
                  <c:v>FY 2010</c:v>
                </c:pt>
                <c:pt idx="15">
                  <c:v>FY 2011</c:v>
                </c:pt>
                <c:pt idx="16">
                  <c:v>FY 2012</c:v>
                </c:pt>
                <c:pt idx="17">
                  <c:v>FY 2013 (Seq yr)</c:v>
                </c:pt>
                <c:pt idx="18">
                  <c:v>FY 2014</c:v>
                </c:pt>
                <c:pt idx="19">
                  <c:v>FY 2015</c:v>
                </c:pt>
                <c:pt idx="20">
                  <c:v>FY 2016</c:v>
                </c:pt>
                <c:pt idx="21">
                  <c:v>FY 2017</c:v>
                </c:pt>
                <c:pt idx="22">
                  <c:v>FY 2018</c:v>
                </c:pt>
                <c:pt idx="23">
                  <c:v>FY 2019</c:v>
                </c:pt>
                <c:pt idx="24">
                  <c:v>FY 2020</c:v>
                </c:pt>
              </c:strCache>
            </c:strRef>
          </c:cat>
          <c:val>
            <c:numRef>
              <c:f>'Projects History'!$D$14:$AB$14</c:f>
              <c:numCache>
                <c:formatCode>#,##0_);\(#,##0\)</c:formatCode>
                <c:ptCount val="2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numCache>
            </c:numRef>
          </c:val>
          <c:extLst>
            <c:ext xmlns:c16="http://schemas.microsoft.com/office/drawing/2014/chart" uri="{C3380CC4-5D6E-409C-BE32-E72D297353CC}">
              <c16:uniqueId val="{00000011-362D-4271-AEC9-7C5A1AC6078F}"/>
            </c:ext>
          </c:extLst>
        </c:ser>
        <c:ser>
          <c:idx val="12"/>
          <c:order val="12"/>
          <c:tx>
            <c:strRef>
              <c:f>'Projects History'!$C$15</c:f>
              <c:strCache>
                <c:ptCount val="1"/>
                <c:pt idx="0">
                  <c:v>Mu2e Upgrade</c:v>
                </c:pt>
              </c:strCache>
            </c:strRef>
          </c:tx>
          <c:spPr>
            <a:solidFill>
              <a:schemeClr val="accent1">
                <a:lumMod val="80000"/>
                <a:lumOff val="20000"/>
              </a:schemeClr>
            </a:solidFill>
            <a:ln>
              <a:noFill/>
            </a:ln>
            <a:effectLst/>
          </c:spPr>
          <c:cat>
            <c:strRef>
              <c:f>'Projects History'!$D$2:$AB$2</c:f>
              <c:strCache>
                <c:ptCount val="25"/>
                <c:pt idx="0">
                  <c:v>FY 1996</c:v>
                </c:pt>
                <c:pt idx="1">
                  <c:v>FY 1997</c:v>
                </c:pt>
                <c:pt idx="2">
                  <c:v>FY 1998</c:v>
                </c:pt>
                <c:pt idx="3">
                  <c:v>FY 1999</c:v>
                </c:pt>
                <c:pt idx="4">
                  <c:v>FY 2000</c:v>
                </c:pt>
                <c:pt idx="5">
                  <c:v>FY 2001</c:v>
                </c:pt>
                <c:pt idx="6">
                  <c:v>FY 2002</c:v>
                </c:pt>
                <c:pt idx="7">
                  <c:v>FY 2003</c:v>
                </c:pt>
                <c:pt idx="8">
                  <c:v>FY 2004</c:v>
                </c:pt>
                <c:pt idx="9">
                  <c:v>FY 2005</c:v>
                </c:pt>
                <c:pt idx="10">
                  <c:v>FY 2006</c:v>
                </c:pt>
                <c:pt idx="11">
                  <c:v>FY 2007</c:v>
                </c:pt>
                <c:pt idx="12">
                  <c:v>FY 2008</c:v>
                </c:pt>
                <c:pt idx="13">
                  <c:v>FY 2009 (+ARRA)</c:v>
                </c:pt>
                <c:pt idx="14">
                  <c:v>FY 2010</c:v>
                </c:pt>
                <c:pt idx="15">
                  <c:v>FY 2011</c:v>
                </c:pt>
                <c:pt idx="16">
                  <c:v>FY 2012</c:v>
                </c:pt>
                <c:pt idx="17">
                  <c:v>FY 2013 (Seq yr)</c:v>
                </c:pt>
                <c:pt idx="18">
                  <c:v>FY 2014</c:v>
                </c:pt>
                <c:pt idx="19">
                  <c:v>FY 2015</c:v>
                </c:pt>
                <c:pt idx="20">
                  <c:v>FY 2016</c:v>
                </c:pt>
                <c:pt idx="21">
                  <c:v>FY 2017</c:v>
                </c:pt>
                <c:pt idx="22">
                  <c:v>FY 2018</c:v>
                </c:pt>
                <c:pt idx="23">
                  <c:v>FY 2019</c:v>
                </c:pt>
                <c:pt idx="24">
                  <c:v>FY 2020</c:v>
                </c:pt>
              </c:strCache>
            </c:strRef>
          </c:cat>
          <c:val>
            <c:numRef>
              <c:f>'Projects History'!$D$15:$AB$15</c:f>
              <c:numCache>
                <c:formatCode>#,##0_);\(#,##0\)</c:formatCode>
                <c:ptCount val="2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numCache>
            </c:numRef>
          </c:val>
          <c:extLst>
            <c:ext xmlns:c16="http://schemas.microsoft.com/office/drawing/2014/chart" uri="{C3380CC4-5D6E-409C-BE32-E72D297353CC}">
              <c16:uniqueId val="{00000012-362D-4271-AEC9-7C5A1AC6078F}"/>
            </c:ext>
          </c:extLst>
        </c:ser>
        <c:ser>
          <c:idx val="13"/>
          <c:order val="13"/>
          <c:tx>
            <c:strRef>
              <c:f>'Projects History'!$C$16</c:f>
              <c:strCache>
                <c:ptCount val="1"/>
                <c:pt idx="0">
                  <c:v>Future Collider</c:v>
                </c:pt>
              </c:strCache>
            </c:strRef>
          </c:tx>
          <c:spPr>
            <a:solidFill>
              <a:schemeClr val="accent2">
                <a:lumMod val="80000"/>
                <a:lumOff val="20000"/>
              </a:schemeClr>
            </a:solidFill>
            <a:ln>
              <a:noFill/>
            </a:ln>
            <a:effectLst/>
          </c:spPr>
          <c:cat>
            <c:strRef>
              <c:f>'Projects History'!$D$2:$AB$2</c:f>
              <c:strCache>
                <c:ptCount val="25"/>
                <c:pt idx="0">
                  <c:v>FY 1996</c:v>
                </c:pt>
                <c:pt idx="1">
                  <c:v>FY 1997</c:v>
                </c:pt>
                <c:pt idx="2">
                  <c:v>FY 1998</c:v>
                </c:pt>
                <c:pt idx="3">
                  <c:v>FY 1999</c:v>
                </c:pt>
                <c:pt idx="4">
                  <c:v>FY 2000</c:v>
                </c:pt>
                <c:pt idx="5">
                  <c:v>FY 2001</c:v>
                </c:pt>
                <c:pt idx="6">
                  <c:v>FY 2002</c:v>
                </c:pt>
                <c:pt idx="7">
                  <c:v>FY 2003</c:v>
                </c:pt>
                <c:pt idx="8">
                  <c:v>FY 2004</c:v>
                </c:pt>
                <c:pt idx="9">
                  <c:v>FY 2005</c:v>
                </c:pt>
                <c:pt idx="10">
                  <c:v>FY 2006</c:v>
                </c:pt>
                <c:pt idx="11">
                  <c:v>FY 2007</c:v>
                </c:pt>
                <c:pt idx="12">
                  <c:v>FY 2008</c:v>
                </c:pt>
                <c:pt idx="13">
                  <c:v>FY 2009 (+ARRA)</c:v>
                </c:pt>
                <c:pt idx="14">
                  <c:v>FY 2010</c:v>
                </c:pt>
                <c:pt idx="15">
                  <c:v>FY 2011</c:v>
                </c:pt>
                <c:pt idx="16">
                  <c:v>FY 2012</c:v>
                </c:pt>
                <c:pt idx="17">
                  <c:v>FY 2013 (Seq yr)</c:v>
                </c:pt>
                <c:pt idx="18">
                  <c:v>FY 2014</c:v>
                </c:pt>
                <c:pt idx="19">
                  <c:v>FY 2015</c:v>
                </c:pt>
                <c:pt idx="20">
                  <c:v>FY 2016</c:v>
                </c:pt>
                <c:pt idx="21">
                  <c:v>FY 2017</c:v>
                </c:pt>
                <c:pt idx="22">
                  <c:v>FY 2018</c:v>
                </c:pt>
                <c:pt idx="23">
                  <c:v>FY 2019</c:v>
                </c:pt>
                <c:pt idx="24">
                  <c:v>FY 2020</c:v>
                </c:pt>
              </c:strCache>
            </c:strRef>
          </c:cat>
          <c:val>
            <c:numRef>
              <c:f>'Projects History'!$D$16:$AB$16</c:f>
              <c:numCache>
                <c:formatCode>#,##0_);\(#,##0\)</c:formatCode>
                <c:ptCount val="2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numCache>
            </c:numRef>
          </c:val>
          <c:extLst>
            <c:ext xmlns:c16="http://schemas.microsoft.com/office/drawing/2014/chart" uri="{C3380CC4-5D6E-409C-BE32-E72D297353CC}">
              <c16:uniqueId val="{00000013-362D-4271-AEC9-7C5A1AC6078F}"/>
            </c:ext>
          </c:extLst>
        </c:ser>
        <c:ser>
          <c:idx val="14"/>
          <c:order val="14"/>
          <c:tx>
            <c:strRef>
              <c:f>'Projects History'!$C$17</c:f>
              <c:strCache>
                <c:ptCount val="1"/>
                <c:pt idx="0">
                  <c:v>Rare k-decay Experiment</c:v>
                </c:pt>
              </c:strCache>
            </c:strRef>
          </c:tx>
          <c:spPr>
            <a:solidFill>
              <a:schemeClr val="accent3">
                <a:lumMod val="80000"/>
                <a:lumOff val="20000"/>
              </a:schemeClr>
            </a:solidFill>
            <a:ln>
              <a:noFill/>
            </a:ln>
            <a:effectLst/>
          </c:spPr>
          <c:cat>
            <c:strRef>
              <c:f>'Projects History'!$D$2:$AB$2</c:f>
              <c:strCache>
                <c:ptCount val="25"/>
                <c:pt idx="0">
                  <c:v>FY 1996</c:v>
                </c:pt>
                <c:pt idx="1">
                  <c:v>FY 1997</c:v>
                </c:pt>
                <c:pt idx="2">
                  <c:v>FY 1998</c:v>
                </c:pt>
                <c:pt idx="3">
                  <c:v>FY 1999</c:v>
                </c:pt>
                <c:pt idx="4">
                  <c:v>FY 2000</c:v>
                </c:pt>
                <c:pt idx="5">
                  <c:v>FY 2001</c:v>
                </c:pt>
                <c:pt idx="6">
                  <c:v>FY 2002</c:v>
                </c:pt>
                <c:pt idx="7">
                  <c:v>FY 2003</c:v>
                </c:pt>
                <c:pt idx="8">
                  <c:v>FY 2004</c:v>
                </c:pt>
                <c:pt idx="9">
                  <c:v>FY 2005</c:v>
                </c:pt>
                <c:pt idx="10">
                  <c:v>FY 2006</c:v>
                </c:pt>
                <c:pt idx="11">
                  <c:v>FY 2007</c:v>
                </c:pt>
                <c:pt idx="12">
                  <c:v>FY 2008</c:v>
                </c:pt>
                <c:pt idx="13">
                  <c:v>FY 2009 (+ARRA)</c:v>
                </c:pt>
                <c:pt idx="14">
                  <c:v>FY 2010</c:v>
                </c:pt>
                <c:pt idx="15">
                  <c:v>FY 2011</c:v>
                </c:pt>
                <c:pt idx="16">
                  <c:v>FY 2012</c:v>
                </c:pt>
                <c:pt idx="17">
                  <c:v>FY 2013 (Seq yr)</c:v>
                </c:pt>
                <c:pt idx="18">
                  <c:v>FY 2014</c:v>
                </c:pt>
                <c:pt idx="19">
                  <c:v>FY 2015</c:v>
                </c:pt>
                <c:pt idx="20">
                  <c:v>FY 2016</c:v>
                </c:pt>
                <c:pt idx="21">
                  <c:v>FY 2017</c:v>
                </c:pt>
                <c:pt idx="22">
                  <c:v>FY 2018</c:v>
                </c:pt>
                <c:pt idx="23">
                  <c:v>FY 2019</c:v>
                </c:pt>
                <c:pt idx="24">
                  <c:v>FY 2020</c:v>
                </c:pt>
              </c:strCache>
            </c:strRef>
          </c:cat>
          <c:val>
            <c:numRef>
              <c:f>'Projects History'!$D$17:$AB$17</c:f>
              <c:numCache>
                <c:formatCode>#,##0_);\(#,##0\)</c:formatCode>
                <c:ptCount val="25"/>
                <c:pt idx="0">
                  <c:v>1000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numCache>
            </c:numRef>
          </c:val>
          <c:extLst>
            <c:ext xmlns:c16="http://schemas.microsoft.com/office/drawing/2014/chart" uri="{C3380CC4-5D6E-409C-BE32-E72D297353CC}">
              <c16:uniqueId val="{00000014-362D-4271-AEC9-7C5A1AC6078F}"/>
            </c:ext>
          </c:extLst>
        </c:ser>
        <c:ser>
          <c:idx val="15"/>
          <c:order val="15"/>
          <c:tx>
            <c:strRef>
              <c:f>'Projects History'!$C$18</c:f>
              <c:strCache>
                <c:ptCount val="1"/>
                <c:pt idx="0">
                  <c:v>KTeV Experiment</c:v>
                </c:pt>
              </c:strCache>
            </c:strRef>
          </c:tx>
          <c:spPr>
            <a:solidFill>
              <a:schemeClr val="accent4">
                <a:lumMod val="80000"/>
                <a:lumOff val="20000"/>
              </a:schemeClr>
            </a:solidFill>
            <a:ln>
              <a:noFill/>
            </a:ln>
            <a:effectLst/>
          </c:spPr>
          <c:cat>
            <c:strRef>
              <c:f>'Projects History'!$D$2:$AB$2</c:f>
              <c:strCache>
                <c:ptCount val="25"/>
                <c:pt idx="0">
                  <c:v>FY 1996</c:v>
                </c:pt>
                <c:pt idx="1">
                  <c:v>FY 1997</c:v>
                </c:pt>
                <c:pt idx="2">
                  <c:v>FY 1998</c:v>
                </c:pt>
                <c:pt idx="3">
                  <c:v>FY 1999</c:v>
                </c:pt>
                <c:pt idx="4">
                  <c:v>FY 2000</c:v>
                </c:pt>
                <c:pt idx="5">
                  <c:v>FY 2001</c:v>
                </c:pt>
                <c:pt idx="6">
                  <c:v>FY 2002</c:v>
                </c:pt>
                <c:pt idx="7">
                  <c:v>FY 2003</c:v>
                </c:pt>
                <c:pt idx="8">
                  <c:v>FY 2004</c:v>
                </c:pt>
                <c:pt idx="9">
                  <c:v>FY 2005</c:v>
                </c:pt>
                <c:pt idx="10">
                  <c:v>FY 2006</c:v>
                </c:pt>
                <c:pt idx="11">
                  <c:v>FY 2007</c:v>
                </c:pt>
                <c:pt idx="12">
                  <c:v>FY 2008</c:v>
                </c:pt>
                <c:pt idx="13">
                  <c:v>FY 2009 (+ARRA)</c:v>
                </c:pt>
                <c:pt idx="14">
                  <c:v>FY 2010</c:v>
                </c:pt>
                <c:pt idx="15">
                  <c:v>FY 2011</c:v>
                </c:pt>
                <c:pt idx="16">
                  <c:v>FY 2012</c:v>
                </c:pt>
                <c:pt idx="17">
                  <c:v>FY 2013 (Seq yr)</c:v>
                </c:pt>
                <c:pt idx="18">
                  <c:v>FY 2014</c:v>
                </c:pt>
                <c:pt idx="19">
                  <c:v>FY 2015</c:v>
                </c:pt>
                <c:pt idx="20">
                  <c:v>FY 2016</c:v>
                </c:pt>
                <c:pt idx="21">
                  <c:v>FY 2017</c:v>
                </c:pt>
                <c:pt idx="22">
                  <c:v>FY 2018</c:v>
                </c:pt>
                <c:pt idx="23">
                  <c:v>FY 2019</c:v>
                </c:pt>
                <c:pt idx="24">
                  <c:v>FY 2020</c:v>
                </c:pt>
              </c:strCache>
            </c:strRef>
          </c:cat>
          <c:val>
            <c:numRef>
              <c:f>'Projects History'!$D$18:$AB$18</c:f>
              <c:numCache>
                <c:formatCode>#,##0_);\(#,##0\)</c:formatCode>
                <c:ptCount val="25"/>
                <c:pt idx="0">
                  <c:v>1525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numCache>
            </c:numRef>
          </c:val>
          <c:extLst>
            <c:ext xmlns:c16="http://schemas.microsoft.com/office/drawing/2014/chart" uri="{C3380CC4-5D6E-409C-BE32-E72D297353CC}">
              <c16:uniqueId val="{00000015-362D-4271-AEC9-7C5A1AC6078F}"/>
            </c:ext>
          </c:extLst>
        </c:ser>
        <c:ser>
          <c:idx val="16"/>
          <c:order val="16"/>
          <c:tx>
            <c:strRef>
              <c:f>'Projects History'!$C$19</c:f>
              <c:strCache>
                <c:ptCount val="1"/>
                <c:pt idx="0">
                  <c:v>Next Linear Collider Test Facility</c:v>
                </c:pt>
              </c:strCache>
            </c:strRef>
          </c:tx>
          <c:spPr>
            <a:solidFill>
              <a:schemeClr val="accent5">
                <a:lumMod val="80000"/>
                <a:lumOff val="20000"/>
              </a:schemeClr>
            </a:solidFill>
            <a:ln>
              <a:noFill/>
            </a:ln>
            <a:effectLst/>
          </c:spPr>
          <c:cat>
            <c:strRef>
              <c:f>'Projects History'!$D$2:$AB$2</c:f>
              <c:strCache>
                <c:ptCount val="25"/>
                <c:pt idx="0">
                  <c:v>FY 1996</c:v>
                </c:pt>
                <c:pt idx="1">
                  <c:v>FY 1997</c:v>
                </c:pt>
                <c:pt idx="2">
                  <c:v>FY 1998</c:v>
                </c:pt>
                <c:pt idx="3">
                  <c:v>FY 1999</c:v>
                </c:pt>
                <c:pt idx="4">
                  <c:v>FY 2000</c:v>
                </c:pt>
                <c:pt idx="5">
                  <c:v>FY 2001</c:v>
                </c:pt>
                <c:pt idx="6">
                  <c:v>FY 2002</c:v>
                </c:pt>
                <c:pt idx="7">
                  <c:v>FY 2003</c:v>
                </c:pt>
                <c:pt idx="8">
                  <c:v>FY 2004</c:v>
                </c:pt>
                <c:pt idx="9">
                  <c:v>FY 2005</c:v>
                </c:pt>
                <c:pt idx="10">
                  <c:v>FY 2006</c:v>
                </c:pt>
                <c:pt idx="11">
                  <c:v>FY 2007</c:v>
                </c:pt>
                <c:pt idx="12">
                  <c:v>FY 2008</c:v>
                </c:pt>
                <c:pt idx="13">
                  <c:v>FY 2009 (+ARRA)</c:v>
                </c:pt>
                <c:pt idx="14">
                  <c:v>FY 2010</c:v>
                </c:pt>
                <c:pt idx="15">
                  <c:v>FY 2011</c:v>
                </c:pt>
                <c:pt idx="16">
                  <c:v>FY 2012</c:v>
                </c:pt>
                <c:pt idx="17">
                  <c:v>FY 2013 (Seq yr)</c:v>
                </c:pt>
                <c:pt idx="18">
                  <c:v>FY 2014</c:v>
                </c:pt>
                <c:pt idx="19">
                  <c:v>FY 2015</c:v>
                </c:pt>
                <c:pt idx="20">
                  <c:v>FY 2016</c:v>
                </c:pt>
                <c:pt idx="21">
                  <c:v>FY 2017</c:v>
                </c:pt>
                <c:pt idx="22">
                  <c:v>FY 2018</c:v>
                </c:pt>
                <c:pt idx="23">
                  <c:v>FY 2019</c:v>
                </c:pt>
                <c:pt idx="24">
                  <c:v>FY 2020</c:v>
                </c:pt>
              </c:strCache>
            </c:strRef>
          </c:cat>
          <c:val>
            <c:numRef>
              <c:f>'Projects History'!$D$19:$AB$19</c:f>
              <c:numCache>
                <c:formatCode>#,##0_);\(#,##0\)</c:formatCode>
                <c:ptCount val="25"/>
                <c:pt idx="0">
                  <c:v>1602</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numCache>
            </c:numRef>
          </c:val>
          <c:extLst>
            <c:ext xmlns:c16="http://schemas.microsoft.com/office/drawing/2014/chart" uri="{C3380CC4-5D6E-409C-BE32-E72D297353CC}">
              <c16:uniqueId val="{00000016-362D-4271-AEC9-7C5A1AC6078F}"/>
            </c:ext>
          </c:extLst>
        </c:ser>
        <c:ser>
          <c:idx val="17"/>
          <c:order val="17"/>
          <c:tx>
            <c:strRef>
              <c:f>'Projects History'!$C$20</c:f>
              <c:strCache>
                <c:ptCount val="1"/>
                <c:pt idx="0">
                  <c:v>g-2</c:v>
                </c:pt>
              </c:strCache>
            </c:strRef>
          </c:tx>
          <c:spPr>
            <a:solidFill>
              <a:schemeClr val="accent6">
                <a:lumMod val="80000"/>
                <a:lumOff val="20000"/>
              </a:schemeClr>
            </a:solidFill>
            <a:ln>
              <a:noFill/>
            </a:ln>
            <a:effectLst/>
          </c:spPr>
          <c:cat>
            <c:strRef>
              <c:f>'Projects History'!$D$2:$AB$2</c:f>
              <c:strCache>
                <c:ptCount val="25"/>
                <c:pt idx="0">
                  <c:v>FY 1996</c:v>
                </c:pt>
                <c:pt idx="1">
                  <c:v>FY 1997</c:v>
                </c:pt>
                <c:pt idx="2">
                  <c:v>FY 1998</c:v>
                </c:pt>
                <c:pt idx="3">
                  <c:v>FY 1999</c:v>
                </c:pt>
                <c:pt idx="4">
                  <c:v>FY 2000</c:v>
                </c:pt>
                <c:pt idx="5">
                  <c:v>FY 2001</c:v>
                </c:pt>
                <c:pt idx="6">
                  <c:v>FY 2002</c:v>
                </c:pt>
                <c:pt idx="7">
                  <c:v>FY 2003</c:v>
                </c:pt>
                <c:pt idx="8">
                  <c:v>FY 2004</c:v>
                </c:pt>
                <c:pt idx="9">
                  <c:v>FY 2005</c:v>
                </c:pt>
                <c:pt idx="10">
                  <c:v>FY 2006</c:v>
                </c:pt>
                <c:pt idx="11">
                  <c:v>FY 2007</c:v>
                </c:pt>
                <c:pt idx="12">
                  <c:v>FY 2008</c:v>
                </c:pt>
                <c:pt idx="13">
                  <c:v>FY 2009 (+ARRA)</c:v>
                </c:pt>
                <c:pt idx="14">
                  <c:v>FY 2010</c:v>
                </c:pt>
                <c:pt idx="15">
                  <c:v>FY 2011</c:v>
                </c:pt>
                <c:pt idx="16">
                  <c:v>FY 2012</c:v>
                </c:pt>
                <c:pt idx="17">
                  <c:v>FY 2013 (Seq yr)</c:v>
                </c:pt>
                <c:pt idx="18">
                  <c:v>FY 2014</c:v>
                </c:pt>
                <c:pt idx="19">
                  <c:v>FY 2015</c:v>
                </c:pt>
                <c:pt idx="20">
                  <c:v>FY 2016</c:v>
                </c:pt>
                <c:pt idx="21">
                  <c:v>FY 2017</c:v>
                </c:pt>
                <c:pt idx="22">
                  <c:v>FY 2018</c:v>
                </c:pt>
                <c:pt idx="23">
                  <c:v>FY 2019</c:v>
                </c:pt>
                <c:pt idx="24">
                  <c:v>FY 2020</c:v>
                </c:pt>
              </c:strCache>
            </c:strRef>
          </c:cat>
          <c:val>
            <c:numRef>
              <c:f>'Projects History'!$D$20:$AB$20</c:f>
              <c:numCache>
                <c:formatCode>#,##0_);\(#,##0\)</c:formatCode>
                <c:ptCount val="25"/>
                <c:pt idx="0">
                  <c:v>2500</c:v>
                </c:pt>
                <c:pt idx="1">
                  <c:v>792</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numCache>
            </c:numRef>
          </c:val>
          <c:extLst>
            <c:ext xmlns:c16="http://schemas.microsoft.com/office/drawing/2014/chart" uri="{C3380CC4-5D6E-409C-BE32-E72D297353CC}">
              <c16:uniqueId val="{00000017-362D-4271-AEC9-7C5A1AC6078F}"/>
            </c:ext>
          </c:extLst>
        </c:ser>
        <c:ser>
          <c:idx val="18"/>
          <c:order val="18"/>
          <c:tx>
            <c:strRef>
              <c:f>'Projects History'!$C$21</c:f>
              <c:strCache>
                <c:ptCount val="1"/>
                <c:pt idx="0">
                  <c:v>Antimatter in Space</c:v>
                </c:pt>
              </c:strCache>
            </c:strRef>
          </c:tx>
          <c:spPr>
            <a:solidFill>
              <a:schemeClr val="accent1">
                <a:lumMod val="80000"/>
              </a:schemeClr>
            </a:solidFill>
            <a:ln>
              <a:noFill/>
            </a:ln>
            <a:effectLst/>
          </c:spPr>
          <c:cat>
            <c:strRef>
              <c:f>'Projects History'!$D$2:$AB$2</c:f>
              <c:strCache>
                <c:ptCount val="25"/>
                <c:pt idx="0">
                  <c:v>FY 1996</c:v>
                </c:pt>
                <c:pt idx="1">
                  <c:v>FY 1997</c:v>
                </c:pt>
                <c:pt idx="2">
                  <c:v>FY 1998</c:v>
                </c:pt>
                <c:pt idx="3">
                  <c:v>FY 1999</c:v>
                </c:pt>
                <c:pt idx="4">
                  <c:v>FY 2000</c:v>
                </c:pt>
                <c:pt idx="5">
                  <c:v>FY 2001</c:v>
                </c:pt>
                <c:pt idx="6">
                  <c:v>FY 2002</c:v>
                </c:pt>
                <c:pt idx="7">
                  <c:v>FY 2003</c:v>
                </c:pt>
                <c:pt idx="8">
                  <c:v>FY 2004</c:v>
                </c:pt>
                <c:pt idx="9">
                  <c:v>FY 2005</c:v>
                </c:pt>
                <c:pt idx="10">
                  <c:v>FY 2006</c:v>
                </c:pt>
                <c:pt idx="11">
                  <c:v>FY 2007</c:v>
                </c:pt>
                <c:pt idx="12">
                  <c:v>FY 2008</c:v>
                </c:pt>
                <c:pt idx="13">
                  <c:v>FY 2009 (+ARRA)</c:v>
                </c:pt>
                <c:pt idx="14">
                  <c:v>FY 2010</c:v>
                </c:pt>
                <c:pt idx="15">
                  <c:v>FY 2011</c:v>
                </c:pt>
                <c:pt idx="16">
                  <c:v>FY 2012</c:v>
                </c:pt>
                <c:pt idx="17">
                  <c:v>FY 2013 (Seq yr)</c:v>
                </c:pt>
                <c:pt idx="18">
                  <c:v>FY 2014</c:v>
                </c:pt>
                <c:pt idx="19">
                  <c:v>FY 2015</c:v>
                </c:pt>
                <c:pt idx="20">
                  <c:v>FY 2016</c:v>
                </c:pt>
                <c:pt idx="21">
                  <c:v>FY 2017</c:v>
                </c:pt>
                <c:pt idx="22">
                  <c:v>FY 2018</c:v>
                </c:pt>
                <c:pt idx="23">
                  <c:v>FY 2019</c:v>
                </c:pt>
                <c:pt idx="24">
                  <c:v>FY 2020</c:v>
                </c:pt>
              </c:strCache>
            </c:strRef>
          </c:cat>
          <c:val>
            <c:numRef>
              <c:f>'Projects History'!$D$21:$AB$21</c:f>
              <c:numCache>
                <c:formatCode>#,##0_);\(#,##0\)</c:formatCode>
                <c:ptCount val="25"/>
                <c:pt idx="0">
                  <c:v>2125</c:v>
                </c:pt>
                <c:pt idx="1">
                  <c:v>867</c:v>
                </c:pt>
                <c:pt idx="2">
                  <c:v>200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numCache>
            </c:numRef>
          </c:val>
          <c:extLst>
            <c:ext xmlns:c16="http://schemas.microsoft.com/office/drawing/2014/chart" uri="{C3380CC4-5D6E-409C-BE32-E72D297353CC}">
              <c16:uniqueId val="{00000018-362D-4271-AEC9-7C5A1AC6078F}"/>
            </c:ext>
          </c:extLst>
        </c:ser>
        <c:ser>
          <c:idx val="19"/>
          <c:order val="19"/>
          <c:tx>
            <c:strRef>
              <c:f>'Projects History'!$C$22</c:f>
              <c:strCache>
                <c:ptCount val="1"/>
                <c:pt idx="0">
                  <c:v>Super-K</c:v>
                </c:pt>
              </c:strCache>
            </c:strRef>
          </c:tx>
          <c:spPr>
            <a:solidFill>
              <a:schemeClr val="accent2">
                <a:lumMod val="80000"/>
              </a:schemeClr>
            </a:solidFill>
            <a:ln>
              <a:noFill/>
            </a:ln>
            <a:effectLst/>
          </c:spPr>
          <c:cat>
            <c:strRef>
              <c:f>'Projects History'!$D$2:$AB$2</c:f>
              <c:strCache>
                <c:ptCount val="25"/>
                <c:pt idx="0">
                  <c:v>FY 1996</c:v>
                </c:pt>
                <c:pt idx="1">
                  <c:v>FY 1997</c:v>
                </c:pt>
                <c:pt idx="2">
                  <c:v>FY 1998</c:v>
                </c:pt>
                <c:pt idx="3">
                  <c:v>FY 1999</c:v>
                </c:pt>
                <c:pt idx="4">
                  <c:v>FY 2000</c:v>
                </c:pt>
                <c:pt idx="5">
                  <c:v>FY 2001</c:v>
                </c:pt>
                <c:pt idx="6">
                  <c:v>FY 2002</c:v>
                </c:pt>
                <c:pt idx="7">
                  <c:v>FY 2003</c:v>
                </c:pt>
                <c:pt idx="8">
                  <c:v>FY 2004</c:v>
                </c:pt>
                <c:pt idx="9">
                  <c:v>FY 2005</c:v>
                </c:pt>
                <c:pt idx="10">
                  <c:v>FY 2006</c:v>
                </c:pt>
                <c:pt idx="11">
                  <c:v>FY 2007</c:v>
                </c:pt>
                <c:pt idx="12">
                  <c:v>FY 2008</c:v>
                </c:pt>
                <c:pt idx="13">
                  <c:v>FY 2009 (+ARRA)</c:v>
                </c:pt>
                <c:pt idx="14">
                  <c:v>FY 2010</c:v>
                </c:pt>
                <c:pt idx="15">
                  <c:v>FY 2011</c:v>
                </c:pt>
                <c:pt idx="16">
                  <c:v>FY 2012</c:v>
                </c:pt>
                <c:pt idx="17">
                  <c:v>FY 2013 (Seq yr)</c:v>
                </c:pt>
                <c:pt idx="18">
                  <c:v>FY 2014</c:v>
                </c:pt>
                <c:pt idx="19">
                  <c:v>FY 2015</c:v>
                </c:pt>
                <c:pt idx="20">
                  <c:v>FY 2016</c:v>
                </c:pt>
                <c:pt idx="21">
                  <c:v>FY 2017</c:v>
                </c:pt>
                <c:pt idx="22">
                  <c:v>FY 2018</c:v>
                </c:pt>
                <c:pt idx="23">
                  <c:v>FY 2019</c:v>
                </c:pt>
                <c:pt idx="24">
                  <c:v>FY 2020</c:v>
                </c:pt>
              </c:strCache>
            </c:strRef>
          </c:cat>
          <c:val>
            <c:numRef>
              <c:f>'Projects History'!$D$22:$AB$22</c:f>
              <c:numCache>
                <c:formatCode>#,##0_);\(#,##0\)</c:formatCode>
                <c:ptCount val="25"/>
                <c:pt idx="0">
                  <c:v>1080</c:v>
                </c:pt>
                <c:pt idx="1">
                  <c:v>593</c:v>
                </c:pt>
                <c:pt idx="2">
                  <c:v>531</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numCache>
            </c:numRef>
          </c:val>
          <c:extLst>
            <c:ext xmlns:c16="http://schemas.microsoft.com/office/drawing/2014/chart" uri="{C3380CC4-5D6E-409C-BE32-E72D297353CC}">
              <c16:uniqueId val="{00000019-362D-4271-AEC9-7C5A1AC6078F}"/>
            </c:ext>
          </c:extLst>
        </c:ser>
        <c:ser>
          <c:idx val="20"/>
          <c:order val="20"/>
          <c:tx>
            <c:strRef>
              <c:f>'Projects History'!$C$23</c:f>
              <c:strCache>
                <c:ptCount val="1"/>
                <c:pt idx="0">
                  <c:v>BaBar</c:v>
                </c:pt>
              </c:strCache>
            </c:strRef>
          </c:tx>
          <c:spPr>
            <a:solidFill>
              <a:schemeClr val="accent3">
                <a:lumMod val="80000"/>
              </a:schemeClr>
            </a:solidFill>
            <a:ln>
              <a:noFill/>
            </a:ln>
            <a:effectLst/>
          </c:spPr>
          <c:cat>
            <c:strRef>
              <c:f>'Projects History'!$D$2:$AB$2</c:f>
              <c:strCache>
                <c:ptCount val="25"/>
                <c:pt idx="0">
                  <c:v>FY 1996</c:v>
                </c:pt>
                <c:pt idx="1">
                  <c:v>FY 1997</c:v>
                </c:pt>
                <c:pt idx="2">
                  <c:v>FY 1998</c:v>
                </c:pt>
                <c:pt idx="3">
                  <c:v>FY 1999</c:v>
                </c:pt>
                <c:pt idx="4">
                  <c:v>FY 2000</c:v>
                </c:pt>
                <c:pt idx="5">
                  <c:v>FY 2001</c:v>
                </c:pt>
                <c:pt idx="6">
                  <c:v>FY 2002</c:v>
                </c:pt>
                <c:pt idx="7">
                  <c:v>FY 2003</c:v>
                </c:pt>
                <c:pt idx="8">
                  <c:v>FY 2004</c:v>
                </c:pt>
                <c:pt idx="9">
                  <c:v>FY 2005</c:v>
                </c:pt>
                <c:pt idx="10">
                  <c:v>FY 2006</c:v>
                </c:pt>
                <c:pt idx="11">
                  <c:v>FY 2007</c:v>
                </c:pt>
                <c:pt idx="12">
                  <c:v>FY 2008</c:v>
                </c:pt>
                <c:pt idx="13">
                  <c:v>FY 2009 (+ARRA)</c:v>
                </c:pt>
                <c:pt idx="14">
                  <c:v>FY 2010</c:v>
                </c:pt>
                <c:pt idx="15">
                  <c:v>FY 2011</c:v>
                </c:pt>
                <c:pt idx="16">
                  <c:v>FY 2012</c:v>
                </c:pt>
                <c:pt idx="17">
                  <c:v>FY 2013 (Seq yr)</c:v>
                </c:pt>
                <c:pt idx="18">
                  <c:v>FY 2014</c:v>
                </c:pt>
                <c:pt idx="19">
                  <c:v>FY 2015</c:v>
                </c:pt>
                <c:pt idx="20">
                  <c:v>FY 2016</c:v>
                </c:pt>
                <c:pt idx="21">
                  <c:v>FY 2017</c:v>
                </c:pt>
                <c:pt idx="22">
                  <c:v>FY 2018</c:v>
                </c:pt>
                <c:pt idx="23">
                  <c:v>FY 2019</c:v>
                </c:pt>
                <c:pt idx="24">
                  <c:v>FY 2020</c:v>
                </c:pt>
              </c:strCache>
            </c:strRef>
          </c:cat>
          <c:val>
            <c:numRef>
              <c:f>'Projects History'!$D$23:$AB$23</c:f>
              <c:numCache>
                <c:formatCode>#,##0_);\(#,##0\)</c:formatCode>
                <c:ptCount val="25"/>
                <c:pt idx="0">
                  <c:v>14200</c:v>
                </c:pt>
                <c:pt idx="1">
                  <c:v>20300</c:v>
                </c:pt>
                <c:pt idx="2">
                  <c:v>21700</c:v>
                </c:pt>
                <c:pt idx="3">
                  <c:v>3800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numCache>
            </c:numRef>
          </c:val>
          <c:extLst>
            <c:ext xmlns:c16="http://schemas.microsoft.com/office/drawing/2014/chart" uri="{C3380CC4-5D6E-409C-BE32-E72D297353CC}">
              <c16:uniqueId val="{0000001A-362D-4271-AEC9-7C5A1AC6078F}"/>
            </c:ext>
          </c:extLst>
        </c:ser>
        <c:ser>
          <c:idx val="21"/>
          <c:order val="21"/>
          <c:tx>
            <c:strRef>
              <c:f>'Projects History'!$C$24</c:f>
              <c:strCache>
                <c:ptCount val="1"/>
                <c:pt idx="0">
                  <c:v>CDF Upgrade</c:v>
                </c:pt>
              </c:strCache>
            </c:strRef>
          </c:tx>
          <c:spPr>
            <a:solidFill>
              <a:schemeClr val="accent4">
                <a:lumMod val="80000"/>
              </a:schemeClr>
            </a:solidFill>
            <a:ln>
              <a:noFill/>
            </a:ln>
            <a:effectLst/>
          </c:spPr>
          <c:cat>
            <c:strRef>
              <c:f>'Projects History'!$D$2:$AB$2</c:f>
              <c:strCache>
                <c:ptCount val="25"/>
                <c:pt idx="0">
                  <c:v>FY 1996</c:v>
                </c:pt>
                <c:pt idx="1">
                  <c:v>FY 1997</c:v>
                </c:pt>
                <c:pt idx="2">
                  <c:v>FY 1998</c:v>
                </c:pt>
                <c:pt idx="3">
                  <c:v>FY 1999</c:v>
                </c:pt>
                <c:pt idx="4">
                  <c:v>FY 2000</c:v>
                </c:pt>
                <c:pt idx="5">
                  <c:v>FY 2001</c:v>
                </c:pt>
                <c:pt idx="6">
                  <c:v>FY 2002</c:v>
                </c:pt>
                <c:pt idx="7">
                  <c:v>FY 2003</c:v>
                </c:pt>
                <c:pt idx="8">
                  <c:v>FY 2004</c:v>
                </c:pt>
                <c:pt idx="9">
                  <c:v>FY 2005</c:v>
                </c:pt>
                <c:pt idx="10">
                  <c:v>FY 2006</c:v>
                </c:pt>
                <c:pt idx="11">
                  <c:v>FY 2007</c:v>
                </c:pt>
                <c:pt idx="12">
                  <c:v>FY 2008</c:v>
                </c:pt>
                <c:pt idx="13">
                  <c:v>FY 2009 (+ARRA)</c:v>
                </c:pt>
                <c:pt idx="14">
                  <c:v>FY 2010</c:v>
                </c:pt>
                <c:pt idx="15">
                  <c:v>FY 2011</c:v>
                </c:pt>
                <c:pt idx="16">
                  <c:v>FY 2012</c:v>
                </c:pt>
                <c:pt idx="17">
                  <c:v>FY 2013 (Seq yr)</c:v>
                </c:pt>
                <c:pt idx="18">
                  <c:v>FY 2014</c:v>
                </c:pt>
                <c:pt idx="19">
                  <c:v>FY 2015</c:v>
                </c:pt>
                <c:pt idx="20">
                  <c:v>FY 2016</c:v>
                </c:pt>
                <c:pt idx="21">
                  <c:v>FY 2017</c:v>
                </c:pt>
                <c:pt idx="22">
                  <c:v>FY 2018</c:v>
                </c:pt>
                <c:pt idx="23">
                  <c:v>FY 2019</c:v>
                </c:pt>
                <c:pt idx="24">
                  <c:v>FY 2020</c:v>
                </c:pt>
              </c:strCache>
            </c:strRef>
          </c:cat>
          <c:val>
            <c:numRef>
              <c:f>'Projects History'!$D$24:$AB$24</c:f>
              <c:numCache>
                <c:formatCode>#,##0_);\(#,##0\)</c:formatCode>
                <c:ptCount val="25"/>
                <c:pt idx="0">
                  <c:v>7625</c:v>
                </c:pt>
                <c:pt idx="1">
                  <c:v>7925</c:v>
                </c:pt>
                <c:pt idx="2">
                  <c:v>13525</c:v>
                </c:pt>
                <c:pt idx="3">
                  <c:v>9555</c:v>
                </c:pt>
                <c:pt idx="4">
                  <c:v>5609</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numCache>
            </c:numRef>
          </c:val>
          <c:extLst>
            <c:ext xmlns:c16="http://schemas.microsoft.com/office/drawing/2014/chart" uri="{C3380CC4-5D6E-409C-BE32-E72D297353CC}">
              <c16:uniqueId val="{0000001B-362D-4271-AEC9-7C5A1AC6078F}"/>
            </c:ext>
          </c:extLst>
        </c:ser>
        <c:ser>
          <c:idx val="22"/>
          <c:order val="22"/>
          <c:tx>
            <c:strRef>
              <c:f>'Projects History'!$C$25</c:f>
              <c:strCache>
                <c:ptCount val="1"/>
                <c:pt idx="0">
                  <c:v>D-Zero Upgrade</c:v>
                </c:pt>
              </c:strCache>
            </c:strRef>
          </c:tx>
          <c:spPr>
            <a:solidFill>
              <a:schemeClr val="accent4">
                <a:lumMod val="40000"/>
                <a:lumOff val="60000"/>
              </a:schemeClr>
            </a:solidFill>
            <a:ln>
              <a:noFill/>
            </a:ln>
            <a:effectLst/>
          </c:spPr>
          <c:cat>
            <c:strRef>
              <c:f>'Projects History'!$D$2:$AB$2</c:f>
              <c:strCache>
                <c:ptCount val="25"/>
                <c:pt idx="0">
                  <c:v>FY 1996</c:v>
                </c:pt>
                <c:pt idx="1">
                  <c:v>FY 1997</c:v>
                </c:pt>
                <c:pt idx="2">
                  <c:v>FY 1998</c:v>
                </c:pt>
                <c:pt idx="3">
                  <c:v>FY 1999</c:v>
                </c:pt>
                <c:pt idx="4">
                  <c:v>FY 2000</c:v>
                </c:pt>
                <c:pt idx="5">
                  <c:v>FY 2001</c:v>
                </c:pt>
                <c:pt idx="6">
                  <c:v>FY 2002</c:v>
                </c:pt>
                <c:pt idx="7">
                  <c:v>FY 2003</c:v>
                </c:pt>
                <c:pt idx="8">
                  <c:v>FY 2004</c:v>
                </c:pt>
                <c:pt idx="9">
                  <c:v>FY 2005</c:v>
                </c:pt>
                <c:pt idx="10">
                  <c:v>FY 2006</c:v>
                </c:pt>
                <c:pt idx="11">
                  <c:v>FY 2007</c:v>
                </c:pt>
                <c:pt idx="12">
                  <c:v>FY 2008</c:v>
                </c:pt>
                <c:pt idx="13">
                  <c:v>FY 2009 (+ARRA)</c:v>
                </c:pt>
                <c:pt idx="14">
                  <c:v>FY 2010</c:v>
                </c:pt>
                <c:pt idx="15">
                  <c:v>FY 2011</c:v>
                </c:pt>
                <c:pt idx="16">
                  <c:v>FY 2012</c:v>
                </c:pt>
                <c:pt idx="17">
                  <c:v>FY 2013 (Seq yr)</c:v>
                </c:pt>
                <c:pt idx="18">
                  <c:v>FY 2014</c:v>
                </c:pt>
                <c:pt idx="19">
                  <c:v>FY 2015</c:v>
                </c:pt>
                <c:pt idx="20">
                  <c:v>FY 2016</c:v>
                </c:pt>
                <c:pt idx="21">
                  <c:v>FY 2017</c:v>
                </c:pt>
                <c:pt idx="22">
                  <c:v>FY 2018</c:v>
                </c:pt>
                <c:pt idx="23">
                  <c:v>FY 2019</c:v>
                </c:pt>
                <c:pt idx="24">
                  <c:v>FY 2020</c:v>
                </c:pt>
              </c:strCache>
            </c:strRef>
          </c:cat>
          <c:val>
            <c:numRef>
              <c:f>'Projects History'!$D$25:$AB$25</c:f>
              <c:numCache>
                <c:formatCode>#,##0_);\(#,##0\)</c:formatCode>
                <c:ptCount val="25"/>
                <c:pt idx="0">
                  <c:v>7625</c:v>
                </c:pt>
                <c:pt idx="1">
                  <c:v>7925</c:v>
                </c:pt>
                <c:pt idx="2">
                  <c:v>14525</c:v>
                </c:pt>
                <c:pt idx="3">
                  <c:v>8455</c:v>
                </c:pt>
                <c:pt idx="4">
                  <c:v>4365</c:v>
                </c:pt>
                <c:pt idx="5">
                  <c:v>4296</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numCache>
            </c:numRef>
          </c:val>
          <c:extLst>
            <c:ext xmlns:c16="http://schemas.microsoft.com/office/drawing/2014/chart" uri="{C3380CC4-5D6E-409C-BE32-E72D297353CC}">
              <c16:uniqueId val="{0000001C-362D-4271-AEC9-7C5A1AC6078F}"/>
            </c:ext>
          </c:extLst>
        </c:ser>
        <c:ser>
          <c:idx val="23"/>
          <c:order val="23"/>
          <c:tx>
            <c:strRef>
              <c:f>'Projects History'!$C$26</c:f>
              <c:strCache>
                <c:ptCount val="1"/>
                <c:pt idx="0">
                  <c:v>LHC Machine</c:v>
                </c:pt>
              </c:strCache>
            </c:strRef>
          </c:tx>
          <c:spPr>
            <a:solidFill>
              <a:schemeClr val="accent1">
                <a:lumMod val="75000"/>
              </a:schemeClr>
            </a:solidFill>
            <a:ln>
              <a:noFill/>
            </a:ln>
            <a:effectLst/>
          </c:spPr>
          <c:dLbls>
            <c:dLbl>
              <c:idx val="0"/>
              <c:layout>
                <c:manualLayout>
                  <c:x val="-0.26978215223097113"/>
                  <c:y val="-8.5205687341941547E-2"/>
                </c:manualLayout>
              </c:layout>
              <c:spPr>
                <a:noFill/>
                <a:ln>
                  <a:noFill/>
                </a:ln>
                <a:effectLst/>
              </c:spPr>
              <c:txPr>
                <a:bodyPr rot="84000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D-362D-4271-AEC9-7C5A1AC6078F}"/>
                </c:ext>
              </c:extLst>
            </c:dLbl>
            <c:spPr>
              <a:noFill/>
              <a:ln>
                <a:noFill/>
              </a:ln>
              <a:effectLst/>
            </c:spPr>
            <c:txPr>
              <a:bodyPr rot="84000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'Projects History'!$D$2:$AB$2</c:f>
              <c:strCache>
                <c:ptCount val="25"/>
                <c:pt idx="0">
                  <c:v>FY 1996</c:v>
                </c:pt>
                <c:pt idx="1">
                  <c:v>FY 1997</c:v>
                </c:pt>
                <c:pt idx="2">
                  <c:v>FY 1998</c:v>
                </c:pt>
                <c:pt idx="3">
                  <c:v>FY 1999</c:v>
                </c:pt>
                <c:pt idx="4">
                  <c:v>FY 2000</c:v>
                </c:pt>
                <c:pt idx="5">
                  <c:v>FY 2001</c:v>
                </c:pt>
                <c:pt idx="6">
                  <c:v>FY 2002</c:v>
                </c:pt>
                <c:pt idx="7">
                  <c:v>FY 2003</c:v>
                </c:pt>
                <c:pt idx="8">
                  <c:v>FY 2004</c:v>
                </c:pt>
                <c:pt idx="9">
                  <c:v>FY 2005</c:v>
                </c:pt>
                <c:pt idx="10">
                  <c:v>FY 2006</c:v>
                </c:pt>
                <c:pt idx="11">
                  <c:v>FY 2007</c:v>
                </c:pt>
                <c:pt idx="12">
                  <c:v>FY 2008</c:v>
                </c:pt>
                <c:pt idx="13">
                  <c:v>FY 2009 (+ARRA)</c:v>
                </c:pt>
                <c:pt idx="14">
                  <c:v>FY 2010</c:v>
                </c:pt>
                <c:pt idx="15">
                  <c:v>FY 2011</c:v>
                </c:pt>
                <c:pt idx="16">
                  <c:v>FY 2012</c:v>
                </c:pt>
                <c:pt idx="17">
                  <c:v>FY 2013 (Seq yr)</c:v>
                </c:pt>
                <c:pt idx="18">
                  <c:v>FY 2014</c:v>
                </c:pt>
                <c:pt idx="19">
                  <c:v>FY 2015</c:v>
                </c:pt>
                <c:pt idx="20">
                  <c:v>FY 2016</c:v>
                </c:pt>
                <c:pt idx="21">
                  <c:v>FY 2017</c:v>
                </c:pt>
                <c:pt idx="22">
                  <c:v>FY 2018</c:v>
                </c:pt>
                <c:pt idx="23">
                  <c:v>FY 2019</c:v>
                </c:pt>
                <c:pt idx="24">
                  <c:v>FY 2020</c:v>
                </c:pt>
              </c:strCache>
            </c:strRef>
          </c:cat>
          <c:val>
            <c:numRef>
              <c:f>'Projects History'!$D$26:$AB$26</c:f>
              <c:numCache>
                <c:formatCode>#,##0_);\(#,##0\)</c:formatCode>
                <c:ptCount val="25"/>
                <c:pt idx="0">
                  <c:v>2000</c:v>
                </c:pt>
                <c:pt idx="1">
                  <c:v>6670</c:v>
                </c:pt>
                <c:pt idx="2">
                  <c:v>14000</c:v>
                </c:pt>
                <c:pt idx="3">
                  <c:v>23491</c:v>
                </c:pt>
                <c:pt idx="4">
                  <c:v>33206</c:v>
                </c:pt>
                <c:pt idx="5">
                  <c:v>27243</c:v>
                </c:pt>
                <c:pt idx="6">
                  <c:v>21303</c:v>
                </c:pt>
                <c:pt idx="7">
                  <c:v>21310</c:v>
                </c:pt>
                <c:pt idx="8">
                  <c:v>29330</c:v>
                </c:pt>
                <c:pt idx="9">
                  <c:v>21447</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numCache>
            </c:numRef>
          </c:val>
          <c:extLst>
            <c:ext xmlns:c16="http://schemas.microsoft.com/office/drawing/2014/chart" uri="{C3380CC4-5D6E-409C-BE32-E72D297353CC}">
              <c16:uniqueId val="{0000001E-362D-4271-AEC9-7C5A1AC6078F}"/>
            </c:ext>
          </c:extLst>
        </c:ser>
        <c:ser>
          <c:idx val="24"/>
          <c:order val="24"/>
          <c:tx>
            <c:strRef>
              <c:f>'Projects History'!$C$27</c:f>
              <c:strCache>
                <c:ptCount val="1"/>
                <c:pt idx="0">
                  <c:v>ATLAS Detector</c:v>
                </c:pt>
              </c:strCache>
            </c:strRef>
          </c:tx>
          <c:spPr>
            <a:solidFill>
              <a:schemeClr val="accent1">
                <a:lumMod val="60000"/>
                <a:lumOff val="40000"/>
              </a:schemeClr>
            </a:solidFill>
            <a:ln w="25400">
              <a:noFill/>
            </a:ln>
            <a:effectLst/>
          </c:spPr>
          <c:dLbls>
            <c:dLbl>
              <c:idx val="0"/>
              <c:layout>
                <c:manualLayout>
                  <c:x val="-0.26385017497812774"/>
                  <c:y val="-0.13836134874974623"/>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F-362D-4271-AEC9-7C5A1AC6078F}"/>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'Projects History'!$D$2:$AB$2</c:f>
              <c:strCache>
                <c:ptCount val="25"/>
                <c:pt idx="0">
                  <c:v>FY 1996</c:v>
                </c:pt>
                <c:pt idx="1">
                  <c:v>FY 1997</c:v>
                </c:pt>
                <c:pt idx="2">
                  <c:v>FY 1998</c:v>
                </c:pt>
                <c:pt idx="3">
                  <c:v>FY 1999</c:v>
                </c:pt>
                <c:pt idx="4">
                  <c:v>FY 2000</c:v>
                </c:pt>
                <c:pt idx="5">
                  <c:v>FY 2001</c:v>
                </c:pt>
                <c:pt idx="6">
                  <c:v>FY 2002</c:v>
                </c:pt>
                <c:pt idx="7">
                  <c:v>FY 2003</c:v>
                </c:pt>
                <c:pt idx="8">
                  <c:v>FY 2004</c:v>
                </c:pt>
                <c:pt idx="9">
                  <c:v>FY 2005</c:v>
                </c:pt>
                <c:pt idx="10">
                  <c:v>FY 2006</c:v>
                </c:pt>
                <c:pt idx="11">
                  <c:v>FY 2007</c:v>
                </c:pt>
                <c:pt idx="12">
                  <c:v>FY 2008</c:v>
                </c:pt>
                <c:pt idx="13">
                  <c:v>FY 2009 (+ARRA)</c:v>
                </c:pt>
                <c:pt idx="14">
                  <c:v>FY 2010</c:v>
                </c:pt>
                <c:pt idx="15">
                  <c:v>FY 2011</c:v>
                </c:pt>
                <c:pt idx="16">
                  <c:v>FY 2012</c:v>
                </c:pt>
                <c:pt idx="17">
                  <c:v>FY 2013 (Seq yr)</c:v>
                </c:pt>
                <c:pt idx="18">
                  <c:v>FY 2014</c:v>
                </c:pt>
                <c:pt idx="19">
                  <c:v>FY 2015</c:v>
                </c:pt>
                <c:pt idx="20">
                  <c:v>FY 2016</c:v>
                </c:pt>
                <c:pt idx="21">
                  <c:v>FY 2017</c:v>
                </c:pt>
                <c:pt idx="22">
                  <c:v>FY 2018</c:v>
                </c:pt>
                <c:pt idx="23">
                  <c:v>FY 2019</c:v>
                </c:pt>
                <c:pt idx="24">
                  <c:v>FY 2020</c:v>
                </c:pt>
              </c:strCache>
            </c:strRef>
          </c:cat>
          <c:val>
            <c:numRef>
              <c:f>'Projects History'!$D$27:$AB$27</c:f>
              <c:numCache>
                <c:formatCode>#,##0_);\(#,##0\)</c:formatCode>
                <c:ptCount val="25"/>
                <c:pt idx="0">
                  <c:v>1700</c:v>
                </c:pt>
                <c:pt idx="1">
                  <c:v>3710</c:v>
                </c:pt>
                <c:pt idx="2">
                  <c:v>10050</c:v>
                </c:pt>
                <c:pt idx="3">
                  <c:v>8999</c:v>
                </c:pt>
                <c:pt idx="4">
                  <c:v>16494</c:v>
                </c:pt>
                <c:pt idx="5">
                  <c:v>14475</c:v>
                </c:pt>
                <c:pt idx="6">
                  <c:v>10507</c:v>
                </c:pt>
                <c:pt idx="7">
                  <c:v>17416</c:v>
                </c:pt>
                <c:pt idx="8">
                  <c:v>8990</c:v>
                </c:pt>
                <c:pt idx="9">
                  <c:v>5489</c:v>
                </c:pt>
                <c:pt idx="10">
                  <c:v>3240</c:v>
                </c:pt>
                <c:pt idx="11">
                  <c:v>1880</c:v>
                </c:pt>
                <c:pt idx="12">
                  <c:v>0</c:v>
                </c:pt>
                <c:pt idx="13">
                  <c:v>0</c:v>
                </c:pt>
                <c:pt idx="14">
                  <c:v>0</c:v>
                </c:pt>
                <c:pt idx="15">
                  <c:v>0</c:v>
                </c:pt>
                <c:pt idx="16">
                  <c:v>0</c:v>
                </c:pt>
                <c:pt idx="17">
                  <c:v>0</c:v>
                </c:pt>
                <c:pt idx="18">
                  <c:v>0</c:v>
                </c:pt>
                <c:pt idx="19">
                  <c:v>0</c:v>
                </c:pt>
                <c:pt idx="20">
                  <c:v>0</c:v>
                </c:pt>
                <c:pt idx="21">
                  <c:v>0</c:v>
                </c:pt>
                <c:pt idx="22">
                  <c:v>0</c:v>
                </c:pt>
                <c:pt idx="23">
                  <c:v>0</c:v>
                </c:pt>
                <c:pt idx="24">
                  <c:v>0</c:v>
                </c:pt>
              </c:numCache>
            </c:numRef>
          </c:val>
          <c:extLst>
            <c:ext xmlns:c16="http://schemas.microsoft.com/office/drawing/2014/chart" uri="{C3380CC4-5D6E-409C-BE32-E72D297353CC}">
              <c16:uniqueId val="{00000020-362D-4271-AEC9-7C5A1AC6078F}"/>
            </c:ext>
          </c:extLst>
        </c:ser>
        <c:ser>
          <c:idx val="25"/>
          <c:order val="25"/>
          <c:tx>
            <c:strRef>
              <c:f>'Projects History'!$C$28</c:f>
              <c:strCache>
                <c:ptCount val="1"/>
                <c:pt idx="0">
                  <c:v>CMS Detector</c:v>
                </c:pt>
              </c:strCache>
            </c:strRef>
          </c:tx>
          <c:spPr>
            <a:solidFill>
              <a:schemeClr val="accent1">
                <a:lumMod val="40000"/>
                <a:lumOff val="60000"/>
              </a:schemeClr>
            </a:solidFill>
            <a:ln w="25400">
              <a:noFill/>
            </a:ln>
            <a:effectLst/>
          </c:spPr>
          <c:dLbls>
            <c:dLbl>
              <c:idx val="0"/>
              <c:layout>
                <c:manualLayout>
                  <c:x val="-0.28780697725284338"/>
                  <c:y val="-0.17363261444812678"/>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1-362D-4271-AEC9-7C5A1AC6078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'Projects History'!$D$2:$AB$2</c:f>
              <c:strCache>
                <c:ptCount val="25"/>
                <c:pt idx="0">
                  <c:v>FY 1996</c:v>
                </c:pt>
                <c:pt idx="1">
                  <c:v>FY 1997</c:v>
                </c:pt>
                <c:pt idx="2">
                  <c:v>FY 1998</c:v>
                </c:pt>
                <c:pt idx="3">
                  <c:v>FY 1999</c:v>
                </c:pt>
                <c:pt idx="4">
                  <c:v>FY 2000</c:v>
                </c:pt>
                <c:pt idx="5">
                  <c:v>FY 2001</c:v>
                </c:pt>
                <c:pt idx="6">
                  <c:v>FY 2002</c:v>
                </c:pt>
                <c:pt idx="7">
                  <c:v>FY 2003</c:v>
                </c:pt>
                <c:pt idx="8">
                  <c:v>FY 2004</c:v>
                </c:pt>
                <c:pt idx="9">
                  <c:v>FY 2005</c:v>
                </c:pt>
                <c:pt idx="10">
                  <c:v>FY 2006</c:v>
                </c:pt>
                <c:pt idx="11">
                  <c:v>FY 2007</c:v>
                </c:pt>
                <c:pt idx="12">
                  <c:v>FY 2008</c:v>
                </c:pt>
                <c:pt idx="13">
                  <c:v>FY 2009 (+ARRA)</c:v>
                </c:pt>
                <c:pt idx="14">
                  <c:v>FY 2010</c:v>
                </c:pt>
                <c:pt idx="15">
                  <c:v>FY 2011</c:v>
                </c:pt>
                <c:pt idx="16">
                  <c:v>FY 2012</c:v>
                </c:pt>
                <c:pt idx="17">
                  <c:v>FY 2013 (Seq yr)</c:v>
                </c:pt>
                <c:pt idx="18">
                  <c:v>FY 2014</c:v>
                </c:pt>
                <c:pt idx="19">
                  <c:v>FY 2015</c:v>
                </c:pt>
                <c:pt idx="20">
                  <c:v>FY 2016</c:v>
                </c:pt>
                <c:pt idx="21">
                  <c:v>FY 2017</c:v>
                </c:pt>
                <c:pt idx="22">
                  <c:v>FY 2018</c:v>
                </c:pt>
                <c:pt idx="23">
                  <c:v>FY 2019</c:v>
                </c:pt>
                <c:pt idx="24">
                  <c:v>FY 2020</c:v>
                </c:pt>
              </c:strCache>
            </c:strRef>
          </c:cat>
          <c:val>
            <c:numRef>
              <c:f>'Projects History'!$D$28:$AB$28</c:f>
              <c:numCache>
                <c:formatCode>#,##0_);\(#,##0\)</c:formatCode>
                <c:ptCount val="25"/>
                <c:pt idx="0">
                  <c:v>2300</c:v>
                </c:pt>
                <c:pt idx="1">
                  <c:v>4620</c:v>
                </c:pt>
                <c:pt idx="2">
                  <c:v>10950</c:v>
                </c:pt>
                <c:pt idx="3">
                  <c:v>32510</c:v>
                </c:pt>
                <c:pt idx="4">
                  <c:v>20300</c:v>
                </c:pt>
                <c:pt idx="5">
                  <c:v>17152</c:v>
                </c:pt>
                <c:pt idx="6">
                  <c:v>17190</c:v>
                </c:pt>
                <c:pt idx="7">
                  <c:v>20484</c:v>
                </c:pt>
                <c:pt idx="8">
                  <c:v>10480</c:v>
                </c:pt>
                <c:pt idx="9">
                  <c:v>5564</c:v>
                </c:pt>
                <c:pt idx="10">
                  <c:v>4200</c:v>
                </c:pt>
                <c:pt idx="11">
                  <c:v>1300</c:v>
                </c:pt>
                <c:pt idx="12">
                  <c:v>0</c:v>
                </c:pt>
                <c:pt idx="13">
                  <c:v>0</c:v>
                </c:pt>
                <c:pt idx="14">
                  <c:v>0</c:v>
                </c:pt>
                <c:pt idx="15">
                  <c:v>0</c:v>
                </c:pt>
                <c:pt idx="16">
                  <c:v>0</c:v>
                </c:pt>
                <c:pt idx="17">
                  <c:v>0</c:v>
                </c:pt>
                <c:pt idx="18">
                  <c:v>0</c:v>
                </c:pt>
                <c:pt idx="19">
                  <c:v>0</c:v>
                </c:pt>
                <c:pt idx="20">
                  <c:v>0</c:v>
                </c:pt>
                <c:pt idx="21">
                  <c:v>0</c:v>
                </c:pt>
                <c:pt idx="22">
                  <c:v>0</c:v>
                </c:pt>
                <c:pt idx="23">
                  <c:v>0</c:v>
                </c:pt>
                <c:pt idx="24">
                  <c:v>0</c:v>
                </c:pt>
              </c:numCache>
            </c:numRef>
          </c:val>
          <c:extLst>
            <c:ext xmlns:c16="http://schemas.microsoft.com/office/drawing/2014/chart" uri="{C3380CC4-5D6E-409C-BE32-E72D297353CC}">
              <c16:uniqueId val="{00000022-362D-4271-AEC9-7C5A1AC6078F}"/>
            </c:ext>
          </c:extLst>
        </c:ser>
        <c:ser>
          <c:idx val="26"/>
          <c:order val="26"/>
          <c:tx>
            <c:strRef>
              <c:f>'Projects History'!$C$29</c:f>
              <c:strCache>
                <c:ptCount val="1"/>
                <c:pt idx="0">
                  <c:v>MINOS</c:v>
                </c:pt>
              </c:strCache>
            </c:strRef>
          </c:tx>
          <c:spPr>
            <a:solidFill>
              <a:schemeClr val="accent3">
                <a:lumMod val="60000"/>
                <a:lumOff val="40000"/>
              </a:schemeClr>
            </a:solidFill>
            <a:ln w="25400">
              <a:noFill/>
            </a:ln>
            <a:effectLst/>
          </c:spPr>
          <c:cat>
            <c:strRef>
              <c:f>'Projects History'!$D$2:$AB$2</c:f>
              <c:strCache>
                <c:ptCount val="25"/>
                <c:pt idx="0">
                  <c:v>FY 1996</c:v>
                </c:pt>
                <c:pt idx="1">
                  <c:v>FY 1997</c:v>
                </c:pt>
                <c:pt idx="2">
                  <c:v>FY 1998</c:v>
                </c:pt>
                <c:pt idx="3">
                  <c:v>FY 1999</c:v>
                </c:pt>
                <c:pt idx="4">
                  <c:v>FY 2000</c:v>
                </c:pt>
                <c:pt idx="5">
                  <c:v>FY 2001</c:v>
                </c:pt>
                <c:pt idx="6">
                  <c:v>FY 2002</c:v>
                </c:pt>
                <c:pt idx="7">
                  <c:v>FY 2003</c:v>
                </c:pt>
                <c:pt idx="8">
                  <c:v>FY 2004</c:v>
                </c:pt>
                <c:pt idx="9">
                  <c:v>FY 2005</c:v>
                </c:pt>
                <c:pt idx="10">
                  <c:v>FY 2006</c:v>
                </c:pt>
                <c:pt idx="11">
                  <c:v>FY 2007</c:v>
                </c:pt>
                <c:pt idx="12">
                  <c:v>FY 2008</c:v>
                </c:pt>
                <c:pt idx="13">
                  <c:v>FY 2009 (+ARRA)</c:v>
                </c:pt>
                <c:pt idx="14">
                  <c:v>FY 2010</c:v>
                </c:pt>
                <c:pt idx="15">
                  <c:v>FY 2011</c:v>
                </c:pt>
                <c:pt idx="16">
                  <c:v>FY 2012</c:v>
                </c:pt>
                <c:pt idx="17">
                  <c:v>FY 2013 (Seq yr)</c:v>
                </c:pt>
                <c:pt idx="18">
                  <c:v>FY 2014</c:v>
                </c:pt>
                <c:pt idx="19">
                  <c:v>FY 2015</c:v>
                </c:pt>
                <c:pt idx="20">
                  <c:v>FY 2016</c:v>
                </c:pt>
                <c:pt idx="21">
                  <c:v>FY 2017</c:v>
                </c:pt>
                <c:pt idx="22">
                  <c:v>FY 2018</c:v>
                </c:pt>
                <c:pt idx="23">
                  <c:v>FY 2019</c:v>
                </c:pt>
                <c:pt idx="24">
                  <c:v>FY 2020</c:v>
                </c:pt>
              </c:strCache>
            </c:strRef>
          </c:cat>
          <c:val>
            <c:numRef>
              <c:f>'Projects History'!$D$29:$AB$29</c:f>
              <c:numCache>
                <c:formatCode>#,##0_);\(#,##0\)</c:formatCode>
                <c:ptCount val="25"/>
                <c:pt idx="0">
                  <c:v>0</c:v>
                </c:pt>
                <c:pt idx="1">
                  <c:v>0</c:v>
                </c:pt>
                <c:pt idx="2">
                  <c:v>0</c:v>
                </c:pt>
                <c:pt idx="3">
                  <c:v>6781</c:v>
                </c:pt>
                <c:pt idx="4">
                  <c:v>11303</c:v>
                </c:pt>
                <c:pt idx="5">
                  <c:v>14974</c:v>
                </c:pt>
                <c:pt idx="6">
                  <c:v>19000</c:v>
                </c:pt>
                <c:pt idx="7">
                  <c:v>5664</c:v>
                </c:pt>
                <c:pt idx="8">
                  <c:v>2000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numCache>
            </c:numRef>
          </c:val>
          <c:extLst>
            <c:ext xmlns:c16="http://schemas.microsoft.com/office/drawing/2014/chart" uri="{C3380CC4-5D6E-409C-BE32-E72D297353CC}">
              <c16:uniqueId val="{00000023-362D-4271-AEC9-7C5A1AC6078F}"/>
            </c:ext>
          </c:extLst>
        </c:ser>
        <c:ser>
          <c:idx val="27"/>
          <c:order val="27"/>
          <c:tx>
            <c:strRef>
              <c:f>'Projects History'!$C$30</c:f>
              <c:strCache>
                <c:ptCount val="1"/>
                <c:pt idx="0">
                  <c:v>AMS Upgrade</c:v>
                </c:pt>
              </c:strCache>
            </c:strRef>
          </c:tx>
          <c:spPr>
            <a:solidFill>
              <a:schemeClr val="accent4">
                <a:lumMod val="60000"/>
                <a:lumOff val="40000"/>
              </a:schemeClr>
            </a:solidFill>
            <a:ln w="25400">
              <a:noFill/>
            </a:ln>
            <a:effectLst/>
          </c:spPr>
          <c:cat>
            <c:strRef>
              <c:f>'Projects History'!$D$2:$AB$2</c:f>
              <c:strCache>
                <c:ptCount val="25"/>
                <c:pt idx="0">
                  <c:v>FY 1996</c:v>
                </c:pt>
                <c:pt idx="1">
                  <c:v>FY 1997</c:v>
                </c:pt>
                <c:pt idx="2">
                  <c:v>FY 1998</c:v>
                </c:pt>
                <c:pt idx="3">
                  <c:v>FY 1999</c:v>
                </c:pt>
                <c:pt idx="4">
                  <c:v>FY 2000</c:v>
                </c:pt>
                <c:pt idx="5">
                  <c:v>FY 2001</c:v>
                </c:pt>
                <c:pt idx="6">
                  <c:v>FY 2002</c:v>
                </c:pt>
                <c:pt idx="7">
                  <c:v>FY 2003</c:v>
                </c:pt>
                <c:pt idx="8">
                  <c:v>FY 2004</c:v>
                </c:pt>
                <c:pt idx="9">
                  <c:v>FY 2005</c:v>
                </c:pt>
                <c:pt idx="10">
                  <c:v>FY 2006</c:v>
                </c:pt>
                <c:pt idx="11">
                  <c:v>FY 2007</c:v>
                </c:pt>
                <c:pt idx="12">
                  <c:v>FY 2008</c:v>
                </c:pt>
                <c:pt idx="13">
                  <c:v>FY 2009 (+ARRA)</c:v>
                </c:pt>
                <c:pt idx="14">
                  <c:v>FY 2010</c:v>
                </c:pt>
                <c:pt idx="15">
                  <c:v>FY 2011</c:v>
                </c:pt>
                <c:pt idx="16">
                  <c:v>FY 2012</c:v>
                </c:pt>
                <c:pt idx="17">
                  <c:v>FY 2013 (Seq yr)</c:v>
                </c:pt>
                <c:pt idx="18">
                  <c:v>FY 2014</c:v>
                </c:pt>
                <c:pt idx="19">
                  <c:v>FY 2015</c:v>
                </c:pt>
                <c:pt idx="20">
                  <c:v>FY 2016</c:v>
                </c:pt>
                <c:pt idx="21">
                  <c:v>FY 2017</c:v>
                </c:pt>
                <c:pt idx="22">
                  <c:v>FY 2018</c:v>
                </c:pt>
                <c:pt idx="23">
                  <c:v>FY 2019</c:v>
                </c:pt>
                <c:pt idx="24">
                  <c:v>FY 2020</c:v>
                </c:pt>
              </c:strCache>
            </c:strRef>
          </c:cat>
          <c:val>
            <c:numRef>
              <c:f>'Projects History'!$D$30:$AB$30</c:f>
              <c:numCache>
                <c:formatCode>#,##0_);\(#,##0\)</c:formatCode>
                <c:ptCount val="25"/>
                <c:pt idx="0">
                  <c:v>0</c:v>
                </c:pt>
                <c:pt idx="1">
                  <c:v>0</c:v>
                </c:pt>
                <c:pt idx="2">
                  <c:v>0</c:v>
                </c:pt>
                <c:pt idx="3">
                  <c:v>0</c:v>
                </c:pt>
                <c:pt idx="4">
                  <c:v>1000</c:v>
                </c:pt>
                <c:pt idx="5">
                  <c:v>1228</c:v>
                </c:pt>
                <c:pt idx="6">
                  <c:v>1778</c:v>
                </c:pt>
                <c:pt idx="7">
                  <c:v>1500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numCache>
            </c:numRef>
          </c:val>
          <c:extLst>
            <c:ext xmlns:c16="http://schemas.microsoft.com/office/drawing/2014/chart" uri="{C3380CC4-5D6E-409C-BE32-E72D297353CC}">
              <c16:uniqueId val="{00000024-362D-4271-AEC9-7C5A1AC6078F}"/>
            </c:ext>
          </c:extLst>
        </c:ser>
        <c:ser>
          <c:idx val="28"/>
          <c:order val="28"/>
          <c:tx>
            <c:strRef>
              <c:f>'Projects History'!$C$31</c:f>
              <c:strCache>
                <c:ptCount val="1"/>
                <c:pt idx="0">
                  <c:v>CDMS</c:v>
                </c:pt>
              </c:strCache>
            </c:strRef>
          </c:tx>
          <c:spPr>
            <a:solidFill>
              <a:srgbClr val="FF0000"/>
            </a:solidFill>
            <a:ln w="25400">
              <a:noFill/>
            </a:ln>
            <a:effectLst/>
          </c:spPr>
          <c:cat>
            <c:strRef>
              <c:f>'Projects History'!$D$2:$AB$2</c:f>
              <c:strCache>
                <c:ptCount val="25"/>
                <c:pt idx="0">
                  <c:v>FY 1996</c:v>
                </c:pt>
                <c:pt idx="1">
                  <c:v>FY 1997</c:v>
                </c:pt>
                <c:pt idx="2">
                  <c:v>FY 1998</c:v>
                </c:pt>
                <c:pt idx="3">
                  <c:v>FY 1999</c:v>
                </c:pt>
                <c:pt idx="4">
                  <c:v>FY 2000</c:v>
                </c:pt>
                <c:pt idx="5">
                  <c:v>FY 2001</c:v>
                </c:pt>
                <c:pt idx="6">
                  <c:v>FY 2002</c:v>
                </c:pt>
                <c:pt idx="7">
                  <c:v>FY 2003</c:v>
                </c:pt>
                <c:pt idx="8">
                  <c:v>FY 2004</c:v>
                </c:pt>
                <c:pt idx="9">
                  <c:v>FY 2005</c:v>
                </c:pt>
                <c:pt idx="10">
                  <c:v>FY 2006</c:v>
                </c:pt>
                <c:pt idx="11">
                  <c:v>FY 2007</c:v>
                </c:pt>
                <c:pt idx="12">
                  <c:v>FY 2008</c:v>
                </c:pt>
                <c:pt idx="13">
                  <c:v>FY 2009 (+ARRA)</c:v>
                </c:pt>
                <c:pt idx="14">
                  <c:v>FY 2010</c:v>
                </c:pt>
                <c:pt idx="15">
                  <c:v>FY 2011</c:v>
                </c:pt>
                <c:pt idx="16">
                  <c:v>FY 2012</c:v>
                </c:pt>
                <c:pt idx="17">
                  <c:v>FY 2013 (Seq yr)</c:v>
                </c:pt>
                <c:pt idx="18">
                  <c:v>FY 2014</c:v>
                </c:pt>
                <c:pt idx="19">
                  <c:v>FY 2015</c:v>
                </c:pt>
                <c:pt idx="20">
                  <c:v>FY 2016</c:v>
                </c:pt>
                <c:pt idx="21">
                  <c:v>FY 2017</c:v>
                </c:pt>
                <c:pt idx="22">
                  <c:v>FY 2018</c:v>
                </c:pt>
                <c:pt idx="23">
                  <c:v>FY 2019</c:v>
                </c:pt>
                <c:pt idx="24">
                  <c:v>FY 2020</c:v>
                </c:pt>
              </c:strCache>
            </c:strRef>
          </c:cat>
          <c:val>
            <c:numRef>
              <c:f>'Projects History'!$D$31:$AB$31</c:f>
              <c:numCache>
                <c:formatCode>#,##0_);\(#,##0\)</c:formatCode>
                <c:ptCount val="25"/>
                <c:pt idx="0">
                  <c:v>0</c:v>
                </c:pt>
                <c:pt idx="1">
                  <c:v>0</c:v>
                </c:pt>
                <c:pt idx="2">
                  <c:v>0</c:v>
                </c:pt>
                <c:pt idx="3">
                  <c:v>0</c:v>
                </c:pt>
                <c:pt idx="4">
                  <c:v>800</c:v>
                </c:pt>
                <c:pt idx="5">
                  <c:v>1798</c:v>
                </c:pt>
                <c:pt idx="6">
                  <c:v>970</c:v>
                </c:pt>
                <c:pt idx="7">
                  <c:v>790</c:v>
                </c:pt>
                <c:pt idx="8">
                  <c:v>550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numCache>
            </c:numRef>
          </c:val>
          <c:extLst>
            <c:ext xmlns:c16="http://schemas.microsoft.com/office/drawing/2014/chart" uri="{C3380CC4-5D6E-409C-BE32-E72D297353CC}">
              <c16:uniqueId val="{00000025-362D-4271-AEC9-7C5A1AC6078F}"/>
            </c:ext>
          </c:extLst>
        </c:ser>
        <c:ser>
          <c:idx val="29"/>
          <c:order val="29"/>
          <c:tx>
            <c:strRef>
              <c:f>'Projects History'!$C$32</c:f>
              <c:strCache>
                <c:ptCount val="1"/>
                <c:pt idx="0">
                  <c:v>GLAST/LAT</c:v>
                </c:pt>
              </c:strCache>
            </c:strRef>
          </c:tx>
          <c:spPr>
            <a:solidFill>
              <a:schemeClr val="accent6">
                <a:lumMod val="60000"/>
                <a:lumOff val="40000"/>
              </a:schemeClr>
            </a:solidFill>
            <a:ln w="25400">
              <a:noFill/>
            </a:ln>
            <a:effectLst/>
          </c:spPr>
          <c:cat>
            <c:strRef>
              <c:f>'Projects History'!$D$2:$AB$2</c:f>
              <c:strCache>
                <c:ptCount val="25"/>
                <c:pt idx="0">
                  <c:v>FY 1996</c:v>
                </c:pt>
                <c:pt idx="1">
                  <c:v>FY 1997</c:v>
                </c:pt>
                <c:pt idx="2">
                  <c:v>FY 1998</c:v>
                </c:pt>
                <c:pt idx="3">
                  <c:v>FY 1999</c:v>
                </c:pt>
                <c:pt idx="4">
                  <c:v>FY 2000</c:v>
                </c:pt>
                <c:pt idx="5">
                  <c:v>FY 2001</c:v>
                </c:pt>
                <c:pt idx="6">
                  <c:v>FY 2002</c:v>
                </c:pt>
                <c:pt idx="7">
                  <c:v>FY 2003</c:v>
                </c:pt>
                <c:pt idx="8">
                  <c:v>FY 2004</c:v>
                </c:pt>
                <c:pt idx="9">
                  <c:v>FY 2005</c:v>
                </c:pt>
                <c:pt idx="10">
                  <c:v>FY 2006</c:v>
                </c:pt>
                <c:pt idx="11">
                  <c:v>FY 2007</c:v>
                </c:pt>
                <c:pt idx="12">
                  <c:v>FY 2008</c:v>
                </c:pt>
                <c:pt idx="13">
                  <c:v>FY 2009 (+ARRA)</c:v>
                </c:pt>
                <c:pt idx="14">
                  <c:v>FY 2010</c:v>
                </c:pt>
                <c:pt idx="15">
                  <c:v>FY 2011</c:v>
                </c:pt>
                <c:pt idx="16">
                  <c:v>FY 2012</c:v>
                </c:pt>
                <c:pt idx="17">
                  <c:v>FY 2013 (Seq yr)</c:v>
                </c:pt>
                <c:pt idx="18">
                  <c:v>FY 2014</c:v>
                </c:pt>
                <c:pt idx="19">
                  <c:v>FY 2015</c:v>
                </c:pt>
                <c:pt idx="20">
                  <c:v>FY 2016</c:v>
                </c:pt>
                <c:pt idx="21">
                  <c:v>FY 2017</c:v>
                </c:pt>
                <c:pt idx="22">
                  <c:v>FY 2018</c:v>
                </c:pt>
                <c:pt idx="23">
                  <c:v>FY 2019</c:v>
                </c:pt>
                <c:pt idx="24">
                  <c:v>FY 2020</c:v>
                </c:pt>
              </c:strCache>
            </c:strRef>
          </c:cat>
          <c:val>
            <c:numRef>
              <c:f>'Projects History'!$D$32:$AB$32</c:f>
              <c:numCache>
                <c:formatCode>#,##0_);\(#,##0\)</c:formatCode>
                <c:ptCount val="25"/>
                <c:pt idx="0">
                  <c:v>0</c:v>
                </c:pt>
                <c:pt idx="1">
                  <c:v>0</c:v>
                </c:pt>
                <c:pt idx="2">
                  <c:v>0</c:v>
                </c:pt>
                <c:pt idx="3">
                  <c:v>0</c:v>
                </c:pt>
                <c:pt idx="4">
                  <c:v>3000</c:v>
                </c:pt>
                <c:pt idx="5">
                  <c:v>5689</c:v>
                </c:pt>
                <c:pt idx="6">
                  <c:v>8080</c:v>
                </c:pt>
                <c:pt idx="7">
                  <c:v>8910</c:v>
                </c:pt>
                <c:pt idx="8">
                  <c:v>7900</c:v>
                </c:pt>
                <c:pt idx="9">
                  <c:v>11421</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numCache>
            </c:numRef>
          </c:val>
          <c:extLst>
            <c:ext xmlns:c16="http://schemas.microsoft.com/office/drawing/2014/chart" uri="{C3380CC4-5D6E-409C-BE32-E72D297353CC}">
              <c16:uniqueId val="{00000026-362D-4271-AEC9-7C5A1AC6078F}"/>
            </c:ext>
          </c:extLst>
        </c:ser>
        <c:ser>
          <c:idx val="30"/>
          <c:order val="30"/>
          <c:tx>
            <c:strRef>
              <c:f>'Projects History'!$C$33</c:f>
              <c:strCache>
                <c:ptCount val="1"/>
                <c:pt idx="0">
                  <c:v>Auger</c:v>
                </c:pt>
              </c:strCache>
            </c:strRef>
          </c:tx>
          <c:spPr>
            <a:solidFill>
              <a:srgbClr val="7030A0"/>
            </a:solidFill>
            <a:ln w="25400">
              <a:noFill/>
            </a:ln>
            <a:effectLst/>
          </c:spPr>
          <c:cat>
            <c:strRef>
              <c:f>'Projects History'!$D$2:$AB$2</c:f>
              <c:strCache>
                <c:ptCount val="25"/>
                <c:pt idx="0">
                  <c:v>FY 1996</c:v>
                </c:pt>
                <c:pt idx="1">
                  <c:v>FY 1997</c:v>
                </c:pt>
                <c:pt idx="2">
                  <c:v>FY 1998</c:v>
                </c:pt>
                <c:pt idx="3">
                  <c:v>FY 1999</c:v>
                </c:pt>
                <c:pt idx="4">
                  <c:v>FY 2000</c:v>
                </c:pt>
                <c:pt idx="5">
                  <c:v>FY 2001</c:v>
                </c:pt>
                <c:pt idx="6">
                  <c:v>FY 2002</c:v>
                </c:pt>
                <c:pt idx="7">
                  <c:v>FY 2003</c:v>
                </c:pt>
                <c:pt idx="8">
                  <c:v>FY 2004</c:v>
                </c:pt>
                <c:pt idx="9">
                  <c:v>FY 2005</c:v>
                </c:pt>
                <c:pt idx="10">
                  <c:v>FY 2006</c:v>
                </c:pt>
                <c:pt idx="11">
                  <c:v>FY 2007</c:v>
                </c:pt>
                <c:pt idx="12">
                  <c:v>FY 2008</c:v>
                </c:pt>
                <c:pt idx="13">
                  <c:v>FY 2009 (+ARRA)</c:v>
                </c:pt>
                <c:pt idx="14">
                  <c:v>FY 2010</c:v>
                </c:pt>
                <c:pt idx="15">
                  <c:v>FY 2011</c:v>
                </c:pt>
                <c:pt idx="16">
                  <c:v>FY 2012</c:v>
                </c:pt>
                <c:pt idx="17">
                  <c:v>FY 2013 (Seq yr)</c:v>
                </c:pt>
                <c:pt idx="18">
                  <c:v>FY 2014</c:v>
                </c:pt>
                <c:pt idx="19">
                  <c:v>FY 2015</c:v>
                </c:pt>
                <c:pt idx="20">
                  <c:v>FY 2016</c:v>
                </c:pt>
                <c:pt idx="21">
                  <c:v>FY 2017</c:v>
                </c:pt>
                <c:pt idx="22">
                  <c:v>FY 2018</c:v>
                </c:pt>
                <c:pt idx="23">
                  <c:v>FY 2019</c:v>
                </c:pt>
                <c:pt idx="24">
                  <c:v>FY 2020</c:v>
                </c:pt>
              </c:strCache>
            </c:strRef>
          </c:cat>
          <c:val>
            <c:numRef>
              <c:f>'Projects History'!$D$33:$AB$33</c:f>
              <c:numCache>
                <c:formatCode>#,##0_);\(#,##0\)</c:formatCode>
                <c:ptCount val="25"/>
                <c:pt idx="0">
                  <c:v>0</c:v>
                </c:pt>
                <c:pt idx="1">
                  <c:v>0</c:v>
                </c:pt>
                <c:pt idx="2">
                  <c:v>0</c:v>
                </c:pt>
                <c:pt idx="3">
                  <c:v>0</c:v>
                </c:pt>
                <c:pt idx="4">
                  <c:v>0</c:v>
                </c:pt>
                <c:pt idx="5">
                  <c:v>0</c:v>
                </c:pt>
                <c:pt idx="6">
                  <c:v>1000</c:v>
                </c:pt>
                <c:pt idx="7">
                  <c:v>1230</c:v>
                </c:pt>
                <c:pt idx="8">
                  <c:v>1000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numCache>
            </c:numRef>
          </c:val>
          <c:extLst>
            <c:ext xmlns:c16="http://schemas.microsoft.com/office/drawing/2014/chart" uri="{C3380CC4-5D6E-409C-BE32-E72D297353CC}">
              <c16:uniqueId val="{00000027-362D-4271-AEC9-7C5A1AC6078F}"/>
            </c:ext>
          </c:extLst>
        </c:ser>
        <c:ser>
          <c:idx val="31"/>
          <c:order val="31"/>
          <c:tx>
            <c:strRef>
              <c:f>'Projects History'!$C$34</c:f>
              <c:strCache>
                <c:ptCount val="1"/>
                <c:pt idx="0">
                  <c:v>Run IIb CDF Detector</c:v>
                </c:pt>
              </c:strCache>
            </c:strRef>
          </c:tx>
          <c:spPr>
            <a:solidFill>
              <a:schemeClr val="accent2">
                <a:lumMod val="50000"/>
              </a:schemeClr>
            </a:solidFill>
            <a:ln w="25400">
              <a:noFill/>
            </a:ln>
            <a:effectLst/>
          </c:spPr>
          <c:cat>
            <c:strRef>
              <c:f>'Projects History'!$D$2:$AB$2</c:f>
              <c:strCache>
                <c:ptCount val="25"/>
                <c:pt idx="0">
                  <c:v>FY 1996</c:v>
                </c:pt>
                <c:pt idx="1">
                  <c:v>FY 1997</c:v>
                </c:pt>
                <c:pt idx="2">
                  <c:v>FY 1998</c:v>
                </c:pt>
                <c:pt idx="3">
                  <c:v>FY 1999</c:v>
                </c:pt>
                <c:pt idx="4">
                  <c:v>FY 2000</c:v>
                </c:pt>
                <c:pt idx="5">
                  <c:v>FY 2001</c:v>
                </c:pt>
                <c:pt idx="6">
                  <c:v>FY 2002</c:v>
                </c:pt>
                <c:pt idx="7">
                  <c:v>FY 2003</c:v>
                </c:pt>
                <c:pt idx="8">
                  <c:v>FY 2004</c:v>
                </c:pt>
                <c:pt idx="9">
                  <c:v>FY 2005</c:v>
                </c:pt>
                <c:pt idx="10">
                  <c:v>FY 2006</c:v>
                </c:pt>
                <c:pt idx="11">
                  <c:v>FY 2007</c:v>
                </c:pt>
                <c:pt idx="12">
                  <c:v>FY 2008</c:v>
                </c:pt>
                <c:pt idx="13">
                  <c:v>FY 2009 (+ARRA)</c:v>
                </c:pt>
                <c:pt idx="14">
                  <c:v>FY 2010</c:v>
                </c:pt>
                <c:pt idx="15">
                  <c:v>FY 2011</c:v>
                </c:pt>
                <c:pt idx="16">
                  <c:v>FY 2012</c:v>
                </c:pt>
                <c:pt idx="17">
                  <c:v>FY 2013 (Seq yr)</c:v>
                </c:pt>
                <c:pt idx="18">
                  <c:v>FY 2014</c:v>
                </c:pt>
                <c:pt idx="19">
                  <c:v>FY 2015</c:v>
                </c:pt>
                <c:pt idx="20">
                  <c:v>FY 2016</c:v>
                </c:pt>
                <c:pt idx="21">
                  <c:v>FY 2017</c:v>
                </c:pt>
                <c:pt idx="22">
                  <c:v>FY 2018</c:v>
                </c:pt>
                <c:pt idx="23">
                  <c:v>FY 2019</c:v>
                </c:pt>
                <c:pt idx="24">
                  <c:v>FY 2020</c:v>
                </c:pt>
              </c:strCache>
            </c:strRef>
          </c:cat>
          <c:val>
            <c:numRef>
              <c:f>'Projects History'!$D$34:$AB$34</c:f>
              <c:numCache>
                <c:formatCode>#,##0_);\(#,##0\)</c:formatCode>
                <c:ptCount val="25"/>
                <c:pt idx="0">
                  <c:v>0</c:v>
                </c:pt>
                <c:pt idx="1">
                  <c:v>0</c:v>
                </c:pt>
                <c:pt idx="2">
                  <c:v>0</c:v>
                </c:pt>
                <c:pt idx="3">
                  <c:v>0</c:v>
                </c:pt>
                <c:pt idx="4">
                  <c:v>0</c:v>
                </c:pt>
                <c:pt idx="5">
                  <c:v>0</c:v>
                </c:pt>
                <c:pt idx="6">
                  <c:v>3460</c:v>
                </c:pt>
                <c:pt idx="7">
                  <c:v>3509</c:v>
                </c:pt>
                <c:pt idx="8">
                  <c:v>1673</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numCache>
            </c:numRef>
          </c:val>
          <c:extLst>
            <c:ext xmlns:c16="http://schemas.microsoft.com/office/drawing/2014/chart" uri="{C3380CC4-5D6E-409C-BE32-E72D297353CC}">
              <c16:uniqueId val="{00000028-362D-4271-AEC9-7C5A1AC6078F}"/>
            </c:ext>
          </c:extLst>
        </c:ser>
        <c:ser>
          <c:idx val="32"/>
          <c:order val="32"/>
          <c:tx>
            <c:strRef>
              <c:f>'Projects History'!$C$35</c:f>
              <c:strCache>
                <c:ptCount val="1"/>
                <c:pt idx="0">
                  <c:v>Run IIb D-Zero Detector Project</c:v>
                </c:pt>
              </c:strCache>
            </c:strRef>
          </c:tx>
          <c:spPr>
            <a:solidFill>
              <a:schemeClr val="accent3">
                <a:lumMod val="50000"/>
              </a:schemeClr>
            </a:solidFill>
            <a:ln w="25400">
              <a:noFill/>
            </a:ln>
            <a:effectLst/>
          </c:spPr>
          <c:cat>
            <c:strRef>
              <c:f>'Projects History'!$D$2:$AB$2</c:f>
              <c:strCache>
                <c:ptCount val="25"/>
                <c:pt idx="0">
                  <c:v>FY 1996</c:v>
                </c:pt>
                <c:pt idx="1">
                  <c:v>FY 1997</c:v>
                </c:pt>
                <c:pt idx="2">
                  <c:v>FY 1998</c:v>
                </c:pt>
                <c:pt idx="3">
                  <c:v>FY 1999</c:v>
                </c:pt>
                <c:pt idx="4">
                  <c:v>FY 2000</c:v>
                </c:pt>
                <c:pt idx="5">
                  <c:v>FY 2001</c:v>
                </c:pt>
                <c:pt idx="6">
                  <c:v>FY 2002</c:v>
                </c:pt>
                <c:pt idx="7">
                  <c:v>FY 2003</c:v>
                </c:pt>
                <c:pt idx="8">
                  <c:v>FY 2004</c:v>
                </c:pt>
                <c:pt idx="9">
                  <c:v>FY 2005</c:v>
                </c:pt>
                <c:pt idx="10">
                  <c:v>FY 2006</c:v>
                </c:pt>
                <c:pt idx="11">
                  <c:v>FY 2007</c:v>
                </c:pt>
                <c:pt idx="12">
                  <c:v>FY 2008</c:v>
                </c:pt>
                <c:pt idx="13">
                  <c:v>FY 2009 (+ARRA)</c:v>
                </c:pt>
                <c:pt idx="14">
                  <c:v>FY 2010</c:v>
                </c:pt>
                <c:pt idx="15">
                  <c:v>FY 2011</c:v>
                </c:pt>
                <c:pt idx="16">
                  <c:v>FY 2012</c:v>
                </c:pt>
                <c:pt idx="17">
                  <c:v>FY 2013 (Seq yr)</c:v>
                </c:pt>
                <c:pt idx="18">
                  <c:v>FY 2014</c:v>
                </c:pt>
                <c:pt idx="19">
                  <c:v>FY 2015</c:v>
                </c:pt>
                <c:pt idx="20">
                  <c:v>FY 2016</c:v>
                </c:pt>
                <c:pt idx="21">
                  <c:v>FY 2017</c:v>
                </c:pt>
                <c:pt idx="22">
                  <c:v>FY 2018</c:v>
                </c:pt>
                <c:pt idx="23">
                  <c:v>FY 2019</c:v>
                </c:pt>
                <c:pt idx="24">
                  <c:v>FY 2020</c:v>
                </c:pt>
              </c:strCache>
            </c:strRef>
          </c:cat>
          <c:val>
            <c:numRef>
              <c:f>'Projects History'!$D$35:$AB$35</c:f>
              <c:numCache>
                <c:formatCode>#,##0_);\(#,##0\)</c:formatCode>
                <c:ptCount val="25"/>
                <c:pt idx="0">
                  <c:v>0</c:v>
                </c:pt>
                <c:pt idx="1">
                  <c:v>0</c:v>
                </c:pt>
                <c:pt idx="2">
                  <c:v>0</c:v>
                </c:pt>
                <c:pt idx="3">
                  <c:v>0</c:v>
                </c:pt>
                <c:pt idx="4">
                  <c:v>0</c:v>
                </c:pt>
                <c:pt idx="5">
                  <c:v>0</c:v>
                </c:pt>
                <c:pt idx="6">
                  <c:v>3460</c:v>
                </c:pt>
                <c:pt idx="7">
                  <c:v>2792</c:v>
                </c:pt>
                <c:pt idx="8">
                  <c:v>2542</c:v>
                </c:pt>
                <c:pt idx="9">
                  <c:v>1925</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numCache>
            </c:numRef>
          </c:val>
          <c:extLst>
            <c:ext xmlns:c16="http://schemas.microsoft.com/office/drawing/2014/chart" uri="{C3380CC4-5D6E-409C-BE32-E72D297353CC}">
              <c16:uniqueId val="{00000029-362D-4271-AEC9-7C5A1AC6078F}"/>
            </c:ext>
          </c:extLst>
        </c:ser>
        <c:ser>
          <c:idx val="33"/>
          <c:order val="33"/>
          <c:tx>
            <c:strRef>
              <c:f>'Projects History'!$C$36</c:f>
              <c:strCache>
                <c:ptCount val="1"/>
                <c:pt idx="0">
                  <c:v>VERITAS</c:v>
                </c:pt>
              </c:strCache>
            </c:strRef>
          </c:tx>
          <c:spPr>
            <a:solidFill>
              <a:schemeClr val="accent4">
                <a:lumMod val="50000"/>
              </a:schemeClr>
            </a:solidFill>
            <a:ln w="25400">
              <a:noFill/>
            </a:ln>
            <a:effectLst/>
          </c:spPr>
          <c:cat>
            <c:strRef>
              <c:f>'Projects History'!$D$2:$AB$2</c:f>
              <c:strCache>
                <c:ptCount val="25"/>
                <c:pt idx="0">
                  <c:v>FY 1996</c:v>
                </c:pt>
                <c:pt idx="1">
                  <c:v>FY 1997</c:v>
                </c:pt>
                <c:pt idx="2">
                  <c:v>FY 1998</c:v>
                </c:pt>
                <c:pt idx="3">
                  <c:v>FY 1999</c:v>
                </c:pt>
                <c:pt idx="4">
                  <c:v>FY 2000</c:v>
                </c:pt>
                <c:pt idx="5">
                  <c:v>FY 2001</c:v>
                </c:pt>
                <c:pt idx="6">
                  <c:v>FY 2002</c:v>
                </c:pt>
                <c:pt idx="7">
                  <c:v>FY 2003</c:v>
                </c:pt>
                <c:pt idx="8">
                  <c:v>FY 2004</c:v>
                </c:pt>
                <c:pt idx="9">
                  <c:v>FY 2005</c:v>
                </c:pt>
                <c:pt idx="10">
                  <c:v>FY 2006</c:v>
                </c:pt>
                <c:pt idx="11">
                  <c:v>FY 2007</c:v>
                </c:pt>
                <c:pt idx="12">
                  <c:v>FY 2008</c:v>
                </c:pt>
                <c:pt idx="13">
                  <c:v>FY 2009 (+ARRA)</c:v>
                </c:pt>
                <c:pt idx="14">
                  <c:v>FY 2010</c:v>
                </c:pt>
                <c:pt idx="15">
                  <c:v>FY 2011</c:v>
                </c:pt>
                <c:pt idx="16">
                  <c:v>FY 2012</c:v>
                </c:pt>
                <c:pt idx="17">
                  <c:v>FY 2013 (Seq yr)</c:v>
                </c:pt>
                <c:pt idx="18">
                  <c:v>FY 2014</c:v>
                </c:pt>
                <c:pt idx="19">
                  <c:v>FY 2015</c:v>
                </c:pt>
                <c:pt idx="20">
                  <c:v>FY 2016</c:v>
                </c:pt>
                <c:pt idx="21">
                  <c:v>FY 2017</c:v>
                </c:pt>
                <c:pt idx="22">
                  <c:v>FY 2018</c:v>
                </c:pt>
                <c:pt idx="23">
                  <c:v>FY 2019</c:v>
                </c:pt>
                <c:pt idx="24">
                  <c:v>FY 2020</c:v>
                </c:pt>
              </c:strCache>
            </c:strRef>
          </c:cat>
          <c:val>
            <c:numRef>
              <c:f>'Projects History'!$D$36:$AB$36</c:f>
              <c:numCache>
                <c:formatCode>#,##0_);\(#,##0\)</c:formatCode>
                <c:ptCount val="25"/>
                <c:pt idx="0">
                  <c:v>0</c:v>
                </c:pt>
                <c:pt idx="1">
                  <c:v>0</c:v>
                </c:pt>
                <c:pt idx="2">
                  <c:v>0</c:v>
                </c:pt>
                <c:pt idx="3">
                  <c:v>0</c:v>
                </c:pt>
                <c:pt idx="4">
                  <c:v>0</c:v>
                </c:pt>
                <c:pt idx="5">
                  <c:v>0</c:v>
                </c:pt>
                <c:pt idx="6">
                  <c:v>0</c:v>
                </c:pt>
                <c:pt idx="7">
                  <c:v>0</c:v>
                </c:pt>
                <c:pt idx="8">
                  <c:v>2400</c:v>
                </c:pt>
                <c:pt idx="9">
                  <c:v>3050</c:v>
                </c:pt>
                <c:pt idx="10">
                  <c:v>1949</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numCache>
            </c:numRef>
          </c:val>
          <c:extLst>
            <c:ext xmlns:c16="http://schemas.microsoft.com/office/drawing/2014/chart" uri="{C3380CC4-5D6E-409C-BE32-E72D297353CC}">
              <c16:uniqueId val="{0000002A-362D-4271-AEC9-7C5A1AC6078F}"/>
            </c:ext>
          </c:extLst>
        </c:ser>
        <c:ser>
          <c:idx val="34"/>
          <c:order val="34"/>
          <c:tx>
            <c:strRef>
              <c:f>'Projects History'!$C$37</c:f>
              <c:strCache>
                <c:ptCount val="1"/>
                <c:pt idx="0">
                  <c:v>BaBar Upgrade</c:v>
                </c:pt>
              </c:strCache>
            </c:strRef>
          </c:tx>
          <c:spPr>
            <a:solidFill>
              <a:srgbClr val="FF99FF"/>
            </a:solidFill>
            <a:ln w="25400">
              <a:noFill/>
            </a:ln>
            <a:effectLst/>
          </c:spPr>
          <c:cat>
            <c:strRef>
              <c:f>'Projects History'!$D$2:$AB$2</c:f>
              <c:strCache>
                <c:ptCount val="25"/>
                <c:pt idx="0">
                  <c:v>FY 1996</c:v>
                </c:pt>
                <c:pt idx="1">
                  <c:v>FY 1997</c:v>
                </c:pt>
                <c:pt idx="2">
                  <c:v>FY 1998</c:v>
                </c:pt>
                <c:pt idx="3">
                  <c:v>FY 1999</c:v>
                </c:pt>
                <c:pt idx="4">
                  <c:v>FY 2000</c:v>
                </c:pt>
                <c:pt idx="5">
                  <c:v>FY 2001</c:v>
                </c:pt>
                <c:pt idx="6">
                  <c:v>FY 2002</c:v>
                </c:pt>
                <c:pt idx="7">
                  <c:v>FY 2003</c:v>
                </c:pt>
                <c:pt idx="8">
                  <c:v>FY 2004</c:v>
                </c:pt>
                <c:pt idx="9">
                  <c:v>FY 2005</c:v>
                </c:pt>
                <c:pt idx="10">
                  <c:v>FY 2006</c:v>
                </c:pt>
                <c:pt idx="11">
                  <c:v>FY 2007</c:v>
                </c:pt>
                <c:pt idx="12">
                  <c:v>FY 2008</c:v>
                </c:pt>
                <c:pt idx="13">
                  <c:v>FY 2009 (+ARRA)</c:v>
                </c:pt>
                <c:pt idx="14">
                  <c:v>FY 2010</c:v>
                </c:pt>
                <c:pt idx="15">
                  <c:v>FY 2011</c:v>
                </c:pt>
                <c:pt idx="16">
                  <c:v>FY 2012</c:v>
                </c:pt>
                <c:pt idx="17">
                  <c:v>FY 2013 (Seq yr)</c:v>
                </c:pt>
                <c:pt idx="18">
                  <c:v>FY 2014</c:v>
                </c:pt>
                <c:pt idx="19">
                  <c:v>FY 2015</c:v>
                </c:pt>
                <c:pt idx="20">
                  <c:v>FY 2016</c:v>
                </c:pt>
                <c:pt idx="21">
                  <c:v>FY 2017</c:v>
                </c:pt>
                <c:pt idx="22">
                  <c:v>FY 2018</c:v>
                </c:pt>
                <c:pt idx="23">
                  <c:v>FY 2019</c:v>
                </c:pt>
                <c:pt idx="24">
                  <c:v>FY 2020</c:v>
                </c:pt>
              </c:strCache>
            </c:strRef>
          </c:cat>
          <c:val>
            <c:numRef>
              <c:f>'Projects History'!$D$37:$AB$37</c:f>
              <c:numCache>
                <c:formatCode>#,##0_);\(#,##0\)</c:formatCode>
                <c:ptCount val="25"/>
                <c:pt idx="0">
                  <c:v>0</c:v>
                </c:pt>
                <c:pt idx="1">
                  <c:v>0</c:v>
                </c:pt>
                <c:pt idx="2">
                  <c:v>0</c:v>
                </c:pt>
                <c:pt idx="3">
                  <c:v>0</c:v>
                </c:pt>
                <c:pt idx="4">
                  <c:v>0</c:v>
                </c:pt>
                <c:pt idx="5">
                  <c:v>0</c:v>
                </c:pt>
                <c:pt idx="6">
                  <c:v>0</c:v>
                </c:pt>
                <c:pt idx="7">
                  <c:v>0</c:v>
                </c:pt>
                <c:pt idx="8">
                  <c:v>3000</c:v>
                </c:pt>
                <c:pt idx="9">
                  <c:v>1200</c:v>
                </c:pt>
                <c:pt idx="10">
                  <c:v>700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numCache>
            </c:numRef>
          </c:val>
          <c:extLst>
            <c:ext xmlns:c16="http://schemas.microsoft.com/office/drawing/2014/chart" uri="{C3380CC4-5D6E-409C-BE32-E72D297353CC}">
              <c16:uniqueId val="{0000002B-362D-4271-AEC9-7C5A1AC6078F}"/>
            </c:ext>
          </c:extLst>
        </c:ser>
        <c:ser>
          <c:idx val="35"/>
          <c:order val="35"/>
          <c:tx>
            <c:strRef>
              <c:f>'Projects History'!$C$38</c:f>
              <c:strCache>
                <c:ptCount val="1"/>
                <c:pt idx="0">
                  <c:v>NOvA </c:v>
                </c:pt>
              </c:strCache>
            </c:strRef>
          </c:tx>
          <c:spPr>
            <a:solidFill>
              <a:schemeClr val="accent4"/>
            </a:solidFill>
            <a:ln w="25400">
              <a:noFill/>
            </a:ln>
            <a:effectLst/>
          </c:spPr>
          <c:dLbls>
            <c:dLbl>
              <c:idx val="0"/>
              <c:layout>
                <c:manualLayout>
                  <c:x val="8.9589348206474184E-2"/>
                  <c:y val="-5.5316363726731273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C-362D-4271-AEC9-7C5A1AC6078F}"/>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'Projects History'!$D$2:$AB$2</c:f>
              <c:strCache>
                <c:ptCount val="25"/>
                <c:pt idx="0">
                  <c:v>FY 1996</c:v>
                </c:pt>
                <c:pt idx="1">
                  <c:v>FY 1997</c:v>
                </c:pt>
                <c:pt idx="2">
                  <c:v>FY 1998</c:v>
                </c:pt>
                <c:pt idx="3">
                  <c:v>FY 1999</c:v>
                </c:pt>
                <c:pt idx="4">
                  <c:v>FY 2000</c:v>
                </c:pt>
                <c:pt idx="5">
                  <c:v>FY 2001</c:v>
                </c:pt>
                <c:pt idx="6">
                  <c:v>FY 2002</c:v>
                </c:pt>
                <c:pt idx="7">
                  <c:v>FY 2003</c:v>
                </c:pt>
                <c:pt idx="8">
                  <c:v>FY 2004</c:v>
                </c:pt>
                <c:pt idx="9">
                  <c:v>FY 2005</c:v>
                </c:pt>
                <c:pt idx="10">
                  <c:v>FY 2006</c:v>
                </c:pt>
                <c:pt idx="11">
                  <c:v>FY 2007</c:v>
                </c:pt>
                <c:pt idx="12">
                  <c:v>FY 2008</c:v>
                </c:pt>
                <c:pt idx="13">
                  <c:v>FY 2009 (+ARRA)</c:v>
                </c:pt>
                <c:pt idx="14">
                  <c:v>FY 2010</c:v>
                </c:pt>
                <c:pt idx="15">
                  <c:v>FY 2011</c:v>
                </c:pt>
                <c:pt idx="16">
                  <c:v>FY 2012</c:v>
                </c:pt>
                <c:pt idx="17">
                  <c:v>FY 2013 (Seq yr)</c:v>
                </c:pt>
                <c:pt idx="18">
                  <c:v>FY 2014</c:v>
                </c:pt>
                <c:pt idx="19">
                  <c:v>FY 2015</c:v>
                </c:pt>
                <c:pt idx="20">
                  <c:v>FY 2016</c:v>
                </c:pt>
                <c:pt idx="21">
                  <c:v>FY 2017</c:v>
                </c:pt>
                <c:pt idx="22">
                  <c:v>FY 2018</c:v>
                </c:pt>
                <c:pt idx="23">
                  <c:v>FY 2019</c:v>
                </c:pt>
                <c:pt idx="24">
                  <c:v>FY 2020</c:v>
                </c:pt>
              </c:strCache>
            </c:strRef>
          </c:cat>
          <c:val>
            <c:numRef>
              <c:f>'Projects History'!$D$38:$AB$38</c:f>
              <c:numCache>
                <c:formatCode>#,##0_);\(#,##0\)</c:formatCode>
                <c:ptCount val="25"/>
                <c:pt idx="0">
                  <c:v>0</c:v>
                </c:pt>
                <c:pt idx="1">
                  <c:v>0</c:v>
                </c:pt>
                <c:pt idx="2">
                  <c:v>0</c:v>
                </c:pt>
                <c:pt idx="3">
                  <c:v>0</c:v>
                </c:pt>
                <c:pt idx="4">
                  <c:v>0</c:v>
                </c:pt>
                <c:pt idx="5">
                  <c:v>0</c:v>
                </c:pt>
                <c:pt idx="6">
                  <c:v>0</c:v>
                </c:pt>
                <c:pt idx="7">
                  <c:v>0</c:v>
                </c:pt>
                <c:pt idx="8">
                  <c:v>0</c:v>
                </c:pt>
                <c:pt idx="9">
                  <c:v>0</c:v>
                </c:pt>
                <c:pt idx="10">
                  <c:v>4400</c:v>
                </c:pt>
                <c:pt idx="11">
                  <c:v>12860</c:v>
                </c:pt>
                <c:pt idx="12">
                  <c:v>12034</c:v>
                </c:pt>
                <c:pt idx="13">
                  <c:v>82766</c:v>
                </c:pt>
                <c:pt idx="14">
                  <c:v>59000</c:v>
                </c:pt>
                <c:pt idx="15">
                  <c:v>46220</c:v>
                </c:pt>
                <c:pt idx="16">
                  <c:v>41240</c:v>
                </c:pt>
                <c:pt idx="17">
                  <c:v>19480</c:v>
                </c:pt>
                <c:pt idx="18">
                  <c:v>0</c:v>
                </c:pt>
                <c:pt idx="19">
                  <c:v>0</c:v>
                </c:pt>
                <c:pt idx="20">
                  <c:v>0</c:v>
                </c:pt>
                <c:pt idx="21">
                  <c:v>0</c:v>
                </c:pt>
                <c:pt idx="22">
                  <c:v>0</c:v>
                </c:pt>
                <c:pt idx="23">
                  <c:v>0</c:v>
                </c:pt>
                <c:pt idx="24">
                  <c:v>0</c:v>
                </c:pt>
              </c:numCache>
            </c:numRef>
          </c:val>
          <c:extLst>
            <c:ext xmlns:c16="http://schemas.microsoft.com/office/drawing/2014/chart" uri="{C3380CC4-5D6E-409C-BE32-E72D297353CC}">
              <c16:uniqueId val="{0000002D-362D-4271-AEC9-7C5A1AC6078F}"/>
            </c:ext>
          </c:extLst>
        </c:ser>
        <c:ser>
          <c:idx val="36"/>
          <c:order val="36"/>
          <c:tx>
            <c:strRef>
              <c:f>'Projects History'!$C$39</c:f>
              <c:strCache>
                <c:ptCount val="1"/>
                <c:pt idx="0">
                  <c:v>MINERvA</c:v>
                </c:pt>
              </c:strCache>
            </c:strRef>
          </c:tx>
          <c:spPr>
            <a:solidFill>
              <a:srgbClr val="FF9966"/>
            </a:solidFill>
            <a:ln w="25400">
              <a:noFill/>
            </a:ln>
            <a:effectLst/>
          </c:spPr>
          <c:cat>
            <c:strRef>
              <c:f>'Projects History'!$D$2:$AB$2</c:f>
              <c:strCache>
                <c:ptCount val="25"/>
                <c:pt idx="0">
                  <c:v>FY 1996</c:v>
                </c:pt>
                <c:pt idx="1">
                  <c:v>FY 1997</c:v>
                </c:pt>
                <c:pt idx="2">
                  <c:v>FY 1998</c:v>
                </c:pt>
                <c:pt idx="3">
                  <c:v>FY 1999</c:v>
                </c:pt>
                <c:pt idx="4">
                  <c:v>FY 2000</c:v>
                </c:pt>
                <c:pt idx="5">
                  <c:v>FY 2001</c:v>
                </c:pt>
                <c:pt idx="6">
                  <c:v>FY 2002</c:v>
                </c:pt>
                <c:pt idx="7">
                  <c:v>FY 2003</c:v>
                </c:pt>
                <c:pt idx="8">
                  <c:v>FY 2004</c:v>
                </c:pt>
                <c:pt idx="9">
                  <c:v>FY 2005</c:v>
                </c:pt>
                <c:pt idx="10">
                  <c:v>FY 2006</c:v>
                </c:pt>
                <c:pt idx="11">
                  <c:v>FY 2007</c:v>
                </c:pt>
                <c:pt idx="12">
                  <c:v>FY 2008</c:v>
                </c:pt>
                <c:pt idx="13">
                  <c:v>FY 2009 (+ARRA)</c:v>
                </c:pt>
                <c:pt idx="14">
                  <c:v>FY 2010</c:v>
                </c:pt>
                <c:pt idx="15">
                  <c:v>FY 2011</c:v>
                </c:pt>
                <c:pt idx="16">
                  <c:v>FY 2012</c:v>
                </c:pt>
                <c:pt idx="17">
                  <c:v>FY 2013 (Seq yr)</c:v>
                </c:pt>
                <c:pt idx="18">
                  <c:v>FY 2014</c:v>
                </c:pt>
                <c:pt idx="19">
                  <c:v>FY 2015</c:v>
                </c:pt>
                <c:pt idx="20">
                  <c:v>FY 2016</c:v>
                </c:pt>
                <c:pt idx="21">
                  <c:v>FY 2017</c:v>
                </c:pt>
                <c:pt idx="22">
                  <c:v>FY 2018</c:v>
                </c:pt>
                <c:pt idx="23">
                  <c:v>FY 2019</c:v>
                </c:pt>
                <c:pt idx="24">
                  <c:v>FY 2020</c:v>
                </c:pt>
              </c:strCache>
            </c:strRef>
          </c:cat>
          <c:val>
            <c:numRef>
              <c:f>'Projects History'!$D$39:$AB$39</c:f>
              <c:numCache>
                <c:formatCode>#,##0_);\(#,##0\)</c:formatCode>
                <c:ptCount val="25"/>
                <c:pt idx="0">
                  <c:v>0</c:v>
                </c:pt>
                <c:pt idx="1">
                  <c:v>0</c:v>
                </c:pt>
                <c:pt idx="2">
                  <c:v>0</c:v>
                </c:pt>
                <c:pt idx="3">
                  <c:v>0</c:v>
                </c:pt>
                <c:pt idx="4">
                  <c:v>0</c:v>
                </c:pt>
                <c:pt idx="5">
                  <c:v>0</c:v>
                </c:pt>
                <c:pt idx="6">
                  <c:v>0</c:v>
                </c:pt>
                <c:pt idx="7">
                  <c:v>0</c:v>
                </c:pt>
                <c:pt idx="8">
                  <c:v>0</c:v>
                </c:pt>
                <c:pt idx="9">
                  <c:v>0</c:v>
                </c:pt>
                <c:pt idx="10">
                  <c:v>0</c:v>
                </c:pt>
                <c:pt idx="11">
                  <c:v>3950</c:v>
                </c:pt>
                <c:pt idx="12">
                  <c:v>6650</c:v>
                </c:pt>
                <c:pt idx="13">
                  <c:v>4700</c:v>
                </c:pt>
                <c:pt idx="14">
                  <c:v>0</c:v>
                </c:pt>
                <c:pt idx="15">
                  <c:v>0</c:v>
                </c:pt>
                <c:pt idx="16">
                  <c:v>0</c:v>
                </c:pt>
                <c:pt idx="17">
                  <c:v>0</c:v>
                </c:pt>
                <c:pt idx="18">
                  <c:v>0</c:v>
                </c:pt>
                <c:pt idx="19">
                  <c:v>0</c:v>
                </c:pt>
                <c:pt idx="20">
                  <c:v>0</c:v>
                </c:pt>
                <c:pt idx="21">
                  <c:v>0</c:v>
                </c:pt>
                <c:pt idx="22">
                  <c:v>0</c:v>
                </c:pt>
                <c:pt idx="23">
                  <c:v>0</c:v>
                </c:pt>
                <c:pt idx="24">
                  <c:v>0</c:v>
                </c:pt>
              </c:numCache>
            </c:numRef>
          </c:val>
          <c:extLst>
            <c:ext xmlns:c16="http://schemas.microsoft.com/office/drawing/2014/chart" uri="{C3380CC4-5D6E-409C-BE32-E72D297353CC}">
              <c16:uniqueId val="{0000002E-362D-4271-AEC9-7C5A1AC6078F}"/>
            </c:ext>
          </c:extLst>
        </c:ser>
        <c:ser>
          <c:idx val="37"/>
          <c:order val="37"/>
          <c:tx>
            <c:strRef>
              <c:f>'Projects History'!$C$40</c:f>
              <c:strCache>
                <c:ptCount val="1"/>
                <c:pt idx="0">
                  <c:v>T2K</c:v>
                </c:pt>
              </c:strCache>
            </c:strRef>
          </c:tx>
          <c:spPr>
            <a:solidFill>
              <a:srgbClr val="996600"/>
            </a:solidFill>
            <a:ln w="25400">
              <a:noFill/>
            </a:ln>
            <a:effectLst/>
          </c:spPr>
          <c:cat>
            <c:strRef>
              <c:f>'Projects History'!$D$2:$AB$2</c:f>
              <c:strCache>
                <c:ptCount val="25"/>
                <c:pt idx="0">
                  <c:v>FY 1996</c:v>
                </c:pt>
                <c:pt idx="1">
                  <c:v>FY 1997</c:v>
                </c:pt>
                <c:pt idx="2">
                  <c:v>FY 1998</c:v>
                </c:pt>
                <c:pt idx="3">
                  <c:v>FY 1999</c:v>
                </c:pt>
                <c:pt idx="4">
                  <c:v>FY 2000</c:v>
                </c:pt>
                <c:pt idx="5">
                  <c:v>FY 2001</c:v>
                </c:pt>
                <c:pt idx="6">
                  <c:v>FY 2002</c:v>
                </c:pt>
                <c:pt idx="7">
                  <c:v>FY 2003</c:v>
                </c:pt>
                <c:pt idx="8">
                  <c:v>FY 2004</c:v>
                </c:pt>
                <c:pt idx="9">
                  <c:v>FY 2005</c:v>
                </c:pt>
                <c:pt idx="10">
                  <c:v>FY 2006</c:v>
                </c:pt>
                <c:pt idx="11">
                  <c:v>FY 2007</c:v>
                </c:pt>
                <c:pt idx="12">
                  <c:v>FY 2008</c:v>
                </c:pt>
                <c:pt idx="13">
                  <c:v>FY 2009 (+ARRA)</c:v>
                </c:pt>
                <c:pt idx="14">
                  <c:v>FY 2010</c:v>
                </c:pt>
                <c:pt idx="15">
                  <c:v>FY 2011</c:v>
                </c:pt>
                <c:pt idx="16">
                  <c:v>FY 2012</c:v>
                </c:pt>
                <c:pt idx="17">
                  <c:v>FY 2013 (Seq yr)</c:v>
                </c:pt>
                <c:pt idx="18">
                  <c:v>FY 2014</c:v>
                </c:pt>
                <c:pt idx="19">
                  <c:v>FY 2015</c:v>
                </c:pt>
                <c:pt idx="20">
                  <c:v>FY 2016</c:v>
                </c:pt>
                <c:pt idx="21">
                  <c:v>FY 2017</c:v>
                </c:pt>
                <c:pt idx="22">
                  <c:v>FY 2018</c:v>
                </c:pt>
                <c:pt idx="23">
                  <c:v>FY 2019</c:v>
                </c:pt>
                <c:pt idx="24">
                  <c:v>FY 2020</c:v>
                </c:pt>
              </c:strCache>
            </c:strRef>
          </c:cat>
          <c:val>
            <c:numRef>
              <c:f>'Projects History'!$D$40:$AB$40</c:f>
              <c:numCache>
                <c:formatCode>#,##0_);\(#,##0\)</c:formatCode>
                <c:ptCount val="25"/>
                <c:pt idx="0">
                  <c:v>0</c:v>
                </c:pt>
                <c:pt idx="1">
                  <c:v>0</c:v>
                </c:pt>
                <c:pt idx="2">
                  <c:v>0</c:v>
                </c:pt>
                <c:pt idx="3">
                  <c:v>0</c:v>
                </c:pt>
                <c:pt idx="4">
                  <c:v>0</c:v>
                </c:pt>
                <c:pt idx="5">
                  <c:v>0</c:v>
                </c:pt>
                <c:pt idx="6">
                  <c:v>0</c:v>
                </c:pt>
                <c:pt idx="7">
                  <c:v>0</c:v>
                </c:pt>
                <c:pt idx="8">
                  <c:v>0</c:v>
                </c:pt>
                <c:pt idx="9">
                  <c:v>0</c:v>
                </c:pt>
                <c:pt idx="10">
                  <c:v>500</c:v>
                </c:pt>
                <c:pt idx="11">
                  <c:v>700</c:v>
                </c:pt>
                <c:pt idx="12">
                  <c:v>2508</c:v>
                </c:pt>
                <c:pt idx="13">
                  <c:v>1000</c:v>
                </c:pt>
                <c:pt idx="14">
                  <c:v>0</c:v>
                </c:pt>
                <c:pt idx="15">
                  <c:v>0</c:v>
                </c:pt>
                <c:pt idx="16">
                  <c:v>0</c:v>
                </c:pt>
                <c:pt idx="17">
                  <c:v>0</c:v>
                </c:pt>
                <c:pt idx="18">
                  <c:v>0</c:v>
                </c:pt>
                <c:pt idx="19">
                  <c:v>0</c:v>
                </c:pt>
                <c:pt idx="20">
                  <c:v>0</c:v>
                </c:pt>
                <c:pt idx="21">
                  <c:v>0</c:v>
                </c:pt>
                <c:pt idx="22">
                  <c:v>0</c:v>
                </c:pt>
                <c:pt idx="23">
                  <c:v>0</c:v>
                </c:pt>
                <c:pt idx="24">
                  <c:v>0</c:v>
                </c:pt>
              </c:numCache>
            </c:numRef>
          </c:val>
          <c:extLst>
            <c:ext xmlns:c16="http://schemas.microsoft.com/office/drawing/2014/chart" uri="{C3380CC4-5D6E-409C-BE32-E72D297353CC}">
              <c16:uniqueId val="{0000002F-362D-4271-AEC9-7C5A1AC6078F}"/>
            </c:ext>
          </c:extLst>
        </c:ser>
        <c:ser>
          <c:idx val="38"/>
          <c:order val="38"/>
          <c:tx>
            <c:strRef>
              <c:f>'Projects History'!$C$41</c:f>
              <c:strCache>
                <c:ptCount val="1"/>
                <c:pt idx="0">
                  <c:v>Daya Bay</c:v>
                </c:pt>
              </c:strCache>
            </c:strRef>
          </c:tx>
          <c:spPr>
            <a:solidFill>
              <a:srgbClr val="808000"/>
            </a:solidFill>
            <a:ln w="25400">
              <a:noFill/>
            </a:ln>
            <a:effectLst/>
          </c:spPr>
          <c:cat>
            <c:strRef>
              <c:f>'Projects History'!$D$2:$AB$2</c:f>
              <c:strCache>
                <c:ptCount val="25"/>
                <c:pt idx="0">
                  <c:v>FY 1996</c:v>
                </c:pt>
                <c:pt idx="1">
                  <c:v>FY 1997</c:v>
                </c:pt>
                <c:pt idx="2">
                  <c:v>FY 1998</c:v>
                </c:pt>
                <c:pt idx="3">
                  <c:v>FY 1999</c:v>
                </c:pt>
                <c:pt idx="4">
                  <c:v>FY 2000</c:v>
                </c:pt>
                <c:pt idx="5">
                  <c:v>FY 2001</c:v>
                </c:pt>
                <c:pt idx="6">
                  <c:v>FY 2002</c:v>
                </c:pt>
                <c:pt idx="7">
                  <c:v>FY 2003</c:v>
                </c:pt>
                <c:pt idx="8">
                  <c:v>FY 2004</c:v>
                </c:pt>
                <c:pt idx="9">
                  <c:v>FY 2005</c:v>
                </c:pt>
                <c:pt idx="10">
                  <c:v>FY 2006</c:v>
                </c:pt>
                <c:pt idx="11">
                  <c:v>FY 2007</c:v>
                </c:pt>
                <c:pt idx="12">
                  <c:v>FY 2008</c:v>
                </c:pt>
                <c:pt idx="13">
                  <c:v>FY 2009 (+ARRA)</c:v>
                </c:pt>
                <c:pt idx="14">
                  <c:v>FY 2010</c:v>
                </c:pt>
                <c:pt idx="15">
                  <c:v>FY 2011</c:v>
                </c:pt>
                <c:pt idx="16">
                  <c:v>FY 2012</c:v>
                </c:pt>
                <c:pt idx="17">
                  <c:v>FY 2013 (Seq yr)</c:v>
                </c:pt>
                <c:pt idx="18">
                  <c:v>FY 2014</c:v>
                </c:pt>
                <c:pt idx="19">
                  <c:v>FY 2015</c:v>
                </c:pt>
                <c:pt idx="20">
                  <c:v>FY 2016</c:v>
                </c:pt>
                <c:pt idx="21">
                  <c:v>FY 2017</c:v>
                </c:pt>
                <c:pt idx="22">
                  <c:v>FY 2018</c:v>
                </c:pt>
                <c:pt idx="23">
                  <c:v>FY 2019</c:v>
                </c:pt>
                <c:pt idx="24">
                  <c:v>FY 2020</c:v>
                </c:pt>
              </c:strCache>
            </c:strRef>
          </c:cat>
          <c:val>
            <c:numRef>
              <c:f>'Projects History'!$D$41:$AB$41</c:f>
              <c:numCache>
                <c:formatCode>#,##0_);\(#,##0\)</c:formatCode>
                <c:ptCount val="25"/>
                <c:pt idx="0">
                  <c:v>0</c:v>
                </c:pt>
                <c:pt idx="1">
                  <c:v>0</c:v>
                </c:pt>
                <c:pt idx="2">
                  <c:v>0</c:v>
                </c:pt>
                <c:pt idx="3">
                  <c:v>0</c:v>
                </c:pt>
                <c:pt idx="4">
                  <c:v>0</c:v>
                </c:pt>
                <c:pt idx="5">
                  <c:v>0</c:v>
                </c:pt>
                <c:pt idx="6">
                  <c:v>0</c:v>
                </c:pt>
                <c:pt idx="7">
                  <c:v>0</c:v>
                </c:pt>
                <c:pt idx="8">
                  <c:v>0</c:v>
                </c:pt>
                <c:pt idx="9">
                  <c:v>0</c:v>
                </c:pt>
                <c:pt idx="10">
                  <c:v>0</c:v>
                </c:pt>
                <c:pt idx="11">
                  <c:v>1000</c:v>
                </c:pt>
                <c:pt idx="12">
                  <c:v>6940</c:v>
                </c:pt>
                <c:pt idx="13">
                  <c:v>14000</c:v>
                </c:pt>
                <c:pt idx="14">
                  <c:v>11000</c:v>
                </c:pt>
                <c:pt idx="15">
                  <c:v>2060</c:v>
                </c:pt>
                <c:pt idx="16">
                  <c:v>500</c:v>
                </c:pt>
                <c:pt idx="17">
                  <c:v>0</c:v>
                </c:pt>
                <c:pt idx="18">
                  <c:v>0</c:v>
                </c:pt>
                <c:pt idx="19">
                  <c:v>0</c:v>
                </c:pt>
                <c:pt idx="20">
                  <c:v>0</c:v>
                </c:pt>
                <c:pt idx="21">
                  <c:v>0</c:v>
                </c:pt>
                <c:pt idx="22">
                  <c:v>0</c:v>
                </c:pt>
                <c:pt idx="23">
                  <c:v>0</c:v>
                </c:pt>
                <c:pt idx="24">
                  <c:v>0</c:v>
                </c:pt>
              </c:numCache>
            </c:numRef>
          </c:val>
          <c:extLst>
            <c:ext xmlns:c16="http://schemas.microsoft.com/office/drawing/2014/chart" uri="{C3380CC4-5D6E-409C-BE32-E72D297353CC}">
              <c16:uniqueId val="{00000030-362D-4271-AEC9-7C5A1AC6078F}"/>
            </c:ext>
          </c:extLst>
        </c:ser>
        <c:ser>
          <c:idx val="39"/>
          <c:order val="39"/>
          <c:tx>
            <c:strRef>
              <c:f>'Projects History'!$C$42</c:f>
              <c:strCache>
                <c:ptCount val="1"/>
                <c:pt idx="0">
                  <c:v>DES</c:v>
                </c:pt>
              </c:strCache>
            </c:strRef>
          </c:tx>
          <c:spPr>
            <a:solidFill>
              <a:schemeClr val="accent4">
                <a:lumMod val="70000"/>
                <a:lumOff val="30000"/>
              </a:schemeClr>
            </a:solidFill>
            <a:ln w="25400">
              <a:noFill/>
            </a:ln>
            <a:effectLst/>
          </c:spPr>
          <c:cat>
            <c:strRef>
              <c:f>'Projects History'!$D$2:$AB$2</c:f>
              <c:strCache>
                <c:ptCount val="25"/>
                <c:pt idx="0">
                  <c:v>FY 1996</c:v>
                </c:pt>
                <c:pt idx="1">
                  <c:v>FY 1997</c:v>
                </c:pt>
                <c:pt idx="2">
                  <c:v>FY 1998</c:v>
                </c:pt>
                <c:pt idx="3">
                  <c:v>FY 1999</c:v>
                </c:pt>
                <c:pt idx="4">
                  <c:v>FY 2000</c:v>
                </c:pt>
                <c:pt idx="5">
                  <c:v>FY 2001</c:v>
                </c:pt>
                <c:pt idx="6">
                  <c:v>FY 2002</c:v>
                </c:pt>
                <c:pt idx="7">
                  <c:v>FY 2003</c:v>
                </c:pt>
                <c:pt idx="8">
                  <c:v>FY 2004</c:v>
                </c:pt>
                <c:pt idx="9">
                  <c:v>FY 2005</c:v>
                </c:pt>
                <c:pt idx="10">
                  <c:v>FY 2006</c:v>
                </c:pt>
                <c:pt idx="11">
                  <c:v>FY 2007</c:v>
                </c:pt>
                <c:pt idx="12">
                  <c:v>FY 2008</c:v>
                </c:pt>
                <c:pt idx="13">
                  <c:v>FY 2009 (+ARRA)</c:v>
                </c:pt>
                <c:pt idx="14">
                  <c:v>FY 2010</c:v>
                </c:pt>
                <c:pt idx="15">
                  <c:v>FY 2011</c:v>
                </c:pt>
                <c:pt idx="16">
                  <c:v>FY 2012</c:v>
                </c:pt>
                <c:pt idx="17">
                  <c:v>FY 2013 (Seq yr)</c:v>
                </c:pt>
                <c:pt idx="18">
                  <c:v>FY 2014</c:v>
                </c:pt>
                <c:pt idx="19">
                  <c:v>FY 2015</c:v>
                </c:pt>
                <c:pt idx="20">
                  <c:v>FY 2016</c:v>
                </c:pt>
                <c:pt idx="21">
                  <c:v>FY 2017</c:v>
                </c:pt>
                <c:pt idx="22">
                  <c:v>FY 2018</c:v>
                </c:pt>
                <c:pt idx="23">
                  <c:v>FY 2019</c:v>
                </c:pt>
                <c:pt idx="24">
                  <c:v>FY 2020</c:v>
                </c:pt>
              </c:strCache>
            </c:strRef>
          </c:cat>
          <c:val>
            <c:numRef>
              <c:f>'Projects History'!$D$42:$AB$42</c:f>
              <c:numCache>
                <c:formatCode>#,##0_);\(#,##0\)</c:formatCode>
                <c:ptCount val="25"/>
                <c:pt idx="0">
                  <c:v>0</c:v>
                </c:pt>
                <c:pt idx="1">
                  <c:v>0</c:v>
                </c:pt>
                <c:pt idx="2">
                  <c:v>0</c:v>
                </c:pt>
                <c:pt idx="3">
                  <c:v>0</c:v>
                </c:pt>
                <c:pt idx="4">
                  <c:v>0</c:v>
                </c:pt>
                <c:pt idx="5">
                  <c:v>0</c:v>
                </c:pt>
                <c:pt idx="6">
                  <c:v>0</c:v>
                </c:pt>
                <c:pt idx="7">
                  <c:v>0</c:v>
                </c:pt>
                <c:pt idx="8">
                  <c:v>0</c:v>
                </c:pt>
                <c:pt idx="9">
                  <c:v>0</c:v>
                </c:pt>
                <c:pt idx="10">
                  <c:v>0</c:v>
                </c:pt>
                <c:pt idx="11">
                  <c:v>7040</c:v>
                </c:pt>
                <c:pt idx="12">
                  <c:v>5600</c:v>
                </c:pt>
                <c:pt idx="13">
                  <c:v>9900</c:v>
                </c:pt>
                <c:pt idx="14">
                  <c:v>8610</c:v>
                </c:pt>
                <c:pt idx="15">
                  <c:v>4000</c:v>
                </c:pt>
                <c:pt idx="16">
                  <c:v>0</c:v>
                </c:pt>
                <c:pt idx="17">
                  <c:v>0</c:v>
                </c:pt>
                <c:pt idx="18">
                  <c:v>0</c:v>
                </c:pt>
                <c:pt idx="19">
                  <c:v>0</c:v>
                </c:pt>
                <c:pt idx="20">
                  <c:v>0</c:v>
                </c:pt>
                <c:pt idx="21">
                  <c:v>0</c:v>
                </c:pt>
                <c:pt idx="22">
                  <c:v>0</c:v>
                </c:pt>
                <c:pt idx="23">
                  <c:v>0</c:v>
                </c:pt>
                <c:pt idx="24">
                  <c:v>0</c:v>
                </c:pt>
              </c:numCache>
            </c:numRef>
          </c:val>
          <c:extLst>
            <c:ext xmlns:c16="http://schemas.microsoft.com/office/drawing/2014/chart" uri="{C3380CC4-5D6E-409C-BE32-E72D297353CC}">
              <c16:uniqueId val="{00000031-362D-4271-AEC9-7C5A1AC6078F}"/>
            </c:ext>
          </c:extLst>
        </c:ser>
        <c:ser>
          <c:idx val="40"/>
          <c:order val="40"/>
          <c:tx>
            <c:strRef>
              <c:f>'Projects History'!$C$43</c:f>
              <c:strCache>
                <c:ptCount val="1"/>
                <c:pt idx="0">
                  <c:v>SuperCDMS at Soudan </c:v>
                </c:pt>
              </c:strCache>
            </c:strRef>
          </c:tx>
          <c:spPr>
            <a:solidFill>
              <a:srgbClr val="993366"/>
            </a:solidFill>
            <a:ln w="25400">
              <a:noFill/>
            </a:ln>
            <a:effectLst/>
          </c:spPr>
          <c:cat>
            <c:strRef>
              <c:f>'Projects History'!$D$2:$AB$2</c:f>
              <c:strCache>
                <c:ptCount val="25"/>
                <c:pt idx="0">
                  <c:v>FY 1996</c:v>
                </c:pt>
                <c:pt idx="1">
                  <c:v>FY 1997</c:v>
                </c:pt>
                <c:pt idx="2">
                  <c:v>FY 1998</c:v>
                </c:pt>
                <c:pt idx="3">
                  <c:v>FY 1999</c:v>
                </c:pt>
                <c:pt idx="4">
                  <c:v>FY 2000</c:v>
                </c:pt>
                <c:pt idx="5">
                  <c:v>FY 2001</c:v>
                </c:pt>
                <c:pt idx="6">
                  <c:v>FY 2002</c:v>
                </c:pt>
                <c:pt idx="7">
                  <c:v>FY 2003</c:v>
                </c:pt>
                <c:pt idx="8">
                  <c:v>FY 2004</c:v>
                </c:pt>
                <c:pt idx="9">
                  <c:v>FY 2005</c:v>
                </c:pt>
                <c:pt idx="10">
                  <c:v>FY 2006</c:v>
                </c:pt>
                <c:pt idx="11">
                  <c:v>FY 2007</c:v>
                </c:pt>
                <c:pt idx="12">
                  <c:v>FY 2008</c:v>
                </c:pt>
                <c:pt idx="13">
                  <c:v>FY 2009 (+ARRA)</c:v>
                </c:pt>
                <c:pt idx="14">
                  <c:v>FY 2010</c:v>
                </c:pt>
                <c:pt idx="15">
                  <c:v>FY 2011</c:v>
                </c:pt>
                <c:pt idx="16">
                  <c:v>FY 2012</c:v>
                </c:pt>
                <c:pt idx="17">
                  <c:v>FY 2013 (Seq yr)</c:v>
                </c:pt>
                <c:pt idx="18">
                  <c:v>FY 2014</c:v>
                </c:pt>
                <c:pt idx="19">
                  <c:v>FY 2015</c:v>
                </c:pt>
                <c:pt idx="20">
                  <c:v>FY 2016</c:v>
                </c:pt>
                <c:pt idx="21">
                  <c:v>FY 2017</c:v>
                </c:pt>
                <c:pt idx="22">
                  <c:v>FY 2018</c:v>
                </c:pt>
                <c:pt idx="23">
                  <c:v>FY 2019</c:v>
                </c:pt>
                <c:pt idx="24">
                  <c:v>FY 2020</c:v>
                </c:pt>
              </c:strCache>
            </c:strRef>
          </c:cat>
          <c:val>
            <c:numRef>
              <c:f>'Projects History'!$D$43:$AB$43</c:f>
              <c:numCache>
                <c:formatCode>#,##0_);\(#,##0\)</c:formatCode>
                <c:ptCount val="25"/>
                <c:pt idx="0">
                  <c:v>0</c:v>
                </c:pt>
                <c:pt idx="1">
                  <c:v>0</c:v>
                </c:pt>
                <c:pt idx="2">
                  <c:v>0</c:v>
                </c:pt>
                <c:pt idx="3">
                  <c:v>0</c:v>
                </c:pt>
                <c:pt idx="4">
                  <c:v>0</c:v>
                </c:pt>
                <c:pt idx="5">
                  <c:v>0</c:v>
                </c:pt>
                <c:pt idx="6">
                  <c:v>0</c:v>
                </c:pt>
                <c:pt idx="7">
                  <c:v>0</c:v>
                </c:pt>
                <c:pt idx="8">
                  <c:v>0</c:v>
                </c:pt>
                <c:pt idx="9">
                  <c:v>0</c:v>
                </c:pt>
                <c:pt idx="10">
                  <c:v>0</c:v>
                </c:pt>
                <c:pt idx="11">
                  <c:v>0</c:v>
                </c:pt>
                <c:pt idx="12">
                  <c:v>0</c:v>
                </c:pt>
                <c:pt idx="13">
                  <c:v>1000</c:v>
                </c:pt>
                <c:pt idx="14">
                  <c:v>1500</c:v>
                </c:pt>
                <c:pt idx="15">
                  <c:v>0</c:v>
                </c:pt>
                <c:pt idx="16">
                  <c:v>0</c:v>
                </c:pt>
                <c:pt idx="17">
                  <c:v>0</c:v>
                </c:pt>
                <c:pt idx="18">
                  <c:v>0</c:v>
                </c:pt>
                <c:pt idx="19">
                  <c:v>0</c:v>
                </c:pt>
                <c:pt idx="20">
                  <c:v>0</c:v>
                </c:pt>
                <c:pt idx="21">
                  <c:v>0</c:v>
                </c:pt>
                <c:pt idx="22">
                  <c:v>0</c:v>
                </c:pt>
                <c:pt idx="23">
                  <c:v>0</c:v>
                </c:pt>
                <c:pt idx="24">
                  <c:v>0</c:v>
                </c:pt>
              </c:numCache>
            </c:numRef>
          </c:val>
          <c:extLst>
            <c:ext xmlns:c16="http://schemas.microsoft.com/office/drawing/2014/chart" uri="{C3380CC4-5D6E-409C-BE32-E72D297353CC}">
              <c16:uniqueId val="{00000032-362D-4271-AEC9-7C5A1AC6078F}"/>
            </c:ext>
          </c:extLst>
        </c:ser>
        <c:ser>
          <c:idx val="41"/>
          <c:order val="41"/>
          <c:tx>
            <c:strRef>
              <c:f>'Projects History'!$C$44</c:f>
              <c:strCache>
                <c:ptCount val="1"/>
                <c:pt idx="0">
                  <c:v>BELLA</c:v>
                </c:pt>
              </c:strCache>
            </c:strRef>
          </c:tx>
          <c:spPr>
            <a:solidFill>
              <a:schemeClr val="accent6">
                <a:lumMod val="70000"/>
                <a:lumOff val="30000"/>
              </a:schemeClr>
            </a:solidFill>
            <a:ln w="25400">
              <a:noFill/>
            </a:ln>
            <a:effectLst/>
          </c:spPr>
          <c:cat>
            <c:strRef>
              <c:f>'Projects History'!$D$2:$AB$2</c:f>
              <c:strCache>
                <c:ptCount val="25"/>
                <c:pt idx="0">
                  <c:v>FY 1996</c:v>
                </c:pt>
                <c:pt idx="1">
                  <c:v>FY 1997</c:v>
                </c:pt>
                <c:pt idx="2">
                  <c:v>FY 1998</c:v>
                </c:pt>
                <c:pt idx="3">
                  <c:v>FY 1999</c:v>
                </c:pt>
                <c:pt idx="4">
                  <c:v>FY 2000</c:v>
                </c:pt>
                <c:pt idx="5">
                  <c:v>FY 2001</c:v>
                </c:pt>
                <c:pt idx="6">
                  <c:v>FY 2002</c:v>
                </c:pt>
                <c:pt idx="7">
                  <c:v>FY 2003</c:v>
                </c:pt>
                <c:pt idx="8">
                  <c:v>FY 2004</c:v>
                </c:pt>
                <c:pt idx="9">
                  <c:v>FY 2005</c:v>
                </c:pt>
                <c:pt idx="10">
                  <c:v>FY 2006</c:v>
                </c:pt>
                <c:pt idx="11">
                  <c:v>FY 2007</c:v>
                </c:pt>
                <c:pt idx="12">
                  <c:v>FY 2008</c:v>
                </c:pt>
                <c:pt idx="13">
                  <c:v>FY 2009 (+ARRA)</c:v>
                </c:pt>
                <c:pt idx="14">
                  <c:v>FY 2010</c:v>
                </c:pt>
                <c:pt idx="15">
                  <c:v>FY 2011</c:v>
                </c:pt>
                <c:pt idx="16">
                  <c:v>FY 2012</c:v>
                </c:pt>
                <c:pt idx="17">
                  <c:v>FY 2013 (Seq yr)</c:v>
                </c:pt>
                <c:pt idx="18">
                  <c:v>FY 2014</c:v>
                </c:pt>
                <c:pt idx="19">
                  <c:v>FY 2015</c:v>
                </c:pt>
                <c:pt idx="20">
                  <c:v>FY 2016</c:v>
                </c:pt>
                <c:pt idx="21">
                  <c:v>FY 2017</c:v>
                </c:pt>
                <c:pt idx="22">
                  <c:v>FY 2018</c:v>
                </c:pt>
                <c:pt idx="23">
                  <c:v>FY 2019</c:v>
                </c:pt>
                <c:pt idx="24">
                  <c:v>FY 2020</c:v>
                </c:pt>
              </c:strCache>
            </c:strRef>
          </c:cat>
          <c:val>
            <c:numRef>
              <c:f>'Projects History'!$D$44:$AB$44</c:f>
              <c:numCache>
                <c:formatCode>#,##0_);\(#,##0\)</c:formatCode>
                <c:ptCount val="25"/>
                <c:pt idx="0">
                  <c:v>0</c:v>
                </c:pt>
                <c:pt idx="1">
                  <c:v>0</c:v>
                </c:pt>
                <c:pt idx="2">
                  <c:v>0</c:v>
                </c:pt>
                <c:pt idx="3">
                  <c:v>0</c:v>
                </c:pt>
                <c:pt idx="4">
                  <c:v>0</c:v>
                </c:pt>
                <c:pt idx="5">
                  <c:v>0</c:v>
                </c:pt>
                <c:pt idx="6">
                  <c:v>0</c:v>
                </c:pt>
                <c:pt idx="7">
                  <c:v>0</c:v>
                </c:pt>
                <c:pt idx="8">
                  <c:v>0</c:v>
                </c:pt>
                <c:pt idx="9">
                  <c:v>0</c:v>
                </c:pt>
                <c:pt idx="10">
                  <c:v>0</c:v>
                </c:pt>
                <c:pt idx="11">
                  <c:v>0</c:v>
                </c:pt>
                <c:pt idx="12">
                  <c:v>0</c:v>
                </c:pt>
                <c:pt idx="13">
                  <c:v>27218</c:v>
                </c:pt>
                <c:pt idx="14">
                  <c:v>0</c:v>
                </c:pt>
                <c:pt idx="15">
                  <c:v>0</c:v>
                </c:pt>
                <c:pt idx="16">
                  <c:v>0</c:v>
                </c:pt>
                <c:pt idx="17">
                  <c:v>0</c:v>
                </c:pt>
                <c:pt idx="18">
                  <c:v>0</c:v>
                </c:pt>
                <c:pt idx="19">
                  <c:v>0</c:v>
                </c:pt>
                <c:pt idx="20">
                  <c:v>0</c:v>
                </c:pt>
                <c:pt idx="21">
                  <c:v>0</c:v>
                </c:pt>
                <c:pt idx="22">
                  <c:v>0</c:v>
                </c:pt>
                <c:pt idx="23">
                  <c:v>0</c:v>
                </c:pt>
                <c:pt idx="24">
                  <c:v>0</c:v>
                </c:pt>
              </c:numCache>
            </c:numRef>
          </c:val>
          <c:extLst>
            <c:ext xmlns:c16="http://schemas.microsoft.com/office/drawing/2014/chart" uri="{C3380CC4-5D6E-409C-BE32-E72D297353CC}">
              <c16:uniqueId val="{00000033-362D-4271-AEC9-7C5A1AC6078F}"/>
            </c:ext>
          </c:extLst>
        </c:ser>
        <c:ser>
          <c:idx val="42"/>
          <c:order val="42"/>
          <c:tx>
            <c:strRef>
              <c:f>'Projects History'!$C$45</c:f>
              <c:strCache>
                <c:ptCount val="1"/>
                <c:pt idx="0">
                  <c:v>FACET</c:v>
                </c:pt>
              </c:strCache>
            </c:strRef>
          </c:tx>
          <c:spPr>
            <a:solidFill>
              <a:srgbClr val="339933"/>
            </a:solidFill>
            <a:ln w="25400">
              <a:noFill/>
            </a:ln>
            <a:effectLst/>
          </c:spPr>
          <c:cat>
            <c:strRef>
              <c:f>'Projects History'!$D$2:$AB$2</c:f>
              <c:strCache>
                <c:ptCount val="25"/>
                <c:pt idx="0">
                  <c:v>FY 1996</c:v>
                </c:pt>
                <c:pt idx="1">
                  <c:v>FY 1997</c:v>
                </c:pt>
                <c:pt idx="2">
                  <c:v>FY 1998</c:v>
                </c:pt>
                <c:pt idx="3">
                  <c:v>FY 1999</c:v>
                </c:pt>
                <c:pt idx="4">
                  <c:v>FY 2000</c:v>
                </c:pt>
                <c:pt idx="5">
                  <c:v>FY 2001</c:v>
                </c:pt>
                <c:pt idx="6">
                  <c:v>FY 2002</c:v>
                </c:pt>
                <c:pt idx="7">
                  <c:v>FY 2003</c:v>
                </c:pt>
                <c:pt idx="8">
                  <c:v>FY 2004</c:v>
                </c:pt>
                <c:pt idx="9">
                  <c:v>FY 2005</c:v>
                </c:pt>
                <c:pt idx="10">
                  <c:v>FY 2006</c:v>
                </c:pt>
                <c:pt idx="11">
                  <c:v>FY 2007</c:v>
                </c:pt>
                <c:pt idx="12">
                  <c:v>FY 2008</c:v>
                </c:pt>
                <c:pt idx="13">
                  <c:v>FY 2009 (+ARRA)</c:v>
                </c:pt>
                <c:pt idx="14">
                  <c:v>FY 2010</c:v>
                </c:pt>
                <c:pt idx="15">
                  <c:v>FY 2011</c:v>
                </c:pt>
                <c:pt idx="16">
                  <c:v>FY 2012</c:v>
                </c:pt>
                <c:pt idx="17">
                  <c:v>FY 2013 (Seq yr)</c:v>
                </c:pt>
                <c:pt idx="18">
                  <c:v>FY 2014</c:v>
                </c:pt>
                <c:pt idx="19">
                  <c:v>FY 2015</c:v>
                </c:pt>
                <c:pt idx="20">
                  <c:v>FY 2016</c:v>
                </c:pt>
                <c:pt idx="21">
                  <c:v>FY 2017</c:v>
                </c:pt>
                <c:pt idx="22">
                  <c:v>FY 2018</c:v>
                </c:pt>
                <c:pt idx="23">
                  <c:v>FY 2019</c:v>
                </c:pt>
                <c:pt idx="24">
                  <c:v>FY 2020</c:v>
                </c:pt>
              </c:strCache>
            </c:strRef>
          </c:cat>
          <c:val>
            <c:numRef>
              <c:f>'Projects History'!$D$45:$AB$45</c:f>
              <c:numCache>
                <c:formatCode>#,##0_);\(#,##0\)</c:formatCode>
                <c:ptCount val="25"/>
                <c:pt idx="0">
                  <c:v>0</c:v>
                </c:pt>
                <c:pt idx="1">
                  <c:v>0</c:v>
                </c:pt>
                <c:pt idx="2">
                  <c:v>0</c:v>
                </c:pt>
                <c:pt idx="3">
                  <c:v>0</c:v>
                </c:pt>
                <c:pt idx="4">
                  <c:v>0</c:v>
                </c:pt>
                <c:pt idx="5">
                  <c:v>0</c:v>
                </c:pt>
                <c:pt idx="6">
                  <c:v>0</c:v>
                </c:pt>
                <c:pt idx="7">
                  <c:v>0</c:v>
                </c:pt>
                <c:pt idx="8">
                  <c:v>0</c:v>
                </c:pt>
                <c:pt idx="9">
                  <c:v>0</c:v>
                </c:pt>
                <c:pt idx="10">
                  <c:v>0</c:v>
                </c:pt>
                <c:pt idx="11">
                  <c:v>0</c:v>
                </c:pt>
                <c:pt idx="12">
                  <c:v>0</c:v>
                </c:pt>
                <c:pt idx="13">
                  <c:v>14500</c:v>
                </c:pt>
                <c:pt idx="14">
                  <c:v>0</c:v>
                </c:pt>
                <c:pt idx="15">
                  <c:v>0</c:v>
                </c:pt>
                <c:pt idx="16">
                  <c:v>0</c:v>
                </c:pt>
                <c:pt idx="17">
                  <c:v>0</c:v>
                </c:pt>
                <c:pt idx="18">
                  <c:v>0</c:v>
                </c:pt>
                <c:pt idx="19">
                  <c:v>0</c:v>
                </c:pt>
                <c:pt idx="20">
                  <c:v>0</c:v>
                </c:pt>
                <c:pt idx="21">
                  <c:v>0</c:v>
                </c:pt>
                <c:pt idx="22">
                  <c:v>0</c:v>
                </c:pt>
                <c:pt idx="23">
                  <c:v>0</c:v>
                </c:pt>
                <c:pt idx="24">
                  <c:v>0</c:v>
                </c:pt>
              </c:numCache>
            </c:numRef>
          </c:val>
          <c:extLst>
            <c:ext xmlns:c16="http://schemas.microsoft.com/office/drawing/2014/chart" uri="{C3380CC4-5D6E-409C-BE32-E72D297353CC}">
              <c16:uniqueId val="{00000034-362D-4271-AEC9-7C5A1AC6078F}"/>
            </c:ext>
          </c:extLst>
        </c:ser>
        <c:ser>
          <c:idx val="43"/>
          <c:order val="43"/>
          <c:tx>
            <c:strRef>
              <c:f>'Projects History'!$C$46</c:f>
              <c:strCache>
                <c:ptCount val="1"/>
                <c:pt idx="0">
                  <c:v>Cryogenic Refrigerator</c:v>
                </c:pt>
              </c:strCache>
            </c:strRef>
          </c:tx>
          <c:spPr>
            <a:solidFill>
              <a:schemeClr val="accent2">
                <a:lumMod val="70000"/>
              </a:schemeClr>
            </a:solidFill>
            <a:ln w="25400">
              <a:noFill/>
            </a:ln>
            <a:effectLst/>
          </c:spPr>
          <c:cat>
            <c:strRef>
              <c:f>'Projects History'!$D$2:$AB$2</c:f>
              <c:strCache>
                <c:ptCount val="25"/>
                <c:pt idx="0">
                  <c:v>FY 1996</c:v>
                </c:pt>
                <c:pt idx="1">
                  <c:v>FY 1997</c:v>
                </c:pt>
                <c:pt idx="2">
                  <c:v>FY 1998</c:v>
                </c:pt>
                <c:pt idx="3">
                  <c:v>FY 1999</c:v>
                </c:pt>
                <c:pt idx="4">
                  <c:v>FY 2000</c:v>
                </c:pt>
                <c:pt idx="5">
                  <c:v>FY 2001</c:v>
                </c:pt>
                <c:pt idx="6">
                  <c:v>FY 2002</c:v>
                </c:pt>
                <c:pt idx="7">
                  <c:v>FY 2003</c:v>
                </c:pt>
                <c:pt idx="8">
                  <c:v>FY 2004</c:v>
                </c:pt>
                <c:pt idx="9">
                  <c:v>FY 2005</c:v>
                </c:pt>
                <c:pt idx="10">
                  <c:v>FY 2006</c:v>
                </c:pt>
                <c:pt idx="11">
                  <c:v>FY 2007</c:v>
                </c:pt>
                <c:pt idx="12">
                  <c:v>FY 2008</c:v>
                </c:pt>
                <c:pt idx="13">
                  <c:v>FY 2009 (+ARRA)</c:v>
                </c:pt>
                <c:pt idx="14">
                  <c:v>FY 2010</c:v>
                </c:pt>
                <c:pt idx="15">
                  <c:v>FY 2011</c:v>
                </c:pt>
                <c:pt idx="16">
                  <c:v>FY 2012</c:v>
                </c:pt>
                <c:pt idx="17">
                  <c:v>FY 2013 (Seq yr)</c:v>
                </c:pt>
                <c:pt idx="18">
                  <c:v>FY 2014</c:v>
                </c:pt>
                <c:pt idx="19">
                  <c:v>FY 2015</c:v>
                </c:pt>
                <c:pt idx="20">
                  <c:v>FY 2016</c:v>
                </c:pt>
                <c:pt idx="21">
                  <c:v>FY 2017</c:v>
                </c:pt>
                <c:pt idx="22">
                  <c:v>FY 2018</c:v>
                </c:pt>
                <c:pt idx="23">
                  <c:v>FY 2019</c:v>
                </c:pt>
                <c:pt idx="24">
                  <c:v>FY 2020</c:v>
                </c:pt>
              </c:strCache>
            </c:strRef>
          </c:cat>
          <c:val>
            <c:numRef>
              <c:f>'Projects History'!$D$46:$AB$46</c:f>
              <c:numCache>
                <c:formatCode>#,##0_);\(#,##0\)</c:formatCode>
                <c:ptCount val="25"/>
                <c:pt idx="0">
                  <c:v>0</c:v>
                </c:pt>
                <c:pt idx="1">
                  <c:v>0</c:v>
                </c:pt>
                <c:pt idx="2">
                  <c:v>0</c:v>
                </c:pt>
                <c:pt idx="3">
                  <c:v>0</c:v>
                </c:pt>
                <c:pt idx="4">
                  <c:v>0</c:v>
                </c:pt>
                <c:pt idx="5">
                  <c:v>0</c:v>
                </c:pt>
                <c:pt idx="6">
                  <c:v>0</c:v>
                </c:pt>
                <c:pt idx="7">
                  <c:v>0</c:v>
                </c:pt>
                <c:pt idx="8">
                  <c:v>0</c:v>
                </c:pt>
                <c:pt idx="9">
                  <c:v>0</c:v>
                </c:pt>
                <c:pt idx="10">
                  <c:v>0</c:v>
                </c:pt>
                <c:pt idx="11">
                  <c:v>0</c:v>
                </c:pt>
                <c:pt idx="12">
                  <c:v>0</c:v>
                </c:pt>
                <c:pt idx="13">
                  <c:v>8000</c:v>
                </c:pt>
                <c:pt idx="14">
                  <c:v>0</c:v>
                </c:pt>
                <c:pt idx="15">
                  <c:v>0</c:v>
                </c:pt>
                <c:pt idx="16">
                  <c:v>0</c:v>
                </c:pt>
                <c:pt idx="17">
                  <c:v>0</c:v>
                </c:pt>
                <c:pt idx="18">
                  <c:v>0</c:v>
                </c:pt>
                <c:pt idx="19">
                  <c:v>0</c:v>
                </c:pt>
                <c:pt idx="20">
                  <c:v>0</c:v>
                </c:pt>
                <c:pt idx="21">
                  <c:v>0</c:v>
                </c:pt>
                <c:pt idx="22">
                  <c:v>0</c:v>
                </c:pt>
                <c:pt idx="23">
                  <c:v>0</c:v>
                </c:pt>
                <c:pt idx="24">
                  <c:v>0</c:v>
                </c:pt>
              </c:numCache>
            </c:numRef>
          </c:val>
          <c:extLst>
            <c:ext xmlns:c16="http://schemas.microsoft.com/office/drawing/2014/chart" uri="{C3380CC4-5D6E-409C-BE32-E72D297353CC}">
              <c16:uniqueId val="{00000035-362D-4271-AEC9-7C5A1AC6078F}"/>
            </c:ext>
          </c:extLst>
        </c:ser>
        <c:ser>
          <c:idx val="44"/>
          <c:order val="44"/>
          <c:tx>
            <c:strRef>
              <c:f>'Projects History'!$C$47</c:f>
              <c:strCache>
                <c:ptCount val="1"/>
                <c:pt idx="0">
                  <c:v>MicroBooNE</c:v>
                </c:pt>
              </c:strCache>
            </c:strRef>
          </c:tx>
          <c:spPr>
            <a:solidFill>
              <a:srgbClr val="FF99FF"/>
            </a:solidFill>
            <a:ln w="25400">
              <a:noFill/>
            </a:ln>
            <a:effectLst/>
          </c:spPr>
          <c:cat>
            <c:strRef>
              <c:f>'Projects History'!$D$2:$AB$2</c:f>
              <c:strCache>
                <c:ptCount val="25"/>
                <c:pt idx="0">
                  <c:v>FY 1996</c:v>
                </c:pt>
                <c:pt idx="1">
                  <c:v>FY 1997</c:v>
                </c:pt>
                <c:pt idx="2">
                  <c:v>FY 1998</c:v>
                </c:pt>
                <c:pt idx="3">
                  <c:v>FY 1999</c:v>
                </c:pt>
                <c:pt idx="4">
                  <c:v>FY 2000</c:v>
                </c:pt>
                <c:pt idx="5">
                  <c:v>FY 2001</c:v>
                </c:pt>
                <c:pt idx="6">
                  <c:v>FY 2002</c:v>
                </c:pt>
                <c:pt idx="7">
                  <c:v>FY 2003</c:v>
                </c:pt>
                <c:pt idx="8">
                  <c:v>FY 2004</c:v>
                </c:pt>
                <c:pt idx="9">
                  <c:v>FY 2005</c:v>
                </c:pt>
                <c:pt idx="10">
                  <c:v>FY 2006</c:v>
                </c:pt>
                <c:pt idx="11">
                  <c:v>FY 2007</c:v>
                </c:pt>
                <c:pt idx="12">
                  <c:v>FY 2008</c:v>
                </c:pt>
                <c:pt idx="13">
                  <c:v>FY 2009 (+ARRA)</c:v>
                </c:pt>
                <c:pt idx="14">
                  <c:v>FY 2010</c:v>
                </c:pt>
                <c:pt idx="15">
                  <c:v>FY 2011</c:v>
                </c:pt>
                <c:pt idx="16">
                  <c:v>FY 2012</c:v>
                </c:pt>
                <c:pt idx="17">
                  <c:v>FY 2013 (Seq yr)</c:v>
                </c:pt>
                <c:pt idx="18">
                  <c:v>FY 2014</c:v>
                </c:pt>
                <c:pt idx="19">
                  <c:v>FY 2015</c:v>
                </c:pt>
                <c:pt idx="20">
                  <c:v>FY 2016</c:v>
                </c:pt>
                <c:pt idx="21">
                  <c:v>FY 2017</c:v>
                </c:pt>
                <c:pt idx="22">
                  <c:v>FY 2018</c:v>
                </c:pt>
                <c:pt idx="23">
                  <c:v>FY 2019</c:v>
                </c:pt>
                <c:pt idx="24">
                  <c:v>FY 2020</c:v>
                </c:pt>
              </c:strCache>
            </c:strRef>
          </c:cat>
          <c:val>
            <c:numRef>
              <c:f>'Projects History'!$D$47:$AB$47</c:f>
              <c:numCache>
                <c:formatCode>#,##0_);\(#,##0\)</c:formatCode>
                <c:ptCount val="2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2043</c:v>
                </c:pt>
                <c:pt idx="15">
                  <c:v>6000</c:v>
                </c:pt>
                <c:pt idx="16">
                  <c:v>6000</c:v>
                </c:pt>
                <c:pt idx="17">
                  <c:v>5857</c:v>
                </c:pt>
                <c:pt idx="18">
                  <c:v>0</c:v>
                </c:pt>
                <c:pt idx="19">
                  <c:v>0</c:v>
                </c:pt>
                <c:pt idx="20">
                  <c:v>0</c:v>
                </c:pt>
                <c:pt idx="21">
                  <c:v>0</c:v>
                </c:pt>
                <c:pt idx="22">
                  <c:v>0</c:v>
                </c:pt>
                <c:pt idx="23">
                  <c:v>0</c:v>
                </c:pt>
                <c:pt idx="24">
                  <c:v>0</c:v>
                </c:pt>
              </c:numCache>
            </c:numRef>
          </c:val>
          <c:extLst>
            <c:ext xmlns:c16="http://schemas.microsoft.com/office/drawing/2014/chart" uri="{C3380CC4-5D6E-409C-BE32-E72D297353CC}">
              <c16:uniqueId val="{00000036-362D-4271-AEC9-7C5A1AC6078F}"/>
            </c:ext>
          </c:extLst>
        </c:ser>
        <c:ser>
          <c:idx val="45"/>
          <c:order val="45"/>
          <c:tx>
            <c:strRef>
              <c:f>'Projects History'!$C$48</c:f>
              <c:strCache>
                <c:ptCount val="1"/>
                <c:pt idx="0">
                  <c:v>HAWC</c:v>
                </c:pt>
              </c:strCache>
            </c:strRef>
          </c:tx>
          <c:spPr>
            <a:solidFill>
              <a:schemeClr val="accent4">
                <a:lumMod val="70000"/>
              </a:schemeClr>
            </a:solidFill>
            <a:ln w="25400">
              <a:noFill/>
            </a:ln>
            <a:effectLst/>
          </c:spPr>
          <c:cat>
            <c:strRef>
              <c:f>'Projects History'!$D$2:$AB$2</c:f>
              <c:strCache>
                <c:ptCount val="25"/>
                <c:pt idx="0">
                  <c:v>FY 1996</c:v>
                </c:pt>
                <c:pt idx="1">
                  <c:v>FY 1997</c:v>
                </c:pt>
                <c:pt idx="2">
                  <c:v>FY 1998</c:v>
                </c:pt>
                <c:pt idx="3">
                  <c:v>FY 1999</c:v>
                </c:pt>
                <c:pt idx="4">
                  <c:v>FY 2000</c:v>
                </c:pt>
                <c:pt idx="5">
                  <c:v>FY 2001</c:v>
                </c:pt>
                <c:pt idx="6">
                  <c:v>FY 2002</c:v>
                </c:pt>
                <c:pt idx="7">
                  <c:v>FY 2003</c:v>
                </c:pt>
                <c:pt idx="8">
                  <c:v>FY 2004</c:v>
                </c:pt>
                <c:pt idx="9">
                  <c:v>FY 2005</c:v>
                </c:pt>
                <c:pt idx="10">
                  <c:v>FY 2006</c:v>
                </c:pt>
                <c:pt idx="11">
                  <c:v>FY 2007</c:v>
                </c:pt>
                <c:pt idx="12">
                  <c:v>FY 2008</c:v>
                </c:pt>
                <c:pt idx="13">
                  <c:v>FY 2009 (+ARRA)</c:v>
                </c:pt>
                <c:pt idx="14">
                  <c:v>FY 2010</c:v>
                </c:pt>
                <c:pt idx="15">
                  <c:v>FY 2011</c:v>
                </c:pt>
                <c:pt idx="16">
                  <c:v>FY 2012</c:v>
                </c:pt>
                <c:pt idx="17">
                  <c:v>FY 2013 (Seq yr)</c:v>
                </c:pt>
                <c:pt idx="18">
                  <c:v>FY 2014</c:v>
                </c:pt>
                <c:pt idx="19">
                  <c:v>FY 2015</c:v>
                </c:pt>
                <c:pt idx="20">
                  <c:v>FY 2016</c:v>
                </c:pt>
                <c:pt idx="21">
                  <c:v>FY 2017</c:v>
                </c:pt>
                <c:pt idx="22">
                  <c:v>FY 2018</c:v>
                </c:pt>
                <c:pt idx="23">
                  <c:v>FY 2019</c:v>
                </c:pt>
                <c:pt idx="24">
                  <c:v>FY 2020</c:v>
                </c:pt>
              </c:strCache>
            </c:strRef>
          </c:cat>
          <c:val>
            <c:numRef>
              <c:f>'Projects History'!$D$48:$AB$48</c:f>
              <c:numCache>
                <c:formatCode>#,##0_);\(#,##0\)</c:formatCode>
                <c:ptCount val="2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1500</c:v>
                </c:pt>
                <c:pt idx="17">
                  <c:v>1500</c:v>
                </c:pt>
                <c:pt idx="18">
                  <c:v>0</c:v>
                </c:pt>
                <c:pt idx="19">
                  <c:v>0</c:v>
                </c:pt>
                <c:pt idx="20">
                  <c:v>0</c:v>
                </c:pt>
                <c:pt idx="21">
                  <c:v>0</c:v>
                </c:pt>
                <c:pt idx="22">
                  <c:v>0</c:v>
                </c:pt>
                <c:pt idx="23">
                  <c:v>0</c:v>
                </c:pt>
                <c:pt idx="24">
                  <c:v>0</c:v>
                </c:pt>
              </c:numCache>
            </c:numRef>
          </c:val>
          <c:extLst>
            <c:ext xmlns:c16="http://schemas.microsoft.com/office/drawing/2014/chart" uri="{C3380CC4-5D6E-409C-BE32-E72D297353CC}">
              <c16:uniqueId val="{00000037-362D-4271-AEC9-7C5A1AC6078F}"/>
            </c:ext>
          </c:extLst>
        </c:ser>
        <c:ser>
          <c:idx val="46"/>
          <c:order val="46"/>
          <c:tx>
            <c:strRef>
              <c:f>'Projects History'!$C$49</c:f>
              <c:strCache>
                <c:ptCount val="1"/>
                <c:pt idx="0">
                  <c:v>Belle II</c:v>
                </c:pt>
              </c:strCache>
            </c:strRef>
          </c:tx>
          <c:spPr>
            <a:solidFill>
              <a:srgbClr val="996600"/>
            </a:solidFill>
            <a:ln w="25400">
              <a:noFill/>
            </a:ln>
            <a:effectLst/>
          </c:spPr>
          <c:cat>
            <c:strRef>
              <c:f>'Projects History'!$D$2:$AB$2</c:f>
              <c:strCache>
                <c:ptCount val="25"/>
                <c:pt idx="0">
                  <c:v>FY 1996</c:v>
                </c:pt>
                <c:pt idx="1">
                  <c:v>FY 1997</c:v>
                </c:pt>
                <c:pt idx="2">
                  <c:v>FY 1998</c:v>
                </c:pt>
                <c:pt idx="3">
                  <c:v>FY 1999</c:v>
                </c:pt>
                <c:pt idx="4">
                  <c:v>FY 2000</c:v>
                </c:pt>
                <c:pt idx="5">
                  <c:v>FY 2001</c:v>
                </c:pt>
                <c:pt idx="6">
                  <c:v>FY 2002</c:v>
                </c:pt>
                <c:pt idx="7">
                  <c:v>FY 2003</c:v>
                </c:pt>
                <c:pt idx="8">
                  <c:v>FY 2004</c:v>
                </c:pt>
                <c:pt idx="9">
                  <c:v>FY 2005</c:v>
                </c:pt>
                <c:pt idx="10">
                  <c:v>FY 2006</c:v>
                </c:pt>
                <c:pt idx="11">
                  <c:v>FY 2007</c:v>
                </c:pt>
                <c:pt idx="12">
                  <c:v>FY 2008</c:v>
                </c:pt>
                <c:pt idx="13">
                  <c:v>FY 2009 (+ARRA)</c:v>
                </c:pt>
                <c:pt idx="14">
                  <c:v>FY 2010</c:v>
                </c:pt>
                <c:pt idx="15">
                  <c:v>FY 2011</c:v>
                </c:pt>
                <c:pt idx="16">
                  <c:v>FY 2012</c:v>
                </c:pt>
                <c:pt idx="17">
                  <c:v>FY 2013 (Seq yr)</c:v>
                </c:pt>
                <c:pt idx="18">
                  <c:v>FY 2014</c:v>
                </c:pt>
                <c:pt idx="19">
                  <c:v>FY 2015</c:v>
                </c:pt>
                <c:pt idx="20">
                  <c:v>FY 2016</c:v>
                </c:pt>
                <c:pt idx="21">
                  <c:v>FY 2017</c:v>
                </c:pt>
                <c:pt idx="22">
                  <c:v>FY 2018</c:v>
                </c:pt>
                <c:pt idx="23">
                  <c:v>FY 2019</c:v>
                </c:pt>
                <c:pt idx="24">
                  <c:v>FY 2020</c:v>
                </c:pt>
              </c:strCache>
            </c:strRef>
          </c:cat>
          <c:val>
            <c:numRef>
              <c:f>'Projects History'!$D$49:$AB$49</c:f>
              <c:numCache>
                <c:formatCode>#,##0_);\(#,##0\)</c:formatCode>
                <c:ptCount val="2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1030</c:v>
                </c:pt>
                <c:pt idx="17">
                  <c:v>5000</c:v>
                </c:pt>
                <c:pt idx="18">
                  <c:v>8000</c:v>
                </c:pt>
                <c:pt idx="19">
                  <c:v>970</c:v>
                </c:pt>
                <c:pt idx="20">
                  <c:v>0</c:v>
                </c:pt>
                <c:pt idx="21">
                  <c:v>0</c:v>
                </c:pt>
                <c:pt idx="22">
                  <c:v>0</c:v>
                </c:pt>
                <c:pt idx="23">
                  <c:v>0</c:v>
                </c:pt>
                <c:pt idx="24">
                  <c:v>0</c:v>
                </c:pt>
              </c:numCache>
            </c:numRef>
          </c:val>
          <c:extLst>
            <c:ext xmlns:c16="http://schemas.microsoft.com/office/drawing/2014/chart" uri="{C3380CC4-5D6E-409C-BE32-E72D297353CC}">
              <c16:uniqueId val="{00000038-362D-4271-AEC9-7C5A1AC6078F}"/>
            </c:ext>
          </c:extLst>
        </c:ser>
        <c:ser>
          <c:idx val="47"/>
          <c:order val="47"/>
          <c:tx>
            <c:strRef>
              <c:f>'Projects History'!$C$50</c:f>
              <c:strCache>
                <c:ptCount val="1"/>
                <c:pt idx="0">
                  <c:v>Muon g-2</c:v>
                </c:pt>
              </c:strCache>
            </c:strRef>
          </c:tx>
          <c:spPr>
            <a:solidFill>
              <a:schemeClr val="accent6">
                <a:lumMod val="70000"/>
              </a:schemeClr>
            </a:solidFill>
            <a:ln w="25400">
              <a:noFill/>
            </a:ln>
            <a:effectLst/>
          </c:spPr>
          <c:cat>
            <c:strRef>
              <c:f>'Projects History'!$D$2:$AB$2</c:f>
              <c:strCache>
                <c:ptCount val="25"/>
                <c:pt idx="0">
                  <c:v>FY 1996</c:v>
                </c:pt>
                <c:pt idx="1">
                  <c:v>FY 1997</c:v>
                </c:pt>
                <c:pt idx="2">
                  <c:v>FY 1998</c:v>
                </c:pt>
                <c:pt idx="3">
                  <c:v>FY 1999</c:v>
                </c:pt>
                <c:pt idx="4">
                  <c:v>FY 2000</c:v>
                </c:pt>
                <c:pt idx="5">
                  <c:v>FY 2001</c:v>
                </c:pt>
                <c:pt idx="6">
                  <c:v>FY 2002</c:v>
                </c:pt>
                <c:pt idx="7">
                  <c:v>FY 2003</c:v>
                </c:pt>
                <c:pt idx="8">
                  <c:v>FY 2004</c:v>
                </c:pt>
                <c:pt idx="9">
                  <c:v>FY 2005</c:v>
                </c:pt>
                <c:pt idx="10">
                  <c:v>FY 2006</c:v>
                </c:pt>
                <c:pt idx="11">
                  <c:v>FY 2007</c:v>
                </c:pt>
                <c:pt idx="12">
                  <c:v>FY 2008</c:v>
                </c:pt>
                <c:pt idx="13">
                  <c:v>FY 2009 (+ARRA)</c:v>
                </c:pt>
                <c:pt idx="14">
                  <c:v>FY 2010</c:v>
                </c:pt>
                <c:pt idx="15">
                  <c:v>FY 2011</c:v>
                </c:pt>
                <c:pt idx="16">
                  <c:v>FY 2012</c:v>
                </c:pt>
                <c:pt idx="17">
                  <c:v>FY 2013 (Seq yr)</c:v>
                </c:pt>
                <c:pt idx="18">
                  <c:v>FY 2014</c:v>
                </c:pt>
                <c:pt idx="19">
                  <c:v>FY 2015</c:v>
                </c:pt>
                <c:pt idx="20">
                  <c:v>FY 2016</c:v>
                </c:pt>
                <c:pt idx="21">
                  <c:v>FY 2017</c:v>
                </c:pt>
                <c:pt idx="22">
                  <c:v>FY 2018</c:v>
                </c:pt>
                <c:pt idx="23">
                  <c:v>FY 2019</c:v>
                </c:pt>
                <c:pt idx="24">
                  <c:v>FY 2020</c:v>
                </c:pt>
              </c:strCache>
            </c:strRef>
          </c:cat>
          <c:val>
            <c:numRef>
              <c:f>'Projects History'!$D$50:$AB$50</c:f>
              <c:numCache>
                <c:formatCode>#,##0_);\(#,##0\)</c:formatCode>
                <c:ptCount val="2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601</c:v>
                </c:pt>
                <c:pt idx="17">
                  <c:v>5850</c:v>
                </c:pt>
                <c:pt idx="18">
                  <c:v>10400</c:v>
                </c:pt>
                <c:pt idx="19">
                  <c:v>13000</c:v>
                </c:pt>
                <c:pt idx="20">
                  <c:v>10200</c:v>
                </c:pt>
                <c:pt idx="21">
                  <c:v>6349</c:v>
                </c:pt>
                <c:pt idx="22">
                  <c:v>0</c:v>
                </c:pt>
                <c:pt idx="23">
                  <c:v>0</c:v>
                </c:pt>
                <c:pt idx="24">
                  <c:v>0</c:v>
                </c:pt>
              </c:numCache>
            </c:numRef>
          </c:val>
          <c:extLst>
            <c:ext xmlns:c16="http://schemas.microsoft.com/office/drawing/2014/chart" uri="{C3380CC4-5D6E-409C-BE32-E72D297353CC}">
              <c16:uniqueId val="{00000039-362D-4271-AEC9-7C5A1AC6078F}"/>
            </c:ext>
          </c:extLst>
        </c:ser>
        <c:ser>
          <c:idx val="48"/>
          <c:order val="48"/>
          <c:tx>
            <c:strRef>
              <c:f>'Projects History'!$C$51</c:f>
              <c:strCache>
                <c:ptCount val="1"/>
                <c:pt idx="0">
                  <c:v>LHC Accelerator Upgrade</c:v>
                </c:pt>
              </c:strCache>
            </c:strRef>
          </c:tx>
          <c:spPr>
            <a:solidFill>
              <a:schemeClr val="accent1">
                <a:lumMod val="75000"/>
              </a:schemeClr>
            </a:solidFill>
            <a:ln w="25400">
              <a:noFill/>
            </a:ln>
            <a:effectLst/>
          </c:spPr>
          <c:cat>
            <c:strRef>
              <c:f>'Projects History'!$D$2:$AB$2</c:f>
              <c:strCache>
                <c:ptCount val="25"/>
                <c:pt idx="0">
                  <c:v>FY 1996</c:v>
                </c:pt>
                <c:pt idx="1">
                  <c:v>FY 1997</c:v>
                </c:pt>
                <c:pt idx="2">
                  <c:v>FY 1998</c:v>
                </c:pt>
                <c:pt idx="3">
                  <c:v>FY 1999</c:v>
                </c:pt>
                <c:pt idx="4">
                  <c:v>FY 2000</c:v>
                </c:pt>
                <c:pt idx="5">
                  <c:v>FY 2001</c:v>
                </c:pt>
                <c:pt idx="6">
                  <c:v>FY 2002</c:v>
                </c:pt>
                <c:pt idx="7">
                  <c:v>FY 2003</c:v>
                </c:pt>
                <c:pt idx="8">
                  <c:v>FY 2004</c:v>
                </c:pt>
                <c:pt idx="9">
                  <c:v>FY 2005</c:v>
                </c:pt>
                <c:pt idx="10">
                  <c:v>FY 2006</c:v>
                </c:pt>
                <c:pt idx="11">
                  <c:v>FY 2007</c:v>
                </c:pt>
                <c:pt idx="12">
                  <c:v>FY 2008</c:v>
                </c:pt>
                <c:pt idx="13">
                  <c:v>FY 2009 (+ARRA)</c:v>
                </c:pt>
                <c:pt idx="14">
                  <c:v>FY 2010</c:v>
                </c:pt>
                <c:pt idx="15">
                  <c:v>FY 2011</c:v>
                </c:pt>
                <c:pt idx="16">
                  <c:v>FY 2012</c:v>
                </c:pt>
                <c:pt idx="17">
                  <c:v>FY 2013 (Seq yr)</c:v>
                </c:pt>
                <c:pt idx="18">
                  <c:v>FY 2014</c:v>
                </c:pt>
                <c:pt idx="19">
                  <c:v>FY 2015</c:v>
                </c:pt>
                <c:pt idx="20">
                  <c:v>FY 2016</c:v>
                </c:pt>
                <c:pt idx="21">
                  <c:v>FY 2017</c:v>
                </c:pt>
                <c:pt idx="22">
                  <c:v>FY 2018</c:v>
                </c:pt>
                <c:pt idx="23">
                  <c:v>FY 2019</c:v>
                </c:pt>
                <c:pt idx="24">
                  <c:v>FY 2020</c:v>
                </c:pt>
              </c:strCache>
            </c:strRef>
          </c:cat>
          <c:val>
            <c:numRef>
              <c:f>'Projects History'!$D$51:$AB$51</c:f>
              <c:numCache>
                <c:formatCode>#,##0_);\(#,##0\)</c:formatCode>
                <c:ptCount val="25"/>
                <c:pt idx="0">
                  <c:v>0</c:v>
                </c:pt>
                <c:pt idx="1">
                  <c:v>0</c:v>
                </c:pt>
                <c:pt idx="2">
                  <c:v>0</c:v>
                </c:pt>
                <c:pt idx="3">
                  <c:v>0</c:v>
                </c:pt>
                <c:pt idx="4">
                  <c:v>0</c:v>
                </c:pt>
                <c:pt idx="5">
                  <c:v>0</c:v>
                </c:pt>
                <c:pt idx="6">
                  <c:v>0</c:v>
                </c:pt>
                <c:pt idx="7">
                  <c:v>0</c:v>
                </c:pt>
                <c:pt idx="8">
                  <c:v>0</c:v>
                </c:pt>
                <c:pt idx="9">
                  <c:v>0</c:v>
                </c:pt>
                <c:pt idx="10">
                  <c:v>0</c:v>
                </c:pt>
                <c:pt idx="11">
                  <c:v>0</c:v>
                </c:pt>
                <c:pt idx="12">
                  <c:v>0</c:v>
                </c:pt>
                <c:pt idx="13">
                  <c:v>2500</c:v>
                </c:pt>
                <c:pt idx="14">
                  <c:v>7516</c:v>
                </c:pt>
                <c:pt idx="15">
                  <c:v>1500</c:v>
                </c:pt>
                <c:pt idx="16">
                  <c:v>0</c:v>
                </c:pt>
                <c:pt idx="17">
                  <c:v>0</c:v>
                </c:pt>
                <c:pt idx="18">
                  <c:v>0</c:v>
                </c:pt>
                <c:pt idx="19">
                  <c:v>0</c:v>
                </c:pt>
                <c:pt idx="20">
                  <c:v>0</c:v>
                </c:pt>
                <c:pt idx="21">
                  <c:v>0</c:v>
                </c:pt>
                <c:pt idx="22">
                  <c:v>0</c:v>
                </c:pt>
                <c:pt idx="23">
                  <c:v>0</c:v>
                </c:pt>
                <c:pt idx="24">
                  <c:v>0</c:v>
                </c:pt>
              </c:numCache>
            </c:numRef>
          </c:val>
          <c:extLst>
            <c:ext xmlns:c16="http://schemas.microsoft.com/office/drawing/2014/chart" uri="{C3380CC4-5D6E-409C-BE32-E72D297353CC}">
              <c16:uniqueId val="{0000003A-362D-4271-AEC9-7C5A1AC6078F}"/>
            </c:ext>
          </c:extLst>
        </c:ser>
        <c:ser>
          <c:idx val="49"/>
          <c:order val="49"/>
          <c:tx>
            <c:strRef>
              <c:f>'Projects History'!$C$52</c:f>
              <c:strCache>
                <c:ptCount val="1"/>
                <c:pt idx="0">
                  <c:v>LHC ATLAS</c:v>
                </c:pt>
              </c:strCache>
            </c:strRef>
          </c:tx>
          <c:spPr>
            <a:solidFill>
              <a:schemeClr val="accent1">
                <a:lumMod val="60000"/>
                <a:lumOff val="40000"/>
              </a:schemeClr>
            </a:solidFill>
            <a:ln w="25400">
              <a:noFill/>
            </a:ln>
            <a:effectLst/>
          </c:spPr>
          <c:cat>
            <c:strRef>
              <c:f>'Projects History'!$D$2:$AB$2</c:f>
              <c:strCache>
                <c:ptCount val="25"/>
                <c:pt idx="0">
                  <c:v>FY 1996</c:v>
                </c:pt>
                <c:pt idx="1">
                  <c:v>FY 1997</c:v>
                </c:pt>
                <c:pt idx="2">
                  <c:v>FY 1998</c:v>
                </c:pt>
                <c:pt idx="3">
                  <c:v>FY 1999</c:v>
                </c:pt>
                <c:pt idx="4">
                  <c:v>FY 2000</c:v>
                </c:pt>
                <c:pt idx="5">
                  <c:v>FY 2001</c:v>
                </c:pt>
                <c:pt idx="6">
                  <c:v>FY 2002</c:v>
                </c:pt>
                <c:pt idx="7">
                  <c:v>FY 2003</c:v>
                </c:pt>
                <c:pt idx="8">
                  <c:v>FY 2004</c:v>
                </c:pt>
                <c:pt idx="9">
                  <c:v>FY 2005</c:v>
                </c:pt>
                <c:pt idx="10">
                  <c:v>FY 2006</c:v>
                </c:pt>
                <c:pt idx="11">
                  <c:v>FY 2007</c:v>
                </c:pt>
                <c:pt idx="12">
                  <c:v>FY 2008</c:v>
                </c:pt>
                <c:pt idx="13">
                  <c:v>FY 2009 (+ARRA)</c:v>
                </c:pt>
                <c:pt idx="14">
                  <c:v>FY 2010</c:v>
                </c:pt>
                <c:pt idx="15">
                  <c:v>FY 2011</c:v>
                </c:pt>
                <c:pt idx="16">
                  <c:v>FY 2012</c:v>
                </c:pt>
                <c:pt idx="17">
                  <c:v>FY 2013 (Seq yr)</c:v>
                </c:pt>
                <c:pt idx="18">
                  <c:v>FY 2014</c:v>
                </c:pt>
                <c:pt idx="19">
                  <c:v>FY 2015</c:v>
                </c:pt>
                <c:pt idx="20">
                  <c:v>FY 2016</c:v>
                </c:pt>
                <c:pt idx="21">
                  <c:v>FY 2017</c:v>
                </c:pt>
                <c:pt idx="22">
                  <c:v>FY 2018</c:v>
                </c:pt>
                <c:pt idx="23">
                  <c:v>FY 2019</c:v>
                </c:pt>
                <c:pt idx="24">
                  <c:v>FY 2020</c:v>
                </c:pt>
              </c:strCache>
            </c:strRef>
          </c:cat>
          <c:val>
            <c:numRef>
              <c:f>'Projects History'!$D$52:$AB$52</c:f>
              <c:numCache>
                <c:formatCode>#,##0_);\(#,##0\)</c:formatCode>
                <c:ptCount val="2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1500</c:v>
                </c:pt>
                <c:pt idx="18">
                  <c:v>6250</c:v>
                </c:pt>
                <c:pt idx="19">
                  <c:v>7500</c:v>
                </c:pt>
                <c:pt idx="20">
                  <c:v>9500</c:v>
                </c:pt>
                <c:pt idx="21">
                  <c:v>8500</c:v>
                </c:pt>
                <c:pt idx="22">
                  <c:v>0</c:v>
                </c:pt>
                <c:pt idx="23">
                  <c:v>0</c:v>
                </c:pt>
                <c:pt idx="24">
                  <c:v>0</c:v>
                </c:pt>
              </c:numCache>
            </c:numRef>
          </c:val>
          <c:extLst>
            <c:ext xmlns:c16="http://schemas.microsoft.com/office/drawing/2014/chart" uri="{C3380CC4-5D6E-409C-BE32-E72D297353CC}">
              <c16:uniqueId val="{0000003B-362D-4271-AEC9-7C5A1AC6078F}"/>
            </c:ext>
          </c:extLst>
        </c:ser>
        <c:ser>
          <c:idx val="50"/>
          <c:order val="50"/>
          <c:tx>
            <c:strRef>
              <c:f>'Projects History'!$C$53</c:f>
              <c:strCache>
                <c:ptCount val="1"/>
                <c:pt idx="0">
                  <c:v>LHC CMS</c:v>
                </c:pt>
              </c:strCache>
            </c:strRef>
          </c:tx>
          <c:spPr>
            <a:solidFill>
              <a:schemeClr val="accent1">
                <a:lumMod val="40000"/>
                <a:lumOff val="60000"/>
              </a:schemeClr>
            </a:solidFill>
            <a:ln w="25400">
              <a:noFill/>
            </a:ln>
            <a:effectLst/>
          </c:spPr>
          <c:cat>
            <c:strRef>
              <c:f>'Projects History'!$D$2:$AB$2</c:f>
              <c:strCache>
                <c:ptCount val="25"/>
                <c:pt idx="0">
                  <c:v>FY 1996</c:v>
                </c:pt>
                <c:pt idx="1">
                  <c:v>FY 1997</c:v>
                </c:pt>
                <c:pt idx="2">
                  <c:v>FY 1998</c:v>
                </c:pt>
                <c:pt idx="3">
                  <c:v>FY 1999</c:v>
                </c:pt>
                <c:pt idx="4">
                  <c:v>FY 2000</c:v>
                </c:pt>
                <c:pt idx="5">
                  <c:v>FY 2001</c:v>
                </c:pt>
                <c:pt idx="6">
                  <c:v>FY 2002</c:v>
                </c:pt>
                <c:pt idx="7">
                  <c:v>FY 2003</c:v>
                </c:pt>
                <c:pt idx="8">
                  <c:v>FY 2004</c:v>
                </c:pt>
                <c:pt idx="9">
                  <c:v>FY 2005</c:v>
                </c:pt>
                <c:pt idx="10">
                  <c:v>FY 2006</c:v>
                </c:pt>
                <c:pt idx="11">
                  <c:v>FY 2007</c:v>
                </c:pt>
                <c:pt idx="12">
                  <c:v>FY 2008</c:v>
                </c:pt>
                <c:pt idx="13">
                  <c:v>FY 2009 (+ARRA)</c:v>
                </c:pt>
                <c:pt idx="14">
                  <c:v>FY 2010</c:v>
                </c:pt>
                <c:pt idx="15">
                  <c:v>FY 2011</c:v>
                </c:pt>
                <c:pt idx="16">
                  <c:v>FY 2012</c:v>
                </c:pt>
                <c:pt idx="17">
                  <c:v>FY 2013 (Seq yr)</c:v>
                </c:pt>
                <c:pt idx="18">
                  <c:v>FY 2014</c:v>
                </c:pt>
                <c:pt idx="19">
                  <c:v>FY 2015</c:v>
                </c:pt>
                <c:pt idx="20">
                  <c:v>FY 2016</c:v>
                </c:pt>
                <c:pt idx="21">
                  <c:v>FY 2017</c:v>
                </c:pt>
                <c:pt idx="22">
                  <c:v>FY 2018</c:v>
                </c:pt>
                <c:pt idx="23">
                  <c:v>FY 2019</c:v>
                </c:pt>
                <c:pt idx="24">
                  <c:v>FY 2020</c:v>
                </c:pt>
              </c:strCache>
            </c:strRef>
          </c:cat>
          <c:val>
            <c:numRef>
              <c:f>'Projects History'!$D$53:$AB$53</c:f>
              <c:numCache>
                <c:formatCode>#,##0_);\(#,##0\)</c:formatCode>
                <c:ptCount val="2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1500</c:v>
                </c:pt>
                <c:pt idx="18">
                  <c:v>6750</c:v>
                </c:pt>
                <c:pt idx="19">
                  <c:v>7500</c:v>
                </c:pt>
                <c:pt idx="20">
                  <c:v>9500</c:v>
                </c:pt>
                <c:pt idx="21">
                  <c:v>7967</c:v>
                </c:pt>
                <c:pt idx="22">
                  <c:v>0</c:v>
                </c:pt>
                <c:pt idx="23">
                  <c:v>0</c:v>
                </c:pt>
                <c:pt idx="24">
                  <c:v>0</c:v>
                </c:pt>
              </c:numCache>
            </c:numRef>
          </c:val>
          <c:extLst>
            <c:ext xmlns:c16="http://schemas.microsoft.com/office/drawing/2014/chart" uri="{C3380CC4-5D6E-409C-BE32-E72D297353CC}">
              <c16:uniqueId val="{0000003C-362D-4271-AEC9-7C5A1AC6078F}"/>
            </c:ext>
          </c:extLst>
        </c:ser>
        <c:ser>
          <c:idx val="51"/>
          <c:order val="51"/>
          <c:tx>
            <c:strRef>
              <c:f>'Projects History'!$C$54</c:f>
              <c:strCache>
                <c:ptCount val="1"/>
                <c:pt idx="0">
                  <c:v>LSSTcam</c:v>
                </c:pt>
              </c:strCache>
            </c:strRef>
          </c:tx>
          <c:spPr>
            <a:solidFill>
              <a:srgbClr val="CC99FF"/>
            </a:solidFill>
            <a:ln w="25400">
              <a:noFill/>
            </a:ln>
            <a:effectLst/>
          </c:spPr>
          <c:dLbls>
            <c:dLbl>
              <c:idx val="0"/>
              <c:layout>
                <c:manualLayout>
                  <c:x val="0.31109492563429569"/>
                  <c:y val="-0.19733334273645198"/>
                </c:manualLayout>
              </c:layout>
              <c:tx>
                <c:rich>
                  <a:bodyPr/>
                  <a:lstStyle/>
                  <a:p>
                    <a:fld id="{5A313C27-6F0A-4E9D-BC68-003507FD15F0}" type="SERIESNAME">
                      <a:rPr lang="en-US" b="1"/>
                      <a:pPr/>
                      <a:t>[SERIES NAME]</a:t>
                    </a:fld>
                    <a:endParaRPr lang="en-US"/>
                  </a:p>
                </c:rich>
              </c:tx>
              <c:showLegendKey val="0"/>
              <c:showVal val="0"/>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3D-362D-4271-AEC9-7C5A1AC6078F}"/>
                </c:ext>
              </c:extLst>
            </c:dLbl>
            <c:spPr>
              <a:noFill/>
              <a:ln>
                <a:noFill/>
              </a:ln>
              <a:effectLst/>
            </c:spPr>
            <c:txPr>
              <a:bodyPr rot="-204000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'Projects History'!$D$2:$AB$2</c:f>
              <c:strCache>
                <c:ptCount val="25"/>
                <c:pt idx="0">
                  <c:v>FY 1996</c:v>
                </c:pt>
                <c:pt idx="1">
                  <c:v>FY 1997</c:v>
                </c:pt>
                <c:pt idx="2">
                  <c:v>FY 1998</c:v>
                </c:pt>
                <c:pt idx="3">
                  <c:v>FY 1999</c:v>
                </c:pt>
                <c:pt idx="4">
                  <c:v>FY 2000</c:v>
                </c:pt>
                <c:pt idx="5">
                  <c:v>FY 2001</c:v>
                </c:pt>
                <c:pt idx="6">
                  <c:v>FY 2002</c:v>
                </c:pt>
                <c:pt idx="7">
                  <c:v>FY 2003</c:v>
                </c:pt>
                <c:pt idx="8">
                  <c:v>FY 2004</c:v>
                </c:pt>
                <c:pt idx="9">
                  <c:v>FY 2005</c:v>
                </c:pt>
                <c:pt idx="10">
                  <c:v>FY 2006</c:v>
                </c:pt>
                <c:pt idx="11">
                  <c:v>FY 2007</c:v>
                </c:pt>
                <c:pt idx="12">
                  <c:v>FY 2008</c:v>
                </c:pt>
                <c:pt idx="13">
                  <c:v>FY 2009 (+ARRA)</c:v>
                </c:pt>
                <c:pt idx="14">
                  <c:v>FY 2010</c:v>
                </c:pt>
                <c:pt idx="15">
                  <c:v>FY 2011</c:v>
                </c:pt>
                <c:pt idx="16">
                  <c:v>FY 2012</c:v>
                </c:pt>
                <c:pt idx="17">
                  <c:v>FY 2013 (Seq yr)</c:v>
                </c:pt>
                <c:pt idx="18">
                  <c:v>FY 2014</c:v>
                </c:pt>
                <c:pt idx="19">
                  <c:v>FY 2015</c:v>
                </c:pt>
                <c:pt idx="20">
                  <c:v>FY 2016</c:v>
                </c:pt>
                <c:pt idx="21">
                  <c:v>FY 2017</c:v>
                </c:pt>
                <c:pt idx="22">
                  <c:v>FY 2018</c:v>
                </c:pt>
                <c:pt idx="23">
                  <c:v>FY 2019</c:v>
                </c:pt>
                <c:pt idx="24">
                  <c:v>FY 2020</c:v>
                </c:pt>
              </c:strCache>
            </c:strRef>
          </c:cat>
          <c:val>
            <c:numRef>
              <c:f>'Projects History'!$D$54:$AB$54</c:f>
              <c:numCache>
                <c:formatCode>#,##0_);\(#,##0\)</c:formatCode>
                <c:ptCount val="2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1900</c:v>
                </c:pt>
                <c:pt idx="16">
                  <c:v>5500</c:v>
                </c:pt>
                <c:pt idx="17">
                  <c:v>8000</c:v>
                </c:pt>
                <c:pt idx="18">
                  <c:v>22000</c:v>
                </c:pt>
                <c:pt idx="19">
                  <c:v>35000</c:v>
                </c:pt>
                <c:pt idx="20">
                  <c:v>40800</c:v>
                </c:pt>
                <c:pt idx="21">
                  <c:v>45000</c:v>
                </c:pt>
                <c:pt idx="22">
                  <c:v>9800</c:v>
                </c:pt>
                <c:pt idx="23">
                  <c:v>0</c:v>
                </c:pt>
                <c:pt idx="24">
                  <c:v>0</c:v>
                </c:pt>
              </c:numCache>
            </c:numRef>
          </c:val>
          <c:extLst>
            <c:ext xmlns:c16="http://schemas.microsoft.com/office/drawing/2014/chart" uri="{C3380CC4-5D6E-409C-BE32-E72D297353CC}">
              <c16:uniqueId val="{0000003E-362D-4271-AEC9-7C5A1AC6078F}"/>
            </c:ext>
          </c:extLst>
        </c:ser>
        <c:ser>
          <c:idx val="52"/>
          <c:order val="52"/>
          <c:tx>
            <c:strRef>
              <c:f>'Projects History'!$C$55</c:f>
              <c:strCache>
                <c:ptCount val="1"/>
                <c:pt idx="0">
                  <c:v>HL-AUP</c:v>
                </c:pt>
              </c:strCache>
            </c:strRef>
          </c:tx>
          <c:spPr>
            <a:solidFill>
              <a:schemeClr val="accent1">
                <a:lumMod val="75000"/>
              </a:schemeClr>
            </a:solidFill>
            <a:ln w="25400">
              <a:noFill/>
            </a:ln>
            <a:effectLst/>
          </c:spPr>
          <c:dLbls>
            <c:dLbl>
              <c:idx val="0"/>
              <c:layout>
                <c:manualLayout>
                  <c:x val="0.40256966316710413"/>
                  <c:y val="-0.35036909759110574"/>
                </c:manualLayout>
              </c:layout>
              <c:spPr>
                <a:noFill/>
                <a:ln>
                  <a:noFill/>
                </a:ln>
                <a:effectLst/>
              </c:spPr>
              <c:txPr>
                <a:bodyPr rot="-210000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F-362D-4271-AEC9-7C5A1AC6078F}"/>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'Projects History'!$D$2:$AB$2</c:f>
              <c:strCache>
                <c:ptCount val="25"/>
                <c:pt idx="0">
                  <c:v>FY 1996</c:v>
                </c:pt>
                <c:pt idx="1">
                  <c:v>FY 1997</c:v>
                </c:pt>
                <c:pt idx="2">
                  <c:v>FY 1998</c:v>
                </c:pt>
                <c:pt idx="3">
                  <c:v>FY 1999</c:v>
                </c:pt>
                <c:pt idx="4">
                  <c:v>FY 2000</c:v>
                </c:pt>
                <c:pt idx="5">
                  <c:v>FY 2001</c:v>
                </c:pt>
                <c:pt idx="6">
                  <c:v>FY 2002</c:v>
                </c:pt>
                <c:pt idx="7">
                  <c:v>FY 2003</c:v>
                </c:pt>
                <c:pt idx="8">
                  <c:v>FY 2004</c:v>
                </c:pt>
                <c:pt idx="9">
                  <c:v>FY 2005</c:v>
                </c:pt>
                <c:pt idx="10">
                  <c:v>FY 2006</c:v>
                </c:pt>
                <c:pt idx="11">
                  <c:v>FY 2007</c:v>
                </c:pt>
                <c:pt idx="12">
                  <c:v>FY 2008</c:v>
                </c:pt>
                <c:pt idx="13">
                  <c:v>FY 2009 (+ARRA)</c:v>
                </c:pt>
                <c:pt idx="14">
                  <c:v>FY 2010</c:v>
                </c:pt>
                <c:pt idx="15">
                  <c:v>FY 2011</c:v>
                </c:pt>
                <c:pt idx="16">
                  <c:v>FY 2012</c:v>
                </c:pt>
                <c:pt idx="17">
                  <c:v>FY 2013 (Seq yr)</c:v>
                </c:pt>
                <c:pt idx="18">
                  <c:v>FY 2014</c:v>
                </c:pt>
                <c:pt idx="19">
                  <c:v>FY 2015</c:v>
                </c:pt>
                <c:pt idx="20">
                  <c:v>FY 2016</c:v>
                </c:pt>
                <c:pt idx="21">
                  <c:v>FY 2017</c:v>
                </c:pt>
                <c:pt idx="22">
                  <c:v>FY 2018</c:v>
                </c:pt>
                <c:pt idx="23">
                  <c:v>FY 2019</c:v>
                </c:pt>
                <c:pt idx="24">
                  <c:v>FY 2020</c:v>
                </c:pt>
              </c:strCache>
            </c:strRef>
          </c:cat>
          <c:val>
            <c:numRef>
              <c:f>'Projects History'!$D$55:$AB$55</c:f>
              <c:numCache>
                <c:formatCode>#,##0_);\(#,##0\)</c:formatCode>
                <c:ptCount val="2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120</c:v>
                </c:pt>
                <c:pt idx="21">
                  <c:v>500</c:v>
                </c:pt>
                <c:pt idx="22">
                  <c:v>27000</c:v>
                </c:pt>
                <c:pt idx="23">
                  <c:v>50000</c:v>
                </c:pt>
                <c:pt idx="24">
                  <c:v>52025</c:v>
                </c:pt>
              </c:numCache>
            </c:numRef>
          </c:val>
          <c:extLst>
            <c:ext xmlns:c16="http://schemas.microsoft.com/office/drawing/2014/chart" uri="{C3380CC4-5D6E-409C-BE32-E72D297353CC}">
              <c16:uniqueId val="{00000040-362D-4271-AEC9-7C5A1AC6078F}"/>
            </c:ext>
          </c:extLst>
        </c:ser>
        <c:ser>
          <c:idx val="53"/>
          <c:order val="53"/>
          <c:tx>
            <c:strRef>
              <c:f>'Projects History'!$C$56</c:f>
              <c:strCache>
                <c:ptCount val="1"/>
                <c:pt idx="0">
                  <c:v>HL-LHC-ATLAS</c:v>
                </c:pt>
              </c:strCache>
            </c:strRef>
          </c:tx>
          <c:spPr>
            <a:solidFill>
              <a:schemeClr val="accent1">
                <a:lumMod val="60000"/>
                <a:lumOff val="40000"/>
              </a:schemeClr>
            </a:solidFill>
            <a:ln w="25400">
              <a:noFill/>
            </a:ln>
            <a:effectLst/>
          </c:spPr>
          <c:cat>
            <c:strRef>
              <c:f>'Projects History'!$D$2:$AB$2</c:f>
              <c:strCache>
                <c:ptCount val="25"/>
                <c:pt idx="0">
                  <c:v>FY 1996</c:v>
                </c:pt>
                <c:pt idx="1">
                  <c:v>FY 1997</c:v>
                </c:pt>
                <c:pt idx="2">
                  <c:v>FY 1998</c:v>
                </c:pt>
                <c:pt idx="3">
                  <c:v>FY 1999</c:v>
                </c:pt>
                <c:pt idx="4">
                  <c:v>FY 2000</c:v>
                </c:pt>
                <c:pt idx="5">
                  <c:v>FY 2001</c:v>
                </c:pt>
                <c:pt idx="6">
                  <c:v>FY 2002</c:v>
                </c:pt>
                <c:pt idx="7">
                  <c:v>FY 2003</c:v>
                </c:pt>
                <c:pt idx="8">
                  <c:v>FY 2004</c:v>
                </c:pt>
                <c:pt idx="9">
                  <c:v>FY 2005</c:v>
                </c:pt>
                <c:pt idx="10">
                  <c:v>FY 2006</c:v>
                </c:pt>
                <c:pt idx="11">
                  <c:v>FY 2007</c:v>
                </c:pt>
                <c:pt idx="12">
                  <c:v>FY 2008</c:v>
                </c:pt>
                <c:pt idx="13">
                  <c:v>FY 2009 (+ARRA)</c:v>
                </c:pt>
                <c:pt idx="14">
                  <c:v>FY 2010</c:v>
                </c:pt>
                <c:pt idx="15">
                  <c:v>FY 2011</c:v>
                </c:pt>
                <c:pt idx="16">
                  <c:v>FY 2012</c:v>
                </c:pt>
                <c:pt idx="17">
                  <c:v>FY 2013 (Seq yr)</c:v>
                </c:pt>
                <c:pt idx="18">
                  <c:v>FY 2014</c:v>
                </c:pt>
                <c:pt idx="19">
                  <c:v>FY 2015</c:v>
                </c:pt>
                <c:pt idx="20">
                  <c:v>FY 2016</c:v>
                </c:pt>
                <c:pt idx="21">
                  <c:v>FY 2017</c:v>
                </c:pt>
                <c:pt idx="22">
                  <c:v>FY 2018</c:v>
                </c:pt>
                <c:pt idx="23">
                  <c:v>FY 2019</c:v>
                </c:pt>
                <c:pt idx="24">
                  <c:v>FY 2020</c:v>
                </c:pt>
              </c:strCache>
            </c:strRef>
          </c:cat>
          <c:val>
            <c:numRef>
              <c:f>'Projects History'!$D$56:$AB$56</c:f>
              <c:numCache>
                <c:formatCode>#,##0_);\(#,##0\)</c:formatCode>
                <c:ptCount val="2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215</c:v>
                </c:pt>
                <c:pt idx="21">
                  <c:v>4300</c:v>
                </c:pt>
                <c:pt idx="22">
                  <c:v>12000</c:v>
                </c:pt>
                <c:pt idx="23">
                  <c:v>27500</c:v>
                </c:pt>
                <c:pt idx="24">
                  <c:v>24500</c:v>
                </c:pt>
              </c:numCache>
            </c:numRef>
          </c:val>
          <c:extLst>
            <c:ext xmlns:c16="http://schemas.microsoft.com/office/drawing/2014/chart" uri="{C3380CC4-5D6E-409C-BE32-E72D297353CC}">
              <c16:uniqueId val="{00000041-362D-4271-AEC9-7C5A1AC6078F}"/>
            </c:ext>
          </c:extLst>
        </c:ser>
        <c:ser>
          <c:idx val="54"/>
          <c:order val="54"/>
          <c:tx>
            <c:strRef>
              <c:f>'Projects History'!$C$57</c:f>
              <c:strCache>
                <c:ptCount val="1"/>
                <c:pt idx="0">
                  <c:v>HL-LHC-CMS</c:v>
                </c:pt>
              </c:strCache>
            </c:strRef>
          </c:tx>
          <c:spPr>
            <a:solidFill>
              <a:schemeClr val="accent1">
                <a:lumMod val="40000"/>
                <a:lumOff val="60000"/>
              </a:schemeClr>
            </a:solidFill>
            <a:ln w="25400">
              <a:noFill/>
            </a:ln>
            <a:effectLst/>
          </c:spPr>
          <c:cat>
            <c:strRef>
              <c:f>'Projects History'!$D$2:$AB$2</c:f>
              <c:strCache>
                <c:ptCount val="25"/>
                <c:pt idx="0">
                  <c:v>FY 1996</c:v>
                </c:pt>
                <c:pt idx="1">
                  <c:v>FY 1997</c:v>
                </c:pt>
                <c:pt idx="2">
                  <c:v>FY 1998</c:v>
                </c:pt>
                <c:pt idx="3">
                  <c:v>FY 1999</c:v>
                </c:pt>
                <c:pt idx="4">
                  <c:v>FY 2000</c:v>
                </c:pt>
                <c:pt idx="5">
                  <c:v>FY 2001</c:v>
                </c:pt>
                <c:pt idx="6">
                  <c:v>FY 2002</c:v>
                </c:pt>
                <c:pt idx="7">
                  <c:v>FY 2003</c:v>
                </c:pt>
                <c:pt idx="8">
                  <c:v>FY 2004</c:v>
                </c:pt>
                <c:pt idx="9">
                  <c:v>FY 2005</c:v>
                </c:pt>
                <c:pt idx="10">
                  <c:v>FY 2006</c:v>
                </c:pt>
                <c:pt idx="11">
                  <c:v>FY 2007</c:v>
                </c:pt>
                <c:pt idx="12">
                  <c:v>FY 2008</c:v>
                </c:pt>
                <c:pt idx="13">
                  <c:v>FY 2009 (+ARRA)</c:v>
                </c:pt>
                <c:pt idx="14">
                  <c:v>FY 2010</c:v>
                </c:pt>
                <c:pt idx="15">
                  <c:v>FY 2011</c:v>
                </c:pt>
                <c:pt idx="16">
                  <c:v>FY 2012</c:v>
                </c:pt>
                <c:pt idx="17">
                  <c:v>FY 2013 (Seq yr)</c:v>
                </c:pt>
                <c:pt idx="18">
                  <c:v>FY 2014</c:v>
                </c:pt>
                <c:pt idx="19">
                  <c:v>FY 2015</c:v>
                </c:pt>
                <c:pt idx="20">
                  <c:v>FY 2016</c:v>
                </c:pt>
                <c:pt idx="21">
                  <c:v>FY 2017</c:v>
                </c:pt>
                <c:pt idx="22">
                  <c:v>FY 2018</c:v>
                </c:pt>
                <c:pt idx="23">
                  <c:v>FY 2019</c:v>
                </c:pt>
                <c:pt idx="24">
                  <c:v>FY 2020</c:v>
                </c:pt>
              </c:strCache>
            </c:strRef>
          </c:cat>
          <c:val>
            <c:numRef>
              <c:f>'Projects History'!$D$57:$AB$57</c:f>
              <c:numCache>
                <c:formatCode>#,##0_);\(#,##0\)</c:formatCode>
                <c:ptCount val="2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1750</c:v>
                </c:pt>
                <c:pt idx="21">
                  <c:v>2750</c:v>
                </c:pt>
                <c:pt idx="22">
                  <c:v>12000</c:v>
                </c:pt>
                <c:pt idx="23">
                  <c:v>27500</c:v>
                </c:pt>
                <c:pt idx="24">
                  <c:v>23475</c:v>
                </c:pt>
              </c:numCache>
            </c:numRef>
          </c:val>
          <c:extLst>
            <c:ext xmlns:c16="http://schemas.microsoft.com/office/drawing/2014/chart" uri="{C3380CC4-5D6E-409C-BE32-E72D297353CC}">
              <c16:uniqueId val="{00000042-362D-4271-AEC9-7C5A1AC6078F}"/>
            </c:ext>
          </c:extLst>
        </c:ser>
        <c:ser>
          <c:idx val="55"/>
          <c:order val="55"/>
          <c:tx>
            <c:strRef>
              <c:f>'Projects History'!$C$58</c:f>
              <c:strCache>
                <c:ptCount val="1"/>
                <c:pt idx="0">
                  <c:v>LZ</c:v>
                </c:pt>
              </c:strCache>
            </c:strRef>
          </c:tx>
          <c:spPr>
            <a:solidFill>
              <a:schemeClr val="accent2"/>
            </a:solidFill>
            <a:ln w="25400">
              <a:noFill/>
            </a:ln>
            <a:effectLst/>
          </c:spPr>
          <c:cat>
            <c:strRef>
              <c:f>'Projects History'!$D$2:$AB$2</c:f>
              <c:strCache>
                <c:ptCount val="25"/>
                <c:pt idx="0">
                  <c:v>FY 1996</c:v>
                </c:pt>
                <c:pt idx="1">
                  <c:v>FY 1997</c:v>
                </c:pt>
                <c:pt idx="2">
                  <c:v>FY 1998</c:v>
                </c:pt>
                <c:pt idx="3">
                  <c:v>FY 1999</c:v>
                </c:pt>
                <c:pt idx="4">
                  <c:v>FY 2000</c:v>
                </c:pt>
                <c:pt idx="5">
                  <c:v>FY 2001</c:v>
                </c:pt>
                <c:pt idx="6">
                  <c:v>FY 2002</c:v>
                </c:pt>
                <c:pt idx="7">
                  <c:v>FY 2003</c:v>
                </c:pt>
                <c:pt idx="8">
                  <c:v>FY 2004</c:v>
                </c:pt>
                <c:pt idx="9">
                  <c:v>FY 2005</c:v>
                </c:pt>
                <c:pt idx="10">
                  <c:v>FY 2006</c:v>
                </c:pt>
                <c:pt idx="11">
                  <c:v>FY 2007</c:v>
                </c:pt>
                <c:pt idx="12">
                  <c:v>FY 2008</c:v>
                </c:pt>
                <c:pt idx="13">
                  <c:v>FY 2009 (+ARRA)</c:v>
                </c:pt>
                <c:pt idx="14">
                  <c:v>FY 2010</c:v>
                </c:pt>
                <c:pt idx="15">
                  <c:v>FY 2011</c:v>
                </c:pt>
                <c:pt idx="16">
                  <c:v>FY 2012</c:v>
                </c:pt>
                <c:pt idx="17">
                  <c:v>FY 2013 (Seq yr)</c:v>
                </c:pt>
                <c:pt idx="18">
                  <c:v>FY 2014</c:v>
                </c:pt>
                <c:pt idx="19">
                  <c:v>FY 2015</c:v>
                </c:pt>
                <c:pt idx="20">
                  <c:v>FY 2016</c:v>
                </c:pt>
                <c:pt idx="21">
                  <c:v>FY 2017</c:v>
                </c:pt>
                <c:pt idx="22">
                  <c:v>FY 2018</c:v>
                </c:pt>
                <c:pt idx="23">
                  <c:v>FY 2019</c:v>
                </c:pt>
                <c:pt idx="24">
                  <c:v>FY 2020</c:v>
                </c:pt>
              </c:strCache>
            </c:strRef>
          </c:cat>
          <c:val>
            <c:numRef>
              <c:f>'Projects History'!$D$58:$AB$58</c:f>
              <c:numCache>
                <c:formatCode>#,##0_);\(#,##0\)</c:formatCode>
                <c:ptCount val="2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900</c:v>
                </c:pt>
                <c:pt idx="19">
                  <c:v>3050</c:v>
                </c:pt>
                <c:pt idx="20">
                  <c:v>10500</c:v>
                </c:pt>
                <c:pt idx="21">
                  <c:v>12500</c:v>
                </c:pt>
                <c:pt idx="22">
                  <c:v>14100</c:v>
                </c:pt>
                <c:pt idx="23">
                  <c:v>14450</c:v>
                </c:pt>
                <c:pt idx="24">
                  <c:v>0</c:v>
                </c:pt>
              </c:numCache>
            </c:numRef>
          </c:val>
          <c:extLst>
            <c:ext xmlns:c16="http://schemas.microsoft.com/office/drawing/2014/chart" uri="{C3380CC4-5D6E-409C-BE32-E72D297353CC}">
              <c16:uniqueId val="{00000043-362D-4271-AEC9-7C5A1AC6078F}"/>
            </c:ext>
          </c:extLst>
        </c:ser>
        <c:ser>
          <c:idx val="56"/>
          <c:order val="56"/>
          <c:tx>
            <c:strRef>
              <c:f>'Projects History'!$C$59</c:f>
              <c:strCache>
                <c:ptCount val="1"/>
                <c:pt idx="0">
                  <c:v>SuperCDMS</c:v>
                </c:pt>
              </c:strCache>
            </c:strRef>
          </c:tx>
          <c:spPr>
            <a:solidFill>
              <a:srgbClr val="7030A0"/>
            </a:solidFill>
            <a:ln w="25400">
              <a:noFill/>
            </a:ln>
            <a:effectLst/>
          </c:spPr>
          <c:cat>
            <c:strRef>
              <c:f>'Projects History'!$D$2:$AB$2</c:f>
              <c:strCache>
                <c:ptCount val="25"/>
                <c:pt idx="0">
                  <c:v>FY 1996</c:v>
                </c:pt>
                <c:pt idx="1">
                  <c:v>FY 1997</c:v>
                </c:pt>
                <c:pt idx="2">
                  <c:v>FY 1998</c:v>
                </c:pt>
                <c:pt idx="3">
                  <c:v>FY 1999</c:v>
                </c:pt>
                <c:pt idx="4">
                  <c:v>FY 2000</c:v>
                </c:pt>
                <c:pt idx="5">
                  <c:v>FY 2001</c:v>
                </c:pt>
                <c:pt idx="6">
                  <c:v>FY 2002</c:v>
                </c:pt>
                <c:pt idx="7">
                  <c:v>FY 2003</c:v>
                </c:pt>
                <c:pt idx="8">
                  <c:v>FY 2004</c:v>
                </c:pt>
                <c:pt idx="9">
                  <c:v>FY 2005</c:v>
                </c:pt>
                <c:pt idx="10">
                  <c:v>FY 2006</c:v>
                </c:pt>
                <c:pt idx="11">
                  <c:v>FY 2007</c:v>
                </c:pt>
                <c:pt idx="12">
                  <c:v>FY 2008</c:v>
                </c:pt>
                <c:pt idx="13">
                  <c:v>FY 2009 (+ARRA)</c:v>
                </c:pt>
                <c:pt idx="14">
                  <c:v>FY 2010</c:v>
                </c:pt>
                <c:pt idx="15">
                  <c:v>FY 2011</c:v>
                </c:pt>
                <c:pt idx="16">
                  <c:v>FY 2012</c:v>
                </c:pt>
                <c:pt idx="17">
                  <c:v>FY 2013 (Seq yr)</c:v>
                </c:pt>
                <c:pt idx="18">
                  <c:v>FY 2014</c:v>
                </c:pt>
                <c:pt idx="19">
                  <c:v>FY 2015</c:v>
                </c:pt>
                <c:pt idx="20">
                  <c:v>FY 2016</c:v>
                </c:pt>
                <c:pt idx="21">
                  <c:v>FY 2017</c:v>
                </c:pt>
                <c:pt idx="22">
                  <c:v>FY 2018</c:v>
                </c:pt>
                <c:pt idx="23">
                  <c:v>FY 2019</c:v>
                </c:pt>
                <c:pt idx="24">
                  <c:v>FY 2020</c:v>
                </c:pt>
              </c:strCache>
            </c:strRef>
          </c:cat>
          <c:val>
            <c:numRef>
              <c:f>'Projects History'!$D$59:$AB$59</c:f>
              <c:numCache>
                <c:formatCode>#,##0_);\(#,##0\)</c:formatCode>
                <c:ptCount val="2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2250</c:v>
                </c:pt>
                <c:pt idx="20">
                  <c:v>3000</c:v>
                </c:pt>
                <c:pt idx="21">
                  <c:v>3400</c:v>
                </c:pt>
                <c:pt idx="22">
                  <c:v>7400</c:v>
                </c:pt>
                <c:pt idx="23">
                  <c:v>2550</c:v>
                </c:pt>
                <c:pt idx="24">
                  <c:v>0</c:v>
                </c:pt>
              </c:numCache>
            </c:numRef>
          </c:val>
          <c:extLst>
            <c:ext xmlns:c16="http://schemas.microsoft.com/office/drawing/2014/chart" uri="{C3380CC4-5D6E-409C-BE32-E72D297353CC}">
              <c16:uniqueId val="{00000044-362D-4271-AEC9-7C5A1AC6078F}"/>
            </c:ext>
          </c:extLst>
        </c:ser>
        <c:ser>
          <c:idx val="57"/>
          <c:order val="57"/>
          <c:tx>
            <c:strRef>
              <c:f>'Projects History'!$C$60</c:f>
              <c:strCache>
                <c:ptCount val="1"/>
                <c:pt idx="0">
                  <c:v>DESI</c:v>
                </c:pt>
              </c:strCache>
            </c:strRef>
          </c:tx>
          <c:spPr>
            <a:solidFill>
              <a:schemeClr val="accent4"/>
            </a:solidFill>
            <a:ln w="25400">
              <a:noFill/>
            </a:ln>
            <a:effectLst/>
          </c:spPr>
          <c:cat>
            <c:strRef>
              <c:f>'Projects History'!$D$2:$AB$2</c:f>
              <c:strCache>
                <c:ptCount val="25"/>
                <c:pt idx="0">
                  <c:v>FY 1996</c:v>
                </c:pt>
                <c:pt idx="1">
                  <c:v>FY 1997</c:v>
                </c:pt>
                <c:pt idx="2">
                  <c:v>FY 1998</c:v>
                </c:pt>
                <c:pt idx="3">
                  <c:v>FY 1999</c:v>
                </c:pt>
                <c:pt idx="4">
                  <c:v>FY 2000</c:v>
                </c:pt>
                <c:pt idx="5">
                  <c:v>FY 2001</c:v>
                </c:pt>
                <c:pt idx="6">
                  <c:v>FY 2002</c:v>
                </c:pt>
                <c:pt idx="7">
                  <c:v>FY 2003</c:v>
                </c:pt>
                <c:pt idx="8">
                  <c:v>FY 2004</c:v>
                </c:pt>
                <c:pt idx="9">
                  <c:v>FY 2005</c:v>
                </c:pt>
                <c:pt idx="10">
                  <c:v>FY 2006</c:v>
                </c:pt>
                <c:pt idx="11">
                  <c:v>FY 2007</c:v>
                </c:pt>
                <c:pt idx="12">
                  <c:v>FY 2008</c:v>
                </c:pt>
                <c:pt idx="13">
                  <c:v>FY 2009 (+ARRA)</c:v>
                </c:pt>
                <c:pt idx="14">
                  <c:v>FY 2010</c:v>
                </c:pt>
                <c:pt idx="15">
                  <c:v>FY 2011</c:v>
                </c:pt>
                <c:pt idx="16">
                  <c:v>FY 2012</c:v>
                </c:pt>
                <c:pt idx="17">
                  <c:v>FY 2013 (Seq yr)</c:v>
                </c:pt>
                <c:pt idx="18">
                  <c:v>FY 2014</c:v>
                </c:pt>
                <c:pt idx="19">
                  <c:v>FY 2015</c:v>
                </c:pt>
                <c:pt idx="20">
                  <c:v>FY 2016</c:v>
                </c:pt>
                <c:pt idx="21">
                  <c:v>FY 2017</c:v>
                </c:pt>
                <c:pt idx="22">
                  <c:v>FY 2018</c:v>
                </c:pt>
                <c:pt idx="23">
                  <c:v>FY 2019</c:v>
                </c:pt>
                <c:pt idx="24">
                  <c:v>FY 2020</c:v>
                </c:pt>
              </c:strCache>
            </c:strRef>
          </c:cat>
          <c:val>
            <c:numRef>
              <c:f>'Projects History'!$D$60:$AB$60</c:f>
              <c:numCache>
                <c:formatCode>#,##0_);\(#,##0\)</c:formatCode>
                <c:ptCount val="2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3878</c:v>
                </c:pt>
                <c:pt idx="20">
                  <c:v>10300</c:v>
                </c:pt>
                <c:pt idx="21">
                  <c:v>12800</c:v>
                </c:pt>
                <c:pt idx="22">
                  <c:v>20000</c:v>
                </c:pt>
                <c:pt idx="23">
                  <c:v>9350</c:v>
                </c:pt>
                <c:pt idx="24">
                  <c:v>0</c:v>
                </c:pt>
              </c:numCache>
            </c:numRef>
          </c:val>
          <c:extLst>
            <c:ext xmlns:c16="http://schemas.microsoft.com/office/drawing/2014/chart" uri="{C3380CC4-5D6E-409C-BE32-E72D297353CC}">
              <c16:uniqueId val="{00000045-362D-4271-AEC9-7C5A1AC6078F}"/>
            </c:ext>
          </c:extLst>
        </c:ser>
        <c:ser>
          <c:idx val="58"/>
          <c:order val="58"/>
          <c:tx>
            <c:strRef>
              <c:f>'Projects History'!$C$61</c:f>
              <c:strCache>
                <c:ptCount val="1"/>
                <c:pt idx="0">
                  <c:v>FACET-II</c:v>
                </c:pt>
              </c:strCache>
            </c:strRef>
          </c:tx>
          <c:spPr>
            <a:solidFill>
              <a:schemeClr val="bg1">
                <a:lumMod val="65000"/>
              </a:schemeClr>
            </a:solidFill>
            <a:ln w="25400">
              <a:noFill/>
            </a:ln>
            <a:effectLst/>
          </c:spPr>
          <c:cat>
            <c:strRef>
              <c:f>'Projects History'!$D$2:$AB$2</c:f>
              <c:strCache>
                <c:ptCount val="25"/>
                <c:pt idx="0">
                  <c:v>FY 1996</c:v>
                </c:pt>
                <c:pt idx="1">
                  <c:v>FY 1997</c:v>
                </c:pt>
                <c:pt idx="2">
                  <c:v>FY 1998</c:v>
                </c:pt>
                <c:pt idx="3">
                  <c:v>FY 1999</c:v>
                </c:pt>
                <c:pt idx="4">
                  <c:v>FY 2000</c:v>
                </c:pt>
                <c:pt idx="5">
                  <c:v>FY 2001</c:v>
                </c:pt>
                <c:pt idx="6">
                  <c:v>FY 2002</c:v>
                </c:pt>
                <c:pt idx="7">
                  <c:v>FY 2003</c:v>
                </c:pt>
                <c:pt idx="8">
                  <c:v>FY 2004</c:v>
                </c:pt>
                <c:pt idx="9">
                  <c:v>FY 2005</c:v>
                </c:pt>
                <c:pt idx="10">
                  <c:v>FY 2006</c:v>
                </c:pt>
                <c:pt idx="11">
                  <c:v>FY 2007</c:v>
                </c:pt>
                <c:pt idx="12">
                  <c:v>FY 2008</c:v>
                </c:pt>
                <c:pt idx="13">
                  <c:v>FY 2009 (+ARRA)</c:v>
                </c:pt>
                <c:pt idx="14">
                  <c:v>FY 2010</c:v>
                </c:pt>
                <c:pt idx="15">
                  <c:v>FY 2011</c:v>
                </c:pt>
                <c:pt idx="16">
                  <c:v>FY 2012</c:v>
                </c:pt>
                <c:pt idx="17">
                  <c:v>FY 2013 (Seq yr)</c:v>
                </c:pt>
                <c:pt idx="18">
                  <c:v>FY 2014</c:v>
                </c:pt>
                <c:pt idx="19">
                  <c:v>FY 2015</c:v>
                </c:pt>
                <c:pt idx="20">
                  <c:v>FY 2016</c:v>
                </c:pt>
                <c:pt idx="21">
                  <c:v>FY 2017</c:v>
                </c:pt>
                <c:pt idx="22">
                  <c:v>FY 2018</c:v>
                </c:pt>
                <c:pt idx="23">
                  <c:v>FY 2019</c:v>
                </c:pt>
                <c:pt idx="24">
                  <c:v>FY 2020</c:v>
                </c:pt>
              </c:strCache>
            </c:strRef>
          </c:cat>
          <c:val>
            <c:numRef>
              <c:f>'Projects History'!$D$61:$AB$61</c:f>
              <c:numCache>
                <c:formatCode>#,##0_);\(#,##0\)</c:formatCode>
                <c:ptCount val="2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2100</c:v>
                </c:pt>
                <c:pt idx="21">
                  <c:v>3500</c:v>
                </c:pt>
                <c:pt idx="22">
                  <c:v>10000</c:v>
                </c:pt>
                <c:pt idx="23">
                  <c:v>10000</c:v>
                </c:pt>
                <c:pt idx="24">
                  <c:v>0</c:v>
                </c:pt>
              </c:numCache>
            </c:numRef>
          </c:val>
          <c:extLst>
            <c:ext xmlns:c16="http://schemas.microsoft.com/office/drawing/2014/chart" uri="{C3380CC4-5D6E-409C-BE32-E72D297353CC}">
              <c16:uniqueId val="{00000046-362D-4271-AEC9-7C5A1AC6078F}"/>
            </c:ext>
          </c:extLst>
        </c:ser>
        <c:ser>
          <c:idx val="59"/>
          <c:order val="59"/>
          <c:tx>
            <c:strRef>
              <c:f>'Projects History'!$C$62</c:f>
              <c:strCache>
                <c:ptCount val="1"/>
                <c:pt idx="0">
                  <c:v>CMB-S4</c:v>
                </c:pt>
              </c:strCache>
            </c:strRef>
          </c:tx>
          <c:spPr>
            <a:solidFill>
              <a:schemeClr val="accent6"/>
            </a:solidFill>
            <a:ln w="25400">
              <a:noFill/>
            </a:ln>
            <a:effectLst/>
          </c:spPr>
          <c:cat>
            <c:strRef>
              <c:f>'Projects History'!$D$2:$AB$2</c:f>
              <c:strCache>
                <c:ptCount val="25"/>
                <c:pt idx="0">
                  <c:v>FY 1996</c:v>
                </c:pt>
                <c:pt idx="1">
                  <c:v>FY 1997</c:v>
                </c:pt>
                <c:pt idx="2">
                  <c:v>FY 1998</c:v>
                </c:pt>
                <c:pt idx="3">
                  <c:v>FY 1999</c:v>
                </c:pt>
                <c:pt idx="4">
                  <c:v>FY 2000</c:v>
                </c:pt>
                <c:pt idx="5">
                  <c:v>FY 2001</c:v>
                </c:pt>
                <c:pt idx="6">
                  <c:v>FY 2002</c:v>
                </c:pt>
                <c:pt idx="7">
                  <c:v>FY 2003</c:v>
                </c:pt>
                <c:pt idx="8">
                  <c:v>FY 2004</c:v>
                </c:pt>
                <c:pt idx="9">
                  <c:v>FY 2005</c:v>
                </c:pt>
                <c:pt idx="10">
                  <c:v>FY 2006</c:v>
                </c:pt>
                <c:pt idx="11">
                  <c:v>FY 2007</c:v>
                </c:pt>
                <c:pt idx="12">
                  <c:v>FY 2008</c:v>
                </c:pt>
                <c:pt idx="13">
                  <c:v>FY 2009 (+ARRA)</c:v>
                </c:pt>
                <c:pt idx="14">
                  <c:v>FY 2010</c:v>
                </c:pt>
                <c:pt idx="15">
                  <c:v>FY 2011</c:v>
                </c:pt>
                <c:pt idx="16">
                  <c:v>FY 2012</c:v>
                </c:pt>
                <c:pt idx="17">
                  <c:v>FY 2013 (Seq yr)</c:v>
                </c:pt>
                <c:pt idx="18">
                  <c:v>FY 2014</c:v>
                </c:pt>
                <c:pt idx="19">
                  <c:v>FY 2015</c:v>
                </c:pt>
                <c:pt idx="20">
                  <c:v>FY 2016</c:v>
                </c:pt>
                <c:pt idx="21">
                  <c:v>FY 2017</c:v>
                </c:pt>
                <c:pt idx="22">
                  <c:v>FY 2018</c:v>
                </c:pt>
                <c:pt idx="23">
                  <c:v>FY 2019</c:v>
                </c:pt>
                <c:pt idx="24">
                  <c:v>FY 2020</c:v>
                </c:pt>
              </c:strCache>
            </c:strRef>
          </c:cat>
          <c:val>
            <c:numRef>
              <c:f>'Projects History'!$D$62:$AB$62</c:f>
              <c:numCache>
                <c:formatCode>#,##0_);\(#,##0\)</c:formatCode>
                <c:ptCount val="2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2000</c:v>
                </c:pt>
              </c:numCache>
            </c:numRef>
          </c:val>
          <c:extLst xmlns:c15="http://schemas.microsoft.com/office/drawing/2012/chart">
            <c:ext xmlns:c16="http://schemas.microsoft.com/office/drawing/2014/chart" uri="{C3380CC4-5D6E-409C-BE32-E72D297353CC}">
              <c16:uniqueId val="{00000047-362D-4271-AEC9-7C5A1AC6078F}"/>
            </c:ext>
          </c:extLst>
        </c:ser>
        <c:ser>
          <c:idx val="61"/>
          <c:order val="61"/>
          <c:tx>
            <c:strRef>
              <c:f>'Projects History'!$C$64</c:f>
              <c:strCache>
                <c:ptCount val="1"/>
                <c:pt idx="0">
                  <c:v>FACET-II Upgrade</c:v>
                </c:pt>
              </c:strCache>
            </c:strRef>
          </c:tx>
          <c:spPr>
            <a:solidFill>
              <a:schemeClr val="accent2">
                <a:lumMod val="60000"/>
              </a:schemeClr>
            </a:solidFill>
            <a:ln w="25400">
              <a:noFill/>
            </a:ln>
            <a:effectLst/>
          </c:spPr>
          <c:cat>
            <c:strRef>
              <c:f>'Projects History'!$D$2:$AB$2</c:f>
              <c:strCache>
                <c:ptCount val="25"/>
                <c:pt idx="0">
                  <c:v>FY 1996</c:v>
                </c:pt>
                <c:pt idx="1">
                  <c:v>FY 1997</c:v>
                </c:pt>
                <c:pt idx="2">
                  <c:v>FY 1998</c:v>
                </c:pt>
                <c:pt idx="3">
                  <c:v>FY 1999</c:v>
                </c:pt>
                <c:pt idx="4">
                  <c:v>FY 2000</c:v>
                </c:pt>
                <c:pt idx="5">
                  <c:v>FY 2001</c:v>
                </c:pt>
                <c:pt idx="6">
                  <c:v>FY 2002</c:v>
                </c:pt>
                <c:pt idx="7">
                  <c:v>FY 2003</c:v>
                </c:pt>
                <c:pt idx="8">
                  <c:v>FY 2004</c:v>
                </c:pt>
                <c:pt idx="9">
                  <c:v>FY 2005</c:v>
                </c:pt>
                <c:pt idx="10">
                  <c:v>FY 2006</c:v>
                </c:pt>
                <c:pt idx="11">
                  <c:v>FY 2007</c:v>
                </c:pt>
                <c:pt idx="12">
                  <c:v>FY 2008</c:v>
                </c:pt>
                <c:pt idx="13">
                  <c:v>FY 2009 (+ARRA)</c:v>
                </c:pt>
                <c:pt idx="14">
                  <c:v>FY 2010</c:v>
                </c:pt>
                <c:pt idx="15">
                  <c:v>FY 2011</c:v>
                </c:pt>
                <c:pt idx="16">
                  <c:v>FY 2012</c:v>
                </c:pt>
                <c:pt idx="17">
                  <c:v>FY 2013 (Seq yr)</c:v>
                </c:pt>
                <c:pt idx="18">
                  <c:v>FY 2014</c:v>
                </c:pt>
                <c:pt idx="19">
                  <c:v>FY 2015</c:v>
                </c:pt>
                <c:pt idx="20">
                  <c:v>FY 2016</c:v>
                </c:pt>
                <c:pt idx="21">
                  <c:v>FY 2017</c:v>
                </c:pt>
                <c:pt idx="22">
                  <c:v>FY 2018</c:v>
                </c:pt>
                <c:pt idx="23">
                  <c:v>FY 2019</c:v>
                </c:pt>
                <c:pt idx="24">
                  <c:v>FY 2020</c:v>
                </c:pt>
              </c:strCache>
            </c:strRef>
          </c:cat>
          <c:val>
            <c:numRef>
              <c:f>'Projects History'!$D$64:$AB$64</c:f>
              <c:numCache>
                <c:formatCode>General</c:formatCode>
                <c:ptCount val="25"/>
                <c:pt idx="22" formatCode="#,##0_);\(#,##0\)">
                  <c:v>0</c:v>
                </c:pt>
                <c:pt idx="23" formatCode="#,##0_);\(#,##0\)">
                  <c:v>0</c:v>
                </c:pt>
                <c:pt idx="24" formatCode="#,##0_);\(#,##0\)">
                  <c:v>0</c:v>
                </c:pt>
              </c:numCache>
            </c:numRef>
          </c:val>
          <c:extLst xmlns:c15="http://schemas.microsoft.com/office/drawing/2012/chart">
            <c:ext xmlns:c16="http://schemas.microsoft.com/office/drawing/2014/chart" uri="{C3380CC4-5D6E-409C-BE32-E72D297353CC}">
              <c16:uniqueId val="{00000049-362D-4271-AEC9-7C5A1AC6078F}"/>
            </c:ext>
          </c:extLst>
        </c:ser>
        <c:dLbls>
          <c:showLegendKey val="0"/>
          <c:showVal val="0"/>
          <c:showCatName val="0"/>
          <c:showSerName val="0"/>
          <c:showPercent val="0"/>
          <c:showBubbleSize val="0"/>
        </c:dLbls>
        <c:axId val="690591264"/>
        <c:axId val="690591656"/>
        <c:extLst>
          <c:ext xmlns:c15="http://schemas.microsoft.com/office/drawing/2012/chart" uri="{02D57815-91ED-43cb-92C2-25804820EDAC}">
            <c15:filteredAreaSeries>
              <c15:ser>
                <c:idx val="60"/>
                <c:order val="60"/>
                <c:tx>
                  <c:strRef>
                    <c:extLst>
                      <c:ext uri="{02D57815-91ED-43cb-92C2-25804820EDAC}">
                        <c15:formulaRef>
                          <c15:sqref>'Projects History'!$C$63</c15:sqref>
                        </c15:formulaRef>
                      </c:ext>
                    </c:extLst>
                    <c:strCache>
                      <c:ptCount val="1"/>
                      <c:pt idx="0">
                        <c:v>DM3</c:v>
                      </c:pt>
                    </c:strCache>
                  </c:strRef>
                </c:tx>
                <c:spPr>
                  <a:solidFill>
                    <a:schemeClr val="accent1">
                      <a:lumMod val="60000"/>
                    </a:schemeClr>
                  </a:solidFill>
                  <a:ln w="25400">
                    <a:noFill/>
                  </a:ln>
                  <a:effectLst/>
                </c:spPr>
                <c:cat>
                  <c:strRef>
                    <c:extLst>
                      <c:ext uri="{02D57815-91ED-43cb-92C2-25804820EDAC}">
                        <c15:formulaRef>
                          <c15:sqref>'Projects History'!$D$2:$AB$2</c15:sqref>
                        </c15:formulaRef>
                      </c:ext>
                    </c:extLst>
                    <c:strCache>
                      <c:ptCount val="25"/>
                      <c:pt idx="0">
                        <c:v>FY 1996</c:v>
                      </c:pt>
                      <c:pt idx="1">
                        <c:v>FY 1997</c:v>
                      </c:pt>
                      <c:pt idx="2">
                        <c:v>FY 1998</c:v>
                      </c:pt>
                      <c:pt idx="3">
                        <c:v>FY 1999</c:v>
                      </c:pt>
                      <c:pt idx="4">
                        <c:v>FY 2000</c:v>
                      </c:pt>
                      <c:pt idx="5">
                        <c:v>FY 2001</c:v>
                      </c:pt>
                      <c:pt idx="6">
                        <c:v>FY 2002</c:v>
                      </c:pt>
                      <c:pt idx="7">
                        <c:v>FY 2003</c:v>
                      </c:pt>
                      <c:pt idx="8">
                        <c:v>FY 2004</c:v>
                      </c:pt>
                      <c:pt idx="9">
                        <c:v>FY 2005</c:v>
                      </c:pt>
                      <c:pt idx="10">
                        <c:v>FY 2006</c:v>
                      </c:pt>
                      <c:pt idx="11">
                        <c:v>FY 2007</c:v>
                      </c:pt>
                      <c:pt idx="12">
                        <c:v>FY 2008</c:v>
                      </c:pt>
                      <c:pt idx="13">
                        <c:v>FY 2009 (+ARRA)</c:v>
                      </c:pt>
                      <c:pt idx="14">
                        <c:v>FY 2010</c:v>
                      </c:pt>
                      <c:pt idx="15">
                        <c:v>FY 2011</c:v>
                      </c:pt>
                      <c:pt idx="16">
                        <c:v>FY 2012</c:v>
                      </c:pt>
                      <c:pt idx="17">
                        <c:v>FY 2013 (Seq yr)</c:v>
                      </c:pt>
                      <c:pt idx="18">
                        <c:v>FY 2014</c:v>
                      </c:pt>
                      <c:pt idx="19">
                        <c:v>FY 2015</c:v>
                      </c:pt>
                      <c:pt idx="20">
                        <c:v>FY 2016</c:v>
                      </c:pt>
                      <c:pt idx="21">
                        <c:v>FY 2017</c:v>
                      </c:pt>
                      <c:pt idx="22">
                        <c:v>FY 2018</c:v>
                      </c:pt>
                      <c:pt idx="23">
                        <c:v>FY 2019</c:v>
                      </c:pt>
                      <c:pt idx="24">
                        <c:v>FY 2020</c:v>
                      </c:pt>
                    </c:strCache>
                  </c:strRef>
                </c:cat>
                <c:val>
                  <c:numRef>
                    <c:extLst>
                      <c:ext uri="{02D57815-91ED-43cb-92C2-25804820EDAC}">
                        <c15:formulaRef>
                          <c15:sqref>'Projects History'!$D$63:$AB$63</c15:sqref>
                        </c15:formulaRef>
                      </c:ext>
                    </c:extLst>
                    <c:numCache>
                      <c:formatCode>#,##0_);\(#,##0\)</c:formatCode>
                      <c:ptCount val="2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numCache>
                  </c:numRef>
                </c:val>
                <c:extLst>
                  <c:ext xmlns:c16="http://schemas.microsoft.com/office/drawing/2014/chart" uri="{C3380CC4-5D6E-409C-BE32-E72D297353CC}">
                    <c16:uniqueId val="{00000048-362D-4271-AEC9-7C5A1AC6078F}"/>
                  </c:ext>
                </c:extLst>
              </c15:ser>
            </c15:filteredAreaSeries>
            <c15:filteredAreaSeries>
              <c15:ser>
                <c:idx val="62"/>
                <c:order val="62"/>
                <c:tx>
                  <c:strRef>
                    <c:extLst xmlns:c15="http://schemas.microsoft.com/office/drawing/2012/chart">
                      <c:ext xmlns:c15="http://schemas.microsoft.com/office/drawing/2012/chart" uri="{02D57815-91ED-43cb-92C2-25804820EDAC}">
                        <c15:formulaRef>
                          <c15:sqref>'Projects History'!$C$65</c15:sqref>
                        </c15:formulaRef>
                      </c:ext>
                    </c:extLst>
                    <c:strCache>
                      <c:ptCount val="1"/>
                      <c:pt idx="0">
                        <c:v>KBELLA</c:v>
                      </c:pt>
                    </c:strCache>
                  </c:strRef>
                </c:tx>
                <c:spPr>
                  <a:solidFill>
                    <a:schemeClr val="accent3">
                      <a:lumMod val="60000"/>
                    </a:schemeClr>
                  </a:solidFill>
                  <a:ln w="25400">
                    <a:noFill/>
                  </a:ln>
                  <a:effectLst/>
                </c:spPr>
                <c:cat>
                  <c:strRef>
                    <c:extLst xmlns:c15="http://schemas.microsoft.com/office/drawing/2012/chart">
                      <c:ext xmlns:c15="http://schemas.microsoft.com/office/drawing/2012/chart" uri="{02D57815-91ED-43cb-92C2-25804820EDAC}">
                        <c15:formulaRef>
                          <c15:sqref>'Projects History'!$D$2:$AB$2</c15:sqref>
                        </c15:formulaRef>
                      </c:ext>
                    </c:extLst>
                    <c:strCache>
                      <c:ptCount val="25"/>
                      <c:pt idx="0">
                        <c:v>FY 1996</c:v>
                      </c:pt>
                      <c:pt idx="1">
                        <c:v>FY 1997</c:v>
                      </c:pt>
                      <c:pt idx="2">
                        <c:v>FY 1998</c:v>
                      </c:pt>
                      <c:pt idx="3">
                        <c:v>FY 1999</c:v>
                      </c:pt>
                      <c:pt idx="4">
                        <c:v>FY 2000</c:v>
                      </c:pt>
                      <c:pt idx="5">
                        <c:v>FY 2001</c:v>
                      </c:pt>
                      <c:pt idx="6">
                        <c:v>FY 2002</c:v>
                      </c:pt>
                      <c:pt idx="7">
                        <c:v>FY 2003</c:v>
                      </c:pt>
                      <c:pt idx="8">
                        <c:v>FY 2004</c:v>
                      </c:pt>
                      <c:pt idx="9">
                        <c:v>FY 2005</c:v>
                      </c:pt>
                      <c:pt idx="10">
                        <c:v>FY 2006</c:v>
                      </c:pt>
                      <c:pt idx="11">
                        <c:v>FY 2007</c:v>
                      </c:pt>
                      <c:pt idx="12">
                        <c:v>FY 2008</c:v>
                      </c:pt>
                      <c:pt idx="13">
                        <c:v>FY 2009 (+ARRA)</c:v>
                      </c:pt>
                      <c:pt idx="14">
                        <c:v>FY 2010</c:v>
                      </c:pt>
                      <c:pt idx="15">
                        <c:v>FY 2011</c:v>
                      </c:pt>
                      <c:pt idx="16">
                        <c:v>FY 2012</c:v>
                      </c:pt>
                      <c:pt idx="17">
                        <c:v>FY 2013 (Seq yr)</c:v>
                      </c:pt>
                      <c:pt idx="18">
                        <c:v>FY 2014</c:v>
                      </c:pt>
                      <c:pt idx="19">
                        <c:v>FY 2015</c:v>
                      </c:pt>
                      <c:pt idx="20">
                        <c:v>FY 2016</c:v>
                      </c:pt>
                      <c:pt idx="21">
                        <c:v>FY 2017</c:v>
                      </c:pt>
                      <c:pt idx="22">
                        <c:v>FY 2018</c:v>
                      </c:pt>
                      <c:pt idx="23">
                        <c:v>FY 2019</c:v>
                      </c:pt>
                      <c:pt idx="24">
                        <c:v>FY 2020</c:v>
                      </c:pt>
                    </c:strCache>
                  </c:strRef>
                </c:cat>
                <c:val>
                  <c:numRef>
                    <c:extLst xmlns:c15="http://schemas.microsoft.com/office/drawing/2012/chart">
                      <c:ext xmlns:c15="http://schemas.microsoft.com/office/drawing/2012/chart" uri="{02D57815-91ED-43cb-92C2-25804820EDAC}">
                        <c15:formulaRef>
                          <c15:sqref>'Projects History'!$D$65:$AB$65</c15:sqref>
                        </c15:formulaRef>
                      </c:ext>
                    </c:extLst>
                    <c:numCache>
                      <c:formatCode>General</c:formatCode>
                      <c:ptCount val="25"/>
                    </c:numCache>
                  </c:numRef>
                </c:val>
                <c:extLst xmlns:c15="http://schemas.microsoft.com/office/drawing/2012/chart">
                  <c:ext xmlns:c16="http://schemas.microsoft.com/office/drawing/2014/chart" uri="{C3380CC4-5D6E-409C-BE32-E72D297353CC}">
                    <c16:uniqueId val="{0000004A-362D-4271-AEC9-7C5A1AC6078F}"/>
                  </c:ext>
                </c:extLst>
              </c15:ser>
            </c15:filteredAreaSeries>
            <c15:filteredAreaSeries>
              <c15:ser>
                <c:idx val="64"/>
                <c:order val="63"/>
                <c:tx>
                  <c:strRef>
                    <c:extLst xmlns:c15="http://schemas.microsoft.com/office/drawing/2012/chart">
                      <c:ext xmlns:c15="http://schemas.microsoft.com/office/drawing/2012/chart" uri="{02D57815-91ED-43cb-92C2-25804820EDAC}">
                        <c15:formulaRef>
                          <c15:sqref>'Projects History'!$C$67</c15:sqref>
                        </c15:formulaRef>
                      </c:ext>
                    </c:extLst>
                    <c:strCache>
                      <c:ptCount val="1"/>
                      <c:pt idx="0">
                        <c:v>FNAL #2</c:v>
                      </c:pt>
                    </c:strCache>
                  </c:strRef>
                </c:tx>
                <c:spPr>
                  <a:solidFill>
                    <a:schemeClr val="accent5">
                      <a:lumMod val="60000"/>
                    </a:schemeClr>
                  </a:solidFill>
                  <a:ln w="25400">
                    <a:noFill/>
                  </a:ln>
                  <a:effectLst/>
                </c:spPr>
                <c:cat>
                  <c:strRef>
                    <c:extLst xmlns:c15="http://schemas.microsoft.com/office/drawing/2012/chart">
                      <c:ext xmlns:c15="http://schemas.microsoft.com/office/drawing/2012/chart" uri="{02D57815-91ED-43cb-92C2-25804820EDAC}">
                        <c15:formulaRef>
                          <c15:sqref>'Projects History'!$D$2:$AB$2</c15:sqref>
                        </c15:formulaRef>
                      </c:ext>
                    </c:extLst>
                    <c:strCache>
                      <c:ptCount val="25"/>
                      <c:pt idx="0">
                        <c:v>FY 1996</c:v>
                      </c:pt>
                      <c:pt idx="1">
                        <c:v>FY 1997</c:v>
                      </c:pt>
                      <c:pt idx="2">
                        <c:v>FY 1998</c:v>
                      </c:pt>
                      <c:pt idx="3">
                        <c:v>FY 1999</c:v>
                      </c:pt>
                      <c:pt idx="4">
                        <c:v>FY 2000</c:v>
                      </c:pt>
                      <c:pt idx="5">
                        <c:v>FY 2001</c:v>
                      </c:pt>
                      <c:pt idx="6">
                        <c:v>FY 2002</c:v>
                      </c:pt>
                      <c:pt idx="7">
                        <c:v>FY 2003</c:v>
                      </c:pt>
                      <c:pt idx="8">
                        <c:v>FY 2004</c:v>
                      </c:pt>
                      <c:pt idx="9">
                        <c:v>FY 2005</c:v>
                      </c:pt>
                      <c:pt idx="10">
                        <c:v>FY 2006</c:v>
                      </c:pt>
                      <c:pt idx="11">
                        <c:v>FY 2007</c:v>
                      </c:pt>
                      <c:pt idx="12">
                        <c:v>FY 2008</c:v>
                      </c:pt>
                      <c:pt idx="13">
                        <c:v>FY 2009 (+ARRA)</c:v>
                      </c:pt>
                      <c:pt idx="14">
                        <c:v>FY 2010</c:v>
                      </c:pt>
                      <c:pt idx="15">
                        <c:v>FY 2011</c:v>
                      </c:pt>
                      <c:pt idx="16">
                        <c:v>FY 2012</c:v>
                      </c:pt>
                      <c:pt idx="17">
                        <c:v>FY 2013 (Seq yr)</c:v>
                      </c:pt>
                      <c:pt idx="18">
                        <c:v>FY 2014</c:v>
                      </c:pt>
                      <c:pt idx="19">
                        <c:v>FY 2015</c:v>
                      </c:pt>
                      <c:pt idx="20">
                        <c:v>FY 2016</c:v>
                      </c:pt>
                      <c:pt idx="21">
                        <c:v>FY 2017</c:v>
                      </c:pt>
                      <c:pt idx="22">
                        <c:v>FY 2018</c:v>
                      </c:pt>
                      <c:pt idx="23">
                        <c:v>FY 2019</c:v>
                      </c:pt>
                      <c:pt idx="24">
                        <c:v>FY 2020</c:v>
                      </c:pt>
                    </c:strCache>
                  </c:strRef>
                </c:cat>
                <c:val>
                  <c:numRef>
                    <c:extLst xmlns:c15="http://schemas.microsoft.com/office/drawing/2012/chart">
                      <c:ext xmlns:c15="http://schemas.microsoft.com/office/drawing/2012/chart" uri="{02D57815-91ED-43cb-92C2-25804820EDAC}">
                        <c15:formulaRef>
                          <c15:sqref>'Projects History'!$D$67:$AB$67</c15:sqref>
                        </c15:formulaRef>
                      </c:ext>
                    </c:extLst>
                    <c:numCache>
                      <c:formatCode>General</c:formatCode>
                      <c:ptCount val="25"/>
                      <c:pt idx="22" formatCode="#,##0_);\(#,##0\)">
                        <c:v>0</c:v>
                      </c:pt>
                      <c:pt idx="23" formatCode="#,##0_);\(#,##0\)">
                        <c:v>0</c:v>
                      </c:pt>
                      <c:pt idx="24" formatCode="#,##0_);\(#,##0\)">
                        <c:v>0</c:v>
                      </c:pt>
                    </c:numCache>
                  </c:numRef>
                </c:val>
                <c:extLst xmlns:c15="http://schemas.microsoft.com/office/drawing/2012/chart">
                  <c:ext xmlns:c16="http://schemas.microsoft.com/office/drawing/2014/chart" uri="{C3380CC4-5D6E-409C-BE32-E72D297353CC}">
                    <c16:uniqueId val="{0000004B-362D-4271-AEC9-7C5A1AC6078F}"/>
                  </c:ext>
                </c:extLst>
              </c15:ser>
            </c15:filteredAreaSeries>
            <c15:filteredAreaSeries>
              <c15:ser>
                <c:idx val="65"/>
                <c:order val="64"/>
                <c:tx>
                  <c:strRef>
                    <c:extLst xmlns:c15="http://schemas.microsoft.com/office/drawing/2012/chart">
                      <c:ext xmlns:c15="http://schemas.microsoft.com/office/drawing/2012/chart" uri="{02D57815-91ED-43cb-92C2-25804820EDAC}">
                        <c15:formulaRef>
                          <c15:sqref>'Projects History'!$C$68</c15:sqref>
                        </c15:formulaRef>
                      </c:ext>
                    </c:extLst>
                    <c:strCache>
                      <c:ptCount val="1"/>
                      <c:pt idx="0">
                        <c:v>FNAL #3</c:v>
                      </c:pt>
                    </c:strCache>
                  </c:strRef>
                </c:tx>
                <c:spPr>
                  <a:solidFill>
                    <a:schemeClr val="accent6">
                      <a:lumMod val="60000"/>
                    </a:schemeClr>
                  </a:solidFill>
                  <a:ln w="25400">
                    <a:noFill/>
                  </a:ln>
                  <a:effectLst/>
                </c:spPr>
                <c:cat>
                  <c:strRef>
                    <c:extLst xmlns:c15="http://schemas.microsoft.com/office/drawing/2012/chart">
                      <c:ext xmlns:c15="http://schemas.microsoft.com/office/drawing/2012/chart" uri="{02D57815-91ED-43cb-92C2-25804820EDAC}">
                        <c15:formulaRef>
                          <c15:sqref>'Projects History'!$D$2:$AB$2</c15:sqref>
                        </c15:formulaRef>
                      </c:ext>
                    </c:extLst>
                    <c:strCache>
                      <c:ptCount val="25"/>
                      <c:pt idx="0">
                        <c:v>FY 1996</c:v>
                      </c:pt>
                      <c:pt idx="1">
                        <c:v>FY 1997</c:v>
                      </c:pt>
                      <c:pt idx="2">
                        <c:v>FY 1998</c:v>
                      </c:pt>
                      <c:pt idx="3">
                        <c:v>FY 1999</c:v>
                      </c:pt>
                      <c:pt idx="4">
                        <c:v>FY 2000</c:v>
                      </c:pt>
                      <c:pt idx="5">
                        <c:v>FY 2001</c:v>
                      </c:pt>
                      <c:pt idx="6">
                        <c:v>FY 2002</c:v>
                      </c:pt>
                      <c:pt idx="7">
                        <c:v>FY 2003</c:v>
                      </c:pt>
                      <c:pt idx="8">
                        <c:v>FY 2004</c:v>
                      </c:pt>
                      <c:pt idx="9">
                        <c:v>FY 2005</c:v>
                      </c:pt>
                      <c:pt idx="10">
                        <c:v>FY 2006</c:v>
                      </c:pt>
                      <c:pt idx="11">
                        <c:v>FY 2007</c:v>
                      </c:pt>
                      <c:pt idx="12">
                        <c:v>FY 2008</c:v>
                      </c:pt>
                      <c:pt idx="13">
                        <c:v>FY 2009 (+ARRA)</c:v>
                      </c:pt>
                      <c:pt idx="14">
                        <c:v>FY 2010</c:v>
                      </c:pt>
                      <c:pt idx="15">
                        <c:v>FY 2011</c:v>
                      </c:pt>
                      <c:pt idx="16">
                        <c:v>FY 2012</c:v>
                      </c:pt>
                      <c:pt idx="17">
                        <c:v>FY 2013 (Seq yr)</c:v>
                      </c:pt>
                      <c:pt idx="18">
                        <c:v>FY 2014</c:v>
                      </c:pt>
                      <c:pt idx="19">
                        <c:v>FY 2015</c:v>
                      </c:pt>
                      <c:pt idx="20">
                        <c:v>FY 2016</c:v>
                      </c:pt>
                      <c:pt idx="21">
                        <c:v>FY 2017</c:v>
                      </c:pt>
                      <c:pt idx="22">
                        <c:v>FY 2018</c:v>
                      </c:pt>
                      <c:pt idx="23">
                        <c:v>FY 2019</c:v>
                      </c:pt>
                      <c:pt idx="24">
                        <c:v>FY 2020</c:v>
                      </c:pt>
                    </c:strCache>
                  </c:strRef>
                </c:cat>
                <c:val>
                  <c:numRef>
                    <c:extLst xmlns:c15="http://schemas.microsoft.com/office/drawing/2012/chart">
                      <c:ext xmlns:c15="http://schemas.microsoft.com/office/drawing/2012/chart" uri="{02D57815-91ED-43cb-92C2-25804820EDAC}">
                        <c15:formulaRef>
                          <c15:sqref>'Projects History'!$D$68:$AB$68</c15:sqref>
                        </c15:formulaRef>
                      </c:ext>
                    </c:extLst>
                    <c:numCache>
                      <c:formatCode>General</c:formatCode>
                      <c:ptCount val="25"/>
                      <c:pt idx="22" formatCode="#,##0_);\(#,##0\)">
                        <c:v>0</c:v>
                      </c:pt>
                      <c:pt idx="23" formatCode="#,##0_);\(#,##0\)">
                        <c:v>0</c:v>
                      </c:pt>
                      <c:pt idx="24" formatCode="#,##0_);\(#,##0\)">
                        <c:v>0</c:v>
                      </c:pt>
                    </c:numCache>
                  </c:numRef>
                </c:val>
                <c:extLst xmlns:c15="http://schemas.microsoft.com/office/drawing/2012/chart">
                  <c:ext xmlns:c16="http://schemas.microsoft.com/office/drawing/2014/chart" uri="{C3380CC4-5D6E-409C-BE32-E72D297353CC}">
                    <c16:uniqueId val="{0000004C-362D-4271-AEC9-7C5A1AC6078F}"/>
                  </c:ext>
                </c:extLst>
              </c15:ser>
            </c15:filteredAreaSeries>
            <c15:filteredAreaSeries>
              <c15:ser>
                <c:idx val="66"/>
                <c:order val="65"/>
                <c:tx>
                  <c:strRef>
                    <c:extLst xmlns:c15="http://schemas.microsoft.com/office/drawing/2012/chart">
                      <c:ext xmlns:c15="http://schemas.microsoft.com/office/drawing/2012/chart" uri="{02D57815-91ED-43cb-92C2-25804820EDAC}">
                        <c15:formulaRef>
                          <c15:sqref>'Projects History'!$C$69</c15:sqref>
                        </c15:formulaRef>
                      </c:ext>
                    </c:extLst>
                    <c:strCache>
                      <c:ptCount val="1"/>
                      <c:pt idx="0">
                        <c:v>FNAL #4</c:v>
                      </c:pt>
                    </c:strCache>
                  </c:strRef>
                </c:tx>
                <c:spPr>
                  <a:solidFill>
                    <a:schemeClr val="accent1">
                      <a:lumMod val="80000"/>
                      <a:lumOff val="20000"/>
                    </a:schemeClr>
                  </a:solidFill>
                  <a:ln w="25400">
                    <a:noFill/>
                  </a:ln>
                  <a:effectLst/>
                </c:spPr>
                <c:cat>
                  <c:strRef>
                    <c:extLst xmlns:c15="http://schemas.microsoft.com/office/drawing/2012/chart">
                      <c:ext xmlns:c15="http://schemas.microsoft.com/office/drawing/2012/chart" uri="{02D57815-91ED-43cb-92C2-25804820EDAC}">
                        <c15:formulaRef>
                          <c15:sqref>'Projects History'!$D$2:$AB$2</c15:sqref>
                        </c15:formulaRef>
                      </c:ext>
                    </c:extLst>
                    <c:strCache>
                      <c:ptCount val="25"/>
                      <c:pt idx="0">
                        <c:v>FY 1996</c:v>
                      </c:pt>
                      <c:pt idx="1">
                        <c:v>FY 1997</c:v>
                      </c:pt>
                      <c:pt idx="2">
                        <c:v>FY 1998</c:v>
                      </c:pt>
                      <c:pt idx="3">
                        <c:v>FY 1999</c:v>
                      </c:pt>
                      <c:pt idx="4">
                        <c:v>FY 2000</c:v>
                      </c:pt>
                      <c:pt idx="5">
                        <c:v>FY 2001</c:v>
                      </c:pt>
                      <c:pt idx="6">
                        <c:v>FY 2002</c:v>
                      </c:pt>
                      <c:pt idx="7">
                        <c:v>FY 2003</c:v>
                      </c:pt>
                      <c:pt idx="8">
                        <c:v>FY 2004</c:v>
                      </c:pt>
                      <c:pt idx="9">
                        <c:v>FY 2005</c:v>
                      </c:pt>
                      <c:pt idx="10">
                        <c:v>FY 2006</c:v>
                      </c:pt>
                      <c:pt idx="11">
                        <c:v>FY 2007</c:v>
                      </c:pt>
                      <c:pt idx="12">
                        <c:v>FY 2008</c:v>
                      </c:pt>
                      <c:pt idx="13">
                        <c:v>FY 2009 (+ARRA)</c:v>
                      </c:pt>
                      <c:pt idx="14">
                        <c:v>FY 2010</c:v>
                      </c:pt>
                      <c:pt idx="15">
                        <c:v>FY 2011</c:v>
                      </c:pt>
                      <c:pt idx="16">
                        <c:v>FY 2012</c:v>
                      </c:pt>
                      <c:pt idx="17">
                        <c:v>FY 2013 (Seq yr)</c:v>
                      </c:pt>
                      <c:pt idx="18">
                        <c:v>FY 2014</c:v>
                      </c:pt>
                      <c:pt idx="19">
                        <c:v>FY 2015</c:v>
                      </c:pt>
                      <c:pt idx="20">
                        <c:v>FY 2016</c:v>
                      </c:pt>
                      <c:pt idx="21">
                        <c:v>FY 2017</c:v>
                      </c:pt>
                      <c:pt idx="22">
                        <c:v>FY 2018</c:v>
                      </c:pt>
                      <c:pt idx="23">
                        <c:v>FY 2019</c:v>
                      </c:pt>
                      <c:pt idx="24">
                        <c:v>FY 2020</c:v>
                      </c:pt>
                    </c:strCache>
                  </c:strRef>
                </c:cat>
                <c:val>
                  <c:numRef>
                    <c:extLst xmlns:c15="http://schemas.microsoft.com/office/drawing/2012/chart">
                      <c:ext xmlns:c15="http://schemas.microsoft.com/office/drawing/2012/chart" uri="{02D57815-91ED-43cb-92C2-25804820EDAC}">
                        <c15:formulaRef>
                          <c15:sqref>'Projects History'!$D$69:$AB$69</c15:sqref>
                        </c15:formulaRef>
                      </c:ext>
                    </c:extLst>
                    <c:numCache>
                      <c:formatCode>General</c:formatCode>
                      <c:ptCount val="25"/>
                      <c:pt idx="22" formatCode="#,##0_);\(#,##0\)">
                        <c:v>0</c:v>
                      </c:pt>
                      <c:pt idx="23" formatCode="#,##0_);\(#,##0\)">
                        <c:v>0</c:v>
                      </c:pt>
                      <c:pt idx="24" formatCode="#,##0_);\(#,##0\)">
                        <c:v>0</c:v>
                      </c:pt>
                    </c:numCache>
                  </c:numRef>
                </c:val>
                <c:extLst xmlns:c15="http://schemas.microsoft.com/office/drawing/2012/chart">
                  <c:ext xmlns:c16="http://schemas.microsoft.com/office/drawing/2014/chart" uri="{C3380CC4-5D6E-409C-BE32-E72D297353CC}">
                    <c16:uniqueId val="{0000004D-362D-4271-AEC9-7C5A1AC6078F}"/>
                  </c:ext>
                </c:extLst>
              </c15:ser>
            </c15:filteredAreaSeries>
            <c15:filteredAreaSeries>
              <c15:ser>
                <c:idx val="67"/>
                <c:order val="66"/>
                <c:tx>
                  <c:strRef>
                    <c:extLst xmlns:c15="http://schemas.microsoft.com/office/drawing/2012/chart">
                      <c:ext xmlns:c15="http://schemas.microsoft.com/office/drawing/2012/chart" uri="{02D57815-91ED-43cb-92C2-25804820EDAC}">
                        <c15:formulaRef>
                          <c15:sqref>'Projects History'!$C$70</c15:sqref>
                        </c15:formulaRef>
                      </c:ext>
                    </c:extLst>
                    <c:strCache>
                      <c:ptCount val="1"/>
                      <c:pt idx="0">
                        <c:v>FNAL #5</c:v>
                      </c:pt>
                    </c:strCache>
                  </c:strRef>
                </c:tx>
                <c:spPr>
                  <a:solidFill>
                    <a:schemeClr val="accent2">
                      <a:lumMod val="80000"/>
                      <a:lumOff val="20000"/>
                    </a:schemeClr>
                  </a:solidFill>
                  <a:ln w="25400">
                    <a:noFill/>
                  </a:ln>
                  <a:effectLst/>
                </c:spPr>
                <c:cat>
                  <c:strRef>
                    <c:extLst xmlns:c15="http://schemas.microsoft.com/office/drawing/2012/chart">
                      <c:ext xmlns:c15="http://schemas.microsoft.com/office/drawing/2012/chart" uri="{02D57815-91ED-43cb-92C2-25804820EDAC}">
                        <c15:formulaRef>
                          <c15:sqref>'Projects History'!$D$2:$AB$2</c15:sqref>
                        </c15:formulaRef>
                      </c:ext>
                    </c:extLst>
                    <c:strCache>
                      <c:ptCount val="25"/>
                      <c:pt idx="0">
                        <c:v>FY 1996</c:v>
                      </c:pt>
                      <c:pt idx="1">
                        <c:v>FY 1997</c:v>
                      </c:pt>
                      <c:pt idx="2">
                        <c:v>FY 1998</c:v>
                      </c:pt>
                      <c:pt idx="3">
                        <c:v>FY 1999</c:v>
                      </c:pt>
                      <c:pt idx="4">
                        <c:v>FY 2000</c:v>
                      </c:pt>
                      <c:pt idx="5">
                        <c:v>FY 2001</c:v>
                      </c:pt>
                      <c:pt idx="6">
                        <c:v>FY 2002</c:v>
                      </c:pt>
                      <c:pt idx="7">
                        <c:v>FY 2003</c:v>
                      </c:pt>
                      <c:pt idx="8">
                        <c:v>FY 2004</c:v>
                      </c:pt>
                      <c:pt idx="9">
                        <c:v>FY 2005</c:v>
                      </c:pt>
                      <c:pt idx="10">
                        <c:v>FY 2006</c:v>
                      </c:pt>
                      <c:pt idx="11">
                        <c:v>FY 2007</c:v>
                      </c:pt>
                      <c:pt idx="12">
                        <c:v>FY 2008</c:v>
                      </c:pt>
                      <c:pt idx="13">
                        <c:v>FY 2009 (+ARRA)</c:v>
                      </c:pt>
                      <c:pt idx="14">
                        <c:v>FY 2010</c:v>
                      </c:pt>
                      <c:pt idx="15">
                        <c:v>FY 2011</c:v>
                      </c:pt>
                      <c:pt idx="16">
                        <c:v>FY 2012</c:v>
                      </c:pt>
                      <c:pt idx="17">
                        <c:v>FY 2013 (Seq yr)</c:v>
                      </c:pt>
                      <c:pt idx="18">
                        <c:v>FY 2014</c:v>
                      </c:pt>
                      <c:pt idx="19">
                        <c:v>FY 2015</c:v>
                      </c:pt>
                      <c:pt idx="20">
                        <c:v>FY 2016</c:v>
                      </c:pt>
                      <c:pt idx="21">
                        <c:v>FY 2017</c:v>
                      </c:pt>
                      <c:pt idx="22">
                        <c:v>FY 2018</c:v>
                      </c:pt>
                      <c:pt idx="23">
                        <c:v>FY 2019</c:v>
                      </c:pt>
                      <c:pt idx="24">
                        <c:v>FY 2020</c:v>
                      </c:pt>
                    </c:strCache>
                  </c:strRef>
                </c:cat>
                <c:val>
                  <c:numRef>
                    <c:extLst xmlns:c15="http://schemas.microsoft.com/office/drawing/2012/chart">
                      <c:ext xmlns:c15="http://schemas.microsoft.com/office/drawing/2012/chart" uri="{02D57815-91ED-43cb-92C2-25804820EDAC}">
                        <c15:formulaRef>
                          <c15:sqref>'Projects History'!$D$70:$AB$70</c15:sqref>
                        </c15:formulaRef>
                      </c:ext>
                    </c:extLst>
                    <c:numCache>
                      <c:formatCode>General</c:formatCode>
                      <c:ptCount val="25"/>
                      <c:pt idx="22" formatCode="#,##0_);\(#,##0\)">
                        <c:v>0</c:v>
                      </c:pt>
                      <c:pt idx="23" formatCode="#,##0_);\(#,##0\)">
                        <c:v>0</c:v>
                      </c:pt>
                      <c:pt idx="24" formatCode="#,##0_);\(#,##0\)">
                        <c:v>0</c:v>
                      </c:pt>
                    </c:numCache>
                  </c:numRef>
                </c:val>
                <c:extLst xmlns:c15="http://schemas.microsoft.com/office/drawing/2012/chart">
                  <c:ext xmlns:c16="http://schemas.microsoft.com/office/drawing/2014/chart" uri="{C3380CC4-5D6E-409C-BE32-E72D297353CC}">
                    <c16:uniqueId val="{0000004E-362D-4271-AEC9-7C5A1AC6078F}"/>
                  </c:ext>
                </c:extLst>
              </c15:ser>
            </c15:filteredAreaSeries>
            <c15:filteredAreaSeries>
              <c15:ser>
                <c:idx val="68"/>
                <c:order val="67"/>
                <c:tx>
                  <c:strRef>
                    <c:extLst xmlns:c15="http://schemas.microsoft.com/office/drawing/2012/chart">
                      <c:ext xmlns:c15="http://schemas.microsoft.com/office/drawing/2012/chart" uri="{02D57815-91ED-43cb-92C2-25804820EDAC}">
                        <c15:formulaRef>
                          <c15:sqref>'Projects History'!$C$71</c15:sqref>
                        </c15:formulaRef>
                      </c:ext>
                    </c:extLst>
                    <c:strCache>
                      <c:ptCount val="1"/>
                      <c:pt idx="0">
                        <c:v>FNAL #6</c:v>
                      </c:pt>
                    </c:strCache>
                  </c:strRef>
                </c:tx>
                <c:spPr>
                  <a:solidFill>
                    <a:schemeClr val="accent3">
                      <a:lumMod val="80000"/>
                      <a:lumOff val="20000"/>
                    </a:schemeClr>
                  </a:solidFill>
                  <a:ln w="25400">
                    <a:noFill/>
                  </a:ln>
                  <a:effectLst/>
                </c:spPr>
                <c:cat>
                  <c:strRef>
                    <c:extLst xmlns:c15="http://schemas.microsoft.com/office/drawing/2012/chart">
                      <c:ext xmlns:c15="http://schemas.microsoft.com/office/drawing/2012/chart" uri="{02D57815-91ED-43cb-92C2-25804820EDAC}">
                        <c15:formulaRef>
                          <c15:sqref>'Projects History'!$D$2:$AB$2</c15:sqref>
                        </c15:formulaRef>
                      </c:ext>
                    </c:extLst>
                    <c:strCache>
                      <c:ptCount val="25"/>
                      <c:pt idx="0">
                        <c:v>FY 1996</c:v>
                      </c:pt>
                      <c:pt idx="1">
                        <c:v>FY 1997</c:v>
                      </c:pt>
                      <c:pt idx="2">
                        <c:v>FY 1998</c:v>
                      </c:pt>
                      <c:pt idx="3">
                        <c:v>FY 1999</c:v>
                      </c:pt>
                      <c:pt idx="4">
                        <c:v>FY 2000</c:v>
                      </c:pt>
                      <c:pt idx="5">
                        <c:v>FY 2001</c:v>
                      </c:pt>
                      <c:pt idx="6">
                        <c:v>FY 2002</c:v>
                      </c:pt>
                      <c:pt idx="7">
                        <c:v>FY 2003</c:v>
                      </c:pt>
                      <c:pt idx="8">
                        <c:v>FY 2004</c:v>
                      </c:pt>
                      <c:pt idx="9">
                        <c:v>FY 2005</c:v>
                      </c:pt>
                      <c:pt idx="10">
                        <c:v>FY 2006</c:v>
                      </c:pt>
                      <c:pt idx="11">
                        <c:v>FY 2007</c:v>
                      </c:pt>
                      <c:pt idx="12">
                        <c:v>FY 2008</c:v>
                      </c:pt>
                      <c:pt idx="13">
                        <c:v>FY 2009 (+ARRA)</c:v>
                      </c:pt>
                      <c:pt idx="14">
                        <c:v>FY 2010</c:v>
                      </c:pt>
                      <c:pt idx="15">
                        <c:v>FY 2011</c:v>
                      </c:pt>
                      <c:pt idx="16">
                        <c:v>FY 2012</c:v>
                      </c:pt>
                      <c:pt idx="17">
                        <c:v>FY 2013 (Seq yr)</c:v>
                      </c:pt>
                      <c:pt idx="18">
                        <c:v>FY 2014</c:v>
                      </c:pt>
                      <c:pt idx="19">
                        <c:v>FY 2015</c:v>
                      </c:pt>
                      <c:pt idx="20">
                        <c:v>FY 2016</c:v>
                      </c:pt>
                      <c:pt idx="21">
                        <c:v>FY 2017</c:v>
                      </c:pt>
                      <c:pt idx="22">
                        <c:v>FY 2018</c:v>
                      </c:pt>
                      <c:pt idx="23">
                        <c:v>FY 2019</c:v>
                      </c:pt>
                      <c:pt idx="24">
                        <c:v>FY 2020</c:v>
                      </c:pt>
                    </c:strCache>
                  </c:strRef>
                </c:cat>
                <c:val>
                  <c:numRef>
                    <c:extLst xmlns:c15="http://schemas.microsoft.com/office/drawing/2012/chart">
                      <c:ext xmlns:c15="http://schemas.microsoft.com/office/drawing/2012/chart" uri="{02D57815-91ED-43cb-92C2-25804820EDAC}">
                        <c15:formulaRef>
                          <c15:sqref>'Projects History'!$D$71:$AB$71</c15:sqref>
                        </c15:formulaRef>
                      </c:ext>
                    </c:extLst>
                    <c:numCache>
                      <c:formatCode>General</c:formatCode>
                      <c:ptCount val="25"/>
                      <c:pt idx="22" formatCode="#,##0_);\(#,##0\)">
                        <c:v>0</c:v>
                      </c:pt>
                      <c:pt idx="23" formatCode="#,##0_);\(#,##0\)">
                        <c:v>0</c:v>
                      </c:pt>
                      <c:pt idx="24" formatCode="#,##0_);\(#,##0\)">
                        <c:v>0</c:v>
                      </c:pt>
                    </c:numCache>
                  </c:numRef>
                </c:val>
                <c:extLst xmlns:c15="http://schemas.microsoft.com/office/drawing/2012/chart">
                  <c:ext xmlns:c16="http://schemas.microsoft.com/office/drawing/2014/chart" uri="{C3380CC4-5D6E-409C-BE32-E72D297353CC}">
                    <c16:uniqueId val="{0000004F-362D-4271-AEC9-7C5A1AC6078F}"/>
                  </c:ext>
                </c:extLst>
              </c15:ser>
            </c15:filteredAreaSeries>
            <c15:filteredAreaSeries>
              <c15:ser>
                <c:idx val="69"/>
                <c:order val="68"/>
                <c:tx>
                  <c:strRef>
                    <c:extLst xmlns:c15="http://schemas.microsoft.com/office/drawing/2012/chart">
                      <c:ext xmlns:c15="http://schemas.microsoft.com/office/drawing/2012/chart" uri="{02D57815-91ED-43cb-92C2-25804820EDAC}">
                        <c15:formulaRef>
                          <c15:sqref>'Projects History'!$C$72</c15:sqref>
                        </c15:formulaRef>
                      </c:ext>
                    </c:extLst>
                    <c:strCache>
                      <c:ptCount val="1"/>
                      <c:pt idx="0">
                        <c:v>FNAL #7</c:v>
                      </c:pt>
                    </c:strCache>
                  </c:strRef>
                </c:tx>
                <c:spPr>
                  <a:solidFill>
                    <a:schemeClr val="accent4">
                      <a:lumMod val="80000"/>
                      <a:lumOff val="20000"/>
                    </a:schemeClr>
                  </a:solidFill>
                  <a:ln w="25400">
                    <a:noFill/>
                  </a:ln>
                  <a:effectLst/>
                </c:spPr>
                <c:cat>
                  <c:strRef>
                    <c:extLst xmlns:c15="http://schemas.microsoft.com/office/drawing/2012/chart">
                      <c:ext xmlns:c15="http://schemas.microsoft.com/office/drawing/2012/chart" uri="{02D57815-91ED-43cb-92C2-25804820EDAC}">
                        <c15:formulaRef>
                          <c15:sqref>'Projects History'!$D$2:$AB$2</c15:sqref>
                        </c15:formulaRef>
                      </c:ext>
                    </c:extLst>
                    <c:strCache>
                      <c:ptCount val="25"/>
                      <c:pt idx="0">
                        <c:v>FY 1996</c:v>
                      </c:pt>
                      <c:pt idx="1">
                        <c:v>FY 1997</c:v>
                      </c:pt>
                      <c:pt idx="2">
                        <c:v>FY 1998</c:v>
                      </c:pt>
                      <c:pt idx="3">
                        <c:v>FY 1999</c:v>
                      </c:pt>
                      <c:pt idx="4">
                        <c:v>FY 2000</c:v>
                      </c:pt>
                      <c:pt idx="5">
                        <c:v>FY 2001</c:v>
                      </c:pt>
                      <c:pt idx="6">
                        <c:v>FY 2002</c:v>
                      </c:pt>
                      <c:pt idx="7">
                        <c:v>FY 2003</c:v>
                      </c:pt>
                      <c:pt idx="8">
                        <c:v>FY 2004</c:v>
                      </c:pt>
                      <c:pt idx="9">
                        <c:v>FY 2005</c:v>
                      </c:pt>
                      <c:pt idx="10">
                        <c:v>FY 2006</c:v>
                      </c:pt>
                      <c:pt idx="11">
                        <c:v>FY 2007</c:v>
                      </c:pt>
                      <c:pt idx="12">
                        <c:v>FY 2008</c:v>
                      </c:pt>
                      <c:pt idx="13">
                        <c:v>FY 2009 (+ARRA)</c:v>
                      </c:pt>
                      <c:pt idx="14">
                        <c:v>FY 2010</c:v>
                      </c:pt>
                      <c:pt idx="15">
                        <c:v>FY 2011</c:v>
                      </c:pt>
                      <c:pt idx="16">
                        <c:v>FY 2012</c:v>
                      </c:pt>
                      <c:pt idx="17">
                        <c:v>FY 2013 (Seq yr)</c:v>
                      </c:pt>
                      <c:pt idx="18">
                        <c:v>FY 2014</c:v>
                      </c:pt>
                      <c:pt idx="19">
                        <c:v>FY 2015</c:v>
                      </c:pt>
                      <c:pt idx="20">
                        <c:v>FY 2016</c:v>
                      </c:pt>
                      <c:pt idx="21">
                        <c:v>FY 2017</c:v>
                      </c:pt>
                      <c:pt idx="22">
                        <c:v>FY 2018</c:v>
                      </c:pt>
                      <c:pt idx="23">
                        <c:v>FY 2019</c:v>
                      </c:pt>
                      <c:pt idx="24">
                        <c:v>FY 2020</c:v>
                      </c:pt>
                    </c:strCache>
                  </c:strRef>
                </c:cat>
                <c:val>
                  <c:numRef>
                    <c:extLst xmlns:c15="http://schemas.microsoft.com/office/drawing/2012/chart">
                      <c:ext xmlns:c15="http://schemas.microsoft.com/office/drawing/2012/chart" uri="{02D57815-91ED-43cb-92C2-25804820EDAC}">
                        <c15:formulaRef>
                          <c15:sqref>'Projects History'!$D$72:$AB$72</c15:sqref>
                        </c15:formulaRef>
                      </c:ext>
                    </c:extLst>
                    <c:numCache>
                      <c:formatCode>General</c:formatCode>
                      <c:ptCount val="25"/>
                      <c:pt idx="22" formatCode="#,##0_);\(#,##0\)">
                        <c:v>0</c:v>
                      </c:pt>
                      <c:pt idx="23" formatCode="#,##0_);\(#,##0\)">
                        <c:v>0</c:v>
                      </c:pt>
                      <c:pt idx="24" formatCode="#,##0_);\(#,##0\)">
                        <c:v>0</c:v>
                      </c:pt>
                    </c:numCache>
                  </c:numRef>
                </c:val>
                <c:extLst xmlns:c15="http://schemas.microsoft.com/office/drawing/2012/chart">
                  <c:ext xmlns:c16="http://schemas.microsoft.com/office/drawing/2014/chart" uri="{C3380CC4-5D6E-409C-BE32-E72D297353CC}">
                    <c16:uniqueId val="{00000050-362D-4271-AEC9-7C5A1AC6078F}"/>
                  </c:ext>
                </c:extLst>
              </c15:ser>
            </c15:filteredAreaSeries>
            <c15:filteredAreaSeries>
              <c15:ser>
                <c:idx val="70"/>
                <c:order val="69"/>
                <c:tx>
                  <c:strRef>
                    <c:extLst xmlns:c15="http://schemas.microsoft.com/office/drawing/2012/chart">
                      <c:ext xmlns:c15="http://schemas.microsoft.com/office/drawing/2012/chart" uri="{02D57815-91ED-43cb-92C2-25804820EDAC}">
                        <c15:formulaRef>
                          <c15:sqref>'Projects History'!$C$73</c15:sqref>
                        </c15:formulaRef>
                      </c:ext>
                    </c:extLst>
                    <c:strCache>
                      <c:ptCount val="1"/>
                      <c:pt idx="0">
                        <c:v>FNAL #8</c:v>
                      </c:pt>
                    </c:strCache>
                  </c:strRef>
                </c:tx>
                <c:spPr>
                  <a:solidFill>
                    <a:schemeClr val="accent5">
                      <a:lumMod val="80000"/>
                      <a:lumOff val="20000"/>
                    </a:schemeClr>
                  </a:solidFill>
                  <a:ln w="25400">
                    <a:noFill/>
                  </a:ln>
                  <a:effectLst/>
                </c:spPr>
                <c:cat>
                  <c:strRef>
                    <c:extLst xmlns:c15="http://schemas.microsoft.com/office/drawing/2012/chart">
                      <c:ext xmlns:c15="http://schemas.microsoft.com/office/drawing/2012/chart" uri="{02D57815-91ED-43cb-92C2-25804820EDAC}">
                        <c15:formulaRef>
                          <c15:sqref>'Projects History'!$D$2:$AB$2</c15:sqref>
                        </c15:formulaRef>
                      </c:ext>
                    </c:extLst>
                    <c:strCache>
                      <c:ptCount val="25"/>
                      <c:pt idx="0">
                        <c:v>FY 1996</c:v>
                      </c:pt>
                      <c:pt idx="1">
                        <c:v>FY 1997</c:v>
                      </c:pt>
                      <c:pt idx="2">
                        <c:v>FY 1998</c:v>
                      </c:pt>
                      <c:pt idx="3">
                        <c:v>FY 1999</c:v>
                      </c:pt>
                      <c:pt idx="4">
                        <c:v>FY 2000</c:v>
                      </c:pt>
                      <c:pt idx="5">
                        <c:v>FY 2001</c:v>
                      </c:pt>
                      <c:pt idx="6">
                        <c:v>FY 2002</c:v>
                      </c:pt>
                      <c:pt idx="7">
                        <c:v>FY 2003</c:v>
                      </c:pt>
                      <c:pt idx="8">
                        <c:v>FY 2004</c:v>
                      </c:pt>
                      <c:pt idx="9">
                        <c:v>FY 2005</c:v>
                      </c:pt>
                      <c:pt idx="10">
                        <c:v>FY 2006</c:v>
                      </c:pt>
                      <c:pt idx="11">
                        <c:v>FY 2007</c:v>
                      </c:pt>
                      <c:pt idx="12">
                        <c:v>FY 2008</c:v>
                      </c:pt>
                      <c:pt idx="13">
                        <c:v>FY 2009 (+ARRA)</c:v>
                      </c:pt>
                      <c:pt idx="14">
                        <c:v>FY 2010</c:v>
                      </c:pt>
                      <c:pt idx="15">
                        <c:v>FY 2011</c:v>
                      </c:pt>
                      <c:pt idx="16">
                        <c:v>FY 2012</c:v>
                      </c:pt>
                      <c:pt idx="17">
                        <c:v>FY 2013 (Seq yr)</c:v>
                      </c:pt>
                      <c:pt idx="18">
                        <c:v>FY 2014</c:v>
                      </c:pt>
                      <c:pt idx="19">
                        <c:v>FY 2015</c:v>
                      </c:pt>
                      <c:pt idx="20">
                        <c:v>FY 2016</c:v>
                      </c:pt>
                      <c:pt idx="21">
                        <c:v>FY 2017</c:v>
                      </c:pt>
                      <c:pt idx="22">
                        <c:v>FY 2018</c:v>
                      </c:pt>
                      <c:pt idx="23">
                        <c:v>FY 2019</c:v>
                      </c:pt>
                      <c:pt idx="24">
                        <c:v>FY 2020</c:v>
                      </c:pt>
                    </c:strCache>
                  </c:strRef>
                </c:cat>
                <c:val>
                  <c:numRef>
                    <c:extLst xmlns:c15="http://schemas.microsoft.com/office/drawing/2012/chart">
                      <c:ext xmlns:c15="http://schemas.microsoft.com/office/drawing/2012/chart" uri="{02D57815-91ED-43cb-92C2-25804820EDAC}">
                        <c15:formulaRef>
                          <c15:sqref>'Projects History'!$D$73:$AB$73</c15:sqref>
                        </c15:formulaRef>
                      </c:ext>
                    </c:extLst>
                    <c:numCache>
                      <c:formatCode>General</c:formatCode>
                      <c:ptCount val="25"/>
                      <c:pt idx="22" formatCode="#,##0_);\(#,##0\)">
                        <c:v>0</c:v>
                      </c:pt>
                      <c:pt idx="23" formatCode="#,##0_);\(#,##0\)">
                        <c:v>0</c:v>
                      </c:pt>
                      <c:pt idx="24" formatCode="#,##0_);\(#,##0\)">
                        <c:v>0</c:v>
                      </c:pt>
                    </c:numCache>
                  </c:numRef>
                </c:val>
                <c:extLst xmlns:c15="http://schemas.microsoft.com/office/drawing/2012/chart">
                  <c:ext xmlns:c16="http://schemas.microsoft.com/office/drawing/2014/chart" uri="{C3380CC4-5D6E-409C-BE32-E72D297353CC}">
                    <c16:uniqueId val="{00000051-362D-4271-AEC9-7C5A1AC6078F}"/>
                  </c:ext>
                </c:extLst>
              </c15:ser>
            </c15:filteredAreaSeries>
          </c:ext>
        </c:extLst>
      </c:areaChart>
      <c:catAx>
        <c:axId val="69059126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690591656"/>
        <c:crosses val="autoZero"/>
        <c:auto val="1"/>
        <c:lblAlgn val="ctr"/>
        <c:lblOffset val="100"/>
        <c:noMultiLvlLbl val="0"/>
      </c:catAx>
      <c:valAx>
        <c:axId val="690591656"/>
        <c:scaling>
          <c:orientation val="minMax"/>
          <c:max val="350000"/>
        </c:scaling>
        <c:delete val="0"/>
        <c:axPos val="l"/>
        <c:majorGridlines>
          <c:spPr>
            <a:ln w="9525" cap="flat" cmpd="sng" algn="ctr">
              <a:solidFill>
                <a:schemeClr val="tx1">
                  <a:lumMod val="15000"/>
                  <a:lumOff val="85000"/>
                </a:schemeClr>
              </a:solidFill>
              <a:round/>
            </a:ln>
            <a:effectLst/>
          </c:spPr>
        </c:majorGridlines>
        <c:numFmt formatCode="#,##0_);\(#,##0\)" sourceLinked="1"/>
        <c:majorTickMark val="in"/>
        <c:minorTickMark val="in"/>
        <c:tickLblPos val="nextTo"/>
        <c:spPr>
          <a:noFill/>
          <a:ln>
            <a:noFill/>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690591264"/>
        <c:crosses val="autoZero"/>
        <c:crossBetween val="midCat"/>
      </c:valAx>
      <c:spPr>
        <a:noFill/>
        <a:ln>
          <a:solidFill>
            <a:schemeClr val="tx1"/>
          </a:solidFill>
        </a:ln>
        <a:effectLst/>
      </c:spPr>
    </c:plotArea>
    <c:legend>
      <c:legendPos val="b"/>
      <c:layout>
        <c:manualLayout>
          <c:xMode val="edge"/>
          <c:yMode val="edge"/>
          <c:x val="3.8386920384951881E-2"/>
          <c:y val="0.70862825123319395"/>
          <c:w val="0.92719318511584647"/>
          <c:h val="0.24882884997676927"/>
        </c:manualLayout>
      </c:layout>
      <c:overlay val="0"/>
      <c:txPr>
        <a:bodyPr/>
        <a:lstStyle/>
        <a:p>
          <a:pPr>
            <a:defRPr sz="700"/>
          </a:pPr>
          <a:endParaRPr lang="en-US"/>
        </a:p>
      </c:txPr>
    </c:legend>
    <c:plotVisOnly val="1"/>
    <c:dispBlanksAs val="zero"/>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1" dirty="0"/>
              <a:t>FY 2020 HEP AI/ML</a:t>
            </a:r>
            <a:r>
              <a:rPr lang="en-US" sz="2000" b="1" baseline="0" dirty="0"/>
              <a:t> Funding Distribution ($k)</a:t>
            </a:r>
            <a:endParaRPr lang="en-US" sz="2000" dirty="0"/>
          </a:p>
        </c:rich>
      </c:tx>
      <c:layout>
        <c:manualLayout>
          <c:xMode val="edge"/>
          <c:yMode val="edge"/>
          <c:x val="2.7243005855880204E-2"/>
          <c:y val="2.2165623835151589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7985067476202862E-2"/>
          <c:y val="0.20498963401787462"/>
          <c:w val="0.61978385440727635"/>
          <c:h val="0.76967291017746908"/>
        </c:manualLayout>
      </c:layout>
      <c:pieChart>
        <c:varyColors val="1"/>
        <c:ser>
          <c:idx val="0"/>
          <c:order val="0"/>
          <c:tx>
            <c:strRef>
              <c:f>'AIML by HEP Program'!$B$1</c:f>
              <c:strCache>
                <c:ptCount val="1"/>
                <c:pt idx="0">
                  <c:v>FY20 Annual Plan</c:v>
                </c:pt>
              </c:strCache>
            </c:strRef>
          </c:tx>
          <c:explosion val="12"/>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0F2-4DB9-9A3B-1A99A7963BD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0F2-4DB9-9A3B-1A99A7963BD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0F2-4DB9-9A3B-1A99A7963BD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0F2-4DB9-9A3B-1A99A7963BD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00F2-4DB9-9A3B-1A99A7963BD7}"/>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00F2-4DB9-9A3B-1A99A7963BD7}"/>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00F2-4DB9-9A3B-1A99A7963BD7}"/>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'AIML by HEP Program'!$A$2:$A$8</c:f>
              <c:strCache>
                <c:ptCount val="7"/>
                <c:pt idx="0">
                  <c:v>Computational HEP</c:v>
                </c:pt>
                <c:pt idx="1">
                  <c:v>Cosmic Frontier</c:v>
                </c:pt>
                <c:pt idx="2">
                  <c:v>Detector R&amp;D</c:v>
                </c:pt>
                <c:pt idx="3">
                  <c:v>Energy Frontier</c:v>
                </c:pt>
                <c:pt idx="4">
                  <c:v>HEP General Accelerator R&amp;D</c:v>
                </c:pt>
                <c:pt idx="5">
                  <c:v>Intensity Frontier </c:v>
                </c:pt>
                <c:pt idx="6">
                  <c:v>Theory</c:v>
                </c:pt>
              </c:strCache>
            </c:strRef>
          </c:cat>
          <c:val>
            <c:numRef>
              <c:f>'AIML by HEP Program'!$B$2:$B$8</c:f>
              <c:numCache>
                <c:formatCode>#,##0</c:formatCode>
                <c:ptCount val="7"/>
                <c:pt idx="0">
                  <c:v>1350</c:v>
                </c:pt>
                <c:pt idx="1">
                  <c:v>3351</c:v>
                </c:pt>
                <c:pt idx="2">
                  <c:v>73</c:v>
                </c:pt>
                <c:pt idx="3">
                  <c:v>4462</c:v>
                </c:pt>
                <c:pt idx="4">
                  <c:v>1380</c:v>
                </c:pt>
                <c:pt idx="5">
                  <c:v>2906</c:v>
                </c:pt>
                <c:pt idx="6">
                  <c:v>1478</c:v>
                </c:pt>
              </c:numCache>
            </c:numRef>
          </c:val>
          <c:extLst>
            <c:ext xmlns:c16="http://schemas.microsoft.com/office/drawing/2014/chart" uri="{C3380CC4-5D6E-409C-BE32-E72D297353CC}">
              <c16:uniqueId val="{0000000E-00F2-4DB9-9A3B-1A99A7963BD7}"/>
            </c:ext>
          </c:extLst>
        </c:ser>
        <c:dLbls>
          <c:showLegendKey val="0"/>
          <c:showVal val="0"/>
          <c:showCatName val="0"/>
          <c:showSerName val="0"/>
          <c:showPercent val="0"/>
          <c:showBubbleSize val="0"/>
          <c:showLeaderLines val="1"/>
        </c:dLbls>
        <c:firstSliceAng val="0"/>
      </c:pieChart>
      <c:spPr>
        <a:solidFill>
          <a:sysClr val="window" lastClr="FFFFFF"/>
        </a:solidFill>
        <a:ln>
          <a:noFill/>
        </a:ln>
        <a:effectLst/>
      </c:spPr>
    </c:plotArea>
    <c:legend>
      <c:legendPos val="b"/>
      <c:layout>
        <c:manualLayout>
          <c:xMode val="edge"/>
          <c:yMode val="edge"/>
          <c:x val="0.64820068337792192"/>
          <c:y val="3.5860438849432082E-2"/>
          <c:w val="0.34039179579610757"/>
          <c:h val="0.93767270923014978"/>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ysClr val="window" lastClr="FFFFFF"/>
    </a:solidFill>
    <a:ln>
      <a:noFill/>
    </a:ln>
    <a:effectLst/>
  </c:spPr>
  <c:txPr>
    <a:bodyPr/>
    <a:lstStyle/>
    <a:p>
      <a:pPr>
        <a:defRPr/>
      </a:pPr>
      <a:endParaRPr lang="en-US"/>
    </a:p>
  </c:txPr>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46537587250703"/>
          <c:y val="2.8421919729752453E-2"/>
          <c:w val="0.81678997014634636"/>
          <c:h val="0.84251603100921291"/>
        </c:manualLayout>
      </c:layout>
      <c:areaChart>
        <c:grouping val="stacked"/>
        <c:varyColors val="0"/>
        <c:ser>
          <c:idx val="0"/>
          <c:order val="0"/>
          <c:tx>
            <c:strRef>
              <c:f>Data!$A$20</c:f>
              <c:strCache>
                <c:ptCount val="1"/>
                <c:pt idx="0">
                  <c:v>Research</c:v>
                </c:pt>
              </c:strCache>
            </c:strRef>
          </c:tx>
          <c:spPr>
            <a:solidFill>
              <a:schemeClr val="accent1"/>
            </a:solidFill>
            <a:ln>
              <a:noFill/>
            </a:ln>
            <a:effectLst/>
          </c:spPr>
          <c:cat>
            <c:strRef>
              <c:f>Data!$B$19:$AA$19</c:f>
              <c:strCache>
                <c:ptCount val="10"/>
                <c:pt idx="0">
                  <c:v>FY 2011</c:v>
                </c:pt>
                <c:pt idx="1">
                  <c:v>FY 2012</c:v>
                </c:pt>
                <c:pt idx="2">
                  <c:v>FY 2013</c:v>
                </c:pt>
                <c:pt idx="3">
                  <c:v>FY 2014</c:v>
                </c:pt>
                <c:pt idx="4">
                  <c:v>FY 2015</c:v>
                </c:pt>
                <c:pt idx="5">
                  <c:v>FY 2016</c:v>
                </c:pt>
                <c:pt idx="6">
                  <c:v>FY 2017</c:v>
                </c:pt>
                <c:pt idx="7">
                  <c:v>FY 2018</c:v>
                </c:pt>
                <c:pt idx="8">
                  <c:v>FY 2019</c:v>
                </c:pt>
                <c:pt idx="9">
                  <c:v>FY 2020</c:v>
                </c:pt>
              </c:strCache>
            </c:strRef>
          </c:cat>
          <c:val>
            <c:numRef>
              <c:f>Data!$B$20:$AA$20</c:f>
              <c:numCache>
                <c:formatCode>_(* #,##0_);_(* \(#,##0\);_(* "-"??_);_(@_)</c:formatCode>
                <c:ptCount val="10"/>
                <c:pt idx="0" formatCode="#,##0_);\(#,##0\)">
                  <c:v>408360</c:v>
                </c:pt>
                <c:pt idx="1">
                  <c:v>391329</c:v>
                </c:pt>
                <c:pt idx="2">
                  <c:v>361766</c:v>
                </c:pt>
                <c:pt idx="3">
                  <c:v>360932</c:v>
                </c:pt>
                <c:pt idx="4">
                  <c:v>334225</c:v>
                </c:pt>
                <c:pt idx="5">
                  <c:v>320816</c:v>
                </c:pt>
                <c:pt idx="6">
                  <c:v>321892</c:v>
                </c:pt>
                <c:pt idx="7">
                  <c:v>334750</c:v>
                </c:pt>
                <c:pt idx="8">
                  <c:v>356752</c:v>
                </c:pt>
                <c:pt idx="9">
                  <c:v>364181</c:v>
                </c:pt>
              </c:numCache>
            </c:numRef>
          </c:val>
          <c:extLst>
            <c:ext xmlns:c16="http://schemas.microsoft.com/office/drawing/2014/chart" uri="{C3380CC4-5D6E-409C-BE32-E72D297353CC}">
              <c16:uniqueId val="{00000000-BBF3-4688-AFAC-4364AF6A0D2B}"/>
            </c:ext>
          </c:extLst>
        </c:ser>
        <c:ser>
          <c:idx val="1"/>
          <c:order val="1"/>
          <c:tx>
            <c:strRef>
              <c:f>Data!$A$21</c:f>
              <c:strCache>
                <c:ptCount val="1"/>
                <c:pt idx="0">
                  <c:v>SBIR/STTR</c:v>
                </c:pt>
              </c:strCache>
            </c:strRef>
          </c:tx>
          <c:spPr>
            <a:solidFill>
              <a:schemeClr val="accent2"/>
            </a:solidFill>
            <a:ln>
              <a:noFill/>
            </a:ln>
            <a:effectLst/>
          </c:spPr>
          <c:cat>
            <c:strRef>
              <c:f>Data!$B$19:$AA$19</c:f>
              <c:strCache>
                <c:ptCount val="10"/>
                <c:pt idx="0">
                  <c:v>FY 2011</c:v>
                </c:pt>
                <c:pt idx="1">
                  <c:v>FY 2012</c:v>
                </c:pt>
                <c:pt idx="2">
                  <c:v>FY 2013</c:v>
                </c:pt>
                <c:pt idx="3">
                  <c:v>FY 2014</c:v>
                </c:pt>
                <c:pt idx="4">
                  <c:v>FY 2015</c:v>
                </c:pt>
                <c:pt idx="5">
                  <c:v>FY 2016</c:v>
                </c:pt>
                <c:pt idx="6">
                  <c:v>FY 2017</c:v>
                </c:pt>
                <c:pt idx="7">
                  <c:v>FY 2018</c:v>
                </c:pt>
                <c:pt idx="8">
                  <c:v>FY 2019</c:v>
                </c:pt>
                <c:pt idx="9">
                  <c:v>FY 2020</c:v>
                </c:pt>
              </c:strCache>
            </c:strRef>
          </c:cat>
          <c:val>
            <c:numRef>
              <c:f>Data!$B$21:$AA$21</c:f>
              <c:numCache>
                <c:formatCode>_(* #,##0_);_(* \(#,##0\);_(* "-"??_);_(@_)</c:formatCode>
                <c:ptCount val="10"/>
                <c:pt idx="0" formatCode="#,##0_);\(#,##0\)">
                  <c:v>19842</c:v>
                </c:pt>
                <c:pt idx="1">
                  <c:v>20327</c:v>
                </c:pt>
                <c:pt idx="2">
                  <c:v>20791</c:v>
                </c:pt>
                <c:pt idx="3">
                  <c:v>21601</c:v>
                </c:pt>
                <c:pt idx="4">
                  <c:v>20768</c:v>
                </c:pt>
                <c:pt idx="5">
                  <c:v>20847</c:v>
                </c:pt>
                <c:pt idx="6">
                  <c:v>22151</c:v>
                </c:pt>
                <c:pt idx="7">
                  <c:v>24427</c:v>
                </c:pt>
                <c:pt idx="8">
                  <c:v>24095</c:v>
                </c:pt>
                <c:pt idx="9">
                  <c:v>25396</c:v>
                </c:pt>
              </c:numCache>
            </c:numRef>
          </c:val>
          <c:extLst>
            <c:ext xmlns:c16="http://schemas.microsoft.com/office/drawing/2014/chart" uri="{C3380CC4-5D6E-409C-BE32-E72D297353CC}">
              <c16:uniqueId val="{00000001-BBF3-4688-AFAC-4364AF6A0D2B}"/>
            </c:ext>
          </c:extLst>
        </c:ser>
        <c:ser>
          <c:idx val="2"/>
          <c:order val="2"/>
          <c:tx>
            <c:strRef>
              <c:f>Data!$A$22</c:f>
              <c:strCache>
                <c:ptCount val="1"/>
                <c:pt idx="0">
                  <c:v>Facilities/Ops</c:v>
                </c:pt>
              </c:strCache>
            </c:strRef>
          </c:tx>
          <c:spPr>
            <a:solidFill>
              <a:schemeClr val="accent3"/>
            </a:solidFill>
            <a:ln>
              <a:noFill/>
            </a:ln>
            <a:effectLst/>
          </c:spPr>
          <c:cat>
            <c:strRef>
              <c:f>Data!$B$19:$AA$19</c:f>
              <c:strCache>
                <c:ptCount val="10"/>
                <c:pt idx="0">
                  <c:v>FY 2011</c:v>
                </c:pt>
                <c:pt idx="1">
                  <c:v>FY 2012</c:v>
                </c:pt>
                <c:pt idx="2">
                  <c:v>FY 2013</c:v>
                </c:pt>
                <c:pt idx="3">
                  <c:v>FY 2014</c:v>
                </c:pt>
                <c:pt idx="4">
                  <c:v>FY 2015</c:v>
                </c:pt>
                <c:pt idx="5">
                  <c:v>FY 2016</c:v>
                </c:pt>
                <c:pt idx="6">
                  <c:v>FY 2017</c:v>
                </c:pt>
                <c:pt idx="7">
                  <c:v>FY 2018</c:v>
                </c:pt>
                <c:pt idx="8">
                  <c:v>FY 2019</c:v>
                </c:pt>
                <c:pt idx="9">
                  <c:v>FY 2020</c:v>
                </c:pt>
              </c:strCache>
            </c:strRef>
          </c:cat>
          <c:val>
            <c:numRef>
              <c:f>Data!$B$22:$AA$22</c:f>
              <c:numCache>
                <c:formatCode>_(* #,##0_);_(* \(#,##0\);_(* "-"??_);_(@_)</c:formatCode>
                <c:ptCount val="10"/>
                <c:pt idx="0" formatCode="#,##0_);\(#,##0\)">
                  <c:v>264389</c:v>
                </c:pt>
                <c:pt idx="1">
                  <c:v>249241</c:v>
                </c:pt>
                <c:pt idx="2">
                  <c:v>265123</c:v>
                </c:pt>
                <c:pt idx="3">
                  <c:v>278683</c:v>
                </c:pt>
                <c:pt idx="4">
                  <c:v>264634</c:v>
                </c:pt>
                <c:pt idx="5">
                  <c:v>258236</c:v>
                </c:pt>
                <c:pt idx="6">
                  <c:v>258696</c:v>
                </c:pt>
                <c:pt idx="7">
                  <c:v>270488</c:v>
                </c:pt>
                <c:pt idx="8">
                  <c:v>260803</c:v>
                </c:pt>
                <c:pt idx="9">
                  <c:v>317929</c:v>
                </c:pt>
              </c:numCache>
            </c:numRef>
          </c:val>
          <c:extLst>
            <c:ext xmlns:c16="http://schemas.microsoft.com/office/drawing/2014/chart" uri="{C3380CC4-5D6E-409C-BE32-E72D297353CC}">
              <c16:uniqueId val="{00000002-BBF3-4688-AFAC-4364AF6A0D2B}"/>
            </c:ext>
          </c:extLst>
        </c:ser>
        <c:ser>
          <c:idx val="3"/>
          <c:order val="3"/>
          <c:tx>
            <c:strRef>
              <c:f>Data!$A$23</c:f>
              <c:strCache>
                <c:ptCount val="1"/>
                <c:pt idx="0">
                  <c:v>MIEs and LIC OPC</c:v>
                </c:pt>
              </c:strCache>
            </c:strRef>
          </c:tx>
          <c:spPr>
            <a:solidFill>
              <a:schemeClr val="accent4"/>
            </a:solidFill>
            <a:ln>
              <a:noFill/>
            </a:ln>
            <a:effectLst/>
          </c:spPr>
          <c:cat>
            <c:strRef>
              <c:f>Data!$B$19:$AA$19</c:f>
              <c:strCache>
                <c:ptCount val="10"/>
                <c:pt idx="0">
                  <c:v>FY 2011</c:v>
                </c:pt>
                <c:pt idx="1">
                  <c:v>FY 2012</c:v>
                </c:pt>
                <c:pt idx="2">
                  <c:v>FY 2013</c:v>
                </c:pt>
                <c:pt idx="3">
                  <c:v>FY 2014</c:v>
                </c:pt>
                <c:pt idx="4">
                  <c:v>FY 2015</c:v>
                </c:pt>
                <c:pt idx="5">
                  <c:v>FY 2016</c:v>
                </c:pt>
                <c:pt idx="6">
                  <c:v>FY 2017</c:v>
                </c:pt>
                <c:pt idx="7">
                  <c:v>FY 2018</c:v>
                </c:pt>
                <c:pt idx="8">
                  <c:v>FY 2019</c:v>
                </c:pt>
                <c:pt idx="9">
                  <c:v>FY 2020</c:v>
                </c:pt>
              </c:strCache>
            </c:strRef>
          </c:cat>
          <c:val>
            <c:numRef>
              <c:f>Data!$B$23:$AA$23</c:f>
              <c:numCache>
                <c:formatCode>_(* #,##0_);_(* \(#,##0\);_(* "-"??_);_(@_)</c:formatCode>
                <c:ptCount val="10"/>
                <c:pt idx="0" formatCode="#,##0_);\(#,##0\)">
                  <c:v>102829</c:v>
                </c:pt>
                <c:pt idx="1">
                  <c:v>101963</c:v>
                </c:pt>
                <c:pt idx="2">
                  <c:v>88853</c:v>
                </c:pt>
                <c:pt idx="3">
                  <c:v>84305</c:v>
                </c:pt>
                <c:pt idx="4">
                  <c:v>109373</c:v>
                </c:pt>
                <c:pt idx="5">
                  <c:v>129001</c:v>
                </c:pt>
                <c:pt idx="6">
                  <c:v>128761</c:v>
                </c:pt>
                <c:pt idx="7">
                  <c:v>137935</c:v>
                </c:pt>
                <c:pt idx="8">
                  <c:v>158350</c:v>
                </c:pt>
                <c:pt idx="9">
                  <c:v>106494</c:v>
                </c:pt>
              </c:numCache>
            </c:numRef>
          </c:val>
          <c:extLst>
            <c:ext xmlns:c16="http://schemas.microsoft.com/office/drawing/2014/chart" uri="{C3380CC4-5D6E-409C-BE32-E72D297353CC}">
              <c16:uniqueId val="{00000003-BBF3-4688-AFAC-4364AF6A0D2B}"/>
            </c:ext>
          </c:extLst>
        </c:ser>
        <c:ser>
          <c:idx val="4"/>
          <c:order val="4"/>
          <c:tx>
            <c:strRef>
              <c:f>Data!$A$24</c:f>
              <c:strCache>
                <c:ptCount val="1"/>
                <c:pt idx="0">
                  <c:v>Line Item Construction (TEC)</c:v>
                </c:pt>
              </c:strCache>
            </c:strRef>
          </c:tx>
          <c:spPr>
            <a:solidFill>
              <a:schemeClr val="accent6"/>
            </a:solidFill>
            <a:ln>
              <a:noFill/>
            </a:ln>
            <a:effectLst/>
          </c:spPr>
          <c:cat>
            <c:strRef>
              <c:f>Data!$B$19:$AA$19</c:f>
              <c:strCache>
                <c:ptCount val="10"/>
                <c:pt idx="0">
                  <c:v>FY 2011</c:v>
                </c:pt>
                <c:pt idx="1">
                  <c:v>FY 2012</c:v>
                </c:pt>
                <c:pt idx="2">
                  <c:v>FY 2013</c:v>
                </c:pt>
                <c:pt idx="3">
                  <c:v>FY 2014</c:v>
                </c:pt>
                <c:pt idx="4">
                  <c:v>FY 2015</c:v>
                </c:pt>
                <c:pt idx="5">
                  <c:v>FY 2016</c:v>
                </c:pt>
                <c:pt idx="6">
                  <c:v>FY 2017</c:v>
                </c:pt>
                <c:pt idx="7">
                  <c:v>FY 2018</c:v>
                </c:pt>
                <c:pt idx="8">
                  <c:v>FY 2019</c:v>
                </c:pt>
                <c:pt idx="9">
                  <c:v>FY 2020</c:v>
                </c:pt>
              </c:strCache>
            </c:strRef>
          </c:cat>
          <c:val>
            <c:numRef>
              <c:f>Data!$B$24:$AA$24</c:f>
              <c:numCache>
                <c:formatCode>_(* #,##0_);_(* \(#,##0\);_(* "-"??_);_(@_)</c:formatCode>
                <c:ptCount val="10"/>
                <c:pt idx="0" formatCode="#,##0_);\(#,##0\)">
                  <c:v>0</c:v>
                </c:pt>
                <c:pt idx="1">
                  <c:v>28000</c:v>
                </c:pt>
                <c:pt idx="2">
                  <c:v>11781</c:v>
                </c:pt>
                <c:pt idx="3">
                  <c:v>51000</c:v>
                </c:pt>
                <c:pt idx="4">
                  <c:v>37000</c:v>
                </c:pt>
                <c:pt idx="5">
                  <c:v>66100</c:v>
                </c:pt>
                <c:pt idx="6">
                  <c:v>93500</c:v>
                </c:pt>
                <c:pt idx="7">
                  <c:v>140400</c:v>
                </c:pt>
                <c:pt idx="8">
                  <c:v>180000</c:v>
                </c:pt>
                <c:pt idx="9">
                  <c:v>231000</c:v>
                </c:pt>
              </c:numCache>
            </c:numRef>
          </c:val>
          <c:extLst>
            <c:ext xmlns:c16="http://schemas.microsoft.com/office/drawing/2014/chart" uri="{C3380CC4-5D6E-409C-BE32-E72D297353CC}">
              <c16:uniqueId val="{00000004-BBF3-4688-AFAC-4364AF6A0D2B}"/>
            </c:ext>
          </c:extLst>
        </c:ser>
        <c:dLbls>
          <c:showLegendKey val="0"/>
          <c:showVal val="0"/>
          <c:showCatName val="0"/>
          <c:showSerName val="0"/>
          <c:showPercent val="0"/>
          <c:showBubbleSize val="0"/>
        </c:dLbls>
        <c:axId val="689544320"/>
        <c:axId val="689549808"/>
      </c:areaChart>
      <c:catAx>
        <c:axId val="689544320"/>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689549808"/>
        <c:crosses val="autoZero"/>
        <c:auto val="1"/>
        <c:lblAlgn val="ctr"/>
        <c:lblOffset val="100"/>
        <c:noMultiLvlLbl val="0"/>
      </c:catAx>
      <c:valAx>
        <c:axId val="689549808"/>
        <c:scaling>
          <c:orientation val="minMax"/>
          <c:max val="1100000"/>
        </c:scaling>
        <c:delete val="0"/>
        <c:axPos val="l"/>
        <c:majorGridlines>
          <c:spPr>
            <a:ln w="9525" cap="flat" cmpd="sng" algn="ctr">
              <a:solidFill>
                <a:schemeClr val="tx1">
                  <a:lumMod val="15000"/>
                  <a:lumOff val="85000"/>
                </a:schemeClr>
              </a:solidFill>
              <a:round/>
            </a:ln>
            <a:effectLst/>
          </c:spPr>
        </c:majorGridlines>
        <c:numFmt formatCode="#,##0_);\(#,##0\)" sourceLinked="1"/>
        <c:majorTickMark val="in"/>
        <c:minorTickMark val="in"/>
        <c:tickLblPos val="nextTo"/>
        <c:spPr>
          <a:noFill/>
          <a:ln>
            <a:solidFill>
              <a:schemeClr val="accent1"/>
            </a:solid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689544320"/>
        <c:crosses val="autoZero"/>
        <c:crossBetween val="midCat"/>
        <c:majorUnit val="100000"/>
      </c:valAx>
      <c:spPr>
        <a:noFill/>
        <a:ln>
          <a:noFill/>
        </a:ln>
        <a:effectLst/>
      </c:spPr>
    </c:plotArea>
    <c:legend>
      <c:legendPos val="b"/>
      <c:layout>
        <c:manualLayout>
          <c:xMode val="edge"/>
          <c:yMode val="edge"/>
          <c:x val="1.1671629008358126E-2"/>
          <c:y val="0.92260892764561686"/>
          <c:w val="0.98111687924312996"/>
          <c:h val="6.2796969406201955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100" b="1"/>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Data!$A$122</c:f>
              <c:strCache>
                <c:ptCount val="1"/>
                <c:pt idx="0">
                  <c:v>Research</c:v>
                </c:pt>
              </c:strCache>
            </c:strRef>
          </c:tx>
          <c:spPr>
            <a:solidFill>
              <a:schemeClr val="accent1"/>
            </a:solidFill>
            <a:ln>
              <a:noFill/>
            </a:ln>
            <a:effectLst/>
          </c:spPr>
          <c:cat>
            <c:strRef>
              <c:f>Data!$B$121:$AA$121</c:f>
              <c:strCache>
                <c:ptCount val="10"/>
                <c:pt idx="0">
                  <c:v>FY 2011</c:v>
                </c:pt>
                <c:pt idx="1">
                  <c:v>FY 2012</c:v>
                </c:pt>
                <c:pt idx="2">
                  <c:v>FY 2013</c:v>
                </c:pt>
                <c:pt idx="3">
                  <c:v>FY 2014</c:v>
                </c:pt>
                <c:pt idx="4">
                  <c:v>FY 2015</c:v>
                </c:pt>
                <c:pt idx="5">
                  <c:v>FY 2016</c:v>
                </c:pt>
                <c:pt idx="6">
                  <c:v>FY 2017</c:v>
                </c:pt>
                <c:pt idx="7">
                  <c:v>FY 2018</c:v>
                </c:pt>
                <c:pt idx="8">
                  <c:v>FY 2019</c:v>
                </c:pt>
                <c:pt idx="9">
                  <c:v>FY 2020</c:v>
                </c:pt>
              </c:strCache>
            </c:strRef>
          </c:cat>
          <c:val>
            <c:numRef>
              <c:f>Data!$B$122:$AA$122</c:f>
              <c:numCache>
                <c:formatCode>_(* #,##0_);_(* \(#,##0\);_(* "-"??_);_(@_)</c:formatCode>
                <c:ptCount val="10"/>
                <c:pt idx="0" formatCode="#,##0_);\(#,##0\)">
                  <c:v>408360</c:v>
                </c:pt>
                <c:pt idx="1">
                  <c:v>391329</c:v>
                </c:pt>
                <c:pt idx="2">
                  <c:v>361766</c:v>
                </c:pt>
                <c:pt idx="3">
                  <c:v>360932</c:v>
                </c:pt>
                <c:pt idx="4">
                  <c:v>334225</c:v>
                </c:pt>
                <c:pt idx="5">
                  <c:v>320816</c:v>
                </c:pt>
                <c:pt idx="6">
                  <c:v>321892</c:v>
                </c:pt>
                <c:pt idx="7">
                  <c:v>334750</c:v>
                </c:pt>
                <c:pt idx="8">
                  <c:v>356752</c:v>
                </c:pt>
                <c:pt idx="9">
                  <c:v>364181</c:v>
                </c:pt>
              </c:numCache>
            </c:numRef>
          </c:val>
          <c:extLst>
            <c:ext xmlns:c16="http://schemas.microsoft.com/office/drawing/2014/chart" uri="{C3380CC4-5D6E-409C-BE32-E72D297353CC}">
              <c16:uniqueId val="{00000000-8E64-49FC-865E-06FD1AE0FA15}"/>
            </c:ext>
          </c:extLst>
        </c:ser>
        <c:ser>
          <c:idx val="1"/>
          <c:order val="1"/>
          <c:tx>
            <c:strRef>
              <c:f>Data!$A$123</c:f>
              <c:strCache>
                <c:ptCount val="1"/>
                <c:pt idx="0">
                  <c:v>SBIR/STTR</c:v>
                </c:pt>
              </c:strCache>
            </c:strRef>
          </c:tx>
          <c:spPr>
            <a:solidFill>
              <a:schemeClr val="accent2"/>
            </a:solidFill>
            <a:ln>
              <a:noFill/>
            </a:ln>
            <a:effectLst/>
          </c:spPr>
          <c:cat>
            <c:strRef>
              <c:f>Data!$B$121:$AA$121</c:f>
              <c:strCache>
                <c:ptCount val="10"/>
                <c:pt idx="0">
                  <c:v>FY 2011</c:v>
                </c:pt>
                <c:pt idx="1">
                  <c:v>FY 2012</c:v>
                </c:pt>
                <c:pt idx="2">
                  <c:v>FY 2013</c:v>
                </c:pt>
                <c:pt idx="3">
                  <c:v>FY 2014</c:v>
                </c:pt>
                <c:pt idx="4">
                  <c:v>FY 2015</c:v>
                </c:pt>
                <c:pt idx="5">
                  <c:v>FY 2016</c:v>
                </c:pt>
                <c:pt idx="6">
                  <c:v>FY 2017</c:v>
                </c:pt>
                <c:pt idx="7">
                  <c:v>FY 2018</c:v>
                </c:pt>
                <c:pt idx="8">
                  <c:v>FY 2019</c:v>
                </c:pt>
                <c:pt idx="9">
                  <c:v>FY 2020</c:v>
                </c:pt>
              </c:strCache>
            </c:strRef>
          </c:cat>
          <c:val>
            <c:numRef>
              <c:f>Data!$B$123:$AA$123</c:f>
              <c:numCache>
                <c:formatCode>_(* #,##0_);_(* \(#,##0\);_(* "-"??_);_(@_)</c:formatCode>
                <c:ptCount val="10"/>
                <c:pt idx="0" formatCode="#,##0_);\(#,##0\)">
                  <c:v>19842</c:v>
                </c:pt>
                <c:pt idx="1">
                  <c:v>20327</c:v>
                </c:pt>
                <c:pt idx="2">
                  <c:v>20791</c:v>
                </c:pt>
                <c:pt idx="3">
                  <c:v>21601</c:v>
                </c:pt>
                <c:pt idx="4">
                  <c:v>20768</c:v>
                </c:pt>
                <c:pt idx="5">
                  <c:v>20847</c:v>
                </c:pt>
                <c:pt idx="6">
                  <c:v>22151</c:v>
                </c:pt>
                <c:pt idx="7">
                  <c:v>24427</c:v>
                </c:pt>
                <c:pt idx="8">
                  <c:v>24095</c:v>
                </c:pt>
                <c:pt idx="9">
                  <c:v>25396</c:v>
                </c:pt>
              </c:numCache>
            </c:numRef>
          </c:val>
          <c:extLst>
            <c:ext xmlns:c16="http://schemas.microsoft.com/office/drawing/2014/chart" uri="{C3380CC4-5D6E-409C-BE32-E72D297353CC}">
              <c16:uniqueId val="{00000001-8E64-49FC-865E-06FD1AE0FA15}"/>
            </c:ext>
          </c:extLst>
        </c:ser>
        <c:ser>
          <c:idx val="2"/>
          <c:order val="2"/>
          <c:tx>
            <c:strRef>
              <c:f>Data!$A$124</c:f>
              <c:strCache>
                <c:ptCount val="1"/>
                <c:pt idx="0">
                  <c:v>Facilities/Ops</c:v>
                </c:pt>
              </c:strCache>
            </c:strRef>
          </c:tx>
          <c:spPr>
            <a:solidFill>
              <a:schemeClr val="accent3"/>
            </a:solidFill>
            <a:ln>
              <a:noFill/>
            </a:ln>
            <a:effectLst/>
          </c:spPr>
          <c:cat>
            <c:strRef>
              <c:f>Data!$B$121:$AA$121</c:f>
              <c:strCache>
                <c:ptCount val="10"/>
                <c:pt idx="0">
                  <c:v>FY 2011</c:v>
                </c:pt>
                <c:pt idx="1">
                  <c:v>FY 2012</c:v>
                </c:pt>
                <c:pt idx="2">
                  <c:v>FY 2013</c:v>
                </c:pt>
                <c:pt idx="3">
                  <c:v>FY 2014</c:v>
                </c:pt>
                <c:pt idx="4">
                  <c:v>FY 2015</c:v>
                </c:pt>
                <c:pt idx="5">
                  <c:v>FY 2016</c:v>
                </c:pt>
                <c:pt idx="6">
                  <c:v>FY 2017</c:v>
                </c:pt>
                <c:pt idx="7">
                  <c:v>FY 2018</c:v>
                </c:pt>
                <c:pt idx="8">
                  <c:v>FY 2019</c:v>
                </c:pt>
                <c:pt idx="9">
                  <c:v>FY 2020</c:v>
                </c:pt>
              </c:strCache>
            </c:strRef>
          </c:cat>
          <c:val>
            <c:numRef>
              <c:f>Data!$B$124:$AA$124</c:f>
              <c:numCache>
                <c:formatCode>_(* #,##0_);_(* \(#,##0\);_(* "-"??_);_(@_)</c:formatCode>
                <c:ptCount val="10"/>
                <c:pt idx="0" formatCode="#,##0_);\(#,##0\)">
                  <c:v>264389</c:v>
                </c:pt>
                <c:pt idx="1">
                  <c:v>249241</c:v>
                </c:pt>
                <c:pt idx="2">
                  <c:v>265123</c:v>
                </c:pt>
                <c:pt idx="3">
                  <c:v>278683</c:v>
                </c:pt>
                <c:pt idx="4">
                  <c:v>264634</c:v>
                </c:pt>
                <c:pt idx="5">
                  <c:v>258236</c:v>
                </c:pt>
                <c:pt idx="6">
                  <c:v>258696</c:v>
                </c:pt>
                <c:pt idx="7">
                  <c:v>270488</c:v>
                </c:pt>
                <c:pt idx="8">
                  <c:v>260803</c:v>
                </c:pt>
                <c:pt idx="9">
                  <c:v>317929</c:v>
                </c:pt>
              </c:numCache>
            </c:numRef>
          </c:val>
          <c:extLst>
            <c:ext xmlns:c16="http://schemas.microsoft.com/office/drawing/2014/chart" uri="{C3380CC4-5D6E-409C-BE32-E72D297353CC}">
              <c16:uniqueId val="{00000002-8E64-49FC-865E-06FD1AE0FA15}"/>
            </c:ext>
          </c:extLst>
        </c:ser>
        <c:ser>
          <c:idx val="3"/>
          <c:order val="3"/>
          <c:tx>
            <c:strRef>
              <c:f>Data!$A$125</c:f>
              <c:strCache>
                <c:ptCount val="1"/>
                <c:pt idx="0">
                  <c:v>Projects (excl LIC TEC)</c:v>
                </c:pt>
              </c:strCache>
            </c:strRef>
          </c:tx>
          <c:spPr>
            <a:solidFill>
              <a:schemeClr val="accent4"/>
            </a:solidFill>
            <a:ln>
              <a:noFill/>
            </a:ln>
            <a:effectLst/>
          </c:spPr>
          <c:cat>
            <c:strRef>
              <c:f>Data!$B$121:$AA$121</c:f>
              <c:strCache>
                <c:ptCount val="10"/>
                <c:pt idx="0">
                  <c:v>FY 2011</c:v>
                </c:pt>
                <c:pt idx="1">
                  <c:v>FY 2012</c:v>
                </c:pt>
                <c:pt idx="2">
                  <c:v>FY 2013</c:v>
                </c:pt>
                <c:pt idx="3">
                  <c:v>FY 2014</c:v>
                </c:pt>
                <c:pt idx="4">
                  <c:v>FY 2015</c:v>
                </c:pt>
                <c:pt idx="5">
                  <c:v>FY 2016</c:v>
                </c:pt>
                <c:pt idx="6">
                  <c:v>FY 2017</c:v>
                </c:pt>
                <c:pt idx="7">
                  <c:v>FY 2018</c:v>
                </c:pt>
                <c:pt idx="8">
                  <c:v>FY 2019</c:v>
                </c:pt>
                <c:pt idx="9">
                  <c:v>FY 2020</c:v>
                </c:pt>
              </c:strCache>
            </c:strRef>
          </c:cat>
          <c:val>
            <c:numRef>
              <c:f>Data!$B$125:$AA$125</c:f>
              <c:numCache>
                <c:formatCode>_(* #,##0_);_(* \(#,##0\);_(* "-"??_);_(@_)</c:formatCode>
                <c:ptCount val="10"/>
                <c:pt idx="0" formatCode="#,##0_);\(#,##0\)">
                  <c:v>102829</c:v>
                </c:pt>
                <c:pt idx="1">
                  <c:v>101963</c:v>
                </c:pt>
                <c:pt idx="2">
                  <c:v>88853</c:v>
                </c:pt>
                <c:pt idx="3">
                  <c:v>84305</c:v>
                </c:pt>
                <c:pt idx="4">
                  <c:v>109373</c:v>
                </c:pt>
                <c:pt idx="5">
                  <c:v>129001</c:v>
                </c:pt>
                <c:pt idx="6">
                  <c:v>128761</c:v>
                </c:pt>
                <c:pt idx="7">
                  <c:v>137935</c:v>
                </c:pt>
                <c:pt idx="8">
                  <c:v>158350</c:v>
                </c:pt>
                <c:pt idx="9">
                  <c:v>106494</c:v>
                </c:pt>
              </c:numCache>
            </c:numRef>
          </c:val>
          <c:extLst>
            <c:ext xmlns:c16="http://schemas.microsoft.com/office/drawing/2014/chart" uri="{C3380CC4-5D6E-409C-BE32-E72D297353CC}">
              <c16:uniqueId val="{00000003-8E64-49FC-865E-06FD1AE0FA15}"/>
            </c:ext>
          </c:extLst>
        </c:ser>
        <c:dLbls>
          <c:showLegendKey val="0"/>
          <c:showVal val="0"/>
          <c:showCatName val="0"/>
          <c:showSerName val="0"/>
          <c:showPercent val="0"/>
          <c:showBubbleSize val="0"/>
        </c:dLbls>
        <c:axId val="479154672"/>
        <c:axId val="247683800"/>
      </c:areaChart>
      <c:catAx>
        <c:axId val="479154672"/>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247683800"/>
        <c:crosses val="autoZero"/>
        <c:auto val="1"/>
        <c:lblAlgn val="ctr"/>
        <c:lblOffset val="100"/>
        <c:noMultiLvlLbl val="0"/>
      </c:catAx>
      <c:valAx>
        <c:axId val="247683800"/>
        <c:scaling>
          <c:orientation val="minMax"/>
          <c:max val="850000"/>
        </c:scaling>
        <c:delete val="0"/>
        <c:axPos val="l"/>
        <c:majorGridlines>
          <c:spPr>
            <a:ln w="9525" cap="flat" cmpd="sng" algn="ctr">
              <a:solidFill>
                <a:schemeClr val="tx1">
                  <a:lumMod val="15000"/>
                  <a:lumOff val="85000"/>
                </a:schemeClr>
              </a:solidFill>
              <a:round/>
            </a:ln>
            <a:effectLst/>
          </c:spPr>
        </c:majorGridlines>
        <c:numFmt formatCode="#,##0_);\(#,##0\)" sourceLinked="1"/>
        <c:majorTickMark val="in"/>
        <c:minorTickMark val="in"/>
        <c:tickLblPos val="nextTo"/>
        <c:spPr>
          <a:noFill/>
          <a:ln>
            <a:solidFill>
              <a:schemeClr val="tx1"/>
            </a:solidFill>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479154672"/>
        <c:crosses val="autoZero"/>
        <c:crossBetween val="midCat"/>
        <c:majorUnit val="50000"/>
      </c:valAx>
      <c:spPr>
        <a:noFill/>
        <a:ln>
          <a:noFill/>
        </a:ln>
        <a:effectLst/>
      </c:spPr>
    </c:plotArea>
    <c:legend>
      <c:legendPos val="b"/>
      <c:layout>
        <c:manualLayout>
          <c:xMode val="edge"/>
          <c:yMode val="edge"/>
          <c:x val="5.1343086635064093E-3"/>
          <c:y val="0.92983932888577092"/>
          <c:w val="0.97932427866937599"/>
          <c:h val="5.556656816604795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Data!$A$92</c:f>
              <c:strCache>
                <c:ptCount val="1"/>
                <c:pt idx="0">
                  <c:v>Fac</c:v>
                </c:pt>
              </c:strCache>
            </c:strRef>
          </c:tx>
          <c:spPr>
            <a:solidFill>
              <a:schemeClr val="accent3"/>
            </a:solidFill>
            <a:ln>
              <a:noFill/>
            </a:ln>
            <a:effectLst/>
          </c:spPr>
          <c:invertIfNegative val="0"/>
          <c:dLbls>
            <c:spPr>
              <a:solidFill>
                <a:schemeClr val="accent2">
                  <a:lumMod val="20000"/>
                  <a:lumOff val="80000"/>
                </a:schemeClr>
              </a:solid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Data!$B$91:$AA$91</c:f>
              <c:strCache>
                <c:ptCount val="10"/>
                <c:pt idx="0">
                  <c:v>FY 2011</c:v>
                </c:pt>
                <c:pt idx="1">
                  <c:v>FY 2012</c:v>
                </c:pt>
                <c:pt idx="2">
                  <c:v>FY 2013</c:v>
                </c:pt>
                <c:pt idx="3">
                  <c:v>FY 2014</c:v>
                </c:pt>
                <c:pt idx="4">
                  <c:v>FY 2015</c:v>
                </c:pt>
                <c:pt idx="5">
                  <c:v>FY 2016</c:v>
                </c:pt>
                <c:pt idx="6">
                  <c:v>FY 2017</c:v>
                </c:pt>
                <c:pt idx="7">
                  <c:v>FY 2018</c:v>
                </c:pt>
                <c:pt idx="8">
                  <c:v>FY 2019</c:v>
                </c:pt>
                <c:pt idx="9">
                  <c:v>FY 2020</c:v>
                </c:pt>
              </c:strCache>
            </c:strRef>
          </c:cat>
          <c:val>
            <c:numRef>
              <c:f>Data!$B$92:$AA$92</c:f>
              <c:numCache>
                <c:formatCode>_(* #,##0_);_(* \(#,##0\);_(* "-"??_);_(@_)</c:formatCode>
                <c:ptCount val="10"/>
                <c:pt idx="0">
                  <c:v>264389</c:v>
                </c:pt>
                <c:pt idx="1">
                  <c:v>249241</c:v>
                </c:pt>
                <c:pt idx="2">
                  <c:v>265123</c:v>
                </c:pt>
                <c:pt idx="3">
                  <c:v>278683</c:v>
                </c:pt>
                <c:pt idx="4">
                  <c:v>264634</c:v>
                </c:pt>
                <c:pt idx="5">
                  <c:v>258236</c:v>
                </c:pt>
                <c:pt idx="6">
                  <c:v>258696</c:v>
                </c:pt>
                <c:pt idx="7">
                  <c:v>270488</c:v>
                </c:pt>
                <c:pt idx="8">
                  <c:v>266556</c:v>
                </c:pt>
                <c:pt idx="9">
                  <c:v>317929</c:v>
                </c:pt>
              </c:numCache>
            </c:numRef>
          </c:val>
          <c:extLst>
            <c:ext xmlns:c16="http://schemas.microsoft.com/office/drawing/2014/chart" uri="{C3380CC4-5D6E-409C-BE32-E72D297353CC}">
              <c16:uniqueId val="{00000000-E1F0-4E6C-BFEB-CAD57EB51EFF}"/>
            </c:ext>
          </c:extLst>
        </c:ser>
        <c:dLbls>
          <c:showLegendKey val="0"/>
          <c:showVal val="0"/>
          <c:showCatName val="0"/>
          <c:showSerName val="0"/>
          <c:showPercent val="0"/>
          <c:showBubbleSize val="0"/>
        </c:dLbls>
        <c:gapWidth val="219"/>
        <c:overlap val="-27"/>
        <c:axId val="695024568"/>
        <c:axId val="695024176"/>
      </c:barChart>
      <c:catAx>
        <c:axId val="695024568"/>
        <c:scaling>
          <c:orientation val="minMax"/>
        </c:scaling>
        <c:delete val="0"/>
        <c:axPos val="b"/>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695024176"/>
        <c:crosses val="autoZero"/>
        <c:auto val="1"/>
        <c:lblAlgn val="ctr"/>
        <c:lblOffset val="100"/>
        <c:noMultiLvlLbl val="0"/>
      </c:catAx>
      <c:valAx>
        <c:axId val="695024176"/>
        <c:scaling>
          <c:orientation val="minMax"/>
          <c:max val="330000"/>
          <c:min val="240000"/>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in"/>
        <c:minorTickMark val="in"/>
        <c:tickLblPos val="nextTo"/>
        <c:spPr>
          <a:noFill/>
          <a:ln>
            <a:solidFill>
              <a:schemeClr val="tx1"/>
            </a:solidFill>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695024568"/>
        <c:crosses val="autoZero"/>
        <c:crossBetween val="between"/>
        <c:majorUnit val="5000"/>
      </c:valAx>
      <c:spPr>
        <a:noFill/>
        <a:ln>
          <a:noFill/>
        </a:ln>
        <a:effectLst/>
      </c:spPr>
    </c:plotArea>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Data!$A$38</c:f>
              <c:strCache>
                <c:ptCount val="1"/>
                <c:pt idx="0">
                  <c:v>Research</c:v>
                </c:pt>
              </c:strCache>
            </c:strRef>
          </c:tx>
          <c:spPr>
            <a:solidFill>
              <a:schemeClr val="accent1"/>
            </a:solidFill>
            <a:ln>
              <a:noFill/>
            </a:ln>
            <a:effectLst/>
          </c:spPr>
          <c:dLbls>
            <c:dLbl>
              <c:idx val="0"/>
              <c:layout>
                <c:manualLayout>
                  <c:x val="7.320546317961185E-3"/>
                  <c:y val="-0.2553968015931704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0C4-4AE7-800C-A03707998AD6}"/>
                </c:ext>
              </c:extLst>
            </c:dLbl>
            <c:dLbl>
              <c:idx val="1"/>
              <c:layout>
                <c:manualLayout>
                  <c:x val="-1.9033420426699109E-2"/>
                  <c:y val="-0.2164791937313540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0C4-4AE7-800C-A03707998AD6}"/>
                </c:ext>
              </c:extLst>
            </c:dLbl>
            <c:dLbl>
              <c:idx val="2"/>
              <c:layout>
                <c:manualLayout>
                  <c:x val="-2.0497529690291345E-2"/>
                  <c:y val="-0.1629674829213563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0C4-4AE7-800C-A03707998AD6}"/>
                </c:ext>
              </c:extLst>
            </c:dLbl>
            <c:dLbl>
              <c:idx val="3"/>
              <c:layout>
                <c:manualLayout>
                  <c:x val="-2.196163895388361E-2"/>
                  <c:y val="-0.1386439780077210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0C4-4AE7-800C-A03707998AD6}"/>
                </c:ext>
              </c:extLst>
            </c:dLbl>
            <c:dLbl>
              <c:idx val="6"/>
              <c:layout>
                <c:manualLayout>
                  <c:x val="1.3176983372330133E-2"/>
                  <c:y val="-2.43235049136353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0C4-4AE7-800C-A03707998AD6}"/>
                </c:ext>
              </c:extLst>
            </c:dLbl>
            <c:dLbl>
              <c:idx val="7"/>
              <c:layout>
                <c:manualLayout>
                  <c:x val="1.0248764845145659E-2"/>
                  <c:y val="-5.10793603186340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0C4-4AE7-800C-A03707998AD6}"/>
                </c:ext>
              </c:extLst>
            </c:dLbl>
            <c:dLbl>
              <c:idx val="8"/>
              <c:layout>
                <c:manualLayout>
                  <c:x val="4.3923277907766036E-3"/>
                  <c:y val="-9.48616691631775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0C4-4AE7-800C-A03707998AD6}"/>
                </c:ext>
              </c:extLst>
            </c:dLbl>
            <c:dLbl>
              <c:idx val="9"/>
              <c:layout>
                <c:manualLayout>
                  <c:x val="-4.3923277907768187E-3"/>
                  <c:y val="-0.1264822255509035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477-4591-B171-6A1B1FB7C3D6}"/>
                </c:ext>
              </c:extLst>
            </c:dLbl>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Data!$B$37:$AA$37</c:f>
              <c:strCache>
                <c:ptCount val="10"/>
                <c:pt idx="0">
                  <c:v>FY 2011</c:v>
                </c:pt>
                <c:pt idx="1">
                  <c:v>FY 2012</c:v>
                </c:pt>
                <c:pt idx="2">
                  <c:v>FY 2013</c:v>
                </c:pt>
                <c:pt idx="3">
                  <c:v>FY 2014</c:v>
                </c:pt>
                <c:pt idx="4">
                  <c:v>FY 2015</c:v>
                </c:pt>
                <c:pt idx="5">
                  <c:v>FY 2016</c:v>
                </c:pt>
                <c:pt idx="6">
                  <c:v>FY 2017</c:v>
                </c:pt>
                <c:pt idx="7">
                  <c:v>FY 2018</c:v>
                </c:pt>
                <c:pt idx="8">
                  <c:v>FY 2019</c:v>
                </c:pt>
                <c:pt idx="9">
                  <c:v>FY 2020</c:v>
                </c:pt>
              </c:strCache>
            </c:strRef>
          </c:cat>
          <c:val>
            <c:numRef>
              <c:f>Data!$B$38:$AA$38</c:f>
              <c:numCache>
                <c:formatCode>_(* #,##0_);_(* \(#,##0\);_(* "-"??_);_(@_)</c:formatCode>
                <c:ptCount val="10"/>
                <c:pt idx="0">
                  <c:v>408360</c:v>
                </c:pt>
                <c:pt idx="1">
                  <c:v>391329</c:v>
                </c:pt>
                <c:pt idx="2">
                  <c:v>361766</c:v>
                </c:pt>
                <c:pt idx="3">
                  <c:v>360932</c:v>
                </c:pt>
                <c:pt idx="4">
                  <c:v>334225</c:v>
                </c:pt>
                <c:pt idx="5">
                  <c:v>320816</c:v>
                </c:pt>
                <c:pt idx="6">
                  <c:v>321892</c:v>
                </c:pt>
                <c:pt idx="7">
                  <c:v>334750</c:v>
                </c:pt>
                <c:pt idx="8">
                  <c:v>351999</c:v>
                </c:pt>
                <c:pt idx="9">
                  <c:v>364181</c:v>
                </c:pt>
              </c:numCache>
            </c:numRef>
          </c:val>
          <c:extLst>
            <c:ext xmlns:c16="http://schemas.microsoft.com/office/drawing/2014/chart" uri="{C3380CC4-5D6E-409C-BE32-E72D297353CC}">
              <c16:uniqueId val="{00000000-4C49-4E51-AD0A-3B2E14D87261}"/>
            </c:ext>
          </c:extLst>
        </c:ser>
        <c:ser>
          <c:idx val="1"/>
          <c:order val="1"/>
          <c:tx>
            <c:strRef>
              <c:f>Data!$A$39</c:f>
              <c:strCache>
                <c:ptCount val="1"/>
                <c:pt idx="0">
                  <c:v>SBIR/STTR</c:v>
                </c:pt>
              </c:strCache>
            </c:strRef>
          </c:tx>
          <c:spPr>
            <a:solidFill>
              <a:schemeClr val="accent2"/>
            </a:solidFill>
            <a:ln>
              <a:noFill/>
            </a:ln>
            <a:effectLst/>
          </c:spPr>
          <c:cat>
            <c:strRef>
              <c:f>Data!$B$37:$AA$37</c:f>
              <c:strCache>
                <c:ptCount val="10"/>
                <c:pt idx="0">
                  <c:v>FY 2011</c:v>
                </c:pt>
                <c:pt idx="1">
                  <c:v>FY 2012</c:v>
                </c:pt>
                <c:pt idx="2">
                  <c:v>FY 2013</c:v>
                </c:pt>
                <c:pt idx="3">
                  <c:v>FY 2014</c:v>
                </c:pt>
                <c:pt idx="4">
                  <c:v>FY 2015</c:v>
                </c:pt>
                <c:pt idx="5">
                  <c:v>FY 2016</c:v>
                </c:pt>
                <c:pt idx="6">
                  <c:v>FY 2017</c:v>
                </c:pt>
                <c:pt idx="7">
                  <c:v>FY 2018</c:v>
                </c:pt>
                <c:pt idx="8">
                  <c:v>FY 2019</c:v>
                </c:pt>
                <c:pt idx="9">
                  <c:v>FY 2020</c:v>
                </c:pt>
              </c:strCache>
            </c:strRef>
          </c:cat>
          <c:val>
            <c:numRef>
              <c:f>Data!$B$39:$AA$39</c:f>
              <c:numCache>
                <c:formatCode>_(* #,##0_);_(* \(#,##0\);_(* "-"??_);_(@_)</c:formatCode>
                <c:ptCount val="10"/>
                <c:pt idx="0">
                  <c:v>19842</c:v>
                </c:pt>
                <c:pt idx="1">
                  <c:v>20327</c:v>
                </c:pt>
                <c:pt idx="2">
                  <c:v>20791</c:v>
                </c:pt>
                <c:pt idx="3">
                  <c:v>21601</c:v>
                </c:pt>
                <c:pt idx="4">
                  <c:v>20768</c:v>
                </c:pt>
                <c:pt idx="5">
                  <c:v>20847</c:v>
                </c:pt>
                <c:pt idx="6">
                  <c:v>22151</c:v>
                </c:pt>
                <c:pt idx="7">
                  <c:v>24427</c:v>
                </c:pt>
                <c:pt idx="8">
                  <c:v>24095</c:v>
                </c:pt>
                <c:pt idx="9">
                  <c:v>25396</c:v>
                </c:pt>
              </c:numCache>
            </c:numRef>
          </c:val>
          <c:extLst>
            <c:ext xmlns:c16="http://schemas.microsoft.com/office/drawing/2014/chart" uri="{C3380CC4-5D6E-409C-BE32-E72D297353CC}">
              <c16:uniqueId val="{00000001-4C49-4E51-AD0A-3B2E14D87261}"/>
            </c:ext>
          </c:extLst>
        </c:ser>
        <c:dLbls>
          <c:showLegendKey val="0"/>
          <c:showVal val="0"/>
          <c:showCatName val="0"/>
          <c:showSerName val="0"/>
          <c:showPercent val="0"/>
          <c:showBubbleSize val="0"/>
        </c:dLbls>
        <c:axId val="695940096"/>
        <c:axId val="695938136"/>
      </c:areaChart>
      <c:catAx>
        <c:axId val="695940096"/>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695938136"/>
        <c:crosses val="autoZero"/>
        <c:auto val="1"/>
        <c:lblAlgn val="ctr"/>
        <c:lblOffset val="100"/>
        <c:noMultiLvlLbl val="0"/>
      </c:catAx>
      <c:valAx>
        <c:axId val="695938136"/>
        <c:scaling>
          <c:orientation val="minMax"/>
          <c:max val="430000"/>
          <c:min val="300000"/>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695940096"/>
        <c:crosses val="autoZero"/>
        <c:crossBetween val="midCat"/>
        <c:majorUnit val="10000"/>
      </c:valAx>
      <c:spPr>
        <a:noFill/>
        <a:ln>
          <a:noFill/>
        </a:ln>
        <a:effectLst/>
      </c:spPr>
    </c:plotArea>
    <c:legend>
      <c:legendPos val="b"/>
      <c:layout>
        <c:manualLayout>
          <c:xMode val="edge"/>
          <c:yMode val="edge"/>
          <c:x val="0.31710873533685974"/>
          <c:y val="0.94203574712518201"/>
          <c:w val="0.42297309635821839"/>
          <c:h val="4.0937799435273328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6FD37C-FCBE-42F0-A484-5F7053190CF8}" type="doc">
      <dgm:prSet loTypeId="urn:microsoft.com/office/officeart/2008/layout/RadialCluster" loCatId="cycle" qsTypeId="urn:microsoft.com/office/officeart/2005/8/quickstyle/simple3" qsCatId="simple" csTypeId="urn:microsoft.com/office/officeart/2005/8/colors/colorful3" csCatId="colorful" phldr="1"/>
      <dgm:spPr/>
      <dgm:t>
        <a:bodyPr/>
        <a:lstStyle/>
        <a:p>
          <a:endParaRPr lang="en-US"/>
        </a:p>
      </dgm:t>
    </dgm:pt>
    <dgm:pt modelId="{E746E817-27ED-4D68-8EC6-C49FED530971}">
      <dgm:prSet phldrT="[Text]" custT="1"/>
      <dgm:spPr/>
      <dgm:t>
        <a:bodyPr/>
        <a:lstStyle/>
        <a:p>
          <a:r>
            <a:rPr lang="en-US" sz="1600" b="1" dirty="0"/>
            <a:t>March 11, 2019: President submitted budget request</a:t>
          </a:r>
        </a:p>
        <a:p>
          <a:r>
            <a:rPr lang="en-US" sz="1600" b="1" dirty="0"/>
            <a:t>Jul 2019: Congress passed FY20/21 budget resolution</a:t>
          </a:r>
        </a:p>
        <a:p>
          <a:r>
            <a:rPr lang="en-US" sz="1600" b="1" dirty="0"/>
            <a:t>Dec 20, 2019: President signs appropriations</a:t>
          </a:r>
        </a:p>
      </dgm:t>
    </dgm:pt>
    <dgm:pt modelId="{EC51EA2F-ECAF-4B93-9D46-1CFF7008A752}" type="parTrans" cxnId="{24DBFA0F-09F6-4BA3-A993-7DB5D5180677}">
      <dgm:prSet/>
      <dgm:spPr/>
      <dgm:t>
        <a:bodyPr/>
        <a:lstStyle/>
        <a:p>
          <a:endParaRPr lang="en-US"/>
        </a:p>
      </dgm:t>
    </dgm:pt>
    <dgm:pt modelId="{A2123FDD-77B2-4B13-8FBB-F7128D2BE892}" type="sibTrans" cxnId="{24DBFA0F-09F6-4BA3-A993-7DB5D5180677}">
      <dgm:prSet/>
      <dgm:spPr/>
      <dgm:t>
        <a:bodyPr/>
        <a:lstStyle/>
        <a:p>
          <a:endParaRPr lang="en-US"/>
        </a:p>
      </dgm:t>
    </dgm:pt>
    <dgm:pt modelId="{EAA2C30F-FA6E-4046-8A0A-CF68FC4BB384}">
      <dgm:prSet phldrT="[Text]" custT="1"/>
      <dgm:spPr/>
      <dgm:t>
        <a:bodyPr/>
        <a:lstStyle/>
        <a:p>
          <a:pPr>
            <a:spcAft>
              <a:spcPct val="35000"/>
            </a:spcAft>
          </a:pPr>
          <a:r>
            <a:rPr lang="en-US" sz="1600" b="1" dirty="0"/>
            <a:t>OMB estimates Federal revenue to be $3.645 trillion</a:t>
          </a:r>
        </a:p>
        <a:p>
          <a:pPr>
            <a:spcAft>
              <a:spcPts val="0"/>
            </a:spcAft>
          </a:pPr>
          <a:r>
            <a:rPr lang="en-US" sz="1600" dirty="0"/>
            <a:t>Income taxes: $1.824 trillion</a:t>
          </a:r>
        </a:p>
        <a:p>
          <a:pPr>
            <a:spcAft>
              <a:spcPts val="0"/>
            </a:spcAft>
          </a:pPr>
          <a:r>
            <a:rPr lang="en-US" sz="1600" dirty="0"/>
            <a:t>Payroll taxes: $1.295 trillion</a:t>
          </a:r>
        </a:p>
        <a:p>
          <a:pPr>
            <a:spcAft>
              <a:spcPts val="0"/>
            </a:spcAft>
          </a:pPr>
          <a:r>
            <a:rPr lang="en-US" sz="1600" dirty="0"/>
            <a:t>All Other: $0.508 trillion </a:t>
          </a:r>
        </a:p>
      </dgm:t>
    </dgm:pt>
    <dgm:pt modelId="{DF75A0D6-420C-4E31-A7C8-80F1815C3D89}" type="parTrans" cxnId="{91161A59-30EF-49DD-8D56-176FA82A02D9}">
      <dgm:prSet/>
      <dgm:spPr/>
      <dgm:t>
        <a:bodyPr/>
        <a:lstStyle/>
        <a:p>
          <a:endParaRPr lang="en-US"/>
        </a:p>
      </dgm:t>
    </dgm:pt>
    <dgm:pt modelId="{CAA59F2A-0B58-4CCB-BE20-7559E2991867}" type="sibTrans" cxnId="{91161A59-30EF-49DD-8D56-176FA82A02D9}">
      <dgm:prSet/>
      <dgm:spPr/>
      <dgm:t>
        <a:bodyPr/>
        <a:lstStyle/>
        <a:p>
          <a:endParaRPr lang="en-US"/>
        </a:p>
      </dgm:t>
    </dgm:pt>
    <dgm:pt modelId="{87E7EDD2-2B35-40D7-9737-FA74BDD9BAF0}">
      <dgm:prSet phldrT="[Text]" custT="1"/>
      <dgm:spPr/>
      <dgm:t>
        <a:bodyPr/>
        <a:lstStyle/>
        <a:p>
          <a:r>
            <a:rPr lang="en-US" sz="1600" b="1" dirty="0"/>
            <a:t>OMB estimates the Federal government to spend $4.746 trillion</a:t>
          </a:r>
          <a:endParaRPr lang="en-US" sz="1600" dirty="0"/>
        </a:p>
      </dgm:t>
    </dgm:pt>
    <dgm:pt modelId="{734F8952-A8E0-43CE-B179-701172B59666}" type="parTrans" cxnId="{F64EB9C3-0860-437B-B57B-2680CB5BB151}">
      <dgm:prSet/>
      <dgm:spPr/>
      <dgm:t>
        <a:bodyPr/>
        <a:lstStyle/>
        <a:p>
          <a:endParaRPr lang="en-US"/>
        </a:p>
      </dgm:t>
    </dgm:pt>
    <dgm:pt modelId="{AF158A9B-315D-4CC5-9BA7-1A2AB370C5E6}" type="sibTrans" cxnId="{F64EB9C3-0860-437B-B57B-2680CB5BB151}">
      <dgm:prSet/>
      <dgm:spPr/>
      <dgm:t>
        <a:bodyPr/>
        <a:lstStyle/>
        <a:p>
          <a:endParaRPr lang="en-US"/>
        </a:p>
      </dgm:t>
    </dgm:pt>
    <dgm:pt modelId="{89027A00-E507-4592-97B7-10D7B51DC61D}">
      <dgm:prSet phldrT="[Text]" custT="1"/>
      <dgm:spPr/>
      <dgm:t>
        <a:bodyPr/>
        <a:lstStyle/>
        <a:p>
          <a:r>
            <a:rPr lang="en-US" sz="1600" b="1" dirty="0"/>
            <a:t>President requests $1.426 trillion discretionary spending</a:t>
          </a:r>
          <a:endParaRPr lang="en-US" sz="1600" dirty="0"/>
        </a:p>
      </dgm:t>
    </dgm:pt>
    <dgm:pt modelId="{92855431-17DF-463B-91AA-CB55D3182670}" type="parTrans" cxnId="{4CA017DF-93BF-4F98-8B90-214315F67CC5}">
      <dgm:prSet/>
      <dgm:spPr/>
      <dgm:t>
        <a:bodyPr/>
        <a:lstStyle/>
        <a:p>
          <a:endParaRPr lang="en-US"/>
        </a:p>
      </dgm:t>
    </dgm:pt>
    <dgm:pt modelId="{139FC502-2721-429D-89A3-F3FB8CE042CE}" type="sibTrans" cxnId="{4CA017DF-93BF-4F98-8B90-214315F67CC5}">
      <dgm:prSet/>
      <dgm:spPr/>
      <dgm:t>
        <a:bodyPr/>
        <a:lstStyle/>
        <a:p>
          <a:endParaRPr lang="en-US"/>
        </a:p>
      </dgm:t>
    </dgm:pt>
    <dgm:pt modelId="{C78D8E22-C8A2-4363-9090-CED906C2BFED}">
      <dgm:prSet phldrT="[Text]" custT="1"/>
      <dgm:spPr/>
      <dgm:t>
        <a:bodyPr/>
        <a:lstStyle/>
        <a:p>
          <a:pPr>
            <a:spcAft>
              <a:spcPct val="35000"/>
            </a:spcAft>
          </a:pPr>
          <a:r>
            <a:rPr lang="en-US" sz="1600" b="1" dirty="0"/>
            <a:t>OMB estimates mandated benefits to cost $2.841 trillion </a:t>
          </a:r>
        </a:p>
        <a:p>
          <a:pPr>
            <a:spcAft>
              <a:spcPts val="0"/>
            </a:spcAft>
          </a:pPr>
          <a:r>
            <a:rPr lang="en-US" sz="1600" dirty="0"/>
            <a:t>Social Security: $1.102 trillion</a:t>
          </a:r>
          <a:br>
            <a:rPr lang="en-US" sz="1600" dirty="0"/>
          </a:br>
          <a:r>
            <a:rPr lang="en-US" sz="1600" dirty="0"/>
            <a:t>Medicare: $0.679 trillion</a:t>
          </a:r>
        </a:p>
        <a:p>
          <a:pPr>
            <a:spcAft>
              <a:spcPts val="0"/>
            </a:spcAft>
          </a:pPr>
          <a:r>
            <a:rPr lang="en-US" sz="1600" dirty="0"/>
            <a:t>Medicaid: $0.418 trillion</a:t>
          </a:r>
          <a:br>
            <a:rPr lang="en-US" sz="1600" dirty="0"/>
          </a:br>
          <a:r>
            <a:rPr lang="en-US" sz="1600" dirty="0"/>
            <a:t>All Other: $0.642 trillion</a:t>
          </a:r>
        </a:p>
      </dgm:t>
    </dgm:pt>
    <dgm:pt modelId="{226893AB-B254-4274-B7B1-8994E81C6874}" type="parTrans" cxnId="{37BFB2E6-0377-4F75-B946-84450324FDA4}">
      <dgm:prSet/>
      <dgm:spPr/>
      <dgm:t>
        <a:bodyPr/>
        <a:lstStyle/>
        <a:p>
          <a:endParaRPr lang="en-US"/>
        </a:p>
      </dgm:t>
    </dgm:pt>
    <dgm:pt modelId="{778455E9-ECD6-4664-86D0-56C6F1D0C7F0}" type="sibTrans" cxnId="{37BFB2E6-0377-4F75-B946-84450324FDA4}">
      <dgm:prSet/>
      <dgm:spPr/>
      <dgm:t>
        <a:bodyPr/>
        <a:lstStyle/>
        <a:p>
          <a:endParaRPr lang="en-US"/>
        </a:p>
      </dgm:t>
    </dgm:pt>
    <dgm:pt modelId="{1F5D5D49-9B56-4445-AD83-3ABBC4FAD505}">
      <dgm:prSet phldrT="[Text]" custT="1"/>
      <dgm:spPr/>
      <dgm:t>
        <a:bodyPr/>
        <a:lstStyle/>
        <a:p>
          <a:r>
            <a:rPr lang="en-US" sz="1600" b="1" dirty="0"/>
            <a:t>OMB estimates interest payments on National debt to be $479 billion</a:t>
          </a:r>
          <a:endParaRPr lang="en-US" sz="1600" dirty="0"/>
        </a:p>
      </dgm:t>
    </dgm:pt>
    <dgm:pt modelId="{A998F206-B599-4810-84F3-D1C4194214A1}" type="parTrans" cxnId="{753333F9-AF60-49C3-8E40-32496221C7BB}">
      <dgm:prSet/>
      <dgm:spPr/>
      <dgm:t>
        <a:bodyPr/>
        <a:lstStyle/>
        <a:p>
          <a:endParaRPr lang="en-US"/>
        </a:p>
      </dgm:t>
    </dgm:pt>
    <dgm:pt modelId="{683C9D79-338F-43B1-A3A5-FE21604B7C8A}" type="sibTrans" cxnId="{753333F9-AF60-49C3-8E40-32496221C7BB}">
      <dgm:prSet/>
      <dgm:spPr/>
      <dgm:t>
        <a:bodyPr/>
        <a:lstStyle/>
        <a:p>
          <a:endParaRPr lang="en-US"/>
        </a:p>
      </dgm:t>
    </dgm:pt>
    <dgm:pt modelId="{859B5026-3145-4B17-B0AF-05B560E91A09}">
      <dgm:prSet phldrT="[Text]" custT="1"/>
      <dgm:spPr/>
      <dgm:t>
        <a:bodyPr/>
        <a:lstStyle/>
        <a:p>
          <a:r>
            <a:rPr lang="en-US" sz="1500" b="1" dirty="0"/>
            <a:t>Deficit projected at $1.092 trillion*</a:t>
          </a:r>
        </a:p>
        <a:p>
          <a:r>
            <a:rPr lang="en-US" sz="1500" b="1" dirty="0"/>
            <a:t>[CBO reports deficit at $1.9 trillion through first 8 months]</a:t>
          </a:r>
          <a:endParaRPr lang="en-US" sz="1500" dirty="0"/>
        </a:p>
      </dgm:t>
    </dgm:pt>
    <dgm:pt modelId="{5D945BB6-B04F-4DFA-BEC8-505B4B08C0FA}" type="parTrans" cxnId="{166F5DCB-E728-4D12-A92B-40AB82388603}">
      <dgm:prSet/>
      <dgm:spPr/>
      <dgm:t>
        <a:bodyPr/>
        <a:lstStyle/>
        <a:p>
          <a:endParaRPr lang="en-US"/>
        </a:p>
      </dgm:t>
    </dgm:pt>
    <dgm:pt modelId="{985989F0-9047-4653-AA3D-55AFDAF41B20}" type="sibTrans" cxnId="{166F5DCB-E728-4D12-A92B-40AB82388603}">
      <dgm:prSet/>
      <dgm:spPr/>
      <dgm:t>
        <a:bodyPr/>
        <a:lstStyle/>
        <a:p>
          <a:endParaRPr lang="en-US"/>
        </a:p>
      </dgm:t>
    </dgm:pt>
    <dgm:pt modelId="{32D817DB-27D8-48B9-BBB1-1A14D654964C}" type="pres">
      <dgm:prSet presAssocID="{1F6FD37C-FCBE-42F0-A484-5F7053190CF8}" presName="Name0" presStyleCnt="0">
        <dgm:presLayoutVars>
          <dgm:chMax val="1"/>
          <dgm:chPref val="1"/>
          <dgm:dir/>
          <dgm:animOne val="branch"/>
          <dgm:animLvl val="lvl"/>
        </dgm:presLayoutVars>
      </dgm:prSet>
      <dgm:spPr/>
    </dgm:pt>
    <dgm:pt modelId="{03CA44A8-D274-4F6E-A173-15D315DC49D7}" type="pres">
      <dgm:prSet presAssocID="{E746E817-27ED-4D68-8EC6-C49FED530971}" presName="singleCycle" presStyleCnt="0"/>
      <dgm:spPr/>
    </dgm:pt>
    <dgm:pt modelId="{598D3A20-2B7C-4E14-A0C6-43576D45A2B9}" type="pres">
      <dgm:prSet presAssocID="{E746E817-27ED-4D68-8EC6-C49FED530971}" presName="singleCenter" presStyleLbl="node1" presStyleIdx="0" presStyleCnt="7" custScaleX="213388" custScaleY="109731" custLinFactNeighborX="-7365" custLinFactNeighborY="-5573">
        <dgm:presLayoutVars>
          <dgm:chMax val="7"/>
          <dgm:chPref val="7"/>
        </dgm:presLayoutVars>
      </dgm:prSet>
      <dgm:spPr/>
    </dgm:pt>
    <dgm:pt modelId="{89BBDA71-101B-492C-88F8-09014C35EBAE}" type="pres">
      <dgm:prSet presAssocID="{DF75A0D6-420C-4E31-A7C8-80F1815C3D89}" presName="Name56" presStyleLbl="parChTrans1D2" presStyleIdx="0" presStyleCnt="6" custSzX="147073"/>
      <dgm:spPr/>
    </dgm:pt>
    <dgm:pt modelId="{C8A09012-264F-45A7-AAC1-70BD419AC0F4}" type="pres">
      <dgm:prSet presAssocID="{EAA2C30F-FA6E-4046-8A0A-CF68FC4BB384}" presName="text0" presStyleLbl="node1" presStyleIdx="1" presStyleCnt="7" custScaleX="365599" custScaleY="139484" custRadScaleRad="90985" custRadScaleInc="-23433">
        <dgm:presLayoutVars>
          <dgm:bulletEnabled val="1"/>
        </dgm:presLayoutVars>
      </dgm:prSet>
      <dgm:spPr/>
    </dgm:pt>
    <dgm:pt modelId="{C5366A01-EF8E-4EAB-B606-159AE09A55E1}" type="pres">
      <dgm:prSet presAssocID="{734F8952-A8E0-43CE-B179-701172B59666}" presName="Name56" presStyleLbl="parChTrans1D2" presStyleIdx="1" presStyleCnt="6" custSzX="1274073"/>
      <dgm:spPr/>
    </dgm:pt>
    <dgm:pt modelId="{73C8E267-2B5B-4071-8D33-7BBCE3D8A710}" type="pres">
      <dgm:prSet presAssocID="{87E7EDD2-2B35-40D7-9737-FA74BDD9BAF0}" presName="text0" presStyleLbl="node1" presStyleIdx="2" presStyleCnt="7" custScaleX="171196" custScaleY="150904" custRadScaleRad="136343" custRadScaleInc="25437">
        <dgm:presLayoutVars>
          <dgm:bulletEnabled val="1"/>
        </dgm:presLayoutVars>
      </dgm:prSet>
      <dgm:spPr/>
    </dgm:pt>
    <dgm:pt modelId="{40D93ED7-98A1-4992-8AF6-F5A8294641B6}" type="pres">
      <dgm:prSet presAssocID="{92855431-17DF-463B-91AA-CB55D3182670}" presName="Name56" presStyleLbl="parChTrans1D2" presStyleIdx="2" presStyleCnt="6" custSzX="1505279"/>
      <dgm:spPr/>
    </dgm:pt>
    <dgm:pt modelId="{98F586CD-F832-40F6-A618-21A5516EB3AC}" type="pres">
      <dgm:prSet presAssocID="{89027A00-E507-4592-97B7-10D7B51DC61D}" presName="text0" presStyleLbl="node1" presStyleIdx="3" presStyleCnt="7" custScaleX="178571" custScaleY="229780" custRadScaleRad="133539" custRadScaleInc="-31117">
        <dgm:presLayoutVars>
          <dgm:bulletEnabled val="1"/>
        </dgm:presLayoutVars>
      </dgm:prSet>
      <dgm:spPr/>
    </dgm:pt>
    <dgm:pt modelId="{790FFEF1-7F75-4EA5-B484-24D6AB195317}" type="pres">
      <dgm:prSet presAssocID="{226893AB-B254-4274-B7B1-8994E81C6874}" presName="Name56" presStyleLbl="parChTrans1D2" presStyleIdx="3" presStyleCnt="6" custSzX="181590"/>
      <dgm:spPr/>
    </dgm:pt>
    <dgm:pt modelId="{D6B2B1F0-A80B-4A0B-885A-92A3CBCE90A4}" type="pres">
      <dgm:prSet presAssocID="{C78D8E22-C8A2-4363-9090-CED906C2BFED}" presName="text0" presStyleLbl="node1" presStyleIdx="4" presStyleCnt="7" custScaleX="351321" custScaleY="154863" custRadScaleRad="73555" custRadScaleInc="30216">
        <dgm:presLayoutVars>
          <dgm:bulletEnabled val="1"/>
        </dgm:presLayoutVars>
      </dgm:prSet>
      <dgm:spPr/>
    </dgm:pt>
    <dgm:pt modelId="{D284D4A8-B70B-47C0-862A-64807DB5D993}" type="pres">
      <dgm:prSet presAssocID="{A998F206-B599-4810-84F3-D1C4194214A1}" presName="Name56" presStyleLbl="parChTrans1D2" presStyleIdx="4" presStyleCnt="6" custSzX="1297644"/>
      <dgm:spPr/>
    </dgm:pt>
    <dgm:pt modelId="{68FA0548-7AA7-4F24-986A-552467DC5604}" type="pres">
      <dgm:prSet presAssocID="{1F5D5D49-9B56-4445-AD83-3ABBC4FAD505}" presName="text0" presStyleLbl="node1" presStyleIdx="5" presStyleCnt="7" custScaleX="202721" custScaleY="181983" custRadScaleRad="161007" custRadScaleInc="55928">
        <dgm:presLayoutVars>
          <dgm:bulletEnabled val="1"/>
        </dgm:presLayoutVars>
      </dgm:prSet>
      <dgm:spPr/>
    </dgm:pt>
    <dgm:pt modelId="{ABD37D3B-A506-406A-B21B-FF0CD8BDCF1D}" type="pres">
      <dgm:prSet presAssocID="{5D945BB6-B04F-4DFA-BEC8-505B4B08C0FA}" presName="Name56" presStyleLbl="parChTrans1D2" presStyleIdx="5" presStyleCnt="6" custSzX="1219284"/>
      <dgm:spPr/>
    </dgm:pt>
    <dgm:pt modelId="{A9A71655-764E-4DF9-AD13-2C046D0E4D1E}" type="pres">
      <dgm:prSet presAssocID="{859B5026-3145-4B17-B0AF-05B560E91A09}" presName="text0" presStyleLbl="node1" presStyleIdx="6" presStyleCnt="7" custScaleX="205698" custScaleY="188319" custRadScaleRad="178373" custRadScaleInc="-30549">
        <dgm:presLayoutVars>
          <dgm:bulletEnabled val="1"/>
        </dgm:presLayoutVars>
      </dgm:prSet>
      <dgm:spPr/>
    </dgm:pt>
  </dgm:ptLst>
  <dgm:cxnLst>
    <dgm:cxn modelId="{71BC210C-35C5-4CCF-B026-ACDBF464C853}" type="presOf" srcId="{89027A00-E507-4592-97B7-10D7B51DC61D}" destId="{98F586CD-F832-40F6-A618-21A5516EB3AC}" srcOrd="0" destOrd="0" presId="urn:microsoft.com/office/officeart/2008/layout/RadialCluster"/>
    <dgm:cxn modelId="{24DBFA0F-09F6-4BA3-A993-7DB5D5180677}" srcId="{1F6FD37C-FCBE-42F0-A484-5F7053190CF8}" destId="{E746E817-27ED-4D68-8EC6-C49FED530971}" srcOrd="0" destOrd="0" parTransId="{EC51EA2F-ECAF-4B93-9D46-1CFF7008A752}" sibTransId="{A2123FDD-77B2-4B13-8FBB-F7128D2BE892}"/>
    <dgm:cxn modelId="{7FC9062A-7C24-47A2-84F5-1F394E23EFFD}" type="presOf" srcId="{226893AB-B254-4274-B7B1-8994E81C6874}" destId="{790FFEF1-7F75-4EA5-B484-24D6AB195317}" srcOrd="0" destOrd="0" presId="urn:microsoft.com/office/officeart/2008/layout/RadialCluster"/>
    <dgm:cxn modelId="{18266C61-BDA0-431B-B801-D7C2BA2DD9D7}" type="presOf" srcId="{734F8952-A8E0-43CE-B179-701172B59666}" destId="{C5366A01-EF8E-4EAB-B606-159AE09A55E1}" srcOrd="0" destOrd="0" presId="urn:microsoft.com/office/officeart/2008/layout/RadialCluster"/>
    <dgm:cxn modelId="{78A4014F-AC6E-48D3-A90B-C5D30CDE5AFB}" type="presOf" srcId="{859B5026-3145-4B17-B0AF-05B560E91A09}" destId="{A9A71655-764E-4DF9-AD13-2C046D0E4D1E}" srcOrd="0" destOrd="0" presId="urn:microsoft.com/office/officeart/2008/layout/RadialCluster"/>
    <dgm:cxn modelId="{91161A59-30EF-49DD-8D56-176FA82A02D9}" srcId="{E746E817-27ED-4D68-8EC6-C49FED530971}" destId="{EAA2C30F-FA6E-4046-8A0A-CF68FC4BB384}" srcOrd="0" destOrd="0" parTransId="{DF75A0D6-420C-4E31-A7C8-80F1815C3D89}" sibTransId="{CAA59F2A-0B58-4CCB-BE20-7559E2991867}"/>
    <dgm:cxn modelId="{0559417E-2B73-43BE-AC18-06997A852DB5}" type="presOf" srcId="{1F6FD37C-FCBE-42F0-A484-5F7053190CF8}" destId="{32D817DB-27D8-48B9-BBB1-1A14D654964C}" srcOrd="0" destOrd="0" presId="urn:microsoft.com/office/officeart/2008/layout/RadialCluster"/>
    <dgm:cxn modelId="{0151FB7F-EA8E-449C-BC1A-86D7A0D577A6}" type="presOf" srcId="{E746E817-27ED-4D68-8EC6-C49FED530971}" destId="{598D3A20-2B7C-4E14-A0C6-43576D45A2B9}" srcOrd="0" destOrd="0" presId="urn:microsoft.com/office/officeart/2008/layout/RadialCluster"/>
    <dgm:cxn modelId="{BDAC7BA1-5425-4F03-9E7A-D0CBAFCC924A}" type="presOf" srcId="{A998F206-B599-4810-84F3-D1C4194214A1}" destId="{D284D4A8-B70B-47C0-862A-64807DB5D993}" srcOrd="0" destOrd="0" presId="urn:microsoft.com/office/officeart/2008/layout/RadialCluster"/>
    <dgm:cxn modelId="{7CE092A3-3E99-4E74-B3FC-10C315222030}" type="presOf" srcId="{5D945BB6-B04F-4DFA-BEC8-505B4B08C0FA}" destId="{ABD37D3B-A506-406A-B21B-FF0CD8BDCF1D}" srcOrd="0" destOrd="0" presId="urn:microsoft.com/office/officeart/2008/layout/RadialCluster"/>
    <dgm:cxn modelId="{966830AD-CC56-44E1-A898-DDC1ACBC2B61}" type="presOf" srcId="{1F5D5D49-9B56-4445-AD83-3ABBC4FAD505}" destId="{68FA0548-7AA7-4F24-986A-552467DC5604}" srcOrd="0" destOrd="0" presId="urn:microsoft.com/office/officeart/2008/layout/RadialCluster"/>
    <dgm:cxn modelId="{F64EB9C3-0860-437B-B57B-2680CB5BB151}" srcId="{E746E817-27ED-4D68-8EC6-C49FED530971}" destId="{87E7EDD2-2B35-40D7-9737-FA74BDD9BAF0}" srcOrd="1" destOrd="0" parTransId="{734F8952-A8E0-43CE-B179-701172B59666}" sibTransId="{AF158A9B-315D-4CC5-9BA7-1A2AB370C5E6}"/>
    <dgm:cxn modelId="{8F6DC4C4-9FAC-47EE-AF7A-8F4A31A45A1C}" type="presOf" srcId="{C78D8E22-C8A2-4363-9090-CED906C2BFED}" destId="{D6B2B1F0-A80B-4A0B-885A-92A3CBCE90A4}" srcOrd="0" destOrd="0" presId="urn:microsoft.com/office/officeart/2008/layout/RadialCluster"/>
    <dgm:cxn modelId="{435B06C7-A120-42D0-A65A-033ED509D63C}" type="presOf" srcId="{87E7EDD2-2B35-40D7-9737-FA74BDD9BAF0}" destId="{73C8E267-2B5B-4071-8D33-7BBCE3D8A710}" srcOrd="0" destOrd="0" presId="urn:microsoft.com/office/officeart/2008/layout/RadialCluster"/>
    <dgm:cxn modelId="{166F5DCB-E728-4D12-A92B-40AB82388603}" srcId="{E746E817-27ED-4D68-8EC6-C49FED530971}" destId="{859B5026-3145-4B17-B0AF-05B560E91A09}" srcOrd="5" destOrd="0" parTransId="{5D945BB6-B04F-4DFA-BEC8-505B4B08C0FA}" sibTransId="{985989F0-9047-4653-AA3D-55AFDAF41B20}"/>
    <dgm:cxn modelId="{6EC1FFD9-D558-4B55-811E-3EEDBE3BE1EA}" type="presOf" srcId="{EAA2C30F-FA6E-4046-8A0A-CF68FC4BB384}" destId="{C8A09012-264F-45A7-AAC1-70BD419AC0F4}" srcOrd="0" destOrd="0" presId="urn:microsoft.com/office/officeart/2008/layout/RadialCluster"/>
    <dgm:cxn modelId="{4CA017DF-93BF-4F98-8B90-214315F67CC5}" srcId="{E746E817-27ED-4D68-8EC6-C49FED530971}" destId="{89027A00-E507-4592-97B7-10D7B51DC61D}" srcOrd="2" destOrd="0" parTransId="{92855431-17DF-463B-91AA-CB55D3182670}" sibTransId="{139FC502-2721-429D-89A3-F3FB8CE042CE}"/>
    <dgm:cxn modelId="{37BFB2E6-0377-4F75-B946-84450324FDA4}" srcId="{E746E817-27ED-4D68-8EC6-C49FED530971}" destId="{C78D8E22-C8A2-4363-9090-CED906C2BFED}" srcOrd="3" destOrd="0" parTransId="{226893AB-B254-4274-B7B1-8994E81C6874}" sibTransId="{778455E9-ECD6-4664-86D0-56C6F1D0C7F0}"/>
    <dgm:cxn modelId="{4FA4A0EA-884E-46CD-84A8-8CC6D9BBEF5F}" type="presOf" srcId="{92855431-17DF-463B-91AA-CB55D3182670}" destId="{40D93ED7-98A1-4992-8AF6-F5A8294641B6}" srcOrd="0" destOrd="0" presId="urn:microsoft.com/office/officeart/2008/layout/RadialCluster"/>
    <dgm:cxn modelId="{753333F9-AF60-49C3-8E40-32496221C7BB}" srcId="{E746E817-27ED-4D68-8EC6-C49FED530971}" destId="{1F5D5D49-9B56-4445-AD83-3ABBC4FAD505}" srcOrd="4" destOrd="0" parTransId="{A998F206-B599-4810-84F3-D1C4194214A1}" sibTransId="{683C9D79-338F-43B1-A3A5-FE21604B7C8A}"/>
    <dgm:cxn modelId="{B379D9F9-A36C-49E6-8A22-F2156A94C3A3}" type="presOf" srcId="{DF75A0D6-420C-4E31-A7C8-80F1815C3D89}" destId="{89BBDA71-101B-492C-88F8-09014C35EBAE}" srcOrd="0" destOrd="0" presId="urn:microsoft.com/office/officeart/2008/layout/RadialCluster"/>
    <dgm:cxn modelId="{9F596453-DED0-46FE-ADDE-224E25129D1D}" type="presParOf" srcId="{32D817DB-27D8-48B9-BBB1-1A14D654964C}" destId="{03CA44A8-D274-4F6E-A173-15D315DC49D7}" srcOrd="0" destOrd="0" presId="urn:microsoft.com/office/officeart/2008/layout/RadialCluster"/>
    <dgm:cxn modelId="{1027C601-F8A7-4574-A914-5A394FBD5493}" type="presParOf" srcId="{03CA44A8-D274-4F6E-A173-15D315DC49D7}" destId="{598D3A20-2B7C-4E14-A0C6-43576D45A2B9}" srcOrd="0" destOrd="0" presId="urn:microsoft.com/office/officeart/2008/layout/RadialCluster"/>
    <dgm:cxn modelId="{6AB47A4A-F69B-4551-A14E-981C20DA7B7B}" type="presParOf" srcId="{03CA44A8-D274-4F6E-A173-15D315DC49D7}" destId="{89BBDA71-101B-492C-88F8-09014C35EBAE}" srcOrd="1" destOrd="0" presId="urn:microsoft.com/office/officeart/2008/layout/RadialCluster"/>
    <dgm:cxn modelId="{97B50FB2-81C1-4EA2-9315-851B4C60BE74}" type="presParOf" srcId="{03CA44A8-D274-4F6E-A173-15D315DC49D7}" destId="{C8A09012-264F-45A7-AAC1-70BD419AC0F4}" srcOrd="2" destOrd="0" presId="urn:microsoft.com/office/officeart/2008/layout/RadialCluster"/>
    <dgm:cxn modelId="{7F9FC910-D18E-4B48-9847-39F9A2463DA7}" type="presParOf" srcId="{03CA44A8-D274-4F6E-A173-15D315DC49D7}" destId="{C5366A01-EF8E-4EAB-B606-159AE09A55E1}" srcOrd="3" destOrd="0" presId="urn:microsoft.com/office/officeart/2008/layout/RadialCluster"/>
    <dgm:cxn modelId="{1D635906-59E6-4778-AF37-0C1CEF23BF54}" type="presParOf" srcId="{03CA44A8-D274-4F6E-A173-15D315DC49D7}" destId="{73C8E267-2B5B-4071-8D33-7BBCE3D8A710}" srcOrd="4" destOrd="0" presId="urn:microsoft.com/office/officeart/2008/layout/RadialCluster"/>
    <dgm:cxn modelId="{8E0AB320-8E9F-423B-ACEB-6CD998C05AB0}" type="presParOf" srcId="{03CA44A8-D274-4F6E-A173-15D315DC49D7}" destId="{40D93ED7-98A1-4992-8AF6-F5A8294641B6}" srcOrd="5" destOrd="0" presId="urn:microsoft.com/office/officeart/2008/layout/RadialCluster"/>
    <dgm:cxn modelId="{D6136F46-444A-48DE-AA44-36DE035EEC79}" type="presParOf" srcId="{03CA44A8-D274-4F6E-A173-15D315DC49D7}" destId="{98F586CD-F832-40F6-A618-21A5516EB3AC}" srcOrd="6" destOrd="0" presId="urn:microsoft.com/office/officeart/2008/layout/RadialCluster"/>
    <dgm:cxn modelId="{61237ECB-7ACC-47DD-B3B7-DC9692790C4F}" type="presParOf" srcId="{03CA44A8-D274-4F6E-A173-15D315DC49D7}" destId="{790FFEF1-7F75-4EA5-B484-24D6AB195317}" srcOrd="7" destOrd="0" presId="urn:microsoft.com/office/officeart/2008/layout/RadialCluster"/>
    <dgm:cxn modelId="{28C17F63-7B19-445B-B0DB-F56CB42D26A7}" type="presParOf" srcId="{03CA44A8-D274-4F6E-A173-15D315DC49D7}" destId="{D6B2B1F0-A80B-4A0B-885A-92A3CBCE90A4}" srcOrd="8" destOrd="0" presId="urn:microsoft.com/office/officeart/2008/layout/RadialCluster"/>
    <dgm:cxn modelId="{5CCE4933-65F9-4480-9377-53CDF98DED4D}" type="presParOf" srcId="{03CA44A8-D274-4F6E-A173-15D315DC49D7}" destId="{D284D4A8-B70B-47C0-862A-64807DB5D993}" srcOrd="9" destOrd="0" presId="urn:microsoft.com/office/officeart/2008/layout/RadialCluster"/>
    <dgm:cxn modelId="{D20F9D4F-14AA-4455-8582-E1CF5DB88876}" type="presParOf" srcId="{03CA44A8-D274-4F6E-A173-15D315DC49D7}" destId="{68FA0548-7AA7-4F24-986A-552467DC5604}" srcOrd="10" destOrd="0" presId="urn:microsoft.com/office/officeart/2008/layout/RadialCluster"/>
    <dgm:cxn modelId="{90C759B5-600C-4E22-9CA2-922B573A06D5}" type="presParOf" srcId="{03CA44A8-D274-4F6E-A173-15D315DC49D7}" destId="{ABD37D3B-A506-406A-B21B-FF0CD8BDCF1D}" srcOrd="11" destOrd="0" presId="urn:microsoft.com/office/officeart/2008/layout/RadialCluster"/>
    <dgm:cxn modelId="{F5B52E8A-CA90-45C8-AE5F-E5429BE4C231}" type="presParOf" srcId="{03CA44A8-D274-4F6E-A173-15D315DC49D7}" destId="{A9A71655-764E-4DF9-AD13-2C046D0E4D1E}" srcOrd="12"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40664F9-88D4-49E6-8CBE-10513685D258}" type="doc">
      <dgm:prSet loTypeId="urn:microsoft.com/office/officeart/2005/8/layout/vList5" loCatId="list" qsTypeId="urn:microsoft.com/office/officeart/2005/8/quickstyle/simple1" qsCatId="simple" csTypeId="urn:microsoft.com/office/officeart/2005/8/colors/colorful4" csCatId="colorful" phldr="1"/>
      <dgm:spPr/>
      <dgm:t>
        <a:bodyPr/>
        <a:lstStyle/>
        <a:p>
          <a:endParaRPr lang="en-US"/>
        </a:p>
      </dgm:t>
    </dgm:pt>
    <dgm:pt modelId="{D09FB738-FC6E-44A8-B68E-75181171899F}">
      <dgm:prSet phldrT="[Text]"/>
      <dgm:spPr>
        <a:solidFill>
          <a:schemeClr val="tx2">
            <a:lumMod val="50000"/>
          </a:schemeClr>
        </a:solidFill>
      </dgm:spPr>
      <dgm:t>
        <a:bodyPr/>
        <a:lstStyle/>
        <a:p>
          <a:r>
            <a:rPr lang="en-US" dirty="0"/>
            <a:t>Basic Energy Sciences (BES)</a:t>
          </a:r>
        </a:p>
      </dgm:t>
    </dgm:pt>
    <dgm:pt modelId="{E37A4182-7A1D-402C-9545-FB58C88B719E}" type="parTrans" cxnId="{6DD8A45F-85CE-4CC6-859E-53FEAB0FE93E}">
      <dgm:prSet/>
      <dgm:spPr/>
      <dgm:t>
        <a:bodyPr/>
        <a:lstStyle/>
        <a:p>
          <a:endParaRPr lang="en-US"/>
        </a:p>
      </dgm:t>
    </dgm:pt>
    <dgm:pt modelId="{B4DA5F6E-A7D7-4E61-A8A8-74AA944A90CA}" type="sibTrans" cxnId="{6DD8A45F-85CE-4CC6-859E-53FEAB0FE93E}">
      <dgm:prSet/>
      <dgm:spPr/>
      <dgm:t>
        <a:bodyPr/>
        <a:lstStyle/>
        <a:p>
          <a:endParaRPr lang="en-US"/>
        </a:p>
      </dgm:t>
    </dgm:pt>
    <dgm:pt modelId="{48DFEF73-8878-4581-B6B7-385ABBD3AAA5}">
      <dgm:prSet phldrT="[Text]"/>
      <dgm:spPr/>
      <dgm:t>
        <a:bodyPr/>
        <a:lstStyle/>
        <a:p>
          <a:r>
            <a:rPr lang="en-US" b="1" dirty="0">
              <a:latin typeface="Arial" pitchFamily="34" charset="0"/>
              <a:cs typeface="Arial" pitchFamily="34" charset="0"/>
            </a:rPr>
            <a:t>Understanding, predicting, and ultimately controlling matter and energy flow at the electronic, atomic, and molecular levels</a:t>
          </a:r>
          <a:endParaRPr lang="en-US" b="1" dirty="0"/>
        </a:p>
      </dgm:t>
    </dgm:pt>
    <dgm:pt modelId="{74978715-A084-456A-B9B5-95302CEA0E69}" type="parTrans" cxnId="{D7BC4470-31E3-4483-8348-C16BBA7B8AB0}">
      <dgm:prSet/>
      <dgm:spPr/>
      <dgm:t>
        <a:bodyPr/>
        <a:lstStyle/>
        <a:p>
          <a:endParaRPr lang="en-US"/>
        </a:p>
      </dgm:t>
    </dgm:pt>
    <dgm:pt modelId="{3D97BB03-E04F-4A2A-B489-9F2A2D63BA45}" type="sibTrans" cxnId="{D7BC4470-31E3-4483-8348-C16BBA7B8AB0}">
      <dgm:prSet/>
      <dgm:spPr/>
      <dgm:t>
        <a:bodyPr/>
        <a:lstStyle/>
        <a:p>
          <a:endParaRPr lang="en-US"/>
        </a:p>
      </dgm:t>
    </dgm:pt>
    <dgm:pt modelId="{10C7F970-1AF4-4511-8E89-E946ED7566D2}">
      <dgm:prSet phldrT="[Text]"/>
      <dgm:spPr>
        <a:solidFill>
          <a:schemeClr val="tx2">
            <a:lumMod val="75000"/>
          </a:schemeClr>
        </a:solidFill>
      </dgm:spPr>
      <dgm:t>
        <a:bodyPr/>
        <a:lstStyle/>
        <a:p>
          <a:r>
            <a:rPr lang="en-US" dirty="0"/>
            <a:t>Advanced Scientific Computing Research (ASCR)</a:t>
          </a:r>
        </a:p>
      </dgm:t>
    </dgm:pt>
    <dgm:pt modelId="{275DB653-10CC-469E-96EE-24CB6BDB915D}" type="parTrans" cxnId="{19524DF0-A2D6-4F74-AD8A-3335966B221B}">
      <dgm:prSet/>
      <dgm:spPr/>
      <dgm:t>
        <a:bodyPr/>
        <a:lstStyle/>
        <a:p>
          <a:endParaRPr lang="en-US"/>
        </a:p>
      </dgm:t>
    </dgm:pt>
    <dgm:pt modelId="{CBA3216B-BA18-4D5A-95C4-F6D6174C8470}" type="sibTrans" cxnId="{19524DF0-A2D6-4F74-AD8A-3335966B221B}">
      <dgm:prSet/>
      <dgm:spPr/>
      <dgm:t>
        <a:bodyPr/>
        <a:lstStyle/>
        <a:p>
          <a:endParaRPr lang="en-US"/>
        </a:p>
      </dgm:t>
    </dgm:pt>
    <dgm:pt modelId="{12325AE2-7D2B-483B-B1DD-61C83B6DED2F}">
      <dgm:prSet phldrT="[Text]"/>
      <dgm:spPr/>
      <dgm:t>
        <a:bodyPr/>
        <a:lstStyle/>
        <a:p>
          <a:r>
            <a:rPr lang="en-US" b="1" dirty="0">
              <a:latin typeface="Arial" pitchFamily="34" charset="0"/>
              <a:cs typeface="Arial" pitchFamily="34" charset="0"/>
            </a:rPr>
            <a:t>Delivering world leading computational and networking capabilities to extend the frontiers of science and technology</a:t>
          </a:r>
          <a:endParaRPr lang="en-US" b="1" dirty="0"/>
        </a:p>
      </dgm:t>
    </dgm:pt>
    <dgm:pt modelId="{FE6683DC-EF59-434E-81D5-1945ECC718DE}" type="parTrans" cxnId="{192BFE76-D91A-4ACA-8299-5A919430D993}">
      <dgm:prSet/>
      <dgm:spPr/>
      <dgm:t>
        <a:bodyPr/>
        <a:lstStyle/>
        <a:p>
          <a:endParaRPr lang="en-US"/>
        </a:p>
      </dgm:t>
    </dgm:pt>
    <dgm:pt modelId="{6F0618B5-E3BF-4F90-AE25-2FB9A5EE6818}" type="sibTrans" cxnId="{192BFE76-D91A-4ACA-8299-5A919430D993}">
      <dgm:prSet/>
      <dgm:spPr/>
      <dgm:t>
        <a:bodyPr/>
        <a:lstStyle/>
        <a:p>
          <a:endParaRPr lang="en-US"/>
        </a:p>
      </dgm:t>
    </dgm:pt>
    <dgm:pt modelId="{1A9B005E-2764-4055-A0E4-8F89D0002740}">
      <dgm:prSet phldrT="[Text]"/>
      <dgm:spPr>
        <a:solidFill>
          <a:schemeClr val="tx2">
            <a:lumMod val="60000"/>
            <a:lumOff val="40000"/>
          </a:schemeClr>
        </a:solidFill>
      </dgm:spPr>
      <dgm:t>
        <a:bodyPr/>
        <a:lstStyle/>
        <a:p>
          <a:r>
            <a:rPr lang="en-US" dirty="0"/>
            <a:t>Biological and Environmental Research (BER)</a:t>
          </a:r>
        </a:p>
      </dgm:t>
    </dgm:pt>
    <dgm:pt modelId="{1C6900E9-96DF-455E-8F2B-98C4E9B54DF4}" type="parTrans" cxnId="{908B8176-A4AD-4D0E-A074-CE98C28CB8B5}">
      <dgm:prSet/>
      <dgm:spPr/>
      <dgm:t>
        <a:bodyPr/>
        <a:lstStyle/>
        <a:p>
          <a:endParaRPr lang="en-US"/>
        </a:p>
      </dgm:t>
    </dgm:pt>
    <dgm:pt modelId="{2B7B3D3C-1C5B-4A8C-87B6-5785D95C74D7}" type="sibTrans" cxnId="{908B8176-A4AD-4D0E-A074-CE98C28CB8B5}">
      <dgm:prSet/>
      <dgm:spPr/>
      <dgm:t>
        <a:bodyPr/>
        <a:lstStyle/>
        <a:p>
          <a:endParaRPr lang="en-US"/>
        </a:p>
      </dgm:t>
    </dgm:pt>
    <dgm:pt modelId="{62FDCD09-CDBA-47B5-B452-1FC3FA815358}">
      <dgm:prSet phldrT="[Text]"/>
      <dgm:spPr/>
      <dgm:t>
        <a:bodyPr/>
        <a:lstStyle/>
        <a:p>
          <a:r>
            <a:rPr lang="en-US" b="1" dirty="0">
              <a:latin typeface="Arial" pitchFamily="34" charset="0"/>
              <a:cs typeface="Arial" pitchFamily="34" charset="0"/>
            </a:rPr>
            <a:t>Understanding complex biological, climatic, and environmental systems</a:t>
          </a:r>
          <a:endParaRPr lang="en-US" b="1" dirty="0"/>
        </a:p>
      </dgm:t>
    </dgm:pt>
    <dgm:pt modelId="{19E11031-7F39-48B3-9CF6-9D49C1A758AD}" type="parTrans" cxnId="{AB8C97C2-0F64-4963-AEB6-34157B87C0A2}">
      <dgm:prSet/>
      <dgm:spPr/>
      <dgm:t>
        <a:bodyPr/>
        <a:lstStyle/>
        <a:p>
          <a:endParaRPr lang="en-US"/>
        </a:p>
      </dgm:t>
    </dgm:pt>
    <dgm:pt modelId="{FF3F2D8C-3F90-4B10-B8C1-E150B214C9ED}" type="sibTrans" cxnId="{AB8C97C2-0F64-4963-AEB6-34157B87C0A2}">
      <dgm:prSet/>
      <dgm:spPr/>
      <dgm:t>
        <a:bodyPr/>
        <a:lstStyle/>
        <a:p>
          <a:endParaRPr lang="en-US"/>
        </a:p>
      </dgm:t>
    </dgm:pt>
    <dgm:pt modelId="{CEAC8B09-D333-4FB1-921B-807012961611}">
      <dgm:prSet phldrT="[Text]"/>
      <dgm:spPr>
        <a:solidFill>
          <a:schemeClr val="accent3">
            <a:lumMod val="75000"/>
          </a:schemeClr>
        </a:solidFill>
      </dgm:spPr>
      <dgm:t>
        <a:bodyPr/>
        <a:lstStyle/>
        <a:p>
          <a:r>
            <a:rPr lang="en-US" dirty="0"/>
            <a:t>Fusion Energy Sciences (FES)</a:t>
          </a:r>
        </a:p>
      </dgm:t>
    </dgm:pt>
    <dgm:pt modelId="{3992C9A2-4012-4404-A141-D35D49E9D7F5}" type="parTrans" cxnId="{4E0D007C-0512-4BD6-8EB5-A9A06B3E9704}">
      <dgm:prSet/>
      <dgm:spPr/>
      <dgm:t>
        <a:bodyPr/>
        <a:lstStyle/>
        <a:p>
          <a:endParaRPr lang="en-US"/>
        </a:p>
      </dgm:t>
    </dgm:pt>
    <dgm:pt modelId="{58BB2CFD-86A9-4C92-B1B1-9EB8B13347B3}" type="sibTrans" cxnId="{4E0D007C-0512-4BD6-8EB5-A9A06B3E9704}">
      <dgm:prSet/>
      <dgm:spPr/>
      <dgm:t>
        <a:bodyPr/>
        <a:lstStyle/>
        <a:p>
          <a:endParaRPr lang="en-US"/>
        </a:p>
      </dgm:t>
    </dgm:pt>
    <dgm:pt modelId="{C2A78739-CF3D-4254-AABA-CC7A132CDA56}">
      <dgm:prSet phldrT="[Text]"/>
      <dgm:spPr>
        <a:solidFill>
          <a:schemeClr val="accent3">
            <a:lumMod val="50000"/>
          </a:schemeClr>
        </a:solidFill>
      </dgm:spPr>
      <dgm:t>
        <a:bodyPr/>
        <a:lstStyle/>
        <a:p>
          <a:r>
            <a:rPr lang="en-US" dirty="0"/>
            <a:t>High Energy Physics (HEP)</a:t>
          </a:r>
        </a:p>
      </dgm:t>
    </dgm:pt>
    <dgm:pt modelId="{0873BEC2-E3B6-49F4-8DFB-611E5AE6967E}" type="parTrans" cxnId="{0278D3DF-88D2-4D53-85D4-597DD5C7A6BE}">
      <dgm:prSet/>
      <dgm:spPr/>
      <dgm:t>
        <a:bodyPr/>
        <a:lstStyle/>
        <a:p>
          <a:endParaRPr lang="en-US"/>
        </a:p>
      </dgm:t>
    </dgm:pt>
    <dgm:pt modelId="{387B6603-F10D-4757-A7DF-430C006AA00C}" type="sibTrans" cxnId="{0278D3DF-88D2-4D53-85D4-597DD5C7A6BE}">
      <dgm:prSet/>
      <dgm:spPr/>
      <dgm:t>
        <a:bodyPr/>
        <a:lstStyle/>
        <a:p>
          <a:endParaRPr lang="en-US"/>
        </a:p>
      </dgm:t>
    </dgm:pt>
    <dgm:pt modelId="{6B74184F-0398-407D-A8F3-8E1E6C37750A}">
      <dgm:prSet phldrT="[Text]"/>
      <dgm:spPr>
        <a:solidFill>
          <a:srgbClr val="106636"/>
        </a:solidFill>
      </dgm:spPr>
      <dgm:t>
        <a:bodyPr/>
        <a:lstStyle/>
        <a:p>
          <a:r>
            <a:rPr lang="en-US" dirty="0"/>
            <a:t>Nuclear Physics (NP)</a:t>
          </a:r>
        </a:p>
      </dgm:t>
    </dgm:pt>
    <dgm:pt modelId="{40D5918B-7B8A-4028-BCFE-F342A241CA77}" type="parTrans" cxnId="{C763A58C-21A4-4FF5-A543-347501E1DD73}">
      <dgm:prSet/>
      <dgm:spPr/>
      <dgm:t>
        <a:bodyPr/>
        <a:lstStyle/>
        <a:p>
          <a:endParaRPr lang="en-US"/>
        </a:p>
      </dgm:t>
    </dgm:pt>
    <dgm:pt modelId="{C92A9B95-DA21-45EC-B983-3CF448855292}" type="sibTrans" cxnId="{C763A58C-21A4-4FF5-A543-347501E1DD73}">
      <dgm:prSet/>
      <dgm:spPr/>
      <dgm:t>
        <a:bodyPr/>
        <a:lstStyle/>
        <a:p>
          <a:endParaRPr lang="en-US"/>
        </a:p>
      </dgm:t>
    </dgm:pt>
    <dgm:pt modelId="{E1BE9156-93CA-4622-A8AE-FD02EB2DA1D2}">
      <dgm:prSet phldrT="[Text]"/>
      <dgm:spPr/>
      <dgm:t>
        <a:bodyPr/>
        <a:lstStyle/>
        <a:p>
          <a:r>
            <a:rPr lang="en-US" b="1" dirty="0">
              <a:latin typeface="Arial" pitchFamily="34" charset="0"/>
              <a:cs typeface="Arial" pitchFamily="34" charset="0"/>
            </a:rPr>
            <a:t>Building the scientific foundations for a fusion energy source </a:t>
          </a:r>
          <a:endParaRPr lang="en-US" b="1" dirty="0"/>
        </a:p>
      </dgm:t>
    </dgm:pt>
    <dgm:pt modelId="{EAC31353-DD69-4D29-B7DE-B02FA05DFB98}" type="parTrans" cxnId="{53008459-E589-4081-B195-175E2BBA2F80}">
      <dgm:prSet/>
      <dgm:spPr/>
      <dgm:t>
        <a:bodyPr/>
        <a:lstStyle/>
        <a:p>
          <a:endParaRPr lang="en-US"/>
        </a:p>
      </dgm:t>
    </dgm:pt>
    <dgm:pt modelId="{8DD74331-B21D-4C10-AA74-AC29C8445472}" type="sibTrans" cxnId="{53008459-E589-4081-B195-175E2BBA2F80}">
      <dgm:prSet/>
      <dgm:spPr/>
      <dgm:t>
        <a:bodyPr/>
        <a:lstStyle/>
        <a:p>
          <a:endParaRPr lang="en-US"/>
        </a:p>
      </dgm:t>
    </dgm:pt>
    <dgm:pt modelId="{51B4D40B-FCB6-4C18-9458-31CEA0628133}">
      <dgm:prSet phldrT="[Text]"/>
      <dgm:spPr/>
      <dgm:t>
        <a:bodyPr/>
        <a:lstStyle/>
        <a:p>
          <a:r>
            <a:rPr lang="en-US" b="1" dirty="0">
              <a:latin typeface="Arial" pitchFamily="34" charset="0"/>
              <a:cs typeface="Arial" pitchFamily="34" charset="0"/>
            </a:rPr>
            <a:t>Understanding how the universe works at its most fundamental level through research, projects, and facilities</a:t>
          </a:r>
        </a:p>
      </dgm:t>
    </dgm:pt>
    <dgm:pt modelId="{4CAFCA7D-0E32-40E4-BC61-A47DF010AC68}" type="parTrans" cxnId="{4415B837-29EC-44B0-8B8A-1C2E64B5594B}">
      <dgm:prSet/>
      <dgm:spPr/>
      <dgm:t>
        <a:bodyPr/>
        <a:lstStyle/>
        <a:p>
          <a:endParaRPr lang="en-US"/>
        </a:p>
      </dgm:t>
    </dgm:pt>
    <dgm:pt modelId="{D6172DF7-4F25-4CE3-8693-61D355FA5A9A}" type="sibTrans" cxnId="{4415B837-29EC-44B0-8B8A-1C2E64B5594B}">
      <dgm:prSet/>
      <dgm:spPr/>
      <dgm:t>
        <a:bodyPr/>
        <a:lstStyle/>
        <a:p>
          <a:endParaRPr lang="en-US"/>
        </a:p>
      </dgm:t>
    </dgm:pt>
    <dgm:pt modelId="{B978E477-3766-4275-9DA1-C6A79F168D67}">
      <dgm:prSet phldrT="[Text]"/>
      <dgm:spPr/>
      <dgm:t>
        <a:bodyPr/>
        <a:lstStyle/>
        <a:p>
          <a:r>
            <a:rPr lang="en-US" b="1" dirty="0">
              <a:latin typeface="Arial" pitchFamily="34" charset="0"/>
              <a:cs typeface="Arial" pitchFamily="34" charset="0"/>
            </a:rPr>
            <a:t>Discovering, exploring, and understanding all forms of nuclear matter</a:t>
          </a:r>
          <a:endParaRPr lang="en-US" b="1" dirty="0"/>
        </a:p>
      </dgm:t>
    </dgm:pt>
    <dgm:pt modelId="{F00BE289-9551-4C9B-980D-214E18D751CA}" type="parTrans" cxnId="{23E7D4EA-591B-4FC2-A673-C9D4657BD21A}">
      <dgm:prSet/>
      <dgm:spPr/>
      <dgm:t>
        <a:bodyPr/>
        <a:lstStyle/>
        <a:p>
          <a:endParaRPr lang="en-US"/>
        </a:p>
      </dgm:t>
    </dgm:pt>
    <dgm:pt modelId="{B65B775A-D8F6-4A78-A4B6-441C72F4DB0E}" type="sibTrans" cxnId="{23E7D4EA-591B-4FC2-A673-C9D4657BD21A}">
      <dgm:prSet/>
      <dgm:spPr/>
      <dgm:t>
        <a:bodyPr/>
        <a:lstStyle/>
        <a:p>
          <a:endParaRPr lang="en-US"/>
        </a:p>
      </dgm:t>
    </dgm:pt>
    <dgm:pt modelId="{F1B8231E-07D1-49E9-9B3D-5ADCED3B4CDD}" type="pres">
      <dgm:prSet presAssocID="{040664F9-88D4-49E6-8CBE-10513685D258}" presName="Name0" presStyleCnt="0">
        <dgm:presLayoutVars>
          <dgm:dir/>
          <dgm:animLvl val="lvl"/>
          <dgm:resizeHandles val="exact"/>
        </dgm:presLayoutVars>
      </dgm:prSet>
      <dgm:spPr/>
    </dgm:pt>
    <dgm:pt modelId="{32C8CC2A-2C87-44AA-8C67-3FBD9CA52CEB}" type="pres">
      <dgm:prSet presAssocID="{D09FB738-FC6E-44A8-B68E-75181171899F}" presName="linNode" presStyleCnt="0"/>
      <dgm:spPr/>
    </dgm:pt>
    <dgm:pt modelId="{6C833E97-2374-468A-9834-74EEEA54D68E}" type="pres">
      <dgm:prSet presAssocID="{D09FB738-FC6E-44A8-B68E-75181171899F}" presName="parentText" presStyleLbl="node1" presStyleIdx="0" presStyleCnt="6" custScaleX="121167" custLinFactNeighborY="-172">
        <dgm:presLayoutVars>
          <dgm:chMax val="1"/>
          <dgm:bulletEnabled val="1"/>
        </dgm:presLayoutVars>
      </dgm:prSet>
      <dgm:spPr/>
    </dgm:pt>
    <dgm:pt modelId="{557D81F5-2B54-4182-956A-2974F00F90F7}" type="pres">
      <dgm:prSet presAssocID="{D09FB738-FC6E-44A8-B68E-75181171899F}" presName="descendantText" presStyleLbl="alignAccFollowNode1" presStyleIdx="0" presStyleCnt="6">
        <dgm:presLayoutVars>
          <dgm:bulletEnabled val="1"/>
        </dgm:presLayoutVars>
      </dgm:prSet>
      <dgm:spPr/>
    </dgm:pt>
    <dgm:pt modelId="{E23ED408-8E98-438F-B793-D8E435CA3DDB}" type="pres">
      <dgm:prSet presAssocID="{B4DA5F6E-A7D7-4E61-A8A8-74AA944A90CA}" presName="sp" presStyleCnt="0"/>
      <dgm:spPr/>
    </dgm:pt>
    <dgm:pt modelId="{A59560F3-5316-4A14-9A3E-44EF2D78B902}" type="pres">
      <dgm:prSet presAssocID="{10C7F970-1AF4-4511-8E89-E946ED7566D2}" presName="linNode" presStyleCnt="0"/>
      <dgm:spPr/>
    </dgm:pt>
    <dgm:pt modelId="{37914A42-CE07-48D2-A834-DCB5A536D450}" type="pres">
      <dgm:prSet presAssocID="{10C7F970-1AF4-4511-8E89-E946ED7566D2}" presName="parentText" presStyleLbl="node1" presStyleIdx="1" presStyleCnt="6" custScaleX="121167">
        <dgm:presLayoutVars>
          <dgm:chMax val="1"/>
          <dgm:bulletEnabled val="1"/>
        </dgm:presLayoutVars>
      </dgm:prSet>
      <dgm:spPr/>
    </dgm:pt>
    <dgm:pt modelId="{F526BB09-D448-42AF-86AC-E536FA9B883B}" type="pres">
      <dgm:prSet presAssocID="{10C7F970-1AF4-4511-8E89-E946ED7566D2}" presName="descendantText" presStyleLbl="alignAccFollowNode1" presStyleIdx="1" presStyleCnt="6">
        <dgm:presLayoutVars>
          <dgm:bulletEnabled val="1"/>
        </dgm:presLayoutVars>
      </dgm:prSet>
      <dgm:spPr/>
    </dgm:pt>
    <dgm:pt modelId="{4E68B6A0-F9EA-413B-A071-6BF5F7026011}" type="pres">
      <dgm:prSet presAssocID="{CBA3216B-BA18-4D5A-95C4-F6D6174C8470}" presName="sp" presStyleCnt="0"/>
      <dgm:spPr/>
    </dgm:pt>
    <dgm:pt modelId="{8132806B-111D-48D3-97FC-D86B3DAAEBCC}" type="pres">
      <dgm:prSet presAssocID="{1A9B005E-2764-4055-A0E4-8F89D0002740}" presName="linNode" presStyleCnt="0"/>
      <dgm:spPr/>
    </dgm:pt>
    <dgm:pt modelId="{283453A0-B6AD-4CC1-AA27-DD1880483CA1}" type="pres">
      <dgm:prSet presAssocID="{1A9B005E-2764-4055-A0E4-8F89D0002740}" presName="parentText" presStyleLbl="node1" presStyleIdx="2" presStyleCnt="6" custScaleX="121167">
        <dgm:presLayoutVars>
          <dgm:chMax val="1"/>
          <dgm:bulletEnabled val="1"/>
        </dgm:presLayoutVars>
      </dgm:prSet>
      <dgm:spPr/>
    </dgm:pt>
    <dgm:pt modelId="{675E4B96-898D-4F8E-B2BE-C776F3FAB33C}" type="pres">
      <dgm:prSet presAssocID="{1A9B005E-2764-4055-A0E4-8F89D0002740}" presName="descendantText" presStyleLbl="alignAccFollowNode1" presStyleIdx="2" presStyleCnt="6">
        <dgm:presLayoutVars>
          <dgm:bulletEnabled val="1"/>
        </dgm:presLayoutVars>
      </dgm:prSet>
      <dgm:spPr/>
    </dgm:pt>
    <dgm:pt modelId="{E15BFE8F-98A5-4E40-BA93-A28821874AEF}" type="pres">
      <dgm:prSet presAssocID="{2B7B3D3C-1C5B-4A8C-87B6-5785D95C74D7}" presName="sp" presStyleCnt="0"/>
      <dgm:spPr/>
    </dgm:pt>
    <dgm:pt modelId="{D85C7934-C915-49B5-BB75-03EBBECC2FF6}" type="pres">
      <dgm:prSet presAssocID="{CEAC8B09-D333-4FB1-921B-807012961611}" presName="linNode" presStyleCnt="0"/>
      <dgm:spPr/>
    </dgm:pt>
    <dgm:pt modelId="{DC12763C-BCD7-4705-A265-BE29861B1113}" type="pres">
      <dgm:prSet presAssocID="{CEAC8B09-D333-4FB1-921B-807012961611}" presName="parentText" presStyleLbl="node1" presStyleIdx="3" presStyleCnt="6" custScaleX="121167">
        <dgm:presLayoutVars>
          <dgm:chMax val="1"/>
          <dgm:bulletEnabled val="1"/>
        </dgm:presLayoutVars>
      </dgm:prSet>
      <dgm:spPr/>
    </dgm:pt>
    <dgm:pt modelId="{73292E98-14F4-40DF-A1AA-3E5B47C4E3C4}" type="pres">
      <dgm:prSet presAssocID="{CEAC8B09-D333-4FB1-921B-807012961611}" presName="descendantText" presStyleLbl="alignAccFollowNode1" presStyleIdx="3" presStyleCnt="6">
        <dgm:presLayoutVars>
          <dgm:bulletEnabled val="1"/>
        </dgm:presLayoutVars>
      </dgm:prSet>
      <dgm:spPr/>
    </dgm:pt>
    <dgm:pt modelId="{FFAE7D61-7A70-46C1-94DE-ABF7C594C30F}" type="pres">
      <dgm:prSet presAssocID="{58BB2CFD-86A9-4C92-B1B1-9EB8B13347B3}" presName="sp" presStyleCnt="0"/>
      <dgm:spPr/>
    </dgm:pt>
    <dgm:pt modelId="{FD8E7330-76C1-4EFE-9FA2-A3A012EDEBCA}" type="pres">
      <dgm:prSet presAssocID="{C2A78739-CF3D-4254-AABA-CC7A132CDA56}" presName="linNode" presStyleCnt="0"/>
      <dgm:spPr/>
    </dgm:pt>
    <dgm:pt modelId="{4932F9BF-3F62-4CB2-A025-7E404429DF04}" type="pres">
      <dgm:prSet presAssocID="{C2A78739-CF3D-4254-AABA-CC7A132CDA56}" presName="parentText" presStyleLbl="node1" presStyleIdx="4" presStyleCnt="6" custScaleX="121167">
        <dgm:presLayoutVars>
          <dgm:chMax val="1"/>
          <dgm:bulletEnabled val="1"/>
        </dgm:presLayoutVars>
      </dgm:prSet>
      <dgm:spPr/>
    </dgm:pt>
    <dgm:pt modelId="{A11CFAA6-308E-45B5-B386-705EE1523286}" type="pres">
      <dgm:prSet presAssocID="{C2A78739-CF3D-4254-AABA-CC7A132CDA56}" presName="descendantText" presStyleLbl="alignAccFollowNode1" presStyleIdx="4" presStyleCnt="6">
        <dgm:presLayoutVars>
          <dgm:bulletEnabled val="1"/>
        </dgm:presLayoutVars>
      </dgm:prSet>
      <dgm:spPr/>
    </dgm:pt>
    <dgm:pt modelId="{483DC8B8-9F42-4AD6-B8AE-1572E3B8BDA2}" type="pres">
      <dgm:prSet presAssocID="{387B6603-F10D-4757-A7DF-430C006AA00C}" presName="sp" presStyleCnt="0"/>
      <dgm:spPr/>
    </dgm:pt>
    <dgm:pt modelId="{A9FB5847-E59C-4583-8599-2AECDBB655AF}" type="pres">
      <dgm:prSet presAssocID="{6B74184F-0398-407D-A8F3-8E1E6C37750A}" presName="linNode" presStyleCnt="0"/>
      <dgm:spPr/>
    </dgm:pt>
    <dgm:pt modelId="{4FF4F947-F92E-4464-94DB-8559D437B337}" type="pres">
      <dgm:prSet presAssocID="{6B74184F-0398-407D-A8F3-8E1E6C37750A}" presName="parentText" presStyleLbl="node1" presStyleIdx="5" presStyleCnt="6" custScaleX="121167">
        <dgm:presLayoutVars>
          <dgm:chMax val="1"/>
          <dgm:bulletEnabled val="1"/>
        </dgm:presLayoutVars>
      </dgm:prSet>
      <dgm:spPr/>
    </dgm:pt>
    <dgm:pt modelId="{AD12849A-86EE-45F6-9F7A-889DD19548D9}" type="pres">
      <dgm:prSet presAssocID="{6B74184F-0398-407D-A8F3-8E1E6C37750A}" presName="descendantText" presStyleLbl="alignAccFollowNode1" presStyleIdx="5" presStyleCnt="6">
        <dgm:presLayoutVars>
          <dgm:bulletEnabled val="1"/>
        </dgm:presLayoutVars>
      </dgm:prSet>
      <dgm:spPr/>
    </dgm:pt>
  </dgm:ptLst>
  <dgm:cxnLst>
    <dgm:cxn modelId="{CD6BEC1E-3EB8-4F74-B3C5-CB2C71D0C221}" type="presOf" srcId="{6B74184F-0398-407D-A8F3-8E1E6C37750A}" destId="{4FF4F947-F92E-4464-94DB-8559D437B337}" srcOrd="0" destOrd="0" presId="urn:microsoft.com/office/officeart/2005/8/layout/vList5"/>
    <dgm:cxn modelId="{CC30DD25-4F2E-48FC-92CF-07B74919A44C}" type="presOf" srcId="{12325AE2-7D2B-483B-B1DD-61C83B6DED2F}" destId="{F526BB09-D448-42AF-86AC-E536FA9B883B}" srcOrd="0" destOrd="0" presId="urn:microsoft.com/office/officeart/2005/8/layout/vList5"/>
    <dgm:cxn modelId="{30AB9830-BBED-4393-AE4D-7AEC31DC85D0}" type="presOf" srcId="{B978E477-3766-4275-9DA1-C6A79F168D67}" destId="{AD12849A-86EE-45F6-9F7A-889DD19548D9}" srcOrd="0" destOrd="0" presId="urn:microsoft.com/office/officeart/2005/8/layout/vList5"/>
    <dgm:cxn modelId="{4415B837-29EC-44B0-8B8A-1C2E64B5594B}" srcId="{C2A78739-CF3D-4254-AABA-CC7A132CDA56}" destId="{51B4D40B-FCB6-4C18-9458-31CEA0628133}" srcOrd="0" destOrd="0" parTransId="{4CAFCA7D-0E32-40E4-BC61-A47DF010AC68}" sibTransId="{D6172DF7-4F25-4CE3-8693-61D355FA5A9A}"/>
    <dgm:cxn modelId="{161AD240-7B99-4FB8-9305-9DD113F6D0D1}" type="presOf" srcId="{C2A78739-CF3D-4254-AABA-CC7A132CDA56}" destId="{4932F9BF-3F62-4CB2-A025-7E404429DF04}" srcOrd="0" destOrd="0" presId="urn:microsoft.com/office/officeart/2005/8/layout/vList5"/>
    <dgm:cxn modelId="{6641CE5E-04BA-4ACD-8176-C037F8BDE8A4}" type="presOf" srcId="{51B4D40B-FCB6-4C18-9458-31CEA0628133}" destId="{A11CFAA6-308E-45B5-B386-705EE1523286}" srcOrd="0" destOrd="0" presId="urn:microsoft.com/office/officeart/2005/8/layout/vList5"/>
    <dgm:cxn modelId="{6DD8A45F-85CE-4CC6-859E-53FEAB0FE93E}" srcId="{040664F9-88D4-49E6-8CBE-10513685D258}" destId="{D09FB738-FC6E-44A8-B68E-75181171899F}" srcOrd="0" destOrd="0" parTransId="{E37A4182-7A1D-402C-9545-FB58C88B719E}" sibTransId="{B4DA5F6E-A7D7-4E61-A8A8-74AA944A90CA}"/>
    <dgm:cxn modelId="{8498CD42-0AF3-411B-992D-130FBBBBB60C}" type="presOf" srcId="{48DFEF73-8878-4581-B6B7-385ABBD3AAA5}" destId="{557D81F5-2B54-4182-956A-2974F00F90F7}" srcOrd="0" destOrd="0" presId="urn:microsoft.com/office/officeart/2005/8/layout/vList5"/>
    <dgm:cxn modelId="{38A3D762-455E-48D3-9C0B-1482E1D09EA9}" type="presOf" srcId="{D09FB738-FC6E-44A8-B68E-75181171899F}" destId="{6C833E97-2374-468A-9834-74EEEA54D68E}" srcOrd="0" destOrd="0" presId="urn:microsoft.com/office/officeart/2005/8/layout/vList5"/>
    <dgm:cxn modelId="{69681D63-CAC1-4942-B047-406D11AECD6E}" type="presOf" srcId="{10C7F970-1AF4-4511-8E89-E946ED7566D2}" destId="{37914A42-CE07-48D2-A834-DCB5A536D450}" srcOrd="0" destOrd="0" presId="urn:microsoft.com/office/officeart/2005/8/layout/vList5"/>
    <dgm:cxn modelId="{50AFF364-E144-42B4-8466-8272B2CD1E19}" type="presOf" srcId="{040664F9-88D4-49E6-8CBE-10513685D258}" destId="{F1B8231E-07D1-49E9-9B3D-5ADCED3B4CDD}" srcOrd="0" destOrd="0" presId="urn:microsoft.com/office/officeart/2005/8/layout/vList5"/>
    <dgm:cxn modelId="{D7BC4470-31E3-4483-8348-C16BBA7B8AB0}" srcId="{D09FB738-FC6E-44A8-B68E-75181171899F}" destId="{48DFEF73-8878-4581-B6B7-385ABBD3AAA5}" srcOrd="0" destOrd="0" parTransId="{74978715-A084-456A-B9B5-95302CEA0E69}" sibTransId="{3D97BB03-E04F-4A2A-B489-9F2A2D63BA45}"/>
    <dgm:cxn modelId="{908B8176-A4AD-4D0E-A074-CE98C28CB8B5}" srcId="{040664F9-88D4-49E6-8CBE-10513685D258}" destId="{1A9B005E-2764-4055-A0E4-8F89D0002740}" srcOrd="2" destOrd="0" parTransId="{1C6900E9-96DF-455E-8F2B-98C4E9B54DF4}" sibTransId="{2B7B3D3C-1C5B-4A8C-87B6-5785D95C74D7}"/>
    <dgm:cxn modelId="{192BFE76-D91A-4ACA-8299-5A919430D993}" srcId="{10C7F970-1AF4-4511-8E89-E946ED7566D2}" destId="{12325AE2-7D2B-483B-B1DD-61C83B6DED2F}" srcOrd="0" destOrd="0" parTransId="{FE6683DC-EF59-434E-81D5-1945ECC718DE}" sibTransId="{6F0618B5-E3BF-4F90-AE25-2FB9A5EE6818}"/>
    <dgm:cxn modelId="{53008459-E589-4081-B195-175E2BBA2F80}" srcId="{CEAC8B09-D333-4FB1-921B-807012961611}" destId="{E1BE9156-93CA-4622-A8AE-FD02EB2DA1D2}" srcOrd="0" destOrd="0" parTransId="{EAC31353-DD69-4D29-B7DE-B02FA05DFB98}" sibTransId="{8DD74331-B21D-4C10-AA74-AC29C8445472}"/>
    <dgm:cxn modelId="{4E0D007C-0512-4BD6-8EB5-A9A06B3E9704}" srcId="{040664F9-88D4-49E6-8CBE-10513685D258}" destId="{CEAC8B09-D333-4FB1-921B-807012961611}" srcOrd="3" destOrd="0" parTransId="{3992C9A2-4012-4404-A141-D35D49E9D7F5}" sibTransId="{58BB2CFD-86A9-4C92-B1B1-9EB8B13347B3}"/>
    <dgm:cxn modelId="{9D453680-541D-4D63-A52D-4A7F8C108663}" type="presOf" srcId="{62FDCD09-CDBA-47B5-B452-1FC3FA815358}" destId="{675E4B96-898D-4F8E-B2BE-C776F3FAB33C}" srcOrd="0" destOrd="0" presId="urn:microsoft.com/office/officeart/2005/8/layout/vList5"/>
    <dgm:cxn modelId="{C763A58C-21A4-4FF5-A543-347501E1DD73}" srcId="{040664F9-88D4-49E6-8CBE-10513685D258}" destId="{6B74184F-0398-407D-A8F3-8E1E6C37750A}" srcOrd="5" destOrd="0" parTransId="{40D5918B-7B8A-4028-BCFE-F342A241CA77}" sibTransId="{C92A9B95-DA21-45EC-B983-3CF448855292}"/>
    <dgm:cxn modelId="{B6A4808F-0D58-4DAC-A363-FD04E7D21CAC}" type="presOf" srcId="{1A9B005E-2764-4055-A0E4-8F89D0002740}" destId="{283453A0-B6AD-4CC1-AA27-DD1880483CA1}" srcOrd="0" destOrd="0" presId="urn:microsoft.com/office/officeart/2005/8/layout/vList5"/>
    <dgm:cxn modelId="{AB8C97C2-0F64-4963-AEB6-34157B87C0A2}" srcId="{1A9B005E-2764-4055-A0E4-8F89D0002740}" destId="{62FDCD09-CDBA-47B5-B452-1FC3FA815358}" srcOrd="0" destOrd="0" parTransId="{19E11031-7F39-48B3-9CF6-9D49C1A758AD}" sibTransId="{FF3F2D8C-3F90-4B10-B8C1-E150B214C9ED}"/>
    <dgm:cxn modelId="{0278D3DF-88D2-4D53-85D4-597DD5C7A6BE}" srcId="{040664F9-88D4-49E6-8CBE-10513685D258}" destId="{C2A78739-CF3D-4254-AABA-CC7A132CDA56}" srcOrd="4" destOrd="0" parTransId="{0873BEC2-E3B6-49F4-8DFB-611E5AE6967E}" sibTransId="{387B6603-F10D-4757-A7DF-430C006AA00C}"/>
    <dgm:cxn modelId="{23E7D4EA-591B-4FC2-A673-C9D4657BD21A}" srcId="{6B74184F-0398-407D-A8F3-8E1E6C37750A}" destId="{B978E477-3766-4275-9DA1-C6A79F168D67}" srcOrd="0" destOrd="0" parTransId="{F00BE289-9551-4C9B-980D-214E18D751CA}" sibTransId="{B65B775A-D8F6-4A78-A4B6-441C72F4DB0E}"/>
    <dgm:cxn modelId="{19524DF0-A2D6-4F74-AD8A-3335966B221B}" srcId="{040664F9-88D4-49E6-8CBE-10513685D258}" destId="{10C7F970-1AF4-4511-8E89-E946ED7566D2}" srcOrd="1" destOrd="0" parTransId="{275DB653-10CC-469E-96EE-24CB6BDB915D}" sibTransId="{CBA3216B-BA18-4D5A-95C4-F6D6174C8470}"/>
    <dgm:cxn modelId="{3FAA22F1-1343-4325-8607-202048F02019}" type="presOf" srcId="{E1BE9156-93CA-4622-A8AE-FD02EB2DA1D2}" destId="{73292E98-14F4-40DF-A1AA-3E5B47C4E3C4}" srcOrd="0" destOrd="0" presId="urn:microsoft.com/office/officeart/2005/8/layout/vList5"/>
    <dgm:cxn modelId="{6744A9FD-3BB3-4812-8671-F6A8C8362685}" type="presOf" srcId="{CEAC8B09-D333-4FB1-921B-807012961611}" destId="{DC12763C-BCD7-4705-A265-BE29861B1113}" srcOrd="0" destOrd="0" presId="urn:microsoft.com/office/officeart/2005/8/layout/vList5"/>
    <dgm:cxn modelId="{856C1EEF-92B7-49F6-B169-7C18FD472908}" type="presParOf" srcId="{F1B8231E-07D1-49E9-9B3D-5ADCED3B4CDD}" destId="{32C8CC2A-2C87-44AA-8C67-3FBD9CA52CEB}" srcOrd="0" destOrd="0" presId="urn:microsoft.com/office/officeart/2005/8/layout/vList5"/>
    <dgm:cxn modelId="{E10DFA08-0276-40D4-9692-CDFDE146E29F}" type="presParOf" srcId="{32C8CC2A-2C87-44AA-8C67-3FBD9CA52CEB}" destId="{6C833E97-2374-468A-9834-74EEEA54D68E}" srcOrd="0" destOrd="0" presId="urn:microsoft.com/office/officeart/2005/8/layout/vList5"/>
    <dgm:cxn modelId="{75EF9FF7-8FA7-4091-AAFA-AEA3F27C634D}" type="presParOf" srcId="{32C8CC2A-2C87-44AA-8C67-3FBD9CA52CEB}" destId="{557D81F5-2B54-4182-956A-2974F00F90F7}" srcOrd="1" destOrd="0" presId="urn:microsoft.com/office/officeart/2005/8/layout/vList5"/>
    <dgm:cxn modelId="{7D41ED78-784C-408D-BF65-72697BBB0091}" type="presParOf" srcId="{F1B8231E-07D1-49E9-9B3D-5ADCED3B4CDD}" destId="{E23ED408-8E98-438F-B793-D8E435CA3DDB}" srcOrd="1" destOrd="0" presId="urn:microsoft.com/office/officeart/2005/8/layout/vList5"/>
    <dgm:cxn modelId="{FD0C9F42-2D9C-4A37-AA1E-841A26BEE0B8}" type="presParOf" srcId="{F1B8231E-07D1-49E9-9B3D-5ADCED3B4CDD}" destId="{A59560F3-5316-4A14-9A3E-44EF2D78B902}" srcOrd="2" destOrd="0" presId="urn:microsoft.com/office/officeart/2005/8/layout/vList5"/>
    <dgm:cxn modelId="{CC74F7A5-51AA-4A39-8AEF-3836208C1FAA}" type="presParOf" srcId="{A59560F3-5316-4A14-9A3E-44EF2D78B902}" destId="{37914A42-CE07-48D2-A834-DCB5A536D450}" srcOrd="0" destOrd="0" presId="urn:microsoft.com/office/officeart/2005/8/layout/vList5"/>
    <dgm:cxn modelId="{72663836-1602-4411-8781-F13C92C3E4C5}" type="presParOf" srcId="{A59560F3-5316-4A14-9A3E-44EF2D78B902}" destId="{F526BB09-D448-42AF-86AC-E536FA9B883B}" srcOrd="1" destOrd="0" presId="urn:microsoft.com/office/officeart/2005/8/layout/vList5"/>
    <dgm:cxn modelId="{5535BBFA-88CB-4201-9B36-4163B9F15F80}" type="presParOf" srcId="{F1B8231E-07D1-49E9-9B3D-5ADCED3B4CDD}" destId="{4E68B6A0-F9EA-413B-A071-6BF5F7026011}" srcOrd="3" destOrd="0" presId="urn:microsoft.com/office/officeart/2005/8/layout/vList5"/>
    <dgm:cxn modelId="{A99B2EDA-3E75-4B5D-B5F1-D9F28B6D62E1}" type="presParOf" srcId="{F1B8231E-07D1-49E9-9B3D-5ADCED3B4CDD}" destId="{8132806B-111D-48D3-97FC-D86B3DAAEBCC}" srcOrd="4" destOrd="0" presId="urn:microsoft.com/office/officeart/2005/8/layout/vList5"/>
    <dgm:cxn modelId="{77C571E2-69E6-415A-A65E-56F73BA0337E}" type="presParOf" srcId="{8132806B-111D-48D3-97FC-D86B3DAAEBCC}" destId="{283453A0-B6AD-4CC1-AA27-DD1880483CA1}" srcOrd="0" destOrd="0" presId="urn:microsoft.com/office/officeart/2005/8/layout/vList5"/>
    <dgm:cxn modelId="{BBA2D25D-8C0B-4F5F-A966-1FE3A68BFCB3}" type="presParOf" srcId="{8132806B-111D-48D3-97FC-D86B3DAAEBCC}" destId="{675E4B96-898D-4F8E-B2BE-C776F3FAB33C}" srcOrd="1" destOrd="0" presId="urn:microsoft.com/office/officeart/2005/8/layout/vList5"/>
    <dgm:cxn modelId="{E16F9ED1-352B-452E-900E-0014467C3970}" type="presParOf" srcId="{F1B8231E-07D1-49E9-9B3D-5ADCED3B4CDD}" destId="{E15BFE8F-98A5-4E40-BA93-A28821874AEF}" srcOrd="5" destOrd="0" presId="urn:microsoft.com/office/officeart/2005/8/layout/vList5"/>
    <dgm:cxn modelId="{76670B1A-4965-4FC7-8525-FDD415B6BEE7}" type="presParOf" srcId="{F1B8231E-07D1-49E9-9B3D-5ADCED3B4CDD}" destId="{D85C7934-C915-49B5-BB75-03EBBECC2FF6}" srcOrd="6" destOrd="0" presId="urn:microsoft.com/office/officeart/2005/8/layout/vList5"/>
    <dgm:cxn modelId="{43E723B1-4118-4C50-8765-8B0D84984B35}" type="presParOf" srcId="{D85C7934-C915-49B5-BB75-03EBBECC2FF6}" destId="{DC12763C-BCD7-4705-A265-BE29861B1113}" srcOrd="0" destOrd="0" presId="urn:microsoft.com/office/officeart/2005/8/layout/vList5"/>
    <dgm:cxn modelId="{4D902088-EFF4-414B-8A4A-6309F2796FE9}" type="presParOf" srcId="{D85C7934-C915-49B5-BB75-03EBBECC2FF6}" destId="{73292E98-14F4-40DF-A1AA-3E5B47C4E3C4}" srcOrd="1" destOrd="0" presId="urn:microsoft.com/office/officeart/2005/8/layout/vList5"/>
    <dgm:cxn modelId="{FD97E29F-90BB-4AE4-B7B3-BB3E84FF2FB4}" type="presParOf" srcId="{F1B8231E-07D1-49E9-9B3D-5ADCED3B4CDD}" destId="{FFAE7D61-7A70-46C1-94DE-ABF7C594C30F}" srcOrd="7" destOrd="0" presId="urn:microsoft.com/office/officeart/2005/8/layout/vList5"/>
    <dgm:cxn modelId="{DCBE711E-48FB-4265-AB39-05F5EBC7588F}" type="presParOf" srcId="{F1B8231E-07D1-49E9-9B3D-5ADCED3B4CDD}" destId="{FD8E7330-76C1-4EFE-9FA2-A3A012EDEBCA}" srcOrd="8" destOrd="0" presId="urn:microsoft.com/office/officeart/2005/8/layout/vList5"/>
    <dgm:cxn modelId="{F03CC3BB-A3A2-41B8-85C2-89C0CA18DA9A}" type="presParOf" srcId="{FD8E7330-76C1-4EFE-9FA2-A3A012EDEBCA}" destId="{4932F9BF-3F62-4CB2-A025-7E404429DF04}" srcOrd="0" destOrd="0" presId="urn:microsoft.com/office/officeart/2005/8/layout/vList5"/>
    <dgm:cxn modelId="{89A4B002-D8ED-4B7F-B527-31D4CADBD368}" type="presParOf" srcId="{FD8E7330-76C1-4EFE-9FA2-A3A012EDEBCA}" destId="{A11CFAA6-308E-45B5-B386-705EE1523286}" srcOrd="1" destOrd="0" presId="urn:microsoft.com/office/officeart/2005/8/layout/vList5"/>
    <dgm:cxn modelId="{0278BAA8-EC5A-4B19-AB84-70C1D4C3FA4C}" type="presParOf" srcId="{F1B8231E-07D1-49E9-9B3D-5ADCED3B4CDD}" destId="{483DC8B8-9F42-4AD6-B8AE-1572E3B8BDA2}" srcOrd="9" destOrd="0" presId="urn:microsoft.com/office/officeart/2005/8/layout/vList5"/>
    <dgm:cxn modelId="{B2E7CA3B-C8A3-43A7-B599-0F98E72E534C}" type="presParOf" srcId="{F1B8231E-07D1-49E9-9B3D-5ADCED3B4CDD}" destId="{A9FB5847-E59C-4583-8599-2AECDBB655AF}" srcOrd="10" destOrd="0" presId="urn:microsoft.com/office/officeart/2005/8/layout/vList5"/>
    <dgm:cxn modelId="{033958DE-FB37-474B-893D-1E9524538E5E}" type="presParOf" srcId="{A9FB5847-E59C-4583-8599-2AECDBB655AF}" destId="{4FF4F947-F92E-4464-94DB-8559D437B337}" srcOrd="0" destOrd="0" presId="urn:microsoft.com/office/officeart/2005/8/layout/vList5"/>
    <dgm:cxn modelId="{8C4A2E06-73EC-4199-A7BB-597ABB86A36F}" type="presParOf" srcId="{A9FB5847-E59C-4583-8599-2AECDBB655AF}" destId="{AD12849A-86EE-45F6-9F7A-889DD19548D9}"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EC8FFA1-34C6-46CB-BB68-7EC0F0BEF93A}" type="doc">
      <dgm:prSet loTypeId="urn:microsoft.com/office/officeart/2005/8/layout/list1" loCatId="list" qsTypeId="urn:microsoft.com/office/officeart/2005/8/quickstyle/3d2#1" qsCatId="3D" csTypeId="urn:microsoft.com/office/officeart/2005/8/colors/accent0_3" csCatId="mainScheme" phldr="1"/>
      <dgm:spPr/>
      <dgm:t>
        <a:bodyPr/>
        <a:lstStyle/>
        <a:p>
          <a:endParaRPr lang="en-US"/>
        </a:p>
      </dgm:t>
    </dgm:pt>
    <dgm:pt modelId="{859449E0-DA2E-4101-90C7-6438D552D1D1}">
      <dgm:prSet phldrT="[Text]" custT="1"/>
      <dgm:spPr/>
      <dgm:t>
        <a:bodyPr/>
        <a:lstStyle/>
        <a:p>
          <a:r>
            <a:rPr lang="en-US" sz="2000" b="1" dirty="0"/>
            <a:t>A faculty position does not guarantee anyone a DOE grant</a:t>
          </a:r>
        </a:p>
      </dgm:t>
    </dgm:pt>
    <dgm:pt modelId="{FFA23D0E-016E-4014-85F9-4ED1CDCEF876}" type="parTrans" cxnId="{40D4C12C-F4E1-4AD0-9B40-CB0EBFE6A64C}">
      <dgm:prSet/>
      <dgm:spPr/>
      <dgm:t>
        <a:bodyPr/>
        <a:lstStyle/>
        <a:p>
          <a:endParaRPr lang="en-US" sz="2400" b="1"/>
        </a:p>
      </dgm:t>
    </dgm:pt>
    <dgm:pt modelId="{571C4865-80CF-4DEE-A6E1-E0524C1897D1}" type="sibTrans" cxnId="{40D4C12C-F4E1-4AD0-9B40-CB0EBFE6A64C}">
      <dgm:prSet/>
      <dgm:spPr/>
      <dgm:t>
        <a:bodyPr/>
        <a:lstStyle/>
        <a:p>
          <a:endParaRPr lang="en-US" sz="2400" b="1"/>
        </a:p>
      </dgm:t>
    </dgm:pt>
    <dgm:pt modelId="{BB4208D1-25F2-4563-9226-7818D9A2E79B}">
      <dgm:prSet phldrT="[Text]" custT="1"/>
      <dgm:spPr/>
      <dgm:t>
        <a:bodyPr/>
        <a:lstStyle/>
        <a:p>
          <a:r>
            <a:rPr lang="en-US" sz="2000" b="1" dirty="0"/>
            <a:t>All proposals are subject to peer-review</a:t>
          </a:r>
        </a:p>
      </dgm:t>
    </dgm:pt>
    <dgm:pt modelId="{9127FE4A-7D23-41D0-B5FC-410AC5113178}" type="parTrans" cxnId="{DC48157E-C825-44F3-94A9-995360AEFE22}">
      <dgm:prSet/>
      <dgm:spPr/>
      <dgm:t>
        <a:bodyPr/>
        <a:lstStyle/>
        <a:p>
          <a:endParaRPr lang="en-US" sz="2400" b="1"/>
        </a:p>
      </dgm:t>
    </dgm:pt>
    <dgm:pt modelId="{E09AEF3D-1DEF-4597-AB23-A0511807172C}" type="sibTrans" cxnId="{DC48157E-C825-44F3-94A9-995360AEFE22}">
      <dgm:prSet/>
      <dgm:spPr/>
      <dgm:t>
        <a:bodyPr/>
        <a:lstStyle/>
        <a:p>
          <a:endParaRPr lang="en-US" sz="2400" b="1"/>
        </a:p>
      </dgm:t>
    </dgm:pt>
    <dgm:pt modelId="{121F86BF-F4A4-454A-B3D1-37A42FC8FFF4}">
      <dgm:prSet phldrT="[Text]" custT="1"/>
      <dgm:spPr/>
      <dgm:t>
        <a:bodyPr/>
        <a:lstStyle/>
        <a:p>
          <a:r>
            <a:rPr lang="en-US" sz="2000" b="1" dirty="0"/>
            <a:t>Review process is comparative and competitive</a:t>
          </a:r>
        </a:p>
      </dgm:t>
    </dgm:pt>
    <dgm:pt modelId="{09A31995-FDDA-4EC9-90E4-786354920E35}" type="parTrans" cxnId="{9C3E0CE0-0DF7-4801-A466-58B41E07C3B4}">
      <dgm:prSet/>
      <dgm:spPr/>
      <dgm:t>
        <a:bodyPr/>
        <a:lstStyle/>
        <a:p>
          <a:endParaRPr lang="en-US" sz="2400" b="1"/>
        </a:p>
      </dgm:t>
    </dgm:pt>
    <dgm:pt modelId="{09648A40-E5DF-4F10-85D4-11E79FAE71D3}" type="sibTrans" cxnId="{9C3E0CE0-0DF7-4801-A466-58B41E07C3B4}">
      <dgm:prSet/>
      <dgm:spPr/>
      <dgm:t>
        <a:bodyPr/>
        <a:lstStyle/>
        <a:p>
          <a:endParaRPr lang="en-US" sz="2400" b="1"/>
        </a:p>
      </dgm:t>
    </dgm:pt>
    <dgm:pt modelId="{235F8231-64A5-4D23-A005-E1C007A73A5E}">
      <dgm:prSet custT="1"/>
      <dgm:spPr/>
      <dgm:t>
        <a:bodyPr/>
        <a:lstStyle/>
        <a:p>
          <a:r>
            <a:rPr lang="en-US" sz="2000" b="1" dirty="0"/>
            <a:t>A grant is financial assistance funded by taxpayer dollars</a:t>
          </a:r>
        </a:p>
      </dgm:t>
    </dgm:pt>
    <dgm:pt modelId="{13AA777C-7E6B-4B49-82E2-8ECC213925C5}" type="parTrans" cxnId="{0C0A3DE8-D00C-4A72-8621-FBDC8D8395C7}">
      <dgm:prSet/>
      <dgm:spPr/>
      <dgm:t>
        <a:bodyPr/>
        <a:lstStyle/>
        <a:p>
          <a:endParaRPr lang="en-US" sz="2400" b="1"/>
        </a:p>
      </dgm:t>
    </dgm:pt>
    <dgm:pt modelId="{BDB58D7D-61B9-4D72-BD1A-CD64E644ADD5}" type="sibTrans" cxnId="{0C0A3DE8-D00C-4A72-8621-FBDC8D8395C7}">
      <dgm:prSet/>
      <dgm:spPr/>
      <dgm:t>
        <a:bodyPr/>
        <a:lstStyle/>
        <a:p>
          <a:endParaRPr lang="en-US" sz="2400" b="1"/>
        </a:p>
      </dgm:t>
    </dgm:pt>
    <dgm:pt modelId="{BC430DA4-E297-4586-A197-7D497B947288}">
      <dgm:prSet custT="1"/>
      <dgm:spPr/>
      <dgm:t>
        <a:bodyPr/>
        <a:lstStyle/>
        <a:p>
          <a:r>
            <a:rPr lang="en-US" sz="2000" b="1" dirty="0"/>
            <a:t>A </a:t>
          </a:r>
          <a:r>
            <a:rPr lang="en-US" sz="2000" b="1" u="none" dirty="0"/>
            <a:t>contract</a:t>
          </a:r>
          <a:r>
            <a:rPr lang="en-US" sz="2000" b="1" dirty="0"/>
            <a:t> is the purchase of a product or service for federal use</a:t>
          </a:r>
        </a:p>
      </dgm:t>
    </dgm:pt>
    <dgm:pt modelId="{DFD65471-E47F-487C-8DB3-DBBA32A5B9B3}" type="parTrans" cxnId="{AA77724F-92BA-436B-8C26-F8B36040E478}">
      <dgm:prSet/>
      <dgm:spPr/>
      <dgm:t>
        <a:bodyPr/>
        <a:lstStyle/>
        <a:p>
          <a:endParaRPr lang="en-US" sz="1400"/>
        </a:p>
      </dgm:t>
    </dgm:pt>
    <dgm:pt modelId="{B5F6F6BD-7CA9-4047-80E5-532FF8609C05}" type="sibTrans" cxnId="{AA77724F-92BA-436B-8C26-F8B36040E478}">
      <dgm:prSet/>
      <dgm:spPr/>
      <dgm:t>
        <a:bodyPr/>
        <a:lstStyle/>
        <a:p>
          <a:endParaRPr lang="en-US" sz="1400"/>
        </a:p>
      </dgm:t>
    </dgm:pt>
    <dgm:pt modelId="{AF2001BD-2DBD-434A-8F17-9C49E544292B}">
      <dgm:prSet phldrT="[Text]" custT="1"/>
      <dgm:spPr/>
      <dgm:t>
        <a:bodyPr/>
        <a:lstStyle/>
        <a:p>
          <a:r>
            <a:rPr lang="en-US" sz="2000" b="1" dirty="0"/>
            <a:t>A laboratory position does not guarantee new resources</a:t>
          </a:r>
        </a:p>
      </dgm:t>
    </dgm:pt>
    <dgm:pt modelId="{3A45E7FC-F0AA-4930-B00B-BF709B208A68}" type="parTrans" cxnId="{F0D8356B-5C5B-4C8F-AE70-162886CCED39}">
      <dgm:prSet/>
      <dgm:spPr/>
      <dgm:t>
        <a:bodyPr/>
        <a:lstStyle/>
        <a:p>
          <a:endParaRPr lang="en-US" sz="1400"/>
        </a:p>
      </dgm:t>
    </dgm:pt>
    <dgm:pt modelId="{E9FCFE8C-3079-40DF-9412-1D4067D86017}" type="sibTrans" cxnId="{F0D8356B-5C5B-4C8F-AE70-162886CCED39}">
      <dgm:prSet/>
      <dgm:spPr/>
      <dgm:t>
        <a:bodyPr/>
        <a:lstStyle/>
        <a:p>
          <a:endParaRPr lang="en-US" sz="1400"/>
        </a:p>
      </dgm:t>
    </dgm:pt>
    <dgm:pt modelId="{3413D8B3-054E-4E75-98F8-B441D27D3A35}" type="pres">
      <dgm:prSet presAssocID="{FEC8FFA1-34C6-46CB-BB68-7EC0F0BEF93A}" presName="linear" presStyleCnt="0">
        <dgm:presLayoutVars>
          <dgm:dir/>
          <dgm:animLvl val="lvl"/>
          <dgm:resizeHandles val="exact"/>
        </dgm:presLayoutVars>
      </dgm:prSet>
      <dgm:spPr/>
    </dgm:pt>
    <dgm:pt modelId="{A2D6D63D-6B79-4658-89BB-4C68494DDF71}" type="pres">
      <dgm:prSet presAssocID="{859449E0-DA2E-4101-90C7-6438D552D1D1}" presName="parentLin" presStyleCnt="0"/>
      <dgm:spPr/>
    </dgm:pt>
    <dgm:pt modelId="{AD83328D-B5DA-432F-BB95-B427ACE1F6A4}" type="pres">
      <dgm:prSet presAssocID="{859449E0-DA2E-4101-90C7-6438D552D1D1}" presName="parentLeftMargin" presStyleLbl="node1" presStyleIdx="0" presStyleCnt="6"/>
      <dgm:spPr/>
    </dgm:pt>
    <dgm:pt modelId="{8B0E3B07-A8F0-4729-8C60-D965225530EF}" type="pres">
      <dgm:prSet presAssocID="{859449E0-DA2E-4101-90C7-6438D552D1D1}" presName="parentText" presStyleLbl="node1" presStyleIdx="0" presStyleCnt="6" custScaleX="129869">
        <dgm:presLayoutVars>
          <dgm:chMax val="0"/>
          <dgm:bulletEnabled val="1"/>
        </dgm:presLayoutVars>
      </dgm:prSet>
      <dgm:spPr/>
    </dgm:pt>
    <dgm:pt modelId="{37EABB79-2FBA-4184-BD60-AEEAAF4FC0A0}" type="pres">
      <dgm:prSet presAssocID="{859449E0-DA2E-4101-90C7-6438D552D1D1}" presName="negativeSpace" presStyleCnt="0"/>
      <dgm:spPr/>
    </dgm:pt>
    <dgm:pt modelId="{8F421BC7-338E-4573-9915-12D4CB873B63}" type="pres">
      <dgm:prSet presAssocID="{859449E0-DA2E-4101-90C7-6438D552D1D1}" presName="childText" presStyleLbl="conFgAcc1" presStyleIdx="0" presStyleCnt="6">
        <dgm:presLayoutVars>
          <dgm:bulletEnabled val="1"/>
        </dgm:presLayoutVars>
      </dgm:prSet>
      <dgm:spPr/>
    </dgm:pt>
    <dgm:pt modelId="{74C6BAAB-AFC1-4FD9-94C6-724809893D1A}" type="pres">
      <dgm:prSet presAssocID="{571C4865-80CF-4DEE-A6E1-E0524C1897D1}" presName="spaceBetweenRectangles" presStyleCnt="0"/>
      <dgm:spPr/>
    </dgm:pt>
    <dgm:pt modelId="{61D5E0BF-1394-418F-A2DC-309DCE11B74F}" type="pres">
      <dgm:prSet presAssocID="{AF2001BD-2DBD-434A-8F17-9C49E544292B}" presName="parentLin" presStyleCnt="0"/>
      <dgm:spPr/>
    </dgm:pt>
    <dgm:pt modelId="{0841BE74-A6FB-4F6B-AE16-34E4353A20FE}" type="pres">
      <dgm:prSet presAssocID="{AF2001BD-2DBD-434A-8F17-9C49E544292B}" presName="parentLeftMargin" presStyleLbl="node1" presStyleIdx="0" presStyleCnt="6"/>
      <dgm:spPr/>
    </dgm:pt>
    <dgm:pt modelId="{B33E5822-F8AC-4DBD-948A-8510790810BA}" type="pres">
      <dgm:prSet presAssocID="{AF2001BD-2DBD-434A-8F17-9C49E544292B}" presName="parentText" presStyleLbl="node1" presStyleIdx="1" presStyleCnt="6" custScaleX="130106">
        <dgm:presLayoutVars>
          <dgm:chMax val="0"/>
          <dgm:bulletEnabled val="1"/>
        </dgm:presLayoutVars>
      </dgm:prSet>
      <dgm:spPr/>
    </dgm:pt>
    <dgm:pt modelId="{950D5A28-3530-456F-8E86-6C4C0CC56D76}" type="pres">
      <dgm:prSet presAssocID="{AF2001BD-2DBD-434A-8F17-9C49E544292B}" presName="negativeSpace" presStyleCnt="0"/>
      <dgm:spPr/>
    </dgm:pt>
    <dgm:pt modelId="{01ADBB6D-7C2B-4923-8EEB-B134B881BA60}" type="pres">
      <dgm:prSet presAssocID="{AF2001BD-2DBD-434A-8F17-9C49E544292B}" presName="childText" presStyleLbl="conFgAcc1" presStyleIdx="1" presStyleCnt="6">
        <dgm:presLayoutVars>
          <dgm:bulletEnabled val="1"/>
        </dgm:presLayoutVars>
      </dgm:prSet>
      <dgm:spPr/>
    </dgm:pt>
    <dgm:pt modelId="{F465F2C2-CFE9-49F5-ABE4-890A1A737313}" type="pres">
      <dgm:prSet presAssocID="{E9FCFE8C-3079-40DF-9412-1D4067D86017}" presName="spaceBetweenRectangles" presStyleCnt="0"/>
      <dgm:spPr/>
    </dgm:pt>
    <dgm:pt modelId="{240B665D-4FDB-4119-80CA-B8930C6B168E}" type="pres">
      <dgm:prSet presAssocID="{BB4208D1-25F2-4563-9226-7818D9A2E79B}" presName="parentLin" presStyleCnt="0"/>
      <dgm:spPr/>
    </dgm:pt>
    <dgm:pt modelId="{3AB3E146-74B2-4EC1-9A78-E72A25944162}" type="pres">
      <dgm:prSet presAssocID="{BB4208D1-25F2-4563-9226-7818D9A2E79B}" presName="parentLeftMargin" presStyleLbl="node1" presStyleIdx="1" presStyleCnt="6"/>
      <dgm:spPr/>
    </dgm:pt>
    <dgm:pt modelId="{123E57A9-04A1-46C7-BC26-4DC900263F77}" type="pres">
      <dgm:prSet presAssocID="{BB4208D1-25F2-4563-9226-7818D9A2E79B}" presName="parentText" presStyleLbl="node1" presStyleIdx="2" presStyleCnt="6" custScaleX="129870">
        <dgm:presLayoutVars>
          <dgm:chMax val="0"/>
          <dgm:bulletEnabled val="1"/>
        </dgm:presLayoutVars>
      </dgm:prSet>
      <dgm:spPr/>
    </dgm:pt>
    <dgm:pt modelId="{29CBC63C-4459-4534-8E5E-91867A2CBC56}" type="pres">
      <dgm:prSet presAssocID="{BB4208D1-25F2-4563-9226-7818D9A2E79B}" presName="negativeSpace" presStyleCnt="0"/>
      <dgm:spPr/>
    </dgm:pt>
    <dgm:pt modelId="{23B7EDC8-A9CE-43C0-A26B-A5CE96FD72D9}" type="pres">
      <dgm:prSet presAssocID="{BB4208D1-25F2-4563-9226-7818D9A2E79B}" presName="childText" presStyleLbl="conFgAcc1" presStyleIdx="2" presStyleCnt="6">
        <dgm:presLayoutVars>
          <dgm:bulletEnabled val="1"/>
        </dgm:presLayoutVars>
      </dgm:prSet>
      <dgm:spPr/>
    </dgm:pt>
    <dgm:pt modelId="{0BB4D667-D7F1-435D-84F1-9D687E333649}" type="pres">
      <dgm:prSet presAssocID="{E09AEF3D-1DEF-4597-AB23-A0511807172C}" presName="spaceBetweenRectangles" presStyleCnt="0"/>
      <dgm:spPr/>
    </dgm:pt>
    <dgm:pt modelId="{7B74D95B-2B54-472C-B927-6B5E2B971517}" type="pres">
      <dgm:prSet presAssocID="{121F86BF-F4A4-454A-B3D1-37A42FC8FFF4}" presName="parentLin" presStyleCnt="0"/>
      <dgm:spPr/>
    </dgm:pt>
    <dgm:pt modelId="{B753A38D-3BD7-4970-B4FC-D8DFD7F83EBB}" type="pres">
      <dgm:prSet presAssocID="{121F86BF-F4A4-454A-B3D1-37A42FC8FFF4}" presName="parentLeftMargin" presStyleLbl="node1" presStyleIdx="2" presStyleCnt="6"/>
      <dgm:spPr/>
    </dgm:pt>
    <dgm:pt modelId="{AD6E9375-EE75-464B-BD0C-B458CB74FC4E}" type="pres">
      <dgm:prSet presAssocID="{121F86BF-F4A4-454A-B3D1-37A42FC8FFF4}" presName="parentText" presStyleLbl="node1" presStyleIdx="3" presStyleCnt="6" custScaleX="129870">
        <dgm:presLayoutVars>
          <dgm:chMax val="0"/>
          <dgm:bulletEnabled val="1"/>
        </dgm:presLayoutVars>
      </dgm:prSet>
      <dgm:spPr/>
    </dgm:pt>
    <dgm:pt modelId="{CEC8EF41-3ED4-438C-ADF5-16161EBC5B87}" type="pres">
      <dgm:prSet presAssocID="{121F86BF-F4A4-454A-B3D1-37A42FC8FFF4}" presName="negativeSpace" presStyleCnt="0"/>
      <dgm:spPr/>
    </dgm:pt>
    <dgm:pt modelId="{F8777037-CE90-4838-A72D-4EADAABE0840}" type="pres">
      <dgm:prSet presAssocID="{121F86BF-F4A4-454A-B3D1-37A42FC8FFF4}" presName="childText" presStyleLbl="conFgAcc1" presStyleIdx="3" presStyleCnt="6">
        <dgm:presLayoutVars>
          <dgm:bulletEnabled val="1"/>
        </dgm:presLayoutVars>
      </dgm:prSet>
      <dgm:spPr/>
    </dgm:pt>
    <dgm:pt modelId="{AB6AFC35-EADC-419A-9ED8-4DC0E295CD5F}" type="pres">
      <dgm:prSet presAssocID="{09648A40-E5DF-4F10-85D4-11E79FAE71D3}" presName="spaceBetweenRectangles" presStyleCnt="0"/>
      <dgm:spPr/>
    </dgm:pt>
    <dgm:pt modelId="{3629050F-055D-48CE-8CE6-B16BD692D6D9}" type="pres">
      <dgm:prSet presAssocID="{235F8231-64A5-4D23-A005-E1C007A73A5E}" presName="parentLin" presStyleCnt="0"/>
      <dgm:spPr/>
    </dgm:pt>
    <dgm:pt modelId="{280EAA5B-33F6-4397-A4AE-6B10D766D5A5}" type="pres">
      <dgm:prSet presAssocID="{235F8231-64A5-4D23-A005-E1C007A73A5E}" presName="parentLeftMargin" presStyleLbl="node1" presStyleIdx="3" presStyleCnt="6"/>
      <dgm:spPr/>
    </dgm:pt>
    <dgm:pt modelId="{95EA7CE5-87C7-49C2-9157-D94CBA2C7FA5}" type="pres">
      <dgm:prSet presAssocID="{235F8231-64A5-4D23-A005-E1C007A73A5E}" presName="parentText" presStyleLbl="node1" presStyleIdx="4" presStyleCnt="6" custScaleX="128571">
        <dgm:presLayoutVars>
          <dgm:chMax val="0"/>
          <dgm:bulletEnabled val="1"/>
        </dgm:presLayoutVars>
      </dgm:prSet>
      <dgm:spPr/>
    </dgm:pt>
    <dgm:pt modelId="{332C0FA1-B66D-40E9-9DB2-010C6865351C}" type="pres">
      <dgm:prSet presAssocID="{235F8231-64A5-4D23-A005-E1C007A73A5E}" presName="negativeSpace" presStyleCnt="0"/>
      <dgm:spPr/>
    </dgm:pt>
    <dgm:pt modelId="{9AEA59A7-13CF-4D0E-AEBA-80A2D502523F}" type="pres">
      <dgm:prSet presAssocID="{235F8231-64A5-4D23-A005-E1C007A73A5E}" presName="childText" presStyleLbl="conFgAcc1" presStyleIdx="4" presStyleCnt="6">
        <dgm:presLayoutVars>
          <dgm:bulletEnabled val="1"/>
        </dgm:presLayoutVars>
      </dgm:prSet>
      <dgm:spPr/>
    </dgm:pt>
    <dgm:pt modelId="{25A82E14-A8C3-4CF3-B843-DB2BB2B4E26C}" type="pres">
      <dgm:prSet presAssocID="{BDB58D7D-61B9-4D72-BD1A-CD64E644ADD5}" presName="spaceBetweenRectangles" presStyleCnt="0"/>
      <dgm:spPr/>
    </dgm:pt>
    <dgm:pt modelId="{200E17C6-125D-4ED6-9837-BF04927F6738}" type="pres">
      <dgm:prSet presAssocID="{BC430DA4-E297-4586-A197-7D497B947288}" presName="parentLin" presStyleCnt="0"/>
      <dgm:spPr/>
    </dgm:pt>
    <dgm:pt modelId="{D32CC1D7-490C-4175-86B1-B86E992BD917}" type="pres">
      <dgm:prSet presAssocID="{BC430DA4-E297-4586-A197-7D497B947288}" presName="parentLeftMargin" presStyleLbl="node1" presStyleIdx="4" presStyleCnt="6"/>
      <dgm:spPr/>
    </dgm:pt>
    <dgm:pt modelId="{3950B506-5C81-476B-BA1B-2AB9FBAAD0E5}" type="pres">
      <dgm:prSet presAssocID="{BC430DA4-E297-4586-A197-7D497B947288}" presName="parentText" presStyleLbl="node1" presStyleIdx="5" presStyleCnt="6" custScaleX="129295">
        <dgm:presLayoutVars>
          <dgm:chMax val="0"/>
          <dgm:bulletEnabled val="1"/>
        </dgm:presLayoutVars>
      </dgm:prSet>
      <dgm:spPr/>
    </dgm:pt>
    <dgm:pt modelId="{CA6B1D46-394C-4F25-90F5-F8BFE00C48B5}" type="pres">
      <dgm:prSet presAssocID="{BC430DA4-E297-4586-A197-7D497B947288}" presName="negativeSpace" presStyleCnt="0"/>
      <dgm:spPr/>
    </dgm:pt>
    <dgm:pt modelId="{972E8D70-34E0-4A36-A686-170D5670527A}" type="pres">
      <dgm:prSet presAssocID="{BC430DA4-E297-4586-A197-7D497B947288}" presName="childText" presStyleLbl="conFgAcc1" presStyleIdx="5" presStyleCnt="6">
        <dgm:presLayoutVars>
          <dgm:bulletEnabled val="1"/>
        </dgm:presLayoutVars>
      </dgm:prSet>
      <dgm:spPr/>
    </dgm:pt>
  </dgm:ptLst>
  <dgm:cxnLst>
    <dgm:cxn modelId="{9F0F1B05-F28A-4131-88A6-3219C5DA4874}" type="presOf" srcId="{121F86BF-F4A4-454A-B3D1-37A42FC8FFF4}" destId="{B753A38D-3BD7-4970-B4FC-D8DFD7F83EBB}" srcOrd="0" destOrd="0" presId="urn:microsoft.com/office/officeart/2005/8/layout/list1"/>
    <dgm:cxn modelId="{A940D71C-70E0-484C-90BC-4494CC006A28}" type="presOf" srcId="{AF2001BD-2DBD-434A-8F17-9C49E544292B}" destId="{0841BE74-A6FB-4F6B-AE16-34E4353A20FE}" srcOrd="0" destOrd="0" presId="urn:microsoft.com/office/officeart/2005/8/layout/list1"/>
    <dgm:cxn modelId="{40D4C12C-F4E1-4AD0-9B40-CB0EBFE6A64C}" srcId="{FEC8FFA1-34C6-46CB-BB68-7EC0F0BEF93A}" destId="{859449E0-DA2E-4101-90C7-6438D552D1D1}" srcOrd="0" destOrd="0" parTransId="{FFA23D0E-016E-4014-85F9-4ED1CDCEF876}" sibTransId="{571C4865-80CF-4DEE-A6E1-E0524C1897D1}"/>
    <dgm:cxn modelId="{A8016831-3BA9-4EBE-8841-88CA8CBAE36E}" type="presOf" srcId="{BC430DA4-E297-4586-A197-7D497B947288}" destId="{3950B506-5C81-476B-BA1B-2AB9FBAAD0E5}" srcOrd="1" destOrd="0" presId="urn:microsoft.com/office/officeart/2005/8/layout/list1"/>
    <dgm:cxn modelId="{670A0F63-51B3-4C66-817A-E2095AE2873F}" type="presOf" srcId="{BB4208D1-25F2-4563-9226-7818D9A2E79B}" destId="{3AB3E146-74B2-4EC1-9A78-E72A25944162}" srcOrd="0" destOrd="0" presId="urn:microsoft.com/office/officeart/2005/8/layout/list1"/>
    <dgm:cxn modelId="{97D7A743-5ECB-4D27-97A2-F0C8F1796555}" type="presOf" srcId="{235F8231-64A5-4D23-A005-E1C007A73A5E}" destId="{95EA7CE5-87C7-49C2-9157-D94CBA2C7FA5}" srcOrd="1" destOrd="0" presId="urn:microsoft.com/office/officeart/2005/8/layout/list1"/>
    <dgm:cxn modelId="{8325E065-7B35-4D23-9673-5E51E27781D9}" type="presOf" srcId="{FEC8FFA1-34C6-46CB-BB68-7EC0F0BEF93A}" destId="{3413D8B3-054E-4E75-98F8-B441D27D3A35}" srcOrd="0" destOrd="0" presId="urn:microsoft.com/office/officeart/2005/8/layout/list1"/>
    <dgm:cxn modelId="{F0D8356B-5C5B-4C8F-AE70-162886CCED39}" srcId="{FEC8FFA1-34C6-46CB-BB68-7EC0F0BEF93A}" destId="{AF2001BD-2DBD-434A-8F17-9C49E544292B}" srcOrd="1" destOrd="0" parTransId="{3A45E7FC-F0AA-4930-B00B-BF709B208A68}" sibTransId="{E9FCFE8C-3079-40DF-9412-1D4067D86017}"/>
    <dgm:cxn modelId="{4365DE4C-4414-41C8-8C55-45AFA05173B8}" type="presOf" srcId="{121F86BF-F4A4-454A-B3D1-37A42FC8FFF4}" destId="{AD6E9375-EE75-464B-BD0C-B458CB74FC4E}" srcOrd="1" destOrd="0" presId="urn:microsoft.com/office/officeart/2005/8/layout/list1"/>
    <dgm:cxn modelId="{AA77724F-92BA-436B-8C26-F8B36040E478}" srcId="{FEC8FFA1-34C6-46CB-BB68-7EC0F0BEF93A}" destId="{BC430DA4-E297-4586-A197-7D497B947288}" srcOrd="5" destOrd="0" parTransId="{DFD65471-E47F-487C-8DB3-DBBA32A5B9B3}" sibTransId="{B5F6F6BD-7CA9-4047-80E5-532FF8609C05}"/>
    <dgm:cxn modelId="{DC48157E-C825-44F3-94A9-995360AEFE22}" srcId="{FEC8FFA1-34C6-46CB-BB68-7EC0F0BEF93A}" destId="{BB4208D1-25F2-4563-9226-7818D9A2E79B}" srcOrd="2" destOrd="0" parTransId="{9127FE4A-7D23-41D0-B5FC-410AC5113178}" sibTransId="{E09AEF3D-1DEF-4597-AB23-A0511807172C}"/>
    <dgm:cxn modelId="{CD863D7F-5232-4C47-8421-A0685C78259E}" type="presOf" srcId="{859449E0-DA2E-4101-90C7-6438D552D1D1}" destId="{8B0E3B07-A8F0-4729-8C60-D965225530EF}" srcOrd="1" destOrd="0" presId="urn:microsoft.com/office/officeart/2005/8/layout/list1"/>
    <dgm:cxn modelId="{44E3CAAA-6CCA-484C-AB03-5077EAA24F43}" type="presOf" srcId="{859449E0-DA2E-4101-90C7-6438D552D1D1}" destId="{AD83328D-B5DA-432F-BB95-B427ACE1F6A4}" srcOrd="0" destOrd="0" presId="urn:microsoft.com/office/officeart/2005/8/layout/list1"/>
    <dgm:cxn modelId="{39B119B7-7B82-40C3-B4EA-65C2443D7D35}" type="presOf" srcId="{BC430DA4-E297-4586-A197-7D497B947288}" destId="{D32CC1D7-490C-4175-86B1-B86E992BD917}" srcOrd="0" destOrd="0" presId="urn:microsoft.com/office/officeart/2005/8/layout/list1"/>
    <dgm:cxn modelId="{9366A4C7-37C7-4D32-889A-ACB27A479B62}" type="presOf" srcId="{AF2001BD-2DBD-434A-8F17-9C49E544292B}" destId="{B33E5822-F8AC-4DBD-948A-8510790810BA}" srcOrd="1" destOrd="0" presId="urn:microsoft.com/office/officeart/2005/8/layout/list1"/>
    <dgm:cxn modelId="{9C3E0CE0-0DF7-4801-A466-58B41E07C3B4}" srcId="{FEC8FFA1-34C6-46CB-BB68-7EC0F0BEF93A}" destId="{121F86BF-F4A4-454A-B3D1-37A42FC8FFF4}" srcOrd="3" destOrd="0" parTransId="{09A31995-FDDA-4EC9-90E4-786354920E35}" sibTransId="{09648A40-E5DF-4F10-85D4-11E79FAE71D3}"/>
    <dgm:cxn modelId="{0C0A3DE8-D00C-4A72-8621-FBDC8D8395C7}" srcId="{FEC8FFA1-34C6-46CB-BB68-7EC0F0BEF93A}" destId="{235F8231-64A5-4D23-A005-E1C007A73A5E}" srcOrd="4" destOrd="0" parTransId="{13AA777C-7E6B-4B49-82E2-8ECC213925C5}" sibTransId="{BDB58D7D-61B9-4D72-BD1A-CD64E644ADD5}"/>
    <dgm:cxn modelId="{3427D5ED-6B4A-4699-88A1-26E5CF104049}" type="presOf" srcId="{235F8231-64A5-4D23-A005-E1C007A73A5E}" destId="{280EAA5B-33F6-4397-A4AE-6B10D766D5A5}" srcOrd="0" destOrd="0" presId="urn:microsoft.com/office/officeart/2005/8/layout/list1"/>
    <dgm:cxn modelId="{09D8EEFE-9A9E-4DB1-B2ED-25AAFDCB8ADB}" type="presOf" srcId="{BB4208D1-25F2-4563-9226-7818D9A2E79B}" destId="{123E57A9-04A1-46C7-BC26-4DC900263F77}" srcOrd="1" destOrd="0" presId="urn:microsoft.com/office/officeart/2005/8/layout/list1"/>
    <dgm:cxn modelId="{FC9D9517-E336-450F-B9F9-C7D795E402EE}" type="presParOf" srcId="{3413D8B3-054E-4E75-98F8-B441D27D3A35}" destId="{A2D6D63D-6B79-4658-89BB-4C68494DDF71}" srcOrd="0" destOrd="0" presId="urn:microsoft.com/office/officeart/2005/8/layout/list1"/>
    <dgm:cxn modelId="{FCCA18D2-3DCA-4A28-9673-B7BFD88CAD6F}" type="presParOf" srcId="{A2D6D63D-6B79-4658-89BB-4C68494DDF71}" destId="{AD83328D-B5DA-432F-BB95-B427ACE1F6A4}" srcOrd="0" destOrd="0" presId="urn:microsoft.com/office/officeart/2005/8/layout/list1"/>
    <dgm:cxn modelId="{FEB435DF-0E7E-4698-B426-5FE869E37B8E}" type="presParOf" srcId="{A2D6D63D-6B79-4658-89BB-4C68494DDF71}" destId="{8B0E3B07-A8F0-4729-8C60-D965225530EF}" srcOrd="1" destOrd="0" presId="urn:microsoft.com/office/officeart/2005/8/layout/list1"/>
    <dgm:cxn modelId="{65197885-CA9A-4F68-B901-B67511345504}" type="presParOf" srcId="{3413D8B3-054E-4E75-98F8-B441D27D3A35}" destId="{37EABB79-2FBA-4184-BD60-AEEAAF4FC0A0}" srcOrd="1" destOrd="0" presId="urn:microsoft.com/office/officeart/2005/8/layout/list1"/>
    <dgm:cxn modelId="{3695D6EA-9AB2-4A86-8DF0-8E4D9ABCA483}" type="presParOf" srcId="{3413D8B3-054E-4E75-98F8-B441D27D3A35}" destId="{8F421BC7-338E-4573-9915-12D4CB873B63}" srcOrd="2" destOrd="0" presId="urn:microsoft.com/office/officeart/2005/8/layout/list1"/>
    <dgm:cxn modelId="{4131D0F7-D9CF-46C2-8320-BD387A1ADBFD}" type="presParOf" srcId="{3413D8B3-054E-4E75-98F8-B441D27D3A35}" destId="{74C6BAAB-AFC1-4FD9-94C6-724809893D1A}" srcOrd="3" destOrd="0" presId="urn:microsoft.com/office/officeart/2005/8/layout/list1"/>
    <dgm:cxn modelId="{B4FB5C41-8B95-46DF-825D-4B0798E066AA}" type="presParOf" srcId="{3413D8B3-054E-4E75-98F8-B441D27D3A35}" destId="{61D5E0BF-1394-418F-A2DC-309DCE11B74F}" srcOrd="4" destOrd="0" presId="urn:microsoft.com/office/officeart/2005/8/layout/list1"/>
    <dgm:cxn modelId="{3EA3CE1E-5173-4354-8F8B-2318A8DCCF5B}" type="presParOf" srcId="{61D5E0BF-1394-418F-A2DC-309DCE11B74F}" destId="{0841BE74-A6FB-4F6B-AE16-34E4353A20FE}" srcOrd="0" destOrd="0" presId="urn:microsoft.com/office/officeart/2005/8/layout/list1"/>
    <dgm:cxn modelId="{E850C99F-0638-4357-AD16-382C091A583B}" type="presParOf" srcId="{61D5E0BF-1394-418F-A2DC-309DCE11B74F}" destId="{B33E5822-F8AC-4DBD-948A-8510790810BA}" srcOrd="1" destOrd="0" presId="urn:microsoft.com/office/officeart/2005/8/layout/list1"/>
    <dgm:cxn modelId="{58745519-56B3-466B-9F81-6946E1B67F11}" type="presParOf" srcId="{3413D8B3-054E-4E75-98F8-B441D27D3A35}" destId="{950D5A28-3530-456F-8E86-6C4C0CC56D76}" srcOrd="5" destOrd="0" presId="urn:microsoft.com/office/officeart/2005/8/layout/list1"/>
    <dgm:cxn modelId="{1821F4F3-BC15-4C9F-A272-8B43CB3DEF20}" type="presParOf" srcId="{3413D8B3-054E-4E75-98F8-B441D27D3A35}" destId="{01ADBB6D-7C2B-4923-8EEB-B134B881BA60}" srcOrd="6" destOrd="0" presId="urn:microsoft.com/office/officeart/2005/8/layout/list1"/>
    <dgm:cxn modelId="{9D04211D-05ED-4564-B092-17ABAC9DC560}" type="presParOf" srcId="{3413D8B3-054E-4E75-98F8-B441D27D3A35}" destId="{F465F2C2-CFE9-49F5-ABE4-890A1A737313}" srcOrd="7" destOrd="0" presId="urn:microsoft.com/office/officeart/2005/8/layout/list1"/>
    <dgm:cxn modelId="{44F81AAC-BCA7-4488-91D0-024F6CC73836}" type="presParOf" srcId="{3413D8B3-054E-4E75-98F8-B441D27D3A35}" destId="{240B665D-4FDB-4119-80CA-B8930C6B168E}" srcOrd="8" destOrd="0" presId="urn:microsoft.com/office/officeart/2005/8/layout/list1"/>
    <dgm:cxn modelId="{37D22E66-8032-4C30-9623-7C8ACAE2C336}" type="presParOf" srcId="{240B665D-4FDB-4119-80CA-B8930C6B168E}" destId="{3AB3E146-74B2-4EC1-9A78-E72A25944162}" srcOrd="0" destOrd="0" presId="urn:microsoft.com/office/officeart/2005/8/layout/list1"/>
    <dgm:cxn modelId="{0E37BAC7-6348-4A2C-ABE5-678EC319F33C}" type="presParOf" srcId="{240B665D-4FDB-4119-80CA-B8930C6B168E}" destId="{123E57A9-04A1-46C7-BC26-4DC900263F77}" srcOrd="1" destOrd="0" presId="urn:microsoft.com/office/officeart/2005/8/layout/list1"/>
    <dgm:cxn modelId="{E2AE9CA6-6E68-4B6C-BB5D-3D3F46F22A96}" type="presParOf" srcId="{3413D8B3-054E-4E75-98F8-B441D27D3A35}" destId="{29CBC63C-4459-4534-8E5E-91867A2CBC56}" srcOrd="9" destOrd="0" presId="urn:microsoft.com/office/officeart/2005/8/layout/list1"/>
    <dgm:cxn modelId="{D3991208-D5CC-4048-9FB5-E5DFE6E57D65}" type="presParOf" srcId="{3413D8B3-054E-4E75-98F8-B441D27D3A35}" destId="{23B7EDC8-A9CE-43C0-A26B-A5CE96FD72D9}" srcOrd="10" destOrd="0" presId="urn:microsoft.com/office/officeart/2005/8/layout/list1"/>
    <dgm:cxn modelId="{89758255-53AB-45E2-9BFF-FE371611C928}" type="presParOf" srcId="{3413D8B3-054E-4E75-98F8-B441D27D3A35}" destId="{0BB4D667-D7F1-435D-84F1-9D687E333649}" srcOrd="11" destOrd="0" presId="urn:microsoft.com/office/officeart/2005/8/layout/list1"/>
    <dgm:cxn modelId="{FF509B10-63DD-43BC-8809-D60A2A600461}" type="presParOf" srcId="{3413D8B3-054E-4E75-98F8-B441D27D3A35}" destId="{7B74D95B-2B54-472C-B927-6B5E2B971517}" srcOrd="12" destOrd="0" presId="urn:microsoft.com/office/officeart/2005/8/layout/list1"/>
    <dgm:cxn modelId="{8B03241D-2FCE-401D-A453-A8261A1FBA19}" type="presParOf" srcId="{7B74D95B-2B54-472C-B927-6B5E2B971517}" destId="{B753A38D-3BD7-4970-B4FC-D8DFD7F83EBB}" srcOrd="0" destOrd="0" presId="urn:microsoft.com/office/officeart/2005/8/layout/list1"/>
    <dgm:cxn modelId="{B892DD93-6215-4DB7-93B5-4BA659674630}" type="presParOf" srcId="{7B74D95B-2B54-472C-B927-6B5E2B971517}" destId="{AD6E9375-EE75-464B-BD0C-B458CB74FC4E}" srcOrd="1" destOrd="0" presId="urn:microsoft.com/office/officeart/2005/8/layout/list1"/>
    <dgm:cxn modelId="{FC168980-F583-4278-820B-F8D88E98522E}" type="presParOf" srcId="{3413D8B3-054E-4E75-98F8-B441D27D3A35}" destId="{CEC8EF41-3ED4-438C-ADF5-16161EBC5B87}" srcOrd="13" destOrd="0" presId="urn:microsoft.com/office/officeart/2005/8/layout/list1"/>
    <dgm:cxn modelId="{A55F28D6-F9A7-4D6C-A82A-87C81666EDEF}" type="presParOf" srcId="{3413D8B3-054E-4E75-98F8-B441D27D3A35}" destId="{F8777037-CE90-4838-A72D-4EADAABE0840}" srcOrd="14" destOrd="0" presId="urn:microsoft.com/office/officeart/2005/8/layout/list1"/>
    <dgm:cxn modelId="{084B26E0-89F8-4EDB-B83F-6DA54A31D827}" type="presParOf" srcId="{3413D8B3-054E-4E75-98F8-B441D27D3A35}" destId="{AB6AFC35-EADC-419A-9ED8-4DC0E295CD5F}" srcOrd="15" destOrd="0" presId="urn:microsoft.com/office/officeart/2005/8/layout/list1"/>
    <dgm:cxn modelId="{4E3AC2F7-C99F-421F-9598-3197F635AE54}" type="presParOf" srcId="{3413D8B3-054E-4E75-98F8-B441D27D3A35}" destId="{3629050F-055D-48CE-8CE6-B16BD692D6D9}" srcOrd="16" destOrd="0" presId="urn:microsoft.com/office/officeart/2005/8/layout/list1"/>
    <dgm:cxn modelId="{23405C28-B3B0-4D77-8684-4E716126B3BC}" type="presParOf" srcId="{3629050F-055D-48CE-8CE6-B16BD692D6D9}" destId="{280EAA5B-33F6-4397-A4AE-6B10D766D5A5}" srcOrd="0" destOrd="0" presId="urn:microsoft.com/office/officeart/2005/8/layout/list1"/>
    <dgm:cxn modelId="{02E7025A-A01E-4A4B-8B7D-2C175CF33FA8}" type="presParOf" srcId="{3629050F-055D-48CE-8CE6-B16BD692D6D9}" destId="{95EA7CE5-87C7-49C2-9157-D94CBA2C7FA5}" srcOrd="1" destOrd="0" presId="urn:microsoft.com/office/officeart/2005/8/layout/list1"/>
    <dgm:cxn modelId="{D434959E-49EB-405A-97E6-A3ED1C33BB9E}" type="presParOf" srcId="{3413D8B3-054E-4E75-98F8-B441D27D3A35}" destId="{332C0FA1-B66D-40E9-9DB2-010C6865351C}" srcOrd="17" destOrd="0" presId="urn:microsoft.com/office/officeart/2005/8/layout/list1"/>
    <dgm:cxn modelId="{B355D71C-310E-4580-BF74-2AA5B6D20F7B}" type="presParOf" srcId="{3413D8B3-054E-4E75-98F8-B441D27D3A35}" destId="{9AEA59A7-13CF-4D0E-AEBA-80A2D502523F}" srcOrd="18" destOrd="0" presId="urn:microsoft.com/office/officeart/2005/8/layout/list1"/>
    <dgm:cxn modelId="{0420F2D6-30D2-4FF4-870D-DFFB54EF970C}" type="presParOf" srcId="{3413D8B3-054E-4E75-98F8-B441D27D3A35}" destId="{25A82E14-A8C3-4CF3-B843-DB2BB2B4E26C}" srcOrd="19" destOrd="0" presId="urn:microsoft.com/office/officeart/2005/8/layout/list1"/>
    <dgm:cxn modelId="{03E490F4-103C-4862-8EC6-240108471782}" type="presParOf" srcId="{3413D8B3-054E-4E75-98F8-B441D27D3A35}" destId="{200E17C6-125D-4ED6-9837-BF04927F6738}" srcOrd="20" destOrd="0" presId="urn:microsoft.com/office/officeart/2005/8/layout/list1"/>
    <dgm:cxn modelId="{B06A01CD-A16D-40D2-A8E7-4617FC736297}" type="presParOf" srcId="{200E17C6-125D-4ED6-9837-BF04927F6738}" destId="{D32CC1D7-490C-4175-86B1-B86E992BD917}" srcOrd="0" destOrd="0" presId="urn:microsoft.com/office/officeart/2005/8/layout/list1"/>
    <dgm:cxn modelId="{E765ECFC-DF05-47E8-910E-000FDD4EBC3E}" type="presParOf" srcId="{200E17C6-125D-4ED6-9837-BF04927F6738}" destId="{3950B506-5C81-476B-BA1B-2AB9FBAAD0E5}" srcOrd="1" destOrd="0" presId="urn:microsoft.com/office/officeart/2005/8/layout/list1"/>
    <dgm:cxn modelId="{B01EA682-C326-4001-8CBD-57D38CD8099D}" type="presParOf" srcId="{3413D8B3-054E-4E75-98F8-B441D27D3A35}" destId="{CA6B1D46-394C-4F25-90F5-F8BFE00C48B5}" srcOrd="21" destOrd="0" presId="urn:microsoft.com/office/officeart/2005/8/layout/list1"/>
    <dgm:cxn modelId="{12D5B6A2-7AAA-4FDF-A2C4-A8E5A1EEEA8F}" type="presParOf" srcId="{3413D8B3-054E-4E75-98F8-B441D27D3A35}" destId="{972E8D70-34E0-4A36-A686-170D5670527A}" srcOrd="2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99A0D04-B143-471E-9284-339B5C8AF622}" type="doc">
      <dgm:prSet loTypeId="urn:microsoft.com/office/officeart/2005/8/layout/chevron2" loCatId="process" qsTypeId="urn:microsoft.com/office/officeart/2005/8/quickstyle/simple1" qsCatId="simple" csTypeId="urn:microsoft.com/office/officeart/2005/8/colors/accent0_3" csCatId="mainScheme" phldr="1"/>
      <dgm:spPr/>
      <dgm:t>
        <a:bodyPr/>
        <a:lstStyle/>
        <a:p>
          <a:endParaRPr lang="en-US"/>
        </a:p>
      </dgm:t>
    </dgm:pt>
    <dgm:pt modelId="{9AC7F0A2-03CD-43D2-8476-4CF7751662A7}">
      <dgm:prSet phldrT="[Text]"/>
      <dgm:spPr/>
      <dgm:t>
        <a:bodyPr/>
        <a:lstStyle/>
        <a:p>
          <a:r>
            <a:rPr lang="en-US" b="1" dirty="0">
              <a:latin typeface="+mn-lt"/>
              <a:cs typeface="Times New Roman" panose="02020603050405020304" pitchFamily="18" charset="0"/>
            </a:rPr>
            <a:t>Pre-review</a:t>
          </a:r>
        </a:p>
      </dgm:t>
    </dgm:pt>
    <dgm:pt modelId="{E4AA57F7-17E4-4687-9BBD-1CCF17612862}" type="parTrans" cxnId="{D97A0EFD-D6A2-4ABA-BCBF-D5A8F349C1A2}">
      <dgm:prSet/>
      <dgm:spPr/>
      <dgm:t>
        <a:bodyPr/>
        <a:lstStyle/>
        <a:p>
          <a:endParaRPr lang="en-US"/>
        </a:p>
      </dgm:t>
    </dgm:pt>
    <dgm:pt modelId="{3B8331C7-85D2-492E-A96A-6A64F2B50112}" type="sibTrans" cxnId="{D97A0EFD-D6A2-4ABA-BCBF-D5A8F349C1A2}">
      <dgm:prSet/>
      <dgm:spPr/>
      <dgm:t>
        <a:bodyPr/>
        <a:lstStyle/>
        <a:p>
          <a:endParaRPr lang="en-US"/>
        </a:p>
      </dgm:t>
    </dgm:pt>
    <dgm:pt modelId="{FF527F21-E542-4F24-BB79-2F3E56F338DE}">
      <dgm:prSet phldrT="[Text]" custT="1"/>
      <dgm:spPr/>
      <dgm:t>
        <a:bodyPr/>
        <a:lstStyle/>
        <a:p>
          <a:r>
            <a:rPr lang="en-US" sz="1700" b="1" u="sng" dirty="0">
              <a:latin typeface="+mn-lt"/>
              <a:cs typeface="Times New Roman" panose="02020603050405020304" pitchFamily="18" charset="0"/>
            </a:rPr>
            <a:t>January</a:t>
          </a:r>
          <a:r>
            <a:rPr lang="en-US" sz="1700" b="1" dirty="0">
              <a:latin typeface="+mn-lt"/>
              <a:cs typeface="Times New Roman" panose="02020603050405020304" pitchFamily="18" charset="0"/>
            </a:rPr>
            <a:t>: Mandatory Pre-proposals due. Eligibility checks. Program planning.</a:t>
          </a:r>
        </a:p>
      </dgm:t>
    </dgm:pt>
    <dgm:pt modelId="{B3C90CF7-7324-4FDC-B97E-A51C37EA5D94}" type="parTrans" cxnId="{A7734B08-8A51-4990-A34F-A3E696B55402}">
      <dgm:prSet/>
      <dgm:spPr/>
      <dgm:t>
        <a:bodyPr/>
        <a:lstStyle/>
        <a:p>
          <a:endParaRPr lang="en-US"/>
        </a:p>
      </dgm:t>
    </dgm:pt>
    <dgm:pt modelId="{B7E7C64D-7B91-416C-A5EB-0C8986CECF25}" type="sibTrans" cxnId="{A7734B08-8A51-4990-A34F-A3E696B55402}">
      <dgm:prSet/>
      <dgm:spPr/>
      <dgm:t>
        <a:bodyPr/>
        <a:lstStyle/>
        <a:p>
          <a:endParaRPr lang="en-US"/>
        </a:p>
      </dgm:t>
    </dgm:pt>
    <dgm:pt modelId="{5BE1EBD4-BFC9-4F03-98B8-442D17E7A92C}">
      <dgm:prSet phldrT="[Text]"/>
      <dgm:spPr/>
      <dgm:t>
        <a:bodyPr/>
        <a:lstStyle/>
        <a:p>
          <a:r>
            <a:rPr lang="en-US" dirty="0">
              <a:latin typeface="+mn-lt"/>
              <a:cs typeface="Times New Roman" panose="02020603050405020304" pitchFamily="18" charset="0"/>
            </a:rPr>
            <a:t> </a:t>
          </a:r>
          <a:r>
            <a:rPr lang="en-US" b="1" dirty="0">
              <a:latin typeface="+mn-lt"/>
              <a:cs typeface="Times New Roman" panose="02020603050405020304" pitchFamily="18" charset="0"/>
            </a:rPr>
            <a:t>Review</a:t>
          </a:r>
        </a:p>
        <a:p>
          <a:r>
            <a:rPr lang="en-US" b="1" dirty="0">
              <a:latin typeface="+mn-lt"/>
              <a:cs typeface="Times New Roman" panose="02020603050405020304" pitchFamily="18" charset="0"/>
            </a:rPr>
            <a:t>Process</a:t>
          </a:r>
        </a:p>
      </dgm:t>
    </dgm:pt>
    <dgm:pt modelId="{0CB27508-9713-4D94-BF81-48A408044784}" type="parTrans" cxnId="{E58C927D-B6C7-4E87-B530-EC2279B6E551}">
      <dgm:prSet/>
      <dgm:spPr/>
      <dgm:t>
        <a:bodyPr/>
        <a:lstStyle/>
        <a:p>
          <a:endParaRPr lang="en-US"/>
        </a:p>
      </dgm:t>
    </dgm:pt>
    <dgm:pt modelId="{E1F2C8E7-2B20-4687-8321-C60782B362CC}" type="sibTrans" cxnId="{E58C927D-B6C7-4E87-B530-EC2279B6E551}">
      <dgm:prSet/>
      <dgm:spPr/>
      <dgm:t>
        <a:bodyPr/>
        <a:lstStyle/>
        <a:p>
          <a:endParaRPr lang="en-US"/>
        </a:p>
      </dgm:t>
    </dgm:pt>
    <dgm:pt modelId="{BE2F98AC-7816-41EA-8FAA-2E935B8BB453}">
      <dgm:prSet phldrT="[Text]" custT="1"/>
      <dgm:spPr/>
      <dgm:t>
        <a:bodyPr/>
        <a:lstStyle/>
        <a:p>
          <a:r>
            <a:rPr lang="en-US" sz="1700" b="1" u="sng" dirty="0">
              <a:latin typeface="+mn-lt"/>
              <a:cs typeface="Times New Roman" panose="02020603050405020304" pitchFamily="18" charset="0"/>
            </a:rPr>
            <a:t>April</a:t>
          </a:r>
          <a:r>
            <a:rPr lang="en-US" sz="1700" b="1" dirty="0">
              <a:latin typeface="+mn-lt"/>
              <a:cs typeface="Times New Roman" panose="02020603050405020304" pitchFamily="18" charset="0"/>
            </a:rPr>
            <a:t>: Mail-in review of all proposals via PAMS (at least three reviews each).</a:t>
          </a:r>
        </a:p>
      </dgm:t>
    </dgm:pt>
    <dgm:pt modelId="{A2B488B6-AA24-4C15-AE5E-8425AD98E20A}" type="parTrans" cxnId="{0D929690-A3A5-49D3-BDB1-4353034EE330}">
      <dgm:prSet/>
      <dgm:spPr/>
      <dgm:t>
        <a:bodyPr/>
        <a:lstStyle/>
        <a:p>
          <a:endParaRPr lang="en-US"/>
        </a:p>
      </dgm:t>
    </dgm:pt>
    <dgm:pt modelId="{8F3E5458-02B2-4F22-9F75-9CF3E9AD2084}" type="sibTrans" cxnId="{0D929690-A3A5-49D3-BDB1-4353034EE330}">
      <dgm:prSet/>
      <dgm:spPr/>
      <dgm:t>
        <a:bodyPr/>
        <a:lstStyle/>
        <a:p>
          <a:endParaRPr lang="en-US"/>
        </a:p>
      </dgm:t>
    </dgm:pt>
    <dgm:pt modelId="{D051AE03-4811-48BD-B619-F60C9BDD302B}">
      <dgm:prSet phldrT="[Text]" custT="1"/>
      <dgm:spPr/>
      <dgm:t>
        <a:bodyPr/>
        <a:lstStyle/>
        <a:p>
          <a:r>
            <a:rPr lang="en-US" sz="1700" b="1" u="sng" dirty="0">
              <a:latin typeface="+mn-lt"/>
              <a:cs typeface="Times New Roman" panose="02020603050405020304" pitchFamily="18" charset="0"/>
            </a:rPr>
            <a:t>May</a:t>
          </a:r>
          <a:r>
            <a:rPr lang="en-US" sz="1700" b="1" dirty="0">
              <a:latin typeface="+mn-lt"/>
              <a:cs typeface="Times New Roman" panose="02020603050405020304" pitchFamily="18" charset="0"/>
            </a:rPr>
            <a:t>: Super-panel discussion and ranking of selected proposals.</a:t>
          </a:r>
        </a:p>
      </dgm:t>
    </dgm:pt>
    <dgm:pt modelId="{E3798D99-FBAC-4A0B-83B6-F6B4F9A88DA3}" type="parTrans" cxnId="{106A2138-B125-4862-969D-68B5012C97FD}">
      <dgm:prSet/>
      <dgm:spPr/>
      <dgm:t>
        <a:bodyPr/>
        <a:lstStyle/>
        <a:p>
          <a:endParaRPr lang="en-US"/>
        </a:p>
      </dgm:t>
    </dgm:pt>
    <dgm:pt modelId="{2EA2F871-54B1-4C5A-9631-52BA579C90EC}" type="sibTrans" cxnId="{106A2138-B125-4862-969D-68B5012C97FD}">
      <dgm:prSet/>
      <dgm:spPr/>
      <dgm:t>
        <a:bodyPr/>
        <a:lstStyle/>
        <a:p>
          <a:endParaRPr lang="en-US"/>
        </a:p>
      </dgm:t>
    </dgm:pt>
    <dgm:pt modelId="{4AB25496-A52A-4477-8452-2EDC5DC4F85B}">
      <dgm:prSet phldrT="[Text]"/>
      <dgm:spPr/>
      <dgm:t>
        <a:bodyPr/>
        <a:lstStyle/>
        <a:p>
          <a:r>
            <a:rPr lang="en-US" b="1" dirty="0">
              <a:latin typeface="+mn-lt"/>
              <a:cs typeface="Times New Roman" panose="02020603050405020304" pitchFamily="18" charset="0"/>
            </a:rPr>
            <a:t>Post-review and award</a:t>
          </a:r>
        </a:p>
      </dgm:t>
    </dgm:pt>
    <dgm:pt modelId="{A7AD921B-E18F-40BD-989D-BEAD43301581}" type="parTrans" cxnId="{D6F79EF3-CFB9-4304-BB9E-F40AF8A621ED}">
      <dgm:prSet/>
      <dgm:spPr/>
      <dgm:t>
        <a:bodyPr/>
        <a:lstStyle/>
        <a:p>
          <a:endParaRPr lang="en-US"/>
        </a:p>
      </dgm:t>
    </dgm:pt>
    <dgm:pt modelId="{8ED00DA8-98DD-4619-A593-99F0D5B0A3FD}" type="sibTrans" cxnId="{D6F79EF3-CFB9-4304-BB9E-F40AF8A621ED}">
      <dgm:prSet/>
      <dgm:spPr/>
      <dgm:t>
        <a:bodyPr/>
        <a:lstStyle/>
        <a:p>
          <a:endParaRPr lang="en-US"/>
        </a:p>
      </dgm:t>
    </dgm:pt>
    <dgm:pt modelId="{4AF16436-4167-48FC-ABCA-01799F48EAD8}">
      <dgm:prSet phldrT="[Text]" custT="1"/>
      <dgm:spPr/>
      <dgm:t>
        <a:bodyPr/>
        <a:lstStyle/>
        <a:p>
          <a:r>
            <a:rPr lang="en-US" sz="1700" b="1" u="sng" dirty="0">
              <a:latin typeface="+mn-lt"/>
              <a:cs typeface="Times New Roman" panose="02020603050405020304" pitchFamily="18" charset="0"/>
            </a:rPr>
            <a:t>May</a:t>
          </a:r>
          <a:r>
            <a:rPr lang="en-US" sz="1700" b="1" dirty="0">
              <a:latin typeface="+mn-lt"/>
              <a:cs typeface="Times New Roman" panose="02020603050405020304" pitchFamily="18" charset="0"/>
            </a:rPr>
            <a:t>: HEP selection of candidate awardees, nominations to Office of Science. </a:t>
          </a:r>
        </a:p>
      </dgm:t>
    </dgm:pt>
    <dgm:pt modelId="{A139F555-C48D-4344-BDB1-BE2D29730619}" type="parTrans" cxnId="{CD12E297-EBE3-4A65-BCEE-913F1FB3754E}">
      <dgm:prSet/>
      <dgm:spPr/>
      <dgm:t>
        <a:bodyPr/>
        <a:lstStyle/>
        <a:p>
          <a:endParaRPr lang="en-US"/>
        </a:p>
      </dgm:t>
    </dgm:pt>
    <dgm:pt modelId="{DA572F31-7E07-4C9D-A95A-9A8C0266A03F}" type="sibTrans" cxnId="{CD12E297-EBE3-4A65-BCEE-913F1FB3754E}">
      <dgm:prSet/>
      <dgm:spPr/>
      <dgm:t>
        <a:bodyPr/>
        <a:lstStyle/>
        <a:p>
          <a:endParaRPr lang="en-US"/>
        </a:p>
      </dgm:t>
    </dgm:pt>
    <dgm:pt modelId="{B1372EA0-14E5-4807-9605-C4EA66D8184B}">
      <dgm:prSet phldrT="[Text]" custT="1"/>
      <dgm:spPr/>
      <dgm:t>
        <a:bodyPr/>
        <a:lstStyle/>
        <a:p>
          <a:r>
            <a:rPr lang="en-US" sz="1700" b="1" u="sng" dirty="0">
              <a:latin typeface="+mn-lt"/>
              <a:cs typeface="Times New Roman" panose="02020603050405020304" pitchFamily="18" charset="0"/>
            </a:rPr>
            <a:t>June</a:t>
          </a:r>
          <a:r>
            <a:rPr lang="en-US" sz="1700" b="1" dirty="0">
              <a:latin typeface="+mn-lt"/>
              <a:cs typeface="Times New Roman" panose="02020603050405020304" pitchFamily="18" charset="0"/>
            </a:rPr>
            <a:t>: Office of Science selection and announcement of awardees. </a:t>
          </a:r>
        </a:p>
      </dgm:t>
    </dgm:pt>
    <dgm:pt modelId="{BCBB29F9-F990-4D41-BFF7-418AA8D58009}" type="parTrans" cxnId="{0788D97A-5E0E-434C-A4B8-1C1B98B3E9AF}">
      <dgm:prSet/>
      <dgm:spPr/>
      <dgm:t>
        <a:bodyPr/>
        <a:lstStyle/>
        <a:p>
          <a:endParaRPr lang="en-US"/>
        </a:p>
      </dgm:t>
    </dgm:pt>
    <dgm:pt modelId="{2960657E-5A0A-425D-8605-83A37AF57E5A}" type="sibTrans" cxnId="{0788D97A-5E0E-434C-A4B8-1C1B98B3E9AF}">
      <dgm:prSet/>
      <dgm:spPr/>
      <dgm:t>
        <a:bodyPr/>
        <a:lstStyle/>
        <a:p>
          <a:endParaRPr lang="en-US"/>
        </a:p>
      </dgm:t>
    </dgm:pt>
    <dgm:pt modelId="{48CDA735-5DBF-4795-A2DB-0F5D9D92A42B}">
      <dgm:prSet phldrT="[Text]" custT="1"/>
      <dgm:spPr/>
      <dgm:t>
        <a:bodyPr/>
        <a:lstStyle/>
        <a:p>
          <a:r>
            <a:rPr lang="en-US" sz="1700" b="1" u="sng" dirty="0">
              <a:latin typeface="+mn-lt"/>
              <a:cs typeface="Times New Roman" panose="02020603050405020304" pitchFamily="18" charset="0"/>
            </a:rPr>
            <a:t>September:</a:t>
          </a:r>
          <a:r>
            <a:rPr lang="en-US" sz="1700" b="1" dirty="0">
              <a:latin typeface="+mn-lt"/>
              <a:cs typeface="Times New Roman" panose="02020603050405020304" pitchFamily="18" charset="0"/>
            </a:rPr>
            <a:t> Awards begin.</a:t>
          </a:r>
        </a:p>
      </dgm:t>
    </dgm:pt>
    <dgm:pt modelId="{015D2C1A-7A9E-4681-B828-E6480D205E2E}" type="parTrans" cxnId="{CA2186B6-BB4B-431E-B560-BBE8D8B0F2A5}">
      <dgm:prSet/>
      <dgm:spPr/>
      <dgm:t>
        <a:bodyPr/>
        <a:lstStyle/>
        <a:p>
          <a:endParaRPr lang="en-US"/>
        </a:p>
      </dgm:t>
    </dgm:pt>
    <dgm:pt modelId="{AEC26F23-388B-406C-A541-CB9678532037}" type="sibTrans" cxnId="{CA2186B6-BB4B-431E-B560-BBE8D8B0F2A5}">
      <dgm:prSet/>
      <dgm:spPr/>
      <dgm:t>
        <a:bodyPr/>
        <a:lstStyle/>
        <a:p>
          <a:endParaRPr lang="en-US"/>
        </a:p>
      </dgm:t>
    </dgm:pt>
    <dgm:pt modelId="{454AD598-D00E-4D09-80AA-46645945E668}">
      <dgm:prSet phldrT="[Text]" custT="1"/>
      <dgm:spPr/>
      <dgm:t>
        <a:bodyPr/>
        <a:lstStyle/>
        <a:p>
          <a:r>
            <a:rPr lang="en-US" sz="1700" b="1" u="sng" dirty="0">
              <a:latin typeface="+mn-lt"/>
              <a:cs typeface="Times New Roman" panose="02020603050405020304" pitchFamily="18" charset="0"/>
            </a:rPr>
            <a:t>March</a:t>
          </a:r>
          <a:r>
            <a:rPr lang="en-US" sz="1700" b="1" dirty="0">
              <a:latin typeface="+mn-lt"/>
              <a:cs typeface="Times New Roman" panose="02020603050405020304" pitchFamily="18" charset="0"/>
            </a:rPr>
            <a:t>: Proposals received.</a:t>
          </a:r>
        </a:p>
      </dgm:t>
    </dgm:pt>
    <dgm:pt modelId="{362A3F49-99A8-41BC-B612-DD8A22245E3D}" type="parTrans" cxnId="{408ED744-164F-4D53-90FD-8402AC574C92}">
      <dgm:prSet/>
      <dgm:spPr/>
      <dgm:t>
        <a:bodyPr/>
        <a:lstStyle/>
        <a:p>
          <a:endParaRPr lang="en-US"/>
        </a:p>
      </dgm:t>
    </dgm:pt>
    <dgm:pt modelId="{EF8A60B1-A236-4EC7-BE04-09DA00F96D60}" type="sibTrans" cxnId="{408ED744-164F-4D53-90FD-8402AC574C92}">
      <dgm:prSet/>
      <dgm:spPr/>
      <dgm:t>
        <a:bodyPr/>
        <a:lstStyle/>
        <a:p>
          <a:endParaRPr lang="en-US"/>
        </a:p>
      </dgm:t>
    </dgm:pt>
    <dgm:pt modelId="{6CC064E7-8EF0-49C4-AABC-6891D1A89086}">
      <dgm:prSet phldrT="[Text]" custT="1"/>
      <dgm:spPr/>
      <dgm:t>
        <a:bodyPr/>
        <a:lstStyle/>
        <a:p>
          <a:r>
            <a:rPr lang="en-US" sz="1700" b="1" u="sng" dirty="0">
              <a:latin typeface="+mn-lt"/>
              <a:cs typeface="Times New Roman" panose="02020603050405020304" pitchFamily="18" charset="0"/>
            </a:rPr>
            <a:t>February</a:t>
          </a:r>
          <a:r>
            <a:rPr lang="en-US" sz="1700" b="1" dirty="0">
              <a:latin typeface="+mn-lt"/>
              <a:cs typeface="Times New Roman" panose="02020603050405020304" pitchFamily="18" charset="0"/>
            </a:rPr>
            <a:t>: Encouragement/discouragement to develop full proposals.</a:t>
          </a:r>
        </a:p>
      </dgm:t>
    </dgm:pt>
    <dgm:pt modelId="{739F7D85-D1FB-4AAB-A582-FD8EE1DCCF62}" type="parTrans" cxnId="{B343C764-EE9D-4A0D-A6B0-728779B67879}">
      <dgm:prSet/>
      <dgm:spPr/>
      <dgm:t>
        <a:bodyPr/>
        <a:lstStyle/>
        <a:p>
          <a:endParaRPr lang="en-US"/>
        </a:p>
      </dgm:t>
    </dgm:pt>
    <dgm:pt modelId="{B60996D8-606C-4EE1-BF2C-0B5509BEE6BD}" type="sibTrans" cxnId="{B343C764-EE9D-4A0D-A6B0-728779B67879}">
      <dgm:prSet/>
      <dgm:spPr/>
      <dgm:t>
        <a:bodyPr/>
        <a:lstStyle/>
        <a:p>
          <a:endParaRPr lang="en-US"/>
        </a:p>
      </dgm:t>
    </dgm:pt>
    <dgm:pt modelId="{BB0D5444-29BA-41F4-8386-D4E802DF0214}">
      <dgm:prSet phldrT="[Text]" custT="1"/>
      <dgm:spPr/>
      <dgm:t>
        <a:bodyPr/>
        <a:lstStyle/>
        <a:p>
          <a:r>
            <a:rPr lang="en-US" sz="1700" b="1" u="sng" dirty="0">
              <a:latin typeface="+mn-lt"/>
              <a:cs typeface="Times New Roman" panose="02020603050405020304" pitchFamily="18" charset="0"/>
            </a:rPr>
            <a:t>April</a:t>
          </a:r>
          <a:r>
            <a:rPr lang="en-US" sz="1700" b="1" dirty="0">
              <a:latin typeface="+mn-lt"/>
              <a:cs typeface="Times New Roman" panose="02020603050405020304" pitchFamily="18" charset="0"/>
            </a:rPr>
            <a:t>: HEP selection of proposals for subprogram panel review, based on mail-in reviews (or sub-panel).</a:t>
          </a:r>
        </a:p>
      </dgm:t>
    </dgm:pt>
    <dgm:pt modelId="{9642C308-5E88-4EA8-8DBF-D0038CE2EFA3}" type="parTrans" cxnId="{3BFB5CE1-70D7-4B74-A1DF-BC567D96EB50}">
      <dgm:prSet/>
      <dgm:spPr/>
      <dgm:t>
        <a:bodyPr/>
        <a:lstStyle/>
        <a:p>
          <a:endParaRPr lang="en-US"/>
        </a:p>
      </dgm:t>
    </dgm:pt>
    <dgm:pt modelId="{E08E12C1-1F2D-437D-A513-C5358A1EB588}" type="sibTrans" cxnId="{3BFB5CE1-70D7-4B74-A1DF-BC567D96EB50}">
      <dgm:prSet/>
      <dgm:spPr/>
      <dgm:t>
        <a:bodyPr/>
        <a:lstStyle/>
        <a:p>
          <a:endParaRPr lang="en-US"/>
        </a:p>
      </dgm:t>
    </dgm:pt>
    <dgm:pt modelId="{E6AD1CFA-411B-465A-84D9-D7D1D79468F2}" type="pres">
      <dgm:prSet presAssocID="{E99A0D04-B143-471E-9284-339B5C8AF622}" presName="linearFlow" presStyleCnt="0">
        <dgm:presLayoutVars>
          <dgm:dir/>
          <dgm:animLvl val="lvl"/>
          <dgm:resizeHandles val="exact"/>
        </dgm:presLayoutVars>
      </dgm:prSet>
      <dgm:spPr/>
    </dgm:pt>
    <dgm:pt modelId="{3D75B8CB-DC40-4E39-963D-4E20A6239C4F}" type="pres">
      <dgm:prSet presAssocID="{9AC7F0A2-03CD-43D2-8476-4CF7751662A7}" presName="composite" presStyleCnt="0"/>
      <dgm:spPr/>
    </dgm:pt>
    <dgm:pt modelId="{23EE915E-CB25-4260-821A-47A9EE444A77}" type="pres">
      <dgm:prSet presAssocID="{9AC7F0A2-03CD-43D2-8476-4CF7751662A7}" presName="parentText" presStyleLbl="alignNode1" presStyleIdx="0" presStyleCnt="3" custLinFactNeighborY="9646">
        <dgm:presLayoutVars>
          <dgm:chMax val="1"/>
          <dgm:bulletEnabled val="1"/>
        </dgm:presLayoutVars>
      </dgm:prSet>
      <dgm:spPr/>
    </dgm:pt>
    <dgm:pt modelId="{68D324BC-E818-419E-821C-D2343FD12443}" type="pres">
      <dgm:prSet presAssocID="{9AC7F0A2-03CD-43D2-8476-4CF7751662A7}" presName="descendantText" presStyleLbl="alignAcc1" presStyleIdx="0" presStyleCnt="3" custScaleX="101274" custScaleY="136635" custLinFactNeighborY="31210">
        <dgm:presLayoutVars>
          <dgm:bulletEnabled val="1"/>
        </dgm:presLayoutVars>
      </dgm:prSet>
      <dgm:spPr/>
    </dgm:pt>
    <dgm:pt modelId="{83BFE0CF-8088-4354-B1B1-0F4A6169485E}" type="pres">
      <dgm:prSet presAssocID="{3B8331C7-85D2-492E-A96A-6A64F2B50112}" presName="sp" presStyleCnt="0"/>
      <dgm:spPr/>
    </dgm:pt>
    <dgm:pt modelId="{2AEA41C3-3286-461B-8BBB-935D4262E64F}" type="pres">
      <dgm:prSet presAssocID="{5BE1EBD4-BFC9-4F03-98B8-442D17E7A92C}" presName="composite" presStyleCnt="0"/>
      <dgm:spPr/>
    </dgm:pt>
    <dgm:pt modelId="{3F1A75FF-BE14-445F-8EE9-5CD24D8DA057}" type="pres">
      <dgm:prSet presAssocID="{5BE1EBD4-BFC9-4F03-98B8-442D17E7A92C}" presName="parentText" presStyleLbl="alignNode1" presStyleIdx="1" presStyleCnt="3">
        <dgm:presLayoutVars>
          <dgm:chMax val="1"/>
          <dgm:bulletEnabled val="1"/>
        </dgm:presLayoutVars>
      </dgm:prSet>
      <dgm:spPr/>
    </dgm:pt>
    <dgm:pt modelId="{2FEA4322-4602-41E9-824F-00C6234358D1}" type="pres">
      <dgm:prSet presAssocID="{5BE1EBD4-BFC9-4F03-98B8-442D17E7A92C}" presName="descendantText" presStyleLbl="alignAcc1" presStyleIdx="1" presStyleCnt="3" custScaleX="100442" custScaleY="178462" custLinFactNeighborX="98" custLinFactNeighborY="20388">
        <dgm:presLayoutVars>
          <dgm:bulletEnabled val="1"/>
        </dgm:presLayoutVars>
      </dgm:prSet>
      <dgm:spPr/>
    </dgm:pt>
    <dgm:pt modelId="{7601DB75-304D-4E8B-AE25-9D3E3CDF9EAF}" type="pres">
      <dgm:prSet presAssocID="{E1F2C8E7-2B20-4687-8321-C60782B362CC}" presName="sp" presStyleCnt="0"/>
      <dgm:spPr/>
    </dgm:pt>
    <dgm:pt modelId="{525CBF24-D185-4083-8676-BFE7268F47A3}" type="pres">
      <dgm:prSet presAssocID="{4AB25496-A52A-4477-8452-2EDC5DC4F85B}" presName="composite" presStyleCnt="0"/>
      <dgm:spPr/>
    </dgm:pt>
    <dgm:pt modelId="{DB08727A-7C7B-4217-A0FE-03147CD9956D}" type="pres">
      <dgm:prSet presAssocID="{4AB25496-A52A-4477-8452-2EDC5DC4F85B}" presName="parentText" presStyleLbl="alignNode1" presStyleIdx="2" presStyleCnt="3" custScaleY="110621" custLinFactNeighborY="3763">
        <dgm:presLayoutVars>
          <dgm:chMax val="1"/>
          <dgm:bulletEnabled val="1"/>
        </dgm:presLayoutVars>
      </dgm:prSet>
      <dgm:spPr/>
    </dgm:pt>
    <dgm:pt modelId="{FB226100-810F-464D-9741-A0EAD33C6143}" type="pres">
      <dgm:prSet presAssocID="{4AB25496-A52A-4477-8452-2EDC5DC4F85B}" presName="descendantText" presStyleLbl="alignAcc1" presStyleIdx="2" presStyleCnt="3" custScaleY="151171" custLinFactNeighborY="30298">
        <dgm:presLayoutVars>
          <dgm:bulletEnabled val="1"/>
        </dgm:presLayoutVars>
      </dgm:prSet>
      <dgm:spPr/>
    </dgm:pt>
  </dgm:ptLst>
  <dgm:cxnLst>
    <dgm:cxn modelId="{A7734B08-8A51-4990-A34F-A3E696B55402}" srcId="{9AC7F0A2-03CD-43D2-8476-4CF7751662A7}" destId="{FF527F21-E542-4F24-BB79-2F3E56F338DE}" srcOrd="0" destOrd="0" parTransId="{B3C90CF7-7324-4FDC-B97E-A51C37EA5D94}" sibTransId="{B7E7C64D-7B91-416C-A5EB-0C8986CECF25}"/>
    <dgm:cxn modelId="{95148E08-84A2-4C9C-89B4-264628728E28}" type="presOf" srcId="{4AB25496-A52A-4477-8452-2EDC5DC4F85B}" destId="{DB08727A-7C7B-4217-A0FE-03147CD9956D}" srcOrd="0" destOrd="0" presId="urn:microsoft.com/office/officeart/2005/8/layout/chevron2"/>
    <dgm:cxn modelId="{210DDC1C-2CD1-45EE-9295-87CD32A9AADB}" type="presOf" srcId="{FF527F21-E542-4F24-BB79-2F3E56F338DE}" destId="{68D324BC-E818-419E-821C-D2343FD12443}" srcOrd="0" destOrd="0" presId="urn:microsoft.com/office/officeart/2005/8/layout/chevron2"/>
    <dgm:cxn modelId="{AE4C6522-4ABC-4072-9BE9-339E106F0AD2}" type="presOf" srcId="{E99A0D04-B143-471E-9284-339B5C8AF622}" destId="{E6AD1CFA-411B-465A-84D9-D7D1D79468F2}" srcOrd="0" destOrd="0" presId="urn:microsoft.com/office/officeart/2005/8/layout/chevron2"/>
    <dgm:cxn modelId="{DDD6C424-D752-4691-BED8-FCC44CA5DA91}" type="presOf" srcId="{BB0D5444-29BA-41F4-8386-D4E802DF0214}" destId="{2FEA4322-4602-41E9-824F-00C6234358D1}" srcOrd="0" destOrd="1" presId="urn:microsoft.com/office/officeart/2005/8/layout/chevron2"/>
    <dgm:cxn modelId="{52B9912D-EA23-4979-8C90-17C848A815D0}" type="presOf" srcId="{D051AE03-4811-48BD-B619-F60C9BDD302B}" destId="{2FEA4322-4602-41E9-824F-00C6234358D1}" srcOrd="0" destOrd="2" presId="urn:microsoft.com/office/officeart/2005/8/layout/chevron2"/>
    <dgm:cxn modelId="{106A2138-B125-4862-969D-68B5012C97FD}" srcId="{5BE1EBD4-BFC9-4F03-98B8-442D17E7A92C}" destId="{D051AE03-4811-48BD-B619-F60C9BDD302B}" srcOrd="2" destOrd="0" parTransId="{E3798D99-FBAC-4A0B-83B6-F6B4F9A88DA3}" sibTransId="{2EA2F871-54B1-4C5A-9631-52BA579C90EC}"/>
    <dgm:cxn modelId="{DBCF3F38-028D-49D5-851A-FB3526CB8059}" type="presOf" srcId="{5BE1EBD4-BFC9-4F03-98B8-442D17E7A92C}" destId="{3F1A75FF-BE14-445F-8EE9-5CD24D8DA057}" srcOrd="0" destOrd="0" presId="urn:microsoft.com/office/officeart/2005/8/layout/chevron2"/>
    <dgm:cxn modelId="{87300064-8F0F-4911-9EAD-76558C9987E0}" type="presOf" srcId="{B1372EA0-14E5-4807-9605-C4EA66D8184B}" destId="{FB226100-810F-464D-9741-A0EAD33C6143}" srcOrd="0" destOrd="1" presId="urn:microsoft.com/office/officeart/2005/8/layout/chevron2"/>
    <dgm:cxn modelId="{B343C764-EE9D-4A0D-A6B0-728779B67879}" srcId="{9AC7F0A2-03CD-43D2-8476-4CF7751662A7}" destId="{6CC064E7-8EF0-49C4-AABC-6891D1A89086}" srcOrd="1" destOrd="0" parTransId="{739F7D85-D1FB-4AAB-A582-FD8EE1DCCF62}" sibTransId="{B60996D8-606C-4EE1-BF2C-0B5509BEE6BD}"/>
    <dgm:cxn modelId="{408ED744-164F-4D53-90FD-8402AC574C92}" srcId="{9AC7F0A2-03CD-43D2-8476-4CF7751662A7}" destId="{454AD598-D00E-4D09-80AA-46645945E668}" srcOrd="2" destOrd="0" parTransId="{362A3F49-99A8-41BC-B612-DD8A22245E3D}" sibTransId="{EF8A60B1-A236-4EC7-BE04-09DA00F96D60}"/>
    <dgm:cxn modelId="{0788D97A-5E0E-434C-A4B8-1C1B98B3E9AF}" srcId="{4AB25496-A52A-4477-8452-2EDC5DC4F85B}" destId="{B1372EA0-14E5-4807-9605-C4EA66D8184B}" srcOrd="1" destOrd="0" parTransId="{BCBB29F9-F990-4D41-BFF7-418AA8D58009}" sibTransId="{2960657E-5A0A-425D-8605-83A37AF57E5A}"/>
    <dgm:cxn modelId="{E58C927D-B6C7-4E87-B530-EC2279B6E551}" srcId="{E99A0D04-B143-471E-9284-339B5C8AF622}" destId="{5BE1EBD4-BFC9-4F03-98B8-442D17E7A92C}" srcOrd="1" destOrd="0" parTransId="{0CB27508-9713-4D94-BF81-48A408044784}" sibTransId="{E1F2C8E7-2B20-4687-8321-C60782B362CC}"/>
    <dgm:cxn modelId="{2442F485-EFC8-427E-A3E4-E04C5A966BA2}" type="presOf" srcId="{48CDA735-5DBF-4795-A2DB-0F5D9D92A42B}" destId="{FB226100-810F-464D-9741-A0EAD33C6143}" srcOrd="0" destOrd="2" presId="urn:microsoft.com/office/officeart/2005/8/layout/chevron2"/>
    <dgm:cxn modelId="{0D929690-A3A5-49D3-BDB1-4353034EE330}" srcId="{5BE1EBD4-BFC9-4F03-98B8-442D17E7A92C}" destId="{BE2F98AC-7816-41EA-8FAA-2E935B8BB453}" srcOrd="0" destOrd="0" parTransId="{A2B488B6-AA24-4C15-AE5E-8425AD98E20A}" sibTransId="{8F3E5458-02B2-4F22-9F75-9CF3E9AD2084}"/>
    <dgm:cxn modelId="{CD12E297-EBE3-4A65-BCEE-913F1FB3754E}" srcId="{4AB25496-A52A-4477-8452-2EDC5DC4F85B}" destId="{4AF16436-4167-48FC-ABCA-01799F48EAD8}" srcOrd="0" destOrd="0" parTransId="{A139F555-C48D-4344-BDB1-BE2D29730619}" sibTransId="{DA572F31-7E07-4C9D-A95A-9A8C0266A03F}"/>
    <dgm:cxn modelId="{DCC5139E-AE43-4F3B-A956-4F8D45190BB5}" type="presOf" srcId="{454AD598-D00E-4D09-80AA-46645945E668}" destId="{68D324BC-E818-419E-821C-D2343FD12443}" srcOrd="0" destOrd="2" presId="urn:microsoft.com/office/officeart/2005/8/layout/chevron2"/>
    <dgm:cxn modelId="{A9211FAD-1586-4273-962A-6A9715874DD8}" type="presOf" srcId="{9AC7F0A2-03CD-43D2-8476-4CF7751662A7}" destId="{23EE915E-CB25-4260-821A-47A9EE444A77}" srcOrd="0" destOrd="0" presId="urn:microsoft.com/office/officeart/2005/8/layout/chevron2"/>
    <dgm:cxn modelId="{2C2CC3B1-9192-482C-8557-BAA8CA710CC0}" type="presOf" srcId="{6CC064E7-8EF0-49C4-AABC-6891D1A89086}" destId="{68D324BC-E818-419E-821C-D2343FD12443}" srcOrd="0" destOrd="1" presId="urn:microsoft.com/office/officeart/2005/8/layout/chevron2"/>
    <dgm:cxn modelId="{CA2186B6-BB4B-431E-B560-BBE8D8B0F2A5}" srcId="{4AB25496-A52A-4477-8452-2EDC5DC4F85B}" destId="{48CDA735-5DBF-4795-A2DB-0F5D9D92A42B}" srcOrd="2" destOrd="0" parTransId="{015D2C1A-7A9E-4681-B828-E6480D205E2E}" sibTransId="{AEC26F23-388B-406C-A541-CB9678532037}"/>
    <dgm:cxn modelId="{CE6235B9-2E3D-415A-B6A0-A1F2B05EF0A4}" type="presOf" srcId="{BE2F98AC-7816-41EA-8FAA-2E935B8BB453}" destId="{2FEA4322-4602-41E9-824F-00C6234358D1}" srcOrd="0" destOrd="0" presId="urn:microsoft.com/office/officeart/2005/8/layout/chevron2"/>
    <dgm:cxn modelId="{3BFB5CE1-70D7-4B74-A1DF-BC567D96EB50}" srcId="{5BE1EBD4-BFC9-4F03-98B8-442D17E7A92C}" destId="{BB0D5444-29BA-41F4-8386-D4E802DF0214}" srcOrd="1" destOrd="0" parTransId="{9642C308-5E88-4EA8-8DBF-D0038CE2EFA3}" sibTransId="{E08E12C1-1F2D-437D-A513-C5358A1EB588}"/>
    <dgm:cxn modelId="{E3B7B3E9-187C-4637-9908-0ED2789CA90D}" type="presOf" srcId="{4AF16436-4167-48FC-ABCA-01799F48EAD8}" destId="{FB226100-810F-464D-9741-A0EAD33C6143}" srcOrd="0" destOrd="0" presId="urn:microsoft.com/office/officeart/2005/8/layout/chevron2"/>
    <dgm:cxn modelId="{D6F79EF3-CFB9-4304-BB9E-F40AF8A621ED}" srcId="{E99A0D04-B143-471E-9284-339B5C8AF622}" destId="{4AB25496-A52A-4477-8452-2EDC5DC4F85B}" srcOrd="2" destOrd="0" parTransId="{A7AD921B-E18F-40BD-989D-BEAD43301581}" sibTransId="{8ED00DA8-98DD-4619-A593-99F0D5B0A3FD}"/>
    <dgm:cxn modelId="{D97A0EFD-D6A2-4ABA-BCBF-D5A8F349C1A2}" srcId="{E99A0D04-B143-471E-9284-339B5C8AF622}" destId="{9AC7F0A2-03CD-43D2-8476-4CF7751662A7}" srcOrd="0" destOrd="0" parTransId="{E4AA57F7-17E4-4687-9BBD-1CCF17612862}" sibTransId="{3B8331C7-85D2-492E-A96A-6A64F2B50112}"/>
    <dgm:cxn modelId="{EAEC7385-6FC7-4E05-A771-DDCCA4B3C04E}" type="presParOf" srcId="{E6AD1CFA-411B-465A-84D9-D7D1D79468F2}" destId="{3D75B8CB-DC40-4E39-963D-4E20A6239C4F}" srcOrd="0" destOrd="0" presId="urn:microsoft.com/office/officeart/2005/8/layout/chevron2"/>
    <dgm:cxn modelId="{90B5A7F8-12CB-4AF0-8FCE-4585EB383837}" type="presParOf" srcId="{3D75B8CB-DC40-4E39-963D-4E20A6239C4F}" destId="{23EE915E-CB25-4260-821A-47A9EE444A77}" srcOrd="0" destOrd="0" presId="urn:microsoft.com/office/officeart/2005/8/layout/chevron2"/>
    <dgm:cxn modelId="{10120671-D9BF-47E5-9CE7-A04CE70B614A}" type="presParOf" srcId="{3D75B8CB-DC40-4E39-963D-4E20A6239C4F}" destId="{68D324BC-E818-419E-821C-D2343FD12443}" srcOrd="1" destOrd="0" presId="urn:microsoft.com/office/officeart/2005/8/layout/chevron2"/>
    <dgm:cxn modelId="{230C4E53-BE6B-4D10-9E6E-24C7FBE302C1}" type="presParOf" srcId="{E6AD1CFA-411B-465A-84D9-D7D1D79468F2}" destId="{83BFE0CF-8088-4354-B1B1-0F4A6169485E}" srcOrd="1" destOrd="0" presId="urn:microsoft.com/office/officeart/2005/8/layout/chevron2"/>
    <dgm:cxn modelId="{ECCF49F4-A15A-4AFF-8B2C-A7E149C0CD13}" type="presParOf" srcId="{E6AD1CFA-411B-465A-84D9-D7D1D79468F2}" destId="{2AEA41C3-3286-461B-8BBB-935D4262E64F}" srcOrd="2" destOrd="0" presId="urn:microsoft.com/office/officeart/2005/8/layout/chevron2"/>
    <dgm:cxn modelId="{33C06C90-E516-4118-BF4A-A399119F0DB5}" type="presParOf" srcId="{2AEA41C3-3286-461B-8BBB-935D4262E64F}" destId="{3F1A75FF-BE14-445F-8EE9-5CD24D8DA057}" srcOrd="0" destOrd="0" presId="urn:microsoft.com/office/officeart/2005/8/layout/chevron2"/>
    <dgm:cxn modelId="{BC831B7F-FCF9-4D8A-8509-A2C5D614E488}" type="presParOf" srcId="{2AEA41C3-3286-461B-8BBB-935D4262E64F}" destId="{2FEA4322-4602-41E9-824F-00C6234358D1}" srcOrd="1" destOrd="0" presId="urn:microsoft.com/office/officeart/2005/8/layout/chevron2"/>
    <dgm:cxn modelId="{F0BDD5DA-13AF-44F2-81D4-03F44B581A9B}" type="presParOf" srcId="{E6AD1CFA-411B-465A-84D9-D7D1D79468F2}" destId="{7601DB75-304D-4E8B-AE25-9D3E3CDF9EAF}" srcOrd="3" destOrd="0" presId="urn:microsoft.com/office/officeart/2005/8/layout/chevron2"/>
    <dgm:cxn modelId="{D21434E9-B1AF-4AB0-88FA-AF323CA998A7}" type="presParOf" srcId="{E6AD1CFA-411B-465A-84D9-D7D1D79468F2}" destId="{525CBF24-D185-4083-8676-BFE7268F47A3}" srcOrd="4" destOrd="0" presId="urn:microsoft.com/office/officeart/2005/8/layout/chevron2"/>
    <dgm:cxn modelId="{32FD0E6E-BD82-4DD1-B46D-6049292B0C4B}" type="presParOf" srcId="{525CBF24-D185-4083-8676-BFE7268F47A3}" destId="{DB08727A-7C7B-4217-A0FE-03147CD9956D}" srcOrd="0" destOrd="0" presId="urn:microsoft.com/office/officeart/2005/8/layout/chevron2"/>
    <dgm:cxn modelId="{B8B250E3-63F8-45E8-B406-272D388823AE}" type="presParOf" srcId="{525CBF24-D185-4083-8676-BFE7268F47A3}" destId="{FB226100-810F-464D-9741-A0EAD33C6143}"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5FF9740-2020-4252-A87E-5227FF2C2AEF}" type="doc">
      <dgm:prSet loTypeId="urn:microsoft.com/office/officeart/2005/8/layout/lProcess2" loCatId="list" qsTypeId="urn:microsoft.com/office/officeart/2005/8/quickstyle/3d3" qsCatId="3D" csTypeId="urn:microsoft.com/office/officeart/2005/8/colors/accent1_2" csCatId="accent1" phldr="1"/>
      <dgm:spPr/>
      <dgm:t>
        <a:bodyPr/>
        <a:lstStyle/>
        <a:p>
          <a:endParaRPr lang="en-US"/>
        </a:p>
      </dgm:t>
    </dgm:pt>
    <dgm:pt modelId="{5F7E53BF-B9C2-46D4-B606-6C2F5E94502B}">
      <dgm:prSet phldrT="[Text]" custT="1"/>
      <dgm:spPr/>
      <dgm:t>
        <a:bodyPr/>
        <a:lstStyle/>
        <a:p>
          <a:r>
            <a:rPr lang="en-US" sz="1600" dirty="0"/>
            <a:t>Do Follow Instructions</a:t>
          </a:r>
        </a:p>
      </dgm:t>
    </dgm:pt>
    <dgm:pt modelId="{548D504D-5B3A-4C55-BF11-62BCA1A69275}" type="parTrans" cxnId="{6C588FBB-84F5-4B31-8864-D4B0F7A3F6F6}">
      <dgm:prSet/>
      <dgm:spPr/>
      <dgm:t>
        <a:bodyPr/>
        <a:lstStyle/>
        <a:p>
          <a:endParaRPr lang="en-US" sz="2000"/>
        </a:p>
      </dgm:t>
    </dgm:pt>
    <dgm:pt modelId="{E344C1A7-FE0F-450A-B97C-429ED9053FE7}" type="sibTrans" cxnId="{6C588FBB-84F5-4B31-8864-D4B0F7A3F6F6}">
      <dgm:prSet/>
      <dgm:spPr/>
      <dgm:t>
        <a:bodyPr/>
        <a:lstStyle/>
        <a:p>
          <a:endParaRPr lang="en-US" sz="2000"/>
        </a:p>
      </dgm:t>
    </dgm:pt>
    <dgm:pt modelId="{47433294-D3C6-42C6-9CE3-B2B856B0C11F}">
      <dgm:prSet phldrT="[Text]" custT="1"/>
      <dgm:spPr/>
      <dgm:t>
        <a:bodyPr/>
        <a:lstStyle/>
        <a:p>
          <a:r>
            <a:rPr lang="en-US" sz="1050" dirty="0"/>
            <a:t>Read the current FOA thoroughly, as well as any supporting materials, e.g. FAQ</a:t>
          </a:r>
        </a:p>
      </dgm:t>
    </dgm:pt>
    <dgm:pt modelId="{E678A35F-66EE-47A1-85D1-635277B3A7D2}" type="parTrans" cxnId="{309124C9-6FDD-4649-BCD5-1FFAE4D2B06E}">
      <dgm:prSet/>
      <dgm:spPr/>
      <dgm:t>
        <a:bodyPr/>
        <a:lstStyle/>
        <a:p>
          <a:endParaRPr lang="en-US" sz="2000"/>
        </a:p>
      </dgm:t>
    </dgm:pt>
    <dgm:pt modelId="{7ABEFE2C-E141-4DD8-9583-38354CA4006B}" type="sibTrans" cxnId="{309124C9-6FDD-4649-BCD5-1FFAE4D2B06E}">
      <dgm:prSet/>
      <dgm:spPr/>
      <dgm:t>
        <a:bodyPr/>
        <a:lstStyle/>
        <a:p>
          <a:endParaRPr lang="en-US" sz="2000"/>
        </a:p>
      </dgm:t>
    </dgm:pt>
    <dgm:pt modelId="{A974606A-8078-4B9B-92C9-1AB54A625C9A}">
      <dgm:prSet custT="1"/>
      <dgm:spPr/>
      <dgm:t>
        <a:bodyPr/>
        <a:lstStyle/>
        <a:p>
          <a:r>
            <a:rPr lang="en-US" sz="1550" dirty="0"/>
            <a:t>Do seek out advice &amp; support from trusted colleagues &amp; mentors</a:t>
          </a:r>
        </a:p>
      </dgm:t>
    </dgm:pt>
    <dgm:pt modelId="{351F5950-376D-4D25-BB95-B1CF545D73F7}" type="parTrans" cxnId="{99FAD439-74D2-4448-ABEE-DEB402F74BB9}">
      <dgm:prSet/>
      <dgm:spPr/>
      <dgm:t>
        <a:bodyPr/>
        <a:lstStyle/>
        <a:p>
          <a:endParaRPr lang="en-US" sz="2000"/>
        </a:p>
      </dgm:t>
    </dgm:pt>
    <dgm:pt modelId="{464EC9CD-8220-4411-A145-34F9F083EB37}" type="sibTrans" cxnId="{99FAD439-74D2-4448-ABEE-DEB402F74BB9}">
      <dgm:prSet/>
      <dgm:spPr/>
      <dgm:t>
        <a:bodyPr/>
        <a:lstStyle/>
        <a:p>
          <a:endParaRPr lang="en-US" sz="2000"/>
        </a:p>
      </dgm:t>
    </dgm:pt>
    <dgm:pt modelId="{9D5A2DBB-005C-4DD0-A8ED-3203AD9AC43E}">
      <dgm:prSet custT="1"/>
      <dgm:spPr/>
      <dgm:t>
        <a:bodyPr/>
        <a:lstStyle/>
        <a:p>
          <a:r>
            <a:rPr lang="en-US" sz="1050" dirty="0"/>
            <a:t>Your institution has invested a lot of time and money hiring you.  They want you to succeed.  Let them help you</a:t>
          </a:r>
        </a:p>
      </dgm:t>
    </dgm:pt>
    <dgm:pt modelId="{EDB9FB05-3E38-43F9-B43C-EA5F93A7A0C2}" type="parTrans" cxnId="{FB4CE242-A1D3-461B-802A-E8D4053A597B}">
      <dgm:prSet/>
      <dgm:spPr/>
      <dgm:t>
        <a:bodyPr/>
        <a:lstStyle/>
        <a:p>
          <a:endParaRPr lang="en-US" sz="2000"/>
        </a:p>
      </dgm:t>
    </dgm:pt>
    <dgm:pt modelId="{3615C7DF-A3F2-4BFF-A318-FBDEF95C22AA}" type="sibTrans" cxnId="{FB4CE242-A1D3-461B-802A-E8D4053A597B}">
      <dgm:prSet/>
      <dgm:spPr/>
      <dgm:t>
        <a:bodyPr/>
        <a:lstStyle/>
        <a:p>
          <a:endParaRPr lang="en-US" sz="2000"/>
        </a:p>
      </dgm:t>
    </dgm:pt>
    <dgm:pt modelId="{0338F1CE-52AB-4ACC-A3DE-5C0D43F01748}">
      <dgm:prSet custT="1"/>
      <dgm:spPr/>
      <dgm:t>
        <a:bodyPr/>
        <a:lstStyle/>
        <a:p>
          <a:r>
            <a:rPr lang="en-US" sz="1050" dirty="0"/>
            <a:t>Request a review of the proposal. </a:t>
          </a:r>
        </a:p>
        <a:p>
          <a:r>
            <a:rPr lang="en-US" sz="1050" dirty="0"/>
            <a:t> There are resources at most institutions </a:t>
          </a:r>
        </a:p>
      </dgm:t>
    </dgm:pt>
    <dgm:pt modelId="{395EC602-B0E8-450C-B2F0-15AC5D75B237}" type="parTrans" cxnId="{024D6287-7515-49AB-9EDC-39E88EE155B8}">
      <dgm:prSet/>
      <dgm:spPr/>
      <dgm:t>
        <a:bodyPr/>
        <a:lstStyle/>
        <a:p>
          <a:endParaRPr lang="en-US" sz="2000"/>
        </a:p>
      </dgm:t>
    </dgm:pt>
    <dgm:pt modelId="{22A60D78-1EA9-4A84-95E8-DB35126A4CAD}" type="sibTrans" cxnId="{024D6287-7515-49AB-9EDC-39E88EE155B8}">
      <dgm:prSet/>
      <dgm:spPr/>
      <dgm:t>
        <a:bodyPr/>
        <a:lstStyle/>
        <a:p>
          <a:endParaRPr lang="en-US" sz="2000"/>
        </a:p>
      </dgm:t>
    </dgm:pt>
    <dgm:pt modelId="{94567E43-CDAC-48EA-9308-43DD1341F2F5}">
      <dgm:prSet custT="1"/>
      <dgm:spPr/>
      <dgm:t>
        <a:bodyPr/>
        <a:lstStyle/>
        <a:p>
          <a:r>
            <a:rPr lang="en-US" sz="1050"/>
            <a:t>SC rules &amp; procedures and HEP program requirements are regularly updated </a:t>
          </a:r>
          <a:endParaRPr lang="en-US" sz="1050" dirty="0"/>
        </a:p>
      </dgm:t>
    </dgm:pt>
    <dgm:pt modelId="{E6388DF5-EB5C-4FE6-9005-4D2A0778EB33}" type="parTrans" cxnId="{F978297C-DE06-444A-A0B0-BA568F41EBFC}">
      <dgm:prSet/>
      <dgm:spPr/>
      <dgm:t>
        <a:bodyPr/>
        <a:lstStyle/>
        <a:p>
          <a:endParaRPr lang="en-US" sz="2000"/>
        </a:p>
      </dgm:t>
    </dgm:pt>
    <dgm:pt modelId="{7868B9D3-73DF-4F6B-827A-648B61C53E35}" type="sibTrans" cxnId="{F978297C-DE06-444A-A0B0-BA568F41EBFC}">
      <dgm:prSet/>
      <dgm:spPr/>
      <dgm:t>
        <a:bodyPr/>
        <a:lstStyle/>
        <a:p>
          <a:endParaRPr lang="en-US" sz="2000"/>
        </a:p>
      </dgm:t>
    </dgm:pt>
    <dgm:pt modelId="{FB7433B9-607B-4D4D-AC61-D8FBA8072962}">
      <dgm:prSet custT="1"/>
      <dgm:spPr/>
      <dgm:t>
        <a:bodyPr/>
        <a:lstStyle/>
        <a:p>
          <a:r>
            <a:rPr lang="en-US" sz="1600" dirty="0"/>
            <a:t>Do learn the rules, regulations, and costs of your institution</a:t>
          </a:r>
        </a:p>
      </dgm:t>
    </dgm:pt>
    <dgm:pt modelId="{E25BB83C-01EF-4FDB-913C-619992962DA3}" type="parTrans" cxnId="{965A86A4-B0E2-463C-91CA-6E49869B5C74}">
      <dgm:prSet/>
      <dgm:spPr/>
      <dgm:t>
        <a:bodyPr/>
        <a:lstStyle/>
        <a:p>
          <a:endParaRPr lang="en-US" sz="2000"/>
        </a:p>
      </dgm:t>
    </dgm:pt>
    <dgm:pt modelId="{8D644573-CE63-420D-8B3F-A954E5F4D6A7}" type="sibTrans" cxnId="{965A86A4-B0E2-463C-91CA-6E49869B5C74}">
      <dgm:prSet/>
      <dgm:spPr/>
      <dgm:t>
        <a:bodyPr/>
        <a:lstStyle/>
        <a:p>
          <a:endParaRPr lang="en-US" sz="2000"/>
        </a:p>
      </dgm:t>
    </dgm:pt>
    <dgm:pt modelId="{91C1A5EB-31CF-45F3-95C0-DFF0C1326627}">
      <dgm:prSet custT="1"/>
      <dgm:spPr/>
      <dgm:t>
        <a:bodyPr/>
        <a:lstStyle/>
        <a:p>
          <a:r>
            <a:rPr lang="en-US" sz="1050" dirty="0"/>
            <a:t>Funds are awarded to the institution.  Understand direct and indirect rates, benefits, and restrictions</a:t>
          </a:r>
        </a:p>
      </dgm:t>
    </dgm:pt>
    <dgm:pt modelId="{EE60104C-4215-4A46-BD06-F9A1D547B62E}" type="parTrans" cxnId="{440806C4-42CB-4FD1-A7D4-2338B9F9CF8C}">
      <dgm:prSet/>
      <dgm:spPr/>
      <dgm:t>
        <a:bodyPr/>
        <a:lstStyle/>
        <a:p>
          <a:endParaRPr lang="en-US" sz="2000"/>
        </a:p>
      </dgm:t>
    </dgm:pt>
    <dgm:pt modelId="{921E3049-0CEA-4AA5-9BDF-243A9A8B6619}" type="sibTrans" cxnId="{440806C4-42CB-4FD1-A7D4-2338B9F9CF8C}">
      <dgm:prSet/>
      <dgm:spPr/>
      <dgm:t>
        <a:bodyPr/>
        <a:lstStyle/>
        <a:p>
          <a:endParaRPr lang="en-US" sz="2000"/>
        </a:p>
      </dgm:t>
    </dgm:pt>
    <dgm:pt modelId="{37115902-0673-45B2-835A-9FEEF712F58B}">
      <dgm:prSet custT="1"/>
      <dgm:spPr/>
      <dgm:t>
        <a:bodyPr/>
        <a:lstStyle/>
        <a:p>
          <a:r>
            <a:rPr lang="en-US" sz="1600" dirty="0"/>
            <a:t>Do follow through on reviewer feedback</a:t>
          </a:r>
        </a:p>
      </dgm:t>
    </dgm:pt>
    <dgm:pt modelId="{658DA3A5-D02F-4519-9B6C-019C7C7440F9}" type="parTrans" cxnId="{5032374B-603C-4F16-BFA9-B8AC198005E3}">
      <dgm:prSet/>
      <dgm:spPr/>
      <dgm:t>
        <a:bodyPr/>
        <a:lstStyle/>
        <a:p>
          <a:endParaRPr lang="en-US" sz="2000"/>
        </a:p>
      </dgm:t>
    </dgm:pt>
    <dgm:pt modelId="{2B61B2C8-80F1-4AB1-A1CE-D9D19BBD2506}" type="sibTrans" cxnId="{5032374B-603C-4F16-BFA9-B8AC198005E3}">
      <dgm:prSet/>
      <dgm:spPr/>
      <dgm:t>
        <a:bodyPr/>
        <a:lstStyle/>
        <a:p>
          <a:endParaRPr lang="en-US" sz="2000"/>
        </a:p>
      </dgm:t>
    </dgm:pt>
    <dgm:pt modelId="{5D48FCD5-7CFB-4A43-9743-4645BE56CA35}">
      <dgm:prSet custT="1"/>
      <dgm:spPr/>
      <dgm:t>
        <a:bodyPr/>
        <a:lstStyle/>
        <a:p>
          <a:r>
            <a:rPr lang="en-US" sz="1050" dirty="0"/>
            <a:t>Give weight to the critical reviews</a:t>
          </a:r>
        </a:p>
        <a:p>
          <a:endParaRPr lang="en-US" sz="1050" dirty="0"/>
        </a:p>
        <a:p>
          <a:r>
            <a:rPr lang="en-US" sz="1050" dirty="0"/>
            <a:t>Arguing with HEP that 3 out of 5 reviewers thought your proposal was excellent does not address the 2 reviewers who had a different opinion</a:t>
          </a:r>
        </a:p>
      </dgm:t>
    </dgm:pt>
    <dgm:pt modelId="{C954BBFC-4B6A-4925-9200-182BFBF29EC8}" type="parTrans" cxnId="{121D7519-FA73-4339-BECC-BA4C514E1836}">
      <dgm:prSet/>
      <dgm:spPr/>
      <dgm:t>
        <a:bodyPr/>
        <a:lstStyle/>
        <a:p>
          <a:endParaRPr lang="en-US" sz="2000"/>
        </a:p>
      </dgm:t>
    </dgm:pt>
    <dgm:pt modelId="{D3CBEF04-C2E3-45C0-BEE7-BE92494F328C}" type="sibTrans" cxnId="{121D7519-FA73-4339-BECC-BA4C514E1836}">
      <dgm:prSet/>
      <dgm:spPr/>
      <dgm:t>
        <a:bodyPr/>
        <a:lstStyle/>
        <a:p>
          <a:endParaRPr lang="en-US" sz="2000"/>
        </a:p>
      </dgm:t>
    </dgm:pt>
    <dgm:pt modelId="{E6F93F65-93EC-4FA9-93A5-7E37C4CB07C3}">
      <dgm:prSet custT="1"/>
      <dgm:spPr/>
      <dgm:t>
        <a:bodyPr/>
        <a:lstStyle/>
        <a:p>
          <a:r>
            <a:rPr lang="en-US" sz="1600"/>
            <a:t>Do follow proper English grammar and composition</a:t>
          </a:r>
          <a:endParaRPr lang="en-US" sz="1600" dirty="0"/>
        </a:p>
      </dgm:t>
    </dgm:pt>
    <dgm:pt modelId="{A4011EC7-A24D-41F5-B58D-399C155B3263}" type="parTrans" cxnId="{D22171D6-1FA7-4940-B41C-41E1AEFE4EBE}">
      <dgm:prSet/>
      <dgm:spPr/>
      <dgm:t>
        <a:bodyPr/>
        <a:lstStyle/>
        <a:p>
          <a:endParaRPr lang="en-US" sz="2000"/>
        </a:p>
      </dgm:t>
    </dgm:pt>
    <dgm:pt modelId="{2FAEF661-3336-4A03-A142-15B6EC182815}" type="sibTrans" cxnId="{D22171D6-1FA7-4940-B41C-41E1AEFE4EBE}">
      <dgm:prSet/>
      <dgm:spPr/>
      <dgm:t>
        <a:bodyPr/>
        <a:lstStyle/>
        <a:p>
          <a:endParaRPr lang="en-US" sz="2000"/>
        </a:p>
      </dgm:t>
    </dgm:pt>
    <dgm:pt modelId="{2C6D2B33-303F-45ED-B61B-09B2B12926ED}">
      <dgm:prSet custT="1"/>
      <dgm:spPr/>
      <dgm:t>
        <a:bodyPr/>
        <a:lstStyle/>
        <a:p>
          <a:r>
            <a:rPr lang="en-US" sz="1050" dirty="0"/>
            <a:t>Careless editing will annoy or confuse reviewers</a:t>
          </a:r>
        </a:p>
      </dgm:t>
    </dgm:pt>
    <dgm:pt modelId="{1D02E444-B733-41BC-9EE6-8A24D6285191}" type="parTrans" cxnId="{C18E7BD9-EE10-4B2F-A8E6-806FCEBE12D2}">
      <dgm:prSet/>
      <dgm:spPr/>
      <dgm:t>
        <a:bodyPr/>
        <a:lstStyle/>
        <a:p>
          <a:endParaRPr lang="en-US" sz="2000"/>
        </a:p>
      </dgm:t>
    </dgm:pt>
    <dgm:pt modelId="{42A171E1-AA40-4BD4-8785-37F6AA42920C}" type="sibTrans" cxnId="{C18E7BD9-EE10-4B2F-A8E6-806FCEBE12D2}">
      <dgm:prSet/>
      <dgm:spPr/>
      <dgm:t>
        <a:bodyPr/>
        <a:lstStyle/>
        <a:p>
          <a:endParaRPr lang="en-US" sz="2000"/>
        </a:p>
      </dgm:t>
    </dgm:pt>
    <dgm:pt modelId="{1A76CB09-80CE-4C3B-9389-17BD341CF5D5}">
      <dgm:prSet custT="1"/>
      <dgm:spPr/>
      <dgm:t>
        <a:bodyPr/>
        <a:lstStyle/>
        <a:p>
          <a:r>
            <a:rPr lang="en-US" sz="1050" dirty="0"/>
            <a:t>Hire someone to proof-read your proposal</a:t>
          </a:r>
        </a:p>
      </dgm:t>
    </dgm:pt>
    <dgm:pt modelId="{9055688B-E3E6-4E47-99B3-39E34E5A8A7B}" type="parTrans" cxnId="{AE8D06E2-D9E9-4C11-988B-E80A18B630E0}">
      <dgm:prSet/>
      <dgm:spPr/>
      <dgm:t>
        <a:bodyPr/>
        <a:lstStyle/>
        <a:p>
          <a:endParaRPr lang="en-US" sz="2000"/>
        </a:p>
      </dgm:t>
    </dgm:pt>
    <dgm:pt modelId="{21F08EAC-FC29-46CE-9B68-54DF7788C9E8}" type="sibTrans" cxnId="{AE8D06E2-D9E9-4C11-988B-E80A18B630E0}">
      <dgm:prSet/>
      <dgm:spPr/>
      <dgm:t>
        <a:bodyPr/>
        <a:lstStyle/>
        <a:p>
          <a:endParaRPr lang="en-US" sz="2000"/>
        </a:p>
      </dgm:t>
    </dgm:pt>
    <dgm:pt modelId="{E69BAFEF-0995-4668-8DC7-1983D3328FB3}">
      <dgm:prSet custT="1"/>
      <dgm:spPr/>
      <dgm:t>
        <a:bodyPr/>
        <a:lstStyle/>
        <a:p>
          <a:r>
            <a:rPr lang="en-US" sz="1600" dirty="0"/>
            <a:t>Do ask for what you reasonably need</a:t>
          </a:r>
        </a:p>
      </dgm:t>
    </dgm:pt>
    <dgm:pt modelId="{F9CE32A0-94BD-4131-BB75-FD4AD88B919C}" type="parTrans" cxnId="{6AA31E44-8370-4DED-B79E-F39C342CF088}">
      <dgm:prSet/>
      <dgm:spPr/>
      <dgm:t>
        <a:bodyPr/>
        <a:lstStyle/>
        <a:p>
          <a:endParaRPr lang="en-US" sz="2000"/>
        </a:p>
      </dgm:t>
    </dgm:pt>
    <dgm:pt modelId="{12913618-0F4E-4C24-88A0-A9258ABC89B8}" type="sibTrans" cxnId="{6AA31E44-8370-4DED-B79E-F39C342CF088}">
      <dgm:prSet/>
      <dgm:spPr/>
      <dgm:t>
        <a:bodyPr/>
        <a:lstStyle/>
        <a:p>
          <a:endParaRPr lang="en-US" sz="2000"/>
        </a:p>
      </dgm:t>
    </dgm:pt>
    <dgm:pt modelId="{E6C2387E-D837-417A-8775-6A35D54C359F}">
      <dgm:prSet custT="1"/>
      <dgm:spPr/>
      <dgm:t>
        <a:bodyPr/>
        <a:lstStyle/>
        <a:p>
          <a:r>
            <a:rPr lang="en-US" sz="1050" dirty="0"/>
            <a:t>Standard research requests</a:t>
          </a:r>
        </a:p>
      </dgm:t>
    </dgm:pt>
    <dgm:pt modelId="{2DDB1A43-B050-4F98-9E6A-FAD33360084A}" type="parTrans" cxnId="{FC3B6CB4-A873-4386-ABE3-0D982E5E273C}">
      <dgm:prSet/>
      <dgm:spPr/>
      <dgm:t>
        <a:bodyPr/>
        <a:lstStyle/>
        <a:p>
          <a:endParaRPr lang="en-US" sz="2000"/>
        </a:p>
      </dgm:t>
    </dgm:pt>
    <dgm:pt modelId="{EA6650A3-C2D5-4F9E-A0E9-ADE70A46DAF8}" type="sibTrans" cxnId="{FC3B6CB4-A873-4386-ABE3-0D982E5E273C}">
      <dgm:prSet/>
      <dgm:spPr/>
      <dgm:t>
        <a:bodyPr/>
        <a:lstStyle/>
        <a:p>
          <a:endParaRPr lang="en-US" sz="2000"/>
        </a:p>
      </dgm:t>
    </dgm:pt>
    <dgm:pt modelId="{4966E369-BECF-4EF5-8FC1-C1354C81FD8D}">
      <dgm:prSet custT="1"/>
      <dgm:spPr/>
      <dgm:t>
        <a:bodyPr/>
        <a:lstStyle/>
        <a:p>
          <a:r>
            <a:rPr lang="en-US" sz="900" dirty="0"/>
            <a:t> Salary and travel</a:t>
          </a:r>
        </a:p>
      </dgm:t>
    </dgm:pt>
    <dgm:pt modelId="{C3C6A290-E1E6-463E-97C2-98E1E1C65ADE}" type="parTrans" cxnId="{C4610124-2E41-439A-9635-313CE26CEB70}">
      <dgm:prSet/>
      <dgm:spPr/>
      <dgm:t>
        <a:bodyPr/>
        <a:lstStyle/>
        <a:p>
          <a:endParaRPr lang="en-US" sz="2000"/>
        </a:p>
      </dgm:t>
    </dgm:pt>
    <dgm:pt modelId="{EB07C2AB-1C89-4596-A5C8-7F3042CE512A}" type="sibTrans" cxnId="{C4610124-2E41-439A-9635-313CE26CEB70}">
      <dgm:prSet/>
      <dgm:spPr/>
      <dgm:t>
        <a:bodyPr/>
        <a:lstStyle/>
        <a:p>
          <a:endParaRPr lang="en-US" sz="2000"/>
        </a:p>
      </dgm:t>
    </dgm:pt>
    <dgm:pt modelId="{AFCCAD3F-4A50-4A8E-AF92-7ED7D2645FE4}">
      <dgm:prSet custT="1"/>
      <dgm:spPr/>
      <dgm:t>
        <a:bodyPr/>
        <a:lstStyle/>
        <a:p>
          <a:r>
            <a:rPr lang="en-US" sz="900" dirty="0"/>
            <a:t> Other Personnel including post-docs, students, Engineer, etc.</a:t>
          </a:r>
        </a:p>
      </dgm:t>
    </dgm:pt>
    <dgm:pt modelId="{B61AE3CA-48CA-4252-9F5B-DDD71F66AECE}" type="parTrans" cxnId="{92B3B3F1-B129-4CD6-9D86-B161D992A88E}">
      <dgm:prSet/>
      <dgm:spPr/>
      <dgm:t>
        <a:bodyPr/>
        <a:lstStyle/>
        <a:p>
          <a:endParaRPr lang="en-US" sz="2000"/>
        </a:p>
      </dgm:t>
    </dgm:pt>
    <dgm:pt modelId="{3C04D41C-05D1-481E-86D2-B7311BB2658D}" type="sibTrans" cxnId="{92B3B3F1-B129-4CD6-9D86-B161D992A88E}">
      <dgm:prSet/>
      <dgm:spPr/>
      <dgm:t>
        <a:bodyPr/>
        <a:lstStyle/>
        <a:p>
          <a:endParaRPr lang="en-US" sz="2000"/>
        </a:p>
      </dgm:t>
    </dgm:pt>
    <dgm:pt modelId="{C538CC41-FE69-4016-9089-1CACFEC1150E}">
      <dgm:prSet custT="1"/>
      <dgm:spPr/>
      <dgm:t>
        <a:bodyPr/>
        <a:lstStyle/>
        <a:p>
          <a:r>
            <a:rPr lang="en-US" sz="900" dirty="0"/>
            <a:t> Equipment, M&amp;S, Tuition remission</a:t>
          </a:r>
        </a:p>
      </dgm:t>
    </dgm:pt>
    <dgm:pt modelId="{9CABB5E1-10CE-49BA-8229-5AA1CA9362F4}" type="parTrans" cxnId="{5B3C70FD-16CF-4332-B795-A050A48085FE}">
      <dgm:prSet/>
      <dgm:spPr/>
      <dgm:t>
        <a:bodyPr/>
        <a:lstStyle/>
        <a:p>
          <a:endParaRPr lang="en-US" sz="2000"/>
        </a:p>
      </dgm:t>
    </dgm:pt>
    <dgm:pt modelId="{4E4DF410-95B2-4AFF-A89B-8415D245BC24}" type="sibTrans" cxnId="{5B3C70FD-16CF-4332-B795-A050A48085FE}">
      <dgm:prSet/>
      <dgm:spPr/>
      <dgm:t>
        <a:bodyPr/>
        <a:lstStyle/>
        <a:p>
          <a:endParaRPr lang="en-US" sz="2000"/>
        </a:p>
      </dgm:t>
    </dgm:pt>
    <dgm:pt modelId="{1F661398-FA21-442F-8A20-5C7F873CB6D4}">
      <dgm:prSet custT="1"/>
      <dgm:spPr/>
      <dgm:t>
        <a:bodyPr/>
        <a:lstStyle/>
        <a:p>
          <a:r>
            <a:rPr lang="en-US" sz="1050" dirty="0"/>
            <a:t>Realistic funding expectations  </a:t>
          </a:r>
        </a:p>
      </dgm:t>
    </dgm:pt>
    <dgm:pt modelId="{5EB7EF07-5D5A-4E80-9D25-4C017D7EDD7D}" type="parTrans" cxnId="{F1662E6C-35AA-4931-BAC6-5E6DE4C6BA5C}">
      <dgm:prSet/>
      <dgm:spPr/>
      <dgm:t>
        <a:bodyPr/>
        <a:lstStyle/>
        <a:p>
          <a:endParaRPr lang="en-US" sz="2000"/>
        </a:p>
      </dgm:t>
    </dgm:pt>
    <dgm:pt modelId="{A3567DE3-0C56-417A-93D3-667B0A677D7A}" type="sibTrans" cxnId="{F1662E6C-35AA-4931-BAC6-5E6DE4C6BA5C}">
      <dgm:prSet/>
      <dgm:spPr/>
      <dgm:t>
        <a:bodyPr/>
        <a:lstStyle/>
        <a:p>
          <a:endParaRPr lang="en-US" sz="2000"/>
        </a:p>
      </dgm:t>
    </dgm:pt>
    <dgm:pt modelId="{38765A36-10F6-43C2-9F03-88CA9C8FF3BF}">
      <dgm:prSet custT="1"/>
      <dgm:spPr/>
      <dgm:t>
        <a:bodyPr/>
        <a:lstStyle/>
        <a:p>
          <a:r>
            <a:rPr lang="en-US" sz="1050" dirty="0"/>
            <a:t>Establish a relationship with your budget office or sponsored research office</a:t>
          </a:r>
        </a:p>
      </dgm:t>
    </dgm:pt>
    <dgm:pt modelId="{9C13CA44-935B-412B-B86A-70B274437FC2}" type="parTrans" cxnId="{AB5E6A44-F7D7-432A-A065-C10936E49C0C}">
      <dgm:prSet/>
      <dgm:spPr/>
      <dgm:t>
        <a:bodyPr/>
        <a:lstStyle/>
        <a:p>
          <a:endParaRPr lang="en-US" sz="2000"/>
        </a:p>
      </dgm:t>
    </dgm:pt>
    <dgm:pt modelId="{3657E13D-95D3-4988-ACB9-37CA2ECFBCDF}" type="sibTrans" cxnId="{AB5E6A44-F7D7-432A-A065-C10936E49C0C}">
      <dgm:prSet/>
      <dgm:spPr/>
      <dgm:t>
        <a:bodyPr/>
        <a:lstStyle/>
        <a:p>
          <a:endParaRPr lang="en-US" sz="2000"/>
        </a:p>
      </dgm:t>
    </dgm:pt>
    <dgm:pt modelId="{65459966-129A-40C8-9533-3CB27C0BC2A3}">
      <dgm:prSet custT="1"/>
      <dgm:spPr/>
      <dgm:t>
        <a:bodyPr/>
        <a:lstStyle/>
        <a:p>
          <a:r>
            <a:rPr lang="en-US" sz="900" dirty="0"/>
            <a:t> 50% FTE to proposal</a:t>
          </a:r>
        </a:p>
      </dgm:t>
    </dgm:pt>
    <dgm:pt modelId="{93691DD0-3E9F-4EB9-A783-973209754102}" type="sibTrans" cxnId="{E1A9AF02-E39C-4A88-9F0B-D00FD5F1074A}">
      <dgm:prSet/>
      <dgm:spPr/>
      <dgm:t>
        <a:bodyPr/>
        <a:lstStyle/>
        <a:p>
          <a:endParaRPr lang="en-US" sz="2000"/>
        </a:p>
      </dgm:t>
    </dgm:pt>
    <dgm:pt modelId="{C2475C82-F1E0-4352-8136-89FA305E10B2}" type="parTrans" cxnId="{E1A9AF02-E39C-4A88-9F0B-D00FD5F1074A}">
      <dgm:prSet/>
      <dgm:spPr/>
      <dgm:t>
        <a:bodyPr/>
        <a:lstStyle/>
        <a:p>
          <a:endParaRPr lang="en-US" sz="2000"/>
        </a:p>
      </dgm:t>
    </dgm:pt>
    <dgm:pt modelId="{29E6005A-6C1A-4EC3-88BF-8B1E3B647A46}">
      <dgm:prSet custT="1"/>
      <dgm:spPr/>
      <dgm:t>
        <a:bodyPr/>
        <a:lstStyle/>
        <a:p>
          <a:r>
            <a:rPr lang="en-US" sz="900" dirty="0"/>
            <a:t> Early Career &gt;$150k </a:t>
          </a:r>
          <a:r>
            <a:rPr lang="en-US" sz="900" dirty="0" err="1"/>
            <a:t>Univ</a:t>
          </a:r>
          <a:r>
            <a:rPr lang="en-US" sz="900" dirty="0"/>
            <a:t> &amp; &gt;$500k Lab</a:t>
          </a:r>
        </a:p>
      </dgm:t>
    </dgm:pt>
    <dgm:pt modelId="{B8B7FAFE-AA1C-4240-A4F0-77C5BB5A414E}" type="sibTrans" cxnId="{EFB22013-94FF-4CFF-A16E-88792B20FE31}">
      <dgm:prSet/>
      <dgm:spPr/>
      <dgm:t>
        <a:bodyPr/>
        <a:lstStyle/>
        <a:p>
          <a:endParaRPr lang="en-US" sz="2000"/>
        </a:p>
      </dgm:t>
    </dgm:pt>
    <dgm:pt modelId="{EC78A54A-2941-45E6-A4C0-C49CD5D7D023}" type="parTrans" cxnId="{EFB22013-94FF-4CFF-A16E-88792B20FE31}">
      <dgm:prSet/>
      <dgm:spPr/>
      <dgm:t>
        <a:bodyPr/>
        <a:lstStyle/>
        <a:p>
          <a:endParaRPr lang="en-US" sz="2000"/>
        </a:p>
      </dgm:t>
    </dgm:pt>
    <dgm:pt modelId="{70070A16-DAE9-4228-BC45-D9000B74FCBB}">
      <dgm:prSet custT="1"/>
      <dgm:spPr/>
      <dgm:t>
        <a:bodyPr/>
        <a:lstStyle/>
        <a:p>
          <a:r>
            <a:rPr lang="en-US" sz="900" dirty="0"/>
            <a:t> Stagger personnel  </a:t>
          </a:r>
        </a:p>
      </dgm:t>
    </dgm:pt>
    <dgm:pt modelId="{C27F323D-CCFC-48E2-AF1F-E78836BBAFB3}" type="parTrans" cxnId="{008D0E5E-DC03-4613-81EB-3FF60D9F91F2}">
      <dgm:prSet/>
      <dgm:spPr/>
      <dgm:t>
        <a:bodyPr/>
        <a:lstStyle/>
        <a:p>
          <a:endParaRPr lang="en-US" sz="2000"/>
        </a:p>
      </dgm:t>
    </dgm:pt>
    <dgm:pt modelId="{D3C25CD1-6259-4C3E-AB94-5BDBF639789C}" type="sibTrans" cxnId="{008D0E5E-DC03-4613-81EB-3FF60D9F91F2}">
      <dgm:prSet/>
      <dgm:spPr/>
      <dgm:t>
        <a:bodyPr/>
        <a:lstStyle/>
        <a:p>
          <a:endParaRPr lang="en-US" sz="2000"/>
        </a:p>
      </dgm:t>
    </dgm:pt>
    <dgm:pt modelId="{32F6E607-AC65-442D-8AA4-FCE06F8C1402}" type="pres">
      <dgm:prSet presAssocID="{55FF9740-2020-4252-A87E-5227FF2C2AEF}" presName="theList" presStyleCnt="0">
        <dgm:presLayoutVars>
          <dgm:dir/>
          <dgm:animLvl val="lvl"/>
          <dgm:resizeHandles val="exact"/>
        </dgm:presLayoutVars>
      </dgm:prSet>
      <dgm:spPr/>
    </dgm:pt>
    <dgm:pt modelId="{EBC0241F-8AB2-413A-BBEB-DACB5FFD5886}" type="pres">
      <dgm:prSet presAssocID="{5F7E53BF-B9C2-46D4-B606-6C2F5E94502B}" presName="compNode" presStyleCnt="0"/>
      <dgm:spPr/>
    </dgm:pt>
    <dgm:pt modelId="{BB22067B-C630-4C70-9167-7D8A6C15652E}" type="pres">
      <dgm:prSet presAssocID="{5F7E53BF-B9C2-46D4-B606-6C2F5E94502B}" presName="aNode" presStyleLbl="bgShp" presStyleIdx="0" presStyleCnt="6"/>
      <dgm:spPr/>
    </dgm:pt>
    <dgm:pt modelId="{A40B07B6-D1AF-45D6-AEBE-27353D727281}" type="pres">
      <dgm:prSet presAssocID="{5F7E53BF-B9C2-46D4-B606-6C2F5E94502B}" presName="textNode" presStyleLbl="bgShp" presStyleIdx="0" presStyleCnt="6"/>
      <dgm:spPr/>
    </dgm:pt>
    <dgm:pt modelId="{3F163751-AFE3-4537-A3E9-45A62578C6D4}" type="pres">
      <dgm:prSet presAssocID="{5F7E53BF-B9C2-46D4-B606-6C2F5E94502B}" presName="compChildNode" presStyleCnt="0"/>
      <dgm:spPr/>
    </dgm:pt>
    <dgm:pt modelId="{FAE92133-9C3A-40F8-818F-F11A6B6E8886}" type="pres">
      <dgm:prSet presAssocID="{5F7E53BF-B9C2-46D4-B606-6C2F5E94502B}" presName="theInnerList" presStyleCnt="0"/>
      <dgm:spPr/>
    </dgm:pt>
    <dgm:pt modelId="{83B3AD62-A852-4CFF-B68A-222ACE882ACB}" type="pres">
      <dgm:prSet presAssocID="{47433294-D3C6-42C6-9CE3-B2B856B0C11F}" presName="childNode" presStyleLbl="node1" presStyleIdx="0" presStyleCnt="11">
        <dgm:presLayoutVars>
          <dgm:bulletEnabled val="1"/>
        </dgm:presLayoutVars>
      </dgm:prSet>
      <dgm:spPr/>
    </dgm:pt>
    <dgm:pt modelId="{612B8419-C8C4-4C08-836F-8D9ED20A678F}" type="pres">
      <dgm:prSet presAssocID="{47433294-D3C6-42C6-9CE3-B2B856B0C11F}" presName="aSpace2" presStyleCnt="0"/>
      <dgm:spPr/>
    </dgm:pt>
    <dgm:pt modelId="{B64BD2C8-E56F-4B1E-9425-65DE07C236EB}" type="pres">
      <dgm:prSet presAssocID="{94567E43-CDAC-48EA-9308-43DD1341F2F5}" presName="childNode" presStyleLbl="node1" presStyleIdx="1" presStyleCnt="11">
        <dgm:presLayoutVars>
          <dgm:bulletEnabled val="1"/>
        </dgm:presLayoutVars>
      </dgm:prSet>
      <dgm:spPr/>
    </dgm:pt>
    <dgm:pt modelId="{196D03FE-4068-4CE8-B4A9-A6CD6E38757F}" type="pres">
      <dgm:prSet presAssocID="{5F7E53BF-B9C2-46D4-B606-6C2F5E94502B}" presName="aSpace" presStyleCnt="0"/>
      <dgm:spPr/>
    </dgm:pt>
    <dgm:pt modelId="{0BAEC0C4-3B08-4557-9600-FC17421549BA}" type="pres">
      <dgm:prSet presAssocID="{A974606A-8078-4B9B-92C9-1AB54A625C9A}" presName="compNode" presStyleCnt="0"/>
      <dgm:spPr/>
    </dgm:pt>
    <dgm:pt modelId="{AD202671-33BE-4703-B243-5FF60694BF2F}" type="pres">
      <dgm:prSet presAssocID="{A974606A-8078-4B9B-92C9-1AB54A625C9A}" presName="aNode" presStyleLbl="bgShp" presStyleIdx="1" presStyleCnt="6"/>
      <dgm:spPr/>
    </dgm:pt>
    <dgm:pt modelId="{802E5519-AE19-4B18-A2E2-7033792150D0}" type="pres">
      <dgm:prSet presAssocID="{A974606A-8078-4B9B-92C9-1AB54A625C9A}" presName="textNode" presStyleLbl="bgShp" presStyleIdx="1" presStyleCnt="6"/>
      <dgm:spPr/>
    </dgm:pt>
    <dgm:pt modelId="{CD97D02A-FA03-4463-A501-6E11E90F91D8}" type="pres">
      <dgm:prSet presAssocID="{A974606A-8078-4B9B-92C9-1AB54A625C9A}" presName="compChildNode" presStyleCnt="0"/>
      <dgm:spPr/>
    </dgm:pt>
    <dgm:pt modelId="{1FE33D96-A7E7-423E-832E-D2042F077FFB}" type="pres">
      <dgm:prSet presAssocID="{A974606A-8078-4B9B-92C9-1AB54A625C9A}" presName="theInnerList" presStyleCnt="0"/>
      <dgm:spPr/>
    </dgm:pt>
    <dgm:pt modelId="{F327FB14-985F-4186-A9FD-79287C911ACD}" type="pres">
      <dgm:prSet presAssocID="{9D5A2DBB-005C-4DD0-A8ED-3203AD9AC43E}" presName="childNode" presStyleLbl="node1" presStyleIdx="2" presStyleCnt="11">
        <dgm:presLayoutVars>
          <dgm:bulletEnabled val="1"/>
        </dgm:presLayoutVars>
      </dgm:prSet>
      <dgm:spPr/>
    </dgm:pt>
    <dgm:pt modelId="{AEC1346B-464D-4AF4-8993-65F1C3617150}" type="pres">
      <dgm:prSet presAssocID="{9D5A2DBB-005C-4DD0-A8ED-3203AD9AC43E}" presName="aSpace2" presStyleCnt="0"/>
      <dgm:spPr/>
    </dgm:pt>
    <dgm:pt modelId="{635EBFE5-7A19-45A2-9FF8-17060B1BDAE6}" type="pres">
      <dgm:prSet presAssocID="{0338F1CE-52AB-4ACC-A3DE-5C0D43F01748}" presName="childNode" presStyleLbl="node1" presStyleIdx="3" presStyleCnt="11">
        <dgm:presLayoutVars>
          <dgm:bulletEnabled val="1"/>
        </dgm:presLayoutVars>
      </dgm:prSet>
      <dgm:spPr/>
    </dgm:pt>
    <dgm:pt modelId="{D1814A70-A9B7-4435-8BC7-CDDFEF21F38C}" type="pres">
      <dgm:prSet presAssocID="{A974606A-8078-4B9B-92C9-1AB54A625C9A}" presName="aSpace" presStyleCnt="0"/>
      <dgm:spPr/>
    </dgm:pt>
    <dgm:pt modelId="{CAF5211F-BA38-47C4-95D3-0B13F9D0D459}" type="pres">
      <dgm:prSet presAssocID="{FB7433B9-607B-4D4D-AC61-D8FBA8072962}" presName="compNode" presStyleCnt="0"/>
      <dgm:spPr/>
    </dgm:pt>
    <dgm:pt modelId="{DBC21308-9429-480F-A298-1A465453F5F7}" type="pres">
      <dgm:prSet presAssocID="{FB7433B9-607B-4D4D-AC61-D8FBA8072962}" presName="aNode" presStyleLbl="bgShp" presStyleIdx="2" presStyleCnt="6"/>
      <dgm:spPr/>
    </dgm:pt>
    <dgm:pt modelId="{AD471E86-C2A6-40EB-894C-ECC7AEC121AC}" type="pres">
      <dgm:prSet presAssocID="{FB7433B9-607B-4D4D-AC61-D8FBA8072962}" presName="textNode" presStyleLbl="bgShp" presStyleIdx="2" presStyleCnt="6"/>
      <dgm:spPr/>
    </dgm:pt>
    <dgm:pt modelId="{C4ED5308-2D1E-48B3-8060-E4848F08B53B}" type="pres">
      <dgm:prSet presAssocID="{FB7433B9-607B-4D4D-AC61-D8FBA8072962}" presName="compChildNode" presStyleCnt="0"/>
      <dgm:spPr/>
    </dgm:pt>
    <dgm:pt modelId="{198359ED-F481-41A7-AA6C-57CBCEF32D7F}" type="pres">
      <dgm:prSet presAssocID="{FB7433B9-607B-4D4D-AC61-D8FBA8072962}" presName="theInnerList" presStyleCnt="0"/>
      <dgm:spPr/>
    </dgm:pt>
    <dgm:pt modelId="{8C003B4A-B7A4-4977-A3FC-A5727249132A}" type="pres">
      <dgm:prSet presAssocID="{91C1A5EB-31CF-45F3-95C0-DFF0C1326627}" presName="childNode" presStyleLbl="node1" presStyleIdx="4" presStyleCnt="11" custScaleX="106895">
        <dgm:presLayoutVars>
          <dgm:bulletEnabled val="1"/>
        </dgm:presLayoutVars>
      </dgm:prSet>
      <dgm:spPr/>
    </dgm:pt>
    <dgm:pt modelId="{8734FC0A-E5BA-4911-9D87-EC42994B37BD}" type="pres">
      <dgm:prSet presAssocID="{91C1A5EB-31CF-45F3-95C0-DFF0C1326627}" presName="aSpace2" presStyleCnt="0"/>
      <dgm:spPr/>
    </dgm:pt>
    <dgm:pt modelId="{6737E51C-2DFF-45D2-BEC4-15513A1507DC}" type="pres">
      <dgm:prSet presAssocID="{38765A36-10F6-43C2-9F03-88CA9C8FF3BF}" presName="childNode" presStyleLbl="node1" presStyleIdx="5" presStyleCnt="11">
        <dgm:presLayoutVars>
          <dgm:bulletEnabled val="1"/>
        </dgm:presLayoutVars>
      </dgm:prSet>
      <dgm:spPr/>
    </dgm:pt>
    <dgm:pt modelId="{BE0E1E96-3338-4E72-B0C3-533409DFF903}" type="pres">
      <dgm:prSet presAssocID="{FB7433B9-607B-4D4D-AC61-D8FBA8072962}" presName="aSpace" presStyleCnt="0"/>
      <dgm:spPr/>
    </dgm:pt>
    <dgm:pt modelId="{FBA5BCFD-E47F-48E7-AB3B-7F453878F6F9}" type="pres">
      <dgm:prSet presAssocID="{37115902-0673-45B2-835A-9FEEF712F58B}" presName="compNode" presStyleCnt="0"/>
      <dgm:spPr/>
    </dgm:pt>
    <dgm:pt modelId="{B984D4F6-E64E-4BA8-BF77-9CA1603029B0}" type="pres">
      <dgm:prSet presAssocID="{37115902-0673-45B2-835A-9FEEF712F58B}" presName="aNode" presStyleLbl="bgShp" presStyleIdx="3" presStyleCnt="6"/>
      <dgm:spPr/>
    </dgm:pt>
    <dgm:pt modelId="{C9C94E6F-E705-4E03-A5B1-EA9B3716DD2A}" type="pres">
      <dgm:prSet presAssocID="{37115902-0673-45B2-835A-9FEEF712F58B}" presName="textNode" presStyleLbl="bgShp" presStyleIdx="3" presStyleCnt="6"/>
      <dgm:spPr/>
    </dgm:pt>
    <dgm:pt modelId="{FFE5232E-6379-4EB9-9AB0-8A9652229AD6}" type="pres">
      <dgm:prSet presAssocID="{37115902-0673-45B2-835A-9FEEF712F58B}" presName="compChildNode" presStyleCnt="0"/>
      <dgm:spPr/>
    </dgm:pt>
    <dgm:pt modelId="{70D770CB-9936-4CDC-B6FC-32406B0F0F74}" type="pres">
      <dgm:prSet presAssocID="{37115902-0673-45B2-835A-9FEEF712F58B}" presName="theInnerList" presStyleCnt="0"/>
      <dgm:spPr/>
    </dgm:pt>
    <dgm:pt modelId="{E32699A7-F7C3-4CEA-8FB2-BDFA69375A04}" type="pres">
      <dgm:prSet presAssocID="{5D48FCD5-7CFB-4A43-9743-4645BE56CA35}" presName="childNode" presStyleLbl="node1" presStyleIdx="6" presStyleCnt="11" custScaleX="107482">
        <dgm:presLayoutVars>
          <dgm:bulletEnabled val="1"/>
        </dgm:presLayoutVars>
      </dgm:prSet>
      <dgm:spPr/>
    </dgm:pt>
    <dgm:pt modelId="{A3346D91-6ED6-45E1-B444-3F10931751A9}" type="pres">
      <dgm:prSet presAssocID="{37115902-0673-45B2-835A-9FEEF712F58B}" presName="aSpace" presStyleCnt="0"/>
      <dgm:spPr/>
    </dgm:pt>
    <dgm:pt modelId="{57C8F695-82CC-4526-B710-3E13C42382D7}" type="pres">
      <dgm:prSet presAssocID="{E6F93F65-93EC-4FA9-93A5-7E37C4CB07C3}" presName="compNode" presStyleCnt="0"/>
      <dgm:spPr/>
    </dgm:pt>
    <dgm:pt modelId="{09FE8017-CE95-41F6-8CB4-8AD864896595}" type="pres">
      <dgm:prSet presAssocID="{E6F93F65-93EC-4FA9-93A5-7E37C4CB07C3}" presName="aNode" presStyleLbl="bgShp" presStyleIdx="4" presStyleCnt="6"/>
      <dgm:spPr/>
    </dgm:pt>
    <dgm:pt modelId="{58F4EB33-30C7-492B-93DB-94C214FE3C68}" type="pres">
      <dgm:prSet presAssocID="{E6F93F65-93EC-4FA9-93A5-7E37C4CB07C3}" presName="textNode" presStyleLbl="bgShp" presStyleIdx="4" presStyleCnt="6"/>
      <dgm:spPr/>
    </dgm:pt>
    <dgm:pt modelId="{55F00061-BC0B-4C57-AE86-37555F1568E0}" type="pres">
      <dgm:prSet presAssocID="{E6F93F65-93EC-4FA9-93A5-7E37C4CB07C3}" presName="compChildNode" presStyleCnt="0"/>
      <dgm:spPr/>
    </dgm:pt>
    <dgm:pt modelId="{E5DA6AFE-A3A1-48F2-9F0F-CDDBDAF96789}" type="pres">
      <dgm:prSet presAssocID="{E6F93F65-93EC-4FA9-93A5-7E37C4CB07C3}" presName="theInnerList" presStyleCnt="0"/>
      <dgm:spPr/>
    </dgm:pt>
    <dgm:pt modelId="{731F095C-82E5-4AB7-BACD-0571AEC1AA10}" type="pres">
      <dgm:prSet presAssocID="{2C6D2B33-303F-45ED-B61B-09B2B12926ED}" presName="childNode" presStyleLbl="node1" presStyleIdx="7" presStyleCnt="11">
        <dgm:presLayoutVars>
          <dgm:bulletEnabled val="1"/>
        </dgm:presLayoutVars>
      </dgm:prSet>
      <dgm:spPr/>
    </dgm:pt>
    <dgm:pt modelId="{FB163F99-CF06-45C9-BFC9-EF652C3C744D}" type="pres">
      <dgm:prSet presAssocID="{2C6D2B33-303F-45ED-B61B-09B2B12926ED}" presName="aSpace2" presStyleCnt="0"/>
      <dgm:spPr/>
    </dgm:pt>
    <dgm:pt modelId="{A67835F3-17DC-46BD-ADA3-9CBF9C642487}" type="pres">
      <dgm:prSet presAssocID="{1A76CB09-80CE-4C3B-9389-17BD341CF5D5}" presName="childNode" presStyleLbl="node1" presStyleIdx="8" presStyleCnt="11">
        <dgm:presLayoutVars>
          <dgm:bulletEnabled val="1"/>
        </dgm:presLayoutVars>
      </dgm:prSet>
      <dgm:spPr/>
    </dgm:pt>
    <dgm:pt modelId="{71902017-BAF1-4320-902A-B1F3275522F5}" type="pres">
      <dgm:prSet presAssocID="{E6F93F65-93EC-4FA9-93A5-7E37C4CB07C3}" presName="aSpace" presStyleCnt="0"/>
      <dgm:spPr/>
    </dgm:pt>
    <dgm:pt modelId="{BE928FA9-2701-4322-887B-5FED5E92B99A}" type="pres">
      <dgm:prSet presAssocID="{E69BAFEF-0995-4668-8DC7-1983D3328FB3}" presName="compNode" presStyleCnt="0"/>
      <dgm:spPr/>
    </dgm:pt>
    <dgm:pt modelId="{0023AD17-FE21-4D44-A3F0-43D3E7100C98}" type="pres">
      <dgm:prSet presAssocID="{E69BAFEF-0995-4668-8DC7-1983D3328FB3}" presName="aNode" presStyleLbl="bgShp" presStyleIdx="5" presStyleCnt="6"/>
      <dgm:spPr/>
    </dgm:pt>
    <dgm:pt modelId="{4AA29B01-7983-4D4F-976E-1B020C0D52DD}" type="pres">
      <dgm:prSet presAssocID="{E69BAFEF-0995-4668-8DC7-1983D3328FB3}" presName="textNode" presStyleLbl="bgShp" presStyleIdx="5" presStyleCnt="6"/>
      <dgm:spPr/>
    </dgm:pt>
    <dgm:pt modelId="{90DE5580-F2FF-4192-8A2F-AADD4C951FBB}" type="pres">
      <dgm:prSet presAssocID="{E69BAFEF-0995-4668-8DC7-1983D3328FB3}" presName="compChildNode" presStyleCnt="0"/>
      <dgm:spPr/>
    </dgm:pt>
    <dgm:pt modelId="{4A185E93-73B1-4485-8CFA-1C42678CA35A}" type="pres">
      <dgm:prSet presAssocID="{E69BAFEF-0995-4668-8DC7-1983D3328FB3}" presName="theInnerList" presStyleCnt="0"/>
      <dgm:spPr/>
    </dgm:pt>
    <dgm:pt modelId="{16AA372D-FCB1-477E-969A-410B0B8E90B9}" type="pres">
      <dgm:prSet presAssocID="{E6C2387E-D837-417A-8775-6A35D54C359F}" presName="childNode" presStyleLbl="node1" presStyleIdx="9" presStyleCnt="11" custScaleX="114906">
        <dgm:presLayoutVars>
          <dgm:bulletEnabled val="1"/>
        </dgm:presLayoutVars>
      </dgm:prSet>
      <dgm:spPr/>
    </dgm:pt>
    <dgm:pt modelId="{1DB46584-7C07-4EC7-87E7-B08F963BAA84}" type="pres">
      <dgm:prSet presAssocID="{E6C2387E-D837-417A-8775-6A35D54C359F}" presName="aSpace2" presStyleCnt="0"/>
      <dgm:spPr/>
    </dgm:pt>
    <dgm:pt modelId="{4064EC4B-4877-467A-8C66-E19A0018BB60}" type="pres">
      <dgm:prSet presAssocID="{1F661398-FA21-442F-8A20-5C7F873CB6D4}" presName="childNode" presStyleLbl="node1" presStyleIdx="10" presStyleCnt="11">
        <dgm:presLayoutVars>
          <dgm:bulletEnabled val="1"/>
        </dgm:presLayoutVars>
      </dgm:prSet>
      <dgm:spPr/>
    </dgm:pt>
  </dgm:ptLst>
  <dgm:cxnLst>
    <dgm:cxn modelId="{E1A9AF02-E39C-4A88-9F0B-D00FD5F1074A}" srcId="{1F661398-FA21-442F-8A20-5C7F873CB6D4}" destId="{65459966-129A-40C8-9533-3CB27C0BC2A3}" srcOrd="1" destOrd="0" parTransId="{C2475C82-F1E0-4352-8136-89FA305E10B2}" sibTransId="{93691DD0-3E9F-4EB9-A783-973209754102}"/>
    <dgm:cxn modelId="{14103705-264B-4659-B91E-C4CA1ACA31D5}" type="presOf" srcId="{E69BAFEF-0995-4668-8DC7-1983D3328FB3}" destId="{4AA29B01-7983-4D4F-976E-1B020C0D52DD}" srcOrd="1" destOrd="0" presId="urn:microsoft.com/office/officeart/2005/8/layout/lProcess2"/>
    <dgm:cxn modelId="{EBC1EF06-C2B2-42AB-91AE-260CFBA79E70}" type="presOf" srcId="{5F7E53BF-B9C2-46D4-B606-6C2F5E94502B}" destId="{BB22067B-C630-4C70-9167-7D8A6C15652E}" srcOrd="0" destOrd="0" presId="urn:microsoft.com/office/officeart/2005/8/layout/lProcess2"/>
    <dgm:cxn modelId="{755B8E0C-C1E0-48FF-B0DD-5D0DC6C6EB00}" type="presOf" srcId="{E6F93F65-93EC-4FA9-93A5-7E37C4CB07C3}" destId="{09FE8017-CE95-41F6-8CB4-8AD864896595}" srcOrd="0" destOrd="0" presId="urn:microsoft.com/office/officeart/2005/8/layout/lProcess2"/>
    <dgm:cxn modelId="{EFB22013-94FF-4CFF-A16E-88792B20FE31}" srcId="{1F661398-FA21-442F-8A20-5C7F873CB6D4}" destId="{29E6005A-6C1A-4EC3-88BF-8B1E3B647A46}" srcOrd="0" destOrd="0" parTransId="{EC78A54A-2941-45E6-A4C0-C49CD5D7D023}" sibTransId="{B8B7FAFE-AA1C-4240-A4F0-77C5BB5A414E}"/>
    <dgm:cxn modelId="{F1B48316-F2D4-438A-ABA4-A8A122205914}" type="presOf" srcId="{E6C2387E-D837-417A-8775-6A35D54C359F}" destId="{16AA372D-FCB1-477E-969A-410B0B8E90B9}" srcOrd="0" destOrd="0" presId="urn:microsoft.com/office/officeart/2005/8/layout/lProcess2"/>
    <dgm:cxn modelId="{673EC717-214F-4762-8F00-1719C101687A}" type="presOf" srcId="{FB7433B9-607B-4D4D-AC61-D8FBA8072962}" destId="{DBC21308-9429-480F-A298-1A465453F5F7}" srcOrd="0" destOrd="0" presId="urn:microsoft.com/office/officeart/2005/8/layout/lProcess2"/>
    <dgm:cxn modelId="{121D7519-FA73-4339-BECC-BA4C514E1836}" srcId="{37115902-0673-45B2-835A-9FEEF712F58B}" destId="{5D48FCD5-7CFB-4A43-9743-4645BE56CA35}" srcOrd="0" destOrd="0" parTransId="{C954BBFC-4B6A-4925-9200-182BFBF29EC8}" sibTransId="{D3CBEF04-C2E3-45C0-BEE7-BE92494F328C}"/>
    <dgm:cxn modelId="{205BAF23-AA8B-4555-A97E-86541DD9FC4E}" type="presOf" srcId="{1F661398-FA21-442F-8A20-5C7F873CB6D4}" destId="{4064EC4B-4877-467A-8C66-E19A0018BB60}" srcOrd="0" destOrd="0" presId="urn:microsoft.com/office/officeart/2005/8/layout/lProcess2"/>
    <dgm:cxn modelId="{C4610124-2E41-439A-9635-313CE26CEB70}" srcId="{E6C2387E-D837-417A-8775-6A35D54C359F}" destId="{4966E369-BECF-4EF5-8FC1-C1354C81FD8D}" srcOrd="0" destOrd="0" parTransId="{C3C6A290-E1E6-463E-97C2-98E1E1C65ADE}" sibTransId="{EB07C2AB-1C89-4596-A5C8-7F3042CE512A}"/>
    <dgm:cxn modelId="{50B50937-4118-4F0E-B965-A1764E085C29}" type="presOf" srcId="{5D48FCD5-7CFB-4A43-9743-4645BE56CA35}" destId="{E32699A7-F7C3-4CEA-8FB2-BDFA69375A04}" srcOrd="0" destOrd="0" presId="urn:microsoft.com/office/officeart/2005/8/layout/lProcess2"/>
    <dgm:cxn modelId="{D6017E37-903A-4263-BEDB-6AC2667F0140}" type="presOf" srcId="{5F7E53BF-B9C2-46D4-B606-6C2F5E94502B}" destId="{A40B07B6-D1AF-45D6-AEBE-27353D727281}" srcOrd="1" destOrd="0" presId="urn:microsoft.com/office/officeart/2005/8/layout/lProcess2"/>
    <dgm:cxn modelId="{99FAD439-74D2-4448-ABEE-DEB402F74BB9}" srcId="{55FF9740-2020-4252-A87E-5227FF2C2AEF}" destId="{A974606A-8078-4B9B-92C9-1AB54A625C9A}" srcOrd="1" destOrd="0" parTransId="{351F5950-376D-4D25-BB95-B1CF545D73F7}" sibTransId="{464EC9CD-8220-4411-A145-34F9F083EB37}"/>
    <dgm:cxn modelId="{008D0E5E-DC03-4613-81EB-3FF60D9F91F2}" srcId="{1F661398-FA21-442F-8A20-5C7F873CB6D4}" destId="{70070A16-DAE9-4228-BC45-D9000B74FCBB}" srcOrd="2" destOrd="0" parTransId="{C27F323D-CCFC-48E2-AF1F-E78836BBAFB3}" sibTransId="{D3C25CD1-6259-4C3E-AB94-5BDBF639789C}"/>
    <dgm:cxn modelId="{FA7A415E-AA48-4437-B04E-3CACD8D40975}" type="presOf" srcId="{A974606A-8078-4B9B-92C9-1AB54A625C9A}" destId="{AD202671-33BE-4703-B243-5FF60694BF2F}" srcOrd="0" destOrd="0" presId="urn:microsoft.com/office/officeart/2005/8/layout/lProcess2"/>
    <dgm:cxn modelId="{FB4CE242-A1D3-461B-802A-E8D4053A597B}" srcId="{A974606A-8078-4B9B-92C9-1AB54A625C9A}" destId="{9D5A2DBB-005C-4DD0-A8ED-3203AD9AC43E}" srcOrd="0" destOrd="0" parTransId="{EDB9FB05-3E38-43F9-B43C-EA5F93A7A0C2}" sibTransId="{3615C7DF-A3F2-4BFF-A318-FBDEF95C22AA}"/>
    <dgm:cxn modelId="{6AA31E44-8370-4DED-B79E-F39C342CF088}" srcId="{55FF9740-2020-4252-A87E-5227FF2C2AEF}" destId="{E69BAFEF-0995-4668-8DC7-1983D3328FB3}" srcOrd="5" destOrd="0" parTransId="{F9CE32A0-94BD-4131-BB75-FD4AD88B919C}" sibTransId="{12913618-0F4E-4C24-88A0-A9258ABC89B8}"/>
    <dgm:cxn modelId="{AB5E6A44-F7D7-432A-A065-C10936E49C0C}" srcId="{FB7433B9-607B-4D4D-AC61-D8FBA8072962}" destId="{38765A36-10F6-43C2-9F03-88CA9C8FF3BF}" srcOrd="1" destOrd="0" parTransId="{9C13CA44-935B-412B-B86A-70B274437FC2}" sibTransId="{3657E13D-95D3-4988-ACB9-37CA2ECFBCDF}"/>
    <dgm:cxn modelId="{5032374B-603C-4F16-BFA9-B8AC198005E3}" srcId="{55FF9740-2020-4252-A87E-5227FF2C2AEF}" destId="{37115902-0673-45B2-835A-9FEEF712F58B}" srcOrd="3" destOrd="0" parTransId="{658DA3A5-D02F-4519-9B6C-019C7C7440F9}" sibTransId="{2B61B2C8-80F1-4AB1-A1CE-D9D19BBD2506}"/>
    <dgm:cxn modelId="{F1662E6C-35AA-4931-BAC6-5E6DE4C6BA5C}" srcId="{E69BAFEF-0995-4668-8DC7-1983D3328FB3}" destId="{1F661398-FA21-442F-8A20-5C7F873CB6D4}" srcOrd="1" destOrd="0" parTransId="{5EB7EF07-5D5A-4E80-9D25-4C017D7EDD7D}" sibTransId="{A3567DE3-0C56-417A-93D3-667B0A677D7A}"/>
    <dgm:cxn modelId="{391DC44F-17B9-4612-A0A6-B4B5605CA73E}" type="presOf" srcId="{4966E369-BECF-4EF5-8FC1-C1354C81FD8D}" destId="{16AA372D-FCB1-477E-969A-410B0B8E90B9}" srcOrd="0" destOrd="1" presId="urn:microsoft.com/office/officeart/2005/8/layout/lProcess2"/>
    <dgm:cxn modelId="{790C4370-F8AF-41FC-9947-91FD8E4A8FE0}" type="presOf" srcId="{91C1A5EB-31CF-45F3-95C0-DFF0C1326627}" destId="{8C003B4A-B7A4-4977-A3FC-A5727249132A}" srcOrd="0" destOrd="0" presId="urn:microsoft.com/office/officeart/2005/8/layout/lProcess2"/>
    <dgm:cxn modelId="{36E6F671-3EFD-43DF-8A28-179D3B9768A3}" type="presOf" srcId="{1A76CB09-80CE-4C3B-9389-17BD341CF5D5}" destId="{A67835F3-17DC-46BD-ADA3-9CBF9C642487}" srcOrd="0" destOrd="0" presId="urn:microsoft.com/office/officeart/2005/8/layout/lProcess2"/>
    <dgm:cxn modelId="{33958977-AADB-4D2D-AAF7-D1210E79B85A}" type="presOf" srcId="{65459966-129A-40C8-9533-3CB27C0BC2A3}" destId="{4064EC4B-4877-467A-8C66-E19A0018BB60}" srcOrd="0" destOrd="2" presId="urn:microsoft.com/office/officeart/2005/8/layout/lProcess2"/>
    <dgm:cxn modelId="{79141F7A-91C3-4544-94DF-4D6B59270E3B}" type="presOf" srcId="{9D5A2DBB-005C-4DD0-A8ED-3203AD9AC43E}" destId="{F327FB14-985F-4186-A9FD-79287C911ACD}" srcOrd="0" destOrd="0" presId="urn:microsoft.com/office/officeart/2005/8/layout/lProcess2"/>
    <dgm:cxn modelId="{F978297C-DE06-444A-A0B0-BA568F41EBFC}" srcId="{5F7E53BF-B9C2-46D4-B606-6C2F5E94502B}" destId="{94567E43-CDAC-48EA-9308-43DD1341F2F5}" srcOrd="1" destOrd="0" parTransId="{E6388DF5-EB5C-4FE6-9005-4D2A0778EB33}" sibTransId="{7868B9D3-73DF-4F6B-827A-648B61C53E35}"/>
    <dgm:cxn modelId="{024D6287-7515-49AB-9EDC-39E88EE155B8}" srcId="{A974606A-8078-4B9B-92C9-1AB54A625C9A}" destId="{0338F1CE-52AB-4ACC-A3DE-5C0D43F01748}" srcOrd="1" destOrd="0" parTransId="{395EC602-B0E8-450C-B2F0-15AC5D75B237}" sibTransId="{22A60D78-1EA9-4A84-95E8-DB35126A4CAD}"/>
    <dgm:cxn modelId="{FAC3D18D-E572-450F-9DEF-5C1EFE35CDFA}" type="presOf" srcId="{AFCCAD3F-4A50-4A8E-AF92-7ED7D2645FE4}" destId="{16AA372D-FCB1-477E-969A-410B0B8E90B9}" srcOrd="0" destOrd="2" presId="urn:microsoft.com/office/officeart/2005/8/layout/lProcess2"/>
    <dgm:cxn modelId="{99D9EC91-D80A-4DCE-A297-01A19939EDFE}" type="presOf" srcId="{FB7433B9-607B-4D4D-AC61-D8FBA8072962}" destId="{AD471E86-C2A6-40EB-894C-ECC7AEC121AC}" srcOrd="1" destOrd="0" presId="urn:microsoft.com/office/officeart/2005/8/layout/lProcess2"/>
    <dgm:cxn modelId="{B4AD499A-B063-4560-9684-818AA694A9A9}" type="presOf" srcId="{47433294-D3C6-42C6-9CE3-B2B856B0C11F}" destId="{83B3AD62-A852-4CFF-B68A-222ACE882ACB}" srcOrd="0" destOrd="0" presId="urn:microsoft.com/office/officeart/2005/8/layout/lProcess2"/>
    <dgm:cxn modelId="{5A719CA0-8230-4D0A-8828-7DA1D5A51BCD}" type="presOf" srcId="{29E6005A-6C1A-4EC3-88BF-8B1E3B647A46}" destId="{4064EC4B-4877-467A-8C66-E19A0018BB60}" srcOrd="0" destOrd="1" presId="urn:microsoft.com/office/officeart/2005/8/layout/lProcess2"/>
    <dgm:cxn modelId="{965A86A4-B0E2-463C-91CA-6E49869B5C74}" srcId="{55FF9740-2020-4252-A87E-5227FF2C2AEF}" destId="{FB7433B9-607B-4D4D-AC61-D8FBA8072962}" srcOrd="2" destOrd="0" parTransId="{E25BB83C-01EF-4FDB-913C-619992962DA3}" sibTransId="{8D644573-CE63-420D-8B3F-A954E5F4D6A7}"/>
    <dgm:cxn modelId="{2B0CBFA4-447E-48D6-AB80-6208D79F8300}" type="presOf" srcId="{70070A16-DAE9-4228-BC45-D9000B74FCBB}" destId="{4064EC4B-4877-467A-8C66-E19A0018BB60}" srcOrd="0" destOrd="3" presId="urn:microsoft.com/office/officeart/2005/8/layout/lProcess2"/>
    <dgm:cxn modelId="{994FC2A6-3288-4D08-809D-0DDA6C81C8D2}" type="presOf" srcId="{94567E43-CDAC-48EA-9308-43DD1341F2F5}" destId="{B64BD2C8-E56F-4B1E-9425-65DE07C236EB}" srcOrd="0" destOrd="0" presId="urn:microsoft.com/office/officeart/2005/8/layout/lProcess2"/>
    <dgm:cxn modelId="{FC3B6CB4-A873-4386-ABE3-0D982E5E273C}" srcId="{E69BAFEF-0995-4668-8DC7-1983D3328FB3}" destId="{E6C2387E-D837-417A-8775-6A35D54C359F}" srcOrd="0" destOrd="0" parTransId="{2DDB1A43-B050-4F98-9E6A-FAD33360084A}" sibTransId="{EA6650A3-C2D5-4F9E-A0E9-ADE70A46DAF8}"/>
    <dgm:cxn modelId="{6C588FBB-84F5-4B31-8864-D4B0F7A3F6F6}" srcId="{55FF9740-2020-4252-A87E-5227FF2C2AEF}" destId="{5F7E53BF-B9C2-46D4-B606-6C2F5E94502B}" srcOrd="0" destOrd="0" parTransId="{548D504D-5B3A-4C55-BF11-62BCA1A69275}" sibTransId="{E344C1A7-FE0F-450A-B97C-429ED9053FE7}"/>
    <dgm:cxn modelId="{440806C4-42CB-4FD1-A7D4-2338B9F9CF8C}" srcId="{FB7433B9-607B-4D4D-AC61-D8FBA8072962}" destId="{91C1A5EB-31CF-45F3-95C0-DFF0C1326627}" srcOrd="0" destOrd="0" parTransId="{EE60104C-4215-4A46-BD06-F9A1D547B62E}" sibTransId="{921E3049-0CEA-4AA5-9BDF-243A9A8B6619}"/>
    <dgm:cxn modelId="{E6DF1DC6-97C9-41A4-84AE-11388D59E9D6}" type="presOf" srcId="{E6F93F65-93EC-4FA9-93A5-7E37C4CB07C3}" destId="{58F4EB33-30C7-492B-93DB-94C214FE3C68}" srcOrd="1" destOrd="0" presId="urn:microsoft.com/office/officeart/2005/8/layout/lProcess2"/>
    <dgm:cxn modelId="{22D10FC8-8BB4-4307-B6E3-65DD0F3D9CA6}" type="presOf" srcId="{2C6D2B33-303F-45ED-B61B-09B2B12926ED}" destId="{731F095C-82E5-4AB7-BACD-0571AEC1AA10}" srcOrd="0" destOrd="0" presId="urn:microsoft.com/office/officeart/2005/8/layout/lProcess2"/>
    <dgm:cxn modelId="{309124C9-6FDD-4649-BCD5-1FFAE4D2B06E}" srcId="{5F7E53BF-B9C2-46D4-B606-6C2F5E94502B}" destId="{47433294-D3C6-42C6-9CE3-B2B856B0C11F}" srcOrd="0" destOrd="0" parTransId="{E678A35F-66EE-47A1-85D1-635277B3A7D2}" sibTransId="{7ABEFE2C-E141-4DD8-9583-38354CA4006B}"/>
    <dgm:cxn modelId="{D22171D6-1FA7-4940-B41C-41E1AEFE4EBE}" srcId="{55FF9740-2020-4252-A87E-5227FF2C2AEF}" destId="{E6F93F65-93EC-4FA9-93A5-7E37C4CB07C3}" srcOrd="4" destOrd="0" parTransId="{A4011EC7-A24D-41F5-B58D-399C155B3263}" sibTransId="{2FAEF661-3336-4A03-A142-15B6EC182815}"/>
    <dgm:cxn modelId="{C99AF5D7-2765-4E06-B286-10CB6F6ECA65}" type="presOf" srcId="{A974606A-8078-4B9B-92C9-1AB54A625C9A}" destId="{802E5519-AE19-4B18-A2E2-7033792150D0}" srcOrd="1" destOrd="0" presId="urn:microsoft.com/office/officeart/2005/8/layout/lProcess2"/>
    <dgm:cxn modelId="{C18E7BD9-EE10-4B2F-A8E6-806FCEBE12D2}" srcId="{E6F93F65-93EC-4FA9-93A5-7E37C4CB07C3}" destId="{2C6D2B33-303F-45ED-B61B-09B2B12926ED}" srcOrd="0" destOrd="0" parTransId="{1D02E444-B733-41BC-9EE6-8A24D6285191}" sibTransId="{42A171E1-AA40-4BD4-8785-37F6AA42920C}"/>
    <dgm:cxn modelId="{648A82DE-EE5D-420B-8666-56AC3750888D}" type="presOf" srcId="{0338F1CE-52AB-4ACC-A3DE-5C0D43F01748}" destId="{635EBFE5-7A19-45A2-9FF8-17060B1BDAE6}" srcOrd="0" destOrd="0" presId="urn:microsoft.com/office/officeart/2005/8/layout/lProcess2"/>
    <dgm:cxn modelId="{AE8D06E2-D9E9-4C11-988B-E80A18B630E0}" srcId="{E6F93F65-93EC-4FA9-93A5-7E37C4CB07C3}" destId="{1A76CB09-80CE-4C3B-9389-17BD341CF5D5}" srcOrd="1" destOrd="0" parTransId="{9055688B-E3E6-4E47-99B3-39E34E5A8A7B}" sibTransId="{21F08EAC-FC29-46CE-9B68-54DF7788C9E8}"/>
    <dgm:cxn modelId="{2ECB1AEB-2BB2-4FC8-A156-E82A894D551D}" type="presOf" srcId="{E69BAFEF-0995-4668-8DC7-1983D3328FB3}" destId="{0023AD17-FE21-4D44-A3F0-43D3E7100C98}" srcOrd="0" destOrd="0" presId="urn:microsoft.com/office/officeart/2005/8/layout/lProcess2"/>
    <dgm:cxn modelId="{E68489EE-A8B2-4B3C-9CCE-F99AE041BA95}" type="presOf" srcId="{38765A36-10F6-43C2-9F03-88CA9C8FF3BF}" destId="{6737E51C-2DFF-45D2-BEC4-15513A1507DC}" srcOrd="0" destOrd="0" presId="urn:microsoft.com/office/officeart/2005/8/layout/lProcess2"/>
    <dgm:cxn modelId="{92B3B3F1-B129-4CD6-9D86-B161D992A88E}" srcId="{E6C2387E-D837-417A-8775-6A35D54C359F}" destId="{AFCCAD3F-4A50-4A8E-AF92-7ED7D2645FE4}" srcOrd="1" destOrd="0" parTransId="{B61AE3CA-48CA-4252-9F5B-DDD71F66AECE}" sibTransId="{3C04D41C-05D1-481E-86D2-B7311BB2658D}"/>
    <dgm:cxn modelId="{66F041FC-68C9-4380-A919-3CE5E38488B2}" type="presOf" srcId="{37115902-0673-45B2-835A-9FEEF712F58B}" destId="{C9C94E6F-E705-4E03-A5B1-EA9B3716DD2A}" srcOrd="1" destOrd="0" presId="urn:microsoft.com/office/officeart/2005/8/layout/lProcess2"/>
    <dgm:cxn modelId="{C3D4A8FC-380E-4B4F-B7AE-675115EC80D2}" type="presOf" srcId="{C538CC41-FE69-4016-9089-1CACFEC1150E}" destId="{16AA372D-FCB1-477E-969A-410B0B8E90B9}" srcOrd="0" destOrd="3" presId="urn:microsoft.com/office/officeart/2005/8/layout/lProcess2"/>
    <dgm:cxn modelId="{5B3C70FD-16CF-4332-B795-A050A48085FE}" srcId="{E6C2387E-D837-417A-8775-6A35D54C359F}" destId="{C538CC41-FE69-4016-9089-1CACFEC1150E}" srcOrd="2" destOrd="0" parTransId="{9CABB5E1-10CE-49BA-8229-5AA1CA9362F4}" sibTransId="{4E4DF410-95B2-4AFF-A89B-8415D245BC24}"/>
    <dgm:cxn modelId="{AC151DFE-E77D-4649-A52D-E4D90F50AA88}" type="presOf" srcId="{37115902-0673-45B2-835A-9FEEF712F58B}" destId="{B984D4F6-E64E-4BA8-BF77-9CA1603029B0}" srcOrd="0" destOrd="0" presId="urn:microsoft.com/office/officeart/2005/8/layout/lProcess2"/>
    <dgm:cxn modelId="{C2F18BFE-747B-4804-8EE3-B715CF8E527B}" type="presOf" srcId="{55FF9740-2020-4252-A87E-5227FF2C2AEF}" destId="{32F6E607-AC65-442D-8AA4-FCE06F8C1402}" srcOrd="0" destOrd="0" presId="urn:microsoft.com/office/officeart/2005/8/layout/lProcess2"/>
    <dgm:cxn modelId="{75C78CE3-C174-4006-97DB-1273748D2D2A}" type="presParOf" srcId="{32F6E607-AC65-442D-8AA4-FCE06F8C1402}" destId="{EBC0241F-8AB2-413A-BBEB-DACB5FFD5886}" srcOrd="0" destOrd="0" presId="urn:microsoft.com/office/officeart/2005/8/layout/lProcess2"/>
    <dgm:cxn modelId="{C241F51A-7403-4FCF-9508-36E6C09A1379}" type="presParOf" srcId="{EBC0241F-8AB2-413A-BBEB-DACB5FFD5886}" destId="{BB22067B-C630-4C70-9167-7D8A6C15652E}" srcOrd="0" destOrd="0" presId="urn:microsoft.com/office/officeart/2005/8/layout/lProcess2"/>
    <dgm:cxn modelId="{CE4D750F-FA3E-4E3F-8205-65EF86E04C4C}" type="presParOf" srcId="{EBC0241F-8AB2-413A-BBEB-DACB5FFD5886}" destId="{A40B07B6-D1AF-45D6-AEBE-27353D727281}" srcOrd="1" destOrd="0" presId="urn:microsoft.com/office/officeart/2005/8/layout/lProcess2"/>
    <dgm:cxn modelId="{ED6B2A40-EDB8-400D-BC3D-00DC1C42BEE0}" type="presParOf" srcId="{EBC0241F-8AB2-413A-BBEB-DACB5FFD5886}" destId="{3F163751-AFE3-4537-A3E9-45A62578C6D4}" srcOrd="2" destOrd="0" presId="urn:microsoft.com/office/officeart/2005/8/layout/lProcess2"/>
    <dgm:cxn modelId="{52A11390-D8E5-40C1-A540-BE4D272FB2BF}" type="presParOf" srcId="{3F163751-AFE3-4537-A3E9-45A62578C6D4}" destId="{FAE92133-9C3A-40F8-818F-F11A6B6E8886}" srcOrd="0" destOrd="0" presId="urn:microsoft.com/office/officeart/2005/8/layout/lProcess2"/>
    <dgm:cxn modelId="{F6907B3D-0037-43B8-8EAF-40603B652A8B}" type="presParOf" srcId="{FAE92133-9C3A-40F8-818F-F11A6B6E8886}" destId="{83B3AD62-A852-4CFF-B68A-222ACE882ACB}" srcOrd="0" destOrd="0" presId="urn:microsoft.com/office/officeart/2005/8/layout/lProcess2"/>
    <dgm:cxn modelId="{80EDDB68-8223-4587-82A1-012AA260D34F}" type="presParOf" srcId="{FAE92133-9C3A-40F8-818F-F11A6B6E8886}" destId="{612B8419-C8C4-4C08-836F-8D9ED20A678F}" srcOrd="1" destOrd="0" presId="urn:microsoft.com/office/officeart/2005/8/layout/lProcess2"/>
    <dgm:cxn modelId="{A37A2B63-732E-4A7C-9702-2F4AA6FAF5E9}" type="presParOf" srcId="{FAE92133-9C3A-40F8-818F-F11A6B6E8886}" destId="{B64BD2C8-E56F-4B1E-9425-65DE07C236EB}" srcOrd="2" destOrd="0" presId="urn:microsoft.com/office/officeart/2005/8/layout/lProcess2"/>
    <dgm:cxn modelId="{BF9C2ADC-FDC7-4B73-B450-D06B0A4CAF0C}" type="presParOf" srcId="{32F6E607-AC65-442D-8AA4-FCE06F8C1402}" destId="{196D03FE-4068-4CE8-B4A9-A6CD6E38757F}" srcOrd="1" destOrd="0" presId="urn:microsoft.com/office/officeart/2005/8/layout/lProcess2"/>
    <dgm:cxn modelId="{ADB858FB-9E49-43F3-8358-D69B65EE03BD}" type="presParOf" srcId="{32F6E607-AC65-442D-8AA4-FCE06F8C1402}" destId="{0BAEC0C4-3B08-4557-9600-FC17421549BA}" srcOrd="2" destOrd="0" presId="urn:microsoft.com/office/officeart/2005/8/layout/lProcess2"/>
    <dgm:cxn modelId="{3827346A-9E93-4FE5-9D09-6428444656DA}" type="presParOf" srcId="{0BAEC0C4-3B08-4557-9600-FC17421549BA}" destId="{AD202671-33BE-4703-B243-5FF60694BF2F}" srcOrd="0" destOrd="0" presId="urn:microsoft.com/office/officeart/2005/8/layout/lProcess2"/>
    <dgm:cxn modelId="{8D08DF57-734D-423E-8A34-FE2A798C2861}" type="presParOf" srcId="{0BAEC0C4-3B08-4557-9600-FC17421549BA}" destId="{802E5519-AE19-4B18-A2E2-7033792150D0}" srcOrd="1" destOrd="0" presId="urn:microsoft.com/office/officeart/2005/8/layout/lProcess2"/>
    <dgm:cxn modelId="{C8F1A400-8510-428F-8446-C2F8885F8A92}" type="presParOf" srcId="{0BAEC0C4-3B08-4557-9600-FC17421549BA}" destId="{CD97D02A-FA03-4463-A501-6E11E90F91D8}" srcOrd="2" destOrd="0" presId="urn:microsoft.com/office/officeart/2005/8/layout/lProcess2"/>
    <dgm:cxn modelId="{679D74B5-B383-47B0-8035-131693B4E0D2}" type="presParOf" srcId="{CD97D02A-FA03-4463-A501-6E11E90F91D8}" destId="{1FE33D96-A7E7-423E-832E-D2042F077FFB}" srcOrd="0" destOrd="0" presId="urn:microsoft.com/office/officeart/2005/8/layout/lProcess2"/>
    <dgm:cxn modelId="{9055AD88-D2D7-4290-83CC-838D6B346196}" type="presParOf" srcId="{1FE33D96-A7E7-423E-832E-D2042F077FFB}" destId="{F327FB14-985F-4186-A9FD-79287C911ACD}" srcOrd="0" destOrd="0" presId="urn:microsoft.com/office/officeart/2005/8/layout/lProcess2"/>
    <dgm:cxn modelId="{900F6D37-094B-4BCF-8F9E-AF4CE4B0E277}" type="presParOf" srcId="{1FE33D96-A7E7-423E-832E-D2042F077FFB}" destId="{AEC1346B-464D-4AF4-8993-65F1C3617150}" srcOrd="1" destOrd="0" presId="urn:microsoft.com/office/officeart/2005/8/layout/lProcess2"/>
    <dgm:cxn modelId="{846422CF-B6C5-4028-80E0-F3AE0C9AACB3}" type="presParOf" srcId="{1FE33D96-A7E7-423E-832E-D2042F077FFB}" destId="{635EBFE5-7A19-45A2-9FF8-17060B1BDAE6}" srcOrd="2" destOrd="0" presId="urn:microsoft.com/office/officeart/2005/8/layout/lProcess2"/>
    <dgm:cxn modelId="{9740C732-FC9C-4D69-9962-F853AC1215D7}" type="presParOf" srcId="{32F6E607-AC65-442D-8AA4-FCE06F8C1402}" destId="{D1814A70-A9B7-4435-8BC7-CDDFEF21F38C}" srcOrd="3" destOrd="0" presId="urn:microsoft.com/office/officeart/2005/8/layout/lProcess2"/>
    <dgm:cxn modelId="{2ED858D0-E0F3-4BDF-B1A2-356B9E3975B2}" type="presParOf" srcId="{32F6E607-AC65-442D-8AA4-FCE06F8C1402}" destId="{CAF5211F-BA38-47C4-95D3-0B13F9D0D459}" srcOrd="4" destOrd="0" presId="urn:microsoft.com/office/officeart/2005/8/layout/lProcess2"/>
    <dgm:cxn modelId="{874E0C98-1FB2-4D1D-87B8-B2F2745A470B}" type="presParOf" srcId="{CAF5211F-BA38-47C4-95D3-0B13F9D0D459}" destId="{DBC21308-9429-480F-A298-1A465453F5F7}" srcOrd="0" destOrd="0" presId="urn:microsoft.com/office/officeart/2005/8/layout/lProcess2"/>
    <dgm:cxn modelId="{5F75CB4E-2BA1-4F4D-A849-0BC3A56C03E9}" type="presParOf" srcId="{CAF5211F-BA38-47C4-95D3-0B13F9D0D459}" destId="{AD471E86-C2A6-40EB-894C-ECC7AEC121AC}" srcOrd="1" destOrd="0" presId="urn:microsoft.com/office/officeart/2005/8/layout/lProcess2"/>
    <dgm:cxn modelId="{D2DDD367-0659-493B-B40F-265D207F7C33}" type="presParOf" srcId="{CAF5211F-BA38-47C4-95D3-0B13F9D0D459}" destId="{C4ED5308-2D1E-48B3-8060-E4848F08B53B}" srcOrd="2" destOrd="0" presId="urn:microsoft.com/office/officeart/2005/8/layout/lProcess2"/>
    <dgm:cxn modelId="{4B88EB59-5263-4E92-A441-40B8DC9513BF}" type="presParOf" srcId="{C4ED5308-2D1E-48B3-8060-E4848F08B53B}" destId="{198359ED-F481-41A7-AA6C-57CBCEF32D7F}" srcOrd="0" destOrd="0" presId="urn:microsoft.com/office/officeart/2005/8/layout/lProcess2"/>
    <dgm:cxn modelId="{8705FEA6-26D8-4A32-82E5-1D3F33EB2890}" type="presParOf" srcId="{198359ED-F481-41A7-AA6C-57CBCEF32D7F}" destId="{8C003B4A-B7A4-4977-A3FC-A5727249132A}" srcOrd="0" destOrd="0" presId="urn:microsoft.com/office/officeart/2005/8/layout/lProcess2"/>
    <dgm:cxn modelId="{CDAFDBA5-52DD-4179-B46A-9A155E715093}" type="presParOf" srcId="{198359ED-F481-41A7-AA6C-57CBCEF32D7F}" destId="{8734FC0A-E5BA-4911-9D87-EC42994B37BD}" srcOrd="1" destOrd="0" presId="urn:microsoft.com/office/officeart/2005/8/layout/lProcess2"/>
    <dgm:cxn modelId="{CB114FE3-B745-4817-A4C3-CCCE0BAF1504}" type="presParOf" srcId="{198359ED-F481-41A7-AA6C-57CBCEF32D7F}" destId="{6737E51C-2DFF-45D2-BEC4-15513A1507DC}" srcOrd="2" destOrd="0" presId="urn:microsoft.com/office/officeart/2005/8/layout/lProcess2"/>
    <dgm:cxn modelId="{41AB8979-8DF6-4EDC-8571-D1651C279760}" type="presParOf" srcId="{32F6E607-AC65-442D-8AA4-FCE06F8C1402}" destId="{BE0E1E96-3338-4E72-B0C3-533409DFF903}" srcOrd="5" destOrd="0" presId="urn:microsoft.com/office/officeart/2005/8/layout/lProcess2"/>
    <dgm:cxn modelId="{CFF7E38D-236C-4324-B5E7-3B100FDBA612}" type="presParOf" srcId="{32F6E607-AC65-442D-8AA4-FCE06F8C1402}" destId="{FBA5BCFD-E47F-48E7-AB3B-7F453878F6F9}" srcOrd="6" destOrd="0" presId="urn:microsoft.com/office/officeart/2005/8/layout/lProcess2"/>
    <dgm:cxn modelId="{1719097C-945E-4520-8852-BC6D2789D94C}" type="presParOf" srcId="{FBA5BCFD-E47F-48E7-AB3B-7F453878F6F9}" destId="{B984D4F6-E64E-4BA8-BF77-9CA1603029B0}" srcOrd="0" destOrd="0" presId="urn:microsoft.com/office/officeart/2005/8/layout/lProcess2"/>
    <dgm:cxn modelId="{37CBD135-C157-47CE-A3BD-E00865CBE904}" type="presParOf" srcId="{FBA5BCFD-E47F-48E7-AB3B-7F453878F6F9}" destId="{C9C94E6F-E705-4E03-A5B1-EA9B3716DD2A}" srcOrd="1" destOrd="0" presId="urn:microsoft.com/office/officeart/2005/8/layout/lProcess2"/>
    <dgm:cxn modelId="{E5E79DDB-120A-42FD-8BE5-23E608FC03AF}" type="presParOf" srcId="{FBA5BCFD-E47F-48E7-AB3B-7F453878F6F9}" destId="{FFE5232E-6379-4EB9-9AB0-8A9652229AD6}" srcOrd="2" destOrd="0" presId="urn:microsoft.com/office/officeart/2005/8/layout/lProcess2"/>
    <dgm:cxn modelId="{A844461F-22C8-459C-BFE2-E32D9995BFA3}" type="presParOf" srcId="{FFE5232E-6379-4EB9-9AB0-8A9652229AD6}" destId="{70D770CB-9936-4CDC-B6FC-32406B0F0F74}" srcOrd="0" destOrd="0" presId="urn:microsoft.com/office/officeart/2005/8/layout/lProcess2"/>
    <dgm:cxn modelId="{62EB36DE-40B9-4BB0-BFED-2D73A3C81937}" type="presParOf" srcId="{70D770CB-9936-4CDC-B6FC-32406B0F0F74}" destId="{E32699A7-F7C3-4CEA-8FB2-BDFA69375A04}" srcOrd="0" destOrd="0" presId="urn:microsoft.com/office/officeart/2005/8/layout/lProcess2"/>
    <dgm:cxn modelId="{8CCF96EB-1328-4A7C-A768-E66F83292A3B}" type="presParOf" srcId="{32F6E607-AC65-442D-8AA4-FCE06F8C1402}" destId="{A3346D91-6ED6-45E1-B444-3F10931751A9}" srcOrd="7" destOrd="0" presId="urn:microsoft.com/office/officeart/2005/8/layout/lProcess2"/>
    <dgm:cxn modelId="{D29C35EC-1B15-4233-BC12-05656C312EE6}" type="presParOf" srcId="{32F6E607-AC65-442D-8AA4-FCE06F8C1402}" destId="{57C8F695-82CC-4526-B710-3E13C42382D7}" srcOrd="8" destOrd="0" presId="urn:microsoft.com/office/officeart/2005/8/layout/lProcess2"/>
    <dgm:cxn modelId="{C3D2D19C-08E6-472B-806C-C7B51212EBD3}" type="presParOf" srcId="{57C8F695-82CC-4526-B710-3E13C42382D7}" destId="{09FE8017-CE95-41F6-8CB4-8AD864896595}" srcOrd="0" destOrd="0" presId="urn:microsoft.com/office/officeart/2005/8/layout/lProcess2"/>
    <dgm:cxn modelId="{C4C96E3D-1541-4D09-8FD0-A8E7E810C197}" type="presParOf" srcId="{57C8F695-82CC-4526-B710-3E13C42382D7}" destId="{58F4EB33-30C7-492B-93DB-94C214FE3C68}" srcOrd="1" destOrd="0" presId="urn:microsoft.com/office/officeart/2005/8/layout/lProcess2"/>
    <dgm:cxn modelId="{EAC672F6-A241-43BE-9E32-159EE4FDE166}" type="presParOf" srcId="{57C8F695-82CC-4526-B710-3E13C42382D7}" destId="{55F00061-BC0B-4C57-AE86-37555F1568E0}" srcOrd="2" destOrd="0" presId="urn:microsoft.com/office/officeart/2005/8/layout/lProcess2"/>
    <dgm:cxn modelId="{89A124A6-EA71-4C09-8E2D-64EB804F6295}" type="presParOf" srcId="{55F00061-BC0B-4C57-AE86-37555F1568E0}" destId="{E5DA6AFE-A3A1-48F2-9F0F-CDDBDAF96789}" srcOrd="0" destOrd="0" presId="urn:microsoft.com/office/officeart/2005/8/layout/lProcess2"/>
    <dgm:cxn modelId="{3188F709-39ED-4E46-B4EB-A3B5752CA428}" type="presParOf" srcId="{E5DA6AFE-A3A1-48F2-9F0F-CDDBDAF96789}" destId="{731F095C-82E5-4AB7-BACD-0571AEC1AA10}" srcOrd="0" destOrd="0" presId="urn:microsoft.com/office/officeart/2005/8/layout/lProcess2"/>
    <dgm:cxn modelId="{5729C8D3-03E9-4799-9EED-CB0872306738}" type="presParOf" srcId="{E5DA6AFE-A3A1-48F2-9F0F-CDDBDAF96789}" destId="{FB163F99-CF06-45C9-BFC9-EF652C3C744D}" srcOrd="1" destOrd="0" presId="urn:microsoft.com/office/officeart/2005/8/layout/lProcess2"/>
    <dgm:cxn modelId="{C4ECCFDC-5F09-45AE-8970-BD7DA10E7602}" type="presParOf" srcId="{E5DA6AFE-A3A1-48F2-9F0F-CDDBDAF96789}" destId="{A67835F3-17DC-46BD-ADA3-9CBF9C642487}" srcOrd="2" destOrd="0" presId="urn:microsoft.com/office/officeart/2005/8/layout/lProcess2"/>
    <dgm:cxn modelId="{E8F370A7-A2FA-4A32-B8BA-D66877CC75AB}" type="presParOf" srcId="{32F6E607-AC65-442D-8AA4-FCE06F8C1402}" destId="{71902017-BAF1-4320-902A-B1F3275522F5}" srcOrd="9" destOrd="0" presId="urn:microsoft.com/office/officeart/2005/8/layout/lProcess2"/>
    <dgm:cxn modelId="{96947317-6684-4E12-9D13-C57C4354AC57}" type="presParOf" srcId="{32F6E607-AC65-442D-8AA4-FCE06F8C1402}" destId="{BE928FA9-2701-4322-887B-5FED5E92B99A}" srcOrd="10" destOrd="0" presId="urn:microsoft.com/office/officeart/2005/8/layout/lProcess2"/>
    <dgm:cxn modelId="{DBEB41AD-2B53-4853-A422-AE4914004DF9}" type="presParOf" srcId="{BE928FA9-2701-4322-887B-5FED5E92B99A}" destId="{0023AD17-FE21-4D44-A3F0-43D3E7100C98}" srcOrd="0" destOrd="0" presId="urn:microsoft.com/office/officeart/2005/8/layout/lProcess2"/>
    <dgm:cxn modelId="{8CCD0775-1AE0-4A9F-8622-4274E9E12ECF}" type="presParOf" srcId="{BE928FA9-2701-4322-887B-5FED5E92B99A}" destId="{4AA29B01-7983-4D4F-976E-1B020C0D52DD}" srcOrd="1" destOrd="0" presId="urn:microsoft.com/office/officeart/2005/8/layout/lProcess2"/>
    <dgm:cxn modelId="{EA229D36-AE04-4DBF-BB65-729B0A984E22}" type="presParOf" srcId="{BE928FA9-2701-4322-887B-5FED5E92B99A}" destId="{90DE5580-F2FF-4192-8A2F-AADD4C951FBB}" srcOrd="2" destOrd="0" presId="urn:microsoft.com/office/officeart/2005/8/layout/lProcess2"/>
    <dgm:cxn modelId="{6C498D55-7479-4975-BB17-97B7692058CD}" type="presParOf" srcId="{90DE5580-F2FF-4192-8A2F-AADD4C951FBB}" destId="{4A185E93-73B1-4485-8CFA-1C42678CA35A}" srcOrd="0" destOrd="0" presId="urn:microsoft.com/office/officeart/2005/8/layout/lProcess2"/>
    <dgm:cxn modelId="{85251A25-BADD-4E97-8F03-2B7D544C348C}" type="presParOf" srcId="{4A185E93-73B1-4485-8CFA-1C42678CA35A}" destId="{16AA372D-FCB1-477E-969A-410B0B8E90B9}" srcOrd="0" destOrd="0" presId="urn:microsoft.com/office/officeart/2005/8/layout/lProcess2"/>
    <dgm:cxn modelId="{FABF1E55-7A05-4515-9401-BCD8629D1CEB}" type="presParOf" srcId="{4A185E93-73B1-4485-8CFA-1C42678CA35A}" destId="{1DB46584-7C07-4EC7-87E7-B08F963BAA84}" srcOrd="1" destOrd="0" presId="urn:microsoft.com/office/officeart/2005/8/layout/lProcess2"/>
    <dgm:cxn modelId="{54FD2EB8-AEAF-4A94-AB70-61E650F731C7}" type="presParOf" srcId="{4A185E93-73B1-4485-8CFA-1C42678CA35A}" destId="{4064EC4B-4877-467A-8C66-E19A0018BB60}"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BFC9ED2-CA6E-4061-A229-AB4EAA7DE909}" type="doc">
      <dgm:prSet loTypeId="urn:microsoft.com/office/officeart/2005/8/layout/lProcess2" loCatId="list" qsTypeId="urn:microsoft.com/office/officeart/2005/8/quickstyle/3d3" qsCatId="3D" csTypeId="urn:microsoft.com/office/officeart/2005/8/colors/accent1_2" csCatId="accent1" phldr="1"/>
      <dgm:spPr/>
      <dgm:t>
        <a:bodyPr/>
        <a:lstStyle/>
        <a:p>
          <a:endParaRPr lang="en-US"/>
        </a:p>
      </dgm:t>
    </dgm:pt>
    <dgm:pt modelId="{284C7EEA-1BDA-471E-B5F7-572BE79D52E9}">
      <dgm:prSet phldrT="[Text]" custT="1"/>
      <dgm:spPr/>
      <dgm:t>
        <a:bodyPr/>
        <a:lstStyle/>
        <a:p>
          <a:r>
            <a:rPr lang="en-US" sz="1600" dirty="0"/>
            <a:t>Do Not submit a proposal late</a:t>
          </a:r>
        </a:p>
      </dgm:t>
    </dgm:pt>
    <dgm:pt modelId="{F5212EFE-B7AB-4A32-8619-8244306717D8}" type="parTrans" cxnId="{2875FE19-E6D7-4AA7-A87D-E2444239982B}">
      <dgm:prSet/>
      <dgm:spPr/>
      <dgm:t>
        <a:bodyPr/>
        <a:lstStyle/>
        <a:p>
          <a:endParaRPr lang="en-US" sz="2400"/>
        </a:p>
      </dgm:t>
    </dgm:pt>
    <dgm:pt modelId="{51385F2C-9C8E-47F4-8F67-54B715F3A36E}" type="sibTrans" cxnId="{2875FE19-E6D7-4AA7-A87D-E2444239982B}">
      <dgm:prSet/>
      <dgm:spPr/>
      <dgm:t>
        <a:bodyPr/>
        <a:lstStyle/>
        <a:p>
          <a:endParaRPr lang="en-US" sz="2400"/>
        </a:p>
      </dgm:t>
    </dgm:pt>
    <dgm:pt modelId="{485F7D4B-FC1D-49C2-8DEF-C56932B4B7A3}">
      <dgm:prSet phldrT="[Text]" custT="1"/>
      <dgm:spPr/>
      <dgm:t>
        <a:bodyPr/>
        <a:lstStyle/>
        <a:p>
          <a:r>
            <a:rPr lang="en-US" sz="1100" dirty="0"/>
            <a:t>You should assume that applications received after the deadline will not be reviewed or considered for award</a:t>
          </a:r>
        </a:p>
      </dgm:t>
    </dgm:pt>
    <dgm:pt modelId="{E69F7FAF-AD7E-4315-8F1E-F7165FDE04F2}" type="parTrans" cxnId="{E0A6A760-0FA3-4F01-BFBA-28EC71D10058}">
      <dgm:prSet/>
      <dgm:spPr/>
      <dgm:t>
        <a:bodyPr/>
        <a:lstStyle/>
        <a:p>
          <a:endParaRPr lang="en-US" sz="2400"/>
        </a:p>
      </dgm:t>
    </dgm:pt>
    <dgm:pt modelId="{8B4189AB-8F4F-4C9D-98C7-D05C856753AA}" type="sibTrans" cxnId="{E0A6A760-0FA3-4F01-BFBA-28EC71D10058}">
      <dgm:prSet/>
      <dgm:spPr/>
      <dgm:t>
        <a:bodyPr/>
        <a:lstStyle/>
        <a:p>
          <a:endParaRPr lang="en-US" sz="2400"/>
        </a:p>
      </dgm:t>
    </dgm:pt>
    <dgm:pt modelId="{E956F10C-629A-471D-BB4C-760999768252}">
      <dgm:prSet phldrT="[Text]" custT="1"/>
      <dgm:spPr/>
      <dgm:t>
        <a:bodyPr/>
        <a:lstStyle/>
        <a:p>
          <a:r>
            <a:rPr lang="en-US" sz="1600" dirty="0"/>
            <a:t>Do Not brag or exaggerate</a:t>
          </a:r>
        </a:p>
      </dgm:t>
    </dgm:pt>
    <dgm:pt modelId="{178C41D4-125E-4F14-A5A2-ED9D04D90D97}" type="parTrans" cxnId="{4AB44892-8F06-4441-ACB6-E26624F92341}">
      <dgm:prSet/>
      <dgm:spPr/>
      <dgm:t>
        <a:bodyPr/>
        <a:lstStyle/>
        <a:p>
          <a:endParaRPr lang="en-US" sz="2400"/>
        </a:p>
      </dgm:t>
    </dgm:pt>
    <dgm:pt modelId="{B1AD9586-9543-426A-83FE-89352DE1E996}" type="sibTrans" cxnId="{4AB44892-8F06-4441-ACB6-E26624F92341}">
      <dgm:prSet/>
      <dgm:spPr/>
      <dgm:t>
        <a:bodyPr/>
        <a:lstStyle/>
        <a:p>
          <a:endParaRPr lang="en-US" sz="2400"/>
        </a:p>
      </dgm:t>
    </dgm:pt>
    <dgm:pt modelId="{B9845DF1-578C-49DF-B5BA-80DA2DBADD3C}">
      <dgm:prSet phldrT="[Text]" custT="1"/>
      <dgm:spPr/>
      <dgm:t>
        <a:bodyPr/>
        <a:lstStyle/>
        <a:p>
          <a:r>
            <a:rPr lang="en-US" sz="1100" dirty="0"/>
            <a:t>Be professional and objective.  </a:t>
          </a:r>
        </a:p>
      </dgm:t>
    </dgm:pt>
    <dgm:pt modelId="{131369C1-A46A-44B0-B5C4-5CA2FAB3C6A9}" type="parTrans" cxnId="{5AD13436-1506-48CF-9A81-696BF7236490}">
      <dgm:prSet/>
      <dgm:spPr/>
      <dgm:t>
        <a:bodyPr/>
        <a:lstStyle/>
        <a:p>
          <a:endParaRPr lang="en-US" sz="2400"/>
        </a:p>
      </dgm:t>
    </dgm:pt>
    <dgm:pt modelId="{C3119C69-6CA7-4379-9DB9-3B0E8A9615A8}" type="sibTrans" cxnId="{5AD13436-1506-48CF-9A81-696BF7236490}">
      <dgm:prSet/>
      <dgm:spPr/>
      <dgm:t>
        <a:bodyPr/>
        <a:lstStyle/>
        <a:p>
          <a:endParaRPr lang="en-US" sz="2400"/>
        </a:p>
      </dgm:t>
    </dgm:pt>
    <dgm:pt modelId="{21E57525-9E9B-42A4-8568-B4E759BF7364}">
      <dgm:prSet phldrT="[Text]" custT="1"/>
      <dgm:spPr/>
      <dgm:t>
        <a:bodyPr/>
        <a:lstStyle/>
        <a:p>
          <a:r>
            <a:rPr lang="en-US" sz="1600" dirty="0"/>
            <a:t>Do Not bury the message</a:t>
          </a:r>
        </a:p>
      </dgm:t>
    </dgm:pt>
    <dgm:pt modelId="{0A5E3FA0-7DCC-4B93-92F5-2D79B531E9BD}" type="parTrans" cxnId="{6DB3861A-36C1-4E5F-A5E1-2609A1C68487}">
      <dgm:prSet/>
      <dgm:spPr/>
      <dgm:t>
        <a:bodyPr/>
        <a:lstStyle/>
        <a:p>
          <a:endParaRPr lang="en-US" sz="2400"/>
        </a:p>
      </dgm:t>
    </dgm:pt>
    <dgm:pt modelId="{2AE3A780-EA48-427B-9585-B25770A2CA4B}" type="sibTrans" cxnId="{6DB3861A-36C1-4E5F-A5E1-2609A1C68487}">
      <dgm:prSet/>
      <dgm:spPr/>
      <dgm:t>
        <a:bodyPr/>
        <a:lstStyle/>
        <a:p>
          <a:endParaRPr lang="en-US" sz="2400"/>
        </a:p>
      </dgm:t>
    </dgm:pt>
    <dgm:pt modelId="{0AFBB83E-0F83-408F-8F16-3B9CB62BDB56}">
      <dgm:prSet phldrT="[Text]" custT="1"/>
      <dgm:spPr/>
      <dgm:t>
        <a:bodyPr/>
        <a:lstStyle/>
        <a:p>
          <a:r>
            <a:rPr lang="en-US" sz="1100" dirty="0"/>
            <a:t>The narrative should be accessible to a review panel with a wide range of expertise</a:t>
          </a:r>
        </a:p>
      </dgm:t>
    </dgm:pt>
    <dgm:pt modelId="{8DAA3E49-1B2C-4D1B-933A-2FB2B561FE90}" type="parTrans" cxnId="{7DB2FF67-B843-49A9-9D65-779700E84058}">
      <dgm:prSet/>
      <dgm:spPr/>
      <dgm:t>
        <a:bodyPr/>
        <a:lstStyle/>
        <a:p>
          <a:endParaRPr lang="en-US" sz="2400"/>
        </a:p>
      </dgm:t>
    </dgm:pt>
    <dgm:pt modelId="{B28FB023-C8D7-4C50-8817-AF7DADF1A9D3}" type="sibTrans" cxnId="{7DB2FF67-B843-49A9-9D65-779700E84058}">
      <dgm:prSet/>
      <dgm:spPr/>
      <dgm:t>
        <a:bodyPr/>
        <a:lstStyle/>
        <a:p>
          <a:endParaRPr lang="en-US" sz="2400"/>
        </a:p>
      </dgm:t>
    </dgm:pt>
    <dgm:pt modelId="{5A05471F-DB64-4F74-B0B9-741AC4329C52}">
      <dgm:prSet custT="1"/>
      <dgm:spPr/>
      <dgm:t>
        <a:bodyPr/>
        <a:lstStyle/>
        <a:p>
          <a:r>
            <a:rPr lang="en-US" sz="1100" dirty="0"/>
            <a:t>Use the weeks or months after the FOA is made public to prepare and then submit your proposal early</a:t>
          </a:r>
        </a:p>
      </dgm:t>
    </dgm:pt>
    <dgm:pt modelId="{CDEABFED-F1E9-4840-88AF-CB25073518FF}" type="parTrans" cxnId="{5FD4187E-7541-4F0C-A54B-C4C3B12357EF}">
      <dgm:prSet/>
      <dgm:spPr/>
      <dgm:t>
        <a:bodyPr/>
        <a:lstStyle/>
        <a:p>
          <a:endParaRPr lang="en-US" sz="2400"/>
        </a:p>
      </dgm:t>
    </dgm:pt>
    <dgm:pt modelId="{3E25F0D3-0559-4239-A81B-08BC3C817CD0}" type="sibTrans" cxnId="{5FD4187E-7541-4F0C-A54B-C4C3B12357EF}">
      <dgm:prSet/>
      <dgm:spPr/>
      <dgm:t>
        <a:bodyPr/>
        <a:lstStyle/>
        <a:p>
          <a:endParaRPr lang="en-US" sz="2400"/>
        </a:p>
      </dgm:t>
    </dgm:pt>
    <dgm:pt modelId="{6CE0C226-E0CA-4AA0-8080-7FA296E9C414}">
      <dgm:prSet custT="1"/>
      <dgm:spPr/>
      <dgm:t>
        <a:bodyPr/>
        <a:lstStyle/>
        <a:p>
          <a:r>
            <a:rPr lang="en-US" sz="1100" dirty="0"/>
            <a:t>Fully list your accomplishments in the bio.  Include your mentoring.</a:t>
          </a:r>
        </a:p>
      </dgm:t>
    </dgm:pt>
    <dgm:pt modelId="{B2D639D4-26A2-4D49-998D-1807CA298FD0}" type="parTrans" cxnId="{F01ABB3B-5649-47C5-90CE-679C349FBE57}">
      <dgm:prSet/>
      <dgm:spPr/>
      <dgm:t>
        <a:bodyPr/>
        <a:lstStyle/>
        <a:p>
          <a:endParaRPr lang="en-US" sz="2400"/>
        </a:p>
      </dgm:t>
    </dgm:pt>
    <dgm:pt modelId="{596EA6AF-A8EF-4023-B11C-A378F8E3282F}" type="sibTrans" cxnId="{F01ABB3B-5649-47C5-90CE-679C349FBE57}">
      <dgm:prSet/>
      <dgm:spPr/>
      <dgm:t>
        <a:bodyPr/>
        <a:lstStyle/>
        <a:p>
          <a:endParaRPr lang="en-US" sz="2400"/>
        </a:p>
      </dgm:t>
    </dgm:pt>
    <dgm:pt modelId="{D7B87058-D6D1-48BA-AB7A-4071C10598BD}">
      <dgm:prSet custT="1"/>
      <dgm:spPr/>
      <dgm:t>
        <a:bodyPr/>
        <a:lstStyle/>
        <a:p>
          <a:r>
            <a:rPr lang="en-US" sz="1100"/>
            <a:t>Accurately and reasonably describe research plan</a:t>
          </a:r>
          <a:endParaRPr lang="en-US" sz="1100" dirty="0"/>
        </a:p>
      </dgm:t>
    </dgm:pt>
    <dgm:pt modelId="{EC2ACF40-FC1D-405F-B2B9-B6450F4F84B7}" type="parTrans" cxnId="{1B648D88-42EC-4E0E-BFC4-4836C7C99F62}">
      <dgm:prSet/>
      <dgm:spPr/>
      <dgm:t>
        <a:bodyPr/>
        <a:lstStyle/>
        <a:p>
          <a:endParaRPr lang="en-US" sz="2400"/>
        </a:p>
      </dgm:t>
    </dgm:pt>
    <dgm:pt modelId="{20A9FE24-69F7-415C-A1FF-C6DB9FCD8324}" type="sibTrans" cxnId="{1B648D88-42EC-4E0E-BFC4-4836C7C99F62}">
      <dgm:prSet/>
      <dgm:spPr/>
      <dgm:t>
        <a:bodyPr/>
        <a:lstStyle/>
        <a:p>
          <a:endParaRPr lang="en-US" sz="2400"/>
        </a:p>
      </dgm:t>
    </dgm:pt>
    <dgm:pt modelId="{2227E05B-EA62-477E-A283-62F2898DF45D}">
      <dgm:prSet custT="1"/>
      <dgm:spPr/>
      <dgm:t>
        <a:bodyPr/>
        <a:lstStyle/>
        <a:p>
          <a:r>
            <a:rPr lang="en-US" sz="1100" dirty="0"/>
            <a:t>Avoid jargon when possible. Same with acronyms.</a:t>
          </a:r>
        </a:p>
      </dgm:t>
    </dgm:pt>
    <dgm:pt modelId="{C09BE3A4-F2A4-475A-AEC7-B2BDF27CEDBF}" type="parTrans" cxnId="{6845F01D-07BC-4F16-BF03-30D99820AB09}">
      <dgm:prSet/>
      <dgm:spPr/>
      <dgm:t>
        <a:bodyPr/>
        <a:lstStyle/>
        <a:p>
          <a:endParaRPr lang="en-US" sz="2400"/>
        </a:p>
      </dgm:t>
    </dgm:pt>
    <dgm:pt modelId="{70E7228D-66B4-4163-A8F7-575B4F318306}" type="sibTrans" cxnId="{6845F01D-07BC-4F16-BF03-30D99820AB09}">
      <dgm:prSet/>
      <dgm:spPr/>
      <dgm:t>
        <a:bodyPr/>
        <a:lstStyle/>
        <a:p>
          <a:endParaRPr lang="en-US" sz="2400"/>
        </a:p>
      </dgm:t>
    </dgm:pt>
    <dgm:pt modelId="{152E87B4-A829-4C92-ACE9-06D26F779981}">
      <dgm:prSet custT="1"/>
      <dgm:spPr/>
      <dgm:t>
        <a:bodyPr/>
        <a:lstStyle/>
        <a:p>
          <a:r>
            <a:rPr lang="en-US" sz="1100" dirty="0"/>
            <a:t>Describe in clear and concise language.  Tell a story.</a:t>
          </a:r>
        </a:p>
      </dgm:t>
    </dgm:pt>
    <dgm:pt modelId="{50A393EE-FC7F-4887-AB16-E03353EF4242}" type="parTrans" cxnId="{0976A270-4677-47A0-8E23-F9E3711A82B8}">
      <dgm:prSet/>
      <dgm:spPr/>
      <dgm:t>
        <a:bodyPr/>
        <a:lstStyle/>
        <a:p>
          <a:endParaRPr lang="en-US" sz="2400"/>
        </a:p>
      </dgm:t>
    </dgm:pt>
    <dgm:pt modelId="{6F92847F-1EA2-40F9-A236-9829EC11C16B}" type="sibTrans" cxnId="{0976A270-4677-47A0-8E23-F9E3711A82B8}">
      <dgm:prSet/>
      <dgm:spPr/>
      <dgm:t>
        <a:bodyPr/>
        <a:lstStyle/>
        <a:p>
          <a:endParaRPr lang="en-US" sz="2400"/>
        </a:p>
      </dgm:t>
    </dgm:pt>
    <dgm:pt modelId="{18E61B9D-F2BE-4DEE-9AC7-83D3F798187F}">
      <dgm:prSet custT="1"/>
      <dgm:spPr/>
      <dgm:t>
        <a:bodyPr/>
        <a:lstStyle/>
        <a:p>
          <a:r>
            <a:rPr lang="en-US" sz="1600" dirty="0"/>
            <a:t>Do Not submit a sloppy budget</a:t>
          </a:r>
        </a:p>
      </dgm:t>
    </dgm:pt>
    <dgm:pt modelId="{268ACBC6-A18B-489B-A6DD-C3CC73EB1F1A}" type="parTrans" cxnId="{396E553E-D915-4787-AC6C-58E371C8959D}">
      <dgm:prSet/>
      <dgm:spPr/>
      <dgm:t>
        <a:bodyPr/>
        <a:lstStyle/>
        <a:p>
          <a:endParaRPr lang="en-US" sz="2400"/>
        </a:p>
      </dgm:t>
    </dgm:pt>
    <dgm:pt modelId="{FEE99FB6-011E-4815-8236-73F901C84324}" type="sibTrans" cxnId="{396E553E-D915-4787-AC6C-58E371C8959D}">
      <dgm:prSet/>
      <dgm:spPr/>
      <dgm:t>
        <a:bodyPr/>
        <a:lstStyle/>
        <a:p>
          <a:endParaRPr lang="en-US" sz="2400"/>
        </a:p>
      </dgm:t>
    </dgm:pt>
    <dgm:pt modelId="{6E3ACE89-5804-4957-B107-D43E913F87DA}">
      <dgm:prSet custT="1"/>
      <dgm:spPr/>
      <dgm:t>
        <a:bodyPr/>
        <a:lstStyle/>
        <a:p>
          <a:r>
            <a:rPr lang="en-US" sz="1100" dirty="0"/>
            <a:t>The budget sheets and justification should be prepared with the same care as the narrative</a:t>
          </a:r>
        </a:p>
      </dgm:t>
    </dgm:pt>
    <dgm:pt modelId="{FD29BD5B-26B3-4002-8F71-5E994CB9DD36}" type="parTrans" cxnId="{48232D08-E691-4487-A317-C3060B4538EE}">
      <dgm:prSet/>
      <dgm:spPr/>
      <dgm:t>
        <a:bodyPr/>
        <a:lstStyle/>
        <a:p>
          <a:endParaRPr lang="en-US" sz="2400"/>
        </a:p>
      </dgm:t>
    </dgm:pt>
    <dgm:pt modelId="{D19E4530-F535-4E3F-B25A-FFD05EF8DEDB}" type="sibTrans" cxnId="{48232D08-E691-4487-A317-C3060B4538EE}">
      <dgm:prSet/>
      <dgm:spPr/>
      <dgm:t>
        <a:bodyPr/>
        <a:lstStyle/>
        <a:p>
          <a:endParaRPr lang="en-US" sz="2400"/>
        </a:p>
      </dgm:t>
    </dgm:pt>
    <dgm:pt modelId="{ACC53C37-4B08-437F-ADC6-3C2B1E91CA21}">
      <dgm:prSet custT="1"/>
      <dgm:spPr/>
      <dgm:t>
        <a:bodyPr/>
        <a:lstStyle/>
        <a:p>
          <a:r>
            <a:rPr lang="en-US" sz="1100" dirty="0"/>
            <a:t>Reviewers will call out any:</a:t>
          </a:r>
        </a:p>
      </dgm:t>
    </dgm:pt>
    <dgm:pt modelId="{13C85DE2-3DF0-44AF-8450-BC587D2EDF7D}" type="parTrans" cxnId="{56332ECF-1B96-4266-8E31-BB3AC81E751F}">
      <dgm:prSet/>
      <dgm:spPr/>
      <dgm:t>
        <a:bodyPr/>
        <a:lstStyle/>
        <a:p>
          <a:endParaRPr lang="en-US" sz="2400"/>
        </a:p>
      </dgm:t>
    </dgm:pt>
    <dgm:pt modelId="{361D2683-2F79-4AEB-ADE6-B3F06533CBB9}" type="sibTrans" cxnId="{56332ECF-1B96-4266-8E31-BB3AC81E751F}">
      <dgm:prSet/>
      <dgm:spPr/>
      <dgm:t>
        <a:bodyPr/>
        <a:lstStyle/>
        <a:p>
          <a:endParaRPr lang="en-US" sz="2400"/>
        </a:p>
      </dgm:t>
    </dgm:pt>
    <dgm:pt modelId="{2DB8CC3E-F251-4F2E-9597-8853A6B90760}">
      <dgm:prSet custT="1"/>
      <dgm:spPr/>
      <dgm:t>
        <a:bodyPr/>
        <a:lstStyle/>
        <a:p>
          <a:r>
            <a:rPr lang="en-US" sz="1000" dirty="0"/>
            <a:t> Excessive or inappropriate requests</a:t>
          </a:r>
        </a:p>
      </dgm:t>
    </dgm:pt>
    <dgm:pt modelId="{C1453E20-86C8-4F27-8C85-57EA8B27948D}" type="parTrans" cxnId="{C87BA88E-C850-42A7-B3CE-32CEE889FAC3}">
      <dgm:prSet/>
      <dgm:spPr/>
      <dgm:t>
        <a:bodyPr/>
        <a:lstStyle/>
        <a:p>
          <a:endParaRPr lang="en-US" sz="2400"/>
        </a:p>
      </dgm:t>
    </dgm:pt>
    <dgm:pt modelId="{DC862A7F-CD5A-4C2B-8B13-D0B1B898DFCB}" type="sibTrans" cxnId="{C87BA88E-C850-42A7-B3CE-32CEE889FAC3}">
      <dgm:prSet/>
      <dgm:spPr/>
      <dgm:t>
        <a:bodyPr/>
        <a:lstStyle/>
        <a:p>
          <a:endParaRPr lang="en-US" sz="2400"/>
        </a:p>
      </dgm:t>
    </dgm:pt>
    <dgm:pt modelId="{E35468B7-008E-4325-A947-2F3E325F5BEC}">
      <dgm:prSet custT="1"/>
      <dgm:spPr/>
      <dgm:t>
        <a:bodyPr/>
        <a:lstStyle/>
        <a:p>
          <a:r>
            <a:rPr lang="en-US" sz="1000" dirty="0"/>
            <a:t> Arithmetic errors</a:t>
          </a:r>
        </a:p>
      </dgm:t>
    </dgm:pt>
    <dgm:pt modelId="{A46D79EF-542B-4B6F-AF38-229AF26FC2B6}" type="parTrans" cxnId="{57231D73-9EE2-48CD-A690-F84741B57586}">
      <dgm:prSet/>
      <dgm:spPr/>
      <dgm:t>
        <a:bodyPr/>
        <a:lstStyle/>
        <a:p>
          <a:endParaRPr lang="en-US" sz="2400"/>
        </a:p>
      </dgm:t>
    </dgm:pt>
    <dgm:pt modelId="{724B0A59-9FD4-4B66-A658-08733AEFA61F}" type="sibTrans" cxnId="{57231D73-9EE2-48CD-A690-F84741B57586}">
      <dgm:prSet/>
      <dgm:spPr/>
      <dgm:t>
        <a:bodyPr/>
        <a:lstStyle/>
        <a:p>
          <a:endParaRPr lang="en-US" sz="2400"/>
        </a:p>
      </dgm:t>
    </dgm:pt>
    <dgm:pt modelId="{E244E74F-EFEC-4515-9344-9E79229AB20B}">
      <dgm:prSet custT="1"/>
      <dgm:spPr/>
      <dgm:t>
        <a:bodyPr/>
        <a:lstStyle/>
        <a:p>
          <a:r>
            <a:rPr lang="en-US" sz="1000" dirty="0"/>
            <a:t> Poorly justified expenses</a:t>
          </a:r>
        </a:p>
      </dgm:t>
    </dgm:pt>
    <dgm:pt modelId="{CEF48691-97B8-4457-8054-D5B0671B5A04}" type="parTrans" cxnId="{4D5BDD64-C4D2-4964-8502-FC5F233D88C7}">
      <dgm:prSet/>
      <dgm:spPr/>
      <dgm:t>
        <a:bodyPr/>
        <a:lstStyle/>
        <a:p>
          <a:endParaRPr lang="en-US" sz="2400"/>
        </a:p>
      </dgm:t>
    </dgm:pt>
    <dgm:pt modelId="{65DAB5D6-A4D9-43B8-A096-C815A87F22C1}" type="sibTrans" cxnId="{4D5BDD64-C4D2-4964-8502-FC5F233D88C7}">
      <dgm:prSet/>
      <dgm:spPr/>
      <dgm:t>
        <a:bodyPr/>
        <a:lstStyle/>
        <a:p>
          <a:endParaRPr lang="en-US" sz="2400"/>
        </a:p>
      </dgm:t>
    </dgm:pt>
    <dgm:pt modelId="{C1F14037-AB28-460D-8C59-C13E37E5E5AB}">
      <dgm:prSet custT="1"/>
      <dgm:spPr/>
      <dgm:t>
        <a:bodyPr/>
        <a:lstStyle/>
        <a:p>
          <a:r>
            <a:rPr lang="en-US" sz="1600" dirty="0"/>
            <a:t>Do Not be discouraged</a:t>
          </a:r>
        </a:p>
      </dgm:t>
    </dgm:pt>
    <dgm:pt modelId="{A201DB8E-06CE-46C2-9435-AAE54610141D}" type="parTrans" cxnId="{4E77C465-BA27-46AD-9D8E-2CAB9AA6BFB6}">
      <dgm:prSet/>
      <dgm:spPr/>
      <dgm:t>
        <a:bodyPr/>
        <a:lstStyle/>
        <a:p>
          <a:endParaRPr lang="en-US" sz="2400"/>
        </a:p>
      </dgm:t>
    </dgm:pt>
    <dgm:pt modelId="{EC1BB4EC-8707-424C-AC14-9C21A5CA4702}" type="sibTrans" cxnId="{4E77C465-BA27-46AD-9D8E-2CAB9AA6BFB6}">
      <dgm:prSet/>
      <dgm:spPr/>
      <dgm:t>
        <a:bodyPr/>
        <a:lstStyle/>
        <a:p>
          <a:endParaRPr lang="en-US" sz="2400"/>
        </a:p>
      </dgm:t>
    </dgm:pt>
    <dgm:pt modelId="{89CF1370-7FDB-478A-8ACE-2132909416A0}">
      <dgm:prSet custT="1"/>
      <dgm:spPr/>
      <dgm:t>
        <a:bodyPr/>
        <a:lstStyle/>
        <a:p>
          <a:r>
            <a:rPr lang="en-US" sz="1100" dirty="0"/>
            <a:t>Competition is strong.  </a:t>
          </a:r>
        </a:p>
        <a:p>
          <a:endParaRPr lang="en-US" sz="1100" dirty="0"/>
        </a:p>
        <a:p>
          <a:r>
            <a:rPr lang="en-US" sz="1100" dirty="0"/>
            <a:t>Some very good proposals are declined due to limited resources.</a:t>
          </a:r>
        </a:p>
        <a:p>
          <a:endParaRPr lang="en-US" sz="1100" dirty="0"/>
        </a:p>
        <a:p>
          <a:r>
            <a:rPr lang="en-US" sz="1100" dirty="0"/>
            <a:t>That first feedback is so valuable.</a:t>
          </a:r>
        </a:p>
        <a:p>
          <a:endParaRPr lang="en-US" sz="1100" dirty="0"/>
        </a:p>
      </dgm:t>
    </dgm:pt>
    <dgm:pt modelId="{4F04789C-D85F-47E9-8472-E2CDA5FB5237}" type="parTrans" cxnId="{D387E5BF-5449-4434-9F59-3744DAEC0D17}">
      <dgm:prSet/>
      <dgm:spPr/>
      <dgm:t>
        <a:bodyPr/>
        <a:lstStyle/>
        <a:p>
          <a:endParaRPr lang="en-US" sz="2400"/>
        </a:p>
      </dgm:t>
    </dgm:pt>
    <dgm:pt modelId="{9F5A70DC-FD10-4D97-9A21-1FBC93ED2D9E}" type="sibTrans" cxnId="{D387E5BF-5449-4434-9F59-3744DAEC0D17}">
      <dgm:prSet/>
      <dgm:spPr/>
      <dgm:t>
        <a:bodyPr/>
        <a:lstStyle/>
        <a:p>
          <a:endParaRPr lang="en-US" sz="2400"/>
        </a:p>
      </dgm:t>
    </dgm:pt>
    <dgm:pt modelId="{D6B5C93E-45F5-4DB4-8281-4015F8A76480}">
      <dgm:prSet custT="1"/>
      <dgm:spPr/>
      <dgm:t>
        <a:bodyPr/>
        <a:lstStyle/>
        <a:p>
          <a:r>
            <a:rPr lang="en-US" sz="1600" dirty="0"/>
            <a:t>Do Not dwell on the past</a:t>
          </a:r>
        </a:p>
      </dgm:t>
    </dgm:pt>
    <dgm:pt modelId="{822B1FC6-B38C-4FA2-92CB-654DD16999D5}" type="parTrans" cxnId="{69B275E0-3887-4800-BB86-0F816238F29F}">
      <dgm:prSet/>
      <dgm:spPr/>
    </dgm:pt>
    <dgm:pt modelId="{08106AA4-92FF-46FC-8818-6B297C715332}" type="sibTrans" cxnId="{69B275E0-3887-4800-BB86-0F816238F29F}">
      <dgm:prSet/>
      <dgm:spPr/>
    </dgm:pt>
    <dgm:pt modelId="{36C04B9C-695D-42E0-B18C-9DE7E42C88C5}">
      <dgm:prSet custT="1"/>
      <dgm:spPr/>
      <dgm:t>
        <a:bodyPr/>
        <a:lstStyle/>
        <a:p>
          <a:r>
            <a:rPr lang="en-US" sz="1200" dirty="0"/>
            <a:t>General rule of thumb (1/3:2/3). </a:t>
          </a:r>
        </a:p>
        <a:p>
          <a:r>
            <a:rPr lang="en-US" sz="1200" dirty="0"/>
            <a:t>No more than one-third of proposal  devoted to past efforts  </a:t>
          </a:r>
        </a:p>
      </dgm:t>
    </dgm:pt>
    <dgm:pt modelId="{88C71AF5-7E24-49DC-99DB-BC787BEF4E01}" type="parTrans" cxnId="{D7ABAE5D-08CD-4A87-AC25-E192DDD07A63}">
      <dgm:prSet/>
      <dgm:spPr/>
    </dgm:pt>
    <dgm:pt modelId="{DC014B12-542A-4E93-9D6E-20F47729F556}" type="sibTrans" cxnId="{D7ABAE5D-08CD-4A87-AC25-E192DDD07A63}">
      <dgm:prSet/>
      <dgm:spPr/>
    </dgm:pt>
    <dgm:pt modelId="{FF045BDF-BB23-4124-84AA-1B2342C02CAB}">
      <dgm:prSet custT="1"/>
      <dgm:spPr/>
      <dgm:t>
        <a:bodyPr/>
        <a:lstStyle/>
        <a:p>
          <a:r>
            <a:rPr lang="en-US" sz="1200" dirty="0"/>
            <a:t>Majority of proposal narrative should be forward looking</a:t>
          </a:r>
        </a:p>
      </dgm:t>
    </dgm:pt>
    <dgm:pt modelId="{3FE18DDE-A4B9-4C5E-B437-481AE5C8F940}" type="parTrans" cxnId="{958DD0F9-E6A7-4C4C-B6B2-4DE1E978A5E5}">
      <dgm:prSet/>
      <dgm:spPr/>
    </dgm:pt>
    <dgm:pt modelId="{9F489DF2-CE3D-4678-BC1A-633B2B600774}" type="sibTrans" cxnId="{958DD0F9-E6A7-4C4C-B6B2-4DE1E978A5E5}">
      <dgm:prSet/>
      <dgm:spPr/>
    </dgm:pt>
    <dgm:pt modelId="{A40C88B4-89C8-4507-804C-10C632A4F488}" type="pres">
      <dgm:prSet presAssocID="{9BFC9ED2-CA6E-4061-A229-AB4EAA7DE909}" presName="theList" presStyleCnt="0">
        <dgm:presLayoutVars>
          <dgm:dir/>
          <dgm:animLvl val="lvl"/>
          <dgm:resizeHandles val="exact"/>
        </dgm:presLayoutVars>
      </dgm:prSet>
      <dgm:spPr/>
    </dgm:pt>
    <dgm:pt modelId="{C04B5529-8089-41CC-922C-88C7BC81F104}" type="pres">
      <dgm:prSet presAssocID="{284C7EEA-1BDA-471E-B5F7-572BE79D52E9}" presName="compNode" presStyleCnt="0"/>
      <dgm:spPr/>
    </dgm:pt>
    <dgm:pt modelId="{69989BCD-DD87-4C8E-824A-66BE13B722A6}" type="pres">
      <dgm:prSet presAssocID="{284C7EEA-1BDA-471E-B5F7-572BE79D52E9}" presName="aNode" presStyleLbl="bgShp" presStyleIdx="0" presStyleCnt="6"/>
      <dgm:spPr/>
    </dgm:pt>
    <dgm:pt modelId="{62D195E0-7978-4FF2-854A-AF2D5C8F3467}" type="pres">
      <dgm:prSet presAssocID="{284C7EEA-1BDA-471E-B5F7-572BE79D52E9}" presName="textNode" presStyleLbl="bgShp" presStyleIdx="0" presStyleCnt="6"/>
      <dgm:spPr/>
    </dgm:pt>
    <dgm:pt modelId="{D3A70FA7-1BDE-40CB-8063-5F9C3261327C}" type="pres">
      <dgm:prSet presAssocID="{284C7EEA-1BDA-471E-B5F7-572BE79D52E9}" presName="compChildNode" presStyleCnt="0"/>
      <dgm:spPr/>
    </dgm:pt>
    <dgm:pt modelId="{1EFE5A80-1254-4E1B-9690-A661C3BE87BF}" type="pres">
      <dgm:prSet presAssocID="{284C7EEA-1BDA-471E-B5F7-572BE79D52E9}" presName="theInnerList" presStyleCnt="0"/>
      <dgm:spPr/>
    </dgm:pt>
    <dgm:pt modelId="{D494F5A1-00B5-4407-9024-B1F1D2FE9C39}" type="pres">
      <dgm:prSet presAssocID="{485F7D4B-FC1D-49C2-8DEF-C56932B4B7A3}" presName="childNode" presStyleLbl="node1" presStyleIdx="0" presStyleCnt="13" custScaleX="97892" custScaleY="157794" custLinFactY="-7500" custLinFactNeighborY="-100000">
        <dgm:presLayoutVars>
          <dgm:bulletEnabled val="1"/>
        </dgm:presLayoutVars>
      </dgm:prSet>
      <dgm:spPr/>
    </dgm:pt>
    <dgm:pt modelId="{5F7B2474-B0C5-48A2-A2C5-5629465F9142}" type="pres">
      <dgm:prSet presAssocID="{485F7D4B-FC1D-49C2-8DEF-C56932B4B7A3}" presName="aSpace2" presStyleCnt="0"/>
      <dgm:spPr/>
    </dgm:pt>
    <dgm:pt modelId="{611AD750-4DF8-429C-8681-0AB9C5833C68}" type="pres">
      <dgm:prSet presAssocID="{5A05471F-DB64-4F74-B0B9-741AC4329C52}" presName="childNode" presStyleLbl="node1" presStyleIdx="1" presStyleCnt="13" custScaleX="106784" custScaleY="142716">
        <dgm:presLayoutVars>
          <dgm:bulletEnabled val="1"/>
        </dgm:presLayoutVars>
      </dgm:prSet>
      <dgm:spPr/>
    </dgm:pt>
    <dgm:pt modelId="{7461A422-3B8A-41C2-B149-6A197BD3F99C}" type="pres">
      <dgm:prSet presAssocID="{284C7EEA-1BDA-471E-B5F7-572BE79D52E9}" presName="aSpace" presStyleCnt="0"/>
      <dgm:spPr/>
    </dgm:pt>
    <dgm:pt modelId="{8077957B-8A27-4B3E-AC0D-5119CE24419C}" type="pres">
      <dgm:prSet presAssocID="{E956F10C-629A-471D-BB4C-760999768252}" presName="compNode" presStyleCnt="0"/>
      <dgm:spPr/>
    </dgm:pt>
    <dgm:pt modelId="{68B8253E-FB48-4CA9-9338-BDB74EC19180}" type="pres">
      <dgm:prSet presAssocID="{E956F10C-629A-471D-BB4C-760999768252}" presName="aNode" presStyleLbl="bgShp" presStyleIdx="1" presStyleCnt="6"/>
      <dgm:spPr/>
    </dgm:pt>
    <dgm:pt modelId="{B00EE657-25F0-4581-A78B-317F29FD2362}" type="pres">
      <dgm:prSet presAssocID="{E956F10C-629A-471D-BB4C-760999768252}" presName="textNode" presStyleLbl="bgShp" presStyleIdx="1" presStyleCnt="6"/>
      <dgm:spPr/>
    </dgm:pt>
    <dgm:pt modelId="{5436766F-6431-46C5-A13C-7DA5FD322A5A}" type="pres">
      <dgm:prSet presAssocID="{E956F10C-629A-471D-BB4C-760999768252}" presName="compChildNode" presStyleCnt="0"/>
      <dgm:spPr/>
    </dgm:pt>
    <dgm:pt modelId="{A69E6768-666A-444F-87AC-D64FE6B6994E}" type="pres">
      <dgm:prSet presAssocID="{E956F10C-629A-471D-BB4C-760999768252}" presName="theInnerList" presStyleCnt="0"/>
      <dgm:spPr/>
    </dgm:pt>
    <dgm:pt modelId="{A3D484AD-94AE-484E-A165-AE637FC65D54}" type="pres">
      <dgm:prSet presAssocID="{B9845DF1-578C-49DF-B5BA-80DA2DBADD3C}" presName="childNode" presStyleLbl="node1" presStyleIdx="2" presStyleCnt="13">
        <dgm:presLayoutVars>
          <dgm:bulletEnabled val="1"/>
        </dgm:presLayoutVars>
      </dgm:prSet>
      <dgm:spPr/>
    </dgm:pt>
    <dgm:pt modelId="{1C52011E-3DE7-4993-A60F-5808B3D1C9F2}" type="pres">
      <dgm:prSet presAssocID="{B9845DF1-578C-49DF-B5BA-80DA2DBADD3C}" presName="aSpace2" presStyleCnt="0"/>
      <dgm:spPr/>
    </dgm:pt>
    <dgm:pt modelId="{EFBBDB1C-C30C-47E9-85EE-53B08FB1BC76}" type="pres">
      <dgm:prSet presAssocID="{6CE0C226-E0CA-4AA0-8080-7FA296E9C414}" presName="childNode" presStyleLbl="node1" presStyleIdx="3" presStyleCnt="13" custScaleX="111304">
        <dgm:presLayoutVars>
          <dgm:bulletEnabled val="1"/>
        </dgm:presLayoutVars>
      </dgm:prSet>
      <dgm:spPr/>
    </dgm:pt>
    <dgm:pt modelId="{C3C7BE7B-6142-4C1C-967C-C87D68D79501}" type="pres">
      <dgm:prSet presAssocID="{6CE0C226-E0CA-4AA0-8080-7FA296E9C414}" presName="aSpace2" presStyleCnt="0"/>
      <dgm:spPr/>
    </dgm:pt>
    <dgm:pt modelId="{151E5E93-1956-46E2-A5CC-2560ABA79B23}" type="pres">
      <dgm:prSet presAssocID="{D7B87058-D6D1-48BA-AB7A-4071C10598BD}" presName="childNode" presStyleLbl="node1" presStyleIdx="4" presStyleCnt="13">
        <dgm:presLayoutVars>
          <dgm:bulletEnabled val="1"/>
        </dgm:presLayoutVars>
      </dgm:prSet>
      <dgm:spPr/>
    </dgm:pt>
    <dgm:pt modelId="{8D2E933C-98B7-497B-9726-C1ACB565DDC9}" type="pres">
      <dgm:prSet presAssocID="{E956F10C-629A-471D-BB4C-760999768252}" presName="aSpace" presStyleCnt="0"/>
      <dgm:spPr/>
    </dgm:pt>
    <dgm:pt modelId="{6D5FB96F-A561-41D3-8944-B70647B2FAF9}" type="pres">
      <dgm:prSet presAssocID="{21E57525-9E9B-42A4-8568-B4E759BF7364}" presName="compNode" presStyleCnt="0"/>
      <dgm:spPr/>
    </dgm:pt>
    <dgm:pt modelId="{DF9ABF2F-620D-40AF-B8FA-833A9382DFD8}" type="pres">
      <dgm:prSet presAssocID="{21E57525-9E9B-42A4-8568-B4E759BF7364}" presName="aNode" presStyleLbl="bgShp" presStyleIdx="2" presStyleCnt="6"/>
      <dgm:spPr/>
    </dgm:pt>
    <dgm:pt modelId="{CDBFB590-1FF6-4A10-9F25-203C7B82AD5D}" type="pres">
      <dgm:prSet presAssocID="{21E57525-9E9B-42A4-8568-B4E759BF7364}" presName="textNode" presStyleLbl="bgShp" presStyleIdx="2" presStyleCnt="6"/>
      <dgm:spPr/>
    </dgm:pt>
    <dgm:pt modelId="{93BEDE75-A920-4439-8414-CC02203C4980}" type="pres">
      <dgm:prSet presAssocID="{21E57525-9E9B-42A4-8568-B4E759BF7364}" presName="compChildNode" presStyleCnt="0"/>
      <dgm:spPr/>
    </dgm:pt>
    <dgm:pt modelId="{EA24055C-089B-483D-B973-254EBB20AC52}" type="pres">
      <dgm:prSet presAssocID="{21E57525-9E9B-42A4-8568-B4E759BF7364}" presName="theInnerList" presStyleCnt="0"/>
      <dgm:spPr/>
    </dgm:pt>
    <dgm:pt modelId="{C3F8B526-652C-494C-8442-62F057C5D2CB}" type="pres">
      <dgm:prSet presAssocID="{0AFBB83E-0F83-408F-8F16-3B9CB62BDB56}" presName="childNode" presStyleLbl="node1" presStyleIdx="5" presStyleCnt="13" custScaleX="107064" custScaleY="144636">
        <dgm:presLayoutVars>
          <dgm:bulletEnabled val="1"/>
        </dgm:presLayoutVars>
      </dgm:prSet>
      <dgm:spPr/>
    </dgm:pt>
    <dgm:pt modelId="{8160C13C-3EA8-4536-89BA-5D75F902BDA3}" type="pres">
      <dgm:prSet presAssocID="{0AFBB83E-0F83-408F-8F16-3B9CB62BDB56}" presName="aSpace2" presStyleCnt="0"/>
      <dgm:spPr/>
    </dgm:pt>
    <dgm:pt modelId="{E49B2B8C-F17E-4D2A-B731-38627BB5FF36}" type="pres">
      <dgm:prSet presAssocID="{2227E05B-EA62-477E-A283-62F2898DF45D}" presName="childNode" presStyleLbl="node1" presStyleIdx="6" presStyleCnt="13">
        <dgm:presLayoutVars>
          <dgm:bulletEnabled val="1"/>
        </dgm:presLayoutVars>
      </dgm:prSet>
      <dgm:spPr/>
    </dgm:pt>
    <dgm:pt modelId="{AD7060FB-8702-4B38-86EC-16FB0DE3D15D}" type="pres">
      <dgm:prSet presAssocID="{2227E05B-EA62-477E-A283-62F2898DF45D}" presName="aSpace2" presStyleCnt="0"/>
      <dgm:spPr/>
    </dgm:pt>
    <dgm:pt modelId="{94DD43A3-5169-4B72-9335-1DE6BD50881C}" type="pres">
      <dgm:prSet presAssocID="{152E87B4-A829-4C92-ACE9-06D26F779981}" presName="childNode" presStyleLbl="node1" presStyleIdx="7" presStyleCnt="13">
        <dgm:presLayoutVars>
          <dgm:bulletEnabled val="1"/>
        </dgm:presLayoutVars>
      </dgm:prSet>
      <dgm:spPr/>
    </dgm:pt>
    <dgm:pt modelId="{1E1D7517-C6EE-425F-A7AE-6F7F76E40EEC}" type="pres">
      <dgm:prSet presAssocID="{21E57525-9E9B-42A4-8568-B4E759BF7364}" presName="aSpace" presStyleCnt="0"/>
      <dgm:spPr/>
    </dgm:pt>
    <dgm:pt modelId="{A7D7B27D-4971-44CE-BF77-0A3413462DC1}" type="pres">
      <dgm:prSet presAssocID="{D6B5C93E-45F5-4DB4-8281-4015F8A76480}" presName="compNode" presStyleCnt="0"/>
      <dgm:spPr/>
    </dgm:pt>
    <dgm:pt modelId="{3EA30B83-5503-44E0-8ADC-6D3DAA1F051D}" type="pres">
      <dgm:prSet presAssocID="{D6B5C93E-45F5-4DB4-8281-4015F8A76480}" presName="aNode" presStyleLbl="bgShp" presStyleIdx="3" presStyleCnt="6"/>
      <dgm:spPr/>
    </dgm:pt>
    <dgm:pt modelId="{B585B81C-BA38-41B6-8A7F-A4F603112E0D}" type="pres">
      <dgm:prSet presAssocID="{D6B5C93E-45F5-4DB4-8281-4015F8A76480}" presName="textNode" presStyleLbl="bgShp" presStyleIdx="3" presStyleCnt="6"/>
      <dgm:spPr/>
    </dgm:pt>
    <dgm:pt modelId="{EB7A4C83-3856-42D1-B87B-563F47124D8E}" type="pres">
      <dgm:prSet presAssocID="{D6B5C93E-45F5-4DB4-8281-4015F8A76480}" presName="compChildNode" presStyleCnt="0"/>
      <dgm:spPr/>
    </dgm:pt>
    <dgm:pt modelId="{97E18D85-0994-4E0D-A86B-95AFA89D086E}" type="pres">
      <dgm:prSet presAssocID="{D6B5C93E-45F5-4DB4-8281-4015F8A76480}" presName="theInnerList" presStyleCnt="0"/>
      <dgm:spPr/>
    </dgm:pt>
    <dgm:pt modelId="{36155FEE-2B72-4FFE-8A70-8F85778BFBFD}" type="pres">
      <dgm:prSet presAssocID="{36C04B9C-695D-42E0-B18C-9DE7E42C88C5}" presName="childNode" presStyleLbl="node1" presStyleIdx="8" presStyleCnt="13" custScaleX="98106" custScaleY="157995">
        <dgm:presLayoutVars>
          <dgm:bulletEnabled val="1"/>
        </dgm:presLayoutVars>
      </dgm:prSet>
      <dgm:spPr/>
    </dgm:pt>
    <dgm:pt modelId="{75F06E26-CEC6-475E-AA5F-59EE5D3D20E2}" type="pres">
      <dgm:prSet presAssocID="{36C04B9C-695D-42E0-B18C-9DE7E42C88C5}" presName="aSpace2" presStyleCnt="0"/>
      <dgm:spPr/>
    </dgm:pt>
    <dgm:pt modelId="{EFE3F6E3-DE7B-4F18-B9A6-9F7A29C6CB8B}" type="pres">
      <dgm:prSet presAssocID="{FF045BDF-BB23-4124-84AA-1B2342C02CAB}" presName="childNode" presStyleLbl="node1" presStyleIdx="9" presStyleCnt="13">
        <dgm:presLayoutVars>
          <dgm:bulletEnabled val="1"/>
        </dgm:presLayoutVars>
      </dgm:prSet>
      <dgm:spPr/>
    </dgm:pt>
    <dgm:pt modelId="{432BF339-448D-4079-A719-CC6DDEECD466}" type="pres">
      <dgm:prSet presAssocID="{D6B5C93E-45F5-4DB4-8281-4015F8A76480}" presName="aSpace" presStyleCnt="0"/>
      <dgm:spPr/>
    </dgm:pt>
    <dgm:pt modelId="{30EBFABF-00C4-4660-8E84-1CD8EA6C6B5B}" type="pres">
      <dgm:prSet presAssocID="{18E61B9D-F2BE-4DEE-9AC7-83D3F798187F}" presName="compNode" presStyleCnt="0"/>
      <dgm:spPr/>
    </dgm:pt>
    <dgm:pt modelId="{21E07DDB-EEAB-4F61-929B-9C6B257F392A}" type="pres">
      <dgm:prSet presAssocID="{18E61B9D-F2BE-4DEE-9AC7-83D3F798187F}" presName="aNode" presStyleLbl="bgShp" presStyleIdx="4" presStyleCnt="6"/>
      <dgm:spPr/>
    </dgm:pt>
    <dgm:pt modelId="{52C5B9E4-D6E4-4333-877A-FA7693A8AD00}" type="pres">
      <dgm:prSet presAssocID="{18E61B9D-F2BE-4DEE-9AC7-83D3F798187F}" presName="textNode" presStyleLbl="bgShp" presStyleIdx="4" presStyleCnt="6"/>
      <dgm:spPr/>
    </dgm:pt>
    <dgm:pt modelId="{7E1AF527-9BCA-4803-A87F-C4AA0466B378}" type="pres">
      <dgm:prSet presAssocID="{18E61B9D-F2BE-4DEE-9AC7-83D3F798187F}" presName="compChildNode" presStyleCnt="0"/>
      <dgm:spPr/>
    </dgm:pt>
    <dgm:pt modelId="{36A2A761-0786-4454-8C15-9D53796EC619}" type="pres">
      <dgm:prSet presAssocID="{18E61B9D-F2BE-4DEE-9AC7-83D3F798187F}" presName="theInnerList" presStyleCnt="0"/>
      <dgm:spPr/>
    </dgm:pt>
    <dgm:pt modelId="{12E7B462-206B-4F82-A3EC-8BAB2F5B4994}" type="pres">
      <dgm:prSet presAssocID="{6E3ACE89-5804-4957-B107-D43E913F87DA}" presName="childNode" presStyleLbl="node1" presStyleIdx="10" presStyleCnt="13">
        <dgm:presLayoutVars>
          <dgm:bulletEnabled val="1"/>
        </dgm:presLayoutVars>
      </dgm:prSet>
      <dgm:spPr/>
    </dgm:pt>
    <dgm:pt modelId="{3DDE8F13-1E4D-4706-A899-91F45E3C3CB3}" type="pres">
      <dgm:prSet presAssocID="{6E3ACE89-5804-4957-B107-D43E913F87DA}" presName="aSpace2" presStyleCnt="0"/>
      <dgm:spPr/>
    </dgm:pt>
    <dgm:pt modelId="{6E0469C3-8054-40AD-94AC-E33BD6788B04}" type="pres">
      <dgm:prSet presAssocID="{ACC53C37-4B08-437F-ADC6-3C2B1E91CA21}" presName="childNode" presStyleLbl="node1" presStyleIdx="11" presStyleCnt="13" custScaleX="107334" custScaleY="120999">
        <dgm:presLayoutVars>
          <dgm:bulletEnabled val="1"/>
        </dgm:presLayoutVars>
      </dgm:prSet>
      <dgm:spPr/>
    </dgm:pt>
    <dgm:pt modelId="{AAA43D61-A1FE-44F7-9D17-B9D2FDDAC6BC}" type="pres">
      <dgm:prSet presAssocID="{18E61B9D-F2BE-4DEE-9AC7-83D3F798187F}" presName="aSpace" presStyleCnt="0"/>
      <dgm:spPr/>
    </dgm:pt>
    <dgm:pt modelId="{50379340-9BE4-46E6-8387-A1991B246D0F}" type="pres">
      <dgm:prSet presAssocID="{C1F14037-AB28-460D-8C59-C13E37E5E5AB}" presName="compNode" presStyleCnt="0"/>
      <dgm:spPr/>
    </dgm:pt>
    <dgm:pt modelId="{B74B6639-A52B-4958-8317-72A2D27FC32F}" type="pres">
      <dgm:prSet presAssocID="{C1F14037-AB28-460D-8C59-C13E37E5E5AB}" presName="aNode" presStyleLbl="bgShp" presStyleIdx="5" presStyleCnt="6" custScaleX="107457"/>
      <dgm:spPr/>
    </dgm:pt>
    <dgm:pt modelId="{801E61B5-24E6-4228-AE35-F7D26DF5054A}" type="pres">
      <dgm:prSet presAssocID="{C1F14037-AB28-460D-8C59-C13E37E5E5AB}" presName="textNode" presStyleLbl="bgShp" presStyleIdx="5" presStyleCnt="6"/>
      <dgm:spPr/>
    </dgm:pt>
    <dgm:pt modelId="{EEDBE287-67D0-4F86-B27F-EC25552C141F}" type="pres">
      <dgm:prSet presAssocID="{C1F14037-AB28-460D-8C59-C13E37E5E5AB}" presName="compChildNode" presStyleCnt="0"/>
      <dgm:spPr/>
    </dgm:pt>
    <dgm:pt modelId="{FCD67115-8AD7-4FDB-8F6B-113EE088260B}" type="pres">
      <dgm:prSet presAssocID="{C1F14037-AB28-460D-8C59-C13E37E5E5AB}" presName="theInnerList" presStyleCnt="0"/>
      <dgm:spPr/>
    </dgm:pt>
    <dgm:pt modelId="{24981E0B-3A42-4982-83D2-B89FBE31AB12}" type="pres">
      <dgm:prSet presAssocID="{89CF1370-7FDB-478A-8ACE-2132909416A0}" presName="childNode" presStyleLbl="node1" presStyleIdx="12" presStyleCnt="13" custScaleX="110699">
        <dgm:presLayoutVars>
          <dgm:bulletEnabled val="1"/>
        </dgm:presLayoutVars>
      </dgm:prSet>
      <dgm:spPr/>
    </dgm:pt>
  </dgm:ptLst>
  <dgm:cxnLst>
    <dgm:cxn modelId="{8E4E4E02-9CED-48E1-B626-15E40B27D7C9}" type="presOf" srcId="{C1F14037-AB28-460D-8C59-C13E37E5E5AB}" destId="{B74B6639-A52B-4958-8317-72A2D27FC32F}" srcOrd="0" destOrd="0" presId="urn:microsoft.com/office/officeart/2005/8/layout/lProcess2"/>
    <dgm:cxn modelId="{1913CD04-A749-46C5-8060-5E7DF8CA1FC1}" type="presOf" srcId="{9BFC9ED2-CA6E-4061-A229-AB4EAA7DE909}" destId="{A40C88B4-89C8-4507-804C-10C632A4F488}" srcOrd="0" destOrd="0" presId="urn:microsoft.com/office/officeart/2005/8/layout/lProcess2"/>
    <dgm:cxn modelId="{5B284406-BB21-4018-9668-F954388955D4}" type="presOf" srcId="{6E3ACE89-5804-4957-B107-D43E913F87DA}" destId="{12E7B462-206B-4F82-A3EC-8BAB2F5B4994}" srcOrd="0" destOrd="0" presId="urn:microsoft.com/office/officeart/2005/8/layout/lProcess2"/>
    <dgm:cxn modelId="{48232D08-E691-4487-A317-C3060B4538EE}" srcId="{18E61B9D-F2BE-4DEE-9AC7-83D3F798187F}" destId="{6E3ACE89-5804-4957-B107-D43E913F87DA}" srcOrd="0" destOrd="0" parTransId="{FD29BD5B-26B3-4002-8F71-5E994CB9DD36}" sibTransId="{D19E4530-F535-4E3F-B25A-FFD05EF8DEDB}"/>
    <dgm:cxn modelId="{EB9EC709-FC79-4FEF-BEBA-63797F0D2615}" type="presOf" srcId="{B9845DF1-578C-49DF-B5BA-80DA2DBADD3C}" destId="{A3D484AD-94AE-484E-A165-AE637FC65D54}" srcOrd="0" destOrd="0" presId="urn:microsoft.com/office/officeart/2005/8/layout/lProcess2"/>
    <dgm:cxn modelId="{05B2FA11-9C63-402C-9AE4-0B54C82B5712}" type="presOf" srcId="{18E61B9D-F2BE-4DEE-9AC7-83D3F798187F}" destId="{21E07DDB-EEAB-4F61-929B-9C6B257F392A}" srcOrd="0" destOrd="0" presId="urn:microsoft.com/office/officeart/2005/8/layout/lProcess2"/>
    <dgm:cxn modelId="{1841A316-63C7-4AAD-8738-972EDA868EA6}" type="presOf" srcId="{5A05471F-DB64-4F74-B0B9-741AC4329C52}" destId="{611AD750-4DF8-429C-8681-0AB9C5833C68}" srcOrd="0" destOrd="0" presId="urn:microsoft.com/office/officeart/2005/8/layout/lProcess2"/>
    <dgm:cxn modelId="{2875FE19-E6D7-4AA7-A87D-E2444239982B}" srcId="{9BFC9ED2-CA6E-4061-A229-AB4EAA7DE909}" destId="{284C7EEA-1BDA-471E-B5F7-572BE79D52E9}" srcOrd="0" destOrd="0" parTransId="{F5212EFE-B7AB-4A32-8619-8244306717D8}" sibTransId="{51385F2C-9C8E-47F4-8F67-54B715F3A36E}"/>
    <dgm:cxn modelId="{6DB3861A-36C1-4E5F-A5E1-2609A1C68487}" srcId="{9BFC9ED2-CA6E-4061-A229-AB4EAA7DE909}" destId="{21E57525-9E9B-42A4-8568-B4E759BF7364}" srcOrd="2" destOrd="0" parTransId="{0A5E3FA0-7DCC-4B93-92F5-2D79B531E9BD}" sibTransId="{2AE3A780-EA48-427B-9585-B25770A2CA4B}"/>
    <dgm:cxn modelId="{6845F01D-07BC-4F16-BF03-30D99820AB09}" srcId="{21E57525-9E9B-42A4-8568-B4E759BF7364}" destId="{2227E05B-EA62-477E-A283-62F2898DF45D}" srcOrd="1" destOrd="0" parTransId="{C09BE3A4-F2A4-475A-AEC7-B2BDF27CEDBF}" sibTransId="{70E7228D-66B4-4163-A8F7-575B4F318306}"/>
    <dgm:cxn modelId="{6B258A2E-D9AE-4C7F-B998-633C92D1C5A6}" type="presOf" srcId="{C1F14037-AB28-460D-8C59-C13E37E5E5AB}" destId="{801E61B5-24E6-4228-AE35-F7D26DF5054A}" srcOrd="1" destOrd="0" presId="urn:microsoft.com/office/officeart/2005/8/layout/lProcess2"/>
    <dgm:cxn modelId="{BC201B35-C730-4114-A24A-A69A05BC77E2}" type="presOf" srcId="{E244E74F-EFEC-4515-9344-9E79229AB20B}" destId="{6E0469C3-8054-40AD-94AC-E33BD6788B04}" srcOrd="0" destOrd="3" presId="urn:microsoft.com/office/officeart/2005/8/layout/lProcess2"/>
    <dgm:cxn modelId="{5AD13436-1506-48CF-9A81-696BF7236490}" srcId="{E956F10C-629A-471D-BB4C-760999768252}" destId="{B9845DF1-578C-49DF-B5BA-80DA2DBADD3C}" srcOrd="0" destOrd="0" parTransId="{131369C1-A46A-44B0-B5C4-5CA2FAB3C6A9}" sibTransId="{C3119C69-6CA7-4379-9DB9-3B0E8A9615A8}"/>
    <dgm:cxn modelId="{F01ABB3B-5649-47C5-90CE-679C349FBE57}" srcId="{E956F10C-629A-471D-BB4C-760999768252}" destId="{6CE0C226-E0CA-4AA0-8080-7FA296E9C414}" srcOrd="1" destOrd="0" parTransId="{B2D639D4-26A2-4D49-998D-1807CA298FD0}" sibTransId="{596EA6AF-A8EF-4023-B11C-A378F8E3282F}"/>
    <dgm:cxn modelId="{396E553E-D915-4787-AC6C-58E371C8959D}" srcId="{9BFC9ED2-CA6E-4061-A229-AB4EAA7DE909}" destId="{18E61B9D-F2BE-4DEE-9AC7-83D3F798187F}" srcOrd="4" destOrd="0" parTransId="{268ACBC6-A18B-489B-A6DD-C3CC73EB1F1A}" sibTransId="{FEE99FB6-011E-4815-8236-73F901C84324}"/>
    <dgm:cxn modelId="{EACB913E-B5E8-4298-ABCE-8D05BD92B2FF}" type="presOf" srcId="{21E57525-9E9B-42A4-8568-B4E759BF7364}" destId="{DF9ABF2F-620D-40AF-B8FA-833A9382DFD8}" srcOrd="0" destOrd="0" presId="urn:microsoft.com/office/officeart/2005/8/layout/lProcess2"/>
    <dgm:cxn modelId="{D7ABAE5D-08CD-4A87-AC25-E192DDD07A63}" srcId="{D6B5C93E-45F5-4DB4-8281-4015F8A76480}" destId="{36C04B9C-695D-42E0-B18C-9DE7E42C88C5}" srcOrd="0" destOrd="0" parTransId="{88C71AF5-7E24-49DC-99DB-BC787BEF4E01}" sibTransId="{DC014B12-542A-4E93-9D6E-20F47729F556}"/>
    <dgm:cxn modelId="{EF013D60-7B68-4402-B52D-798D5ECCC821}" type="presOf" srcId="{0AFBB83E-0F83-408F-8F16-3B9CB62BDB56}" destId="{C3F8B526-652C-494C-8442-62F057C5D2CB}" srcOrd="0" destOrd="0" presId="urn:microsoft.com/office/officeart/2005/8/layout/lProcess2"/>
    <dgm:cxn modelId="{AE166960-4373-4809-8F31-F4711A6066CD}" type="presOf" srcId="{152E87B4-A829-4C92-ACE9-06D26F779981}" destId="{94DD43A3-5169-4B72-9335-1DE6BD50881C}" srcOrd="0" destOrd="0" presId="urn:microsoft.com/office/officeart/2005/8/layout/lProcess2"/>
    <dgm:cxn modelId="{E0A6A760-0FA3-4F01-BFBA-28EC71D10058}" srcId="{284C7EEA-1BDA-471E-B5F7-572BE79D52E9}" destId="{485F7D4B-FC1D-49C2-8DEF-C56932B4B7A3}" srcOrd="0" destOrd="0" parTransId="{E69F7FAF-AD7E-4315-8F1E-F7165FDE04F2}" sibTransId="{8B4189AB-8F4F-4C9D-98C7-D05C856753AA}"/>
    <dgm:cxn modelId="{634EE261-B735-4B11-B9B8-6FBD590D4C91}" type="presOf" srcId="{284C7EEA-1BDA-471E-B5F7-572BE79D52E9}" destId="{62D195E0-7978-4FF2-854A-AF2D5C8F3467}" srcOrd="1" destOrd="0" presId="urn:microsoft.com/office/officeart/2005/8/layout/lProcess2"/>
    <dgm:cxn modelId="{41A50063-4AFC-4DD8-9151-852FB1D896F9}" type="presOf" srcId="{E956F10C-629A-471D-BB4C-760999768252}" destId="{B00EE657-25F0-4581-A78B-317F29FD2362}" srcOrd="1" destOrd="0" presId="urn:microsoft.com/office/officeart/2005/8/layout/lProcess2"/>
    <dgm:cxn modelId="{4D5BDD64-C4D2-4964-8502-FC5F233D88C7}" srcId="{ACC53C37-4B08-437F-ADC6-3C2B1E91CA21}" destId="{E244E74F-EFEC-4515-9344-9E79229AB20B}" srcOrd="2" destOrd="0" parTransId="{CEF48691-97B8-4457-8054-D5B0671B5A04}" sibTransId="{65DAB5D6-A4D9-43B8-A096-C815A87F22C1}"/>
    <dgm:cxn modelId="{124BB345-9177-4BC9-9885-31EA0ECA92A5}" type="presOf" srcId="{21E57525-9E9B-42A4-8568-B4E759BF7364}" destId="{CDBFB590-1FF6-4A10-9F25-203C7B82AD5D}" srcOrd="1" destOrd="0" presId="urn:microsoft.com/office/officeart/2005/8/layout/lProcess2"/>
    <dgm:cxn modelId="{4E77C465-BA27-46AD-9D8E-2CAB9AA6BFB6}" srcId="{9BFC9ED2-CA6E-4061-A229-AB4EAA7DE909}" destId="{C1F14037-AB28-460D-8C59-C13E37E5E5AB}" srcOrd="5" destOrd="0" parTransId="{A201DB8E-06CE-46C2-9435-AAE54610141D}" sibTransId="{EC1BB4EC-8707-424C-AC14-9C21A5CA4702}"/>
    <dgm:cxn modelId="{7DB2FF67-B843-49A9-9D65-779700E84058}" srcId="{21E57525-9E9B-42A4-8568-B4E759BF7364}" destId="{0AFBB83E-0F83-408F-8F16-3B9CB62BDB56}" srcOrd="0" destOrd="0" parTransId="{8DAA3E49-1B2C-4D1B-933A-2FB2B561FE90}" sibTransId="{B28FB023-C8D7-4C50-8817-AF7DADF1A9D3}"/>
    <dgm:cxn modelId="{48F3BD4A-4DC0-4EA5-AF86-C3465C781351}" type="presOf" srcId="{E35468B7-008E-4325-A947-2F3E325F5BEC}" destId="{6E0469C3-8054-40AD-94AC-E33BD6788B04}" srcOrd="0" destOrd="2" presId="urn:microsoft.com/office/officeart/2005/8/layout/lProcess2"/>
    <dgm:cxn modelId="{0976A270-4677-47A0-8E23-F9E3711A82B8}" srcId="{21E57525-9E9B-42A4-8568-B4E759BF7364}" destId="{152E87B4-A829-4C92-ACE9-06D26F779981}" srcOrd="2" destOrd="0" parTransId="{50A393EE-FC7F-4887-AB16-E03353EF4242}" sibTransId="{6F92847F-1EA2-40F9-A236-9829EC11C16B}"/>
    <dgm:cxn modelId="{57231D73-9EE2-48CD-A690-F84741B57586}" srcId="{ACC53C37-4B08-437F-ADC6-3C2B1E91CA21}" destId="{E35468B7-008E-4325-A947-2F3E325F5BEC}" srcOrd="1" destOrd="0" parTransId="{A46D79EF-542B-4B6F-AF38-229AF26FC2B6}" sibTransId="{724B0A59-9FD4-4B66-A658-08733AEFA61F}"/>
    <dgm:cxn modelId="{AAC04B73-70F3-4E3D-84CA-F3828F5B8D6E}" type="presOf" srcId="{D6B5C93E-45F5-4DB4-8281-4015F8A76480}" destId="{B585B81C-BA38-41B6-8A7F-A4F603112E0D}" srcOrd="1" destOrd="0" presId="urn:microsoft.com/office/officeart/2005/8/layout/lProcess2"/>
    <dgm:cxn modelId="{5FD4187E-7541-4F0C-A54B-C4C3B12357EF}" srcId="{284C7EEA-1BDA-471E-B5F7-572BE79D52E9}" destId="{5A05471F-DB64-4F74-B0B9-741AC4329C52}" srcOrd="1" destOrd="0" parTransId="{CDEABFED-F1E9-4840-88AF-CB25073518FF}" sibTransId="{3E25F0D3-0559-4239-A81B-08BC3C817CD0}"/>
    <dgm:cxn modelId="{1B648D88-42EC-4E0E-BFC4-4836C7C99F62}" srcId="{E956F10C-629A-471D-BB4C-760999768252}" destId="{D7B87058-D6D1-48BA-AB7A-4071C10598BD}" srcOrd="2" destOrd="0" parTransId="{EC2ACF40-FC1D-405F-B2B9-B6450F4F84B7}" sibTransId="{20A9FE24-69F7-415C-A1FF-C6DB9FCD8324}"/>
    <dgm:cxn modelId="{4152958A-71C9-4FE4-AE27-1EB43184D221}" type="presOf" srcId="{D7B87058-D6D1-48BA-AB7A-4071C10598BD}" destId="{151E5E93-1956-46E2-A5CC-2560ABA79B23}" srcOrd="0" destOrd="0" presId="urn:microsoft.com/office/officeart/2005/8/layout/lProcess2"/>
    <dgm:cxn modelId="{86CAE88B-EE1E-4A2A-8BC6-E2697EA3F981}" type="presOf" srcId="{2227E05B-EA62-477E-A283-62F2898DF45D}" destId="{E49B2B8C-F17E-4D2A-B731-38627BB5FF36}" srcOrd="0" destOrd="0" presId="urn:microsoft.com/office/officeart/2005/8/layout/lProcess2"/>
    <dgm:cxn modelId="{C87BA88E-C850-42A7-B3CE-32CEE889FAC3}" srcId="{ACC53C37-4B08-437F-ADC6-3C2B1E91CA21}" destId="{2DB8CC3E-F251-4F2E-9597-8853A6B90760}" srcOrd="0" destOrd="0" parTransId="{C1453E20-86C8-4F27-8C85-57EA8B27948D}" sibTransId="{DC862A7F-CD5A-4C2B-8B13-D0B1B898DFCB}"/>
    <dgm:cxn modelId="{4AB44892-8F06-4441-ACB6-E26624F92341}" srcId="{9BFC9ED2-CA6E-4061-A229-AB4EAA7DE909}" destId="{E956F10C-629A-471D-BB4C-760999768252}" srcOrd="1" destOrd="0" parTransId="{178C41D4-125E-4F14-A5A2-ED9D04D90D97}" sibTransId="{B1AD9586-9543-426A-83FE-89352DE1E996}"/>
    <dgm:cxn modelId="{80C09495-3800-4689-B3DE-1FE516462B80}" type="presOf" srcId="{284C7EEA-1BDA-471E-B5F7-572BE79D52E9}" destId="{69989BCD-DD87-4C8E-824A-66BE13B722A6}" srcOrd="0" destOrd="0" presId="urn:microsoft.com/office/officeart/2005/8/layout/lProcess2"/>
    <dgm:cxn modelId="{8E44E1A7-29C5-451E-A45A-06529B18EFC4}" type="presOf" srcId="{18E61B9D-F2BE-4DEE-9AC7-83D3F798187F}" destId="{52C5B9E4-D6E4-4333-877A-FA7693A8AD00}" srcOrd="1" destOrd="0" presId="urn:microsoft.com/office/officeart/2005/8/layout/lProcess2"/>
    <dgm:cxn modelId="{75D18BB4-0209-4B5B-99BD-A6E68A8E4E4B}" type="presOf" srcId="{FF045BDF-BB23-4124-84AA-1B2342C02CAB}" destId="{EFE3F6E3-DE7B-4F18-B9A6-9F7A29C6CB8B}" srcOrd="0" destOrd="0" presId="urn:microsoft.com/office/officeart/2005/8/layout/lProcess2"/>
    <dgm:cxn modelId="{D387E5BF-5449-4434-9F59-3744DAEC0D17}" srcId="{C1F14037-AB28-460D-8C59-C13E37E5E5AB}" destId="{89CF1370-7FDB-478A-8ACE-2132909416A0}" srcOrd="0" destOrd="0" parTransId="{4F04789C-D85F-47E9-8472-E2CDA5FB5237}" sibTransId="{9F5A70DC-FD10-4D97-9A21-1FBC93ED2D9E}"/>
    <dgm:cxn modelId="{DE9F06C6-E826-4D0F-A93F-CA63DC1BCDF1}" type="presOf" srcId="{E956F10C-629A-471D-BB4C-760999768252}" destId="{68B8253E-FB48-4CA9-9338-BDB74EC19180}" srcOrd="0" destOrd="0" presId="urn:microsoft.com/office/officeart/2005/8/layout/lProcess2"/>
    <dgm:cxn modelId="{56332ECF-1B96-4266-8E31-BB3AC81E751F}" srcId="{18E61B9D-F2BE-4DEE-9AC7-83D3F798187F}" destId="{ACC53C37-4B08-437F-ADC6-3C2B1E91CA21}" srcOrd="1" destOrd="0" parTransId="{13C85DE2-3DF0-44AF-8450-BC587D2EDF7D}" sibTransId="{361D2683-2F79-4AEB-ADE6-B3F06533CBB9}"/>
    <dgm:cxn modelId="{267762D5-1A5A-41CD-8A6A-DB45188385A6}" type="presOf" srcId="{D6B5C93E-45F5-4DB4-8281-4015F8A76480}" destId="{3EA30B83-5503-44E0-8ADC-6D3DAA1F051D}" srcOrd="0" destOrd="0" presId="urn:microsoft.com/office/officeart/2005/8/layout/lProcess2"/>
    <dgm:cxn modelId="{2F77E7DB-9B9D-490E-B288-9F3B1A7B0B60}" type="presOf" srcId="{2DB8CC3E-F251-4F2E-9597-8853A6B90760}" destId="{6E0469C3-8054-40AD-94AC-E33BD6788B04}" srcOrd="0" destOrd="1" presId="urn:microsoft.com/office/officeart/2005/8/layout/lProcess2"/>
    <dgm:cxn modelId="{69B275E0-3887-4800-BB86-0F816238F29F}" srcId="{9BFC9ED2-CA6E-4061-A229-AB4EAA7DE909}" destId="{D6B5C93E-45F5-4DB4-8281-4015F8A76480}" srcOrd="3" destOrd="0" parTransId="{822B1FC6-B38C-4FA2-92CB-654DD16999D5}" sibTransId="{08106AA4-92FF-46FC-8818-6B297C715332}"/>
    <dgm:cxn modelId="{1B6D6FE9-2C6E-4895-9A31-4BFF55706983}" type="presOf" srcId="{89CF1370-7FDB-478A-8ACE-2132909416A0}" destId="{24981E0B-3A42-4982-83D2-B89FBE31AB12}" srcOrd="0" destOrd="0" presId="urn:microsoft.com/office/officeart/2005/8/layout/lProcess2"/>
    <dgm:cxn modelId="{C134C4F0-281A-4CAF-858D-F240D905F149}" type="presOf" srcId="{6CE0C226-E0CA-4AA0-8080-7FA296E9C414}" destId="{EFBBDB1C-C30C-47E9-85EE-53B08FB1BC76}" srcOrd="0" destOrd="0" presId="urn:microsoft.com/office/officeart/2005/8/layout/lProcess2"/>
    <dgm:cxn modelId="{40822DF7-BF22-43A5-8B73-276FF11601CF}" type="presOf" srcId="{485F7D4B-FC1D-49C2-8DEF-C56932B4B7A3}" destId="{D494F5A1-00B5-4407-9024-B1F1D2FE9C39}" srcOrd="0" destOrd="0" presId="urn:microsoft.com/office/officeart/2005/8/layout/lProcess2"/>
    <dgm:cxn modelId="{958DD0F9-E6A7-4C4C-B6B2-4DE1E978A5E5}" srcId="{D6B5C93E-45F5-4DB4-8281-4015F8A76480}" destId="{FF045BDF-BB23-4124-84AA-1B2342C02CAB}" srcOrd="1" destOrd="0" parTransId="{3FE18DDE-A4B9-4C5E-B437-481AE5C8F940}" sibTransId="{9F489DF2-CE3D-4678-BC1A-633B2B600774}"/>
    <dgm:cxn modelId="{324915FB-0A21-46A1-BD5F-4FB0ED72E3F8}" type="presOf" srcId="{ACC53C37-4B08-437F-ADC6-3C2B1E91CA21}" destId="{6E0469C3-8054-40AD-94AC-E33BD6788B04}" srcOrd="0" destOrd="0" presId="urn:microsoft.com/office/officeart/2005/8/layout/lProcess2"/>
    <dgm:cxn modelId="{16C79CFF-8FE0-4D3F-9FFF-A94FF35C3257}" type="presOf" srcId="{36C04B9C-695D-42E0-B18C-9DE7E42C88C5}" destId="{36155FEE-2B72-4FFE-8A70-8F85778BFBFD}" srcOrd="0" destOrd="0" presId="urn:microsoft.com/office/officeart/2005/8/layout/lProcess2"/>
    <dgm:cxn modelId="{21D9163D-5428-4070-BABA-E9D6C8D0BFDA}" type="presParOf" srcId="{A40C88B4-89C8-4507-804C-10C632A4F488}" destId="{C04B5529-8089-41CC-922C-88C7BC81F104}" srcOrd="0" destOrd="0" presId="urn:microsoft.com/office/officeart/2005/8/layout/lProcess2"/>
    <dgm:cxn modelId="{3EEAA3E6-D154-4C2C-84A9-0FFB594C7D61}" type="presParOf" srcId="{C04B5529-8089-41CC-922C-88C7BC81F104}" destId="{69989BCD-DD87-4C8E-824A-66BE13B722A6}" srcOrd="0" destOrd="0" presId="urn:microsoft.com/office/officeart/2005/8/layout/lProcess2"/>
    <dgm:cxn modelId="{315F3297-C8A8-4E42-AE9C-4EB1DBB2EC3C}" type="presParOf" srcId="{C04B5529-8089-41CC-922C-88C7BC81F104}" destId="{62D195E0-7978-4FF2-854A-AF2D5C8F3467}" srcOrd="1" destOrd="0" presId="urn:microsoft.com/office/officeart/2005/8/layout/lProcess2"/>
    <dgm:cxn modelId="{11A03FC2-60EE-4FEE-A78A-2221C090AD37}" type="presParOf" srcId="{C04B5529-8089-41CC-922C-88C7BC81F104}" destId="{D3A70FA7-1BDE-40CB-8063-5F9C3261327C}" srcOrd="2" destOrd="0" presId="urn:microsoft.com/office/officeart/2005/8/layout/lProcess2"/>
    <dgm:cxn modelId="{79DE6BBA-F70F-4DB7-9D03-7A16E50D667A}" type="presParOf" srcId="{D3A70FA7-1BDE-40CB-8063-5F9C3261327C}" destId="{1EFE5A80-1254-4E1B-9690-A661C3BE87BF}" srcOrd="0" destOrd="0" presId="urn:microsoft.com/office/officeart/2005/8/layout/lProcess2"/>
    <dgm:cxn modelId="{2310025E-0B26-4C4C-A7A9-6D09D1168031}" type="presParOf" srcId="{1EFE5A80-1254-4E1B-9690-A661C3BE87BF}" destId="{D494F5A1-00B5-4407-9024-B1F1D2FE9C39}" srcOrd="0" destOrd="0" presId="urn:microsoft.com/office/officeart/2005/8/layout/lProcess2"/>
    <dgm:cxn modelId="{272AC035-3255-4686-9290-C773237912EE}" type="presParOf" srcId="{1EFE5A80-1254-4E1B-9690-A661C3BE87BF}" destId="{5F7B2474-B0C5-48A2-A2C5-5629465F9142}" srcOrd="1" destOrd="0" presId="urn:microsoft.com/office/officeart/2005/8/layout/lProcess2"/>
    <dgm:cxn modelId="{7CB2B46E-241E-4599-8B26-B6BFC3A91D62}" type="presParOf" srcId="{1EFE5A80-1254-4E1B-9690-A661C3BE87BF}" destId="{611AD750-4DF8-429C-8681-0AB9C5833C68}" srcOrd="2" destOrd="0" presId="urn:microsoft.com/office/officeart/2005/8/layout/lProcess2"/>
    <dgm:cxn modelId="{5A9D6D50-6815-4B31-A8B5-E71A2A7482A2}" type="presParOf" srcId="{A40C88B4-89C8-4507-804C-10C632A4F488}" destId="{7461A422-3B8A-41C2-B149-6A197BD3F99C}" srcOrd="1" destOrd="0" presId="urn:microsoft.com/office/officeart/2005/8/layout/lProcess2"/>
    <dgm:cxn modelId="{B1E3FF11-EDF7-46D1-A25F-975E5FE29A7A}" type="presParOf" srcId="{A40C88B4-89C8-4507-804C-10C632A4F488}" destId="{8077957B-8A27-4B3E-AC0D-5119CE24419C}" srcOrd="2" destOrd="0" presId="urn:microsoft.com/office/officeart/2005/8/layout/lProcess2"/>
    <dgm:cxn modelId="{214255AE-DDBD-45F0-8EE5-E5ABB9898F79}" type="presParOf" srcId="{8077957B-8A27-4B3E-AC0D-5119CE24419C}" destId="{68B8253E-FB48-4CA9-9338-BDB74EC19180}" srcOrd="0" destOrd="0" presId="urn:microsoft.com/office/officeart/2005/8/layout/lProcess2"/>
    <dgm:cxn modelId="{FAEFCF4A-88FA-42C2-ADED-6D2DC2DB181E}" type="presParOf" srcId="{8077957B-8A27-4B3E-AC0D-5119CE24419C}" destId="{B00EE657-25F0-4581-A78B-317F29FD2362}" srcOrd="1" destOrd="0" presId="urn:microsoft.com/office/officeart/2005/8/layout/lProcess2"/>
    <dgm:cxn modelId="{A134685E-9488-406B-AE3A-A676A31B4ABD}" type="presParOf" srcId="{8077957B-8A27-4B3E-AC0D-5119CE24419C}" destId="{5436766F-6431-46C5-A13C-7DA5FD322A5A}" srcOrd="2" destOrd="0" presId="urn:microsoft.com/office/officeart/2005/8/layout/lProcess2"/>
    <dgm:cxn modelId="{47E48584-AE57-4236-A76B-343178EE874D}" type="presParOf" srcId="{5436766F-6431-46C5-A13C-7DA5FD322A5A}" destId="{A69E6768-666A-444F-87AC-D64FE6B6994E}" srcOrd="0" destOrd="0" presId="urn:microsoft.com/office/officeart/2005/8/layout/lProcess2"/>
    <dgm:cxn modelId="{2791283B-A2B6-455E-8071-D3BCBAAC8DC0}" type="presParOf" srcId="{A69E6768-666A-444F-87AC-D64FE6B6994E}" destId="{A3D484AD-94AE-484E-A165-AE637FC65D54}" srcOrd="0" destOrd="0" presId="urn:microsoft.com/office/officeart/2005/8/layout/lProcess2"/>
    <dgm:cxn modelId="{FCE47394-B753-45D9-BF60-017E71B4AD79}" type="presParOf" srcId="{A69E6768-666A-444F-87AC-D64FE6B6994E}" destId="{1C52011E-3DE7-4993-A60F-5808B3D1C9F2}" srcOrd="1" destOrd="0" presId="urn:microsoft.com/office/officeart/2005/8/layout/lProcess2"/>
    <dgm:cxn modelId="{3513FC5D-4BB0-4C6A-BDFF-094C13153CB0}" type="presParOf" srcId="{A69E6768-666A-444F-87AC-D64FE6B6994E}" destId="{EFBBDB1C-C30C-47E9-85EE-53B08FB1BC76}" srcOrd="2" destOrd="0" presId="urn:microsoft.com/office/officeart/2005/8/layout/lProcess2"/>
    <dgm:cxn modelId="{B73A22DA-BE5F-4F4B-B9F3-F3DB3BAA1963}" type="presParOf" srcId="{A69E6768-666A-444F-87AC-D64FE6B6994E}" destId="{C3C7BE7B-6142-4C1C-967C-C87D68D79501}" srcOrd="3" destOrd="0" presId="urn:microsoft.com/office/officeart/2005/8/layout/lProcess2"/>
    <dgm:cxn modelId="{4C56B423-4463-443B-8AC8-1A69E84DD5C0}" type="presParOf" srcId="{A69E6768-666A-444F-87AC-D64FE6B6994E}" destId="{151E5E93-1956-46E2-A5CC-2560ABA79B23}" srcOrd="4" destOrd="0" presId="urn:microsoft.com/office/officeart/2005/8/layout/lProcess2"/>
    <dgm:cxn modelId="{FD65887D-F34D-4073-95B7-7C0676AF0F89}" type="presParOf" srcId="{A40C88B4-89C8-4507-804C-10C632A4F488}" destId="{8D2E933C-98B7-497B-9726-C1ACB565DDC9}" srcOrd="3" destOrd="0" presId="urn:microsoft.com/office/officeart/2005/8/layout/lProcess2"/>
    <dgm:cxn modelId="{A4732A8F-24C0-41CA-A546-0CEF9C41318F}" type="presParOf" srcId="{A40C88B4-89C8-4507-804C-10C632A4F488}" destId="{6D5FB96F-A561-41D3-8944-B70647B2FAF9}" srcOrd="4" destOrd="0" presId="urn:microsoft.com/office/officeart/2005/8/layout/lProcess2"/>
    <dgm:cxn modelId="{12E21F9A-896B-4805-B1B1-8DAA2ACA82C9}" type="presParOf" srcId="{6D5FB96F-A561-41D3-8944-B70647B2FAF9}" destId="{DF9ABF2F-620D-40AF-B8FA-833A9382DFD8}" srcOrd="0" destOrd="0" presId="urn:microsoft.com/office/officeart/2005/8/layout/lProcess2"/>
    <dgm:cxn modelId="{3F767695-2501-4BDC-AA95-B488E2228263}" type="presParOf" srcId="{6D5FB96F-A561-41D3-8944-B70647B2FAF9}" destId="{CDBFB590-1FF6-4A10-9F25-203C7B82AD5D}" srcOrd="1" destOrd="0" presId="urn:microsoft.com/office/officeart/2005/8/layout/lProcess2"/>
    <dgm:cxn modelId="{F646ACBA-82F1-4FB0-8662-A99AF2B0545F}" type="presParOf" srcId="{6D5FB96F-A561-41D3-8944-B70647B2FAF9}" destId="{93BEDE75-A920-4439-8414-CC02203C4980}" srcOrd="2" destOrd="0" presId="urn:microsoft.com/office/officeart/2005/8/layout/lProcess2"/>
    <dgm:cxn modelId="{34A936A6-9525-4ABF-B307-E4002B721600}" type="presParOf" srcId="{93BEDE75-A920-4439-8414-CC02203C4980}" destId="{EA24055C-089B-483D-B973-254EBB20AC52}" srcOrd="0" destOrd="0" presId="urn:microsoft.com/office/officeart/2005/8/layout/lProcess2"/>
    <dgm:cxn modelId="{64FD375F-9A9E-421F-BC80-7299263B77CE}" type="presParOf" srcId="{EA24055C-089B-483D-B973-254EBB20AC52}" destId="{C3F8B526-652C-494C-8442-62F057C5D2CB}" srcOrd="0" destOrd="0" presId="urn:microsoft.com/office/officeart/2005/8/layout/lProcess2"/>
    <dgm:cxn modelId="{630049F6-0E4F-45B0-A7FB-2826A7FA681D}" type="presParOf" srcId="{EA24055C-089B-483D-B973-254EBB20AC52}" destId="{8160C13C-3EA8-4536-89BA-5D75F902BDA3}" srcOrd="1" destOrd="0" presId="urn:microsoft.com/office/officeart/2005/8/layout/lProcess2"/>
    <dgm:cxn modelId="{D2F089CB-595F-4E44-BF2B-13AA108387F9}" type="presParOf" srcId="{EA24055C-089B-483D-B973-254EBB20AC52}" destId="{E49B2B8C-F17E-4D2A-B731-38627BB5FF36}" srcOrd="2" destOrd="0" presId="urn:microsoft.com/office/officeart/2005/8/layout/lProcess2"/>
    <dgm:cxn modelId="{9D6F2BCB-85E8-4131-B740-2A06FD9FF7CA}" type="presParOf" srcId="{EA24055C-089B-483D-B973-254EBB20AC52}" destId="{AD7060FB-8702-4B38-86EC-16FB0DE3D15D}" srcOrd="3" destOrd="0" presId="urn:microsoft.com/office/officeart/2005/8/layout/lProcess2"/>
    <dgm:cxn modelId="{6EA5B58D-7A6D-4F67-AF47-C4A9CCD3A648}" type="presParOf" srcId="{EA24055C-089B-483D-B973-254EBB20AC52}" destId="{94DD43A3-5169-4B72-9335-1DE6BD50881C}" srcOrd="4" destOrd="0" presId="urn:microsoft.com/office/officeart/2005/8/layout/lProcess2"/>
    <dgm:cxn modelId="{F50D251A-AE33-40B3-9921-9B590957B48F}" type="presParOf" srcId="{A40C88B4-89C8-4507-804C-10C632A4F488}" destId="{1E1D7517-C6EE-425F-A7AE-6F7F76E40EEC}" srcOrd="5" destOrd="0" presId="urn:microsoft.com/office/officeart/2005/8/layout/lProcess2"/>
    <dgm:cxn modelId="{102DE06C-6275-48E7-957E-2095A680D253}" type="presParOf" srcId="{A40C88B4-89C8-4507-804C-10C632A4F488}" destId="{A7D7B27D-4971-44CE-BF77-0A3413462DC1}" srcOrd="6" destOrd="0" presId="urn:microsoft.com/office/officeart/2005/8/layout/lProcess2"/>
    <dgm:cxn modelId="{8ABB7133-5A1E-417B-9DC6-72C2661F04BC}" type="presParOf" srcId="{A7D7B27D-4971-44CE-BF77-0A3413462DC1}" destId="{3EA30B83-5503-44E0-8ADC-6D3DAA1F051D}" srcOrd="0" destOrd="0" presId="urn:microsoft.com/office/officeart/2005/8/layout/lProcess2"/>
    <dgm:cxn modelId="{50C89872-453E-4C18-B945-C51D72D2E9DC}" type="presParOf" srcId="{A7D7B27D-4971-44CE-BF77-0A3413462DC1}" destId="{B585B81C-BA38-41B6-8A7F-A4F603112E0D}" srcOrd="1" destOrd="0" presId="urn:microsoft.com/office/officeart/2005/8/layout/lProcess2"/>
    <dgm:cxn modelId="{3ECB631E-1C5D-4E00-B16C-04CDDA093C39}" type="presParOf" srcId="{A7D7B27D-4971-44CE-BF77-0A3413462DC1}" destId="{EB7A4C83-3856-42D1-B87B-563F47124D8E}" srcOrd="2" destOrd="0" presId="urn:microsoft.com/office/officeart/2005/8/layout/lProcess2"/>
    <dgm:cxn modelId="{7D4BD2C3-06EA-4D00-A10E-4E7A6264FFF8}" type="presParOf" srcId="{EB7A4C83-3856-42D1-B87B-563F47124D8E}" destId="{97E18D85-0994-4E0D-A86B-95AFA89D086E}" srcOrd="0" destOrd="0" presId="urn:microsoft.com/office/officeart/2005/8/layout/lProcess2"/>
    <dgm:cxn modelId="{80DAAD6E-7EDB-4E54-BB40-B3F852B2717E}" type="presParOf" srcId="{97E18D85-0994-4E0D-A86B-95AFA89D086E}" destId="{36155FEE-2B72-4FFE-8A70-8F85778BFBFD}" srcOrd="0" destOrd="0" presId="urn:microsoft.com/office/officeart/2005/8/layout/lProcess2"/>
    <dgm:cxn modelId="{6F66B71B-3438-476C-95EB-750C71CF888D}" type="presParOf" srcId="{97E18D85-0994-4E0D-A86B-95AFA89D086E}" destId="{75F06E26-CEC6-475E-AA5F-59EE5D3D20E2}" srcOrd="1" destOrd="0" presId="urn:microsoft.com/office/officeart/2005/8/layout/lProcess2"/>
    <dgm:cxn modelId="{C251513E-8686-4099-BA3B-28570FCBF634}" type="presParOf" srcId="{97E18D85-0994-4E0D-A86B-95AFA89D086E}" destId="{EFE3F6E3-DE7B-4F18-B9A6-9F7A29C6CB8B}" srcOrd="2" destOrd="0" presId="urn:microsoft.com/office/officeart/2005/8/layout/lProcess2"/>
    <dgm:cxn modelId="{0E57F6FF-21DD-4BAE-9139-1EF74EC5C852}" type="presParOf" srcId="{A40C88B4-89C8-4507-804C-10C632A4F488}" destId="{432BF339-448D-4079-A719-CC6DDEECD466}" srcOrd="7" destOrd="0" presId="urn:microsoft.com/office/officeart/2005/8/layout/lProcess2"/>
    <dgm:cxn modelId="{98B440A0-0B51-4FAD-92BB-4C4DDECF5BEB}" type="presParOf" srcId="{A40C88B4-89C8-4507-804C-10C632A4F488}" destId="{30EBFABF-00C4-4660-8E84-1CD8EA6C6B5B}" srcOrd="8" destOrd="0" presId="urn:microsoft.com/office/officeart/2005/8/layout/lProcess2"/>
    <dgm:cxn modelId="{3FC6035B-7BA8-42F0-AD2C-72ED5462EC64}" type="presParOf" srcId="{30EBFABF-00C4-4660-8E84-1CD8EA6C6B5B}" destId="{21E07DDB-EEAB-4F61-929B-9C6B257F392A}" srcOrd="0" destOrd="0" presId="urn:microsoft.com/office/officeart/2005/8/layout/lProcess2"/>
    <dgm:cxn modelId="{B2E7D363-2A79-474F-B9A3-C24F12EABE07}" type="presParOf" srcId="{30EBFABF-00C4-4660-8E84-1CD8EA6C6B5B}" destId="{52C5B9E4-D6E4-4333-877A-FA7693A8AD00}" srcOrd="1" destOrd="0" presId="urn:microsoft.com/office/officeart/2005/8/layout/lProcess2"/>
    <dgm:cxn modelId="{50711328-9173-40C2-9C87-886A488608C9}" type="presParOf" srcId="{30EBFABF-00C4-4660-8E84-1CD8EA6C6B5B}" destId="{7E1AF527-9BCA-4803-A87F-C4AA0466B378}" srcOrd="2" destOrd="0" presId="urn:microsoft.com/office/officeart/2005/8/layout/lProcess2"/>
    <dgm:cxn modelId="{CBF054E4-EBF2-483D-8F82-A40D2F1073DB}" type="presParOf" srcId="{7E1AF527-9BCA-4803-A87F-C4AA0466B378}" destId="{36A2A761-0786-4454-8C15-9D53796EC619}" srcOrd="0" destOrd="0" presId="urn:microsoft.com/office/officeart/2005/8/layout/lProcess2"/>
    <dgm:cxn modelId="{4EB678A0-ACCC-4583-A291-266B30DD85A9}" type="presParOf" srcId="{36A2A761-0786-4454-8C15-9D53796EC619}" destId="{12E7B462-206B-4F82-A3EC-8BAB2F5B4994}" srcOrd="0" destOrd="0" presId="urn:microsoft.com/office/officeart/2005/8/layout/lProcess2"/>
    <dgm:cxn modelId="{E0C79EC5-01BD-45E8-9569-B1E05A9895B0}" type="presParOf" srcId="{36A2A761-0786-4454-8C15-9D53796EC619}" destId="{3DDE8F13-1E4D-4706-A899-91F45E3C3CB3}" srcOrd="1" destOrd="0" presId="urn:microsoft.com/office/officeart/2005/8/layout/lProcess2"/>
    <dgm:cxn modelId="{AE2BF014-28C6-40A7-9A05-D650FAA75A90}" type="presParOf" srcId="{36A2A761-0786-4454-8C15-9D53796EC619}" destId="{6E0469C3-8054-40AD-94AC-E33BD6788B04}" srcOrd="2" destOrd="0" presId="urn:microsoft.com/office/officeart/2005/8/layout/lProcess2"/>
    <dgm:cxn modelId="{6DFBE459-28A9-4E4E-93E1-B253D7F36280}" type="presParOf" srcId="{A40C88B4-89C8-4507-804C-10C632A4F488}" destId="{AAA43D61-A1FE-44F7-9D17-B9D2FDDAC6BC}" srcOrd="9" destOrd="0" presId="urn:microsoft.com/office/officeart/2005/8/layout/lProcess2"/>
    <dgm:cxn modelId="{645CBC78-2D21-46C5-9EE6-F63D0720838B}" type="presParOf" srcId="{A40C88B4-89C8-4507-804C-10C632A4F488}" destId="{50379340-9BE4-46E6-8387-A1991B246D0F}" srcOrd="10" destOrd="0" presId="urn:microsoft.com/office/officeart/2005/8/layout/lProcess2"/>
    <dgm:cxn modelId="{8759935B-E469-4CAD-ABF6-D5A88EE9A08C}" type="presParOf" srcId="{50379340-9BE4-46E6-8387-A1991B246D0F}" destId="{B74B6639-A52B-4958-8317-72A2D27FC32F}" srcOrd="0" destOrd="0" presId="urn:microsoft.com/office/officeart/2005/8/layout/lProcess2"/>
    <dgm:cxn modelId="{C2FAF3FA-0A6E-4369-B056-C3FAF95CEE86}" type="presParOf" srcId="{50379340-9BE4-46E6-8387-A1991B246D0F}" destId="{801E61B5-24E6-4228-AE35-F7D26DF5054A}" srcOrd="1" destOrd="0" presId="urn:microsoft.com/office/officeart/2005/8/layout/lProcess2"/>
    <dgm:cxn modelId="{18EB9EB4-1FE7-4FEA-B620-9A179E5F99DA}" type="presParOf" srcId="{50379340-9BE4-46E6-8387-A1991B246D0F}" destId="{EEDBE287-67D0-4F86-B27F-EC25552C141F}" srcOrd="2" destOrd="0" presId="urn:microsoft.com/office/officeart/2005/8/layout/lProcess2"/>
    <dgm:cxn modelId="{AE58903D-EEC3-4E13-B726-45FD38B2D834}" type="presParOf" srcId="{EEDBE287-67D0-4F86-B27F-EC25552C141F}" destId="{FCD67115-8AD7-4FDB-8F6B-113EE088260B}" srcOrd="0" destOrd="0" presId="urn:microsoft.com/office/officeart/2005/8/layout/lProcess2"/>
    <dgm:cxn modelId="{93259513-1773-492E-9CA4-B82D99A3ACA8}" type="presParOf" srcId="{FCD67115-8AD7-4FDB-8F6B-113EE088260B}" destId="{24981E0B-3A42-4982-83D2-B89FBE31AB12}"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8D3A20-2B7C-4E14-A0C6-43576D45A2B9}">
      <dsp:nvSpPr>
        <dsp:cNvPr id="0" name=""/>
        <dsp:cNvSpPr/>
      </dsp:nvSpPr>
      <dsp:spPr>
        <a:xfrm>
          <a:off x="2595375" y="1597000"/>
          <a:ext cx="3610515" cy="1856643"/>
        </a:xfrm>
        <a:prstGeom prst="roundRect">
          <a:avLst/>
        </a:prstGeom>
        <a:gradFill rotWithShape="0">
          <a:gsLst>
            <a:gs pos="0">
              <a:schemeClr val="accent3">
                <a:hueOff val="0"/>
                <a:satOff val="0"/>
                <a:lumOff val="0"/>
                <a:alphaOff val="0"/>
                <a:tint val="50000"/>
                <a:alpha val="100000"/>
                <a:satMod val="140000"/>
                <a:lumMod val="105000"/>
              </a:schemeClr>
            </a:gs>
            <a:gs pos="41000">
              <a:schemeClr val="accent3">
                <a:hueOff val="0"/>
                <a:satOff val="0"/>
                <a:lumOff val="0"/>
                <a:alphaOff val="0"/>
                <a:tint val="57000"/>
                <a:satMod val="160000"/>
                <a:lumMod val="99000"/>
              </a:schemeClr>
            </a:gs>
            <a:gs pos="100000">
              <a:schemeClr val="accent3">
                <a:hueOff val="0"/>
                <a:satOff val="0"/>
                <a:lumOff val="0"/>
                <a:alphaOff val="0"/>
                <a:tint val="80000"/>
                <a:satMod val="180000"/>
                <a:lumMod val="104000"/>
              </a:schemeClr>
            </a:gs>
          </a:gsLst>
          <a:lin ang="5400000" scaled="1"/>
        </a:gradFill>
        <a:ln>
          <a:noFill/>
        </a:ln>
        <a:effectLst>
          <a:outerShdw blurRad="38100" dist="25400" dir="5400000" rotWithShape="0">
            <a:srgbClr val="000000">
              <a:alpha val="2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en-US" sz="1600" b="1" kern="1200" dirty="0"/>
            <a:t>March 11, 2019: President submitted budget request</a:t>
          </a:r>
        </a:p>
        <a:p>
          <a:pPr marL="0" lvl="0" indent="0" algn="ctr" defTabSz="711200">
            <a:lnSpc>
              <a:spcPct val="90000"/>
            </a:lnSpc>
            <a:spcBef>
              <a:spcPct val="0"/>
            </a:spcBef>
            <a:spcAft>
              <a:spcPct val="35000"/>
            </a:spcAft>
            <a:buNone/>
          </a:pPr>
          <a:r>
            <a:rPr lang="en-US" sz="1600" b="1" kern="1200" dirty="0"/>
            <a:t>Jul 2019: Congress passed FY20/21 budget resolution</a:t>
          </a:r>
        </a:p>
        <a:p>
          <a:pPr marL="0" lvl="0" indent="0" algn="ctr" defTabSz="711200">
            <a:lnSpc>
              <a:spcPct val="90000"/>
            </a:lnSpc>
            <a:spcBef>
              <a:spcPct val="0"/>
            </a:spcBef>
            <a:spcAft>
              <a:spcPct val="35000"/>
            </a:spcAft>
            <a:buNone/>
          </a:pPr>
          <a:r>
            <a:rPr lang="en-US" sz="1600" b="1" kern="1200" dirty="0"/>
            <a:t>Dec 20, 2019: President signs appropriations</a:t>
          </a:r>
        </a:p>
      </dsp:txBody>
      <dsp:txXfrm>
        <a:off x="2686009" y="1687634"/>
        <a:ext cx="3429247" cy="1675375"/>
      </dsp:txXfrm>
    </dsp:sp>
    <dsp:sp modelId="{89BBDA71-101B-492C-88F8-09014C35EBAE}">
      <dsp:nvSpPr>
        <dsp:cNvPr id="0" name=""/>
        <dsp:cNvSpPr/>
      </dsp:nvSpPr>
      <dsp:spPr>
        <a:xfrm rot="16356008">
          <a:off x="4412127" y="1564913"/>
          <a:ext cx="64239" cy="0"/>
        </a:xfrm>
        <a:custGeom>
          <a:avLst/>
          <a:gdLst/>
          <a:ahLst/>
          <a:cxnLst/>
          <a:rect l="0" t="0" r="0" b="0"/>
          <a:pathLst>
            <a:path>
              <a:moveTo>
                <a:pt x="0" y="0"/>
              </a:moveTo>
              <a:lnTo>
                <a:pt x="64239" y="0"/>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8A09012-264F-45A7-AAC1-70BD419AC0F4}">
      <dsp:nvSpPr>
        <dsp:cNvPr id="0" name=""/>
        <dsp:cNvSpPr/>
      </dsp:nvSpPr>
      <dsp:spPr>
        <a:xfrm>
          <a:off x="2409325" y="-48415"/>
          <a:ext cx="4144565" cy="1581242"/>
        </a:xfrm>
        <a:prstGeom prst="roundRect">
          <a:avLst/>
        </a:prstGeom>
        <a:gradFill rotWithShape="0">
          <a:gsLst>
            <a:gs pos="0">
              <a:schemeClr val="accent3">
                <a:hueOff val="-2111609"/>
                <a:satOff val="377"/>
                <a:lumOff val="33"/>
                <a:alphaOff val="0"/>
                <a:tint val="50000"/>
                <a:alpha val="100000"/>
                <a:satMod val="140000"/>
                <a:lumMod val="105000"/>
              </a:schemeClr>
            </a:gs>
            <a:gs pos="41000">
              <a:schemeClr val="accent3">
                <a:hueOff val="-2111609"/>
                <a:satOff val="377"/>
                <a:lumOff val="33"/>
                <a:alphaOff val="0"/>
                <a:tint val="57000"/>
                <a:satMod val="160000"/>
                <a:lumMod val="99000"/>
              </a:schemeClr>
            </a:gs>
            <a:gs pos="100000">
              <a:schemeClr val="accent3">
                <a:hueOff val="-2111609"/>
                <a:satOff val="377"/>
                <a:lumOff val="33"/>
                <a:alphaOff val="0"/>
                <a:tint val="80000"/>
                <a:satMod val="180000"/>
                <a:lumMod val="104000"/>
              </a:schemeClr>
            </a:gs>
          </a:gsLst>
          <a:lin ang="5400000" scaled="1"/>
        </a:gradFill>
        <a:ln>
          <a:noFill/>
        </a:ln>
        <a:effectLst>
          <a:outerShdw blurRad="38100" dist="25400" dir="5400000" rotWithShape="0">
            <a:srgbClr val="000000">
              <a:alpha val="2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en-US" sz="1600" b="1" kern="1200" dirty="0"/>
            <a:t>OMB estimates Federal revenue to be $3.645 trillion</a:t>
          </a:r>
        </a:p>
        <a:p>
          <a:pPr marL="0" lvl="0" indent="0" algn="ctr" defTabSz="711200">
            <a:lnSpc>
              <a:spcPct val="90000"/>
            </a:lnSpc>
            <a:spcBef>
              <a:spcPct val="0"/>
            </a:spcBef>
            <a:spcAft>
              <a:spcPts val="0"/>
            </a:spcAft>
            <a:buNone/>
          </a:pPr>
          <a:r>
            <a:rPr lang="en-US" sz="1600" kern="1200" dirty="0"/>
            <a:t>Income taxes: $1.824 trillion</a:t>
          </a:r>
        </a:p>
        <a:p>
          <a:pPr marL="0" lvl="0" indent="0" algn="ctr" defTabSz="711200">
            <a:lnSpc>
              <a:spcPct val="90000"/>
            </a:lnSpc>
            <a:spcBef>
              <a:spcPct val="0"/>
            </a:spcBef>
            <a:spcAft>
              <a:spcPts val="0"/>
            </a:spcAft>
            <a:buNone/>
          </a:pPr>
          <a:r>
            <a:rPr lang="en-US" sz="1600" kern="1200" dirty="0"/>
            <a:t>Payroll taxes: $1.295 trillion</a:t>
          </a:r>
        </a:p>
        <a:p>
          <a:pPr marL="0" lvl="0" indent="0" algn="ctr" defTabSz="711200">
            <a:lnSpc>
              <a:spcPct val="90000"/>
            </a:lnSpc>
            <a:spcBef>
              <a:spcPct val="0"/>
            </a:spcBef>
            <a:spcAft>
              <a:spcPts val="0"/>
            </a:spcAft>
            <a:buNone/>
          </a:pPr>
          <a:r>
            <a:rPr lang="en-US" sz="1600" kern="1200" dirty="0"/>
            <a:t>All Other: $0.508 trillion </a:t>
          </a:r>
        </a:p>
      </dsp:txBody>
      <dsp:txXfrm>
        <a:off x="2486515" y="28775"/>
        <a:ext cx="3990185" cy="1426862"/>
      </dsp:txXfrm>
    </dsp:sp>
    <dsp:sp modelId="{C5366A01-EF8E-4EAB-B606-159AE09A55E1}">
      <dsp:nvSpPr>
        <dsp:cNvPr id="0" name=""/>
        <dsp:cNvSpPr/>
      </dsp:nvSpPr>
      <dsp:spPr>
        <a:xfrm rot="20631790">
          <a:off x="6197760" y="1945648"/>
          <a:ext cx="412724" cy="0"/>
        </a:xfrm>
        <a:custGeom>
          <a:avLst/>
          <a:gdLst/>
          <a:ahLst/>
          <a:cxnLst/>
          <a:rect l="0" t="0" r="0" b="0"/>
          <a:pathLst>
            <a:path>
              <a:moveTo>
                <a:pt x="0" y="0"/>
              </a:moveTo>
              <a:lnTo>
                <a:pt x="412724" y="0"/>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3C8E267-2B5B-4071-8D33-7BBCE3D8A710}">
      <dsp:nvSpPr>
        <dsp:cNvPr id="0" name=""/>
        <dsp:cNvSpPr/>
      </dsp:nvSpPr>
      <dsp:spPr>
        <a:xfrm>
          <a:off x="6602354" y="752183"/>
          <a:ext cx="1940741" cy="1710703"/>
        </a:xfrm>
        <a:prstGeom prst="roundRect">
          <a:avLst/>
        </a:prstGeom>
        <a:gradFill rotWithShape="0">
          <a:gsLst>
            <a:gs pos="0">
              <a:schemeClr val="accent3">
                <a:hueOff val="-4223218"/>
                <a:satOff val="755"/>
                <a:lumOff val="65"/>
                <a:alphaOff val="0"/>
                <a:tint val="50000"/>
                <a:alpha val="100000"/>
                <a:satMod val="140000"/>
                <a:lumMod val="105000"/>
              </a:schemeClr>
            </a:gs>
            <a:gs pos="41000">
              <a:schemeClr val="accent3">
                <a:hueOff val="-4223218"/>
                <a:satOff val="755"/>
                <a:lumOff val="65"/>
                <a:alphaOff val="0"/>
                <a:tint val="57000"/>
                <a:satMod val="160000"/>
                <a:lumMod val="99000"/>
              </a:schemeClr>
            </a:gs>
            <a:gs pos="100000">
              <a:schemeClr val="accent3">
                <a:hueOff val="-4223218"/>
                <a:satOff val="755"/>
                <a:lumOff val="65"/>
                <a:alphaOff val="0"/>
                <a:tint val="80000"/>
                <a:satMod val="180000"/>
                <a:lumMod val="104000"/>
              </a:schemeClr>
            </a:gs>
          </a:gsLst>
          <a:lin ang="5400000" scaled="1"/>
        </a:gradFill>
        <a:ln>
          <a:noFill/>
        </a:ln>
        <a:effectLst>
          <a:outerShdw blurRad="38100" dist="25400" dir="5400000" rotWithShape="0">
            <a:srgbClr val="000000">
              <a:alpha val="2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en-US" sz="1600" b="1" kern="1200" dirty="0"/>
            <a:t>OMB estimates the Federal government to spend $4.746 trillion</a:t>
          </a:r>
          <a:endParaRPr lang="en-US" sz="1600" kern="1200" dirty="0"/>
        </a:p>
      </dsp:txBody>
      <dsp:txXfrm>
        <a:off x="6685864" y="835693"/>
        <a:ext cx="1773721" cy="1543683"/>
      </dsp:txXfrm>
    </dsp:sp>
    <dsp:sp modelId="{40D93ED7-98A1-4992-8AF6-F5A8294641B6}">
      <dsp:nvSpPr>
        <dsp:cNvPr id="0" name=""/>
        <dsp:cNvSpPr/>
      </dsp:nvSpPr>
      <dsp:spPr>
        <a:xfrm rot="1358729">
          <a:off x="6192146" y="3347101"/>
          <a:ext cx="356549" cy="0"/>
        </a:xfrm>
        <a:custGeom>
          <a:avLst/>
          <a:gdLst/>
          <a:ahLst/>
          <a:cxnLst/>
          <a:rect l="0" t="0" r="0" b="0"/>
          <a:pathLst>
            <a:path>
              <a:moveTo>
                <a:pt x="0" y="0"/>
              </a:moveTo>
              <a:lnTo>
                <a:pt x="356549" y="0"/>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8F586CD-F832-40F6-A618-21A5516EB3AC}">
      <dsp:nvSpPr>
        <dsp:cNvPr id="0" name=""/>
        <dsp:cNvSpPr/>
      </dsp:nvSpPr>
      <dsp:spPr>
        <a:xfrm>
          <a:off x="6534952" y="2535577"/>
          <a:ext cx="2024346" cy="2604871"/>
        </a:xfrm>
        <a:prstGeom prst="roundRect">
          <a:avLst/>
        </a:prstGeom>
        <a:gradFill rotWithShape="0">
          <a:gsLst>
            <a:gs pos="0">
              <a:schemeClr val="accent3">
                <a:hueOff val="-6334826"/>
                <a:satOff val="1132"/>
                <a:lumOff val="98"/>
                <a:alphaOff val="0"/>
                <a:tint val="50000"/>
                <a:alpha val="100000"/>
                <a:satMod val="140000"/>
                <a:lumMod val="105000"/>
              </a:schemeClr>
            </a:gs>
            <a:gs pos="41000">
              <a:schemeClr val="accent3">
                <a:hueOff val="-6334826"/>
                <a:satOff val="1132"/>
                <a:lumOff val="98"/>
                <a:alphaOff val="0"/>
                <a:tint val="57000"/>
                <a:satMod val="160000"/>
                <a:lumMod val="99000"/>
              </a:schemeClr>
            </a:gs>
            <a:gs pos="100000">
              <a:schemeClr val="accent3">
                <a:hueOff val="-6334826"/>
                <a:satOff val="1132"/>
                <a:lumOff val="98"/>
                <a:alphaOff val="0"/>
                <a:tint val="80000"/>
                <a:satMod val="180000"/>
                <a:lumMod val="104000"/>
              </a:schemeClr>
            </a:gs>
          </a:gsLst>
          <a:lin ang="5400000" scaled="1"/>
        </a:gradFill>
        <a:ln>
          <a:noFill/>
        </a:ln>
        <a:effectLst>
          <a:outerShdw blurRad="38100" dist="25400" dir="5400000" rotWithShape="0">
            <a:srgbClr val="000000">
              <a:alpha val="2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en-US" sz="1600" b="1" kern="1200" dirty="0"/>
            <a:t>President requests $1.426 trillion discretionary spending</a:t>
          </a:r>
          <a:endParaRPr lang="en-US" sz="1600" kern="1200" dirty="0"/>
        </a:p>
      </dsp:txBody>
      <dsp:txXfrm>
        <a:off x="6633772" y="2634397"/>
        <a:ext cx="1826706" cy="2407231"/>
      </dsp:txXfrm>
    </dsp:sp>
    <dsp:sp modelId="{790FFEF1-7F75-4EA5-B484-24D6AB195317}">
      <dsp:nvSpPr>
        <dsp:cNvPr id="0" name=""/>
        <dsp:cNvSpPr/>
      </dsp:nvSpPr>
      <dsp:spPr>
        <a:xfrm rot="5271167">
          <a:off x="4396312" y="3494265"/>
          <a:ext cx="81299" cy="0"/>
        </a:xfrm>
        <a:custGeom>
          <a:avLst/>
          <a:gdLst/>
          <a:ahLst/>
          <a:cxnLst/>
          <a:rect l="0" t="0" r="0" b="0"/>
          <a:pathLst>
            <a:path>
              <a:moveTo>
                <a:pt x="0" y="0"/>
              </a:moveTo>
              <a:lnTo>
                <a:pt x="81299" y="0"/>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6B2B1F0-A80B-4A0B-885A-92A3CBCE90A4}">
      <dsp:nvSpPr>
        <dsp:cNvPr id="0" name=""/>
        <dsp:cNvSpPr/>
      </dsp:nvSpPr>
      <dsp:spPr>
        <a:xfrm>
          <a:off x="2480044" y="3534886"/>
          <a:ext cx="3982704" cy="1755584"/>
        </a:xfrm>
        <a:prstGeom prst="roundRect">
          <a:avLst/>
        </a:prstGeom>
        <a:gradFill rotWithShape="0">
          <a:gsLst>
            <a:gs pos="0">
              <a:schemeClr val="accent3">
                <a:hueOff val="-8446436"/>
                <a:satOff val="1510"/>
                <a:lumOff val="131"/>
                <a:alphaOff val="0"/>
                <a:tint val="50000"/>
                <a:alpha val="100000"/>
                <a:satMod val="140000"/>
                <a:lumMod val="105000"/>
              </a:schemeClr>
            </a:gs>
            <a:gs pos="41000">
              <a:schemeClr val="accent3">
                <a:hueOff val="-8446436"/>
                <a:satOff val="1510"/>
                <a:lumOff val="131"/>
                <a:alphaOff val="0"/>
                <a:tint val="57000"/>
                <a:satMod val="160000"/>
                <a:lumMod val="99000"/>
              </a:schemeClr>
            </a:gs>
            <a:gs pos="100000">
              <a:schemeClr val="accent3">
                <a:hueOff val="-8446436"/>
                <a:satOff val="1510"/>
                <a:lumOff val="131"/>
                <a:alphaOff val="0"/>
                <a:tint val="80000"/>
                <a:satMod val="180000"/>
                <a:lumMod val="104000"/>
              </a:schemeClr>
            </a:gs>
          </a:gsLst>
          <a:lin ang="5400000" scaled="1"/>
        </a:gradFill>
        <a:ln>
          <a:noFill/>
        </a:ln>
        <a:effectLst>
          <a:outerShdw blurRad="38100" dist="25400" dir="5400000" rotWithShape="0">
            <a:srgbClr val="000000">
              <a:alpha val="2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en-US" sz="1600" b="1" kern="1200" dirty="0"/>
            <a:t>OMB estimates mandated benefits to cost $2.841 trillion </a:t>
          </a:r>
        </a:p>
        <a:p>
          <a:pPr marL="0" lvl="0" indent="0" algn="ctr" defTabSz="711200">
            <a:lnSpc>
              <a:spcPct val="90000"/>
            </a:lnSpc>
            <a:spcBef>
              <a:spcPct val="0"/>
            </a:spcBef>
            <a:spcAft>
              <a:spcPts val="0"/>
            </a:spcAft>
            <a:buNone/>
          </a:pPr>
          <a:r>
            <a:rPr lang="en-US" sz="1600" kern="1200" dirty="0"/>
            <a:t>Social Security: $1.102 trillion</a:t>
          </a:r>
          <a:br>
            <a:rPr lang="en-US" sz="1600" kern="1200" dirty="0"/>
          </a:br>
          <a:r>
            <a:rPr lang="en-US" sz="1600" kern="1200" dirty="0"/>
            <a:t>Medicare: $0.679 trillion</a:t>
          </a:r>
        </a:p>
        <a:p>
          <a:pPr marL="0" lvl="0" indent="0" algn="ctr" defTabSz="711200">
            <a:lnSpc>
              <a:spcPct val="90000"/>
            </a:lnSpc>
            <a:spcBef>
              <a:spcPct val="0"/>
            </a:spcBef>
            <a:spcAft>
              <a:spcPts val="0"/>
            </a:spcAft>
            <a:buNone/>
          </a:pPr>
          <a:r>
            <a:rPr lang="en-US" sz="1600" kern="1200" dirty="0"/>
            <a:t>Medicaid: $0.418 trillion</a:t>
          </a:r>
          <a:br>
            <a:rPr lang="en-US" sz="1600" kern="1200" dirty="0"/>
          </a:br>
          <a:r>
            <a:rPr lang="en-US" sz="1600" kern="1200" dirty="0"/>
            <a:t>All Other: $0.642 trillion</a:t>
          </a:r>
        </a:p>
      </dsp:txBody>
      <dsp:txXfrm>
        <a:off x="2565745" y="3620587"/>
        <a:ext cx="3811302" cy="1584182"/>
      </dsp:txXfrm>
    </dsp:sp>
    <dsp:sp modelId="{D284D4A8-B70B-47C0-862A-64807DB5D993}">
      <dsp:nvSpPr>
        <dsp:cNvPr id="0" name=""/>
        <dsp:cNvSpPr/>
      </dsp:nvSpPr>
      <dsp:spPr>
        <a:xfrm rot="9680091">
          <a:off x="2343876" y="3176475"/>
          <a:ext cx="258291" cy="0"/>
        </a:xfrm>
        <a:custGeom>
          <a:avLst/>
          <a:gdLst/>
          <a:ahLst/>
          <a:cxnLst/>
          <a:rect l="0" t="0" r="0" b="0"/>
          <a:pathLst>
            <a:path>
              <a:moveTo>
                <a:pt x="0" y="0"/>
              </a:moveTo>
              <a:lnTo>
                <a:pt x="258291" y="0"/>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8FA0548-7AA7-4F24-986A-552467DC5604}">
      <dsp:nvSpPr>
        <dsp:cNvPr id="0" name=""/>
        <dsp:cNvSpPr/>
      </dsp:nvSpPr>
      <dsp:spPr>
        <a:xfrm>
          <a:off x="52548" y="2574450"/>
          <a:ext cx="2298120" cy="2063026"/>
        </a:xfrm>
        <a:prstGeom prst="roundRect">
          <a:avLst/>
        </a:prstGeom>
        <a:gradFill rotWithShape="0">
          <a:gsLst>
            <a:gs pos="0">
              <a:schemeClr val="accent3">
                <a:hueOff val="-10558044"/>
                <a:satOff val="1887"/>
                <a:lumOff val="163"/>
                <a:alphaOff val="0"/>
                <a:tint val="50000"/>
                <a:alpha val="100000"/>
                <a:satMod val="140000"/>
                <a:lumMod val="105000"/>
              </a:schemeClr>
            </a:gs>
            <a:gs pos="41000">
              <a:schemeClr val="accent3">
                <a:hueOff val="-10558044"/>
                <a:satOff val="1887"/>
                <a:lumOff val="163"/>
                <a:alphaOff val="0"/>
                <a:tint val="57000"/>
                <a:satMod val="160000"/>
                <a:lumMod val="99000"/>
              </a:schemeClr>
            </a:gs>
            <a:gs pos="100000">
              <a:schemeClr val="accent3">
                <a:hueOff val="-10558044"/>
                <a:satOff val="1887"/>
                <a:lumOff val="163"/>
                <a:alphaOff val="0"/>
                <a:tint val="80000"/>
                <a:satMod val="180000"/>
                <a:lumMod val="104000"/>
              </a:schemeClr>
            </a:gs>
          </a:gsLst>
          <a:lin ang="5400000" scaled="1"/>
        </a:gradFill>
        <a:ln>
          <a:noFill/>
        </a:ln>
        <a:effectLst>
          <a:outerShdw blurRad="38100" dist="25400" dir="5400000" rotWithShape="0">
            <a:srgbClr val="000000">
              <a:alpha val="2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en-US" sz="1600" b="1" kern="1200" dirty="0"/>
            <a:t>OMB estimates interest payments on National debt to be $479 billion</a:t>
          </a:r>
          <a:endParaRPr lang="en-US" sz="1600" kern="1200" dirty="0"/>
        </a:p>
      </dsp:txBody>
      <dsp:txXfrm>
        <a:off x="153257" y="2675159"/>
        <a:ext cx="2096702" cy="1861608"/>
      </dsp:txXfrm>
    </dsp:sp>
    <dsp:sp modelId="{ABD37D3B-A506-406A-B21B-FF0CD8BDCF1D}">
      <dsp:nvSpPr>
        <dsp:cNvPr id="0" name=""/>
        <dsp:cNvSpPr/>
      </dsp:nvSpPr>
      <dsp:spPr>
        <a:xfrm rot="12000734">
          <a:off x="2323402" y="1819839"/>
          <a:ext cx="280440" cy="0"/>
        </a:xfrm>
        <a:custGeom>
          <a:avLst/>
          <a:gdLst/>
          <a:ahLst/>
          <a:cxnLst/>
          <a:rect l="0" t="0" r="0" b="0"/>
          <a:pathLst>
            <a:path>
              <a:moveTo>
                <a:pt x="0" y="0"/>
              </a:moveTo>
              <a:lnTo>
                <a:pt x="280440" y="0"/>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A71655-764E-4DF9-AD13-2C046D0E4D1E}">
      <dsp:nvSpPr>
        <dsp:cNvPr id="0" name=""/>
        <dsp:cNvSpPr/>
      </dsp:nvSpPr>
      <dsp:spPr>
        <a:xfrm>
          <a:off x="0" y="279779"/>
          <a:ext cx="2331868" cy="2134853"/>
        </a:xfrm>
        <a:prstGeom prst="roundRect">
          <a:avLst/>
        </a:prstGeom>
        <a:gradFill rotWithShape="0">
          <a:gsLst>
            <a:gs pos="0">
              <a:schemeClr val="accent3">
                <a:hueOff val="-12669652"/>
                <a:satOff val="2265"/>
                <a:lumOff val="196"/>
                <a:alphaOff val="0"/>
                <a:tint val="50000"/>
                <a:alpha val="100000"/>
                <a:satMod val="140000"/>
                <a:lumMod val="105000"/>
              </a:schemeClr>
            </a:gs>
            <a:gs pos="41000">
              <a:schemeClr val="accent3">
                <a:hueOff val="-12669652"/>
                <a:satOff val="2265"/>
                <a:lumOff val="196"/>
                <a:alphaOff val="0"/>
                <a:tint val="57000"/>
                <a:satMod val="160000"/>
                <a:lumMod val="99000"/>
              </a:schemeClr>
            </a:gs>
            <a:gs pos="100000">
              <a:schemeClr val="accent3">
                <a:hueOff val="-12669652"/>
                <a:satOff val="2265"/>
                <a:lumOff val="196"/>
                <a:alphaOff val="0"/>
                <a:tint val="80000"/>
                <a:satMod val="180000"/>
                <a:lumMod val="104000"/>
              </a:schemeClr>
            </a:gs>
          </a:gsLst>
          <a:lin ang="5400000" scaled="1"/>
        </a:gradFill>
        <a:ln>
          <a:noFill/>
        </a:ln>
        <a:effectLst>
          <a:outerShdw blurRad="38100" dist="25400" dir="5400000" rotWithShape="0">
            <a:srgbClr val="000000">
              <a:alpha val="2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en-US" sz="1500" b="1" kern="1200" dirty="0"/>
            <a:t>Deficit projected at $1.092 trillion*</a:t>
          </a:r>
        </a:p>
        <a:p>
          <a:pPr marL="0" lvl="0" indent="0" algn="ctr" defTabSz="666750">
            <a:lnSpc>
              <a:spcPct val="90000"/>
            </a:lnSpc>
            <a:spcBef>
              <a:spcPct val="0"/>
            </a:spcBef>
            <a:spcAft>
              <a:spcPct val="35000"/>
            </a:spcAft>
            <a:buNone/>
          </a:pPr>
          <a:r>
            <a:rPr lang="en-US" sz="1500" b="1" kern="1200" dirty="0"/>
            <a:t>[CBO reports deficit at $1.9 trillion through first 8 months]</a:t>
          </a:r>
          <a:endParaRPr lang="en-US" sz="1500" kern="1200" dirty="0"/>
        </a:p>
      </dsp:txBody>
      <dsp:txXfrm>
        <a:off x="104215" y="383994"/>
        <a:ext cx="2123438" cy="19264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7D81F5-2B54-4182-956A-2974F00F90F7}">
      <dsp:nvSpPr>
        <dsp:cNvPr id="0" name=""/>
        <dsp:cNvSpPr/>
      </dsp:nvSpPr>
      <dsp:spPr>
        <a:xfrm rot="5400000">
          <a:off x="5437228" y="-2046153"/>
          <a:ext cx="610755" cy="4858373"/>
        </a:xfrm>
        <a:prstGeom prst="round2SameRect">
          <a:avLst/>
        </a:prstGeom>
        <a:solidFill>
          <a:schemeClr val="accent4">
            <a:tint val="40000"/>
            <a:alpha val="90000"/>
            <a:hueOff val="0"/>
            <a:satOff val="0"/>
            <a:lumOff val="0"/>
            <a:alphaOff val="0"/>
          </a:schemeClr>
        </a:solidFill>
        <a:ln w="1905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b="1" kern="1200" dirty="0">
              <a:latin typeface="Arial" pitchFamily="34" charset="0"/>
              <a:cs typeface="Arial" pitchFamily="34" charset="0"/>
            </a:rPr>
            <a:t>Understanding, predicting, and ultimately controlling matter and energy flow at the electronic, atomic, and molecular levels</a:t>
          </a:r>
          <a:endParaRPr lang="en-US" sz="1200" b="1" kern="1200" dirty="0"/>
        </a:p>
      </dsp:txBody>
      <dsp:txXfrm rot="-5400000">
        <a:off x="3313420" y="107470"/>
        <a:ext cx="4828558" cy="551125"/>
      </dsp:txXfrm>
    </dsp:sp>
    <dsp:sp modelId="{6C833E97-2374-468A-9834-74EEEA54D68E}">
      <dsp:nvSpPr>
        <dsp:cNvPr id="0" name=""/>
        <dsp:cNvSpPr/>
      </dsp:nvSpPr>
      <dsp:spPr>
        <a:xfrm>
          <a:off x="2125" y="0"/>
          <a:ext cx="3311294" cy="763443"/>
        </a:xfrm>
        <a:prstGeom prst="roundRect">
          <a:avLst/>
        </a:prstGeom>
        <a:solidFill>
          <a:schemeClr val="tx2">
            <a:lumMod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dirty="0"/>
            <a:t>Basic Energy Sciences (BES)</a:t>
          </a:r>
        </a:p>
      </dsp:txBody>
      <dsp:txXfrm>
        <a:off x="39393" y="37268"/>
        <a:ext cx="3236758" cy="688907"/>
      </dsp:txXfrm>
    </dsp:sp>
    <dsp:sp modelId="{F526BB09-D448-42AF-86AC-E536FA9B883B}">
      <dsp:nvSpPr>
        <dsp:cNvPr id="0" name=""/>
        <dsp:cNvSpPr/>
      </dsp:nvSpPr>
      <dsp:spPr>
        <a:xfrm rot="5400000">
          <a:off x="5437228" y="-1244537"/>
          <a:ext cx="610755" cy="4858373"/>
        </a:xfrm>
        <a:prstGeom prst="round2SameRect">
          <a:avLst/>
        </a:prstGeom>
        <a:solidFill>
          <a:schemeClr val="accent4">
            <a:tint val="40000"/>
            <a:alpha val="90000"/>
            <a:hueOff val="1005164"/>
            <a:satOff val="-876"/>
            <a:lumOff val="-1"/>
            <a:alphaOff val="0"/>
          </a:schemeClr>
        </a:solidFill>
        <a:ln w="19050" cap="flat" cmpd="sng" algn="ctr">
          <a:solidFill>
            <a:schemeClr val="accent4">
              <a:tint val="40000"/>
              <a:alpha val="90000"/>
              <a:hueOff val="1005164"/>
              <a:satOff val="-876"/>
              <a:lumOff val="-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b="1" kern="1200" dirty="0">
              <a:latin typeface="Arial" pitchFamily="34" charset="0"/>
              <a:cs typeface="Arial" pitchFamily="34" charset="0"/>
            </a:rPr>
            <a:t>Delivering world leading computational and networking capabilities to extend the frontiers of science and technology</a:t>
          </a:r>
          <a:endParaRPr lang="en-US" sz="1200" b="1" kern="1200" dirty="0"/>
        </a:p>
      </dsp:txBody>
      <dsp:txXfrm rot="-5400000">
        <a:off x="3313420" y="909086"/>
        <a:ext cx="4828558" cy="551125"/>
      </dsp:txXfrm>
    </dsp:sp>
    <dsp:sp modelId="{37914A42-CE07-48D2-A834-DCB5A536D450}">
      <dsp:nvSpPr>
        <dsp:cNvPr id="0" name=""/>
        <dsp:cNvSpPr/>
      </dsp:nvSpPr>
      <dsp:spPr>
        <a:xfrm>
          <a:off x="2125" y="802927"/>
          <a:ext cx="3311294" cy="763443"/>
        </a:xfrm>
        <a:prstGeom prst="roundRect">
          <a:avLst/>
        </a:prstGeom>
        <a:solidFill>
          <a:schemeClr val="tx2">
            <a:lumMod val="7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dirty="0"/>
            <a:t>Advanced Scientific Computing Research (ASCR)</a:t>
          </a:r>
        </a:p>
      </dsp:txBody>
      <dsp:txXfrm>
        <a:off x="39393" y="840195"/>
        <a:ext cx="3236758" cy="688907"/>
      </dsp:txXfrm>
    </dsp:sp>
    <dsp:sp modelId="{675E4B96-898D-4F8E-B2BE-C776F3FAB33C}">
      <dsp:nvSpPr>
        <dsp:cNvPr id="0" name=""/>
        <dsp:cNvSpPr/>
      </dsp:nvSpPr>
      <dsp:spPr>
        <a:xfrm rot="5400000">
          <a:off x="5437228" y="-442921"/>
          <a:ext cx="610755" cy="4858373"/>
        </a:xfrm>
        <a:prstGeom prst="round2SameRect">
          <a:avLst/>
        </a:prstGeom>
        <a:solidFill>
          <a:schemeClr val="accent4">
            <a:tint val="40000"/>
            <a:alpha val="90000"/>
            <a:hueOff val="2010328"/>
            <a:satOff val="-1751"/>
            <a:lumOff val="-2"/>
            <a:alphaOff val="0"/>
          </a:schemeClr>
        </a:solidFill>
        <a:ln w="19050" cap="flat" cmpd="sng" algn="ctr">
          <a:solidFill>
            <a:schemeClr val="accent4">
              <a:tint val="40000"/>
              <a:alpha val="90000"/>
              <a:hueOff val="2010328"/>
              <a:satOff val="-1751"/>
              <a:lumOff val="-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b="1" kern="1200" dirty="0">
              <a:latin typeface="Arial" pitchFamily="34" charset="0"/>
              <a:cs typeface="Arial" pitchFamily="34" charset="0"/>
            </a:rPr>
            <a:t>Understanding complex biological, climatic, and environmental systems</a:t>
          </a:r>
          <a:endParaRPr lang="en-US" sz="1200" b="1" kern="1200" dirty="0"/>
        </a:p>
      </dsp:txBody>
      <dsp:txXfrm rot="-5400000">
        <a:off x="3313420" y="1710702"/>
        <a:ext cx="4828558" cy="551125"/>
      </dsp:txXfrm>
    </dsp:sp>
    <dsp:sp modelId="{283453A0-B6AD-4CC1-AA27-DD1880483CA1}">
      <dsp:nvSpPr>
        <dsp:cNvPr id="0" name=""/>
        <dsp:cNvSpPr/>
      </dsp:nvSpPr>
      <dsp:spPr>
        <a:xfrm>
          <a:off x="2125" y="1604543"/>
          <a:ext cx="3311294" cy="763443"/>
        </a:xfrm>
        <a:prstGeom prst="roundRect">
          <a:avLst/>
        </a:prstGeom>
        <a:solidFill>
          <a:schemeClr val="tx2">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dirty="0"/>
            <a:t>Biological and Environmental Research (BER)</a:t>
          </a:r>
        </a:p>
      </dsp:txBody>
      <dsp:txXfrm>
        <a:off x="39393" y="1641811"/>
        <a:ext cx="3236758" cy="688907"/>
      </dsp:txXfrm>
    </dsp:sp>
    <dsp:sp modelId="{73292E98-14F4-40DF-A1AA-3E5B47C4E3C4}">
      <dsp:nvSpPr>
        <dsp:cNvPr id="0" name=""/>
        <dsp:cNvSpPr/>
      </dsp:nvSpPr>
      <dsp:spPr>
        <a:xfrm rot="5400000">
          <a:off x="5437228" y="358695"/>
          <a:ext cx="610755" cy="4858373"/>
        </a:xfrm>
        <a:prstGeom prst="round2SameRect">
          <a:avLst/>
        </a:prstGeom>
        <a:solidFill>
          <a:schemeClr val="accent4">
            <a:tint val="40000"/>
            <a:alpha val="90000"/>
            <a:hueOff val="3015493"/>
            <a:satOff val="-2627"/>
            <a:lumOff val="-4"/>
            <a:alphaOff val="0"/>
          </a:schemeClr>
        </a:solidFill>
        <a:ln w="19050" cap="flat" cmpd="sng" algn="ctr">
          <a:solidFill>
            <a:schemeClr val="accent4">
              <a:tint val="40000"/>
              <a:alpha val="90000"/>
              <a:hueOff val="3015493"/>
              <a:satOff val="-2627"/>
              <a:lumOff val="-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b="1" kern="1200" dirty="0">
              <a:latin typeface="Arial" pitchFamily="34" charset="0"/>
              <a:cs typeface="Arial" pitchFamily="34" charset="0"/>
            </a:rPr>
            <a:t>Building the scientific foundations for a fusion energy source </a:t>
          </a:r>
          <a:endParaRPr lang="en-US" sz="1200" b="1" kern="1200" dirty="0"/>
        </a:p>
      </dsp:txBody>
      <dsp:txXfrm rot="-5400000">
        <a:off x="3313420" y="2512319"/>
        <a:ext cx="4828558" cy="551125"/>
      </dsp:txXfrm>
    </dsp:sp>
    <dsp:sp modelId="{DC12763C-BCD7-4705-A265-BE29861B1113}">
      <dsp:nvSpPr>
        <dsp:cNvPr id="0" name=""/>
        <dsp:cNvSpPr/>
      </dsp:nvSpPr>
      <dsp:spPr>
        <a:xfrm>
          <a:off x="2125" y="2406159"/>
          <a:ext cx="3311294" cy="763443"/>
        </a:xfrm>
        <a:prstGeom prst="roundRect">
          <a:avLst/>
        </a:prstGeom>
        <a:solidFill>
          <a:schemeClr val="accent3">
            <a:lumMod val="7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dirty="0"/>
            <a:t>Fusion Energy Sciences (FES)</a:t>
          </a:r>
        </a:p>
      </dsp:txBody>
      <dsp:txXfrm>
        <a:off x="39393" y="2443427"/>
        <a:ext cx="3236758" cy="688907"/>
      </dsp:txXfrm>
    </dsp:sp>
    <dsp:sp modelId="{A11CFAA6-308E-45B5-B386-705EE1523286}">
      <dsp:nvSpPr>
        <dsp:cNvPr id="0" name=""/>
        <dsp:cNvSpPr/>
      </dsp:nvSpPr>
      <dsp:spPr>
        <a:xfrm rot="5400000">
          <a:off x="5437228" y="1160311"/>
          <a:ext cx="610755" cy="4858373"/>
        </a:xfrm>
        <a:prstGeom prst="round2SameRect">
          <a:avLst/>
        </a:prstGeom>
        <a:solidFill>
          <a:schemeClr val="accent4">
            <a:tint val="40000"/>
            <a:alpha val="90000"/>
            <a:hueOff val="4020657"/>
            <a:satOff val="-3502"/>
            <a:lumOff val="-5"/>
            <a:alphaOff val="0"/>
          </a:schemeClr>
        </a:solidFill>
        <a:ln w="19050" cap="flat" cmpd="sng" algn="ctr">
          <a:solidFill>
            <a:schemeClr val="accent4">
              <a:tint val="40000"/>
              <a:alpha val="90000"/>
              <a:hueOff val="4020657"/>
              <a:satOff val="-3502"/>
              <a:lumOff val="-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b="1" kern="1200" dirty="0">
              <a:latin typeface="Arial" pitchFamily="34" charset="0"/>
              <a:cs typeface="Arial" pitchFamily="34" charset="0"/>
            </a:rPr>
            <a:t>Understanding how the universe works at its most fundamental level through research, projects, and facilities</a:t>
          </a:r>
        </a:p>
      </dsp:txBody>
      <dsp:txXfrm rot="-5400000">
        <a:off x="3313420" y="3313935"/>
        <a:ext cx="4828558" cy="551125"/>
      </dsp:txXfrm>
    </dsp:sp>
    <dsp:sp modelId="{4932F9BF-3F62-4CB2-A025-7E404429DF04}">
      <dsp:nvSpPr>
        <dsp:cNvPr id="0" name=""/>
        <dsp:cNvSpPr/>
      </dsp:nvSpPr>
      <dsp:spPr>
        <a:xfrm>
          <a:off x="2125" y="3207775"/>
          <a:ext cx="3311294" cy="763443"/>
        </a:xfrm>
        <a:prstGeom prst="roundRect">
          <a:avLst/>
        </a:prstGeom>
        <a:solidFill>
          <a:schemeClr val="accent3">
            <a:lumMod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dirty="0"/>
            <a:t>High Energy Physics (HEP)</a:t>
          </a:r>
        </a:p>
      </dsp:txBody>
      <dsp:txXfrm>
        <a:off x="39393" y="3245043"/>
        <a:ext cx="3236758" cy="688907"/>
      </dsp:txXfrm>
    </dsp:sp>
    <dsp:sp modelId="{AD12849A-86EE-45F6-9F7A-889DD19548D9}">
      <dsp:nvSpPr>
        <dsp:cNvPr id="0" name=""/>
        <dsp:cNvSpPr/>
      </dsp:nvSpPr>
      <dsp:spPr>
        <a:xfrm rot="5400000">
          <a:off x="5437228" y="1961927"/>
          <a:ext cx="610755" cy="4858373"/>
        </a:xfrm>
        <a:prstGeom prst="round2SameRect">
          <a:avLst/>
        </a:prstGeom>
        <a:solidFill>
          <a:schemeClr val="accent4">
            <a:tint val="40000"/>
            <a:alpha val="90000"/>
            <a:hueOff val="5025821"/>
            <a:satOff val="-4378"/>
            <a:lumOff val="-6"/>
            <a:alphaOff val="0"/>
          </a:schemeClr>
        </a:solidFill>
        <a:ln w="19050" cap="flat" cmpd="sng" algn="ctr">
          <a:solidFill>
            <a:schemeClr val="accent4">
              <a:tint val="40000"/>
              <a:alpha val="90000"/>
              <a:hueOff val="5025821"/>
              <a:satOff val="-4378"/>
              <a:lumOff val="-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b="1" kern="1200" dirty="0">
              <a:latin typeface="Arial" pitchFamily="34" charset="0"/>
              <a:cs typeface="Arial" pitchFamily="34" charset="0"/>
            </a:rPr>
            <a:t>Discovering, exploring, and understanding all forms of nuclear matter</a:t>
          </a:r>
          <a:endParaRPr lang="en-US" sz="1200" b="1" kern="1200" dirty="0"/>
        </a:p>
      </dsp:txBody>
      <dsp:txXfrm rot="-5400000">
        <a:off x="3313420" y="4115551"/>
        <a:ext cx="4828558" cy="551125"/>
      </dsp:txXfrm>
    </dsp:sp>
    <dsp:sp modelId="{4FF4F947-F92E-4464-94DB-8559D437B337}">
      <dsp:nvSpPr>
        <dsp:cNvPr id="0" name=""/>
        <dsp:cNvSpPr/>
      </dsp:nvSpPr>
      <dsp:spPr>
        <a:xfrm>
          <a:off x="2125" y="4009391"/>
          <a:ext cx="3311294" cy="763443"/>
        </a:xfrm>
        <a:prstGeom prst="roundRect">
          <a:avLst/>
        </a:prstGeom>
        <a:solidFill>
          <a:srgbClr val="106636"/>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dirty="0"/>
            <a:t>Nuclear Physics (NP)</a:t>
          </a:r>
        </a:p>
      </dsp:txBody>
      <dsp:txXfrm>
        <a:off x="39393" y="4046659"/>
        <a:ext cx="3236758" cy="6889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421BC7-338E-4573-9915-12D4CB873B63}">
      <dsp:nvSpPr>
        <dsp:cNvPr id="0" name=""/>
        <dsp:cNvSpPr/>
      </dsp:nvSpPr>
      <dsp:spPr>
        <a:xfrm>
          <a:off x="0" y="341339"/>
          <a:ext cx="8382000" cy="4536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a:outerShdw blurRad="50800" dist="31750" dir="5400000" sy="98000" rotWithShape="0">
            <a:srgbClr val="000000">
              <a:alpha val="47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8B0E3B07-A8F0-4729-8C60-D965225530EF}">
      <dsp:nvSpPr>
        <dsp:cNvPr id="0" name=""/>
        <dsp:cNvSpPr/>
      </dsp:nvSpPr>
      <dsp:spPr>
        <a:xfrm>
          <a:off x="419100" y="75659"/>
          <a:ext cx="7619933" cy="531360"/>
        </a:xfrm>
        <a:prstGeom prst="roundRect">
          <a:avLst/>
        </a:prstGeom>
        <a:gradFill rotWithShape="0">
          <a:gsLst>
            <a:gs pos="0">
              <a:schemeClr val="dk2">
                <a:hueOff val="0"/>
                <a:satOff val="0"/>
                <a:lumOff val="0"/>
                <a:alphaOff val="0"/>
                <a:tint val="97000"/>
                <a:satMod val="115000"/>
                <a:lumMod val="114000"/>
              </a:schemeClr>
            </a:gs>
            <a:gs pos="60000">
              <a:schemeClr val="dk2">
                <a:hueOff val="0"/>
                <a:satOff val="0"/>
                <a:lumOff val="0"/>
                <a:alphaOff val="0"/>
                <a:tint val="100000"/>
                <a:shade val="96000"/>
                <a:satMod val="100000"/>
                <a:lumMod val="108000"/>
              </a:schemeClr>
            </a:gs>
            <a:gs pos="100000">
              <a:schemeClr val="dk2">
                <a:hueOff val="0"/>
                <a:satOff val="0"/>
                <a:lumOff val="0"/>
                <a:alphaOff val="0"/>
                <a:shade val="91000"/>
                <a:satMod val="100000"/>
              </a:schemeClr>
            </a:gs>
          </a:gsLst>
          <a:lin ang="5400000" scaled="0"/>
        </a:gradFill>
        <a:ln>
          <a:noFill/>
        </a:ln>
        <a:effectLst>
          <a:outerShdw blurRad="50800" dist="31750" dir="5400000" sy="98000" rotWithShape="0">
            <a:srgbClr val="000000">
              <a:alpha val="47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1774" tIns="0" rIns="221774" bIns="0" numCol="1" spcCol="1270" anchor="ctr" anchorCtr="0">
          <a:noAutofit/>
        </a:bodyPr>
        <a:lstStyle/>
        <a:p>
          <a:pPr marL="0" lvl="0" indent="0" algn="l" defTabSz="889000">
            <a:lnSpc>
              <a:spcPct val="90000"/>
            </a:lnSpc>
            <a:spcBef>
              <a:spcPct val="0"/>
            </a:spcBef>
            <a:spcAft>
              <a:spcPct val="35000"/>
            </a:spcAft>
            <a:buNone/>
          </a:pPr>
          <a:r>
            <a:rPr lang="en-US" sz="2000" b="1" kern="1200" dirty="0"/>
            <a:t>A faculty position does not guarantee anyone a DOE grant</a:t>
          </a:r>
        </a:p>
      </dsp:txBody>
      <dsp:txXfrm>
        <a:off x="445039" y="101598"/>
        <a:ext cx="7568055" cy="479482"/>
      </dsp:txXfrm>
    </dsp:sp>
    <dsp:sp modelId="{01ADBB6D-7C2B-4923-8EEB-B134B881BA60}">
      <dsp:nvSpPr>
        <dsp:cNvPr id="0" name=""/>
        <dsp:cNvSpPr/>
      </dsp:nvSpPr>
      <dsp:spPr>
        <a:xfrm>
          <a:off x="0" y="1157819"/>
          <a:ext cx="8382000" cy="4536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a:outerShdw blurRad="50800" dist="31750" dir="5400000" sy="98000" rotWithShape="0">
            <a:srgbClr val="000000">
              <a:alpha val="47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B33E5822-F8AC-4DBD-948A-8510790810BA}">
      <dsp:nvSpPr>
        <dsp:cNvPr id="0" name=""/>
        <dsp:cNvSpPr/>
      </dsp:nvSpPr>
      <dsp:spPr>
        <a:xfrm>
          <a:off x="419100" y="892139"/>
          <a:ext cx="7633839" cy="531360"/>
        </a:xfrm>
        <a:prstGeom prst="roundRect">
          <a:avLst/>
        </a:prstGeom>
        <a:gradFill rotWithShape="0">
          <a:gsLst>
            <a:gs pos="0">
              <a:schemeClr val="dk2">
                <a:hueOff val="0"/>
                <a:satOff val="0"/>
                <a:lumOff val="0"/>
                <a:alphaOff val="0"/>
                <a:tint val="97000"/>
                <a:satMod val="115000"/>
                <a:lumMod val="114000"/>
              </a:schemeClr>
            </a:gs>
            <a:gs pos="60000">
              <a:schemeClr val="dk2">
                <a:hueOff val="0"/>
                <a:satOff val="0"/>
                <a:lumOff val="0"/>
                <a:alphaOff val="0"/>
                <a:tint val="100000"/>
                <a:shade val="96000"/>
                <a:satMod val="100000"/>
                <a:lumMod val="108000"/>
              </a:schemeClr>
            </a:gs>
            <a:gs pos="100000">
              <a:schemeClr val="dk2">
                <a:hueOff val="0"/>
                <a:satOff val="0"/>
                <a:lumOff val="0"/>
                <a:alphaOff val="0"/>
                <a:shade val="91000"/>
                <a:satMod val="100000"/>
              </a:schemeClr>
            </a:gs>
          </a:gsLst>
          <a:lin ang="5400000" scaled="0"/>
        </a:gradFill>
        <a:ln>
          <a:noFill/>
        </a:ln>
        <a:effectLst>
          <a:outerShdw blurRad="50800" dist="31750" dir="5400000" sy="98000" rotWithShape="0">
            <a:srgbClr val="000000">
              <a:alpha val="47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1774" tIns="0" rIns="221774" bIns="0" numCol="1" spcCol="1270" anchor="ctr" anchorCtr="0">
          <a:noAutofit/>
        </a:bodyPr>
        <a:lstStyle/>
        <a:p>
          <a:pPr marL="0" lvl="0" indent="0" algn="l" defTabSz="889000">
            <a:lnSpc>
              <a:spcPct val="90000"/>
            </a:lnSpc>
            <a:spcBef>
              <a:spcPct val="0"/>
            </a:spcBef>
            <a:spcAft>
              <a:spcPct val="35000"/>
            </a:spcAft>
            <a:buNone/>
          </a:pPr>
          <a:r>
            <a:rPr lang="en-US" sz="2000" b="1" kern="1200" dirty="0"/>
            <a:t>A laboratory position does not guarantee new resources</a:t>
          </a:r>
        </a:p>
      </dsp:txBody>
      <dsp:txXfrm>
        <a:off x="445039" y="918078"/>
        <a:ext cx="7581961" cy="479482"/>
      </dsp:txXfrm>
    </dsp:sp>
    <dsp:sp modelId="{23B7EDC8-A9CE-43C0-A26B-A5CE96FD72D9}">
      <dsp:nvSpPr>
        <dsp:cNvPr id="0" name=""/>
        <dsp:cNvSpPr/>
      </dsp:nvSpPr>
      <dsp:spPr>
        <a:xfrm>
          <a:off x="0" y="1974299"/>
          <a:ext cx="8382000" cy="4536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a:outerShdw blurRad="50800" dist="31750" dir="5400000" sy="98000" rotWithShape="0">
            <a:srgbClr val="000000">
              <a:alpha val="47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123E57A9-04A1-46C7-BC26-4DC900263F77}">
      <dsp:nvSpPr>
        <dsp:cNvPr id="0" name=""/>
        <dsp:cNvSpPr/>
      </dsp:nvSpPr>
      <dsp:spPr>
        <a:xfrm>
          <a:off x="419100" y="1708620"/>
          <a:ext cx="7619992" cy="531360"/>
        </a:xfrm>
        <a:prstGeom prst="roundRect">
          <a:avLst/>
        </a:prstGeom>
        <a:gradFill rotWithShape="0">
          <a:gsLst>
            <a:gs pos="0">
              <a:schemeClr val="dk2">
                <a:hueOff val="0"/>
                <a:satOff val="0"/>
                <a:lumOff val="0"/>
                <a:alphaOff val="0"/>
                <a:tint val="97000"/>
                <a:satMod val="115000"/>
                <a:lumMod val="114000"/>
              </a:schemeClr>
            </a:gs>
            <a:gs pos="60000">
              <a:schemeClr val="dk2">
                <a:hueOff val="0"/>
                <a:satOff val="0"/>
                <a:lumOff val="0"/>
                <a:alphaOff val="0"/>
                <a:tint val="100000"/>
                <a:shade val="96000"/>
                <a:satMod val="100000"/>
                <a:lumMod val="108000"/>
              </a:schemeClr>
            </a:gs>
            <a:gs pos="100000">
              <a:schemeClr val="dk2">
                <a:hueOff val="0"/>
                <a:satOff val="0"/>
                <a:lumOff val="0"/>
                <a:alphaOff val="0"/>
                <a:shade val="91000"/>
                <a:satMod val="100000"/>
              </a:schemeClr>
            </a:gs>
          </a:gsLst>
          <a:lin ang="5400000" scaled="0"/>
        </a:gradFill>
        <a:ln>
          <a:noFill/>
        </a:ln>
        <a:effectLst>
          <a:outerShdw blurRad="50800" dist="31750" dir="5400000" sy="98000" rotWithShape="0">
            <a:srgbClr val="000000">
              <a:alpha val="47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1774" tIns="0" rIns="221774" bIns="0" numCol="1" spcCol="1270" anchor="ctr" anchorCtr="0">
          <a:noAutofit/>
        </a:bodyPr>
        <a:lstStyle/>
        <a:p>
          <a:pPr marL="0" lvl="0" indent="0" algn="l" defTabSz="889000">
            <a:lnSpc>
              <a:spcPct val="90000"/>
            </a:lnSpc>
            <a:spcBef>
              <a:spcPct val="0"/>
            </a:spcBef>
            <a:spcAft>
              <a:spcPct val="35000"/>
            </a:spcAft>
            <a:buNone/>
          </a:pPr>
          <a:r>
            <a:rPr lang="en-US" sz="2000" b="1" kern="1200" dirty="0"/>
            <a:t>All proposals are subject to peer-review</a:t>
          </a:r>
        </a:p>
      </dsp:txBody>
      <dsp:txXfrm>
        <a:off x="445039" y="1734559"/>
        <a:ext cx="7568114" cy="479482"/>
      </dsp:txXfrm>
    </dsp:sp>
    <dsp:sp modelId="{F8777037-CE90-4838-A72D-4EADAABE0840}">
      <dsp:nvSpPr>
        <dsp:cNvPr id="0" name=""/>
        <dsp:cNvSpPr/>
      </dsp:nvSpPr>
      <dsp:spPr>
        <a:xfrm>
          <a:off x="0" y="2790780"/>
          <a:ext cx="8382000" cy="4536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a:outerShdw blurRad="50800" dist="31750" dir="5400000" sy="98000" rotWithShape="0">
            <a:srgbClr val="000000">
              <a:alpha val="47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AD6E9375-EE75-464B-BD0C-B458CB74FC4E}">
      <dsp:nvSpPr>
        <dsp:cNvPr id="0" name=""/>
        <dsp:cNvSpPr/>
      </dsp:nvSpPr>
      <dsp:spPr>
        <a:xfrm>
          <a:off x="419100" y="2525100"/>
          <a:ext cx="7619992" cy="531360"/>
        </a:xfrm>
        <a:prstGeom prst="roundRect">
          <a:avLst/>
        </a:prstGeom>
        <a:gradFill rotWithShape="0">
          <a:gsLst>
            <a:gs pos="0">
              <a:schemeClr val="dk2">
                <a:hueOff val="0"/>
                <a:satOff val="0"/>
                <a:lumOff val="0"/>
                <a:alphaOff val="0"/>
                <a:tint val="97000"/>
                <a:satMod val="115000"/>
                <a:lumMod val="114000"/>
              </a:schemeClr>
            </a:gs>
            <a:gs pos="60000">
              <a:schemeClr val="dk2">
                <a:hueOff val="0"/>
                <a:satOff val="0"/>
                <a:lumOff val="0"/>
                <a:alphaOff val="0"/>
                <a:tint val="100000"/>
                <a:shade val="96000"/>
                <a:satMod val="100000"/>
                <a:lumMod val="108000"/>
              </a:schemeClr>
            </a:gs>
            <a:gs pos="100000">
              <a:schemeClr val="dk2">
                <a:hueOff val="0"/>
                <a:satOff val="0"/>
                <a:lumOff val="0"/>
                <a:alphaOff val="0"/>
                <a:shade val="91000"/>
                <a:satMod val="100000"/>
              </a:schemeClr>
            </a:gs>
          </a:gsLst>
          <a:lin ang="5400000" scaled="0"/>
        </a:gradFill>
        <a:ln>
          <a:noFill/>
        </a:ln>
        <a:effectLst>
          <a:outerShdw blurRad="50800" dist="31750" dir="5400000" sy="98000" rotWithShape="0">
            <a:srgbClr val="000000">
              <a:alpha val="47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1774" tIns="0" rIns="221774" bIns="0" numCol="1" spcCol="1270" anchor="ctr" anchorCtr="0">
          <a:noAutofit/>
        </a:bodyPr>
        <a:lstStyle/>
        <a:p>
          <a:pPr marL="0" lvl="0" indent="0" algn="l" defTabSz="889000">
            <a:lnSpc>
              <a:spcPct val="90000"/>
            </a:lnSpc>
            <a:spcBef>
              <a:spcPct val="0"/>
            </a:spcBef>
            <a:spcAft>
              <a:spcPct val="35000"/>
            </a:spcAft>
            <a:buNone/>
          </a:pPr>
          <a:r>
            <a:rPr lang="en-US" sz="2000" b="1" kern="1200" dirty="0"/>
            <a:t>Review process is comparative and competitive</a:t>
          </a:r>
        </a:p>
      </dsp:txBody>
      <dsp:txXfrm>
        <a:off x="445039" y="2551039"/>
        <a:ext cx="7568114" cy="479482"/>
      </dsp:txXfrm>
    </dsp:sp>
    <dsp:sp modelId="{9AEA59A7-13CF-4D0E-AEBA-80A2D502523F}">
      <dsp:nvSpPr>
        <dsp:cNvPr id="0" name=""/>
        <dsp:cNvSpPr/>
      </dsp:nvSpPr>
      <dsp:spPr>
        <a:xfrm>
          <a:off x="0" y="3607260"/>
          <a:ext cx="8382000" cy="4536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a:outerShdw blurRad="50800" dist="31750" dir="5400000" sy="98000" rotWithShape="0">
            <a:srgbClr val="000000">
              <a:alpha val="47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95EA7CE5-87C7-49C2-9157-D94CBA2C7FA5}">
      <dsp:nvSpPr>
        <dsp:cNvPr id="0" name=""/>
        <dsp:cNvSpPr/>
      </dsp:nvSpPr>
      <dsp:spPr>
        <a:xfrm>
          <a:off x="419100" y="3341580"/>
          <a:ext cx="7543774" cy="531360"/>
        </a:xfrm>
        <a:prstGeom prst="roundRect">
          <a:avLst/>
        </a:prstGeom>
        <a:gradFill rotWithShape="0">
          <a:gsLst>
            <a:gs pos="0">
              <a:schemeClr val="dk2">
                <a:hueOff val="0"/>
                <a:satOff val="0"/>
                <a:lumOff val="0"/>
                <a:alphaOff val="0"/>
                <a:tint val="97000"/>
                <a:satMod val="115000"/>
                <a:lumMod val="114000"/>
              </a:schemeClr>
            </a:gs>
            <a:gs pos="60000">
              <a:schemeClr val="dk2">
                <a:hueOff val="0"/>
                <a:satOff val="0"/>
                <a:lumOff val="0"/>
                <a:alphaOff val="0"/>
                <a:tint val="100000"/>
                <a:shade val="96000"/>
                <a:satMod val="100000"/>
                <a:lumMod val="108000"/>
              </a:schemeClr>
            </a:gs>
            <a:gs pos="100000">
              <a:schemeClr val="dk2">
                <a:hueOff val="0"/>
                <a:satOff val="0"/>
                <a:lumOff val="0"/>
                <a:alphaOff val="0"/>
                <a:shade val="91000"/>
                <a:satMod val="100000"/>
              </a:schemeClr>
            </a:gs>
          </a:gsLst>
          <a:lin ang="5400000" scaled="0"/>
        </a:gradFill>
        <a:ln>
          <a:noFill/>
        </a:ln>
        <a:effectLst>
          <a:outerShdw blurRad="50800" dist="31750" dir="5400000" sy="98000" rotWithShape="0">
            <a:srgbClr val="000000">
              <a:alpha val="47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1774" tIns="0" rIns="221774" bIns="0" numCol="1" spcCol="1270" anchor="ctr" anchorCtr="0">
          <a:noAutofit/>
        </a:bodyPr>
        <a:lstStyle/>
        <a:p>
          <a:pPr marL="0" lvl="0" indent="0" algn="l" defTabSz="889000">
            <a:lnSpc>
              <a:spcPct val="90000"/>
            </a:lnSpc>
            <a:spcBef>
              <a:spcPct val="0"/>
            </a:spcBef>
            <a:spcAft>
              <a:spcPct val="35000"/>
            </a:spcAft>
            <a:buNone/>
          </a:pPr>
          <a:r>
            <a:rPr lang="en-US" sz="2000" b="1" kern="1200" dirty="0"/>
            <a:t>A grant is financial assistance funded by taxpayer dollars</a:t>
          </a:r>
        </a:p>
      </dsp:txBody>
      <dsp:txXfrm>
        <a:off x="445039" y="3367519"/>
        <a:ext cx="7491896" cy="479482"/>
      </dsp:txXfrm>
    </dsp:sp>
    <dsp:sp modelId="{972E8D70-34E0-4A36-A686-170D5670527A}">
      <dsp:nvSpPr>
        <dsp:cNvPr id="0" name=""/>
        <dsp:cNvSpPr/>
      </dsp:nvSpPr>
      <dsp:spPr>
        <a:xfrm>
          <a:off x="0" y="4423740"/>
          <a:ext cx="8382000" cy="4536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a:outerShdw blurRad="50800" dist="31750" dir="5400000" sy="98000" rotWithShape="0">
            <a:srgbClr val="000000">
              <a:alpha val="47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3950B506-5C81-476B-BA1B-2AB9FBAAD0E5}">
      <dsp:nvSpPr>
        <dsp:cNvPr id="0" name=""/>
        <dsp:cNvSpPr/>
      </dsp:nvSpPr>
      <dsp:spPr>
        <a:xfrm>
          <a:off x="419100" y="4158060"/>
          <a:ext cx="7586254" cy="531360"/>
        </a:xfrm>
        <a:prstGeom prst="roundRect">
          <a:avLst/>
        </a:prstGeom>
        <a:gradFill rotWithShape="0">
          <a:gsLst>
            <a:gs pos="0">
              <a:schemeClr val="dk2">
                <a:hueOff val="0"/>
                <a:satOff val="0"/>
                <a:lumOff val="0"/>
                <a:alphaOff val="0"/>
                <a:tint val="97000"/>
                <a:satMod val="115000"/>
                <a:lumMod val="114000"/>
              </a:schemeClr>
            </a:gs>
            <a:gs pos="60000">
              <a:schemeClr val="dk2">
                <a:hueOff val="0"/>
                <a:satOff val="0"/>
                <a:lumOff val="0"/>
                <a:alphaOff val="0"/>
                <a:tint val="100000"/>
                <a:shade val="96000"/>
                <a:satMod val="100000"/>
                <a:lumMod val="108000"/>
              </a:schemeClr>
            </a:gs>
            <a:gs pos="100000">
              <a:schemeClr val="dk2">
                <a:hueOff val="0"/>
                <a:satOff val="0"/>
                <a:lumOff val="0"/>
                <a:alphaOff val="0"/>
                <a:shade val="91000"/>
                <a:satMod val="100000"/>
              </a:schemeClr>
            </a:gs>
          </a:gsLst>
          <a:lin ang="5400000" scaled="0"/>
        </a:gradFill>
        <a:ln>
          <a:noFill/>
        </a:ln>
        <a:effectLst>
          <a:outerShdw blurRad="50800" dist="31750" dir="5400000" sy="98000" rotWithShape="0">
            <a:srgbClr val="000000">
              <a:alpha val="47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1774" tIns="0" rIns="221774" bIns="0" numCol="1" spcCol="1270" anchor="ctr" anchorCtr="0">
          <a:noAutofit/>
        </a:bodyPr>
        <a:lstStyle/>
        <a:p>
          <a:pPr marL="0" lvl="0" indent="0" algn="l" defTabSz="889000">
            <a:lnSpc>
              <a:spcPct val="90000"/>
            </a:lnSpc>
            <a:spcBef>
              <a:spcPct val="0"/>
            </a:spcBef>
            <a:spcAft>
              <a:spcPct val="35000"/>
            </a:spcAft>
            <a:buNone/>
          </a:pPr>
          <a:r>
            <a:rPr lang="en-US" sz="2000" b="1" kern="1200" dirty="0"/>
            <a:t>A </a:t>
          </a:r>
          <a:r>
            <a:rPr lang="en-US" sz="2000" b="1" u="none" kern="1200" dirty="0"/>
            <a:t>contract</a:t>
          </a:r>
          <a:r>
            <a:rPr lang="en-US" sz="2000" b="1" kern="1200" dirty="0"/>
            <a:t> is the purchase of a product or service for federal use</a:t>
          </a:r>
        </a:p>
      </dsp:txBody>
      <dsp:txXfrm>
        <a:off x="445039" y="4183999"/>
        <a:ext cx="7534376" cy="4794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EE915E-CB25-4260-821A-47A9EE444A77}">
      <dsp:nvSpPr>
        <dsp:cNvPr id="0" name=""/>
        <dsp:cNvSpPr/>
      </dsp:nvSpPr>
      <dsp:spPr>
        <a:xfrm rot="5400000">
          <a:off x="-227149" y="541791"/>
          <a:ext cx="1458926" cy="1021248"/>
        </a:xfrm>
        <a:prstGeom prst="chevron">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mn-lt"/>
              <a:cs typeface="Times New Roman" panose="02020603050405020304" pitchFamily="18" charset="0"/>
            </a:rPr>
            <a:t>Pre-review</a:t>
          </a:r>
        </a:p>
      </dsp:txBody>
      <dsp:txXfrm rot="-5400000">
        <a:off x="-8310" y="833576"/>
        <a:ext cx="1021248" cy="437678"/>
      </dsp:txXfrm>
    </dsp:sp>
    <dsp:sp modelId="{68D324BC-E818-419E-821C-D2343FD12443}">
      <dsp:nvSpPr>
        <dsp:cNvPr id="0" name=""/>
        <dsp:cNvSpPr/>
      </dsp:nvSpPr>
      <dsp:spPr>
        <a:xfrm rot="5400000">
          <a:off x="3662911" y="-2387503"/>
          <a:ext cx="1295712" cy="6679688"/>
        </a:xfrm>
        <a:prstGeom prst="round2SameRect">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b="1" u="sng" kern="1200" dirty="0">
              <a:latin typeface="+mn-lt"/>
              <a:cs typeface="Times New Roman" panose="02020603050405020304" pitchFamily="18" charset="0"/>
            </a:rPr>
            <a:t>January</a:t>
          </a:r>
          <a:r>
            <a:rPr lang="en-US" sz="1700" b="1" kern="1200" dirty="0">
              <a:latin typeface="+mn-lt"/>
              <a:cs typeface="Times New Roman" panose="02020603050405020304" pitchFamily="18" charset="0"/>
            </a:rPr>
            <a:t>: Mandatory Pre-proposals due. Eligibility checks. Program planning.</a:t>
          </a:r>
        </a:p>
        <a:p>
          <a:pPr marL="171450" lvl="1" indent="-171450" algn="l" defTabSz="755650">
            <a:lnSpc>
              <a:spcPct val="90000"/>
            </a:lnSpc>
            <a:spcBef>
              <a:spcPct val="0"/>
            </a:spcBef>
            <a:spcAft>
              <a:spcPct val="15000"/>
            </a:spcAft>
            <a:buChar char="•"/>
          </a:pPr>
          <a:r>
            <a:rPr lang="en-US" sz="1700" b="1" u="sng" kern="1200" dirty="0">
              <a:latin typeface="+mn-lt"/>
              <a:cs typeface="Times New Roman" panose="02020603050405020304" pitchFamily="18" charset="0"/>
            </a:rPr>
            <a:t>February</a:t>
          </a:r>
          <a:r>
            <a:rPr lang="en-US" sz="1700" b="1" kern="1200" dirty="0">
              <a:latin typeface="+mn-lt"/>
              <a:cs typeface="Times New Roman" panose="02020603050405020304" pitchFamily="18" charset="0"/>
            </a:rPr>
            <a:t>: Encouragement/discouragement to develop full proposals.</a:t>
          </a:r>
        </a:p>
        <a:p>
          <a:pPr marL="171450" lvl="1" indent="-171450" algn="l" defTabSz="755650">
            <a:lnSpc>
              <a:spcPct val="90000"/>
            </a:lnSpc>
            <a:spcBef>
              <a:spcPct val="0"/>
            </a:spcBef>
            <a:spcAft>
              <a:spcPct val="15000"/>
            </a:spcAft>
            <a:buChar char="•"/>
          </a:pPr>
          <a:r>
            <a:rPr lang="en-US" sz="1700" b="1" u="sng" kern="1200" dirty="0">
              <a:latin typeface="+mn-lt"/>
              <a:cs typeface="Times New Roman" panose="02020603050405020304" pitchFamily="18" charset="0"/>
            </a:rPr>
            <a:t>March</a:t>
          </a:r>
          <a:r>
            <a:rPr lang="en-US" sz="1700" b="1" kern="1200" dirty="0">
              <a:latin typeface="+mn-lt"/>
              <a:cs typeface="Times New Roman" panose="02020603050405020304" pitchFamily="18" charset="0"/>
            </a:rPr>
            <a:t>: Proposals received.</a:t>
          </a:r>
        </a:p>
      </dsp:txBody>
      <dsp:txXfrm rot="-5400000">
        <a:off x="970924" y="367735"/>
        <a:ext cx="6616437" cy="1169210"/>
      </dsp:txXfrm>
    </dsp:sp>
    <dsp:sp modelId="{3F1A75FF-BE14-445F-8EE9-5CD24D8DA057}">
      <dsp:nvSpPr>
        <dsp:cNvPr id="0" name=""/>
        <dsp:cNvSpPr/>
      </dsp:nvSpPr>
      <dsp:spPr>
        <a:xfrm rot="5400000">
          <a:off x="-227149" y="2073927"/>
          <a:ext cx="1458926" cy="1021248"/>
        </a:xfrm>
        <a:prstGeom prst="chevron">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mn-lt"/>
              <a:cs typeface="Times New Roman" panose="02020603050405020304" pitchFamily="18" charset="0"/>
            </a:rPr>
            <a:t> </a:t>
          </a:r>
          <a:r>
            <a:rPr lang="en-US" sz="1100" b="1" kern="1200" dirty="0">
              <a:latin typeface="+mn-lt"/>
              <a:cs typeface="Times New Roman" panose="02020603050405020304" pitchFamily="18" charset="0"/>
            </a:rPr>
            <a:t>Review</a:t>
          </a:r>
        </a:p>
        <a:p>
          <a:pPr marL="0" lvl="0" indent="0" algn="ctr" defTabSz="488950">
            <a:lnSpc>
              <a:spcPct val="90000"/>
            </a:lnSpc>
            <a:spcBef>
              <a:spcPct val="0"/>
            </a:spcBef>
            <a:spcAft>
              <a:spcPct val="35000"/>
            </a:spcAft>
            <a:buNone/>
          </a:pPr>
          <a:r>
            <a:rPr lang="en-US" sz="1100" b="1" kern="1200" dirty="0">
              <a:latin typeface="+mn-lt"/>
              <a:cs typeface="Times New Roman" panose="02020603050405020304" pitchFamily="18" charset="0"/>
            </a:rPr>
            <a:t>Process</a:t>
          </a:r>
        </a:p>
      </dsp:txBody>
      <dsp:txXfrm rot="-5400000">
        <a:off x="-8310" y="2365712"/>
        <a:ext cx="1021248" cy="437678"/>
      </dsp:txXfrm>
    </dsp:sp>
    <dsp:sp modelId="{2FEA4322-4602-41E9-824F-00C6234358D1}">
      <dsp:nvSpPr>
        <dsp:cNvPr id="0" name=""/>
        <dsp:cNvSpPr/>
      </dsp:nvSpPr>
      <dsp:spPr>
        <a:xfrm rot="5400000">
          <a:off x="3927302" y="-1254586"/>
          <a:ext cx="1692359" cy="7554332"/>
        </a:xfrm>
        <a:prstGeom prst="round2SameRect">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b="1" u="sng" kern="1200" dirty="0">
              <a:latin typeface="+mn-lt"/>
              <a:cs typeface="Times New Roman" panose="02020603050405020304" pitchFamily="18" charset="0"/>
            </a:rPr>
            <a:t>April</a:t>
          </a:r>
          <a:r>
            <a:rPr lang="en-US" sz="1700" b="1" kern="1200" dirty="0">
              <a:latin typeface="+mn-lt"/>
              <a:cs typeface="Times New Roman" panose="02020603050405020304" pitchFamily="18" charset="0"/>
            </a:rPr>
            <a:t>: Mail-in review of all proposals via PAMS (at least three reviews each).</a:t>
          </a:r>
        </a:p>
        <a:p>
          <a:pPr marL="171450" lvl="1" indent="-171450" algn="l" defTabSz="755650">
            <a:lnSpc>
              <a:spcPct val="90000"/>
            </a:lnSpc>
            <a:spcBef>
              <a:spcPct val="0"/>
            </a:spcBef>
            <a:spcAft>
              <a:spcPct val="15000"/>
            </a:spcAft>
            <a:buChar char="•"/>
          </a:pPr>
          <a:r>
            <a:rPr lang="en-US" sz="1700" b="1" u="sng" kern="1200" dirty="0">
              <a:latin typeface="+mn-lt"/>
              <a:cs typeface="Times New Roman" panose="02020603050405020304" pitchFamily="18" charset="0"/>
            </a:rPr>
            <a:t>April</a:t>
          </a:r>
          <a:r>
            <a:rPr lang="en-US" sz="1700" b="1" kern="1200" dirty="0">
              <a:latin typeface="+mn-lt"/>
              <a:cs typeface="Times New Roman" panose="02020603050405020304" pitchFamily="18" charset="0"/>
            </a:rPr>
            <a:t>: HEP selection of proposals for subprogram panel review, based on mail-in reviews (or sub-panel).</a:t>
          </a:r>
        </a:p>
        <a:p>
          <a:pPr marL="171450" lvl="1" indent="-171450" algn="l" defTabSz="755650">
            <a:lnSpc>
              <a:spcPct val="90000"/>
            </a:lnSpc>
            <a:spcBef>
              <a:spcPct val="0"/>
            </a:spcBef>
            <a:spcAft>
              <a:spcPct val="15000"/>
            </a:spcAft>
            <a:buChar char="•"/>
          </a:pPr>
          <a:r>
            <a:rPr lang="en-US" sz="1700" b="1" u="sng" kern="1200" dirty="0">
              <a:latin typeface="+mn-lt"/>
              <a:cs typeface="Times New Roman" panose="02020603050405020304" pitchFamily="18" charset="0"/>
            </a:rPr>
            <a:t>May</a:t>
          </a:r>
          <a:r>
            <a:rPr lang="en-US" sz="1700" b="1" kern="1200" dirty="0">
              <a:latin typeface="+mn-lt"/>
              <a:cs typeface="Times New Roman" panose="02020603050405020304" pitchFamily="18" charset="0"/>
            </a:rPr>
            <a:t>: Super-panel discussion and ranking of selected proposals.</a:t>
          </a:r>
        </a:p>
      </dsp:txBody>
      <dsp:txXfrm rot="-5400000">
        <a:off x="996316" y="1759014"/>
        <a:ext cx="7471718" cy="1527131"/>
      </dsp:txXfrm>
    </dsp:sp>
    <dsp:sp modelId="{DB08727A-7C7B-4217-A0FE-03147CD9956D}">
      <dsp:nvSpPr>
        <dsp:cNvPr id="0" name=""/>
        <dsp:cNvSpPr/>
      </dsp:nvSpPr>
      <dsp:spPr>
        <a:xfrm rot="5400000">
          <a:off x="-304626" y="3625911"/>
          <a:ext cx="1613879" cy="1021248"/>
        </a:xfrm>
        <a:prstGeom prst="chevron">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mn-lt"/>
              <a:cs typeface="Times New Roman" panose="02020603050405020304" pitchFamily="18" charset="0"/>
            </a:rPr>
            <a:t>Post-review and award</a:t>
          </a:r>
        </a:p>
      </dsp:txBody>
      <dsp:txXfrm rot="-5400000">
        <a:off x="-8310" y="3840219"/>
        <a:ext cx="1021248" cy="592631"/>
      </dsp:txXfrm>
    </dsp:sp>
    <dsp:sp modelId="{FB226100-810F-464D-9741-A0EAD33C6143}">
      <dsp:nvSpPr>
        <dsp:cNvPr id="0" name=""/>
        <dsp:cNvSpPr/>
      </dsp:nvSpPr>
      <dsp:spPr>
        <a:xfrm rot="5400000">
          <a:off x="4056703" y="399475"/>
          <a:ext cx="1433558" cy="7521089"/>
        </a:xfrm>
        <a:prstGeom prst="round2SameRect">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b="1" u="sng" kern="1200" dirty="0">
              <a:latin typeface="+mn-lt"/>
              <a:cs typeface="Times New Roman" panose="02020603050405020304" pitchFamily="18" charset="0"/>
            </a:rPr>
            <a:t>May</a:t>
          </a:r>
          <a:r>
            <a:rPr lang="en-US" sz="1700" b="1" kern="1200" dirty="0">
              <a:latin typeface="+mn-lt"/>
              <a:cs typeface="Times New Roman" panose="02020603050405020304" pitchFamily="18" charset="0"/>
            </a:rPr>
            <a:t>: HEP selection of candidate awardees, nominations to Office of Science. </a:t>
          </a:r>
        </a:p>
        <a:p>
          <a:pPr marL="171450" lvl="1" indent="-171450" algn="l" defTabSz="755650">
            <a:lnSpc>
              <a:spcPct val="90000"/>
            </a:lnSpc>
            <a:spcBef>
              <a:spcPct val="0"/>
            </a:spcBef>
            <a:spcAft>
              <a:spcPct val="15000"/>
            </a:spcAft>
            <a:buChar char="•"/>
          </a:pPr>
          <a:r>
            <a:rPr lang="en-US" sz="1700" b="1" u="sng" kern="1200" dirty="0">
              <a:latin typeface="+mn-lt"/>
              <a:cs typeface="Times New Roman" panose="02020603050405020304" pitchFamily="18" charset="0"/>
            </a:rPr>
            <a:t>June</a:t>
          </a:r>
          <a:r>
            <a:rPr lang="en-US" sz="1700" b="1" kern="1200" dirty="0">
              <a:latin typeface="+mn-lt"/>
              <a:cs typeface="Times New Roman" panose="02020603050405020304" pitchFamily="18" charset="0"/>
            </a:rPr>
            <a:t>: Office of Science selection and announcement of awardees. </a:t>
          </a:r>
        </a:p>
        <a:p>
          <a:pPr marL="171450" lvl="1" indent="-171450" algn="l" defTabSz="755650">
            <a:lnSpc>
              <a:spcPct val="90000"/>
            </a:lnSpc>
            <a:spcBef>
              <a:spcPct val="0"/>
            </a:spcBef>
            <a:spcAft>
              <a:spcPct val="15000"/>
            </a:spcAft>
            <a:buChar char="•"/>
          </a:pPr>
          <a:r>
            <a:rPr lang="en-US" sz="1700" b="1" u="sng" kern="1200" dirty="0">
              <a:latin typeface="+mn-lt"/>
              <a:cs typeface="Times New Roman" panose="02020603050405020304" pitchFamily="18" charset="0"/>
            </a:rPr>
            <a:t>September:</a:t>
          </a:r>
          <a:r>
            <a:rPr lang="en-US" sz="1700" b="1" kern="1200" dirty="0">
              <a:latin typeface="+mn-lt"/>
              <a:cs typeface="Times New Roman" panose="02020603050405020304" pitchFamily="18" charset="0"/>
            </a:rPr>
            <a:t> Awards begin.</a:t>
          </a:r>
        </a:p>
      </dsp:txBody>
      <dsp:txXfrm rot="-5400000">
        <a:off x="1012938" y="3513222"/>
        <a:ext cx="7451108" cy="12935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22067B-C630-4C70-9167-7D8A6C15652E}">
      <dsp:nvSpPr>
        <dsp:cNvPr id="0" name=""/>
        <dsp:cNvSpPr/>
      </dsp:nvSpPr>
      <dsp:spPr>
        <a:xfrm>
          <a:off x="3419" y="0"/>
          <a:ext cx="1351073" cy="5094515"/>
        </a:xfrm>
        <a:prstGeom prst="roundRect">
          <a:avLst>
            <a:gd name="adj" fmla="val 10000"/>
          </a:avLst>
        </a:prstGeom>
        <a:solidFill>
          <a:schemeClr val="accent1">
            <a:tint val="40000"/>
            <a:hueOff val="0"/>
            <a:satOff val="0"/>
            <a:lumOff val="0"/>
            <a:alphaOff val="0"/>
          </a:schemeClr>
        </a:solidFill>
        <a:ln w="12700"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Do Follow Instructions</a:t>
          </a:r>
        </a:p>
      </dsp:txBody>
      <dsp:txXfrm>
        <a:off x="3419" y="0"/>
        <a:ext cx="1351073" cy="1528354"/>
      </dsp:txXfrm>
    </dsp:sp>
    <dsp:sp modelId="{83B3AD62-A852-4CFF-B68A-222ACE882ACB}">
      <dsp:nvSpPr>
        <dsp:cNvPr id="0" name=""/>
        <dsp:cNvSpPr/>
      </dsp:nvSpPr>
      <dsp:spPr>
        <a:xfrm>
          <a:off x="138527" y="1529847"/>
          <a:ext cx="1080858" cy="1536065"/>
        </a:xfrm>
        <a:prstGeom prst="roundRect">
          <a:avLst>
            <a:gd name="adj" fmla="val 10000"/>
          </a:avLst>
        </a:prstGeom>
        <a:solidFill>
          <a:schemeClr val="accent1">
            <a:hueOff val="0"/>
            <a:satOff val="0"/>
            <a:lumOff val="0"/>
            <a:alphaOff val="0"/>
          </a:schemeClr>
        </a:solidFill>
        <a:ln>
          <a:noFill/>
        </a:ln>
        <a:effectLst>
          <a:outerShdw blurRad="50800" dist="31750" dir="5400000" sy="98000" rotWithShape="0">
            <a:srgbClr val="000000">
              <a:alpha val="47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66725">
            <a:lnSpc>
              <a:spcPct val="90000"/>
            </a:lnSpc>
            <a:spcBef>
              <a:spcPct val="0"/>
            </a:spcBef>
            <a:spcAft>
              <a:spcPct val="35000"/>
            </a:spcAft>
            <a:buNone/>
          </a:pPr>
          <a:r>
            <a:rPr lang="en-US" sz="1050" kern="1200" dirty="0"/>
            <a:t>Read the current FOA thoroughly, as well as any supporting materials, e.g. FAQ</a:t>
          </a:r>
        </a:p>
      </dsp:txBody>
      <dsp:txXfrm>
        <a:off x="170184" y="1561504"/>
        <a:ext cx="1017544" cy="1472751"/>
      </dsp:txXfrm>
    </dsp:sp>
    <dsp:sp modelId="{B64BD2C8-E56F-4B1E-9425-65DE07C236EB}">
      <dsp:nvSpPr>
        <dsp:cNvPr id="0" name=""/>
        <dsp:cNvSpPr/>
      </dsp:nvSpPr>
      <dsp:spPr>
        <a:xfrm>
          <a:off x="138527" y="3302230"/>
          <a:ext cx="1080858" cy="1536065"/>
        </a:xfrm>
        <a:prstGeom prst="roundRect">
          <a:avLst>
            <a:gd name="adj" fmla="val 10000"/>
          </a:avLst>
        </a:prstGeom>
        <a:solidFill>
          <a:schemeClr val="accent1">
            <a:hueOff val="0"/>
            <a:satOff val="0"/>
            <a:lumOff val="0"/>
            <a:alphaOff val="0"/>
          </a:schemeClr>
        </a:solidFill>
        <a:ln>
          <a:noFill/>
        </a:ln>
        <a:effectLst>
          <a:outerShdw blurRad="50800" dist="31750" dir="5400000" sy="98000" rotWithShape="0">
            <a:srgbClr val="000000">
              <a:alpha val="47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66725">
            <a:lnSpc>
              <a:spcPct val="90000"/>
            </a:lnSpc>
            <a:spcBef>
              <a:spcPct val="0"/>
            </a:spcBef>
            <a:spcAft>
              <a:spcPct val="35000"/>
            </a:spcAft>
            <a:buNone/>
          </a:pPr>
          <a:r>
            <a:rPr lang="en-US" sz="1050" kern="1200"/>
            <a:t>SC rules &amp; procedures and HEP program requirements are regularly updated </a:t>
          </a:r>
          <a:endParaRPr lang="en-US" sz="1050" kern="1200" dirty="0"/>
        </a:p>
      </dsp:txBody>
      <dsp:txXfrm>
        <a:off x="170184" y="3333887"/>
        <a:ext cx="1017544" cy="1472751"/>
      </dsp:txXfrm>
    </dsp:sp>
    <dsp:sp modelId="{AD202671-33BE-4703-B243-5FF60694BF2F}">
      <dsp:nvSpPr>
        <dsp:cNvPr id="0" name=""/>
        <dsp:cNvSpPr/>
      </dsp:nvSpPr>
      <dsp:spPr>
        <a:xfrm>
          <a:off x="1455823" y="0"/>
          <a:ext cx="1351073" cy="5094515"/>
        </a:xfrm>
        <a:prstGeom prst="roundRect">
          <a:avLst>
            <a:gd name="adj" fmla="val 10000"/>
          </a:avLst>
        </a:prstGeom>
        <a:solidFill>
          <a:schemeClr val="accent1">
            <a:tint val="40000"/>
            <a:hueOff val="0"/>
            <a:satOff val="0"/>
            <a:lumOff val="0"/>
            <a:alphaOff val="0"/>
          </a:schemeClr>
        </a:solidFill>
        <a:ln w="12700"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688975">
            <a:lnSpc>
              <a:spcPct val="90000"/>
            </a:lnSpc>
            <a:spcBef>
              <a:spcPct val="0"/>
            </a:spcBef>
            <a:spcAft>
              <a:spcPct val="35000"/>
            </a:spcAft>
            <a:buNone/>
          </a:pPr>
          <a:r>
            <a:rPr lang="en-US" sz="1550" kern="1200" dirty="0"/>
            <a:t>Do seek out advice &amp; support from trusted colleagues &amp; mentors</a:t>
          </a:r>
        </a:p>
      </dsp:txBody>
      <dsp:txXfrm>
        <a:off x="1455823" y="0"/>
        <a:ext cx="1351073" cy="1528354"/>
      </dsp:txXfrm>
    </dsp:sp>
    <dsp:sp modelId="{F327FB14-985F-4186-A9FD-79287C911ACD}">
      <dsp:nvSpPr>
        <dsp:cNvPr id="0" name=""/>
        <dsp:cNvSpPr/>
      </dsp:nvSpPr>
      <dsp:spPr>
        <a:xfrm>
          <a:off x="1590930" y="1529847"/>
          <a:ext cx="1080858" cy="1536065"/>
        </a:xfrm>
        <a:prstGeom prst="roundRect">
          <a:avLst>
            <a:gd name="adj" fmla="val 10000"/>
          </a:avLst>
        </a:prstGeom>
        <a:solidFill>
          <a:schemeClr val="accent1">
            <a:hueOff val="0"/>
            <a:satOff val="0"/>
            <a:lumOff val="0"/>
            <a:alphaOff val="0"/>
          </a:schemeClr>
        </a:solidFill>
        <a:ln>
          <a:noFill/>
        </a:ln>
        <a:effectLst>
          <a:outerShdw blurRad="50800" dist="31750" dir="5400000" sy="98000" rotWithShape="0">
            <a:srgbClr val="000000">
              <a:alpha val="47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66725">
            <a:lnSpc>
              <a:spcPct val="90000"/>
            </a:lnSpc>
            <a:spcBef>
              <a:spcPct val="0"/>
            </a:spcBef>
            <a:spcAft>
              <a:spcPct val="35000"/>
            </a:spcAft>
            <a:buNone/>
          </a:pPr>
          <a:r>
            <a:rPr lang="en-US" sz="1050" kern="1200" dirty="0"/>
            <a:t>Your institution has invested a lot of time and money hiring you.  They want you to succeed.  Let them help you</a:t>
          </a:r>
        </a:p>
      </dsp:txBody>
      <dsp:txXfrm>
        <a:off x="1622587" y="1561504"/>
        <a:ext cx="1017544" cy="1472751"/>
      </dsp:txXfrm>
    </dsp:sp>
    <dsp:sp modelId="{635EBFE5-7A19-45A2-9FF8-17060B1BDAE6}">
      <dsp:nvSpPr>
        <dsp:cNvPr id="0" name=""/>
        <dsp:cNvSpPr/>
      </dsp:nvSpPr>
      <dsp:spPr>
        <a:xfrm>
          <a:off x="1590930" y="3302230"/>
          <a:ext cx="1080858" cy="1536065"/>
        </a:xfrm>
        <a:prstGeom prst="roundRect">
          <a:avLst>
            <a:gd name="adj" fmla="val 10000"/>
          </a:avLst>
        </a:prstGeom>
        <a:solidFill>
          <a:schemeClr val="accent1">
            <a:hueOff val="0"/>
            <a:satOff val="0"/>
            <a:lumOff val="0"/>
            <a:alphaOff val="0"/>
          </a:schemeClr>
        </a:solidFill>
        <a:ln>
          <a:noFill/>
        </a:ln>
        <a:effectLst>
          <a:outerShdw blurRad="50800" dist="31750" dir="5400000" sy="98000" rotWithShape="0">
            <a:srgbClr val="000000">
              <a:alpha val="47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66725">
            <a:lnSpc>
              <a:spcPct val="90000"/>
            </a:lnSpc>
            <a:spcBef>
              <a:spcPct val="0"/>
            </a:spcBef>
            <a:spcAft>
              <a:spcPct val="35000"/>
            </a:spcAft>
            <a:buNone/>
          </a:pPr>
          <a:r>
            <a:rPr lang="en-US" sz="1050" kern="1200" dirty="0"/>
            <a:t>Request a review of the proposal. </a:t>
          </a:r>
        </a:p>
        <a:p>
          <a:pPr marL="0" lvl="0" indent="0" algn="ctr" defTabSz="466725">
            <a:lnSpc>
              <a:spcPct val="90000"/>
            </a:lnSpc>
            <a:spcBef>
              <a:spcPct val="0"/>
            </a:spcBef>
            <a:spcAft>
              <a:spcPct val="35000"/>
            </a:spcAft>
            <a:buNone/>
          </a:pPr>
          <a:r>
            <a:rPr lang="en-US" sz="1050" kern="1200" dirty="0"/>
            <a:t> There are resources at most institutions </a:t>
          </a:r>
        </a:p>
      </dsp:txBody>
      <dsp:txXfrm>
        <a:off x="1622587" y="3333887"/>
        <a:ext cx="1017544" cy="1472751"/>
      </dsp:txXfrm>
    </dsp:sp>
    <dsp:sp modelId="{DBC21308-9429-480F-A298-1A465453F5F7}">
      <dsp:nvSpPr>
        <dsp:cNvPr id="0" name=""/>
        <dsp:cNvSpPr/>
      </dsp:nvSpPr>
      <dsp:spPr>
        <a:xfrm>
          <a:off x="2908227" y="0"/>
          <a:ext cx="1351073" cy="5094515"/>
        </a:xfrm>
        <a:prstGeom prst="roundRect">
          <a:avLst>
            <a:gd name="adj" fmla="val 10000"/>
          </a:avLst>
        </a:prstGeom>
        <a:solidFill>
          <a:schemeClr val="accent1">
            <a:tint val="40000"/>
            <a:hueOff val="0"/>
            <a:satOff val="0"/>
            <a:lumOff val="0"/>
            <a:alphaOff val="0"/>
          </a:schemeClr>
        </a:solidFill>
        <a:ln w="12700"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Do learn the rules, regulations, and costs of your institution</a:t>
          </a:r>
        </a:p>
      </dsp:txBody>
      <dsp:txXfrm>
        <a:off x="2908227" y="0"/>
        <a:ext cx="1351073" cy="1528354"/>
      </dsp:txXfrm>
    </dsp:sp>
    <dsp:sp modelId="{8C003B4A-B7A4-4977-A3FC-A5727249132A}">
      <dsp:nvSpPr>
        <dsp:cNvPr id="0" name=""/>
        <dsp:cNvSpPr/>
      </dsp:nvSpPr>
      <dsp:spPr>
        <a:xfrm>
          <a:off x="3006071" y="1529847"/>
          <a:ext cx="1155383" cy="1536065"/>
        </a:xfrm>
        <a:prstGeom prst="roundRect">
          <a:avLst>
            <a:gd name="adj" fmla="val 10000"/>
          </a:avLst>
        </a:prstGeom>
        <a:solidFill>
          <a:schemeClr val="accent1">
            <a:hueOff val="0"/>
            <a:satOff val="0"/>
            <a:lumOff val="0"/>
            <a:alphaOff val="0"/>
          </a:schemeClr>
        </a:solidFill>
        <a:ln>
          <a:noFill/>
        </a:ln>
        <a:effectLst>
          <a:outerShdw blurRad="50800" dist="31750" dir="5400000" sy="98000" rotWithShape="0">
            <a:srgbClr val="000000">
              <a:alpha val="47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66725">
            <a:lnSpc>
              <a:spcPct val="90000"/>
            </a:lnSpc>
            <a:spcBef>
              <a:spcPct val="0"/>
            </a:spcBef>
            <a:spcAft>
              <a:spcPct val="35000"/>
            </a:spcAft>
            <a:buNone/>
          </a:pPr>
          <a:r>
            <a:rPr lang="en-US" sz="1050" kern="1200" dirty="0"/>
            <a:t>Funds are awarded to the institution.  Understand direct and indirect rates, benefits, and restrictions</a:t>
          </a:r>
        </a:p>
      </dsp:txBody>
      <dsp:txXfrm>
        <a:off x="3039911" y="1563687"/>
        <a:ext cx="1087703" cy="1468385"/>
      </dsp:txXfrm>
    </dsp:sp>
    <dsp:sp modelId="{6737E51C-2DFF-45D2-BEC4-15513A1507DC}">
      <dsp:nvSpPr>
        <dsp:cNvPr id="0" name=""/>
        <dsp:cNvSpPr/>
      </dsp:nvSpPr>
      <dsp:spPr>
        <a:xfrm>
          <a:off x="3043334" y="3302230"/>
          <a:ext cx="1080858" cy="1536065"/>
        </a:xfrm>
        <a:prstGeom prst="roundRect">
          <a:avLst>
            <a:gd name="adj" fmla="val 10000"/>
          </a:avLst>
        </a:prstGeom>
        <a:solidFill>
          <a:schemeClr val="accent1">
            <a:hueOff val="0"/>
            <a:satOff val="0"/>
            <a:lumOff val="0"/>
            <a:alphaOff val="0"/>
          </a:schemeClr>
        </a:solidFill>
        <a:ln>
          <a:noFill/>
        </a:ln>
        <a:effectLst>
          <a:outerShdw blurRad="50800" dist="31750" dir="5400000" sy="98000" rotWithShape="0">
            <a:srgbClr val="000000">
              <a:alpha val="47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66725">
            <a:lnSpc>
              <a:spcPct val="90000"/>
            </a:lnSpc>
            <a:spcBef>
              <a:spcPct val="0"/>
            </a:spcBef>
            <a:spcAft>
              <a:spcPct val="35000"/>
            </a:spcAft>
            <a:buNone/>
          </a:pPr>
          <a:r>
            <a:rPr lang="en-US" sz="1050" kern="1200" dirty="0"/>
            <a:t>Establish a relationship with your budget office or sponsored research office</a:t>
          </a:r>
        </a:p>
      </dsp:txBody>
      <dsp:txXfrm>
        <a:off x="3074991" y="3333887"/>
        <a:ext cx="1017544" cy="1472751"/>
      </dsp:txXfrm>
    </dsp:sp>
    <dsp:sp modelId="{B984D4F6-E64E-4BA8-BF77-9CA1603029B0}">
      <dsp:nvSpPr>
        <dsp:cNvPr id="0" name=""/>
        <dsp:cNvSpPr/>
      </dsp:nvSpPr>
      <dsp:spPr>
        <a:xfrm>
          <a:off x="4360630" y="0"/>
          <a:ext cx="1351073" cy="5094515"/>
        </a:xfrm>
        <a:prstGeom prst="roundRect">
          <a:avLst>
            <a:gd name="adj" fmla="val 10000"/>
          </a:avLst>
        </a:prstGeom>
        <a:solidFill>
          <a:schemeClr val="accent1">
            <a:tint val="40000"/>
            <a:hueOff val="0"/>
            <a:satOff val="0"/>
            <a:lumOff val="0"/>
            <a:alphaOff val="0"/>
          </a:schemeClr>
        </a:solidFill>
        <a:ln w="12700"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Do follow through on reviewer feedback</a:t>
          </a:r>
        </a:p>
      </dsp:txBody>
      <dsp:txXfrm>
        <a:off x="4360630" y="0"/>
        <a:ext cx="1351073" cy="1528354"/>
      </dsp:txXfrm>
    </dsp:sp>
    <dsp:sp modelId="{E32699A7-F7C3-4CEA-8FB2-BDFA69375A04}">
      <dsp:nvSpPr>
        <dsp:cNvPr id="0" name=""/>
        <dsp:cNvSpPr/>
      </dsp:nvSpPr>
      <dsp:spPr>
        <a:xfrm>
          <a:off x="4455303" y="1528354"/>
          <a:ext cx="1161728" cy="3311434"/>
        </a:xfrm>
        <a:prstGeom prst="roundRect">
          <a:avLst>
            <a:gd name="adj" fmla="val 10000"/>
          </a:avLst>
        </a:prstGeom>
        <a:solidFill>
          <a:schemeClr val="accent1">
            <a:hueOff val="0"/>
            <a:satOff val="0"/>
            <a:lumOff val="0"/>
            <a:alphaOff val="0"/>
          </a:schemeClr>
        </a:solidFill>
        <a:ln>
          <a:noFill/>
        </a:ln>
        <a:effectLst>
          <a:outerShdw blurRad="50800" dist="31750" dir="5400000" sy="98000" rotWithShape="0">
            <a:srgbClr val="000000">
              <a:alpha val="47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66725">
            <a:lnSpc>
              <a:spcPct val="90000"/>
            </a:lnSpc>
            <a:spcBef>
              <a:spcPct val="0"/>
            </a:spcBef>
            <a:spcAft>
              <a:spcPct val="35000"/>
            </a:spcAft>
            <a:buNone/>
          </a:pPr>
          <a:r>
            <a:rPr lang="en-US" sz="1050" kern="1200" dirty="0"/>
            <a:t>Give weight to the critical reviews</a:t>
          </a:r>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r>
            <a:rPr lang="en-US" sz="1050" kern="1200" dirty="0"/>
            <a:t>Arguing with HEP that 3 out of 5 reviewers thought your proposal was excellent does not address the 2 reviewers who had a different opinion</a:t>
          </a:r>
        </a:p>
      </dsp:txBody>
      <dsp:txXfrm>
        <a:off x="4489329" y="1562380"/>
        <a:ext cx="1093676" cy="3243382"/>
      </dsp:txXfrm>
    </dsp:sp>
    <dsp:sp modelId="{09FE8017-CE95-41F6-8CB4-8AD864896595}">
      <dsp:nvSpPr>
        <dsp:cNvPr id="0" name=""/>
        <dsp:cNvSpPr/>
      </dsp:nvSpPr>
      <dsp:spPr>
        <a:xfrm>
          <a:off x="5813034" y="0"/>
          <a:ext cx="1351073" cy="5094515"/>
        </a:xfrm>
        <a:prstGeom prst="roundRect">
          <a:avLst>
            <a:gd name="adj" fmla="val 10000"/>
          </a:avLst>
        </a:prstGeom>
        <a:solidFill>
          <a:schemeClr val="accent1">
            <a:tint val="40000"/>
            <a:hueOff val="0"/>
            <a:satOff val="0"/>
            <a:lumOff val="0"/>
            <a:alphaOff val="0"/>
          </a:schemeClr>
        </a:solidFill>
        <a:ln w="12700"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Do follow proper English grammar and composition</a:t>
          </a:r>
          <a:endParaRPr lang="en-US" sz="1600" kern="1200" dirty="0"/>
        </a:p>
      </dsp:txBody>
      <dsp:txXfrm>
        <a:off x="5813034" y="0"/>
        <a:ext cx="1351073" cy="1528354"/>
      </dsp:txXfrm>
    </dsp:sp>
    <dsp:sp modelId="{731F095C-82E5-4AB7-BACD-0571AEC1AA10}">
      <dsp:nvSpPr>
        <dsp:cNvPr id="0" name=""/>
        <dsp:cNvSpPr/>
      </dsp:nvSpPr>
      <dsp:spPr>
        <a:xfrm>
          <a:off x="5948141" y="1529847"/>
          <a:ext cx="1080858" cy="1536065"/>
        </a:xfrm>
        <a:prstGeom prst="roundRect">
          <a:avLst>
            <a:gd name="adj" fmla="val 10000"/>
          </a:avLst>
        </a:prstGeom>
        <a:solidFill>
          <a:schemeClr val="accent1">
            <a:hueOff val="0"/>
            <a:satOff val="0"/>
            <a:lumOff val="0"/>
            <a:alphaOff val="0"/>
          </a:schemeClr>
        </a:solidFill>
        <a:ln>
          <a:noFill/>
        </a:ln>
        <a:effectLst>
          <a:outerShdw blurRad="50800" dist="31750" dir="5400000" sy="98000" rotWithShape="0">
            <a:srgbClr val="000000">
              <a:alpha val="47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66725">
            <a:lnSpc>
              <a:spcPct val="90000"/>
            </a:lnSpc>
            <a:spcBef>
              <a:spcPct val="0"/>
            </a:spcBef>
            <a:spcAft>
              <a:spcPct val="35000"/>
            </a:spcAft>
            <a:buNone/>
          </a:pPr>
          <a:r>
            <a:rPr lang="en-US" sz="1050" kern="1200" dirty="0"/>
            <a:t>Careless editing will annoy or confuse reviewers</a:t>
          </a:r>
        </a:p>
      </dsp:txBody>
      <dsp:txXfrm>
        <a:off x="5979798" y="1561504"/>
        <a:ext cx="1017544" cy="1472751"/>
      </dsp:txXfrm>
    </dsp:sp>
    <dsp:sp modelId="{A67835F3-17DC-46BD-ADA3-9CBF9C642487}">
      <dsp:nvSpPr>
        <dsp:cNvPr id="0" name=""/>
        <dsp:cNvSpPr/>
      </dsp:nvSpPr>
      <dsp:spPr>
        <a:xfrm>
          <a:off x="5948141" y="3302230"/>
          <a:ext cx="1080858" cy="1536065"/>
        </a:xfrm>
        <a:prstGeom prst="roundRect">
          <a:avLst>
            <a:gd name="adj" fmla="val 10000"/>
          </a:avLst>
        </a:prstGeom>
        <a:solidFill>
          <a:schemeClr val="accent1">
            <a:hueOff val="0"/>
            <a:satOff val="0"/>
            <a:lumOff val="0"/>
            <a:alphaOff val="0"/>
          </a:schemeClr>
        </a:solidFill>
        <a:ln>
          <a:noFill/>
        </a:ln>
        <a:effectLst>
          <a:outerShdw blurRad="50800" dist="31750" dir="5400000" sy="98000" rotWithShape="0">
            <a:srgbClr val="000000">
              <a:alpha val="47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66725">
            <a:lnSpc>
              <a:spcPct val="90000"/>
            </a:lnSpc>
            <a:spcBef>
              <a:spcPct val="0"/>
            </a:spcBef>
            <a:spcAft>
              <a:spcPct val="35000"/>
            </a:spcAft>
            <a:buNone/>
          </a:pPr>
          <a:r>
            <a:rPr lang="en-US" sz="1050" kern="1200" dirty="0"/>
            <a:t>Hire someone to proof-read your proposal</a:t>
          </a:r>
        </a:p>
      </dsp:txBody>
      <dsp:txXfrm>
        <a:off x="5979798" y="3333887"/>
        <a:ext cx="1017544" cy="1472751"/>
      </dsp:txXfrm>
    </dsp:sp>
    <dsp:sp modelId="{0023AD17-FE21-4D44-A3F0-43D3E7100C98}">
      <dsp:nvSpPr>
        <dsp:cNvPr id="0" name=""/>
        <dsp:cNvSpPr/>
      </dsp:nvSpPr>
      <dsp:spPr>
        <a:xfrm>
          <a:off x="7265438" y="0"/>
          <a:ext cx="1351073" cy="5094515"/>
        </a:xfrm>
        <a:prstGeom prst="roundRect">
          <a:avLst>
            <a:gd name="adj" fmla="val 10000"/>
          </a:avLst>
        </a:prstGeom>
        <a:solidFill>
          <a:schemeClr val="accent1">
            <a:tint val="40000"/>
            <a:hueOff val="0"/>
            <a:satOff val="0"/>
            <a:lumOff val="0"/>
            <a:alphaOff val="0"/>
          </a:schemeClr>
        </a:solidFill>
        <a:ln w="12700"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Do ask for what you reasonably need</a:t>
          </a:r>
        </a:p>
      </dsp:txBody>
      <dsp:txXfrm>
        <a:off x="7265438" y="0"/>
        <a:ext cx="1351073" cy="1528354"/>
      </dsp:txXfrm>
    </dsp:sp>
    <dsp:sp modelId="{16AA372D-FCB1-477E-969A-410B0B8E90B9}">
      <dsp:nvSpPr>
        <dsp:cNvPr id="0" name=""/>
        <dsp:cNvSpPr/>
      </dsp:nvSpPr>
      <dsp:spPr>
        <a:xfrm>
          <a:off x="7319988" y="1529847"/>
          <a:ext cx="1241971" cy="1536065"/>
        </a:xfrm>
        <a:prstGeom prst="roundRect">
          <a:avLst>
            <a:gd name="adj" fmla="val 10000"/>
          </a:avLst>
        </a:prstGeom>
        <a:solidFill>
          <a:schemeClr val="accent1">
            <a:hueOff val="0"/>
            <a:satOff val="0"/>
            <a:lumOff val="0"/>
            <a:alphaOff val="0"/>
          </a:schemeClr>
        </a:solidFill>
        <a:ln>
          <a:noFill/>
        </a:ln>
        <a:effectLst>
          <a:outerShdw blurRad="50800" dist="31750" dir="5400000" sy="98000" rotWithShape="0">
            <a:srgbClr val="000000">
              <a:alpha val="47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7940" tIns="20955" rIns="27940" bIns="20955" numCol="1" spcCol="1270" anchor="t" anchorCtr="0">
          <a:noAutofit/>
        </a:bodyPr>
        <a:lstStyle/>
        <a:p>
          <a:pPr marL="0" lvl="0" indent="0" algn="l" defTabSz="466725">
            <a:lnSpc>
              <a:spcPct val="90000"/>
            </a:lnSpc>
            <a:spcBef>
              <a:spcPct val="0"/>
            </a:spcBef>
            <a:spcAft>
              <a:spcPct val="35000"/>
            </a:spcAft>
            <a:buNone/>
          </a:pPr>
          <a:r>
            <a:rPr lang="en-US" sz="1050" kern="1200" dirty="0"/>
            <a:t>Standard research requests</a:t>
          </a:r>
        </a:p>
        <a:p>
          <a:pPr marL="57150" lvl="1" indent="-57150" algn="l" defTabSz="400050">
            <a:lnSpc>
              <a:spcPct val="90000"/>
            </a:lnSpc>
            <a:spcBef>
              <a:spcPct val="0"/>
            </a:spcBef>
            <a:spcAft>
              <a:spcPct val="15000"/>
            </a:spcAft>
            <a:buChar char="•"/>
          </a:pPr>
          <a:r>
            <a:rPr lang="en-US" sz="900" kern="1200" dirty="0"/>
            <a:t> Salary and travel</a:t>
          </a:r>
        </a:p>
        <a:p>
          <a:pPr marL="57150" lvl="1" indent="-57150" algn="l" defTabSz="400050">
            <a:lnSpc>
              <a:spcPct val="90000"/>
            </a:lnSpc>
            <a:spcBef>
              <a:spcPct val="0"/>
            </a:spcBef>
            <a:spcAft>
              <a:spcPct val="15000"/>
            </a:spcAft>
            <a:buChar char="•"/>
          </a:pPr>
          <a:r>
            <a:rPr lang="en-US" sz="900" kern="1200" dirty="0"/>
            <a:t> Other Personnel including post-docs, students, Engineer, etc.</a:t>
          </a:r>
        </a:p>
        <a:p>
          <a:pPr marL="57150" lvl="1" indent="-57150" algn="l" defTabSz="400050">
            <a:lnSpc>
              <a:spcPct val="90000"/>
            </a:lnSpc>
            <a:spcBef>
              <a:spcPct val="0"/>
            </a:spcBef>
            <a:spcAft>
              <a:spcPct val="15000"/>
            </a:spcAft>
            <a:buChar char="•"/>
          </a:pPr>
          <a:r>
            <a:rPr lang="en-US" sz="900" kern="1200" dirty="0"/>
            <a:t> Equipment, M&amp;S, Tuition remission</a:t>
          </a:r>
        </a:p>
      </dsp:txBody>
      <dsp:txXfrm>
        <a:off x="7356364" y="1566223"/>
        <a:ext cx="1169219" cy="1463313"/>
      </dsp:txXfrm>
    </dsp:sp>
    <dsp:sp modelId="{4064EC4B-4877-467A-8C66-E19A0018BB60}">
      <dsp:nvSpPr>
        <dsp:cNvPr id="0" name=""/>
        <dsp:cNvSpPr/>
      </dsp:nvSpPr>
      <dsp:spPr>
        <a:xfrm>
          <a:off x="7400545" y="3302230"/>
          <a:ext cx="1080858" cy="1536065"/>
        </a:xfrm>
        <a:prstGeom prst="roundRect">
          <a:avLst>
            <a:gd name="adj" fmla="val 10000"/>
          </a:avLst>
        </a:prstGeom>
        <a:solidFill>
          <a:schemeClr val="accent1">
            <a:hueOff val="0"/>
            <a:satOff val="0"/>
            <a:lumOff val="0"/>
            <a:alphaOff val="0"/>
          </a:schemeClr>
        </a:solidFill>
        <a:ln>
          <a:noFill/>
        </a:ln>
        <a:effectLst>
          <a:outerShdw blurRad="50800" dist="31750" dir="5400000" sy="98000" rotWithShape="0">
            <a:srgbClr val="000000">
              <a:alpha val="47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7940" tIns="20955" rIns="27940" bIns="20955" numCol="1" spcCol="1270" anchor="t" anchorCtr="0">
          <a:noAutofit/>
        </a:bodyPr>
        <a:lstStyle/>
        <a:p>
          <a:pPr marL="0" lvl="0" indent="0" algn="l" defTabSz="466725">
            <a:lnSpc>
              <a:spcPct val="90000"/>
            </a:lnSpc>
            <a:spcBef>
              <a:spcPct val="0"/>
            </a:spcBef>
            <a:spcAft>
              <a:spcPct val="35000"/>
            </a:spcAft>
            <a:buNone/>
          </a:pPr>
          <a:r>
            <a:rPr lang="en-US" sz="1050" kern="1200" dirty="0"/>
            <a:t>Realistic funding expectations  </a:t>
          </a:r>
        </a:p>
        <a:p>
          <a:pPr marL="57150" lvl="1" indent="-57150" algn="l" defTabSz="400050">
            <a:lnSpc>
              <a:spcPct val="90000"/>
            </a:lnSpc>
            <a:spcBef>
              <a:spcPct val="0"/>
            </a:spcBef>
            <a:spcAft>
              <a:spcPct val="15000"/>
            </a:spcAft>
            <a:buChar char="•"/>
          </a:pPr>
          <a:r>
            <a:rPr lang="en-US" sz="900" kern="1200" dirty="0"/>
            <a:t> Early Career &gt;$150k </a:t>
          </a:r>
          <a:r>
            <a:rPr lang="en-US" sz="900" kern="1200" dirty="0" err="1"/>
            <a:t>Univ</a:t>
          </a:r>
          <a:r>
            <a:rPr lang="en-US" sz="900" kern="1200" dirty="0"/>
            <a:t> &amp; &gt;$500k Lab</a:t>
          </a:r>
        </a:p>
        <a:p>
          <a:pPr marL="57150" lvl="1" indent="-57150" algn="l" defTabSz="400050">
            <a:lnSpc>
              <a:spcPct val="90000"/>
            </a:lnSpc>
            <a:spcBef>
              <a:spcPct val="0"/>
            </a:spcBef>
            <a:spcAft>
              <a:spcPct val="15000"/>
            </a:spcAft>
            <a:buChar char="•"/>
          </a:pPr>
          <a:r>
            <a:rPr lang="en-US" sz="900" kern="1200" dirty="0"/>
            <a:t> 50% FTE to proposal</a:t>
          </a:r>
        </a:p>
        <a:p>
          <a:pPr marL="57150" lvl="1" indent="-57150" algn="l" defTabSz="400050">
            <a:lnSpc>
              <a:spcPct val="90000"/>
            </a:lnSpc>
            <a:spcBef>
              <a:spcPct val="0"/>
            </a:spcBef>
            <a:spcAft>
              <a:spcPct val="15000"/>
            </a:spcAft>
            <a:buChar char="•"/>
          </a:pPr>
          <a:r>
            <a:rPr lang="en-US" sz="900" kern="1200" dirty="0"/>
            <a:t> Stagger personnel  </a:t>
          </a:r>
        </a:p>
      </dsp:txBody>
      <dsp:txXfrm>
        <a:off x="7432202" y="3333887"/>
        <a:ext cx="1017544" cy="147275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989BCD-DD87-4C8E-824A-66BE13B722A6}">
      <dsp:nvSpPr>
        <dsp:cNvPr id="0" name=""/>
        <dsp:cNvSpPr/>
      </dsp:nvSpPr>
      <dsp:spPr>
        <a:xfrm>
          <a:off x="543" y="0"/>
          <a:ext cx="1320189" cy="5122506"/>
        </a:xfrm>
        <a:prstGeom prst="roundRect">
          <a:avLst>
            <a:gd name="adj" fmla="val 10000"/>
          </a:avLst>
        </a:prstGeom>
        <a:solidFill>
          <a:schemeClr val="accent1">
            <a:tint val="40000"/>
            <a:hueOff val="0"/>
            <a:satOff val="0"/>
            <a:lumOff val="0"/>
            <a:alphaOff val="0"/>
          </a:schemeClr>
        </a:solidFill>
        <a:ln w="12700"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Do Not submit a proposal late</a:t>
          </a:r>
        </a:p>
      </dsp:txBody>
      <dsp:txXfrm>
        <a:off x="543" y="0"/>
        <a:ext cx="1320189" cy="1536751"/>
      </dsp:txXfrm>
    </dsp:sp>
    <dsp:sp modelId="{D494F5A1-00B5-4407-9024-B1F1D2FE9C39}">
      <dsp:nvSpPr>
        <dsp:cNvPr id="0" name=""/>
        <dsp:cNvSpPr/>
      </dsp:nvSpPr>
      <dsp:spPr>
        <a:xfrm>
          <a:off x="143694" y="1296474"/>
          <a:ext cx="1033887" cy="1662384"/>
        </a:xfrm>
        <a:prstGeom prst="roundRect">
          <a:avLst>
            <a:gd name="adj" fmla="val 10000"/>
          </a:avLst>
        </a:prstGeom>
        <a:solidFill>
          <a:schemeClr val="accent1">
            <a:hueOff val="0"/>
            <a:satOff val="0"/>
            <a:lumOff val="0"/>
            <a:alphaOff val="0"/>
          </a:schemeClr>
        </a:solidFill>
        <a:ln>
          <a:noFill/>
        </a:ln>
        <a:effectLst>
          <a:outerShdw blurRad="50800" dist="31750" dir="5400000" sy="98000" rotWithShape="0">
            <a:srgbClr val="000000">
              <a:alpha val="47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kern="1200" dirty="0"/>
            <a:t>You should assume that applications received after the deadline will not be reviewed or considered for award</a:t>
          </a:r>
        </a:p>
      </dsp:txBody>
      <dsp:txXfrm>
        <a:off x="173976" y="1326756"/>
        <a:ext cx="973323" cy="1601820"/>
      </dsp:txXfrm>
    </dsp:sp>
    <dsp:sp modelId="{611AD750-4DF8-429C-8681-0AB9C5833C68}">
      <dsp:nvSpPr>
        <dsp:cNvPr id="0" name=""/>
        <dsp:cNvSpPr/>
      </dsp:nvSpPr>
      <dsp:spPr>
        <a:xfrm>
          <a:off x="96737" y="3362030"/>
          <a:ext cx="1127800" cy="1503535"/>
        </a:xfrm>
        <a:prstGeom prst="roundRect">
          <a:avLst>
            <a:gd name="adj" fmla="val 10000"/>
          </a:avLst>
        </a:prstGeom>
        <a:solidFill>
          <a:schemeClr val="accent1">
            <a:hueOff val="0"/>
            <a:satOff val="0"/>
            <a:lumOff val="0"/>
            <a:alphaOff val="0"/>
          </a:schemeClr>
        </a:solidFill>
        <a:ln>
          <a:noFill/>
        </a:ln>
        <a:effectLst>
          <a:outerShdw blurRad="50800" dist="31750" dir="5400000" sy="98000" rotWithShape="0">
            <a:srgbClr val="000000">
              <a:alpha val="47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kern="1200" dirty="0"/>
            <a:t>Use the weeks or months after the FOA is made public to prepare and then submit your proposal early</a:t>
          </a:r>
        </a:p>
      </dsp:txBody>
      <dsp:txXfrm>
        <a:off x="129769" y="3395062"/>
        <a:ext cx="1061736" cy="1437471"/>
      </dsp:txXfrm>
    </dsp:sp>
    <dsp:sp modelId="{68B8253E-FB48-4CA9-9338-BDB74EC19180}">
      <dsp:nvSpPr>
        <dsp:cNvPr id="0" name=""/>
        <dsp:cNvSpPr/>
      </dsp:nvSpPr>
      <dsp:spPr>
        <a:xfrm>
          <a:off x="1419746" y="0"/>
          <a:ext cx="1320189" cy="5122506"/>
        </a:xfrm>
        <a:prstGeom prst="roundRect">
          <a:avLst>
            <a:gd name="adj" fmla="val 10000"/>
          </a:avLst>
        </a:prstGeom>
        <a:solidFill>
          <a:schemeClr val="accent1">
            <a:tint val="40000"/>
            <a:hueOff val="0"/>
            <a:satOff val="0"/>
            <a:lumOff val="0"/>
            <a:alphaOff val="0"/>
          </a:schemeClr>
        </a:solidFill>
        <a:ln w="12700"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Do Not brag or exaggerate</a:t>
          </a:r>
        </a:p>
      </dsp:txBody>
      <dsp:txXfrm>
        <a:off x="1419746" y="0"/>
        <a:ext cx="1320189" cy="1536751"/>
      </dsp:txXfrm>
    </dsp:sp>
    <dsp:sp modelId="{A3D484AD-94AE-484E-A165-AE637FC65D54}">
      <dsp:nvSpPr>
        <dsp:cNvPr id="0" name=""/>
        <dsp:cNvSpPr/>
      </dsp:nvSpPr>
      <dsp:spPr>
        <a:xfrm>
          <a:off x="1551765" y="1537189"/>
          <a:ext cx="1056151" cy="1006367"/>
        </a:xfrm>
        <a:prstGeom prst="roundRect">
          <a:avLst>
            <a:gd name="adj" fmla="val 10000"/>
          </a:avLst>
        </a:prstGeom>
        <a:solidFill>
          <a:schemeClr val="accent1">
            <a:hueOff val="0"/>
            <a:satOff val="0"/>
            <a:lumOff val="0"/>
            <a:alphaOff val="0"/>
          </a:schemeClr>
        </a:solidFill>
        <a:ln>
          <a:noFill/>
        </a:ln>
        <a:effectLst>
          <a:outerShdw blurRad="50800" dist="31750" dir="5400000" sy="98000" rotWithShape="0">
            <a:srgbClr val="000000">
              <a:alpha val="47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kern="1200" dirty="0"/>
            <a:t>Be professional and objective.  </a:t>
          </a:r>
        </a:p>
      </dsp:txBody>
      <dsp:txXfrm>
        <a:off x="1581240" y="1566664"/>
        <a:ext cx="997201" cy="947417"/>
      </dsp:txXfrm>
    </dsp:sp>
    <dsp:sp modelId="{EFBBDB1C-C30C-47E9-85EE-53B08FB1BC76}">
      <dsp:nvSpPr>
        <dsp:cNvPr id="0" name=""/>
        <dsp:cNvSpPr/>
      </dsp:nvSpPr>
      <dsp:spPr>
        <a:xfrm>
          <a:off x="1492072" y="2698382"/>
          <a:ext cx="1175538" cy="1006367"/>
        </a:xfrm>
        <a:prstGeom prst="roundRect">
          <a:avLst>
            <a:gd name="adj" fmla="val 10000"/>
          </a:avLst>
        </a:prstGeom>
        <a:solidFill>
          <a:schemeClr val="accent1">
            <a:hueOff val="0"/>
            <a:satOff val="0"/>
            <a:lumOff val="0"/>
            <a:alphaOff val="0"/>
          </a:schemeClr>
        </a:solidFill>
        <a:ln>
          <a:noFill/>
        </a:ln>
        <a:effectLst>
          <a:outerShdw blurRad="50800" dist="31750" dir="5400000" sy="98000" rotWithShape="0">
            <a:srgbClr val="000000">
              <a:alpha val="47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kern="1200" dirty="0"/>
            <a:t>Fully list your accomplishments in the bio.  Include your mentoring.</a:t>
          </a:r>
        </a:p>
      </dsp:txBody>
      <dsp:txXfrm>
        <a:off x="1521547" y="2727857"/>
        <a:ext cx="1116588" cy="947417"/>
      </dsp:txXfrm>
    </dsp:sp>
    <dsp:sp modelId="{151E5E93-1956-46E2-A5CC-2560ABA79B23}">
      <dsp:nvSpPr>
        <dsp:cNvPr id="0" name=""/>
        <dsp:cNvSpPr/>
      </dsp:nvSpPr>
      <dsp:spPr>
        <a:xfrm>
          <a:off x="1551765" y="3859575"/>
          <a:ext cx="1056151" cy="1006367"/>
        </a:xfrm>
        <a:prstGeom prst="roundRect">
          <a:avLst>
            <a:gd name="adj" fmla="val 10000"/>
          </a:avLst>
        </a:prstGeom>
        <a:solidFill>
          <a:schemeClr val="accent1">
            <a:hueOff val="0"/>
            <a:satOff val="0"/>
            <a:lumOff val="0"/>
            <a:alphaOff val="0"/>
          </a:schemeClr>
        </a:solidFill>
        <a:ln>
          <a:noFill/>
        </a:ln>
        <a:effectLst>
          <a:outerShdw blurRad="50800" dist="31750" dir="5400000" sy="98000" rotWithShape="0">
            <a:srgbClr val="000000">
              <a:alpha val="47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kern="1200"/>
            <a:t>Accurately and reasonably describe research plan</a:t>
          </a:r>
          <a:endParaRPr lang="en-US" sz="1100" kern="1200" dirty="0"/>
        </a:p>
      </dsp:txBody>
      <dsp:txXfrm>
        <a:off x="1581240" y="3889050"/>
        <a:ext cx="997201" cy="947417"/>
      </dsp:txXfrm>
    </dsp:sp>
    <dsp:sp modelId="{DF9ABF2F-620D-40AF-B8FA-833A9382DFD8}">
      <dsp:nvSpPr>
        <dsp:cNvPr id="0" name=""/>
        <dsp:cNvSpPr/>
      </dsp:nvSpPr>
      <dsp:spPr>
        <a:xfrm>
          <a:off x="2838950" y="0"/>
          <a:ext cx="1320189" cy="5122506"/>
        </a:xfrm>
        <a:prstGeom prst="roundRect">
          <a:avLst>
            <a:gd name="adj" fmla="val 10000"/>
          </a:avLst>
        </a:prstGeom>
        <a:solidFill>
          <a:schemeClr val="accent1">
            <a:tint val="40000"/>
            <a:hueOff val="0"/>
            <a:satOff val="0"/>
            <a:lumOff val="0"/>
            <a:alphaOff val="0"/>
          </a:schemeClr>
        </a:solidFill>
        <a:ln w="12700"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Do Not bury the message</a:t>
          </a:r>
        </a:p>
      </dsp:txBody>
      <dsp:txXfrm>
        <a:off x="2838950" y="0"/>
        <a:ext cx="1320189" cy="1536751"/>
      </dsp:txXfrm>
    </dsp:sp>
    <dsp:sp modelId="{C3F8B526-652C-494C-8442-62F057C5D2CB}">
      <dsp:nvSpPr>
        <dsp:cNvPr id="0" name=""/>
        <dsp:cNvSpPr/>
      </dsp:nvSpPr>
      <dsp:spPr>
        <a:xfrm>
          <a:off x="2933665" y="1538411"/>
          <a:ext cx="1130757" cy="1281559"/>
        </a:xfrm>
        <a:prstGeom prst="roundRect">
          <a:avLst>
            <a:gd name="adj" fmla="val 10000"/>
          </a:avLst>
        </a:prstGeom>
        <a:solidFill>
          <a:schemeClr val="accent1">
            <a:hueOff val="0"/>
            <a:satOff val="0"/>
            <a:lumOff val="0"/>
            <a:alphaOff val="0"/>
          </a:schemeClr>
        </a:solidFill>
        <a:ln>
          <a:noFill/>
        </a:ln>
        <a:effectLst>
          <a:outerShdw blurRad="50800" dist="31750" dir="5400000" sy="98000" rotWithShape="0">
            <a:srgbClr val="000000">
              <a:alpha val="47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kern="1200" dirty="0"/>
            <a:t>The narrative should be accessible to a review panel with a wide range of expertise</a:t>
          </a:r>
        </a:p>
      </dsp:txBody>
      <dsp:txXfrm>
        <a:off x="2966784" y="1571530"/>
        <a:ext cx="1064519" cy="1215321"/>
      </dsp:txXfrm>
    </dsp:sp>
    <dsp:sp modelId="{E49B2B8C-F17E-4D2A-B731-38627BB5FF36}">
      <dsp:nvSpPr>
        <dsp:cNvPr id="0" name=""/>
        <dsp:cNvSpPr/>
      </dsp:nvSpPr>
      <dsp:spPr>
        <a:xfrm>
          <a:off x="2970969" y="2956287"/>
          <a:ext cx="1056151" cy="886058"/>
        </a:xfrm>
        <a:prstGeom prst="roundRect">
          <a:avLst>
            <a:gd name="adj" fmla="val 10000"/>
          </a:avLst>
        </a:prstGeom>
        <a:solidFill>
          <a:schemeClr val="accent1">
            <a:hueOff val="0"/>
            <a:satOff val="0"/>
            <a:lumOff val="0"/>
            <a:alphaOff val="0"/>
          </a:schemeClr>
        </a:solidFill>
        <a:ln>
          <a:noFill/>
        </a:ln>
        <a:effectLst>
          <a:outerShdw blurRad="50800" dist="31750" dir="5400000" sy="98000" rotWithShape="0">
            <a:srgbClr val="000000">
              <a:alpha val="47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kern="1200" dirty="0"/>
            <a:t>Avoid jargon when possible. Same with acronyms.</a:t>
          </a:r>
        </a:p>
      </dsp:txBody>
      <dsp:txXfrm>
        <a:off x="2996921" y="2982239"/>
        <a:ext cx="1004247" cy="834154"/>
      </dsp:txXfrm>
    </dsp:sp>
    <dsp:sp modelId="{94DD43A3-5169-4B72-9335-1DE6BD50881C}">
      <dsp:nvSpPr>
        <dsp:cNvPr id="0" name=""/>
        <dsp:cNvSpPr/>
      </dsp:nvSpPr>
      <dsp:spPr>
        <a:xfrm>
          <a:off x="2970969" y="3978662"/>
          <a:ext cx="1056151" cy="886058"/>
        </a:xfrm>
        <a:prstGeom prst="roundRect">
          <a:avLst>
            <a:gd name="adj" fmla="val 10000"/>
          </a:avLst>
        </a:prstGeom>
        <a:solidFill>
          <a:schemeClr val="accent1">
            <a:hueOff val="0"/>
            <a:satOff val="0"/>
            <a:lumOff val="0"/>
            <a:alphaOff val="0"/>
          </a:schemeClr>
        </a:solidFill>
        <a:ln>
          <a:noFill/>
        </a:ln>
        <a:effectLst>
          <a:outerShdw blurRad="50800" dist="31750" dir="5400000" sy="98000" rotWithShape="0">
            <a:srgbClr val="000000">
              <a:alpha val="47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kern="1200" dirty="0"/>
            <a:t>Describe in clear and concise language.  Tell a story.</a:t>
          </a:r>
        </a:p>
      </dsp:txBody>
      <dsp:txXfrm>
        <a:off x="2996921" y="4004614"/>
        <a:ext cx="1004247" cy="834154"/>
      </dsp:txXfrm>
    </dsp:sp>
    <dsp:sp modelId="{3EA30B83-5503-44E0-8ADC-6D3DAA1F051D}">
      <dsp:nvSpPr>
        <dsp:cNvPr id="0" name=""/>
        <dsp:cNvSpPr/>
      </dsp:nvSpPr>
      <dsp:spPr>
        <a:xfrm>
          <a:off x="4258153" y="0"/>
          <a:ext cx="1320189" cy="5122506"/>
        </a:xfrm>
        <a:prstGeom prst="roundRect">
          <a:avLst>
            <a:gd name="adj" fmla="val 10000"/>
          </a:avLst>
        </a:prstGeom>
        <a:solidFill>
          <a:schemeClr val="accent1">
            <a:tint val="40000"/>
            <a:hueOff val="0"/>
            <a:satOff val="0"/>
            <a:lumOff val="0"/>
            <a:alphaOff val="0"/>
          </a:schemeClr>
        </a:solidFill>
        <a:ln w="12700"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Do Not dwell on the past</a:t>
          </a:r>
        </a:p>
      </dsp:txBody>
      <dsp:txXfrm>
        <a:off x="4258153" y="0"/>
        <a:ext cx="1320189" cy="1536751"/>
      </dsp:txXfrm>
    </dsp:sp>
    <dsp:sp modelId="{36155FEE-2B72-4FFE-8A70-8F85778BFBFD}">
      <dsp:nvSpPr>
        <dsp:cNvPr id="0" name=""/>
        <dsp:cNvSpPr/>
      </dsp:nvSpPr>
      <dsp:spPr>
        <a:xfrm>
          <a:off x="4400173" y="1537066"/>
          <a:ext cx="1036147" cy="1923937"/>
        </a:xfrm>
        <a:prstGeom prst="roundRect">
          <a:avLst>
            <a:gd name="adj" fmla="val 10000"/>
          </a:avLst>
        </a:prstGeom>
        <a:solidFill>
          <a:schemeClr val="accent1">
            <a:hueOff val="0"/>
            <a:satOff val="0"/>
            <a:lumOff val="0"/>
            <a:alphaOff val="0"/>
          </a:schemeClr>
        </a:solidFill>
        <a:ln>
          <a:noFill/>
        </a:ln>
        <a:effectLst>
          <a:outerShdw blurRad="50800" dist="31750" dir="5400000" sy="98000" rotWithShape="0">
            <a:srgbClr val="000000">
              <a:alpha val="47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t>General rule of thumb (1/3:2/3). </a:t>
          </a:r>
        </a:p>
        <a:p>
          <a:pPr marL="0" lvl="0" indent="0" algn="ctr" defTabSz="533400">
            <a:lnSpc>
              <a:spcPct val="90000"/>
            </a:lnSpc>
            <a:spcBef>
              <a:spcPct val="0"/>
            </a:spcBef>
            <a:spcAft>
              <a:spcPct val="35000"/>
            </a:spcAft>
            <a:buNone/>
          </a:pPr>
          <a:r>
            <a:rPr lang="en-US" sz="1200" kern="1200" dirty="0"/>
            <a:t>No more than one-third of proposal  devoted to past efforts  </a:t>
          </a:r>
        </a:p>
      </dsp:txBody>
      <dsp:txXfrm>
        <a:off x="4430521" y="1567414"/>
        <a:ext cx="975451" cy="1863241"/>
      </dsp:txXfrm>
    </dsp:sp>
    <dsp:sp modelId="{EFE3F6E3-DE7B-4F18-B9A6-9F7A29C6CB8B}">
      <dsp:nvSpPr>
        <dsp:cNvPr id="0" name=""/>
        <dsp:cNvSpPr/>
      </dsp:nvSpPr>
      <dsp:spPr>
        <a:xfrm>
          <a:off x="4390172" y="3648345"/>
          <a:ext cx="1056151" cy="1217720"/>
        </a:xfrm>
        <a:prstGeom prst="roundRect">
          <a:avLst>
            <a:gd name="adj" fmla="val 10000"/>
          </a:avLst>
        </a:prstGeom>
        <a:solidFill>
          <a:schemeClr val="accent1">
            <a:hueOff val="0"/>
            <a:satOff val="0"/>
            <a:lumOff val="0"/>
            <a:alphaOff val="0"/>
          </a:schemeClr>
        </a:solidFill>
        <a:ln>
          <a:noFill/>
        </a:ln>
        <a:effectLst>
          <a:outerShdw blurRad="50800" dist="31750" dir="5400000" sy="98000" rotWithShape="0">
            <a:srgbClr val="000000">
              <a:alpha val="47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t>Majority of proposal narrative should be forward looking</a:t>
          </a:r>
        </a:p>
      </dsp:txBody>
      <dsp:txXfrm>
        <a:off x="4421106" y="3679279"/>
        <a:ext cx="994283" cy="1155852"/>
      </dsp:txXfrm>
    </dsp:sp>
    <dsp:sp modelId="{21E07DDB-EEAB-4F61-929B-9C6B257F392A}">
      <dsp:nvSpPr>
        <dsp:cNvPr id="0" name=""/>
        <dsp:cNvSpPr/>
      </dsp:nvSpPr>
      <dsp:spPr>
        <a:xfrm>
          <a:off x="5677356" y="0"/>
          <a:ext cx="1320189" cy="5122506"/>
        </a:xfrm>
        <a:prstGeom prst="roundRect">
          <a:avLst>
            <a:gd name="adj" fmla="val 10000"/>
          </a:avLst>
        </a:prstGeom>
        <a:solidFill>
          <a:schemeClr val="accent1">
            <a:tint val="40000"/>
            <a:hueOff val="0"/>
            <a:satOff val="0"/>
            <a:lumOff val="0"/>
            <a:alphaOff val="0"/>
          </a:schemeClr>
        </a:solidFill>
        <a:ln w="12700"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Do Not submit a sloppy budget</a:t>
          </a:r>
        </a:p>
      </dsp:txBody>
      <dsp:txXfrm>
        <a:off x="5677356" y="0"/>
        <a:ext cx="1320189" cy="1536751"/>
      </dsp:txXfrm>
    </dsp:sp>
    <dsp:sp modelId="{12E7B462-206B-4F82-A3EC-8BAB2F5B4994}">
      <dsp:nvSpPr>
        <dsp:cNvPr id="0" name=""/>
        <dsp:cNvSpPr/>
      </dsp:nvSpPr>
      <dsp:spPr>
        <a:xfrm>
          <a:off x="5809375" y="1537497"/>
          <a:ext cx="1056151" cy="1407938"/>
        </a:xfrm>
        <a:prstGeom prst="roundRect">
          <a:avLst>
            <a:gd name="adj" fmla="val 10000"/>
          </a:avLst>
        </a:prstGeom>
        <a:solidFill>
          <a:schemeClr val="accent1">
            <a:hueOff val="0"/>
            <a:satOff val="0"/>
            <a:lumOff val="0"/>
            <a:alphaOff val="0"/>
          </a:schemeClr>
        </a:solidFill>
        <a:ln>
          <a:noFill/>
        </a:ln>
        <a:effectLst>
          <a:outerShdw blurRad="50800" dist="31750" dir="5400000" sy="98000" rotWithShape="0">
            <a:srgbClr val="000000">
              <a:alpha val="47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kern="1200" dirty="0"/>
            <a:t>The budget sheets and justification should be prepared with the same care as the narrative</a:t>
          </a:r>
        </a:p>
      </dsp:txBody>
      <dsp:txXfrm>
        <a:off x="5840309" y="1568431"/>
        <a:ext cx="994283" cy="1346070"/>
      </dsp:txXfrm>
    </dsp:sp>
    <dsp:sp modelId="{6E0469C3-8054-40AD-94AC-E33BD6788B04}">
      <dsp:nvSpPr>
        <dsp:cNvPr id="0" name=""/>
        <dsp:cNvSpPr/>
      </dsp:nvSpPr>
      <dsp:spPr>
        <a:xfrm>
          <a:off x="5770646" y="3162042"/>
          <a:ext cx="1133609" cy="1703591"/>
        </a:xfrm>
        <a:prstGeom prst="roundRect">
          <a:avLst>
            <a:gd name="adj" fmla="val 10000"/>
          </a:avLst>
        </a:prstGeom>
        <a:solidFill>
          <a:schemeClr val="accent1">
            <a:hueOff val="0"/>
            <a:satOff val="0"/>
            <a:lumOff val="0"/>
            <a:alphaOff val="0"/>
          </a:schemeClr>
        </a:solidFill>
        <a:ln>
          <a:noFill/>
        </a:ln>
        <a:effectLst>
          <a:outerShdw blurRad="50800" dist="31750" dir="5400000" sy="98000" rotWithShape="0">
            <a:srgbClr val="000000">
              <a:alpha val="47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7940" tIns="20955" rIns="27940" bIns="20955" numCol="1" spcCol="1270" anchor="t" anchorCtr="0">
          <a:noAutofit/>
        </a:bodyPr>
        <a:lstStyle/>
        <a:p>
          <a:pPr marL="0" lvl="0" indent="0" algn="l" defTabSz="488950">
            <a:lnSpc>
              <a:spcPct val="90000"/>
            </a:lnSpc>
            <a:spcBef>
              <a:spcPct val="0"/>
            </a:spcBef>
            <a:spcAft>
              <a:spcPct val="35000"/>
            </a:spcAft>
            <a:buNone/>
          </a:pPr>
          <a:r>
            <a:rPr lang="en-US" sz="1100" kern="1200" dirty="0"/>
            <a:t>Reviewers will call out any:</a:t>
          </a:r>
        </a:p>
        <a:p>
          <a:pPr marL="57150" lvl="1" indent="-57150" algn="l" defTabSz="444500">
            <a:lnSpc>
              <a:spcPct val="90000"/>
            </a:lnSpc>
            <a:spcBef>
              <a:spcPct val="0"/>
            </a:spcBef>
            <a:spcAft>
              <a:spcPct val="15000"/>
            </a:spcAft>
            <a:buChar char="•"/>
          </a:pPr>
          <a:r>
            <a:rPr lang="en-US" sz="1000" kern="1200" dirty="0"/>
            <a:t> Excessive or inappropriate requests</a:t>
          </a:r>
        </a:p>
        <a:p>
          <a:pPr marL="57150" lvl="1" indent="-57150" algn="l" defTabSz="444500">
            <a:lnSpc>
              <a:spcPct val="90000"/>
            </a:lnSpc>
            <a:spcBef>
              <a:spcPct val="0"/>
            </a:spcBef>
            <a:spcAft>
              <a:spcPct val="15000"/>
            </a:spcAft>
            <a:buChar char="•"/>
          </a:pPr>
          <a:r>
            <a:rPr lang="en-US" sz="1000" kern="1200" dirty="0"/>
            <a:t> Arithmetic errors</a:t>
          </a:r>
        </a:p>
        <a:p>
          <a:pPr marL="57150" lvl="1" indent="-57150" algn="l" defTabSz="444500">
            <a:lnSpc>
              <a:spcPct val="90000"/>
            </a:lnSpc>
            <a:spcBef>
              <a:spcPct val="0"/>
            </a:spcBef>
            <a:spcAft>
              <a:spcPct val="15000"/>
            </a:spcAft>
            <a:buChar char="•"/>
          </a:pPr>
          <a:r>
            <a:rPr lang="en-US" sz="1000" kern="1200" dirty="0"/>
            <a:t> Poorly justified expenses</a:t>
          </a:r>
        </a:p>
      </dsp:txBody>
      <dsp:txXfrm>
        <a:off x="5803848" y="3195244"/>
        <a:ext cx="1067205" cy="1637187"/>
      </dsp:txXfrm>
    </dsp:sp>
    <dsp:sp modelId="{B74B6639-A52B-4958-8317-72A2D27FC32F}">
      <dsp:nvSpPr>
        <dsp:cNvPr id="0" name=""/>
        <dsp:cNvSpPr/>
      </dsp:nvSpPr>
      <dsp:spPr>
        <a:xfrm>
          <a:off x="7096559" y="0"/>
          <a:ext cx="1418635" cy="5122506"/>
        </a:xfrm>
        <a:prstGeom prst="roundRect">
          <a:avLst>
            <a:gd name="adj" fmla="val 10000"/>
          </a:avLst>
        </a:prstGeom>
        <a:solidFill>
          <a:schemeClr val="accent1">
            <a:tint val="40000"/>
            <a:hueOff val="0"/>
            <a:satOff val="0"/>
            <a:lumOff val="0"/>
            <a:alphaOff val="0"/>
          </a:schemeClr>
        </a:solidFill>
        <a:ln w="12700"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Do Not be discouraged</a:t>
          </a:r>
        </a:p>
      </dsp:txBody>
      <dsp:txXfrm>
        <a:off x="7096559" y="0"/>
        <a:ext cx="1418635" cy="1536751"/>
      </dsp:txXfrm>
    </dsp:sp>
    <dsp:sp modelId="{24981E0B-3A42-4982-83D2-B89FBE31AB12}">
      <dsp:nvSpPr>
        <dsp:cNvPr id="0" name=""/>
        <dsp:cNvSpPr/>
      </dsp:nvSpPr>
      <dsp:spPr>
        <a:xfrm>
          <a:off x="7221303" y="1536751"/>
          <a:ext cx="1169148" cy="3329628"/>
        </a:xfrm>
        <a:prstGeom prst="roundRect">
          <a:avLst>
            <a:gd name="adj" fmla="val 10000"/>
          </a:avLst>
        </a:prstGeom>
        <a:solidFill>
          <a:schemeClr val="accent1">
            <a:hueOff val="0"/>
            <a:satOff val="0"/>
            <a:lumOff val="0"/>
            <a:alphaOff val="0"/>
          </a:schemeClr>
        </a:solidFill>
        <a:ln>
          <a:noFill/>
        </a:ln>
        <a:effectLst>
          <a:outerShdw blurRad="50800" dist="31750" dir="5400000" sy="98000" rotWithShape="0">
            <a:srgbClr val="000000">
              <a:alpha val="47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kern="1200" dirty="0"/>
            <a:t>Competition is strong.  </a:t>
          </a:r>
        </a:p>
        <a:p>
          <a:pPr marL="0" lvl="0" indent="0" algn="ctr" defTabSz="488950">
            <a:lnSpc>
              <a:spcPct val="90000"/>
            </a:lnSpc>
            <a:spcBef>
              <a:spcPct val="0"/>
            </a:spcBef>
            <a:spcAft>
              <a:spcPct val="35000"/>
            </a:spcAft>
            <a:buNone/>
          </a:pPr>
          <a:endParaRPr lang="en-US" sz="1100" kern="1200" dirty="0"/>
        </a:p>
        <a:p>
          <a:pPr marL="0" lvl="0" indent="0" algn="ctr" defTabSz="488950">
            <a:lnSpc>
              <a:spcPct val="90000"/>
            </a:lnSpc>
            <a:spcBef>
              <a:spcPct val="0"/>
            </a:spcBef>
            <a:spcAft>
              <a:spcPct val="35000"/>
            </a:spcAft>
            <a:buNone/>
          </a:pPr>
          <a:r>
            <a:rPr lang="en-US" sz="1100" kern="1200" dirty="0"/>
            <a:t>Some very good proposals are declined due to limited resources.</a:t>
          </a:r>
        </a:p>
        <a:p>
          <a:pPr marL="0" lvl="0" indent="0" algn="ctr" defTabSz="488950">
            <a:lnSpc>
              <a:spcPct val="90000"/>
            </a:lnSpc>
            <a:spcBef>
              <a:spcPct val="0"/>
            </a:spcBef>
            <a:spcAft>
              <a:spcPct val="35000"/>
            </a:spcAft>
            <a:buNone/>
          </a:pPr>
          <a:endParaRPr lang="en-US" sz="1100" kern="1200" dirty="0"/>
        </a:p>
        <a:p>
          <a:pPr marL="0" lvl="0" indent="0" algn="ctr" defTabSz="488950">
            <a:lnSpc>
              <a:spcPct val="90000"/>
            </a:lnSpc>
            <a:spcBef>
              <a:spcPct val="0"/>
            </a:spcBef>
            <a:spcAft>
              <a:spcPct val="35000"/>
            </a:spcAft>
            <a:buNone/>
          </a:pPr>
          <a:r>
            <a:rPr lang="en-US" sz="1100" kern="1200" dirty="0"/>
            <a:t>That first feedback is so valuable.</a:t>
          </a:r>
        </a:p>
        <a:p>
          <a:pPr marL="0" lvl="0" indent="0" algn="ctr" defTabSz="488950">
            <a:lnSpc>
              <a:spcPct val="90000"/>
            </a:lnSpc>
            <a:spcBef>
              <a:spcPct val="0"/>
            </a:spcBef>
            <a:spcAft>
              <a:spcPct val="35000"/>
            </a:spcAft>
            <a:buNone/>
          </a:pPr>
          <a:endParaRPr lang="en-US" sz="1100" kern="1200" dirty="0"/>
        </a:p>
      </dsp:txBody>
      <dsp:txXfrm>
        <a:off x="7255546" y="1570994"/>
        <a:ext cx="1100662" cy="3261142"/>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0.14501</cdr:x>
      <cdr:y>0.75742</cdr:y>
    </cdr:from>
    <cdr:to>
      <cdr:x>0.25719</cdr:x>
      <cdr:y>0.84976</cdr:y>
    </cdr:to>
    <cdr:sp macro="" textlink="">
      <cdr:nvSpPr>
        <cdr:cNvPr id="2" name="TextBox 1"/>
        <cdr:cNvSpPr txBox="1"/>
      </cdr:nvSpPr>
      <cdr:spPr>
        <a:xfrm xmlns:a="http://schemas.openxmlformats.org/drawingml/2006/main">
          <a:off x="1257729" y="3954726"/>
          <a:ext cx="973004" cy="482134"/>
        </a:xfrm>
        <a:prstGeom xmlns:a="http://schemas.openxmlformats.org/drawingml/2006/main" prst="rect">
          <a:avLst/>
        </a:prstGeom>
        <a:solidFill xmlns:a="http://schemas.openxmlformats.org/drawingml/2006/main">
          <a:schemeClr val="accent3">
            <a:lumMod val="20000"/>
            <a:lumOff val="80000"/>
          </a:schemeClr>
        </a:solidFill>
      </cdr:spPr>
      <cdr:txBody>
        <a:bodyPr xmlns:a="http://schemas.openxmlformats.org/drawingml/2006/main" vertOverflow="clip" wrap="none" rtlCol="0"/>
        <a:lstStyle xmlns:a="http://schemas.openxmlformats.org/drawingml/2006/main"/>
        <a:p xmlns:a="http://schemas.openxmlformats.org/drawingml/2006/main">
          <a:r>
            <a:rPr lang="en-US" sz="1200" b="1" dirty="0"/>
            <a:t>~+150M </a:t>
          </a:r>
        </a:p>
        <a:p xmlns:a="http://schemas.openxmlformats.org/drawingml/2006/main">
          <a:r>
            <a:rPr lang="en-US" sz="1200" b="1" dirty="0"/>
            <a:t>pre-SSC</a:t>
          </a:r>
        </a:p>
      </cdr:txBody>
    </cdr:sp>
  </cdr:relSizeAnchor>
</c:userShapes>
</file>

<file path=ppt/drawings/drawing2.xml><?xml version="1.0" encoding="utf-8"?>
<c:userShapes xmlns:c="http://schemas.openxmlformats.org/drawingml/2006/chart">
  <cdr:relSizeAnchor xmlns:cdr="http://schemas.openxmlformats.org/drawingml/2006/chartDrawing">
    <cdr:from>
      <cdr:x>0.77313</cdr:x>
      <cdr:y>0.14731</cdr:y>
    </cdr:from>
    <cdr:to>
      <cdr:x>0.96451</cdr:x>
      <cdr:y>0.27615</cdr:y>
    </cdr:to>
    <cdr:sp macro="" textlink="">
      <cdr:nvSpPr>
        <cdr:cNvPr id="2" name="TextBox 1">
          <a:extLst xmlns:a="http://schemas.openxmlformats.org/drawingml/2006/main">
            <a:ext uri="{FF2B5EF4-FFF2-40B4-BE49-F238E27FC236}">
              <a16:creationId xmlns:a16="http://schemas.microsoft.com/office/drawing/2014/main" id="{56604181-4EAB-4E79-9810-5AA3BCA73392}"/>
            </a:ext>
          </a:extLst>
        </cdr:cNvPr>
        <cdr:cNvSpPr txBox="1"/>
      </cdr:nvSpPr>
      <cdr:spPr>
        <a:xfrm xmlns:a="http://schemas.openxmlformats.org/drawingml/2006/main">
          <a:off x="6751141" y="769171"/>
          <a:ext cx="1671146" cy="67266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b="1" dirty="0">
              <a:solidFill>
                <a:schemeClr val="bg1"/>
              </a:solidFill>
            </a:rPr>
            <a:t>LBNF/DUNE, Mu2E, PIP-II</a:t>
          </a:r>
        </a:p>
      </cdr:txBody>
    </cdr:sp>
  </cdr:relSizeAnchor>
</c:userShapes>
</file>

<file path=ppt/drawings/drawing3.xml><?xml version="1.0" encoding="utf-8"?>
<c:userShapes xmlns:c="http://schemas.openxmlformats.org/drawingml/2006/chart">
  <cdr:relSizeAnchor xmlns:cdr="http://schemas.openxmlformats.org/drawingml/2006/chartDrawing">
    <cdr:from>
      <cdr:x>0.1508</cdr:x>
      <cdr:y>0</cdr:y>
    </cdr:from>
    <cdr:to>
      <cdr:x>0.88126</cdr:x>
      <cdr:y>0.07074</cdr:y>
    </cdr:to>
    <cdr:sp macro="" textlink="">
      <cdr:nvSpPr>
        <cdr:cNvPr id="2" name="Rectangle 1">
          <a:extLst xmlns:a="http://schemas.openxmlformats.org/drawingml/2006/main">
            <a:ext uri="{FF2B5EF4-FFF2-40B4-BE49-F238E27FC236}">
              <a16:creationId xmlns:a16="http://schemas.microsoft.com/office/drawing/2014/main" id="{BFCC9BB4-C541-4261-9F44-2EDA95F31AFE}"/>
            </a:ext>
          </a:extLst>
        </cdr:cNvPr>
        <cdr:cNvSpPr/>
      </cdr:nvSpPr>
      <cdr:spPr>
        <a:xfrm xmlns:a="http://schemas.openxmlformats.org/drawingml/2006/main">
          <a:off x="1288174" y="-1017588"/>
          <a:ext cx="6239807" cy="369332"/>
        </a:xfrm>
        <a:prstGeom xmlns:a="http://schemas.openxmlformats.org/drawingml/2006/main" prst="rect">
          <a:avLst/>
        </a:prstGeom>
        <a:solidFill xmlns:a="http://schemas.openxmlformats.org/drawingml/2006/main">
          <a:schemeClr val="accent2">
            <a:lumMod val="20000"/>
            <a:lumOff val="80000"/>
          </a:schemeClr>
        </a:solidFill>
      </cdr:spPr>
      <cdr:txBody>
        <a:bodyPr xmlns:a="http://schemas.openxmlformats.org/drawingml/2006/main" wrap="square">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b="1" dirty="0">
              <a:latin typeface="Calibri" panose="020F0502020204030204" pitchFamily="34" charset="0"/>
            </a:rPr>
            <a:t>In Budget, this is “High Energy Physics” or HEP “Core” Program</a:t>
          </a:r>
          <a:endParaRPr lang="en-US"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B555A9-D479-43ED-8E7E-876160A49815}" type="datetimeFigureOut">
              <a:rPr lang="en-US" smtClean="0"/>
              <a:pPr/>
              <a:t>8/12/2020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819462-0C64-4AA0-B1D4-4C5403F0768D}" type="slidenum">
              <a:rPr lang="en-US" smtClean="0"/>
              <a:pPr/>
              <a:t>‹#›</a:t>
            </a:fld>
            <a:endParaRPr lang="en-US"/>
          </a:p>
        </p:txBody>
      </p:sp>
    </p:spTree>
    <p:extLst>
      <p:ext uri="{BB962C8B-B14F-4D97-AF65-F5344CB8AC3E}">
        <p14:creationId xmlns:p14="http://schemas.microsoft.com/office/powerpoint/2010/main" val="1128788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8819462-0C64-4AA0-B1D4-4C5403F0768D}" type="slidenum">
              <a:rPr lang="en-US" smtClean="0"/>
              <a:pPr/>
              <a:t>1</a:t>
            </a:fld>
            <a:endParaRPr lang="en-US"/>
          </a:p>
        </p:txBody>
      </p:sp>
    </p:spTree>
    <p:extLst>
      <p:ext uri="{BB962C8B-B14F-4D97-AF65-F5344CB8AC3E}">
        <p14:creationId xmlns:p14="http://schemas.microsoft.com/office/powerpoint/2010/main" val="623447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8819462-0C64-4AA0-B1D4-4C5403F0768D}"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3607643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A45DC9-C5FB-44F2-B47E-1DD549414028}" type="slidenum">
              <a:rPr lang="en-US" smtClean="0"/>
              <a:pPr/>
              <a:t>24</a:t>
            </a:fld>
            <a:endParaRPr lang="en-US" dirty="0"/>
          </a:p>
        </p:txBody>
      </p:sp>
    </p:spTree>
    <p:extLst>
      <p:ext uri="{BB962C8B-B14F-4D97-AF65-F5344CB8AC3E}">
        <p14:creationId xmlns:p14="http://schemas.microsoft.com/office/powerpoint/2010/main" val="3484322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A45DC9-C5FB-44F2-B47E-1DD549414028}" type="slidenum">
              <a:rPr lang="en-US" smtClean="0"/>
              <a:pPr/>
              <a:t>31</a:t>
            </a:fld>
            <a:endParaRPr lang="en-US"/>
          </a:p>
        </p:txBody>
      </p:sp>
    </p:spTree>
    <p:extLst>
      <p:ext uri="{BB962C8B-B14F-4D97-AF65-F5344CB8AC3E}">
        <p14:creationId xmlns:p14="http://schemas.microsoft.com/office/powerpoint/2010/main" val="3687171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819462-0C64-4AA0-B1D4-4C5403F0768D}" type="slidenum">
              <a:rPr lang="en-US" smtClean="0"/>
              <a:t>41</a:t>
            </a:fld>
            <a:endParaRPr lang="en-US"/>
          </a:p>
        </p:txBody>
      </p:sp>
    </p:spTree>
    <p:extLst>
      <p:ext uri="{BB962C8B-B14F-4D97-AF65-F5344CB8AC3E}">
        <p14:creationId xmlns:p14="http://schemas.microsoft.com/office/powerpoint/2010/main" val="4035460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B654BF-982E-418C-A3A9-C95A934895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31723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PlaceHolder 1"/>
          <p:cNvSpPr>
            <a:spLocks noGrp="1" noRot="1" noChangeAspect="1"/>
          </p:cNvSpPr>
          <p:nvPr>
            <p:ph type="sldImg"/>
          </p:nvPr>
        </p:nvSpPr>
        <p:spPr>
          <a:xfrm>
            <a:off x="1143000" y="685800"/>
            <a:ext cx="4572000" cy="3429000"/>
          </a:xfrm>
          <a:prstGeom prst="rect">
            <a:avLst/>
          </a:prstGeom>
        </p:spPr>
      </p:sp>
      <p:sp>
        <p:nvSpPr>
          <p:cNvPr id="60" name="PlaceHolder 2"/>
          <p:cNvSpPr>
            <a:spLocks noGrp="1"/>
          </p:cNvSpPr>
          <p:nvPr>
            <p:ph type="body"/>
          </p:nvPr>
        </p:nvSpPr>
        <p:spPr>
          <a:xfrm>
            <a:off x="914400" y="4343400"/>
            <a:ext cx="5028840" cy="4114440"/>
          </a:xfrm>
          <a:prstGeom prst="rect">
            <a:avLst/>
          </a:prstGeom>
        </p:spPr>
        <p:txBody>
          <a:bodyPr lIns="90000" tIns="45000" rIns="90000" bIns="45000"/>
          <a:lstStyle/>
          <a:p>
            <a:pPr marL="216000" indent="-216000">
              <a:lnSpc>
                <a:spcPct val="100000"/>
              </a:lnSpc>
            </a:pPr>
            <a:r>
              <a:rPr lang="en-US" sz="2000" b="0" strike="noStrike" spc="-1">
                <a:latin typeface="Arial"/>
              </a:rPr>
              <a:t>Notes:</a:t>
            </a:r>
          </a:p>
          <a:p>
            <a:pPr marL="216000" indent="-216000">
              <a:lnSpc>
                <a:spcPct val="100000"/>
              </a:lnSpc>
            </a:pPr>
            <a:endParaRPr lang="en-US" sz="2000" b="0" strike="noStrike" spc="-1">
              <a:latin typeface="Arial"/>
            </a:endParaRPr>
          </a:p>
          <a:p>
            <a:pPr marL="171360" indent="-171000">
              <a:lnSpc>
                <a:spcPct val="100000"/>
              </a:lnSpc>
              <a:buClr>
                <a:srgbClr val="000000"/>
              </a:buClr>
              <a:buFont typeface="Arial"/>
              <a:buChar char="•"/>
            </a:pPr>
            <a:r>
              <a:rPr lang="en-US" sz="2000" b="0" strike="noStrike" spc="-1">
                <a:latin typeface="Arial"/>
              </a:rPr>
              <a:t>As desired</a:t>
            </a:r>
          </a:p>
        </p:txBody>
      </p:sp>
    </p:spTree>
    <p:extLst>
      <p:ext uri="{BB962C8B-B14F-4D97-AF65-F5344CB8AC3E}">
        <p14:creationId xmlns:p14="http://schemas.microsoft.com/office/powerpoint/2010/main" val="40253823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8819462-0C64-4AA0-B1D4-4C5403F0768D}" type="slidenum">
              <a:rPr lang="en-US" smtClean="0"/>
              <a:pPr/>
              <a:t>50</a:t>
            </a:fld>
            <a:endParaRPr lang="en-US" dirty="0"/>
          </a:p>
        </p:txBody>
      </p:sp>
    </p:spTree>
    <p:extLst>
      <p:ext uri="{BB962C8B-B14F-4D97-AF65-F5344CB8AC3E}">
        <p14:creationId xmlns:p14="http://schemas.microsoft.com/office/powerpoint/2010/main" val="19156627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79AFF30-1815-4E85-9243-ABD4123A36FE}" type="slidenum">
              <a:rPr lang="en-US" smtClean="0"/>
              <a:pPr>
                <a:defRPr/>
              </a:pPr>
              <a:t>51</a:t>
            </a:fld>
            <a:endParaRPr lang="en-US" dirty="0"/>
          </a:p>
        </p:txBody>
      </p:sp>
    </p:spTree>
    <p:extLst>
      <p:ext uri="{BB962C8B-B14F-4D97-AF65-F5344CB8AC3E}">
        <p14:creationId xmlns:p14="http://schemas.microsoft.com/office/powerpoint/2010/main" val="622668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8819462-0C64-4AA0-B1D4-4C5403F0768D}" type="slidenum">
              <a:rPr lang="en-US" smtClean="0"/>
              <a:pPr/>
              <a:t>52</a:t>
            </a:fld>
            <a:endParaRPr lang="en-US"/>
          </a:p>
        </p:txBody>
      </p:sp>
    </p:spTree>
    <p:extLst>
      <p:ext uri="{BB962C8B-B14F-4D97-AF65-F5344CB8AC3E}">
        <p14:creationId xmlns:p14="http://schemas.microsoft.com/office/powerpoint/2010/main" val="16186410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79AFF30-1815-4E85-9243-ABD4123A36FE}" type="slidenum">
              <a:rPr lang="en-US" smtClean="0"/>
              <a:pPr>
                <a:defRPr/>
              </a:pPr>
              <a:t>54</a:t>
            </a:fld>
            <a:endParaRPr lang="en-US" dirty="0"/>
          </a:p>
        </p:txBody>
      </p:sp>
    </p:spTree>
    <p:extLst>
      <p:ext uri="{BB962C8B-B14F-4D97-AF65-F5344CB8AC3E}">
        <p14:creationId xmlns:p14="http://schemas.microsoft.com/office/powerpoint/2010/main" val="4147402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8819462-0C64-4AA0-B1D4-4C5403F0768D}" type="slidenum">
              <a:rPr lang="en-US" smtClean="0"/>
              <a:pPr/>
              <a:t>6</a:t>
            </a:fld>
            <a:endParaRPr lang="en-US"/>
          </a:p>
        </p:txBody>
      </p:sp>
    </p:spTree>
    <p:extLst>
      <p:ext uri="{BB962C8B-B14F-4D97-AF65-F5344CB8AC3E}">
        <p14:creationId xmlns:p14="http://schemas.microsoft.com/office/powerpoint/2010/main" val="18851486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8819462-0C64-4AA0-B1D4-4C5403F0768D}" type="slidenum">
              <a:rPr lang="en-US" smtClean="0"/>
              <a:pPr/>
              <a:t>56</a:t>
            </a:fld>
            <a:endParaRPr lang="en-US" dirty="0"/>
          </a:p>
        </p:txBody>
      </p:sp>
    </p:spTree>
    <p:extLst>
      <p:ext uri="{BB962C8B-B14F-4D97-AF65-F5344CB8AC3E}">
        <p14:creationId xmlns:p14="http://schemas.microsoft.com/office/powerpoint/2010/main" val="11501892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8819462-0C64-4AA0-B1D4-4C5403F0768D}" type="slidenum">
              <a:rPr lang="en-US" smtClean="0"/>
              <a:pPr/>
              <a:t>59</a:t>
            </a:fld>
            <a:endParaRPr lang="en-US" dirty="0"/>
          </a:p>
        </p:txBody>
      </p:sp>
    </p:spTree>
    <p:extLst>
      <p:ext uri="{BB962C8B-B14F-4D97-AF65-F5344CB8AC3E}">
        <p14:creationId xmlns:p14="http://schemas.microsoft.com/office/powerpoint/2010/main" val="21003113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8819462-0C64-4AA0-B1D4-4C5403F0768D}" type="slidenum">
              <a:rPr lang="en-US" smtClean="0"/>
              <a:pPr/>
              <a:t>60</a:t>
            </a:fld>
            <a:endParaRPr lang="en-US" dirty="0"/>
          </a:p>
        </p:txBody>
      </p:sp>
    </p:spTree>
    <p:extLst>
      <p:ext uri="{BB962C8B-B14F-4D97-AF65-F5344CB8AC3E}">
        <p14:creationId xmlns:p14="http://schemas.microsoft.com/office/powerpoint/2010/main" val="6108152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8819462-0C64-4AA0-B1D4-4C5403F0768D}" type="slidenum">
              <a:rPr lang="en-US" smtClean="0"/>
              <a:pPr/>
              <a:t>61</a:t>
            </a:fld>
            <a:endParaRPr lang="en-US" dirty="0"/>
          </a:p>
        </p:txBody>
      </p:sp>
    </p:spTree>
    <p:extLst>
      <p:ext uri="{BB962C8B-B14F-4D97-AF65-F5344CB8AC3E}">
        <p14:creationId xmlns:p14="http://schemas.microsoft.com/office/powerpoint/2010/main" val="6601696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8819462-0C64-4AA0-B1D4-4C5403F0768D}" type="slidenum">
              <a:rPr lang="en-US" smtClean="0"/>
              <a:pPr/>
              <a:t>65</a:t>
            </a:fld>
            <a:endParaRPr lang="en-US" dirty="0"/>
          </a:p>
        </p:txBody>
      </p:sp>
    </p:spTree>
    <p:extLst>
      <p:ext uri="{BB962C8B-B14F-4D97-AF65-F5344CB8AC3E}">
        <p14:creationId xmlns:p14="http://schemas.microsoft.com/office/powerpoint/2010/main" val="12331346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8819462-0C64-4AA0-B1D4-4C5403F0768D}" type="slidenum">
              <a:rPr lang="en-US" smtClean="0">
                <a:solidFill>
                  <a:prstClr val="black"/>
                </a:solidFill>
              </a:rPr>
              <a:pPr/>
              <a:t>67</a:t>
            </a:fld>
            <a:endParaRPr lang="en-US" dirty="0">
              <a:solidFill>
                <a:prstClr val="black"/>
              </a:solidFill>
            </a:endParaRPr>
          </a:p>
        </p:txBody>
      </p:sp>
    </p:spTree>
    <p:extLst>
      <p:ext uri="{BB962C8B-B14F-4D97-AF65-F5344CB8AC3E}">
        <p14:creationId xmlns:p14="http://schemas.microsoft.com/office/powerpoint/2010/main" val="25194820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A45DC9-C5FB-44F2-B47E-1DD549414028}" type="slidenum">
              <a:rPr lang="en-US" smtClean="0">
                <a:solidFill>
                  <a:prstClr val="black"/>
                </a:solidFill>
              </a:rPr>
              <a:pPr/>
              <a:t>68</a:t>
            </a:fld>
            <a:endParaRPr lang="en-US" dirty="0">
              <a:solidFill>
                <a:prstClr val="black"/>
              </a:solidFill>
            </a:endParaRPr>
          </a:p>
        </p:txBody>
      </p:sp>
    </p:spTree>
    <p:extLst>
      <p:ext uri="{BB962C8B-B14F-4D97-AF65-F5344CB8AC3E}">
        <p14:creationId xmlns:p14="http://schemas.microsoft.com/office/powerpoint/2010/main" val="17585887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8819462-0C64-4AA0-B1D4-4C5403F0768D}" type="slidenum">
              <a:rPr lang="en-US" smtClean="0"/>
              <a:pPr/>
              <a:t>77</a:t>
            </a:fld>
            <a:endParaRPr lang="en-US" dirty="0"/>
          </a:p>
        </p:txBody>
      </p:sp>
    </p:spTree>
    <p:extLst>
      <p:ext uri="{BB962C8B-B14F-4D97-AF65-F5344CB8AC3E}">
        <p14:creationId xmlns:p14="http://schemas.microsoft.com/office/powerpoint/2010/main" val="28375218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A45DC9-C5FB-44F2-B47E-1DD549414028}" type="slidenum">
              <a:rPr lang="en-US" smtClean="0"/>
              <a:t>79</a:t>
            </a:fld>
            <a:endParaRPr lang="en-US" dirty="0"/>
          </a:p>
        </p:txBody>
      </p:sp>
    </p:spTree>
    <p:extLst>
      <p:ext uri="{BB962C8B-B14F-4D97-AF65-F5344CB8AC3E}">
        <p14:creationId xmlns:p14="http://schemas.microsoft.com/office/powerpoint/2010/main" val="10477375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A45DC9-C5FB-44F2-B47E-1DD549414028}" type="slidenum">
              <a:rPr lang="en-US" smtClean="0">
                <a:solidFill>
                  <a:prstClr val="black"/>
                </a:solidFill>
              </a:rPr>
              <a:pPr/>
              <a:t>83</a:t>
            </a:fld>
            <a:endParaRPr lang="en-US" dirty="0">
              <a:solidFill>
                <a:prstClr val="black"/>
              </a:solidFill>
            </a:endParaRPr>
          </a:p>
        </p:txBody>
      </p:sp>
    </p:spTree>
    <p:extLst>
      <p:ext uri="{BB962C8B-B14F-4D97-AF65-F5344CB8AC3E}">
        <p14:creationId xmlns:p14="http://schemas.microsoft.com/office/powerpoint/2010/main" val="9199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a:xfrm>
            <a:off x="930064" y="3329940"/>
            <a:ext cx="7436277" cy="315468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B79AFF30-1815-4E85-9243-ABD4123A36FE}" type="slidenum">
              <a:rPr lang="en-US" smtClean="0">
                <a:solidFill>
                  <a:srgbClr val="000000"/>
                </a:solidFill>
              </a:rPr>
              <a:pPr>
                <a:defRPr/>
              </a:pPr>
              <a:t>7</a:t>
            </a:fld>
            <a:endParaRPr lang="en-US">
              <a:solidFill>
                <a:srgbClr val="000000"/>
              </a:solidFill>
            </a:endParaRPr>
          </a:p>
        </p:txBody>
      </p:sp>
    </p:spTree>
    <p:extLst>
      <p:ext uri="{BB962C8B-B14F-4D97-AF65-F5344CB8AC3E}">
        <p14:creationId xmlns:p14="http://schemas.microsoft.com/office/powerpoint/2010/main" val="5930848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A45DC9-C5FB-44F2-B47E-1DD549414028}" type="slidenum">
              <a:rPr lang="en-US" smtClean="0">
                <a:solidFill>
                  <a:prstClr val="black"/>
                </a:solidFill>
              </a:rPr>
              <a:pPr/>
              <a:t>85</a:t>
            </a:fld>
            <a:endParaRPr lang="en-US" dirty="0">
              <a:solidFill>
                <a:prstClr val="black"/>
              </a:solidFill>
            </a:endParaRPr>
          </a:p>
        </p:txBody>
      </p:sp>
    </p:spTree>
    <p:extLst>
      <p:ext uri="{BB962C8B-B14F-4D97-AF65-F5344CB8AC3E}">
        <p14:creationId xmlns:p14="http://schemas.microsoft.com/office/powerpoint/2010/main" val="16848675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8819462-0C64-4AA0-B1D4-4C5403F0768D}" type="slidenum">
              <a:rPr lang="en-US" smtClean="0"/>
              <a:pPr/>
              <a:t>87</a:t>
            </a:fld>
            <a:endParaRPr lang="en-US" dirty="0"/>
          </a:p>
        </p:txBody>
      </p:sp>
    </p:spTree>
    <p:extLst>
      <p:ext uri="{BB962C8B-B14F-4D97-AF65-F5344CB8AC3E}">
        <p14:creationId xmlns:p14="http://schemas.microsoft.com/office/powerpoint/2010/main" val="15063506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A45DC9-C5FB-44F2-B47E-1DD549414028}" type="slidenum">
              <a:rPr lang="en-US" smtClean="0"/>
              <a:pPr/>
              <a:t>91</a:t>
            </a:fld>
            <a:endParaRPr lang="en-US" dirty="0"/>
          </a:p>
        </p:txBody>
      </p:sp>
    </p:spTree>
    <p:extLst>
      <p:ext uri="{BB962C8B-B14F-4D97-AF65-F5344CB8AC3E}">
        <p14:creationId xmlns:p14="http://schemas.microsoft.com/office/powerpoint/2010/main" val="18274628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8819462-0C64-4AA0-B1D4-4C5403F0768D}" type="slidenum">
              <a:rPr lang="en-US" smtClean="0"/>
              <a:pPr/>
              <a:t>92</a:t>
            </a:fld>
            <a:endParaRPr lang="en-US" dirty="0"/>
          </a:p>
        </p:txBody>
      </p:sp>
    </p:spTree>
    <p:extLst>
      <p:ext uri="{BB962C8B-B14F-4D97-AF65-F5344CB8AC3E}">
        <p14:creationId xmlns:p14="http://schemas.microsoft.com/office/powerpoint/2010/main" val="23104521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B654BF-982E-418C-A3A9-C95A934895D9}" type="slidenum">
              <a:rPr lang="en-US" smtClean="0">
                <a:solidFill>
                  <a:prstClr val="black"/>
                </a:solidFill>
              </a:rPr>
              <a:pPr/>
              <a:t>96</a:t>
            </a:fld>
            <a:endParaRPr lang="en-US" dirty="0">
              <a:solidFill>
                <a:prstClr val="black"/>
              </a:solidFill>
            </a:endParaRPr>
          </a:p>
        </p:txBody>
      </p:sp>
    </p:spTree>
    <p:extLst>
      <p:ext uri="{BB962C8B-B14F-4D97-AF65-F5344CB8AC3E}">
        <p14:creationId xmlns:p14="http://schemas.microsoft.com/office/powerpoint/2010/main" val="32174766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8819462-0C64-4AA0-B1D4-4C5403F0768D}" type="slidenum">
              <a:rPr lang="en-US" smtClean="0">
                <a:solidFill>
                  <a:prstClr val="black"/>
                </a:solidFill>
              </a:rPr>
              <a:pPr/>
              <a:t>100</a:t>
            </a:fld>
            <a:endParaRPr lang="en-US" dirty="0">
              <a:solidFill>
                <a:prstClr val="black"/>
              </a:solidFill>
            </a:endParaRPr>
          </a:p>
        </p:txBody>
      </p:sp>
    </p:spTree>
    <p:extLst>
      <p:ext uri="{BB962C8B-B14F-4D97-AF65-F5344CB8AC3E}">
        <p14:creationId xmlns:p14="http://schemas.microsoft.com/office/powerpoint/2010/main" val="34853411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79AFF30-1815-4E85-9243-ABD4123A36FE}" type="slidenum">
              <a:rPr lang="en-US" smtClean="0"/>
              <a:pPr>
                <a:defRPr/>
              </a:pPr>
              <a:t>102</a:t>
            </a:fld>
            <a:endParaRPr lang="en-US" dirty="0"/>
          </a:p>
        </p:txBody>
      </p:sp>
    </p:spTree>
    <p:extLst>
      <p:ext uri="{BB962C8B-B14F-4D97-AF65-F5344CB8AC3E}">
        <p14:creationId xmlns:p14="http://schemas.microsoft.com/office/powerpoint/2010/main" val="40066141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a:xfrm>
            <a:off x="701359" y="4415790"/>
            <a:ext cx="5607684" cy="418338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B79AFF30-1815-4E85-9243-ABD4123A36FE}" type="slidenum">
              <a:rPr lang="en-US" smtClean="0"/>
              <a:pPr>
                <a:defRPr/>
              </a:pPr>
              <a:t>103</a:t>
            </a:fld>
            <a:endParaRPr lang="en-US"/>
          </a:p>
        </p:txBody>
      </p:sp>
    </p:spTree>
    <p:extLst>
      <p:ext uri="{BB962C8B-B14F-4D97-AF65-F5344CB8AC3E}">
        <p14:creationId xmlns:p14="http://schemas.microsoft.com/office/powerpoint/2010/main" val="16876498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8819462-0C64-4AA0-B1D4-4C5403F0768D}" type="slidenum">
              <a:rPr lang="en-US" smtClean="0"/>
              <a:pPr/>
              <a:t>105</a:t>
            </a:fld>
            <a:endParaRPr lang="en-US" dirty="0"/>
          </a:p>
        </p:txBody>
      </p:sp>
    </p:spTree>
    <p:extLst>
      <p:ext uri="{BB962C8B-B14F-4D97-AF65-F5344CB8AC3E}">
        <p14:creationId xmlns:p14="http://schemas.microsoft.com/office/powerpoint/2010/main" val="14939876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79AFF30-1815-4E85-9243-ABD4123A36FE}" type="slidenum">
              <a:rPr lang="en-US" smtClean="0"/>
              <a:pPr>
                <a:defRPr/>
              </a:pPr>
              <a:t>106</a:t>
            </a:fld>
            <a:endParaRPr lang="en-US"/>
          </a:p>
        </p:txBody>
      </p:sp>
    </p:spTree>
    <p:extLst>
      <p:ext uri="{BB962C8B-B14F-4D97-AF65-F5344CB8AC3E}">
        <p14:creationId xmlns:p14="http://schemas.microsoft.com/office/powerpoint/2010/main" val="3800084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F494CA-B278-4C92-91F6-0074234A9682}" type="slidenum">
              <a:rPr lang="en-US" smtClean="0"/>
              <a:pPr/>
              <a:t>9</a:t>
            </a:fld>
            <a:endParaRPr lang="en-US"/>
          </a:p>
        </p:txBody>
      </p:sp>
    </p:spTree>
    <p:extLst>
      <p:ext uri="{BB962C8B-B14F-4D97-AF65-F5344CB8AC3E}">
        <p14:creationId xmlns:p14="http://schemas.microsoft.com/office/powerpoint/2010/main" val="29023994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46642" y="3329940"/>
            <a:ext cx="7568822" cy="315468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B79AFF30-1815-4E85-9243-ABD4123A36FE}" type="slidenum">
              <a:rPr lang="en-US" smtClean="0">
                <a:solidFill>
                  <a:srgbClr val="000000"/>
                </a:solidFill>
              </a:rPr>
              <a:pPr>
                <a:defRPr/>
              </a:pPr>
              <a:t>115</a:t>
            </a:fld>
            <a:endParaRPr lang="en-US">
              <a:solidFill>
                <a:srgbClr val="000000"/>
              </a:solidFill>
            </a:endParaRPr>
          </a:p>
        </p:txBody>
      </p:sp>
    </p:spTree>
    <p:extLst>
      <p:ext uri="{BB962C8B-B14F-4D97-AF65-F5344CB8AC3E}">
        <p14:creationId xmlns:p14="http://schemas.microsoft.com/office/powerpoint/2010/main" val="40676153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F494CA-B278-4C92-91F6-0074234A9682}" type="slidenum">
              <a:rPr lang="en-US" smtClean="0"/>
              <a:pPr/>
              <a:t>123</a:t>
            </a:fld>
            <a:endParaRPr lang="en-US"/>
          </a:p>
        </p:txBody>
      </p:sp>
    </p:spTree>
    <p:extLst>
      <p:ext uri="{BB962C8B-B14F-4D97-AF65-F5344CB8AC3E}">
        <p14:creationId xmlns:p14="http://schemas.microsoft.com/office/powerpoint/2010/main" val="36244095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8819462-0C64-4AA0-B1D4-4C5403F0768D}" type="slidenum">
              <a:rPr lang="en-US" smtClean="0"/>
              <a:pPr/>
              <a:t>124</a:t>
            </a:fld>
            <a:endParaRPr lang="en-US"/>
          </a:p>
        </p:txBody>
      </p:sp>
    </p:spTree>
    <p:extLst>
      <p:ext uri="{BB962C8B-B14F-4D97-AF65-F5344CB8AC3E}">
        <p14:creationId xmlns:p14="http://schemas.microsoft.com/office/powerpoint/2010/main" val="32291686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F494CA-B278-4C92-91F6-0074234A9682}" type="slidenum">
              <a:rPr lang="en-US" smtClean="0">
                <a:solidFill>
                  <a:prstClr val="black"/>
                </a:solidFill>
              </a:rPr>
              <a:pPr/>
              <a:t>128</a:t>
            </a:fld>
            <a:endParaRPr lang="en-US">
              <a:solidFill>
                <a:prstClr val="black"/>
              </a:solidFill>
            </a:endParaRPr>
          </a:p>
        </p:txBody>
      </p:sp>
    </p:spTree>
    <p:extLst>
      <p:ext uri="{BB962C8B-B14F-4D97-AF65-F5344CB8AC3E}">
        <p14:creationId xmlns:p14="http://schemas.microsoft.com/office/powerpoint/2010/main" val="20034004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8819462-0C64-4AA0-B1D4-4C5403F0768D}" type="slidenum">
              <a:rPr lang="en-US" smtClean="0"/>
              <a:pPr/>
              <a:t>132</a:t>
            </a:fld>
            <a:endParaRPr lang="en-US"/>
          </a:p>
        </p:txBody>
      </p:sp>
    </p:spTree>
    <p:extLst>
      <p:ext uri="{BB962C8B-B14F-4D97-AF65-F5344CB8AC3E}">
        <p14:creationId xmlns:p14="http://schemas.microsoft.com/office/powerpoint/2010/main" val="32318024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8819462-0C64-4AA0-B1D4-4C5403F0768D}" type="slidenum">
              <a:rPr lang="en-US" smtClean="0"/>
              <a:pPr/>
              <a:t>133</a:t>
            </a:fld>
            <a:endParaRPr lang="en-US"/>
          </a:p>
        </p:txBody>
      </p:sp>
    </p:spTree>
    <p:extLst>
      <p:ext uri="{BB962C8B-B14F-4D97-AF65-F5344CB8AC3E}">
        <p14:creationId xmlns:p14="http://schemas.microsoft.com/office/powerpoint/2010/main" val="1208004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79AFF30-1815-4E85-9243-ABD4123A36FE}" type="slidenum">
              <a:rPr lang="en-US" smtClean="0"/>
              <a:pPr>
                <a:defRPr/>
              </a:pPr>
              <a:t>135</a:t>
            </a:fld>
            <a:endParaRPr lang="en-US"/>
          </a:p>
        </p:txBody>
      </p:sp>
    </p:spTree>
    <p:extLst>
      <p:ext uri="{BB962C8B-B14F-4D97-AF65-F5344CB8AC3E}">
        <p14:creationId xmlns:p14="http://schemas.microsoft.com/office/powerpoint/2010/main" val="39399100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F494CA-B278-4C92-91F6-0074234A9682}" type="slidenum">
              <a:rPr lang="en-US" smtClean="0"/>
              <a:pPr/>
              <a:t>137</a:t>
            </a:fld>
            <a:endParaRPr lang="en-US"/>
          </a:p>
        </p:txBody>
      </p:sp>
    </p:spTree>
    <p:extLst>
      <p:ext uri="{BB962C8B-B14F-4D97-AF65-F5344CB8AC3E}">
        <p14:creationId xmlns:p14="http://schemas.microsoft.com/office/powerpoint/2010/main" val="25018485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F494CA-B278-4C92-91F6-0074234A9682}" type="slidenum">
              <a:rPr lang="en-US" smtClean="0"/>
              <a:pPr/>
              <a:t>142</a:t>
            </a:fld>
            <a:endParaRPr lang="en-US"/>
          </a:p>
        </p:txBody>
      </p:sp>
    </p:spTree>
    <p:extLst>
      <p:ext uri="{BB962C8B-B14F-4D97-AF65-F5344CB8AC3E}">
        <p14:creationId xmlns:p14="http://schemas.microsoft.com/office/powerpoint/2010/main" val="27273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F494CA-B278-4C92-91F6-0074234A9682}" type="slidenum">
              <a:rPr lang="en-US" smtClean="0"/>
              <a:pPr/>
              <a:t>143</a:t>
            </a:fld>
            <a:endParaRPr lang="en-US"/>
          </a:p>
        </p:txBody>
      </p:sp>
    </p:spTree>
    <p:extLst>
      <p:ext uri="{BB962C8B-B14F-4D97-AF65-F5344CB8AC3E}">
        <p14:creationId xmlns:p14="http://schemas.microsoft.com/office/powerpoint/2010/main" val="3673133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F494CA-B278-4C92-91F6-0074234A9682}"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7737258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F494CA-B278-4C92-91F6-0074234A9682}" type="slidenum">
              <a:rPr lang="en-US" smtClean="0"/>
              <a:pPr/>
              <a:t>153</a:t>
            </a:fld>
            <a:endParaRPr lang="en-US"/>
          </a:p>
        </p:txBody>
      </p:sp>
    </p:spTree>
    <p:extLst>
      <p:ext uri="{BB962C8B-B14F-4D97-AF65-F5344CB8AC3E}">
        <p14:creationId xmlns:p14="http://schemas.microsoft.com/office/powerpoint/2010/main" val="23025321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F494CA-B278-4C92-91F6-0074234A9682}" type="slidenum">
              <a:rPr lang="en-US" smtClean="0"/>
              <a:pPr/>
              <a:t>154</a:t>
            </a:fld>
            <a:endParaRPr lang="en-US"/>
          </a:p>
        </p:txBody>
      </p:sp>
    </p:spTree>
    <p:extLst>
      <p:ext uri="{BB962C8B-B14F-4D97-AF65-F5344CB8AC3E}">
        <p14:creationId xmlns:p14="http://schemas.microsoft.com/office/powerpoint/2010/main" val="38440055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F494CA-B278-4C92-91F6-0074234A9682}" type="slidenum">
              <a:rPr lang="en-US" smtClean="0"/>
              <a:pPr/>
              <a:t>155</a:t>
            </a:fld>
            <a:endParaRPr lang="en-US"/>
          </a:p>
        </p:txBody>
      </p:sp>
    </p:spTree>
    <p:extLst>
      <p:ext uri="{BB962C8B-B14F-4D97-AF65-F5344CB8AC3E}">
        <p14:creationId xmlns:p14="http://schemas.microsoft.com/office/powerpoint/2010/main" val="4470841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F494CA-B278-4C92-91F6-0074234A9682}" type="slidenum">
              <a:rPr lang="en-US" smtClean="0"/>
              <a:pPr/>
              <a:t>165</a:t>
            </a:fld>
            <a:endParaRPr lang="en-US"/>
          </a:p>
        </p:txBody>
      </p:sp>
    </p:spTree>
    <p:extLst>
      <p:ext uri="{BB962C8B-B14F-4D97-AF65-F5344CB8AC3E}">
        <p14:creationId xmlns:p14="http://schemas.microsoft.com/office/powerpoint/2010/main" val="34301754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F494CA-B278-4C92-91F6-0074234A9682}" type="slidenum">
              <a:rPr lang="en-US" smtClean="0"/>
              <a:pPr/>
              <a:t>166</a:t>
            </a:fld>
            <a:endParaRPr lang="en-US"/>
          </a:p>
        </p:txBody>
      </p:sp>
    </p:spTree>
    <p:extLst>
      <p:ext uri="{BB962C8B-B14F-4D97-AF65-F5344CB8AC3E}">
        <p14:creationId xmlns:p14="http://schemas.microsoft.com/office/powerpoint/2010/main" val="25347959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F494CA-B278-4C92-91F6-0074234A9682}" type="slidenum">
              <a:rPr lang="en-US" smtClean="0"/>
              <a:pPr/>
              <a:t>168</a:t>
            </a:fld>
            <a:endParaRPr lang="en-US"/>
          </a:p>
        </p:txBody>
      </p:sp>
    </p:spTree>
    <p:extLst>
      <p:ext uri="{BB962C8B-B14F-4D97-AF65-F5344CB8AC3E}">
        <p14:creationId xmlns:p14="http://schemas.microsoft.com/office/powerpoint/2010/main" val="3239671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F494CA-B278-4C92-91F6-0074234A9682}" type="slidenum">
              <a:rPr lang="en-US" smtClean="0"/>
              <a:pPr/>
              <a:t>11</a:t>
            </a:fld>
            <a:endParaRPr lang="en-US"/>
          </a:p>
        </p:txBody>
      </p:sp>
    </p:spTree>
    <p:extLst>
      <p:ext uri="{BB962C8B-B14F-4D97-AF65-F5344CB8AC3E}">
        <p14:creationId xmlns:p14="http://schemas.microsoft.com/office/powerpoint/2010/main" val="925145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F494CA-B278-4C92-91F6-0074234A9682}"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1430541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8819462-0C64-4AA0-B1D4-4C5403F0768D}" type="slidenum">
              <a:rPr lang="en-US" smtClean="0"/>
              <a:pPr/>
              <a:t>16</a:t>
            </a:fld>
            <a:endParaRPr lang="en-US"/>
          </a:p>
        </p:txBody>
      </p:sp>
    </p:spTree>
    <p:extLst>
      <p:ext uri="{BB962C8B-B14F-4D97-AF65-F5344CB8AC3E}">
        <p14:creationId xmlns:p14="http://schemas.microsoft.com/office/powerpoint/2010/main" val="1733855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A45DC9-C5FB-44F2-B47E-1DD549414028}" type="slidenum">
              <a:rPr lang="en-US" smtClean="0"/>
              <a:pPr/>
              <a:t>22</a:t>
            </a:fld>
            <a:endParaRPr lang="en-US" dirty="0"/>
          </a:p>
        </p:txBody>
      </p:sp>
    </p:spTree>
    <p:extLst>
      <p:ext uri="{BB962C8B-B14F-4D97-AF65-F5344CB8AC3E}">
        <p14:creationId xmlns:p14="http://schemas.microsoft.com/office/powerpoint/2010/main" val="29109784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7" name="Rectangle 6"/>
          <p:cNvSpPr/>
          <p:nvPr/>
        </p:nvSpPr>
        <p:spPr>
          <a:xfrm>
            <a:off x="182879" y="182879"/>
            <a:ext cx="8778240" cy="6492240"/>
          </a:xfrm>
          <a:prstGeom prst="rect">
            <a:avLst/>
          </a:prstGeom>
          <a:blipFill>
            <a:blip r:embed="rId2" cstate="email">
              <a:extLst>
                <a:ext uri="{28A0092B-C50C-407E-A947-70E740481C1C}">
                  <a14:useLocalDpi xmlns:a14="http://schemas.microsoft.com/office/drawing/2010/main"/>
                </a:ext>
              </a:extLst>
            </a:blip>
            <a:stretch>
              <a:fillRect/>
            </a:stretch>
          </a:blip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32485" y="1656820"/>
            <a:ext cx="7475220" cy="2076983"/>
          </a:xfrm>
        </p:spPr>
        <p:txBody>
          <a:bodyPr anchor="b">
            <a:normAutofit/>
          </a:bodyPr>
          <a:lstStyle>
            <a:lvl1pPr algn="ctr">
              <a:lnSpc>
                <a:spcPct val="85000"/>
              </a:lnSpc>
              <a:defRPr sz="4800" b="1" cap="none"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282148" y="3869639"/>
            <a:ext cx="6575895" cy="1388165"/>
          </a:xfrm>
        </p:spPr>
        <p:txBody>
          <a:bodyPr>
            <a:normAutofit/>
          </a:bodyPr>
          <a:lstStyle>
            <a:lvl1pPr marL="0" indent="0" algn="ctr">
              <a:spcBef>
                <a:spcPts val="1000"/>
              </a:spcBef>
              <a:buNone/>
              <a:defRPr sz="1800">
                <a:solidFill>
                  <a:srgbClr val="FFFFFF"/>
                </a:solidFill>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cxnSp>
        <p:nvCxnSpPr>
          <p:cNvPr id="8" name="Straight Connector 7"/>
          <p:cNvCxnSpPr/>
          <p:nvPr/>
        </p:nvCxnSpPr>
        <p:spPr>
          <a:xfrm>
            <a:off x="1483997" y="3733800"/>
            <a:ext cx="61722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86544" y="586505"/>
            <a:ext cx="5567103" cy="934478"/>
          </a:xfrm>
          <a:prstGeom prst="rect">
            <a:avLst/>
          </a:prstGeom>
        </p:spPr>
      </p:pic>
      <p:sp>
        <p:nvSpPr>
          <p:cNvPr id="13" name="Text Placeholder 12"/>
          <p:cNvSpPr>
            <a:spLocks noGrp="1"/>
          </p:cNvSpPr>
          <p:nvPr>
            <p:ph type="body" sz="quarter" idx="13"/>
          </p:nvPr>
        </p:nvSpPr>
        <p:spPr>
          <a:xfrm>
            <a:off x="1282701" y="5257802"/>
            <a:ext cx="6575425" cy="1417319"/>
          </a:xfrm>
        </p:spPr>
        <p:txBody>
          <a:bodyPr anchor="ctr">
            <a:normAutofit/>
          </a:bodyPr>
          <a:lstStyle>
            <a:lvl1pPr marL="34290" indent="0" algn="ctr">
              <a:buNone/>
              <a:defRPr sz="1800" i="1">
                <a:solidFill>
                  <a:schemeClr val="tx2">
                    <a:lumMod val="20000"/>
                    <a:lumOff val="80000"/>
                  </a:schemeClr>
                </a:solidFill>
              </a:defRPr>
            </a:lvl1pPr>
          </a:lstStyle>
          <a:p>
            <a:pPr lvl="0"/>
            <a:r>
              <a:rPr lang="en-US"/>
              <a:t>Click to edit Master text styles</a:t>
            </a:r>
          </a:p>
        </p:txBody>
      </p:sp>
    </p:spTree>
    <p:extLst>
      <p:ext uri="{BB962C8B-B14F-4D97-AF65-F5344CB8AC3E}">
        <p14:creationId xmlns:p14="http://schemas.microsoft.com/office/powerpoint/2010/main" val="798104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12 August 2020</a:t>
            </a:r>
            <a:endParaRPr lang="en-US" dirty="0"/>
          </a:p>
        </p:txBody>
      </p:sp>
      <p:sp>
        <p:nvSpPr>
          <p:cNvPr id="5" name="Footer Placeholder 4"/>
          <p:cNvSpPr>
            <a:spLocks noGrp="1"/>
          </p:cNvSpPr>
          <p:nvPr>
            <p:ph type="ftr" sz="quarter" idx="11"/>
          </p:nvPr>
        </p:nvSpPr>
        <p:spPr/>
        <p:txBody>
          <a:bodyPr/>
          <a:lstStyle/>
          <a:p>
            <a:r>
              <a:rPr lang="en-US"/>
              <a:t>HEP @ 53rd Annual Users Mtg</a:t>
            </a:r>
            <a:endParaRPr lang="en-US" dirty="0"/>
          </a:p>
        </p:txBody>
      </p:sp>
      <p:sp>
        <p:nvSpPr>
          <p:cNvPr id="6" name="Slide Number Placeholder 5"/>
          <p:cNvSpPr>
            <a:spLocks noGrp="1"/>
          </p:cNvSpPr>
          <p:nvPr>
            <p:ph type="sldNum" sz="quarter" idx="12"/>
          </p:nvPr>
        </p:nvSpPr>
        <p:spPr/>
        <p:txBody>
          <a:bodyPr/>
          <a:lstStyle/>
          <a:p>
            <a:fld id="{600448BA-62AF-4340-AB5F-316C0E06117B}" type="slidenum">
              <a:rPr lang="en-US" smtClean="0"/>
              <a:pPr/>
              <a:t>‹#›</a:t>
            </a:fld>
            <a:endParaRPr lang="en-US"/>
          </a:p>
        </p:txBody>
      </p:sp>
    </p:spTree>
    <p:extLst>
      <p:ext uri="{BB962C8B-B14F-4D97-AF65-F5344CB8AC3E}">
        <p14:creationId xmlns:p14="http://schemas.microsoft.com/office/powerpoint/2010/main" val="1714331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7" y="762000"/>
            <a:ext cx="1743075"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57252" y="762000"/>
            <a:ext cx="5572125"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12 August 2020</a:t>
            </a:r>
            <a:endParaRPr lang="en-US" dirty="0"/>
          </a:p>
        </p:txBody>
      </p:sp>
      <p:sp>
        <p:nvSpPr>
          <p:cNvPr id="5" name="Footer Placeholder 4"/>
          <p:cNvSpPr>
            <a:spLocks noGrp="1"/>
          </p:cNvSpPr>
          <p:nvPr>
            <p:ph type="ftr" sz="quarter" idx="11"/>
          </p:nvPr>
        </p:nvSpPr>
        <p:spPr/>
        <p:txBody>
          <a:bodyPr/>
          <a:lstStyle/>
          <a:p>
            <a:r>
              <a:rPr lang="en-US"/>
              <a:t>HEP @ 53rd Annual Users Mtg</a:t>
            </a:r>
            <a:endParaRPr lang="en-US" dirty="0"/>
          </a:p>
        </p:txBody>
      </p:sp>
      <p:sp>
        <p:nvSpPr>
          <p:cNvPr id="6" name="Slide Number Placeholder 5"/>
          <p:cNvSpPr>
            <a:spLocks noGrp="1"/>
          </p:cNvSpPr>
          <p:nvPr>
            <p:ph type="sldNum" sz="quarter" idx="12"/>
          </p:nvPr>
        </p:nvSpPr>
        <p:spPr/>
        <p:txBody>
          <a:bodyPr/>
          <a:lstStyle/>
          <a:p>
            <a:fld id="{600448BA-62AF-4340-AB5F-316C0E06117B}" type="slidenum">
              <a:rPr lang="en-US" smtClean="0"/>
              <a:pPr/>
              <a:t>‹#›</a:t>
            </a:fld>
            <a:endParaRPr lang="en-US"/>
          </a:p>
        </p:txBody>
      </p:sp>
    </p:spTree>
    <p:extLst>
      <p:ext uri="{BB962C8B-B14F-4D97-AF65-F5344CB8AC3E}">
        <p14:creationId xmlns:p14="http://schemas.microsoft.com/office/powerpoint/2010/main" val="4282823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62733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no footer)">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lvl1pPr algn="l" defTabSz="685800" rtl="0" eaLnBrk="1" latinLnBrk="0" hangingPunct="1">
              <a:lnSpc>
                <a:spcPct val="90000"/>
              </a:lnSpc>
              <a:spcBef>
                <a:spcPct val="0"/>
              </a:spcBef>
              <a:buNone/>
              <a:defRPr lang="en-US" sz="3600" kern="1200" dirty="0">
                <a:solidFill>
                  <a:schemeClr val="bg1"/>
                </a:solidFill>
                <a:latin typeface="+mj-lt"/>
                <a:ea typeface="+mj-ea"/>
                <a:cs typeface="+mj-cs"/>
              </a:defRPr>
            </a:lvl1pPr>
          </a:lstStyle>
          <a:p>
            <a:r>
              <a:rPr lang="en-US" dirty="0"/>
              <a:t>Click to edit Master title style</a:t>
            </a:r>
          </a:p>
        </p:txBody>
      </p:sp>
      <p:sp>
        <p:nvSpPr>
          <p:cNvPr id="2" name="Rectangle 1"/>
          <p:cNvSpPr/>
          <p:nvPr userDrawn="1"/>
        </p:nvSpPr>
        <p:spPr>
          <a:xfrm>
            <a:off x="0" y="6042917"/>
            <a:ext cx="9144000" cy="81165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2" name="Text Placeholder 2"/>
          <p:cNvSpPr>
            <a:spLocks noGrp="1"/>
          </p:cNvSpPr>
          <p:nvPr>
            <p:ph idx="1"/>
          </p:nvPr>
        </p:nvSpPr>
        <p:spPr>
          <a:xfrm>
            <a:off x="457201" y="1066802"/>
            <a:ext cx="8534399" cy="55981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p:cNvSpPr>
            <a:spLocks noGrp="1"/>
          </p:cNvSpPr>
          <p:nvPr>
            <p:ph type="dt" sz="half" idx="10"/>
          </p:nvPr>
        </p:nvSpPr>
        <p:spPr>
          <a:xfrm>
            <a:off x="3292471" y="6668326"/>
            <a:ext cx="1746806" cy="189674"/>
          </a:xfrm>
        </p:spPr>
        <p:txBody>
          <a:bodyPr/>
          <a:lstStyle/>
          <a:p>
            <a:r>
              <a:rPr lang="en-US"/>
              <a:t>12 August 2020</a:t>
            </a:r>
            <a:endParaRPr lang="en-US" dirty="0"/>
          </a:p>
        </p:txBody>
      </p:sp>
      <p:sp>
        <p:nvSpPr>
          <p:cNvPr id="4" name="Footer Placeholder 3"/>
          <p:cNvSpPr>
            <a:spLocks noGrp="1"/>
          </p:cNvSpPr>
          <p:nvPr>
            <p:ph type="ftr" sz="quarter" idx="11"/>
          </p:nvPr>
        </p:nvSpPr>
        <p:spPr>
          <a:xfrm>
            <a:off x="5039277" y="6668326"/>
            <a:ext cx="3538331" cy="189674"/>
          </a:xfrm>
        </p:spPr>
        <p:txBody>
          <a:bodyPr/>
          <a:lstStyle/>
          <a:p>
            <a:r>
              <a:rPr lang="en-US"/>
              <a:t>HEP @ 53rd Annual Users Mtg</a:t>
            </a:r>
            <a:endParaRPr lang="en-US" dirty="0"/>
          </a:p>
        </p:txBody>
      </p:sp>
      <p:sp>
        <p:nvSpPr>
          <p:cNvPr id="5" name="Slide Number Placeholder 4"/>
          <p:cNvSpPr>
            <a:spLocks noGrp="1"/>
          </p:cNvSpPr>
          <p:nvPr>
            <p:ph type="sldNum" sz="quarter" idx="12"/>
          </p:nvPr>
        </p:nvSpPr>
        <p:spPr>
          <a:xfrm>
            <a:off x="8577606" y="6668326"/>
            <a:ext cx="432222" cy="189674"/>
          </a:xfrm>
        </p:spPr>
        <p:txBody>
          <a:bodyPr/>
          <a:lstStyle/>
          <a:p>
            <a:fld id="{26CA2777-A89F-4130-B308-73BB65955918}" type="slidenum">
              <a:rPr lang="en-US" smtClean="0"/>
              <a:pPr/>
              <a:t>‹#›</a:t>
            </a:fld>
            <a:endParaRPr lang="en-US" dirty="0"/>
          </a:p>
        </p:txBody>
      </p:sp>
    </p:spTree>
    <p:extLst>
      <p:ext uri="{BB962C8B-B14F-4D97-AF65-F5344CB8AC3E}">
        <p14:creationId xmlns:p14="http://schemas.microsoft.com/office/powerpoint/2010/main" val="757091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167640" y="838200"/>
            <a:ext cx="4419600" cy="5562600"/>
          </a:xfrm>
          <a:ln>
            <a:noFill/>
          </a:ln>
        </p:spPr>
        <p:txBody>
          <a:bodyPr/>
          <a:lstStyle>
            <a:lvl1pPr>
              <a:defRPr sz="2400" b="1" i="0" baseline="0">
                <a:solidFill>
                  <a:schemeClr val="tx2"/>
                </a:solidFill>
                <a:latin typeface="Arial" pitchFamily="34" charset="0"/>
              </a:defRPr>
            </a:lvl1pPr>
            <a:lvl2pPr>
              <a:defRPr sz="2000" b="1" i="0" baseline="0">
                <a:solidFill>
                  <a:schemeClr val="accent5">
                    <a:lumMod val="75000"/>
                  </a:schemeClr>
                </a:solidFill>
                <a:latin typeface="Arial" pitchFamily="34" charset="0"/>
              </a:defRPr>
            </a:lvl2pPr>
            <a:lvl3pPr>
              <a:buFont typeface="Courier New" pitchFamily="49" charset="0"/>
              <a:buChar char="o"/>
              <a:defRPr sz="1800" b="1" i="0" baseline="0">
                <a:solidFill>
                  <a:schemeClr val="accent2"/>
                </a:solidFill>
                <a:latin typeface="Arial" pitchFamily="34" charset="0"/>
              </a:defRPr>
            </a:lvl3pPr>
            <a:lvl4pPr>
              <a:buFont typeface="Wingdings" pitchFamily="2" charset="2"/>
              <a:buChar char="§"/>
              <a:defRPr sz="1600" b="1" i="0" baseline="0">
                <a:solidFill>
                  <a:schemeClr val="accent4"/>
                </a:solidFill>
                <a:latin typeface="Arial" pitchFamily="34" charset="0"/>
              </a:defRPr>
            </a:lvl4pPr>
            <a:lvl5pPr>
              <a:defRPr sz="1400" b="1" i="0" baseline="0">
                <a:solidFill>
                  <a:schemeClr val="accent3">
                    <a:lumMod val="75000"/>
                  </a:schemeClr>
                </a:solidFill>
                <a:latin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4"/>
          </p:nvPr>
        </p:nvSpPr>
        <p:spPr>
          <a:xfrm>
            <a:off x="4648200" y="838200"/>
            <a:ext cx="4419600" cy="5562600"/>
          </a:xfrm>
        </p:spPr>
        <p:txBody>
          <a:bodyPr/>
          <a:lstStyle>
            <a:lvl1pPr>
              <a:defRPr sz="2400" b="1" i="0" baseline="0">
                <a:solidFill>
                  <a:schemeClr val="tx2"/>
                </a:solidFill>
                <a:latin typeface="Arial" pitchFamily="34" charset="0"/>
              </a:defRPr>
            </a:lvl1pPr>
            <a:lvl2pPr>
              <a:defRPr sz="2000" b="1" i="0" baseline="0">
                <a:solidFill>
                  <a:schemeClr val="accent5">
                    <a:lumMod val="75000"/>
                  </a:schemeClr>
                </a:solidFill>
                <a:latin typeface="Arial" pitchFamily="34" charset="0"/>
              </a:defRPr>
            </a:lvl2pPr>
            <a:lvl3pPr>
              <a:buFont typeface="Courier New" pitchFamily="49" charset="0"/>
              <a:buChar char="o"/>
              <a:defRPr sz="1800" b="1" i="0" baseline="0">
                <a:solidFill>
                  <a:schemeClr val="accent2"/>
                </a:solidFill>
                <a:latin typeface="Arial" pitchFamily="34" charset="0"/>
              </a:defRPr>
            </a:lvl3pPr>
            <a:lvl4pPr>
              <a:buFont typeface="Wingdings" pitchFamily="2" charset="2"/>
              <a:buChar char="§"/>
              <a:defRPr sz="1600" b="1" i="0" baseline="0">
                <a:solidFill>
                  <a:schemeClr val="accent4"/>
                </a:solidFill>
                <a:latin typeface="Arial" pitchFamily="34" charset="0"/>
              </a:defRPr>
            </a:lvl4pPr>
            <a:lvl5pPr>
              <a:defRPr sz="1400" b="1" i="0" baseline="0">
                <a:solidFill>
                  <a:schemeClr val="accent3">
                    <a:lumMod val="75000"/>
                  </a:schemeClr>
                </a:solidFill>
                <a:latin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2"/>
          <p:cNvSpPr>
            <a:spLocks noGrp="1"/>
          </p:cNvSpPr>
          <p:nvPr>
            <p:ph type="title"/>
          </p:nvPr>
        </p:nvSpPr>
        <p:spPr>
          <a:xfrm>
            <a:off x="304800" y="91440"/>
            <a:ext cx="8229600" cy="609600"/>
          </a:xfrm>
          <a:gradFill>
            <a:gsLst>
              <a:gs pos="0">
                <a:srgbClr val="8488C4"/>
              </a:gs>
              <a:gs pos="53000">
                <a:srgbClr val="D4DEFF"/>
              </a:gs>
              <a:gs pos="83000">
                <a:srgbClr val="D4DEFF"/>
              </a:gs>
              <a:gs pos="100000">
                <a:srgbClr val="96AB94"/>
              </a:gs>
            </a:gsLst>
            <a:lin ang="5400000" scaled="0"/>
          </a:gradFill>
        </p:spPr>
        <p:txBody>
          <a:bodyPr>
            <a:normAutofit/>
          </a:bodyPr>
          <a:lstStyle>
            <a:lvl1pPr>
              <a:defRPr sz="3200" b="1">
                <a:latin typeface="Trebuchet MS" pitchFamily="34" charset="0"/>
              </a:defRPr>
            </a:lvl1pPr>
          </a:lstStyle>
          <a:p>
            <a:r>
              <a:rPr lang="en-US" dirty="0"/>
              <a:t>Click to edit Master title style</a:t>
            </a:r>
          </a:p>
        </p:txBody>
      </p:sp>
      <p:sp>
        <p:nvSpPr>
          <p:cNvPr id="10" name="Date Placeholder 3"/>
          <p:cNvSpPr>
            <a:spLocks noGrp="1"/>
          </p:cNvSpPr>
          <p:nvPr>
            <p:ph type="dt" sz="half" idx="10"/>
          </p:nvPr>
        </p:nvSpPr>
        <p:spPr>
          <a:xfrm>
            <a:off x="0" y="6629400"/>
            <a:ext cx="990600" cy="228600"/>
          </a:xfrm>
          <a:prstGeom prst="rect">
            <a:avLst/>
          </a:prstGeom>
        </p:spPr>
        <p:txBody>
          <a:bodyPr/>
          <a:lstStyle>
            <a:lvl1pPr>
              <a:defRPr sz="1200" b="1">
                <a:solidFill>
                  <a:schemeClr val="tx1">
                    <a:lumMod val="65000"/>
                    <a:lumOff val="35000"/>
                  </a:schemeClr>
                </a:solidFill>
              </a:defRPr>
            </a:lvl1pPr>
          </a:lstStyle>
          <a:p>
            <a:r>
              <a:rPr lang="en-US"/>
              <a:t>31 July 2013</a:t>
            </a:r>
            <a:endParaRPr lang="en-US" dirty="0"/>
          </a:p>
        </p:txBody>
      </p:sp>
      <p:sp>
        <p:nvSpPr>
          <p:cNvPr id="14" name="Slide Number Placeholder 5"/>
          <p:cNvSpPr>
            <a:spLocks noGrp="1"/>
          </p:cNvSpPr>
          <p:nvPr>
            <p:ph type="sldNum" sz="quarter" idx="12"/>
          </p:nvPr>
        </p:nvSpPr>
        <p:spPr>
          <a:xfrm>
            <a:off x="8686800" y="6629400"/>
            <a:ext cx="457200" cy="228600"/>
          </a:xfrm>
        </p:spPr>
        <p:txBody>
          <a:bodyPr/>
          <a:lstStyle/>
          <a:p>
            <a:fld id="{6FC04325-C40C-4756-B5A8-A0527370F3B8}" type="slidenum">
              <a:rPr lang="en-US" smtClean="0"/>
              <a:pPr/>
              <a:t>‹#›</a:t>
            </a:fld>
            <a:endParaRPr lang="en-US" dirty="0"/>
          </a:p>
        </p:txBody>
      </p:sp>
    </p:spTree>
    <p:extLst>
      <p:ext uri="{BB962C8B-B14F-4D97-AF65-F5344CB8AC3E}">
        <p14:creationId xmlns:p14="http://schemas.microsoft.com/office/powerpoint/2010/main" val="7803004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7" name="Rectangle 6"/>
          <p:cNvSpPr/>
          <p:nvPr/>
        </p:nvSpPr>
        <p:spPr>
          <a:xfrm>
            <a:off x="182879" y="182879"/>
            <a:ext cx="8778240" cy="6492240"/>
          </a:xfrm>
          <a:prstGeom prst="rect">
            <a:avLst/>
          </a:prstGeom>
          <a:blipFill>
            <a:blip r:embed="rId2" cstate="email">
              <a:extLst>
                <a:ext uri="{28A0092B-C50C-407E-A947-70E740481C1C}">
                  <a14:useLocalDpi xmlns:a14="http://schemas.microsoft.com/office/drawing/2010/main"/>
                </a:ext>
              </a:extLst>
            </a:blip>
            <a:stretch>
              <a:fillRect/>
            </a:stretch>
          </a:blip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32485" y="1656824"/>
            <a:ext cx="7475220" cy="2076983"/>
          </a:xfrm>
        </p:spPr>
        <p:txBody>
          <a:bodyPr anchor="b">
            <a:normAutofit/>
          </a:bodyPr>
          <a:lstStyle>
            <a:lvl1pPr algn="ctr">
              <a:lnSpc>
                <a:spcPct val="85000"/>
              </a:lnSpc>
              <a:defRPr sz="3300" b="1" cap="none" baseline="0">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1282148" y="3869643"/>
            <a:ext cx="6575895" cy="1388165"/>
          </a:xfrm>
        </p:spPr>
        <p:txBody>
          <a:bodyPr>
            <a:normAutofit/>
          </a:bodyPr>
          <a:lstStyle>
            <a:lvl1pPr marL="0" indent="0" algn="ctr">
              <a:spcBef>
                <a:spcPts val="563"/>
              </a:spcBef>
              <a:buNone/>
              <a:defRPr sz="1350">
                <a:solidFill>
                  <a:srgbClr val="FFFFFF"/>
                </a:solidFill>
              </a:defRPr>
            </a:lvl1pPr>
            <a:lvl2pPr marL="192881" indent="0" algn="ctr">
              <a:buNone/>
              <a:defRPr sz="1013"/>
            </a:lvl2pPr>
            <a:lvl3pPr marL="385763" indent="0" algn="ctr">
              <a:buNone/>
              <a:defRPr sz="1013"/>
            </a:lvl3pPr>
            <a:lvl4pPr marL="578644" indent="0" algn="ctr">
              <a:buNone/>
              <a:defRPr sz="844"/>
            </a:lvl4pPr>
            <a:lvl5pPr marL="771525" indent="0" algn="ctr">
              <a:buNone/>
              <a:defRPr sz="844"/>
            </a:lvl5pPr>
            <a:lvl6pPr marL="964406" indent="0" algn="ctr">
              <a:buNone/>
              <a:defRPr sz="844"/>
            </a:lvl6pPr>
            <a:lvl7pPr marL="1157288" indent="0" algn="ctr">
              <a:buNone/>
              <a:defRPr sz="844"/>
            </a:lvl7pPr>
            <a:lvl8pPr marL="1350169" indent="0" algn="ctr">
              <a:buNone/>
              <a:defRPr sz="844"/>
            </a:lvl8pPr>
            <a:lvl9pPr marL="1543050" indent="0" algn="ctr">
              <a:buNone/>
              <a:defRPr sz="844"/>
            </a:lvl9pPr>
          </a:lstStyle>
          <a:p>
            <a:r>
              <a:rPr lang="en-US" dirty="0"/>
              <a:t>Click to edit Master subtitle style</a:t>
            </a:r>
          </a:p>
        </p:txBody>
      </p:sp>
      <p:cxnSp>
        <p:nvCxnSpPr>
          <p:cNvPr id="8" name="Straight Connector 7"/>
          <p:cNvCxnSpPr/>
          <p:nvPr/>
        </p:nvCxnSpPr>
        <p:spPr>
          <a:xfrm>
            <a:off x="1483999" y="3733800"/>
            <a:ext cx="61722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p:cNvPicPr>
          <p:nvPr/>
        </p:nvPicPr>
        <p:blipFill>
          <a:blip r:embed="rId3" cstate="email">
            <a:extLst>
              <a:ext uri="{28A0092B-C50C-407E-A947-70E740481C1C}">
                <a14:useLocalDpi xmlns:a14="http://schemas.microsoft.com/office/drawing/2010/main"/>
              </a:ext>
            </a:extLst>
          </a:blip>
          <a:stretch>
            <a:fillRect/>
          </a:stretch>
        </p:blipFill>
        <p:spPr>
          <a:xfrm>
            <a:off x="2482983" y="586510"/>
            <a:ext cx="4174229" cy="935227"/>
          </a:xfrm>
          <a:prstGeom prst="rect">
            <a:avLst/>
          </a:prstGeom>
        </p:spPr>
      </p:pic>
      <p:sp>
        <p:nvSpPr>
          <p:cNvPr id="13" name="Text Placeholder 12"/>
          <p:cNvSpPr>
            <a:spLocks noGrp="1"/>
          </p:cNvSpPr>
          <p:nvPr>
            <p:ph type="body" sz="quarter" idx="13"/>
          </p:nvPr>
        </p:nvSpPr>
        <p:spPr>
          <a:xfrm>
            <a:off x="1282703" y="5257806"/>
            <a:ext cx="6575425" cy="1417319"/>
          </a:xfrm>
        </p:spPr>
        <p:txBody>
          <a:bodyPr anchor="ctr">
            <a:normAutofit/>
          </a:bodyPr>
          <a:lstStyle>
            <a:lvl1pPr marL="19289" indent="0" algn="ctr">
              <a:buNone/>
              <a:defRPr sz="1350" i="1">
                <a:solidFill>
                  <a:schemeClr val="tx2">
                    <a:lumMod val="20000"/>
                    <a:lumOff val="80000"/>
                  </a:schemeClr>
                </a:solidFill>
              </a:defRPr>
            </a:lvl1pPr>
          </a:lstStyle>
          <a:p>
            <a:pPr lvl="0"/>
            <a:r>
              <a:rPr lang="en-US" dirty="0"/>
              <a:t>Click to edit Master text styles</a:t>
            </a:r>
          </a:p>
        </p:txBody>
      </p:sp>
    </p:spTree>
    <p:extLst>
      <p:ext uri="{BB962C8B-B14F-4D97-AF65-F5344CB8AC3E}">
        <p14:creationId xmlns:p14="http://schemas.microsoft.com/office/powerpoint/2010/main" val="12763976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Closing Slide">
    <p:spTree>
      <p:nvGrpSpPr>
        <p:cNvPr id="1" name=""/>
        <p:cNvGrpSpPr/>
        <p:nvPr/>
      </p:nvGrpSpPr>
      <p:grpSpPr>
        <a:xfrm>
          <a:off x="0" y="0"/>
          <a:ext cx="0" cy="0"/>
          <a:chOff x="0" y="0"/>
          <a:chExt cx="0" cy="0"/>
        </a:xfrm>
      </p:grpSpPr>
      <p:sp>
        <p:nvSpPr>
          <p:cNvPr id="7" name="Rectangle 6"/>
          <p:cNvSpPr/>
          <p:nvPr/>
        </p:nvSpPr>
        <p:spPr>
          <a:xfrm>
            <a:off x="182879" y="182879"/>
            <a:ext cx="8778240" cy="6492240"/>
          </a:xfrm>
          <a:prstGeom prst="rect">
            <a:avLst/>
          </a:prstGeom>
          <a:blipFill>
            <a:blip r:embed="rId2" cstate="email">
              <a:extLst>
                <a:ext uri="{28A0092B-C50C-407E-A947-70E740481C1C}">
                  <a14:useLocalDpi xmlns:a14="http://schemas.microsoft.com/office/drawing/2010/main"/>
                </a:ext>
              </a:extLst>
            </a:blip>
            <a:stretch>
              <a:fillRect/>
            </a:stretch>
          </a:blip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p:cNvPicPr>
            <a:picLocks/>
          </p:cNvPicPr>
          <p:nvPr/>
        </p:nvPicPr>
        <p:blipFill>
          <a:blip r:embed="rId3" cstate="email">
            <a:extLst>
              <a:ext uri="{28A0092B-C50C-407E-A947-70E740481C1C}">
                <a14:useLocalDpi xmlns:a14="http://schemas.microsoft.com/office/drawing/2010/main"/>
              </a:ext>
            </a:extLst>
          </a:blip>
          <a:stretch>
            <a:fillRect/>
          </a:stretch>
        </p:blipFill>
        <p:spPr>
          <a:xfrm>
            <a:off x="1712652" y="2788248"/>
            <a:ext cx="5718694" cy="1281502"/>
          </a:xfrm>
          <a:prstGeom prst="rect">
            <a:avLst/>
          </a:prstGeom>
        </p:spPr>
      </p:pic>
    </p:spTree>
    <p:extLst>
      <p:ext uri="{BB962C8B-B14F-4D97-AF65-F5344CB8AC3E}">
        <p14:creationId xmlns:p14="http://schemas.microsoft.com/office/powerpoint/2010/main" val="6141372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dirty="0"/>
              <a:t>Click to edit Master title style</a:t>
            </a:r>
          </a:p>
        </p:txBody>
      </p:sp>
      <p:sp>
        <p:nvSpPr>
          <p:cNvPr id="3" name="Content Placeholder 2"/>
          <p:cNvSpPr>
            <a:spLocks noGrp="1"/>
          </p:cNvSpPr>
          <p:nvPr>
            <p:ph idx="1"/>
          </p:nvPr>
        </p:nvSpPr>
        <p:spPr>
          <a:xfrm>
            <a:off x="467279" y="1017332"/>
            <a:ext cx="8542553" cy="5221425"/>
          </a:xfrm>
        </p:spPr>
        <p:txBody>
          <a:bodyPr/>
          <a:lstStyle>
            <a:lvl1pPr>
              <a:spcBef>
                <a:spcPts val="563"/>
              </a:spcBef>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r>
              <a:rPr lang="en-US"/>
              <a:t>12 August 2020</a:t>
            </a:r>
            <a:endParaRPr lang="en-US" dirty="0"/>
          </a:p>
        </p:txBody>
      </p:sp>
      <p:sp>
        <p:nvSpPr>
          <p:cNvPr id="8" name="Footer Placeholder 7"/>
          <p:cNvSpPr>
            <a:spLocks noGrp="1"/>
          </p:cNvSpPr>
          <p:nvPr>
            <p:ph type="ftr" sz="quarter" idx="11"/>
          </p:nvPr>
        </p:nvSpPr>
        <p:spPr/>
        <p:txBody>
          <a:bodyPr/>
          <a:lstStyle/>
          <a:p>
            <a:r>
              <a:rPr lang="en-US"/>
              <a:t>HEP @ 53rd Annual Users Mtg</a:t>
            </a:r>
            <a:endParaRPr lang="en-US" dirty="0"/>
          </a:p>
        </p:txBody>
      </p:sp>
      <p:sp>
        <p:nvSpPr>
          <p:cNvPr id="9" name="Slide Number Placeholder 8"/>
          <p:cNvSpPr>
            <a:spLocks noGrp="1"/>
          </p:cNvSpPr>
          <p:nvPr>
            <p:ph type="sldNum" sz="quarter" idx="12"/>
          </p:nvPr>
        </p:nvSpPr>
        <p:spPr/>
        <p:txBody>
          <a:bodyPr/>
          <a:lstStyle/>
          <a:p>
            <a:fld id="{600448BA-62AF-4340-AB5F-316C0E06117B}" type="slidenum">
              <a:rPr lang="en-US" smtClean="0"/>
              <a:pPr/>
              <a:t>‹#›</a:t>
            </a:fld>
            <a:endParaRPr lang="en-US"/>
          </a:p>
        </p:txBody>
      </p:sp>
    </p:spTree>
    <p:extLst>
      <p:ext uri="{BB962C8B-B14F-4D97-AF65-F5344CB8AC3E}">
        <p14:creationId xmlns:p14="http://schemas.microsoft.com/office/powerpoint/2010/main" val="5455423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 No Footer">
    <p:spTree>
      <p:nvGrpSpPr>
        <p:cNvPr id="1" name=""/>
        <p:cNvGrpSpPr/>
        <p:nvPr/>
      </p:nvGrpSpPr>
      <p:grpSpPr>
        <a:xfrm>
          <a:off x="0" y="0"/>
          <a:ext cx="0" cy="0"/>
          <a:chOff x="0" y="0"/>
          <a:chExt cx="0" cy="0"/>
        </a:xfrm>
      </p:grpSpPr>
      <p:sp>
        <p:nvSpPr>
          <p:cNvPr id="4" name="Rectangle 3"/>
          <p:cNvSpPr/>
          <p:nvPr/>
        </p:nvSpPr>
        <p:spPr>
          <a:xfrm>
            <a:off x="0" y="6127851"/>
            <a:ext cx="9144000" cy="730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p:cNvSpPr>
            <a:spLocks noGrp="1"/>
          </p:cNvSpPr>
          <p:nvPr>
            <p:ph type="title"/>
          </p:nvPr>
        </p:nvSpPr>
        <p:spPr/>
        <p:txBody>
          <a:bodyPr>
            <a:normAutofit/>
          </a:bodyPr>
          <a:lstStyle>
            <a:lvl1pPr>
              <a:defRPr sz="2700"/>
            </a:lvl1pPr>
          </a:lstStyle>
          <a:p>
            <a:r>
              <a:rPr lang="en-US" dirty="0"/>
              <a:t>Click to edit Master title style</a:t>
            </a:r>
          </a:p>
        </p:txBody>
      </p:sp>
      <p:sp>
        <p:nvSpPr>
          <p:cNvPr id="3" name="Content Placeholder 2"/>
          <p:cNvSpPr>
            <a:spLocks noGrp="1"/>
          </p:cNvSpPr>
          <p:nvPr>
            <p:ph idx="1"/>
          </p:nvPr>
        </p:nvSpPr>
        <p:spPr>
          <a:xfrm>
            <a:off x="467279" y="1017334"/>
            <a:ext cx="8542553" cy="5601833"/>
          </a:xfrm>
        </p:spPr>
        <p:txBody>
          <a:bodyPr/>
          <a:lstStyle>
            <a:lvl1pPr>
              <a:spcBef>
                <a:spcPts val="563"/>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3292471" y="6619164"/>
            <a:ext cx="1746806" cy="231440"/>
          </a:xfrm>
        </p:spPr>
        <p:txBody>
          <a:bodyPr/>
          <a:lstStyle/>
          <a:p>
            <a:r>
              <a:rPr lang="en-US"/>
              <a:t>12 August 2020</a:t>
            </a:r>
            <a:endParaRPr lang="en-US" dirty="0"/>
          </a:p>
        </p:txBody>
      </p:sp>
      <p:sp>
        <p:nvSpPr>
          <p:cNvPr id="8" name="Footer Placeholder 7"/>
          <p:cNvSpPr>
            <a:spLocks noGrp="1"/>
          </p:cNvSpPr>
          <p:nvPr>
            <p:ph type="ftr" sz="quarter" idx="11"/>
          </p:nvPr>
        </p:nvSpPr>
        <p:spPr>
          <a:xfrm>
            <a:off x="5039279" y="6619164"/>
            <a:ext cx="3538331" cy="231440"/>
          </a:xfrm>
        </p:spPr>
        <p:txBody>
          <a:bodyPr/>
          <a:lstStyle/>
          <a:p>
            <a:r>
              <a:rPr lang="en-US"/>
              <a:t>HEP @ 53rd Annual Users Mtg</a:t>
            </a:r>
            <a:endParaRPr lang="en-US" dirty="0"/>
          </a:p>
        </p:txBody>
      </p:sp>
      <p:sp>
        <p:nvSpPr>
          <p:cNvPr id="9" name="Slide Number Placeholder 8"/>
          <p:cNvSpPr>
            <a:spLocks noGrp="1"/>
          </p:cNvSpPr>
          <p:nvPr>
            <p:ph type="sldNum" sz="quarter" idx="12"/>
          </p:nvPr>
        </p:nvSpPr>
        <p:spPr>
          <a:xfrm>
            <a:off x="8577606" y="6619164"/>
            <a:ext cx="432222" cy="231440"/>
          </a:xfrm>
        </p:spPr>
        <p:txBody>
          <a:bodyPr/>
          <a:lstStyle/>
          <a:p>
            <a:fld id="{600448BA-62AF-4340-AB5F-316C0E06117B}" type="slidenum">
              <a:rPr lang="en-US" smtClean="0"/>
              <a:pPr/>
              <a:t>‹#›</a:t>
            </a:fld>
            <a:endParaRPr lang="en-US" dirty="0"/>
          </a:p>
        </p:txBody>
      </p:sp>
    </p:spTree>
    <p:extLst>
      <p:ext uri="{BB962C8B-B14F-4D97-AF65-F5344CB8AC3E}">
        <p14:creationId xmlns:p14="http://schemas.microsoft.com/office/powerpoint/2010/main" val="9323981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 Small Header No Footer">
    <p:spTree>
      <p:nvGrpSpPr>
        <p:cNvPr id="1" name=""/>
        <p:cNvGrpSpPr/>
        <p:nvPr/>
      </p:nvGrpSpPr>
      <p:grpSpPr>
        <a:xfrm>
          <a:off x="0" y="0"/>
          <a:ext cx="0" cy="0"/>
          <a:chOff x="0" y="0"/>
          <a:chExt cx="0" cy="0"/>
        </a:xfrm>
      </p:grpSpPr>
      <p:sp>
        <p:nvSpPr>
          <p:cNvPr id="4" name="Rectangle 3"/>
          <p:cNvSpPr/>
          <p:nvPr/>
        </p:nvSpPr>
        <p:spPr>
          <a:xfrm>
            <a:off x="0" y="6127851"/>
            <a:ext cx="9144000" cy="730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endParaRPr>
          </a:p>
        </p:txBody>
      </p:sp>
      <p:sp>
        <p:nvSpPr>
          <p:cNvPr id="2" name="Title 1"/>
          <p:cNvSpPr>
            <a:spLocks noGrp="1"/>
          </p:cNvSpPr>
          <p:nvPr>
            <p:ph type="title"/>
          </p:nvPr>
        </p:nvSpPr>
        <p:spPr>
          <a:xfrm>
            <a:off x="169337" y="3"/>
            <a:ext cx="8840495" cy="577564"/>
          </a:xfrm>
        </p:spPr>
        <p:txBody>
          <a:bodyPr/>
          <a:lstStyle>
            <a:lvl1pPr>
              <a:defRPr sz="2025"/>
            </a:lvl1pPr>
          </a:lstStyle>
          <a:p>
            <a:r>
              <a:rPr lang="en-US"/>
              <a:t>Click to edit Master title style</a:t>
            </a:r>
            <a:endParaRPr lang="en-US" dirty="0"/>
          </a:p>
        </p:txBody>
      </p:sp>
      <p:sp>
        <p:nvSpPr>
          <p:cNvPr id="3" name="Content Placeholder 2"/>
          <p:cNvSpPr>
            <a:spLocks noGrp="1"/>
          </p:cNvSpPr>
          <p:nvPr>
            <p:ph idx="1"/>
          </p:nvPr>
        </p:nvSpPr>
        <p:spPr>
          <a:xfrm>
            <a:off x="467279" y="1017334"/>
            <a:ext cx="8542553" cy="5601833"/>
          </a:xfrm>
        </p:spPr>
        <p:txBody>
          <a:bodyPr/>
          <a:lstStyle>
            <a:lvl1pPr>
              <a:spcBef>
                <a:spcPts val="563"/>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3292471" y="6619164"/>
            <a:ext cx="1746806" cy="231440"/>
          </a:xfrm>
        </p:spPr>
        <p:txBody>
          <a:bodyPr/>
          <a:lstStyle/>
          <a:p>
            <a:r>
              <a:rPr lang="en-US"/>
              <a:t>12 August 2020</a:t>
            </a:r>
            <a:endParaRPr lang="en-US" dirty="0"/>
          </a:p>
        </p:txBody>
      </p:sp>
      <p:sp>
        <p:nvSpPr>
          <p:cNvPr id="8" name="Footer Placeholder 7"/>
          <p:cNvSpPr>
            <a:spLocks noGrp="1"/>
          </p:cNvSpPr>
          <p:nvPr>
            <p:ph type="ftr" sz="quarter" idx="11"/>
          </p:nvPr>
        </p:nvSpPr>
        <p:spPr>
          <a:xfrm>
            <a:off x="5039279" y="6619164"/>
            <a:ext cx="3538331" cy="231440"/>
          </a:xfrm>
        </p:spPr>
        <p:txBody>
          <a:bodyPr/>
          <a:lstStyle/>
          <a:p>
            <a:r>
              <a:rPr lang="en-US"/>
              <a:t>HEP @ 53rd Annual Users Mtg</a:t>
            </a:r>
            <a:endParaRPr lang="en-US" dirty="0"/>
          </a:p>
        </p:txBody>
      </p:sp>
      <p:sp>
        <p:nvSpPr>
          <p:cNvPr id="9" name="Slide Number Placeholder 8"/>
          <p:cNvSpPr>
            <a:spLocks noGrp="1"/>
          </p:cNvSpPr>
          <p:nvPr>
            <p:ph type="sldNum" sz="quarter" idx="12"/>
          </p:nvPr>
        </p:nvSpPr>
        <p:spPr>
          <a:xfrm>
            <a:off x="8577606" y="6619164"/>
            <a:ext cx="432222" cy="231440"/>
          </a:xfrm>
        </p:spPr>
        <p:txBody>
          <a:bodyPr/>
          <a:lstStyle/>
          <a:p>
            <a:fld id="{600448BA-62AF-4340-AB5F-316C0E06117B}" type="slidenum">
              <a:rPr lang="en-US" smtClean="0"/>
              <a:pPr/>
              <a:t>‹#›</a:t>
            </a:fld>
            <a:endParaRPr lang="en-US" dirty="0"/>
          </a:p>
        </p:txBody>
      </p:sp>
      <p:grpSp>
        <p:nvGrpSpPr>
          <p:cNvPr id="14" name="Group 13"/>
          <p:cNvGrpSpPr/>
          <p:nvPr/>
        </p:nvGrpSpPr>
        <p:grpSpPr>
          <a:xfrm>
            <a:off x="3" y="7705"/>
            <a:ext cx="9144001" cy="6858063"/>
            <a:chOff x="0" y="7701"/>
            <a:chExt cx="9144001" cy="6858063"/>
          </a:xfrm>
        </p:grpSpPr>
        <p:sp>
          <p:nvSpPr>
            <p:cNvPr id="15" name="Right Triangle 14"/>
            <p:cNvSpPr/>
            <p:nvPr/>
          </p:nvSpPr>
          <p:spPr>
            <a:xfrm rot="10800000">
              <a:off x="8676725" y="5968741"/>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endParaRPr>
            </a:p>
          </p:txBody>
        </p:sp>
        <p:sp>
          <p:nvSpPr>
            <p:cNvPr id="16" name="Right Triangle 15"/>
            <p:cNvSpPr/>
            <p:nvPr/>
          </p:nvSpPr>
          <p:spPr>
            <a:xfrm rot="10800000">
              <a:off x="2825194" y="5776157"/>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endParaRPr>
            </a:p>
          </p:txBody>
        </p:sp>
        <p:grpSp>
          <p:nvGrpSpPr>
            <p:cNvPr id="17" name="Group 16"/>
            <p:cNvGrpSpPr/>
            <p:nvPr/>
          </p:nvGrpSpPr>
          <p:grpSpPr>
            <a:xfrm>
              <a:off x="0" y="7701"/>
              <a:ext cx="9144001" cy="6665477"/>
              <a:chOff x="0" y="7701"/>
              <a:chExt cx="9144001" cy="6665477"/>
            </a:xfrm>
          </p:grpSpPr>
          <p:sp>
            <p:nvSpPr>
              <p:cNvPr id="18" name="Rectangle 17"/>
              <p:cNvSpPr/>
              <p:nvPr/>
            </p:nvSpPr>
            <p:spPr>
              <a:xfrm flipV="1">
                <a:off x="3292469" y="6096000"/>
                <a:ext cx="5851531" cy="57717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9" name="Right Triangle 18"/>
              <p:cNvSpPr/>
              <p:nvPr/>
            </p:nvSpPr>
            <p:spPr>
              <a:xfrm flipH="1">
                <a:off x="8676725" y="7701"/>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endParaRPr>
              </a:p>
            </p:txBody>
          </p:sp>
          <p:sp>
            <p:nvSpPr>
              <p:cNvPr id="20" name="Right Triangle 19"/>
              <p:cNvSpPr/>
              <p:nvPr/>
            </p:nvSpPr>
            <p:spPr>
              <a:xfrm flipH="1">
                <a:off x="1" y="902526"/>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endParaRPr>
              </a:p>
            </p:txBody>
          </p:sp>
          <p:sp>
            <p:nvSpPr>
              <p:cNvPr id="21" name="Rectangle 20"/>
              <p:cNvSpPr/>
              <p:nvPr/>
            </p:nvSpPr>
            <p:spPr>
              <a:xfrm>
                <a:off x="0" y="1787093"/>
                <a:ext cx="9144000" cy="4446321"/>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p:cNvSpPr/>
              <p:nvPr/>
            </p:nvSpPr>
            <p:spPr>
              <a:xfrm>
                <a:off x="0" y="597965"/>
                <a:ext cx="9144001" cy="551073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grpSp>
      </p:grpSp>
      <p:cxnSp>
        <p:nvCxnSpPr>
          <p:cNvPr id="25" name="Straight Connector 24"/>
          <p:cNvCxnSpPr/>
          <p:nvPr/>
        </p:nvCxnSpPr>
        <p:spPr>
          <a:xfrm flipH="1">
            <a:off x="3" y="593401"/>
            <a:ext cx="8835535" cy="0"/>
          </a:xfrm>
          <a:prstGeom prst="line">
            <a:avLst/>
          </a:prstGeom>
          <a:ln cap="rnd"/>
        </p:spPr>
        <p:style>
          <a:lnRef idx="2">
            <a:schemeClr val="accent2"/>
          </a:lnRef>
          <a:fillRef idx="0">
            <a:schemeClr val="accent2"/>
          </a:fillRef>
          <a:effectRef idx="1">
            <a:schemeClr val="accent2"/>
          </a:effectRef>
          <a:fontRef idx="minor">
            <a:schemeClr val="tx1"/>
          </a:fontRef>
        </p:style>
      </p:cxnSp>
      <p:cxnSp>
        <p:nvCxnSpPr>
          <p:cNvPr id="26" name="Straight Connector 25"/>
          <p:cNvCxnSpPr/>
          <p:nvPr/>
        </p:nvCxnSpPr>
        <p:spPr>
          <a:xfrm flipV="1">
            <a:off x="8840963" y="2398"/>
            <a:ext cx="306033" cy="587485"/>
          </a:xfrm>
          <a:prstGeom prst="line">
            <a:avLst/>
          </a:prstGeom>
          <a:ln cap="rnd"/>
        </p:spPr>
        <p:style>
          <a:lnRef idx="2">
            <a:schemeClr val="accent2"/>
          </a:lnRef>
          <a:fillRef idx="0">
            <a:schemeClr val="accent2"/>
          </a:fillRef>
          <a:effectRef idx="1">
            <a:schemeClr val="accent2"/>
          </a:effectRef>
          <a:fontRef idx="minor">
            <a:schemeClr val="tx1"/>
          </a:fontRef>
        </p:style>
      </p:cxnSp>
      <p:grpSp>
        <p:nvGrpSpPr>
          <p:cNvPr id="23" name="Group 22">
            <a:extLst>
              <a:ext uri="{FF2B5EF4-FFF2-40B4-BE49-F238E27FC236}">
                <a16:creationId xmlns:a16="http://schemas.microsoft.com/office/drawing/2014/main" id="{04BF0B2B-3E70-411F-A3E4-664E965C9E18}"/>
              </a:ext>
            </a:extLst>
          </p:cNvPr>
          <p:cNvGrpSpPr/>
          <p:nvPr userDrawn="1"/>
        </p:nvGrpSpPr>
        <p:grpSpPr>
          <a:xfrm>
            <a:off x="2" y="7705"/>
            <a:ext cx="9144001" cy="6858063"/>
            <a:chOff x="0" y="7701"/>
            <a:chExt cx="9144001" cy="6858063"/>
          </a:xfrm>
        </p:grpSpPr>
        <p:sp>
          <p:nvSpPr>
            <p:cNvPr id="24" name="Right Triangle 23">
              <a:extLst>
                <a:ext uri="{FF2B5EF4-FFF2-40B4-BE49-F238E27FC236}">
                  <a16:creationId xmlns:a16="http://schemas.microsoft.com/office/drawing/2014/main" id="{1708E449-3327-40D7-88AA-78E8B7095387}"/>
                </a:ext>
              </a:extLst>
            </p:cNvPr>
            <p:cNvSpPr/>
            <p:nvPr/>
          </p:nvSpPr>
          <p:spPr>
            <a:xfrm rot="10800000">
              <a:off x="8676725" y="5968741"/>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Right Triangle 26">
              <a:extLst>
                <a:ext uri="{FF2B5EF4-FFF2-40B4-BE49-F238E27FC236}">
                  <a16:creationId xmlns:a16="http://schemas.microsoft.com/office/drawing/2014/main" id="{0B7D31C7-74BA-40AA-AEEB-3BB27092B20F}"/>
                </a:ext>
              </a:extLst>
            </p:cNvPr>
            <p:cNvSpPr/>
            <p:nvPr/>
          </p:nvSpPr>
          <p:spPr>
            <a:xfrm rot="10800000">
              <a:off x="2825194" y="5776157"/>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28" name="Group 27">
              <a:extLst>
                <a:ext uri="{FF2B5EF4-FFF2-40B4-BE49-F238E27FC236}">
                  <a16:creationId xmlns:a16="http://schemas.microsoft.com/office/drawing/2014/main" id="{407D6990-D4BC-424A-B4B5-FC5592CA9657}"/>
                </a:ext>
              </a:extLst>
            </p:cNvPr>
            <p:cNvGrpSpPr/>
            <p:nvPr/>
          </p:nvGrpSpPr>
          <p:grpSpPr>
            <a:xfrm>
              <a:off x="0" y="7701"/>
              <a:ext cx="9144001" cy="6665477"/>
              <a:chOff x="0" y="7701"/>
              <a:chExt cx="9144001" cy="6665477"/>
            </a:xfrm>
          </p:grpSpPr>
          <p:sp>
            <p:nvSpPr>
              <p:cNvPr id="29" name="Rectangle 28">
                <a:extLst>
                  <a:ext uri="{FF2B5EF4-FFF2-40B4-BE49-F238E27FC236}">
                    <a16:creationId xmlns:a16="http://schemas.microsoft.com/office/drawing/2014/main" id="{2814ED53-238F-4365-A61F-46AE8F216A4E}"/>
                  </a:ext>
                </a:extLst>
              </p:cNvPr>
              <p:cNvSpPr/>
              <p:nvPr/>
            </p:nvSpPr>
            <p:spPr>
              <a:xfrm flipV="1">
                <a:off x="3292469" y="6096000"/>
                <a:ext cx="5851531" cy="57717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30" name="Right Triangle 29">
                <a:extLst>
                  <a:ext uri="{FF2B5EF4-FFF2-40B4-BE49-F238E27FC236}">
                    <a16:creationId xmlns:a16="http://schemas.microsoft.com/office/drawing/2014/main" id="{DEE5C430-E5DC-4009-BE2B-EC2BBF6EC7E6}"/>
                  </a:ext>
                </a:extLst>
              </p:cNvPr>
              <p:cNvSpPr/>
              <p:nvPr/>
            </p:nvSpPr>
            <p:spPr>
              <a:xfrm flipH="1">
                <a:off x="8676725" y="7701"/>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Right Triangle 30">
                <a:extLst>
                  <a:ext uri="{FF2B5EF4-FFF2-40B4-BE49-F238E27FC236}">
                    <a16:creationId xmlns:a16="http://schemas.microsoft.com/office/drawing/2014/main" id="{25872365-0F52-40AC-AF74-DEFF81E6D2B9}"/>
                  </a:ext>
                </a:extLst>
              </p:cNvPr>
              <p:cNvSpPr/>
              <p:nvPr/>
            </p:nvSpPr>
            <p:spPr>
              <a:xfrm flipH="1">
                <a:off x="1" y="902526"/>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Rectangle 31">
                <a:extLst>
                  <a:ext uri="{FF2B5EF4-FFF2-40B4-BE49-F238E27FC236}">
                    <a16:creationId xmlns:a16="http://schemas.microsoft.com/office/drawing/2014/main" id="{3C49F59C-C4F8-482E-9CF2-709DF2B9C6B2}"/>
                  </a:ext>
                </a:extLst>
              </p:cNvPr>
              <p:cNvSpPr/>
              <p:nvPr/>
            </p:nvSpPr>
            <p:spPr>
              <a:xfrm>
                <a:off x="0" y="1787093"/>
                <a:ext cx="9144000" cy="4446321"/>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a:extLst>
                  <a:ext uri="{FF2B5EF4-FFF2-40B4-BE49-F238E27FC236}">
                    <a16:creationId xmlns:a16="http://schemas.microsoft.com/office/drawing/2014/main" id="{E516155E-6EF0-42A9-92CA-18B8D8B04529}"/>
                  </a:ext>
                </a:extLst>
              </p:cNvPr>
              <p:cNvSpPr/>
              <p:nvPr/>
            </p:nvSpPr>
            <p:spPr>
              <a:xfrm>
                <a:off x="0" y="597965"/>
                <a:ext cx="9144001" cy="551073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grpSp>
      </p:grpSp>
      <p:cxnSp>
        <p:nvCxnSpPr>
          <p:cNvPr id="34" name="Straight Connector 33">
            <a:extLst>
              <a:ext uri="{FF2B5EF4-FFF2-40B4-BE49-F238E27FC236}">
                <a16:creationId xmlns:a16="http://schemas.microsoft.com/office/drawing/2014/main" id="{12BFB7F9-555A-4CEC-99F3-01C7A7137859}"/>
              </a:ext>
            </a:extLst>
          </p:cNvPr>
          <p:cNvCxnSpPr/>
          <p:nvPr userDrawn="1"/>
        </p:nvCxnSpPr>
        <p:spPr>
          <a:xfrm flipH="1">
            <a:off x="2" y="593401"/>
            <a:ext cx="8835535" cy="0"/>
          </a:xfrm>
          <a:prstGeom prst="line">
            <a:avLst/>
          </a:prstGeom>
          <a:ln cap="rnd"/>
        </p:spPr>
        <p:style>
          <a:lnRef idx="2">
            <a:schemeClr val="accent2"/>
          </a:lnRef>
          <a:fillRef idx="0">
            <a:schemeClr val="accent2"/>
          </a:fillRef>
          <a:effectRef idx="1">
            <a:schemeClr val="accent2"/>
          </a:effectRef>
          <a:fontRef idx="minor">
            <a:schemeClr val="tx1"/>
          </a:fontRef>
        </p:style>
      </p:cxnSp>
      <p:cxnSp>
        <p:nvCxnSpPr>
          <p:cNvPr id="35" name="Straight Connector 34">
            <a:extLst>
              <a:ext uri="{FF2B5EF4-FFF2-40B4-BE49-F238E27FC236}">
                <a16:creationId xmlns:a16="http://schemas.microsoft.com/office/drawing/2014/main" id="{BDAF0BD3-7465-4DDA-A910-83C00C4591C3}"/>
              </a:ext>
            </a:extLst>
          </p:cNvPr>
          <p:cNvCxnSpPr/>
          <p:nvPr userDrawn="1"/>
        </p:nvCxnSpPr>
        <p:spPr>
          <a:xfrm flipV="1">
            <a:off x="8840963" y="2396"/>
            <a:ext cx="306033" cy="587485"/>
          </a:xfrm>
          <a:prstGeom prst="line">
            <a:avLst/>
          </a:prstGeom>
          <a:ln cap="rnd"/>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218094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7277" y="1017332"/>
            <a:ext cx="8542553" cy="5221425"/>
          </a:xfrm>
        </p:spPr>
        <p:txBody>
          <a:bodyPr/>
          <a:lstStyle>
            <a:lvl1pPr>
              <a:spcBef>
                <a:spcPts val="1000"/>
              </a:spcBef>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r>
              <a:rPr lang="en-US"/>
              <a:t>12 August 2020</a:t>
            </a:r>
            <a:endParaRPr lang="en-US" dirty="0"/>
          </a:p>
        </p:txBody>
      </p:sp>
      <p:sp>
        <p:nvSpPr>
          <p:cNvPr id="8" name="Footer Placeholder 7"/>
          <p:cNvSpPr>
            <a:spLocks noGrp="1"/>
          </p:cNvSpPr>
          <p:nvPr>
            <p:ph type="ftr" sz="quarter" idx="11"/>
          </p:nvPr>
        </p:nvSpPr>
        <p:spPr/>
        <p:txBody>
          <a:bodyPr/>
          <a:lstStyle/>
          <a:p>
            <a:r>
              <a:rPr lang="en-US"/>
              <a:t>HEP @ 53rd Annual Users Mtg</a:t>
            </a:r>
            <a:endParaRPr lang="en-US" dirty="0"/>
          </a:p>
        </p:txBody>
      </p:sp>
      <p:sp>
        <p:nvSpPr>
          <p:cNvPr id="9" name="Slide Number Placeholder 8"/>
          <p:cNvSpPr>
            <a:spLocks noGrp="1"/>
          </p:cNvSpPr>
          <p:nvPr>
            <p:ph type="sldNum" sz="quarter" idx="12"/>
          </p:nvPr>
        </p:nvSpPr>
        <p:spPr/>
        <p:txBody>
          <a:bodyPr/>
          <a:lstStyle/>
          <a:p>
            <a:fld id="{600448BA-62AF-4340-AB5F-316C0E06117B}" type="slidenum">
              <a:rPr lang="en-US" smtClean="0"/>
              <a:pPr/>
              <a:t>‹#›</a:t>
            </a:fld>
            <a:endParaRPr lang="en-US"/>
          </a:p>
        </p:txBody>
      </p:sp>
    </p:spTree>
    <p:extLst>
      <p:ext uri="{BB962C8B-B14F-4D97-AF65-F5344CB8AC3E}">
        <p14:creationId xmlns:p14="http://schemas.microsoft.com/office/powerpoint/2010/main" val="16180461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818" y="1173575"/>
            <a:ext cx="7475220" cy="2926080"/>
          </a:xfrm>
        </p:spPr>
        <p:txBody>
          <a:bodyPr anchor="b">
            <a:noAutofit/>
          </a:bodyPr>
          <a:lstStyle>
            <a:lvl1pPr algn="ctr">
              <a:lnSpc>
                <a:spcPct val="85000"/>
              </a:lnSpc>
              <a:defRPr sz="3300" b="1" cap="none" baseline="0">
                <a:solidFill>
                  <a:schemeClr val="tx1">
                    <a:lumMod val="75000"/>
                    <a:lumOff val="25000"/>
                  </a:schemeClr>
                </a:solidFill>
              </a:defRPr>
            </a:lvl1pPr>
          </a:lstStyle>
          <a:p>
            <a:r>
              <a:rPr lang="en-US" dirty="0"/>
              <a:t>Click to edit Master title style</a:t>
            </a:r>
          </a:p>
        </p:txBody>
      </p:sp>
      <p:sp>
        <p:nvSpPr>
          <p:cNvPr id="3" name="Text Placeholder 2"/>
          <p:cNvSpPr>
            <a:spLocks noGrp="1"/>
          </p:cNvSpPr>
          <p:nvPr>
            <p:ph type="body" idx="1"/>
          </p:nvPr>
        </p:nvSpPr>
        <p:spPr>
          <a:xfrm>
            <a:off x="1282446" y="4154520"/>
            <a:ext cx="6576822" cy="1363806"/>
          </a:xfrm>
        </p:spPr>
        <p:txBody>
          <a:bodyPr anchor="t">
            <a:normAutofit/>
          </a:bodyPr>
          <a:lstStyle>
            <a:lvl1pPr marL="0" indent="0" algn="ctr">
              <a:buNone/>
              <a:defRPr sz="1350">
                <a:solidFill>
                  <a:schemeClr val="tx2"/>
                </a:solidFill>
              </a:defRPr>
            </a:lvl1pPr>
            <a:lvl2pPr marL="192881" indent="0">
              <a:buNone/>
              <a:defRPr sz="760">
                <a:solidFill>
                  <a:schemeClr val="tx1">
                    <a:tint val="75000"/>
                  </a:schemeClr>
                </a:solidFill>
              </a:defRPr>
            </a:lvl2pPr>
            <a:lvl3pPr marL="385763" indent="0">
              <a:buNone/>
              <a:defRPr sz="675">
                <a:solidFill>
                  <a:schemeClr val="tx1">
                    <a:tint val="75000"/>
                  </a:schemeClr>
                </a:solidFill>
              </a:defRPr>
            </a:lvl3pPr>
            <a:lvl4pPr marL="578644" indent="0">
              <a:buNone/>
              <a:defRPr sz="591">
                <a:solidFill>
                  <a:schemeClr val="tx1">
                    <a:tint val="75000"/>
                  </a:schemeClr>
                </a:solidFill>
              </a:defRPr>
            </a:lvl4pPr>
            <a:lvl5pPr marL="771525" indent="0">
              <a:buNone/>
              <a:defRPr sz="591">
                <a:solidFill>
                  <a:schemeClr val="tx1">
                    <a:tint val="75000"/>
                  </a:schemeClr>
                </a:solidFill>
              </a:defRPr>
            </a:lvl5pPr>
            <a:lvl6pPr marL="964406" indent="0">
              <a:buNone/>
              <a:defRPr sz="591">
                <a:solidFill>
                  <a:schemeClr val="tx1">
                    <a:tint val="75000"/>
                  </a:schemeClr>
                </a:solidFill>
              </a:defRPr>
            </a:lvl6pPr>
            <a:lvl7pPr marL="1157288" indent="0">
              <a:buNone/>
              <a:defRPr sz="591">
                <a:solidFill>
                  <a:schemeClr val="tx1">
                    <a:tint val="75000"/>
                  </a:schemeClr>
                </a:solidFill>
              </a:defRPr>
            </a:lvl7pPr>
            <a:lvl8pPr marL="1350169" indent="0">
              <a:buNone/>
              <a:defRPr sz="591">
                <a:solidFill>
                  <a:schemeClr val="tx1">
                    <a:tint val="75000"/>
                  </a:schemeClr>
                </a:solidFill>
              </a:defRPr>
            </a:lvl8pPr>
            <a:lvl9pPr marL="1543050" indent="0">
              <a:buNone/>
              <a:defRPr sz="591">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r>
              <a:rPr lang="en-US"/>
              <a:t>12 August 2020</a:t>
            </a:r>
            <a:endParaRPr lang="en-US" dirty="0"/>
          </a:p>
        </p:txBody>
      </p:sp>
      <p:sp>
        <p:nvSpPr>
          <p:cNvPr id="5" name="Footer Placeholder 4"/>
          <p:cNvSpPr>
            <a:spLocks noGrp="1"/>
          </p:cNvSpPr>
          <p:nvPr>
            <p:ph type="ftr" sz="quarter" idx="11"/>
          </p:nvPr>
        </p:nvSpPr>
        <p:spPr/>
        <p:txBody>
          <a:bodyPr/>
          <a:lstStyle/>
          <a:p>
            <a:r>
              <a:rPr lang="en-US"/>
              <a:t>HEP @ 53rd Annual Users Mtg</a:t>
            </a:r>
            <a:endParaRPr lang="en-US" dirty="0"/>
          </a:p>
        </p:txBody>
      </p:sp>
      <p:sp>
        <p:nvSpPr>
          <p:cNvPr id="6" name="Slide Number Placeholder 5"/>
          <p:cNvSpPr>
            <a:spLocks noGrp="1"/>
          </p:cNvSpPr>
          <p:nvPr>
            <p:ph type="sldNum" sz="quarter" idx="12"/>
          </p:nvPr>
        </p:nvSpPr>
        <p:spPr/>
        <p:txBody>
          <a:bodyPr/>
          <a:lstStyle/>
          <a:p>
            <a:fld id="{600448BA-62AF-4340-AB5F-316C0E06117B}" type="slidenum">
              <a:rPr lang="en-US" smtClean="0"/>
              <a:pPr/>
              <a:t>‹#›</a:t>
            </a:fld>
            <a:endParaRPr lang="en-US"/>
          </a:p>
        </p:txBody>
      </p:sp>
      <p:cxnSp>
        <p:nvCxnSpPr>
          <p:cNvPr id="7" name="Straight Connector 6"/>
          <p:cNvCxnSpPr/>
          <p:nvPr/>
        </p:nvCxnSpPr>
        <p:spPr>
          <a:xfrm>
            <a:off x="1485904" y="4020408"/>
            <a:ext cx="61722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92758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529045" y="1129829"/>
            <a:ext cx="3895344" cy="4950933"/>
          </a:xfrm>
        </p:spPr>
        <p:txBody>
          <a:bodyPr/>
          <a:lstStyle>
            <a:lvl1pPr>
              <a:defRPr sz="1500"/>
            </a:lvl1pPr>
            <a:lvl2pPr>
              <a:defRPr sz="1350"/>
            </a:lvl2pPr>
            <a:lvl3pPr>
              <a:defRPr sz="1050"/>
            </a:lvl3pPr>
            <a:lvl4pPr>
              <a:defRPr sz="900"/>
            </a:lvl4pPr>
            <a:lvl5pPr>
              <a:defRPr sz="900"/>
            </a:lvl5pPr>
            <a:lvl6pPr>
              <a:defRPr sz="675"/>
            </a:lvl6pPr>
            <a:lvl7pPr>
              <a:defRPr sz="675"/>
            </a:lvl7pPr>
            <a:lvl8pPr>
              <a:defRPr sz="675"/>
            </a:lvl8pPr>
            <a:lvl9pPr>
              <a:defRPr sz="67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19611" y="1129825"/>
            <a:ext cx="3895344" cy="4950934"/>
          </a:xfrm>
        </p:spPr>
        <p:txBody>
          <a:bodyPr>
            <a:normAutofit/>
          </a:bodyPr>
          <a:lstStyle>
            <a:lvl1pPr>
              <a:defRPr sz="1500"/>
            </a:lvl1pPr>
            <a:lvl2pPr>
              <a:defRPr sz="1350"/>
            </a:lvl2pPr>
            <a:lvl3pPr>
              <a:defRPr sz="1050"/>
            </a:lvl3pPr>
            <a:lvl4pPr>
              <a:defRPr sz="900"/>
            </a:lvl4pPr>
            <a:lvl5pPr>
              <a:defRPr sz="900"/>
            </a:lvl5pPr>
            <a:lvl6pPr>
              <a:defRPr sz="675"/>
            </a:lvl6pPr>
            <a:lvl7pPr>
              <a:defRPr sz="675"/>
            </a:lvl7pPr>
            <a:lvl8pPr>
              <a:defRPr sz="675"/>
            </a:lvl8pPr>
            <a:lvl9pPr>
              <a:defRPr sz="67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r>
              <a:rPr lang="en-US"/>
              <a:t>12 August 2020</a:t>
            </a:r>
            <a:endParaRPr lang="en-US" dirty="0"/>
          </a:p>
        </p:txBody>
      </p:sp>
      <p:sp>
        <p:nvSpPr>
          <p:cNvPr id="6" name="Footer Placeholder 5"/>
          <p:cNvSpPr>
            <a:spLocks noGrp="1"/>
          </p:cNvSpPr>
          <p:nvPr>
            <p:ph type="ftr" sz="quarter" idx="11"/>
          </p:nvPr>
        </p:nvSpPr>
        <p:spPr/>
        <p:txBody>
          <a:bodyPr/>
          <a:lstStyle/>
          <a:p>
            <a:r>
              <a:rPr lang="en-US"/>
              <a:t>HEP @ 53rd Annual Users Mtg</a:t>
            </a:r>
            <a:endParaRPr lang="en-US" dirty="0"/>
          </a:p>
        </p:txBody>
      </p:sp>
      <p:sp>
        <p:nvSpPr>
          <p:cNvPr id="7" name="Slide Number Placeholder 6"/>
          <p:cNvSpPr>
            <a:spLocks noGrp="1"/>
          </p:cNvSpPr>
          <p:nvPr>
            <p:ph type="sldNum" sz="quarter" idx="12"/>
          </p:nvPr>
        </p:nvSpPr>
        <p:spPr/>
        <p:txBody>
          <a:bodyPr/>
          <a:lstStyle/>
          <a:p>
            <a:fld id="{600448BA-62AF-4340-AB5F-316C0E06117B}" type="slidenum">
              <a:rPr lang="en-US" smtClean="0"/>
              <a:pPr/>
              <a:t>‹#›</a:t>
            </a:fld>
            <a:endParaRPr lang="en-US"/>
          </a:p>
        </p:txBody>
      </p:sp>
    </p:spTree>
    <p:extLst>
      <p:ext uri="{BB962C8B-B14F-4D97-AF65-F5344CB8AC3E}">
        <p14:creationId xmlns:p14="http://schemas.microsoft.com/office/powerpoint/2010/main" val="10701553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Click to edit Master title style</a:t>
            </a:r>
          </a:p>
        </p:txBody>
      </p:sp>
      <p:sp>
        <p:nvSpPr>
          <p:cNvPr id="3" name="Text Placeholder 2"/>
          <p:cNvSpPr>
            <a:spLocks noGrp="1"/>
          </p:cNvSpPr>
          <p:nvPr>
            <p:ph type="body" idx="1"/>
          </p:nvPr>
        </p:nvSpPr>
        <p:spPr>
          <a:xfrm>
            <a:off x="529046" y="1108302"/>
            <a:ext cx="3894365" cy="777240"/>
          </a:xfrm>
        </p:spPr>
        <p:txBody>
          <a:bodyPr anchor="ctr">
            <a:normAutofit/>
          </a:bodyPr>
          <a:lstStyle>
            <a:lvl1pPr marL="0" indent="0">
              <a:spcBef>
                <a:spcPts val="0"/>
              </a:spcBef>
              <a:buNone/>
              <a:defRPr sz="1350"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dirty="0"/>
              <a:t>Click to edit Master text styles</a:t>
            </a:r>
          </a:p>
        </p:txBody>
      </p:sp>
      <p:sp>
        <p:nvSpPr>
          <p:cNvPr id="4" name="Content Placeholder 3"/>
          <p:cNvSpPr>
            <a:spLocks noGrp="1"/>
          </p:cNvSpPr>
          <p:nvPr>
            <p:ph sz="half" idx="2"/>
          </p:nvPr>
        </p:nvSpPr>
        <p:spPr>
          <a:xfrm>
            <a:off x="529044" y="1883063"/>
            <a:ext cx="3894366" cy="4221700"/>
          </a:xfrm>
        </p:spPr>
        <p:txBody>
          <a:bodyPr>
            <a:normAutofit/>
          </a:bodyPr>
          <a:lstStyle>
            <a:lvl1pPr>
              <a:defRPr sz="1500"/>
            </a:lvl1pPr>
            <a:lvl2pPr>
              <a:defRPr sz="1350"/>
            </a:lvl2pPr>
            <a:lvl3pPr>
              <a:defRPr sz="1050"/>
            </a:lvl3pPr>
            <a:lvl4pPr>
              <a:defRPr sz="900"/>
            </a:lvl4pPr>
            <a:lvl5pPr>
              <a:defRPr sz="900"/>
            </a:lvl5pPr>
            <a:lvl6pPr>
              <a:defRPr sz="675"/>
            </a:lvl6pPr>
            <a:lvl7pPr>
              <a:defRPr sz="675"/>
            </a:lvl7pPr>
            <a:lvl8pPr>
              <a:defRPr sz="675"/>
            </a:lvl8pPr>
            <a:lvl9pPr>
              <a:defRPr sz="67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720592" y="1105823"/>
            <a:ext cx="3894365" cy="777240"/>
          </a:xfrm>
        </p:spPr>
        <p:txBody>
          <a:bodyPr anchor="ctr">
            <a:normAutofit/>
          </a:bodyPr>
          <a:lstStyle>
            <a:lvl1pPr marL="0" indent="0">
              <a:spcBef>
                <a:spcPts val="0"/>
              </a:spcBef>
              <a:buNone/>
              <a:defRPr sz="1350"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dirty="0"/>
              <a:t>Click to edit Master text styles</a:t>
            </a:r>
          </a:p>
        </p:txBody>
      </p:sp>
      <p:sp>
        <p:nvSpPr>
          <p:cNvPr id="6" name="Content Placeholder 5"/>
          <p:cNvSpPr>
            <a:spLocks noGrp="1"/>
          </p:cNvSpPr>
          <p:nvPr>
            <p:ph sz="quarter" idx="4"/>
          </p:nvPr>
        </p:nvSpPr>
        <p:spPr>
          <a:xfrm>
            <a:off x="4724136" y="1883063"/>
            <a:ext cx="3890818" cy="4221700"/>
          </a:xfrm>
        </p:spPr>
        <p:txBody>
          <a:bodyPr>
            <a:normAutofit/>
          </a:bodyPr>
          <a:lstStyle>
            <a:lvl1pPr>
              <a:defRPr sz="1500"/>
            </a:lvl1pPr>
            <a:lvl2pPr>
              <a:defRPr sz="1350"/>
            </a:lvl2pPr>
            <a:lvl3pPr>
              <a:defRPr sz="1050"/>
            </a:lvl3pPr>
            <a:lvl4pPr>
              <a:defRPr sz="900"/>
            </a:lvl4pPr>
            <a:lvl5pPr>
              <a:defRPr sz="900"/>
            </a:lvl5pPr>
            <a:lvl6pPr>
              <a:defRPr sz="675"/>
            </a:lvl6pPr>
            <a:lvl7pPr>
              <a:defRPr sz="675"/>
            </a:lvl7pPr>
            <a:lvl8pPr>
              <a:defRPr sz="675"/>
            </a:lvl8pPr>
            <a:lvl9pPr>
              <a:defRPr sz="67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r>
              <a:rPr lang="en-US"/>
              <a:t>12 August 2020</a:t>
            </a:r>
            <a:endParaRPr lang="en-US" dirty="0"/>
          </a:p>
        </p:txBody>
      </p:sp>
      <p:sp>
        <p:nvSpPr>
          <p:cNvPr id="8" name="Footer Placeholder 7"/>
          <p:cNvSpPr>
            <a:spLocks noGrp="1"/>
          </p:cNvSpPr>
          <p:nvPr>
            <p:ph type="ftr" sz="quarter" idx="11"/>
          </p:nvPr>
        </p:nvSpPr>
        <p:spPr/>
        <p:txBody>
          <a:bodyPr/>
          <a:lstStyle/>
          <a:p>
            <a:r>
              <a:rPr lang="en-US"/>
              <a:t>HEP @ 53rd Annual Users Mtg</a:t>
            </a:r>
            <a:endParaRPr lang="en-US" dirty="0"/>
          </a:p>
        </p:txBody>
      </p:sp>
      <p:sp>
        <p:nvSpPr>
          <p:cNvPr id="9" name="Slide Number Placeholder 8"/>
          <p:cNvSpPr>
            <a:spLocks noGrp="1"/>
          </p:cNvSpPr>
          <p:nvPr>
            <p:ph type="sldNum" sz="quarter" idx="12"/>
          </p:nvPr>
        </p:nvSpPr>
        <p:spPr/>
        <p:txBody>
          <a:bodyPr/>
          <a:lstStyle/>
          <a:p>
            <a:fld id="{600448BA-62AF-4340-AB5F-316C0E06117B}" type="slidenum">
              <a:rPr lang="en-US" smtClean="0"/>
              <a:pPr/>
              <a:t>‹#›</a:t>
            </a:fld>
            <a:endParaRPr lang="en-US"/>
          </a:p>
        </p:txBody>
      </p:sp>
    </p:spTree>
    <p:extLst>
      <p:ext uri="{BB962C8B-B14F-4D97-AF65-F5344CB8AC3E}">
        <p14:creationId xmlns:p14="http://schemas.microsoft.com/office/powerpoint/2010/main" val="15051999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r>
              <a:rPr lang="en-US"/>
              <a:t>12 August 2020</a:t>
            </a:r>
            <a:endParaRPr lang="en-US" dirty="0"/>
          </a:p>
        </p:txBody>
      </p:sp>
      <p:sp>
        <p:nvSpPr>
          <p:cNvPr id="4" name="Footer Placeholder 3"/>
          <p:cNvSpPr>
            <a:spLocks noGrp="1"/>
          </p:cNvSpPr>
          <p:nvPr>
            <p:ph type="ftr" sz="quarter" idx="11"/>
          </p:nvPr>
        </p:nvSpPr>
        <p:spPr/>
        <p:txBody>
          <a:bodyPr/>
          <a:lstStyle/>
          <a:p>
            <a:r>
              <a:rPr lang="en-US"/>
              <a:t>HEP @ 53rd Annual Users Mtg</a:t>
            </a:r>
            <a:endParaRPr lang="en-US" dirty="0"/>
          </a:p>
        </p:txBody>
      </p:sp>
      <p:sp>
        <p:nvSpPr>
          <p:cNvPr id="5" name="Slide Number Placeholder 4"/>
          <p:cNvSpPr>
            <a:spLocks noGrp="1"/>
          </p:cNvSpPr>
          <p:nvPr>
            <p:ph type="sldNum" sz="quarter" idx="12"/>
          </p:nvPr>
        </p:nvSpPr>
        <p:spPr/>
        <p:txBody>
          <a:bodyPr/>
          <a:lstStyle/>
          <a:p>
            <a:fld id="{600448BA-62AF-4340-AB5F-316C0E06117B}" type="slidenum">
              <a:rPr lang="en-US" smtClean="0"/>
              <a:pPr/>
              <a:t>‹#›</a:t>
            </a:fld>
            <a:endParaRPr lang="en-US"/>
          </a:p>
        </p:txBody>
      </p:sp>
    </p:spTree>
    <p:extLst>
      <p:ext uri="{BB962C8B-B14F-4D97-AF65-F5344CB8AC3E}">
        <p14:creationId xmlns:p14="http://schemas.microsoft.com/office/powerpoint/2010/main" val="17384349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12 August 2020</a:t>
            </a:r>
            <a:endParaRPr lang="en-US" dirty="0"/>
          </a:p>
        </p:txBody>
      </p:sp>
      <p:sp>
        <p:nvSpPr>
          <p:cNvPr id="3" name="Footer Placeholder 2"/>
          <p:cNvSpPr>
            <a:spLocks noGrp="1"/>
          </p:cNvSpPr>
          <p:nvPr>
            <p:ph type="ftr" sz="quarter" idx="11"/>
          </p:nvPr>
        </p:nvSpPr>
        <p:spPr/>
        <p:txBody>
          <a:bodyPr/>
          <a:lstStyle/>
          <a:p>
            <a:r>
              <a:rPr lang="en-US"/>
              <a:t>HEP @ 53rd Annual Users Mtg</a:t>
            </a:r>
            <a:endParaRPr lang="en-US" dirty="0"/>
          </a:p>
        </p:txBody>
      </p:sp>
      <p:sp>
        <p:nvSpPr>
          <p:cNvPr id="4" name="Slide Number Placeholder 3"/>
          <p:cNvSpPr>
            <a:spLocks noGrp="1"/>
          </p:cNvSpPr>
          <p:nvPr>
            <p:ph type="sldNum" sz="quarter" idx="12"/>
          </p:nvPr>
        </p:nvSpPr>
        <p:spPr/>
        <p:txBody>
          <a:bodyPr/>
          <a:lstStyle/>
          <a:p>
            <a:fld id="{600448BA-62AF-4340-AB5F-316C0E06117B}" type="slidenum">
              <a:rPr lang="en-US" smtClean="0"/>
              <a:pPr/>
              <a:t>‹#›</a:t>
            </a:fld>
            <a:endParaRPr lang="en-US"/>
          </a:p>
        </p:txBody>
      </p:sp>
    </p:spTree>
    <p:extLst>
      <p:ext uri="{BB962C8B-B14F-4D97-AF65-F5344CB8AC3E}">
        <p14:creationId xmlns:p14="http://schemas.microsoft.com/office/powerpoint/2010/main" val="1551710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1688" b="0"/>
            </a:lvl1pPr>
          </a:lstStyle>
          <a:p>
            <a:r>
              <a:rPr lang="en-US"/>
              <a:t>Click to edit Master title style</a:t>
            </a:r>
            <a:endParaRPr lang="en-US" dirty="0"/>
          </a:p>
        </p:txBody>
      </p:sp>
      <p:sp>
        <p:nvSpPr>
          <p:cNvPr id="3" name="Content Placeholder 2"/>
          <p:cNvSpPr>
            <a:spLocks noGrp="1"/>
          </p:cNvSpPr>
          <p:nvPr>
            <p:ph idx="1"/>
          </p:nvPr>
        </p:nvSpPr>
        <p:spPr>
          <a:xfrm>
            <a:off x="4129315" y="1097280"/>
            <a:ext cx="4149638" cy="4663440"/>
          </a:xfrm>
        </p:spPr>
        <p:txBody>
          <a:bodyPr>
            <a:normAutofit/>
          </a:bodyPr>
          <a:lstStyle>
            <a:lvl1pPr>
              <a:defRPr sz="2100"/>
            </a:lvl1pPr>
            <a:lvl2pPr>
              <a:defRPr sz="1500"/>
            </a:lvl2pPr>
            <a:lvl3pPr>
              <a:defRPr sz="1350"/>
            </a:lvl3pPr>
            <a:lvl4pPr>
              <a:defRPr sz="1200"/>
            </a:lvl4pPr>
            <a:lvl5pPr>
              <a:defRPr sz="1200"/>
            </a:lvl5pPr>
            <a:lvl6pPr>
              <a:defRPr sz="844"/>
            </a:lvl6pPr>
            <a:lvl7pPr>
              <a:defRPr sz="844"/>
            </a:lvl7pPr>
            <a:lvl8pPr>
              <a:defRPr sz="844"/>
            </a:lvl8pPr>
            <a:lvl9pPr>
              <a:defRPr sz="84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57250" y="2834640"/>
            <a:ext cx="2834640" cy="2926080"/>
          </a:xfrm>
        </p:spPr>
        <p:txBody>
          <a:bodyPr>
            <a:normAutofit/>
          </a:bodyPr>
          <a:lstStyle>
            <a:lvl1pPr marL="0" indent="0">
              <a:lnSpc>
                <a:spcPct val="100000"/>
              </a:lnSpc>
              <a:spcBef>
                <a:spcPts val="450"/>
              </a:spcBef>
              <a:buNone/>
              <a:defRPr sz="717"/>
            </a:lvl1pPr>
            <a:lvl2pPr marL="192881" indent="0">
              <a:buNone/>
              <a:defRPr sz="506"/>
            </a:lvl2pPr>
            <a:lvl3pPr marL="385763" indent="0">
              <a:buNone/>
              <a:defRPr sz="422"/>
            </a:lvl3pPr>
            <a:lvl4pPr marL="578644" indent="0">
              <a:buNone/>
              <a:defRPr sz="380"/>
            </a:lvl4pPr>
            <a:lvl5pPr marL="771525" indent="0">
              <a:buNone/>
              <a:defRPr sz="380"/>
            </a:lvl5pPr>
            <a:lvl6pPr marL="964406" indent="0">
              <a:buNone/>
              <a:defRPr sz="380"/>
            </a:lvl6pPr>
            <a:lvl7pPr marL="1157288" indent="0">
              <a:buNone/>
              <a:defRPr sz="380"/>
            </a:lvl7pPr>
            <a:lvl8pPr marL="1350169" indent="0">
              <a:buNone/>
              <a:defRPr sz="380"/>
            </a:lvl8pPr>
            <a:lvl9pPr marL="1543050" indent="0">
              <a:buNone/>
              <a:defRPr sz="38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12 August 2020</a:t>
            </a:r>
            <a:endParaRPr lang="en-US" dirty="0"/>
          </a:p>
        </p:txBody>
      </p:sp>
      <p:sp>
        <p:nvSpPr>
          <p:cNvPr id="6" name="Footer Placeholder 5"/>
          <p:cNvSpPr>
            <a:spLocks noGrp="1"/>
          </p:cNvSpPr>
          <p:nvPr>
            <p:ph type="ftr" sz="quarter" idx="11"/>
          </p:nvPr>
        </p:nvSpPr>
        <p:spPr/>
        <p:txBody>
          <a:bodyPr/>
          <a:lstStyle/>
          <a:p>
            <a:r>
              <a:rPr lang="en-US"/>
              <a:t>HEP @ 53rd Annual Users Mtg</a:t>
            </a:r>
            <a:endParaRPr lang="en-US" dirty="0"/>
          </a:p>
        </p:txBody>
      </p:sp>
      <p:sp>
        <p:nvSpPr>
          <p:cNvPr id="7" name="Slide Number Placeholder 6"/>
          <p:cNvSpPr>
            <a:spLocks noGrp="1"/>
          </p:cNvSpPr>
          <p:nvPr>
            <p:ph type="sldNum" sz="quarter" idx="12"/>
          </p:nvPr>
        </p:nvSpPr>
        <p:spPr/>
        <p:txBody>
          <a:bodyPr/>
          <a:lstStyle/>
          <a:p>
            <a:fld id="{600448BA-62AF-4340-AB5F-316C0E06117B}" type="slidenum">
              <a:rPr lang="en-US" smtClean="0"/>
              <a:pPr/>
              <a:t>‹#›</a:t>
            </a:fld>
            <a:endParaRPr lang="en-US"/>
          </a:p>
        </p:txBody>
      </p:sp>
    </p:spTree>
    <p:extLst>
      <p:ext uri="{BB962C8B-B14F-4D97-AF65-F5344CB8AC3E}">
        <p14:creationId xmlns:p14="http://schemas.microsoft.com/office/powerpoint/2010/main" val="24581898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1688"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019111" y="1069855"/>
            <a:ext cx="4257703" cy="4645153"/>
          </a:xfrm>
        </p:spPr>
        <p:txBody>
          <a:bodyPr lIns="274320" tIns="182880" anchor="t">
            <a:normAutofit/>
          </a:bodyPr>
          <a:lstStyle>
            <a:lvl1pPr marL="0" indent="0">
              <a:buNone/>
              <a:defRPr sz="1181"/>
            </a:lvl1pPr>
            <a:lvl2pPr marL="192881" indent="0">
              <a:buNone/>
              <a:defRPr sz="1181"/>
            </a:lvl2pPr>
            <a:lvl3pPr marL="385763" indent="0">
              <a:buNone/>
              <a:defRPr sz="1013"/>
            </a:lvl3pPr>
            <a:lvl4pPr marL="578644" indent="0">
              <a:buNone/>
              <a:defRPr sz="844"/>
            </a:lvl4pPr>
            <a:lvl5pPr marL="771525" indent="0">
              <a:buNone/>
              <a:defRPr sz="844"/>
            </a:lvl5pPr>
            <a:lvl6pPr marL="964406" indent="0">
              <a:buNone/>
              <a:defRPr sz="844"/>
            </a:lvl6pPr>
            <a:lvl7pPr marL="1157288" indent="0">
              <a:buNone/>
              <a:defRPr sz="844"/>
            </a:lvl7pPr>
            <a:lvl8pPr marL="1350169" indent="0">
              <a:buNone/>
              <a:defRPr sz="844"/>
            </a:lvl8pPr>
            <a:lvl9pPr marL="1543050" indent="0">
              <a:buNone/>
              <a:defRPr sz="844"/>
            </a:lvl9pPr>
          </a:lstStyle>
          <a:p>
            <a:r>
              <a:rPr lang="en-US"/>
              <a:t>Click icon to add picture</a:t>
            </a:r>
            <a:endParaRPr lang="en-US" dirty="0"/>
          </a:p>
        </p:txBody>
      </p:sp>
      <p:sp>
        <p:nvSpPr>
          <p:cNvPr id="4" name="Text Placeholder 3"/>
          <p:cNvSpPr>
            <a:spLocks noGrp="1"/>
          </p:cNvSpPr>
          <p:nvPr>
            <p:ph type="body" sz="half" idx="2"/>
          </p:nvPr>
        </p:nvSpPr>
        <p:spPr>
          <a:xfrm>
            <a:off x="857250" y="2834640"/>
            <a:ext cx="2834640" cy="2880360"/>
          </a:xfrm>
        </p:spPr>
        <p:txBody>
          <a:bodyPr>
            <a:normAutofit/>
          </a:bodyPr>
          <a:lstStyle>
            <a:lvl1pPr marL="0" indent="0">
              <a:lnSpc>
                <a:spcPct val="100000"/>
              </a:lnSpc>
              <a:spcBef>
                <a:spcPts val="450"/>
              </a:spcBef>
              <a:buNone/>
              <a:defRPr sz="717"/>
            </a:lvl1pPr>
            <a:lvl2pPr marL="192881" indent="0">
              <a:buNone/>
              <a:defRPr sz="506"/>
            </a:lvl2pPr>
            <a:lvl3pPr marL="385763" indent="0">
              <a:buNone/>
              <a:defRPr sz="422"/>
            </a:lvl3pPr>
            <a:lvl4pPr marL="578644" indent="0">
              <a:buNone/>
              <a:defRPr sz="380"/>
            </a:lvl4pPr>
            <a:lvl5pPr marL="771525" indent="0">
              <a:buNone/>
              <a:defRPr sz="380"/>
            </a:lvl5pPr>
            <a:lvl6pPr marL="964406" indent="0">
              <a:buNone/>
              <a:defRPr sz="380"/>
            </a:lvl6pPr>
            <a:lvl7pPr marL="1157288" indent="0">
              <a:buNone/>
              <a:defRPr sz="380"/>
            </a:lvl7pPr>
            <a:lvl8pPr marL="1350169" indent="0">
              <a:buNone/>
              <a:defRPr sz="380"/>
            </a:lvl8pPr>
            <a:lvl9pPr marL="1543050" indent="0">
              <a:buNone/>
              <a:defRPr sz="38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12 August 2020</a:t>
            </a:r>
            <a:endParaRPr lang="en-US" dirty="0"/>
          </a:p>
        </p:txBody>
      </p:sp>
      <p:sp>
        <p:nvSpPr>
          <p:cNvPr id="6" name="Footer Placeholder 5"/>
          <p:cNvSpPr>
            <a:spLocks noGrp="1"/>
          </p:cNvSpPr>
          <p:nvPr>
            <p:ph type="ftr" sz="quarter" idx="11"/>
          </p:nvPr>
        </p:nvSpPr>
        <p:spPr/>
        <p:txBody>
          <a:bodyPr/>
          <a:lstStyle/>
          <a:p>
            <a:r>
              <a:rPr lang="en-US"/>
              <a:t>HEP @ 53rd Annual Users Mtg</a:t>
            </a:r>
            <a:endParaRPr lang="en-US" dirty="0"/>
          </a:p>
        </p:txBody>
      </p:sp>
      <p:sp>
        <p:nvSpPr>
          <p:cNvPr id="7" name="Slide Number Placeholder 6"/>
          <p:cNvSpPr>
            <a:spLocks noGrp="1"/>
          </p:cNvSpPr>
          <p:nvPr>
            <p:ph type="sldNum" sz="quarter" idx="12"/>
          </p:nvPr>
        </p:nvSpPr>
        <p:spPr/>
        <p:txBody>
          <a:bodyPr/>
          <a:lstStyle/>
          <a:p>
            <a:fld id="{600448BA-62AF-4340-AB5F-316C0E06117B}" type="slidenum">
              <a:rPr lang="en-US" smtClean="0"/>
              <a:pPr/>
              <a:t>‹#›</a:t>
            </a:fld>
            <a:endParaRPr lang="en-US"/>
          </a:p>
        </p:txBody>
      </p:sp>
    </p:spTree>
    <p:extLst>
      <p:ext uri="{BB962C8B-B14F-4D97-AF65-F5344CB8AC3E}">
        <p14:creationId xmlns:p14="http://schemas.microsoft.com/office/powerpoint/2010/main" val="39163737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12 August 2020</a:t>
            </a:r>
            <a:endParaRPr lang="en-US" dirty="0"/>
          </a:p>
        </p:txBody>
      </p:sp>
      <p:sp>
        <p:nvSpPr>
          <p:cNvPr id="5" name="Footer Placeholder 4"/>
          <p:cNvSpPr>
            <a:spLocks noGrp="1"/>
          </p:cNvSpPr>
          <p:nvPr>
            <p:ph type="ftr" sz="quarter" idx="11"/>
          </p:nvPr>
        </p:nvSpPr>
        <p:spPr/>
        <p:txBody>
          <a:bodyPr/>
          <a:lstStyle/>
          <a:p>
            <a:r>
              <a:rPr lang="en-US"/>
              <a:t>HEP @ 53rd Annual Users Mtg</a:t>
            </a:r>
            <a:endParaRPr lang="en-US" dirty="0"/>
          </a:p>
        </p:txBody>
      </p:sp>
      <p:sp>
        <p:nvSpPr>
          <p:cNvPr id="6" name="Slide Number Placeholder 5"/>
          <p:cNvSpPr>
            <a:spLocks noGrp="1"/>
          </p:cNvSpPr>
          <p:nvPr>
            <p:ph type="sldNum" sz="quarter" idx="12"/>
          </p:nvPr>
        </p:nvSpPr>
        <p:spPr/>
        <p:txBody>
          <a:bodyPr/>
          <a:lstStyle/>
          <a:p>
            <a:fld id="{600448BA-62AF-4340-AB5F-316C0E06117B}" type="slidenum">
              <a:rPr lang="en-US" smtClean="0"/>
              <a:pPr/>
              <a:t>‹#›</a:t>
            </a:fld>
            <a:endParaRPr lang="en-US"/>
          </a:p>
        </p:txBody>
      </p:sp>
    </p:spTree>
    <p:extLst>
      <p:ext uri="{BB962C8B-B14F-4D97-AF65-F5344CB8AC3E}">
        <p14:creationId xmlns:p14="http://schemas.microsoft.com/office/powerpoint/2010/main" val="31110215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7" y="762000"/>
            <a:ext cx="1743075"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57252" y="762000"/>
            <a:ext cx="5572125"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12 August 2020</a:t>
            </a:r>
            <a:endParaRPr lang="en-US" dirty="0"/>
          </a:p>
        </p:txBody>
      </p:sp>
      <p:sp>
        <p:nvSpPr>
          <p:cNvPr id="5" name="Footer Placeholder 4"/>
          <p:cNvSpPr>
            <a:spLocks noGrp="1"/>
          </p:cNvSpPr>
          <p:nvPr>
            <p:ph type="ftr" sz="quarter" idx="11"/>
          </p:nvPr>
        </p:nvSpPr>
        <p:spPr/>
        <p:txBody>
          <a:bodyPr/>
          <a:lstStyle/>
          <a:p>
            <a:r>
              <a:rPr lang="en-US"/>
              <a:t>HEP @ 53rd Annual Users Mtg</a:t>
            </a:r>
            <a:endParaRPr lang="en-US" dirty="0"/>
          </a:p>
        </p:txBody>
      </p:sp>
      <p:sp>
        <p:nvSpPr>
          <p:cNvPr id="6" name="Slide Number Placeholder 5"/>
          <p:cNvSpPr>
            <a:spLocks noGrp="1"/>
          </p:cNvSpPr>
          <p:nvPr>
            <p:ph type="sldNum" sz="quarter" idx="12"/>
          </p:nvPr>
        </p:nvSpPr>
        <p:spPr/>
        <p:txBody>
          <a:bodyPr/>
          <a:lstStyle/>
          <a:p>
            <a:fld id="{600448BA-62AF-4340-AB5F-316C0E06117B}" type="slidenum">
              <a:rPr lang="en-US" smtClean="0"/>
              <a:pPr/>
              <a:t>‹#›</a:t>
            </a:fld>
            <a:endParaRPr lang="en-US"/>
          </a:p>
        </p:txBody>
      </p:sp>
    </p:spTree>
    <p:extLst>
      <p:ext uri="{BB962C8B-B14F-4D97-AF65-F5344CB8AC3E}">
        <p14:creationId xmlns:p14="http://schemas.microsoft.com/office/powerpoint/2010/main" val="20234295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Title and Content (no foot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97DFCE7-15C5-45D5-897B-14F25BCABE7E}"/>
              </a:ext>
            </a:extLst>
          </p:cNvPr>
          <p:cNvSpPr/>
          <p:nvPr userDrawn="1"/>
        </p:nvSpPr>
        <p:spPr>
          <a:xfrm>
            <a:off x="0" y="6042917"/>
            <a:ext cx="9144000" cy="81165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7" name="Title 6"/>
          <p:cNvSpPr>
            <a:spLocks noGrp="1"/>
          </p:cNvSpPr>
          <p:nvPr>
            <p:ph type="title"/>
          </p:nvPr>
        </p:nvSpPr>
        <p:spPr/>
        <p:txBody>
          <a:bodyPr>
            <a:noAutofit/>
          </a:bodyPr>
          <a:lstStyle>
            <a:lvl1pPr algn="l" defTabSz="514350" rtl="0" eaLnBrk="1" latinLnBrk="0" hangingPunct="1">
              <a:lnSpc>
                <a:spcPct val="90000"/>
              </a:lnSpc>
              <a:spcBef>
                <a:spcPct val="0"/>
              </a:spcBef>
              <a:buNone/>
              <a:defRPr lang="en-US" sz="2700" kern="1200" dirty="0">
                <a:solidFill>
                  <a:schemeClr val="bg1"/>
                </a:solidFill>
                <a:latin typeface="+mj-lt"/>
                <a:ea typeface="+mj-ea"/>
                <a:cs typeface="+mj-cs"/>
              </a:defRPr>
            </a:lvl1pPr>
          </a:lstStyle>
          <a:p>
            <a:r>
              <a:rPr lang="en-US" dirty="0"/>
              <a:t>Click to edit Master title style</a:t>
            </a:r>
          </a:p>
        </p:txBody>
      </p:sp>
      <p:sp>
        <p:nvSpPr>
          <p:cNvPr id="12" name="Text Placeholder 2"/>
          <p:cNvSpPr>
            <a:spLocks noGrp="1"/>
          </p:cNvSpPr>
          <p:nvPr>
            <p:ph idx="1"/>
          </p:nvPr>
        </p:nvSpPr>
        <p:spPr>
          <a:xfrm>
            <a:off x="457202" y="1066803"/>
            <a:ext cx="8534399" cy="55981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p:cNvSpPr>
            <a:spLocks noGrp="1"/>
          </p:cNvSpPr>
          <p:nvPr>
            <p:ph type="dt" sz="half" idx="10"/>
          </p:nvPr>
        </p:nvSpPr>
        <p:spPr>
          <a:xfrm>
            <a:off x="3292471" y="6668326"/>
            <a:ext cx="1746806" cy="189674"/>
          </a:xfrm>
        </p:spPr>
        <p:txBody>
          <a:bodyPr/>
          <a:lstStyle/>
          <a:p>
            <a:r>
              <a:rPr lang="en-US"/>
              <a:t>12 August 2020</a:t>
            </a:r>
            <a:endParaRPr lang="en-US" dirty="0"/>
          </a:p>
        </p:txBody>
      </p:sp>
      <p:sp>
        <p:nvSpPr>
          <p:cNvPr id="4" name="Footer Placeholder 3"/>
          <p:cNvSpPr>
            <a:spLocks noGrp="1"/>
          </p:cNvSpPr>
          <p:nvPr>
            <p:ph type="ftr" sz="quarter" idx="11"/>
          </p:nvPr>
        </p:nvSpPr>
        <p:spPr>
          <a:xfrm>
            <a:off x="5039278" y="6668326"/>
            <a:ext cx="3538331" cy="189674"/>
          </a:xfrm>
        </p:spPr>
        <p:txBody>
          <a:bodyPr/>
          <a:lstStyle/>
          <a:p>
            <a:r>
              <a:rPr lang="en-US"/>
              <a:t>HEP @ 53rd Annual Users Mtg</a:t>
            </a:r>
            <a:endParaRPr lang="en-US" dirty="0"/>
          </a:p>
        </p:txBody>
      </p:sp>
      <p:sp>
        <p:nvSpPr>
          <p:cNvPr id="5" name="Slide Number Placeholder 4"/>
          <p:cNvSpPr>
            <a:spLocks noGrp="1"/>
          </p:cNvSpPr>
          <p:nvPr>
            <p:ph type="sldNum" sz="quarter" idx="12"/>
          </p:nvPr>
        </p:nvSpPr>
        <p:spPr>
          <a:xfrm>
            <a:off x="8577606" y="6668326"/>
            <a:ext cx="432222" cy="189674"/>
          </a:xfrm>
        </p:spPr>
        <p:txBody>
          <a:bodyPr/>
          <a:lstStyle/>
          <a:p>
            <a:fld id="{26CA2777-A89F-4130-B308-73BB65955918}" type="slidenum">
              <a:rPr lang="en-US" smtClean="0"/>
              <a:pPr/>
              <a:t>‹#›</a:t>
            </a:fld>
            <a:endParaRPr lang="en-US" dirty="0"/>
          </a:p>
        </p:txBody>
      </p:sp>
    </p:spTree>
    <p:extLst>
      <p:ext uri="{BB962C8B-B14F-4D97-AF65-F5344CB8AC3E}">
        <p14:creationId xmlns:p14="http://schemas.microsoft.com/office/powerpoint/2010/main" val="2603389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818" y="1173575"/>
            <a:ext cx="7475220" cy="2926080"/>
          </a:xfrm>
        </p:spPr>
        <p:txBody>
          <a:bodyPr anchor="b">
            <a:noAutofit/>
          </a:bodyPr>
          <a:lstStyle>
            <a:lvl1pPr algn="ctr">
              <a:lnSpc>
                <a:spcPct val="85000"/>
              </a:lnSpc>
              <a:defRPr sz="6000" b="1" cap="none" baseline="0">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282446" y="4154520"/>
            <a:ext cx="6576822" cy="1363806"/>
          </a:xfrm>
        </p:spPr>
        <p:txBody>
          <a:bodyPr anchor="t">
            <a:normAutofit/>
          </a:bodyPr>
          <a:lstStyle>
            <a:lvl1pPr marL="0" indent="0" algn="ctr">
              <a:buNone/>
              <a:defRPr sz="1800">
                <a:solidFill>
                  <a:schemeClr val="tx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12 August 2020</a:t>
            </a:r>
            <a:endParaRPr lang="en-US" dirty="0"/>
          </a:p>
        </p:txBody>
      </p:sp>
      <p:sp>
        <p:nvSpPr>
          <p:cNvPr id="5" name="Footer Placeholder 4"/>
          <p:cNvSpPr>
            <a:spLocks noGrp="1"/>
          </p:cNvSpPr>
          <p:nvPr>
            <p:ph type="ftr" sz="quarter" idx="11"/>
          </p:nvPr>
        </p:nvSpPr>
        <p:spPr/>
        <p:txBody>
          <a:bodyPr/>
          <a:lstStyle/>
          <a:p>
            <a:r>
              <a:rPr lang="en-US"/>
              <a:t>HEP @ 53rd Annual Users Mtg</a:t>
            </a:r>
            <a:endParaRPr lang="en-US" dirty="0"/>
          </a:p>
        </p:txBody>
      </p:sp>
      <p:sp>
        <p:nvSpPr>
          <p:cNvPr id="6" name="Slide Number Placeholder 5"/>
          <p:cNvSpPr>
            <a:spLocks noGrp="1"/>
          </p:cNvSpPr>
          <p:nvPr>
            <p:ph type="sldNum" sz="quarter" idx="12"/>
          </p:nvPr>
        </p:nvSpPr>
        <p:spPr/>
        <p:txBody>
          <a:bodyPr/>
          <a:lstStyle/>
          <a:p>
            <a:fld id="{600448BA-62AF-4340-AB5F-316C0E06117B}" type="slidenum">
              <a:rPr lang="en-US" smtClean="0"/>
              <a:pPr/>
              <a:t>‹#›</a:t>
            </a:fld>
            <a:endParaRPr lang="en-US"/>
          </a:p>
        </p:txBody>
      </p:sp>
      <p:cxnSp>
        <p:nvCxnSpPr>
          <p:cNvPr id="7" name="Straight Connector 6"/>
          <p:cNvCxnSpPr/>
          <p:nvPr/>
        </p:nvCxnSpPr>
        <p:spPr>
          <a:xfrm>
            <a:off x="1485902" y="4020408"/>
            <a:ext cx="61722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11152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7" name="Rectangle 6"/>
          <p:cNvSpPr/>
          <p:nvPr/>
        </p:nvSpPr>
        <p:spPr>
          <a:xfrm>
            <a:off x="182879" y="182879"/>
            <a:ext cx="8778240" cy="6492240"/>
          </a:xfrm>
          <a:prstGeom prst="rect">
            <a:avLst/>
          </a:prstGeom>
          <a:blipFill>
            <a:blip r:embed="rId2" cstate="email">
              <a:extLst>
                <a:ext uri="{28A0092B-C50C-407E-A947-70E740481C1C}">
                  <a14:useLocalDpi xmlns:a14="http://schemas.microsoft.com/office/drawing/2010/main"/>
                </a:ext>
              </a:extLst>
            </a:blip>
            <a:stretch>
              <a:fillRect/>
            </a:stretch>
          </a:blip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32485" y="1656824"/>
            <a:ext cx="7475220" cy="2076983"/>
          </a:xfrm>
        </p:spPr>
        <p:txBody>
          <a:bodyPr anchor="b">
            <a:normAutofit/>
          </a:bodyPr>
          <a:lstStyle>
            <a:lvl1pPr algn="ctr">
              <a:lnSpc>
                <a:spcPct val="85000"/>
              </a:lnSpc>
              <a:defRPr sz="3300" b="1" cap="none" baseline="0">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1282148" y="3869643"/>
            <a:ext cx="6575895" cy="1388165"/>
          </a:xfrm>
        </p:spPr>
        <p:txBody>
          <a:bodyPr>
            <a:normAutofit/>
          </a:bodyPr>
          <a:lstStyle>
            <a:lvl1pPr marL="0" indent="0" algn="ctr">
              <a:spcBef>
                <a:spcPts val="563"/>
              </a:spcBef>
              <a:buNone/>
              <a:defRPr sz="1350">
                <a:solidFill>
                  <a:srgbClr val="FFFFFF"/>
                </a:solidFill>
              </a:defRPr>
            </a:lvl1pPr>
            <a:lvl2pPr marL="192881" indent="0" algn="ctr">
              <a:buNone/>
              <a:defRPr sz="1013"/>
            </a:lvl2pPr>
            <a:lvl3pPr marL="385763" indent="0" algn="ctr">
              <a:buNone/>
              <a:defRPr sz="1013"/>
            </a:lvl3pPr>
            <a:lvl4pPr marL="578644" indent="0" algn="ctr">
              <a:buNone/>
              <a:defRPr sz="844"/>
            </a:lvl4pPr>
            <a:lvl5pPr marL="771525" indent="0" algn="ctr">
              <a:buNone/>
              <a:defRPr sz="844"/>
            </a:lvl5pPr>
            <a:lvl6pPr marL="964406" indent="0" algn="ctr">
              <a:buNone/>
              <a:defRPr sz="844"/>
            </a:lvl6pPr>
            <a:lvl7pPr marL="1157288" indent="0" algn="ctr">
              <a:buNone/>
              <a:defRPr sz="844"/>
            </a:lvl7pPr>
            <a:lvl8pPr marL="1350169" indent="0" algn="ctr">
              <a:buNone/>
              <a:defRPr sz="844"/>
            </a:lvl8pPr>
            <a:lvl9pPr marL="1543050" indent="0" algn="ctr">
              <a:buNone/>
              <a:defRPr sz="844"/>
            </a:lvl9pPr>
          </a:lstStyle>
          <a:p>
            <a:r>
              <a:rPr lang="en-US" dirty="0"/>
              <a:t>Click to edit Master subtitle style</a:t>
            </a:r>
          </a:p>
        </p:txBody>
      </p:sp>
      <p:cxnSp>
        <p:nvCxnSpPr>
          <p:cNvPr id="8" name="Straight Connector 7"/>
          <p:cNvCxnSpPr/>
          <p:nvPr/>
        </p:nvCxnSpPr>
        <p:spPr>
          <a:xfrm>
            <a:off x="1483999" y="3733800"/>
            <a:ext cx="61722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p:cNvPicPr>
          <p:nvPr/>
        </p:nvPicPr>
        <p:blipFill>
          <a:blip r:embed="rId3" cstate="email">
            <a:extLst>
              <a:ext uri="{28A0092B-C50C-407E-A947-70E740481C1C}">
                <a14:useLocalDpi xmlns:a14="http://schemas.microsoft.com/office/drawing/2010/main"/>
              </a:ext>
            </a:extLst>
          </a:blip>
          <a:stretch>
            <a:fillRect/>
          </a:stretch>
        </p:blipFill>
        <p:spPr>
          <a:xfrm>
            <a:off x="2482983" y="586510"/>
            <a:ext cx="4174229" cy="935227"/>
          </a:xfrm>
          <a:prstGeom prst="rect">
            <a:avLst/>
          </a:prstGeom>
        </p:spPr>
      </p:pic>
      <p:sp>
        <p:nvSpPr>
          <p:cNvPr id="13" name="Text Placeholder 12"/>
          <p:cNvSpPr>
            <a:spLocks noGrp="1"/>
          </p:cNvSpPr>
          <p:nvPr>
            <p:ph type="body" sz="quarter" idx="13"/>
          </p:nvPr>
        </p:nvSpPr>
        <p:spPr>
          <a:xfrm>
            <a:off x="1282703" y="5257806"/>
            <a:ext cx="6575425" cy="1417319"/>
          </a:xfrm>
        </p:spPr>
        <p:txBody>
          <a:bodyPr anchor="ctr">
            <a:normAutofit/>
          </a:bodyPr>
          <a:lstStyle>
            <a:lvl1pPr marL="19289" indent="0" algn="ctr">
              <a:buNone/>
              <a:defRPr sz="1350" i="1">
                <a:solidFill>
                  <a:schemeClr val="tx2">
                    <a:lumMod val="20000"/>
                    <a:lumOff val="80000"/>
                  </a:schemeClr>
                </a:solidFill>
              </a:defRPr>
            </a:lvl1pPr>
          </a:lstStyle>
          <a:p>
            <a:pPr lvl="0"/>
            <a:r>
              <a:rPr lang="en-US" dirty="0"/>
              <a:t>Click to edit Master text styles</a:t>
            </a:r>
          </a:p>
        </p:txBody>
      </p:sp>
    </p:spTree>
    <p:extLst>
      <p:ext uri="{BB962C8B-B14F-4D97-AF65-F5344CB8AC3E}">
        <p14:creationId xmlns:p14="http://schemas.microsoft.com/office/powerpoint/2010/main" val="31469572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Closing Slide">
    <p:spTree>
      <p:nvGrpSpPr>
        <p:cNvPr id="1" name=""/>
        <p:cNvGrpSpPr/>
        <p:nvPr/>
      </p:nvGrpSpPr>
      <p:grpSpPr>
        <a:xfrm>
          <a:off x="0" y="0"/>
          <a:ext cx="0" cy="0"/>
          <a:chOff x="0" y="0"/>
          <a:chExt cx="0" cy="0"/>
        </a:xfrm>
      </p:grpSpPr>
      <p:sp>
        <p:nvSpPr>
          <p:cNvPr id="7" name="Rectangle 6"/>
          <p:cNvSpPr/>
          <p:nvPr/>
        </p:nvSpPr>
        <p:spPr>
          <a:xfrm>
            <a:off x="182879" y="182879"/>
            <a:ext cx="8778240" cy="6492240"/>
          </a:xfrm>
          <a:prstGeom prst="rect">
            <a:avLst/>
          </a:prstGeom>
          <a:blipFill>
            <a:blip r:embed="rId2" cstate="email">
              <a:extLst>
                <a:ext uri="{28A0092B-C50C-407E-A947-70E740481C1C}">
                  <a14:useLocalDpi xmlns:a14="http://schemas.microsoft.com/office/drawing/2010/main"/>
                </a:ext>
              </a:extLst>
            </a:blip>
            <a:stretch>
              <a:fillRect/>
            </a:stretch>
          </a:blip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p:cNvPicPr>
            <a:picLocks/>
          </p:cNvPicPr>
          <p:nvPr/>
        </p:nvPicPr>
        <p:blipFill>
          <a:blip r:embed="rId3" cstate="email">
            <a:extLst>
              <a:ext uri="{28A0092B-C50C-407E-A947-70E740481C1C}">
                <a14:useLocalDpi xmlns:a14="http://schemas.microsoft.com/office/drawing/2010/main"/>
              </a:ext>
            </a:extLst>
          </a:blip>
          <a:stretch>
            <a:fillRect/>
          </a:stretch>
        </p:blipFill>
        <p:spPr>
          <a:xfrm>
            <a:off x="1712652" y="2788248"/>
            <a:ext cx="5718694" cy="1281502"/>
          </a:xfrm>
          <a:prstGeom prst="rect">
            <a:avLst/>
          </a:prstGeom>
        </p:spPr>
      </p:pic>
    </p:spTree>
    <p:extLst>
      <p:ext uri="{BB962C8B-B14F-4D97-AF65-F5344CB8AC3E}">
        <p14:creationId xmlns:p14="http://schemas.microsoft.com/office/powerpoint/2010/main" val="13023357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dirty="0"/>
              <a:t>Click to edit Master title style</a:t>
            </a:r>
          </a:p>
        </p:txBody>
      </p:sp>
      <p:sp>
        <p:nvSpPr>
          <p:cNvPr id="3" name="Content Placeholder 2"/>
          <p:cNvSpPr>
            <a:spLocks noGrp="1"/>
          </p:cNvSpPr>
          <p:nvPr>
            <p:ph idx="1"/>
          </p:nvPr>
        </p:nvSpPr>
        <p:spPr>
          <a:xfrm>
            <a:off x="467279" y="1017332"/>
            <a:ext cx="8542553" cy="5221425"/>
          </a:xfrm>
        </p:spPr>
        <p:txBody>
          <a:bodyPr/>
          <a:lstStyle>
            <a:lvl1pPr>
              <a:spcBef>
                <a:spcPts val="563"/>
              </a:spcBef>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r>
              <a:rPr lang="en-US"/>
              <a:t>12 August 2020</a:t>
            </a:r>
            <a:endParaRPr lang="en-US" dirty="0"/>
          </a:p>
        </p:txBody>
      </p:sp>
      <p:sp>
        <p:nvSpPr>
          <p:cNvPr id="8" name="Footer Placeholder 7"/>
          <p:cNvSpPr>
            <a:spLocks noGrp="1"/>
          </p:cNvSpPr>
          <p:nvPr>
            <p:ph type="ftr" sz="quarter" idx="11"/>
          </p:nvPr>
        </p:nvSpPr>
        <p:spPr/>
        <p:txBody>
          <a:bodyPr/>
          <a:lstStyle/>
          <a:p>
            <a:r>
              <a:rPr lang="en-US"/>
              <a:t>HEP @ 53rd Annual Users Mtg</a:t>
            </a:r>
            <a:endParaRPr lang="en-US" dirty="0"/>
          </a:p>
        </p:txBody>
      </p:sp>
      <p:sp>
        <p:nvSpPr>
          <p:cNvPr id="9" name="Slide Number Placeholder 8"/>
          <p:cNvSpPr>
            <a:spLocks noGrp="1"/>
          </p:cNvSpPr>
          <p:nvPr>
            <p:ph type="sldNum" sz="quarter" idx="12"/>
          </p:nvPr>
        </p:nvSpPr>
        <p:spPr/>
        <p:txBody>
          <a:bodyPr/>
          <a:lstStyle/>
          <a:p>
            <a:fld id="{600448BA-62AF-4340-AB5F-316C0E06117B}" type="slidenum">
              <a:rPr lang="en-US" smtClean="0"/>
              <a:pPr/>
              <a:t>‹#›</a:t>
            </a:fld>
            <a:endParaRPr lang="en-US"/>
          </a:p>
        </p:txBody>
      </p:sp>
    </p:spTree>
    <p:extLst>
      <p:ext uri="{BB962C8B-B14F-4D97-AF65-F5344CB8AC3E}">
        <p14:creationId xmlns:p14="http://schemas.microsoft.com/office/powerpoint/2010/main" val="19894611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 No Footer">
    <p:spTree>
      <p:nvGrpSpPr>
        <p:cNvPr id="1" name=""/>
        <p:cNvGrpSpPr/>
        <p:nvPr/>
      </p:nvGrpSpPr>
      <p:grpSpPr>
        <a:xfrm>
          <a:off x="0" y="0"/>
          <a:ext cx="0" cy="0"/>
          <a:chOff x="0" y="0"/>
          <a:chExt cx="0" cy="0"/>
        </a:xfrm>
      </p:grpSpPr>
      <p:sp>
        <p:nvSpPr>
          <p:cNvPr id="4" name="Rectangle 3"/>
          <p:cNvSpPr/>
          <p:nvPr/>
        </p:nvSpPr>
        <p:spPr>
          <a:xfrm>
            <a:off x="0" y="6127851"/>
            <a:ext cx="9144000" cy="730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p:cNvSpPr>
            <a:spLocks noGrp="1"/>
          </p:cNvSpPr>
          <p:nvPr>
            <p:ph type="title"/>
          </p:nvPr>
        </p:nvSpPr>
        <p:spPr/>
        <p:txBody>
          <a:bodyPr>
            <a:normAutofit/>
          </a:bodyPr>
          <a:lstStyle>
            <a:lvl1pPr>
              <a:defRPr sz="2700"/>
            </a:lvl1pPr>
          </a:lstStyle>
          <a:p>
            <a:r>
              <a:rPr lang="en-US" dirty="0"/>
              <a:t>Click to edit Master title style</a:t>
            </a:r>
          </a:p>
        </p:txBody>
      </p:sp>
      <p:sp>
        <p:nvSpPr>
          <p:cNvPr id="3" name="Content Placeholder 2"/>
          <p:cNvSpPr>
            <a:spLocks noGrp="1"/>
          </p:cNvSpPr>
          <p:nvPr>
            <p:ph idx="1"/>
          </p:nvPr>
        </p:nvSpPr>
        <p:spPr>
          <a:xfrm>
            <a:off x="467279" y="1017334"/>
            <a:ext cx="8542553" cy="5601833"/>
          </a:xfrm>
        </p:spPr>
        <p:txBody>
          <a:bodyPr/>
          <a:lstStyle>
            <a:lvl1pPr>
              <a:spcBef>
                <a:spcPts val="563"/>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3292471" y="6619164"/>
            <a:ext cx="1746806" cy="231440"/>
          </a:xfrm>
        </p:spPr>
        <p:txBody>
          <a:bodyPr/>
          <a:lstStyle/>
          <a:p>
            <a:r>
              <a:rPr lang="en-US"/>
              <a:t>12 August 2020</a:t>
            </a:r>
            <a:endParaRPr lang="en-US" dirty="0"/>
          </a:p>
        </p:txBody>
      </p:sp>
      <p:sp>
        <p:nvSpPr>
          <p:cNvPr id="8" name="Footer Placeholder 7"/>
          <p:cNvSpPr>
            <a:spLocks noGrp="1"/>
          </p:cNvSpPr>
          <p:nvPr>
            <p:ph type="ftr" sz="quarter" idx="11"/>
          </p:nvPr>
        </p:nvSpPr>
        <p:spPr>
          <a:xfrm>
            <a:off x="5039279" y="6619164"/>
            <a:ext cx="3538331" cy="231440"/>
          </a:xfrm>
        </p:spPr>
        <p:txBody>
          <a:bodyPr/>
          <a:lstStyle/>
          <a:p>
            <a:r>
              <a:rPr lang="en-US"/>
              <a:t>HEP @ 53rd Annual Users Mtg</a:t>
            </a:r>
            <a:endParaRPr lang="en-US" dirty="0"/>
          </a:p>
        </p:txBody>
      </p:sp>
      <p:sp>
        <p:nvSpPr>
          <p:cNvPr id="9" name="Slide Number Placeholder 8"/>
          <p:cNvSpPr>
            <a:spLocks noGrp="1"/>
          </p:cNvSpPr>
          <p:nvPr>
            <p:ph type="sldNum" sz="quarter" idx="12"/>
          </p:nvPr>
        </p:nvSpPr>
        <p:spPr>
          <a:xfrm>
            <a:off x="8577606" y="6619164"/>
            <a:ext cx="432222" cy="231440"/>
          </a:xfrm>
        </p:spPr>
        <p:txBody>
          <a:bodyPr/>
          <a:lstStyle/>
          <a:p>
            <a:fld id="{600448BA-62AF-4340-AB5F-316C0E06117B}" type="slidenum">
              <a:rPr lang="en-US" smtClean="0"/>
              <a:pPr/>
              <a:t>‹#›</a:t>
            </a:fld>
            <a:endParaRPr lang="en-US" dirty="0"/>
          </a:p>
        </p:txBody>
      </p:sp>
    </p:spTree>
    <p:extLst>
      <p:ext uri="{BB962C8B-B14F-4D97-AF65-F5344CB8AC3E}">
        <p14:creationId xmlns:p14="http://schemas.microsoft.com/office/powerpoint/2010/main" val="11633332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 Small Header No Footer">
    <p:spTree>
      <p:nvGrpSpPr>
        <p:cNvPr id="1" name=""/>
        <p:cNvGrpSpPr/>
        <p:nvPr/>
      </p:nvGrpSpPr>
      <p:grpSpPr>
        <a:xfrm>
          <a:off x="0" y="0"/>
          <a:ext cx="0" cy="0"/>
          <a:chOff x="0" y="0"/>
          <a:chExt cx="0" cy="0"/>
        </a:xfrm>
      </p:grpSpPr>
      <p:sp>
        <p:nvSpPr>
          <p:cNvPr id="4" name="Rectangle 3"/>
          <p:cNvSpPr/>
          <p:nvPr/>
        </p:nvSpPr>
        <p:spPr>
          <a:xfrm>
            <a:off x="0" y="6127851"/>
            <a:ext cx="9144000" cy="730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endParaRPr>
          </a:p>
        </p:txBody>
      </p:sp>
      <p:sp>
        <p:nvSpPr>
          <p:cNvPr id="2" name="Title 1"/>
          <p:cNvSpPr>
            <a:spLocks noGrp="1"/>
          </p:cNvSpPr>
          <p:nvPr>
            <p:ph type="title"/>
          </p:nvPr>
        </p:nvSpPr>
        <p:spPr>
          <a:xfrm>
            <a:off x="169337" y="3"/>
            <a:ext cx="8840495" cy="577564"/>
          </a:xfrm>
        </p:spPr>
        <p:txBody>
          <a:bodyPr/>
          <a:lstStyle>
            <a:lvl1pPr>
              <a:defRPr sz="2025"/>
            </a:lvl1pPr>
          </a:lstStyle>
          <a:p>
            <a:r>
              <a:rPr lang="en-US"/>
              <a:t>Click to edit Master title style</a:t>
            </a:r>
            <a:endParaRPr lang="en-US" dirty="0"/>
          </a:p>
        </p:txBody>
      </p:sp>
      <p:sp>
        <p:nvSpPr>
          <p:cNvPr id="3" name="Content Placeholder 2"/>
          <p:cNvSpPr>
            <a:spLocks noGrp="1"/>
          </p:cNvSpPr>
          <p:nvPr>
            <p:ph idx="1"/>
          </p:nvPr>
        </p:nvSpPr>
        <p:spPr>
          <a:xfrm>
            <a:off x="467279" y="1017334"/>
            <a:ext cx="8542553" cy="5601833"/>
          </a:xfrm>
        </p:spPr>
        <p:txBody>
          <a:bodyPr/>
          <a:lstStyle>
            <a:lvl1pPr>
              <a:spcBef>
                <a:spcPts val="563"/>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3292471" y="6619164"/>
            <a:ext cx="1746806" cy="231440"/>
          </a:xfrm>
        </p:spPr>
        <p:txBody>
          <a:bodyPr/>
          <a:lstStyle/>
          <a:p>
            <a:r>
              <a:rPr lang="en-US"/>
              <a:t>12 August 2020</a:t>
            </a:r>
            <a:endParaRPr lang="en-US" dirty="0"/>
          </a:p>
        </p:txBody>
      </p:sp>
      <p:sp>
        <p:nvSpPr>
          <p:cNvPr id="8" name="Footer Placeholder 7"/>
          <p:cNvSpPr>
            <a:spLocks noGrp="1"/>
          </p:cNvSpPr>
          <p:nvPr>
            <p:ph type="ftr" sz="quarter" idx="11"/>
          </p:nvPr>
        </p:nvSpPr>
        <p:spPr>
          <a:xfrm>
            <a:off x="5039279" y="6619164"/>
            <a:ext cx="3538331" cy="231440"/>
          </a:xfrm>
        </p:spPr>
        <p:txBody>
          <a:bodyPr/>
          <a:lstStyle/>
          <a:p>
            <a:r>
              <a:rPr lang="en-US"/>
              <a:t>HEP @ 53rd Annual Users Mtg</a:t>
            </a:r>
            <a:endParaRPr lang="en-US" dirty="0"/>
          </a:p>
        </p:txBody>
      </p:sp>
      <p:sp>
        <p:nvSpPr>
          <p:cNvPr id="9" name="Slide Number Placeholder 8"/>
          <p:cNvSpPr>
            <a:spLocks noGrp="1"/>
          </p:cNvSpPr>
          <p:nvPr>
            <p:ph type="sldNum" sz="quarter" idx="12"/>
          </p:nvPr>
        </p:nvSpPr>
        <p:spPr>
          <a:xfrm>
            <a:off x="8577606" y="6619164"/>
            <a:ext cx="432222" cy="231440"/>
          </a:xfrm>
        </p:spPr>
        <p:txBody>
          <a:bodyPr/>
          <a:lstStyle/>
          <a:p>
            <a:fld id="{600448BA-62AF-4340-AB5F-316C0E06117B}" type="slidenum">
              <a:rPr lang="en-US" smtClean="0"/>
              <a:pPr/>
              <a:t>‹#›</a:t>
            </a:fld>
            <a:endParaRPr lang="en-US" dirty="0"/>
          </a:p>
        </p:txBody>
      </p:sp>
      <p:grpSp>
        <p:nvGrpSpPr>
          <p:cNvPr id="14" name="Group 13"/>
          <p:cNvGrpSpPr/>
          <p:nvPr/>
        </p:nvGrpSpPr>
        <p:grpSpPr>
          <a:xfrm>
            <a:off x="3" y="7705"/>
            <a:ext cx="9144001" cy="6858063"/>
            <a:chOff x="0" y="7701"/>
            <a:chExt cx="9144001" cy="6858063"/>
          </a:xfrm>
        </p:grpSpPr>
        <p:sp>
          <p:nvSpPr>
            <p:cNvPr id="15" name="Right Triangle 14"/>
            <p:cNvSpPr/>
            <p:nvPr/>
          </p:nvSpPr>
          <p:spPr>
            <a:xfrm rot="10800000">
              <a:off x="8676725" y="5968741"/>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endParaRPr>
            </a:p>
          </p:txBody>
        </p:sp>
        <p:sp>
          <p:nvSpPr>
            <p:cNvPr id="16" name="Right Triangle 15"/>
            <p:cNvSpPr/>
            <p:nvPr/>
          </p:nvSpPr>
          <p:spPr>
            <a:xfrm rot="10800000">
              <a:off x="2825194" y="5776157"/>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endParaRPr>
            </a:p>
          </p:txBody>
        </p:sp>
        <p:grpSp>
          <p:nvGrpSpPr>
            <p:cNvPr id="17" name="Group 16"/>
            <p:cNvGrpSpPr/>
            <p:nvPr/>
          </p:nvGrpSpPr>
          <p:grpSpPr>
            <a:xfrm>
              <a:off x="0" y="7701"/>
              <a:ext cx="9144001" cy="6665477"/>
              <a:chOff x="0" y="7701"/>
              <a:chExt cx="9144001" cy="6665477"/>
            </a:xfrm>
          </p:grpSpPr>
          <p:sp>
            <p:nvSpPr>
              <p:cNvPr id="18" name="Rectangle 17"/>
              <p:cNvSpPr/>
              <p:nvPr/>
            </p:nvSpPr>
            <p:spPr>
              <a:xfrm flipV="1">
                <a:off x="3292469" y="6096000"/>
                <a:ext cx="5851531" cy="57717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9" name="Right Triangle 18"/>
              <p:cNvSpPr/>
              <p:nvPr/>
            </p:nvSpPr>
            <p:spPr>
              <a:xfrm flipH="1">
                <a:off x="8676725" y="7701"/>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endParaRPr>
              </a:p>
            </p:txBody>
          </p:sp>
          <p:sp>
            <p:nvSpPr>
              <p:cNvPr id="20" name="Right Triangle 19"/>
              <p:cNvSpPr/>
              <p:nvPr/>
            </p:nvSpPr>
            <p:spPr>
              <a:xfrm flipH="1">
                <a:off x="1" y="902526"/>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endParaRPr>
              </a:p>
            </p:txBody>
          </p:sp>
          <p:sp>
            <p:nvSpPr>
              <p:cNvPr id="21" name="Rectangle 20"/>
              <p:cNvSpPr/>
              <p:nvPr/>
            </p:nvSpPr>
            <p:spPr>
              <a:xfrm>
                <a:off x="0" y="1787093"/>
                <a:ext cx="9144000" cy="4446321"/>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p:cNvSpPr/>
              <p:nvPr/>
            </p:nvSpPr>
            <p:spPr>
              <a:xfrm>
                <a:off x="0" y="597965"/>
                <a:ext cx="9144001" cy="551073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grpSp>
      </p:grpSp>
      <p:cxnSp>
        <p:nvCxnSpPr>
          <p:cNvPr id="25" name="Straight Connector 24"/>
          <p:cNvCxnSpPr/>
          <p:nvPr/>
        </p:nvCxnSpPr>
        <p:spPr>
          <a:xfrm flipH="1">
            <a:off x="3" y="593401"/>
            <a:ext cx="8835535" cy="0"/>
          </a:xfrm>
          <a:prstGeom prst="line">
            <a:avLst/>
          </a:prstGeom>
          <a:ln cap="rnd"/>
        </p:spPr>
        <p:style>
          <a:lnRef idx="2">
            <a:schemeClr val="accent2"/>
          </a:lnRef>
          <a:fillRef idx="0">
            <a:schemeClr val="accent2"/>
          </a:fillRef>
          <a:effectRef idx="1">
            <a:schemeClr val="accent2"/>
          </a:effectRef>
          <a:fontRef idx="minor">
            <a:schemeClr val="tx1"/>
          </a:fontRef>
        </p:style>
      </p:cxnSp>
      <p:cxnSp>
        <p:nvCxnSpPr>
          <p:cNvPr id="26" name="Straight Connector 25"/>
          <p:cNvCxnSpPr/>
          <p:nvPr/>
        </p:nvCxnSpPr>
        <p:spPr>
          <a:xfrm flipV="1">
            <a:off x="8840963" y="2398"/>
            <a:ext cx="306033" cy="587485"/>
          </a:xfrm>
          <a:prstGeom prst="line">
            <a:avLst/>
          </a:prstGeom>
          <a:ln cap="rnd"/>
        </p:spPr>
        <p:style>
          <a:lnRef idx="2">
            <a:schemeClr val="accent2"/>
          </a:lnRef>
          <a:fillRef idx="0">
            <a:schemeClr val="accent2"/>
          </a:fillRef>
          <a:effectRef idx="1">
            <a:schemeClr val="accent2"/>
          </a:effectRef>
          <a:fontRef idx="minor">
            <a:schemeClr val="tx1"/>
          </a:fontRef>
        </p:style>
      </p:cxnSp>
      <p:grpSp>
        <p:nvGrpSpPr>
          <p:cNvPr id="23" name="Group 22">
            <a:extLst>
              <a:ext uri="{FF2B5EF4-FFF2-40B4-BE49-F238E27FC236}">
                <a16:creationId xmlns:a16="http://schemas.microsoft.com/office/drawing/2014/main" id="{04BF0B2B-3E70-411F-A3E4-664E965C9E18}"/>
              </a:ext>
            </a:extLst>
          </p:cNvPr>
          <p:cNvGrpSpPr/>
          <p:nvPr userDrawn="1"/>
        </p:nvGrpSpPr>
        <p:grpSpPr>
          <a:xfrm>
            <a:off x="2" y="7705"/>
            <a:ext cx="9144001" cy="6858063"/>
            <a:chOff x="0" y="7701"/>
            <a:chExt cx="9144001" cy="6858063"/>
          </a:xfrm>
        </p:grpSpPr>
        <p:sp>
          <p:nvSpPr>
            <p:cNvPr id="24" name="Right Triangle 23">
              <a:extLst>
                <a:ext uri="{FF2B5EF4-FFF2-40B4-BE49-F238E27FC236}">
                  <a16:creationId xmlns:a16="http://schemas.microsoft.com/office/drawing/2014/main" id="{1708E449-3327-40D7-88AA-78E8B7095387}"/>
                </a:ext>
              </a:extLst>
            </p:cNvPr>
            <p:cNvSpPr/>
            <p:nvPr/>
          </p:nvSpPr>
          <p:spPr>
            <a:xfrm rot="10800000">
              <a:off x="8676725" y="5968741"/>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Right Triangle 26">
              <a:extLst>
                <a:ext uri="{FF2B5EF4-FFF2-40B4-BE49-F238E27FC236}">
                  <a16:creationId xmlns:a16="http://schemas.microsoft.com/office/drawing/2014/main" id="{0B7D31C7-74BA-40AA-AEEB-3BB27092B20F}"/>
                </a:ext>
              </a:extLst>
            </p:cNvPr>
            <p:cNvSpPr/>
            <p:nvPr/>
          </p:nvSpPr>
          <p:spPr>
            <a:xfrm rot="10800000">
              <a:off x="2825194" y="5776157"/>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28" name="Group 27">
              <a:extLst>
                <a:ext uri="{FF2B5EF4-FFF2-40B4-BE49-F238E27FC236}">
                  <a16:creationId xmlns:a16="http://schemas.microsoft.com/office/drawing/2014/main" id="{407D6990-D4BC-424A-B4B5-FC5592CA9657}"/>
                </a:ext>
              </a:extLst>
            </p:cNvPr>
            <p:cNvGrpSpPr/>
            <p:nvPr/>
          </p:nvGrpSpPr>
          <p:grpSpPr>
            <a:xfrm>
              <a:off x="0" y="7701"/>
              <a:ext cx="9144001" cy="6665477"/>
              <a:chOff x="0" y="7701"/>
              <a:chExt cx="9144001" cy="6665477"/>
            </a:xfrm>
          </p:grpSpPr>
          <p:sp>
            <p:nvSpPr>
              <p:cNvPr id="29" name="Rectangle 28">
                <a:extLst>
                  <a:ext uri="{FF2B5EF4-FFF2-40B4-BE49-F238E27FC236}">
                    <a16:creationId xmlns:a16="http://schemas.microsoft.com/office/drawing/2014/main" id="{2814ED53-238F-4365-A61F-46AE8F216A4E}"/>
                  </a:ext>
                </a:extLst>
              </p:cNvPr>
              <p:cNvSpPr/>
              <p:nvPr/>
            </p:nvSpPr>
            <p:spPr>
              <a:xfrm flipV="1">
                <a:off x="3292469" y="6096000"/>
                <a:ext cx="5851531" cy="57717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30" name="Right Triangle 29">
                <a:extLst>
                  <a:ext uri="{FF2B5EF4-FFF2-40B4-BE49-F238E27FC236}">
                    <a16:creationId xmlns:a16="http://schemas.microsoft.com/office/drawing/2014/main" id="{DEE5C430-E5DC-4009-BE2B-EC2BBF6EC7E6}"/>
                  </a:ext>
                </a:extLst>
              </p:cNvPr>
              <p:cNvSpPr/>
              <p:nvPr/>
            </p:nvSpPr>
            <p:spPr>
              <a:xfrm flipH="1">
                <a:off x="8676725" y="7701"/>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Right Triangle 30">
                <a:extLst>
                  <a:ext uri="{FF2B5EF4-FFF2-40B4-BE49-F238E27FC236}">
                    <a16:creationId xmlns:a16="http://schemas.microsoft.com/office/drawing/2014/main" id="{25872365-0F52-40AC-AF74-DEFF81E6D2B9}"/>
                  </a:ext>
                </a:extLst>
              </p:cNvPr>
              <p:cNvSpPr/>
              <p:nvPr/>
            </p:nvSpPr>
            <p:spPr>
              <a:xfrm flipH="1">
                <a:off x="1" y="902526"/>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Rectangle 31">
                <a:extLst>
                  <a:ext uri="{FF2B5EF4-FFF2-40B4-BE49-F238E27FC236}">
                    <a16:creationId xmlns:a16="http://schemas.microsoft.com/office/drawing/2014/main" id="{3C49F59C-C4F8-482E-9CF2-709DF2B9C6B2}"/>
                  </a:ext>
                </a:extLst>
              </p:cNvPr>
              <p:cNvSpPr/>
              <p:nvPr/>
            </p:nvSpPr>
            <p:spPr>
              <a:xfrm>
                <a:off x="0" y="1787093"/>
                <a:ext cx="9144000" cy="4446321"/>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a:extLst>
                  <a:ext uri="{FF2B5EF4-FFF2-40B4-BE49-F238E27FC236}">
                    <a16:creationId xmlns:a16="http://schemas.microsoft.com/office/drawing/2014/main" id="{E516155E-6EF0-42A9-92CA-18B8D8B04529}"/>
                  </a:ext>
                </a:extLst>
              </p:cNvPr>
              <p:cNvSpPr/>
              <p:nvPr/>
            </p:nvSpPr>
            <p:spPr>
              <a:xfrm>
                <a:off x="0" y="597965"/>
                <a:ext cx="9144001" cy="551073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grpSp>
      </p:grpSp>
      <p:cxnSp>
        <p:nvCxnSpPr>
          <p:cNvPr id="34" name="Straight Connector 33">
            <a:extLst>
              <a:ext uri="{FF2B5EF4-FFF2-40B4-BE49-F238E27FC236}">
                <a16:creationId xmlns:a16="http://schemas.microsoft.com/office/drawing/2014/main" id="{12BFB7F9-555A-4CEC-99F3-01C7A7137859}"/>
              </a:ext>
            </a:extLst>
          </p:cNvPr>
          <p:cNvCxnSpPr/>
          <p:nvPr userDrawn="1"/>
        </p:nvCxnSpPr>
        <p:spPr>
          <a:xfrm flipH="1">
            <a:off x="2" y="593401"/>
            <a:ext cx="8835535" cy="0"/>
          </a:xfrm>
          <a:prstGeom prst="line">
            <a:avLst/>
          </a:prstGeom>
          <a:ln cap="rnd"/>
        </p:spPr>
        <p:style>
          <a:lnRef idx="2">
            <a:schemeClr val="accent2"/>
          </a:lnRef>
          <a:fillRef idx="0">
            <a:schemeClr val="accent2"/>
          </a:fillRef>
          <a:effectRef idx="1">
            <a:schemeClr val="accent2"/>
          </a:effectRef>
          <a:fontRef idx="minor">
            <a:schemeClr val="tx1"/>
          </a:fontRef>
        </p:style>
      </p:cxnSp>
      <p:cxnSp>
        <p:nvCxnSpPr>
          <p:cNvPr id="35" name="Straight Connector 34">
            <a:extLst>
              <a:ext uri="{FF2B5EF4-FFF2-40B4-BE49-F238E27FC236}">
                <a16:creationId xmlns:a16="http://schemas.microsoft.com/office/drawing/2014/main" id="{BDAF0BD3-7465-4DDA-A910-83C00C4591C3}"/>
              </a:ext>
            </a:extLst>
          </p:cNvPr>
          <p:cNvCxnSpPr/>
          <p:nvPr userDrawn="1"/>
        </p:nvCxnSpPr>
        <p:spPr>
          <a:xfrm flipV="1">
            <a:off x="8840963" y="2396"/>
            <a:ext cx="306033" cy="587485"/>
          </a:xfrm>
          <a:prstGeom prst="line">
            <a:avLst/>
          </a:prstGeom>
          <a:ln cap="rnd"/>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2072817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818" y="1173575"/>
            <a:ext cx="7475220" cy="2926080"/>
          </a:xfrm>
        </p:spPr>
        <p:txBody>
          <a:bodyPr anchor="b">
            <a:noAutofit/>
          </a:bodyPr>
          <a:lstStyle>
            <a:lvl1pPr algn="ctr">
              <a:lnSpc>
                <a:spcPct val="85000"/>
              </a:lnSpc>
              <a:defRPr sz="3300" b="1" cap="none" baseline="0">
                <a:solidFill>
                  <a:schemeClr val="tx1">
                    <a:lumMod val="75000"/>
                    <a:lumOff val="25000"/>
                  </a:schemeClr>
                </a:solidFill>
              </a:defRPr>
            </a:lvl1pPr>
          </a:lstStyle>
          <a:p>
            <a:r>
              <a:rPr lang="en-US" dirty="0"/>
              <a:t>Click to edit Master title style</a:t>
            </a:r>
          </a:p>
        </p:txBody>
      </p:sp>
      <p:sp>
        <p:nvSpPr>
          <p:cNvPr id="3" name="Text Placeholder 2"/>
          <p:cNvSpPr>
            <a:spLocks noGrp="1"/>
          </p:cNvSpPr>
          <p:nvPr>
            <p:ph type="body" idx="1"/>
          </p:nvPr>
        </p:nvSpPr>
        <p:spPr>
          <a:xfrm>
            <a:off x="1282446" y="4154520"/>
            <a:ext cx="6576822" cy="1363806"/>
          </a:xfrm>
        </p:spPr>
        <p:txBody>
          <a:bodyPr anchor="t">
            <a:normAutofit/>
          </a:bodyPr>
          <a:lstStyle>
            <a:lvl1pPr marL="0" indent="0" algn="ctr">
              <a:buNone/>
              <a:defRPr sz="1350">
                <a:solidFill>
                  <a:schemeClr val="tx2"/>
                </a:solidFill>
              </a:defRPr>
            </a:lvl1pPr>
            <a:lvl2pPr marL="192881" indent="0">
              <a:buNone/>
              <a:defRPr sz="760">
                <a:solidFill>
                  <a:schemeClr val="tx1">
                    <a:tint val="75000"/>
                  </a:schemeClr>
                </a:solidFill>
              </a:defRPr>
            </a:lvl2pPr>
            <a:lvl3pPr marL="385763" indent="0">
              <a:buNone/>
              <a:defRPr sz="675">
                <a:solidFill>
                  <a:schemeClr val="tx1">
                    <a:tint val="75000"/>
                  </a:schemeClr>
                </a:solidFill>
              </a:defRPr>
            </a:lvl3pPr>
            <a:lvl4pPr marL="578644" indent="0">
              <a:buNone/>
              <a:defRPr sz="591">
                <a:solidFill>
                  <a:schemeClr val="tx1">
                    <a:tint val="75000"/>
                  </a:schemeClr>
                </a:solidFill>
              </a:defRPr>
            </a:lvl4pPr>
            <a:lvl5pPr marL="771525" indent="0">
              <a:buNone/>
              <a:defRPr sz="591">
                <a:solidFill>
                  <a:schemeClr val="tx1">
                    <a:tint val="75000"/>
                  </a:schemeClr>
                </a:solidFill>
              </a:defRPr>
            </a:lvl5pPr>
            <a:lvl6pPr marL="964406" indent="0">
              <a:buNone/>
              <a:defRPr sz="591">
                <a:solidFill>
                  <a:schemeClr val="tx1">
                    <a:tint val="75000"/>
                  </a:schemeClr>
                </a:solidFill>
              </a:defRPr>
            </a:lvl6pPr>
            <a:lvl7pPr marL="1157288" indent="0">
              <a:buNone/>
              <a:defRPr sz="591">
                <a:solidFill>
                  <a:schemeClr val="tx1">
                    <a:tint val="75000"/>
                  </a:schemeClr>
                </a:solidFill>
              </a:defRPr>
            </a:lvl7pPr>
            <a:lvl8pPr marL="1350169" indent="0">
              <a:buNone/>
              <a:defRPr sz="591">
                <a:solidFill>
                  <a:schemeClr val="tx1">
                    <a:tint val="75000"/>
                  </a:schemeClr>
                </a:solidFill>
              </a:defRPr>
            </a:lvl8pPr>
            <a:lvl9pPr marL="1543050" indent="0">
              <a:buNone/>
              <a:defRPr sz="591">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r>
              <a:rPr lang="en-US"/>
              <a:t>12 August 2020</a:t>
            </a:r>
            <a:endParaRPr lang="en-US" dirty="0"/>
          </a:p>
        </p:txBody>
      </p:sp>
      <p:sp>
        <p:nvSpPr>
          <p:cNvPr id="5" name="Footer Placeholder 4"/>
          <p:cNvSpPr>
            <a:spLocks noGrp="1"/>
          </p:cNvSpPr>
          <p:nvPr>
            <p:ph type="ftr" sz="quarter" idx="11"/>
          </p:nvPr>
        </p:nvSpPr>
        <p:spPr/>
        <p:txBody>
          <a:bodyPr/>
          <a:lstStyle/>
          <a:p>
            <a:r>
              <a:rPr lang="en-US"/>
              <a:t>HEP @ 53rd Annual Users Mtg</a:t>
            </a:r>
            <a:endParaRPr lang="en-US" dirty="0"/>
          </a:p>
        </p:txBody>
      </p:sp>
      <p:sp>
        <p:nvSpPr>
          <p:cNvPr id="6" name="Slide Number Placeholder 5"/>
          <p:cNvSpPr>
            <a:spLocks noGrp="1"/>
          </p:cNvSpPr>
          <p:nvPr>
            <p:ph type="sldNum" sz="quarter" idx="12"/>
          </p:nvPr>
        </p:nvSpPr>
        <p:spPr/>
        <p:txBody>
          <a:bodyPr/>
          <a:lstStyle/>
          <a:p>
            <a:fld id="{600448BA-62AF-4340-AB5F-316C0E06117B}" type="slidenum">
              <a:rPr lang="en-US" smtClean="0"/>
              <a:pPr/>
              <a:t>‹#›</a:t>
            </a:fld>
            <a:endParaRPr lang="en-US"/>
          </a:p>
        </p:txBody>
      </p:sp>
      <p:cxnSp>
        <p:nvCxnSpPr>
          <p:cNvPr id="7" name="Straight Connector 6"/>
          <p:cNvCxnSpPr/>
          <p:nvPr/>
        </p:nvCxnSpPr>
        <p:spPr>
          <a:xfrm>
            <a:off x="1485904" y="4020408"/>
            <a:ext cx="61722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86388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529045" y="1129829"/>
            <a:ext cx="3895344" cy="4950933"/>
          </a:xfrm>
        </p:spPr>
        <p:txBody>
          <a:bodyPr/>
          <a:lstStyle>
            <a:lvl1pPr>
              <a:defRPr sz="1500"/>
            </a:lvl1pPr>
            <a:lvl2pPr>
              <a:defRPr sz="1350"/>
            </a:lvl2pPr>
            <a:lvl3pPr>
              <a:defRPr sz="1050"/>
            </a:lvl3pPr>
            <a:lvl4pPr>
              <a:defRPr sz="900"/>
            </a:lvl4pPr>
            <a:lvl5pPr>
              <a:defRPr sz="900"/>
            </a:lvl5pPr>
            <a:lvl6pPr>
              <a:defRPr sz="675"/>
            </a:lvl6pPr>
            <a:lvl7pPr>
              <a:defRPr sz="675"/>
            </a:lvl7pPr>
            <a:lvl8pPr>
              <a:defRPr sz="675"/>
            </a:lvl8pPr>
            <a:lvl9pPr>
              <a:defRPr sz="67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19611" y="1129825"/>
            <a:ext cx="3895344" cy="4950934"/>
          </a:xfrm>
        </p:spPr>
        <p:txBody>
          <a:bodyPr>
            <a:normAutofit/>
          </a:bodyPr>
          <a:lstStyle>
            <a:lvl1pPr>
              <a:defRPr sz="1500"/>
            </a:lvl1pPr>
            <a:lvl2pPr>
              <a:defRPr sz="1350"/>
            </a:lvl2pPr>
            <a:lvl3pPr>
              <a:defRPr sz="1050"/>
            </a:lvl3pPr>
            <a:lvl4pPr>
              <a:defRPr sz="900"/>
            </a:lvl4pPr>
            <a:lvl5pPr>
              <a:defRPr sz="900"/>
            </a:lvl5pPr>
            <a:lvl6pPr>
              <a:defRPr sz="675"/>
            </a:lvl6pPr>
            <a:lvl7pPr>
              <a:defRPr sz="675"/>
            </a:lvl7pPr>
            <a:lvl8pPr>
              <a:defRPr sz="675"/>
            </a:lvl8pPr>
            <a:lvl9pPr>
              <a:defRPr sz="67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r>
              <a:rPr lang="en-US"/>
              <a:t>12 August 2020</a:t>
            </a:r>
            <a:endParaRPr lang="en-US" dirty="0"/>
          </a:p>
        </p:txBody>
      </p:sp>
      <p:sp>
        <p:nvSpPr>
          <p:cNvPr id="6" name="Footer Placeholder 5"/>
          <p:cNvSpPr>
            <a:spLocks noGrp="1"/>
          </p:cNvSpPr>
          <p:nvPr>
            <p:ph type="ftr" sz="quarter" idx="11"/>
          </p:nvPr>
        </p:nvSpPr>
        <p:spPr/>
        <p:txBody>
          <a:bodyPr/>
          <a:lstStyle/>
          <a:p>
            <a:r>
              <a:rPr lang="en-US"/>
              <a:t>HEP @ 53rd Annual Users Mtg</a:t>
            </a:r>
            <a:endParaRPr lang="en-US" dirty="0"/>
          </a:p>
        </p:txBody>
      </p:sp>
      <p:sp>
        <p:nvSpPr>
          <p:cNvPr id="7" name="Slide Number Placeholder 6"/>
          <p:cNvSpPr>
            <a:spLocks noGrp="1"/>
          </p:cNvSpPr>
          <p:nvPr>
            <p:ph type="sldNum" sz="quarter" idx="12"/>
          </p:nvPr>
        </p:nvSpPr>
        <p:spPr/>
        <p:txBody>
          <a:bodyPr/>
          <a:lstStyle/>
          <a:p>
            <a:fld id="{600448BA-62AF-4340-AB5F-316C0E06117B}" type="slidenum">
              <a:rPr lang="en-US" smtClean="0"/>
              <a:pPr/>
              <a:t>‹#›</a:t>
            </a:fld>
            <a:endParaRPr lang="en-US"/>
          </a:p>
        </p:txBody>
      </p:sp>
    </p:spTree>
    <p:extLst>
      <p:ext uri="{BB962C8B-B14F-4D97-AF65-F5344CB8AC3E}">
        <p14:creationId xmlns:p14="http://schemas.microsoft.com/office/powerpoint/2010/main" val="16539057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Click to edit Master title style</a:t>
            </a:r>
          </a:p>
        </p:txBody>
      </p:sp>
      <p:sp>
        <p:nvSpPr>
          <p:cNvPr id="3" name="Text Placeholder 2"/>
          <p:cNvSpPr>
            <a:spLocks noGrp="1"/>
          </p:cNvSpPr>
          <p:nvPr>
            <p:ph type="body" idx="1"/>
          </p:nvPr>
        </p:nvSpPr>
        <p:spPr>
          <a:xfrm>
            <a:off x="529046" y="1108302"/>
            <a:ext cx="3894365" cy="777240"/>
          </a:xfrm>
        </p:spPr>
        <p:txBody>
          <a:bodyPr anchor="ctr">
            <a:normAutofit/>
          </a:bodyPr>
          <a:lstStyle>
            <a:lvl1pPr marL="0" indent="0">
              <a:spcBef>
                <a:spcPts val="0"/>
              </a:spcBef>
              <a:buNone/>
              <a:defRPr sz="1350"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dirty="0"/>
              <a:t>Click to edit Master text styles</a:t>
            </a:r>
          </a:p>
        </p:txBody>
      </p:sp>
      <p:sp>
        <p:nvSpPr>
          <p:cNvPr id="4" name="Content Placeholder 3"/>
          <p:cNvSpPr>
            <a:spLocks noGrp="1"/>
          </p:cNvSpPr>
          <p:nvPr>
            <p:ph sz="half" idx="2"/>
          </p:nvPr>
        </p:nvSpPr>
        <p:spPr>
          <a:xfrm>
            <a:off x="529044" y="1883063"/>
            <a:ext cx="3894366" cy="4221700"/>
          </a:xfrm>
        </p:spPr>
        <p:txBody>
          <a:bodyPr>
            <a:normAutofit/>
          </a:bodyPr>
          <a:lstStyle>
            <a:lvl1pPr>
              <a:defRPr sz="1500"/>
            </a:lvl1pPr>
            <a:lvl2pPr>
              <a:defRPr sz="1350"/>
            </a:lvl2pPr>
            <a:lvl3pPr>
              <a:defRPr sz="1050"/>
            </a:lvl3pPr>
            <a:lvl4pPr>
              <a:defRPr sz="900"/>
            </a:lvl4pPr>
            <a:lvl5pPr>
              <a:defRPr sz="900"/>
            </a:lvl5pPr>
            <a:lvl6pPr>
              <a:defRPr sz="675"/>
            </a:lvl6pPr>
            <a:lvl7pPr>
              <a:defRPr sz="675"/>
            </a:lvl7pPr>
            <a:lvl8pPr>
              <a:defRPr sz="675"/>
            </a:lvl8pPr>
            <a:lvl9pPr>
              <a:defRPr sz="67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720592" y="1105823"/>
            <a:ext cx="3894365" cy="777240"/>
          </a:xfrm>
        </p:spPr>
        <p:txBody>
          <a:bodyPr anchor="ctr">
            <a:normAutofit/>
          </a:bodyPr>
          <a:lstStyle>
            <a:lvl1pPr marL="0" indent="0">
              <a:spcBef>
                <a:spcPts val="0"/>
              </a:spcBef>
              <a:buNone/>
              <a:defRPr sz="1350"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dirty="0"/>
              <a:t>Click to edit Master text styles</a:t>
            </a:r>
          </a:p>
        </p:txBody>
      </p:sp>
      <p:sp>
        <p:nvSpPr>
          <p:cNvPr id="6" name="Content Placeholder 5"/>
          <p:cNvSpPr>
            <a:spLocks noGrp="1"/>
          </p:cNvSpPr>
          <p:nvPr>
            <p:ph sz="quarter" idx="4"/>
          </p:nvPr>
        </p:nvSpPr>
        <p:spPr>
          <a:xfrm>
            <a:off x="4724136" y="1883063"/>
            <a:ext cx="3890818" cy="4221700"/>
          </a:xfrm>
        </p:spPr>
        <p:txBody>
          <a:bodyPr>
            <a:normAutofit/>
          </a:bodyPr>
          <a:lstStyle>
            <a:lvl1pPr>
              <a:defRPr sz="1500"/>
            </a:lvl1pPr>
            <a:lvl2pPr>
              <a:defRPr sz="1350"/>
            </a:lvl2pPr>
            <a:lvl3pPr>
              <a:defRPr sz="1050"/>
            </a:lvl3pPr>
            <a:lvl4pPr>
              <a:defRPr sz="900"/>
            </a:lvl4pPr>
            <a:lvl5pPr>
              <a:defRPr sz="900"/>
            </a:lvl5pPr>
            <a:lvl6pPr>
              <a:defRPr sz="675"/>
            </a:lvl6pPr>
            <a:lvl7pPr>
              <a:defRPr sz="675"/>
            </a:lvl7pPr>
            <a:lvl8pPr>
              <a:defRPr sz="675"/>
            </a:lvl8pPr>
            <a:lvl9pPr>
              <a:defRPr sz="67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r>
              <a:rPr lang="en-US"/>
              <a:t>12 August 2020</a:t>
            </a:r>
            <a:endParaRPr lang="en-US" dirty="0"/>
          </a:p>
        </p:txBody>
      </p:sp>
      <p:sp>
        <p:nvSpPr>
          <p:cNvPr id="8" name="Footer Placeholder 7"/>
          <p:cNvSpPr>
            <a:spLocks noGrp="1"/>
          </p:cNvSpPr>
          <p:nvPr>
            <p:ph type="ftr" sz="quarter" idx="11"/>
          </p:nvPr>
        </p:nvSpPr>
        <p:spPr/>
        <p:txBody>
          <a:bodyPr/>
          <a:lstStyle/>
          <a:p>
            <a:r>
              <a:rPr lang="en-US"/>
              <a:t>HEP @ 53rd Annual Users Mtg</a:t>
            </a:r>
            <a:endParaRPr lang="en-US" dirty="0"/>
          </a:p>
        </p:txBody>
      </p:sp>
      <p:sp>
        <p:nvSpPr>
          <p:cNvPr id="9" name="Slide Number Placeholder 8"/>
          <p:cNvSpPr>
            <a:spLocks noGrp="1"/>
          </p:cNvSpPr>
          <p:nvPr>
            <p:ph type="sldNum" sz="quarter" idx="12"/>
          </p:nvPr>
        </p:nvSpPr>
        <p:spPr/>
        <p:txBody>
          <a:bodyPr/>
          <a:lstStyle/>
          <a:p>
            <a:fld id="{600448BA-62AF-4340-AB5F-316C0E06117B}" type="slidenum">
              <a:rPr lang="en-US" smtClean="0"/>
              <a:pPr/>
              <a:t>‹#›</a:t>
            </a:fld>
            <a:endParaRPr lang="en-US"/>
          </a:p>
        </p:txBody>
      </p:sp>
    </p:spTree>
    <p:extLst>
      <p:ext uri="{BB962C8B-B14F-4D97-AF65-F5344CB8AC3E}">
        <p14:creationId xmlns:p14="http://schemas.microsoft.com/office/powerpoint/2010/main" val="30893427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r>
              <a:rPr lang="en-US"/>
              <a:t>12 August 2020</a:t>
            </a:r>
            <a:endParaRPr lang="en-US" dirty="0"/>
          </a:p>
        </p:txBody>
      </p:sp>
      <p:sp>
        <p:nvSpPr>
          <p:cNvPr id="4" name="Footer Placeholder 3"/>
          <p:cNvSpPr>
            <a:spLocks noGrp="1"/>
          </p:cNvSpPr>
          <p:nvPr>
            <p:ph type="ftr" sz="quarter" idx="11"/>
          </p:nvPr>
        </p:nvSpPr>
        <p:spPr/>
        <p:txBody>
          <a:bodyPr/>
          <a:lstStyle/>
          <a:p>
            <a:r>
              <a:rPr lang="en-US"/>
              <a:t>HEP @ 53rd Annual Users Mtg</a:t>
            </a:r>
            <a:endParaRPr lang="en-US" dirty="0"/>
          </a:p>
        </p:txBody>
      </p:sp>
      <p:sp>
        <p:nvSpPr>
          <p:cNvPr id="5" name="Slide Number Placeholder 4"/>
          <p:cNvSpPr>
            <a:spLocks noGrp="1"/>
          </p:cNvSpPr>
          <p:nvPr>
            <p:ph type="sldNum" sz="quarter" idx="12"/>
          </p:nvPr>
        </p:nvSpPr>
        <p:spPr/>
        <p:txBody>
          <a:bodyPr/>
          <a:lstStyle/>
          <a:p>
            <a:fld id="{600448BA-62AF-4340-AB5F-316C0E06117B}" type="slidenum">
              <a:rPr lang="en-US" smtClean="0"/>
              <a:pPr/>
              <a:t>‹#›</a:t>
            </a:fld>
            <a:endParaRPr lang="en-US"/>
          </a:p>
        </p:txBody>
      </p:sp>
    </p:spTree>
    <p:extLst>
      <p:ext uri="{BB962C8B-B14F-4D97-AF65-F5344CB8AC3E}">
        <p14:creationId xmlns:p14="http://schemas.microsoft.com/office/powerpoint/2010/main" val="3571297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12 August 2020</a:t>
            </a:r>
            <a:endParaRPr lang="en-US" dirty="0"/>
          </a:p>
        </p:txBody>
      </p:sp>
      <p:sp>
        <p:nvSpPr>
          <p:cNvPr id="3" name="Footer Placeholder 2"/>
          <p:cNvSpPr>
            <a:spLocks noGrp="1"/>
          </p:cNvSpPr>
          <p:nvPr>
            <p:ph type="ftr" sz="quarter" idx="11"/>
          </p:nvPr>
        </p:nvSpPr>
        <p:spPr/>
        <p:txBody>
          <a:bodyPr/>
          <a:lstStyle/>
          <a:p>
            <a:r>
              <a:rPr lang="en-US"/>
              <a:t>HEP @ 53rd Annual Users Mtg</a:t>
            </a:r>
            <a:endParaRPr lang="en-US" dirty="0"/>
          </a:p>
        </p:txBody>
      </p:sp>
      <p:sp>
        <p:nvSpPr>
          <p:cNvPr id="4" name="Slide Number Placeholder 3"/>
          <p:cNvSpPr>
            <a:spLocks noGrp="1"/>
          </p:cNvSpPr>
          <p:nvPr>
            <p:ph type="sldNum" sz="quarter" idx="12"/>
          </p:nvPr>
        </p:nvSpPr>
        <p:spPr/>
        <p:txBody>
          <a:bodyPr/>
          <a:lstStyle/>
          <a:p>
            <a:fld id="{600448BA-62AF-4340-AB5F-316C0E06117B}" type="slidenum">
              <a:rPr lang="en-US" smtClean="0"/>
              <a:pPr/>
              <a:t>‹#›</a:t>
            </a:fld>
            <a:endParaRPr lang="en-US"/>
          </a:p>
        </p:txBody>
      </p:sp>
    </p:spTree>
    <p:extLst>
      <p:ext uri="{BB962C8B-B14F-4D97-AF65-F5344CB8AC3E}">
        <p14:creationId xmlns:p14="http://schemas.microsoft.com/office/powerpoint/2010/main" val="4166536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57250" y="2057399"/>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00709" y="2057400"/>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12 August 2020</a:t>
            </a:r>
            <a:endParaRPr lang="en-US" dirty="0"/>
          </a:p>
        </p:txBody>
      </p:sp>
      <p:sp>
        <p:nvSpPr>
          <p:cNvPr id="6" name="Footer Placeholder 5"/>
          <p:cNvSpPr>
            <a:spLocks noGrp="1"/>
          </p:cNvSpPr>
          <p:nvPr>
            <p:ph type="ftr" sz="quarter" idx="11"/>
          </p:nvPr>
        </p:nvSpPr>
        <p:spPr/>
        <p:txBody>
          <a:bodyPr/>
          <a:lstStyle/>
          <a:p>
            <a:r>
              <a:rPr lang="en-US"/>
              <a:t>HEP @ 53rd Annual Users Mtg</a:t>
            </a:r>
            <a:endParaRPr lang="en-US" dirty="0"/>
          </a:p>
        </p:txBody>
      </p:sp>
      <p:sp>
        <p:nvSpPr>
          <p:cNvPr id="7" name="Slide Number Placeholder 6"/>
          <p:cNvSpPr>
            <a:spLocks noGrp="1"/>
          </p:cNvSpPr>
          <p:nvPr>
            <p:ph type="sldNum" sz="quarter" idx="12"/>
          </p:nvPr>
        </p:nvSpPr>
        <p:spPr/>
        <p:txBody>
          <a:bodyPr/>
          <a:lstStyle/>
          <a:p>
            <a:fld id="{600448BA-62AF-4340-AB5F-316C0E06117B}" type="slidenum">
              <a:rPr lang="en-US" smtClean="0"/>
              <a:pPr/>
              <a:t>‹#›</a:t>
            </a:fld>
            <a:endParaRPr lang="en-US"/>
          </a:p>
        </p:txBody>
      </p:sp>
    </p:spTree>
    <p:extLst>
      <p:ext uri="{BB962C8B-B14F-4D97-AF65-F5344CB8AC3E}">
        <p14:creationId xmlns:p14="http://schemas.microsoft.com/office/powerpoint/2010/main" val="31528496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1688" b="0"/>
            </a:lvl1pPr>
          </a:lstStyle>
          <a:p>
            <a:r>
              <a:rPr lang="en-US"/>
              <a:t>Click to edit Master title style</a:t>
            </a:r>
            <a:endParaRPr lang="en-US" dirty="0"/>
          </a:p>
        </p:txBody>
      </p:sp>
      <p:sp>
        <p:nvSpPr>
          <p:cNvPr id="3" name="Content Placeholder 2"/>
          <p:cNvSpPr>
            <a:spLocks noGrp="1"/>
          </p:cNvSpPr>
          <p:nvPr>
            <p:ph idx="1"/>
          </p:nvPr>
        </p:nvSpPr>
        <p:spPr>
          <a:xfrm>
            <a:off x="4129315" y="1097280"/>
            <a:ext cx="4149638" cy="4663440"/>
          </a:xfrm>
        </p:spPr>
        <p:txBody>
          <a:bodyPr>
            <a:normAutofit/>
          </a:bodyPr>
          <a:lstStyle>
            <a:lvl1pPr>
              <a:defRPr sz="2100"/>
            </a:lvl1pPr>
            <a:lvl2pPr>
              <a:defRPr sz="1500"/>
            </a:lvl2pPr>
            <a:lvl3pPr>
              <a:defRPr sz="1350"/>
            </a:lvl3pPr>
            <a:lvl4pPr>
              <a:defRPr sz="1200"/>
            </a:lvl4pPr>
            <a:lvl5pPr>
              <a:defRPr sz="1200"/>
            </a:lvl5pPr>
            <a:lvl6pPr>
              <a:defRPr sz="844"/>
            </a:lvl6pPr>
            <a:lvl7pPr>
              <a:defRPr sz="844"/>
            </a:lvl7pPr>
            <a:lvl8pPr>
              <a:defRPr sz="844"/>
            </a:lvl8pPr>
            <a:lvl9pPr>
              <a:defRPr sz="84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57250" y="2834640"/>
            <a:ext cx="2834640" cy="2926080"/>
          </a:xfrm>
        </p:spPr>
        <p:txBody>
          <a:bodyPr>
            <a:normAutofit/>
          </a:bodyPr>
          <a:lstStyle>
            <a:lvl1pPr marL="0" indent="0">
              <a:lnSpc>
                <a:spcPct val="100000"/>
              </a:lnSpc>
              <a:spcBef>
                <a:spcPts val="450"/>
              </a:spcBef>
              <a:buNone/>
              <a:defRPr sz="717"/>
            </a:lvl1pPr>
            <a:lvl2pPr marL="192881" indent="0">
              <a:buNone/>
              <a:defRPr sz="506"/>
            </a:lvl2pPr>
            <a:lvl3pPr marL="385763" indent="0">
              <a:buNone/>
              <a:defRPr sz="422"/>
            </a:lvl3pPr>
            <a:lvl4pPr marL="578644" indent="0">
              <a:buNone/>
              <a:defRPr sz="380"/>
            </a:lvl4pPr>
            <a:lvl5pPr marL="771525" indent="0">
              <a:buNone/>
              <a:defRPr sz="380"/>
            </a:lvl5pPr>
            <a:lvl6pPr marL="964406" indent="0">
              <a:buNone/>
              <a:defRPr sz="380"/>
            </a:lvl6pPr>
            <a:lvl7pPr marL="1157288" indent="0">
              <a:buNone/>
              <a:defRPr sz="380"/>
            </a:lvl7pPr>
            <a:lvl8pPr marL="1350169" indent="0">
              <a:buNone/>
              <a:defRPr sz="380"/>
            </a:lvl8pPr>
            <a:lvl9pPr marL="1543050" indent="0">
              <a:buNone/>
              <a:defRPr sz="38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12 August 2020</a:t>
            </a:r>
            <a:endParaRPr lang="en-US" dirty="0"/>
          </a:p>
        </p:txBody>
      </p:sp>
      <p:sp>
        <p:nvSpPr>
          <p:cNvPr id="6" name="Footer Placeholder 5"/>
          <p:cNvSpPr>
            <a:spLocks noGrp="1"/>
          </p:cNvSpPr>
          <p:nvPr>
            <p:ph type="ftr" sz="quarter" idx="11"/>
          </p:nvPr>
        </p:nvSpPr>
        <p:spPr/>
        <p:txBody>
          <a:bodyPr/>
          <a:lstStyle/>
          <a:p>
            <a:r>
              <a:rPr lang="en-US"/>
              <a:t>HEP @ 53rd Annual Users Mtg</a:t>
            </a:r>
            <a:endParaRPr lang="en-US" dirty="0"/>
          </a:p>
        </p:txBody>
      </p:sp>
      <p:sp>
        <p:nvSpPr>
          <p:cNvPr id="7" name="Slide Number Placeholder 6"/>
          <p:cNvSpPr>
            <a:spLocks noGrp="1"/>
          </p:cNvSpPr>
          <p:nvPr>
            <p:ph type="sldNum" sz="quarter" idx="12"/>
          </p:nvPr>
        </p:nvSpPr>
        <p:spPr/>
        <p:txBody>
          <a:bodyPr/>
          <a:lstStyle/>
          <a:p>
            <a:fld id="{600448BA-62AF-4340-AB5F-316C0E06117B}" type="slidenum">
              <a:rPr lang="en-US" smtClean="0"/>
              <a:pPr/>
              <a:t>‹#›</a:t>
            </a:fld>
            <a:endParaRPr lang="en-US"/>
          </a:p>
        </p:txBody>
      </p:sp>
    </p:spTree>
    <p:extLst>
      <p:ext uri="{BB962C8B-B14F-4D97-AF65-F5344CB8AC3E}">
        <p14:creationId xmlns:p14="http://schemas.microsoft.com/office/powerpoint/2010/main" val="1979691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1688"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019111" y="1069855"/>
            <a:ext cx="4257703" cy="4645153"/>
          </a:xfrm>
        </p:spPr>
        <p:txBody>
          <a:bodyPr lIns="274320" tIns="182880" anchor="t">
            <a:normAutofit/>
          </a:bodyPr>
          <a:lstStyle>
            <a:lvl1pPr marL="0" indent="0">
              <a:buNone/>
              <a:defRPr sz="1181"/>
            </a:lvl1pPr>
            <a:lvl2pPr marL="192881" indent="0">
              <a:buNone/>
              <a:defRPr sz="1181"/>
            </a:lvl2pPr>
            <a:lvl3pPr marL="385763" indent="0">
              <a:buNone/>
              <a:defRPr sz="1013"/>
            </a:lvl3pPr>
            <a:lvl4pPr marL="578644" indent="0">
              <a:buNone/>
              <a:defRPr sz="844"/>
            </a:lvl4pPr>
            <a:lvl5pPr marL="771525" indent="0">
              <a:buNone/>
              <a:defRPr sz="844"/>
            </a:lvl5pPr>
            <a:lvl6pPr marL="964406" indent="0">
              <a:buNone/>
              <a:defRPr sz="844"/>
            </a:lvl6pPr>
            <a:lvl7pPr marL="1157288" indent="0">
              <a:buNone/>
              <a:defRPr sz="844"/>
            </a:lvl7pPr>
            <a:lvl8pPr marL="1350169" indent="0">
              <a:buNone/>
              <a:defRPr sz="844"/>
            </a:lvl8pPr>
            <a:lvl9pPr marL="1543050" indent="0">
              <a:buNone/>
              <a:defRPr sz="844"/>
            </a:lvl9pPr>
          </a:lstStyle>
          <a:p>
            <a:r>
              <a:rPr lang="en-US"/>
              <a:t>Click icon to add picture</a:t>
            </a:r>
            <a:endParaRPr lang="en-US" dirty="0"/>
          </a:p>
        </p:txBody>
      </p:sp>
      <p:sp>
        <p:nvSpPr>
          <p:cNvPr id="4" name="Text Placeholder 3"/>
          <p:cNvSpPr>
            <a:spLocks noGrp="1"/>
          </p:cNvSpPr>
          <p:nvPr>
            <p:ph type="body" sz="half" idx="2"/>
          </p:nvPr>
        </p:nvSpPr>
        <p:spPr>
          <a:xfrm>
            <a:off x="857250" y="2834640"/>
            <a:ext cx="2834640" cy="2880360"/>
          </a:xfrm>
        </p:spPr>
        <p:txBody>
          <a:bodyPr>
            <a:normAutofit/>
          </a:bodyPr>
          <a:lstStyle>
            <a:lvl1pPr marL="0" indent="0">
              <a:lnSpc>
                <a:spcPct val="100000"/>
              </a:lnSpc>
              <a:spcBef>
                <a:spcPts val="450"/>
              </a:spcBef>
              <a:buNone/>
              <a:defRPr sz="717"/>
            </a:lvl1pPr>
            <a:lvl2pPr marL="192881" indent="0">
              <a:buNone/>
              <a:defRPr sz="506"/>
            </a:lvl2pPr>
            <a:lvl3pPr marL="385763" indent="0">
              <a:buNone/>
              <a:defRPr sz="422"/>
            </a:lvl3pPr>
            <a:lvl4pPr marL="578644" indent="0">
              <a:buNone/>
              <a:defRPr sz="380"/>
            </a:lvl4pPr>
            <a:lvl5pPr marL="771525" indent="0">
              <a:buNone/>
              <a:defRPr sz="380"/>
            </a:lvl5pPr>
            <a:lvl6pPr marL="964406" indent="0">
              <a:buNone/>
              <a:defRPr sz="380"/>
            </a:lvl6pPr>
            <a:lvl7pPr marL="1157288" indent="0">
              <a:buNone/>
              <a:defRPr sz="380"/>
            </a:lvl7pPr>
            <a:lvl8pPr marL="1350169" indent="0">
              <a:buNone/>
              <a:defRPr sz="380"/>
            </a:lvl8pPr>
            <a:lvl9pPr marL="1543050" indent="0">
              <a:buNone/>
              <a:defRPr sz="38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12 August 2020</a:t>
            </a:r>
            <a:endParaRPr lang="en-US" dirty="0"/>
          </a:p>
        </p:txBody>
      </p:sp>
      <p:sp>
        <p:nvSpPr>
          <p:cNvPr id="6" name="Footer Placeholder 5"/>
          <p:cNvSpPr>
            <a:spLocks noGrp="1"/>
          </p:cNvSpPr>
          <p:nvPr>
            <p:ph type="ftr" sz="quarter" idx="11"/>
          </p:nvPr>
        </p:nvSpPr>
        <p:spPr/>
        <p:txBody>
          <a:bodyPr/>
          <a:lstStyle/>
          <a:p>
            <a:r>
              <a:rPr lang="en-US"/>
              <a:t>HEP @ 53rd Annual Users Mtg</a:t>
            </a:r>
            <a:endParaRPr lang="en-US" dirty="0"/>
          </a:p>
        </p:txBody>
      </p:sp>
      <p:sp>
        <p:nvSpPr>
          <p:cNvPr id="7" name="Slide Number Placeholder 6"/>
          <p:cNvSpPr>
            <a:spLocks noGrp="1"/>
          </p:cNvSpPr>
          <p:nvPr>
            <p:ph type="sldNum" sz="quarter" idx="12"/>
          </p:nvPr>
        </p:nvSpPr>
        <p:spPr/>
        <p:txBody>
          <a:bodyPr/>
          <a:lstStyle/>
          <a:p>
            <a:fld id="{600448BA-62AF-4340-AB5F-316C0E06117B}" type="slidenum">
              <a:rPr lang="en-US" smtClean="0"/>
              <a:pPr/>
              <a:t>‹#›</a:t>
            </a:fld>
            <a:endParaRPr lang="en-US"/>
          </a:p>
        </p:txBody>
      </p:sp>
    </p:spTree>
    <p:extLst>
      <p:ext uri="{BB962C8B-B14F-4D97-AF65-F5344CB8AC3E}">
        <p14:creationId xmlns:p14="http://schemas.microsoft.com/office/powerpoint/2010/main" val="32242095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12 August 2020</a:t>
            </a:r>
            <a:endParaRPr lang="en-US" dirty="0"/>
          </a:p>
        </p:txBody>
      </p:sp>
      <p:sp>
        <p:nvSpPr>
          <p:cNvPr id="5" name="Footer Placeholder 4"/>
          <p:cNvSpPr>
            <a:spLocks noGrp="1"/>
          </p:cNvSpPr>
          <p:nvPr>
            <p:ph type="ftr" sz="quarter" idx="11"/>
          </p:nvPr>
        </p:nvSpPr>
        <p:spPr/>
        <p:txBody>
          <a:bodyPr/>
          <a:lstStyle/>
          <a:p>
            <a:r>
              <a:rPr lang="en-US"/>
              <a:t>HEP @ 53rd Annual Users Mtg</a:t>
            </a:r>
            <a:endParaRPr lang="en-US" dirty="0"/>
          </a:p>
        </p:txBody>
      </p:sp>
      <p:sp>
        <p:nvSpPr>
          <p:cNvPr id="6" name="Slide Number Placeholder 5"/>
          <p:cNvSpPr>
            <a:spLocks noGrp="1"/>
          </p:cNvSpPr>
          <p:nvPr>
            <p:ph type="sldNum" sz="quarter" idx="12"/>
          </p:nvPr>
        </p:nvSpPr>
        <p:spPr/>
        <p:txBody>
          <a:bodyPr/>
          <a:lstStyle/>
          <a:p>
            <a:fld id="{600448BA-62AF-4340-AB5F-316C0E06117B}" type="slidenum">
              <a:rPr lang="en-US" smtClean="0"/>
              <a:pPr/>
              <a:t>‹#›</a:t>
            </a:fld>
            <a:endParaRPr lang="en-US"/>
          </a:p>
        </p:txBody>
      </p:sp>
    </p:spTree>
    <p:extLst>
      <p:ext uri="{BB962C8B-B14F-4D97-AF65-F5344CB8AC3E}">
        <p14:creationId xmlns:p14="http://schemas.microsoft.com/office/powerpoint/2010/main" val="24341212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7" y="762000"/>
            <a:ext cx="1743075"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57252" y="762000"/>
            <a:ext cx="5572125"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12 August 2020</a:t>
            </a:r>
            <a:endParaRPr lang="en-US" dirty="0"/>
          </a:p>
        </p:txBody>
      </p:sp>
      <p:sp>
        <p:nvSpPr>
          <p:cNvPr id="5" name="Footer Placeholder 4"/>
          <p:cNvSpPr>
            <a:spLocks noGrp="1"/>
          </p:cNvSpPr>
          <p:nvPr>
            <p:ph type="ftr" sz="quarter" idx="11"/>
          </p:nvPr>
        </p:nvSpPr>
        <p:spPr/>
        <p:txBody>
          <a:bodyPr/>
          <a:lstStyle/>
          <a:p>
            <a:r>
              <a:rPr lang="en-US"/>
              <a:t>HEP @ 53rd Annual Users Mtg</a:t>
            </a:r>
            <a:endParaRPr lang="en-US" dirty="0"/>
          </a:p>
        </p:txBody>
      </p:sp>
      <p:sp>
        <p:nvSpPr>
          <p:cNvPr id="6" name="Slide Number Placeholder 5"/>
          <p:cNvSpPr>
            <a:spLocks noGrp="1"/>
          </p:cNvSpPr>
          <p:nvPr>
            <p:ph type="sldNum" sz="quarter" idx="12"/>
          </p:nvPr>
        </p:nvSpPr>
        <p:spPr/>
        <p:txBody>
          <a:bodyPr/>
          <a:lstStyle/>
          <a:p>
            <a:fld id="{600448BA-62AF-4340-AB5F-316C0E06117B}" type="slidenum">
              <a:rPr lang="en-US" smtClean="0"/>
              <a:pPr/>
              <a:t>‹#›</a:t>
            </a:fld>
            <a:endParaRPr lang="en-US"/>
          </a:p>
        </p:txBody>
      </p:sp>
    </p:spTree>
    <p:extLst>
      <p:ext uri="{BB962C8B-B14F-4D97-AF65-F5344CB8AC3E}">
        <p14:creationId xmlns:p14="http://schemas.microsoft.com/office/powerpoint/2010/main" val="20339142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Title and Content (no foot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97DFCE7-15C5-45D5-897B-14F25BCABE7E}"/>
              </a:ext>
            </a:extLst>
          </p:cNvPr>
          <p:cNvSpPr/>
          <p:nvPr userDrawn="1"/>
        </p:nvSpPr>
        <p:spPr>
          <a:xfrm>
            <a:off x="0" y="6042917"/>
            <a:ext cx="9144000" cy="81165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7" name="Title 6"/>
          <p:cNvSpPr>
            <a:spLocks noGrp="1"/>
          </p:cNvSpPr>
          <p:nvPr>
            <p:ph type="title"/>
          </p:nvPr>
        </p:nvSpPr>
        <p:spPr/>
        <p:txBody>
          <a:bodyPr>
            <a:noAutofit/>
          </a:bodyPr>
          <a:lstStyle>
            <a:lvl1pPr algn="l" defTabSz="514350" rtl="0" eaLnBrk="1" latinLnBrk="0" hangingPunct="1">
              <a:lnSpc>
                <a:spcPct val="90000"/>
              </a:lnSpc>
              <a:spcBef>
                <a:spcPct val="0"/>
              </a:spcBef>
              <a:buNone/>
              <a:defRPr lang="en-US" sz="2700" kern="1200" dirty="0">
                <a:solidFill>
                  <a:schemeClr val="bg1"/>
                </a:solidFill>
                <a:latin typeface="+mj-lt"/>
                <a:ea typeface="+mj-ea"/>
                <a:cs typeface="+mj-cs"/>
              </a:defRPr>
            </a:lvl1pPr>
          </a:lstStyle>
          <a:p>
            <a:r>
              <a:rPr lang="en-US" dirty="0"/>
              <a:t>Click to edit Master title style</a:t>
            </a:r>
          </a:p>
        </p:txBody>
      </p:sp>
      <p:sp>
        <p:nvSpPr>
          <p:cNvPr id="12" name="Text Placeholder 2"/>
          <p:cNvSpPr>
            <a:spLocks noGrp="1"/>
          </p:cNvSpPr>
          <p:nvPr>
            <p:ph idx="1"/>
          </p:nvPr>
        </p:nvSpPr>
        <p:spPr>
          <a:xfrm>
            <a:off x="457202" y="1066803"/>
            <a:ext cx="8534399" cy="55981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p:cNvSpPr>
            <a:spLocks noGrp="1"/>
          </p:cNvSpPr>
          <p:nvPr>
            <p:ph type="dt" sz="half" idx="10"/>
          </p:nvPr>
        </p:nvSpPr>
        <p:spPr>
          <a:xfrm>
            <a:off x="3292471" y="6668326"/>
            <a:ext cx="1746806" cy="189674"/>
          </a:xfrm>
        </p:spPr>
        <p:txBody>
          <a:bodyPr/>
          <a:lstStyle/>
          <a:p>
            <a:r>
              <a:rPr lang="en-US"/>
              <a:t>12 August 2020</a:t>
            </a:r>
            <a:endParaRPr lang="en-US" dirty="0"/>
          </a:p>
        </p:txBody>
      </p:sp>
      <p:sp>
        <p:nvSpPr>
          <p:cNvPr id="4" name="Footer Placeholder 3"/>
          <p:cNvSpPr>
            <a:spLocks noGrp="1"/>
          </p:cNvSpPr>
          <p:nvPr>
            <p:ph type="ftr" sz="quarter" idx="11"/>
          </p:nvPr>
        </p:nvSpPr>
        <p:spPr>
          <a:xfrm>
            <a:off x="5039278" y="6668326"/>
            <a:ext cx="3538331" cy="189674"/>
          </a:xfrm>
        </p:spPr>
        <p:txBody>
          <a:bodyPr/>
          <a:lstStyle/>
          <a:p>
            <a:r>
              <a:rPr lang="en-US"/>
              <a:t>HEP @ 53rd Annual Users Mtg</a:t>
            </a:r>
            <a:endParaRPr lang="en-US" dirty="0"/>
          </a:p>
        </p:txBody>
      </p:sp>
      <p:sp>
        <p:nvSpPr>
          <p:cNvPr id="5" name="Slide Number Placeholder 4"/>
          <p:cNvSpPr>
            <a:spLocks noGrp="1"/>
          </p:cNvSpPr>
          <p:nvPr>
            <p:ph type="sldNum" sz="quarter" idx="12"/>
          </p:nvPr>
        </p:nvSpPr>
        <p:spPr>
          <a:xfrm>
            <a:off x="8577606" y="6668326"/>
            <a:ext cx="432222" cy="189674"/>
          </a:xfrm>
        </p:spPr>
        <p:txBody>
          <a:bodyPr/>
          <a:lstStyle/>
          <a:p>
            <a:fld id="{26CA2777-A89F-4130-B308-73BB65955918}" type="slidenum">
              <a:rPr lang="en-US" smtClean="0"/>
              <a:pPr/>
              <a:t>‹#›</a:t>
            </a:fld>
            <a:endParaRPr lang="en-US" dirty="0"/>
          </a:p>
        </p:txBody>
      </p:sp>
    </p:spTree>
    <p:extLst>
      <p:ext uri="{BB962C8B-B14F-4D97-AF65-F5344CB8AC3E}">
        <p14:creationId xmlns:p14="http://schemas.microsoft.com/office/powerpoint/2010/main" val="151979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857250" y="2001511"/>
            <a:ext cx="356616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57250" y="2721483"/>
            <a:ext cx="356616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01880" y="1999032"/>
            <a:ext cx="356616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701880" y="2719322"/>
            <a:ext cx="356616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12 August 2020</a:t>
            </a:r>
            <a:endParaRPr lang="en-US" dirty="0"/>
          </a:p>
        </p:txBody>
      </p:sp>
      <p:sp>
        <p:nvSpPr>
          <p:cNvPr id="8" name="Footer Placeholder 7"/>
          <p:cNvSpPr>
            <a:spLocks noGrp="1"/>
          </p:cNvSpPr>
          <p:nvPr>
            <p:ph type="ftr" sz="quarter" idx="11"/>
          </p:nvPr>
        </p:nvSpPr>
        <p:spPr/>
        <p:txBody>
          <a:bodyPr/>
          <a:lstStyle/>
          <a:p>
            <a:r>
              <a:rPr lang="en-US"/>
              <a:t>HEP @ 53rd Annual Users Mtg</a:t>
            </a:r>
            <a:endParaRPr lang="en-US" dirty="0"/>
          </a:p>
        </p:txBody>
      </p:sp>
      <p:sp>
        <p:nvSpPr>
          <p:cNvPr id="9" name="Slide Number Placeholder 8"/>
          <p:cNvSpPr>
            <a:spLocks noGrp="1"/>
          </p:cNvSpPr>
          <p:nvPr>
            <p:ph type="sldNum" sz="quarter" idx="12"/>
          </p:nvPr>
        </p:nvSpPr>
        <p:spPr/>
        <p:txBody>
          <a:bodyPr/>
          <a:lstStyle/>
          <a:p>
            <a:fld id="{600448BA-62AF-4340-AB5F-316C0E06117B}" type="slidenum">
              <a:rPr lang="en-US" smtClean="0"/>
              <a:pPr/>
              <a:t>‹#›</a:t>
            </a:fld>
            <a:endParaRPr lang="en-US"/>
          </a:p>
        </p:txBody>
      </p:sp>
    </p:spTree>
    <p:extLst>
      <p:ext uri="{BB962C8B-B14F-4D97-AF65-F5344CB8AC3E}">
        <p14:creationId xmlns:p14="http://schemas.microsoft.com/office/powerpoint/2010/main" val="2382908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12 August 2020</a:t>
            </a:r>
            <a:endParaRPr lang="en-US" dirty="0"/>
          </a:p>
        </p:txBody>
      </p:sp>
      <p:sp>
        <p:nvSpPr>
          <p:cNvPr id="4" name="Footer Placeholder 3"/>
          <p:cNvSpPr>
            <a:spLocks noGrp="1"/>
          </p:cNvSpPr>
          <p:nvPr>
            <p:ph type="ftr" sz="quarter" idx="11"/>
          </p:nvPr>
        </p:nvSpPr>
        <p:spPr/>
        <p:txBody>
          <a:bodyPr/>
          <a:lstStyle/>
          <a:p>
            <a:r>
              <a:rPr lang="en-US"/>
              <a:t>HEP @ 53rd Annual Users Mtg</a:t>
            </a:r>
            <a:endParaRPr lang="en-US" dirty="0"/>
          </a:p>
        </p:txBody>
      </p:sp>
      <p:sp>
        <p:nvSpPr>
          <p:cNvPr id="5" name="Slide Number Placeholder 4"/>
          <p:cNvSpPr>
            <a:spLocks noGrp="1"/>
          </p:cNvSpPr>
          <p:nvPr>
            <p:ph type="sldNum" sz="quarter" idx="12"/>
          </p:nvPr>
        </p:nvSpPr>
        <p:spPr/>
        <p:txBody>
          <a:bodyPr/>
          <a:lstStyle/>
          <a:p>
            <a:fld id="{600448BA-62AF-4340-AB5F-316C0E06117B}" type="slidenum">
              <a:rPr lang="en-US" smtClean="0"/>
              <a:pPr/>
              <a:t>‹#›</a:t>
            </a:fld>
            <a:endParaRPr lang="en-US"/>
          </a:p>
        </p:txBody>
      </p:sp>
    </p:spTree>
    <p:extLst>
      <p:ext uri="{BB962C8B-B14F-4D97-AF65-F5344CB8AC3E}">
        <p14:creationId xmlns:p14="http://schemas.microsoft.com/office/powerpoint/2010/main" val="207628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12 August 2020</a:t>
            </a:r>
            <a:endParaRPr lang="en-US" dirty="0"/>
          </a:p>
        </p:txBody>
      </p:sp>
      <p:sp>
        <p:nvSpPr>
          <p:cNvPr id="3" name="Footer Placeholder 2"/>
          <p:cNvSpPr>
            <a:spLocks noGrp="1"/>
          </p:cNvSpPr>
          <p:nvPr>
            <p:ph type="ftr" sz="quarter" idx="11"/>
          </p:nvPr>
        </p:nvSpPr>
        <p:spPr/>
        <p:txBody>
          <a:bodyPr/>
          <a:lstStyle/>
          <a:p>
            <a:r>
              <a:rPr lang="en-US"/>
              <a:t>HEP @ 53rd Annual Users Mtg</a:t>
            </a:r>
            <a:endParaRPr lang="en-US" dirty="0"/>
          </a:p>
        </p:txBody>
      </p:sp>
      <p:sp>
        <p:nvSpPr>
          <p:cNvPr id="4" name="Slide Number Placeholder 3"/>
          <p:cNvSpPr>
            <a:spLocks noGrp="1"/>
          </p:cNvSpPr>
          <p:nvPr>
            <p:ph type="sldNum" sz="quarter" idx="12"/>
          </p:nvPr>
        </p:nvSpPr>
        <p:spPr/>
        <p:txBody>
          <a:bodyPr/>
          <a:lstStyle/>
          <a:p>
            <a:fld id="{600448BA-62AF-4340-AB5F-316C0E06117B}" type="slidenum">
              <a:rPr lang="en-US" smtClean="0"/>
              <a:pPr/>
              <a:t>‹#›</a:t>
            </a:fld>
            <a:endParaRPr lang="en-US"/>
          </a:p>
        </p:txBody>
      </p:sp>
    </p:spTree>
    <p:extLst>
      <p:ext uri="{BB962C8B-B14F-4D97-AF65-F5344CB8AC3E}">
        <p14:creationId xmlns:p14="http://schemas.microsoft.com/office/powerpoint/2010/main" val="1421384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3000" b="0"/>
            </a:lvl1pPr>
          </a:lstStyle>
          <a:p>
            <a:r>
              <a:rPr lang="en-US"/>
              <a:t>Click to edit Master title style</a:t>
            </a:r>
            <a:endParaRPr lang="en-US" dirty="0"/>
          </a:p>
        </p:txBody>
      </p:sp>
      <p:sp>
        <p:nvSpPr>
          <p:cNvPr id="3" name="Content Placeholder 2"/>
          <p:cNvSpPr>
            <a:spLocks noGrp="1"/>
          </p:cNvSpPr>
          <p:nvPr>
            <p:ph idx="1"/>
          </p:nvPr>
        </p:nvSpPr>
        <p:spPr>
          <a:xfrm>
            <a:off x="4129315" y="1097280"/>
            <a:ext cx="4149638" cy="466344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7250" y="2834640"/>
            <a:ext cx="2834640" cy="292608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12 August 2020</a:t>
            </a:r>
            <a:endParaRPr lang="en-US" dirty="0"/>
          </a:p>
        </p:txBody>
      </p:sp>
      <p:sp>
        <p:nvSpPr>
          <p:cNvPr id="6" name="Footer Placeholder 5"/>
          <p:cNvSpPr>
            <a:spLocks noGrp="1"/>
          </p:cNvSpPr>
          <p:nvPr>
            <p:ph type="ftr" sz="quarter" idx="11"/>
          </p:nvPr>
        </p:nvSpPr>
        <p:spPr/>
        <p:txBody>
          <a:bodyPr/>
          <a:lstStyle/>
          <a:p>
            <a:r>
              <a:rPr lang="en-US"/>
              <a:t>HEP @ 53rd Annual Users Mtg</a:t>
            </a:r>
            <a:endParaRPr lang="en-US" dirty="0"/>
          </a:p>
        </p:txBody>
      </p:sp>
      <p:sp>
        <p:nvSpPr>
          <p:cNvPr id="7" name="Slide Number Placeholder 6"/>
          <p:cNvSpPr>
            <a:spLocks noGrp="1"/>
          </p:cNvSpPr>
          <p:nvPr>
            <p:ph type="sldNum" sz="quarter" idx="12"/>
          </p:nvPr>
        </p:nvSpPr>
        <p:spPr/>
        <p:txBody>
          <a:bodyPr/>
          <a:lstStyle/>
          <a:p>
            <a:fld id="{600448BA-62AF-4340-AB5F-316C0E06117B}" type="slidenum">
              <a:rPr lang="en-US" smtClean="0"/>
              <a:pPr/>
              <a:t>‹#›</a:t>
            </a:fld>
            <a:endParaRPr lang="en-US"/>
          </a:p>
        </p:txBody>
      </p:sp>
    </p:spTree>
    <p:extLst>
      <p:ext uri="{BB962C8B-B14F-4D97-AF65-F5344CB8AC3E}">
        <p14:creationId xmlns:p14="http://schemas.microsoft.com/office/powerpoint/2010/main" val="3288566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3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019109" y="1069851"/>
            <a:ext cx="4257703" cy="4645153"/>
          </a:xfrm>
        </p:spPr>
        <p:txBody>
          <a:bodyPr lIns="274320" tIns="182880" anchor="t">
            <a:normAutofit/>
          </a:bodyPr>
          <a:lstStyle>
            <a:lvl1pPr marL="0" indent="0">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57250" y="2834640"/>
            <a:ext cx="2834640" cy="288036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12 August 2020</a:t>
            </a:r>
            <a:endParaRPr lang="en-US" dirty="0"/>
          </a:p>
        </p:txBody>
      </p:sp>
      <p:sp>
        <p:nvSpPr>
          <p:cNvPr id="6" name="Footer Placeholder 5"/>
          <p:cNvSpPr>
            <a:spLocks noGrp="1"/>
          </p:cNvSpPr>
          <p:nvPr>
            <p:ph type="ftr" sz="quarter" idx="11"/>
          </p:nvPr>
        </p:nvSpPr>
        <p:spPr/>
        <p:txBody>
          <a:bodyPr/>
          <a:lstStyle/>
          <a:p>
            <a:r>
              <a:rPr lang="en-US"/>
              <a:t>HEP @ 53rd Annual Users Mtg</a:t>
            </a:r>
            <a:endParaRPr lang="en-US" dirty="0"/>
          </a:p>
        </p:txBody>
      </p:sp>
      <p:sp>
        <p:nvSpPr>
          <p:cNvPr id="7" name="Slide Number Placeholder 6"/>
          <p:cNvSpPr>
            <a:spLocks noGrp="1"/>
          </p:cNvSpPr>
          <p:nvPr>
            <p:ph type="sldNum" sz="quarter" idx="12"/>
          </p:nvPr>
        </p:nvSpPr>
        <p:spPr/>
        <p:txBody>
          <a:bodyPr/>
          <a:lstStyle/>
          <a:p>
            <a:fld id="{600448BA-62AF-4340-AB5F-316C0E06117B}" type="slidenum">
              <a:rPr lang="en-US" smtClean="0"/>
              <a:pPr/>
              <a:t>‹#›</a:t>
            </a:fld>
            <a:endParaRPr lang="en-US"/>
          </a:p>
        </p:txBody>
      </p:sp>
    </p:spTree>
    <p:extLst>
      <p:ext uri="{BB962C8B-B14F-4D97-AF65-F5344CB8AC3E}">
        <p14:creationId xmlns:p14="http://schemas.microsoft.com/office/powerpoint/2010/main" val="3024804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4.png"/><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image" Target="../media/image4.png"/><Relationship Id="rId2" Type="http://schemas.openxmlformats.org/officeDocument/2006/relationships/slideLayout" Target="../slideLayouts/slideLayout31.xml"/><Relationship Id="rId16" Type="http://schemas.openxmlformats.org/officeDocument/2006/relationships/theme" Target="../theme/theme3.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tx2"/>
            </a:gs>
            <a:gs pos="74000">
              <a:schemeClr val="tx2">
                <a:lumMod val="60000"/>
                <a:lumOff val="40000"/>
              </a:schemeClr>
            </a:gs>
            <a:gs pos="83000">
              <a:schemeClr val="tx2">
                <a:lumMod val="40000"/>
                <a:lumOff val="60000"/>
              </a:schemeClr>
            </a:gs>
            <a:gs pos="100000">
              <a:schemeClr val="tx2"/>
            </a:gs>
          </a:gsLst>
          <a:lin ang="1200000" scaled="0"/>
        </a:gradFill>
        <a:effectLst/>
      </p:bgPr>
    </p:bg>
    <p:spTree>
      <p:nvGrpSpPr>
        <p:cNvPr id="1" name=""/>
        <p:cNvGrpSpPr/>
        <p:nvPr/>
      </p:nvGrpSpPr>
      <p:grpSpPr>
        <a:xfrm>
          <a:off x="0" y="0"/>
          <a:ext cx="0" cy="0"/>
          <a:chOff x="0" y="0"/>
          <a:chExt cx="0" cy="0"/>
        </a:xfrm>
      </p:grpSpPr>
      <p:grpSp>
        <p:nvGrpSpPr>
          <p:cNvPr id="14" name="Group 13"/>
          <p:cNvGrpSpPr/>
          <p:nvPr/>
        </p:nvGrpSpPr>
        <p:grpSpPr>
          <a:xfrm>
            <a:off x="1" y="7703"/>
            <a:ext cx="9144001" cy="6858063"/>
            <a:chOff x="0" y="7701"/>
            <a:chExt cx="9144001" cy="6858063"/>
          </a:xfrm>
        </p:grpSpPr>
        <p:sp>
          <p:nvSpPr>
            <p:cNvPr id="20" name="Right Triangle 19"/>
            <p:cNvSpPr/>
            <p:nvPr/>
          </p:nvSpPr>
          <p:spPr>
            <a:xfrm rot="10800000">
              <a:off x="8676725" y="5968741"/>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ight Triangle 18"/>
            <p:cNvSpPr/>
            <p:nvPr/>
          </p:nvSpPr>
          <p:spPr>
            <a:xfrm rot="10800000">
              <a:off x="2825194" y="5776157"/>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8" name="Group 7"/>
            <p:cNvGrpSpPr/>
            <p:nvPr/>
          </p:nvGrpSpPr>
          <p:grpSpPr>
            <a:xfrm>
              <a:off x="0" y="7701"/>
              <a:ext cx="9144001" cy="6858063"/>
              <a:chOff x="0" y="7701"/>
              <a:chExt cx="9144001" cy="6858063"/>
            </a:xfrm>
          </p:grpSpPr>
          <p:sp>
            <p:nvSpPr>
              <p:cNvPr id="13" name="Rectangle 12"/>
              <p:cNvSpPr/>
              <p:nvPr/>
            </p:nvSpPr>
            <p:spPr>
              <a:xfrm flipV="1">
                <a:off x="3292469" y="6096000"/>
                <a:ext cx="5851531" cy="57717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8" name="Right Triangle 17"/>
              <p:cNvSpPr/>
              <p:nvPr/>
            </p:nvSpPr>
            <p:spPr>
              <a:xfrm flipH="1">
                <a:off x="8676725" y="7701"/>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ight Triangle 9"/>
              <p:cNvSpPr/>
              <p:nvPr/>
            </p:nvSpPr>
            <p:spPr>
              <a:xfrm flipH="1">
                <a:off x="1" y="902526"/>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0" y="1787093"/>
                <a:ext cx="9144000" cy="4446321"/>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p:cNvSpPr/>
              <p:nvPr/>
            </p:nvSpPr>
            <p:spPr>
              <a:xfrm>
                <a:off x="467276" y="902527"/>
                <a:ext cx="8676725" cy="519347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32" name="Straight Connector 31"/>
              <p:cNvCxnSpPr>
                <a:endCxn id="20" idx="0"/>
              </p:cNvCxnSpPr>
              <p:nvPr/>
            </p:nvCxnSpPr>
            <p:spPr>
              <a:xfrm>
                <a:off x="9034983" y="6670981"/>
                <a:ext cx="109017" cy="194783"/>
              </a:xfrm>
              <a:prstGeom prst="line">
                <a:avLst/>
              </a:prstGeom>
              <a:ln cap="rnd"/>
              <a:effectLst>
                <a:outerShdw blurRad="38100" dist="25400" dir="16200000" rotWithShape="0">
                  <a:srgbClr val="000000">
                    <a:alpha val="28000"/>
                  </a:srgbClr>
                </a:outerShdw>
              </a:effectLst>
            </p:spPr>
            <p:style>
              <a:lnRef idx="2">
                <a:schemeClr val="accent2"/>
              </a:lnRef>
              <a:fillRef idx="0">
                <a:schemeClr val="accent2"/>
              </a:fillRef>
              <a:effectRef idx="1">
                <a:schemeClr val="accent2"/>
              </a:effectRef>
              <a:fontRef idx="minor">
                <a:schemeClr val="tx1"/>
              </a:fontRef>
            </p:style>
          </p:cxnSp>
          <p:cxnSp>
            <p:nvCxnSpPr>
              <p:cNvPr id="26" name="Straight Connector 25"/>
              <p:cNvCxnSpPr>
                <a:stCxn id="19" idx="0"/>
              </p:cNvCxnSpPr>
              <p:nvPr/>
            </p:nvCxnSpPr>
            <p:spPr>
              <a:xfrm flipH="1" flipV="1">
                <a:off x="3058832" y="6235098"/>
                <a:ext cx="233637" cy="438082"/>
              </a:xfrm>
              <a:prstGeom prst="line">
                <a:avLst/>
              </a:prstGeom>
              <a:ln cap="rnd"/>
              <a:effectLst>
                <a:outerShdw blurRad="38100" dist="25400" dir="16200000" rotWithShape="0">
                  <a:srgbClr val="000000">
                    <a:alpha val="28000"/>
                  </a:srgbClr>
                </a:outerShdw>
              </a:effectLst>
            </p:spPr>
            <p:style>
              <a:lnRef idx="2">
                <a:schemeClr val="accent2"/>
              </a:lnRef>
              <a:fillRef idx="0">
                <a:schemeClr val="accent2"/>
              </a:fillRef>
              <a:effectRef idx="1">
                <a:schemeClr val="accent2"/>
              </a:effectRef>
              <a:fontRef idx="minor">
                <a:schemeClr val="tx1"/>
              </a:fontRef>
            </p:style>
          </p:cxnSp>
        </p:grpSp>
      </p:grpSp>
      <p:sp>
        <p:nvSpPr>
          <p:cNvPr id="2" name="Title Placeholder 1"/>
          <p:cNvSpPr>
            <a:spLocks noGrp="1"/>
          </p:cNvSpPr>
          <p:nvPr>
            <p:ph type="title"/>
          </p:nvPr>
        </p:nvSpPr>
        <p:spPr>
          <a:xfrm>
            <a:off x="169335" y="3"/>
            <a:ext cx="8840495" cy="90252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67277" y="1017333"/>
            <a:ext cx="8542553" cy="507867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292471" y="6308057"/>
            <a:ext cx="1746806" cy="365125"/>
          </a:xfrm>
          <a:prstGeom prst="rect">
            <a:avLst/>
          </a:prstGeom>
        </p:spPr>
        <p:txBody>
          <a:bodyPr vert="horz" lIns="91440" tIns="45720" rIns="91440" bIns="45720" rtlCol="0" anchor="ctr"/>
          <a:lstStyle>
            <a:lvl1pPr algn="l">
              <a:defRPr sz="1000">
                <a:solidFill>
                  <a:schemeClr val="tx2"/>
                </a:solidFill>
              </a:defRPr>
            </a:lvl1pPr>
          </a:lstStyle>
          <a:p>
            <a:r>
              <a:rPr lang="en-US"/>
              <a:t>12 August 2020</a:t>
            </a:r>
            <a:endParaRPr lang="en-US" dirty="0"/>
          </a:p>
        </p:txBody>
      </p:sp>
      <p:sp>
        <p:nvSpPr>
          <p:cNvPr id="5" name="Footer Placeholder 4"/>
          <p:cNvSpPr>
            <a:spLocks noGrp="1"/>
          </p:cNvSpPr>
          <p:nvPr>
            <p:ph type="ftr" sz="quarter" idx="3"/>
          </p:nvPr>
        </p:nvSpPr>
        <p:spPr>
          <a:xfrm>
            <a:off x="5039277" y="6308057"/>
            <a:ext cx="3538331" cy="365125"/>
          </a:xfrm>
          <a:prstGeom prst="rect">
            <a:avLst/>
          </a:prstGeom>
        </p:spPr>
        <p:txBody>
          <a:bodyPr vert="horz" lIns="91440" tIns="45720" rIns="91440" bIns="45720" rtlCol="0" anchor="ctr"/>
          <a:lstStyle>
            <a:lvl1pPr algn="ctr">
              <a:defRPr sz="1000">
                <a:solidFill>
                  <a:schemeClr val="tx2"/>
                </a:solidFill>
              </a:defRPr>
            </a:lvl1pPr>
          </a:lstStyle>
          <a:p>
            <a:r>
              <a:rPr lang="en-US"/>
              <a:t>HEP @ 53rd Annual Users Mtg</a:t>
            </a:r>
            <a:endParaRPr lang="en-US" dirty="0"/>
          </a:p>
        </p:txBody>
      </p:sp>
      <p:sp>
        <p:nvSpPr>
          <p:cNvPr id="6" name="Slide Number Placeholder 5"/>
          <p:cNvSpPr>
            <a:spLocks noGrp="1"/>
          </p:cNvSpPr>
          <p:nvPr>
            <p:ph type="sldNum" sz="quarter" idx="4"/>
          </p:nvPr>
        </p:nvSpPr>
        <p:spPr>
          <a:xfrm>
            <a:off x="8577606" y="6308057"/>
            <a:ext cx="432222" cy="365125"/>
          </a:xfrm>
          <a:prstGeom prst="rect">
            <a:avLst/>
          </a:prstGeom>
        </p:spPr>
        <p:txBody>
          <a:bodyPr vert="horz" lIns="91440" tIns="45720" rIns="91440" bIns="45720" rtlCol="0" anchor="ctr"/>
          <a:lstStyle>
            <a:lvl1pPr algn="r">
              <a:defRPr sz="1000">
                <a:solidFill>
                  <a:schemeClr val="tx2"/>
                </a:solidFill>
              </a:defRPr>
            </a:lvl1pPr>
          </a:lstStyle>
          <a:p>
            <a:fld id="{600448BA-62AF-4340-AB5F-316C0E06117B}" type="slidenum">
              <a:rPr lang="en-US" smtClean="0"/>
              <a:pPr/>
              <a:t>‹#›</a:t>
            </a:fld>
            <a:endParaRPr lang="en-US" dirty="0"/>
          </a:p>
        </p:txBody>
      </p:sp>
      <p:pic>
        <p:nvPicPr>
          <p:cNvPr id="9" name="Picture 8"/>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69334" y="6316803"/>
            <a:ext cx="2619879" cy="439765"/>
          </a:xfrm>
          <a:prstGeom prst="rect">
            <a:avLst/>
          </a:prstGeom>
        </p:spPr>
      </p:pic>
      <p:cxnSp>
        <p:nvCxnSpPr>
          <p:cNvPr id="21" name="Straight Connector 20"/>
          <p:cNvCxnSpPr>
            <a:stCxn id="18" idx="4"/>
            <a:endCxn id="18" idx="0"/>
          </p:cNvCxnSpPr>
          <p:nvPr/>
        </p:nvCxnSpPr>
        <p:spPr>
          <a:xfrm flipV="1">
            <a:off x="8676726" y="7702"/>
            <a:ext cx="467275" cy="897023"/>
          </a:xfrm>
          <a:prstGeom prst="line">
            <a:avLst/>
          </a:prstGeom>
          <a:ln cap="rnd"/>
        </p:spPr>
        <p:style>
          <a:lnRef idx="2">
            <a:schemeClr val="accent2"/>
          </a:lnRef>
          <a:fillRef idx="0">
            <a:schemeClr val="accent2"/>
          </a:fillRef>
          <a:effectRef idx="1">
            <a:schemeClr val="accent2"/>
          </a:effectRef>
          <a:fontRef idx="minor">
            <a:schemeClr val="tx1"/>
          </a:fontRef>
        </p:style>
      </p:cxnSp>
      <p:cxnSp>
        <p:nvCxnSpPr>
          <p:cNvPr id="29" name="Straight Connector 28"/>
          <p:cNvCxnSpPr>
            <a:stCxn id="19" idx="0"/>
          </p:cNvCxnSpPr>
          <p:nvPr/>
        </p:nvCxnSpPr>
        <p:spPr>
          <a:xfrm flipV="1">
            <a:off x="3292470" y="6673178"/>
            <a:ext cx="5746756" cy="2"/>
          </a:xfrm>
          <a:prstGeom prst="line">
            <a:avLst/>
          </a:prstGeom>
          <a:ln cap="rnd"/>
          <a:effectLst>
            <a:outerShdw blurRad="38100" dist="25400" dir="16200000" rotWithShape="0">
              <a:srgbClr val="000000">
                <a:alpha val="28000"/>
              </a:srgbClr>
            </a:outerShdw>
          </a:effectLst>
        </p:spPr>
        <p:style>
          <a:lnRef idx="2">
            <a:schemeClr val="accent2"/>
          </a:lnRef>
          <a:fillRef idx="0">
            <a:schemeClr val="accent2"/>
          </a:fillRef>
          <a:effectRef idx="1">
            <a:schemeClr val="accent2"/>
          </a:effectRef>
          <a:fontRef idx="minor">
            <a:schemeClr val="tx1"/>
          </a:fontRef>
        </p:style>
      </p:cxnSp>
      <p:cxnSp>
        <p:nvCxnSpPr>
          <p:cNvPr id="23" name="Straight Connector 22"/>
          <p:cNvCxnSpPr/>
          <p:nvPr/>
        </p:nvCxnSpPr>
        <p:spPr>
          <a:xfrm>
            <a:off x="1" y="6233414"/>
            <a:ext cx="3058832" cy="0"/>
          </a:xfrm>
          <a:prstGeom prst="line">
            <a:avLst/>
          </a:prstGeom>
          <a:ln cap="rnd"/>
          <a:effectLst>
            <a:outerShdw blurRad="38100" dist="25400" dir="16200000" rotWithShape="0">
              <a:srgbClr val="000000">
                <a:alpha val="28000"/>
              </a:srgbClr>
            </a:outerShdw>
          </a:effectLst>
        </p:spPr>
        <p:style>
          <a:lnRef idx="2">
            <a:schemeClr val="accent2"/>
          </a:lnRef>
          <a:fillRef idx="0">
            <a:schemeClr val="accent2"/>
          </a:fillRef>
          <a:effectRef idx="1">
            <a:schemeClr val="accent2"/>
          </a:effectRef>
          <a:fontRef idx="minor">
            <a:schemeClr val="tx1"/>
          </a:fontRef>
        </p:style>
      </p:cxnSp>
      <p:cxnSp>
        <p:nvCxnSpPr>
          <p:cNvPr id="17" name="Straight Connector 16"/>
          <p:cNvCxnSpPr>
            <a:endCxn id="10" idx="0"/>
          </p:cNvCxnSpPr>
          <p:nvPr/>
        </p:nvCxnSpPr>
        <p:spPr>
          <a:xfrm flipH="1">
            <a:off x="467276" y="902526"/>
            <a:ext cx="8209449" cy="0"/>
          </a:xfrm>
          <a:prstGeom prst="line">
            <a:avLst/>
          </a:prstGeom>
          <a:ln cap="rnd"/>
        </p:spPr>
        <p:style>
          <a:lnRef idx="2">
            <a:schemeClr val="accent2"/>
          </a:lnRef>
          <a:fillRef idx="0">
            <a:schemeClr val="accent2"/>
          </a:fillRef>
          <a:effectRef idx="1">
            <a:schemeClr val="accent2"/>
          </a:effectRef>
          <a:fontRef idx="minor">
            <a:schemeClr val="tx1"/>
          </a:fontRef>
        </p:style>
      </p:cxnSp>
      <p:cxnSp>
        <p:nvCxnSpPr>
          <p:cNvPr id="11" name="Straight Connector 10"/>
          <p:cNvCxnSpPr>
            <a:endCxn id="10" idx="0"/>
          </p:cNvCxnSpPr>
          <p:nvPr/>
        </p:nvCxnSpPr>
        <p:spPr>
          <a:xfrm flipV="1">
            <a:off x="1" y="902528"/>
            <a:ext cx="467276" cy="897023"/>
          </a:xfrm>
          <a:prstGeom prst="line">
            <a:avLst/>
          </a:prstGeom>
          <a:ln cap="rnd"/>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549917736"/>
      </p:ext>
    </p:extLst>
  </p:cSld>
  <p:clrMap bg1="lt1" tx1="dk1" bg2="lt2" tx2="dk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 id="2147484099" r:id="rId12"/>
    <p:sldLayoutId id="2147484100" r:id="rId13"/>
    <p:sldLayoutId id="2147484133" r:id="rId14"/>
  </p:sldLayoutIdLst>
  <p:hf hdr="0"/>
  <p:txStyles>
    <p:titleStyle>
      <a:lvl1pPr algn="l" defTabSz="685800" rtl="0" eaLnBrk="1" latinLnBrk="0" hangingPunct="1">
        <a:lnSpc>
          <a:spcPct val="90000"/>
        </a:lnSpc>
        <a:spcBef>
          <a:spcPct val="0"/>
        </a:spcBef>
        <a:buNone/>
        <a:defRPr sz="3600" kern="1200">
          <a:solidFill>
            <a:schemeClr val="bg1"/>
          </a:solidFill>
          <a:latin typeface="+mj-lt"/>
          <a:ea typeface="+mj-ea"/>
          <a:cs typeface="+mj-cs"/>
        </a:defRPr>
      </a:lvl1pPr>
    </p:titleStyle>
    <p:bodyStyle>
      <a:lvl1pPr marL="227013" indent="-173038" algn="l" defTabSz="685800" rtl="0" eaLnBrk="1" latinLnBrk="0" hangingPunct="1">
        <a:lnSpc>
          <a:spcPct val="120000"/>
        </a:lnSpc>
        <a:spcBef>
          <a:spcPts val="1000"/>
        </a:spcBef>
        <a:buClr>
          <a:schemeClr val="tx2"/>
        </a:buClr>
        <a:buSzPct val="80000"/>
        <a:buFont typeface="Wingdings 3" panose="05040102010807070707" pitchFamily="18" charset="2"/>
        <a:buChar char=""/>
        <a:defRPr sz="2800" kern="1200">
          <a:solidFill>
            <a:schemeClr val="tx1"/>
          </a:solidFill>
          <a:latin typeface="+mn-lt"/>
          <a:ea typeface="+mn-ea"/>
          <a:cs typeface="+mn-cs"/>
        </a:defRPr>
      </a:lvl1pPr>
      <a:lvl2pPr marL="39846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2400" kern="1200">
          <a:solidFill>
            <a:schemeClr val="tx1">
              <a:lumMod val="75000"/>
              <a:lumOff val="25000"/>
            </a:schemeClr>
          </a:solidFill>
          <a:latin typeface="+mn-lt"/>
          <a:ea typeface="+mn-ea"/>
          <a:cs typeface="+mn-cs"/>
        </a:defRPr>
      </a:lvl2pPr>
      <a:lvl3pPr marL="56991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2000" kern="1200">
          <a:solidFill>
            <a:schemeClr val="tx1">
              <a:lumMod val="75000"/>
              <a:lumOff val="25000"/>
            </a:schemeClr>
          </a:solidFill>
          <a:latin typeface="+mn-lt"/>
          <a:ea typeface="+mn-ea"/>
          <a:cs typeface="+mn-cs"/>
        </a:defRPr>
      </a:lvl3pPr>
      <a:lvl4pPr marL="742950" indent="-173038"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4pPr>
      <a:lvl5pPr marL="914400"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chemeClr val="tx2"/>
            </a:gs>
            <a:gs pos="74000">
              <a:schemeClr val="tx2">
                <a:lumMod val="60000"/>
                <a:lumOff val="40000"/>
              </a:schemeClr>
            </a:gs>
            <a:gs pos="83000">
              <a:schemeClr val="tx2">
                <a:lumMod val="40000"/>
                <a:lumOff val="60000"/>
              </a:schemeClr>
            </a:gs>
            <a:gs pos="100000">
              <a:schemeClr val="tx2"/>
            </a:gs>
          </a:gsLst>
          <a:lin ang="1200000" scaled="0"/>
        </a:gradFill>
        <a:effectLst/>
      </p:bgPr>
    </p:bg>
    <p:spTree>
      <p:nvGrpSpPr>
        <p:cNvPr id="1" name=""/>
        <p:cNvGrpSpPr/>
        <p:nvPr/>
      </p:nvGrpSpPr>
      <p:grpSpPr>
        <a:xfrm>
          <a:off x="0" y="0"/>
          <a:ext cx="0" cy="0"/>
          <a:chOff x="0" y="0"/>
          <a:chExt cx="0" cy="0"/>
        </a:xfrm>
      </p:grpSpPr>
      <p:sp>
        <p:nvSpPr>
          <p:cNvPr id="24" name="Right Triangle 23">
            <a:extLst>
              <a:ext uri="{FF2B5EF4-FFF2-40B4-BE49-F238E27FC236}">
                <a16:creationId xmlns:a16="http://schemas.microsoft.com/office/drawing/2014/main" id="{5C167FE4-2322-400C-98CA-87F00EC3C0F7}"/>
              </a:ext>
            </a:extLst>
          </p:cNvPr>
          <p:cNvSpPr/>
          <p:nvPr userDrawn="1"/>
        </p:nvSpPr>
        <p:spPr>
          <a:xfrm rot="10800000">
            <a:off x="8676727" y="5968745"/>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Rectangle 26">
            <a:extLst>
              <a:ext uri="{FF2B5EF4-FFF2-40B4-BE49-F238E27FC236}">
                <a16:creationId xmlns:a16="http://schemas.microsoft.com/office/drawing/2014/main" id="{28AB889F-C0AB-4162-A4CF-405E46E3134B}"/>
              </a:ext>
            </a:extLst>
          </p:cNvPr>
          <p:cNvSpPr/>
          <p:nvPr userDrawn="1"/>
        </p:nvSpPr>
        <p:spPr>
          <a:xfrm flipV="1">
            <a:off x="3292471" y="6096000"/>
            <a:ext cx="5851531" cy="57717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a:extLst>
              <a:ext uri="{FF2B5EF4-FFF2-40B4-BE49-F238E27FC236}">
                <a16:creationId xmlns:a16="http://schemas.microsoft.com/office/drawing/2014/main" id="{8ECF660F-6E22-49AB-A474-57E593E6737F}"/>
              </a:ext>
            </a:extLst>
          </p:cNvPr>
          <p:cNvSpPr/>
          <p:nvPr userDrawn="1"/>
        </p:nvSpPr>
        <p:spPr>
          <a:xfrm>
            <a:off x="0" y="1787097"/>
            <a:ext cx="9144000" cy="4446321"/>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grpSp>
        <p:nvGrpSpPr>
          <p:cNvPr id="14" name="Group 13"/>
          <p:cNvGrpSpPr/>
          <p:nvPr/>
        </p:nvGrpSpPr>
        <p:grpSpPr>
          <a:xfrm>
            <a:off x="3" y="7705"/>
            <a:ext cx="9144001" cy="6858063"/>
            <a:chOff x="0" y="7701"/>
            <a:chExt cx="9144001" cy="6858063"/>
          </a:xfrm>
        </p:grpSpPr>
        <p:sp>
          <p:nvSpPr>
            <p:cNvPr id="20" name="Right Triangle 19"/>
            <p:cNvSpPr/>
            <p:nvPr/>
          </p:nvSpPr>
          <p:spPr>
            <a:xfrm rot="10800000">
              <a:off x="8676725" y="5968741"/>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9" name="Right Triangle 18"/>
            <p:cNvSpPr/>
            <p:nvPr/>
          </p:nvSpPr>
          <p:spPr>
            <a:xfrm rot="10800000">
              <a:off x="2825194" y="5776157"/>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nvGrpSpPr>
            <p:cNvPr id="8" name="Group 7"/>
            <p:cNvGrpSpPr/>
            <p:nvPr/>
          </p:nvGrpSpPr>
          <p:grpSpPr>
            <a:xfrm>
              <a:off x="0" y="7701"/>
              <a:ext cx="9144001" cy="6858063"/>
              <a:chOff x="0" y="7701"/>
              <a:chExt cx="9144001" cy="6858063"/>
            </a:xfrm>
          </p:grpSpPr>
          <p:sp>
            <p:nvSpPr>
              <p:cNvPr id="13" name="Rectangle 12"/>
              <p:cNvSpPr/>
              <p:nvPr/>
            </p:nvSpPr>
            <p:spPr>
              <a:xfrm flipV="1">
                <a:off x="3292469" y="6096000"/>
                <a:ext cx="5851531" cy="57717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8" name="Right Triangle 17"/>
              <p:cNvSpPr/>
              <p:nvPr/>
            </p:nvSpPr>
            <p:spPr>
              <a:xfrm flipH="1">
                <a:off x="8676725" y="7701"/>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 name="Right Triangle 9"/>
              <p:cNvSpPr/>
              <p:nvPr/>
            </p:nvSpPr>
            <p:spPr>
              <a:xfrm flipH="1">
                <a:off x="1" y="902526"/>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Rectangle 11"/>
              <p:cNvSpPr/>
              <p:nvPr/>
            </p:nvSpPr>
            <p:spPr>
              <a:xfrm>
                <a:off x="0" y="1787093"/>
                <a:ext cx="9144000" cy="4446321"/>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p:cNvSpPr/>
              <p:nvPr/>
            </p:nvSpPr>
            <p:spPr>
              <a:xfrm>
                <a:off x="467276" y="902527"/>
                <a:ext cx="8676725" cy="519347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32" name="Straight Connector 31"/>
              <p:cNvCxnSpPr>
                <a:endCxn id="20" idx="0"/>
              </p:cNvCxnSpPr>
              <p:nvPr/>
            </p:nvCxnSpPr>
            <p:spPr>
              <a:xfrm>
                <a:off x="9034983" y="6670981"/>
                <a:ext cx="109017" cy="194783"/>
              </a:xfrm>
              <a:prstGeom prst="line">
                <a:avLst/>
              </a:prstGeom>
              <a:ln cap="rnd"/>
              <a:effectLst>
                <a:outerShdw blurRad="38100" dist="25400" dir="16200000" rotWithShape="0">
                  <a:srgbClr val="000000">
                    <a:alpha val="28000"/>
                  </a:srgbClr>
                </a:outerShdw>
              </a:effectLst>
            </p:spPr>
            <p:style>
              <a:lnRef idx="2">
                <a:schemeClr val="accent2"/>
              </a:lnRef>
              <a:fillRef idx="0">
                <a:schemeClr val="accent2"/>
              </a:fillRef>
              <a:effectRef idx="1">
                <a:schemeClr val="accent2"/>
              </a:effectRef>
              <a:fontRef idx="minor">
                <a:schemeClr val="tx1"/>
              </a:fontRef>
            </p:style>
          </p:cxnSp>
          <p:cxnSp>
            <p:nvCxnSpPr>
              <p:cNvPr id="26" name="Straight Connector 25"/>
              <p:cNvCxnSpPr>
                <a:stCxn id="19" idx="0"/>
              </p:cNvCxnSpPr>
              <p:nvPr/>
            </p:nvCxnSpPr>
            <p:spPr>
              <a:xfrm flipH="1" flipV="1">
                <a:off x="3058832" y="6235098"/>
                <a:ext cx="233637" cy="438082"/>
              </a:xfrm>
              <a:prstGeom prst="line">
                <a:avLst/>
              </a:prstGeom>
              <a:ln cap="rnd"/>
              <a:effectLst>
                <a:outerShdw blurRad="38100" dist="25400" dir="16200000" rotWithShape="0">
                  <a:srgbClr val="000000">
                    <a:alpha val="28000"/>
                  </a:srgbClr>
                </a:outerShdw>
              </a:effectLst>
            </p:spPr>
            <p:style>
              <a:lnRef idx="2">
                <a:schemeClr val="accent2"/>
              </a:lnRef>
              <a:fillRef idx="0">
                <a:schemeClr val="accent2"/>
              </a:fillRef>
              <a:effectRef idx="1">
                <a:schemeClr val="accent2"/>
              </a:effectRef>
              <a:fontRef idx="minor">
                <a:schemeClr val="tx1"/>
              </a:fontRef>
            </p:style>
          </p:cxnSp>
        </p:grpSp>
      </p:grpSp>
      <p:sp>
        <p:nvSpPr>
          <p:cNvPr id="2" name="Title Placeholder 1"/>
          <p:cNvSpPr>
            <a:spLocks noGrp="1"/>
          </p:cNvSpPr>
          <p:nvPr>
            <p:ph type="title"/>
          </p:nvPr>
        </p:nvSpPr>
        <p:spPr>
          <a:xfrm>
            <a:off x="169337" y="3"/>
            <a:ext cx="8840495" cy="90252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67279" y="1017334"/>
            <a:ext cx="8542553" cy="507867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3292471" y="6308061"/>
            <a:ext cx="1746806" cy="365125"/>
          </a:xfrm>
          <a:prstGeom prst="rect">
            <a:avLst/>
          </a:prstGeom>
        </p:spPr>
        <p:txBody>
          <a:bodyPr vert="horz" lIns="91440" tIns="45720" rIns="91440" bIns="45720" rtlCol="0" anchor="ctr"/>
          <a:lstStyle>
            <a:lvl1pPr algn="l">
              <a:defRPr sz="750">
                <a:solidFill>
                  <a:schemeClr val="tx2"/>
                </a:solidFill>
              </a:defRPr>
            </a:lvl1pPr>
          </a:lstStyle>
          <a:p>
            <a:r>
              <a:rPr lang="en-US"/>
              <a:t>12 August 2020</a:t>
            </a:r>
            <a:endParaRPr lang="en-US" dirty="0"/>
          </a:p>
        </p:txBody>
      </p:sp>
      <p:sp>
        <p:nvSpPr>
          <p:cNvPr id="5" name="Footer Placeholder 4"/>
          <p:cNvSpPr>
            <a:spLocks noGrp="1"/>
          </p:cNvSpPr>
          <p:nvPr>
            <p:ph type="ftr" sz="quarter" idx="3"/>
          </p:nvPr>
        </p:nvSpPr>
        <p:spPr>
          <a:xfrm>
            <a:off x="5039279" y="6308061"/>
            <a:ext cx="3538331" cy="365125"/>
          </a:xfrm>
          <a:prstGeom prst="rect">
            <a:avLst/>
          </a:prstGeom>
        </p:spPr>
        <p:txBody>
          <a:bodyPr vert="horz" lIns="91440" tIns="45720" rIns="91440" bIns="45720" rtlCol="0" anchor="ctr"/>
          <a:lstStyle>
            <a:lvl1pPr algn="ctr">
              <a:defRPr sz="750">
                <a:solidFill>
                  <a:schemeClr val="tx2"/>
                </a:solidFill>
              </a:defRPr>
            </a:lvl1pPr>
          </a:lstStyle>
          <a:p>
            <a:r>
              <a:rPr lang="en-US"/>
              <a:t>HEP @ 53rd Annual Users Mtg</a:t>
            </a:r>
            <a:endParaRPr lang="en-US" dirty="0"/>
          </a:p>
        </p:txBody>
      </p:sp>
      <p:sp>
        <p:nvSpPr>
          <p:cNvPr id="6" name="Slide Number Placeholder 5"/>
          <p:cNvSpPr>
            <a:spLocks noGrp="1"/>
          </p:cNvSpPr>
          <p:nvPr>
            <p:ph type="sldNum" sz="quarter" idx="4"/>
          </p:nvPr>
        </p:nvSpPr>
        <p:spPr>
          <a:xfrm>
            <a:off x="8577606" y="6308061"/>
            <a:ext cx="432222" cy="365125"/>
          </a:xfrm>
          <a:prstGeom prst="rect">
            <a:avLst/>
          </a:prstGeom>
        </p:spPr>
        <p:txBody>
          <a:bodyPr vert="horz" lIns="91440" tIns="45720" rIns="91440" bIns="45720" rtlCol="0" anchor="ctr"/>
          <a:lstStyle>
            <a:lvl1pPr algn="r">
              <a:defRPr sz="750">
                <a:solidFill>
                  <a:schemeClr val="tx2"/>
                </a:solidFill>
              </a:defRPr>
            </a:lvl1pPr>
          </a:lstStyle>
          <a:p>
            <a:fld id="{600448BA-62AF-4340-AB5F-316C0E06117B}" type="slidenum">
              <a:rPr lang="en-US" smtClean="0"/>
              <a:pPr/>
              <a:t>‹#›</a:t>
            </a:fld>
            <a:endParaRPr lang="en-US" dirty="0"/>
          </a:p>
        </p:txBody>
      </p:sp>
      <p:pic>
        <p:nvPicPr>
          <p:cNvPr id="9" name="Picture 8"/>
          <p:cNvPicPr>
            <a:picLocks/>
          </p:cNvPicPr>
          <p:nvPr/>
        </p:nvPicPr>
        <p:blipFill>
          <a:blip r:embed="rId17" cstate="email">
            <a:extLst>
              <a:ext uri="{28A0092B-C50C-407E-A947-70E740481C1C}">
                <a14:useLocalDpi xmlns:a14="http://schemas.microsoft.com/office/drawing/2010/main"/>
              </a:ext>
            </a:extLst>
          </a:blip>
          <a:stretch>
            <a:fillRect/>
          </a:stretch>
        </p:blipFill>
        <p:spPr>
          <a:xfrm>
            <a:off x="545869" y="6316801"/>
            <a:ext cx="1967094" cy="440596"/>
          </a:xfrm>
          <a:prstGeom prst="rect">
            <a:avLst/>
          </a:prstGeom>
        </p:spPr>
      </p:pic>
      <p:cxnSp>
        <p:nvCxnSpPr>
          <p:cNvPr id="21" name="Straight Connector 20"/>
          <p:cNvCxnSpPr>
            <a:stCxn id="18" idx="4"/>
            <a:endCxn id="18" idx="0"/>
          </p:cNvCxnSpPr>
          <p:nvPr/>
        </p:nvCxnSpPr>
        <p:spPr>
          <a:xfrm flipV="1">
            <a:off x="8676728" y="7702"/>
            <a:ext cx="467275" cy="897023"/>
          </a:xfrm>
          <a:prstGeom prst="line">
            <a:avLst/>
          </a:prstGeom>
          <a:ln cap="rnd"/>
        </p:spPr>
        <p:style>
          <a:lnRef idx="2">
            <a:schemeClr val="accent2"/>
          </a:lnRef>
          <a:fillRef idx="0">
            <a:schemeClr val="accent2"/>
          </a:fillRef>
          <a:effectRef idx="1">
            <a:schemeClr val="accent2"/>
          </a:effectRef>
          <a:fontRef idx="minor">
            <a:schemeClr val="tx1"/>
          </a:fontRef>
        </p:style>
      </p:cxnSp>
      <p:cxnSp>
        <p:nvCxnSpPr>
          <p:cNvPr id="29" name="Straight Connector 28"/>
          <p:cNvCxnSpPr>
            <a:stCxn id="19" idx="0"/>
          </p:cNvCxnSpPr>
          <p:nvPr/>
        </p:nvCxnSpPr>
        <p:spPr>
          <a:xfrm flipV="1">
            <a:off x="3292470" y="6673178"/>
            <a:ext cx="5746756" cy="2"/>
          </a:xfrm>
          <a:prstGeom prst="line">
            <a:avLst/>
          </a:prstGeom>
          <a:ln cap="rnd"/>
          <a:effectLst>
            <a:outerShdw blurRad="38100" dist="25400" dir="16200000" rotWithShape="0">
              <a:srgbClr val="000000">
                <a:alpha val="28000"/>
              </a:srgbClr>
            </a:outerShdw>
          </a:effectLst>
        </p:spPr>
        <p:style>
          <a:lnRef idx="2">
            <a:schemeClr val="accent2"/>
          </a:lnRef>
          <a:fillRef idx="0">
            <a:schemeClr val="accent2"/>
          </a:fillRef>
          <a:effectRef idx="1">
            <a:schemeClr val="accent2"/>
          </a:effectRef>
          <a:fontRef idx="minor">
            <a:schemeClr val="tx1"/>
          </a:fontRef>
        </p:style>
      </p:cxnSp>
      <p:cxnSp>
        <p:nvCxnSpPr>
          <p:cNvPr id="23" name="Straight Connector 22"/>
          <p:cNvCxnSpPr/>
          <p:nvPr/>
        </p:nvCxnSpPr>
        <p:spPr>
          <a:xfrm>
            <a:off x="1" y="6233414"/>
            <a:ext cx="3058832" cy="0"/>
          </a:xfrm>
          <a:prstGeom prst="line">
            <a:avLst/>
          </a:prstGeom>
          <a:ln cap="rnd"/>
          <a:effectLst>
            <a:outerShdw blurRad="38100" dist="25400" dir="16200000" rotWithShape="0">
              <a:srgbClr val="000000">
                <a:alpha val="28000"/>
              </a:srgbClr>
            </a:outerShdw>
          </a:effectLst>
        </p:spPr>
        <p:style>
          <a:lnRef idx="2">
            <a:schemeClr val="accent2"/>
          </a:lnRef>
          <a:fillRef idx="0">
            <a:schemeClr val="accent2"/>
          </a:fillRef>
          <a:effectRef idx="1">
            <a:schemeClr val="accent2"/>
          </a:effectRef>
          <a:fontRef idx="minor">
            <a:schemeClr val="tx1"/>
          </a:fontRef>
        </p:style>
      </p:cxnSp>
      <p:cxnSp>
        <p:nvCxnSpPr>
          <p:cNvPr id="17" name="Straight Connector 16"/>
          <p:cNvCxnSpPr>
            <a:endCxn id="10" idx="0"/>
          </p:cNvCxnSpPr>
          <p:nvPr/>
        </p:nvCxnSpPr>
        <p:spPr>
          <a:xfrm flipH="1">
            <a:off x="467276" y="902526"/>
            <a:ext cx="8209449" cy="0"/>
          </a:xfrm>
          <a:prstGeom prst="line">
            <a:avLst/>
          </a:prstGeom>
          <a:ln cap="rnd"/>
        </p:spPr>
        <p:style>
          <a:lnRef idx="2">
            <a:schemeClr val="accent2"/>
          </a:lnRef>
          <a:fillRef idx="0">
            <a:schemeClr val="accent2"/>
          </a:fillRef>
          <a:effectRef idx="1">
            <a:schemeClr val="accent2"/>
          </a:effectRef>
          <a:fontRef idx="minor">
            <a:schemeClr val="tx1"/>
          </a:fontRef>
        </p:style>
      </p:cxnSp>
      <p:cxnSp>
        <p:nvCxnSpPr>
          <p:cNvPr id="11" name="Straight Connector 10"/>
          <p:cNvCxnSpPr>
            <a:endCxn id="10" idx="0"/>
          </p:cNvCxnSpPr>
          <p:nvPr/>
        </p:nvCxnSpPr>
        <p:spPr>
          <a:xfrm flipV="1">
            <a:off x="1" y="902532"/>
            <a:ext cx="467276" cy="897023"/>
          </a:xfrm>
          <a:prstGeom prst="line">
            <a:avLst/>
          </a:prstGeom>
          <a:ln cap="rnd"/>
        </p:spPr>
        <p:style>
          <a:lnRef idx="2">
            <a:schemeClr val="accent2"/>
          </a:lnRef>
          <a:fillRef idx="0">
            <a:schemeClr val="accent2"/>
          </a:fillRef>
          <a:effectRef idx="1">
            <a:schemeClr val="accent2"/>
          </a:effectRef>
          <a:fontRef idx="minor">
            <a:schemeClr val="tx1"/>
          </a:fontRef>
        </p:style>
      </p:cxnSp>
      <p:sp>
        <p:nvSpPr>
          <p:cNvPr id="25" name="Right Triangle 24">
            <a:extLst>
              <a:ext uri="{FF2B5EF4-FFF2-40B4-BE49-F238E27FC236}">
                <a16:creationId xmlns:a16="http://schemas.microsoft.com/office/drawing/2014/main" id="{12B30AD6-8AC2-4245-A68B-1236FD103998}"/>
              </a:ext>
            </a:extLst>
          </p:cNvPr>
          <p:cNvSpPr/>
          <p:nvPr userDrawn="1"/>
        </p:nvSpPr>
        <p:spPr>
          <a:xfrm rot="10800000">
            <a:off x="2825196" y="5776161"/>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Right Triangle 27">
            <a:extLst>
              <a:ext uri="{FF2B5EF4-FFF2-40B4-BE49-F238E27FC236}">
                <a16:creationId xmlns:a16="http://schemas.microsoft.com/office/drawing/2014/main" id="{95AE985D-8AFD-4DCB-ABB5-7970BCC21E42}"/>
              </a:ext>
            </a:extLst>
          </p:cNvPr>
          <p:cNvSpPr/>
          <p:nvPr userDrawn="1"/>
        </p:nvSpPr>
        <p:spPr>
          <a:xfrm flipH="1">
            <a:off x="8676727" y="7702"/>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Right Triangle 29">
            <a:extLst>
              <a:ext uri="{FF2B5EF4-FFF2-40B4-BE49-F238E27FC236}">
                <a16:creationId xmlns:a16="http://schemas.microsoft.com/office/drawing/2014/main" id="{87BF3B85-6C1D-445A-8FCD-33CE71CB8848}"/>
              </a:ext>
            </a:extLst>
          </p:cNvPr>
          <p:cNvSpPr/>
          <p:nvPr userDrawn="1"/>
        </p:nvSpPr>
        <p:spPr>
          <a:xfrm flipH="1">
            <a:off x="3" y="902530"/>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34" name="Straight Connector 33">
            <a:extLst>
              <a:ext uri="{FF2B5EF4-FFF2-40B4-BE49-F238E27FC236}">
                <a16:creationId xmlns:a16="http://schemas.microsoft.com/office/drawing/2014/main" id="{9B0E2861-87F0-40EF-A8BA-19D503387473}"/>
              </a:ext>
            </a:extLst>
          </p:cNvPr>
          <p:cNvCxnSpPr>
            <a:stCxn id="18" idx="4"/>
            <a:endCxn id="18" idx="0"/>
          </p:cNvCxnSpPr>
          <p:nvPr userDrawn="1"/>
        </p:nvCxnSpPr>
        <p:spPr>
          <a:xfrm flipV="1">
            <a:off x="8676727" y="7702"/>
            <a:ext cx="467275" cy="897023"/>
          </a:xfrm>
          <a:prstGeom prst="line">
            <a:avLst/>
          </a:prstGeom>
          <a:ln cap="rnd"/>
        </p:spPr>
        <p:style>
          <a:lnRef idx="2">
            <a:schemeClr val="accent2"/>
          </a:lnRef>
          <a:fillRef idx="0">
            <a:schemeClr val="accent2"/>
          </a:fillRef>
          <a:effectRef idx="1">
            <a:schemeClr val="accent2"/>
          </a:effectRef>
          <a:fontRef idx="minor">
            <a:schemeClr val="tx1"/>
          </a:fontRef>
        </p:style>
      </p:cxnSp>
      <p:cxnSp>
        <p:nvCxnSpPr>
          <p:cNvPr id="35" name="Straight Connector 34">
            <a:extLst>
              <a:ext uri="{FF2B5EF4-FFF2-40B4-BE49-F238E27FC236}">
                <a16:creationId xmlns:a16="http://schemas.microsoft.com/office/drawing/2014/main" id="{B28DDADB-CBC9-4833-A50D-A783C43084B6}"/>
              </a:ext>
            </a:extLst>
          </p:cNvPr>
          <p:cNvCxnSpPr>
            <a:endCxn id="20" idx="0"/>
          </p:cNvCxnSpPr>
          <p:nvPr userDrawn="1"/>
        </p:nvCxnSpPr>
        <p:spPr>
          <a:xfrm>
            <a:off x="9034985" y="6670985"/>
            <a:ext cx="109017" cy="194783"/>
          </a:xfrm>
          <a:prstGeom prst="line">
            <a:avLst/>
          </a:prstGeom>
          <a:ln cap="rnd"/>
          <a:effectLst>
            <a:outerShdw blurRad="38100" dist="25400" dir="16200000" rotWithShape="0">
              <a:srgbClr val="000000">
                <a:alpha val="28000"/>
              </a:srgbClr>
            </a:outerShdw>
          </a:effectLst>
        </p:spPr>
        <p:style>
          <a:lnRef idx="2">
            <a:schemeClr val="accent2"/>
          </a:lnRef>
          <a:fillRef idx="0">
            <a:schemeClr val="accent2"/>
          </a:fillRef>
          <a:effectRef idx="1">
            <a:schemeClr val="accent2"/>
          </a:effectRef>
          <a:fontRef idx="minor">
            <a:schemeClr val="tx1"/>
          </a:fontRef>
        </p:style>
      </p:cxnSp>
      <p:cxnSp>
        <p:nvCxnSpPr>
          <p:cNvPr id="36" name="Straight Connector 35">
            <a:extLst>
              <a:ext uri="{FF2B5EF4-FFF2-40B4-BE49-F238E27FC236}">
                <a16:creationId xmlns:a16="http://schemas.microsoft.com/office/drawing/2014/main" id="{651290C0-0FDD-474A-8757-4F39E97F0A0C}"/>
              </a:ext>
            </a:extLst>
          </p:cNvPr>
          <p:cNvCxnSpPr>
            <a:stCxn id="19" idx="0"/>
          </p:cNvCxnSpPr>
          <p:nvPr userDrawn="1"/>
        </p:nvCxnSpPr>
        <p:spPr>
          <a:xfrm flipV="1">
            <a:off x="3292470" y="6673178"/>
            <a:ext cx="5746756" cy="2"/>
          </a:xfrm>
          <a:prstGeom prst="line">
            <a:avLst/>
          </a:prstGeom>
          <a:ln cap="rnd"/>
          <a:effectLst>
            <a:outerShdw blurRad="38100" dist="25400" dir="16200000" rotWithShape="0">
              <a:srgbClr val="000000">
                <a:alpha val="28000"/>
              </a:srgbClr>
            </a:outerShdw>
          </a:effectLst>
        </p:spPr>
        <p:style>
          <a:lnRef idx="2">
            <a:schemeClr val="accent2"/>
          </a:lnRef>
          <a:fillRef idx="0">
            <a:schemeClr val="accent2"/>
          </a:fillRef>
          <a:effectRef idx="1">
            <a:schemeClr val="accent2"/>
          </a:effectRef>
          <a:fontRef idx="minor">
            <a:schemeClr val="tx1"/>
          </a:fontRef>
        </p:style>
      </p:cxnSp>
      <p:cxnSp>
        <p:nvCxnSpPr>
          <p:cNvPr id="37" name="Straight Connector 36">
            <a:extLst>
              <a:ext uri="{FF2B5EF4-FFF2-40B4-BE49-F238E27FC236}">
                <a16:creationId xmlns:a16="http://schemas.microsoft.com/office/drawing/2014/main" id="{C462A0B5-EB4B-4B64-A263-BD06DE3FB0A9}"/>
              </a:ext>
            </a:extLst>
          </p:cNvPr>
          <p:cNvCxnSpPr>
            <a:stCxn id="19" idx="0"/>
          </p:cNvCxnSpPr>
          <p:nvPr userDrawn="1"/>
        </p:nvCxnSpPr>
        <p:spPr>
          <a:xfrm flipH="1" flipV="1">
            <a:off x="3058832" y="6235098"/>
            <a:ext cx="233637" cy="438082"/>
          </a:xfrm>
          <a:prstGeom prst="line">
            <a:avLst/>
          </a:prstGeom>
          <a:ln cap="rnd"/>
          <a:effectLst>
            <a:outerShdw blurRad="38100" dist="25400" dir="16200000" rotWithShape="0">
              <a:srgbClr val="000000">
                <a:alpha val="28000"/>
              </a:srgbClr>
            </a:outerShdw>
          </a:effectLst>
        </p:spPr>
        <p:style>
          <a:lnRef idx="2">
            <a:schemeClr val="accent2"/>
          </a:lnRef>
          <a:fillRef idx="0">
            <a:schemeClr val="accent2"/>
          </a:fillRef>
          <a:effectRef idx="1">
            <a:schemeClr val="accent2"/>
          </a:effectRef>
          <a:fontRef idx="minor">
            <a:schemeClr val="tx1"/>
          </a:fontRef>
        </p:style>
      </p:cxnSp>
      <p:cxnSp>
        <p:nvCxnSpPr>
          <p:cNvPr id="38" name="Straight Connector 37">
            <a:extLst>
              <a:ext uri="{FF2B5EF4-FFF2-40B4-BE49-F238E27FC236}">
                <a16:creationId xmlns:a16="http://schemas.microsoft.com/office/drawing/2014/main" id="{C1F513D1-5F1A-4287-92BC-12A5E2C6E939}"/>
              </a:ext>
            </a:extLst>
          </p:cNvPr>
          <p:cNvCxnSpPr/>
          <p:nvPr userDrawn="1"/>
        </p:nvCxnSpPr>
        <p:spPr>
          <a:xfrm>
            <a:off x="1" y="6233414"/>
            <a:ext cx="3058832" cy="0"/>
          </a:xfrm>
          <a:prstGeom prst="line">
            <a:avLst/>
          </a:prstGeom>
          <a:ln cap="rnd"/>
          <a:effectLst>
            <a:outerShdw blurRad="38100" dist="25400" dir="16200000" rotWithShape="0">
              <a:srgbClr val="000000">
                <a:alpha val="28000"/>
              </a:srgbClr>
            </a:outerShdw>
          </a:effectLst>
        </p:spPr>
        <p:style>
          <a:lnRef idx="2">
            <a:schemeClr val="accent2"/>
          </a:lnRef>
          <a:fillRef idx="0">
            <a:schemeClr val="accent2"/>
          </a:fillRef>
          <a:effectRef idx="1">
            <a:schemeClr val="accent2"/>
          </a:effectRef>
          <a:fontRef idx="minor">
            <a:schemeClr val="tx1"/>
          </a:fontRef>
        </p:style>
      </p:cxnSp>
      <p:cxnSp>
        <p:nvCxnSpPr>
          <p:cNvPr id="39" name="Straight Connector 38">
            <a:extLst>
              <a:ext uri="{FF2B5EF4-FFF2-40B4-BE49-F238E27FC236}">
                <a16:creationId xmlns:a16="http://schemas.microsoft.com/office/drawing/2014/main" id="{A52AB1EC-31D9-4A82-9B97-F9C2CAB01C29}"/>
              </a:ext>
            </a:extLst>
          </p:cNvPr>
          <p:cNvCxnSpPr>
            <a:endCxn id="10" idx="0"/>
          </p:cNvCxnSpPr>
          <p:nvPr userDrawn="1"/>
        </p:nvCxnSpPr>
        <p:spPr>
          <a:xfrm flipH="1">
            <a:off x="467276" y="902526"/>
            <a:ext cx="8209449" cy="0"/>
          </a:xfrm>
          <a:prstGeom prst="line">
            <a:avLst/>
          </a:prstGeom>
          <a:ln cap="rnd"/>
        </p:spPr>
        <p:style>
          <a:lnRef idx="2">
            <a:schemeClr val="accent2"/>
          </a:lnRef>
          <a:fillRef idx="0">
            <a:schemeClr val="accent2"/>
          </a:fillRef>
          <a:effectRef idx="1">
            <a:schemeClr val="accent2"/>
          </a:effectRef>
          <a:fontRef idx="minor">
            <a:schemeClr val="tx1"/>
          </a:fontRef>
        </p:style>
      </p:cxnSp>
      <p:cxnSp>
        <p:nvCxnSpPr>
          <p:cNvPr id="40" name="Straight Connector 39">
            <a:extLst>
              <a:ext uri="{FF2B5EF4-FFF2-40B4-BE49-F238E27FC236}">
                <a16:creationId xmlns:a16="http://schemas.microsoft.com/office/drawing/2014/main" id="{9EA35261-91F5-4A67-8346-935695C1777D}"/>
              </a:ext>
            </a:extLst>
          </p:cNvPr>
          <p:cNvCxnSpPr>
            <a:endCxn id="10" idx="0"/>
          </p:cNvCxnSpPr>
          <p:nvPr userDrawn="1"/>
        </p:nvCxnSpPr>
        <p:spPr>
          <a:xfrm flipV="1">
            <a:off x="1" y="902530"/>
            <a:ext cx="467276" cy="897023"/>
          </a:xfrm>
          <a:prstGeom prst="line">
            <a:avLst/>
          </a:prstGeom>
          <a:ln cap="rnd"/>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271597309"/>
      </p:ext>
    </p:extLst>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 id="2147484106" r:id="rId5"/>
    <p:sldLayoutId id="2147484107" r:id="rId6"/>
    <p:sldLayoutId id="2147484108" r:id="rId7"/>
    <p:sldLayoutId id="2147484109" r:id="rId8"/>
    <p:sldLayoutId id="2147484110" r:id="rId9"/>
    <p:sldLayoutId id="2147484111" r:id="rId10"/>
    <p:sldLayoutId id="2147484112" r:id="rId11"/>
    <p:sldLayoutId id="2147484113" r:id="rId12"/>
    <p:sldLayoutId id="2147484114" r:id="rId13"/>
    <p:sldLayoutId id="2147484115" r:id="rId14"/>
    <p:sldLayoutId id="2147484116" r:id="rId15"/>
  </p:sldLayoutIdLst>
  <p:hf hdr="0"/>
  <p:txStyles>
    <p:titleStyle>
      <a:lvl1pPr algn="l" defTabSz="385763" rtl="0" eaLnBrk="1" latinLnBrk="0" hangingPunct="1">
        <a:lnSpc>
          <a:spcPct val="90000"/>
        </a:lnSpc>
        <a:spcBef>
          <a:spcPct val="0"/>
        </a:spcBef>
        <a:buNone/>
        <a:defRPr sz="2700" kern="1200">
          <a:solidFill>
            <a:schemeClr val="bg1"/>
          </a:solidFill>
          <a:latin typeface="+mj-lt"/>
          <a:ea typeface="+mj-ea"/>
          <a:cs typeface="+mj-cs"/>
        </a:defRPr>
      </a:lvl1pPr>
    </p:titleStyle>
    <p:bodyStyle>
      <a:lvl1pPr marL="127695" indent="-97334" algn="l" defTabSz="385763" rtl="0" eaLnBrk="1" latinLnBrk="0" hangingPunct="1">
        <a:lnSpc>
          <a:spcPct val="120000"/>
        </a:lnSpc>
        <a:spcBef>
          <a:spcPts val="563"/>
        </a:spcBef>
        <a:buClr>
          <a:schemeClr val="tx2"/>
        </a:buClr>
        <a:buSzPct val="80000"/>
        <a:buFont typeface="Wingdings 3" panose="05040102010807070707" pitchFamily="18" charset="2"/>
        <a:buChar char=""/>
        <a:defRPr sz="2100" kern="1200">
          <a:solidFill>
            <a:schemeClr val="tx1"/>
          </a:solidFill>
          <a:latin typeface="+mn-lt"/>
          <a:ea typeface="+mn-ea"/>
          <a:cs typeface="+mn-cs"/>
        </a:defRPr>
      </a:lvl1pPr>
      <a:lvl2pPr marL="224135" indent="-96441" algn="l" defTabSz="385763" rtl="0" eaLnBrk="1" latinLnBrk="0" hangingPunct="1">
        <a:lnSpc>
          <a:spcPct val="120000"/>
        </a:lnSpc>
        <a:spcBef>
          <a:spcPts val="85"/>
        </a:spcBef>
        <a:spcAft>
          <a:spcPts val="169"/>
        </a:spcAft>
        <a:buClr>
          <a:schemeClr val="tx2"/>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2pPr>
      <a:lvl3pPr marL="320576" indent="-96441" algn="l" defTabSz="385763" rtl="0" eaLnBrk="1" latinLnBrk="0" hangingPunct="1">
        <a:lnSpc>
          <a:spcPct val="120000"/>
        </a:lnSpc>
        <a:spcBef>
          <a:spcPts val="85"/>
        </a:spcBef>
        <a:spcAft>
          <a:spcPts val="169"/>
        </a:spcAft>
        <a:buClr>
          <a:schemeClr val="tx2"/>
        </a:buClr>
        <a:buSzPct val="80000"/>
        <a:buFont typeface="Wingdings 3" panose="05040102010807070707" pitchFamily="18" charset="2"/>
        <a:buChar char=""/>
        <a:defRPr sz="1500" kern="1200">
          <a:solidFill>
            <a:schemeClr val="tx1">
              <a:lumMod val="75000"/>
              <a:lumOff val="25000"/>
            </a:schemeClr>
          </a:solidFill>
          <a:latin typeface="+mn-lt"/>
          <a:ea typeface="+mn-ea"/>
          <a:cs typeface="+mn-cs"/>
        </a:defRPr>
      </a:lvl3pPr>
      <a:lvl4pPr marL="417910" indent="-97334" algn="l" defTabSz="385763" rtl="0" eaLnBrk="1" latinLnBrk="0" hangingPunct="1">
        <a:lnSpc>
          <a:spcPct val="120000"/>
        </a:lnSpc>
        <a:spcBef>
          <a:spcPts val="85"/>
        </a:spcBef>
        <a:spcAft>
          <a:spcPts val="169"/>
        </a:spcAft>
        <a:buClr>
          <a:schemeClr val="tx2"/>
        </a:buClr>
        <a:buSzPct val="80000"/>
        <a:buFont typeface="Wingdings 3" panose="05040102010807070707" pitchFamily="18" charset="2"/>
        <a:buChar char=""/>
        <a:defRPr sz="1350" kern="1200">
          <a:solidFill>
            <a:schemeClr val="tx1">
              <a:lumMod val="75000"/>
              <a:lumOff val="25000"/>
            </a:schemeClr>
          </a:solidFill>
          <a:latin typeface="+mn-lt"/>
          <a:ea typeface="+mn-ea"/>
          <a:cs typeface="+mn-cs"/>
        </a:defRPr>
      </a:lvl4pPr>
      <a:lvl5pPr marL="514350" indent="-96441" algn="l" defTabSz="385763" rtl="0" eaLnBrk="1" latinLnBrk="0" hangingPunct="1">
        <a:lnSpc>
          <a:spcPct val="120000"/>
        </a:lnSpc>
        <a:spcBef>
          <a:spcPts val="85"/>
        </a:spcBef>
        <a:spcAft>
          <a:spcPts val="169"/>
        </a:spcAft>
        <a:buClr>
          <a:schemeClr val="tx2"/>
        </a:buClr>
        <a:buSzPct val="80000"/>
        <a:buFont typeface="Wingdings 3" panose="05040102010807070707" pitchFamily="18" charset="2"/>
        <a:buChar char=""/>
        <a:defRPr sz="1350" kern="1200">
          <a:solidFill>
            <a:schemeClr val="tx1">
              <a:lumMod val="75000"/>
              <a:lumOff val="25000"/>
            </a:schemeClr>
          </a:solidFill>
          <a:latin typeface="+mn-lt"/>
          <a:ea typeface="+mn-ea"/>
          <a:cs typeface="+mn-cs"/>
        </a:defRPr>
      </a:lvl5pPr>
      <a:lvl6pPr marL="618750" indent="-96441" algn="l" defTabSz="385763" rtl="0" eaLnBrk="1" latinLnBrk="0" hangingPunct="1">
        <a:lnSpc>
          <a:spcPct val="90000"/>
        </a:lnSpc>
        <a:spcBef>
          <a:spcPts val="85"/>
        </a:spcBef>
        <a:spcAft>
          <a:spcPts val="169"/>
        </a:spcAft>
        <a:buClr>
          <a:schemeClr val="accent1"/>
        </a:buClr>
        <a:buSzPct val="80000"/>
        <a:buFont typeface="Corbel" pitchFamily="34" charset="0"/>
        <a:buChar char="•"/>
        <a:defRPr sz="788" kern="1200">
          <a:solidFill>
            <a:schemeClr val="accent1"/>
          </a:solidFill>
          <a:latin typeface="+mn-lt"/>
          <a:ea typeface="+mn-ea"/>
          <a:cs typeface="+mn-cs"/>
        </a:defRPr>
      </a:lvl6pPr>
      <a:lvl7pPr marL="731250" indent="-96441" algn="l" defTabSz="385763" rtl="0" eaLnBrk="1" latinLnBrk="0" hangingPunct="1">
        <a:lnSpc>
          <a:spcPct val="90000"/>
        </a:lnSpc>
        <a:spcBef>
          <a:spcPts val="85"/>
        </a:spcBef>
        <a:spcAft>
          <a:spcPts val="169"/>
        </a:spcAft>
        <a:buClr>
          <a:schemeClr val="accent1"/>
        </a:buClr>
        <a:buSzPct val="80000"/>
        <a:buFont typeface="Corbel" pitchFamily="34" charset="0"/>
        <a:buChar char="•"/>
        <a:defRPr sz="788" kern="1200">
          <a:solidFill>
            <a:schemeClr val="accent1"/>
          </a:solidFill>
          <a:latin typeface="+mn-lt"/>
          <a:ea typeface="+mn-ea"/>
          <a:cs typeface="+mn-cs"/>
        </a:defRPr>
      </a:lvl7pPr>
      <a:lvl8pPr marL="843750" indent="-96441" algn="l" defTabSz="385763" rtl="0" eaLnBrk="1" latinLnBrk="0" hangingPunct="1">
        <a:lnSpc>
          <a:spcPct val="90000"/>
        </a:lnSpc>
        <a:spcBef>
          <a:spcPts val="85"/>
        </a:spcBef>
        <a:spcAft>
          <a:spcPts val="169"/>
        </a:spcAft>
        <a:buClr>
          <a:schemeClr val="accent1"/>
        </a:buClr>
        <a:buSzPct val="80000"/>
        <a:buFont typeface="Corbel" pitchFamily="34" charset="0"/>
        <a:buChar char="•"/>
        <a:defRPr sz="788" kern="1200">
          <a:solidFill>
            <a:schemeClr val="accent1"/>
          </a:solidFill>
          <a:latin typeface="+mn-lt"/>
          <a:ea typeface="+mn-ea"/>
          <a:cs typeface="+mn-cs"/>
        </a:defRPr>
      </a:lvl8pPr>
      <a:lvl9pPr marL="956250" indent="-96441" algn="l" defTabSz="385763" rtl="0" eaLnBrk="1" latinLnBrk="0" hangingPunct="1">
        <a:lnSpc>
          <a:spcPct val="90000"/>
        </a:lnSpc>
        <a:spcBef>
          <a:spcPts val="85"/>
        </a:spcBef>
        <a:spcAft>
          <a:spcPts val="169"/>
        </a:spcAft>
        <a:buClr>
          <a:schemeClr val="accent1"/>
        </a:buClr>
        <a:buSzPct val="80000"/>
        <a:buFont typeface="Corbel" pitchFamily="34" charset="0"/>
        <a:buChar char="•"/>
        <a:defRPr sz="788" kern="1200">
          <a:solidFill>
            <a:schemeClr val="accent1"/>
          </a:solidFill>
          <a:latin typeface="+mn-lt"/>
          <a:ea typeface="+mn-ea"/>
          <a:cs typeface="+mn-cs"/>
        </a:defRPr>
      </a:lvl9pPr>
    </p:bodyStyle>
    <p:otherStyle>
      <a:defPPr>
        <a:defRPr lang="en-US"/>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0">
              <a:schemeClr val="tx2"/>
            </a:gs>
            <a:gs pos="74000">
              <a:schemeClr val="tx2">
                <a:lumMod val="60000"/>
                <a:lumOff val="40000"/>
              </a:schemeClr>
            </a:gs>
            <a:gs pos="83000">
              <a:schemeClr val="tx2">
                <a:lumMod val="40000"/>
                <a:lumOff val="60000"/>
              </a:schemeClr>
            </a:gs>
            <a:gs pos="100000">
              <a:schemeClr val="tx2"/>
            </a:gs>
          </a:gsLst>
          <a:lin ang="1200000" scaled="0"/>
        </a:gradFill>
        <a:effectLst/>
      </p:bgPr>
    </p:bg>
    <p:spTree>
      <p:nvGrpSpPr>
        <p:cNvPr id="1" name=""/>
        <p:cNvGrpSpPr/>
        <p:nvPr/>
      </p:nvGrpSpPr>
      <p:grpSpPr>
        <a:xfrm>
          <a:off x="0" y="0"/>
          <a:ext cx="0" cy="0"/>
          <a:chOff x="0" y="0"/>
          <a:chExt cx="0" cy="0"/>
        </a:xfrm>
      </p:grpSpPr>
      <p:sp>
        <p:nvSpPr>
          <p:cNvPr id="24" name="Right Triangle 23">
            <a:extLst>
              <a:ext uri="{FF2B5EF4-FFF2-40B4-BE49-F238E27FC236}">
                <a16:creationId xmlns:a16="http://schemas.microsoft.com/office/drawing/2014/main" id="{5C167FE4-2322-400C-98CA-87F00EC3C0F7}"/>
              </a:ext>
            </a:extLst>
          </p:cNvPr>
          <p:cNvSpPr/>
          <p:nvPr userDrawn="1"/>
        </p:nvSpPr>
        <p:spPr>
          <a:xfrm rot="10800000">
            <a:off x="8676727" y="5968745"/>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Rectangle 26">
            <a:extLst>
              <a:ext uri="{FF2B5EF4-FFF2-40B4-BE49-F238E27FC236}">
                <a16:creationId xmlns:a16="http://schemas.microsoft.com/office/drawing/2014/main" id="{28AB889F-C0AB-4162-A4CF-405E46E3134B}"/>
              </a:ext>
            </a:extLst>
          </p:cNvPr>
          <p:cNvSpPr/>
          <p:nvPr userDrawn="1"/>
        </p:nvSpPr>
        <p:spPr>
          <a:xfrm flipV="1">
            <a:off x="3292471" y="6096000"/>
            <a:ext cx="5851531" cy="57717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a:extLst>
              <a:ext uri="{FF2B5EF4-FFF2-40B4-BE49-F238E27FC236}">
                <a16:creationId xmlns:a16="http://schemas.microsoft.com/office/drawing/2014/main" id="{8ECF660F-6E22-49AB-A474-57E593E6737F}"/>
              </a:ext>
            </a:extLst>
          </p:cNvPr>
          <p:cNvSpPr/>
          <p:nvPr userDrawn="1"/>
        </p:nvSpPr>
        <p:spPr>
          <a:xfrm>
            <a:off x="0" y="1787097"/>
            <a:ext cx="9144000" cy="4446321"/>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grpSp>
        <p:nvGrpSpPr>
          <p:cNvPr id="14" name="Group 13"/>
          <p:cNvGrpSpPr/>
          <p:nvPr/>
        </p:nvGrpSpPr>
        <p:grpSpPr>
          <a:xfrm>
            <a:off x="3" y="7705"/>
            <a:ext cx="9144001" cy="6858063"/>
            <a:chOff x="0" y="7701"/>
            <a:chExt cx="9144001" cy="6858063"/>
          </a:xfrm>
        </p:grpSpPr>
        <p:sp>
          <p:nvSpPr>
            <p:cNvPr id="20" name="Right Triangle 19"/>
            <p:cNvSpPr/>
            <p:nvPr/>
          </p:nvSpPr>
          <p:spPr>
            <a:xfrm rot="10800000">
              <a:off x="8676725" y="5968741"/>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9" name="Right Triangle 18"/>
            <p:cNvSpPr/>
            <p:nvPr/>
          </p:nvSpPr>
          <p:spPr>
            <a:xfrm rot="10800000">
              <a:off x="2825194" y="5776157"/>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nvGrpSpPr>
            <p:cNvPr id="8" name="Group 7"/>
            <p:cNvGrpSpPr/>
            <p:nvPr/>
          </p:nvGrpSpPr>
          <p:grpSpPr>
            <a:xfrm>
              <a:off x="0" y="7701"/>
              <a:ext cx="9144001" cy="6858063"/>
              <a:chOff x="0" y="7701"/>
              <a:chExt cx="9144001" cy="6858063"/>
            </a:xfrm>
          </p:grpSpPr>
          <p:sp>
            <p:nvSpPr>
              <p:cNvPr id="13" name="Rectangle 12"/>
              <p:cNvSpPr/>
              <p:nvPr/>
            </p:nvSpPr>
            <p:spPr>
              <a:xfrm flipV="1">
                <a:off x="3292469" y="6096000"/>
                <a:ext cx="5851531" cy="57717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8" name="Right Triangle 17"/>
              <p:cNvSpPr/>
              <p:nvPr/>
            </p:nvSpPr>
            <p:spPr>
              <a:xfrm flipH="1">
                <a:off x="8676725" y="7701"/>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 name="Right Triangle 9"/>
              <p:cNvSpPr/>
              <p:nvPr/>
            </p:nvSpPr>
            <p:spPr>
              <a:xfrm flipH="1">
                <a:off x="1" y="902526"/>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Rectangle 11"/>
              <p:cNvSpPr/>
              <p:nvPr/>
            </p:nvSpPr>
            <p:spPr>
              <a:xfrm>
                <a:off x="0" y="1787093"/>
                <a:ext cx="9144000" cy="4446321"/>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p:cNvSpPr/>
              <p:nvPr/>
            </p:nvSpPr>
            <p:spPr>
              <a:xfrm>
                <a:off x="467276" y="902527"/>
                <a:ext cx="8676725" cy="519347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32" name="Straight Connector 31"/>
              <p:cNvCxnSpPr>
                <a:endCxn id="20" idx="0"/>
              </p:cNvCxnSpPr>
              <p:nvPr/>
            </p:nvCxnSpPr>
            <p:spPr>
              <a:xfrm>
                <a:off x="9034983" y="6670981"/>
                <a:ext cx="109017" cy="194783"/>
              </a:xfrm>
              <a:prstGeom prst="line">
                <a:avLst/>
              </a:prstGeom>
              <a:ln cap="rnd"/>
              <a:effectLst>
                <a:outerShdw blurRad="38100" dist="25400" dir="16200000" rotWithShape="0">
                  <a:srgbClr val="000000">
                    <a:alpha val="28000"/>
                  </a:srgbClr>
                </a:outerShdw>
              </a:effectLst>
            </p:spPr>
            <p:style>
              <a:lnRef idx="2">
                <a:schemeClr val="accent2"/>
              </a:lnRef>
              <a:fillRef idx="0">
                <a:schemeClr val="accent2"/>
              </a:fillRef>
              <a:effectRef idx="1">
                <a:schemeClr val="accent2"/>
              </a:effectRef>
              <a:fontRef idx="minor">
                <a:schemeClr val="tx1"/>
              </a:fontRef>
            </p:style>
          </p:cxnSp>
          <p:cxnSp>
            <p:nvCxnSpPr>
              <p:cNvPr id="26" name="Straight Connector 25"/>
              <p:cNvCxnSpPr>
                <a:stCxn id="19" idx="0"/>
              </p:cNvCxnSpPr>
              <p:nvPr/>
            </p:nvCxnSpPr>
            <p:spPr>
              <a:xfrm flipH="1" flipV="1">
                <a:off x="3058832" y="6235098"/>
                <a:ext cx="233637" cy="438082"/>
              </a:xfrm>
              <a:prstGeom prst="line">
                <a:avLst/>
              </a:prstGeom>
              <a:ln cap="rnd"/>
              <a:effectLst>
                <a:outerShdw blurRad="38100" dist="25400" dir="16200000" rotWithShape="0">
                  <a:srgbClr val="000000">
                    <a:alpha val="28000"/>
                  </a:srgbClr>
                </a:outerShdw>
              </a:effectLst>
            </p:spPr>
            <p:style>
              <a:lnRef idx="2">
                <a:schemeClr val="accent2"/>
              </a:lnRef>
              <a:fillRef idx="0">
                <a:schemeClr val="accent2"/>
              </a:fillRef>
              <a:effectRef idx="1">
                <a:schemeClr val="accent2"/>
              </a:effectRef>
              <a:fontRef idx="minor">
                <a:schemeClr val="tx1"/>
              </a:fontRef>
            </p:style>
          </p:cxnSp>
        </p:grpSp>
      </p:grpSp>
      <p:sp>
        <p:nvSpPr>
          <p:cNvPr id="2" name="Title Placeholder 1"/>
          <p:cNvSpPr>
            <a:spLocks noGrp="1"/>
          </p:cNvSpPr>
          <p:nvPr>
            <p:ph type="title"/>
          </p:nvPr>
        </p:nvSpPr>
        <p:spPr>
          <a:xfrm>
            <a:off x="169337" y="3"/>
            <a:ext cx="8840495" cy="90252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67279" y="1017334"/>
            <a:ext cx="8542553" cy="507867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3292471" y="6308061"/>
            <a:ext cx="1746806" cy="365125"/>
          </a:xfrm>
          <a:prstGeom prst="rect">
            <a:avLst/>
          </a:prstGeom>
        </p:spPr>
        <p:txBody>
          <a:bodyPr vert="horz" lIns="91440" tIns="45720" rIns="91440" bIns="45720" rtlCol="0" anchor="ctr"/>
          <a:lstStyle>
            <a:lvl1pPr algn="l">
              <a:defRPr sz="750">
                <a:solidFill>
                  <a:schemeClr val="tx2"/>
                </a:solidFill>
              </a:defRPr>
            </a:lvl1pPr>
          </a:lstStyle>
          <a:p>
            <a:r>
              <a:rPr lang="en-US"/>
              <a:t>12 August 2020</a:t>
            </a:r>
            <a:endParaRPr lang="en-US" dirty="0"/>
          </a:p>
        </p:txBody>
      </p:sp>
      <p:sp>
        <p:nvSpPr>
          <p:cNvPr id="5" name="Footer Placeholder 4"/>
          <p:cNvSpPr>
            <a:spLocks noGrp="1"/>
          </p:cNvSpPr>
          <p:nvPr>
            <p:ph type="ftr" sz="quarter" idx="3"/>
          </p:nvPr>
        </p:nvSpPr>
        <p:spPr>
          <a:xfrm>
            <a:off x="5039279" y="6308061"/>
            <a:ext cx="3538331" cy="365125"/>
          </a:xfrm>
          <a:prstGeom prst="rect">
            <a:avLst/>
          </a:prstGeom>
        </p:spPr>
        <p:txBody>
          <a:bodyPr vert="horz" lIns="91440" tIns="45720" rIns="91440" bIns="45720" rtlCol="0" anchor="ctr"/>
          <a:lstStyle>
            <a:lvl1pPr algn="ctr">
              <a:defRPr sz="750">
                <a:solidFill>
                  <a:schemeClr val="tx2"/>
                </a:solidFill>
              </a:defRPr>
            </a:lvl1pPr>
          </a:lstStyle>
          <a:p>
            <a:r>
              <a:rPr lang="en-US"/>
              <a:t>HEP @ 53rd Annual Users Mtg</a:t>
            </a:r>
            <a:endParaRPr lang="en-US" dirty="0"/>
          </a:p>
        </p:txBody>
      </p:sp>
      <p:sp>
        <p:nvSpPr>
          <p:cNvPr id="6" name="Slide Number Placeholder 5"/>
          <p:cNvSpPr>
            <a:spLocks noGrp="1"/>
          </p:cNvSpPr>
          <p:nvPr>
            <p:ph type="sldNum" sz="quarter" idx="4"/>
          </p:nvPr>
        </p:nvSpPr>
        <p:spPr>
          <a:xfrm>
            <a:off x="8577606" y="6308061"/>
            <a:ext cx="432222" cy="365125"/>
          </a:xfrm>
          <a:prstGeom prst="rect">
            <a:avLst/>
          </a:prstGeom>
        </p:spPr>
        <p:txBody>
          <a:bodyPr vert="horz" lIns="91440" tIns="45720" rIns="91440" bIns="45720" rtlCol="0" anchor="ctr"/>
          <a:lstStyle>
            <a:lvl1pPr algn="r">
              <a:defRPr sz="750">
                <a:solidFill>
                  <a:schemeClr val="tx2"/>
                </a:solidFill>
              </a:defRPr>
            </a:lvl1pPr>
          </a:lstStyle>
          <a:p>
            <a:fld id="{600448BA-62AF-4340-AB5F-316C0E06117B}" type="slidenum">
              <a:rPr lang="en-US" smtClean="0"/>
              <a:pPr/>
              <a:t>‹#›</a:t>
            </a:fld>
            <a:endParaRPr lang="en-US" dirty="0"/>
          </a:p>
        </p:txBody>
      </p:sp>
      <p:pic>
        <p:nvPicPr>
          <p:cNvPr id="9" name="Picture 8"/>
          <p:cNvPicPr>
            <a:picLocks/>
          </p:cNvPicPr>
          <p:nvPr/>
        </p:nvPicPr>
        <p:blipFill>
          <a:blip r:embed="rId17" cstate="email">
            <a:extLst>
              <a:ext uri="{28A0092B-C50C-407E-A947-70E740481C1C}">
                <a14:useLocalDpi xmlns:a14="http://schemas.microsoft.com/office/drawing/2010/main"/>
              </a:ext>
            </a:extLst>
          </a:blip>
          <a:stretch>
            <a:fillRect/>
          </a:stretch>
        </p:blipFill>
        <p:spPr>
          <a:xfrm>
            <a:off x="545869" y="6316801"/>
            <a:ext cx="1967094" cy="440596"/>
          </a:xfrm>
          <a:prstGeom prst="rect">
            <a:avLst/>
          </a:prstGeom>
        </p:spPr>
      </p:pic>
      <p:cxnSp>
        <p:nvCxnSpPr>
          <p:cNvPr id="21" name="Straight Connector 20"/>
          <p:cNvCxnSpPr>
            <a:stCxn id="18" idx="4"/>
            <a:endCxn id="18" idx="0"/>
          </p:cNvCxnSpPr>
          <p:nvPr/>
        </p:nvCxnSpPr>
        <p:spPr>
          <a:xfrm flipV="1">
            <a:off x="8676728" y="7702"/>
            <a:ext cx="467275" cy="897023"/>
          </a:xfrm>
          <a:prstGeom prst="line">
            <a:avLst/>
          </a:prstGeom>
          <a:ln cap="rnd"/>
        </p:spPr>
        <p:style>
          <a:lnRef idx="2">
            <a:schemeClr val="accent2"/>
          </a:lnRef>
          <a:fillRef idx="0">
            <a:schemeClr val="accent2"/>
          </a:fillRef>
          <a:effectRef idx="1">
            <a:schemeClr val="accent2"/>
          </a:effectRef>
          <a:fontRef idx="minor">
            <a:schemeClr val="tx1"/>
          </a:fontRef>
        </p:style>
      </p:cxnSp>
      <p:cxnSp>
        <p:nvCxnSpPr>
          <p:cNvPr id="29" name="Straight Connector 28"/>
          <p:cNvCxnSpPr>
            <a:stCxn id="19" idx="0"/>
          </p:cNvCxnSpPr>
          <p:nvPr/>
        </p:nvCxnSpPr>
        <p:spPr>
          <a:xfrm flipV="1">
            <a:off x="3292470" y="6673178"/>
            <a:ext cx="5746756" cy="2"/>
          </a:xfrm>
          <a:prstGeom prst="line">
            <a:avLst/>
          </a:prstGeom>
          <a:ln cap="rnd"/>
          <a:effectLst>
            <a:outerShdw blurRad="38100" dist="25400" dir="16200000" rotWithShape="0">
              <a:srgbClr val="000000">
                <a:alpha val="28000"/>
              </a:srgbClr>
            </a:outerShdw>
          </a:effectLst>
        </p:spPr>
        <p:style>
          <a:lnRef idx="2">
            <a:schemeClr val="accent2"/>
          </a:lnRef>
          <a:fillRef idx="0">
            <a:schemeClr val="accent2"/>
          </a:fillRef>
          <a:effectRef idx="1">
            <a:schemeClr val="accent2"/>
          </a:effectRef>
          <a:fontRef idx="minor">
            <a:schemeClr val="tx1"/>
          </a:fontRef>
        </p:style>
      </p:cxnSp>
      <p:cxnSp>
        <p:nvCxnSpPr>
          <p:cNvPr id="23" name="Straight Connector 22"/>
          <p:cNvCxnSpPr/>
          <p:nvPr/>
        </p:nvCxnSpPr>
        <p:spPr>
          <a:xfrm>
            <a:off x="1" y="6233414"/>
            <a:ext cx="3058832" cy="0"/>
          </a:xfrm>
          <a:prstGeom prst="line">
            <a:avLst/>
          </a:prstGeom>
          <a:ln cap="rnd"/>
          <a:effectLst>
            <a:outerShdw blurRad="38100" dist="25400" dir="16200000" rotWithShape="0">
              <a:srgbClr val="000000">
                <a:alpha val="28000"/>
              </a:srgbClr>
            </a:outerShdw>
          </a:effectLst>
        </p:spPr>
        <p:style>
          <a:lnRef idx="2">
            <a:schemeClr val="accent2"/>
          </a:lnRef>
          <a:fillRef idx="0">
            <a:schemeClr val="accent2"/>
          </a:fillRef>
          <a:effectRef idx="1">
            <a:schemeClr val="accent2"/>
          </a:effectRef>
          <a:fontRef idx="minor">
            <a:schemeClr val="tx1"/>
          </a:fontRef>
        </p:style>
      </p:cxnSp>
      <p:cxnSp>
        <p:nvCxnSpPr>
          <p:cNvPr id="17" name="Straight Connector 16"/>
          <p:cNvCxnSpPr>
            <a:endCxn id="10" idx="0"/>
          </p:cNvCxnSpPr>
          <p:nvPr/>
        </p:nvCxnSpPr>
        <p:spPr>
          <a:xfrm flipH="1">
            <a:off x="467276" y="902526"/>
            <a:ext cx="8209449" cy="0"/>
          </a:xfrm>
          <a:prstGeom prst="line">
            <a:avLst/>
          </a:prstGeom>
          <a:ln cap="rnd"/>
        </p:spPr>
        <p:style>
          <a:lnRef idx="2">
            <a:schemeClr val="accent2"/>
          </a:lnRef>
          <a:fillRef idx="0">
            <a:schemeClr val="accent2"/>
          </a:fillRef>
          <a:effectRef idx="1">
            <a:schemeClr val="accent2"/>
          </a:effectRef>
          <a:fontRef idx="minor">
            <a:schemeClr val="tx1"/>
          </a:fontRef>
        </p:style>
      </p:cxnSp>
      <p:cxnSp>
        <p:nvCxnSpPr>
          <p:cNvPr id="11" name="Straight Connector 10"/>
          <p:cNvCxnSpPr>
            <a:endCxn id="10" idx="0"/>
          </p:cNvCxnSpPr>
          <p:nvPr/>
        </p:nvCxnSpPr>
        <p:spPr>
          <a:xfrm flipV="1">
            <a:off x="1" y="902532"/>
            <a:ext cx="467276" cy="897023"/>
          </a:xfrm>
          <a:prstGeom prst="line">
            <a:avLst/>
          </a:prstGeom>
          <a:ln cap="rnd"/>
        </p:spPr>
        <p:style>
          <a:lnRef idx="2">
            <a:schemeClr val="accent2"/>
          </a:lnRef>
          <a:fillRef idx="0">
            <a:schemeClr val="accent2"/>
          </a:fillRef>
          <a:effectRef idx="1">
            <a:schemeClr val="accent2"/>
          </a:effectRef>
          <a:fontRef idx="minor">
            <a:schemeClr val="tx1"/>
          </a:fontRef>
        </p:style>
      </p:cxnSp>
      <p:sp>
        <p:nvSpPr>
          <p:cNvPr id="25" name="Right Triangle 24">
            <a:extLst>
              <a:ext uri="{FF2B5EF4-FFF2-40B4-BE49-F238E27FC236}">
                <a16:creationId xmlns:a16="http://schemas.microsoft.com/office/drawing/2014/main" id="{12B30AD6-8AC2-4245-A68B-1236FD103998}"/>
              </a:ext>
            </a:extLst>
          </p:cNvPr>
          <p:cNvSpPr/>
          <p:nvPr userDrawn="1"/>
        </p:nvSpPr>
        <p:spPr>
          <a:xfrm rot="10800000">
            <a:off x="2825196" y="5776161"/>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Right Triangle 27">
            <a:extLst>
              <a:ext uri="{FF2B5EF4-FFF2-40B4-BE49-F238E27FC236}">
                <a16:creationId xmlns:a16="http://schemas.microsoft.com/office/drawing/2014/main" id="{95AE985D-8AFD-4DCB-ABB5-7970BCC21E42}"/>
              </a:ext>
            </a:extLst>
          </p:cNvPr>
          <p:cNvSpPr/>
          <p:nvPr userDrawn="1"/>
        </p:nvSpPr>
        <p:spPr>
          <a:xfrm flipH="1">
            <a:off x="8676727" y="7702"/>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Right Triangle 29">
            <a:extLst>
              <a:ext uri="{FF2B5EF4-FFF2-40B4-BE49-F238E27FC236}">
                <a16:creationId xmlns:a16="http://schemas.microsoft.com/office/drawing/2014/main" id="{87BF3B85-6C1D-445A-8FCD-33CE71CB8848}"/>
              </a:ext>
            </a:extLst>
          </p:cNvPr>
          <p:cNvSpPr/>
          <p:nvPr userDrawn="1"/>
        </p:nvSpPr>
        <p:spPr>
          <a:xfrm flipH="1">
            <a:off x="3" y="902530"/>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34" name="Straight Connector 33">
            <a:extLst>
              <a:ext uri="{FF2B5EF4-FFF2-40B4-BE49-F238E27FC236}">
                <a16:creationId xmlns:a16="http://schemas.microsoft.com/office/drawing/2014/main" id="{9B0E2861-87F0-40EF-A8BA-19D503387473}"/>
              </a:ext>
            </a:extLst>
          </p:cNvPr>
          <p:cNvCxnSpPr>
            <a:stCxn id="18" idx="4"/>
            <a:endCxn id="18" idx="0"/>
          </p:cNvCxnSpPr>
          <p:nvPr userDrawn="1"/>
        </p:nvCxnSpPr>
        <p:spPr>
          <a:xfrm flipV="1">
            <a:off x="8676727" y="7702"/>
            <a:ext cx="467275" cy="897023"/>
          </a:xfrm>
          <a:prstGeom prst="line">
            <a:avLst/>
          </a:prstGeom>
          <a:ln cap="rnd"/>
        </p:spPr>
        <p:style>
          <a:lnRef idx="2">
            <a:schemeClr val="accent2"/>
          </a:lnRef>
          <a:fillRef idx="0">
            <a:schemeClr val="accent2"/>
          </a:fillRef>
          <a:effectRef idx="1">
            <a:schemeClr val="accent2"/>
          </a:effectRef>
          <a:fontRef idx="minor">
            <a:schemeClr val="tx1"/>
          </a:fontRef>
        </p:style>
      </p:cxnSp>
      <p:cxnSp>
        <p:nvCxnSpPr>
          <p:cNvPr id="35" name="Straight Connector 34">
            <a:extLst>
              <a:ext uri="{FF2B5EF4-FFF2-40B4-BE49-F238E27FC236}">
                <a16:creationId xmlns:a16="http://schemas.microsoft.com/office/drawing/2014/main" id="{B28DDADB-CBC9-4833-A50D-A783C43084B6}"/>
              </a:ext>
            </a:extLst>
          </p:cNvPr>
          <p:cNvCxnSpPr>
            <a:endCxn id="20" idx="0"/>
          </p:cNvCxnSpPr>
          <p:nvPr userDrawn="1"/>
        </p:nvCxnSpPr>
        <p:spPr>
          <a:xfrm>
            <a:off x="9034985" y="6670985"/>
            <a:ext cx="109017" cy="194783"/>
          </a:xfrm>
          <a:prstGeom prst="line">
            <a:avLst/>
          </a:prstGeom>
          <a:ln cap="rnd"/>
          <a:effectLst>
            <a:outerShdw blurRad="38100" dist="25400" dir="16200000" rotWithShape="0">
              <a:srgbClr val="000000">
                <a:alpha val="28000"/>
              </a:srgbClr>
            </a:outerShdw>
          </a:effectLst>
        </p:spPr>
        <p:style>
          <a:lnRef idx="2">
            <a:schemeClr val="accent2"/>
          </a:lnRef>
          <a:fillRef idx="0">
            <a:schemeClr val="accent2"/>
          </a:fillRef>
          <a:effectRef idx="1">
            <a:schemeClr val="accent2"/>
          </a:effectRef>
          <a:fontRef idx="minor">
            <a:schemeClr val="tx1"/>
          </a:fontRef>
        </p:style>
      </p:cxnSp>
      <p:cxnSp>
        <p:nvCxnSpPr>
          <p:cNvPr id="36" name="Straight Connector 35">
            <a:extLst>
              <a:ext uri="{FF2B5EF4-FFF2-40B4-BE49-F238E27FC236}">
                <a16:creationId xmlns:a16="http://schemas.microsoft.com/office/drawing/2014/main" id="{651290C0-0FDD-474A-8757-4F39E97F0A0C}"/>
              </a:ext>
            </a:extLst>
          </p:cNvPr>
          <p:cNvCxnSpPr>
            <a:stCxn id="19" idx="0"/>
          </p:cNvCxnSpPr>
          <p:nvPr userDrawn="1"/>
        </p:nvCxnSpPr>
        <p:spPr>
          <a:xfrm flipV="1">
            <a:off x="3292470" y="6673178"/>
            <a:ext cx="5746756" cy="2"/>
          </a:xfrm>
          <a:prstGeom prst="line">
            <a:avLst/>
          </a:prstGeom>
          <a:ln cap="rnd"/>
          <a:effectLst>
            <a:outerShdw blurRad="38100" dist="25400" dir="16200000" rotWithShape="0">
              <a:srgbClr val="000000">
                <a:alpha val="28000"/>
              </a:srgbClr>
            </a:outerShdw>
          </a:effectLst>
        </p:spPr>
        <p:style>
          <a:lnRef idx="2">
            <a:schemeClr val="accent2"/>
          </a:lnRef>
          <a:fillRef idx="0">
            <a:schemeClr val="accent2"/>
          </a:fillRef>
          <a:effectRef idx="1">
            <a:schemeClr val="accent2"/>
          </a:effectRef>
          <a:fontRef idx="minor">
            <a:schemeClr val="tx1"/>
          </a:fontRef>
        </p:style>
      </p:cxnSp>
      <p:cxnSp>
        <p:nvCxnSpPr>
          <p:cNvPr id="37" name="Straight Connector 36">
            <a:extLst>
              <a:ext uri="{FF2B5EF4-FFF2-40B4-BE49-F238E27FC236}">
                <a16:creationId xmlns:a16="http://schemas.microsoft.com/office/drawing/2014/main" id="{C462A0B5-EB4B-4B64-A263-BD06DE3FB0A9}"/>
              </a:ext>
            </a:extLst>
          </p:cNvPr>
          <p:cNvCxnSpPr>
            <a:stCxn id="19" idx="0"/>
          </p:cNvCxnSpPr>
          <p:nvPr userDrawn="1"/>
        </p:nvCxnSpPr>
        <p:spPr>
          <a:xfrm flipH="1" flipV="1">
            <a:off x="3058832" y="6235098"/>
            <a:ext cx="233637" cy="438082"/>
          </a:xfrm>
          <a:prstGeom prst="line">
            <a:avLst/>
          </a:prstGeom>
          <a:ln cap="rnd"/>
          <a:effectLst>
            <a:outerShdw blurRad="38100" dist="25400" dir="16200000" rotWithShape="0">
              <a:srgbClr val="000000">
                <a:alpha val="28000"/>
              </a:srgbClr>
            </a:outerShdw>
          </a:effectLst>
        </p:spPr>
        <p:style>
          <a:lnRef idx="2">
            <a:schemeClr val="accent2"/>
          </a:lnRef>
          <a:fillRef idx="0">
            <a:schemeClr val="accent2"/>
          </a:fillRef>
          <a:effectRef idx="1">
            <a:schemeClr val="accent2"/>
          </a:effectRef>
          <a:fontRef idx="minor">
            <a:schemeClr val="tx1"/>
          </a:fontRef>
        </p:style>
      </p:cxnSp>
      <p:cxnSp>
        <p:nvCxnSpPr>
          <p:cNvPr id="38" name="Straight Connector 37">
            <a:extLst>
              <a:ext uri="{FF2B5EF4-FFF2-40B4-BE49-F238E27FC236}">
                <a16:creationId xmlns:a16="http://schemas.microsoft.com/office/drawing/2014/main" id="{C1F513D1-5F1A-4287-92BC-12A5E2C6E939}"/>
              </a:ext>
            </a:extLst>
          </p:cNvPr>
          <p:cNvCxnSpPr/>
          <p:nvPr userDrawn="1"/>
        </p:nvCxnSpPr>
        <p:spPr>
          <a:xfrm>
            <a:off x="1" y="6233414"/>
            <a:ext cx="3058832" cy="0"/>
          </a:xfrm>
          <a:prstGeom prst="line">
            <a:avLst/>
          </a:prstGeom>
          <a:ln cap="rnd"/>
          <a:effectLst>
            <a:outerShdw blurRad="38100" dist="25400" dir="16200000" rotWithShape="0">
              <a:srgbClr val="000000">
                <a:alpha val="28000"/>
              </a:srgbClr>
            </a:outerShdw>
          </a:effectLst>
        </p:spPr>
        <p:style>
          <a:lnRef idx="2">
            <a:schemeClr val="accent2"/>
          </a:lnRef>
          <a:fillRef idx="0">
            <a:schemeClr val="accent2"/>
          </a:fillRef>
          <a:effectRef idx="1">
            <a:schemeClr val="accent2"/>
          </a:effectRef>
          <a:fontRef idx="minor">
            <a:schemeClr val="tx1"/>
          </a:fontRef>
        </p:style>
      </p:cxnSp>
      <p:cxnSp>
        <p:nvCxnSpPr>
          <p:cNvPr id="39" name="Straight Connector 38">
            <a:extLst>
              <a:ext uri="{FF2B5EF4-FFF2-40B4-BE49-F238E27FC236}">
                <a16:creationId xmlns:a16="http://schemas.microsoft.com/office/drawing/2014/main" id="{A52AB1EC-31D9-4A82-9B97-F9C2CAB01C29}"/>
              </a:ext>
            </a:extLst>
          </p:cNvPr>
          <p:cNvCxnSpPr>
            <a:endCxn id="10" idx="0"/>
          </p:cNvCxnSpPr>
          <p:nvPr userDrawn="1"/>
        </p:nvCxnSpPr>
        <p:spPr>
          <a:xfrm flipH="1">
            <a:off x="467276" y="902526"/>
            <a:ext cx="8209449" cy="0"/>
          </a:xfrm>
          <a:prstGeom prst="line">
            <a:avLst/>
          </a:prstGeom>
          <a:ln cap="rnd"/>
        </p:spPr>
        <p:style>
          <a:lnRef idx="2">
            <a:schemeClr val="accent2"/>
          </a:lnRef>
          <a:fillRef idx="0">
            <a:schemeClr val="accent2"/>
          </a:fillRef>
          <a:effectRef idx="1">
            <a:schemeClr val="accent2"/>
          </a:effectRef>
          <a:fontRef idx="minor">
            <a:schemeClr val="tx1"/>
          </a:fontRef>
        </p:style>
      </p:cxnSp>
      <p:cxnSp>
        <p:nvCxnSpPr>
          <p:cNvPr id="40" name="Straight Connector 39">
            <a:extLst>
              <a:ext uri="{FF2B5EF4-FFF2-40B4-BE49-F238E27FC236}">
                <a16:creationId xmlns:a16="http://schemas.microsoft.com/office/drawing/2014/main" id="{9EA35261-91F5-4A67-8346-935695C1777D}"/>
              </a:ext>
            </a:extLst>
          </p:cNvPr>
          <p:cNvCxnSpPr>
            <a:endCxn id="10" idx="0"/>
          </p:cNvCxnSpPr>
          <p:nvPr userDrawn="1"/>
        </p:nvCxnSpPr>
        <p:spPr>
          <a:xfrm flipV="1">
            <a:off x="1" y="902530"/>
            <a:ext cx="467276" cy="897023"/>
          </a:xfrm>
          <a:prstGeom prst="line">
            <a:avLst/>
          </a:prstGeom>
          <a:ln cap="rnd"/>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596127510"/>
      </p:ext>
    </p:extLst>
  </p:cSld>
  <p:clrMap bg1="lt1" tx1="dk1" bg2="lt2" tx2="dk2" accent1="accent1" accent2="accent2" accent3="accent3" accent4="accent4" accent5="accent5" accent6="accent6" hlink="hlink" folHlink="folHlink"/>
  <p:sldLayoutIdLst>
    <p:sldLayoutId id="2147484118" r:id="rId1"/>
    <p:sldLayoutId id="2147484119" r:id="rId2"/>
    <p:sldLayoutId id="2147484120" r:id="rId3"/>
    <p:sldLayoutId id="2147484121" r:id="rId4"/>
    <p:sldLayoutId id="2147484122" r:id="rId5"/>
    <p:sldLayoutId id="2147484123" r:id="rId6"/>
    <p:sldLayoutId id="2147484124" r:id="rId7"/>
    <p:sldLayoutId id="2147484125" r:id="rId8"/>
    <p:sldLayoutId id="2147484126" r:id="rId9"/>
    <p:sldLayoutId id="2147484127" r:id="rId10"/>
    <p:sldLayoutId id="2147484128" r:id="rId11"/>
    <p:sldLayoutId id="2147484129" r:id="rId12"/>
    <p:sldLayoutId id="2147484130" r:id="rId13"/>
    <p:sldLayoutId id="2147484131" r:id="rId14"/>
    <p:sldLayoutId id="2147484132" r:id="rId15"/>
  </p:sldLayoutIdLst>
  <p:hf hdr="0"/>
  <p:txStyles>
    <p:titleStyle>
      <a:lvl1pPr algn="l" defTabSz="385763" rtl="0" eaLnBrk="1" latinLnBrk="0" hangingPunct="1">
        <a:lnSpc>
          <a:spcPct val="90000"/>
        </a:lnSpc>
        <a:spcBef>
          <a:spcPct val="0"/>
        </a:spcBef>
        <a:buNone/>
        <a:defRPr sz="2700" kern="1200">
          <a:solidFill>
            <a:schemeClr val="bg1"/>
          </a:solidFill>
          <a:latin typeface="+mj-lt"/>
          <a:ea typeface="+mj-ea"/>
          <a:cs typeface="+mj-cs"/>
        </a:defRPr>
      </a:lvl1pPr>
    </p:titleStyle>
    <p:bodyStyle>
      <a:lvl1pPr marL="127695" indent="-97334" algn="l" defTabSz="385763" rtl="0" eaLnBrk="1" latinLnBrk="0" hangingPunct="1">
        <a:lnSpc>
          <a:spcPct val="120000"/>
        </a:lnSpc>
        <a:spcBef>
          <a:spcPts val="563"/>
        </a:spcBef>
        <a:buClr>
          <a:schemeClr val="tx2"/>
        </a:buClr>
        <a:buSzPct val="80000"/>
        <a:buFont typeface="Wingdings 3" panose="05040102010807070707" pitchFamily="18" charset="2"/>
        <a:buChar char=""/>
        <a:defRPr sz="2100" kern="1200">
          <a:solidFill>
            <a:schemeClr val="tx1"/>
          </a:solidFill>
          <a:latin typeface="+mn-lt"/>
          <a:ea typeface="+mn-ea"/>
          <a:cs typeface="+mn-cs"/>
        </a:defRPr>
      </a:lvl1pPr>
      <a:lvl2pPr marL="224135" indent="-96441" algn="l" defTabSz="385763" rtl="0" eaLnBrk="1" latinLnBrk="0" hangingPunct="1">
        <a:lnSpc>
          <a:spcPct val="120000"/>
        </a:lnSpc>
        <a:spcBef>
          <a:spcPts val="85"/>
        </a:spcBef>
        <a:spcAft>
          <a:spcPts val="169"/>
        </a:spcAft>
        <a:buClr>
          <a:schemeClr val="tx2"/>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2pPr>
      <a:lvl3pPr marL="320576" indent="-96441" algn="l" defTabSz="385763" rtl="0" eaLnBrk="1" latinLnBrk="0" hangingPunct="1">
        <a:lnSpc>
          <a:spcPct val="120000"/>
        </a:lnSpc>
        <a:spcBef>
          <a:spcPts val="85"/>
        </a:spcBef>
        <a:spcAft>
          <a:spcPts val="169"/>
        </a:spcAft>
        <a:buClr>
          <a:schemeClr val="tx2"/>
        </a:buClr>
        <a:buSzPct val="80000"/>
        <a:buFont typeface="Wingdings 3" panose="05040102010807070707" pitchFamily="18" charset="2"/>
        <a:buChar char=""/>
        <a:defRPr sz="1500" kern="1200">
          <a:solidFill>
            <a:schemeClr val="tx1">
              <a:lumMod val="75000"/>
              <a:lumOff val="25000"/>
            </a:schemeClr>
          </a:solidFill>
          <a:latin typeface="+mn-lt"/>
          <a:ea typeface="+mn-ea"/>
          <a:cs typeface="+mn-cs"/>
        </a:defRPr>
      </a:lvl3pPr>
      <a:lvl4pPr marL="417910" indent="-97334" algn="l" defTabSz="385763" rtl="0" eaLnBrk="1" latinLnBrk="0" hangingPunct="1">
        <a:lnSpc>
          <a:spcPct val="120000"/>
        </a:lnSpc>
        <a:spcBef>
          <a:spcPts val="85"/>
        </a:spcBef>
        <a:spcAft>
          <a:spcPts val="169"/>
        </a:spcAft>
        <a:buClr>
          <a:schemeClr val="tx2"/>
        </a:buClr>
        <a:buSzPct val="80000"/>
        <a:buFont typeface="Wingdings 3" panose="05040102010807070707" pitchFamily="18" charset="2"/>
        <a:buChar char=""/>
        <a:defRPr sz="1350" kern="1200">
          <a:solidFill>
            <a:schemeClr val="tx1">
              <a:lumMod val="75000"/>
              <a:lumOff val="25000"/>
            </a:schemeClr>
          </a:solidFill>
          <a:latin typeface="+mn-lt"/>
          <a:ea typeface="+mn-ea"/>
          <a:cs typeface="+mn-cs"/>
        </a:defRPr>
      </a:lvl4pPr>
      <a:lvl5pPr marL="514350" indent="-96441" algn="l" defTabSz="385763" rtl="0" eaLnBrk="1" latinLnBrk="0" hangingPunct="1">
        <a:lnSpc>
          <a:spcPct val="120000"/>
        </a:lnSpc>
        <a:spcBef>
          <a:spcPts val="85"/>
        </a:spcBef>
        <a:spcAft>
          <a:spcPts val="169"/>
        </a:spcAft>
        <a:buClr>
          <a:schemeClr val="tx2"/>
        </a:buClr>
        <a:buSzPct val="80000"/>
        <a:buFont typeface="Wingdings 3" panose="05040102010807070707" pitchFamily="18" charset="2"/>
        <a:buChar char=""/>
        <a:defRPr sz="1350" kern="1200">
          <a:solidFill>
            <a:schemeClr val="tx1">
              <a:lumMod val="75000"/>
              <a:lumOff val="25000"/>
            </a:schemeClr>
          </a:solidFill>
          <a:latin typeface="+mn-lt"/>
          <a:ea typeface="+mn-ea"/>
          <a:cs typeface="+mn-cs"/>
        </a:defRPr>
      </a:lvl5pPr>
      <a:lvl6pPr marL="618750" indent="-96441" algn="l" defTabSz="385763" rtl="0" eaLnBrk="1" latinLnBrk="0" hangingPunct="1">
        <a:lnSpc>
          <a:spcPct val="90000"/>
        </a:lnSpc>
        <a:spcBef>
          <a:spcPts val="85"/>
        </a:spcBef>
        <a:spcAft>
          <a:spcPts val="169"/>
        </a:spcAft>
        <a:buClr>
          <a:schemeClr val="accent1"/>
        </a:buClr>
        <a:buSzPct val="80000"/>
        <a:buFont typeface="Corbel" pitchFamily="34" charset="0"/>
        <a:buChar char="•"/>
        <a:defRPr sz="788" kern="1200">
          <a:solidFill>
            <a:schemeClr val="accent1"/>
          </a:solidFill>
          <a:latin typeface="+mn-lt"/>
          <a:ea typeface="+mn-ea"/>
          <a:cs typeface="+mn-cs"/>
        </a:defRPr>
      </a:lvl6pPr>
      <a:lvl7pPr marL="731250" indent="-96441" algn="l" defTabSz="385763" rtl="0" eaLnBrk="1" latinLnBrk="0" hangingPunct="1">
        <a:lnSpc>
          <a:spcPct val="90000"/>
        </a:lnSpc>
        <a:spcBef>
          <a:spcPts val="85"/>
        </a:spcBef>
        <a:spcAft>
          <a:spcPts val="169"/>
        </a:spcAft>
        <a:buClr>
          <a:schemeClr val="accent1"/>
        </a:buClr>
        <a:buSzPct val="80000"/>
        <a:buFont typeface="Corbel" pitchFamily="34" charset="0"/>
        <a:buChar char="•"/>
        <a:defRPr sz="788" kern="1200">
          <a:solidFill>
            <a:schemeClr val="accent1"/>
          </a:solidFill>
          <a:latin typeface="+mn-lt"/>
          <a:ea typeface="+mn-ea"/>
          <a:cs typeface="+mn-cs"/>
        </a:defRPr>
      </a:lvl7pPr>
      <a:lvl8pPr marL="843750" indent="-96441" algn="l" defTabSz="385763" rtl="0" eaLnBrk="1" latinLnBrk="0" hangingPunct="1">
        <a:lnSpc>
          <a:spcPct val="90000"/>
        </a:lnSpc>
        <a:spcBef>
          <a:spcPts val="85"/>
        </a:spcBef>
        <a:spcAft>
          <a:spcPts val="169"/>
        </a:spcAft>
        <a:buClr>
          <a:schemeClr val="accent1"/>
        </a:buClr>
        <a:buSzPct val="80000"/>
        <a:buFont typeface="Corbel" pitchFamily="34" charset="0"/>
        <a:buChar char="•"/>
        <a:defRPr sz="788" kern="1200">
          <a:solidFill>
            <a:schemeClr val="accent1"/>
          </a:solidFill>
          <a:latin typeface="+mn-lt"/>
          <a:ea typeface="+mn-ea"/>
          <a:cs typeface="+mn-cs"/>
        </a:defRPr>
      </a:lvl8pPr>
      <a:lvl9pPr marL="956250" indent="-96441" algn="l" defTabSz="385763" rtl="0" eaLnBrk="1" latinLnBrk="0" hangingPunct="1">
        <a:lnSpc>
          <a:spcPct val="90000"/>
        </a:lnSpc>
        <a:spcBef>
          <a:spcPts val="85"/>
        </a:spcBef>
        <a:spcAft>
          <a:spcPts val="169"/>
        </a:spcAft>
        <a:buClr>
          <a:schemeClr val="accent1"/>
        </a:buClr>
        <a:buSzPct val="80000"/>
        <a:buFont typeface="Corbel" pitchFamily="34" charset="0"/>
        <a:buChar char="•"/>
        <a:defRPr sz="788" kern="1200">
          <a:solidFill>
            <a:schemeClr val="accent1"/>
          </a:solidFill>
          <a:latin typeface="+mn-lt"/>
          <a:ea typeface="+mn-ea"/>
          <a:cs typeface="+mn-cs"/>
        </a:defRPr>
      </a:lvl9pPr>
    </p:bodyStyle>
    <p:otherStyle>
      <a:defPPr>
        <a:defRPr lang="en-US"/>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7.jpeg"/><Relationship Id="rId7" Type="http://schemas.openxmlformats.org/officeDocument/2006/relationships/image" Target="../media/image111.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gif"/><Relationship Id="rId4" Type="http://schemas.openxmlformats.org/officeDocument/2006/relationships/image" Target="../media/image108.jpeg"/></Relationships>
</file>

<file path=ppt/slides/_rels/slide101.xml.rels><?xml version="1.0" encoding="UTF-8" standalone="yes"?>
<Relationships xmlns="http://schemas.openxmlformats.org/package/2006/relationships"><Relationship Id="rId8" Type="http://schemas.openxmlformats.org/officeDocument/2006/relationships/image" Target="../media/image118.jpeg"/><Relationship Id="rId13" Type="http://schemas.openxmlformats.org/officeDocument/2006/relationships/image" Target="../media/image123.jpeg"/><Relationship Id="rId18" Type="http://schemas.openxmlformats.org/officeDocument/2006/relationships/image" Target="../media/image128.jpeg"/><Relationship Id="rId26" Type="http://schemas.openxmlformats.org/officeDocument/2006/relationships/image" Target="../media/image136.jpeg"/><Relationship Id="rId3" Type="http://schemas.openxmlformats.org/officeDocument/2006/relationships/image" Target="../media/image113.jpeg"/><Relationship Id="rId21" Type="http://schemas.openxmlformats.org/officeDocument/2006/relationships/image" Target="../media/image131.jpeg"/><Relationship Id="rId7" Type="http://schemas.openxmlformats.org/officeDocument/2006/relationships/image" Target="../media/image117.jpeg"/><Relationship Id="rId12" Type="http://schemas.openxmlformats.org/officeDocument/2006/relationships/image" Target="../media/image122.jpeg"/><Relationship Id="rId17" Type="http://schemas.openxmlformats.org/officeDocument/2006/relationships/image" Target="../media/image127.jpeg"/><Relationship Id="rId25" Type="http://schemas.openxmlformats.org/officeDocument/2006/relationships/image" Target="../media/image135.jpeg"/><Relationship Id="rId2" Type="http://schemas.openxmlformats.org/officeDocument/2006/relationships/image" Target="../media/image112.jpeg"/><Relationship Id="rId16" Type="http://schemas.openxmlformats.org/officeDocument/2006/relationships/image" Target="../media/image126.jpeg"/><Relationship Id="rId20" Type="http://schemas.openxmlformats.org/officeDocument/2006/relationships/image" Target="../media/image130.jpeg"/><Relationship Id="rId29" Type="http://schemas.openxmlformats.org/officeDocument/2006/relationships/image" Target="../media/image139.png"/><Relationship Id="rId1" Type="http://schemas.openxmlformats.org/officeDocument/2006/relationships/slideLayout" Target="../slideLayouts/slideLayout2.xml"/><Relationship Id="rId6" Type="http://schemas.openxmlformats.org/officeDocument/2006/relationships/image" Target="../media/image116.jpeg"/><Relationship Id="rId11" Type="http://schemas.openxmlformats.org/officeDocument/2006/relationships/image" Target="../media/image121.jpeg"/><Relationship Id="rId24" Type="http://schemas.openxmlformats.org/officeDocument/2006/relationships/image" Target="../media/image134.jpeg"/><Relationship Id="rId32" Type="http://schemas.openxmlformats.org/officeDocument/2006/relationships/image" Target="../media/image142.png"/><Relationship Id="rId5" Type="http://schemas.openxmlformats.org/officeDocument/2006/relationships/image" Target="../media/image115.jpeg"/><Relationship Id="rId15" Type="http://schemas.openxmlformats.org/officeDocument/2006/relationships/image" Target="../media/image125.jpeg"/><Relationship Id="rId23" Type="http://schemas.openxmlformats.org/officeDocument/2006/relationships/image" Target="../media/image133.jpeg"/><Relationship Id="rId28" Type="http://schemas.openxmlformats.org/officeDocument/2006/relationships/image" Target="../media/image138.png"/><Relationship Id="rId10" Type="http://schemas.openxmlformats.org/officeDocument/2006/relationships/image" Target="../media/image120.jpeg"/><Relationship Id="rId19" Type="http://schemas.openxmlformats.org/officeDocument/2006/relationships/image" Target="../media/image129.jpeg"/><Relationship Id="rId31" Type="http://schemas.openxmlformats.org/officeDocument/2006/relationships/image" Target="../media/image141.png"/><Relationship Id="rId4" Type="http://schemas.openxmlformats.org/officeDocument/2006/relationships/image" Target="../media/image114.jpeg"/><Relationship Id="rId9" Type="http://schemas.openxmlformats.org/officeDocument/2006/relationships/image" Target="../media/image119.jpeg"/><Relationship Id="rId14" Type="http://schemas.openxmlformats.org/officeDocument/2006/relationships/image" Target="../media/image124.jpeg"/><Relationship Id="rId22" Type="http://schemas.openxmlformats.org/officeDocument/2006/relationships/image" Target="../media/image132.jpeg"/><Relationship Id="rId27" Type="http://schemas.openxmlformats.org/officeDocument/2006/relationships/image" Target="../media/image137.jpeg"/><Relationship Id="rId30" Type="http://schemas.openxmlformats.org/officeDocument/2006/relationships/image" Target="../media/image140.png"/></Relationships>
</file>

<file path=ppt/slides/_rels/slide10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45.jpeg"/><Relationship Id="rId4" Type="http://schemas.openxmlformats.org/officeDocument/2006/relationships/image" Target="../media/image144.jpeg"/></Relationships>
</file>

<file path=ppt/slides/_rels/slide103.xml.rels><?xml version="1.0" encoding="UTF-8" standalone="yes"?>
<Relationships xmlns="http://schemas.openxmlformats.org/package/2006/relationships"><Relationship Id="rId8" Type="http://schemas.openxmlformats.org/officeDocument/2006/relationships/image" Target="../media/image151.jpeg"/><Relationship Id="rId3" Type="http://schemas.openxmlformats.org/officeDocument/2006/relationships/image" Target="../media/image146.jpeg"/><Relationship Id="rId7" Type="http://schemas.openxmlformats.org/officeDocument/2006/relationships/image" Target="../media/image150.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49.jpeg"/><Relationship Id="rId5" Type="http://schemas.openxmlformats.org/officeDocument/2006/relationships/image" Target="../media/image148.jpeg"/><Relationship Id="rId4" Type="http://schemas.openxmlformats.org/officeDocument/2006/relationships/image" Target="../media/image147.png"/><Relationship Id="rId9" Type="http://schemas.openxmlformats.org/officeDocument/2006/relationships/image" Target="../media/image152.jpeg"/></Relationships>
</file>

<file path=ppt/slides/_rels/slide104.xml.rels><?xml version="1.0" encoding="UTF-8" standalone="yes"?>
<Relationships xmlns="http://schemas.openxmlformats.org/package/2006/relationships"><Relationship Id="rId8" Type="http://schemas.openxmlformats.org/officeDocument/2006/relationships/image" Target="../media/image159.gif"/><Relationship Id="rId3" Type="http://schemas.openxmlformats.org/officeDocument/2006/relationships/image" Target="../media/image154.gif"/><Relationship Id="rId7" Type="http://schemas.openxmlformats.org/officeDocument/2006/relationships/image" Target="../media/image158.gif"/><Relationship Id="rId2" Type="http://schemas.openxmlformats.org/officeDocument/2006/relationships/image" Target="../media/image153.gif"/><Relationship Id="rId1" Type="http://schemas.openxmlformats.org/officeDocument/2006/relationships/slideLayout" Target="../slideLayouts/slideLayout2.xml"/><Relationship Id="rId6" Type="http://schemas.openxmlformats.org/officeDocument/2006/relationships/image" Target="../media/image157.gif"/><Relationship Id="rId5" Type="http://schemas.openxmlformats.org/officeDocument/2006/relationships/image" Target="../media/image156.gif"/><Relationship Id="rId4" Type="http://schemas.openxmlformats.org/officeDocument/2006/relationships/image" Target="../media/image155.gif"/></Relationships>
</file>

<file path=ppt/slides/_rels/slide105.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62.jpeg"/><Relationship Id="rId4" Type="http://schemas.openxmlformats.org/officeDocument/2006/relationships/image" Target="../media/image161.jpe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63.jp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jpeg"/><Relationship Id="rId1" Type="http://schemas.openxmlformats.org/officeDocument/2006/relationships/slideLayout" Target="../slideLayouts/slideLayout2.xml"/><Relationship Id="rId6" Type="http://schemas.openxmlformats.org/officeDocument/2006/relationships/image" Target="../media/image168.jpeg"/><Relationship Id="rId5" Type="http://schemas.openxmlformats.org/officeDocument/2006/relationships/image" Target="../media/image167.png"/><Relationship Id="rId4" Type="http://schemas.openxmlformats.org/officeDocument/2006/relationships/image" Target="../media/image166.jpeg"/></Relationships>
</file>

<file path=ppt/slides/_rels/slide109.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75.emf"/><Relationship Id="rId2" Type="http://schemas.openxmlformats.org/officeDocument/2006/relationships/image" Target="../media/image174.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hyperlink" Target="https://sites.google.com/umich.edu/SEISMIC/" TargetMode="External"/><Relationship Id="rId2" Type="http://schemas.openxmlformats.org/officeDocument/2006/relationships/image" Target="../media/image178.jpeg"/><Relationship Id="rId1" Type="http://schemas.openxmlformats.org/officeDocument/2006/relationships/slideLayout" Target="../slideLayouts/slideLayout4.xml"/><Relationship Id="rId4" Type="http://schemas.openxmlformats.org/officeDocument/2006/relationships/hyperlink" Target="https://www.symmetrymagazine.org/" TargetMode="Externa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80.gi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hyperlink" Target="https://science.energy.gov/leaving-office-of-science/?external_url=http://www.grants.gov&amp;external_title=www.grants.gov" TargetMode="External"/><Relationship Id="rId2" Type="http://schemas.openxmlformats.org/officeDocument/2006/relationships/hyperlink" Target="https://science.energy.gov/leaving-office-of-science/?external_url=http://www.grants.gov&amp;external_title=Grants.gov" TargetMode="External"/><Relationship Id="rId1" Type="http://schemas.openxmlformats.org/officeDocument/2006/relationships/slideLayout" Target="../slideLayouts/slideLayout4.xml"/><Relationship Id="rId6" Type="http://schemas.openxmlformats.org/officeDocument/2006/relationships/image" Target="../media/image181.png"/><Relationship Id="rId5" Type="http://schemas.openxmlformats.org/officeDocument/2006/relationships/hyperlink" Target="https://science.energy.gov/isc/" TargetMode="External"/><Relationship Id="rId4" Type="http://schemas.openxmlformats.org/officeDocument/2006/relationships/hyperlink" Target="https://science.energy.gov/leaving-office-of-science/?external_url=http://www.FedConnect.net&amp;external_title=www.FedConnect.net" TargetMode="Externa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2" Type="http://schemas.openxmlformats.org/officeDocument/2006/relationships/hyperlink" Target="https://science.osti.gov/wdts/scgsr/" TargetMode="Externa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hyperlink" Target="https://www.bnl.gov/ozaki/"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82.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science.osti.gov/early-career"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chart" Target="../charts/chart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image" Target="../media/image183.png"/><Relationship Id="rId7" Type="http://schemas.openxmlformats.org/officeDocument/2006/relationships/image" Target="../media/image187.pn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186.png"/><Relationship Id="rId5" Type="http://schemas.openxmlformats.org/officeDocument/2006/relationships/image" Target="../media/image185.png"/><Relationship Id="rId4" Type="http://schemas.openxmlformats.org/officeDocument/2006/relationships/image" Target="../media/image184.png"/><Relationship Id="rId9" Type="http://schemas.openxmlformats.org/officeDocument/2006/relationships/image" Target="../media/image189.jpeg"/></Relationships>
</file>

<file path=ppt/slides/_rels/slide133.xml.rels><?xml version="1.0" encoding="UTF-8" standalone="yes"?>
<Relationships xmlns="http://schemas.openxmlformats.org/package/2006/relationships"><Relationship Id="rId8" Type="http://schemas.openxmlformats.org/officeDocument/2006/relationships/image" Target="../media/image195.jpeg"/><Relationship Id="rId3" Type="http://schemas.openxmlformats.org/officeDocument/2006/relationships/image" Target="../media/image190.jpeg"/><Relationship Id="rId7" Type="http://schemas.openxmlformats.org/officeDocument/2006/relationships/image" Target="../media/image194.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93.png"/><Relationship Id="rId5" Type="http://schemas.openxmlformats.org/officeDocument/2006/relationships/image" Target="../media/image192.jpeg"/><Relationship Id="rId4" Type="http://schemas.openxmlformats.org/officeDocument/2006/relationships/image" Target="../media/image191.jpe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200.gif"/><Relationship Id="rId2" Type="http://schemas.openxmlformats.org/officeDocument/2006/relationships/image" Target="../media/image199.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hyperlink" Target="http://science.energy.gov/about/honors-and-awards/pecase/" TargetMode="External"/><Relationship Id="rId2" Type="http://schemas.openxmlformats.org/officeDocument/2006/relationships/image" Target="../media/image201.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2.xml"/><Relationship Id="rId5" Type="http://schemas.openxmlformats.org/officeDocument/2006/relationships/image" Target="../media/image26.png"/><Relationship Id="rId4" Type="http://schemas.openxmlformats.org/officeDocument/2006/relationships/image" Target="../media/image25.png"/></Relationships>
</file>

<file path=ppt/slides/_rels/slide150.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206.jpeg"/><Relationship Id="rId7" Type="http://schemas.openxmlformats.org/officeDocument/2006/relationships/image" Target="../media/image210.jpeg"/><Relationship Id="rId2" Type="http://schemas.openxmlformats.org/officeDocument/2006/relationships/image" Target="../media/image205.jpeg"/><Relationship Id="rId1" Type="http://schemas.openxmlformats.org/officeDocument/2006/relationships/slideLayout" Target="../slideLayouts/slideLayout2.xml"/><Relationship Id="rId6" Type="http://schemas.openxmlformats.org/officeDocument/2006/relationships/image" Target="../media/image209.jpeg"/><Relationship Id="rId5" Type="http://schemas.openxmlformats.org/officeDocument/2006/relationships/image" Target="../media/image208.jpeg"/><Relationship Id="rId4" Type="http://schemas.openxmlformats.org/officeDocument/2006/relationships/image" Target="../media/image207.jpeg"/></Relationships>
</file>

<file path=ppt/slides/_rels/slide15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1.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5.xml.rels><?xml version="1.0" encoding="UTF-8" standalone="yes"?>
<Relationships xmlns="http://schemas.openxmlformats.org/package/2006/relationships"><Relationship Id="rId3" Type="http://schemas.openxmlformats.org/officeDocument/2006/relationships/hyperlink" Target="http://science.energy.gov/hep/hepap/" TargetMode="External"/><Relationship Id="rId2" Type="http://schemas.openxmlformats.org/officeDocument/2006/relationships/notesSlide" Target="../notesSlides/notesSlide52.xml"/><Relationship Id="rId1" Type="http://schemas.openxmlformats.org/officeDocument/2006/relationships/slideLayout" Target="../slideLayouts/slideLayout4.xml"/><Relationship Id="rId5" Type="http://schemas.openxmlformats.org/officeDocument/2006/relationships/hyperlink" Target="https://www.aps.org/units/dpf/" TargetMode="External"/><Relationship Id="rId4" Type="http://schemas.openxmlformats.org/officeDocument/2006/relationships/hyperlink" Target="https://www.nsf.gov/mps/ast/aaac.jsp" TargetMode="External"/></Relationships>
</file>

<file path=ppt/slides/_rels/slide156.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image" Target="../media/image211.jpeg"/><Relationship Id="rId1" Type="http://schemas.openxmlformats.org/officeDocument/2006/relationships/slideLayout" Target="../slideLayouts/slideLayout2.xml"/><Relationship Id="rId6" Type="http://schemas.openxmlformats.org/officeDocument/2006/relationships/image" Target="../media/image215.jpeg"/><Relationship Id="rId5" Type="http://schemas.openxmlformats.org/officeDocument/2006/relationships/image" Target="../media/image214.jpeg"/><Relationship Id="rId4" Type="http://schemas.openxmlformats.org/officeDocument/2006/relationships/image" Target="../media/image213.jpeg"/></Relationships>
</file>

<file path=ppt/slides/_rels/slide158.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image" Target="../media/image216.jpeg"/><Relationship Id="rId1" Type="http://schemas.openxmlformats.org/officeDocument/2006/relationships/slideLayout" Target="../slideLayouts/slideLayout2.xml"/><Relationship Id="rId6" Type="http://schemas.openxmlformats.org/officeDocument/2006/relationships/image" Target="../media/image220.jpeg"/><Relationship Id="rId5" Type="http://schemas.openxmlformats.org/officeDocument/2006/relationships/image" Target="../media/image219.jpeg"/><Relationship Id="rId4" Type="http://schemas.openxmlformats.org/officeDocument/2006/relationships/image" Target="../media/image218.jpeg"/></Relationships>
</file>

<file path=ppt/slides/_rels/slide159.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image" Target="../media/image221.jpeg"/><Relationship Id="rId1" Type="http://schemas.openxmlformats.org/officeDocument/2006/relationships/slideLayout" Target="../slideLayouts/slideLayout2.xml"/><Relationship Id="rId6" Type="http://schemas.openxmlformats.org/officeDocument/2006/relationships/image" Target="../media/image225.jpeg"/><Relationship Id="rId5" Type="http://schemas.openxmlformats.org/officeDocument/2006/relationships/image" Target="../media/image224.jpeg"/><Relationship Id="rId4" Type="http://schemas.openxmlformats.org/officeDocument/2006/relationships/image" Target="../media/image223.jpeg"/></Relationships>
</file>

<file path=ppt/slides/_rels/slide16.xml.rels><?xml version="1.0" encoding="UTF-8" standalone="yes"?>
<Relationships xmlns="http://schemas.openxmlformats.org/package/2006/relationships"><Relationship Id="rId3" Type="http://schemas.openxmlformats.org/officeDocument/2006/relationships/hyperlink" Target="https://science.osti.gov/hep/Funding-Opportunities"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0.xml.rels><?xml version="1.0" encoding="UTF-8" standalone="yes"?>
<Relationships xmlns="http://schemas.openxmlformats.org/package/2006/relationships"><Relationship Id="rId8" Type="http://schemas.openxmlformats.org/officeDocument/2006/relationships/image" Target="../media/image232.jpeg"/><Relationship Id="rId3" Type="http://schemas.openxmlformats.org/officeDocument/2006/relationships/image" Target="../media/image227.png"/><Relationship Id="rId7" Type="http://schemas.openxmlformats.org/officeDocument/2006/relationships/image" Target="../media/image231.jpeg"/><Relationship Id="rId2" Type="http://schemas.openxmlformats.org/officeDocument/2006/relationships/image" Target="../media/image226.png"/><Relationship Id="rId1" Type="http://schemas.openxmlformats.org/officeDocument/2006/relationships/slideLayout" Target="../slideLayouts/slideLayout2.xml"/><Relationship Id="rId6" Type="http://schemas.openxmlformats.org/officeDocument/2006/relationships/image" Target="../media/image230.png"/><Relationship Id="rId5" Type="http://schemas.openxmlformats.org/officeDocument/2006/relationships/image" Target="../media/image229.png"/><Relationship Id="rId4" Type="http://schemas.openxmlformats.org/officeDocument/2006/relationships/image" Target="../media/image228.jpeg"/></Relationships>
</file>

<file path=ppt/slides/_rels/slide161.xml.rels><?xml version="1.0" encoding="UTF-8" standalone="yes"?>
<Relationships xmlns="http://schemas.openxmlformats.org/package/2006/relationships"><Relationship Id="rId8" Type="http://schemas.openxmlformats.org/officeDocument/2006/relationships/image" Target="../media/image239.png"/><Relationship Id="rId3" Type="http://schemas.openxmlformats.org/officeDocument/2006/relationships/image" Target="../media/image234.png"/><Relationship Id="rId7" Type="http://schemas.openxmlformats.org/officeDocument/2006/relationships/image" Target="../media/image238.png"/><Relationship Id="rId2" Type="http://schemas.openxmlformats.org/officeDocument/2006/relationships/image" Target="../media/image233.png"/><Relationship Id="rId1" Type="http://schemas.openxmlformats.org/officeDocument/2006/relationships/slideLayout" Target="../slideLayouts/slideLayout2.xml"/><Relationship Id="rId6" Type="http://schemas.openxmlformats.org/officeDocument/2006/relationships/image" Target="../media/image237.png"/><Relationship Id="rId5" Type="http://schemas.openxmlformats.org/officeDocument/2006/relationships/image" Target="../media/image236.png"/><Relationship Id="rId4" Type="http://schemas.openxmlformats.org/officeDocument/2006/relationships/image" Target="../media/image235.png"/></Relationships>
</file>

<file path=ppt/slides/_rels/slide162.xml.rels><?xml version="1.0" encoding="UTF-8" standalone="yes"?>
<Relationships xmlns="http://schemas.openxmlformats.org/package/2006/relationships"><Relationship Id="rId8" Type="http://schemas.openxmlformats.org/officeDocument/2006/relationships/image" Target="../media/image246.jpeg"/><Relationship Id="rId3" Type="http://schemas.openxmlformats.org/officeDocument/2006/relationships/image" Target="../media/image241.jpeg"/><Relationship Id="rId7" Type="http://schemas.openxmlformats.org/officeDocument/2006/relationships/image" Target="../media/image245.jpeg"/><Relationship Id="rId2" Type="http://schemas.openxmlformats.org/officeDocument/2006/relationships/image" Target="../media/image240.png"/><Relationship Id="rId1" Type="http://schemas.openxmlformats.org/officeDocument/2006/relationships/slideLayout" Target="../slideLayouts/slideLayout2.xml"/><Relationship Id="rId6" Type="http://schemas.openxmlformats.org/officeDocument/2006/relationships/image" Target="../media/image244.jpeg"/><Relationship Id="rId5" Type="http://schemas.openxmlformats.org/officeDocument/2006/relationships/image" Target="../media/image243.jpeg"/><Relationship Id="rId4" Type="http://schemas.openxmlformats.org/officeDocument/2006/relationships/image" Target="../media/image242.jpeg"/></Relationships>
</file>

<file path=ppt/slides/_rels/slide163.xml.rels><?xml version="1.0" encoding="UTF-8" standalone="yes"?>
<Relationships xmlns="http://schemas.openxmlformats.org/package/2006/relationships"><Relationship Id="rId8" Type="http://schemas.openxmlformats.org/officeDocument/2006/relationships/image" Target="../media/image253.jpeg"/><Relationship Id="rId3" Type="http://schemas.openxmlformats.org/officeDocument/2006/relationships/image" Target="../media/image248.jpeg"/><Relationship Id="rId7" Type="http://schemas.openxmlformats.org/officeDocument/2006/relationships/image" Target="../media/image252.jpeg"/><Relationship Id="rId2" Type="http://schemas.openxmlformats.org/officeDocument/2006/relationships/image" Target="../media/image247.jpeg"/><Relationship Id="rId1" Type="http://schemas.openxmlformats.org/officeDocument/2006/relationships/slideLayout" Target="../slideLayouts/slideLayout2.xml"/><Relationship Id="rId6" Type="http://schemas.openxmlformats.org/officeDocument/2006/relationships/image" Target="../media/image251.jpeg"/><Relationship Id="rId5" Type="http://schemas.openxmlformats.org/officeDocument/2006/relationships/image" Target="../media/image250.jpeg"/><Relationship Id="rId4" Type="http://schemas.openxmlformats.org/officeDocument/2006/relationships/image" Target="../media/image249.jpeg"/></Relationships>
</file>

<file path=ppt/slides/_rels/slide164.xml.rels><?xml version="1.0" encoding="UTF-8" standalone="yes"?>
<Relationships xmlns="http://schemas.openxmlformats.org/package/2006/relationships"><Relationship Id="rId8" Type="http://schemas.openxmlformats.org/officeDocument/2006/relationships/image" Target="../media/image260.png"/><Relationship Id="rId3" Type="http://schemas.openxmlformats.org/officeDocument/2006/relationships/image" Target="../media/image255.jpeg"/><Relationship Id="rId7" Type="http://schemas.openxmlformats.org/officeDocument/2006/relationships/image" Target="../media/image259.png"/><Relationship Id="rId12" Type="http://schemas.openxmlformats.org/officeDocument/2006/relationships/image" Target="../media/image264.jpeg"/><Relationship Id="rId2" Type="http://schemas.openxmlformats.org/officeDocument/2006/relationships/image" Target="../media/image254.jpeg"/><Relationship Id="rId1" Type="http://schemas.openxmlformats.org/officeDocument/2006/relationships/slideLayout" Target="../slideLayouts/slideLayout2.xml"/><Relationship Id="rId6" Type="http://schemas.openxmlformats.org/officeDocument/2006/relationships/image" Target="../media/image258.png"/><Relationship Id="rId11" Type="http://schemas.openxmlformats.org/officeDocument/2006/relationships/image" Target="../media/image263.jpeg"/><Relationship Id="rId5" Type="http://schemas.openxmlformats.org/officeDocument/2006/relationships/image" Target="../media/image257.jpeg"/><Relationship Id="rId10" Type="http://schemas.openxmlformats.org/officeDocument/2006/relationships/image" Target="../media/image262.jpeg"/><Relationship Id="rId4" Type="http://schemas.openxmlformats.org/officeDocument/2006/relationships/image" Target="../media/image256.jpeg"/><Relationship Id="rId9" Type="http://schemas.openxmlformats.org/officeDocument/2006/relationships/image" Target="../media/image261.jpeg"/></Relationships>
</file>

<file path=ppt/slides/_rels/slide165.xml.rels><?xml version="1.0" encoding="UTF-8" standalone="yes"?>
<Relationships xmlns="http://schemas.openxmlformats.org/package/2006/relationships"><Relationship Id="rId8" Type="http://schemas.openxmlformats.org/officeDocument/2006/relationships/image" Target="../media/image270.jpeg"/><Relationship Id="rId3" Type="http://schemas.openxmlformats.org/officeDocument/2006/relationships/image" Target="../media/image265.png"/><Relationship Id="rId7" Type="http://schemas.openxmlformats.org/officeDocument/2006/relationships/image" Target="../media/image269.jpe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268.jpeg"/><Relationship Id="rId5" Type="http://schemas.openxmlformats.org/officeDocument/2006/relationships/image" Target="../media/image267.png"/><Relationship Id="rId4" Type="http://schemas.openxmlformats.org/officeDocument/2006/relationships/image" Target="../media/image266.jpeg"/><Relationship Id="rId9" Type="http://schemas.openxmlformats.org/officeDocument/2006/relationships/image" Target="../media/image271.jpeg"/></Relationships>
</file>

<file path=ppt/slides/_rels/slide166.xml.rels><?xml version="1.0" encoding="UTF-8" standalone="yes"?>
<Relationships xmlns="http://schemas.openxmlformats.org/package/2006/relationships"><Relationship Id="rId3" Type="http://schemas.openxmlformats.org/officeDocument/2006/relationships/image" Target="../media/image272.jpeg"/><Relationship Id="rId7" Type="http://schemas.openxmlformats.org/officeDocument/2006/relationships/image" Target="../media/image276.jpe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275.jpeg"/><Relationship Id="rId5" Type="http://schemas.openxmlformats.org/officeDocument/2006/relationships/image" Target="../media/image274.jpeg"/><Relationship Id="rId4" Type="http://schemas.openxmlformats.org/officeDocument/2006/relationships/image" Target="../media/image273.jpeg"/></Relationships>
</file>

<file path=ppt/slides/_rels/slide167.xml.rels><?xml version="1.0" encoding="UTF-8" standalone="yes"?>
<Relationships xmlns="http://schemas.openxmlformats.org/package/2006/relationships"><Relationship Id="rId3" Type="http://schemas.openxmlformats.org/officeDocument/2006/relationships/image" Target="../media/image278.jpeg"/><Relationship Id="rId7" Type="http://schemas.openxmlformats.org/officeDocument/2006/relationships/image" Target="../media/image282.jpeg"/><Relationship Id="rId2" Type="http://schemas.openxmlformats.org/officeDocument/2006/relationships/image" Target="../media/image277.jpeg"/><Relationship Id="rId1" Type="http://schemas.openxmlformats.org/officeDocument/2006/relationships/slideLayout" Target="../slideLayouts/slideLayout2.xml"/><Relationship Id="rId6" Type="http://schemas.openxmlformats.org/officeDocument/2006/relationships/image" Target="../media/image281.jpeg"/><Relationship Id="rId5" Type="http://schemas.openxmlformats.org/officeDocument/2006/relationships/image" Target="../media/image280.png"/><Relationship Id="rId4" Type="http://schemas.openxmlformats.org/officeDocument/2006/relationships/image" Target="../media/image279.png"/></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www.aaas.org/programs/science-technology-policy-fellowships" TargetMode="Externa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www.profellow.com/" TargetMode="Externa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hyperlink" Target="https://thebalance.com/"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s://www.cbo.gov/" TargetMode="External"/></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kirwaninstitute.osu.edu/research/understanding-implicit-bias/"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implicit.harvard.edu/implicit/selectatest.html" TargetMode="External"/></Relationships>
</file>

<file path=ppt/slides/_rels/slide32.xml.rels><?xml version="1.0" encoding="UTF-8" standalone="yes"?>
<Relationships xmlns="http://schemas.openxmlformats.org/package/2006/relationships"><Relationship Id="rId2" Type="http://schemas.openxmlformats.org/officeDocument/2006/relationships/hyperlink" Target="https://science.osti.gov/hep/hepap/Meetings/202007" TargetMode="Externa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jpeg"/></Relationships>
</file>

<file path=ppt/slides/_rels/slide4.xml.rels><?xml version="1.0" encoding="UTF-8" standalone="yes"?>
<Relationships xmlns="http://schemas.openxmlformats.org/package/2006/relationships"><Relationship Id="rId3" Type="http://schemas.openxmlformats.org/officeDocument/2006/relationships/hyperlink" Target="https://science.osti.gov/hep/hepap/Meetings/202007" TargetMode="External"/><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s://science.osti.gov/hep/hepap" TargetMode="Externa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6.emf"/></Relationships>
</file>

<file path=ppt/slides/_rels/slide4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 Id="rId9" Type="http://schemas.openxmlformats.org/officeDocument/2006/relationships/image" Target="../media/image54.gif"/></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science.osti.gov/hep/hepap/Meetings/202007"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59.gif"/></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png"/><Relationship Id="rId7" Type="http://schemas.openxmlformats.org/officeDocument/2006/relationships/image" Target="../media/image65.jpe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 Id="rId9" Type="http://schemas.openxmlformats.org/officeDocument/2006/relationships/image" Target="../media/image67.jpeg"/></Relationships>
</file>

<file path=ppt/slides/_rels/slide54.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70.jpeg"/><Relationship Id="rId4" Type="http://schemas.openxmlformats.org/officeDocument/2006/relationships/image" Target="../media/image69.jpeg"/></Relationships>
</file>

<file path=ppt/slides/_rels/slide55.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hyperlink" Target="https://osc.gov/Pages/HatchAct.aspx"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energy.gov/management/lobbying" TargetMode="External"/><Relationship Id="rId5" Type="http://schemas.microsoft.com/office/2007/relationships/hdphoto" Target="../media/hdphoto1.wdp"/><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hyperlink" Target="https://science.osti.gov/-/media/ascr/ascac/pdf/meetings/201909/JCarruthers_ASCAC_201909.pdf"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6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20.w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hyperlink" Target="https://www.americasuncommonsense.com/" TargetMode="Externa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8" Type="http://schemas.openxmlformats.org/officeDocument/2006/relationships/hyperlink" Target="https://www.energy.gov/science/office-science"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slideLayout" Target="../slideLayouts/slideLayout2.xml"/><Relationship Id="rId4" Type="http://schemas.openxmlformats.org/officeDocument/2006/relationships/hyperlink" Target="https://www.fnal.gov/"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 Id="rId4" Type="http://schemas.openxmlformats.org/officeDocument/2006/relationships/image" Target="../media/image10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3779" y="2123092"/>
            <a:ext cx="8618483" cy="1610711"/>
          </a:xfrm>
        </p:spPr>
        <p:txBody>
          <a:bodyPr anchor="ctr">
            <a:normAutofit/>
          </a:bodyPr>
          <a:lstStyle/>
          <a:p>
            <a:r>
              <a:rPr lang="en-US" dirty="0"/>
              <a:t>Report from HEP</a:t>
            </a:r>
            <a:br>
              <a:rPr lang="en-US" dirty="0"/>
            </a:br>
            <a:r>
              <a:rPr lang="en-US" sz="1800" dirty="0"/>
              <a:t>[Teleworking from home in Frederick, MD since March 17</a:t>
            </a:r>
            <a:r>
              <a:rPr lang="en-US" sz="1800" baseline="30000" dirty="0"/>
              <a:t>th</a:t>
            </a:r>
            <a:r>
              <a:rPr lang="en-US" sz="1800" dirty="0"/>
              <a:t>]</a:t>
            </a:r>
            <a:endParaRPr lang="en-US" sz="4400" dirty="0"/>
          </a:p>
        </p:txBody>
      </p:sp>
      <p:sp>
        <p:nvSpPr>
          <p:cNvPr id="5" name="Rectangle 3"/>
          <p:cNvSpPr txBox="1">
            <a:spLocks noChangeArrowheads="1"/>
          </p:cNvSpPr>
          <p:nvPr/>
        </p:nvSpPr>
        <p:spPr>
          <a:xfrm>
            <a:off x="536030" y="4056995"/>
            <a:ext cx="8124495" cy="977460"/>
          </a:xfrm>
          <a:prstGeom prst="rect">
            <a:avLst/>
          </a:prstGeom>
        </p:spPr>
        <p:txBody>
          <a:bodyPr vert="horz" lIns="91440" tIns="45720" rIns="91440" bIns="45720" rtlCol="0">
            <a:normAutofit/>
          </a:bodyPr>
          <a:lstStyle/>
          <a:p>
            <a:pPr algn="ctr"/>
            <a:r>
              <a:rPr lang="en-US" i="1" dirty="0">
                <a:solidFill>
                  <a:schemeClr val="bg1"/>
                </a:solidFill>
              </a:rPr>
              <a:t>12 August 2020</a:t>
            </a:r>
          </a:p>
          <a:p>
            <a:pPr algn="ctr"/>
            <a:r>
              <a:rPr lang="en-US" i="1" dirty="0">
                <a:solidFill>
                  <a:schemeClr val="bg1"/>
                </a:solidFill>
              </a:rPr>
              <a:t>Fermilab 53</a:t>
            </a:r>
            <a:r>
              <a:rPr lang="en-US" i="1" baseline="30000" dirty="0">
                <a:solidFill>
                  <a:schemeClr val="bg1"/>
                </a:solidFill>
              </a:rPr>
              <a:t>rd</a:t>
            </a:r>
            <a:r>
              <a:rPr lang="en-US" i="1" dirty="0">
                <a:solidFill>
                  <a:schemeClr val="bg1"/>
                </a:solidFill>
              </a:rPr>
              <a:t> Annual Users Meeting</a:t>
            </a:r>
          </a:p>
          <a:p>
            <a:pPr algn="ctr"/>
            <a:r>
              <a:rPr lang="en-US" i="1" dirty="0">
                <a:solidFill>
                  <a:schemeClr val="bg1"/>
                </a:solidFill>
              </a:rPr>
              <a:t>Defining the Decade</a:t>
            </a:r>
            <a:endParaRPr lang="en-US" dirty="0">
              <a:solidFill>
                <a:schemeClr val="bg1"/>
              </a:solidFill>
            </a:endParaRPr>
          </a:p>
          <a:p>
            <a:pPr algn="ctr" defTabSz="685800">
              <a:lnSpc>
                <a:spcPct val="120000"/>
              </a:lnSpc>
              <a:spcBef>
                <a:spcPts val="1000"/>
              </a:spcBef>
              <a:buClr>
                <a:schemeClr val="tx2"/>
              </a:buClr>
              <a:buSzPct val="80000"/>
              <a:defRPr/>
            </a:pPr>
            <a:endParaRPr lang="en-US" dirty="0">
              <a:solidFill>
                <a:srgbClr val="FFFFFF"/>
              </a:solidFill>
            </a:endParaRPr>
          </a:p>
        </p:txBody>
      </p:sp>
      <p:sp>
        <p:nvSpPr>
          <p:cNvPr id="9" name="Text Placeholder 1"/>
          <p:cNvSpPr>
            <a:spLocks noGrp="1"/>
          </p:cNvSpPr>
          <p:nvPr>
            <p:ph type="body" sz="quarter" idx="13"/>
          </p:nvPr>
        </p:nvSpPr>
        <p:spPr>
          <a:xfrm>
            <a:off x="1282702" y="5257802"/>
            <a:ext cx="6575425" cy="1417319"/>
          </a:xfrm>
        </p:spPr>
        <p:txBody>
          <a:bodyPr>
            <a:normAutofit/>
          </a:bodyPr>
          <a:lstStyle/>
          <a:p>
            <a:r>
              <a:rPr lang="en-US" dirty="0"/>
              <a:t>Alan Stone</a:t>
            </a:r>
            <a:br>
              <a:rPr lang="en-US" dirty="0"/>
            </a:br>
            <a:r>
              <a:rPr lang="en-US" dirty="0"/>
              <a:t>Office of High Energy Physics</a:t>
            </a:r>
          </a:p>
          <a:p>
            <a:pPr>
              <a:spcBef>
                <a:spcPts val="0"/>
              </a:spcBef>
            </a:pPr>
            <a:r>
              <a:rPr lang="en-US" dirty="0"/>
              <a:t>Office of Science, U.S. Department of Energy</a:t>
            </a:r>
          </a:p>
        </p:txBody>
      </p:sp>
    </p:spTree>
    <p:extLst>
      <p:ext uri="{BB962C8B-B14F-4D97-AF65-F5344CB8AC3E}">
        <p14:creationId xmlns:p14="http://schemas.microsoft.com/office/powerpoint/2010/main" val="36909348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Core Research vs. Early Career</a:t>
            </a:r>
          </a:p>
        </p:txBody>
      </p:sp>
      <p:sp>
        <p:nvSpPr>
          <p:cNvPr id="3" name="Content Placeholder 2"/>
          <p:cNvSpPr>
            <a:spLocks noGrp="1"/>
          </p:cNvSpPr>
          <p:nvPr>
            <p:ph idx="1"/>
          </p:nvPr>
        </p:nvSpPr>
        <p:spPr>
          <a:xfrm>
            <a:off x="252250" y="901721"/>
            <a:ext cx="8757581" cy="5190522"/>
          </a:xfrm>
        </p:spPr>
        <p:txBody>
          <a:bodyPr>
            <a:noAutofit/>
          </a:bodyPr>
          <a:lstStyle/>
          <a:p>
            <a:pPr>
              <a:spcBef>
                <a:spcPts val="0"/>
              </a:spcBef>
            </a:pPr>
            <a:r>
              <a:rPr lang="en-US" sz="1600" b="1" dirty="0"/>
              <a:t>Core Research </a:t>
            </a:r>
            <a:r>
              <a:rPr lang="en-US" sz="1600" dirty="0"/>
              <a:t>and </a:t>
            </a:r>
            <a:r>
              <a:rPr lang="en-US" sz="1600" b="1" dirty="0"/>
              <a:t>Early Career Research Award </a:t>
            </a:r>
            <a:r>
              <a:rPr lang="en-US" sz="1600" dirty="0"/>
              <a:t>proposals are subject to scientific &amp; technical merit and program policy factors, and a comparative review is used to enhance the validity of the written evaluations</a:t>
            </a:r>
          </a:p>
          <a:p>
            <a:pPr lvl="1">
              <a:spcBef>
                <a:spcPts val="0"/>
              </a:spcBef>
            </a:pPr>
            <a:r>
              <a:rPr lang="en-US" sz="1500" dirty="0"/>
              <a:t>Many factors weigh the selection process (and funding recommendations)</a:t>
            </a:r>
          </a:p>
          <a:p>
            <a:pPr lvl="2">
              <a:spcBef>
                <a:spcPts val="0"/>
              </a:spcBef>
              <a:spcAft>
                <a:spcPts val="0"/>
              </a:spcAft>
            </a:pPr>
            <a:r>
              <a:rPr lang="en-US" sz="1400" b="1" i="1" dirty="0"/>
              <a:t>Compelling research proposal </a:t>
            </a:r>
            <a:r>
              <a:rPr lang="en-US" sz="1400" dirty="0"/>
              <a:t>for </a:t>
            </a:r>
            <a:r>
              <a:rPr lang="en-US" sz="1400" dirty="0">
                <a:solidFill>
                  <a:schemeClr val="tx1">
                    <a:lumMod val="85000"/>
                    <a:lumOff val="15000"/>
                  </a:schemeClr>
                </a:solidFill>
              </a:rPr>
              <a:t>next </a:t>
            </a:r>
            <a:r>
              <a:rPr lang="en-US" sz="1400" dirty="0"/>
              <a:t>~3-5 years</a:t>
            </a:r>
          </a:p>
          <a:p>
            <a:pPr lvl="3">
              <a:spcBef>
                <a:spcPts val="0"/>
              </a:spcBef>
              <a:spcAft>
                <a:spcPts val="0"/>
              </a:spcAft>
              <a:buClr>
                <a:schemeClr val="accent1"/>
              </a:buClr>
              <a:buSzPct val="140000"/>
              <a:buFont typeface="Wingdings" panose="05000000000000000000" pitchFamily="2" charset="2"/>
              <a:buChar char=""/>
            </a:pPr>
            <a:r>
              <a:rPr lang="en-US" sz="1200" dirty="0"/>
              <a:t>  </a:t>
            </a:r>
            <a:r>
              <a:rPr lang="en-US" sz="1200" b="1" dirty="0">
                <a:solidFill>
                  <a:schemeClr val="accent1"/>
                </a:solidFill>
              </a:rPr>
              <a:t>Interesting?    Novel?    Significant?    Plausibly achievable?</a:t>
            </a:r>
          </a:p>
          <a:p>
            <a:pPr lvl="3">
              <a:spcBef>
                <a:spcPts val="0"/>
              </a:spcBef>
              <a:spcAft>
                <a:spcPts val="0"/>
              </a:spcAft>
              <a:buClr>
                <a:schemeClr val="accent4"/>
              </a:buClr>
              <a:buSzPct val="150000"/>
              <a:buFont typeface="Wingdings" panose="05000000000000000000" pitchFamily="2" charset="2"/>
              <a:buChar char=""/>
            </a:pPr>
            <a:r>
              <a:rPr lang="en-US" sz="1200" dirty="0">
                <a:solidFill>
                  <a:schemeClr val="accent4"/>
                </a:solidFill>
              </a:rPr>
              <a:t>  </a:t>
            </a:r>
            <a:r>
              <a:rPr lang="en-US" sz="1200" b="1" dirty="0">
                <a:solidFill>
                  <a:schemeClr val="accent4"/>
                </a:solidFill>
              </a:rPr>
              <a:t>Incremental?    Implausibly ambitious?    Poorly presented?</a:t>
            </a:r>
          </a:p>
          <a:p>
            <a:pPr lvl="2">
              <a:spcBef>
                <a:spcPts val="0"/>
              </a:spcBef>
              <a:spcAft>
                <a:spcPts val="0"/>
              </a:spcAft>
            </a:pPr>
            <a:r>
              <a:rPr lang="en-US" sz="1400" b="1" i="1" dirty="0">
                <a:solidFill>
                  <a:schemeClr val="tx1">
                    <a:lumMod val="85000"/>
                    <a:lumOff val="15000"/>
                  </a:schemeClr>
                </a:solidFill>
              </a:rPr>
              <a:t>Significant recent contributions </a:t>
            </a:r>
            <a:r>
              <a:rPr lang="en-US" sz="1400" dirty="0"/>
              <a:t>in last 3-5 years</a:t>
            </a:r>
          </a:p>
          <a:p>
            <a:pPr lvl="3">
              <a:spcBef>
                <a:spcPts val="0"/>
              </a:spcBef>
              <a:spcAft>
                <a:spcPts val="0"/>
              </a:spcAft>
            </a:pPr>
            <a:r>
              <a:rPr lang="en-US" sz="1200" dirty="0"/>
              <a:t>Synergy and collaboration within group (as appropriate)</a:t>
            </a:r>
          </a:p>
          <a:p>
            <a:pPr lvl="3">
              <a:spcBef>
                <a:spcPts val="0"/>
              </a:spcBef>
              <a:spcAft>
                <a:spcPts val="0"/>
              </a:spcAft>
            </a:pPr>
            <a:r>
              <a:rPr lang="en-US" sz="1200" dirty="0"/>
              <a:t>Contributions to the research infrastructure of experiments</a:t>
            </a:r>
          </a:p>
          <a:p>
            <a:pPr lvl="2">
              <a:spcBef>
                <a:spcPts val="0"/>
              </a:spcBef>
              <a:spcAft>
                <a:spcPts val="0"/>
              </a:spcAft>
            </a:pPr>
            <a:r>
              <a:rPr lang="en-US" sz="1400" b="1" i="1" dirty="0"/>
              <a:t>Alignment with HEP </a:t>
            </a:r>
            <a:r>
              <a:rPr lang="en-US" sz="1400" dirty="0"/>
              <a:t>programmatic priorities</a:t>
            </a:r>
          </a:p>
          <a:p>
            <a:pPr lvl="2">
              <a:spcBef>
                <a:spcPts val="0"/>
              </a:spcBef>
              <a:spcAft>
                <a:spcPts val="0"/>
              </a:spcAft>
            </a:pPr>
            <a:r>
              <a:rPr lang="en-US" sz="1400" b="1" i="1" dirty="0"/>
              <a:t>Balanced program </a:t>
            </a:r>
            <a:r>
              <a:rPr lang="en-US" sz="1400" dirty="0"/>
              <a:t>of R&amp;D/design, support of construction or operations, data analysis</a:t>
            </a:r>
          </a:p>
          <a:p>
            <a:pPr lvl="3">
              <a:spcBef>
                <a:spcPts val="0"/>
              </a:spcBef>
              <a:spcAft>
                <a:spcPts val="0"/>
              </a:spcAft>
            </a:pPr>
            <a:r>
              <a:rPr lang="en-US" sz="1200" dirty="0"/>
              <a:t>This may span multiple experiments over the proposal’s project period</a:t>
            </a:r>
          </a:p>
          <a:p>
            <a:pPr>
              <a:spcBef>
                <a:spcPts val="0"/>
              </a:spcBef>
            </a:pPr>
            <a:r>
              <a:rPr lang="en-US" sz="1600" b="1" dirty="0"/>
              <a:t>Early Career Research Award </a:t>
            </a:r>
            <a:r>
              <a:rPr lang="en-US" sz="1600" dirty="0"/>
              <a:t>is more competitive and should address:</a:t>
            </a:r>
          </a:p>
          <a:p>
            <a:pPr lvl="1">
              <a:spcBef>
                <a:spcPts val="0"/>
              </a:spcBef>
              <a:spcAft>
                <a:spcPts val="0"/>
              </a:spcAft>
            </a:pPr>
            <a:r>
              <a:rPr lang="en-US" sz="1400" dirty="0">
                <a:solidFill>
                  <a:schemeClr val="tx1"/>
                </a:solidFill>
              </a:rPr>
              <a:t>What is the key challenge being addressed? </a:t>
            </a:r>
            <a:r>
              <a:rPr lang="en-US" sz="1400" b="1" dirty="0">
                <a:solidFill>
                  <a:schemeClr val="tx1"/>
                </a:solidFill>
              </a:rPr>
              <a:t>[New Tool and/or New Physics]</a:t>
            </a:r>
          </a:p>
          <a:p>
            <a:pPr lvl="1">
              <a:spcBef>
                <a:spcPts val="0"/>
              </a:spcBef>
              <a:spcAft>
                <a:spcPts val="0"/>
              </a:spcAft>
            </a:pPr>
            <a:r>
              <a:rPr lang="en-US" sz="1400" dirty="0">
                <a:solidFill>
                  <a:schemeClr val="tx1"/>
                </a:solidFill>
              </a:rPr>
              <a:t>Why is the PI best positioned to take on this project? </a:t>
            </a:r>
            <a:r>
              <a:rPr lang="en-US" sz="1400" b="1" dirty="0">
                <a:solidFill>
                  <a:schemeClr val="tx1"/>
                </a:solidFill>
              </a:rPr>
              <a:t>[Uniqueness]</a:t>
            </a:r>
          </a:p>
          <a:p>
            <a:pPr lvl="1">
              <a:spcBef>
                <a:spcPts val="0"/>
              </a:spcBef>
              <a:spcAft>
                <a:spcPts val="0"/>
              </a:spcAft>
            </a:pPr>
            <a:r>
              <a:rPr lang="en-US" sz="1400" dirty="0">
                <a:solidFill>
                  <a:schemeClr val="tx1"/>
                </a:solidFill>
              </a:rPr>
              <a:t>How does this research exploit/engage the capabilities of the institution? </a:t>
            </a:r>
            <a:r>
              <a:rPr lang="en-US" sz="1400" b="1" dirty="0">
                <a:solidFill>
                  <a:schemeClr val="tx1"/>
                </a:solidFill>
              </a:rPr>
              <a:t>[Leverage]</a:t>
            </a:r>
          </a:p>
          <a:p>
            <a:pPr lvl="1">
              <a:spcBef>
                <a:spcPts val="0"/>
              </a:spcBef>
              <a:spcAft>
                <a:spcPts val="0"/>
              </a:spcAft>
            </a:pPr>
            <a:r>
              <a:rPr lang="en-US" sz="1400" dirty="0">
                <a:solidFill>
                  <a:schemeClr val="tx1"/>
                </a:solidFill>
              </a:rPr>
              <a:t>What resources are required to carry out this project successfully? </a:t>
            </a:r>
            <a:r>
              <a:rPr lang="en-US" sz="1400" b="1" dirty="0">
                <a:solidFill>
                  <a:schemeClr val="tx1"/>
                </a:solidFill>
              </a:rPr>
              <a:t>[Budget]</a:t>
            </a:r>
          </a:p>
          <a:p>
            <a:pPr lvl="1">
              <a:spcBef>
                <a:spcPts val="0"/>
              </a:spcBef>
              <a:spcAft>
                <a:spcPts val="0"/>
              </a:spcAft>
            </a:pPr>
            <a:r>
              <a:rPr lang="en-US" sz="1400" dirty="0">
                <a:solidFill>
                  <a:schemeClr val="tx1"/>
                </a:solidFill>
              </a:rPr>
              <a:t>Robust 5-year timeline: milestones, deliverables, &amp; workforce training? </a:t>
            </a:r>
            <a:r>
              <a:rPr lang="en-US" sz="1400" b="1" dirty="0">
                <a:solidFill>
                  <a:schemeClr val="tx1"/>
                </a:solidFill>
              </a:rPr>
              <a:t>[Management]</a:t>
            </a:r>
            <a:r>
              <a:rPr lang="en-US" sz="1400" dirty="0">
                <a:solidFill>
                  <a:schemeClr val="tx1"/>
                </a:solidFill>
              </a:rPr>
              <a:t> </a:t>
            </a:r>
          </a:p>
          <a:p>
            <a:pPr lvl="1">
              <a:spcBef>
                <a:spcPts val="0"/>
              </a:spcBef>
              <a:spcAft>
                <a:spcPts val="0"/>
              </a:spcAft>
            </a:pPr>
            <a:r>
              <a:rPr lang="en-US" sz="1400" dirty="0">
                <a:solidFill>
                  <a:schemeClr val="tx1"/>
                </a:solidFill>
              </a:rPr>
              <a:t>Why you are a future leader in high energy physics? </a:t>
            </a:r>
            <a:r>
              <a:rPr lang="en-US" sz="1400" b="1" dirty="0">
                <a:solidFill>
                  <a:schemeClr val="tx1"/>
                </a:solidFill>
              </a:rPr>
              <a:t>[Leadership] </a:t>
            </a:r>
          </a:p>
        </p:txBody>
      </p:sp>
      <p:sp>
        <p:nvSpPr>
          <p:cNvPr id="5" name="TextBox 4"/>
          <p:cNvSpPr txBox="1"/>
          <p:nvPr/>
        </p:nvSpPr>
        <p:spPr>
          <a:xfrm>
            <a:off x="8812420" y="6614742"/>
            <a:ext cx="325730" cy="246221"/>
          </a:xfrm>
          <a:prstGeom prst="rect">
            <a:avLst/>
          </a:prstGeom>
          <a:noFill/>
        </p:spPr>
        <p:txBody>
          <a:bodyPr wrap="none" rtlCol="0">
            <a:spAutoFit/>
          </a:bodyPr>
          <a:lstStyle/>
          <a:p>
            <a:r>
              <a:rPr lang="en-US" sz="1000" b="1" dirty="0">
                <a:solidFill>
                  <a:srgbClr val="006600"/>
                </a:solidFill>
                <a:latin typeface="Arial" pitchFamily="34" charset="0"/>
                <a:cs typeface="Arial" pitchFamily="34" charset="0"/>
              </a:rPr>
              <a:t>33</a:t>
            </a:r>
          </a:p>
        </p:txBody>
      </p:sp>
      <p:sp>
        <p:nvSpPr>
          <p:cNvPr id="6" name="Slide Number Placeholder 5"/>
          <p:cNvSpPr>
            <a:spLocks noGrp="1"/>
          </p:cNvSpPr>
          <p:nvPr>
            <p:ph type="sldNum" sz="quarter" idx="12"/>
          </p:nvPr>
        </p:nvSpPr>
        <p:spPr/>
        <p:txBody>
          <a:bodyPr/>
          <a:lstStyle/>
          <a:p>
            <a:fld id="{26CA2777-A89F-4130-B308-73BB65955918}" type="slidenum">
              <a:rPr lang="en-US" smtClean="0"/>
              <a:pPr/>
              <a:t>10</a:t>
            </a:fld>
            <a:endParaRPr lang="en-US"/>
          </a:p>
        </p:txBody>
      </p:sp>
      <p:sp>
        <p:nvSpPr>
          <p:cNvPr id="7" name="Footer Placeholder 6"/>
          <p:cNvSpPr>
            <a:spLocks noGrp="1"/>
          </p:cNvSpPr>
          <p:nvPr>
            <p:ph type="ftr" sz="quarter" idx="11"/>
          </p:nvPr>
        </p:nvSpPr>
        <p:spPr/>
        <p:txBody>
          <a:bodyPr/>
          <a:lstStyle/>
          <a:p>
            <a:r>
              <a:rPr lang="en-US"/>
              <a:t>HEP @ 53rd Annual Users Mtg</a:t>
            </a:r>
            <a:endParaRPr lang="en-US" dirty="0"/>
          </a:p>
        </p:txBody>
      </p:sp>
      <p:sp>
        <p:nvSpPr>
          <p:cNvPr id="4" name="Date Placeholder 3">
            <a:extLst>
              <a:ext uri="{FF2B5EF4-FFF2-40B4-BE49-F238E27FC236}">
                <a16:creationId xmlns:a16="http://schemas.microsoft.com/office/drawing/2014/main" id="{BB9BD950-6FE9-4C4B-8034-BCC94046F95E}"/>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369506975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HEP Major Laboratory Investments</a:t>
            </a:r>
          </a:p>
        </p:txBody>
      </p:sp>
      <p:sp>
        <p:nvSpPr>
          <p:cNvPr id="6" name="Slide Number Placeholder 5"/>
          <p:cNvSpPr>
            <a:spLocks noGrp="1"/>
          </p:cNvSpPr>
          <p:nvPr>
            <p:ph type="sldNum" sz="quarter" idx="12"/>
          </p:nvPr>
        </p:nvSpPr>
        <p:spPr/>
        <p:txBody>
          <a:bodyPr/>
          <a:lstStyle/>
          <a:p>
            <a:fld id="{600448BA-62AF-4340-AB5F-316C0E06117B}" type="slidenum">
              <a:rPr lang="en-US" smtClean="0">
                <a:solidFill>
                  <a:srgbClr val="0F3F66"/>
                </a:solidFill>
              </a:rPr>
              <a:pPr/>
              <a:t>100</a:t>
            </a:fld>
            <a:endParaRPr lang="en-US" dirty="0">
              <a:solidFill>
                <a:srgbClr val="0F3F66"/>
              </a:solidFill>
            </a:endParaRPr>
          </a:p>
        </p:txBody>
      </p:sp>
      <p:pic>
        <p:nvPicPr>
          <p:cNvPr id="1026" name="Picture 2" descr="Image result for fermilab logo"/>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9741" y="4109074"/>
            <a:ext cx="2049782" cy="4381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brookhaven lab logo"/>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83831" y="1188482"/>
            <a:ext cx="2017354" cy="73969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slac laboratory logo"/>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152992" y="3948215"/>
            <a:ext cx="1946787" cy="73004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argonne national lab logo"/>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49844" y="1284346"/>
            <a:ext cx="2046233" cy="5559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024583" y="1047726"/>
            <a:ext cx="1213103" cy="1035181"/>
          </a:xfrm>
          <a:prstGeom prst="rect">
            <a:avLst/>
          </a:prstGeom>
        </p:spPr>
      </p:pic>
      <p:sp>
        <p:nvSpPr>
          <p:cNvPr id="10" name="Content Placeholder 9"/>
          <p:cNvSpPr>
            <a:spLocks noGrp="1"/>
          </p:cNvSpPr>
          <p:nvPr>
            <p:ph idx="1"/>
          </p:nvPr>
        </p:nvSpPr>
        <p:spPr>
          <a:xfrm>
            <a:off x="252088" y="4547215"/>
            <a:ext cx="4242538" cy="1581233"/>
          </a:xfrm>
        </p:spPr>
        <p:txBody>
          <a:bodyPr>
            <a:normAutofit fontScale="77500" lnSpcReduction="20000"/>
          </a:bodyPr>
          <a:lstStyle/>
          <a:p>
            <a:r>
              <a:rPr lang="en-US" sz="1200" dirty="0"/>
              <a:t>Fermilab Accelerator Complex User Facility supports beam-driven neutrino science and precision science experiments</a:t>
            </a:r>
          </a:p>
          <a:p>
            <a:r>
              <a:rPr lang="en-US" sz="1200" dirty="0"/>
              <a:t>Superconducting RF accelerator technology, high-intensity particle beams and high-power targets</a:t>
            </a:r>
          </a:p>
          <a:p>
            <a:r>
              <a:rPr lang="en-US" sz="1100" dirty="0"/>
              <a:t>Extensive infrastructure for accelerator and detector R&amp;D, including specialized facilities for design, fabrication and testing</a:t>
            </a:r>
            <a:endParaRPr lang="en-US" sz="1200" dirty="0"/>
          </a:p>
          <a:p>
            <a:r>
              <a:rPr lang="en-US" sz="1200" dirty="0"/>
              <a:t>Host Lab for LBNF/DUNE, PIP-II, HL-LHC AUP, HL-LHC CMS, and U.S. CMS, hosting CMS Tier-1 computing center</a:t>
            </a:r>
          </a:p>
        </p:txBody>
      </p:sp>
      <p:sp>
        <p:nvSpPr>
          <p:cNvPr id="15" name="Content Placeholder 9"/>
          <p:cNvSpPr txBox="1">
            <a:spLocks/>
          </p:cNvSpPr>
          <p:nvPr/>
        </p:nvSpPr>
        <p:spPr>
          <a:xfrm>
            <a:off x="6171987" y="2000778"/>
            <a:ext cx="2818647" cy="1874839"/>
          </a:xfrm>
          <a:prstGeom prst="rect">
            <a:avLst/>
          </a:prstGeom>
        </p:spPr>
        <p:txBody>
          <a:bodyPr vert="horz" lIns="91440" tIns="45720" rIns="91440" bIns="45720" rtlCol="0">
            <a:normAutofit fontScale="92500"/>
          </a:bodyPr>
          <a:lstStyle>
            <a:lvl1pPr marL="227013" indent="-173038" algn="l" defTabSz="685800" rtl="0" eaLnBrk="1" latinLnBrk="0" hangingPunct="1">
              <a:lnSpc>
                <a:spcPct val="120000"/>
              </a:lnSpc>
              <a:spcBef>
                <a:spcPts val="1000"/>
              </a:spcBef>
              <a:buClr>
                <a:schemeClr val="tx2"/>
              </a:buClr>
              <a:buSzPct val="80000"/>
              <a:buFont typeface="Wingdings 3" panose="05040102010807070707" pitchFamily="18" charset="2"/>
              <a:buChar char=""/>
              <a:defRPr sz="2800" kern="1200">
                <a:solidFill>
                  <a:schemeClr val="tx1"/>
                </a:solidFill>
                <a:latin typeface="+mn-lt"/>
                <a:ea typeface="+mn-ea"/>
                <a:cs typeface="+mn-cs"/>
              </a:defRPr>
            </a:lvl1pPr>
            <a:lvl2pPr marL="39846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2400" kern="1200">
                <a:solidFill>
                  <a:schemeClr val="tx1">
                    <a:lumMod val="75000"/>
                    <a:lumOff val="25000"/>
                  </a:schemeClr>
                </a:solidFill>
                <a:latin typeface="+mn-lt"/>
                <a:ea typeface="+mn-ea"/>
                <a:cs typeface="+mn-cs"/>
              </a:defRPr>
            </a:lvl2pPr>
            <a:lvl3pPr marL="56991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2000" kern="1200">
                <a:solidFill>
                  <a:schemeClr val="tx1">
                    <a:lumMod val="75000"/>
                    <a:lumOff val="25000"/>
                  </a:schemeClr>
                </a:solidFill>
                <a:latin typeface="+mn-lt"/>
                <a:ea typeface="+mn-ea"/>
                <a:cs typeface="+mn-cs"/>
              </a:defRPr>
            </a:lvl3pPr>
            <a:lvl4pPr marL="742950" indent="-173038"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4pPr>
            <a:lvl5pPr marL="914400"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a:lstStyle>
          <a:p>
            <a:pPr>
              <a:buClr>
                <a:srgbClr val="0F3F66"/>
              </a:buClr>
            </a:pPr>
            <a:r>
              <a:rPr lang="en-US" sz="1200" dirty="0">
                <a:solidFill>
                  <a:prstClr val="black"/>
                </a:solidFill>
              </a:rPr>
              <a:t>Brookhaven Accelerator Test Facility</a:t>
            </a:r>
          </a:p>
          <a:p>
            <a:pPr>
              <a:buClr>
                <a:srgbClr val="0F3F66"/>
              </a:buClr>
            </a:pPr>
            <a:r>
              <a:rPr lang="en-US" sz="1200" dirty="0">
                <a:solidFill>
                  <a:prstClr val="black"/>
                </a:solidFill>
              </a:rPr>
              <a:t>Detector R&amp;D and readout development, leveraging Instrumentation Division</a:t>
            </a:r>
          </a:p>
          <a:p>
            <a:pPr>
              <a:buClr>
                <a:srgbClr val="0F3F66"/>
              </a:buClr>
            </a:pPr>
            <a:r>
              <a:rPr lang="en-US" sz="1200" dirty="0">
                <a:solidFill>
                  <a:prstClr val="black"/>
                </a:solidFill>
              </a:rPr>
              <a:t>Host Lab for U.S. ATLAS, hosting ATLAS Tier-1 computing center</a:t>
            </a:r>
          </a:p>
          <a:p>
            <a:pPr>
              <a:buClr>
                <a:srgbClr val="0F3F66"/>
              </a:buClr>
            </a:pPr>
            <a:endParaRPr lang="en-US" sz="1200" dirty="0">
              <a:solidFill>
                <a:prstClr val="black"/>
              </a:solidFill>
            </a:endParaRPr>
          </a:p>
          <a:p>
            <a:pPr>
              <a:buClr>
                <a:srgbClr val="0F3F66"/>
              </a:buClr>
            </a:pPr>
            <a:endParaRPr lang="en-US" sz="1200" dirty="0">
              <a:solidFill>
                <a:prstClr val="black"/>
              </a:solidFill>
            </a:endParaRPr>
          </a:p>
        </p:txBody>
      </p:sp>
      <p:sp>
        <p:nvSpPr>
          <p:cNvPr id="16" name="Content Placeholder 9"/>
          <p:cNvSpPr txBox="1">
            <a:spLocks/>
          </p:cNvSpPr>
          <p:nvPr/>
        </p:nvSpPr>
        <p:spPr>
          <a:xfrm>
            <a:off x="4748097" y="4549163"/>
            <a:ext cx="4242537" cy="1579285"/>
          </a:xfrm>
          <a:prstGeom prst="rect">
            <a:avLst/>
          </a:prstGeom>
        </p:spPr>
        <p:txBody>
          <a:bodyPr vert="horz" lIns="91440" tIns="45720" rIns="91440" bIns="45720" rtlCol="0">
            <a:normAutofit lnSpcReduction="10000"/>
          </a:bodyPr>
          <a:lstStyle>
            <a:lvl1pPr marL="227013" indent="-173038" algn="l" defTabSz="685800" rtl="0" eaLnBrk="1" latinLnBrk="0" hangingPunct="1">
              <a:lnSpc>
                <a:spcPct val="120000"/>
              </a:lnSpc>
              <a:spcBef>
                <a:spcPts val="1000"/>
              </a:spcBef>
              <a:buClr>
                <a:schemeClr val="tx2"/>
              </a:buClr>
              <a:buSzPct val="80000"/>
              <a:buFont typeface="Wingdings 3" panose="05040102010807070707" pitchFamily="18" charset="2"/>
              <a:buChar char=""/>
              <a:defRPr sz="2800" kern="1200">
                <a:solidFill>
                  <a:schemeClr val="tx1"/>
                </a:solidFill>
                <a:latin typeface="+mn-lt"/>
                <a:ea typeface="+mn-ea"/>
                <a:cs typeface="+mn-cs"/>
              </a:defRPr>
            </a:lvl1pPr>
            <a:lvl2pPr marL="39846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2400" kern="1200">
                <a:solidFill>
                  <a:schemeClr val="tx1">
                    <a:lumMod val="75000"/>
                    <a:lumOff val="25000"/>
                  </a:schemeClr>
                </a:solidFill>
                <a:latin typeface="+mn-lt"/>
                <a:ea typeface="+mn-ea"/>
                <a:cs typeface="+mn-cs"/>
              </a:defRPr>
            </a:lvl2pPr>
            <a:lvl3pPr marL="56991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2000" kern="1200">
                <a:solidFill>
                  <a:schemeClr val="tx1">
                    <a:lumMod val="75000"/>
                    <a:lumOff val="25000"/>
                  </a:schemeClr>
                </a:solidFill>
                <a:latin typeface="+mn-lt"/>
                <a:ea typeface="+mn-ea"/>
                <a:cs typeface="+mn-cs"/>
              </a:defRPr>
            </a:lvl3pPr>
            <a:lvl4pPr marL="742950" indent="-173038"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4pPr>
            <a:lvl5pPr marL="914400"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a:lstStyle>
          <a:p>
            <a:pPr>
              <a:buClr>
                <a:srgbClr val="0F3F66"/>
              </a:buClr>
            </a:pPr>
            <a:r>
              <a:rPr lang="en-US" sz="1200" dirty="0">
                <a:solidFill>
                  <a:prstClr val="black"/>
                </a:solidFill>
              </a:rPr>
              <a:t>Beam-driven plasma wakefield accelerator technology (FACET)</a:t>
            </a:r>
          </a:p>
          <a:p>
            <a:pPr>
              <a:buClr>
                <a:srgbClr val="0F3F66"/>
              </a:buClr>
            </a:pPr>
            <a:r>
              <a:rPr lang="en-US" sz="1200" dirty="0">
                <a:solidFill>
                  <a:prstClr val="black"/>
                </a:solidFill>
              </a:rPr>
              <a:t>Kavli Institute for Particle Astrophysics and Cosmology</a:t>
            </a:r>
          </a:p>
          <a:p>
            <a:pPr>
              <a:buClr>
                <a:srgbClr val="0F3F66"/>
              </a:buClr>
            </a:pPr>
            <a:r>
              <a:rPr lang="en-US" sz="1200" dirty="0">
                <a:solidFill>
                  <a:prstClr val="black"/>
                </a:solidFill>
              </a:rPr>
              <a:t>Host Lab for SuperCDMS-SNOLAB dark matter experiment and Vera Rubin Observatory</a:t>
            </a:r>
          </a:p>
        </p:txBody>
      </p:sp>
      <p:sp>
        <p:nvSpPr>
          <p:cNvPr id="17" name="Content Placeholder 9"/>
          <p:cNvSpPr txBox="1">
            <a:spLocks/>
          </p:cNvSpPr>
          <p:nvPr/>
        </p:nvSpPr>
        <p:spPr>
          <a:xfrm>
            <a:off x="3213814" y="2025189"/>
            <a:ext cx="2834641" cy="1880179"/>
          </a:xfrm>
          <a:prstGeom prst="rect">
            <a:avLst/>
          </a:prstGeom>
        </p:spPr>
        <p:txBody>
          <a:bodyPr vert="horz" lIns="91440" tIns="45720" rIns="91440" bIns="45720" rtlCol="0">
            <a:normAutofit fontScale="77500" lnSpcReduction="20000"/>
          </a:bodyPr>
          <a:lstStyle>
            <a:lvl1pPr marL="227013" indent="-173038" algn="l" defTabSz="685800" rtl="0" eaLnBrk="1" latinLnBrk="0" hangingPunct="1">
              <a:lnSpc>
                <a:spcPct val="120000"/>
              </a:lnSpc>
              <a:spcBef>
                <a:spcPts val="1000"/>
              </a:spcBef>
              <a:buClr>
                <a:schemeClr val="tx2"/>
              </a:buClr>
              <a:buSzPct val="80000"/>
              <a:buFont typeface="Wingdings 3" panose="05040102010807070707" pitchFamily="18" charset="2"/>
              <a:buChar char=""/>
              <a:defRPr sz="2800" kern="1200">
                <a:solidFill>
                  <a:schemeClr val="tx1"/>
                </a:solidFill>
                <a:latin typeface="+mn-lt"/>
                <a:ea typeface="+mn-ea"/>
                <a:cs typeface="+mn-cs"/>
              </a:defRPr>
            </a:lvl1pPr>
            <a:lvl2pPr marL="39846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2400" kern="1200">
                <a:solidFill>
                  <a:schemeClr val="tx1">
                    <a:lumMod val="75000"/>
                    <a:lumOff val="25000"/>
                  </a:schemeClr>
                </a:solidFill>
                <a:latin typeface="+mn-lt"/>
                <a:ea typeface="+mn-ea"/>
                <a:cs typeface="+mn-cs"/>
              </a:defRPr>
            </a:lvl2pPr>
            <a:lvl3pPr marL="56991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2000" kern="1200">
                <a:solidFill>
                  <a:schemeClr val="tx1">
                    <a:lumMod val="75000"/>
                    <a:lumOff val="25000"/>
                  </a:schemeClr>
                </a:solidFill>
                <a:latin typeface="+mn-lt"/>
                <a:ea typeface="+mn-ea"/>
                <a:cs typeface="+mn-cs"/>
              </a:defRPr>
            </a:lvl3pPr>
            <a:lvl4pPr marL="742950" indent="-173038"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4pPr>
            <a:lvl5pPr marL="914400"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a:lstStyle>
          <a:p>
            <a:pPr>
              <a:buClr>
                <a:srgbClr val="0F3F66"/>
              </a:buClr>
            </a:pPr>
            <a:r>
              <a:rPr lang="en-US" sz="1200" dirty="0">
                <a:solidFill>
                  <a:prstClr val="black"/>
                </a:solidFill>
              </a:rPr>
              <a:t>Laser-driven plasma wakefield accelerator technology (BELLA)</a:t>
            </a:r>
          </a:p>
          <a:p>
            <a:pPr>
              <a:buClr>
                <a:srgbClr val="0F3F66"/>
              </a:buClr>
            </a:pPr>
            <a:r>
              <a:rPr lang="en-US" sz="1200" dirty="0">
                <a:solidFill>
                  <a:prstClr val="black"/>
                </a:solidFill>
              </a:rPr>
              <a:t>Silicon detectors for LHC, dark matter, and dark energy experiments</a:t>
            </a:r>
          </a:p>
          <a:p>
            <a:pPr>
              <a:buClr>
                <a:srgbClr val="0F3F66"/>
              </a:buClr>
            </a:pPr>
            <a:r>
              <a:rPr lang="en-US" sz="1200" dirty="0">
                <a:solidFill>
                  <a:prstClr val="black"/>
                </a:solidFill>
              </a:rPr>
              <a:t>Leveraging NERSC for high-throughput computing &amp; large-scale simulations and Energy Sciences Network (ESnet) for big data transfer, including LHC</a:t>
            </a:r>
          </a:p>
          <a:p>
            <a:pPr>
              <a:buClr>
                <a:srgbClr val="0F3F66"/>
              </a:buClr>
            </a:pPr>
            <a:r>
              <a:rPr lang="en-US" sz="1200" dirty="0">
                <a:solidFill>
                  <a:prstClr val="black"/>
                </a:solidFill>
              </a:rPr>
              <a:t>Host Lab for LZ experiment and Dark Energy Spectroscopic Instrument (DESI)</a:t>
            </a:r>
          </a:p>
        </p:txBody>
      </p:sp>
      <p:sp>
        <p:nvSpPr>
          <p:cNvPr id="18" name="Content Placeholder 9"/>
          <p:cNvSpPr txBox="1">
            <a:spLocks/>
          </p:cNvSpPr>
          <p:nvPr/>
        </p:nvSpPr>
        <p:spPr>
          <a:xfrm>
            <a:off x="252088" y="2000776"/>
            <a:ext cx="2819916" cy="1874840"/>
          </a:xfrm>
          <a:prstGeom prst="rect">
            <a:avLst/>
          </a:prstGeom>
        </p:spPr>
        <p:txBody>
          <a:bodyPr vert="horz" lIns="91440" tIns="45720" rIns="91440" bIns="45720" rtlCol="0">
            <a:normAutofit fontScale="77500" lnSpcReduction="20000"/>
          </a:bodyPr>
          <a:lstStyle>
            <a:lvl1pPr marL="227013" indent="-173038" algn="l" defTabSz="685800" rtl="0" eaLnBrk="1" latinLnBrk="0" hangingPunct="1">
              <a:lnSpc>
                <a:spcPct val="120000"/>
              </a:lnSpc>
              <a:spcBef>
                <a:spcPts val="1000"/>
              </a:spcBef>
              <a:buClr>
                <a:schemeClr val="tx2"/>
              </a:buClr>
              <a:buSzPct val="80000"/>
              <a:buFont typeface="Wingdings 3" panose="05040102010807070707" pitchFamily="18" charset="2"/>
              <a:buChar char=""/>
              <a:defRPr sz="2800" kern="1200">
                <a:solidFill>
                  <a:schemeClr val="tx1"/>
                </a:solidFill>
                <a:latin typeface="+mn-lt"/>
                <a:ea typeface="+mn-ea"/>
                <a:cs typeface="+mn-cs"/>
              </a:defRPr>
            </a:lvl1pPr>
            <a:lvl2pPr marL="39846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2400" kern="1200">
                <a:solidFill>
                  <a:schemeClr val="tx1">
                    <a:lumMod val="75000"/>
                    <a:lumOff val="25000"/>
                  </a:schemeClr>
                </a:solidFill>
                <a:latin typeface="+mn-lt"/>
                <a:ea typeface="+mn-ea"/>
                <a:cs typeface="+mn-cs"/>
              </a:defRPr>
            </a:lvl2pPr>
            <a:lvl3pPr marL="56991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2000" kern="1200">
                <a:solidFill>
                  <a:schemeClr val="tx1">
                    <a:lumMod val="75000"/>
                    <a:lumOff val="25000"/>
                  </a:schemeClr>
                </a:solidFill>
                <a:latin typeface="+mn-lt"/>
                <a:ea typeface="+mn-ea"/>
                <a:cs typeface="+mn-cs"/>
              </a:defRPr>
            </a:lvl3pPr>
            <a:lvl4pPr marL="742950" indent="-173038"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4pPr>
            <a:lvl5pPr marL="914400"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a:lstStyle>
          <a:p>
            <a:pPr>
              <a:buClr>
                <a:srgbClr val="0F3F66"/>
              </a:buClr>
            </a:pPr>
            <a:r>
              <a:rPr lang="en-US" sz="1200" dirty="0">
                <a:solidFill>
                  <a:prstClr val="black"/>
                </a:solidFill>
              </a:rPr>
              <a:t>Cross-disciplinary R&amp;D with material science and advanced computing, including instrumentation</a:t>
            </a:r>
          </a:p>
          <a:p>
            <a:pPr>
              <a:buClr>
                <a:srgbClr val="0F3F66"/>
              </a:buClr>
            </a:pPr>
            <a:r>
              <a:rPr lang="en-US" sz="1200" dirty="0">
                <a:solidFill>
                  <a:prstClr val="black"/>
                </a:solidFill>
              </a:rPr>
              <a:t>Dielectric accelerator R&amp;D with the Argonne Wakefield Accelerator</a:t>
            </a:r>
          </a:p>
          <a:p>
            <a:pPr>
              <a:buClr>
                <a:srgbClr val="0F3F66"/>
              </a:buClr>
            </a:pPr>
            <a:r>
              <a:rPr lang="en-US" sz="1200" dirty="0">
                <a:solidFill>
                  <a:prstClr val="black"/>
                </a:solidFill>
              </a:rPr>
              <a:t>Computational Cosmology</a:t>
            </a:r>
          </a:p>
          <a:p>
            <a:pPr>
              <a:buClr>
                <a:srgbClr val="0F3F66"/>
              </a:buClr>
            </a:pPr>
            <a:r>
              <a:rPr lang="en-US" sz="1200" dirty="0">
                <a:solidFill>
                  <a:prstClr val="black"/>
                </a:solidFill>
              </a:rPr>
              <a:t>High performance computing applications in HEP, leveraging Argonne Leadership Computing Facility (ALCF)</a:t>
            </a:r>
          </a:p>
          <a:p>
            <a:pPr>
              <a:buClr>
                <a:srgbClr val="0F3F66"/>
              </a:buClr>
            </a:pPr>
            <a:endParaRPr lang="en-US" sz="1200" dirty="0">
              <a:solidFill>
                <a:prstClr val="black"/>
              </a:solidFill>
            </a:endParaRPr>
          </a:p>
        </p:txBody>
      </p:sp>
      <p:sp>
        <p:nvSpPr>
          <p:cNvPr id="12" name="Snip Single Corner Rectangle 11"/>
          <p:cNvSpPr/>
          <p:nvPr/>
        </p:nvSpPr>
        <p:spPr>
          <a:xfrm rot="16200000">
            <a:off x="301359" y="1116447"/>
            <a:ext cx="2743200" cy="2834640"/>
          </a:xfrm>
          <a:prstGeom prst="snip1Rect">
            <a:avLst>
              <a:gd name="adj" fmla="val 1247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Snip Single Corner Rectangle 20"/>
          <p:cNvSpPr/>
          <p:nvPr/>
        </p:nvSpPr>
        <p:spPr>
          <a:xfrm rot="16200000">
            <a:off x="3259533" y="1098487"/>
            <a:ext cx="2743200" cy="2834640"/>
          </a:xfrm>
          <a:prstGeom prst="snip1Rect">
            <a:avLst>
              <a:gd name="adj" fmla="val 1247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Snip Single Corner Rectangle 21"/>
          <p:cNvSpPr/>
          <p:nvPr/>
        </p:nvSpPr>
        <p:spPr>
          <a:xfrm rot="16200000">
            <a:off x="6220908" y="1086695"/>
            <a:ext cx="2743200" cy="2834640"/>
          </a:xfrm>
          <a:prstGeom prst="snip1Rect">
            <a:avLst>
              <a:gd name="adj" fmla="val 1247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Snip Single Corner Rectangle 22"/>
          <p:cNvSpPr/>
          <p:nvPr/>
        </p:nvSpPr>
        <p:spPr>
          <a:xfrm rot="16200000">
            <a:off x="1322909" y="2956728"/>
            <a:ext cx="2100899" cy="4242536"/>
          </a:xfrm>
          <a:prstGeom prst="snip1Rect">
            <a:avLst>
              <a:gd name="adj" fmla="val 1247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 name="Snip Single Corner Rectangle 23"/>
          <p:cNvSpPr/>
          <p:nvPr/>
        </p:nvSpPr>
        <p:spPr>
          <a:xfrm rot="16200000">
            <a:off x="5818916" y="2958459"/>
            <a:ext cx="2100899" cy="4242536"/>
          </a:xfrm>
          <a:prstGeom prst="snip1Rect">
            <a:avLst>
              <a:gd name="adj" fmla="val 1247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Footer Placeholder 24"/>
          <p:cNvSpPr>
            <a:spLocks noGrp="1"/>
          </p:cNvSpPr>
          <p:nvPr>
            <p:ph type="ftr" sz="quarter" idx="11"/>
          </p:nvPr>
        </p:nvSpPr>
        <p:spPr/>
        <p:txBody>
          <a:bodyPr/>
          <a:lstStyle/>
          <a:p>
            <a:r>
              <a:rPr lang="en-US">
                <a:solidFill>
                  <a:srgbClr val="0F3F66"/>
                </a:solidFill>
              </a:rPr>
              <a:t>HEP @ 53rd Annual Users Mtg</a:t>
            </a:r>
            <a:endParaRPr lang="en-US" dirty="0">
              <a:solidFill>
                <a:srgbClr val="0F3F66"/>
              </a:solidFill>
            </a:endParaRPr>
          </a:p>
        </p:txBody>
      </p:sp>
      <p:sp>
        <p:nvSpPr>
          <p:cNvPr id="3" name="Date Placeholder 2">
            <a:extLst>
              <a:ext uri="{FF2B5EF4-FFF2-40B4-BE49-F238E27FC236}">
                <a16:creationId xmlns:a16="http://schemas.microsoft.com/office/drawing/2014/main" id="{F1136A5C-EC55-4DBF-869B-4D3EFD41DD83}"/>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190158936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p:cNvSpPr/>
          <p:nvPr/>
        </p:nvSpPr>
        <p:spPr>
          <a:xfrm>
            <a:off x="-1" y="0"/>
            <a:ext cx="9144001" cy="68514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http://science.energy.gov/~/media/ascr/images/facilities/user-facilities/cori3-at-CRT-thumb.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10369" y="201489"/>
            <a:ext cx="1791752" cy="9954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38070" y="194835"/>
            <a:ext cx="1800225" cy="1000125"/>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71121" y="194834"/>
            <a:ext cx="1800225" cy="1000125"/>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35907" y="1295405"/>
            <a:ext cx="1800225" cy="1000125"/>
          </a:xfrm>
          <a:prstGeom prst="rect">
            <a:avLst/>
          </a:prstGeom>
        </p:spPr>
      </p:pic>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 y="1295405"/>
            <a:ext cx="1800225" cy="1000125"/>
          </a:xfrm>
          <a:prstGeom prst="rect">
            <a:avLst/>
          </a:prstGeom>
        </p:spPr>
      </p:pic>
      <p:pic>
        <p:nvPicPr>
          <p:cNvPr id="10" name="Picture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675326" y="1295404"/>
            <a:ext cx="1800225" cy="1000125"/>
          </a:xfrm>
          <a:prstGeom prst="rect">
            <a:avLst/>
          </a:prstGeom>
        </p:spPr>
      </p:pic>
      <p:pic>
        <p:nvPicPr>
          <p:cNvPr id="11" name="Picture 1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 y="2362202"/>
            <a:ext cx="1800225" cy="1000125"/>
          </a:xfrm>
          <a:prstGeom prst="rect">
            <a:avLst/>
          </a:prstGeom>
        </p:spPr>
      </p:pic>
      <p:pic>
        <p:nvPicPr>
          <p:cNvPr id="12" name="Picture 1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35945" y="2362202"/>
            <a:ext cx="1800225" cy="1000125"/>
          </a:xfrm>
          <a:prstGeom prst="rect">
            <a:avLst/>
          </a:prstGeom>
        </p:spPr>
      </p:pic>
      <p:pic>
        <p:nvPicPr>
          <p:cNvPr id="13" name="Picture 12"/>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 y="3446586"/>
            <a:ext cx="1800225" cy="1000125"/>
          </a:xfrm>
          <a:prstGeom prst="rect">
            <a:avLst/>
          </a:prstGeom>
        </p:spPr>
      </p:pic>
      <p:pic>
        <p:nvPicPr>
          <p:cNvPr id="14" name="Picture 13"/>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835944" y="3446586"/>
            <a:ext cx="1800225" cy="1000125"/>
          </a:xfrm>
          <a:prstGeom prst="rect">
            <a:avLst/>
          </a:prstGeom>
        </p:spPr>
      </p:pic>
      <p:pic>
        <p:nvPicPr>
          <p:cNvPr id="15" name="Picture 14"/>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671888" y="3446586"/>
            <a:ext cx="1800225" cy="1000125"/>
          </a:xfrm>
          <a:prstGeom prst="rect">
            <a:avLst/>
          </a:prstGeom>
        </p:spPr>
      </p:pic>
      <p:pic>
        <p:nvPicPr>
          <p:cNvPr id="16" name="Picture 15"/>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507832" y="3446586"/>
            <a:ext cx="1800225" cy="1000125"/>
          </a:xfrm>
          <a:prstGeom prst="rect">
            <a:avLst/>
          </a:prstGeom>
        </p:spPr>
      </p:pic>
      <p:pic>
        <p:nvPicPr>
          <p:cNvPr id="17" name="Picture 16"/>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7327945" y="1295405"/>
            <a:ext cx="1800225" cy="1000125"/>
          </a:xfrm>
          <a:prstGeom prst="rect">
            <a:avLst/>
          </a:prstGeom>
        </p:spPr>
      </p:pic>
      <p:pic>
        <p:nvPicPr>
          <p:cNvPr id="18" name="Picture 17"/>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3671889" y="2362202"/>
            <a:ext cx="1800225" cy="1000125"/>
          </a:xfrm>
          <a:prstGeom prst="rect">
            <a:avLst/>
          </a:prstGeom>
        </p:spPr>
      </p:pic>
      <p:pic>
        <p:nvPicPr>
          <p:cNvPr id="19" name="Picture 18"/>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507833" y="2362202"/>
            <a:ext cx="1800225" cy="1000125"/>
          </a:xfrm>
          <a:prstGeom prst="rect">
            <a:avLst/>
          </a:prstGeom>
        </p:spPr>
      </p:pic>
      <p:pic>
        <p:nvPicPr>
          <p:cNvPr id="20" name="Picture 19"/>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5510371" y="1295403"/>
            <a:ext cx="1800225" cy="1000125"/>
          </a:xfrm>
          <a:prstGeom prst="rect">
            <a:avLst/>
          </a:prstGeom>
        </p:spPr>
      </p:pic>
      <p:pic>
        <p:nvPicPr>
          <p:cNvPr id="21" name="Picture 20"/>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7343776" y="2362202"/>
            <a:ext cx="1800225" cy="1000125"/>
          </a:xfrm>
          <a:prstGeom prst="rect">
            <a:avLst/>
          </a:prstGeom>
        </p:spPr>
      </p:pic>
      <p:pic>
        <p:nvPicPr>
          <p:cNvPr id="22" name="Picture 21"/>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7343777" y="3446586"/>
            <a:ext cx="1800225" cy="1000125"/>
          </a:xfrm>
          <a:prstGeom prst="rect">
            <a:avLst/>
          </a:prstGeom>
        </p:spPr>
      </p:pic>
      <p:pic>
        <p:nvPicPr>
          <p:cNvPr id="24" name="Picture 23"/>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1" y="4536834"/>
            <a:ext cx="1800225" cy="1000125"/>
          </a:xfrm>
          <a:prstGeom prst="rect">
            <a:avLst/>
          </a:prstGeom>
        </p:spPr>
      </p:pic>
      <p:pic>
        <p:nvPicPr>
          <p:cNvPr id="25" name="Picture 24"/>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845982" y="4536834"/>
            <a:ext cx="1800225" cy="1000125"/>
          </a:xfrm>
          <a:prstGeom prst="rect">
            <a:avLst/>
          </a:prstGeom>
        </p:spPr>
      </p:pic>
      <p:pic>
        <p:nvPicPr>
          <p:cNvPr id="26" name="Picture 25"/>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5535931" y="5638802"/>
            <a:ext cx="1800225" cy="1000125"/>
          </a:xfrm>
          <a:prstGeom prst="rect">
            <a:avLst/>
          </a:prstGeom>
        </p:spPr>
      </p:pic>
      <p:pic>
        <p:nvPicPr>
          <p:cNvPr id="27" name="Picture 26"/>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3707739" y="5638804"/>
            <a:ext cx="1800225" cy="1000125"/>
          </a:xfrm>
          <a:prstGeom prst="rect">
            <a:avLst/>
          </a:prstGeom>
        </p:spPr>
      </p:pic>
      <p:pic>
        <p:nvPicPr>
          <p:cNvPr id="28" name="Picture 27"/>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1866431" y="5638803"/>
            <a:ext cx="1800225" cy="1000125"/>
          </a:xfrm>
          <a:prstGeom prst="rect">
            <a:avLst/>
          </a:prstGeom>
        </p:spPr>
      </p:pic>
      <p:pic>
        <p:nvPicPr>
          <p:cNvPr id="29" name="Picture 28"/>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5521344" y="4536834"/>
            <a:ext cx="1800225" cy="1000125"/>
          </a:xfrm>
          <a:prstGeom prst="rect">
            <a:avLst/>
          </a:prstGeom>
        </p:spPr>
      </p:pic>
      <p:pic>
        <p:nvPicPr>
          <p:cNvPr id="30" name="Picture 29"/>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3660221" y="4529434"/>
            <a:ext cx="1800225" cy="1000125"/>
          </a:xfrm>
          <a:prstGeom prst="rect">
            <a:avLst/>
          </a:prstGeom>
        </p:spPr>
      </p:pic>
      <p:pic>
        <p:nvPicPr>
          <p:cNvPr id="31" name="Picture 30"/>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7327945" y="4536834"/>
            <a:ext cx="1800225" cy="1000125"/>
          </a:xfrm>
          <a:prstGeom prst="rect">
            <a:avLst/>
          </a:prstGeom>
        </p:spPr>
      </p:pic>
      <p:sp>
        <p:nvSpPr>
          <p:cNvPr id="2" name="TextBox 1"/>
          <p:cNvSpPr txBox="1"/>
          <p:nvPr/>
        </p:nvSpPr>
        <p:spPr>
          <a:xfrm>
            <a:off x="-85853" y="160097"/>
            <a:ext cx="1904799" cy="923330"/>
          </a:xfrm>
          <a:prstGeom prst="rect">
            <a:avLst/>
          </a:prstGeom>
          <a:noFill/>
        </p:spPr>
        <p:txBody>
          <a:bodyPr wrap="square" rtlCol="0">
            <a:spAutoFit/>
          </a:bodyPr>
          <a:lstStyle/>
          <a:p>
            <a:pPr algn="ctr"/>
            <a:r>
              <a:rPr lang="en-US" b="1" dirty="0">
                <a:solidFill>
                  <a:srgbClr val="FFFF00"/>
                </a:solidFill>
                <a:cs typeface="Arial" panose="020B0604020202020204" pitchFamily="34" charset="0"/>
              </a:rPr>
              <a:t>28 scientific</a:t>
            </a:r>
          </a:p>
          <a:p>
            <a:pPr algn="ctr"/>
            <a:r>
              <a:rPr lang="en-US" b="1" dirty="0">
                <a:solidFill>
                  <a:srgbClr val="FFFF00"/>
                </a:solidFill>
                <a:cs typeface="Arial" panose="020B0604020202020204" pitchFamily="34" charset="0"/>
              </a:rPr>
              <a:t>user facilities</a:t>
            </a:r>
            <a:endParaRPr lang="en-US" sz="1400" b="1" dirty="0">
              <a:solidFill>
                <a:srgbClr val="FFFF00"/>
              </a:solidFill>
              <a:cs typeface="Arial" panose="020B0604020202020204" pitchFamily="34" charset="0"/>
            </a:endParaRPr>
          </a:p>
        </p:txBody>
      </p:sp>
      <p:sp>
        <p:nvSpPr>
          <p:cNvPr id="34" name="TextBox 33"/>
          <p:cNvSpPr txBox="1"/>
          <p:nvPr/>
        </p:nvSpPr>
        <p:spPr>
          <a:xfrm>
            <a:off x="6811965" y="1013287"/>
            <a:ext cx="543739" cy="215444"/>
          </a:xfrm>
          <a:prstGeom prst="rect">
            <a:avLst/>
          </a:prstGeom>
          <a:solidFill>
            <a:schemeClr val="tx1">
              <a:alpha val="50000"/>
            </a:schemeClr>
          </a:solidFill>
        </p:spPr>
        <p:txBody>
          <a:bodyPr wrap="none" rtlCol="0">
            <a:spAutoFit/>
          </a:bodyPr>
          <a:lstStyle/>
          <a:p>
            <a:pPr algn="ctr"/>
            <a:r>
              <a:rPr lang="en-US" sz="800" b="1" dirty="0">
                <a:solidFill>
                  <a:prstClr val="white"/>
                </a:solidFill>
                <a:latin typeface="Arial" panose="020B0604020202020204" pitchFamily="34" charset="0"/>
                <a:cs typeface="Arial" panose="020B0604020202020204" pitchFamily="34" charset="0"/>
              </a:rPr>
              <a:t>NERSC</a:t>
            </a:r>
          </a:p>
        </p:txBody>
      </p:sp>
      <p:sp>
        <p:nvSpPr>
          <p:cNvPr id="35" name="TextBox 34"/>
          <p:cNvSpPr txBox="1"/>
          <p:nvPr/>
        </p:nvSpPr>
        <p:spPr>
          <a:xfrm>
            <a:off x="8695720" y="1013287"/>
            <a:ext cx="476413" cy="215444"/>
          </a:xfrm>
          <a:prstGeom prst="rect">
            <a:avLst/>
          </a:prstGeom>
          <a:noFill/>
        </p:spPr>
        <p:txBody>
          <a:bodyPr wrap="none" rtlCol="0">
            <a:spAutoFit/>
          </a:bodyPr>
          <a:lstStyle/>
          <a:p>
            <a:pPr algn="ctr"/>
            <a:r>
              <a:rPr lang="en-US" sz="800" b="1" dirty="0">
                <a:solidFill>
                  <a:prstClr val="white"/>
                </a:solidFill>
                <a:latin typeface="Arial" panose="020B0604020202020204" pitchFamily="34" charset="0"/>
                <a:cs typeface="Arial" panose="020B0604020202020204" pitchFamily="34" charset="0"/>
              </a:rPr>
              <a:t>ESnet</a:t>
            </a:r>
          </a:p>
        </p:txBody>
      </p:sp>
      <p:sp>
        <p:nvSpPr>
          <p:cNvPr id="36" name="TextBox 35"/>
          <p:cNvSpPr txBox="1"/>
          <p:nvPr/>
        </p:nvSpPr>
        <p:spPr>
          <a:xfrm>
            <a:off x="3218963" y="2095834"/>
            <a:ext cx="417102" cy="215444"/>
          </a:xfrm>
          <a:prstGeom prst="rect">
            <a:avLst/>
          </a:prstGeom>
          <a:noFill/>
        </p:spPr>
        <p:txBody>
          <a:bodyPr wrap="none" rtlCol="0">
            <a:spAutoFit/>
          </a:bodyPr>
          <a:lstStyle/>
          <a:p>
            <a:pPr algn="ctr"/>
            <a:r>
              <a:rPr lang="en-US" sz="800" b="1" dirty="0">
                <a:solidFill>
                  <a:prstClr val="white"/>
                </a:solidFill>
                <a:latin typeface="Arial" panose="020B0604020202020204" pitchFamily="34" charset="0"/>
                <a:cs typeface="Arial" panose="020B0604020202020204" pitchFamily="34" charset="0"/>
              </a:rPr>
              <a:t>ARM</a:t>
            </a:r>
          </a:p>
        </p:txBody>
      </p:sp>
      <p:sp>
        <p:nvSpPr>
          <p:cNvPr id="37" name="TextBox 36"/>
          <p:cNvSpPr txBox="1"/>
          <p:nvPr/>
        </p:nvSpPr>
        <p:spPr>
          <a:xfrm>
            <a:off x="5135022" y="2095834"/>
            <a:ext cx="351378" cy="215444"/>
          </a:xfrm>
          <a:prstGeom prst="rect">
            <a:avLst/>
          </a:prstGeom>
          <a:solidFill>
            <a:schemeClr val="tx1">
              <a:alpha val="55000"/>
            </a:schemeClr>
          </a:solidFill>
        </p:spPr>
        <p:txBody>
          <a:bodyPr wrap="none" rtlCol="0">
            <a:spAutoFit/>
          </a:bodyPr>
          <a:lstStyle/>
          <a:p>
            <a:pPr algn="ctr"/>
            <a:r>
              <a:rPr lang="en-US" sz="800" b="1" dirty="0">
                <a:solidFill>
                  <a:prstClr val="white"/>
                </a:solidFill>
                <a:latin typeface="Arial" panose="020B0604020202020204" pitchFamily="34" charset="0"/>
                <a:cs typeface="Arial" panose="020B0604020202020204" pitchFamily="34" charset="0"/>
              </a:rPr>
              <a:t>JGI</a:t>
            </a:r>
          </a:p>
        </p:txBody>
      </p:sp>
      <p:sp>
        <p:nvSpPr>
          <p:cNvPr id="38" name="TextBox 37"/>
          <p:cNvSpPr txBox="1"/>
          <p:nvPr/>
        </p:nvSpPr>
        <p:spPr>
          <a:xfrm>
            <a:off x="6928237" y="2095834"/>
            <a:ext cx="396263" cy="215444"/>
          </a:xfrm>
          <a:prstGeom prst="rect">
            <a:avLst/>
          </a:prstGeom>
          <a:solidFill>
            <a:schemeClr val="tx1">
              <a:alpha val="50000"/>
            </a:schemeClr>
          </a:solidFill>
        </p:spPr>
        <p:txBody>
          <a:bodyPr wrap="none" rtlCol="0">
            <a:spAutoFit/>
          </a:bodyPr>
          <a:lstStyle/>
          <a:p>
            <a:pPr algn="ctr"/>
            <a:r>
              <a:rPr lang="en-US" sz="800" b="1" dirty="0">
                <a:solidFill>
                  <a:prstClr val="white"/>
                </a:solidFill>
                <a:latin typeface="Arial" panose="020B0604020202020204" pitchFamily="34" charset="0"/>
                <a:cs typeface="Arial" panose="020B0604020202020204" pitchFamily="34" charset="0"/>
              </a:rPr>
              <a:t>SNS</a:t>
            </a:r>
          </a:p>
        </p:txBody>
      </p:sp>
      <p:sp>
        <p:nvSpPr>
          <p:cNvPr id="39" name="TextBox 38"/>
          <p:cNvSpPr txBox="1"/>
          <p:nvPr/>
        </p:nvSpPr>
        <p:spPr>
          <a:xfrm>
            <a:off x="8695853" y="2095834"/>
            <a:ext cx="423514" cy="215444"/>
          </a:xfrm>
          <a:prstGeom prst="rect">
            <a:avLst/>
          </a:prstGeom>
          <a:solidFill>
            <a:schemeClr val="tx1">
              <a:alpha val="60000"/>
            </a:schemeClr>
          </a:solidFill>
        </p:spPr>
        <p:txBody>
          <a:bodyPr wrap="none" rtlCol="0">
            <a:spAutoFit/>
          </a:bodyPr>
          <a:lstStyle/>
          <a:p>
            <a:pPr algn="ctr"/>
            <a:r>
              <a:rPr lang="en-US" sz="800" b="1" dirty="0">
                <a:solidFill>
                  <a:prstClr val="white"/>
                </a:solidFill>
                <a:latin typeface="Arial" panose="020B0604020202020204" pitchFamily="34" charset="0"/>
                <a:cs typeface="Arial" panose="020B0604020202020204" pitchFamily="34" charset="0"/>
              </a:rPr>
              <a:t>HFIR</a:t>
            </a:r>
          </a:p>
        </p:txBody>
      </p:sp>
      <p:sp>
        <p:nvSpPr>
          <p:cNvPr id="40" name="TextBox 39"/>
          <p:cNvSpPr txBox="1"/>
          <p:nvPr/>
        </p:nvSpPr>
        <p:spPr>
          <a:xfrm>
            <a:off x="1373342" y="2095834"/>
            <a:ext cx="470000" cy="215444"/>
          </a:xfrm>
          <a:prstGeom prst="rect">
            <a:avLst/>
          </a:prstGeom>
          <a:solidFill>
            <a:schemeClr val="tx1">
              <a:alpha val="50000"/>
            </a:schemeClr>
          </a:solidFill>
        </p:spPr>
        <p:txBody>
          <a:bodyPr wrap="none" rtlCol="0">
            <a:spAutoFit/>
          </a:bodyPr>
          <a:lstStyle/>
          <a:p>
            <a:pPr algn="ctr"/>
            <a:r>
              <a:rPr lang="en-US" sz="800" b="1" dirty="0">
                <a:solidFill>
                  <a:prstClr val="white"/>
                </a:solidFill>
                <a:latin typeface="Arial" panose="020B0604020202020204" pitchFamily="34" charset="0"/>
                <a:cs typeface="Arial" panose="020B0604020202020204" pitchFamily="34" charset="0"/>
              </a:rPr>
              <a:t>EMSL</a:t>
            </a:r>
          </a:p>
        </p:txBody>
      </p:sp>
      <p:sp>
        <p:nvSpPr>
          <p:cNvPr id="41" name="TextBox 40"/>
          <p:cNvSpPr txBox="1"/>
          <p:nvPr/>
        </p:nvSpPr>
        <p:spPr>
          <a:xfrm>
            <a:off x="3244480" y="3153125"/>
            <a:ext cx="396263" cy="215444"/>
          </a:xfrm>
          <a:prstGeom prst="rect">
            <a:avLst/>
          </a:prstGeom>
          <a:solidFill>
            <a:schemeClr val="tx1">
              <a:alpha val="20000"/>
            </a:schemeClr>
          </a:solidFill>
        </p:spPr>
        <p:txBody>
          <a:bodyPr wrap="none" rtlCol="0">
            <a:spAutoFit/>
          </a:bodyPr>
          <a:lstStyle/>
          <a:p>
            <a:pPr algn="ctr"/>
            <a:r>
              <a:rPr lang="en-US" sz="800" b="1" dirty="0">
                <a:solidFill>
                  <a:prstClr val="white"/>
                </a:solidFill>
                <a:latin typeface="Arial" panose="020B0604020202020204" pitchFamily="34" charset="0"/>
                <a:cs typeface="Arial" panose="020B0604020202020204" pitchFamily="34" charset="0"/>
              </a:rPr>
              <a:t>APS</a:t>
            </a:r>
          </a:p>
        </p:txBody>
      </p:sp>
      <p:sp>
        <p:nvSpPr>
          <p:cNvPr id="42" name="TextBox 41"/>
          <p:cNvSpPr txBox="1"/>
          <p:nvPr/>
        </p:nvSpPr>
        <p:spPr>
          <a:xfrm>
            <a:off x="5027131" y="3153125"/>
            <a:ext cx="452368" cy="215444"/>
          </a:xfrm>
          <a:prstGeom prst="rect">
            <a:avLst/>
          </a:prstGeom>
          <a:solidFill>
            <a:schemeClr val="tx1">
              <a:alpha val="70000"/>
            </a:schemeClr>
          </a:solidFill>
        </p:spPr>
        <p:txBody>
          <a:bodyPr wrap="none" rtlCol="0">
            <a:spAutoFit/>
          </a:bodyPr>
          <a:lstStyle/>
          <a:p>
            <a:pPr algn="ctr"/>
            <a:r>
              <a:rPr lang="en-US" sz="800" b="1" dirty="0">
                <a:solidFill>
                  <a:prstClr val="white"/>
                </a:solidFill>
                <a:latin typeface="Arial" panose="020B0604020202020204" pitchFamily="34" charset="0"/>
                <a:cs typeface="Arial" panose="020B0604020202020204" pitchFamily="34" charset="0"/>
              </a:rPr>
              <a:t>LCLS</a:t>
            </a:r>
          </a:p>
        </p:txBody>
      </p:sp>
      <p:sp>
        <p:nvSpPr>
          <p:cNvPr id="43" name="TextBox 42"/>
          <p:cNvSpPr txBox="1"/>
          <p:nvPr/>
        </p:nvSpPr>
        <p:spPr>
          <a:xfrm>
            <a:off x="6751969" y="3153125"/>
            <a:ext cx="550152" cy="215444"/>
          </a:xfrm>
          <a:prstGeom prst="rect">
            <a:avLst/>
          </a:prstGeom>
          <a:solidFill>
            <a:schemeClr val="tx1">
              <a:alpha val="30000"/>
            </a:schemeClr>
          </a:solidFill>
        </p:spPr>
        <p:txBody>
          <a:bodyPr wrap="none" rtlCol="0">
            <a:spAutoFit/>
          </a:bodyPr>
          <a:lstStyle/>
          <a:p>
            <a:pPr algn="ctr"/>
            <a:r>
              <a:rPr lang="en-US" sz="800" b="1" dirty="0">
                <a:solidFill>
                  <a:prstClr val="white"/>
                </a:solidFill>
                <a:latin typeface="Arial" panose="020B0604020202020204" pitchFamily="34" charset="0"/>
                <a:cs typeface="Arial" panose="020B0604020202020204" pitchFamily="34" charset="0"/>
              </a:rPr>
              <a:t>NSLS-II</a:t>
            </a:r>
          </a:p>
        </p:txBody>
      </p:sp>
      <p:sp>
        <p:nvSpPr>
          <p:cNvPr id="44" name="TextBox 43"/>
          <p:cNvSpPr txBox="1"/>
          <p:nvPr/>
        </p:nvSpPr>
        <p:spPr>
          <a:xfrm>
            <a:off x="8726872" y="3153125"/>
            <a:ext cx="458780" cy="215444"/>
          </a:xfrm>
          <a:prstGeom prst="rect">
            <a:avLst/>
          </a:prstGeom>
          <a:noFill/>
        </p:spPr>
        <p:txBody>
          <a:bodyPr wrap="none" rtlCol="0">
            <a:spAutoFit/>
          </a:bodyPr>
          <a:lstStyle/>
          <a:p>
            <a:pPr algn="ctr"/>
            <a:r>
              <a:rPr lang="en-US" sz="800" b="1" dirty="0">
                <a:solidFill>
                  <a:prstClr val="white"/>
                </a:solidFill>
                <a:latin typeface="Arial" panose="020B0604020202020204" pitchFamily="34" charset="0"/>
                <a:cs typeface="Arial" panose="020B0604020202020204" pitchFamily="34" charset="0"/>
              </a:rPr>
              <a:t>SSRL</a:t>
            </a:r>
          </a:p>
        </p:txBody>
      </p:sp>
      <p:sp>
        <p:nvSpPr>
          <p:cNvPr id="45" name="TextBox 44"/>
          <p:cNvSpPr txBox="1"/>
          <p:nvPr/>
        </p:nvSpPr>
        <p:spPr>
          <a:xfrm>
            <a:off x="1386749" y="3153125"/>
            <a:ext cx="389851" cy="215444"/>
          </a:xfrm>
          <a:prstGeom prst="rect">
            <a:avLst/>
          </a:prstGeom>
          <a:noFill/>
        </p:spPr>
        <p:txBody>
          <a:bodyPr wrap="none" rtlCol="0">
            <a:spAutoFit/>
          </a:bodyPr>
          <a:lstStyle/>
          <a:p>
            <a:pPr algn="ctr"/>
            <a:r>
              <a:rPr lang="en-US" sz="800" b="1" dirty="0">
                <a:solidFill>
                  <a:prstClr val="white"/>
                </a:solidFill>
                <a:latin typeface="Arial" panose="020B0604020202020204" pitchFamily="34" charset="0"/>
                <a:cs typeface="Arial" panose="020B0604020202020204" pitchFamily="34" charset="0"/>
              </a:rPr>
              <a:t>ALS</a:t>
            </a:r>
          </a:p>
        </p:txBody>
      </p:sp>
      <p:sp>
        <p:nvSpPr>
          <p:cNvPr id="46" name="TextBox 45"/>
          <p:cNvSpPr txBox="1"/>
          <p:nvPr/>
        </p:nvSpPr>
        <p:spPr>
          <a:xfrm>
            <a:off x="3254477" y="4236109"/>
            <a:ext cx="423514" cy="215444"/>
          </a:xfrm>
          <a:prstGeom prst="rect">
            <a:avLst/>
          </a:prstGeom>
          <a:solidFill>
            <a:schemeClr val="tx1">
              <a:alpha val="50000"/>
            </a:schemeClr>
          </a:solidFill>
        </p:spPr>
        <p:txBody>
          <a:bodyPr wrap="none" rtlCol="0">
            <a:spAutoFit/>
          </a:bodyPr>
          <a:lstStyle/>
          <a:p>
            <a:pPr algn="ctr"/>
            <a:r>
              <a:rPr lang="en-US" sz="800" b="1" dirty="0">
                <a:solidFill>
                  <a:prstClr val="white"/>
                </a:solidFill>
                <a:latin typeface="Arial" panose="020B0604020202020204" pitchFamily="34" charset="0"/>
                <a:cs typeface="Arial" panose="020B0604020202020204" pitchFamily="34" charset="0"/>
              </a:rPr>
              <a:t>CINT</a:t>
            </a:r>
          </a:p>
        </p:txBody>
      </p:sp>
      <p:sp>
        <p:nvSpPr>
          <p:cNvPr id="47" name="TextBox 46"/>
          <p:cNvSpPr txBox="1"/>
          <p:nvPr/>
        </p:nvSpPr>
        <p:spPr>
          <a:xfrm>
            <a:off x="5104073" y="4236109"/>
            <a:ext cx="417102" cy="215444"/>
          </a:xfrm>
          <a:prstGeom prst="rect">
            <a:avLst/>
          </a:prstGeom>
          <a:noFill/>
        </p:spPr>
        <p:txBody>
          <a:bodyPr wrap="none" rtlCol="0">
            <a:spAutoFit/>
          </a:bodyPr>
          <a:lstStyle/>
          <a:p>
            <a:pPr algn="ctr"/>
            <a:r>
              <a:rPr lang="en-US" sz="800" b="1" dirty="0">
                <a:solidFill>
                  <a:prstClr val="white"/>
                </a:solidFill>
                <a:latin typeface="Arial" panose="020B0604020202020204" pitchFamily="34" charset="0"/>
                <a:cs typeface="Arial" panose="020B0604020202020204" pitchFamily="34" charset="0"/>
              </a:rPr>
              <a:t>CNM</a:t>
            </a:r>
          </a:p>
        </p:txBody>
      </p:sp>
      <p:sp>
        <p:nvSpPr>
          <p:cNvPr id="48" name="TextBox 47"/>
          <p:cNvSpPr txBox="1"/>
          <p:nvPr/>
        </p:nvSpPr>
        <p:spPr>
          <a:xfrm>
            <a:off x="6871971" y="4236109"/>
            <a:ext cx="486030" cy="215444"/>
          </a:xfrm>
          <a:prstGeom prst="rect">
            <a:avLst/>
          </a:prstGeom>
          <a:solidFill>
            <a:schemeClr val="tx1">
              <a:alpha val="50000"/>
            </a:schemeClr>
          </a:solidFill>
        </p:spPr>
        <p:txBody>
          <a:bodyPr wrap="none" rtlCol="0">
            <a:spAutoFit/>
          </a:bodyPr>
          <a:lstStyle/>
          <a:p>
            <a:pPr algn="ctr"/>
            <a:r>
              <a:rPr lang="en-US" sz="800" b="1" dirty="0">
                <a:solidFill>
                  <a:prstClr val="white"/>
                </a:solidFill>
                <a:latin typeface="Arial" panose="020B0604020202020204" pitchFamily="34" charset="0"/>
                <a:cs typeface="Arial" panose="020B0604020202020204" pitchFamily="34" charset="0"/>
              </a:rPr>
              <a:t>CNMS</a:t>
            </a:r>
          </a:p>
        </p:txBody>
      </p:sp>
      <p:sp>
        <p:nvSpPr>
          <p:cNvPr id="49" name="TextBox 48"/>
          <p:cNvSpPr txBox="1"/>
          <p:nvPr/>
        </p:nvSpPr>
        <p:spPr>
          <a:xfrm>
            <a:off x="8782557" y="4236109"/>
            <a:ext cx="394660" cy="215444"/>
          </a:xfrm>
          <a:prstGeom prst="rect">
            <a:avLst/>
          </a:prstGeom>
          <a:noFill/>
        </p:spPr>
        <p:txBody>
          <a:bodyPr wrap="none" rtlCol="0">
            <a:spAutoFit/>
          </a:bodyPr>
          <a:lstStyle/>
          <a:p>
            <a:pPr algn="ctr"/>
            <a:r>
              <a:rPr lang="en-US" sz="800" b="1" dirty="0">
                <a:solidFill>
                  <a:prstClr val="white"/>
                </a:solidFill>
                <a:latin typeface="Arial" panose="020B0604020202020204" pitchFamily="34" charset="0"/>
                <a:cs typeface="Arial" panose="020B0604020202020204" pitchFamily="34" charset="0"/>
              </a:rPr>
              <a:t>TMF</a:t>
            </a:r>
          </a:p>
        </p:txBody>
      </p:sp>
      <p:sp>
        <p:nvSpPr>
          <p:cNvPr id="50" name="TextBox 49"/>
          <p:cNvSpPr txBox="1"/>
          <p:nvPr/>
        </p:nvSpPr>
        <p:spPr>
          <a:xfrm>
            <a:off x="1407967" y="4236109"/>
            <a:ext cx="394660" cy="215444"/>
          </a:xfrm>
          <a:prstGeom prst="rect">
            <a:avLst/>
          </a:prstGeom>
          <a:noFill/>
        </p:spPr>
        <p:txBody>
          <a:bodyPr wrap="none" rtlCol="0">
            <a:spAutoFit/>
          </a:bodyPr>
          <a:lstStyle/>
          <a:p>
            <a:pPr algn="ctr"/>
            <a:r>
              <a:rPr lang="en-US" sz="800" b="1" dirty="0">
                <a:solidFill>
                  <a:prstClr val="white"/>
                </a:solidFill>
                <a:latin typeface="Arial" panose="020B0604020202020204" pitchFamily="34" charset="0"/>
                <a:cs typeface="Arial" panose="020B0604020202020204" pitchFamily="34" charset="0"/>
              </a:rPr>
              <a:t>CFN</a:t>
            </a:r>
          </a:p>
        </p:txBody>
      </p:sp>
      <p:sp>
        <p:nvSpPr>
          <p:cNvPr id="51" name="TextBox 50"/>
          <p:cNvSpPr txBox="1"/>
          <p:nvPr/>
        </p:nvSpPr>
        <p:spPr>
          <a:xfrm>
            <a:off x="3065584" y="5321513"/>
            <a:ext cx="566182" cy="215444"/>
          </a:xfrm>
          <a:prstGeom prst="rect">
            <a:avLst/>
          </a:prstGeom>
          <a:solidFill>
            <a:schemeClr val="tx1">
              <a:alpha val="50000"/>
            </a:schemeClr>
          </a:solidFill>
        </p:spPr>
        <p:txBody>
          <a:bodyPr wrap="none" rtlCol="0">
            <a:spAutoFit/>
          </a:bodyPr>
          <a:lstStyle/>
          <a:p>
            <a:pPr algn="ctr"/>
            <a:r>
              <a:rPr lang="en-US" sz="800" b="1" dirty="0">
                <a:solidFill>
                  <a:prstClr val="white"/>
                </a:solidFill>
                <a:latin typeface="Arial" panose="020B0604020202020204" pitchFamily="34" charset="0"/>
                <a:cs typeface="Arial" panose="020B0604020202020204" pitchFamily="34" charset="0"/>
              </a:rPr>
              <a:t>NSTX-U</a:t>
            </a:r>
          </a:p>
        </p:txBody>
      </p:sp>
      <p:sp>
        <p:nvSpPr>
          <p:cNvPr id="53" name="TextBox 52"/>
          <p:cNvSpPr txBox="1"/>
          <p:nvPr/>
        </p:nvSpPr>
        <p:spPr>
          <a:xfrm>
            <a:off x="6833871" y="5321513"/>
            <a:ext cx="526106" cy="215444"/>
          </a:xfrm>
          <a:prstGeom prst="rect">
            <a:avLst/>
          </a:prstGeom>
          <a:solidFill>
            <a:schemeClr val="tx1">
              <a:alpha val="50000"/>
            </a:schemeClr>
          </a:solidFill>
        </p:spPr>
        <p:txBody>
          <a:bodyPr wrap="none" rtlCol="0">
            <a:spAutoFit/>
          </a:bodyPr>
          <a:lstStyle/>
          <a:p>
            <a:pPr algn="ctr"/>
            <a:r>
              <a:rPr lang="en-US" sz="800" b="1" dirty="0">
                <a:solidFill>
                  <a:prstClr val="white"/>
                </a:solidFill>
                <a:latin typeface="Arial" panose="020B0604020202020204" pitchFamily="34" charset="0"/>
                <a:cs typeface="Arial" panose="020B0604020202020204" pitchFamily="34" charset="0"/>
              </a:rPr>
              <a:t>ATLAS</a:t>
            </a:r>
          </a:p>
        </p:txBody>
      </p:sp>
      <p:sp>
        <p:nvSpPr>
          <p:cNvPr id="54" name="TextBox 53"/>
          <p:cNvSpPr txBox="1"/>
          <p:nvPr/>
        </p:nvSpPr>
        <p:spPr>
          <a:xfrm>
            <a:off x="8681248" y="5321513"/>
            <a:ext cx="434734" cy="215444"/>
          </a:xfrm>
          <a:prstGeom prst="rect">
            <a:avLst/>
          </a:prstGeom>
          <a:solidFill>
            <a:schemeClr val="tx1">
              <a:alpha val="55000"/>
            </a:schemeClr>
          </a:solidFill>
        </p:spPr>
        <p:txBody>
          <a:bodyPr wrap="none" rtlCol="0">
            <a:spAutoFit/>
          </a:bodyPr>
          <a:lstStyle/>
          <a:p>
            <a:pPr algn="ctr"/>
            <a:r>
              <a:rPr lang="en-US" sz="800" b="1" dirty="0">
                <a:solidFill>
                  <a:prstClr val="white"/>
                </a:solidFill>
                <a:latin typeface="Arial" panose="020B0604020202020204" pitchFamily="34" charset="0"/>
                <a:cs typeface="Arial" panose="020B0604020202020204" pitchFamily="34" charset="0"/>
              </a:rPr>
              <a:t>RHIC</a:t>
            </a:r>
          </a:p>
        </p:txBody>
      </p:sp>
      <p:sp>
        <p:nvSpPr>
          <p:cNvPr id="55" name="TextBox 54"/>
          <p:cNvSpPr txBox="1"/>
          <p:nvPr/>
        </p:nvSpPr>
        <p:spPr>
          <a:xfrm>
            <a:off x="1373342" y="5321513"/>
            <a:ext cx="452368" cy="215444"/>
          </a:xfrm>
          <a:prstGeom prst="rect">
            <a:avLst/>
          </a:prstGeom>
          <a:noFill/>
        </p:spPr>
        <p:txBody>
          <a:bodyPr wrap="none" rtlCol="0">
            <a:spAutoFit/>
          </a:bodyPr>
          <a:lstStyle/>
          <a:p>
            <a:pPr algn="ctr"/>
            <a:r>
              <a:rPr lang="en-US" sz="800" b="1" dirty="0">
                <a:solidFill>
                  <a:prstClr val="black"/>
                </a:solidFill>
                <a:latin typeface="Arial" panose="020B0604020202020204" pitchFamily="34" charset="0"/>
                <a:cs typeface="Arial" panose="020B0604020202020204" pitchFamily="34" charset="0"/>
              </a:rPr>
              <a:t>DIII-D</a:t>
            </a:r>
          </a:p>
        </p:txBody>
      </p:sp>
      <p:sp>
        <p:nvSpPr>
          <p:cNvPr id="56" name="TextBox 55"/>
          <p:cNvSpPr txBox="1"/>
          <p:nvPr/>
        </p:nvSpPr>
        <p:spPr>
          <a:xfrm>
            <a:off x="5089256" y="6423481"/>
            <a:ext cx="383439" cy="215444"/>
          </a:xfrm>
          <a:prstGeom prst="rect">
            <a:avLst/>
          </a:prstGeom>
          <a:solidFill>
            <a:schemeClr val="tx1">
              <a:alpha val="50000"/>
            </a:schemeClr>
          </a:solidFill>
        </p:spPr>
        <p:txBody>
          <a:bodyPr wrap="none" rtlCol="0">
            <a:spAutoFit/>
          </a:bodyPr>
          <a:lstStyle/>
          <a:p>
            <a:pPr algn="ctr"/>
            <a:r>
              <a:rPr lang="en-US" sz="800" b="1" dirty="0">
                <a:solidFill>
                  <a:prstClr val="white"/>
                </a:solidFill>
                <a:latin typeface="Arial" panose="020B0604020202020204" pitchFamily="34" charset="0"/>
                <a:cs typeface="Arial" panose="020B0604020202020204" pitchFamily="34" charset="0"/>
              </a:rPr>
              <a:t>ATF</a:t>
            </a:r>
          </a:p>
        </p:txBody>
      </p:sp>
      <p:sp>
        <p:nvSpPr>
          <p:cNvPr id="57" name="TextBox 56"/>
          <p:cNvSpPr txBox="1"/>
          <p:nvPr/>
        </p:nvSpPr>
        <p:spPr>
          <a:xfrm>
            <a:off x="6586157" y="6423481"/>
            <a:ext cx="790602" cy="215444"/>
          </a:xfrm>
          <a:prstGeom prst="rect">
            <a:avLst/>
          </a:prstGeom>
          <a:solidFill>
            <a:schemeClr val="tx1">
              <a:alpha val="50000"/>
            </a:schemeClr>
          </a:solidFill>
        </p:spPr>
        <p:txBody>
          <a:bodyPr wrap="none" rtlCol="0">
            <a:spAutoFit/>
          </a:bodyPr>
          <a:lstStyle/>
          <a:p>
            <a:pPr algn="ctr"/>
            <a:r>
              <a:rPr lang="en-US" sz="800" b="1" dirty="0">
                <a:solidFill>
                  <a:prstClr val="white"/>
                </a:solidFill>
                <a:latin typeface="Arial" panose="020B0604020202020204" pitchFamily="34" charset="0"/>
                <a:cs typeface="Arial" panose="020B0604020202020204" pitchFamily="34" charset="0"/>
              </a:rPr>
              <a:t>Fermilab AC</a:t>
            </a:r>
          </a:p>
        </p:txBody>
      </p:sp>
      <p:sp>
        <p:nvSpPr>
          <p:cNvPr id="58" name="TextBox 57"/>
          <p:cNvSpPr txBox="1"/>
          <p:nvPr/>
        </p:nvSpPr>
        <p:spPr>
          <a:xfrm>
            <a:off x="4951086" y="5314111"/>
            <a:ext cx="537327" cy="215444"/>
          </a:xfrm>
          <a:prstGeom prst="rect">
            <a:avLst/>
          </a:prstGeom>
          <a:solidFill>
            <a:schemeClr val="tx1">
              <a:alpha val="50000"/>
            </a:schemeClr>
          </a:solidFill>
        </p:spPr>
        <p:txBody>
          <a:bodyPr wrap="none" rtlCol="0">
            <a:spAutoFit/>
          </a:bodyPr>
          <a:lstStyle/>
          <a:p>
            <a:pPr algn="ctr"/>
            <a:r>
              <a:rPr lang="en-US" sz="800" b="1" dirty="0">
                <a:solidFill>
                  <a:prstClr val="white"/>
                </a:solidFill>
                <a:latin typeface="Arial" panose="020B0604020202020204" pitchFamily="34" charset="0"/>
                <a:cs typeface="Arial" panose="020B0604020202020204" pitchFamily="34" charset="0"/>
              </a:rPr>
              <a:t>CEBAF</a:t>
            </a:r>
          </a:p>
        </p:txBody>
      </p:sp>
      <p:sp>
        <p:nvSpPr>
          <p:cNvPr id="60" name="TextBox 59"/>
          <p:cNvSpPr txBox="1"/>
          <p:nvPr/>
        </p:nvSpPr>
        <p:spPr>
          <a:xfrm>
            <a:off x="3113701" y="6423481"/>
            <a:ext cx="612668" cy="215444"/>
          </a:xfrm>
          <a:prstGeom prst="rect">
            <a:avLst/>
          </a:prstGeom>
          <a:noFill/>
        </p:spPr>
        <p:txBody>
          <a:bodyPr wrap="none" rtlCol="0">
            <a:spAutoFit/>
          </a:bodyPr>
          <a:lstStyle/>
          <a:p>
            <a:pPr algn="ctr"/>
            <a:r>
              <a:rPr lang="en-US" sz="800" b="1" dirty="0">
                <a:solidFill>
                  <a:prstClr val="white"/>
                </a:solidFill>
                <a:latin typeface="Arial" panose="020B0604020202020204" pitchFamily="34" charset="0"/>
                <a:cs typeface="Arial" panose="020B0604020202020204" pitchFamily="34" charset="0"/>
              </a:rPr>
              <a:t>FACET II</a:t>
            </a:r>
          </a:p>
        </p:txBody>
      </p:sp>
      <p:pic>
        <p:nvPicPr>
          <p:cNvPr id="4" name="Picture 3"/>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7180538" y="5770059"/>
            <a:ext cx="2199177" cy="711302"/>
          </a:xfrm>
          <a:prstGeom prst="rect">
            <a:avLst/>
          </a:prstGeom>
        </p:spPr>
      </p:pic>
      <p:pic>
        <p:nvPicPr>
          <p:cNvPr id="52" name="Picture 51"/>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1831662" y="213905"/>
            <a:ext cx="1769034" cy="978524"/>
          </a:xfrm>
          <a:prstGeom prst="rect">
            <a:avLst/>
          </a:prstGeom>
        </p:spPr>
      </p:pic>
      <p:pic>
        <p:nvPicPr>
          <p:cNvPr id="59" name="Picture 58"/>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1820106" y="186307"/>
            <a:ext cx="1811111" cy="1020343"/>
          </a:xfrm>
          <a:prstGeom prst="rect">
            <a:avLst/>
          </a:prstGeom>
        </p:spPr>
      </p:pic>
      <p:sp>
        <p:nvSpPr>
          <p:cNvPr id="62" name="TextBox 61"/>
          <p:cNvSpPr txBox="1"/>
          <p:nvPr/>
        </p:nvSpPr>
        <p:spPr>
          <a:xfrm>
            <a:off x="3183936" y="1001944"/>
            <a:ext cx="463588" cy="215444"/>
          </a:xfrm>
          <a:prstGeom prst="rect">
            <a:avLst/>
          </a:prstGeom>
          <a:solidFill>
            <a:schemeClr val="tx1">
              <a:alpha val="50000"/>
            </a:schemeClr>
          </a:solidFill>
        </p:spPr>
        <p:txBody>
          <a:bodyPr wrap="none" rtlCol="0">
            <a:spAutoFit/>
          </a:bodyPr>
          <a:lstStyle/>
          <a:p>
            <a:pPr algn="ctr"/>
            <a:r>
              <a:rPr lang="en-US" sz="800" b="1" dirty="0">
                <a:solidFill>
                  <a:prstClr val="white"/>
                </a:solidFill>
                <a:latin typeface="Arial" panose="020B0604020202020204" pitchFamily="34" charset="0"/>
                <a:cs typeface="Arial" panose="020B0604020202020204" pitchFamily="34" charset="0"/>
              </a:rPr>
              <a:t>OLCF</a:t>
            </a:r>
          </a:p>
        </p:txBody>
      </p:sp>
      <p:pic>
        <p:nvPicPr>
          <p:cNvPr id="32" name="Picture 31"/>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3676592" y="190404"/>
            <a:ext cx="1794261" cy="1007327"/>
          </a:xfrm>
          <a:prstGeom prst="rect">
            <a:avLst/>
          </a:prstGeom>
        </p:spPr>
      </p:pic>
      <p:sp>
        <p:nvSpPr>
          <p:cNvPr id="33" name="TextBox 32"/>
          <p:cNvSpPr txBox="1"/>
          <p:nvPr/>
        </p:nvSpPr>
        <p:spPr>
          <a:xfrm>
            <a:off x="5034867" y="1013287"/>
            <a:ext cx="463588" cy="215444"/>
          </a:xfrm>
          <a:prstGeom prst="rect">
            <a:avLst/>
          </a:prstGeom>
          <a:noFill/>
        </p:spPr>
        <p:txBody>
          <a:bodyPr wrap="none" rtlCol="0">
            <a:spAutoFit/>
          </a:bodyPr>
          <a:lstStyle/>
          <a:p>
            <a:pPr algn="ctr"/>
            <a:r>
              <a:rPr lang="en-US" sz="800" b="1" dirty="0">
                <a:solidFill>
                  <a:prstClr val="white"/>
                </a:solidFill>
                <a:latin typeface="Arial" panose="020B0604020202020204" pitchFamily="34" charset="0"/>
                <a:cs typeface="Arial" panose="020B0604020202020204" pitchFamily="34" charset="0"/>
              </a:rPr>
              <a:t>ALCF</a:t>
            </a:r>
          </a:p>
        </p:txBody>
      </p:sp>
      <p:pic>
        <p:nvPicPr>
          <p:cNvPr id="7" name="Picture 6"/>
          <p:cNvPicPr>
            <a:picLocks noChangeAspect="1"/>
          </p:cNvPicPr>
          <p:nvPr/>
        </p:nvPicPr>
        <p:blipFill rotWithShape="1">
          <a:blip r:embed="rId32" cstate="email">
            <a:extLst>
              <a:ext uri="{28A0092B-C50C-407E-A947-70E740481C1C}">
                <a14:useLocalDpi xmlns:a14="http://schemas.microsoft.com/office/drawing/2010/main"/>
              </a:ext>
            </a:extLst>
          </a:blip>
          <a:srcRect t="-1715"/>
          <a:stretch/>
        </p:blipFill>
        <p:spPr>
          <a:xfrm>
            <a:off x="2127" y="5641471"/>
            <a:ext cx="1816818" cy="997454"/>
          </a:xfrm>
          <a:prstGeom prst="rect">
            <a:avLst/>
          </a:prstGeom>
        </p:spPr>
      </p:pic>
      <p:sp>
        <p:nvSpPr>
          <p:cNvPr id="63" name="TextBox 62"/>
          <p:cNvSpPr txBox="1"/>
          <p:nvPr/>
        </p:nvSpPr>
        <p:spPr>
          <a:xfrm>
            <a:off x="1396816" y="6423481"/>
            <a:ext cx="423514" cy="215444"/>
          </a:xfrm>
          <a:prstGeom prst="rect">
            <a:avLst/>
          </a:prstGeom>
          <a:noFill/>
        </p:spPr>
        <p:txBody>
          <a:bodyPr wrap="none" rtlCol="0">
            <a:spAutoFit/>
          </a:bodyPr>
          <a:lstStyle/>
          <a:p>
            <a:pPr algn="ctr"/>
            <a:r>
              <a:rPr lang="en-US" sz="800" b="1" dirty="0">
                <a:solidFill>
                  <a:prstClr val="white"/>
                </a:solidFill>
                <a:latin typeface="Arial" panose="020B0604020202020204" pitchFamily="34" charset="0"/>
                <a:cs typeface="Arial" panose="020B0604020202020204" pitchFamily="34" charset="0"/>
              </a:rPr>
              <a:t>FRIB</a:t>
            </a:r>
          </a:p>
        </p:txBody>
      </p:sp>
    </p:spTree>
    <p:extLst>
      <p:ext uri="{BB962C8B-B14F-4D97-AF65-F5344CB8AC3E}">
        <p14:creationId xmlns:p14="http://schemas.microsoft.com/office/powerpoint/2010/main" val="292370840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U.S. Long-Term Particle Physics Strategy</a:t>
            </a:r>
          </a:p>
        </p:txBody>
      </p:sp>
      <p:sp>
        <p:nvSpPr>
          <p:cNvPr id="2" name="Content Placeholder 1"/>
          <p:cNvSpPr>
            <a:spLocks noGrp="1"/>
          </p:cNvSpPr>
          <p:nvPr>
            <p:ph idx="1"/>
          </p:nvPr>
        </p:nvSpPr>
        <p:spPr>
          <a:xfrm>
            <a:off x="417038" y="946994"/>
            <a:ext cx="6770251" cy="6056710"/>
          </a:xfrm>
        </p:spPr>
        <p:txBody>
          <a:bodyPr>
            <a:normAutofit fontScale="62500" lnSpcReduction="20000"/>
          </a:bodyPr>
          <a:lstStyle/>
          <a:p>
            <a:r>
              <a:rPr lang="en-US" dirty="0"/>
              <a:t>The global vision presented in the 2014 Particle Physics Project Prioritization Panel (P5) report was the culmination of years of effort by the U.S. particle physics community</a:t>
            </a:r>
          </a:p>
          <a:p>
            <a:pPr lvl="1"/>
            <a:r>
              <a:rPr lang="en-US" dirty="0"/>
              <a:t>2012 – 2013:  Scientific community organized year-long planning exercise (“Snowmass”)</a:t>
            </a:r>
          </a:p>
          <a:p>
            <a:pPr lvl="1"/>
            <a:r>
              <a:rPr lang="en-US" dirty="0"/>
              <a:t>2013 – 2014:  U.S. High Energy Physics Advisory Panel convened P5 to develop a plan to be executed over a ten-year timescale in the context of a 20-year global vision for the field</a:t>
            </a:r>
          </a:p>
          <a:p>
            <a:r>
              <a:rPr lang="en-US" dirty="0"/>
              <a:t>P5 report enables discovery science with a balanced program that deeply intertwines U.S. efforts with international partners</a:t>
            </a:r>
          </a:p>
          <a:p>
            <a:pPr lvl="1"/>
            <a:r>
              <a:rPr lang="en-US" b="1" dirty="0"/>
              <a:t>U.S. particle physics community </a:t>
            </a:r>
            <a:r>
              <a:rPr lang="en-US" dirty="0"/>
              <a:t>strongly supports strategy</a:t>
            </a:r>
          </a:p>
          <a:p>
            <a:pPr lvl="1"/>
            <a:r>
              <a:rPr lang="en-US" b="1" dirty="0"/>
              <a:t>U.S. Administration </a:t>
            </a:r>
            <a:r>
              <a:rPr lang="en-US" dirty="0"/>
              <a:t>has supported implementing the P5 strategy through each President’s Budget Request</a:t>
            </a:r>
          </a:p>
          <a:p>
            <a:pPr lvl="1"/>
            <a:r>
              <a:rPr lang="en-US" b="1" dirty="0"/>
              <a:t>U.S. Congress </a:t>
            </a:r>
            <a:r>
              <a:rPr lang="en-US" dirty="0"/>
              <a:t>has supported implementing the P5 strategy through the language and funding levels in appropriations bills</a:t>
            </a:r>
          </a:p>
          <a:p>
            <a:pPr lvl="1"/>
            <a:r>
              <a:rPr lang="en-US" b="1" dirty="0">
                <a:solidFill>
                  <a:schemeClr val="accent1"/>
                </a:solidFill>
              </a:rPr>
              <a:t>International community </a:t>
            </a:r>
            <a:r>
              <a:rPr lang="en-US" dirty="0">
                <a:solidFill>
                  <a:schemeClr val="accent1"/>
                </a:solidFill>
              </a:rPr>
              <a:t>recognizes strategy through global partnerships</a:t>
            </a: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21380356">
            <a:off x="7354744" y="1052147"/>
            <a:ext cx="1593482" cy="2145306"/>
          </a:xfrm>
          <a:prstGeom prst="rect">
            <a:avLst/>
          </a:prstGeom>
          <a:ln>
            <a:solidFill>
              <a:schemeClr val="tx1"/>
            </a:solidFill>
          </a:ln>
          <a:effectLst>
            <a:outerShdw blurRad="50800" dist="38100" dir="2700000" algn="tl" rotWithShape="0">
              <a:prstClr val="black">
                <a:alpha val="40000"/>
              </a:prstClr>
            </a:outerShdw>
          </a:effectLst>
        </p:spPr>
      </p:pic>
      <p:pic>
        <p:nvPicPr>
          <p:cNvPr id="1026" name="Picture 2" descr="http://news.fnal.gov/wp-content/uploads/2016/10/2016-10-03_57f2b22fec8e5_2016-10-03_13.22.42_013-2.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b="-530"/>
          <a:stretch/>
        </p:blipFill>
        <p:spPr bwMode="auto">
          <a:xfrm>
            <a:off x="7246673" y="3399619"/>
            <a:ext cx="1802885" cy="142474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37529" y="5018794"/>
            <a:ext cx="1802885" cy="1136321"/>
          </a:xfrm>
          <a:prstGeom prst="rect">
            <a:avLst/>
          </a:prstGeom>
          <a:effectLst>
            <a:outerShdw blurRad="50800" dist="38100" dir="2700000" algn="tl" rotWithShape="0">
              <a:prstClr val="black">
                <a:alpha val="40000"/>
              </a:prstClr>
            </a:outerShdw>
          </a:effectLst>
        </p:spPr>
      </p:pic>
      <p:sp>
        <p:nvSpPr>
          <p:cNvPr id="4" name="Footer Placeholder 3"/>
          <p:cNvSpPr>
            <a:spLocks noGrp="1"/>
          </p:cNvSpPr>
          <p:nvPr>
            <p:ph type="ftr" sz="quarter" idx="11"/>
          </p:nvPr>
        </p:nvSpPr>
        <p:spPr/>
        <p:txBody>
          <a:bodyPr/>
          <a:lstStyle/>
          <a:p>
            <a:r>
              <a:rPr lang="en-US"/>
              <a:t>HEP @ 53rd Annual Users Mtg</a:t>
            </a:r>
            <a:endParaRPr lang="en-US" dirty="0"/>
          </a:p>
        </p:txBody>
      </p:sp>
      <p:sp>
        <p:nvSpPr>
          <p:cNvPr id="5" name="Slide Number Placeholder 4"/>
          <p:cNvSpPr>
            <a:spLocks noGrp="1"/>
          </p:cNvSpPr>
          <p:nvPr>
            <p:ph type="sldNum" sz="quarter" idx="12"/>
          </p:nvPr>
        </p:nvSpPr>
        <p:spPr/>
        <p:txBody>
          <a:bodyPr/>
          <a:lstStyle/>
          <a:p>
            <a:fld id="{600448BA-62AF-4340-AB5F-316C0E06117B}" type="slidenum">
              <a:rPr lang="en-US" smtClean="0"/>
              <a:pPr/>
              <a:t>102</a:t>
            </a:fld>
            <a:endParaRPr lang="en-US" dirty="0"/>
          </a:p>
        </p:txBody>
      </p:sp>
      <p:sp>
        <p:nvSpPr>
          <p:cNvPr id="7" name="Date Placeholder 6">
            <a:extLst>
              <a:ext uri="{FF2B5EF4-FFF2-40B4-BE49-F238E27FC236}">
                <a16:creationId xmlns:a16="http://schemas.microsoft.com/office/drawing/2014/main" id="{05408205-E05E-45CF-81F7-6B8FC1405997}"/>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72608421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a:t>The High Energy Physics Program Mission</a:t>
            </a:r>
            <a:endParaRPr lang="en-US" dirty="0"/>
          </a:p>
        </p:txBody>
      </p:sp>
      <p:sp>
        <p:nvSpPr>
          <p:cNvPr id="4" name="Content Placeholder 3"/>
          <p:cNvSpPr>
            <a:spLocks noGrp="1"/>
          </p:cNvSpPr>
          <p:nvPr>
            <p:ph idx="1"/>
          </p:nvPr>
        </p:nvSpPr>
        <p:spPr>
          <a:xfrm>
            <a:off x="467276" y="1017333"/>
            <a:ext cx="5783456" cy="3054771"/>
          </a:xfrm>
        </p:spPr>
        <p:txBody>
          <a:bodyPr>
            <a:normAutofit fontScale="55000" lnSpcReduction="20000"/>
          </a:bodyPr>
          <a:lstStyle/>
          <a:p>
            <a:pPr marL="0" indent="0">
              <a:buNone/>
            </a:pPr>
            <a:r>
              <a:rPr lang="en-US" dirty="0"/>
              <a:t>…is to understand how the universe works at its most </a:t>
            </a:r>
            <a:br>
              <a:rPr lang="en-US" dirty="0"/>
            </a:br>
            <a:r>
              <a:rPr lang="en-US" dirty="0"/>
              <a:t>fundamental level:</a:t>
            </a:r>
          </a:p>
          <a:p>
            <a:pPr marL="457200" lvl="1"/>
            <a:r>
              <a:rPr lang="en-US" dirty="0"/>
              <a:t>Discover the elementary constituents of matter and energy</a:t>
            </a:r>
          </a:p>
          <a:p>
            <a:pPr marL="457200" lvl="1"/>
            <a:r>
              <a:rPr lang="en-US" dirty="0"/>
              <a:t>Probe the interactions between them</a:t>
            </a:r>
          </a:p>
          <a:p>
            <a:pPr marL="457200" lvl="1"/>
            <a:r>
              <a:rPr lang="en-US" dirty="0"/>
              <a:t>Explore the basic nature of space and time</a:t>
            </a:r>
            <a:endParaRPr lang="en-US" sz="1300" dirty="0"/>
          </a:p>
          <a:p>
            <a:pPr marL="0" indent="0">
              <a:buNone/>
            </a:pPr>
            <a:r>
              <a:rPr lang="en-US" dirty="0"/>
              <a:t>The Office of High Energy Physics fulfills its mission by:</a:t>
            </a:r>
          </a:p>
          <a:p>
            <a:pPr marL="457200" lvl="1"/>
            <a:r>
              <a:rPr lang="en-US" dirty="0"/>
              <a:t>Building </a:t>
            </a:r>
            <a:r>
              <a:rPr lang="en-US" b="1" dirty="0">
                <a:solidFill>
                  <a:srgbClr val="0070C0"/>
                </a:solidFill>
              </a:rPr>
              <a:t>projects</a:t>
            </a:r>
            <a:r>
              <a:rPr lang="en-US" dirty="0"/>
              <a:t> that enable discovery science</a:t>
            </a:r>
          </a:p>
          <a:p>
            <a:pPr marL="457200" lvl="1"/>
            <a:r>
              <a:rPr lang="en-US" dirty="0"/>
              <a:t>Operating </a:t>
            </a:r>
            <a:r>
              <a:rPr lang="en-US" b="1" dirty="0">
                <a:solidFill>
                  <a:srgbClr val="0070C0"/>
                </a:solidFill>
              </a:rPr>
              <a:t>facilities</a:t>
            </a:r>
            <a:r>
              <a:rPr lang="en-US" dirty="0"/>
              <a:t> that provide the capability to perform discovery science</a:t>
            </a:r>
          </a:p>
          <a:p>
            <a:pPr marL="457200" lvl="1"/>
            <a:r>
              <a:rPr lang="en-US" dirty="0"/>
              <a:t>Supporting a balanced </a:t>
            </a:r>
            <a:r>
              <a:rPr lang="en-US" b="1" dirty="0">
                <a:solidFill>
                  <a:srgbClr val="0070C0"/>
                </a:solidFill>
              </a:rPr>
              <a:t>research</a:t>
            </a:r>
            <a:r>
              <a:rPr lang="en-US" dirty="0"/>
              <a:t> program that produces discovery science</a:t>
            </a:r>
          </a:p>
          <a:p>
            <a:endParaRPr lang="en-US" dirty="0"/>
          </a:p>
          <a:p>
            <a:endParaRPr lang="en-US" dirty="0"/>
          </a:p>
          <a:p>
            <a:endParaRPr lang="en-US" dirty="0"/>
          </a:p>
          <a:p>
            <a:endParaRPr lang="en-US" dirty="0"/>
          </a:p>
        </p:txBody>
      </p:sp>
      <p:sp>
        <p:nvSpPr>
          <p:cNvPr id="15" name="Footer Placeholder 4"/>
          <p:cNvSpPr>
            <a:spLocks noGrp="1"/>
          </p:cNvSpPr>
          <p:nvPr>
            <p:ph type="ftr" sz="quarter" idx="11"/>
          </p:nvPr>
        </p:nvSpPr>
        <p:spPr/>
        <p:txBody>
          <a:bodyPr/>
          <a:lstStyle/>
          <a:p>
            <a:r>
              <a:rPr lang="en-US"/>
              <a:t>HEP @ 53rd Annual Users Mtg</a:t>
            </a:r>
            <a:endParaRPr lang="en-US" dirty="0"/>
          </a:p>
        </p:txBody>
      </p:sp>
      <p:sp>
        <p:nvSpPr>
          <p:cNvPr id="2" name="Slide Number Placeholder 1"/>
          <p:cNvSpPr>
            <a:spLocks noGrp="1"/>
          </p:cNvSpPr>
          <p:nvPr>
            <p:ph type="sldNum" sz="quarter" idx="12"/>
          </p:nvPr>
        </p:nvSpPr>
        <p:spPr/>
        <p:txBody>
          <a:bodyPr/>
          <a:lstStyle/>
          <a:p>
            <a:fld id="{56F4B2E3-7CDC-4972-8D42-2D141A8D5E9A}" type="slidenum">
              <a:rPr lang="en-US" smtClean="0"/>
              <a:pPr/>
              <a:t>103</a:t>
            </a:fld>
            <a:endParaRPr lang="en-US"/>
          </a:p>
        </p:txBody>
      </p:sp>
      <p:grpSp>
        <p:nvGrpSpPr>
          <p:cNvPr id="9" name="Group 8"/>
          <p:cNvGrpSpPr/>
          <p:nvPr/>
        </p:nvGrpSpPr>
        <p:grpSpPr>
          <a:xfrm>
            <a:off x="3022221" y="3814489"/>
            <a:ext cx="2287304" cy="2427430"/>
            <a:chOff x="6564475" y="1587124"/>
            <a:chExt cx="2438012" cy="2587371"/>
          </a:xfrm>
        </p:grpSpPr>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564475" y="1745035"/>
              <a:ext cx="2438012" cy="2429460"/>
            </a:xfrm>
            <a:prstGeom prst="rect">
              <a:avLst/>
            </a:prstGeom>
          </p:spPr>
        </p:pic>
        <p:pic>
          <p:nvPicPr>
            <p:cNvPr id="11" name="Picture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564475" y="1587124"/>
              <a:ext cx="2438012" cy="157910"/>
            </a:xfrm>
            <a:prstGeom prst="rect">
              <a:avLst/>
            </a:prstGeom>
          </p:spPr>
        </p:pic>
      </p:grpSp>
      <p:pic>
        <p:nvPicPr>
          <p:cNvPr id="1026" name="Picture 2" descr="http://planck.cf.ac.uk/files/Planck-only_Cosmic%20recipe%20pie%20chart.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69336" y="4104295"/>
            <a:ext cx="2476767" cy="2038956"/>
          </a:xfrm>
          <a:prstGeom prst="rect">
            <a:avLst/>
          </a:prstGeom>
          <a:noFill/>
          <a:extLst>
            <a:ext uri="{909E8E84-426E-40DD-AFC4-6F175D3DCCD1}">
              <a14:hiddenFill xmlns:a14="http://schemas.microsoft.com/office/drawing/2010/main">
                <a:solidFill>
                  <a:srgbClr val="FFFFFF"/>
                </a:solidFill>
              </a14:hiddenFill>
            </a:ext>
          </a:extLst>
        </p:spPr>
      </p:pic>
      <p:sp>
        <p:nvSpPr>
          <p:cNvPr id="18" name="Freeform 17"/>
          <p:cNvSpPr/>
          <p:nvPr/>
        </p:nvSpPr>
        <p:spPr>
          <a:xfrm rot="7474663">
            <a:off x="2480730" y="5172844"/>
            <a:ext cx="386635" cy="509154"/>
          </a:xfrm>
          <a:custGeom>
            <a:avLst/>
            <a:gdLst>
              <a:gd name="connsiteX0" fmla="*/ 337457 w 663354"/>
              <a:gd name="connsiteY0" fmla="*/ 1415143 h 1415143"/>
              <a:gd name="connsiteX1" fmla="*/ 653143 w 663354"/>
              <a:gd name="connsiteY1" fmla="*/ 250372 h 1415143"/>
              <a:gd name="connsiteX2" fmla="*/ 0 w 663354"/>
              <a:gd name="connsiteY2" fmla="*/ 0 h 1415143"/>
              <a:gd name="connsiteX0" fmla="*/ 736495 w 824866"/>
              <a:gd name="connsiteY0" fmla="*/ 1392665 h 1392665"/>
              <a:gd name="connsiteX1" fmla="*/ 653143 w 824866"/>
              <a:gd name="connsiteY1" fmla="*/ 250372 h 1392665"/>
              <a:gd name="connsiteX2" fmla="*/ 0 w 824866"/>
              <a:gd name="connsiteY2" fmla="*/ 0 h 1392665"/>
              <a:gd name="connsiteX0" fmla="*/ 736495 w 917254"/>
              <a:gd name="connsiteY0" fmla="*/ 1392665 h 1392665"/>
              <a:gd name="connsiteX1" fmla="*/ 653143 w 917254"/>
              <a:gd name="connsiteY1" fmla="*/ 250372 h 1392665"/>
              <a:gd name="connsiteX2" fmla="*/ 0 w 917254"/>
              <a:gd name="connsiteY2" fmla="*/ 0 h 1392665"/>
              <a:gd name="connsiteX0" fmla="*/ 736495 w 1059740"/>
              <a:gd name="connsiteY0" fmla="*/ 1392665 h 1392665"/>
              <a:gd name="connsiteX1" fmla="*/ 978316 w 1059740"/>
              <a:gd name="connsiteY1" fmla="*/ 455963 h 1392665"/>
              <a:gd name="connsiteX2" fmla="*/ 0 w 1059740"/>
              <a:gd name="connsiteY2" fmla="*/ 0 h 1392665"/>
              <a:gd name="connsiteX0" fmla="*/ 417185 w 717375"/>
              <a:gd name="connsiteY0" fmla="*/ 1196246 h 1196246"/>
              <a:gd name="connsiteX1" fmla="*/ 659006 w 717375"/>
              <a:gd name="connsiteY1" fmla="*/ 259544 h 1196246"/>
              <a:gd name="connsiteX2" fmla="*/ 0 w 717375"/>
              <a:gd name="connsiteY2" fmla="*/ 0 h 1196246"/>
              <a:gd name="connsiteX0" fmla="*/ 417185 w 760681"/>
              <a:gd name="connsiteY0" fmla="*/ 1196246 h 1196246"/>
              <a:gd name="connsiteX1" fmla="*/ 720936 w 760681"/>
              <a:gd name="connsiteY1" fmla="*/ 336235 h 1196246"/>
              <a:gd name="connsiteX2" fmla="*/ 0 w 760681"/>
              <a:gd name="connsiteY2" fmla="*/ 0 h 1196246"/>
            </a:gdLst>
            <a:ahLst/>
            <a:cxnLst>
              <a:cxn ang="0">
                <a:pos x="connsiteX0" y="connsiteY0"/>
              </a:cxn>
              <a:cxn ang="0">
                <a:pos x="connsiteX1" y="connsiteY1"/>
              </a:cxn>
              <a:cxn ang="0">
                <a:pos x="connsiteX2" y="connsiteY2"/>
              </a:cxn>
            </a:cxnLst>
            <a:rect l="l" t="t" r="r" b="b"/>
            <a:pathLst>
              <a:path w="760681" h="1196246">
                <a:moveTo>
                  <a:pt x="417185" y="1196246"/>
                </a:moveTo>
                <a:cubicBezTo>
                  <a:pt x="811081" y="753930"/>
                  <a:pt x="790467" y="535609"/>
                  <a:pt x="720936" y="336235"/>
                </a:cubicBezTo>
                <a:cubicBezTo>
                  <a:pt x="651405" y="136861"/>
                  <a:pt x="298450" y="7257"/>
                  <a:pt x="0" y="0"/>
                </a:cubicBezTo>
              </a:path>
            </a:pathLst>
          </a:custGeom>
          <a:noFill/>
          <a:ln w="101600">
            <a:solidFill>
              <a:schemeClr val="accent3"/>
            </a:solidFill>
            <a:tailEnd type="triangle"/>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2161278" y="4861807"/>
            <a:ext cx="446119" cy="446119"/>
          </a:xfrm>
          <a:prstGeom prst="ellipse">
            <a:avLst/>
          </a:prstGeom>
          <a:noFill/>
          <a:ln w="476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4" descr="PHOTO: Technician assembles camera on the FACET beam line machinery."/>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250734" y="946861"/>
            <a:ext cx="2893266" cy="98451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250737" y="1931376"/>
            <a:ext cx="2893267" cy="1393195"/>
          </a:xfrm>
          <a:prstGeom prst="rect">
            <a:avLst/>
          </a:prstGeom>
        </p:spPr>
      </p:pic>
      <p:pic>
        <p:nvPicPr>
          <p:cNvPr id="21" name="Picture 6" descr="http://www-visualmedia.fnal.gov/VMS_Site/gallery/stillphotos/2013/0000/13-0073-23D.jpg"/>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6250736" y="4854790"/>
            <a:ext cx="2893266" cy="125030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6250734" y="3324571"/>
            <a:ext cx="2893266" cy="1530221"/>
          </a:xfrm>
          <a:prstGeom prst="rect">
            <a:avLst/>
          </a:prstGeom>
        </p:spPr>
      </p:pic>
      <p:sp>
        <p:nvSpPr>
          <p:cNvPr id="5" name="Date Placeholder 4">
            <a:extLst>
              <a:ext uri="{FF2B5EF4-FFF2-40B4-BE49-F238E27FC236}">
                <a16:creationId xmlns:a16="http://schemas.microsoft.com/office/drawing/2014/main" id="{65055370-9AC8-4CDD-A30E-B3E5B61923B0}"/>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53767049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P5: Science Drivers of Particle Physics</a:t>
            </a:r>
          </a:p>
        </p:txBody>
      </p:sp>
      <p:sp>
        <p:nvSpPr>
          <p:cNvPr id="8" name="Content Placeholder 7"/>
          <p:cNvSpPr>
            <a:spLocks noGrp="1"/>
          </p:cNvSpPr>
          <p:nvPr>
            <p:ph idx="1"/>
          </p:nvPr>
        </p:nvSpPr>
        <p:spPr>
          <a:xfrm>
            <a:off x="467278" y="1017332"/>
            <a:ext cx="5887365" cy="4777294"/>
          </a:xfrm>
        </p:spPr>
        <p:txBody>
          <a:bodyPr>
            <a:normAutofit fontScale="70000" lnSpcReduction="20000"/>
          </a:bodyPr>
          <a:lstStyle/>
          <a:p>
            <a:pPr marL="53975" indent="0">
              <a:buNone/>
            </a:pPr>
            <a:r>
              <a:rPr lang="en-US" dirty="0"/>
              <a:t>The P5 report identified five </a:t>
            </a:r>
            <a:r>
              <a:rPr lang="en-US" b="1" dirty="0">
                <a:solidFill>
                  <a:schemeClr val="tx2"/>
                </a:solidFill>
              </a:rPr>
              <a:t>intertwined science drivers</a:t>
            </a:r>
            <a:r>
              <a:rPr lang="en-US" dirty="0"/>
              <a:t>, compelling lines of inquiry that show great promise for discovery:</a:t>
            </a:r>
          </a:p>
          <a:p>
            <a:r>
              <a:rPr lang="en-US" sz="2600" dirty="0"/>
              <a:t>Use the </a:t>
            </a:r>
            <a:r>
              <a:rPr lang="en-US" sz="2600" b="1" dirty="0">
                <a:solidFill>
                  <a:schemeClr val="tx2"/>
                </a:solidFill>
              </a:rPr>
              <a:t>Higgs boson </a:t>
            </a:r>
            <a:r>
              <a:rPr lang="en-US" sz="2600" dirty="0"/>
              <a:t>as a new tool for discovery</a:t>
            </a:r>
          </a:p>
          <a:p>
            <a:r>
              <a:rPr lang="en-US" sz="2600" dirty="0"/>
              <a:t>Pursue the physics associated with </a:t>
            </a:r>
            <a:r>
              <a:rPr lang="en-US" sz="2600" b="1" dirty="0">
                <a:solidFill>
                  <a:schemeClr val="tx2"/>
                </a:solidFill>
              </a:rPr>
              <a:t>neutrino mass</a:t>
            </a:r>
          </a:p>
          <a:p>
            <a:r>
              <a:rPr lang="en-US" sz="2600" dirty="0"/>
              <a:t>Identify the new physics of </a:t>
            </a:r>
            <a:r>
              <a:rPr lang="en-US" sz="2600" b="1" dirty="0">
                <a:solidFill>
                  <a:schemeClr val="tx2"/>
                </a:solidFill>
              </a:rPr>
              <a:t>dark matter</a:t>
            </a:r>
          </a:p>
          <a:p>
            <a:r>
              <a:rPr lang="en-US" sz="2600" dirty="0"/>
              <a:t>Understand </a:t>
            </a:r>
            <a:r>
              <a:rPr lang="en-US" sz="2600" b="1" dirty="0">
                <a:solidFill>
                  <a:schemeClr val="tx2"/>
                </a:solidFill>
              </a:rPr>
              <a:t>cosmic acceleration</a:t>
            </a:r>
            <a:r>
              <a:rPr lang="en-US" sz="2600" dirty="0"/>
              <a:t>: dark energy and inflation</a:t>
            </a:r>
          </a:p>
          <a:p>
            <a:r>
              <a:rPr lang="en-US" sz="2600" b="1" dirty="0">
                <a:solidFill>
                  <a:schemeClr val="tx2"/>
                </a:solidFill>
              </a:rPr>
              <a:t>Explore the unknown</a:t>
            </a:r>
            <a:r>
              <a:rPr lang="en-US" sz="2600" dirty="0"/>
              <a:t>: new particles, interactions, and physical principles</a:t>
            </a:r>
          </a:p>
        </p:txBody>
      </p:sp>
      <p:grpSp>
        <p:nvGrpSpPr>
          <p:cNvPr id="16" name="Group 15"/>
          <p:cNvGrpSpPr/>
          <p:nvPr/>
        </p:nvGrpSpPr>
        <p:grpSpPr>
          <a:xfrm>
            <a:off x="6354643" y="1007273"/>
            <a:ext cx="2713015" cy="5252216"/>
            <a:chOff x="6354641" y="1119884"/>
            <a:chExt cx="2713015" cy="5252216"/>
          </a:xfrm>
        </p:grpSpPr>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54643" y="1119884"/>
              <a:ext cx="1332613" cy="1719072"/>
            </a:xfrm>
            <a:prstGeom prst="rect">
              <a:avLst/>
            </a:prstGeom>
          </p:spPr>
        </p:pic>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54641" y="2886456"/>
              <a:ext cx="1332613" cy="1719072"/>
            </a:xfrm>
            <a:prstGeom prst="rect">
              <a:avLst/>
            </a:prstGeom>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54642" y="4653028"/>
              <a:ext cx="1332613" cy="1719072"/>
            </a:xfrm>
            <a:prstGeom prst="rect">
              <a:avLst/>
            </a:prstGeom>
          </p:spPr>
        </p:pic>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35042" y="2003170"/>
              <a:ext cx="1332613" cy="1719072"/>
            </a:xfrm>
            <a:prstGeom prst="rect">
              <a:avLst/>
            </a:prstGeom>
          </p:spPr>
        </p:pic>
        <p:pic>
          <p:nvPicPr>
            <p:cNvPr id="13" name="Picture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735043" y="3769742"/>
              <a:ext cx="1332613" cy="1719072"/>
            </a:xfrm>
            <a:prstGeom prst="rect">
              <a:avLst/>
            </a:prstGeom>
          </p:spPr>
        </p:pic>
      </p:grpSp>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069268" y="1007273"/>
            <a:ext cx="651401" cy="641268"/>
          </a:xfrm>
          <a:prstGeom prst="rect">
            <a:avLst/>
          </a:prstGeom>
        </p:spPr>
      </p:pic>
      <p:grpSp>
        <p:nvGrpSpPr>
          <p:cNvPr id="5" name="Group 4"/>
          <p:cNvGrpSpPr/>
          <p:nvPr/>
        </p:nvGrpSpPr>
        <p:grpSpPr>
          <a:xfrm>
            <a:off x="5003516" y="2669293"/>
            <a:ext cx="1171988" cy="323165"/>
            <a:chOff x="5037514" y="2268425"/>
            <a:chExt cx="921207" cy="323165"/>
          </a:xfrm>
        </p:grpSpPr>
        <p:pic>
          <p:nvPicPr>
            <p:cNvPr id="14" name="Picture 1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680315" y="2285051"/>
              <a:ext cx="278406" cy="278406"/>
            </a:xfrm>
            <a:prstGeom prst="rect">
              <a:avLst/>
            </a:prstGeom>
          </p:spPr>
        </p:pic>
        <p:sp>
          <p:nvSpPr>
            <p:cNvPr id="4" name="TextBox 3"/>
            <p:cNvSpPr txBox="1"/>
            <p:nvPr/>
          </p:nvSpPr>
          <p:spPr>
            <a:xfrm>
              <a:off x="5037514" y="2268425"/>
              <a:ext cx="623949" cy="323165"/>
            </a:xfrm>
            <a:prstGeom prst="rect">
              <a:avLst/>
            </a:prstGeom>
            <a:noFill/>
          </p:spPr>
          <p:txBody>
            <a:bodyPr wrap="none" rtlCol="0">
              <a:spAutoFit/>
            </a:bodyPr>
            <a:lstStyle/>
            <a:p>
              <a:r>
                <a:rPr lang="en-US" sz="1500" i="1" dirty="0">
                  <a:solidFill>
                    <a:schemeClr val="accent2">
                      <a:lumMod val="50000"/>
                    </a:schemeClr>
                  </a:solidFill>
                </a:rPr>
                <a:t>*2013</a:t>
              </a:r>
            </a:p>
          </p:txBody>
        </p:sp>
      </p:grpSp>
      <p:grpSp>
        <p:nvGrpSpPr>
          <p:cNvPr id="18" name="Group 17"/>
          <p:cNvGrpSpPr/>
          <p:nvPr/>
        </p:nvGrpSpPr>
        <p:grpSpPr>
          <a:xfrm>
            <a:off x="5003517" y="3368452"/>
            <a:ext cx="1174762" cy="323165"/>
            <a:chOff x="5037514" y="2268425"/>
            <a:chExt cx="921207" cy="323165"/>
          </a:xfrm>
        </p:grpSpPr>
        <p:pic>
          <p:nvPicPr>
            <p:cNvPr id="19" name="Picture 1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680315" y="2285051"/>
              <a:ext cx="278406" cy="278406"/>
            </a:xfrm>
            <a:prstGeom prst="rect">
              <a:avLst/>
            </a:prstGeom>
          </p:spPr>
        </p:pic>
        <p:sp>
          <p:nvSpPr>
            <p:cNvPr id="20" name="TextBox 19"/>
            <p:cNvSpPr txBox="1"/>
            <p:nvPr/>
          </p:nvSpPr>
          <p:spPr>
            <a:xfrm>
              <a:off x="5037514" y="2268425"/>
              <a:ext cx="622476" cy="323165"/>
            </a:xfrm>
            <a:prstGeom prst="rect">
              <a:avLst/>
            </a:prstGeom>
            <a:noFill/>
          </p:spPr>
          <p:txBody>
            <a:bodyPr wrap="none" rtlCol="0">
              <a:spAutoFit/>
            </a:bodyPr>
            <a:lstStyle/>
            <a:p>
              <a:r>
                <a:rPr lang="en-US" sz="1500" i="1" dirty="0">
                  <a:solidFill>
                    <a:schemeClr val="accent2">
                      <a:lumMod val="50000"/>
                    </a:schemeClr>
                  </a:solidFill>
                </a:rPr>
                <a:t>*2015</a:t>
              </a:r>
            </a:p>
          </p:txBody>
        </p:sp>
      </p:grpSp>
      <p:grpSp>
        <p:nvGrpSpPr>
          <p:cNvPr id="21" name="Group 20"/>
          <p:cNvGrpSpPr/>
          <p:nvPr/>
        </p:nvGrpSpPr>
        <p:grpSpPr>
          <a:xfrm>
            <a:off x="5003517" y="4422178"/>
            <a:ext cx="1174762" cy="323165"/>
            <a:chOff x="5037514" y="2268425"/>
            <a:chExt cx="921207" cy="323165"/>
          </a:xfrm>
        </p:grpSpPr>
        <p:pic>
          <p:nvPicPr>
            <p:cNvPr id="22" name="Picture 2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680315" y="2285051"/>
              <a:ext cx="278406" cy="278406"/>
            </a:xfrm>
            <a:prstGeom prst="rect">
              <a:avLst/>
            </a:prstGeom>
          </p:spPr>
        </p:pic>
        <p:sp>
          <p:nvSpPr>
            <p:cNvPr id="23" name="TextBox 22"/>
            <p:cNvSpPr txBox="1"/>
            <p:nvPr/>
          </p:nvSpPr>
          <p:spPr>
            <a:xfrm>
              <a:off x="5037514" y="2268425"/>
              <a:ext cx="622476" cy="323165"/>
            </a:xfrm>
            <a:prstGeom prst="rect">
              <a:avLst/>
            </a:prstGeom>
            <a:noFill/>
          </p:spPr>
          <p:txBody>
            <a:bodyPr wrap="none" rtlCol="0">
              <a:spAutoFit/>
            </a:bodyPr>
            <a:lstStyle/>
            <a:p>
              <a:r>
                <a:rPr lang="en-US" sz="1500" i="1" dirty="0">
                  <a:solidFill>
                    <a:schemeClr val="accent2">
                      <a:lumMod val="50000"/>
                    </a:schemeClr>
                  </a:solidFill>
                </a:rPr>
                <a:t>*2011</a:t>
              </a:r>
            </a:p>
          </p:txBody>
        </p:sp>
      </p:grpSp>
      <p:sp>
        <p:nvSpPr>
          <p:cNvPr id="7" name="TextBox 6"/>
          <p:cNvSpPr txBox="1"/>
          <p:nvPr/>
        </p:nvSpPr>
        <p:spPr>
          <a:xfrm>
            <a:off x="1113093" y="5584663"/>
            <a:ext cx="5176482" cy="784830"/>
          </a:xfrm>
          <a:prstGeom prst="rect">
            <a:avLst/>
          </a:prstGeom>
          <a:noFill/>
        </p:spPr>
        <p:txBody>
          <a:bodyPr wrap="none" rtlCol="0">
            <a:spAutoFit/>
          </a:bodyPr>
          <a:lstStyle/>
          <a:p>
            <a:pPr algn="r"/>
            <a:r>
              <a:rPr lang="en-US" sz="1500" i="1" dirty="0">
                <a:solidFill>
                  <a:schemeClr val="accent2">
                    <a:lumMod val="50000"/>
                  </a:schemeClr>
                </a:solidFill>
              </a:rPr>
              <a:t>* Since 2011, three of the five science drivers have</a:t>
            </a:r>
            <a:br>
              <a:rPr lang="en-US" sz="1500" i="1" dirty="0">
                <a:solidFill>
                  <a:schemeClr val="accent2">
                    <a:lumMod val="50000"/>
                  </a:schemeClr>
                </a:solidFill>
              </a:rPr>
            </a:br>
            <a:r>
              <a:rPr lang="en-US" sz="1500" i="1" dirty="0">
                <a:solidFill>
                  <a:schemeClr val="accent2">
                    <a:lumMod val="50000"/>
                  </a:schemeClr>
                </a:solidFill>
              </a:rPr>
              <a:t>been lines of inquiry recognized with Nobel Prizes</a:t>
            </a:r>
            <a:br>
              <a:rPr lang="en-US" sz="1500" i="1" dirty="0">
                <a:solidFill>
                  <a:schemeClr val="accent2">
                    <a:lumMod val="50000"/>
                  </a:schemeClr>
                </a:solidFill>
              </a:rPr>
            </a:br>
            <a:endParaRPr lang="en-US" sz="1500" i="1" dirty="0">
              <a:solidFill>
                <a:schemeClr val="accent2">
                  <a:lumMod val="50000"/>
                </a:schemeClr>
              </a:solidFill>
            </a:endParaRPr>
          </a:p>
        </p:txBody>
      </p:sp>
      <p:sp>
        <p:nvSpPr>
          <p:cNvPr id="6" name="Slide Number Placeholder 5"/>
          <p:cNvSpPr>
            <a:spLocks noGrp="1"/>
          </p:cNvSpPr>
          <p:nvPr>
            <p:ph type="sldNum" sz="quarter" idx="12"/>
          </p:nvPr>
        </p:nvSpPr>
        <p:spPr/>
        <p:txBody>
          <a:bodyPr/>
          <a:lstStyle/>
          <a:p>
            <a:fld id="{600448BA-62AF-4340-AB5F-316C0E06117B}" type="slidenum">
              <a:rPr lang="en-US" smtClean="0"/>
              <a:pPr/>
              <a:t>104</a:t>
            </a:fld>
            <a:endParaRPr lang="en-US"/>
          </a:p>
        </p:txBody>
      </p:sp>
      <p:sp>
        <p:nvSpPr>
          <p:cNvPr id="24" name="Footer Placeholder 23"/>
          <p:cNvSpPr>
            <a:spLocks noGrp="1"/>
          </p:cNvSpPr>
          <p:nvPr>
            <p:ph type="ftr" sz="quarter" idx="11"/>
          </p:nvPr>
        </p:nvSpPr>
        <p:spPr/>
        <p:txBody>
          <a:bodyPr/>
          <a:lstStyle/>
          <a:p>
            <a:r>
              <a:rPr lang="en-US"/>
              <a:t>HEP @ 53rd Annual Users Mtg</a:t>
            </a:r>
            <a:endParaRPr lang="en-US" dirty="0"/>
          </a:p>
        </p:txBody>
      </p:sp>
      <p:sp>
        <p:nvSpPr>
          <p:cNvPr id="2" name="Date Placeholder 1">
            <a:extLst>
              <a:ext uri="{FF2B5EF4-FFF2-40B4-BE49-F238E27FC236}">
                <a16:creationId xmlns:a16="http://schemas.microsoft.com/office/drawing/2014/main" id="{486B4016-E44A-4BFE-A302-9400AE83C4CC}"/>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36276517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U.S. Administration Supports P5</a:t>
            </a:r>
          </a:p>
        </p:txBody>
      </p:sp>
      <p:sp>
        <p:nvSpPr>
          <p:cNvPr id="2" name="Content Placeholder 1"/>
          <p:cNvSpPr>
            <a:spLocks noGrp="1"/>
          </p:cNvSpPr>
          <p:nvPr>
            <p:ph idx="1"/>
          </p:nvPr>
        </p:nvSpPr>
        <p:spPr>
          <a:xfrm>
            <a:off x="339662" y="887056"/>
            <a:ext cx="6468781" cy="5790874"/>
          </a:xfrm>
        </p:spPr>
        <p:txBody>
          <a:bodyPr>
            <a:normAutofit fontScale="62500" lnSpcReduction="20000"/>
          </a:bodyPr>
          <a:lstStyle/>
          <a:p>
            <a:r>
              <a:rPr lang="en-US" dirty="0"/>
              <a:t>U.S.-CERN Agreement, signed May 6, 2015, in D.C.</a:t>
            </a:r>
          </a:p>
          <a:p>
            <a:pPr lvl="1"/>
            <a:r>
              <a:rPr lang="en-US" sz="2500" dirty="0">
                <a:solidFill>
                  <a:schemeClr val="tx2"/>
                </a:solidFill>
              </a:rPr>
              <a:t>By U.S. Secretary of Energy Ernest Moniz, CERN Director General Rolf Heuer, and U.S. National Science Foundation France Cordova</a:t>
            </a:r>
          </a:p>
          <a:p>
            <a:pPr lvl="1"/>
            <a:r>
              <a:rPr lang="en-US" sz="2300" dirty="0">
                <a:solidFill>
                  <a:schemeClr val="accent1"/>
                </a:solidFill>
              </a:rPr>
              <a:t>Aligns European and American long-range strategic plans in particle physics</a:t>
            </a:r>
            <a:endParaRPr lang="en-US" sz="2300" b="1" dirty="0">
              <a:solidFill>
                <a:schemeClr val="tx2"/>
              </a:solidFill>
            </a:endParaRPr>
          </a:p>
          <a:p>
            <a:r>
              <a:rPr lang="en-US" dirty="0"/>
              <a:t>UK-U.S. Science &amp; Technology Agreement, signed Sep 20, 2017, in D.C.</a:t>
            </a:r>
          </a:p>
          <a:p>
            <a:pPr lvl="1"/>
            <a:r>
              <a:rPr lang="en-US" sz="2500" dirty="0">
                <a:solidFill>
                  <a:schemeClr val="tx2"/>
                </a:solidFill>
              </a:rPr>
              <a:t>By UK Science Minister Jo Johnson and U.S. Acting Assistant Secretary of State for Oceans and International Environmental and Scientific Affairs Judith Garber</a:t>
            </a:r>
          </a:p>
          <a:p>
            <a:pPr lvl="1"/>
            <a:r>
              <a:rPr lang="en-US" dirty="0">
                <a:solidFill>
                  <a:schemeClr val="accent1"/>
                </a:solidFill>
              </a:rPr>
              <a:t>First major project under this agreement is UK investment of £65 million ($88 million) in LBNF/DUNE</a:t>
            </a:r>
          </a:p>
          <a:p>
            <a:r>
              <a:rPr lang="en-US" dirty="0"/>
              <a:t>DOE-DAE (India) Project Annex II on Neutrino Research signed April 16, 2018, in New Delhi</a:t>
            </a:r>
          </a:p>
          <a:p>
            <a:pPr lvl="1"/>
            <a:r>
              <a:rPr lang="en-US" sz="2500" dirty="0">
                <a:solidFill>
                  <a:schemeClr val="tx2"/>
                </a:solidFill>
              </a:rPr>
              <a:t>By U.S. Secretary of Energy Rick Perry and India’s Atomic Energy Secretary Sekhar Basu</a:t>
            </a:r>
          </a:p>
          <a:p>
            <a:pPr lvl="1"/>
            <a:r>
              <a:rPr lang="en-US" dirty="0">
                <a:solidFill>
                  <a:schemeClr val="accent1"/>
                </a:solidFill>
              </a:rPr>
              <a:t>Expands accelerator science collaboration to include science for neutrinos</a:t>
            </a:r>
          </a:p>
          <a:p>
            <a:endParaRPr lang="en-US" sz="2900" dirty="0"/>
          </a:p>
        </p:txBody>
      </p:sp>
      <p:sp>
        <p:nvSpPr>
          <p:cNvPr id="7" name="Footer Placeholder 6"/>
          <p:cNvSpPr>
            <a:spLocks noGrp="1"/>
          </p:cNvSpPr>
          <p:nvPr>
            <p:ph type="ftr" sz="quarter" idx="11"/>
          </p:nvPr>
        </p:nvSpPr>
        <p:spPr/>
        <p:txBody>
          <a:bodyPr/>
          <a:lstStyle/>
          <a:p>
            <a:r>
              <a:rPr lang="en-US" dirty="0"/>
              <a:t>HEP @ 53rd Annual Users Mtg</a:t>
            </a:r>
          </a:p>
        </p:txBody>
      </p:sp>
      <p:sp>
        <p:nvSpPr>
          <p:cNvPr id="8" name="Slide Number Placeholder 7"/>
          <p:cNvSpPr>
            <a:spLocks noGrp="1"/>
          </p:cNvSpPr>
          <p:nvPr>
            <p:ph type="sldNum" sz="quarter" idx="12"/>
          </p:nvPr>
        </p:nvSpPr>
        <p:spPr/>
        <p:txBody>
          <a:bodyPr/>
          <a:lstStyle/>
          <a:p>
            <a:fld id="{26CA2777-A89F-4130-B308-73BB65955918}" type="slidenum">
              <a:rPr lang="en-US" smtClean="0"/>
              <a:pPr/>
              <a:t>105</a:t>
            </a:fld>
            <a:endParaRPr lang="en-US" dirty="0"/>
          </a:p>
        </p:txBody>
      </p:sp>
      <p:pic>
        <p:nvPicPr>
          <p:cNvPr id="9" name="Picture 8" descr="image00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66232" y="910206"/>
            <a:ext cx="2377768" cy="1659680"/>
          </a:xfrm>
          <a:prstGeom prst="rect">
            <a:avLst/>
          </a:prstGeom>
          <a:ln>
            <a:noFill/>
          </a:ln>
          <a:effectLst>
            <a:outerShdw blurRad="50800" dist="38100" dir="2700000" algn="tl" rotWithShape="0">
              <a:prstClr val="black">
                <a:alpha val="40000"/>
              </a:prstClr>
            </a:outerShdw>
          </a:effectLst>
        </p:spPr>
      </p:pic>
      <p:pic>
        <p:nvPicPr>
          <p:cNvPr id="12" name="Picture 2" descr="image00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751805" y="2594854"/>
            <a:ext cx="2392197" cy="1918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Secretary Perry signs neutrino research MOU with Indian Energy Minister "/>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751805" y="4487756"/>
            <a:ext cx="2392197" cy="1891882"/>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42042895-2F87-490E-B0D7-5FC726D15789}"/>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255053889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Appropriators Noticed the P5 Report</a:t>
            </a:r>
          </a:p>
        </p:txBody>
      </p:sp>
      <p:sp>
        <p:nvSpPr>
          <p:cNvPr id="2" name="Content Placeholder 1"/>
          <p:cNvSpPr>
            <a:spLocks noGrp="1"/>
          </p:cNvSpPr>
          <p:nvPr>
            <p:ph idx="1"/>
          </p:nvPr>
        </p:nvSpPr>
        <p:spPr>
          <a:xfrm>
            <a:off x="467278" y="1017331"/>
            <a:ext cx="8542553" cy="5113306"/>
          </a:xfrm>
        </p:spPr>
        <p:txBody>
          <a:bodyPr>
            <a:normAutofit fontScale="55000" lnSpcReduction="20000"/>
          </a:bodyPr>
          <a:lstStyle/>
          <a:p>
            <a:r>
              <a:rPr lang="en-US" dirty="0"/>
              <a:t>FY 2014 House Energy and Water Development Appropriations Report:</a:t>
            </a:r>
          </a:p>
          <a:p>
            <a:pPr lvl="1"/>
            <a:r>
              <a:rPr lang="en-US" dirty="0"/>
              <a:t>“the </a:t>
            </a:r>
            <a:r>
              <a:rPr lang="en-US" dirty="0">
                <a:solidFill>
                  <a:srgbClr val="0070C0"/>
                </a:solidFill>
              </a:rPr>
              <a:t>Committee supports the Office of Science’s challenge to the High Energy Physics community</a:t>
            </a:r>
            <a:r>
              <a:rPr lang="en-US" dirty="0"/>
              <a:t> to identify an LBNE construction approach that avoids large out-year funding spikes or to identify viable alternatives with similar scientific benefits at significantly lower cost.”</a:t>
            </a:r>
          </a:p>
          <a:p>
            <a:r>
              <a:rPr lang="en-US" dirty="0"/>
              <a:t>FY 2015 House Energy and Water Development Appropriations Report:</a:t>
            </a:r>
          </a:p>
          <a:p>
            <a:pPr lvl="1"/>
            <a:r>
              <a:rPr lang="en-US" dirty="0"/>
              <a:t>“The Committee notes that the high energy physics research community is currently engaged in developing a ten-year plan for U.S. particle physics, which will include a ten-year report by the Particle Physics Project Prioritization Panel under various budget scenarios. </a:t>
            </a:r>
            <a:r>
              <a:rPr lang="en-US" dirty="0">
                <a:solidFill>
                  <a:srgbClr val="0070C0"/>
                </a:solidFill>
              </a:rPr>
              <a:t>The Committee applauds the Department for this undertaking </a:t>
            </a:r>
            <a:r>
              <a:rPr lang="en-US" dirty="0"/>
              <a:t>. . .”</a:t>
            </a:r>
          </a:p>
          <a:p>
            <a:r>
              <a:rPr lang="en-US" dirty="0"/>
              <a:t>FY 2016 House Energy and Water Development Appropriations Report:</a:t>
            </a:r>
          </a:p>
          <a:p>
            <a:pPr lvl="1"/>
            <a:r>
              <a:rPr lang="en-US" dirty="0"/>
              <a:t>“</a:t>
            </a:r>
            <a:r>
              <a:rPr lang="en-US" dirty="0">
                <a:solidFill>
                  <a:srgbClr val="0070C0"/>
                </a:solidFill>
              </a:rPr>
              <a:t>The Committee strongly supports the Department’s efforts to advance the recommendations of the Particle Physics Prioritization Panel </a:t>
            </a:r>
            <a:r>
              <a:rPr lang="en-US" dirty="0"/>
              <a:t>and urges the Department to maintain a careful balance among competing priorities and among small, medium, and large scale projects.”</a:t>
            </a:r>
          </a:p>
          <a:p>
            <a:r>
              <a:rPr lang="en-US" dirty="0"/>
              <a:t>FY 2017 House ($823M) and Senate ($833M) marks above President’s Request ($818M), final appropriation for DOE High Energy Physics was $825M</a:t>
            </a:r>
          </a:p>
          <a:p>
            <a:r>
              <a:rPr lang="en-US" dirty="0"/>
              <a:t>FY 2019 Senate Energy and Water Development Appropriations Report ($1010M):</a:t>
            </a:r>
          </a:p>
          <a:p>
            <a:pPr lvl="1"/>
            <a:r>
              <a:rPr lang="en-US" dirty="0"/>
              <a:t>“The Committee recommends $1,010,000,000 for High Energy Physics. </a:t>
            </a:r>
            <a:r>
              <a:rPr lang="en-US" b="1" dirty="0">
                <a:solidFill>
                  <a:srgbClr val="0070C0"/>
                </a:solidFill>
              </a:rPr>
              <a:t>The Committee strongly supports the Department’s efforts to advance the recommendations of the Particle Physics Project Prioritization Panel Report [P5]</a:t>
            </a:r>
            <a:r>
              <a:rPr lang="en-US" b="1" dirty="0"/>
              <a:t>, </a:t>
            </a:r>
            <a:r>
              <a:rPr lang="en-US" dirty="0"/>
              <a:t>which established clear priorities for the domestic particle physics program…”</a:t>
            </a:r>
          </a:p>
          <a:p>
            <a:pPr marL="53975" indent="0">
              <a:buNone/>
            </a:pPr>
            <a:endParaRPr lang="en-US" dirty="0"/>
          </a:p>
        </p:txBody>
      </p:sp>
      <p:sp>
        <p:nvSpPr>
          <p:cNvPr id="7" name="Footer Placeholder 6"/>
          <p:cNvSpPr>
            <a:spLocks noGrp="1"/>
          </p:cNvSpPr>
          <p:nvPr>
            <p:ph type="ftr" sz="quarter" idx="11"/>
          </p:nvPr>
        </p:nvSpPr>
        <p:spPr/>
        <p:txBody>
          <a:bodyPr/>
          <a:lstStyle/>
          <a:p>
            <a:r>
              <a:rPr lang="en-US"/>
              <a:t>HEP @ 53rd Annual Users Mtg</a:t>
            </a:r>
            <a:endParaRPr lang="en-US" dirty="0"/>
          </a:p>
        </p:txBody>
      </p:sp>
      <p:sp>
        <p:nvSpPr>
          <p:cNvPr id="8" name="Slide Number Placeholder 7"/>
          <p:cNvSpPr>
            <a:spLocks noGrp="1"/>
          </p:cNvSpPr>
          <p:nvPr>
            <p:ph type="sldNum" sz="quarter" idx="12"/>
          </p:nvPr>
        </p:nvSpPr>
        <p:spPr/>
        <p:txBody>
          <a:bodyPr/>
          <a:lstStyle/>
          <a:p>
            <a:fld id="{26CA2777-A89F-4130-B308-73BB65955918}" type="slidenum">
              <a:rPr lang="en-US" smtClean="0"/>
              <a:pPr/>
              <a:t>106</a:t>
            </a:fld>
            <a:endParaRPr lang="en-US" dirty="0"/>
          </a:p>
        </p:txBody>
      </p:sp>
      <p:sp>
        <p:nvSpPr>
          <p:cNvPr id="4" name="Date Placeholder 3">
            <a:extLst>
              <a:ext uri="{FF2B5EF4-FFF2-40B4-BE49-F238E27FC236}">
                <a16:creationId xmlns:a16="http://schemas.microsoft.com/office/drawing/2014/main" id="{513BE099-1E02-4141-AF24-560924A7E298}"/>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92347467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1BB9B-58C0-4772-A951-9D131EE138CF}"/>
              </a:ext>
            </a:extLst>
          </p:cNvPr>
          <p:cNvSpPr>
            <a:spLocks noGrp="1"/>
          </p:cNvSpPr>
          <p:nvPr>
            <p:ph type="title"/>
          </p:nvPr>
        </p:nvSpPr>
        <p:spPr/>
        <p:txBody>
          <a:bodyPr>
            <a:normAutofit/>
          </a:bodyPr>
          <a:lstStyle/>
          <a:p>
            <a:r>
              <a:rPr lang="en-US" sz="4400" dirty="0"/>
              <a:t>Infrastructure</a:t>
            </a:r>
          </a:p>
        </p:txBody>
      </p:sp>
      <p:pic>
        <p:nvPicPr>
          <p:cNvPr id="28" name="Picture 27" descr="A picture containing sky, text&#10;&#10;Description automatically generated">
            <a:extLst>
              <a:ext uri="{FF2B5EF4-FFF2-40B4-BE49-F238E27FC236}">
                <a16:creationId xmlns:a16="http://schemas.microsoft.com/office/drawing/2014/main" id="{457742B7-E985-4234-90EA-01692FB19B7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9144000" cy="6857999"/>
          </a:xfrm>
          <a:prstGeom prst="rect">
            <a:avLst/>
          </a:prstGeom>
        </p:spPr>
      </p:pic>
    </p:spTree>
    <p:extLst>
      <p:ext uri="{BB962C8B-B14F-4D97-AF65-F5344CB8AC3E}">
        <p14:creationId xmlns:p14="http://schemas.microsoft.com/office/powerpoint/2010/main" val="411631184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944880"/>
            <a:ext cx="8229600" cy="0"/>
          </a:xfrm>
          <a:custGeom>
            <a:avLst/>
            <a:gdLst/>
            <a:ahLst/>
            <a:cxnLst/>
            <a:rect l="l" t="t" r="r" b="b"/>
            <a:pathLst>
              <a:path w="8229600">
                <a:moveTo>
                  <a:pt x="0" y="0"/>
                </a:moveTo>
                <a:lnTo>
                  <a:pt x="8229600" y="0"/>
                </a:lnTo>
              </a:path>
            </a:pathLst>
          </a:custGeom>
          <a:ln w="15240">
            <a:solidFill>
              <a:srgbClr val="00893D"/>
            </a:solidFill>
          </a:ln>
        </p:spPr>
        <p:txBody>
          <a:bodyPr wrap="square" lIns="0" tIns="0" rIns="0" bIns="0" rtlCol="0"/>
          <a:lstStyle/>
          <a:p>
            <a:endParaRPr dirty="0"/>
          </a:p>
        </p:txBody>
      </p:sp>
      <p:sp>
        <p:nvSpPr>
          <p:cNvPr id="3" name="object 3"/>
          <p:cNvSpPr txBox="1">
            <a:spLocks noGrp="1"/>
          </p:cNvSpPr>
          <p:nvPr>
            <p:ph type="title"/>
          </p:nvPr>
        </p:nvSpPr>
        <p:spPr/>
        <p:txBody>
          <a:bodyPr>
            <a:normAutofit fontScale="90000"/>
          </a:bodyPr>
          <a:lstStyle/>
          <a:p>
            <a:r>
              <a:rPr lang="en-US" dirty="0"/>
              <a:t>The Science Laboratories Infrastructure (SLI) Program</a:t>
            </a:r>
          </a:p>
        </p:txBody>
      </p:sp>
      <p:sp>
        <p:nvSpPr>
          <p:cNvPr id="4" name="object 4"/>
          <p:cNvSpPr txBox="1"/>
          <p:nvPr/>
        </p:nvSpPr>
        <p:spPr>
          <a:xfrm>
            <a:off x="2154684" y="1030606"/>
            <a:ext cx="6671309" cy="4346703"/>
          </a:xfrm>
          <a:prstGeom prst="rect">
            <a:avLst/>
          </a:prstGeom>
        </p:spPr>
        <p:txBody>
          <a:bodyPr vert="horz" wrap="square" lIns="0" tIns="12065" rIns="0" bIns="0" rtlCol="0">
            <a:spAutoFit/>
          </a:bodyPr>
          <a:lstStyle/>
          <a:p>
            <a:pPr marL="12700">
              <a:spcBef>
                <a:spcPts val="95"/>
              </a:spcBef>
            </a:pPr>
            <a:r>
              <a:rPr sz="1600" b="1" spc="-5" dirty="0">
                <a:latin typeface="Calibri"/>
                <a:cs typeface="Calibri"/>
              </a:rPr>
              <a:t>Mission:</a:t>
            </a:r>
            <a:endParaRPr sz="1600" dirty="0">
              <a:latin typeface="Calibri"/>
              <a:cs typeface="Calibri"/>
            </a:endParaRPr>
          </a:p>
          <a:p>
            <a:pPr marL="12700" marR="172085"/>
            <a:r>
              <a:rPr sz="1600" spc="-75" dirty="0">
                <a:latin typeface="Calibri"/>
                <a:cs typeface="Calibri"/>
              </a:rPr>
              <a:t>To </a:t>
            </a:r>
            <a:r>
              <a:rPr sz="1600" spc="-10" dirty="0">
                <a:latin typeface="Calibri"/>
                <a:cs typeface="Calibri"/>
              </a:rPr>
              <a:t>support </a:t>
            </a:r>
            <a:r>
              <a:rPr sz="1600" b="1" spc="-5" dirty="0">
                <a:latin typeface="Calibri"/>
                <a:cs typeface="Calibri"/>
              </a:rPr>
              <a:t>scientific and </a:t>
            </a:r>
            <a:r>
              <a:rPr sz="1600" b="1" spc="-10" dirty="0">
                <a:latin typeface="Calibri"/>
                <a:cs typeface="Calibri"/>
              </a:rPr>
              <a:t>technological innovation </a:t>
            </a:r>
            <a:r>
              <a:rPr sz="1600" spc="-10" dirty="0">
                <a:latin typeface="Calibri"/>
                <a:cs typeface="Calibri"/>
              </a:rPr>
              <a:t>at </a:t>
            </a:r>
            <a:r>
              <a:rPr sz="1600" spc="-5" dirty="0">
                <a:latin typeface="Calibri"/>
                <a:cs typeface="Calibri"/>
              </a:rPr>
              <a:t>the Office of </a:t>
            </a:r>
            <a:r>
              <a:rPr sz="1600" spc="-10" dirty="0">
                <a:latin typeface="Calibri"/>
                <a:cs typeface="Calibri"/>
              </a:rPr>
              <a:t>Science (SC)  laboratories by </a:t>
            </a:r>
            <a:r>
              <a:rPr sz="1600" spc="-5" dirty="0">
                <a:latin typeface="Calibri"/>
                <a:cs typeface="Calibri"/>
              </a:rPr>
              <a:t>funding and </a:t>
            </a:r>
            <a:r>
              <a:rPr sz="1600" spc="-10" dirty="0">
                <a:latin typeface="Calibri"/>
                <a:cs typeface="Calibri"/>
              </a:rPr>
              <a:t>sustaining general purpose infrastructure </a:t>
            </a:r>
            <a:r>
              <a:rPr sz="1600" spc="-5" dirty="0">
                <a:latin typeface="Calibri"/>
                <a:cs typeface="Calibri"/>
              </a:rPr>
              <a:t>and  </a:t>
            </a:r>
            <a:r>
              <a:rPr sz="1600" spc="-15" dirty="0">
                <a:latin typeface="Calibri"/>
                <a:cs typeface="Calibri"/>
              </a:rPr>
              <a:t>fostering safe, </a:t>
            </a:r>
            <a:r>
              <a:rPr sz="1600" spc="-10" dirty="0">
                <a:latin typeface="Calibri"/>
                <a:cs typeface="Calibri"/>
              </a:rPr>
              <a:t>efficient, </a:t>
            </a:r>
            <a:r>
              <a:rPr sz="1600" spc="-5" dirty="0">
                <a:latin typeface="Calibri"/>
                <a:cs typeface="Calibri"/>
              </a:rPr>
              <a:t>reliable and </a:t>
            </a:r>
            <a:r>
              <a:rPr sz="1600" spc="-10" dirty="0">
                <a:latin typeface="Calibri"/>
                <a:cs typeface="Calibri"/>
              </a:rPr>
              <a:t>environmentally responsible</a:t>
            </a:r>
            <a:r>
              <a:rPr sz="1600" spc="110" dirty="0">
                <a:latin typeface="Calibri"/>
                <a:cs typeface="Calibri"/>
              </a:rPr>
              <a:t> </a:t>
            </a:r>
            <a:r>
              <a:rPr sz="1600" spc="-10" dirty="0">
                <a:latin typeface="Calibri"/>
                <a:cs typeface="Calibri"/>
              </a:rPr>
              <a:t>operations.</a:t>
            </a:r>
            <a:endParaRPr sz="1600" dirty="0">
              <a:latin typeface="Calibri"/>
              <a:cs typeface="Calibri"/>
            </a:endParaRPr>
          </a:p>
          <a:p>
            <a:pPr>
              <a:spcBef>
                <a:spcPts val="30"/>
              </a:spcBef>
            </a:pPr>
            <a:endParaRPr sz="1500" dirty="0">
              <a:latin typeface="Times New Roman"/>
              <a:cs typeface="Times New Roman"/>
            </a:endParaRPr>
          </a:p>
          <a:p>
            <a:pPr marL="12700">
              <a:lnSpc>
                <a:spcPts val="1825"/>
              </a:lnSpc>
            </a:pPr>
            <a:r>
              <a:rPr sz="1600" b="1" spc="-10" dirty="0">
                <a:latin typeface="Calibri"/>
                <a:cs typeface="Calibri"/>
              </a:rPr>
              <a:t>Priorities:</a:t>
            </a:r>
            <a:endParaRPr sz="1600" dirty="0">
              <a:latin typeface="Calibri"/>
              <a:cs typeface="Calibri"/>
            </a:endParaRPr>
          </a:p>
          <a:p>
            <a:pPr marL="355600" indent="-342900">
              <a:lnSpc>
                <a:spcPts val="1825"/>
              </a:lnSpc>
              <a:buFont typeface="Arial"/>
              <a:buChar char="•"/>
              <a:tabLst>
                <a:tab pos="354965" algn="l"/>
                <a:tab pos="355600" algn="l"/>
              </a:tabLst>
            </a:pPr>
            <a:r>
              <a:rPr sz="1600" spc="-10" dirty="0">
                <a:latin typeface="Calibri"/>
                <a:cs typeface="Calibri"/>
              </a:rPr>
              <a:t>Improving </a:t>
            </a:r>
            <a:r>
              <a:rPr sz="1600" b="1" spc="-15" dirty="0">
                <a:solidFill>
                  <a:srgbClr val="0070C0"/>
                </a:solidFill>
                <a:latin typeface="Calibri"/>
                <a:cs typeface="Calibri"/>
              </a:rPr>
              <a:t>SC’s </a:t>
            </a:r>
            <a:r>
              <a:rPr sz="1600" b="1" spc="-10" dirty="0">
                <a:solidFill>
                  <a:srgbClr val="0070C0"/>
                </a:solidFill>
                <a:latin typeface="Calibri"/>
                <a:cs typeface="Calibri"/>
              </a:rPr>
              <a:t>existing physical </a:t>
            </a:r>
            <a:r>
              <a:rPr sz="1600" b="1" spc="-5" dirty="0">
                <a:solidFill>
                  <a:srgbClr val="0070C0"/>
                </a:solidFill>
                <a:latin typeface="Calibri"/>
                <a:cs typeface="Calibri"/>
              </a:rPr>
              <a:t>assets (including major utility</a:t>
            </a:r>
            <a:r>
              <a:rPr sz="1600" b="1" spc="-15" dirty="0">
                <a:solidFill>
                  <a:srgbClr val="0070C0"/>
                </a:solidFill>
                <a:latin typeface="Calibri"/>
                <a:cs typeface="Calibri"/>
              </a:rPr>
              <a:t> systems)</a:t>
            </a:r>
            <a:endParaRPr sz="1600" b="1" dirty="0">
              <a:solidFill>
                <a:srgbClr val="0070C0"/>
              </a:solidFill>
              <a:latin typeface="Calibri"/>
              <a:cs typeface="Calibri"/>
            </a:endParaRPr>
          </a:p>
          <a:p>
            <a:pPr marL="355600" marR="982344" indent="-342900">
              <a:lnSpc>
                <a:spcPts val="1730"/>
              </a:lnSpc>
              <a:spcBef>
                <a:spcPts val="325"/>
              </a:spcBef>
              <a:buFont typeface="Arial"/>
              <a:buChar char="•"/>
              <a:tabLst>
                <a:tab pos="354965" algn="l"/>
                <a:tab pos="355600" algn="l"/>
              </a:tabLst>
            </a:pPr>
            <a:r>
              <a:rPr sz="1600" spc="-5" dirty="0">
                <a:latin typeface="Calibri"/>
                <a:cs typeface="Calibri"/>
              </a:rPr>
              <a:t>Funding </a:t>
            </a:r>
            <a:r>
              <a:rPr sz="1600" spc="-10" dirty="0">
                <a:latin typeface="Calibri"/>
                <a:cs typeface="Calibri"/>
              </a:rPr>
              <a:t>new </a:t>
            </a:r>
            <a:r>
              <a:rPr sz="1600" spc="-5" dirty="0">
                <a:latin typeface="Calibri"/>
                <a:cs typeface="Calibri"/>
              </a:rPr>
              <a:t>cutting-edge </a:t>
            </a:r>
            <a:r>
              <a:rPr sz="1600" spc="-10" dirty="0">
                <a:latin typeface="Calibri"/>
                <a:cs typeface="Calibri"/>
              </a:rPr>
              <a:t>facilities that </a:t>
            </a:r>
            <a:r>
              <a:rPr sz="1600" spc="-5" dirty="0">
                <a:latin typeface="Calibri"/>
                <a:cs typeface="Calibri"/>
              </a:rPr>
              <a:t>enable </a:t>
            </a:r>
            <a:r>
              <a:rPr sz="1600" spc="-10" dirty="0">
                <a:latin typeface="Calibri"/>
                <a:cs typeface="Calibri"/>
              </a:rPr>
              <a:t>emerging science  </a:t>
            </a:r>
            <a:r>
              <a:rPr sz="1600" spc="-5" dirty="0">
                <a:latin typeface="Calibri"/>
                <a:cs typeface="Calibri"/>
              </a:rPr>
              <a:t>opportunities.</a:t>
            </a:r>
            <a:endParaRPr lang="en-US" sz="1600" dirty="0">
              <a:latin typeface="Calibri"/>
              <a:cs typeface="Calibri"/>
            </a:endParaRPr>
          </a:p>
          <a:p>
            <a:pPr marL="355600" marR="982344" indent="-342900">
              <a:lnSpc>
                <a:spcPts val="1730"/>
              </a:lnSpc>
              <a:spcBef>
                <a:spcPts val="325"/>
              </a:spcBef>
              <a:buFont typeface="Arial"/>
              <a:buChar char="•"/>
              <a:tabLst>
                <a:tab pos="354965" algn="l"/>
                <a:tab pos="355600" algn="l"/>
              </a:tabLst>
            </a:pPr>
            <a:r>
              <a:rPr sz="1600" spc="-10" dirty="0">
                <a:latin typeface="Calibri"/>
                <a:cs typeface="Calibri"/>
              </a:rPr>
              <a:t>Realized through projects that support/enable </a:t>
            </a:r>
            <a:r>
              <a:rPr sz="1600" spc="-15" dirty="0">
                <a:latin typeface="Calibri"/>
                <a:cs typeface="Calibri"/>
              </a:rPr>
              <a:t>SC’s </a:t>
            </a:r>
            <a:r>
              <a:rPr sz="1600" spc="-10" dirty="0">
                <a:latin typeface="Calibri"/>
                <a:cs typeface="Calibri"/>
              </a:rPr>
              <a:t>current </a:t>
            </a:r>
            <a:r>
              <a:rPr sz="1600" spc="-5" dirty="0">
                <a:latin typeface="Calibri"/>
                <a:cs typeface="Calibri"/>
              </a:rPr>
              <a:t>and </a:t>
            </a:r>
            <a:r>
              <a:rPr sz="1600" spc="-10" dirty="0">
                <a:latin typeface="Calibri"/>
                <a:cs typeface="Calibri"/>
              </a:rPr>
              <a:t>future </a:t>
            </a:r>
            <a:r>
              <a:rPr sz="1600" spc="-5" dirty="0">
                <a:latin typeface="Calibri"/>
                <a:cs typeface="Calibri"/>
              </a:rPr>
              <a:t>mission  </a:t>
            </a:r>
            <a:r>
              <a:rPr sz="1600" spc="-10" dirty="0">
                <a:latin typeface="Calibri"/>
                <a:cs typeface="Calibri"/>
              </a:rPr>
              <a:t>needs</a:t>
            </a:r>
            <a:endParaRPr sz="1600" dirty="0">
              <a:latin typeface="Calibri"/>
              <a:cs typeface="Calibri"/>
            </a:endParaRPr>
          </a:p>
          <a:p>
            <a:pPr marL="581025" lvl="1" indent="-342900">
              <a:spcBef>
                <a:spcPts val="80"/>
              </a:spcBef>
              <a:buFont typeface="Arial"/>
              <a:buChar char="•"/>
              <a:tabLst>
                <a:tab pos="581025" algn="l"/>
                <a:tab pos="581660" algn="l"/>
              </a:tabLst>
            </a:pPr>
            <a:r>
              <a:rPr sz="1600" spc="-5" dirty="0">
                <a:latin typeface="Calibri"/>
                <a:cs typeface="Calibri"/>
              </a:rPr>
              <a:t>State-of-the-art </a:t>
            </a:r>
            <a:r>
              <a:rPr sz="1600" spc="-10" dirty="0">
                <a:latin typeface="Calibri"/>
                <a:cs typeface="Calibri"/>
              </a:rPr>
              <a:t>facilities that </a:t>
            </a:r>
            <a:r>
              <a:rPr sz="1600" spc="-15" dirty="0">
                <a:latin typeface="Calibri"/>
                <a:cs typeface="Calibri"/>
              </a:rPr>
              <a:t>are </a:t>
            </a:r>
            <a:r>
              <a:rPr sz="1600" spc="-10" dirty="0">
                <a:latin typeface="Calibri"/>
                <a:cs typeface="Calibri"/>
              </a:rPr>
              <a:t>flexible, </a:t>
            </a:r>
            <a:r>
              <a:rPr sz="1600" spc="-15" dirty="0">
                <a:latin typeface="Calibri"/>
                <a:cs typeface="Calibri"/>
              </a:rPr>
              <a:t>safe, </a:t>
            </a:r>
            <a:r>
              <a:rPr sz="1600" spc="-5" dirty="0">
                <a:latin typeface="Calibri"/>
                <a:cs typeface="Calibri"/>
              </a:rPr>
              <a:t>and</a:t>
            </a:r>
            <a:r>
              <a:rPr sz="1600" spc="40" dirty="0">
                <a:latin typeface="Calibri"/>
                <a:cs typeface="Calibri"/>
              </a:rPr>
              <a:t> </a:t>
            </a:r>
            <a:r>
              <a:rPr sz="1600" spc="-10" dirty="0">
                <a:latin typeface="Calibri"/>
                <a:cs typeface="Calibri"/>
              </a:rPr>
              <a:t>sustainable;</a:t>
            </a:r>
            <a:endParaRPr sz="1600" dirty="0">
              <a:latin typeface="Calibri"/>
              <a:cs typeface="Calibri"/>
            </a:endParaRPr>
          </a:p>
          <a:p>
            <a:pPr marL="581025" lvl="1" indent="-342900">
              <a:spcBef>
                <a:spcPts val="110"/>
              </a:spcBef>
              <a:buFont typeface="Arial"/>
              <a:buChar char="•"/>
              <a:tabLst>
                <a:tab pos="581025" algn="l"/>
                <a:tab pos="581660" algn="l"/>
              </a:tabLst>
            </a:pPr>
            <a:r>
              <a:rPr sz="1600" spc="-10" dirty="0">
                <a:latin typeface="Calibri"/>
                <a:cs typeface="Calibri"/>
              </a:rPr>
              <a:t>Collaborative </a:t>
            </a:r>
            <a:r>
              <a:rPr sz="1600" spc="-5" dirty="0">
                <a:latin typeface="Calibri"/>
                <a:cs typeface="Calibri"/>
              </a:rPr>
              <a:t>and </a:t>
            </a:r>
            <a:r>
              <a:rPr sz="1600" spc="-10" dirty="0">
                <a:latin typeface="Calibri"/>
                <a:cs typeface="Calibri"/>
              </a:rPr>
              <a:t>interactive </a:t>
            </a:r>
            <a:r>
              <a:rPr sz="1600" spc="-15" dirty="0">
                <a:latin typeface="Calibri"/>
                <a:cs typeface="Calibri"/>
              </a:rPr>
              <a:t>work </a:t>
            </a:r>
            <a:r>
              <a:rPr sz="1600" spc="-10" dirty="0">
                <a:latin typeface="Calibri"/>
                <a:cs typeface="Calibri"/>
              </a:rPr>
              <a:t>environments that </a:t>
            </a:r>
            <a:r>
              <a:rPr sz="1600" spc="-15" dirty="0">
                <a:latin typeface="Calibri"/>
                <a:cs typeface="Calibri"/>
              </a:rPr>
              <a:t>foster</a:t>
            </a:r>
            <a:r>
              <a:rPr sz="1600" spc="85" dirty="0">
                <a:latin typeface="Calibri"/>
                <a:cs typeface="Calibri"/>
              </a:rPr>
              <a:t> </a:t>
            </a:r>
            <a:r>
              <a:rPr sz="1600" spc="-10" dirty="0">
                <a:latin typeface="Calibri"/>
                <a:cs typeface="Calibri"/>
              </a:rPr>
              <a:t>innovation;</a:t>
            </a:r>
            <a:endParaRPr sz="1600" dirty="0">
              <a:latin typeface="Calibri"/>
              <a:cs typeface="Calibri"/>
            </a:endParaRPr>
          </a:p>
          <a:p>
            <a:pPr marL="581025" lvl="1" indent="-342900">
              <a:spcBef>
                <a:spcPts val="110"/>
              </a:spcBef>
              <a:buFont typeface="Arial"/>
              <a:buChar char="•"/>
              <a:tabLst>
                <a:tab pos="581025" algn="l"/>
                <a:tab pos="581660" algn="l"/>
              </a:tabLst>
            </a:pPr>
            <a:r>
              <a:rPr sz="1600" b="1" spc="-10" dirty="0">
                <a:solidFill>
                  <a:schemeClr val="accent1"/>
                </a:solidFill>
                <a:latin typeface="Calibri"/>
                <a:cs typeface="Calibri"/>
              </a:rPr>
              <a:t>Infrastructure </a:t>
            </a:r>
            <a:r>
              <a:rPr sz="1600" b="1" spc="-5" dirty="0">
                <a:solidFill>
                  <a:schemeClr val="accent1"/>
                </a:solidFill>
                <a:latin typeface="Calibri"/>
                <a:cs typeface="Calibri"/>
              </a:rPr>
              <a:t>&amp; utilities </a:t>
            </a:r>
            <a:r>
              <a:rPr sz="1600" b="1" spc="-10" dirty="0">
                <a:solidFill>
                  <a:schemeClr val="accent1"/>
                </a:solidFill>
                <a:latin typeface="Calibri"/>
                <a:cs typeface="Calibri"/>
              </a:rPr>
              <a:t>that </a:t>
            </a:r>
            <a:r>
              <a:rPr sz="1600" b="1" spc="-15" dirty="0">
                <a:solidFill>
                  <a:schemeClr val="accent1"/>
                </a:solidFill>
                <a:latin typeface="Calibri"/>
                <a:cs typeface="Calibri"/>
              </a:rPr>
              <a:t>are </a:t>
            </a:r>
            <a:r>
              <a:rPr sz="1600" b="1" spc="-5" dirty="0">
                <a:solidFill>
                  <a:schemeClr val="accent1"/>
                </a:solidFill>
                <a:latin typeface="Calibri"/>
                <a:cs typeface="Calibri"/>
              </a:rPr>
              <a:t>modern, </a:t>
            </a:r>
            <a:r>
              <a:rPr sz="1600" b="1" spc="-10" dirty="0">
                <a:solidFill>
                  <a:schemeClr val="accent1"/>
                </a:solidFill>
                <a:latin typeface="Calibri"/>
                <a:cs typeface="Calibri"/>
              </a:rPr>
              <a:t>available, efficient, </a:t>
            </a:r>
            <a:r>
              <a:rPr sz="1600" b="1" spc="-5" dirty="0">
                <a:solidFill>
                  <a:schemeClr val="accent1"/>
                </a:solidFill>
                <a:latin typeface="Calibri"/>
                <a:cs typeface="Calibri"/>
              </a:rPr>
              <a:t>and</a:t>
            </a:r>
            <a:r>
              <a:rPr sz="1600" b="1" spc="20" dirty="0">
                <a:solidFill>
                  <a:schemeClr val="accent1"/>
                </a:solidFill>
                <a:latin typeface="Calibri"/>
                <a:cs typeface="Calibri"/>
              </a:rPr>
              <a:t> </a:t>
            </a:r>
            <a:r>
              <a:rPr sz="1600" b="1" spc="-15" dirty="0">
                <a:solidFill>
                  <a:schemeClr val="accent1"/>
                </a:solidFill>
                <a:latin typeface="Calibri"/>
                <a:cs typeface="Calibri"/>
              </a:rPr>
              <a:t>safe</a:t>
            </a:r>
            <a:endParaRPr sz="1600" b="1" dirty="0">
              <a:solidFill>
                <a:schemeClr val="accent1"/>
              </a:solidFill>
              <a:latin typeface="Calibri"/>
              <a:cs typeface="Calibri"/>
            </a:endParaRPr>
          </a:p>
          <a:p>
            <a:pPr marL="12700">
              <a:spcBef>
                <a:spcPts val="1450"/>
              </a:spcBef>
            </a:pPr>
            <a:r>
              <a:rPr sz="1600" b="1" spc="-5" dirty="0">
                <a:latin typeface="Calibri"/>
                <a:cs typeface="Calibri"/>
              </a:rPr>
              <a:t>Primary</a:t>
            </a:r>
            <a:r>
              <a:rPr sz="1600" b="1" dirty="0">
                <a:latin typeface="Calibri"/>
                <a:cs typeface="Calibri"/>
              </a:rPr>
              <a:t> </a:t>
            </a:r>
            <a:r>
              <a:rPr sz="1600" b="1" spc="-10" dirty="0">
                <a:latin typeface="Calibri"/>
                <a:cs typeface="Calibri"/>
              </a:rPr>
              <a:t>Focus</a:t>
            </a:r>
            <a:r>
              <a:rPr sz="1600" spc="-10" dirty="0">
                <a:latin typeface="Calibri"/>
                <a:cs typeface="Calibri"/>
              </a:rPr>
              <a:t>:</a:t>
            </a:r>
            <a:endParaRPr sz="1600" dirty="0">
              <a:latin typeface="Calibri"/>
              <a:cs typeface="Calibri"/>
            </a:endParaRPr>
          </a:p>
          <a:p>
            <a:pPr marL="241300" indent="-228600">
              <a:buFont typeface="Arial"/>
              <a:buChar char="•"/>
              <a:tabLst>
                <a:tab pos="240665" algn="l"/>
                <a:tab pos="241300" algn="l"/>
              </a:tabLst>
            </a:pPr>
            <a:r>
              <a:rPr sz="1600" spc="-5" dirty="0">
                <a:latin typeface="Calibri"/>
                <a:cs typeface="Calibri"/>
              </a:rPr>
              <a:t>Line-Item </a:t>
            </a:r>
            <a:r>
              <a:rPr sz="1600" spc="-10" dirty="0">
                <a:latin typeface="Calibri"/>
                <a:cs typeface="Calibri"/>
              </a:rPr>
              <a:t>Construction</a:t>
            </a:r>
            <a:r>
              <a:rPr sz="1600" spc="-15" dirty="0">
                <a:latin typeface="Calibri"/>
                <a:cs typeface="Calibri"/>
              </a:rPr>
              <a:t> </a:t>
            </a:r>
            <a:r>
              <a:rPr sz="1600" spc="-10" dirty="0">
                <a:latin typeface="Calibri"/>
                <a:cs typeface="Calibri"/>
              </a:rPr>
              <a:t>Projects</a:t>
            </a:r>
            <a:endParaRPr sz="1600" dirty="0">
              <a:latin typeface="Calibri"/>
              <a:cs typeface="Calibri"/>
            </a:endParaRPr>
          </a:p>
          <a:p>
            <a:pPr marL="241300" indent="-228600">
              <a:buFont typeface="Arial"/>
              <a:buChar char="•"/>
              <a:tabLst>
                <a:tab pos="240665" algn="l"/>
                <a:tab pos="241300" algn="l"/>
              </a:tabLst>
            </a:pPr>
            <a:r>
              <a:rPr sz="1600" spc="-15" dirty="0">
                <a:latin typeface="Calibri"/>
                <a:cs typeface="Calibri"/>
              </a:rPr>
              <a:t>Core </a:t>
            </a:r>
            <a:r>
              <a:rPr sz="1600" spc="-10" dirty="0">
                <a:latin typeface="Calibri"/>
                <a:cs typeface="Calibri"/>
              </a:rPr>
              <a:t>General </a:t>
            </a:r>
            <a:r>
              <a:rPr sz="1600" spc="-5" dirty="0">
                <a:latin typeface="Calibri"/>
                <a:cs typeface="Calibri"/>
              </a:rPr>
              <a:t>Purpose </a:t>
            </a:r>
            <a:r>
              <a:rPr sz="1600" spc="-10" dirty="0">
                <a:latin typeface="Calibri"/>
                <a:cs typeface="Calibri"/>
              </a:rPr>
              <a:t>Infrastructure</a:t>
            </a:r>
            <a:r>
              <a:rPr sz="1600" spc="90" dirty="0">
                <a:latin typeface="Calibri"/>
                <a:cs typeface="Calibri"/>
              </a:rPr>
              <a:t> </a:t>
            </a:r>
            <a:r>
              <a:rPr sz="1600" spc="-10" dirty="0">
                <a:latin typeface="Calibri"/>
                <a:cs typeface="Calibri"/>
              </a:rPr>
              <a:t>Investments</a:t>
            </a:r>
            <a:endParaRPr sz="1600" dirty="0">
              <a:latin typeface="Calibri"/>
              <a:cs typeface="Calibri"/>
            </a:endParaRPr>
          </a:p>
        </p:txBody>
      </p:sp>
      <p:sp>
        <p:nvSpPr>
          <p:cNvPr id="5" name="object 5"/>
          <p:cNvSpPr/>
          <p:nvPr/>
        </p:nvSpPr>
        <p:spPr>
          <a:xfrm>
            <a:off x="370331" y="3255264"/>
            <a:ext cx="1525524" cy="573024"/>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6" name="object 6"/>
          <p:cNvSpPr txBox="1"/>
          <p:nvPr/>
        </p:nvSpPr>
        <p:spPr>
          <a:xfrm>
            <a:off x="472846" y="5721807"/>
            <a:ext cx="8327390" cy="436880"/>
          </a:xfrm>
          <a:prstGeom prst="rect">
            <a:avLst/>
          </a:prstGeom>
        </p:spPr>
        <p:txBody>
          <a:bodyPr vert="horz" wrap="square" lIns="0" tIns="12700" rIns="0" bIns="0" rtlCol="0">
            <a:spAutoFit/>
          </a:bodyPr>
          <a:lstStyle/>
          <a:p>
            <a:pPr marL="12700" marR="5080">
              <a:spcBef>
                <a:spcPts val="100"/>
              </a:spcBef>
            </a:pPr>
            <a:r>
              <a:rPr sz="900" dirty="0">
                <a:latin typeface="Calibri"/>
                <a:cs typeface="Calibri"/>
              </a:rPr>
              <a:t>Photos </a:t>
            </a:r>
            <a:r>
              <a:rPr sz="900" spc="-5" dirty="0">
                <a:latin typeface="Calibri"/>
                <a:cs typeface="Calibri"/>
              </a:rPr>
              <a:t>(from </a:t>
            </a:r>
            <a:r>
              <a:rPr sz="900" dirty="0">
                <a:latin typeface="Calibri"/>
                <a:cs typeface="Calibri"/>
              </a:rPr>
              <a:t>top to </a:t>
            </a:r>
            <a:r>
              <a:rPr sz="900" spc="-5" dirty="0">
                <a:latin typeface="Calibri"/>
                <a:cs typeface="Calibri"/>
              </a:rPr>
              <a:t>bottom): Recently completed SLI projects </a:t>
            </a:r>
            <a:r>
              <a:rPr sz="900" dirty="0">
                <a:latin typeface="Calibri"/>
                <a:cs typeface="Calibri"/>
              </a:rPr>
              <a:t>are (top to </a:t>
            </a:r>
            <a:r>
              <a:rPr sz="900" spc="-5" dirty="0">
                <a:latin typeface="Calibri"/>
                <a:cs typeface="Calibri"/>
              </a:rPr>
              <a:t>bottom) include Renovate Science </a:t>
            </a:r>
            <a:r>
              <a:rPr sz="900" dirty="0">
                <a:latin typeface="Calibri"/>
                <a:cs typeface="Calibri"/>
              </a:rPr>
              <a:t>Laboratories-Phase 2 at BNL; </a:t>
            </a:r>
            <a:r>
              <a:rPr sz="900" spc="-5" dirty="0">
                <a:latin typeface="Calibri"/>
                <a:cs typeface="Calibri"/>
              </a:rPr>
              <a:t>Seismic Modernization and Replacement  </a:t>
            </a:r>
            <a:r>
              <a:rPr sz="900" dirty="0">
                <a:latin typeface="Calibri"/>
                <a:cs typeface="Calibri"/>
              </a:rPr>
              <a:t>of </a:t>
            </a:r>
            <a:r>
              <a:rPr sz="900" spc="-5" dirty="0">
                <a:latin typeface="Calibri"/>
                <a:cs typeface="Calibri"/>
              </a:rPr>
              <a:t>Buildings-Phase </a:t>
            </a:r>
            <a:r>
              <a:rPr sz="900" dirty="0">
                <a:latin typeface="Calibri"/>
                <a:cs typeface="Calibri"/>
              </a:rPr>
              <a:t>II at LBNL; </a:t>
            </a:r>
            <a:r>
              <a:rPr sz="900" spc="-5" dirty="0">
                <a:latin typeface="Calibri"/>
                <a:cs typeface="Calibri"/>
              </a:rPr>
              <a:t>the Energy Sciences Building </a:t>
            </a:r>
            <a:r>
              <a:rPr sz="900" dirty="0">
                <a:latin typeface="Calibri"/>
                <a:cs typeface="Calibri"/>
              </a:rPr>
              <a:t>at </a:t>
            </a:r>
            <a:r>
              <a:rPr sz="900" spc="-5" dirty="0">
                <a:latin typeface="Calibri"/>
                <a:cs typeface="Calibri"/>
              </a:rPr>
              <a:t>ANL; Infrastructure and Operational Improvements Project </a:t>
            </a:r>
            <a:r>
              <a:rPr sz="900" dirty="0">
                <a:latin typeface="Calibri"/>
                <a:cs typeface="Calibri"/>
              </a:rPr>
              <a:t>at PPPL; </a:t>
            </a:r>
            <a:r>
              <a:rPr sz="900" spc="-5" dirty="0">
                <a:latin typeface="Calibri"/>
                <a:cs typeface="Calibri"/>
              </a:rPr>
              <a:t>and the </a:t>
            </a:r>
            <a:r>
              <a:rPr sz="900" dirty="0">
                <a:latin typeface="Calibri"/>
                <a:cs typeface="Calibri"/>
              </a:rPr>
              <a:t>Photon </a:t>
            </a:r>
            <a:r>
              <a:rPr sz="900" spc="-5" dirty="0">
                <a:latin typeface="Calibri"/>
                <a:cs typeface="Calibri"/>
              </a:rPr>
              <a:t>Science Laboratory Building </a:t>
            </a:r>
            <a:r>
              <a:rPr sz="900" dirty="0">
                <a:latin typeface="Calibri"/>
                <a:cs typeface="Calibri"/>
              </a:rPr>
              <a:t>at  </a:t>
            </a:r>
            <a:r>
              <a:rPr sz="900" spc="-5" dirty="0">
                <a:latin typeface="Calibri"/>
                <a:cs typeface="Calibri"/>
              </a:rPr>
              <a:t>SLAC.</a:t>
            </a:r>
            <a:endParaRPr sz="900" dirty="0">
              <a:latin typeface="Calibri"/>
              <a:cs typeface="Calibri"/>
            </a:endParaRPr>
          </a:p>
        </p:txBody>
      </p:sp>
      <p:sp>
        <p:nvSpPr>
          <p:cNvPr id="7" name="object 7"/>
          <p:cNvSpPr/>
          <p:nvPr/>
        </p:nvSpPr>
        <p:spPr>
          <a:xfrm>
            <a:off x="381000" y="4767073"/>
            <a:ext cx="1504188" cy="871727"/>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8" name="object 8"/>
          <p:cNvSpPr/>
          <p:nvPr/>
        </p:nvSpPr>
        <p:spPr>
          <a:xfrm>
            <a:off x="381000" y="3855722"/>
            <a:ext cx="1504188" cy="882395"/>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9" name="object 9"/>
          <p:cNvSpPr/>
          <p:nvPr/>
        </p:nvSpPr>
        <p:spPr>
          <a:xfrm>
            <a:off x="347474" y="2173223"/>
            <a:ext cx="1571243" cy="1054608"/>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10" name="object 10"/>
          <p:cNvSpPr/>
          <p:nvPr/>
        </p:nvSpPr>
        <p:spPr>
          <a:xfrm>
            <a:off x="370331" y="1106426"/>
            <a:ext cx="1525524" cy="1039367"/>
          </a:xfrm>
          <a:prstGeom prst="rect">
            <a:avLst/>
          </a:prstGeom>
          <a:blipFill>
            <a:blip r:embed="rId6" cstate="email">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12" name="Footer Placeholder 11">
            <a:extLst>
              <a:ext uri="{FF2B5EF4-FFF2-40B4-BE49-F238E27FC236}">
                <a16:creationId xmlns:a16="http://schemas.microsoft.com/office/drawing/2014/main" id="{94973586-6960-4E47-980F-7FEFF222F509}"/>
              </a:ext>
            </a:extLst>
          </p:cNvPr>
          <p:cNvSpPr>
            <a:spLocks noGrp="1"/>
          </p:cNvSpPr>
          <p:nvPr>
            <p:ph type="ftr" sz="quarter" idx="11"/>
          </p:nvPr>
        </p:nvSpPr>
        <p:spPr/>
        <p:txBody>
          <a:bodyPr/>
          <a:lstStyle/>
          <a:p>
            <a:r>
              <a:rPr lang="en-US"/>
              <a:t>HEP @ 53rd Annual Users Mtg</a:t>
            </a:r>
            <a:endParaRPr lang="en-US" dirty="0"/>
          </a:p>
        </p:txBody>
      </p:sp>
      <p:sp>
        <p:nvSpPr>
          <p:cNvPr id="13" name="Slide Number Placeholder 12">
            <a:extLst>
              <a:ext uri="{FF2B5EF4-FFF2-40B4-BE49-F238E27FC236}">
                <a16:creationId xmlns:a16="http://schemas.microsoft.com/office/drawing/2014/main" id="{0AB48AF2-8E75-4222-A428-8083EEDD72AC}"/>
              </a:ext>
            </a:extLst>
          </p:cNvPr>
          <p:cNvSpPr>
            <a:spLocks noGrp="1"/>
          </p:cNvSpPr>
          <p:nvPr>
            <p:ph type="sldNum" sz="quarter" idx="12"/>
          </p:nvPr>
        </p:nvSpPr>
        <p:spPr/>
        <p:txBody>
          <a:bodyPr/>
          <a:lstStyle/>
          <a:p>
            <a:fld id="{600448BA-62AF-4340-AB5F-316C0E06117B}" type="slidenum">
              <a:rPr lang="en-US" smtClean="0"/>
              <a:pPr/>
              <a:t>108</a:t>
            </a:fld>
            <a:endParaRPr lang="en-US" dirty="0"/>
          </a:p>
        </p:txBody>
      </p:sp>
      <p:sp>
        <p:nvSpPr>
          <p:cNvPr id="11" name="Date Placeholder 10">
            <a:extLst>
              <a:ext uri="{FF2B5EF4-FFF2-40B4-BE49-F238E27FC236}">
                <a16:creationId xmlns:a16="http://schemas.microsoft.com/office/drawing/2014/main" id="{1BF89AD4-21E0-4B92-8F58-503F474D12D4}"/>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373699171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F5FAA-972A-4ED9-ADF4-7EB695ADA7AD}"/>
              </a:ext>
            </a:extLst>
          </p:cNvPr>
          <p:cNvSpPr>
            <a:spLocks noGrp="1"/>
          </p:cNvSpPr>
          <p:nvPr>
            <p:ph type="title"/>
          </p:nvPr>
        </p:nvSpPr>
        <p:spPr/>
        <p:txBody>
          <a:bodyPr>
            <a:normAutofit fontScale="90000"/>
          </a:bodyPr>
          <a:lstStyle/>
          <a:p>
            <a:r>
              <a:rPr lang="en-US" dirty="0"/>
              <a:t>New Strategy to Invest in Fermilab Core Campus Revitalization</a:t>
            </a:r>
          </a:p>
        </p:txBody>
      </p:sp>
      <p:sp>
        <p:nvSpPr>
          <p:cNvPr id="3" name="Content Placeholder 2">
            <a:extLst>
              <a:ext uri="{FF2B5EF4-FFF2-40B4-BE49-F238E27FC236}">
                <a16:creationId xmlns:a16="http://schemas.microsoft.com/office/drawing/2014/main" id="{74C3BB02-6258-4F71-A1EC-5CAB2AA4EA6B}"/>
              </a:ext>
            </a:extLst>
          </p:cNvPr>
          <p:cNvSpPr>
            <a:spLocks noGrp="1"/>
          </p:cNvSpPr>
          <p:nvPr>
            <p:ph idx="1"/>
          </p:nvPr>
        </p:nvSpPr>
        <p:spPr>
          <a:xfrm>
            <a:off x="302005" y="961250"/>
            <a:ext cx="4437777" cy="5336230"/>
          </a:xfrm>
        </p:spPr>
        <p:txBody>
          <a:bodyPr>
            <a:normAutofit fontScale="92500"/>
          </a:bodyPr>
          <a:lstStyle/>
          <a:p>
            <a:pPr>
              <a:lnSpc>
                <a:spcPct val="90000"/>
              </a:lnSpc>
              <a:spcBef>
                <a:spcPts val="600"/>
              </a:spcBef>
            </a:pPr>
            <a:r>
              <a:rPr lang="en-US" sz="1600" b="1" dirty="0">
                <a:solidFill>
                  <a:srgbClr val="C00000"/>
                </a:solidFill>
              </a:rPr>
              <a:t>HEP-funded projects ~15M/yr. not enough to revitalize and support P5</a:t>
            </a:r>
          </a:p>
          <a:p>
            <a:pPr lvl="1">
              <a:lnSpc>
                <a:spcPct val="90000"/>
              </a:lnSpc>
              <a:spcBef>
                <a:spcPts val="600"/>
              </a:spcBef>
              <a:spcAft>
                <a:spcPts val="0"/>
              </a:spcAft>
            </a:pPr>
            <a:r>
              <a:rPr lang="en-US" sz="1600" dirty="0"/>
              <a:t>And, each project &gt;5M has to be signaled 18 months in advance to make it into PBR</a:t>
            </a:r>
          </a:p>
          <a:p>
            <a:pPr>
              <a:lnSpc>
                <a:spcPct val="90000"/>
              </a:lnSpc>
              <a:spcBef>
                <a:spcPts val="600"/>
              </a:spcBef>
            </a:pPr>
            <a:r>
              <a:rPr lang="en-US" sz="1600" dirty="0"/>
              <a:t>Fermilab indirect-supported investments are lagging the other SC labs</a:t>
            </a:r>
          </a:p>
          <a:p>
            <a:pPr>
              <a:lnSpc>
                <a:spcPct val="90000"/>
              </a:lnSpc>
              <a:spcBef>
                <a:spcPts val="600"/>
              </a:spcBef>
            </a:pPr>
            <a:r>
              <a:rPr lang="en-US" sz="1600" b="1" dirty="0">
                <a:solidFill>
                  <a:schemeClr val="accent1"/>
                </a:solidFill>
              </a:rPr>
              <a:t>DOE Science Laboratories Investment (SLI) program is seeking strong Sponsor and Lab investments to bring lab infrastructure into the 21</a:t>
            </a:r>
            <a:r>
              <a:rPr lang="en-US" sz="1600" b="1" baseline="30000" dirty="0">
                <a:solidFill>
                  <a:schemeClr val="accent1"/>
                </a:solidFill>
              </a:rPr>
              <a:t>st</a:t>
            </a:r>
            <a:r>
              <a:rPr lang="en-US" sz="1600" b="1" dirty="0">
                <a:solidFill>
                  <a:schemeClr val="accent1"/>
                </a:solidFill>
              </a:rPr>
              <a:t> century</a:t>
            </a:r>
          </a:p>
          <a:p>
            <a:pPr lvl="1">
              <a:lnSpc>
                <a:spcPct val="90000"/>
              </a:lnSpc>
              <a:spcBef>
                <a:spcPts val="600"/>
              </a:spcBef>
              <a:spcAft>
                <a:spcPts val="0"/>
              </a:spcAft>
            </a:pPr>
            <a:r>
              <a:rPr lang="en-US" sz="1600" dirty="0"/>
              <a:t>Central Utility Building, Site-wide Utility Systems</a:t>
            </a:r>
          </a:p>
          <a:p>
            <a:pPr>
              <a:lnSpc>
                <a:spcPct val="90000"/>
              </a:lnSpc>
              <a:spcBef>
                <a:spcPts val="600"/>
              </a:spcBef>
            </a:pPr>
            <a:r>
              <a:rPr lang="en-US" sz="1600" dirty="0"/>
              <a:t>Fermilab, with the Site Office and HEP, is preparing a Mission Need Statement (CD-0) for the purpose of replacing aged, obsolete, and severely deteriorated aspects of the laboratory’s systems and facilities infrastructure, </a:t>
            </a:r>
            <a:r>
              <a:rPr lang="en-US" sz="1600" b="1" dirty="0">
                <a:solidFill>
                  <a:srgbClr val="0070C0"/>
                </a:solidFill>
              </a:rPr>
              <a:t>with modern, world-class facilities for particle physics research through the current P5, and into the next.</a:t>
            </a:r>
          </a:p>
        </p:txBody>
      </p:sp>
      <p:sp>
        <p:nvSpPr>
          <p:cNvPr id="5" name="Footer Placeholder 4">
            <a:extLst>
              <a:ext uri="{FF2B5EF4-FFF2-40B4-BE49-F238E27FC236}">
                <a16:creationId xmlns:a16="http://schemas.microsoft.com/office/drawing/2014/main" id="{25F5D081-B029-45B3-A8B0-04F7567C779C}"/>
              </a:ext>
            </a:extLst>
          </p:cNvPr>
          <p:cNvSpPr>
            <a:spLocks noGrp="1"/>
          </p:cNvSpPr>
          <p:nvPr>
            <p:ph type="ftr" sz="quarter" idx="11"/>
          </p:nvPr>
        </p:nvSpPr>
        <p:spPr/>
        <p:txBody>
          <a:bodyPr/>
          <a:lstStyle/>
          <a:p>
            <a:r>
              <a:rPr lang="en-US"/>
              <a:t>HEP @ 53rd Annual Users Mtg</a:t>
            </a:r>
            <a:endParaRPr lang="en-US" dirty="0"/>
          </a:p>
        </p:txBody>
      </p:sp>
      <p:sp>
        <p:nvSpPr>
          <p:cNvPr id="6" name="Slide Number Placeholder 5">
            <a:extLst>
              <a:ext uri="{FF2B5EF4-FFF2-40B4-BE49-F238E27FC236}">
                <a16:creationId xmlns:a16="http://schemas.microsoft.com/office/drawing/2014/main" id="{E56A3F80-9A51-4A29-B528-95D0A6D8AE47}"/>
              </a:ext>
            </a:extLst>
          </p:cNvPr>
          <p:cNvSpPr>
            <a:spLocks noGrp="1"/>
          </p:cNvSpPr>
          <p:nvPr>
            <p:ph type="sldNum" sz="quarter" idx="12"/>
          </p:nvPr>
        </p:nvSpPr>
        <p:spPr/>
        <p:txBody>
          <a:bodyPr/>
          <a:lstStyle/>
          <a:p>
            <a:fld id="{600448BA-62AF-4340-AB5F-316C0E06117B}" type="slidenum">
              <a:rPr lang="en-US" smtClean="0"/>
              <a:pPr/>
              <a:t>109</a:t>
            </a:fld>
            <a:endParaRPr lang="en-US" dirty="0"/>
          </a:p>
        </p:txBody>
      </p:sp>
      <p:sp>
        <p:nvSpPr>
          <p:cNvPr id="8" name="Content Placeholder 2">
            <a:extLst>
              <a:ext uri="{FF2B5EF4-FFF2-40B4-BE49-F238E27FC236}">
                <a16:creationId xmlns:a16="http://schemas.microsoft.com/office/drawing/2014/main" id="{A084F695-D8C0-42E6-909A-5837847A70CF}"/>
              </a:ext>
            </a:extLst>
          </p:cNvPr>
          <p:cNvSpPr txBox="1">
            <a:spLocks/>
          </p:cNvSpPr>
          <p:nvPr/>
        </p:nvSpPr>
        <p:spPr>
          <a:xfrm>
            <a:off x="4739782" y="3752067"/>
            <a:ext cx="4314097" cy="2724159"/>
          </a:xfrm>
          <a:prstGeom prst="rect">
            <a:avLst/>
          </a:prstGeom>
        </p:spPr>
        <p:txBody>
          <a:bodyPr vert="horz" lIns="91440" tIns="45720" rIns="91440" bIns="45720" rtlCol="0">
            <a:normAutofit lnSpcReduction="10000"/>
          </a:bodyPr>
          <a:lstStyle>
            <a:lvl1pPr marL="227013" indent="-173038" algn="l" defTabSz="685800" rtl="0" eaLnBrk="1" latinLnBrk="0" hangingPunct="1">
              <a:lnSpc>
                <a:spcPct val="120000"/>
              </a:lnSpc>
              <a:spcBef>
                <a:spcPts val="1000"/>
              </a:spcBef>
              <a:buClr>
                <a:schemeClr val="tx2"/>
              </a:buClr>
              <a:buSzPct val="80000"/>
              <a:buFont typeface="Wingdings 3" panose="05040102010807070707" pitchFamily="18" charset="2"/>
              <a:buChar char=""/>
              <a:defRPr sz="2800" kern="1200">
                <a:solidFill>
                  <a:schemeClr val="tx1"/>
                </a:solidFill>
                <a:latin typeface="+mn-lt"/>
                <a:ea typeface="+mn-ea"/>
                <a:cs typeface="+mn-cs"/>
              </a:defRPr>
            </a:lvl1pPr>
            <a:lvl2pPr marL="39846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2400" kern="1200">
                <a:solidFill>
                  <a:schemeClr val="tx1">
                    <a:lumMod val="75000"/>
                    <a:lumOff val="25000"/>
                  </a:schemeClr>
                </a:solidFill>
                <a:latin typeface="+mn-lt"/>
                <a:ea typeface="+mn-ea"/>
                <a:cs typeface="+mn-cs"/>
              </a:defRPr>
            </a:lvl2pPr>
            <a:lvl3pPr marL="56991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2000" kern="1200">
                <a:solidFill>
                  <a:schemeClr val="tx1">
                    <a:lumMod val="75000"/>
                    <a:lumOff val="25000"/>
                  </a:schemeClr>
                </a:solidFill>
                <a:latin typeface="+mn-lt"/>
                <a:ea typeface="+mn-ea"/>
                <a:cs typeface="+mn-cs"/>
              </a:defRPr>
            </a:lvl3pPr>
            <a:lvl4pPr marL="742950" indent="-173038"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4pPr>
            <a:lvl5pPr marL="914400"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a:lstStyle>
          <a:p>
            <a:pPr>
              <a:lnSpc>
                <a:spcPct val="100000"/>
              </a:lnSpc>
              <a:spcBef>
                <a:spcPts val="600"/>
              </a:spcBef>
            </a:pPr>
            <a:r>
              <a:rPr lang="en-US" sz="1400" dirty="0"/>
              <a:t>On July 16, 2019, Fermilab received authorization to start construction of the IERC.</a:t>
            </a:r>
          </a:p>
          <a:p>
            <a:pPr>
              <a:lnSpc>
                <a:spcPct val="100000"/>
              </a:lnSpc>
              <a:spcBef>
                <a:spcPts val="600"/>
              </a:spcBef>
            </a:pPr>
            <a:r>
              <a:rPr lang="en-US" sz="1400" dirty="0"/>
              <a:t>IERC will be Fermilab’s largest purpose-built laboratory and office building since Wilson Hall was completed in 1974. The </a:t>
            </a:r>
            <a:r>
              <a:rPr lang="en-US" sz="1400" b="1" dirty="0">
                <a:solidFill>
                  <a:srgbClr val="0070C0"/>
                </a:solidFill>
              </a:rPr>
              <a:t>building will integrate engineering resources</a:t>
            </a:r>
            <a:r>
              <a:rPr lang="en-US" sz="1400" dirty="0"/>
              <a:t> currently scattered across the laboratory </a:t>
            </a:r>
            <a:r>
              <a:rPr lang="en-US" sz="1400" b="1" dirty="0">
                <a:solidFill>
                  <a:srgbClr val="0070C0"/>
                </a:solidFill>
              </a:rPr>
              <a:t>and provide state-of-the-art facilities</a:t>
            </a:r>
            <a:r>
              <a:rPr lang="en-US" sz="1400" dirty="0"/>
              <a:t> that will enable the design and construction of high-performance particle physics detectors.</a:t>
            </a:r>
          </a:p>
        </p:txBody>
      </p:sp>
      <p:pic>
        <p:nvPicPr>
          <p:cNvPr id="10" name="Picture 9" descr="A top view of a city&#10;&#10;Description automatically generated">
            <a:extLst>
              <a:ext uri="{FF2B5EF4-FFF2-40B4-BE49-F238E27FC236}">
                <a16:creationId xmlns:a16="http://schemas.microsoft.com/office/drawing/2014/main" id="{3AF452CB-B77E-44B1-8CA2-46A7A5AB66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95093" y="1017333"/>
            <a:ext cx="4158784" cy="2676011"/>
          </a:xfrm>
          <a:prstGeom prst="rect">
            <a:avLst/>
          </a:prstGeom>
        </p:spPr>
      </p:pic>
      <p:sp>
        <p:nvSpPr>
          <p:cNvPr id="7" name="Rectangle 6">
            <a:extLst>
              <a:ext uri="{FF2B5EF4-FFF2-40B4-BE49-F238E27FC236}">
                <a16:creationId xmlns:a16="http://schemas.microsoft.com/office/drawing/2014/main" id="{A6082045-CA6C-4720-83CB-5B8C6606D3BD}"/>
              </a:ext>
            </a:extLst>
          </p:cNvPr>
          <p:cNvSpPr/>
          <p:nvPr/>
        </p:nvSpPr>
        <p:spPr>
          <a:xfrm>
            <a:off x="4895093" y="1017331"/>
            <a:ext cx="4158784" cy="292388"/>
          </a:xfrm>
          <a:prstGeom prst="rect">
            <a:avLst/>
          </a:prstGeom>
        </p:spPr>
        <p:txBody>
          <a:bodyPr wrap="square">
            <a:spAutoFit/>
          </a:bodyPr>
          <a:lstStyle/>
          <a:p>
            <a:pPr>
              <a:spcBef>
                <a:spcPts val="600"/>
              </a:spcBef>
            </a:pPr>
            <a:r>
              <a:rPr lang="en-US" sz="1300" b="1" dirty="0"/>
              <a:t>IERC is funded through the SLI program</a:t>
            </a:r>
          </a:p>
        </p:txBody>
      </p:sp>
      <p:sp>
        <p:nvSpPr>
          <p:cNvPr id="4" name="Date Placeholder 3">
            <a:extLst>
              <a:ext uri="{FF2B5EF4-FFF2-40B4-BE49-F238E27FC236}">
                <a16:creationId xmlns:a16="http://schemas.microsoft.com/office/drawing/2014/main" id="{CB9E669F-8E6C-40A6-B90E-EE61E58B06C6}"/>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19863600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4294967295"/>
          </p:nvPr>
        </p:nvSpPr>
        <p:spPr>
          <a:xfrm>
            <a:off x="419451" y="981518"/>
            <a:ext cx="4005743" cy="5406705"/>
          </a:xfrm>
          <a:prstGeom prst="rect">
            <a:avLst/>
          </a:prstGeom>
        </p:spPr>
        <p:txBody>
          <a:bodyPr>
            <a:noAutofit/>
          </a:bodyPr>
          <a:lstStyle/>
          <a:p>
            <a:pPr>
              <a:lnSpc>
                <a:spcPct val="100000"/>
              </a:lnSpc>
              <a:spcBef>
                <a:spcPts val="0"/>
              </a:spcBef>
            </a:pPr>
            <a:r>
              <a:rPr lang="en-US" sz="1600" dirty="0"/>
              <a:t>Timescales for HEP projects from conception to first data will only get longer in the continued pursuit of discovery science </a:t>
            </a:r>
            <a:r>
              <a:rPr lang="en-US" sz="1600" b="1" dirty="0"/>
              <a:t>due to cost, size and complexity</a:t>
            </a:r>
          </a:p>
          <a:p>
            <a:pPr>
              <a:lnSpc>
                <a:spcPct val="100000"/>
              </a:lnSpc>
              <a:spcBef>
                <a:spcPts val="0"/>
              </a:spcBef>
            </a:pPr>
            <a:r>
              <a:rPr lang="en-US" sz="1600" dirty="0">
                <a:solidFill>
                  <a:srgbClr val="003300"/>
                </a:solidFill>
              </a:rPr>
              <a:t>HEP academic research track (Univ. or Lab) will benefit from developing a near-, mid- and long-term research plan</a:t>
            </a:r>
          </a:p>
          <a:p>
            <a:pPr lvl="1">
              <a:lnSpc>
                <a:spcPct val="100000"/>
              </a:lnSpc>
              <a:spcBef>
                <a:spcPts val="0"/>
              </a:spcBef>
              <a:spcAft>
                <a:spcPts val="0"/>
              </a:spcAft>
            </a:pPr>
            <a:r>
              <a:rPr lang="en-US" sz="1400" dirty="0">
                <a:solidFill>
                  <a:schemeClr val="tx1"/>
                </a:solidFill>
              </a:rPr>
              <a:t>Balance research between ongoing experiment, upgrades and R&amp;D with future experiment</a:t>
            </a:r>
          </a:p>
          <a:p>
            <a:pPr>
              <a:lnSpc>
                <a:spcPct val="100000"/>
              </a:lnSpc>
              <a:spcBef>
                <a:spcPts val="0"/>
              </a:spcBef>
            </a:pPr>
            <a:r>
              <a:rPr lang="en-US" sz="1600" dirty="0">
                <a:solidFill>
                  <a:schemeClr val="accent1">
                    <a:lumMod val="75000"/>
                  </a:schemeClr>
                </a:solidFill>
              </a:rPr>
              <a:t>New Univ. tenured-track faculty or lab scientist is likely to </a:t>
            </a:r>
            <a:r>
              <a:rPr lang="en-US" sz="1600" b="1" dirty="0">
                <a:solidFill>
                  <a:schemeClr val="accent1">
                    <a:lumMod val="75000"/>
                  </a:schemeClr>
                </a:solidFill>
              </a:rPr>
              <a:t>“hit the ground running”</a:t>
            </a:r>
            <a:r>
              <a:rPr lang="en-US" sz="1600" dirty="0">
                <a:solidFill>
                  <a:schemeClr val="accent1">
                    <a:lumMod val="75000"/>
                  </a:schemeClr>
                </a:solidFill>
              </a:rPr>
              <a:t> by continuing the research conducted during their most recent post-doc position</a:t>
            </a:r>
          </a:p>
          <a:p>
            <a:pPr lvl="1">
              <a:lnSpc>
                <a:spcPct val="100000"/>
              </a:lnSpc>
              <a:spcBef>
                <a:spcPts val="0"/>
              </a:spcBef>
              <a:spcAft>
                <a:spcPts val="0"/>
              </a:spcAft>
            </a:pPr>
            <a:r>
              <a:rPr lang="en-US" sz="1400" dirty="0">
                <a:solidFill>
                  <a:schemeClr val="tx1"/>
                </a:solidFill>
              </a:rPr>
              <a:t>This is perfectly normal.  Most people are hired with this consideration.  </a:t>
            </a:r>
          </a:p>
          <a:p>
            <a:pPr lvl="1">
              <a:lnSpc>
                <a:spcPct val="100000"/>
              </a:lnSpc>
              <a:spcBef>
                <a:spcPts val="0"/>
              </a:spcBef>
              <a:spcAft>
                <a:spcPts val="0"/>
              </a:spcAft>
            </a:pPr>
            <a:r>
              <a:rPr lang="en-US" sz="1400" dirty="0">
                <a:solidFill>
                  <a:schemeClr val="tx1"/>
                </a:solidFill>
              </a:rPr>
              <a:t>A rising trajectory, clear leadership positions, track record of accomplishments, mentoring, etc.</a:t>
            </a:r>
          </a:p>
        </p:txBody>
      </p:sp>
      <p:sp>
        <p:nvSpPr>
          <p:cNvPr id="11" name="Content Placeholder 10"/>
          <p:cNvSpPr>
            <a:spLocks noGrp="1"/>
          </p:cNvSpPr>
          <p:nvPr>
            <p:ph idx="4294967295"/>
          </p:nvPr>
        </p:nvSpPr>
        <p:spPr>
          <a:xfrm>
            <a:off x="4419600" y="985706"/>
            <a:ext cx="4648200" cy="5415094"/>
          </a:xfrm>
          <a:prstGeom prst="rect">
            <a:avLst/>
          </a:prstGeom>
          <a:ln>
            <a:solidFill>
              <a:schemeClr val="tx1"/>
            </a:solidFill>
          </a:ln>
          <a:effectLst>
            <a:glow rad="228600">
              <a:schemeClr val="accent1">
                <a:satMod val="175000"/>
                <a:alpha val="40000"/>
              </a:schemeClr>
            </a:glow>
          </a:effectLst>
        </p:spPr>
        <p:txBody>
          <a:bodyPr vert="horz" lIns="91440" tIns="182880" rIns="91440" bIns="182880" rtlCol="0">
            <a:normAutofit fontScale="92500" lnSpcReduction="20000"/>
          </a:bodyPr>
          <a:lstStyle/>
          <a:p>
            <a:r>
              <a:rPr lang="en-US" sz="1800" b="1" dirty="0">
                <a:solidFill>
                  <a:srgbClr val="0070C0"/>
                </a:solidFill>
              </a:rPr>
              <a:t>Before preparing that first proposal, map out your long-term strategic goals (10+ years)</a:t>
            </a:r>
          </a:p>
          <a:p>
            <a:r>
              <a:rPr lang="en-US" sz="1700" dirty="0">
                <a:solidFill>
                  <a:srgbClr val="003300"/>
                </a:solidFill>
              </a:rPr>
              <a:t>Will you be working on that same experiment in 5 years? How about 10 years?  In 20 years?!</a:t>
            </a:r>
          </a:p>
          <a:p>
            <a:r>
              <a:rPr lang="en-US" sz="1700" dirty="0">
                <a:solidFill>
                  <a:srgbClr val="2744BF"/>
                </a:solidFill>
              </a:rPr>
              <a:t>Optimize your start-up or LDRD funds by expanding your research portfolio and seeding a future looking project/experiment</a:t>
            </a:r>
          </a:p>
          <a:p>
            <a:r>
              <a:rPr lang="en-US" sz="1700" dirty="0"/>
              <a:t>With your strong participation, major projects like Mu2e, LBNF/DUNE, Vera Rubin Observatory, and HL-LHC CMS and ATLAS will complete on time and be poised to reap the physics data on Day 1</a:t>
            </a:r>
          </a:p>
          <a:p>
            <a:r>
              <a:rPr lang="en-US" sz="1700" b="1" dirty="0">
                <a:solidFill>
                  <a:srgbClr val="003300"/>
                </a:solidFill>
              </a:rPr>
              <a:t>Can you envision you (and your colleagues) shepherding the “post-P5” projects? </a:t>
            </a:r>
          </a:p>
          <a:p>
            <a:pPr lvl="1"/>
            <a:endParaRPr lang="en-US" sz="1600" dirty="0">
              <a:solidFill>
                <a:srgbClr val="003300"/>
              </a:solidFill>
            </a:endParaRPr>
          </a:p>
        </p:txBody>
      </p:sp>
      <p:sp>
        <p:nvSpPr>
          <p:cNvPr id="2" name="Title 1"/>
          <p:cNvSpPr>
            <a:spLocks noGrp="1"/>
          </p:cNvSpPr>
          <p:nvPr>
            <p:ph type="title"/>
          </p:nvPr>
        </p:nvSpPr>
        <p:spPr>
          <a:scene3d>
            <a:camera prst="orthographicFront"/>
            <a:lightRig rig="threePt" dir="t"/>
          </a:scene3d>
          <a:sp3d>
            <a:bevelT prst="slope"/>
          </a:sp3d>
        </p:spPr>
        <p:txBody>
          <a:bodyPr>
            <a:noAutofit/>
          </a:bodyPr>
          <a:lstStyle/>
          <a:p>
            <a:r>
              <a:rPr lang="en-US" sz="4000" dirty="0">
                <a:effectLst>
                  <a:outerShdw blurRad="38100" dist="38100" dir="2700000" algn="tl">
                    <a:srgbClr val="000000">
                      <a:alpha val="43137"/>
                    </a:srgbClr>
                  </a:outerShdw>
                </a:effectLst>
              </a:rPr>
              <a:t>Develop a Personal Roadmap</a:t>
            </a:r>
          </a:p>
        </p:txBody>
      </p:sp>
      <p:sp>
        <p:nvSpPr>
          <p:cNvPr id="12" name="Slide Number Placeholder 11"/>
          <p:cNvSpPr>
            <a:spLocks noGrp="1"/>
          </p:cNvSpPr>
          <p:nvPr>
            <p:ph type="sldNum" sz="quarter" idx="12"/>
          </p:nvPr>
        </p:nvSpPr>
        <p:spPr/>
        <p:txBody>
          <a:bodyPr/>
          <a:lstStyle/>
          <a:p>
            <a:fld id="{6FC04325-C40C-4756-B5A8-A0527370F3B8}" type="slidenum">
              <a:rPr lang="en-US" smtClean="0"/>
              <a:pPr/>
              <a:t>11</a:t>
            </a:fld>
            <a:endParaRPr lang="en-US" dirty="0"/>
          </a:p>
        </p:txBody>
      </p:sp>
      <p:sp>
        <p:nvSpPr>
          <p:cNvPr id="8" name="Footer Placeholder 7"/>
          <p:cNvSpPr>
            <a:spLocks noGrp="1"/>
          </p:cNvSpPr>
          <p:nvPr>
            <p:ph type="ftr" sz="quarter" idx="11"/>
          </p:nvPr>
        </p:nvSpPr>
        <p:spPr/>
        <p:txBody>
          <a:bodyPr/>
          <a:lstStyle/>
          <a:p>
            <a:r>
              <a:rPr lang="en-US"/>
              <a:t>HEP @ 53rd Annual Users Mtg</a:t>
            </a:r>
            <a:endParaRPr lang="en-US" dirty="0"/>
          </a:p>
        </p:txBody>
      </p:sp>
      <p:sp>
        <p:nvSpPr>
          <p:cNvPr id="3" name="Date Placeholder 2">
            <a:extLst>
              <a:ext uri="{FF2B5EF4-FFF2-40B4-BE49-F238E27FC236}">
                <a16:creationId xmlns:a16="http://schemas.microsoft.com/office/drawing/2014/main" id="{271D3D47-01E0-493E-A0A5-2D04062F348F}"/>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426069822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635E0A-5258-4DE9-9693-2D00161AF689}"/>
              </a:ext>
            </a:extLst>
          </p:cNvPr>
          <p:cNvSpPr/>
          <p:nvPr/>
        </p:nvSpPr>
        <p:spPr>
          <a:xfrm>
            <a:off x="0" y="576616"/>
            <a:ext cx="9144000" cy="56235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9" name="Table 18">
            <a:extLst>
              <a:ext uri="{FF2B5EF4-FFF2-40B4-BE49-F238E27FC236}">
                <a16:creationId xmlns:a16="http://schemas.microsoft.com/office/drawing/2014/main" id="{949959A0-220B-49A3-A30F-75033FE3A94B}"/>
              </a:ext>
            </a:extLst>
          </p:cNvPr>
          <p:cNvGraphicFramePr>
            <a:graphicFrameLocks noGrp="1"/>
          </p:cNvGraphicFramePr>
          <p:nvPr/>
        </p:nvGraphicFramePr>
        <p:xfrm>
          <a:off x="4219663" y="3757048"/>
          <a:ext cx="4773549" cy="2644140"/>
        </p:xfrm>
        <a:graphic>
          <a:graphicData uri="http://schemas.openxmlformats.org/drawingml/2006/table">
            <a:tbl>
              <a:tblPr firstRow="1" bandRow="1">
                <a:tableStyleId>{F5AB1C69-6EDB-4FF4-983F-18BD219EF322}</a:tableStyleId>
              </a:tblPr>
              <a:tblGrid>
                <a:gridCol w="4773549">
                  <a:extLst>
                    <a:ext uri="{9D8B030D-6E8A-4147-A177-3AD203B41FA5}">
                      <a16:colId xmlns:a16="http://schemas.microsoft.com/office/drawing/2014/main" val="3059147895"/>
                    </a:ext>
                  </a:extLst>
                </a:gridCol>
              </a:tblGrid>
              <a:tr h="159175">
                <a:tc>
                  <a:txBody>
                    <a:bodyPr/>
                    <a:lstStyle/>
                    <a:p>
                      <a:r>
                        <a:rPr lang="en-US" sz="1400" dirty="0">
                          <a:latin typeface="+mn-lt"/>
                          <a:cs typeface="Helvetica" panose="020B0604020202020204" pitchFamily="34" charset="0"/>
                        </a:rPr>
                        <a:t>COST</a:t>
                      </a:r>
                    </a:p>
                  </a:txBody>
                  <a:tcPr marL="45720" marR="45720" marT="0" marB="0"/>
                </a:tc>
                <a:extLst>
                  <a:ext uri="{0D108BD9-81ED-4DB2-BD59-A6C34878D82A}">
                    <a16:rowId xmlns:a16="http://schemas.microsoft.com/office/drawing/2014/main" val="644453277"/>
                  </a:ext>
                </a:extLst>
              </a:tr>
              <a:tr h="312665">
                <a:tc>
                  <a:txBody>
                    <a:bodyPr/>
                    <a:lstStyle/>
                    <a:p>
                      <a:r>
                        <a:rPr lang="en-US" sz="1050" b="1" dirty="0">
                          <a:latin typeface="+mn-lt"/>
                          <a:cs typeface="Helvetica" panose="020B0604020202020204" pitchFamily="34" charset="0"/>
                        </a:rPr>
                        <a:t>TOTAL PROJECT COST FY20</a:t>
                      </a:r>
                    </a:p>
                    <a:p>
                      <a:r>
                        <a:rPr lang="en-US" sz="1100" dirty="0">
                          <a:latin typeface="+mn-lt"/>
                        </a:rPr>
                        <a:t>$7,500,000</a:t>
                      </a:r>
                    </a:p>
                  </a:txBody>
                  <a:tcPr marL="45720" marR="45720"/>
                </a:tc>
                <a:extLst>
                  <a:ext uri="{0D108BD9-81ED-4DB2-BD59-A6C34878D82A}">
                    <a16:rowId xmlns:a16="http://schemas.microsoft.com/office/drawing/2014/main" val="114950829"/>
                  </a:ext>
                </a:extLst>
              </a:tr>
              <a:tr h="312665">
                <a:tc>
                  <a:txBody>
                    <a:bodyPr/>
                    <a:lstStyle/>
                    <a:p>
                      <a:r>
                        <a:rPr lang="en-US" sz="1050" b="1" dirty="0">
                          <a:latin typeface="+mn-lt"/>
                          <a:cs typeface="Helvetica" panose="020B0604020202020204" pitchFamily="34" charset="0"/>
                        </a:rPr>
                        <a:t>FUNDING SOURCE / STATUS</a:t>
                      </a:r>
                    </a:p>
                    <a:p>
                      <a:r>
                        <a:rPr lang="en-US" sz="1100" dirty="0">
                          <a:latin typeface="+mn-lt"/>
                        </a:rPr>
                        <a:t>HEP / Funded</a:t>
                      </a:r>
                    </a:p>
                  </a:txBody>
                  <a:tcPr marL="45720" marR="45720"/>
                </a:tc>
                <a:extLst>
                  <a:ext uri="{0D108BD9-81ED-4DB2-BD59-A6C34878D82A}">
                    <a16:rowId xmlns:a16="http://schemas.microsoft.com/office/drawing/2014/main" val="3046504550"/>
                  </a:ext>
                </a:extLst>
              </a:tr>
              <a:tr h="312665">
                <a:tc>
                  <a:txBody>
                    <a:bodyPr/>
                    <a:lstStyle/>
                    <a:p>
                      <a:r>
                        <a:rPr lang="en-US" sz="1050" b="1" dirty="0">
                          <a:latin typeface="+mn-lt"/>
                          <a:cs typeface="Helvetica" panose="020B0604020202020204" pitchFamily="34" charset="0"/>
                        </a:rPr>
                        <a:t>PROJECT PLAN STATUS</a:t>
                      </a:r>
                    </a:p>
                    <a:p>
                      <a:r>
                        <a:rPr lang="en-US" sz="1100" dirty="0">
                          <a:latin typeface="+mn-lt"/>
                        </a:rPr>
                        <a:t>In process</a:t>
                      </a:r>
                    </a:p>
                  </a:txBody>
                  <a:tcPr marL="45720" marR="45720"/>
                </a:tc>
                <a:extLst>
                  <a:ext uri="{0D108BD9-81ED-4DB2-BD59-A6C34878D82A}">
                    <a16:rowId xmlns:a16="http://schemas.microsoft.com/office/drawing/2014/main" val="3888493156"/>
                  </a:ext>
                </a:extLst>
              </a:tr>
              <a:tr h="437731">
                <a:tc>
                  <a:txBody>
                    <a:bodyPr/>
                    <a:lstStyle/>
                    <a:p>
                      <a:r>
                        <a:rPr lang="en-US" sz="1050" b="1" dirty="0">
                          <a:latin typeface="+mn-lt"/>
                          <a:cs typeface="Helvetica" panose="020B0604020202020204" pitchFamily="34" charset="0"/>
                        </a:rPr>
                        <a:t>DEMOLITION INCLUDED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mn-lt"/>
                        </a:rPr>
                        <a:t>Demolition of existing switchgear and abandon underground cable systems</a:t>
                      </a:r>
                    </a:p>
                  </a:txBody>
                  <a:tcPr marL="45720" marR="45720"/>
                </a:tc>
                <a:extLst>
                  <a:ext uri="{0D108BD9-81ED-4DB2-BD59-A6C34878D82A}">
                    <a16:rowId xmlns:a16="http://schemas.microsoft.com/office/drawing/2014/main" val="439560371"/>
                  </a:ext>
                </a:extLst>
              </a:tr>
              <a:tr h="437731">
                <a:tc>
                  <a:txBody>
                    <a:bodyPr/>
                    <a:lstStyle/>
                    <a:p>
                      <a:r>
                        <a:rPr lang="en-US" sz="1050" b="1" dirty="0">
                          <a:latin typeface="+mn-lt"/>
                          <a:cs typeface="Helvetica" panose="020B0604020202020204" pitchFamily="34" charset="0"/>
                        </a:rPr>
                        <a:t>IMPACT ON OPERATING COSTS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mn-lt"/>
                        </a:rPr>
                        <a:t>$10K/FY. Planned (does not include emergency repair costs) in annual dollars</a:t>
                      </a:r>
                    </a:p>
                  </a:txBody>
                  <a:tcPr marL="45720" marR="45720"/>
                </a:tc>
                <a:extLst>
                  <a:ext uri="{0D108BD9-81ED-4DB2-BD59-A6C34878D82A}">
                    <a16:rowId xmlns:a16="http://schemas.microsoft.com/office/drawing/2014/main" val="877254394"/>
                  </a:ext>
                </a:extLst>
              </a:tr>
            </a:tbl>
          </a:graphicData>
        </a:graphic>
      </p:graphicFrame>
      <p:graphicFrame>
        <p:nvGraphicFramePr>
          <p:cNvPr id="12" name="Table 11">
            <a:extLst>
              <a:ext uri="{FF2B5EF4-FFF2-40B4-BE49-F238E27FC236}">
                <a16:creationId xmlns:a16="http://schemas.microsoft.com/office/drawing/2014/main" id="{9C7A3AF6-65FA-452F-9B36-EE04BB0A322E}"/>
              </a:ext>
            </a:extLst>
          </p:cNvPr>
          <p:cNvGraphicFramePr>
            <a:graphicFrameLocks noGrp="1"/>
          </p:cNvGraphicFramePr>
          <p:nvPr/>
        </p:nvGraphicFramePr>
        <p:xfrm>
          <a:off x="169336" y="4266382"/>
          <a:ext cx="3697991" cy="1782080"/>
        </p:xfrm>
        <a:graphic>
          <a:graphicData uri="http://schemas.openxmlformats.org/drawingml/2006/table">
            <a:tbl>
              <a:tblPr firstRow="1" bandRow="1">
                <a:tableStyleId>{5C22544A-7EE6-4342-B048-85BDC9FD1C3A}</a:tableStyleId>
              </a:tblPr>
              <a:tblGrid>
                <a:gridCol w="3697991">
                  <a:extLst>
                    <a:ext uri="{9D8B030D-6E8A-4147-A177-3AD203B41FA5}">
                      <a16:colId xmlns:a16="http://schemas.microsoft.com/office/drawing/2014/main" val="3482360186"/>
                    </a:ext>
                  </a:extLst>
                </a:gridCol>
              </a:tblGrid>
              <a:tr h="244599">
                <a:tc>
                  <a:txBody>
                    <a:bodyPr/>
                    <a:lstStyle/>
                    <a:p>
                      <a:r>
                        <a:rPr lang="en-US" sz="1400" dirty="0">
                          <a:latin typeface="+mn-lt"/>
                          <a:cs typeface="Helvetica" panose="020B0604020202020204" pitchFamily="34" charset="0"/>
                        </a:rPr>
                        <a:t>RISKS / ALTERNATIVES</a:t>
                      </a:r>
                    </a:p>
                  </a:txBody>
                  <a:tcPr marL="45720" marR="45720" marT="0" marB="0">
                    <a:solidFill>
                      <a:srgbClr val="004C97"/>
                    </a:solidFill>
                  </a:tcPr>
                </a:tc>
                <a:extLst>
                  <a:ext uri="{0D108BD9-81ED-4DB2-BD59-A6C34878D82A}">
                    <a16:rowId xmlns:a16="http://schemas.microsoft.com/office/drawing/2014/main" val="253103178"/>
                  </a:ext>
                </a:extLst>
              </a:tr>
              <a:tr h="672648">
                <a:tc>
                  <a:txBody>
                    <a:bodyPr/>
                    <a:lstStyle/>
                    <a:p>
                      <a:r>
                        <a:rPr lang="en-US" sz="1050" b="1" dirty="0">
                          <a:latin typeface="+mn-lt"/>
                          <a:cs typeface="Helvetica" panose="020B0604020202020204" pitchFamily="34" charset="0"/>
                        </a:rPr>
                        <a:t>ASSOCIATED RISKS</a:t>
                      </a:r>
                    </a:p>
                    <a:p>
                      <a:pPr marL="171450" indent="-171450">
                        <a:buFont typeface="Arial" panose="020B0604020202020204" pitchFamily="34" charset="0"/>
                        <a:buChar char="•"/>
                      </a:pPr>
                      <a:r>
                        <a:rPr lang="en-US" sz="1100" dirty="0">
                          <a:latin typeface="+mn-lt"/>
                        </a:rPr>
                        <a:t>Kautz Road Substation Failure</a:t>
                      </a:r>
                    </a:p>
                    <a:p>
                      <a:pPr marL="171450" indent="-171450">
                        <a:buFont typeface="Arial" panose="020B0604020202020204" pitchFamily="34" charset="0"/>
                        <a:buChar char="•"/>
                      </a:pPr>
                      <a:r>
                        <a:rPr lang="en-US" sz="1100" dirty="0">
                          <a:latin typeface="+mn-lt"/>
                        </a:rPr>
                        <a:t>Failure of a major project – Utility Corridor </a:t>
                      </a:r>
                    </a:p>
                  </a:txBody>
                  <a:tcPr marL="45720" marR="45720"/>
                </a:tc>
                <a:extLst>
                  <a:ext uri="{0D108BD9-81ED-4DB2-BD59-A6C34878D82A}">
                    <a16:rowId xmlns:a16="http://schemas.microsoft.com/office/drawing/2014/main" val="3441774869"/>
                  </a:ext>
                </a:extLst>
              </a:tr>
              <a:tr h="864833">
                <a:tc>
                  <a:txBody>
                    <a:bodyPr/>
                    <a:lstStyle/>
                    <a:p>
                      <a:r>
                        <a:rPr lang="en-US" sz="1050" b="1" dirty="0">
                          <a:latin typeface="+mn-lt"/>
                          <a:cs typeface="Helvetica" panose="020B0604020202020204" pitchFamily="34" charset="0"/>
                        </a:rPr>
                        <a:t>ALTERNATIVES CONSIDERED / RECOMMENDED</a:t>
                      </a:r>
                    </a:p>
                    <a:p>
                      <a:r>
                        <a:rPr lang="en-US" sz="1100" b="0" dirty="0">
                          <a:latin typeface="+mn-lt"/>
                          <a:cs typeface="Helvetica" panose="020B0604020202020204" pitchFamily="34" charset="0"/>
                        </a:rPr>
                        <a:t>The alternatives include increased capacity feeders from Master Substation (MSS).  This alternative is not recommended due to single source failure risk.</a:t>
                      </a:r>
                      <a:endParaRPr lang="en-US" sz="1100" b="0" dirty="0">
                        <a:highlight>
                          <a:srgbClr val="FFFF00"/>
                        </a:highlight>
                        <a:latin typeface="+mn-lt"/>
                        <a:cs typeface="Helvetica" panose="020B0604020202020204" pitchFamily="34" charset="0"/>
                      </a:endParaRPr>
                    </a:p>
                  </a:txBody>
                  <a:tcPr marL="45720" marR="45720"/>
                </a:tc>
                <a:extLst>
                  <a:ext uri="{0D108BD9-81ED-4DB2-BD59-A6C34878D82A}">
                    <a16:rowId xmlns:a16="http://schemas.microsoft.com/office/drawing/2014/main" val="1603933449"/>
                  </a:ext>
                </a:extLst>
              </a:tr>
            </a:tbl>
          </a:graphicData>
        </a:graphic>
      </p:graphicFrame>
      <p:graphicFrame>
        <p:nvGraphicFramePr>
          <p:cNvPr id="14" name="Table 13">
            <a:extLst>
              <a:ext uri="{FF2B5EF4-FFF2-40B4-BE49-F238E27FC236}">
                <a16:creationId xmlns:a16="http://schemas.microsoft.com/office/drawing/2014/main" id="{8304450A-5A9B-460C-A724-D7206897F46B}"/>
              </a:ext>
            </a:extLst>
          </p:cNvPr>
          <p:cNvGraphicFramePr>
            <a:graphicFrameLocks noGrp="1"/>
          </p:cNvGraphicFramePr>
          <p:nvPr/>
        </p:nvGraphicFramePr>
        <p:xfrm>
          <a:off x="4219663" y="593301"/>
          <a:ext cx="4773549" cy="3147060"/>
        </p:xfrm>
        <a:graphic>
          <a:graphicData uri="http://schemas.openxmlformats.org/drawingml/2006/table">
            <a:tbl>
              <a:tblPr firstRow="1" bandRow="1">
                <a:tableStyleId>{21E4AEA4-8DFA-4A89-87EB-49C32662AFE0}</a:tableStyleId>
              </a:tblPr>
              <a:tblGrid>
                <a:gridCol w="4773549">
                  <a:extLst>
                    <a:ext uri="{9D8B030D-6E8A-4147-A177-3AD203B41FA5}">
                      <a16:colId xmlns:a16="http://schemas.microsoft.com/office/drawing/2014/main" val="1321321028"/>
                    </a:ext>
                  </a:extLst>
                </a:gridCol>
              </a:tblGrid>
              <a:tr h="168304">
                <a:tc>
                  <a:txBody>
                    <a:bodyPr/>
                    <a:lstStyle/>
                    <a:p>
                      <a:r>
                        <a:rPr lang="en-US" sz="1400" dirty="0">
                          <a:solidFill>
                            <a:schemeClr val="tx1"/>
                          </a:solidFill>
                          <a:latin typeface="+mj-lt"/>
                          <a:cs typeface="Helvetica" panose="020B0604020202020204" pitchFamily="34" charset="0"/>
                        </a:rPr>
                        <a:t>SCOPE</a:t>
                      </a:r>
                    </a:p>
                  </a:txBody>
                  <a:tcPr marL="45720" marR="45720" marT="0" marB="0"/>
                </a:tc>
                <a:extLst>
                  <a:ext uri="{0D108BD9-81ED-4DB2-BD59-A6C34878D82A}">
                    <a16:rowId xmlns:a16="http://schemas.microsoft.com/office/drawing/2014/main" val="1185249569"/>
                  </a:ext>
                </a:extLst>
              </a:tr>
              <a:tr h="727314">
                <a:tc>
                  <a:txBody>
                    <a:bodyPr/>
                    <a:lstStyle/>
                    <a:p>
                      <a:r>
                        <a:rPr lang="en-US" sz="1050" b="1" dirty="0">
                          <a:latin typeface="+mj-lt"/>
                          <a:cs typeface="Helvetica" panose="020B0604020202020204" pitchFamily="34" charset="0"/>
                        </a:rPr>
                        <a:t>PROJECT SCOPE</a:t>
                      </a:r>
                    </a:p>
                    <a:p>
                      <a:r>
                        <a:rPr lang="en-US" sz="1100" dirty="0">
                          <a:latin typeface="+mj-lt"/>
                        </a:rPr>
                        <a:t>Includes connection to existing MSS feeders with new medium-voltage underground feeders in concrete duct bank system and routing to electrical switches in accelerator campus Utility Corridor.</a:t>
                      </a:r>
                    </a:p>
                  </a:txBody>
                  <a:tcPr marL="45720" marR="45720"/>
                </a:tc>
                <a:extLst>
                  <a:ext uri="{0D108BD9-81ED-4DB2-BD59-A6C34878D82A}">
                    <a16:rowId xmlns:a16="http://schemas.microsoft.com/office/drawing/2014/main" val="306848786"/>
                  </a:ext>
                </a:extLst>
              </a:tr>
              <a:tr h="859553">
                <a:tc>
                  <a:txBody>
                    <a:bodyPr/>
                    <a:lstStyle/>
                    <a:p>
                      <a:r>
                        <a:rPr lang="en-US" sz="1050" b="1" dirty="0">
                          <a:latin typeface="+mj-lt"/>
                          <a:cs typeface="Helvetica" panose="020B0604020202020204" pitchFamily="34" charset="0"/>
                        </a:rPr>
                        <a:t>DRIVING CONSIDERATIONS</a:t>
                      </a:r>
                    </a:p>
                    <a:p>
                      <a:r>
                        <a:rPr lang="en-US" sz="1100" dirty="0">
                          <a:latin typeface="+mj-lt"/>
                        </a:rPr>
                        <a:t>MSS provides electrical service to the Fermilab footprint area, the Main Ring area and north half of the site. It contains new, modern, arc-resistant switchgear and control systems that provide increased operator safety, reliability, and flexibility.  This is the preferred power source for the Accelerator Campus.</a:t>
                      </a:r>
                    </a:p>
                  </a:txBody>
                  <a:tcPr marL="45720" marR="45720"/>
                </a:tc>
                <a:extLst>
                  <a:ext uri="{0D108BD9-81ED-4DB2-BD59-A6C34878D82A}">
                    <a16:rowId xmlns:a16="http://schemas.microsoft.com/office/drawing/2014/main" val="1514300373"/>
                  </a:ext>
                </a:extLst>
              </a:tr>
              <a:tr h="727314">
                <a:tc>
                  <a:txBody>
                    <a:bodyPr/>
                    <a:lstStyle/>
                    <a:p>
                      <a:r>
                        <a:rPr lang="en-US" sz="1050" b="1" dirty="0">
                          <a:latin typeface="+mj-lt"/>
                          <a:cs typeface="Helvetica" panose="020B0604020202020204" pitchFamily="34" charset="0"/>
                        </a:rPr>
                        <a:t>CAMPUS MASTER PLAN ALIGNMENT</a:t>
                      </a:r>
                    </a:p>
                    <a:p>
                      <a:r>
                        <a:rPr lang="en-US" sz="1100" dirty="0">
                          <a:latin typeface="+mj-lt"/>
                        </a:rPr>
                        <a:t>Several projects are planned for the central campus area including the IERC &amp; ASTC buildings as well as the PIP-II, Mu2e, and LBNF projects. MSS will serve either as the primary or secondary electrical substation to the above listed projects.</a:t>
                      </a:r>
                    </a:p>
                  </a:txBody>
                  <a:tcPr marL="45720" marR="45720"/>
                </a:tc>
                <a:extLst>
                  <a:ext uri="{0D108BD9-81ED-4DB2-BD59-A6C34878D82A}">
                    <a16:rowId xmlns:a16="http://schemas.microsoft.com/office/drawing/2014/main" val="1708464661"/>
                  </a:ext>
                </a:extLst>
              </a:tr>
            </a:tbl>
          </a:graphicData>
        </a:graphic>
      </p:graphicFrame>
      <p:pic>
        <p:nvPicPr>
          <p:cNvPr id="4" name="Picture 3">
            <a:extLst>
              <a:ext uri="{FF2B5EF4-FFF2-40B4-BE49-F238E27FC236}">
                <a16:creationId xmlns:a16="http://schemas.microsoft.com/office/drawing/2014/main" id="{616EEA89-3FA9-40DF-B12D-3332ECC69B0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370" y="610080"/>
            <a:ext cx="4130297" cy="3332747"/>
          </a:xfrm>
          <a:prstGeom prst="rect">
            <a:avLst/>
          </a:prstGeom>
        </p:spPr>
      </p:pic>
      <p:sp>
        <p:nvSpPr>
          <p:cNvPr id="7" name="Title 6">
            <a:extLst>
              <a:ext uri="{FF2B5EF4-FFF2-40B4-BE49-F238E27FC236}">
                <a16:creationId xmlns:a16="http://schemas.microsoft.com/office/drawing/2014/main" id="{0323A321-6DA1-4CFE-8E3C-27C8FA4B5684}"/>
              </a:ext>
            </a:extLst>
          </p:cNvPr>
          <p:cNvSpPr>
            <a:spLocks noGrp="1"/>
          </p:cNvSpPr>
          <p:nvPr>
            <p:ph type="title"/>
          </p:nvPr>
        </p:nvSpPr>
        <p:spPr>
          <a:xfrm>
            <a:off x="169336" y="4"/>
            <a:ext cx="8840495" cy="576611"/>
          </a:xfrm>
        </p:spPr>
        <p:txBody>
          <a:bodyPr>
            <a:noAutofit/>
          </a:bodyPr>
          <a:lstStyle/>
          <a:p>
            <a:r>
              <a:rPr lang="en-US" sz="2800" dirty="0"/>
              <a:t>Fermilab: Master Substation Radial-Feed Project</a:t>
            </a:r>
          </a:p>
        </p:txBody>
      </p:sp>
      <p:sp>
        <p:nvSpPr>
          <p:cNvPr id="5" name="Footer Placeholder 4">
            <a:extLst>
              <a:ext uri="{FF2B5EF4-FFF2-40B4-BE49-F238E27FC236}">
                <a16:creationId xmlns:a16="http://schemas.microsoft.com/office/drawing/2014/main" id="{CB209FD0-9492-4AA3-9494-AD693E5E96A1}"/>
              </a:ext>
            </a:extLst>
          </p:cNvPr>
          <p:cNvSpPr>
            <a:spLocks noGrp="1"/>
          </p:cNvSpPr>
          <p:nvPr>
            <p:ph type="ftr" sz="quarter" idx="11"/>
          </p:nvPr>
        </p:nvSpPr>
        <p:spPr/>
        <p:txBody>
          <a:bodyPr/>
          <a:lstStyle/>
          <a:p>
            <a:r>
              <a:rPr lang="en-US"/>
              <a:t>HEP @ 53rd Annual Users Mtg</a:t>
            </a:r>
            <a:endParaRPr lang="en-US" dirty="0"/>
          </a:p>
        </p:txBody>
      </p:sp>
      <p:sp>
        <p:nvSpPr>
          <p:cNvPr id="6" name="Slide Number Placeholder 5">
            <a:extLst>
              <a:ext uri="{FF2B5EF4-FFF2-40B4-BE49-F238E27FC236}">
                <a16:creationId xmlns:a16="http://schemas.microsoft.com/office/drawing/2014/main" id="{427C39EA-C1CF-494C-BBD1-799E52B4198F}"/>
              </a:ext>
            </a:extLst>
          </p:cNvPr>
          <p:cNvSpPr>
            <a:spLocks noGrp="1"/>
          </p:cNvSpPr>
          <p:nvPr>
            <p:ph type="sldNum" sz="quarter" idx="12"/>
          </p:nvPr>
        </p:nvSpPr>
        <p:spPr/>
        <p:txBody>
          <a:bodyPr/>
          <a:lstStyle/>
          <a:p>
            <a:fld id="{600448BA-62AF-4340-AB5F-316C0E06117B}" type="slidenum">
              <a:rPr lang="en-US" smtClean="0"/>
              <a:pPr/>
              <a:t>110</a:t>
            </a:fld>
            <a:endParaRPr lang="en-US" dirty="0"/>
          </a:p>
        </p:txBody>
      </p:sp>
      <p:sp>
        <p:nvSpPr>
          <p:cNvPr id="3" name="Date Placeholder 2">
            <a:extLst>
              <a:ext uri="{FF2B5EF4-FFF2-40B4-BE49-F238E27FC236}">
                <a16:creationId xmlns:a16="http://schemas.microsoft.com/office/drawing/2014/main" id="{961ABCCC-44E0-4DBA-A300-902FC4443419}"/>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16735506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able 18">
            <a:extLst>
              <a:ext uri="{FF2B5EF4-FFF2-40B4-BE49-F238E27FC236}">
                <a16:creationId xmlns:a16="http://schemas.microsoft.com/office/drawing/2014/main" id="{949959A0-220B-49A3-A30F-75033FE3A94B}"/>
              </a:ext>
            </a:extLst>
          </p:cNvPr>
          <p:cNvGraphicFramePr>
            <a:graphicFrameLocks noGrp="1"/>
          </p:cNvGraphicFramePr>
          <p:nvPr/>
        </p:nvGraphicFramePr>
        <p:xfrm>
          <a:off x="4183748" y="3738170"/>
          <a:ext cx="4882390" cy="2668524"/>
        </p:xfrm>
        <a:graphic>
          <a:graphicData uri="http://schemas.openxmlformats.org/drawingml/2006/table">
            <a:tbl>
              <a:tblPr firstRow="1" bandRow="1">
                <a:tableStyleId>{F5AB1C69-6EDB-4FF4-983F-18BD219EF322}</a:tableStyleId>
              </a:tblPr>
              <a:tblGrid>
                <a:gridCol w="4882390">
                  <a:extLst>
                    <a:ext uri="{9D8B030D-6E8A-4147-A177-3AD203B41FA5}">
                      <a16:colId xmlns:a16="http://schemas.microsoft.com/office/drawing/2014/main" val="3059147895"/>
                    </a:ext>
                  </a:extLst>
                </a:gridCol>
              </a:tblGrid>
              <a:tr h="187388">
                <a:tc>
                  <a:txBody>
                    <a:bodyPr/>
                    <a:lstStyle/>
                    <a:p>
                      <a:r>
                        <a:rPr lang="en-US" sz="1200" dirty="0"/>
                        <a:t>COST</a:t>
                      </a:r>
                    </a:p>
                  </a:txBody>
                  <a:tcPr marL="45720" marR="45720" marT="27432" marB="27432"/>
                </a:tc>
                <a:extLst>
                  <a:ext uri="{0D108BD9-81ED-4DB2-BD59-A6C34878D82A}">
                    <a16:rowId xmlns:a16="http://schemas.microsoft.com/office/drawing/2014/main" val="644453277"/>
                  </a:ext>
                </a:extLst>
              </a:tr>
              <a:tr h="294628">
                <a:tc>
                  <a:txBody>
                    <a:bodyPr/>
                    <a:lstStyle/>
                    <a:p>
                      <a:r>
                        <a:rPr lang="en-US" sz="1050" b="1" dirty="0">
                          <a:latin typeface="Helvetica" panose="020B0604020202020204" pitchFamily="34" charset="0"/>
                          <a:cs typeface="Helvetica" panose="020B0604020202020204" pitchFamily="34" charset="0"/>
                        </a:rPr>
                        <a:t>TOTAL PROJECT COST FY20</a:t>
                      </a:r>
                    </a:p>
                    <a:p>
                      <a:r>
                        <a:rPr lang="en-US" sz="1100" dirty="0">
                          <a:latin typeface="Garamond" panose="02020404030301010803" pitchFamily="18" charset="0"/>
                        </a:rPr>
                        <a:t>$3,400,000</a:t>
                      </a:r>
                    </a:p>
                  </a:txBody>
                  <a:tcPr marL="45720" marR="45720"/>
                </a:tc>
                <a:extLst>
                  <a:ext uri="{0D108BD9-81ED-4DB2-BD59-A6C34878D82A}">
                    <a16:rowId xmlns:a16="http://schemas.microsoft.com/office/drawing/2014/main" val="114950829"/>
                  </a:ext>
                </a:extLst>
              </a:tr>
              <a:tr h="294628">
                <a:tc>
                  <a:txBody>
                    <a:bodyPr/>
                    <a:lstStyle/>
                    <a:p>
                      <a:r>
                        <a:rPr lang="en-US" sz="1050" b="1" dirty="0">
                          <a:latin typeface="Helvetica" panose="020B0604020202020204" pitchFamily="34" charset="0"/>
                          <a:cs typeface="Helvetica" panose="020B0604020202020204" pitchFamily="34" charset="0"/>
                        </a:rPr>
                        <a:t>FUNDING SOURCE/STATUS</a:t>
                      </a:r>
                    </a:p>
                    <a:p>
                      <a:r>
                        <a:rPr lang="en-US" sz="1100" dirty="0">
                          <a:latin typeface="Garamond" panose="02020404030301010803" pitchFamily="18" charset="0"/>
                        </a:rPr>
                        <a:t>HEP / Funded</a:t>
                      </a:r>
                    </a:p>
                  </a:txBody>
                  <a:tcPr marL="45720" marR="45720"/>
                </a:tc>
                <a:extLst>
                  <a:ext uri="{0D108BD9-81ED-4DB2-BD59-A6C34878D82A}">
                    <a16:rowId xmlns:a16="http://schemas.microsoft.com/office/drawing/2014/main" val="3046504550"/>
                  </a:ext>
                </a:extLst>
              </a:tr>
              <a:tr h="294628">
                <a:tc>
                  <a:txBody>
                    <a:bodyPr/>
                    <a:lstStyle/>
                    <a:p>
                      <a:r>
                        <a:rPr lang="en-US" sz="1050" b="1" dirty="0">
                          <a:latin typeface="Helvetica" panose="020B0604020202020204" pitchFamily="34" charset="0"/>
                          <a:cs typeface="Helvetica" panose="020B0604020202020204" pitchFamily="34" charset="0"/>
                        </a:rPr>
                        <a:t>PROJECT PLAN STATUS</a:t>
                      </a:r>
                    </a:p>
                    <a:p>
                      <a:r>
                        <a:rPr lang="en-US" sz="1100" dirty="0">
                          <a:latin typeface="Garamond" panose="02020404030301010803" pitchFamily="18" charset="0"/>
                        </a:rPr>
                        <a:t>In process</a:t>
                      </a:r>
                    </a:p>
                  </a:txBody>
                  <a:tcPr marL="45720" marR="45720"/>
                </a:tc>
                <a:extLst>
                  <a:ext uri="{0D108BD9-81ED-4DB2-BD59-A6C34878D82A}">
                    <a16:rowId xmlns:a16="http://schemas.microsoft.com/office/drawing/2014/main" val="3888493156"/>
                  </a:ext>
                </a:extLst>
              </a:tr>
              <a:tr h="294628">
                <a:tc>
                  <a:txBody>
                    <a:bodyPr/>
                    <a:lstStyle/>
                    <a:p>
                      <a:r>
                        <a:rPr lang="en-US" sz="1050" b="1" dirty="0">
                          <a:latin typeface="Helvetica" panose="020B0604020202020204" pitchFamily="34" charset="0"/>
                          <a:cs typeface="Helvetica" panose="020B0604020202020204" pitchFamily="34" charset="0"/>
                        </a:rPr>
                        <a:t>DEMOLITION INCLUDED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Garamond" panose="02020404030301010803" pitchFamily="18" charset="0"/>
                        </a:rPr>
                        <a:t>Demolition to retrofit interior spaces at IB4/MP9 is included.</a:t>
                      </a:r>
                    </a:p>
                  </a:txBody>
                  <a:tcPr marL="45720" marR="45720"/>
                </a:tc>
                <a:extLst>
                  <a:ext uri="{0D108BD9-81ED-4DB2-BD59-A6C34878D82A}">
                    <a16:rowId xmlns:a16="http://schemas.microsoft.com/office/drawing/2014/main" val="439560371"/>
                  </a:ext>
                </a:extLst>
              </a:tr>
              <a:tr h="530331">
                <a:tc>
                  <a:txBody>
                    <a:bodyPr/>
                    <a:lstStyle/>
                    <a:p>
                      <a:r>
                        <a:rPr lang="en-US" sz="1050" b="1" dirty="0">
                          <a:latin typeface="Helvetica" panose="020B0604020202020204" pitchFamily="34" charset="0"/>
                          <a:cs typeface="Helvetica" panose="020B0604020202020204" pitchFamily="34" charset="0"/>
                        </a:rPr>
                        <a:t>IMPACT ON OPERATING COSTS</a:t>
                      </a:r>
                    </a:p>
                    <a:p>
                      <a:r>
                        <a:rPr lang="en-US" sz="1100" dirty="0">
                          <a:latin typeface="Garamond" panose="02020404030301010803" pitchFamily="18" charset="0"/>
                        </a:rPr>
                        <a:t>Consolidation of clean rooms for cryomodule assembly in MP9 and SRF cavity processing in IB4 will substantially improve operational efficiency, potential reduction of 1 technician/year. </a:t>
                      </a:r>
                    </a:p>
                  </a:txBody>
                  <a:tcPr marL="45720" marR="45720"/>
                </a:tc>
                <a:extLst>
                  <a:ext uri="{0D108BD9-81ED-4DB2-BD59-A6C34878D82A}">
                    <a16:rowId xmlns:a16="http://schemas.microsoft.com/office/drawing/2014/main" val="877254394"/>
                  </a:ext>
                </a:extLst>
              </a:tr>
            </a:tbl>
          </a:graphicData>
        </a:graphic>
      </p:graphicFrame>
      <p:graphicFrame>
        <p:nvGraphicFramePr>
          <p:cNvPr id="14" name="Table 13">
            <a:extLst>
              <a:ext uri="{FF2B5EF4-FFF2-40B4-BE49-F238E27FC236}">
                <a16:creationId xmlns:a16="http://schemas.microsoft.com/office/drawing/2014/main" id="{8304450A-5A9B-460C-A724-D7206897F46B}"/>
              </a:ext>
            </a:extLst>
          </p:cNvPr>
          <p:cNvGraphicFramePr>
            <a:graphicFrameLocks noGrp="1"/>
          </p:cNvGraphicFramePr>
          <p:nvPr/>
        </p:nvGraphicFramePr>
        <p:xfrm>
          <a:off x="4183750" y="453644"/>
          <a:ext cx="4881423" cy="3255264"/>
        </p:xfrm>
        <a:graphic>
          <a:graphicData uri="http://schemas.openxmlformats.org/drawingml/2006/table">
            <a:tbl>
              <a:tblPr firstRow="1" bandRow="1">
                <a:tableStyleId>{21E4AEA4-8DFA-4A89-87EB-49C32662AFE0}</a:tableStyleId>
              </a:tblPr>
              <a:tblGrid>
                <a:gridCol w="4881423">
                  <a:extLst>
                    <a:ext uri="{9D8B030D-6E8A-4147-A177-3AD203B41FA5}">
                      <a16:colId xmlns:a16="http://schemas.microsoft.com/office/drawing/2014/main" val="1321321028"/>
                    </a:ext>
                  </a:extLst>
                </a:gridCol>
              </a:tblGrid>
              <a:tr h="231399">
                <a:tc>
                  <a:txBody>
                    <a:bodyPr/>
                    <a:lstStyle/>
                    <a:p>
                      <a:r>
                        <a:rPr lang="en-US" sz="1200" b="1" dirty="0">
                          <a:solidFill>
                            <a:schemeClr val="tx1"/>
                          </a:solidFill>
                          <a:latin typeface="+mn-lt"/>
                        </a:rPr>
                        <a:t>SCOPE</a:t>
                      </a:r>
                      <a:endParaRPr lang="en-US" sz="1400" b="1" dirty="0">
                        <a:solidFill>
                          <a:schemeClr val="tx1"/>
                        </a:solidFill>
                        <a:latin typeface="+mn-lt"/>
                      </a:endParaRPr>
                    </a:p>
                  </a:txBody>
                  <a:tcPr marL="45720" marR="45720" marT="27432" marB="27432"/>
                </a:tc>
                <a:extLst>
                  <a:ext uri="{0D108BD9-81ED-4DB2-BD59-A6C34878D82A}">
                    <a16:rowId xmlns:a16="http://schemas.microsoft.com/office/drawing/2014/main" val="1185249569"/>
                  </a:ext>
                </a:extLst>
              </a:tr>
              <a:tr h="907189">
                <a:tc>
                  <a:txBody>
                    <a:bodyPr/>
                    <a:lstStyle/>
                    <a:p>
                      <a:r>
                        <a:rPr lang="en-US" sz="1000" b="1" dirty="0">
                          <a:latin typeface="+mn-lt"/>
                          <a:cs typeface="Helvetica" panose="020B0604020202020204" pitchFamily="34" charset="0"/>
                        </a:rPr>
                        <a:t>PROJECT SCOPE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dirty="0">
                          <a:latin typeface="+mn-lt"/>
                        </a:rPr>
                        <a:t>Removal of existing vacuum furnaces, ovens and welding glove box at MP9 to free up footprint for new cryomodule assembly cleanroom.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latin typeface="+mn-lt"/>
                        </a:rPr>
                        <a:t>Retrofit of IB4 with equipment removed from MP9</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latin typeface="+mn-lt"/>
                        </a:rPr>
                        <a:t>Addition of HPR clean room in IB4 dedicated to 650 MHz PIP-II cavities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latin typeface="+mn-lt"/>
                        </a:rPr>
                        <a:t>Expand the existing MP9 cryomodule assembly cleanroom for PIP-II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latin typeface="+mn-lt"/>
                        </a:rPr>
                        <a:t>1500kVA Transformer &amp; Switch Acquisition </a:t>
                      </a:r>
                    </a:p>
                  </a:txBody>
                  <a:tcPr marL="45720" marR="45720"/>
                </a:tc>
                <a:extLst>
                  <a:ext uri="{0D108BD9-81ED-4DB2-BD59-A6C34878D82A}">
                    <a16:rowId xmlns:a16="http://schemas.microsoft.com/office/drawing/2014/main" val="306848786"/>
                  </a:ext>
                </a:extLst>
              </a:tr>
              <a:tr h="788860">
                <a:tc>
                  <a:txBody>
                    <a:bodyPr/>
                    <a:lstStyle/>
                    <a:p>
                      <a:r>
                        <a:rPr lang="en-US" sz="1000" b="1" dirty="0">
                          <a:latin typeface="+mn-lt"/>
                          <a:cs typeface="Helvetica" panose="020B0604020202020204" pitchFamily="34" charset="0"/>
                        </a:rPr>
                        <a:t>DRIVING CONSIDERATIONS</a:t>
                      </a:r>
                    </a:p>
                    <a:p>
                      <a:pPr marL="171450" indent="-171450">
                        <a:buFont typeface="Arial" panose="020B0604020202020204" pitchFamily="34" charset="0"/>
                        <a:buChar char="•"/>
                      </a:pPr>
                      <a:r>
                        <a:rPr lang="en-US" sz="1000" dirty="0">
                          <a:latin typeface="+mn-lt"/>
                        </a:rPr>
                        <a:t>PIP-II is in need of a new, larger and dedicated clean room for cryomodule assembly and one for vertical HPR</a:t>
                      </a:r>
                    </a:p>
                    <a:p>
                      <a:pPr marL="171450" indent="-171450">
                        <a:buFont typeface="Arial" panose="020B0604020202020204" pitchFamily="34" charset="0"/>
                        <a:buChar char="•"/>
                      </a:pPr>
                      <a:r>
                        <a:rPr lang="en-US" sz="1000" dirty="0">
                          <a:latin typeface="+mn-lt"/>
                        </a:rPr>
                        <a:t>Consolidate all SRF cavity processing facilities for both R&amp;D and project &amp; production activities at IB4, improving efficiency and reducing risk.</a:t>
                      </a:r>
                    </a:p>
                    <a:p>
                      <a:pPr marL="171450" indent="-171450">
                        <a:buFont typeface="Arial" panose="020B0604020202020204" pitchFamily="34" charset="0"/>
                        <a:buChar char="•"/>
                      </a:pPr>
                      <a:r>
                        <a:rPr lang="en-US" sz="1000" dirty="0">
                          <a:latin typeface="+mn-lt"/>
                        </a:rPr>
                        <a:t>Consolidation of clean rooms for cryomodule assembly in MP9, improving efficiency.</a:t>
                      </a:r>
                    </a:p>
                  </a:txBody>
                  <a:tcPr marL="45720" marR="45720"/>
                </a:tc>
                <a:extLst>
                  <a:ext uri="{0D108BD9-81ED-4DB2-BD59-A6C34878D82A}">
                    <a16:rowId xmlns:a16="http://schemas.microsoft.com/office/drawing/2014/main" val="1514300373"/>
                  </a:ext>
                </a:extLst>
              </a:tr>
              <a:tr h="500391">
                <a:tc>
                  <a:txBody>
                    <a:bodyPr/>
                    <a:lstStyle/>
                    <a:p>
                      <a:r>
                        <a:rPr lang="en-US" sz="1000" b="1" dirty="0">
                          <a:latin typeface="+mn-lt"/>
                          <a:cs typeface="Helvetica" panose="020B0604020202020204" pitchFamily="34" charset="0"/>
                        </a:rPr>
                        <a:t>CAMPUS MASTER PLAN ALIGNMENT</a:t>
                      </a:r>
                    </a:p>
                    <a:p>
                      <a:r>
                        <a:rPr lang="en-US" sz="1000" dirty="0">
                          <a:latin typeface="+mn-lt"/>
                        </a:rPr>
                        <a:t>Reinforces </a:t>
                      </a:r>
                      <a:r>
                        <a:rPr lang="en-US" sz="1000" i="1" dirty="0">
                          <a:latin typeface="+mn-lt"/>
                        </a:rPr>
                        <a:t>Campus Master Plan: Guiding Principles </a:t>
                      </a:r>
                      <a:r>
                        <a:rPr lang="en-US" sz="1000" dirty="0">
                          <a:latin typeface="+mn-lt"/>
                        </a:rPr>
                        <a:t>to support cutting-edge research and build new capabilities to support groundbreaking particle physics and accelerator science research.</a:t>
                      </a:r>
                    </a:p>
                  </a:txBody>
                  <a:tcPr marL="45720" marR="45720"/>
                </a:tc>
                <a:extLst>
                  <a:ext uri="{0D108BD9-81ED-4DB2-BD59-A6C34878D82A}">
                    <a16:rowId xmlns:a16="http://schemas.microsoft.com/office/drawing/2014/main" val="1708464661"/>
                  </a:ext>
                </a:extLst>
              </a:tr>
            </a:tbl>
          </a:graphicData>
        </a:graphic>
      </p:graphicFrame>
      <p:graphicFrame>
        <p:nvGraphicFramePr>
          <p:cNvPr id="12" name="Table 11">
            <a:extLst>
              <a:ext uri="{FF2B5EF4-FFF2-40B4-BE49-F238E27FC236}">
                <a16:creationId xmlns:a16="http://schemas.microsoft.com/office/drawing/2014/main" id="{9C7A3AF6-65FA-452F-9B36-EE04BB0A322E}"/>
              </a:ext>
            </a:extLst>
          </p:cNvPr>
          <p:cNvGraphicFramePr>
            <a:graphicFrameLocks noGrp="1"/>
          </p:cNvGraphicFramePr>
          <p:nvPr/>
        </p:nvGraphicFramePr>
        <p:xfrm>
          <a:off x="52695" y="3894307"/>
          <a:ext cx="4056688" cy="2249424"/>
        </p:xfrm>
        <a:graphic>
          <a:graphicData uri="http://schemas.openxmlformats.org/drawingml/2006/table">
            <a:tbl>
              <a:tblPr firstRow="1" bandRow="1">
                <a:tableStyleId>{5C22544A-7EE6-4342-B048-85BDC9FD1C3A}</a:tableStyleId>
              </a:tblPr>
              <a:tblGrid>
                <a:gridCol w="4056688">
                  <a:extLst>
                    <a:ext uri="{9D8B030D-6E8A-4147-A177-3AD203B41FA5}">
                      <a16:colId xmlns:a16="http://schemas.microsoft.com/office/drawing/2014/main" val="3482360186"/>
                    </a:ext>
                  </a:extLst>
                </a:gridCol>
              </a:tblGrid>
              <a:tr h="161018">
                <a:tc>
                  <a:txBody>
                    <a:bodyPr/>
                    <a:lstStyle/>
                    <a:p>
                      <a:r>
                        <a:rPr lang="en-US" sz="1200" dirty="0">
                          <a:latin typeface="+mn-lt"/>
                          <a:cs typeface="Helvetica" panose="020B0604020202020204" pitchFamily="34" charset="0"/>
                        </a:rPr>
                        <a:t>RISKS /  ALTERNATIVES</a:t>
                      </a:r>
                    </a:p>
                  </a:txBody>
                  <a:tcPr marL="45720" marR="45720" marT="27432" marB="27432">
                    <a:solidFill>
                      <a:srgbClr val="004C97"/>
                    </a:solidFill>
                  </a:tcPr>
                </a:tc>
                <a:extLst>
                  <a:ext uri="{0D108BD9-81ED-4DB2-BD59-A6C34878D82A}">
                    <a16:rowId xmlns:a16="http://schemas.microsoft.com/office/drawing/2014/main" val="253103178"/>
                  </a:ext>
                </a:extLst>
              </a:tr>
              <a:tr h="603817">
                <a:tc>
                  <a:txBody>
                    <a:bodyPr/>
                    <a:lstStyle/>
                    <a:p>
                      <a:r>
                        <a:rPr lang="en-US" sz="1000" b="1" dirty="0">
                          <a:latin typeface="+mn-lt"/>
                          <a:cs typeface="Helvetica" panose="020B0604020202020204" pitchFamily="34" charset="0"/>
                        </a:rPr>
                        <a:t>ASSOCIATED RISKS</a:t>
                      </a:r>
                    </a:p>
                    <a:p>
                      <a:pPr marL="171450" indent="-171450">
                        <a:buFont typeface="Arial" panose="020B0604020202020204" pitchFamily="34" charset="0"/>
                        <a:buChar char="•"/>
                      </a:pPr>
                      <a:r>
                        <a:rPr lang="en-US" sz="1000" dirty="0">
                          <a:latin typeface="+mn-lt"/>
                        </a:rPr>
                        <a:t>Challenge to meet PIP-II deliverables on schedule</a:t>
                      </a:r>
                    </a:p>
                    <a:p>
                      <a:pPr marL="171450" indent="-171450">
                        <a:buFont typeface="Arial" panose="020B0604020202020204" pitchFamily="34" charset="0"/>
                        <a:buChar char="•"/>
                      </a:pPr>
                      <a:r>
                        <a:rPr lang="en-US" sz="1000" dirty="0">
                          <a:latin typeface="+mn-lt"/>
                        </a:rPr>
                        <a:t>Risk of cost increase and schedule delays to PIP-II due to inadequate cleanroom facilities for high pressure rinse (HPR) and cleanroom assembly</a:t>
                      </a:r>
                    </a:p>
                    <a:p>
                      <a:pPr marL="171450" indent="-171450">
                        <a:buFont typeface="Arial" panose="020B0604020202020204" pitchFamily="34" charset="0"/>
                        <a:buChar char="•"/>
                      </a:pPr>
                      <a:r>
                        <a:rPr lang="en-US" sz="1000" dirty="0">
                          <a:latin typeface="+mn-lt"/>
                        </a:rPr>
                        <a:t>Inefficiency due to facilities spread across all campus</a:t>
                      </a:r>
                    </a:p>
                  </a:txBody>
                  <a:tcPr marL="45720" marR="45720"/>
                </a:tc>
                <a:extLst>
                  <a:ext uri="{0D108BD9-81ED-4DB2-BD59-A6C34878D82A}">
                    <a16:rowId xmlns:a16="http://schemas.microsoft.com/office/drawing/2014/main" val="3441774869"/>
                  </a:ext>
                </a:extLst>
              </a:tr>
              <a:tr h="8467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latin typeface="+mn-lt"/>
                          <a:cs typeface="Helvetica" panose="020B0604020202020204" pitchFamily="34" charset="0"/>
                        </a:rPr>
                        <a:t>ALTERNATIVES CONSIDERED / RECOMMENDED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000" b="0" dirty="0">
                          <a:latin typeface="+mn-lt"/>
                          <a:cs typeface="Helvetica" panose="020B0604020202020204" pitchFamily="34" charset="0"/>
                        </a:rPr>
                        <a:t>Utilize existing building infrastructure to execute PIP-II deliverables. Not recommended: Additional strain on existing facilities with delays to project schedule.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000" b="0" dirty="0">
                          <a:latin typeface="+mn-lt"/>
                          <a:cs typeface="Helvetica" panose="020B0604020202020204" pitchFamily="34" charset="0"/>
                        </a:rPr>
                        <a:t>Construct separate facility. Not recommended: not cost effective. </a:t>
                      </a:r>
                      <a:endParaRPr lang="en-US" sz="1000" b="0" dirty="0">
                        <a:highlight>
                          <a:srgbClr val="FFFF00"/>
                        </a:highlight>
                        <a:latin typeface="+mn-lt"/>
                        <a:cs typeface="Helvetica" panose="020B0604020202020204" pitchFamily="34" charset="0"/>
                      </a:endParaRPr>
                    </a:p>
                  </a:txBody>
                  <a:tcPr marL="45720" marR="45720"/>
                </a:tc>
                <a:extLst>
                  <a:ext uri="{0D108BD9-81ED-4DB2-BD59-A6C34878D82A}">
                    <a16:rowId xmlns:a16="http://schemas.microsoft.com/office/drawing/2014/main" val="1603933449"/>
                  </a:ext>
                </a:extLst>
              </a:tr>
            </a:tbl>
          </a:graphicData>
        </a:graphic>
      </p:graphicFrame>
      <p:pic>
        <p:nvPicPr>
          <p:cNvPr id="4" name="Picture 3">
            <a:extLst>
              <a:ext uri="{FF2B5EF4-FFF2-40B4-BE49-F238E27FC236}">
                <a16:creationId xmlns:a16="http://schemas.microsoft.com/office/drawing/2014/main" id="{38656B4C-85C6-4064-8D70-799FFB1807E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31636" y="2315363"/>
            <a:ext cx="3367431" cy="1553659"/>
          </a:xfrm>
          <a:prstGeom prst="rect">
            <a:avLst/>
          </a:prstGeom>
        </p:spPr>
      </p:pic>
      <p:pic>
        <p:nvPicPr>
          <p:cNvPr id="2" name="Picture 1">
            <a:extLst>
              <a:ext uri="{FF2B5EF4-FFF2-40B4-BE49-F238E27FC236}">
                <a16:creationId xmlns:a16="http://schemas.microsoft.com/office/drawing/2014/main" id="{7233850C-1D75-4451-A450-D31F38B3359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45744" y="542251"/>
            <a:ext cx="3260854" cy="2103438"/>
          </a:xfrm>
          <a:prstGeom prst="rect">
            <a:avLst/>
          </a:prstGeom>
        </p:spPr>
      </p:pic>
      <p:sp>
        <p:nvSpPr>
          <p:cNvPr id="8" name="TextBox 7">
            <a:extLst>
              <a:ext uri="{FF2B5EF4-FFF2-40B4-BE49-F238E27FC236}">
                <a16:creationId xmlns:a16="http://schemas.microsoft.com/office/drawing/2014/main" id="{450C8DD7-6F49-456F-A48A-BA9A5F99EA40}"/>
              </a:ext>
            </a:extLst>
          </p:cNvPr>
          <p:cNvSpPr txBox="1"/>
          <p:nvPr/>
        </p:nvSpPr>
        <p:spPr>
          <a:xfrm>
            <a:off x="2193003" y="2447471"/>
            <a:ext cx="2143287" cy="461665"/>
          </a:xfrm>
          <a:prstGeom prst="rect">
            <a:avLst/>
          </a:prstGeom>
          <a:noFill/>
        </p:spPr>
        <p:txBody>
          <a:bodyPr wrap="square" rtlCol="0">
            <a:spAutoFit/>
          </a:bodyPr>
          <a:lstStyle/>
          <a:p>
            <a:r>
              <a:rPr lang="en-US" sz="1200" b="1" dirty="0">
                <a:ln w="6600">
                  <a:solidFill>
                    <a:schemeClr val="accent2"/>
                  </a:solidFill>
                  <a:prstDash val="solid"/>
                </a:ln>
                <a:solidFill>
                  <a:srgbClr val="FFFF00"/>
                </a:solidFill>
              </a:rPr>
              <a:t>POLARIZED PROTON LAB (MP9)</a:t>
            </a:r>
          </a:p>
        </p:txBody>
      </p:sp>
      <p:sp>
        <p:nvSpPr>
          <p:cNvPr id="18" name="TextBox 17">
            <a:extLst>
              <a:ext uri="{FF2B5EF4-FFF2-40B4-BE49-F238E27FC236}">
                <a16:creationId xmlns:a16="http://schemas.microsoft.com/office/drawing/2014/main" id="{7B57F8D1-06F6-401C-A9BC-87BF3D4E030F}"/>
              </a:ext>
            </a:extLst>
          </p:cNvPr>
          <p:cNvSpPr txBox="1"/>
          <p:nvPr/>
        </p:nvSpPr>
        <p:spPr>
          <a:xfrm>
            <a:off x="245746" y="2039086"/>
            <a:ext cx="1982759" cy="461665"/>
          </a:xfrm>
          <a:prstGeom prst="rect">
            <a:avLst/>
          </a:prstGeom>
          <a:noFill/>
        </p:spPr>
        <p:txBody>
          <a:bodyPr wrap="square" rtlCol="0">
            <a:spAutoFit/>
          </a:bodyPr>
          <a:lstStyle/>
          <a:p>
            <a:r>
              <a:rPr lang="en-US" sz="1200" b="1" dirty="0">
                <a:ln w="6600">
                  <a:solidFill>
                    <a:schemeClr val="accent2"/>
                  </a:solidFill>
                  <a:prstDash val="solid"/>
                </a:ln>
                <a:solidFill>
                  <a:srgbClr val="FFFF00"/>
                </a:solidFill>
              </a:rPr>
              <a:t>INDUSTRIAL BUILDING 4 (IB4)</a:t>
            </a:r>
          </a:p>
        </p:txBody>
      </p:sp>
      <p:sp>
        <p:nvSpPr>
          <p:cNvPr id="15" name="Title 14">
            <a:extLst>
              <a:ext uri="{FF2B5EF4-FFF2-40B4-BE49-F238E27FC236}">
                <a16:creationId xmlns:a16="http://schemas.microsoft.com/office/drawing/2014/main" id="{C533A92E-B8C7-4FDC-BB02-3F91519A1660}"/>
              </a:ext>
            </a:extLst>
          </p:cNvPr>
          <p:cNvSpPr>
            <a:spLocks noGrp="1"/>
          </p:cNvSpPr>
          <p:nvPr>
            <p:ph type="title"/>
          </p:nvPr>
        </p:nvSpPr>
        <p:spPr>
          <a:xfrm>
            <a:off x="169336" y="4"/>
            <a:ext cx="8840495" cy="496805"/>
          </a:xfrm>
        </p:spPr>
        <p:txBody>
          <a:bodyPr>
            <a:noAutofit/>
          </a:bodyPr>
          <a:lstStyle/>
          <a:p>
            <a:r>
              <a:rPr lang="en-US" sz="2400" dirty="0"/>
              <a:t>Fermilab: IB4/MP9 Cleanroom &amp; Facilities Consolidation</a:t>
            </a:r>
          </a:p>
        </p:txBody>
      </p:sp>
      <p:sp>
        <p:nvSpPr>
          <p:cNvPr id="5" name="Footer Placeholder 4">
            <a:extLst>
              <a:ext uri="{FF2B5EF4-FFF2-40B4-BE49-F238E27FC236}">
                <a16:creationId xmlns:a16="http://schemas.microsoft.com/office/drawing/2014/main" id="{B6667CC4-F19B-4417-8147-F89F7194EDFD}"/>
              </a:ext>
            </a:extLst>
          </p:cNvPr>
          <p:cNvSpPr>
            <a:spLocks noGrp="1"/>
          </p:cNvSpPr>
          <p:nvPr>
            <p:ph type="ftr" sz="quarter" idx="11"/>
          </p:nvPr>
        </p:nvSpPr>
        <p:spPr/>
        <p:txBody>
          <a:bodyPr/>
          <a:lstStyle/>
          <a:p>
            <a:r>
              <a:rPr lang="en-US"/>
              <a:t>HEP @ 53rd Annual Users Mtg</a:t>
            </a:r>
            <a:endParaRPr lang="en-US" dirty="0"/>
          </a:p>
        </p:txBody>
      </p:sp>
      <p:sp>
        <p:nvSpPr>
          <p:cNvPr id="6" name="Slide Number Placeholder 5">
            <a:extLst>
              <a:ext uri="{FF2B5EF4-FFF2-40B4-BE49-F238E27FC236}">
                <a16:creationId xmlns:a16="http://schemas.microsoft.com/office/drawing/2014/main" id="{40F95336-CA36-4356-9227-4CEB7AF4F51A}"/>
              </a:ext>
            </a:extLst>
          </p:cNvPr>
          <p:cNvSpPr>
            <a:spLocks noGrp="1"/>
          </p:cNvSpPr>
          <p:nvPr>
            <p:ph type="sldNum" sz="quarter" idx="12"/>
          </p:nvPr>
        </p:nvSpPr>
        <p:spPr/>
        <p:txBody>
          <a:bodyPr/>
          <a:lstStyle/>
          <a:p>
            <a:fld id="{600448BA-62AF-4340-AB5F-316C0E06117B}" type="slidenum">
              <a:rPr lang="en-US" smtClean="0"/>
              <a:pPr/>
              <a:t>111</a:t>
            </a:fld>
            <a:endParaRPr lang="en-US" dirty="0"/>
          </a:p>
        </p:txBody>
      </p:sp>
      <p:sp>
        <p:nvSpPr>
          <p:cNvPr id="3" name="Date Placeholder 2">
            <a:extLst>
              <a:ext uri="{FF2B5EF4-FFF2-40B4-BE49-F238E27FC236}">
                <a16:creationId xmlns:a16="http://schemas.microsoft.com/office/drawing/2014/main" id="{8DC8D920-06BA-442F-AF3C-F9431E0ECF69}"/>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122154345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65028" y="78435"/>
            <a:ext cx="6878973" cy="277119"/>
          </a:xfrm>
        </p:spPr>
        <p:txBody>
          <a:bodyPr>
            <a:noAutofit/>
          </a:bodyPr>
          <a:lstStyle/>
          <a:p>
            <a:r>
              <a:rPr lang="en-US" sz="2400" b="1" dirty="0"/>
              <a:t>SLAC: Sector 30 Transfer Line (S30XL)</a:t>
            </a:r>
          </a:p>
        </p:txBody>
      </p:sp>
      <p:graphicFrame>
        <p:nvGraphicFramePr>
          <p:cNvPr id="5" name="Table 4">
            <a:extLst>
              <a:ext uri="{FF2B5EF4-FFF2-40B4-BE49-F238E27FC236}">
                <a16:creationId xmlns:a16="http://schemas.microsoft.com/office/drawing/2014/main" id="{949959A0-220B-49A3-A30F-75033FE3A94B}"/>
              </a:ext>
            </a:extLst>
          </p:cNvPr>
          <p:cNvGraphicFramePr>
            <a:graphicFrameLocks noGrp="1"/>
          </p:cNvGraphicFramePr>
          <p:nvPr/>
        </p:nvGraphicFramePr>
        <p:xfrm>
          <a:off x="9528" y="4129327"/>
          <a:ext cx="4872866" cy="2142744"/>
        </p:xfrm>
        <a:graphic>
          <a:graphicData uri="http://schemas.openxmlformats.org/drawingml/2006/table">
            <a:tbl>
              <a:tblPr firstRow="1" bandRow="1">
                <a:tableStyleId>{F5AB1C69-6EDB-4FF4-983F-18BD219EF322}</a:tableStyleId>
              </a:tblPr>
              <a:tblGrid>
                <a:gridCol w="4872866">
                  <a:extLst>
                    <a:ext uri="{9D8B030D-6E8A-4147-A177-3AD203B41FA5}">
                      <a16:colId xmlns:a16="http://schemas.microsoft.com/office/drawing/2014/main" val="3059147895"/>
                    </a:ext>
                  </a:extLst>
                </a:gridCol>
              </a:tblGrid>
              <a:tr h="215955">
                <a:tc>
                  <a:txBody>
                    <a:bodyPr/>
                    <a:lstStyle/>
                    <a:p>
                      <a:r>
                        <a:rPr lang="en-US" sz="1200" dirty="0">
                          <a:solidFill>
                            <a:schemeClr val="bg1"/>
                          </a:solidFill>
                          <a:latin typeface="+mn-lt"/>
                        </a:rPr>
                        <a:t>COST</a:t>
                      </a:r>
                    </a:p>
                  </a:txBody>
                  <a:tcPr marL="45720" marR="45720" marT="27432" marB="27432">
                    <a:solidFill>
                      <a:schemeClr val="accent6"/>
                    </a:solidFill>
                  </a:tcPr>
                </a:tc>
                <a:extLst>
                  <a:ext uri="{0D108BD9-81ED-4DB2-BD59-A6C34878D82A}">
                    <a16:rowId xmlns:a16="http://schemas.microsoft.com/office/drawing/2014/main" val="644453277"/>
                  </a:ext>
                </a:extLst>
              </a:tr>
              <a:tr h="374619">
                <a:tc>
                  <a:txBody>
                    <a:bodyPr/>
                    <a:lstStyle/>
                    <a:p>
                      <a:r>
                        <a:rPr lang="en-US" sz="900" b="1" dirty="0">
                          <a:solidFill>
                            <a:schemeClr val="tx1"/>
                          </a:solidFill>
                          <a:latin typeface="+mn-lt"/>
                          <a:cs typeface="Helvetica" panose="020B0604020202020204" pitchFamily="34" charset="0"/>
                        </a:rPr>
                        <a:t>TOTAL PROJECT COST FY20</a:t>
                      </a:r>
                    </a:p>
                    <a:p>
                      <a:r>
                        <a:rPr lang="en-US" sz="1000" dirty="0">
                          <a:solidFill>
                            <a:schemeClr val="tx1"/>
                          </a:solidFill>
                          <a:latin typeface="+mn-lt"/>
                        </a:rPr>
                        <a:t>$3,563,000 construction + $400,000 design + $1,262,000 Contingency</a:t>
                      </a:r>
                    </a:p>
                  </a:txBody>
                  <a:tcPr marL="45720" marR="45720">
                    <a:solidFill>
                      <a:schemeClr val="accent6">
                        <a:lumMod val="40000"/>
                        <a:lumOff val="60000"/>
                      </a:schemeClr>
                    </a:solidFill>
                  </a:tcPr>
                </a:tc>
                <a:extLst>
                  <a:ext uri="{0D108BD9-81ED-4DB2-BD59-A6C34878D82A}">
                    <a16:rowId xmlns:a16="http://schemas.microsoft.com/office/drawing/2014/main" val="114950829"/>
                  </a:ext>
                </a:extLst>
              </a:tr>
              <a:tr h="306754">
                <a:tc>
                  <a:txBody>
                    <a:bodyPr/>
                    <a:lstStyle/>
                    <a:p>
                      <a:r>
                        <a:rPr lang="en-US" sz="900" b="1" dirty="0">
                          <a:solidFill>
                            <a:schemeClr val="tx1"/>
                          </a:solidFill>
                          <a:latin typeface="+mn-lt"/>
                          <a:cs typeface="Helvetica" panose="020B0604020202020204" pitchFamily="34" charset="0"/>
                        </a:rPr>
                        <a:t>FUNDING SOURCE/STATUS</a:t>
                      </a:r>
                    </a:p>
                    <a:p>
                      <a:r>
                        <a:rPr lang="en-US" sz="1000" dirty="0">
                          <a:solidFill>
                            <a:schemeClr val="tx1"/>
                          </a:solidFill>
                          <a:latin typeface="+mn-lt"/>
                        </a:rPr>
                        <a:t>HEP AIP ($4,655,000)</a:t>
                      </a:r>
                      <a:r>
                        <a:rPr lang="en-US" sz="1000" baseline="0" dirty="0">
                          <a:solidFill>
                            <a:schemeClr val="tx1"/>
                          </a:solidFill>
                          <a:latin typeface="+mn-lt"/>
                        </a:rPr>
                        <a:t> </a:t>
                      </a:r>
                      <a:r>
                        <a:rPr lang="en-US" sz="1000" dirty="0">
                          <a:solidFill>
                            <a:schemeClr val="tx1"/>
                          </a:solidFill>
                          <a:latin typeface="+mn-lt"/>
                        </a:rPr>
                        <a:t>/ SLAC PSF ($300,000)</a:t>
                      </a:r>
                    </a:p>
                  </a:txBody>
                  <a:tcPr marL="45720" marR="45720">
                    <a:solidFill>
                      <a:schemeClr val="accent6">
                        <a:lumMod val="40000"/>
                        <a:lumOff val="60000"/>
                      </a:schemeClr>
                    </a:solidFill>
                  </a:tcPr>
                </a:tc>
                <a:extLst>
                  <a:ext uri="{0D108BD9-81ED-4DB2-BD59-A6C34878D82A}">
                    <a16:rowId xmlns:a16="http://schemas.microsoft.com/office/drawing/2014/main" val="3046504550"/>
                  </a:ext>
                </a:extLst>
              </a:tr>
              <a:tr h="306754">
                <a:tc>
                  <a:txBody>
                    <a:bodyPr/>
                    <a:lstStyle/>
                    <a:p>
                      <a:r>
                        <a:rPr lang="en-US" sz="900" b="1" dirty="0">
                          <a:solidFill>
                            <a:schemeClr val="tx1"/>
                          </a:solidFill>
                          <a:latin typeface="+mn-lt"/>
                          <a:cs typeface="Helvetica" panose="020B0604020202020204" pitchFamily="34" charset="0"/>
                        </a:rPr>
                        <a:t>PROJECT PLAN STATUS</a:t>
                      </a:r>
                    </a:p>
                    <a:p>
                      <a:r>
                        <a:rPr lang="en-US" sz="1000" dirty="0">
                          <a:solidFill>
                            <a:schemeClr val="tx1"/>
                          </a:solidFill>
                          <a:latin typeface="+mn-lt"/>
                        </a:rPr>
                        <a:t>In design</a:t>
                      </a:r>
                    </a:p>
                  </a:txBody>
                  <a:tcPr marL="45720" marR="45720">
                    <a:solidFill>
                      <a:schemeClr val="accent6">
                        <a:lumMod val="20000"/>
                        <a:lumOff val="80000"/>
                      </a:schemeClr>
                    </a:solidFill>
                  </a:tcPr>
                </a:tc>
                <a:extLst>
                  <a:ext uri="{0D108BD9-81ED-4DB2-BD59-A6C34878D82A}">
                    <a16:rowId xmlns:a16="http://schemas.microsoft.com/office/drawing/2014/main" val="3888493156"/>
                  </a:ext>
                </a:extLst>
              </a:tr>
              <a:tr h="306754">
                <a:tc>
                  <a:txBody>
                    <a:bodyPr/>
                    <a:lstStyle/>
                    <a:p>
                      <a:r>
                        <a:rPr lang="en-US" sz="900" b="1" dirty="0">
                          <a:solidFill>
                            <a:schemeClr val="tx1"/>
                          </a:solidFill>
                          <a:latin typeface="+mn-lt"/>
                          <a:cs typeface="Helvetica" panose="020B0604020202020204" pitchFamily="34" charset="0"/>
                        </a:rPr>
                        <a:t>DEMOLITION INCLUDED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mn-lt"/>
                        </a:rPr>
                        <a:t>None</a:t>
                      </a:r>
                    </a:p>
                  </a:txBody>
                  <a:tcPr marL="45720" marR="45720">
                    <a:solidFill>
                      <a:schemeClr val="accent6">
                        <a:lumMod val="40000"/>
                        <a:lumOff val="60000"/>
                      </a:schemeClr>
                    </a:solidFill>
                  </a:tcPr>
                </a:tc>
                <a:extLst>
                  <a:ext uri="{0D108BD9-81ED-4DB2-BD59-A6C34878D82A}">
                    <a16:rowId xmlns:a16="http://schemas.microsoft.com/office/drawing/2014/main" val="439560371"/>
                  </a:ext>
                </a:extLst>
              </a:tr>
              <a:tr h="306754">
                <a:tc>
                  <a:txBody>
                    <a:bodyPr/>
                    <a:lstStyle/>
                    <a:p>
                      <a:r>
                        <a:rPr lang="en-US" sz="900" b="1" dirty="0">
                          <a:solidFill>
                            <a:schemeClr val="tx1"/>
                          </a:solidFill>
                          <a:latin typeface="+mn-lt"/>
                          <a:cs typeface="Helvetica" panose="020B0604020202020204" pitchFamily="34" charset="0"/>
                        </a:rPr>
                        <a:t>IMPACT ON OPERATING COSTS</a:t>
                      </a:r>
                    </a:p>
                    <a:p>
                      <a:r>
                        <a:rPr lang="en-US" sz="1000" dirty="0">
                          <a:solidFill>
                            <a:schemeClr val="tx1"/>
                          </a:solidFill>
                          <a:latin typeface="+mn-lt"/>
                        </a:rPr>
                        <a:t>$200,000/FY – general maintenance and operations  for Stage A</a:t>
                      </a:r>
                    </a:p>
                  </a:txBody>
                  <a:tcPr marL="45720" marR="45720">
                    <a:solidFill>
                      <a:schemeClr val="accent6">
                        <a:lumMod val="20000"/>
                        <a:lumOff val="80000"/>
                      </a:schemeClr>
                    </a:solidFill>
                  </a:tcPr>
                </a:tc>
                <a:extLst>
                  <a:ext uri="{0D108BD9-81ED-4DB2-BD59-A6C34878D82A}">
                    <a16:rowId xmlns:a16="http://schemas.microsoft.com/office/drawing/2014/main" val="877254394"/>
                  </a:ext>
                </a:extLst>
              </a:tr>
            </a:tbl>
          </a:graphicData>
        </a:graphic>
      </p:graphicFrame>
      <p:graphicFrame>
        <p:nvGraphicFramePr>
          <p:cNvPr id="7" name="Table 6">
            <a:extLst>
              <a:ext uri="{FF2B5EF4-FFF2-40B4-BE49-F238E27FC236}">
                <a16:creationId xmlns:a16="http://schemas.microsoft.com/office/drawing/2014/main" id="{9C7A3AF6-65FA-452F-9B36-EE04BB0A322E}"/>
              </a:ext>
            </a:extLst>
          </p:cNvPr>
          <p:cNvGraphicFramePr>
            <a:graphicFrameLocks noGrp="1"/>
          </p:cNvGraphicFramePr>
          <p:nvPr/>
        </p:nvGraphicFramePr>
        <p:xfrm>
          <a:off x="4882394" y="3446673"/>
          <a:ext cx="4261606" cy="2859024"/>
        </p:xfrm>
        <a:graphic>
          <a:graphicData uri="http://schemas.openxmlformats.org/drawingml/2006/table">
            <a:tbl>
              <a:tblPr firstRow="1" bandRow="1">
                <a:tableStyleId>{5C22544A-7EE6-4342-B048-85BDC9FD1C3A}</a:tableStyleId>
              </a:tblPr>
              <a:tblGrid>
                <a:gridCol w="4261606">
                  <a:extLst>
                    <a:ext uri="{9D8B030D-6E8A-4147-A177-3AD203B41FA5}">
                      <a16:colId xmlns:a16="http://schemas.microsoft.com/office/drawing/2014/main" val="3482360186"/>
                    </a:ext>
                  </a:extLst>
                </a:gridCol>
              </a:tblGrid>
              <a:tr h="0">
                <a:tc>
                  <a:txBody>
                    <a:bodyPr/>
                    <a:lstStyle/>
                    <a:p>
                      <a:r>
                        <a:rPr lang="en-US" sz="1200" dirty="0">
                          <a:solidFill>
                            <a:schemeClr val="bg1"/>
                          </a:solidFill>
                          <a:latin typeface="+mn-lt"/>
                          <a:cs typeface="Helvetica" panose="020B0604020202020204" pitchFamily="34" charset="0"/>
                        </a:rPr>
                        <a:t>RISKS /  ALTERNATIVES</a:t>
                      </a:r>
                    </a:p>
                  </a:txBody>
                  <a:tcPr marL="45720" marR="45720" marT="27432" marB="27432">
                    <a:solidFill>
                      <a:srgbClr val="004C97"/>
                    </a:solidFill>
                  </a:tcPr>
                </a:tc>
                <a:extLst>
                  <a:ext uri="{0D108BD9-81ED-4DB2-BD59-A6C34878D82A}">
                    <a16:rowId xmlns:a16="http://schemas.microsoft.com/office/drawing/2014/main" val="253103178"/>
                  </a:ext>
                </a:extLst>
              </a:tr>
              <a:tr h="551647">
                <a:tc>
                  <a:txBody>
                    <a:bodyPr/>
                    <a:lstStyle/>
                    <a:p>
                      <a:r>
                        <a:rPr lang="en-US" sz="1000" b="1" dirty="0">
                          <a:solidFill>
                            <a:schemeClr val="tx1"/>
                          </a:solidFill>
                          <a:latin typeface="+mn-lt"/>
                          <a:cs typeface="Helvetica" panose="020B0604020202020204" pitchFamily="34" charset="0"/>
                        </a:rPr>
                        <a:t>ASSOCIATED RISKS</a:t>
                      </a:r>
                    </a:p>
                    <a:p>
                      <a:r>
                        <a:rPr lang="en-US" sz="1050" dirty="0">
                          <a:solidFill>
                            <a:schemeClr val="tx1"/>
                          </a:solidFill>
                          <a:latin typeface="+mn-lt"/>
                        </a:rPr>
                        <a:t>1) Interference with LCLS-II operations</a:t>
                      </a:r>
                    </a:p>
                    <a:p>
                      <a:r>
                        <a:rPr lang="en-US" sz="1050" dirty="0">
                          <a:solidFill>
                            <a:schemeClr val="tx1"/>
                          </a:solidFill>
                          <a:latin typeface="+mn-lt"/>
                        </a:rPr>
                        <a:t>2) Extraction kicker limited in pulse length or repetition rate</a:t>
                      </a:r>
                      <a:endParaRPr lang="en-US" sz="1050" kern="1200" dirty="0">
                        <a:solidFill>
                          <a:schemeClr val="tx1"/>
                        </a:solidFill>
                        <a:latin typeface="+mn-lt"/>
                        <a:ea typeface="+mn-ea"/>
                        <a:cs typeface="+mn-cs"/>
                      </a:endParaRPr>
                    </a:p>
                  </a:txBody>
                  <a:tcPr marL="45720" marR="45720">
                    <a:solidFill>
                      <a:schemeClr val="accent5">
                        <a:lumMod val="40000"/>
                        <a:lumOff val="60000"/>
                      </a:schemeClr>
                    </a:solidFill>
                  </a:tcPr>
                </a:tc>
                <a:extLst>
                  <a:ext uri="{0D108BD9-81ED-4DB2-BD59-A6C34878D82A}">
                    <a16:rowId xmlns:a16="http://schemas.microsoft.com/office/drawing/2014/main" val="3441774869"/>
                  </a:ext>
                </a:extLst>
              </a:tr>
              <a:tr h="888391">
                <a:tc>
                  <a:txBody>
                    <a:bodyPr/>
                    <a:lstStyle/>
                    <a:p>
                      <a:r>
                        <a:rPr lang="en-US" sz="1000" b="1" dirty="0">
                          <a:solidFill>
                            <a:schemeClr val="tx1"/>
                          </a:solidFill>
                          <a:latin typeface="+mn-lt"/>
                          <a:cs typeface="Helvetica" panose="020B0604020202020204" pitchFamily="34" charset="0"/>
                        </a:rPr>
                        <a:t>RISK MITIGATION STRATEGY</a:t>
                      </a:r>
                    </a:p>
                    <a:p>
                      <a:pPr marL="228600" indent="-228600">
                        <a:buAutoNum type="arabicParenR"/>
                      </a:pPr>
                      <a:r>
                        <a:rPr lang="en-US" sz="1050" dirty="0">
                          <a:solidFill>
                            <a:schemeClr val="tx1"/>
                          </a:solidFill>
                          <a:latin typeface="+mn-lt"/>
                        </a:rPr>
                        <a:t>Review design and interference mitigation with LCLS-II management and operation teams</a:t>
                      </a:r>
                    </a:p>
                    <a:p>
                      <a:pPr marL="228600" indent="-228600">
                        <a:buAutoNum type="arabicParenR"/>
                      </a:pPr>
                      <a:r>
                        <a:rPr lang="en-US" sz="1050" baseline="0" dirty="0">
                          <a:solidFill>
                            <a:schemeClr val="tx1"/>
                          </a:solidFill>
                          <a:latin typeface="+mn-lt"/>
                        </a:rPr>
                        <a:t>Continued R&amp;D with improved power transistors to meet high power design goals; reduce effective duty until goals are achieved.</a:t>
                      </a:r>
                      <a:endParaRPr lang="en-US" sz="1050" dirty="0">
                        <a:solidFill>
                          <a:schemeClr val="tx1"/>
                        </a:solidFill>
                        <a:latin typeface="+mn-lt"/>
                      </a:endParaRPr>
                    </a:p>
                  </a:txBody>
                  <a:tcPr marL="45720" marR="45720">
                    <a:solidFill>
                      <a:schemeClr val="accent5">
                        <a:lumMod val="20000"/>
                        <a:lumOff val="80000"/>
                      </a:schemeClr>
                    </a:solidFill>
                  </a:tcPr>
                </a:tc>
                <a:extLst>
                  <a:ext uri="{0D108BD9-81ED-4DB2-BD59-A6C34878D82A}">
                    <a16:rowId xmlns:a16="http://schemas.microsoft.com/office/drawing/2014/main" val="1603933449"/>
                  </a:ext>
                </a:extLst>
              </a:tr>
              <a:tr h="8497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solidFill>
                            <a:schemeClr val="tx1"/>
                          </a:solidFill>
                          <a:latin typeface="+mn-lt"/>
                          <a:cs typeface="Helvetica" panose="020B0604020202020204" pitchFamily="34" charset="0"/>
                        </a:rPr>
                        <a:t>ALTERNATIVES CONSIDERED / RECOMMENDED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000" b="0" dirty="0">
                          <a:solidFill>
                            <a:schemeClr val="tx1"/>
                          </a:solidFill>
                          <a:latin typeface="+mn-lt"/>
                          <a:cs typeface="Helvetica" panose="020B0604020202020204" pitchFamily="34" charset="0"/>
                        </a:rPr>
                        <a:t>Do nothing, utilize other GeV-class</a:t>
                      </a:r>
                      <a:r>
                        <a:rPr lang="en-US" sz="1000" b="0" baseline="0" dirty="0">
                          <a:solidFill>
                            <a:schemeClr val="tx1"/>
                          </a:solidFill>
                          <a:latin typeface="+mn-lt"/>
                          <a:cs typeface="Helvetica" panose="020B0604020202020204" pitchFamily="34" charset="0"/>
                        </a:rPr>
                        <a:t> low current beams from other laboratories. </a:t>
                      </a:r>
                      <a:r>
                        <a:rPr lang="en-US" sz="1000" b="0" dirty="0">
                          <a:solidFill>
                            <a:schemeClr val="tx1"/>
                          </a:solidFill>
                          <a:latin typeface="+mn-lt"/>
                          <a:cs typeface="Helvetica" panose="020B0604020202020204" pitchFamily="34" charset="0"/>
                        </a:rPr>
                        <a:t>Not recommended: </a:t>
                      </a:r>
                      <a:r>
                        <a:rPr lang="en-US" sz="1000" b="0" baseline="0" dirty="0">
                          <a:solidFill>
                            <a:schemeClr val="tx1"/>
                          </a:solidFill>
                          <a:latin typeface="+mn-lt"/>
                          <a:cs typeface="Helvetica" panose="020B0604020202020204" pitchFamily="34" charset="0"/>
                        </a:rPr>
                        <a:t>only other CW e- source is JLab and it is heavily oversubscribed</a:t>
                      </a:r>
                      <a:r>
                        <a:rPr lang="en-US" sz="1000" b="0" dirty="0">
                          <a:solidFill>
                            <a:schemeClr val="tx1"/>
                          </a:solidFill>
                          <a:latin typeface="+mn-lt"/>
                          <a:cs typeface="Helvetica" panose="020B0604020202020204" pitchFamily="34" charset="0"/>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000" b="0" dirty="0">
                          <a:solidFill>
                            <a:schemeClr val="tx1"/>
                          </a:solidFill>
                          <a:latin typeface="+mn-lt"/>
                          <a:cs typeface="Helvetica" panose="020B0604020202020204" pitchFamily="34" charset="0"/>
                        </a:rPr>
                        <a:t>Construct separate facility to generate GeV-class low current beams. Not recommended: not cost effective</a:t>
                      </a:r>
                      <a:r>
                        <a:rPr lang="en-US" sz="1050" b="0" dirty="0">
                          <a:solidFill>
                            <a:schemeClr val="tx1"/>
                          </a:solidFill>
                          <a:latin typeface="+mn-lt"/>
                          <a:cs typeface="Helvetica" panose="020B0604020202020204" pitchFamily="34" charset="0"/>
                        </a:rPr>
                        <a:t>. </a:t>
                      </a:r>
                      <a:endParaRPr lang="en-US" sz="1050" b="0" dirty="0">
                        <a:solidFill>
                          <a:schemeClr val="tx1"/>
                        </a:solidFill>
                        <a:highlight>
                          <a:srgbClr val="FFFF00"/>
                        </a:highlight>
                        <a:latin typeface="+mn-lt"/>
                        <a:cs typeface="Helvetica" panose="020B0604020202020204" pitchFamily="34" charset="0"/>
                      </a:endParaRPr>
                    </a:p>
                  </a:txBody>
                  <a:tcPr marL="45720" marR="45720">
                    <a:solidFill>
                      <a:schemeClr val="accent5">
                        <a:lumMod val="40000"/>
                        <a:lumOff val="60000"/>
                      </a:schemeClr>
                    </a:solidFill>
                  </a:tcPr>
                </a:tc>
                <a:extLst>
                  <a:ext uri="{0D108BD9-81ED-4DB2-BD59-A6C34878D82A}">
                    <a16:rowId xmlns:a16="http://schemas.microsoft.com/office/drawing/2014/main" val="3894693301"/>
                  </a:ext>
                </a:extLst>
              </a:tr>
            </a:tbl>
          </a:graphicData>
        </a:graphic>
      </p:graphicFrame>
      <p:pic>
        <p:nvPicPr>
          <p:cNvPr id="10" name="Picture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65028" y="433985"/>
            <a:ext cx="6878972" cy="3012688"/>
          </a:xfrm>
          <a:prstGeom prst="rect">
            <a:avLst/>
          </a:prstGeom>
        </p:spPr>
      </p:pic>
      <p:graphicFrame>
        <p:nvGraphicFramePr>
          <p:cNvPr id="6" name="Table 5">
            <a:extLst>
              <a:ext uri="{FF2B5EF4-FFF2-40B4-BE49-F238E27FC236}">
                <a16:creationId xmlns:a16="http://schemas.microsoft.com/office/drawing/2014/main" id="{8304450A-5A9B-460C-A724-D7206897F46B}"/>
              </a:ext>
            </a:extLst>
          </p:cNvPr>
          <p:cNvGraphicFramePr>
            <a:graphicFrameLocks noGrp="1"/>
          </p:cNvGraphicFramePr>
          <p:nvPr/>
        </p:nvGraphicFramePr>
        <p:xfrm>
          <a:off x="9528" y="2"/>
          <a:ext cx="2331000" cy="4129327"/>
        </p:xfrm>
        <a:graphic>
          <a:graphicData uri="http://schemas.openxmlformats.org/drawingml/2006/table">
            <a:tbl>
              <a:tblPr firstRow="1" bandRow="1">
                <a:tableStyleId>{21E4AEA4-8DFA-4A89-87EB-49C32662AFE0}</a:tableStyleId>
              </a:tblPr>
              <a:tblGrid>
                <a:gridCol w="2331000">
                  <a:extLst>
                    <a:ext uri="{9D8B030D-6E8A-4147-A177-3AD203B41FA5}">
                      <a16:colId xmlns:a16="http://schemas.microsoft.com/office/drawing/2014/main" val="1321321028"/>
                    </a:ext>
                  </a:extLst>
                </a:gridCol>
              </a:tblGrid>
              <a:tr h="281227">
                <a:tc>
                  <a:txBody>
                    <a:bodyPr/>
                    <a:lstStyle/>
                    <a:p>
                      <a:r>
                        <a:rPr lang="en-US" sz="1200" dirty="0">
                          <a:solidFill>
                            <a:schemeClr val="tx1"/>
                          </a:solidFill>
                          <a:latin typeface="+mn-lt"/>
                        </a:rPr>
                        <a:t>SCOPE</a:t>
                      </a:r>
                    </a:p>
                  </a:txBody>
                  <a:tcPr marL="45720" marR="45720" marT="27432" marB="27432"/>
                </a:tc>
                <a:extLst>
                  <a:ext uri="{0D108BD9-81ED-4DB2-BD59-A6C34878D82A}">
                    <a16:rowId xmlns:a16="http://schemas.microsoft.com/office/drawing/2014/main" val="1185249569"/>
                  </a:ext>
                </a:extLst>
              </a:tr>
              <a:tr h="1177700">
                <a:tc>
                  <a:txBody>
                    <a:bodyPr/>
                    <a:lstStyle/>
                    <a:p>
                      <a:r>
                        <a:rPr lang="en-US" sz="1000" b="1" dirty="0">
                          <a:solidFill>
                            <a:schemeClr val="tx1"/>
                          </a:solidFill>
                          <a:latin typeface="+mn-lt"/>
                          <a:cs typeface="Helvetica" panose="020B0604020202020204" pitchFamily="34" charset="0"/>
                        </a:rPr>
                        <a:t>PROJECT SCOPE</a:t>
                      </a:r>
                    </a:p>
                    <a:p>
                      <a:pPr marL="171450" indent="-171450">
                        <a:buFont typeface="Arial" panose="020B0604020202020204" pitchFamily="34" charset="0"/>
                        <a:buChar char="•"/>
                      </a:pPr>
                      <a:r>
                        <a:rPr lang="en-US" sz="1050" dirty="0">
                          <a:solidFill>
                            <a:schemeClr val="tx1"/>
                          </a:solidFill>
                          <a:latin typeface="+mn-lt"/>
                        </a:rPr>
                        <a:t>Construc</a:t>
                      </a:r>
                      <a:r>
                        <a:rPr lang="en-US" sz="1050" baseline="0" dirty="0">
                          <a:solidFill>
                            <a:schemeClr val="tx1"/>
                          </a:solidFill>
                          <a:latin typeface="+mn-lt"/>
                        </a:rPr>
                        <a:t>t an 80 meter beam line that connects to Linac Coherent Light Source (LCLS)-II SRF in order to extract dark current for science and test beam studies parasitic to the LCLS-II FEL DOE BES program</a:t>
                      </a:r>
                      <a:endParaRPr lang="en-US" sz="1050" dirty="0">
                        <a:solidFill>
                          <a:schemeClr val="tx1"/>
                        </a:solidFill>
                        <a:latin typeface="+mn-lt"/>
                      </a:endParaRPr>
                    </a:p>
                  </a:txBody>
                  <a:tcPr marL="45720" marR="45720"/>
                </a:tc>
                <a:extLst>
                  <a:ext uri="{0D108BD9-81ED-4DB2-BD59-A6C34878D82A}">
                    <a16:rowId xmlns:a16="http://schemas.microsoft.com/office/drawing/2014/main" val="306848786"/>
                  </a:ext>
                </a:extLst>
              </a:tr>
              <a:tr h="2408398">
                <a:tc>
                  <a:txBody>
                    <a:bodyPr/>
                    <a:lstStyle/>
                    <a:p>
                      <a:r>
                        <a:rPr lang="en-US" sz="1000" b="1" dirty="0">
                          <a:solidFill>
                            <a:schemeClr val="tx1"/>
                          </a:solidFill>
                          <a:latin typeface="+mn-lt"/>
                          <a:cs typeface="Helvetica" panose="020B0604020202020204" pitchFamily="34" charset="0"/>
                        </a:rPr>
                        <a:t>DRIVING CONSIDERATIONS</a:t>
                      </a:r>
                    </a:p>
                    <a:p>
                      <a:pPr marL="171450" indent="-171450">
                        <a:buFont typeface="Arial" panose="020B0604020202020204" pitchFamily="34" charset="0"/>
                        <a:buChar char="•"/>
                      </a:pPr>
                      <a:r>
                        <a:rPr lang="en-US" sz="1050" dirty="0">
                          <a:solidFill>
                            <a:schemeClr val="tx1"/>
                          </a:solidFill>
                          <a:latin typeface="+mn-lt"/>
                        </a:rPr>
                        <a:t>Beamline will be first stage of a connection between the Continuous Wave LCLS-II SRF linac and End Station A in</a:t>
                      </a:r>
                      <a:r>
                        <a:rPr lang="en-US" sz="1050" baseline="0" dirty="0">
                          <a:solidFill>
                            <a:schemeClr val="tx1"/>
                          </a:solidFill>
                          <a:latin typeface="+mn-lt"/>
                        </a:rPr>
                        <a:t> support of HEP experiments.</a:t>
                      </a:r>
                    </a:p>
                    <a:p>
                      <a:pPr marL="171450" indent="-171450">
                        <a:buFont typeface="Arial" panose="020B0604020202020204" pitchFamily="34" charset="0"/>
                        <a:buChar char="•"/>
                      </a:pPr>
                      <a:r>
                        <a:rPr lang="en-US" sz="1050" baseline="0" dirty="0">
                          <a:solidFill>
                            <a:schemeClr val="tx1"/>
                          </a:solidFill>
                          <a:latin typeface="+mn-lt"/>
                        </a:rPr>
                        <a:t>Beamline will transport 4 to 8 GeV electrons with average currents up to 1 mA and a 50% duty cycle. </a:t>
                      </a:r>
                    </a:p>
                    <a:p>
                      <a:pPr marL="171450" indent="-171450">
                        <a:buFont typeface="Arial" panose="020B0604020202020204" pitchFamily="34" charset="0"/>
                        <a:buChar char="•"/>
                      </a:pPr>
                      <a:r>
                        <a:rPr lang="en-US" sz="1050" baseline="0" dirty="0">
                          <a:solidFill>
                            <a:schemeClr val="tx1"/>
                          </a:solidFill>
                          <a:latin typeface="+mn-lt"/>
                        </a:rPr>
                        <a:t>Beamline operation </a:t>
                      </a:r>
                      <a:r>
                        <a:rPr lang="en-US" sz="1050" b="1" i="1" baseline="0" dirty="0">
                          <a:solidFill>
                            <a:schemeClr val="tx1"/>
                          </a:solidFill>
                          <a:latin typeface="+mn-lt"/>
                        </a:rPr>
                        <a:t>must</a:t>
                      </a:r>
                      <a:r>
                        <a:rPr lang="en-US" sz="1050" baseline="0" dirty="0">
                          <a:solidFill>
                            <a:schemeClr val="tx1"/>
                          </a:solidFill>
                          <a:latin typeface="+mn-lt"/>
                        </a:rPr>
                        <a:t> remain parasitic to LCLS-II Free Electron Laser operation and is expected to be available ~5,000 hours/year.</a:t>
                      </a:r>
                      <a:endParaRPr lang="en-US" sz="1050" dirty="0">
                        <a:solidFill>
                          <a:schemeClr val="tx1"/>
                        </a:solidFill>
                        <a:latin typeface="+mn-lt"/>
                      </a:endParaRPr>
                    </a:p>
                  </a:txBody>
                  <a:tcPr marL="45720" marR="45720"/>
                </a:tc>
                <a:extLst>
                  <a:ext uri="{0D108BD9-81ED-4DB2-BD59-A6C34878D82A}">
                    <a16:rowId xmlns:a16="http://schemas.microsoft.com/office/drawing/2014/main" val="1514300373"/>
                  </a:ext>
                </a:extLst>
              </a:tr>
            </a:tbl>
          </a:graphicData>
        </a:graphic>
      </p:graphicFrame>
      <p:sp>
        <p:nvSpPr>
          <p:cNvPr id="12" name="Footer Placeholder 11">
            <a:extLst>
              <a:ext uri="{FF2B5EF4-FFF2-40B4-BE49-F238E27FC236}">
                <a16:creationId xmlns:a16="http://schemas.microsoft.com/office/drawing/2014/main" id="{1D821D3D-E13F-4247-A3F7-6E7659EB7DDC}"/>
              </a:ext>
            </a:extLst>
          </p:cNvPr>
          <p:cNvSpPr>
            <a:spLocks noGrp="1"/>
          </p:cNvSpPr>
          <p:nvPr>
            <p:ph type="ftr" sz="quarter" idx="11"/>
          </p:nvPr>
        </p:nvSpPr>
        <p:spPr/>
        <p:txBody>
          <a:bodyPr/>
          <a:lstStyle/>
          <a:p>
            <a:r>
              <a:rPr lang="en-US"/>
              <a:t>HEP @ 53rd Annual Users Mtg</a:t>
            </a:r>
            <a:endParaRPr lang="en-US" dirty="0"/>
          </a:p>
        </p:txBody>
      </p:sp>
      <p:sp>
        <p:nvSpPr>
          <p:cNvPr id="13" name="Slide Number Placeholder 12">
            <a:extLst>
              <a:ext uri="{FF2B5EF4-FFF2-40B4-BE49-F238E27FC236}">
                <a16:creationId xmlns:a16="http://schemas.microsoft.com/office/drawing/2014/main" id="{DB30EFDE-F4E1-4C73-B84D-7563E7C468F4}"/>
              </a:ext>
            </a:extLst>
          </p:cNvPr>
          <p:cNvSpPr>
            <a:spLocks noGrp="1"/>
          </p:cNvSpPr>
          <p:nvPr>
            <p:ph type="sldNum" sz="quarter" idx="12"/>
          </p:nvPr>
        </p:nvSpPr>
        <p:spPr/>
        <p:txBody>
          <a:bodyPr/>
          <a:lstStyle/>
          <a:p>
            <a:fld id="{600448BA-62AF-4340-AB5F-316C0E06117B}" type="slidenum">
              <a:rPr lang="en-US" smtClean="0"/>
              <a:pPr/>
              <a:t>112</a:t>
            </a:fld>
            <a:endParaRPr lang="en-US" dirty="0"/>
          </a:p>
        </p:txBody>
      </p:sp>
      <p:sp>
        <p:nvSpPr>
          <p:cNvPr id="2" name="Date Placeholder 1">
            <a:extLst>
              <a:ext uri="{FF2B5EF4-FFF2-40B4-BE49-F238E27FC236}">
                <a16:creationId xmlns:a16="http://schemas.microsoft.com/office/drawing/2014/main" id="{3AD959D2-07CE-4708-B699-9D5C3811E9AE}"/>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204654558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21DE196-6307-4A41-A39F-BB5ED510686E}"/>
              </a:ext>
            </a:extLst>
          </p:cNvPr>
          <p:cNvSpPr txBox="1">
            <a:spLocks/>
          </p:cNvSpPr>
          <p:nvPr/>
        </p:nvSpPr>
        <p:spPr>
          <a:xfrm>
            <a:off x="6023295" y="-13122"/>
            <a:ext cx="3005341" cy="910743"/>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dirty="0">
                <a:solidFill>
                  <a:schemeClr val="bg1"/>
                </a:solidFill>
                <a:latin typeface="Helvetica" panose="020B0604020202020204" pitchFamily="34" charset="0"/>
                <a:cs typeface="Helvetica" panose="020B0604020202020204" pitchFamily="34" charset="0"/>
              </a:rPr>
              <a:t>LBNL: Berkeley Center for Magnet Technology Helium Liquefier</a:t>
            </a:r>
          </a:p>
        </p:txBody>
      </p:sp>
      <p:graphicFrame>
        <p:nvGraphicFramePr>
          <p:cNvPr id="19" name="Table 18">
            <a:extLst>
              <a:ext uri="{FF2B5EF4-FFF2-40B4-BE49-F238E27FC236}">
                <a16:creationId xmlns:a16="http://schemas.microsoft.com/office/drawing/2014/main" id="{949959A0-220B-49A3-A30F-75033FE3A94B}"/>
              </a:ext>
            </a:extLst>
          </p:cNvPr>
          <p:cNvGraphicFramePr>
            <a:graphicFrameLocks noGrp="1"/>
          </p:cNvGraphicFramePr>
          <p:nvPr/>
        </p:nvGraphicFramePr>
        <p:xfrm>
          <a:off x="2" y="3770018"/>
          <a:ext cx="4432093" cy="2417064"/>
        </p:xfrm>
        <a:graphic>
          <a:graphicData uri="http://schemas.openxmlformats.org/drawingml/2006/table">
            <a:tbl>
              <a:tblPr firstRow="1" bandRow="1">
                <a:tableStyleId>{F5AB1C69-6EDB-4FF4-983F-18BD219EF322}</a:tableStyleId>
              </a:tblPr>
              <a:tblGrid>
                <a:gridCol w="4432093">
                  <a:extLst>
                    <a:ext uri="{9D8B030D-6E8A-4147-A177-3AD203B41FA5}">
                      <a16:colId xmlns:a16="http://schemas.microsoft.com/office/drawing/2014/main" val="3059147895"/>
                    </a:ext>
                  </a:extLst>
                </a:gridCol>
              </a:tblGrid>
              <a:tr h="112323">
                <a:tc>
                  <a:txBody>
                    <a:bodyPr/>
                    <a:lstStyle/>
                    <a:p>
                      <a:r>
                        <a:rPr lang="en-US" sz="1200" dirty="0">
                          <a:latin typeface="+mn-lt"/>
                        </a:rPr>
                        <a:t>COST</a:t>
                      </a:r>
                    </a:p>
                  </a:txBody>
                  <a:tcPr marL="45720" marR="45720" marT="27432" marB="27432"/>
                </a:tc>
                <a:extLst>
                  <a:ext uri="{0D108BD9-81ED-4DB2-BD59-A6C34878D82A}">
                    <a16:rowId xmlns:a16="http://schemas.microsoft.com/office/drawing/2014/main" val="644453277"/>
                  </a:ext>
                </a:extLst>
              </a:tr>
              <a:tr h="312009">
                <a:tc>
                  <a:txBody>
                    <a:bodyPr/>
                    <a:lstStyle/>
                    <a:p>
                      <a:r>
                        <a:rPr lang="en-US" sz="1000" b="1" dirty="0">
                          <a:latin typeface="+mn-lt"/>
                          <a:cs typeface="Helvetica" panose="020B0604020202020204" pitchFamily="34" charset="0"/>
                        </a:rPr>
                        <a:t>TOTAL PROJECT COST FY20</a:t>
                      </a:r>
                    </a:p>
                    <a:p>
                      <a:r>
                        <a:rPr lang="en-US" sz="1050" dirty="0">
                          <a:latin typeface="+mn-lt"/>
                        </a:rPr>
                        <a:t>$3,940,000 (includes 35% contingency)</a:t>
                      </a:r>
                    </a:p>
                  </a:txBody>
                  <a:tcPr marL="45720" marR="45720"/>
                </a:tc>
                <a:extLst>
                  <a:ext uri="{0D108BD9-81ED-4DB2-BD59-A6C34878D82A}">
                    <a16:rowId xmlns:a16="http://schemas.microsoft.com/office/drawing/2014/main" val="114950829"/>
                  </a:ext>
                </a:extLst>
              </a:tr>
              <a:tr h="159710">
                <a:tc>
                  <a:txBody>
                    <a:bodyPr/>
                    <a:lstStyle/>
                    <a:p>
                      <a:r>
                        <a:rPr lang="en-US" sz="1000" b="1" dirty="0">
                          <a:latin typeface="+mn-lt"/>
                          <a:cs typeface="Helvetica" panose="020B0604020202020204" pitchFamily="34" charset="0"/>
                        </a:rPr>
                        <a:t>FUNDING SOURCE/STATUS</a:t>
                      </a:r>
                    </a:p>
                    <a:p>
                      <a:r>
                        <a:rPr lang="en-US" sz="1050" dirty="0">
                          <a:latin typeface="+mn-lt"/>
                        </a:rPr>
                        <a:t>HEP - Partially funded</a:t>
                      </a:r>
                    </a:p>
                  </a:txBody>
                  <a:tcPr marL="45720" marR="45720"/>
                </a:tc>
                <a:extLst>
                  <a:ext uri="{0D108BD9-81ED-4DB2-BD59-A6C34878D82A}">
                    <a16:rowId xmlns:a16="http://schemas.microsoft.com/office/drawing/2014/main" val="3046504550"/>
                  </a:ext>
                </a:extLst>
              </a:tr>
              <a:tr h="159710">
                <a:tc>
                  <a:txBody>
                    <a:bodyPr/>
                    <a:lstStyle/>
                    <a:p>
                      <a:r>
                        <a:rPr lang="en-US" sz="1000" b="1" dirty="0">
                          <a:latin typeface="+mn-lt"/>
                          <a:cs typeface="Helvetica" panose="020B0604020202020204" pitchFamily="34" charset="0"/>
                        </a:rPr>
                        <a:t>PROJECT PLAN STATUS</a:t>
                      </a:r>
                    </a:p>
                    <a:p>
                      <a:r>
                        <a:rPr lang="en-US" sz="1050" dirty="0">
                          <a:latin typeface="+mn-lt"/>
                        </a:rPr>
                        <a:t>In process</a:t>
                      </a:r>
                    </a:p>
                  </a:txBody>
                  <a:tcPr marL="45720" marR="45720"/>
                </a:tc>
                <a:extLst>
                  <a:ext uri="{0D108BD9-81ED-4DB2-BD59-A6C34878D82A}">
                    <a16:rowId xmlns:a16="http://schemas.microsoft.com/office/drawing/2014/main" val="3888493156"/>
                  </a:ext>
                </a:extLst>
              </a:tr>
              <a:tr h="159710">
                <a:tc>
                  <a:txBody>
                    <a:bodyPr/>
                    <a:lstStyle/>
                    <a:p>
                      <a:r>
                        <a:rPr lang="en-US" sz="1000" b="1" dirty="0">
                          <a:latin typeface="+mn-lt"/>
                          <a:cs typeface="Helvetica" panose="020B0604020202020204" pitchFamily="34" charset="0"/>
                        </a:rPr>
                        <a:t>DEMOLITION INCLUDED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latin typeface="+mn-lt"/>
                        </a:rPr>
                        <a:t>Removal of existing old liquefier, site prep for new liquefier.</a:t>
                      </a:r>
                    </a:p>
                  </a:txBody>
                  <a:tcPr marL="45720" marR="45720"/>
                </a:tc>
                <a:extLst>
                  <a:ext uri="{0D108BD9-81ED-4DB2-BD59-A6C34878D82A}">
                    <a16:rowId xmlns:a16="http://schemas.microsoft.com/office/drawing/2014/main" val="439560371"/>
                  </a:ext>
                </a:extLst>
              </a:tr>
              <a:tr h="222992">
                <a:tc>
                  <a:txBody>
                    <a:bodyPr/>
                    <a:lstStyle/>
                    <a:p>
                      <a:r>
                        <a:rPr lang="en-US" sz="1000" b="1" dirty="0">
                          <a:latin typeface="+mn-lt"/>
                          <a:cs typeface="Helvetica" panose="020B0604020202020204" pitchFamily="34" charset="0"/>
                        </a:rPr>
                        <a:t>IMPACT ON OPERATING COSTS</a:t>
                      </a:r>
                    </a:p>
                    <a:p>
                      <a:r>
                        <a:rPr lang="en-US" sz="1050" dirty="0">
                          <a:latin typeface="+mn-lt"/>
                        </a:rPr>
                        <a:t>Increased Liquefier usage due to enhanced performance and ease of use, offset by reduction in maintenance costs.</a:t>
                      </a:r>
                    </a:p>
                  </a:txBody>
                  <a:tcPr marL="45720" marR="45720"/>
                </a:tc>
                <a:extLst>
                  <a:ext uri="{0D108BD9-81ED-4DB2-BD59-A6C34878D82A}">
                    <a16:rowId xmlns:a16="http://schemas.microsoft.com/office/drawing/2014/main" val="877254394"/>
                  </a:ext>
                </a:extLst>
              </a:tr>
            </a:tbl>
          </a:graphicData>
        </a:graphic>
      </p:graphicFrame>
      <p:graphicFrame>
        <p:nvGraphicFramePr>
          <p:cNvPr id="14" name="Table 13">
            <a:extLst>
              <a:ext uri="{FF2B5EF4-FFF2-40B4-BE49-F238E27FC236}">
                <a16:creationId xmlns:a16="http://schemas.microsoft.com/office/drawing/2014/main" id="{8304450A-5A9B-460C-A724-D7206897F46B}"/>
              </a:ext>
            </a:extLst>
          </p:cNvPr>
          <p:cNvGraphicFramePr>
            <a:graphicFrameLocks noGrp="1"/>
          </p:cNvGraphicFramePr>
          <p:nvPr/>
        </p:nvGraphicFramePr>
        <p:xfrm>
          <a:off x="-3418" y="-23277"/>
          <a:ext cx="4030134" cy="3731525"/>
        </p:xfrm>
        <a:graphic>
          <a:graphicData uri="http://schemas.openxmlformats.org/drawingml/2006/table">
            <a:tbl>
              <a:tblPr firstRow="1" bandRow="1">
                <a:tableStyleId>{21E4AEA4-8DFA-4A89-87EB-49C32662AFE0}</a:tableStyleId>
              </a:tblPr>
              <a:tblGrid>
                <a:gridCol w="4030134">
                  <a:extLst>
                    <a:ext uri="{9D8B030D-6E8A-4147-A177-3AD203B41FA5}">
                      <a16:colId xmlns:a16="http://schemas.microsoft.com/office/drawing/2014/main" val="1321321028"/>
                    </a:ext>
                  </a:extLst>
                </a:gridCol>
              </a:tblGrid>
              <a:tr h="0">
                <a:tc>
                  <a:txBody>
                    <a:bodyPr/>
                    <a:lstStyle/>
                    <a:p>
                      <a:r>
                        <a:rPr lang="en-US" sz="1200" dirty="0">
                          <a:solidFill>
                            <a:schemeClr val="tx1"/>
                          </a:solidFill>
                          <a:latin typeface="+mn-lt"/>
                        </a:rPr>
                        <a:t>SCOPE</a:t>
                      </a:r>
                    </a:p>
                  </a:txBody>
                  <a:tcPr marL="45720" marR="45720" marT="27432" marB="27432"/>
                </a:tc>
                <a:extLst>
                  <a:ext uri="{0D108BD9-81ED-4DB2-BD59-A6C34878D82A}">
                    <a16:rowId xmlns:a16="http://schemas.microsoft.com/office/drawing/2014/main" val="1185249569"/>
                  </a:ext>
                </a:extLst>
              </a:tr>
              <a:tr h="835934">
                <a:tc>
                  <a:txBody>
                    <a:bodyPr/>
                    <a:lstStyle/>
                    <a:p>
                      <a:r>
                        <a:rPr lang="en-US" sz="1050" b="1" dirty="0">
                          <a:latin typeface="+mn-lt"/>
                          <a:cs typeface="Helvetica" panose="020B0604020202020204" pitchFamily="34" charset="0"/>
                        </a:rPr>
                        <a:t>PROJECT SCOPE</a:t>
                      </a:r>
                    </a:p>
                    <a:p>
                      <a:pPr marL="171450" indent="-171450">
                        <a:buFont typeface="Arial" panose="020B0604020202020204" pitchFamily="34" charset="0"/>
                        <a:buChar char="•"/>
                      </a:pPr>
                      <a:r>
                        <a:rPr lang="en-US" sz="1100" dirty="0">
                          <a:latin typeface="+mn-lt"/>
                        </a:rPr>
                        <a:t>Procurement of a new liquefier and associated plumbing and electrical connections. Removal of &gt;40-year-old liquefier, preparation of site for new liquefier, installation of new liquefier and connection to existing Helium storage and recovery lines. Commissioning of new liquefier and associated systems.</a:t>
                      </a:r>
                    </a:p>
                  </a:txBody>
                  <a:tcPr marL="45720" marR="45720"/>
                </a:tc>
                <a:extLst>
                  <a:ext uri="{0D108BD9-81ED-4DB2-BD59-A6C34878D82A}">
                    <a16:rowId xmlns:a16="http://schemas.microsoft.com/office/drawing/2014/main" val="306848786"/>
                  </a:ext>
                </a:extLst>
              </a:tr>
              <a:tr h="835934">
                <a:tc>
                  <a:txBody>
                    <a:bodyPr/>
                    <a:lstStyle/>
                    <a:p>
                      <a:r>
                        <a:rPr lang="en-US" sz="1050" b="1" dirty="0">
                          <a:latin typeface="+mn-lt"/>
                          <a:cs typeface="Helvetica" panose="020B0604020202020204" pitchFamily="34" charset="0"/>
                        </a:rPr>
                        <a:t>DRIVING CONSIDERATIONS</a:t>
                      </a:r>
                    </a:p>
                    <a:p>
                      <a:pPr marL="171450" indent="-171450">
                        <a:buFont typeface="Arial" panose="020B0604020202020204" pitchFamily="34" charset="0"/>
                        <a:buChar char="•"/>
                      </a:pPr>
                      <a:r>
                        <a:rPr lang="en-US" sz="1100" dirty="0">
                          <a:latin typeface="+mn-lt"/>
                        </a:rPr>
                        <a:t>Improved performance of helium liquefier (higher efficiency, higher capacity, reduced maintenance &amp; operational support), enabling faster, more cost-effective, and a higher number of magnet tests. Smaller per-test operating cost due to reduced maintenance and technical oversight costs.</a:t>
                      </a:r>
                    </a:p>
                  </a:txBody>
                  <a:tcPr marL="45720" marR="45720"/>
                </a:tc>
                <a:extLst>
                  <a:ext uri="{0D108BD9-81ED-4DB2-BD59-A6C34878D82A}">
                    <a16:rowId xmlns:a16="http://schemas.microsoft.com/office/drawing/2014/main" val="1514300373"/>
                  </a:ext>
                </a:extLst>
              </a:tr>
              <a:tr h="811541">
                <a:tc>
                  <a:txBody>
                    <a:bodyPr/>
                    <a:lstStyle/>
                    <a:p>
                      <a:r>
                        <a:rPr lang="en-US" sz="1050" b="1" dirty="0">
                          <a:latin typeface="+mn-lt"/>
                          <a:cs typeface="Helvetica" panose="020B0604020202020204" pitchFamily="34" charset="0"/>
                        </a:rPr>
                        <a:t>CAMPUS MASTER PLAN ALIGNMENT</a:t>
                      </a:r>
                    </a:p>
                    <a:p>
                      <a:pPr marL="171450" indent="-171450">
                        <a:buFont typeface="Arial" panose="020B0604020202020204" pitchFamily="34" charset="0"/>
                        <a:buChar char="•"/>
                      </a:pPr>
                      <a:r>
                        <a:rPr lang="en-US" sz="1100" dirty="0">
                          <a:latin typeface="+mn-lt"/>
                        </a:rPr>
                        <a:t>LBNL long-term goal of a sustainable approach to helium stewardship, via broad and efficient helium gas recapture, purification, storage, &amp; liquefaction.</a:t>
                      </a:r>
                    </a:p>
                  </a:txBody>
                  <a:tcPr marL="45720" marR="45720"/>
                </a:tc>
                <a:extLst>
                  <a:ext uri="{0D108BD9-81ED-4DB2-BD59-A6C34878D82A}">
                    <a16:rowId xmlns:a16="http://schemas.microsoft.com/office/drawing/2014/main" val="1708464661"/>
                  </a:ext>
                </a:extLst>
              </a:tr>
            </a:tbl>
          </a:graphicData>
        </a:graphic>
      </p:graphicFrame>
      <p:graphicFrame>
        <p:nvGraphicFramePr>
          <p:cNvPr id="12" name="Table 11">
            <a:extLst>
              <a:ext uri="{FF2B5EF4-FFF2-40B4-BE49-F238E27FC236}">
                <a16:creationId xmlns:a16="http://schemas.microsoft.com/office/drawing/2014/main" id="{9C7A3AF6-65FA-452F-9B36-EE04BB0A322E}"/>
              </a:ext>
            </a:extLst>
          </p:cNvPr>
          <p:cNvGraphicFramePr>
            <a:graphicFrameLocks noGrp="1"/>
          </p:cNvGraphicFramePr>
          <p:nvPr/>
        </p:nvGraphicFramePr>
        <p:xfrm>
          <a:off x="4596546" y="3728073"/>
          <a:ext cx="4432093" cy="2653284"/>
        </p:xfrm>
        <a:graphic>
          <a:graphicData uri="http://schemas.openxmlformats.org/drawingml/2006/table">
            <a:tbl>
              <a:tblPr firstRow="1" bandRow="1">
                <a:tableStyleId>{5C22544A-7EE6-4342-B048-85BDC9FD1C3A}</a:tableStyleId>
              </a:tblPr>
              <a:tblGrid>
                <a:gridCol w="4432093">
                  <a:extLst>
                    <a:ext uri="{9D8B030D-6E8A-4147-A177-3AD203B41FA5}">
                      <a16:colId xmlns:a16="http://schemas.microsoft.com/office/drawing/2014/main" val="3482360186"/>
                    </a:ext>
                  </a:extLst>
                </a:gridCol>
              </a:tblGrid>
              <a:tr h="119777">
                <a:tc>
                  <a:txBody>
                    <a:bodyPr/>
                    <a:lstStyle/>
                    <a:p>
                      <a:r>
                        <a:rPr lang="en-US" sz="1200" dirty="0">
                          <a:latin typeface="+mn-lt"/>
                          <a:cs typeface="Helvetica" panose="020B0604020202020204" pitchFamily="34" charset="0"/>
                        </a:rPr>
                        <a:t>RISKS /  ALTERNATIVES</a:t>
                      </a:r>
                    </a:p>
                  </a:txBody>
                  <a:tcPr marL="45720" marR="45720" marT="27432" marB="27432">
                    <a:solidFill>
                      <a:srgbClr val="004C97"/>
                    </a:solidFill>
                  </a:tcPr>
                </a:tc>
                <a:extLst>
                  <a:ext uri="{0D108BD9-81ED-4DB2-BD59-A6C34878D82A}">
                    <a16:rowId xmlns:a16="http://schemas.microsoft.com/office/drawing/2014/main" val="253103178"/>
                  </a:ext>
                </a:extLst>
              </a:tr>
              <a:tr h="633435">
                <a:tc>
                  <a:txBody>
                    <a:bodyPr/>
                    <a:lstStyle/>
                    <a:p>
                      <a:r>
                        <a:rPr lang="en-US" sz="1050" b="1" dirty="0">
                          <a:latin typeface="+mn-lt"/>
                          <a:cs typeface="Helvetica" panose="020B0604020202020204" pitchFamily="34" charset="0"/>
                        </a:rPr>
                        <a:t>ASSOCIATED RISKS</a:t>
                      </a:r>
                    </a:p>
                    <a:p>
                      <a:pPr marL="171450" indent="-171450">
                        <a:buFontTx/>
                        <a:buChar char="-"/>
                      </a:pPr>
                      <a:r>
                        <a:rPr lang="en-US" sz="1100" dirty="0">
                          <a:latin typeface="+mn-lt"/>
                        </a:rPr>
                        <a:t>Risk of failure of existing liquefier and resulting inability to perform large magnet tests;</a:t>
                      </a:r>
                    </a:p>
                    <a:p>
                      <a:pPr marL="171450" indent="-171450">
                        <a:buFontTx/>
                        <a:buChar char="-"/>
                      </a:pPr>
                      <a:r>
                        <a:rPr lang="en-US" sz="1100" dirty="0">
                          <a:latin typeface="+mn-lt"/>
                        </a:rPr>
                        <a:t>Risk of significant dark time between removal of old, and installation of new, liquefier, jeopardizing critical magnet tests for HEP programs</a:t>
                      </a:r>
                    </a:p>
                  </a:txBody>
                  <a:tcPr marL="45720" marR="45720"/>
                </a:tc>
                <a:extLst>
                  <a:ext uri="{0D108BD9-81ED-4DB2-BD59-A6C34878D82A}">
                    <a16:rowId xmlns:a16="http://schemas.microsoft.com/office/drawing/2014/main" val="3441774869"/>
                  </a:ext>
                </a:extLst>
              </a:tr>
              <a:tr h="476036">
                <a:tc>
                  <a:txBody>
                    <a:bodyPr/>
                    <a:lstStyle/>
                    <a:p>
                      <a:r>
                        <a:rPr lang="en-US" sz="1100" b="1" dirty="0">
                          <a:latin typeface="+mn-lt"/>
                          <a:cs typeface="Helvetica" panose="020B0604020202020204" pitchFamily="34" charset="0"/>
                        </a:rPr>
                        <a:t>RISK MITIGATION STRATEGY (if not funded)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latin typeface="+mn-lt"/>
                        </a:rPr>
                        <a:t>Increase maintenance efforts on existing liquefier, refurbishment of helium transfer lines to reduce losses</a:t>
                      </a:r>
                    </a:p>
                  </a:txBody>
                  <a:tcPr marL="45720" marR="45720"/>
                </a:tc>
                <a:extLst>
                  <a:ext uri="{0D108BD9-81ED-4DB2-BD59-A6C34878D82A}">
                    <a16:rowId xmlns:a16="http://schemas.microsoft.com/office/drawing/2014/main" val="1603933449"/>
                  </a:ext>
                </a:extLst>
              </a:tr>
              <a:tr h="4530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latin typeface="+mn-lt"/>
                          <a:cs typeface="Helvetica" panose="020B0604020202020204" pitchFamily="34" charset="0"/>
                        </a:rPr>
                        <a:t>ALTERNATIVES CONSIDERED / RECOMMENDED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dirty="0">
                          <a:latin typeface="+mn-lt"/>
                        </a:rPr>
                        <a:t>Outsource all magnet tests to other laboratories. Not recommended due to breadth of tests impacted, and potential loss of core competencies. </a:t>
                      </a:r>
                    </a:p>
                  </a:txBody>
                  <a:tcPr marL="45720" marR="45720"/>
                </a:tc>
                <a:extLst>
                  <a:ext uri="{0D108BD9-81ED-4DB2-BD59-A6C34878D82A}">
                    <a16:rowId xmlns:a16="http://schemas.microsoft.com/office/drawing/2014/main" val="3894693301"/>
                  </a:ext>
                </a:extLst>
              </a:tr>
            </a:tbl>
          </a:graphicData>
        </a:graphic>
      </p:graphicFrame>
      <p:pic>
        <p:nvPicPr>
          <p:cNvPr id="11" name="Picture 2" descr="G:\WL USA\WL LBNL\LBNL Projects\LBNL Old Liquefier\Liquefier Components\IMG_20170725_095116.jpg">
            <a:extLst>
              <a:ext uri="{FF2B5EF4-FFF2-40B4-BE49-F238E27FC236}">
                <a16:creationId xmlns:a16="http://schemas.microsoft.com/office/drawing/2014/main" id="{00658F2B-411C-1E49-A5E9-8CF5EDFCCFF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026716" y="28826"/>
            <a:ext cx="2071480" cy="3681075"/>
          </a:xfrm>
          <a:prstGeom prst="rect">
            <a:avLst/>
          </a:prstGeom>
          <a:noFill/>
        </p:spPr>
      </p:pic>
      <p:pic>
        <p:nvPicPr>
          <p:cNvPr id="15" name="Picture 14">
            <a:extLst>
              <a:ext uri="{FF2B5EF4-FFF2-40B4-BE49-F238E27FC236}">
                <a16:creationId xmlns:a16="http://schemas.microsoft.com/office/drawing/2014/main" id="{3B924403-C4B9-384B-89F2-54F99D11049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44277" y="756903"/>
            <a:ext cx="4199725" cy="300142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Curved Right Arrow 2">
            <a:extLst>
              <a:ext uri="{FF2B5EF4-FFF2-40B4-BE49-F238E27FC236}">
                <a16:creationId xmlns:a16="http://schemas.microsoft.com/office/drawing/2014/main" id="{B1A8F497-8256-144B-AA79-407660EC7B4F}"/>
              </a:ext>
            </a:extLst>
          </p:cNvPr>
          <p:cNvSpPr/>
          <p:nvPr/>
        </p:nvSpPr>
        <p:spPr>
          <a:xfrm rot="16200000">
            <a:off x="6229612" y="1492613"/>
            <a:ext cx="399310" cy="2071479"/>
          </a:xfrm>
          <a:prstGeom prst="curvedRightArrow">
            <a:avLst>
              <a:gd name="adj1" fmla="val 36177"/>
              <a:gd name="adj2" fmla="val 66203"/>
              <a:gd name="adj3" fmla="val 3753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Footer Placeholder 6">
            <a:extLst>
              <a:ext uri="{FF2B5EF4-FFF2-40B4-BE49-F238E27FC236}">
                <a16:creationId xmlns:a16="http://schemas.microsoft.com/office/drawing/2014/main" id="{4062762A-11A5-40F1-A60B-89F92D0E6428}"/>
              </a:ext>
            </a:extLst>
          </p:cNvPr>
          <p:cNvSpPr>
            <a:spLocks noGrp="1"/>
          </p:cNvSpPr>
          <p:nvPr>
            <p:ph type="ftr" sz="quarter" idx="11"/>
          </p:nvPr>
        </p:nvSpPr>
        <p:spPr/>
        <p:txBody>
          <a:bodyPr/>
          <a:lstStyle/>
          <a:p>
            <a:r>
              <a:rPr lang="en-US"/>
              <a:t>HEP @ 53rd Annual Users Mtg</a:t>
            </a:r>
            <a:endParaRPr lang="en-US" dirty="0"/>
          </a:p>
        </p:txBody>
      </p:sp>
      <p:sp>
        <p:nvSpPr>
          <p:cNvPr id="8" name="Slide Number Placeholder 7">
            <a:extLst>
              <a:ext uri="{FF2B5EF4-FFF2-40B4-BE49-F238E27FC236}">
                <a16:creationId xmlns:a16="http://schemas.microsoft.com/office/drawing/2014/main" id="{6DE7D98E-9E8B-4FE9-AD29-29A384C50BC2}"/>
              </a:ext>
            </a:extLst>
          </p:cNvPr>
          <p:cNvSpPr>
            <a:spLocks noGrp="1"/>
          </p:cNvSpPr>
          <p:nvPr>
            <p:ph type="sldNum" sz="quarter" idx="12"/>
          </p:nvPr>
        </p:nvSpPr>
        <p:spPr/>
        <p:txBody>
          <a:bodyPr/>
          <a:lstStyle/>
          <a:p>
            <a:fld id="{600448BA-62AF-4340-AB5F-316C0E06117B}" type="slidenum">
              <a:rPr lang="en-US" smtClean="0"/>
              <a:pPr/>
              <a:t>113</a:t>
            </a:fld>
            <a:endParaRPr lang="en-US" dirty="0"/>
          </a:p>
        </p:txBody>
      </p:sp>
      <p:sp>
        <p:nvSpPr>
          <p:cNvPr id="2" name="Date Placeholder 1">
            <a:extLst>
              <a:ext uri="{FF2B5EF4-FFF2-40B4-BE49-F238E27FC236}">
                <a16:creationId xmlns:a16="http://schemas.microsoft.com/office/drawing/2014/main" id="{5191E0E2-5C86-4EEA-9990-36A3711C6637}"/>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345635727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961D6-90CE-455E-9E52-9B27143A93D6}"/>
              </a:ext>
            </a:extLst>
          </p:cNvPr>
          <p:cNvSpPr>
            <a:spLocks noGrp="1"/>
          </p:cNvSpPr>
          <p:nvPr>
            <p:ph type="title"/>
          </p:nvPr>
        </p:nvSpPr>
        <p:spPr/>
        <p:txBody>
          <a:bodyPr/>
          <a:lstStyle/>
          <a:p>
            <a:r>
              <a:rPr lang="en-US" dirty="0"/>
              <a:t>Infrastructure Takeaway</a:t>
            </a:r>
          </a:p>
        </p:txBody>
      </p:sp>
      <p:pic>
        <p:nvPicPr>
          <p:cNvPr id="8" name="Content Placeholder 7" descr="A sign on the side of a building&#10;&#10;Description automatically generated">
            <a:extLst>
              <a:ext uri="{FF2B5EF4-FFF2-40B4-BE49-F238E27FC236}">
                <a16:creationId xmlns:a16="http://schemas.microsoft.com/office/drawing/2014/main" id="{21DE721B-3165-421B-8190-E5721E70D3A9}"/>
              </a:ext>
            </a:extLst>
          </p:cNvPr>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3499834" y="1017263"/>
            <a:ext cx="5509994" cy="3689487"/>
          </a:xfrm>
        </p:spPr>
      </p:pic>
      <p:sp>
        <p:nvSpPr>
          <p:cNvPr id="10" name="Content Placeholder 9">
            <a:extLst>
              <a:ext uri="{FF2B5EF4-FFF2-40B4-BE49-F238E27FC236}">
                <a16:creationId xmlns:a16="http://schemas.microsoft.com/office/drawing/2014/main" id="{3B809BBE-299D-4D2A-9FF5-E556BCB9A8B0}"/>
              </a:ext>
            </a:extLst>
          </p:cNvPr>
          <p:cNvSpPr>
            <a:spLocks noGrp="1"/>
          </p:cNvSpPr>
          <p:nvPr>
            <p:ph sz="half" idx="2"/>
          </p:nvPr>
        </p:nvSpPr>
        <p:spPr>
          <a:xfrm>
            <a:off x="318782" y="1017262"/>
            <a:ext cx="3103926" cy="5098581"/>
          </a:xfrm>
        </p:spPr>
        <p:txBody>
          <a:bodyPr>
            <a:normAutofit lnSpcReduction="10000"/>
          </a:bodyPr>
          <a:lstStyle/>
          <a:p>
            <a:pPr>
              <a:lnSpc>
                <a:spcPct val="90000"/>
              </a:lnSpc>
              <a:spcBef>
                <a:spcPts val="300"/>
              </a:spcBef>
            </a:pPr>
            <a:r>
              <a:rPr lang="en-US" sz="1600" b="1" dirty="0">
                <a:solidFill>
                  <a:schemeClr val="accent1"/>
                </a:solidFill>
              </a:rPr>
              <a:t>Additional investments are necessary to increase capacity and efficiency </a:t>
            </a:r>
            <a:r>
              <a:rPr lang="en-US" sz="1600" dirty="0"/>
              <a:t>due to </a:t>
            </a:r>
          </a:p>
          <a:p>
            <a:pPr lvl="1">
              <a:lnSpc>
                <a:spcPct val="90000"/>
              </a:lnSpc>
              <a:spcBef>
                <a:spcPts val="300"/>
              </a:spcBef>
              <a:spcAft>
                <a:spcPts val="0"/>
              </a:spcAft>
            </a:pPr>
            <a:r>
              <a:rPr lang="en-US" sz="1600" dirty="0"/>
              <a:t>Increased demands on Fermilab to deliver on large-scale projects much greater size, complexity and cost than done before (LCLS-II, LBNF, PIP-II, Mu2e)</a:t>
            </a:r>
          </a:p>
          <a:p>
            <a:pPr lvl="1">
              <a:lnSpc>
                <a:spcPct val="90000"/>
              </a:lnSpc>
              <a:spcBef>
                <a:spcPts val="300"/>
              </a:spcBef>
              <a:spcAft>
                <a:spcPts val="0"/>
              </a:spcAft>
            </a:pPr>
            <a:r>
              <a:rPr lang="en-US" sz="1600" b="1" dirty="0">
                <a:solidFill>
                  <a:srgbClr val="0070C0"/>
                </a:solidFill>
              </a:rPr>
              <a:t>Provide higher beam intensity</a:t>
            </a:r>
          </a:p>
          <a:p>
            <a:pPr lvl="1">
              <a:lnSpc>
                <a:spcPct val="90000"/>
              </a:lnSpc>
              <a:spcBef>
                <a:spcPts val="300"/>
              </a:spcBef>
              <a:spcAft>
                <a:spcPts val="0"/>
              </a:spcAft>
            </a:pPr>
            <a:r>
              <a:rPr lang="en-US" sz="1600" b="1" dirty="0">
                <a:solidFill>
                  <a:srgbClr val="00B050"/>
                </a:solidFill>
              </a:rPr>
              <a:t>Manage increasing data processing and storage</a:t>
            </a:r>
          </a:p>
          <a:p>
            <a:pPr lvl="1">
              <a:lnSpc>
                <a:spcPct val="90000"/>
              </a:lnSpc>
              <a:spcBef>
                <a:spcPts val="300"/>
              </a:spcBef>
              <a:spcAft>
                <a:spcPts val="0"/>
              </a:spcAft>
            </a:pPr>
            <a:r>
              <a:rPr lang="en-US" sz="1600" b="1" dirty="0">
                <a:solidFill>
                  <a:schemeClr val="accent4"/>
                </a:solidFill>
              </a:rPr>
              <a:t>Support a growing user population</a:t>
            </a:r>
          </a:p>
          <a:p>
            <a:pPr>
              <a:lnSpc>
                <a:spcPct val="90000"/>
              </a:lnSpc>
              <a:spcBef>
                <a:spcPts val="300"/>
              </a:spcBef>
            </a:pPr>
            <a:r>
              <a:rPr lang="en-US" sz="1750" dirty="0"/>
              <a:t>Infrastructure support at other SC labs and institutions being assessed for impact, capability, ROI, etc. </a:t>
            </a:r>
            <a:r>
              <a:rPr lang="en-US" sz="1750" b="1" dirty="0">
                <a:solidFill>
                  <a:schemeClr val="accent4"/>
                </a:solidFill>
              </a:rPr>
              <a:t> </a:t>
            </a:r>
          </a:p>
        </p:txBody>
      </p:sp>
      <p:sp>
        <p:nvSpPr>
          <p:cNvPr id="5" name="Footer Placeholder 4">
            <a:extLst>
              <a:ext uri="{FF2B5EF4-FFF2-40B4-BE49-F238E27FC236}">
                <a16:creationId xmlns:a16="http://schemas.microsoft.com/office/drawing/2014/main" id="{B8F16184-0C16-46B7-A6B5-6768D2AE19FC}"/>
              </a:ext>
            </a:extLst>
          </p:cNvPr>
          <p:cNvSpPr>
            <a:spLocks noGrp="1"/>
          </p:cNvSpPr>
          <p:nvPr>
            <p:ph type="ftr" sz="quarter" idx="11"/>
          </p:nvPr>
        </p:nvSpPr>
        <p:spPr/>
        <p:txBody>
          <a:bodyPr/>
          <a:lstStyle/>
          <a:p>
            <a:r>
              <a:rPr lang="en-US"/>
              <a:t>HEP @ 53rd Annual Users Mtg</a:t>
            </a:r>
            <a:endParaRPr lang="en-US" dirty="0"/>
          </a:p>
        </p:txBody>
      </p:sp>
      <p:sp>
        <p:nvSpPr>
          <p:cNvPr id="6" name="Slide Number Placeholder 5">
            <a:extLst>
              <a:ext uri="{FF2B5EF4-FFF2-40B4-BE49-F238E27FC236}">
                <a16:creationId xmlns:a16="http://schemas.microsoft.com/office/drawing/2014/main" id="{0CAACEF4-9900-47CC-AEF9-41F207B3BA86}"/>
              </a:ext>
            </a:extLst>
          </p:cNvPr>
          <p:cNvSpPr>
            <a:spLocks noGrp="1"/>
          </p:cNvSpPr>
          <p:nvPr>
            <p:ph type="sldNum" sz="quarter" idx="12"/>
          </p:nvPr>
        </p:nvSpPr>
        <p:spPr/>
        <p:txBody>
          <a:bodyPr/>
          <a:lstStyle/>
          <a:p>
            <a:fld id="{600448BA-62AF-4340-AB5F-316C0E06117B}" type="slidenum">
              <a:rPr lang="en-US" smtClean="0"/>
              <a:pPr/>
              <a:t>114</a:t>
            </a:fld>
            <a:endParaRPr lang="en-US" dirty="0"/>
          </a:p>
        </p:txBody>
      </p:sp>
      <p:sp>
        <p:nvSpPr>
          <p:cNvPr id="11" name="Content Placeholder 9">
            <a:extLst>
              <a:ext uri="{FF2B5EF4-FFF2-40B4-BE49-F238E27FC236}">
                <a16:creationId xmlns:a16="http://schemas.microsoft.com/office/drawing/2014/main" id="{55BD724C-37DC-4B4A-A88B-32AF6C0C34B5}"/>
              </a:ext>
            </a:extLst>
          </p:cNvPr>
          <p:cNvSpPr txBox="1">
            <a:spLocks/>
          </p:cNvSpPr>
          <p:nvPr/>
        </p:nvSpPr>
        <p:spPr>
          <a:xfrm>
            <a:off x="3499834" y="4821484"/>
            <a:ext cx="5509994" cy="1486573"/>
          </a:xfrm>
          <a:prstGeom prst="rect">
            <a:avLst/>
          </a:prstGeom>
        </p:spPr>
        <p:txBody>
          <a:bodyPr vert="horz" lIns="91440" tIns="45720" rIns="91440" bIns="45720" rtlCol="0">
            <a:normAutofit lnSpcReduction="10000"/>
          </a:bodyPr>
          <a:lstStyle>
            <a:lvl1pPr marL="227013" indent="-173038" algn="l" defTabSz="685800" rtl="0" eaLnBrk="1" latinLnBrk="0" hangingPunct="1">
              <a:lnSpc>
                <a:spcPct val="120000"/>
              </a:lnSpc>
              <a:spcBef>
                <a:spcPts val="1000"/>
              </a:spcBef>
              <a:buClr>
                <a:schemeClr val="tx2"/>
              </a:buClr>
              <a:buSzPct val="80000"/>
              <a:buFont typeface="Wingdings 3" panose="05040102010807070707" pitchFamily="18" charset="2"/>
              <a:buChar char=""/>
              <a:defRPr sz="1650" kern="1200">
                <a:solidFill>
                  <a:schemeClr val="tx1"/>
                </a:solidFill>
                <a:latin typeface="+mn-lt"/>
                <a:ea typeface="+mn-ea"/>
                <a:cs typeface="+mn-cs"/>
              </a:defRPr>
            </a:lvl1pPr>
            <a:lvl2pPr marL="39846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500" kern="1200">
                <a:solidFill>
                  <a:schemeClr val="tx1">
                    <a:lumMod val="75000"/>
                    <a:lumOff val="25000"/>
                  </a:schemeClr>
                </a:solidFill>
                <a:latin typeface="+mn-lt"/>
                <a:ea typeface="+mn-ea"/>
                <a:cs typeface="+mn-cs"/>
              </a:defRPr>
            </a:lvl2pPr>
            <a:lvl3pPr marL="56991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350" kern="1200">
                <a:solidFill>
                  <a:schemeClr val="tx1">
                    <a:lumMod val="75000"/>
                    <a:lumOff val="25000"/>
                  </a:schemeClr>
                </a:solidFill>
                <a:latin typeface="+mn-lt"/>
                <a:ea typeface="+mn-ea"/>
                <a:cs typeface="+mn-cs"/>
              </a:defRPr>
            </a:lvl3pPr>
            <a:lvl4pPr marL="742950" indent="-173038"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200" kern="1200">
                <a:solidFill>
                  <a:schemeClr val="tx1">
                    <a:lumMod val="75000"/>
                    <a:lumOff val="25000"/>
                  </a:schemeClr>
                </a:solidFill>
                <a:latin typeface="+mn-lt"/>
                <a:ea typeface="+mn-ea"/>
                <a:cs typeface="+mn-cs"/>
              </a:defRPr>
            </a:lvl4pPr>
            <a:lvl5pPr marL="914400"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200" kern="1200">
                <a:solidFill>
                  <a:schemeClr val="tx1">
                    <a:lumMod val="75000"/>
                    <a:lumOff val="25000"/>
                  </a:schemeClr>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9pPr>
          </a:lstStyle>
          <a:p>
            <a:pPr>
              <a:lnSpc>
                <a:spcPct val="90000"/>
              </a:lnSpc>
              <a:spcBef>
                <a:spcPts val="300"/>
              </a:spcBef>
            </a:pPr>
            <a:r>
              <a:rPr lang="en-US" sz="1600" dirty="0"/>
              <a:t>Funding for infrastructure needs to be factored into the next community planning process</a:t>
            </a:r>
          </a:p>
          <a:p>
            <a:pPr lvl="1">
              <a:lnSpc>
                <a:spcPct val="90000"/>
              </a:lnSpc>
              <a:spcBef>
                <a:spcPts val="300"/>
              </a:spcBef>
            </a:pPr>
            <a:r>
              <a:rPr lang="en-US" sz="1450" dirty="0"/>
              <a:t>HEP, SLI, Other SC, Public/Private</a:t>
            </a:r>
          </a:p>
          <a:p>
            <a:pPr lvl="1">
              <a:lnSpc>
                <a:spcPct val="90000"/>
              </a:lnSpc>
              <a:spcBef>
                <a:spcPts val="300"/>
              </a:spcBef>
            </a:pPr>
            <a:r>
              <a:rPr lang="en-US" sz="1450" dirty="0"/>
              <a:t>Small, Medium, Large Projects; Costs/Schedules</a:t>
            </a:r>
          </a:p>
          <a:p>
            <a:pPr lvl="1">
              <a:lnSpc>
                <a:spcPct val="90000"/>
              </a:lnSpc>
              <a:spcBef>
                <a:spcPts val="300"/>
              </a:spcBef>
            </a:pPr>
            <a:r>
              <a:rPr lang="en-US" sz="1450" dirty="0"/>
              <a:t>Investments made by Other Projects, Facilities, or Indirect-Support   </a:t>
            </a:r>
          </a:p>
        </p:txBody>
      </p:sp>
      <p:sp>
        <p:nvSpPr>
          <p:cNvPr id="3" name="Date Placeholder 2">
            <a:extLst>
              <a:ext uri="{FF2B5EF4-FFF2-40B4-BE49-F238E27FC236}">
                <a16:creationId xmlns:a16="http://schemas.microsoft.com/office/drawing/2014/main" id="{1DE49B82-AD74-4296-BB0C-D52407233F39}"/>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297488745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8276" y="2"/>
            <a:ext cx="8925723" cy="902525"/>
          </a:xfrm>
        </p:spPr>
        <p:txBody>
          <a:bodyPr>
            <a:normAutofit/>
          </a:bodyPr>
          <a:lstStyle/>
          <a:p>
            <a:r>
              <a:rPr lang="en-US" sz="2400" dirty="0"/>
              <a:t>Government-Wide Diversity and Inclusion Initiative</a:t>
            </a:r>
          </a:p>
        </p:txBody>
      </p:sp>
      <p:sp>
        <p:nvSpPr>
          <p:cNvPr id="4" name="Content Placeholder 3"/>
          <p:cNvSpPr>
            <a:spLocks noGrp="1"/>
          </p:cNvSpPr>
          <p:nvPr>
            <p:ph idx="1"/>
          </p:nvPr>
        </p:nvSpPr>
        <p:spPr>
          <a:xfrm>
            <a:off x="418069" y="1085756"/>
            <a:ext cx="8591759" cy="5130806"/>
          </a:xfrm>
        </p:spPr>
        <p:txBody>
          <a:bodyPr>
            <a:normAutofit/>
          </a:bodyPr>
          <a:lstStyle/>
          <a:p>
            <a:pPr marL="53975" indent="0">
              <a:buNone/>
            </a:pPr>
            <a:r>
              <a:rPr lang="en-US" sz="2200" i="1" dirty="0"/>
              <a:t>Our Nation derives strength from the diversity of its population and from its commitment to equal opportunity for all. </a:t>
            </a:r>
            <a:r>
              <a:rPr lang="en-US" sz="2200" b="1" i="1" dirty="0"/>
              <a:t>We are at our best when we draw on the talents of all parts of our society</a:t>
            </a:r>
            <a:r>
              <a:rPr lang="en-US" sz="2200" i="1" dirty="0"/>
              <a:t>, and our greatest accomplishments are achieved when diverse perspectives are brought to bear to overcome our greatest challenges.</a:t>
            </a:r>
          </a:p>
          <a:p>
            <a:pPr marL="53975" indent="0">
              <a:buNone/>
            </a:pPr>
            <a:r>
              <a:rPr lang="en-US" sz="2200" dirty="0"/>
              <a:t> </a:t>
            </a:r>
          </a:p>
          <a:p>
            <a:pPr marL="53975" indent="0" algn="r">
              <a:buNone/>
            </a:pPr>
            <a:r>
              <a:rPr lang="en-US" sz="2200" dirty="0"/>
              <a:t>— President Barack Obama,</a:t>
            </a:r>
          </a:p>
          <a:p>
            <a:pPr marL="53975" indent="0" algn="r">
              <a:buNone/>
            </a:pPr>
            <a:r>
              <a:rPr lang="en-US" sz="2200" dirty="0"/>
              <a:t>	 Executive Order 13583 - August 18, 2011</a:t>
            </a:r>
          </a:p>
          <a:p>
            <a:pPr marL="53975" indent="0">
              <a:buNone/>
            </a:pPr>
            <a:endParaRPr lang="en-US" sz="2200" dirty="0"/>
          </a:p>
        </p:txBody>
      </p:sp>
      <p:sp>
        <p:nvSpPr>
          <p:cNvPr id="2" name="Footer Placeholder 1"/>
          <p:cNvSpPr>
            <a:spLocks noGrp="1"/>
          </p:cNvSpPr>
          <p:nvPr>
            <p:ph type="ftr" sz="quarter" idx="11"/>
          </p:nvPr>
        </p:nvSpPr>
        <p:spPr/>
        <p:txBody>
          <a:bodyPr/>
          <a:lstStyle/>
          <a:p>
            <a:r>
              <a:rPr lang="en-US"/>
              <a:t>HEP PI Meeting - Diversity &amp; Inclusion</a:t>
            </a:r>
            <a:endParaRPr lang="en-US" dirty="0"/>
          </a:p>
        </p:txBody>
      </p:sp>
      <p:sp>
        <p:nvSpPr>
          <p:cNvPr id="5" name="Slide Number Placeholder 4"/>
          <p:cNvSpPr>
            <a:spLocks noGrp="1"/>
          </p:cNvSpPr>
          <p:nvPr>
            <p:ph type="sldNum" sz="quarter" idx="12"/>
          </p:nvPr>
        </p:nvSpPr>
        <p:spPr/>
        <p:txBody>
          <a:bodyPr/>
          <a:lstStyle/>
          <a:p>
            <a:fld id="{600448BA-62AF-4340-AB5F-316C0E06117B}" type="slidenum">
              <a:rPr lang="en-US" smtClean="0"/>
              <a:pPr/>
              <a:t>115</a:t>
            </a:fld>
            <a:endParaRPr lang="en-US"/>
          </a:p>
        </p:txBody>
      </p:sp>
      <p:sp>
        <p:nvSpPr>
          <p:cNvPr id="6" name="Date Placeholder 5"/>
          <p:cNvSpPr>
            <a:spLocks noGrp="1"/>
          </p:cNvSpPr>
          <p:nvPr>
            <p:ph type="dt" sz="half" idx="10"/>
          </p:nvPr>
        </p:nvSpPr>
        <p:spPr/>
        <p:txBody>
          <a:bodyPr/>
          <a:lstStyle/>
          <a:p>
            <a:r>
              <a:rPr lang="en-US"/>
              <a:t>8/23/2018</a:t>
            </a:r>
            <a:endParaRPr lang="en-US" dirty="0"/>
          </a:p>
        </p:txBody>
      </p:sp>
    </p:spTree>
    <p:extLst>
      <p:ext uri="{BB962C8B-B14F-4D97-AF65-F5344CB8AC3E}">
        <p14:creationId xmlns:p14="http://schemas.microsoft.com/office/powerpoint/2010/main" val="400876302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Dimensions of Diversity</a:t>
            </a:r>
          </a:p>
        </p:txBody>
      </p:sp>
      <p:sp>
        <p:nvSpPr>
          <p:cNvPr id="3" name="Content Placeholder 2"/>
          <p:cNvSpPr>
            <a:spLocks noGrp="1"/>
          </p:cNvSpPr>
          <p:nvPr>
            <p:ph idx="1"/>
          </p:nvPr>
        </p:nvSpPr>
        <p:spPr>
          <a:xfrm>
            <a:off x="338025" y="1017331"/>
            <a:ext cx="4264312" cy="5221425"/>
          </a:xfrm>
        </p:spPr>
        <p:txBody>
          <a:bodyPr>
            <a:normAutofit fontScale="40000" lnSpcReduction="20000"/>
          </a:bodyPr>
          <a:lstStyle/>
          <a:p>
            <a:r>
              <a:rPr lang="en-US" sz="3000" dirty="0"/>
              <a:t>Personality includes an </a:t>
            </a:r>
            <a:r>
              <a:rPr lang="en-US" sz="3000" b="1" dirty="0"/>
              <a:t>individual's likes and dislikes, values, and beliefs. </a:t>
            </a:r>
          </a:p>
          <a:p>
            <a:pPr lvl="1">
              <a:spcAft>
                <a:spcPts val="0"/>
              </a:spcAft>
            </a:pPr>
            <a:r>
              <a:rPr lang="en-US" sz="2800" dirty="0"/>
              <a:t>Shaped early in life and is both influenced by, and influences, the other layers throughout one's lifetime and career choices.</a:t>
            </a:r>
          </a:p>
          <a:p>
            <a:pPr>
              <a:spcBef>
                <a:spcPts val="600"/>
              </a:spcBef>
            </a:pPr>
            <a:r>
              <a:rPr lang="en-US" sz="3000" dirty="0"/>
              <a:t>Internal dimensions </a:t>
            </a:r>
            <a:r>
              <a:rPr lang="en-US" sz="3000" b="1" dirty="0"/>
              <a:t>include aspects of diversity over which we have no control</a:t>
            </a:r>
          </a:p>
          <a:p>
            <a:pPr lvl="1"/>
            <a:r>
              <a:rPr lang="en-US" sz="2800" dirty="0"/>
              <a:t>Layer in which many divisions between &amp; among people exist and which forms the core of many diversity efforts. </a:t>
            </a:r>
          </a:p>
          <a:p>
            <a:pPr lvl="1">
              <a:spcAft>
                <a:spcPts val="0"/>
              </a:spcAft>
            </a:pPr>
            <a:r>
              <a:rPr lang="en-US" sz="2800" dirty="0"/>
              <a:t>These dimensions include the first things we see in other people, such as race or gender and on which we make many assumptions and base judgments.</a:t>
            </a:r>
          </a:p>
          <a:p>
            <a:pPr>
              <a:spcBef>
                <a:spcPts val="600"/>
              </a:spcBef>
            </a:pPr>
            <a:r>
              <a:rPr lang="en-US" sz="3000" dirty="0"/>
              <a:t>External dimensions include </a:t>
            </a:r>
            <a:r>
              <a:rPr lang="en-US" sz="3000" b="1" dirty="0"/>
              <a:t>aspects of our lives which we have some control over</a:t>
            </a:r>
            <a:r>
              <a:rPr lang="en-US" sz="3000" dirty="0"/>
              <a:t>, which might change over time, and which usually form basis for decisions on careers &amp; work styles. </a:t>
            </a:r>
          </a:p>
          <a:p>
            <a:pPr lvl="1">
              <a:spcAft>
                <a:spcPts val="0"/>
              </a:spcAft>
            </a:pPr>
            <a:r>
              <a:rPr lang="en-US" sz="2800" dirty="0"/>
              <a:t>Layer often determines with whom we develop friendships &amp; what we do for work. This layer also tells us much about whom we like to be with.</a:t>
            </a:r>
          </a:p>
          <a:p>
            <a:pPr>
              <a:spcBef>
                <a:spcPts val="600"/>
              </a:spcBef>
            </a:pPr>
            <a:r>
              <a:rPr lang="en-US" sz="3000" dirty="0"/>
              <a:t>Organizational dimensions concerns the </a:t>
            </a:r>
            <a:r>
              <a:rPr lang="en-US" sz="3000" b="1" dirty="0"/>
              <a:t>aspects of culture found in a work setting</a:t>
            </a:r>
            <a:r>
              <a:rPr lang="en-US" sz="3000" dirty="0"/>
              <a:t>.</a:t>
            </a:r>
          </a:p>
          <a:p>
            <a:pPr lvl="1">
              <a:spcAft>
                <a:spcPts val="0"/>
              </a:spcAft>
            </a:pPr>
            <a:r>
              <a:rPr lang="en-US" sz="2800" dirty="0"/>
              <a:t>While much attention of diversity efforts is focused on the internal dimensions, issues of preferential treatment and opportunities for development or promotion are impacted by aspects of this layer.</a:t>
            </a:r>
          </a:p>
        </p:txBody>
      </p:sp>
      <p:sp>
        <p:nvSpPr>
          <p:cNvPr id="4" name="Date Placeholder 3"/>
          <p:cNvSpPr>
            <a:spLocks noGrp="1"/>
          </p:cNvSpPr>
          <p:nvPr>
            <p:ph type="dt" sz="half" idx="10"/>
          </p:nvPr>
        </p:nvSpPr>
        <p:spPr/>
        <p:txBody>
          <a:bodyPr/>
          <a:lstStyle/>
          <a:p>
            <a:r>
              <a:rPr lang="en-US"/>
              <a:t>8/23/2018</a:t>
            </a:r>
            <a:endParaRPr lang="en-US" dirty="0"/>
          </a:p>
        </p:txBody>
      </p:sp>
      <p:sp>
        <p:nvSpPr>
          <p:cNvPr id="5" name="Footer Placeholder 4"/>
          <p:cNvSpPr>
            <a:spLocks noGrp="1"/>
          </p:cNvSpPr>
          <p:nvPr>
            <p:ph type="ftr" sz="quarter" idx="11"/>
          </p:nvPr>
        </p:nvSpPr>
        <p:spPr/>
        <p:txBody>
          <a:bodyPr/>
          <a:lstStyle/>
          <a:p>
            <a:r>
              <a:rPr lang="en-US"/>
              <a:t>HEP PI Meeting - Diversity &amp; Inclusion</a:t>
            </a:r>
            <a:endParaRPr lang="en-US" dirty="0"/>
          </a:p>
        </p:txBody>
      </p:sp>
      <p:sp>
        <p:nvSpPr>
          <p:cNvPr id="6" name="Slide Number Placeholder 5"/>
          <p:cNvSpPr>
            <a:spLocks noGrp="1"/>
          </p:cNvSpPr>
          <p:nvPr>
            <p:ph type="sldNum" sz="quarter" idx="12"/>
          </p:nvPr>
        </p:nvSpPr>
        <p:spPr/>
        <p:txBody>
          <a:bodyPr/>
          <a:lstStyle/>
          <a:p>
            <a:fld id="{600448BA-62AF-4340-AB5F-316C0E06117B}" type="slidenum">
              <a:rPr lang="en-US" smtClean="0"/>
              <a:pPr/>
              <a:t>116</a:t>
            </a:fld>
            <a:endParaRPr lang="en-US"/>
          </a:p>
        </p:txBody>
      </p:sp>
      <p:sp>
        <p:nvSpPr>
          <p:cNvPr id="10" name="Content Placeholder 2"/>
          <p:cNvSpPr txBox="1">
            <a:spLocks/>
          </p:cNvSpPr>
          <p:nvPr/>
        </p:nvSpPr>
        <p:spPr>
          <a:xfrm>
            <a:off x="4758347" y="4532997"/>
            <a:ext cx="4299704" cy="1667478"/>
          </a:xfrm>
          <a:prstGeom prst="rect">
            <a:avLst/>
          </a:prstGeom>
        </p:spPr>
        <p:txBody>
          <a:bodyPr vert="horz" lIns="91440" tIns="45720" rIns="91440" bIns="45720" rtlCol="0">
            <a:noAutofit/>
          </a:bodyPr>
          <a:lstStyle/>
          <a:p>
            <a:pPr marL="227013" marR="0" lvl="0" indent="-173038" algn="l" defTabSz="685800" rtl="0" eaLnBrk="1" fontAlgn="auto" latinLnBrk="0" hangingPunct="1">
              <a:lnSpc>
                <a:spcPct val="120000"/>
              </a:lnSpc>
              <a:spcAft>
                <a:spcPts val="0"/>
              </a:spcAft>
              <a:buClr>
                <a:schemeClr val="tx2"/>
              </a:buClr>
              <a:buSzPct val="80000"/>
              <a:buFont typeface="Wingdings 3" panose="05040102010807070707" pitchFamily="18" charset="2"/>
              <a:buChar char=""/>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rPr>
              <a:t>While the "Internal Dimensions" receive primary attention in successful diversity initiatives, the </a:t>
            </a:r>
            <a:r>
              <a:rPr kumimoji="0" lang="en-US" sz="1200" b="1" i="0" u="none" strike="noStrike" kern="1200" cap="none" spc="0" normalizeH="0" baseline="0" noProof="0" dirty="0">
                <a:ln>
                  <a:noFill/>
                </a:ln>
                <a:solidFill>
                  <a:schemeClr val="tx1"/>
                </a:solidFill>
                <a:effectLst/>
                <a:uLnTx/>
                <a:uFillTx/>
                <a:latin typeface="+mn-lt"/>
                <a:ea typeface="+mn-ea"/>
                <a:cs typeface="+mn-cs"/>
              </a:rPr>
              <a:t>elements of the "External" and "Organizational" dimensions often determine the way people are treated</a:t>
            </a:r>
            <a:r>
              <a:rPr kumimoji="0" lang="en-US" sz="1200" b="0" i="0" u="none" strike="noStrike" kern="1200" cap="none" spc="0" normalizeH="0" baseline="0" noProof="0" dirty="0">
                <a:ln>
                  <a:noFill/>
                </a:ln>
                <a:solidFill>
                  <a:schemeClr val="tx1"/>
                </a:solidFill>
                <a:effectLst/>
                <a:uLnTx/>
                <a:uFillTx/>
                <a:latin typeface="+mn-lt"/>
                <a:ea typeface="+mn-ea"/>
                <a:cs typeface="+mn-cs"/>
              </a:rPr>
              <a:t>, who "fits" or not in a department, who gets the opportunity for development or promotions, and who gets recognized.</a:t>
            </a:r>
          </a:p>
        </p:txBody>
      </p:sp>
      <p:pic>
        <p:nvPicPr>
          <p:cNvPr id="1028" name="Picture 4" descr="Image result for diversity internal external"/>
          <p:cNvPicPr>
            <a:picLocks noChangeAspect="1" noChangeArrowheads="1"/>
          </p:cNvPicPr>
          <p:nvPr/>
        </p:nvPicPr>
        <p:blipFill>
          <a:blip r:embed="rId2" cstate="print"/>
          <a:srcRect/>
          <a:stretch>
            <a:fillRect/>
          </a:stretch>
        </p:blipFill>
        <p:spPr bwMode="auto">
          <a:xfrm>
            <a:off x="4772025" y="0"/>
            <a:ext cx="4371975" cy="4410076"/>
          </a:xfrm>
          <a:prstGeom prst="rect">
            <a:avLst/>
          </a:prstGeom>
          <a:solidFill>
            <a:schemeClr val="bg1"/>
          </a:solidFill>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What’s the Difference? Diversity</a:t>
            </a:r>
          </a:p>
        </p:txBody>
      </p:sp>
      <p:sp>
        <p:nvSpPr>
          <p:cNvPr id="3" name="Content Placeholder 2"/>
          <p:cNvSpPr>
            <a:spLocks noGrp="1"/>
          </p:cNvSpPr>
          <p:nvPr>
            <p:ph idx="1"/>
          </p:nvPr>
        </p:nvSpPr>
        <p:spPr/>
        <p:txBody>
          <a:bodyPr>
            <a:normAutofit fontScale="77500" lnSpcReduction="20000"/>
          </a:bodyPr>
          <a:lstStyle/>
          <a:p>
            <a:r>
              <a:rPr lang="en-US" sz="2900" b="1" dirty="0"/>
              <a:t>Diversity: </a:t>
            </a:r>
            <a:r>
              <a:rPr lang="en-US" sz="2900" dirty="0"/>
              <a:t>the presence of difference in individual attributes such as national origin, language, race, color, disability, ethnicity, gender, age, religion, sexual orientation, gender identity, socioeconomic status, veteran status, and family structures. Diversity can also refer to differences of thought and life experiences.</a:t>
            </a:r>
          </a:p>
          <a:p>
            <a:endParaRPr lang="en-US" sz="2900" dirty="0"/>
          </a:p>
          <a:p>
            <a:pPr lvl="1" fontAlgn="base"/>
            <a:r>
              <a:rPr lang="en-US" sz="2600" i="1" dirty="0">
                <a:solidFill>
                  <a:schemeClr val="accent3"/>
                </a:solidFill>
              </a:rPr>
              <a:t>“How can we get more people with marginalized identities into our pipeline?” </a:t>
            </a:r>
          </a:p>
          <a:p>
            <a:pPr lvl="1" fontAlgn="base"/>
            <a:r>
              <a:rPr lang="en-US" sz="2600" i="1" dirty="0">
                <a:solidFill>
                  <a:schemeClr val="accent3"/>
                </a:solidFill>
              </a:rPr>
              <a:t>“How can we incentivize recruiting ‘diverse candidates’”? </a:t>
            </a:r>
          </a:p>
          <a:p>
            <a:pPr lvl="1" fontAlgn="base"/>
            <a:r>
              <a:rPr lang="en-US" sz="2600" i="1" dirty="0">
                <a:solidFill>
                  <a:schemeClr val="accent3"/>
                </a:solidFill>
              </a:rPr>
              <a:t>“How many more of [pick any minoritized identity] group do we have this year than last?”</a:t>
            </a:r>
            <a:endParaRPr lang="en-US" sz="2600" dirty="0"/>
          </a:p>
          <a:p>
            <a:pPr lvl="1" fontAlgn="base">
              <a:buNone/>
            </a:pPr>
            <a:endParaRPr lang="en-US" sz="2500" dirty="0"/>
          </a:p>
          <a:p>
            <a:pPr lvl="1" fontAlgn="base">
              <a:buNone/>
            </a:pPr>
            <a:r>
              <a:rPr lang="en-US" sz="1400" dirty="0"/>
              <a:t>Drawn in part from </a:t>
            </a:r>
            <a:r>
              <a:rPr lang="en-US" sz="1400" dirty="0" err="1"/>
              <a:t>Dafina</a:t>
            </a:r>
            <a:r>
              <a:rPr lang="en-US" sz="1400" dirty="0"/>
              <a:t>-Lazarus Stewart, Bowling Green State University</a:t>
            </a:r>
          </a:p>
          <a:p>
            <a:pPr marL="53975" indent="0" algn="r">
              <a:spcBef>
                <a:spcPts val="0"/>
              </a:spcBef>
              <a:buNone/>
            </a:pPr>
            <a:r>
              <a:rPr lang="en-US" sz="1400" dirty="0"/>
              <a:t>https://www.insidehighered.com/views/2017/03/30/colleges-need-language-shift-not-one-you-think-essay</a:t>
            </a:r>
          </a:p>
        </p:txBody>
      </p:sp>
      <p:sp>
        <p:nvSpPr>
          <p:cNvPr id="4" name="Footer Placeholder 3"/>
          <p:cNvSpPr>
            <a:spLocks noGrp="1"/>
          </p:cNvSpPr>
          <p:nvPr>
            <p:ph type="ftr" sz="quarter" idx="11"/>
          </p:nvPr>
        </p:nvSpPr>
        <p:spPr/>
        <p:txBody>
          <a:bodyPr/>
          <a:lstStyle/>
          <a:p>
            <a:r>
              <a:rPr lang="en-US"/>
              <a:t>HEP PI Meeting - Diversity &amp; Inclusion</a:t>
            </a:r>
            <a:endParaRPr lang="en-US" dirty="0"/>
          </a:p>
        </p:txBody>
      </p:sp>
      <p:sp>
        <p:nvSpPr>
          <p:cNvPr id="5" name="Slide Number Placeholder 4"/>
          <p:cNvSpPr>
            <a:spLocks noGrp="1"/>
          </p:cNvSpPr>
          <p:nvPr>
            <p:ph type="sldNum" sz="quarter" idx="12"/>
          </p:nvPr>
        </p:nvSpPr>
        <p:spPr/>
        <p:txBody>
          <a:bodyPr/>
          <a:lstStyle/>
          <a:p>
            <a:fld id="{600448BA-62AF-4340-AB5F-316C0E06117B}" type="slidenum">
              <a:rPr lang="en-US" smtClean="0"/>
              <a:pPr/>
              <a:t>117</a:t>
            </a:fld>
            <a:endParaRPr lang="en-US"/>
          </a:p>
        </p:txBody>
      </p:sp>
      <p:sp>
        <p:nvSpPr>
          <p:cNvPr id="6" name="Date Placeholder 5"/>
          <p:cNvSpPr>
            <a:spLocks noGrp="1"/>
          </p:cNvSpPr>
          <p:nvPr>
            <p:ph type="dt" sz="half" idx="10"/>
          </p:nvPr>
        </p:nvSpPr>
        <p:spPr/>
        <p:txBody>
          <a:bodyPr/>
          <a:lstStyle/>
          <a:p>
            <a:r>
              <a:rPr lang="en-US"/>
              <a:t>8/23/2018</a:t>
            </a:r>
            <a:endParaRPr lang="en-US" dirty="0"/>
          </a:p>
        </p:txBody>
      </p:sp>
    </p:spTree>
    <p:extLst>
      <p:ext uri="{BB962C8B-B14F-4D97-AF65-F5344CB8AC3E}">
        <p14:creationId xmlns:p14="http://schemas.microsoft.com/office/powerpoint/2010/main" val="285237296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What’s the Difference? Inclusion</a:t>
            </a:r>
          </a:p>
        </p:txBody>
      </p:sp>
      <p:sp>
        <p:nvSpPr>
          <p:cNvPr id="3" name="Content Placeholder 2"/>
          <p:cNvSpPr>
            <a:spLocks noGrp="1"/>
          </p:cNvSpPr>
          <p:nvPr>
            <p:ph idx="1"/>
          </p:nvPr>
        </p:nvSpPr>
        <p:spPr/>
        <p:txBody>
          <a:bodyPr>
            <a:normAutofit fontScale="77500" lnSpcReduction="20000"/>
          </a:bodyPr>
          <a:lstStyle/>
          <a:p>
            <a:r>
              <a:rPr lang="en-US" b="1" dirty="0"/>
              <a:t>Inclusion: </a:t>
            </a:r>
            <a:r>
              <a:rPr lang="en-US" dirty="0"/>
              <a:t>a culture that connects each employee to the organization; encourages collaboration, flexibility, and fairness; and leverages diversity throughout the organization so that all individuals are able to participate and contribute to their full potential.</a:t>
            </a:r>
          </a:p>
          <a:p>
            <a:pPr>
              <a:buNone/>
            </a:pPr>
            <a:endParaRPr lang="en-US" sz="2400" dirty="0"/>
          </a:p>
          <a:p>
            <a:pPr lvl="1" fontAlgn="base"/>
            <a:r>
              <a:rPr lang="en-US" sz="2600" i="1" dirty="0">
                <a:solidFill>
                  <a:schemeClr val="accent3"/>
                </a:solidFill>
              </a:rPr>
              <a:t>“What is the experience for individuals who are the minority within the organization?” </a:t>
            </a:r>
          </a:p>
          <a:p>
            <a:pPr lvl="1" fontAlgn="base"/>
            <a:r>
              <a:rPr lang="en-US" sz="2600" i="1" dirty="0">
                <a:solidFill>
                  <a:schemeClr val="accent3"/>
                </a:solidFill>
              </a:rPr>
              <a:t>“Do people with marginalized identities feel a sense of welcome and belonging?” </a:t>
            </a:r>
          </a:p>
          <a:p>
            <a:pPr lvl="1" fontAlgn="base"/>
            <a:r>
              <a:rPr lang="en-US" sz="2600" i="1" dirty="0">
                <a:solidFill>
                  <a:schemeClr val="accent3"/>
                </a:solidFill>
              </a:rPr>
              <a:t>“What don’t we realize we are doing that is negatively impacting our new, more diverse, teams?”</a:t>
            </a:r>
          </a:p>
          <a:p>
            <a:pPr lvl="1" fontAlgn="base">
              <a:buNone/>
            </a:pPr>
            <a:endParaRPr lang="en-US" sz="2500" dirty="0"/>
          </a:p>
          <a:p>
            <a:pPr lvl="1" fontAlgn="base">
              <a:buNone/>
            </a:pPr>
            <a:r>
              <a:rPr lang="en-US" sz="1400" dirty="0"/>
              <a:t>Drawn in part from </a:t>
            </a:r>
            <a:r>
              <a:rPr lang="en-US" sz="1400" dirty="0" err="1"/>
              <a:t>Dafina</a:t>
            </a:r>
            <a:r>
              <a:rPr lang="en-US" sz="1400" dirty="0"/>
              <a:t>-Lazarus Stewart, Bowling Green State University</a:t>
            </a:r>
          </a:p>
          <a:p>
            <a:pPr marL="53975" indent="0" algn="r">
              <a:spcBef>
                <a:spcPts val="0"/>
              </a:spcBef>
              <a:buNone/>
            </a:pPr>
            <a:r>
              <a:rPr lang="en-US" sz="1400" dirty="0"/>
              <a:t>https://www.insidehighered.com/views/2017/03/30/colleges-need-language-shift-not-one-you-think-essay</a:t>
            </a:r>
          </a:p>
        </p:txBody>
      </p:sp>
      <p:sp>
        <p:nvSpPr>
          <p:cNvPr id="4" name="Footer Placeholder 3"/>
          <p:cNvSpPr>
            <a:spLocks noGrp="1"/>
          </p:cNvSpPr>
          <p:nvPr>
            <p:ph type="ftr" sz="quarter" idx="11"/>
          </p:nvPr>
        </p:nvSpPr>
        <p:spPr/>
        <p:txBody>
          <a:bodyPr/>
          <a:lstStyle/>
          <a:p>
            <a:r>
              <a:rPr lang="en-US"/>
              <a:t>HEP PI Meeting - Diversity &amp; Inclusion</a:t>
            </a:r>
            <a:endParaRPr lang="en-US" dirty="0"/>
          </a:p>
        </p:txBody>
      </p:sp>
      <p:sp>
        <p:nvSpPr>
          <p:cNvPr id="5" name="Slide Number Placeholder 4"/>
          <p:cNvSpPr>
            <a:spLocks noGrp="1"/>
          </p:cNvSpPr>
          <p:nvPr>
            <p:ph type="sldNum" sz="quarter" idx="12"/>
          </p:nvPr>
        </p:nvSpPr>
        <p:spPr/>
        <p:txBody>
          <a:bodyPr/>
          <a:lstStyle/>
          <a:p>
            <a:fld id="{600448BA-62AF-4340-AB5F-316C0E06117B}" type="slidenum">
              <a:rPr lang="en-US" smtClean="0"/>
              <a:pPr/>
              <a:t>118</a:t>
            </a:fld>
            <a:endParaRPr lang="en-US"/>
          </a:p>
        </p:txBody>
      </p:sp>
      <p:sp>
        <p:nvSpPr>
          <p:cNvPr id="6" name="Date Placeholder 5"/>
          <p:cNvSpPr>
            <a:spLocks noGrp="1"/>
          </p:cNvSpPr>
          <p:nvPr>
            <p:ph type="dt" sz="half" idx="10"/>
          </p:nvPr>
        </p:nvSpPr>
        <p:spPr/>
        <p:txBody>
          <a:bodyPr/>
          <a:lstStyle/>
          <a:p>
            <a:r>
              <a:rPr lang="en-US"/>
              <a:t>8/23/2018</a:t>
            </a:r>
            <a:endParaRPr lang="en-US" dirty="0"/>
          </a:p>
        </p:txBody>
      </p:sp>
    </p:spTree>
    <p:extLst>
      <p:ext uri="{BB962C8B-B14F-4D97-AF65-F5344CB8AC3E}">
        <p14:creationId xmlns:p14="http://schemas.microsoft.com/office/powerpoint/2010/main" val="393821163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What’s the Difference? Equity</a:t>
            </a:r>
          </a:p>
        </p:txBody>
      </p:sp>
      <p:sp>
        <p:nvSpPr>
          <p:cNvPr id="3" name="Content Placeholder 2"/>
          <p:cNvSpPr>
            <a:spLocks noGrp="1"/>
          </p:cNvSpPr>
          <p:nvPr>
            <p:ph idx="1"/>
          </p:nvPr>
        </p:nvSpPr>
        <p:spPr/>
        <p:txBody>
          <a:bodyPr>
            <a:normAutofit fontScale="92500" lnSpcReduction="10000"/>
          </a:bodyPr>
          <a:lstStyle/>
          <a:p>
            <a:r>
              <a:rPr lang="en-US" sz="2400" b="1" dirty="0"/>
              <a:t>Equity: </a:t>
            </a:r>
            <a:r>
              <a:rPr lang="en-US" sz="2400" dirty="0"/>
              <a:t>a set of conditions that allows everyone to access the same opportunities. Equity acknowledges that individuals start out with different advantages, and identifies and seeks to mitigate structural barriers. </a:t>
            </a:r>
          </a:p>
          <a:p>
            <a:pPr>
              <a:buNone/>
            </a:pPr>
            <a:endParaRPr lang="en-US" sz="2900" dirty="0"/>
          </a:p>
          <a:p>
            <a:pPr lvl="1"/>
            <a:r>
              <a:rPr lang="en-US" sz="2200" i="1" dirty="0">
                <a:solidFill>
                  <a:schemeClr val="accent3"/>
                </a:solidFill>
              </a:rPr>
              <a:t>“What can we do to make sure everyone can succeed?” </a:t>
            </a:r>
          </a:p>
          <a:p>
            <a:pPr lvl="1"/>
            <a:r>
              <a:rPr lang="en-US" sz="2200" i="1" dirty="0">
                <a:solidFill>
                  <a:schemeClr val="accent3"/>
                </a:solidFill>
              </a:rPr>
              <a:t>“What conditions have we created that maintain certain groups as the perpetual majority here?” </a:t>
            </a:r>
          </a:p>
          <a:p>
            <a:pPr lvl="1"/>
            <a:r>
              <a:rPr lang="en-US" sz="2200" i="1" dirty="0">
                <a:solidFill>
                  <a:schemeClr val="accent3"/>
                </a:solidFill>
              </a:rPr>
              <a:t>“Are our structures and processes having the intended consequences and outcomes?”</a:t>
            </a:r>
          </a:p>
          <a:p>
            <a:pPr lvl="1">
              <a:buNone/>
            </a:pPr>
            <a:endParaRPr lang="en-US" sz="2500" i="1" dirty="0">
              <a:solidFill>
                <a:schemeClr val="accent3"/>
              </a:solidFill>
            </a:endParaRPr>
          </a:p>
          <a:p>
            <a:pPr lvl="1">
              <a:buNone/>
            </a:pPr>
            <a:r>
              <a:rPr lang="en-US" sz="1200" dirty="0"/>
              <a:t>Drawn in part from </a:t>
            </a:r>
            <a:r>
              <a:rPr lang="en-US" sz="1200" dirty="0" err="1"/>
              <a:t>Dafina</a:t>
            </a:r>
            <a:r>
              <a:rPr lang="en-US" sz="1200" dirty="0"/>
              <a:t>-Lazarus Stewart, Bowling Green State University</a:t>
            </a:r>
          </a:p>
          <a:p>
            <a:pPr marL="53975" indent="0" algn="r">
              <a:spcBef>
                <a:spcPts val="0"/>
              </a:spcBef>
              <a:buNone/>
            </a:pPr>
            <a:r>
              <a:rPr lang="en-US" sz="1200" dirty="0"/>
              <a:t>https://www.insidehighered.com/views/2017/03/30/colleges-need-language-shift-not-one-you-think-essay</a:t>
            </a:r>
          </a:p>
        </p:txBody>
      </p:sp>
      <p:sp>
        <p:nvSpPr>
          <p:cNvPr id="4" name="Footer Placeholder 3"/>
          <p:cNvSpPr>
            <a:spLocks noGrp="1"/>
          </p:cNvSpPr>
          <p:nvPr>
            <p:ph type="ftr" sz="quarter" idx="11"/>
          </p:nvPr>
        </p:nvSpPr>
        <p:spPr/>
        <p:txBody>
          <a:bodyPr/>
          <a:lstStyle/>
          <a:p>
            <a:r>
              <a:rPr lang="en-US"/>
              <a:t>HEP PI Meeting - Diversity &amp; Inclusion</a:t>
            </a:r>
            <a:endParaRPr lang="en-US" dirty="0"/>
          </a:p>
        </p:txBody>
      </p:sp>
      <p:sp>
        <p:nvSpPr>
          <p:cNvPr id="5" name="Slide Number Placeholder 4"/>
          <p:cNvSpPr>
            <a:spLocks noGrp="1"/>
          </p:cNvSpPr>
          <p:nvPr>
            <p:ph type="sldNum" sz="quarter" idx="12"/>
          </p:nvPr>
        </p:nvSpPr>
        <p:spPr/>
        <p:txBody>
          <a:bodyPr/>
          <a:lstStyle/>
          <a:p>
            <a:fld id="{600448BA-62AF-4340-AB5F-316C0E06117B}" type="slidenum">
              <a:rPr lang="en-US" smtClean="0"/>
              <a:pPr/>
              <a:t>119</a:t>
            </a:fld>
            <a:endParaRPr lang="en-US"/>
          </a:p>
        </p:txBody>
      </p:sp>
      <p:sp>
        <p:nvSpPr>
          <p:cNvPr id="6" name="Date Placeholder 5"/>
          <p:cNvSpPr>
            <a:spLocks noGrp="1"/>
          </p:cNvSpPr>
          <p:nvPr>
            <p:ph type="dt" sz="half" idx="10"/>
          </p:nvPr>
        </p:nvSpPr>
        <p:spPr/>
        <p:txBody>
          <a:bodyPr/>
          <a:lstStyle/>
          <a:p>
            <a:r>
              <a:rPr lang="en-US"/>
              <a:t>8/23/2018</a:t>
            </a:r>
            <a:endParaRPr lang="en-US" dirty="0"/>
          </a:p>
        </p:txBody>
      </p:sp>
    </p:spTree>
    <p:extLst>
      <p:ext uri="{BB962C8B-B14F-4D97-AF65-F5344CB8AC3E}">
        <p14:creationId xmlns:p14="http://schemas.microsoft.com/office/powerpoint/2010/main" val="18549525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2BC98F-36D4-4E39-AF57-30B95A33C01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72705" y="0"/>
            <a:ext cx="4271297" cy="2228194"/>
          </a:xfrm>
          <a:prstGeom prst="rect">
            <a:avLst/>
          </a:prstGeom>
        </p:spPr>
      </p:pic>
      <p:sp>
        <p:nvSpPr>
          <p:cNvPr id="2" name="Title 1">
            <a:extLst>
              <a:ext uri="{FF2B5EF4-FFF2-40B4-BE49-F238E27FC236}">
                <a16:creationId xmlns:a16="http://schemas.microsoft.com/office/drawing/2014/main" id="{2EAC6CE2-2897-411E-8797-B6887DDE78BB}"/>
              </a:ext>
            </a:extLst>
          </p:cNvPr>
          <p:cNvSpPr>
            <a:spLocks noGrp="1"/>
          </p:cNvSpPr>
          <p:nvPr>
            <p:ph type="title"/>
          </p:nvPr>
        </p:nvSpPr>
        <p:spPr/>
        <p:txBody>
          <a:bodyPr/>
          <a:lstStyle/>
          <a:p>
            <a:r>
              <a:rPr lang="en-US" dirty="0"/>
              <a:t>Tell a Story</a:t>
            </a:r>
          </a:p>
        </p:txBody>
      </p:sp>
      <p:sp>
        <p:nvSpPr>
          <p:cNvPr id="3" name="Content Placeholder 2">
            <a:extLst>
              <a:ext uri="{FF2B5EF4-FFF2-40B4-BE49-F238E27FC236}">
                <a16:creationId xmlns:a16="http://schemas.microsoft.com/office/drawing/2014/main" id="{C3124DC3-5FAF-41DF-982C-C30F20B9BD09}"/>
              </a:ext>
            </a:extLst>
          </p:cNvPr>
          <p:cNvSpPr>
            <a:spLocks noGrp="1"/>
          </p:cNvSpPr>
          <p:nvPr>
            <p:ph idx="1"/>
          </p:nvPr>
        </p:nvSpPr>
        <p:spPr/>
        <p:txBody>
          <a:bodyPr>
            <a:normAutofit fontScale="55000" lnSpcReduction="20000"/>
          </a:bodyPr>
          <a:lstStyle/>
          <a:p>
            <a:r>
              <a:rPr lang="en-US" dirty="0"/>
              <a:t>The best compliment that you can get </a:t>
            </a:r>
            <a:br>
              <a:rPr lang="en-US" dirty="0"/>
            </a:br>
            <a:r>
              <a:rPr lang="en-US" dirty="0"/>
              <a:t>from a reviewer: </a:t>
            </a:r>
            <a:r>
              <a:rPr lang="en-US" b="1" dirty="0">
                <a:solidFill>
                  <a:srgbClr val="003399"/>
                </a:solidFill>
              </a:rPr>
              <a:t>“This was a pleasure </a:t>
            </a:r>
            <a:br>
              <a:rPr lang="en-US" b="1" dirty="0">
                <a:solidFill>
                  <a:srgbClr val="003399"/>
                </a:solidFill>
              </a:rPr>
            </a:br>
            <a:r>
              <a:rPr lang="en-US" b="1" dirty="0">
                <a:solidFill>
                  <a:srgbClr val="003399"/>
                </a:solidFill>
              </a:rPr>
              <a:t>to read.”</a:t>
            </a:r>
          </a:p>
          <a:p>
            <a:pPr lvl="1"/>
            <a:r>
              <a:rPr lang="en-US" dirty="0">
                <a:solidFill>
                  <a:srgbClr val="C00000"/>
                </a:solidFill>
              </a:rPr>
              <a:t>Avoid the trap of “narrow casting.” </a:t>
            </a:r>
            <a:r>
              <a:rPr lang="en-US" dirty="0"/>
              <a:t>Readers </a:t>
            </a:r>
            <a:br>
              <a:rPr lang="en-US" dirty="0"/>
            </a:br>
            <a:r>
              <a:rPr lang="en-US" dirty="0"/>
              <a:t>of your proposal will come from many </a:t>
            </a:r>
            <a:br>
              <a:rPr lang="en-US" dirty="0"/>
            </a:br>
            <a:r>
              <a:rPr lang="en-US" dirty="0"/>
              <a:t>disciplines within particle physics, accelerator </a:t>
            </a:r>
            <a:br>
              <a:rPr lang="en-US" dirty="0"/>
            </a:br>
            <a:r>
              <a:rPr lang="en-US" dirty="0"/>
              <a:t>science, and related fields </a:t>
            </a:r>
          </a:p>
          <a:p>
            <a:r>
              <a:rPr lang="en-US" dirty="0"/>
              <a:t>Intersperse graphics to stimulate and illustrate</a:t>
            </a:r>
          </a:p>
          <a:p>
            <a:pPr lvl="1"/>
            <a:r>
              <a:rPr lang="en-US" dirty="0"/>
              <a:t>A single high-resolution photo is often more impactful than a few paragraphs of narrative</a:t>
            </a:r>
          </a:p>
          <a:p>
            <a:pPr lvl="1"/>
            <a:r>
              <a:rPr lang="en-US" dirty="0"/>
              <a:t>Avoid using: a copy of a copy; a collage of tiny plots; a graphic that is outdated</a:t>
            </a:r>
          </a:p>
          <a:p>
            <a:r>
              <a:rPr lang="en-US" dirty="0"/>
              <a:t>Begin with “Why?”</a:t>
            </a:r>
          </a:p>
          <a:p>
            <a:pPr lvl="1"/>
            <a:r>
              <a:rPr lang="en-US" b="1" dirty="0"/>
              <a:t>Why</a:t>
            </a:r>
            <a:r>
              <a:rPr lang="en-US" dirty="0"/>
              <a:t> tends to </a:t>
            </a:r>
            <a:r>
              <a:rPr lang="en-US" b="1" dirty="0">
                <a:solidFill>
                  <a:srgbClr val="003399"/>
                </a:solidFill>
              </a:rPr>
              <a:t>reach an emotional chord with audiences </a:t>
            </a:r>
            <a:r>
              <a:rPr lang="en-US" dirty="0"/>
              <a:t>that can inspire the actions you desire. When communicating about vision, values, broad concepts, start with the why</a:t>
            </a:r>
          </a:p>
          <a:p>
            <a:pPr lvl="1"/>
            <a:r>
              <a:rPr lang="en-US" b="1" dirty="0"/>
              <a:t>What</a:t>
            </a:r>
            <a:r>
              <a:rPr lang="en-US" dirty="0"/>
              <a:t> – once inspired, </a:t>
            </a:r>
            <a:r>
              <a:rPr lang="en-US" b="1" dirty="0">
                <a:solidFill>
                  <a:schemeClr val="accent1"/>
                </a:solidFill>
              </a:rPr>
              <a:t>adults have a strong desire to know </a:t>
            </a:r>
            <a:r>
              <a:rPr lang="en-US" dirty="0"/>
              <a:t>more about the what</a:t>
            </a:r>
          </a:p>
          <a:p>
            <a:pPr lvl="1"/>
            <a:r>
              <a:rPr lang="en-US" b="1" dirty="0"/>
              <a:t>Who</a:t>
            </a:r>
            <a:r>
              <a:rPr lang="en-US" dirty="0"/>
              <a:t> refers to the </a:t>
            </a:r>
            <a:r>
              <a:rPr lang="en-US" b="1" dirty="0">
                <a:solidFill>
                  <a:srgbClr val="2744BF"/>
                </a:solidFill>
              </a:rPr>
              <a:t>breakdown of your research team </a:t>
            </a:r>
            <a:r>
              <a:rPr lang="en-US" dirty="0"/>
              <a:t>as you pose your questions. Be mindful to think cross functionally</a:t>
            </a:r>
          </a:p>
          <a:p>
            <a:pPr lvl="1"/>
            <a:r>
              <a:rPr lang="en-US" b="1" dirty="0"/>
              <a:t>Where</a:t>
            </a:r>
            <a:r>
              <a:rPr lang="en-US" dirty="0"/>
              <a:t> needs a thoughtful, </a:t>
            </a:r>
            <a:r>
              <a:rPr lang="en-US" b="1" dirty="0">
                <a:solidFill>
                  <a:schemeClr val="accent1"/>
                </a:solidFill>
              </a:rPr>
              <a:t>detailed analysis for your efforts </a:t>
            </a:r>
            <a:r>
              <a:rPr lang="en-US" dirty="0"/>
              <a:t>to be most successful</a:t>
            </a:r>
          </a:p>
          <a:p>
            <a:pPr lvl="1"/>
            <a:r>
              <a:rPr lang="en-US" b="1" dirty="0"/>
              <a:t>When</a:t>
            </a:r>
            <a:r>
              <a:rPr lang="en-US" dirty="0"/>
              <a:t> will give you a </a:t>
            </a:r>
            <a:r>
              <a:rPr lang="en-US" b="1" dirty="0">
                <a:solidFill>
                  <a:srgbClr val="003399"/>
                </a:solidFill>
              </a:rPr>
              <a:t>sense of direction and sometimes urgency</a:t>
            </a:r>
          </a:p>
          <a:p>
            <a:pPr lvl="1"/>
            <a:r>
              <a:rPr lang="en-US" b="1" dirty="0"/>
              <a:t>How</a:t>
            </a:r>
            <a:r>
              <a:rPr lang="en-US" dirty="0"/>
              <a:t> is usually the “work horse” of your planning team and </a:t>
            </a:r>
            <a:r>
              <a:rPr lang="en-US" b="1" dirty="0">
                <a:solidFill>
                  <a:schemeClr val="accent1"/>
                </a:solidFill>
              </a:rPr>
              <a:t>guides your project planning with tasks and tactics</a:t>
            </a:r>
          </a:p>
        </p:txBody>
      </p:sp>
      <p:sp>
        <p:nvSpPr>
          <p:cNvPr id="4" name="Footer Placeholder 3">
            <a:extLst>
              <a:ext uri="{FF2B5EF4-FFF2-40B4-BE49-F238E27FC236}">
                <a16:creationId xmlns:a16="http://schemas.microsoft.com/office/drawing/2014/main" id="{26D2AB40-61F7-4DE7-A94C-014BDF4C42C0}"/>
              </a:ext>
            </a:extLst>
          </p:cNvPr>
          <p:cNvSpPr>
            <a:spLocks noGrp="1"/>
          </p:cNvSpPr>
          <p:nvPr>
            <p:ph type="ftr" sz="quarter" idx="11"/>
          </p:nvPr>
        </p:nvSpPr>
        <p:spPr/>
        <p:txBody>
          <a:bodyPr/>
          <a:lstStyle/>
          <a:p>
            <a:r>
              <a:rPr lang="en-US"/>
              <a:t>HEP @ 53rd Annual Users Mtg</a:t>
            </a:r>
            <a:endParaRPr lang="en-US" dirty="0"/>
          </a:p>
        </p:txBody>
      </p:sp>
      <p:sp>
        <p:nvSpPr>
          <p:cNvPr id="5" name="Slide Number Placeholder 4">
            <a:extLst>
              <a:ext uri="{FF2B5EF4-FFF2-40B4-BE49-F238E27FC236}">
                <a16:creationId xmlns:a16="http://schemas.microsoft.com/office/drawing/2014/main" id="{39D9A47B-169B-4867-896F-F29BDC3FF7EB}"/>
              </a:ext>
            </a:extLst>
          </p:cNvPr>
          <p:cNvSpPr>
            <a:spLocks noGrp="1"/>
          </p:cNvSpPr>
          <p:nvPr>
            <p:ph type="sldNum" sz="quarter" idx="12"/>
          </p:nvPr>
        </p:nvSpPr>
        <p:spPr/>
        <p:txBody>
          <a:bodyPr/>
          <a:lstStyle/>
          <a:p>
            <a:fld id="{600448BA-62AF-4340-AB5F-316C0E06117B}" type="slidenum">
              <a:rPr lang="en-US" smtClean="0"/>
              <a:pPr/>
              <a:t>12</a:t>
            </a:fld>
            <a:endParaRPr lang="en-US"/>
          </a:p>
        </p:txBody>
      </p:sp>
      <p:sp>
        <p:nvSpPr>
          <p:cNvPr id="6" name="Date Placeholder 5">
            <a:extLst>
              <a:ext uri="{FF2B5EF4-FFF2-40B4-BE49-F238E27FC236}">
                <a16:creationId xmlns:a16="http://schemas.microsoft.com/office/drawing/2014/main" id="{106C10D8-87C6-4F43-8F09-7185FCE79208}"/>
              </a:ext>
            </a:extLst>
          </p:cNvPr>
          <p:cNvSpPr>
            <a:spLocks noGrp="1"/>
          </p:cNvSpPr>
          <p:nvPr>
            <p:ph type="dt" sz="half" idx="10"/>
          </p:nvPr>
        </p:nvSpPr>
        <p:spPr/>
        <p:txBody>
          <a:bodyPr/>
          <a:lstStyle/>
          <a:p>
            <a:r>
              <a:rPr lang="en-US"/>
              <a:t>12 August 2020</a:t>
            </a:r>
            <a:endParaRPr lang="en-US" dirty="0"/>
          </a:p>
        </p:txBody>
      </p:sp>
      <p:sp>
        <p:nvSpPr>
          <p:cNvPr id="9" name="TextBox 8">
            <a:extLst>
              <a:ext uri="{FF2B5EF4-FFF2-40B4-BE49-F238E27FC236}">
                <a16:creationId xmlns:a16="http://schemas.microsoft.com/office/drawing/2014/main" id="{9BD21EA1-5C36-4898-B0EF-51F97C3CE84E}"/>
              </a:ext>
            </a:extLst>
          </p:cNvPr>
          <p:cNvSpPr txBox="1"/>
          <p:nvPr/>
        </p:nvSpPr>
        <p:spPr>
          <a:xfrm>
            <a:off x="7716990" y="2342998"/>
            <a:ext cx="1156205" cy="523220"/>
          </a:xfrm>
          <a:prstGeom prst="rect">
            <a:avLst/>
          </a:prstGeom>
          <a:solidFill>
            <a:schemeClr val="accent1">
              <a:lumMod val="20000"/>
              <a:lumOff val="80000"/>
            </a:schemeClr>
          </a:solidFill>
        </p:spPr>
        <p:txBody>
          <a:bodyPr wrap="square" rtlCol="0">
            <a:spAutoFit/>
          </a:bodyPr>
          <a:lstStyle/>
          <a:p>
            <a:r>
              <a:rPr lang="en-US" sz="1400" b="1" dirty="0">
                <a:solidFill>
                  <a:srgbClr val="2744BF"/>
                </a:solidFill>
              </a:rPr>
              <a:t>More in back-up</a:t>
            </a:r>
          </a:p>
        </p:txBody>
      </p:sp>
    </p:spTree>
    <p:extLst>
      <p:ext uri="{BB962C8B-B14F-4D97-AF65-F5344CB8AC3E}">
        <p14:creationId xmlns:p14="http://schemas.microsoft.com/office/powerpoint/2010/main" val="35921911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3FEA6-5169-4453-A7D9-4C5949C88293}"/>
              </a:ext>
            </a:extLst>
          </p:cNvPr>
          <p:cNvSpPr>
            <a:spLocks noGrp="1"/>
          </p:cNvSpPr>
          <p:nvPr>
            <p:ph type="title"/>
          </p:nvPr>
        </p:nvSpPr>
        <p:spPr/>
        <p:txBody>
          <a:bodyPr>
            <a:normAutofit fontScale="90000"/>
          </a:bodyPr>
          <a:lstStyle/>
          <a:p>
            <a:r>
              <a:rPr lang="en-US" sz="3100" dirty="0"/>
              <a:t>Multi-university project to tackle equity and inclusion in STEM</a:t>
            </a:r>
            <a:endParaRPr lang="en-US" dirty="0"/>
          </a:p>
        </p:txBody>
      </p:sp>
      <p:pic>
        <p:nvPicPr>
          <p:cNvPr id="2050" name="Picture 2" descr="SEISMIC is represented by 10 large public institutions across the country.">
            <a:extLst>
              <a:ext uri="{FF2B5EF4-FFF2-40B4-BE49-F238E27FC236}">
                <a16:creationId xmlns:a16="http://schemas.microsoft.com/office/drawing/2014/main" id="{8A864587-5BB7-4DA0-B9A5-410BD97D4C21}"/>
              </a:ext>
            </a:extLst>
          </p:cNvPr>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tretch>
            <a:fillRect/>
          </a:stretch>
        </p:blipFill>
        <p:spPr bwMode="auto">
          <a:xfrm>
            <a:off x="4881453" y="1000272"/>
            <a:ext cx="4262547" cy="2962128"/>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6">
            <a:extLst>
              <a:ext uri="{FF2B5EF4-FFF2-40B4-BE49-F238E27FC236}">
                <a16:creationId xmlns:a16="http://schemas.microsoft.com/office/drawing/2014/main" id="{CB3FD98C-AA63-4EA0-849C-4EFA720CE9D6}"/>
              </a:ext>
            </a:extLst>
          </p:cNvPr>
          <p:cNvSpPr>
            <a:spLocks noGrp="1"/>
          </p:cNvSpPr>
          <p:nvPr>
            <p:ph sz="half" idx="2"/>
          </p:nvPr>
        </p:nvSpPr>
        <p:spPr>
          <a:xfrm>
            <a:off x="349427" y="937210"/>
            <a:ext cx="4584748" cy="5085218"/>
          </a:xfrm>
        </p:spPr>
        <p:txBody>
          <a:bodyPr>
            <a:normAutofit fontScale="70000" lnSpcReduction="20000"/>
          </a:bodyPr>
          <a:lstStyle/>
          <a:p>
            <a:r>
              <a:rPr lang="en-US" dirty="0"/>
              <a:t>Many students attend college dreaming of careers in science, technology, engineering and math fields. At public research universities like the University of Michigan, </a:t>
            </a:r>
            <a:r>
              <a:rPr lang="en-US" b="1" dirty="0"/>
              <a:t>introductory courses in these subjects are the first steps on a path to a STEM degree</a:t>
            </a:r>
            <a:r>
              <a:rPr lang="en-US" dirty="0"/>
              <a:t>.</a:t>
            </a:r>
          </a:p>
          <a:p>
            <a:r>
              <a:rPr lang="en-US" dirty="0"/>
              <a:t>These classes are huge, enrolling hundreds—even thousands—of students. They also can be challenging, </a:t>
            </a:r>
            <a:r>
              <a:rPr lang="en-US" b="1" dirty="0"/>
              <a:t>causing many students to stumble on these first steps</a:t>
            </a:r>
            <a:r>
              <a:rPr lang="en-US" dirty="0"/>
              <a:t>.</a:t>
            </a:r>
          </a:p>
          <a:p>
            <a:r>
              <a:rPr lang="en-US" dirty="0"/>
              <a:t>As a result, </a:t>
            </a:r>
            <a:r>
              <a:rPr lang="en-US" b="1" dirty="0"/>
              <a:t>students often shift course, abandoning their dreams of working in a STEM discipline</a:t>
            </a:r>
            <a:r>
              <a:rPr lang="en-US" dirty="0"/>
              <a:t>, researchers say. This is especially true for students who </a:t>
            </a:r>
            <a:r>
              <a:rPr lang="en-US" b="1" dirty="0"/>
              <a:t>do not see themselves represented among the current ranks of STEM professionals</a:t>
            </a:r>
            <a:r>
              <a:rPr lang="en-US" dirty="0"/>
              <a:t>. When this happens, the researchers say, society loses solutions to problems these students might have addressed and discoveries they could have made.</a:t>
            </a:r>
          </a:p>
          <a:p>
            <a:r>
              <a:rPr lang="en-US" dirty="0"/>
              <a:t>Concerns about equity and inclusion in STEM education go beyond gender to concerns about race, socioeconomic status, religion, sexual orientation, politics and generation in college. For example, </a:t>
            </a:r>
            <a:r>
              <a:rPr lang="en-US" b="1" dirty="0"/>
              <a:t>African Americans and Hispanics hold only 9% and 7% of STEM career positions</a:t>
            </a:r>
            <a:r>
              <a:rPr lang="en-US" dirty="0"/>
              <a:t>, respectively..</a:t>
            </a:r>
          </a:p>
        </p:txBody>
      </p:sp>
      <p:sp>
        <p:nvSpPr>
          <p:cNvPr id="4" name="Date Placeholder 3">
            <a:extLst>
              <a:ext uri="{FF2B5EF4-FFF2-40B4-BE49-F238E27FC236}">
                <a16:creationId xmlns:a16="http://schemas.microsoft.com/office/drawing/2014/main" id="{40C3C844-1AEC-479F-BE98-E84C0A0272C4}"/>
              </a:ext>
            </a:extLst>
          </p:cNvPr>
          <p:cNvSpPr>
            <a:spLocks noGrp="1"/>
          </p:cNvSpPr>
          <p:nvPr>
            <p:ph type="dt" sz="half" idx="10"/>
          </p:nvPr>
        </p:nvSpPr>
        <p:spPr/>
        <p:txBody>
          <a:bodyPr/>
          <a:lstStyle/>
          <a:p>
            <a:r>
              <a:rPr lang="en-US"/>
              <a:t>12 August 2020</a:t>
            </a:r>
            <a:endParaRPr lang="en-US" dirty="0"/>
          </a:p>
        </p:txBody>
      </p:sp>
      <p:sp>
        <p:nvSpPr>
          <p:cNvPr id="5" name="Footer Placeholder 4">
            <a:extLst>
              <a:ext uri="{FF2B5EF4-FFF2-40B4-BE49-F238E27FC236}">
                <a16:creationId xmlns:a16="http://schemas.microsoft.com/office/drawing/2014/main" id="{548CA6D3-E564-43B4-8530-4C7C139CCBAF}"/>
              </a:ext>
            </a:extLst>
          </p:cNvPr>
          <p:cNvSpPr>
            <a:spLocks noGrp="1"/>
          </p:cNvSpPr>
          <p:nvPr>
            <p:ph type="ftr" sz="quarter" idx="11"/>
          </p:nvPr>
        </p:nvSpPr>
        <p:spPr/>
        <p:txBody>
          <a:bodyPr/>
          <a:lstStyle/>
          <a:p>
            <a:r>
              <a:rPr lang="en-US" dirty="0"/>
              <a:t>HEP @ 53rd Annual Users Mtg</a:t>
            </a:r>
          </a:p>
        </p:txBody>
      </p:sp>
      <p:sp>
        <p:nvSpPr>
          <p:cNvPr id="6" name="Slide Number Placeholder 5">
            <a:extLst>
              <a:ext uri="{FF2B5EF4-FFF2-40B4-BE49-F238E27FC236}">
                <a16:creationId xmlns:a16="http://schemas.microsoft.com/office/drawing/2014/main" id="{5EB6BB3F-E704-4A4E-9951-AF179DE07A45}"/>
              </a:ext>
            </a:extLst>
          </p:cNvPr>
          <p:cNvSpPr>
            <a:spLocks noGrp="1"/>
          </p:cNvSpPr>
          <p:nvPr>
            <p:ph type="sldNum" sz="quarter" idx="12"/>
          </p:nvPr>
        </p:nvSpPr>
        <p:spPr/>
        <p:txBody>
          <a:bodyPr/>
          <a:lstStyle/>
          <a:p>
            <a:fld id="{600448BA-62AF-4340-AB5F-316C0E06117B}" type="slidenum">
              <a:rPr lang="en-US" smtClean="0"/>
              <a:pPr/>
              <a:t>120</a:t>
            </a:fld>
            <a:endParaRPr lang="en-US"/>
          </a:p>
        </p:txBody>
      </p:sp>
      <p:sp>
        <p:nvSpPr>
          <p:cNvPr id="9" name="Content Placeholder 6">
            <a:extLst>
              <a:ext uri="{FF2B5EF4-FFF2-40B4-BE49-F238E27FC236}">
                <a16:creationId xmlns:a16="http://schemas.microsoft.com/office/drawing/2014/main" id="{8BB11338-48BF-473A-9038-1D8DE02BDA4A}"/>
              </a:ext>
            </a:extLst>
          </p:cNvPr>
          <p:cNvSpPr txBox="1">
            <a:spLocks/>
          </p:cNvSpPr>
          <p:nvPr/>
        </p:nvSpPr>
        <p:spPr>
          <a:xfrm>
            <a:off x="4930406" y="4173909"/>
            <a:ext cx="4145188" cy="1883201"/>
          </a:xfrm>
          <a:prstGeom prst="rect">
            <a:avLst/>
          </a:prstGeom>
        </p:spPr>
        <p:txBody>
          <a:bodyPr vert="horz" lIns="91440" tIns="45720" rIns="91440" bIns="45720" rtlCol="0">
            <a:normAutofit fontScale="85000" lnSpcReduction="20000"/>
          </a:bodyPr>
          <a:lstStyle>
            <a:lvl1pPr marL="227013" indent="-173038" algn="l" defTabSz="685800" rtl="0" eaLnBrk="1" latinLnBrk="0" hangingPunct="1">
              <a:lnSpc>
                <a:spcPct val="120000"/>
              </a:lnSpc>
              <a:spcBef>
                <a:spcPts val="1000"/>
              </a:spcBef>
              <a:buClr>
                <a:schemeClr val="tx2"/>
              </a:buClr>
              <a:buSzPct val="80000"/>
              <a:buFont typeface="Wingdings 3" panose="05040102010807070707" pitchFamily="18" charset="2"/>
              <a:buChar char=""/>
              <a:defRPr sz="1650" kern="1200">
                <a:solidFill>
                  <a:schemeClr val="tx1"/>
                </a:solidFill>
                <a:latin typeface="+mn-lt"/>
                <a:ea typeface="+mn-ea"/>
                <a:cs typeface="+mn-cs"/>
              </a:defRPr>
            </a:lvl1pPr>
            <a:lvl2pPr marL="39846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500" kern="1200">
                <a:solidFill>
                  <a:schemeClr val="tx1">
                    <a:lumMod val="75000"/>
                    <a:lumOff val="25000"/>
                  </a:schemeClr>
                </a:solidFill>
                <a:latin typeface="+mn-lt"/>
                <a:ea typeface="+mn-ea"/>
                <a:cs typeface="+mn-cs"/>
              </a:defRPr>
            </a:lvl2pPr>
            <a:lvl3pPr marL="56991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350" kern="1200">
                <a:solidFill>
                  <a:schemeClr val="tx1">
                    <a:lumMod val="75000"/>
                    <a:lumOff val="25000"/>
                  </a:schemeClr>
                </a:solidFill>
                <a:latin typeface="+mn-lt"/>
                <a:ea typeface="+mn-ea"/>
                <a:cs typeface="+mn-cs"/>
              </a:defRPr>
            </a:lvl3pPr>
            <a:lvl4pPr marL="742950" indent="-173038"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200" kern="1200">
                <a:solidFill>
                  <a:schemeClr val="tx1">
                    <a:lumMod val="75000"/>
                    <a:lumOff val="25000"/>
                  </a:schemeClr>
                </a:solidFill>
                <a:latin typeface="+mn-lt"/>
                <a:ea typeface="+mn-ea"/>
                <a:cs typeface="+mn-cs"/>
              </a:defRPr>
            </a:lvl4pPr>
            <a:lvl5pPr marL="914400"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200" kern="1200">
                <a:solidFill>
                  <a:schemeClr val="tx1">
                    <a:lumMod val="75000"/>
                    <a:lumOff val="25000"/>
                  </a:schemeClr>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9pPr>
          </a:lstStyle>
          <a:p>
            <a:r>
              <a:rPr lang="en-US" dirty="0">
                <a:solidFill>
                  <a:srgbClr val="C00000"/>
                </a:solidFill>
              </a:rPr>
              <a:t>Students that are first-generation, low-income and underrepresented minorities </a:t>
            </a:r>
            <a:r>
              <a:rPr lang="en-US" b="1" dirty="0"/>
              <a:t>can be lost at three times the rate of white students </a:t>
            </a:r>
            <a:r>
              <a:rPr lang="en-US" dirty="0"/>
              <a:t>who have </a:t>
            </a:r>
            <a:r>
              <a:rPr lang="en-US" b="1" dirty="0"/>
              <a:t>benefitted from greater prior opportunities </a:t>
            </a:r>
            <a:r>
              <a:rPr lang="en-US" dirty="0"/>
              <a:t>to learn the material. Even if they stay in the class, they are often a </a:t>
            </a:r>
            <a:r>
              <a:rPr lang="en-US" b="1" dirty="0"/>
              <a:t>full course grade behind </a:t>
            </a:r>
            <a:r>
              <a:rPr lang="en-US" dirty="0"/>
              <a:t>other students.</a:t>
            </a:r>
          </a:p>
        </p:txBody>
      </p:sp>
      <p:sp>
        <p:nvSpPr>
          <p:cNvPr id="8" name="Content Placeholder 1">
            <a:extLst>
              <a:ext uri="{FF2B5EF4-FFF2-40B4-BE49-F238E27FC236}">
                <a16:creationId xmlns:a16="http://schemas.microsoft.com/office/drawing/2014/main" id="{C645319D-ED80-42CE-A8F2-687239B415CA}"/>
              </a:ext>
            </a:extLst>
          </p:cNvPr>
          <p:cNvSpPr txBox="1">
            <a:spLocks/>
          </p:cNvSpPr>
          <p:nvPr/>
        </p:nvSpPr>
        <p:spPr>
          <a:xfrm>
            <a:off x="34295" y="5559367"/>
            <a:ext cx="4338008" cy="605875"/>
          </a:xfrm>
          <a:prstGeom prst="rect">
            <a:avLst/>
          </a:prstGeom>
        </p:spPr>
        <p:txBody>
          <a:bodyPr vert="horz" lIns="91440" tIns="45720" rIns="91440" bIns="45720" rtlCol="0">
            <a:normAutofit fontScale="25000" lnSpcReduction="20000"/>
          </a:bodyPr>
          <a:lstStyle>
            <a:lvl1pPr marL="227013" indent="-173038" algn="l" defTabSz="685800" rtl="0" eaLnBrk="1" latinLnBrk="0" hangingPunct="1">
              <a:lnSpc>
                <a:spcPct val="120000"/>
              </a:lnSpc>
              <a:spcBef>
                <a:spcPts val="1000"/>
              </a:spcBef>
              <a:buClr>
                <a:schemeClr val="tx2"/>
              </a:buClr>
              <a:buSzPct val="80000"/>
              <a:buFont typeface="Wingdings 3" panose="05040102010807070707" pitchFamily="18" charset="2"/>
              <a:buChar char=""/>
              <a:defRPr sz="2800" kern="1200">
                <a:solidFill>
                  <a:schemeClr val="tx1"/>
                </a:solidFill>
                <a:latin typeface="+mn-lt"/>
                <a:ea typeface="+mn-ea"/>
                <a:cs typeface="+mn-cs"/>
              </a:defRPr>
            </a:lvl1pPr>
            <a:lvl2pPr marL="39846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2400" kern="1200">
                <a:solidFill>
                  <a:schemeClr val="tx1">
                    <a:lumMod val="75000"/>
                    <a:lumOff val="25000"/>
                  </a:schemeClr>
                </a:solidFill>
                <a:latin typeface="+mn-lt"/>
                <a:ea typeface="+mn-ea"/>
                <a:cs typeface="+mn-cs"/>
              </a:defRPr>
            </a:lvl2pPr>
            <a:lvl3pPr marL="56991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2000" kern="1200">
                <a:solidFill>
                  <a:schemeClr val="tx1">
                    <a:lumMod val="75000"/>
                    <a:lumOff val="25000"/>
                  </a:schemeClr>
                </a:solidFill>
                <a:latin typeface="+mn-lt"/>
                <a:ea typeface="+mn-ea"/>
                <a:cs typeface="+mn-cs"/>
              </a:defRPr>
            </a:lvl3pPr>
            <a:lvl4pPr marL="742950" indent="-173038"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4pPr>
            <a:lvl5pPr marL="914400"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a:lstStyle>
          <a:p>
            <a:pPr marL="53975" indent="0">
              <a:spcBef>
                <a:spcPts val="0"/>
              </a:spcBef>
              <a:buClr>
                <a:srgbClr val="0F3F66"/>
              </a:buClr>
              <a:buNone/>
            </a:pPr>
            <a:r>
              <a:rPr lang="en-US" sz="4800" b="1" dirty="0">
                <a:solidFill>
                  <a:prstClr val="black"/>
                </a:solidFill>
              </a:rPr>
              <a:t>Sources: </a:t>
            </a:r>
          </a:p>
          <a:p>
            <a:pPr marL="53975" indent="0">
              <a:spcBef>
                <a:spcPts val="0"/>
              </a:spcBef>
              <a:buClr>
                <a:srgbClr val="0F3F66"/>
              </a:buClr>
              <a:buNone/>
            </a:pPr>
            <a:r>
              <a:rPr lang="en-US" sz="4400" b="1" dirty="0">
                <a:hlinkClick r:id="rId3"/>
              </a:rPr>
              <a:t>https://sites.google.com/umich.edu/SEISMIC/</a:t>
            </a:r>
            <a:r>
              <a:rPr lang="en-US" sz="6400" b="1" dirty="0">
                <a:solidFill>
                  <a:prstClr val="black"/>
                </a:solidFill>
              </a:rPr>
              <a:t>  </a:t>
            </a:r>
            <a:r>
              <a:rPr lang="en-US" sz="4400" b="1" dirty="0">
                <a:hlinkClick r:id="rId4"/>
              </a:rPr>
              <a:t>https://www.symmetrymagazine.org/</a:t>
            </a:r>
            <a:endParaRPr lang="en-US" sz="6400" b="1" dirty="0"/>
          </a:p>
          <a:p>
            <a:pPr marL="53975" indent="0">
              <a:buClr>
                <a:srgbClr val="0F3F66"/>
              </a:buClr>
              <a:buNone/>
            </a:pPr>
            <a:r>
              <a:rPr lang="en-US" sz="2200" b="1" dirty="0">
                <a:solidFill>
                  <a:prstClr val="black"/>
                </a:solidFill>
              </a:rPr>
              <a:t> </a:t>
            </a:r>
            <a:endParaRPr lang="en-US" dirty="0">
              <a:solidFill>
                <a:prstClr val="black"/>
              </a:solidFill>
            </a:endParaRPr>
          </a:p>
        </p:txBody>
      </p:sp>
    </p:spTree>
    <p:extLst>
      <p:ext uri="{BB962C8B-B14F-4D97-AF65-F5344CB8AC3E}">
        <p14:creationId xmlns:p14="http://schemas.microsoft.com/office/powerpoint/2010/main" val="212276454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Thought exercise</a:t>
            </a:r>
          </a:p>
        </p:txBody>
      </p:sp>
      <p:sp>
        <p:nvSpPr>
          <p:cNvPr id="3" name="Content Placeholder 2"/>
          <p:cNvSpPr>
            <a:spLocks noGrp="1"/>
          </p:cNvSpPr>
          <p:nvPr>
            <p:ph idx="1"/>
          </p:nvPr>
        </p:nvSpPr>
        <p:spPr/>
        <p:txBody>
          <a:bodyPr>
            <a:noAutofit/>
          </a:bodyPr>
          <a:lstStyle/>
          <a:p>
            <a:pPr marL="53975" indent="0" fontAlgn="base">
              <a:buNone/>
            </a:pPr>
            <a:r>
              <a:rPr lang="en-US" sz="1800" dirty="0"/>
              <a:t>Think about a </a:t>
            </a:r>
            <a:r>
              <a:rPr lang="en-US" sz="1800" b="1" dirty="0">
                <a:solidFill>
                  <a:schemeClr val="accent3"/>
                </a:solidFill>
              </a:rPr>
              <a:t>process at your institution in which you are a key player.</a:t>
            </a:r>
          </a:p>
          <a:p>
            <a:pPr fontAlgn="base"/>
            <a:r>
              <a:rPr lang="en-US" sz="1800" dirty="0"/>
              <a:t>Where in that process does </a:t>
            </a:r>
            <a:r>
              <a:rPr lang="en-US" sz="1800" b="1" dirty="0"/>
              <a:t>individual decision-making </a:t>
            </a:r>
            <a:r>
              <a:rPr lang="en-US" sz="1800" dirty="0"/>
              <a:t>come into play?  How might unconscious biases effect the outcome at those points?</a:t>
            </a:r>
          </a:p>
          <a:p>
            <a:pPr fontAlgn="base"/>
            <a:r>
              <a:rPr lang="en-US" sz="1800" dirty="0"/>
              <a:t>Does the process look the same to different people? What </a:t>
            </a:r>
            <a:r>
              <a:rPr lang="en-US" sz="1800" b="1" dirty="0"/>
              <a:t>challenges and risks </a:t>
            </a:r>
            <a:r>
              <a:rPr lang="en-US" sz="1800" dirty="0"/>
              <a:t>are involved, and do they impact everyone in the same way?</a:t>
            </a:r>
          </a:p>
          <a:p>
            <a:pPr fontAlgn="base"/>
            <a:r>
              <a:rPr lang="en-US" sz="1800" dirty="0"/>
              <a:t>Have you sought out the information you need to make that process more equitable? Are you </a:t>
            </a:r>
            <a:r>
              <a:rPr lang="en-US" sz="1800" b="1" dirty="0"/>
              <a:t>aware of your own biases</a:t>
            </a:r>
            <a:r>
              <a:rPr lang="en-US" sz="1800" dirty="0"/>
              <a:t>, and have you </a:t>
            </a:r>
            <a:r>
              <a:rPr lang="en-US" sz="1800" b="1" dirty="0"/>
              <a:t>asked others about their experiences</a:t>
            </a:r>
            <a:r>
              <a:rPr lang="en-US" sz="1800" dirty="0"/>
              <a:t>?</a:t>
            </a:r>
          </a:p>
          <a:p>
            <a:endParaRPr lang="en-US" sz="1800" dirty="0"/>
          </a:p>
        </p:txBody>
      </p:sp>
      <p:sp>
        <p:nvSpPr>
          <p:cNvPr id="4" name="Footer Placeholder 3"/>
          <p:cNvSpPr>
            <a:spLocks noGrp="1"/>
          </p:cNvSpPr>
          <p:nvPr>
            <p:ph type="ftr" sz="quarter" idx="11"/>
          </p:nvPr>
        </p:nvSpPr>
        <p:spPr/>
        <p:txBody>
          <a:bodyPr/>
          <a:lstStyle/>
          <a:p>
            <a:r>
              <a:rPr lang="en-US"/>
              <a:t>HEP PI Meeting - Diversity &amp; Inclusion</a:t>
            </a:r>
            <a:endParaRPr lang="en-US" dirty="0"/>
          </a:p>
        </p:txBody>
      </p:sp>
      <p:sp>
        <p:nvSpPr>
          <p:cNvPr id="5" name="Slide Number Placeholder 4"/>
          <p:cNvSpPr>
            <a:spLocks noGrp="1"/>
          </p:cNvSpPr>
          <p:nvPr>
            <p:ph type="sldNum" sz="quarter" idx="12"/>
          </p:nvPr>
        </p:nvSpPr>
        <p:spPr/>
        <p:txBody>
          <a:bodyPr/>
          <a:lstStyle/>
          <a:p>
            <a:fld id="{600448BA-62AF-4340-AB5F-316C0E06117B}" type="slidenum">
              <a:rPr lang="en-US" smtClean="0"/>
              <a:pPr/>
              <a:t>121</a:t>
            </a:fld>
            <a:endParaRPr lang="en-US"/>
          </a:p>
        </p:txBody>
      </p:sp>
      <p:sp>
        <p:nvSpPr>
          <p:cNvPr id="6" name="Date Placeholder 5"/>
          <p:cNvSpPr>
            <a:spLocks noGrp="1"/>
          </p:cNvSpPr>
          <p:nvPr>
            <p:ph type="dt" sz="half" idx="10"/>
          </p:nvPr>
        </p:nvSpPr>
        <p:spPr/>
        <p:txBody>
          <a:bodyPr/>
          <a:lstStyle/>
          <a:p>
            <a:r>
              <a:rPr lang="en-US"/>
              <a:t>8/23/2018</a:t>
            </a:r>
            <a:endParaRPr lang="en-US" dirty="0"/>
          </a:p>
        </p:txBody>
      </p:sp>
    </p:spTree>
    <p:extLst>
      <p:ext uri="{BB962C8B-B14F-4D97-AF65-F5344CB8AC3E}">
        <p14:creationId xmlns:p14="http://schemas.microsoft.com/office/powerpoint/2010/main" val="140874141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Reflection</a:t>
            </a:r>
          </a:p>
        </p:txBody>
      </p:sp>
      <p:sp>
        <p:nvSpPr>
          <p:cNvPr id="3" name="Content Placeholder 2"/>
          <p:cNvSpPr>
            <a:spLocks noGrp="1"/>
          </p:cNvSpPr>
          <p:nvPr>
            <p:ph idx="1"/>
          </p:nvPr>
        </p:nvSpPr>
        <p:spPr>
          <a:xfrm>
            <a:off x="471609" y="1017331"/>
            <a:ext cx="3814370" cy="5221425"/>
          </a:xfrm>
        </p:spPr>
        <p:txBody>
          <a:bodyPr>
            <a:normAutofit fontScale="62500" lnSpcReduction="20000"/>
          </a:bodyPr>
          <a:lstStyle/>
          <a:p>
            <a:r>
              <a:rPr lang="en-US" dirty="0"/>
              <a:t> Stand up if you were the first person in your family to go to college</a:t>
            </a:r>
          </a:p>
          <a:p>
            <a:r>
              <a:rPr lang="en-US" dirty="0"/>
              <a:t> Stand up if you or someone in your family is a veteran or active military</a:t>
            </a:r>
          </a:p>
          <a:p>
            <a:r>
              <a:rPr lang="en-US" dirty="0"/>
              <a:t> Stand up if you have a family member with a physical disability</a:t>
            </a:r>
          </a:p>
          <a:p>
            <a:r>
              <a:rPr lang="en-US" dirty="0"/>
              <a:t> Stand up if a family member is (was) affected by dementia</a:t>
            </a:r>
          </a:p>
          <a:p>
            <a:r>
              <a:rPr lang="en-US" dirty="0"/>
              <a:t> Stand up if you have a family member with special needs</a:t>
            </a:r>
          </a:p>
        </p:txBody>
      </p:sp>
      <p:sp>
        <p:nvSpPr>
          <p:cNvPr id="4" name="Footer Placeholder 3"/>
          <p:cNvSpPr>
            <a:spLocks noGrp="1"/>
          </p:cNvSpPr>
          <p:nvPr>
            <p:ph type="ftr" sz="quarter" idx="11"/>
          </p:nvPr>
        </p:nvSpPr>
        <p:spPr/>
        <p:txBody>
          <a:bodyPr/>
          <a:lstStyle/>
          <a:p>
            <a:r>
              <a:rPr lang="en-US"/>
              <a:t>HEP PI Meeting - Diversity &amp; Inclusion</a:t>
            </a:r>
            <a:endParaRPr lang="en-US" dirty="0"/>
          </a:p>
        </p:txBody>
      </p:sp>
      <p:sp>
        <p:nvSpPr>
          <p:cNvPr id="5" name="Slide Number Placeholder 4"/>
          <p:cNvSpPr>
            <a:spLocks noGrp="1"/>
          </p:cNvSpPr>
          <p:nvPr>
            <p:ph type="sldNum" sz="quarter" idx="12"/>
          </p:nvPr>
        </p:nvSpPr>
        <p:spPr/>
        <p:txBody>
          <a:bodyPr/>
          <a:lstStyle/>
          <a:p>
            <a:fld id="{600448BA-62AF-4340-AB5F-316C0E06117B}" type="slidenum">
              <a:rPr lang="en-US" smtClean="0"/>
              <a:pPr/>
              <a:t>122</a:t>
            </a:fld>
            <a:endParaRPr lang="en-US"/>
          </a:p>
        </p:txBody>
      </p:sp>
      <p:sp>
        <p:nvSpPr>
          <p:cNvPr id="6" name="Date Placeholder 5"/>
          <p:cNvSpPr>
            <a:spLocks noGrp="1"/>
          </p:cNvSpPr>
          <p:nvPr>
            <p:ph type="dt" sz="half" idx="10"/>
          </p:nvPr>
        </p:nvSpPr>
        <p:spPr/>
        <p:txBody>
          <a:bodyPr/>
          <a:lstStyle/>
          <a:p>
            <a:r>
              <a:rPr lang="en-US"/>
              <a:t>8/23/2018</a:t>
            </a:r>
            <a:endParaRPr lang="en-US" dirty="0"/>
          </a:p>
        </p:txBody>
      </p:sp>
      <p:pic>
        <p:nvPicPr>
          <p:cNvPr id="7" name="Picture 2" descr="Image result for diversity categories"/>
          <p:cNvPicPr>
            <a:picLocks noChangeAspect="1" noChangeArrowheads="1"/>
          </p:cNvPicPr>
          <p:nvPr/>
        </p:nvPicPr>
        <p:blipFill>
          <a:blip r:embed="rId2" cstate="print"/>
          <a:srcRect/>
          <a:stretch>
            <a:fillRect/>
          </a:stretch>
        </p:blipFill>
        <p:spPr bwMode="auto">
          <a:xfrm>
            <a:off x="4429128" y="1590449"/>
            <a:ext cx="4489521" cy="3589377"/>
          </a:xfrm>
          <a:prstGeom prst="rect">
            <a:avLst/>
          </a:prstGeom>
          <a:noFill/>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a:effectLst>
                  <a:outerShdw blurRad="38100" dist="38100" dir="2700000" algn="tl">
                    <a:srgbClr val="000000">
                      <a:alpha val="43137"/>
                    </a:srgbClr>
                  </a:outerShdw>
                </a:effectLst>
              </a:rPr>
              <a:t>DOE Supports Mission-Driven Science</a:t>
            </a:r>
          </a:p>
        </p:txBody>
      </p:sp>
      <p:sp>
        <p:nvSpPr>
          <p:cNvPr id="3" name="Content Placeholder 2"/>
          <p:cNvSpPr>
            <a:spLocks noGrp="1"/>
          </p:cNvSpPr>
          <p:nvPr>
            <p:ph idx="1"/>
          </p:nvPr>
        </p:nvSpPr>
        <p:spPr>
          <a:xfrm>
            <a:off x="467277" y="986778"/>
            <a:ext cx="8542553" cy="2103265"/>
          </a:xfrm>
        </p:spPr>
        <p:txBody>
          <a:bodyPr>
            <a:normAutofit fontScale="70000" lnSpcReduction="20000"/>
          </a:bodyPr>
          <a:lstStyle/>
          <a:p>
            <a:r>
              <a:rPr lang="en-US" dirty="0">
                <a:solidFill>
                  <a:schemeClr val="tx1"/>
                </a:solidFill>
              </a:rPr>
              <a:t>All proposals requesting Office of Science support must be written in the context of the agency mission </a:t>
            </a:r>
          </a:p>
          <a:p>
            <a:r>
              <a:rPr lang="en-US" dirty="0"/>
              <a:t>Proposals responding to the </a:t>
            </a:r>
            <a:r>
              <a:rPr lang="en-US" i="1" u="sng" dirty="0"/>
              <a:t>FY20XX Research Opportunities in High Energy Physics </a:t>
            </a:r>
            <a:r>
              <a:rPr lang="en-US" dirty="0"/>
              <a:t>and</a:t>
            </a:r>
            <a:r>
              <a:rPr lang="en-US" i="1" dirty="0"/>
              <a:t> </a:t>
            </a:r>
            <a:r>
              <a:rPr lang="en-US" i="1" u="sng" dirty="0"/>
              <a:t>Early Career Research Program [HEP]</a:t>
            </a:r>
            <a:r>
              <a:rPr lang="en-US" i="1" dirty="0"/>
              <a:t> </a:t>
            </a:r>
            <a:r>
              <a:rPr lang="en-US" dirty="0"/>
              <a:t>Funding Opportunity Announcements (FOAs) need to align with at least one of the P5 science drivers</a:t>
            </a:r>
          </a:p>
        </p:txBody>
      </p:sp>
      <p:sp>
        <p:nvSpPr>
          <p:cNvPr id="6" name="Slide Number Placeholder 5"/>
          <p:cNvSpPr>
            <a:spLocks noGrp="1"/>
          </p:cNvSpPr>
          <p:nvPr>
            <p:ph type="sldNum" sz="quarter" idx="12"/>
          </p:nvPr>
        </p:nvSpPr>
        <p:spPr/>
        <p:txBody>
          <a:bodyPr/>
          <a:lstStyle/>
          <a:p>
            <a:fld id="{6FC04325-C40C-4756-B5A8-A0527370F3B8}" type="slidenum">
              <a:rPr lang="en-US" smtClean="0"/>
              <a:pPr/>
              <a:t>123</a:t>
            </a:fld>
            <a:endParaRPr lang="en-US" dirty="0"/>
          </a:p>
        </p:txBody>
      </p:sp>
      <p:pic>
        <p:nvPicPr>
          <p:cNvPr id="1026" name="Picture 2" descr="Image result for university grant cartoo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82871" y="2988694"/>
            <a:ext cx="7399283" cy="320635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7"/>
          <p:cNvSpPr>
            <a:spLocks noGrp="1"/>
          </p:cNvSpPr>
          <p:nvPr>
            <p:ph type="ftr" sz="quarter" idx="11"/>
          </p:nvPr>
        </p:nvSpPr>
        <p:spPr/>
        <p:txBody>
          <a:bodyPr/>
          <a:lstStyle/>
          <a:p>
            <a:r>
              <a:rPr lang="en-US"/>
              <a:t>HEP @ 53rd Annual Users Mtg</a:t>
            </a:r>
            <a:endParaRPr lang="en-US" dirty="0"/>
          </a:p>
        </p:txBody>
      </p:sp>
      <p:sp>
        <p:nvSpPr>
          <p:cNvPr id="4" name="Date Placeholder 3">
            <a:extLst>
              <a:ext uri="{FF2B5EF4-FFF2-40B4-BE49-F238E27FC236}">
                <a16:creationId xmlns:a16="http://schemas.microsoft.com/office/drawing/2014/main" id="{3E7153D9-413B-4C63-B2E9-A2DCB4A8F0F7}"/>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317664127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Funding Vehicles for Federal Funds</a:t>
            </a:r>
          </a:p>
        </p:txBody>
      </p:sp>
      <p:sp>
        <p:nvSpPr>
          <p:cNvPr id="2" name="Content Placeholder 1"/>
          <p:cNvSpPr>
            <a:spLocks noGrp="1"/>
          </p:cNvSpPr>
          <p:nvPr>
            <p:ph idx="1"/>
          </p:nvPr>
        </p:nvSpPr>
        <p:spPr/>
        <p:txBody>
          <a:bodyPr>
            <a:normAutofit fontScale="70000" lnSpcReduction="20000"/>
          </a:bodyPr>
          <a:lstStyle/>
          <a:p>
            <a:r>
              <a:rPr lang="en-US" dirty="0"/>
              <a:t>DOE National Laboratories</a:t>
            </a:r>
          </a:p>
          <a:p>
            <a:pPr lvl="1"/>
            <a:r>
              <a:rPr lang="en-US" dirty="0"/>
              <a:t>Most are Government Owned/Contractor Operated (GOCO) Federally Funded Research and Development Centers (FFRDCs) and operate under Management and Operating (M&amp;O) contracts</a:t>
            </a:r>
          </a:p>
          <a:p>
            <a:pPr lvl="1"/>
            <a:r>
              <a:rPr lang="en-US" dirty="0"/>
              <a:t>Laboratory research is mission driven and funded through </a:t>
            </a:r>
            <a:r>
              <a:rPr lang="en-US" b="1" dirty="0"/>
              <a:t>Field Work Proposals</a:t>
            </a:r>
            <a:r>
              <a:rPr lang="en-US" dirty="0"/>
              <a:t> (FWPs)</a:t>
            </a:r>
          </a:p>
          <a:p>
            <a:pPr lvl="2"/>
            <a:r>
              <a:rPr lang="en-US" dirty="0"/>
              <a:t>Comparative reviews of the Lab Research programs held every 4-5 years</a:t>
            </a:r>
          </a:p>
          <a:p>
            <a:pPr lvl="1">
              <a:buClr>
                <a:schemeClr val="tx1">
                  <a:lumMod val="85000"/>
                  <a:lumOff val="15000"/>
                </a:schemeClr>
              </a:buClr>
            </a:pPr>
            <a:r>
              <a:rPr lang="en-US" b="1" dirty="0">
                <a:solidFill>
                  <a:srgbClr val="0070C0"/>
                </a:solidFill>
              </a:rPr>
              <a:t>Laboratories propose yearly financial plans based on DOE guidance</a:t>
            </a:r>
          </a:p>
          <a:p>
            <a:pPr lvl="2"/>
            <a:r>
              <a:rPr lang="en-US" dirty="0"/>
              <a:t>Mechanisms exist to tune funding each month</a:t>
            </a:r>
          </a:p>
          <a:p>
            <a:r>
              <a:rPr lang="en-US" dirty="0"/>
              <a:t>Universities</a:t>
            </a:r>
          </a:p>
          <a:p>
            <a:pPr lvl="1">
              <a:buClr>
                <a:schemeClr val="tx1">
                  <a:lumMod val="85000"/>
                  <a:lumOff val="15000"/>
                </a:schemeClr>
              </a:buClr>
            </a:pPr>
            <a:r>
              <a:rPr lang="en-US" b="1" dirty="0">
                <a:solidFill>
                  <a:srgbClr val="0070C0"/>
                </a:solidFill>
              </a:rPr>
              <a:t>Submit grant proposals in response to a Funding Opportunity Announcement (FOA)</a:t>
            </a:r>
          </a:p>
          <a:p>
            <a:pPr lvl="2"/>
            <a:r>
              <a:rPr lang="en-US" dirty="0"/>
              <a:t>Independent peer review informs the selection of awards</a:t>
            </a:r>
          </a:p>
          <a:p>
            <a:pPr lvl="1"/>
            <a:r>
              <a:rPr lang="en-US" dirty="0"/>
              <a:t>Award is </a:t>
            </a:r>
            <a:r>
              <a:rPr lang="en-US" dirty="0">
                <a:latin typeface="Arial" panose="020B0604020202020204" pitchFamily="34" charset="0"/>
              </a:rPr>
              <a:t>~</a:t>
            </a:r>
            <a:r>
              <a:rPr lang="en-US" dirty="0"/>
              <a:t>fixed once made, with </a:t>
            </a:r>
            <a:r>
              <a:rPr lang="en-US" b="1" dirty="0"/>
              <a:t>funding cycle of 1-5 years</a:t>
            </a:r>
          </a:p>
          <a:p>
            <a:pPr lvl="2"/>
            <a:r>
              <a:rPr lang="en-US" b="1" dirty="0">
                <a:solidFill>
                  <a:srgbClr val="C00000"/>
                </a:solidFill>
              </a:rPr>
              <a:t>Funding adjustments (downward) are possible if circumstances change </a:t>
            </a:r>
          </a:p>
          <a:p>
            <a:pPr lvl="2"/>
            <a:r>
              <a:rPr lang="en-US" b="1" dirty="0">
                <a:solidFill>
                  <a:srgbClr val="2744BF"/>
                </a:solidFill>
              </a:rPr>
              <a:t>Changes are also possible through submission of supplementary proposals</a:t>
            </a:r>
          </a:p>
        </p:txBody>
      </p:sp>
      <p:sp>
        <p:nvSpPr>
          <p:cNvPr id="7" name="Slide Number Placeholder 6"/>
          <p:cNvSpPr>
            <a:spLocks noGrp="1"/>
          </p:cNvSpPr>
          <p:nvPr>
            <p:ph type="sldNum" sz="quarter" idx="12"/>
          </p:nvPr>
        </p:nvSpPr>
        <p:spPr/>
        <p:txBody>
          <a:bodyPr/>
          <a:lstStyle/>
          <a:p>
            <a:fld id="{26CA2777-A89F-4130-B308-73BB65955918}" type="slidenum">
              <a:rPr lang="en-US" smtClean="0"/>
              <a:pPr/>
              <a:t>124</a:t>
            </a:fld>
            <a:endParaRPr lang="en-US" dirty="0"/>
          </a:p>
        </p:txBody>
      </p:sp>
      <p:sp>
        <p:nvSpPr>
          <p:cNvPr id="8" name="Footer Placeholder 7"/>
          <p:cNvSpPr>
            <a:spLocks noGrp="1"/>
          </p:cNvSpPr>
          <p:nvPr>
            <p:ph type="ftr" sz="quarter" idx="11"/>
          </p:nvPr>
        </p:nvSpPr>
        <p:spPr/>
        <p:txBody>
          <a:bodyPr/>
          <a:lstStyle/>
          <a:p>
            <a:r>
              <a:rPr lang="en-US"/>
              <a:t>HEP @ 53rd Annual Users Mtg</a:t>
            </a:r>
            <a:endParaRPr lang="en-US" dirty="0"/>
          </a:p>
        </p:txBody>
      </p:sp>
      <p:sp>
        <p:nvSpPr>
          <p:cNvPr id="4" name="Date Placeholder 3">
            <a:extLst>
              <a:ext uri="{FF2B5EF4-FFF2-40B4-BE49-F238E27FC236}">
                <a16:creationId xmlns:a16="http://schemas.microsoft.com/office/drawing/2014/main" id="{0BFEA49D-9997-46F9-9FE1-5BF3D88924F1}"/>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409233695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Grant Process</a:t>
            </a:r>
          </a:p>
        </p:txBody>
      </p:sp>
      <p:sp>
        <p:nvSpPr>
          <p:cNvPr id="8" name="Content Placeholder 7"/>
          <p:cNvSpPr>
            <a:spLocks noGrp="1"/>
          </p:cNvSpPr>
          <p:nvPr>
            <p:ph sz="half" idx="1"/>
          </p:nvPr>
        </p:nvSpPr>
        <p:spPr>
          <a:xfrm>
            <a:off x="192946" y="1039580"/>
            <a:ext cx="3837963" cy="4243626"/>
          </a:xfrm>
        </p:spPr>
        <p:txBody>
          <a:bodyPr>
            <a:normAutofit fontScale="77500" lnSpcReduction="20000"/>
          </a:bodyPr>
          <a:lstStyle/>
          <a:p>
            <a:r>
              <a:rPr lang="en-US" b="1" dirty="0"/>
              <a:t>Grant applications must be submitted through </a:t>
            </a:r>
            <a:r>
              <a:rPr lang="en-US" b="1" dirty="0">
                <a:hlinkClick r:id="rId2"/>
              </a:rPr>
              <a:t>Grants.gov</a:t>
            </a:r>
            <a:endParaRPr lang="en-US" b="1" dirty="0"/>
          </a:p>
          <a:p>
            <a:r>
              <a:rPr lang="en-US" dirty="0"/>
              <a:t>Instructions for preparing and submitting grant applications are contained in the </a:t>
            </a:r>
            <a:r>
              <a:rPr lang="en-US" b="1" dirty="0"/>
              <a:t>Funding Opportunity Announcements posted </a:t>
            </a:r>
            <a:r>
              <a:rPr lang="en-US" dirty="0"/>
              <a:t>on Office of Science web pages, at </a:t>
            </a:r>
            <a:r>
              <a:rPr lang="en-US" dirty="0">
                <a:hlinkClick r:id="rId3"/>
              </a:rPr>
              <a:t>www.grants.gov</a:t>
            </a:r>
            <a:r>
              <a:rPr lang="en-US" dirty="0"/>
              <a:t>, and at </a:t>
            </a:r>
            <a:r>
              <a:rPr lang="en-US" u="sng" dirty="0">
                <a:hlinkClick r:id="rId4"/>
              </a:rPr>
              <a:t>www.FedConnect.net</a:t>
            </a:r>
            <a:endParaRPr lang="en-US" dirty="0"/>
          </a:p>
          <a:p>
            <a:r>
              <a:rPr lang="en-US" dirty="0"/>
              <a:t>The rules governing SC's grants and cooperative agreements are regulations codified in the Code of Federal Regulations (CFR).</a:t>
            </a:r>
          </a:p>
          <a:p>
            <a:r>
              <a:rPr lang="en-US" dirty="0"/>
              <a:t>Acquisition and contracting services are provided by the </a:t>
            </a:r>
            <a:r>
              <a:rPr lang="en-US" dirty="0">
                <a:hlinkClick r:id="rId5"/>
              </a:rPr>
              <a:t>DOE Office of Science Consolidated Support Center (CSC)</a:t>
            </a:r>
            <a:r>
              <a:rPr lang="en-US" dirty="0"/>
              <a:t>. </a:t>
            </a:r>
          </a:p>
          <a:p>
            <a:pPr lvl="1"/>
            <a:r>
              <a:rPr lang="en-US" dirty="0"/>
              <a:t>The ISC is a virtual organization comprised of the combined support capabilities of offices in Lemont, Illinois, and Oak Ridge, Tennessee. </a:t>
            </a:r>
          </a:p>
          <a:p>
            <a:pPr>
              <a:buNone/>
            </a:pPr>
            <a:endParaRPr lang="en-US" b="1" dirty="0">
              <a:solidFill>
                <a:srgbClr val="0070C0"/>
              </a:solidFill>
            </a:endParaRPr>
          </a:p>
        </p:txBody>
      </p:sp>
      <p:sp>
        <p:nvSpPr>
          <p:cNvPr id="6" name="Slide Number Placeholder 5"/>
          <p:cNvSpPr>
            <a:spLocks noGrp="1"/>
          </p:cNvSpPr>
          <p:nvPr>
            <p:ph type="sldNum" sz="quarter" idx="12"/>
          </p:nvPr>
        </p:nvSpPr>
        <p:spPr/>
        <p:txBody>
          <a:bodyPr/>
          <a:lstStyle/>
          <a:p>
            <a:fld id="{600448BA-62AF-4340-AB5F-316C0E06117B}" type="slidenum">
              <a:rPr lang="en-US" smtClean="0"/>
              <a:pPr/>
              <a:t>125</a:t>
            </a:fld>
            <a:endParaRPr lang="en-US"/>
          </a:p>
        </p:txBody>
      </p:sp>
      <p:pic>
        <p:nvPicPr>
          <p:cNvPr id="11" name="Picture 2"/>
          <p:cNvPicPr>
            <a:picLocks noGrp="1" noChangeAspect="1" noChangeArrowheads="1"/>
          </p:cNvPicPr>
          <p:nvPr>
            <p:ph sz="half" idx="2"/>
          </p:nvPr>
        </p:nvPicPr>
        <p:blipFill>
          <a:blip r:embed="rId6" cstate="email">
            <a:extLst>
              <a:ext uri="{28A0092B-C50C-407E-A947-70E740481C1C}">
                <a14:useLocalDpi xmlns:a14="http://schemas.microsoft.com/office/drawing/2010/main"/>
              </a:ext>
            </a:extLst>
          </a:blip>
          <a:srcRect/>
          <a:stretch>
            <a:fillRect/>
          </a:stretch>
        </p:blipFill>
        <p:spPr bwMode="auto">
          <a:xfrm>
            <a:off x="4060275" y="2"/>
            <a:ext cx="5083727" cy="6359763"/>
          </a:xfrm>
          <a:prstGeom prst="rect">
            <a:avLst/>
          </a:prstGeom>
          <a:noFill/>
          <a:ln w="9525">
            <a:noFill/>
            <a:miter lim="800000"/>
            <a:headEnd/>
            <a:tailEnd/>
          </a:ln>
        </p:spPr>
      </p:pic>
      <p:sp>
        <p:nvSpPr>
          <p:cNvPr id="12" name="Footer Placeholder 11"/>
          <p:cNvSpPr>
            <a:spLocks noGrp="1"/>
          </p:cNvSpPr>
          <p:nvPr>
            <p:ph type="ftr" sz="quarter" idx="11"/>
          </p:nvPr>
        </p:nvSpPr>
        <p:spPr/>
        <p:txBody>
          <a:bodyPr/>
          <a:lstStyle/>
          <a:p>
            <a:r>
              <a:rPr lang="en-US"/>
              <a:t>HEP @ 53rd Annual Users Mtg</a:t>
            </a:r>
            <a:endParaRPr lang="en-US" dirty="0"/>
          </a:p>
        </p:txBody>
      </p:sp>
      <p:sp>
        <p:nvSpPr>
          <p:cNvPr id="14" name="Content Placeholder 7"/>
          <p:cNvSpPr txBox="1">
            <a:spLocks/>
          </p:cNvSpPr>
          <p:nvPr/>
        </p:nvSpPr>
        <p:spPr>
          <a:xfrm>
            <a:off x="154852" y="5270500"/>
            <a:ext cx="3837963" cy="925546"/>
          </a:xfrm>
          <a:prstGeom prst="rect">
            <a:avLst/>
          </a:prstGeom>
          <a:ln>
            <a:solidFill>
              <a:schemeClr val="tx1"/>
            </a:solidFill>
          </a:ln>
        </p:spPr>
        <p:txBody>
          <a:bodyPr vert="horz" lIns="91440" tIns="45720" rIns="91440" bIns="45720" rtlCol="0">
            <a:normAutofit lnSpcReduction="10000"/>
          </a:bodyPr>
          <a:lstStyle/>
          <a:p>
            <a:pPr marL="227013" indent="-173038" defTabSz="685800">
              <a:lnSpc>
                <a:spcPct val="120000"/>
              </a:lnSpc>
              <a:spcBef>
                <a:spcPts val="1000"/>
              </a:spcBef>
              <a:buClr>
                <a:schemeClr val="tx2"/>
              </a:buClr>
              <a:buSzPct val="80000"/>
              <a:buFont typeface="Wingdings 3" panose="05040102010807070707" pitchFamily="18" charset="2"/>
              <a:buChar char=""/>
              <a:defRPr/>
            </a:pPr>
            <a:r>
              <a:rPr lang="en-US" sz="1650" dirty="0"/>
              <a:t>More info: SC Grants &amp; Contracts support: </a:t>
            </a:r>
            <a:r>
              <a:rPr lang="en-US" sz="1650" b="1" dirty="0">
                <a:solidFill>
                  <a:srgbClr val="0070C0"/>
                </a:solidFill>
              </a:rPr>
              <a:t>science.energy.gov/grants/</a:t>
            </a:r>
          </a:p>
        </p:txBody>
      </p:sp>
      <p:sp>
        <p:nvSpPr>
          <p:cNvPr id="2" name="Date Placeholder 1">
            <a:extLst>
              <a:ext uri="{FF2B5EF4-FFF2-40B4-BE49-F238E27FC236}">
                <a16:creationId xmlns:a16="http://schemas.microsoft.com/office/drawing/2014/main" id="{D104F1A6-8AFC-496E-A5CA-0AC86B445E72}"/>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410706467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Grants and Contracts</a:t>
            </a:r>
            <a:endParaRPr lang="en-US" dirty="0"/>
          </a:p>
        </p:txBody>
      </p:sp>
      <p:sp>
        <p:nvSpPr>
          <p:cNvPr id="16" name="Content Placeholder 15"/>
          <p:cNvSpPr>
            <a:spLocks noGrp="1"/>
          </p:cNvSpPr>
          <p:nvPr>
            <p:ph idx="1"/>
          </p:nvPr>
        </p:nvSpPr>
        <p:spPr>
          <a:xfrm>
            <a:off x="493357" y="963177"/>
            <a:ext cx="8305411" cy="2509867"/>
          </a:xfrm>
        </p:spPr>
        <p:txBody>
          <a:bodyPr>
            <a:normAutofit fontScale="85000" lnSpcReduction="20000"/>
          </a:bodyPr>
          <a:lstStyle/>
          <a:p>
            <a:r>
              <a:rPr lang="en-US" sz="1900" dirty="0"/>
              <a:t>A </a:t>
            </a:r>
            <a:r>
              <a:rPr lang="en-US" sz="1900" dirty="0">
                <a:solidFill>
                  <a:srgbClr val="C00000"/>
                </a:solidFill>
              </a:rPr>
              <a:t>grant is a form of financial assistance</a:t>
            </a:r>
            <a:r>
              <a:rPr lang="en-US" sz="1900" dirty="0"/>
              <a:t> to a designated class of recipients authorized by statute to meet recognized needs, while a </a:t>
            </a:r>
            <a:r>
              <a:rPr lang="en-US" sz="1900" dirty="0">
                <a:solidFill>
                  <a:srgbClr val="C00000"/>
                </a:solidFill>
              </a:rPr>
              <a:t>contract involves the purchase of a product or service for federal use </a:t>
            </a:r>
            <a:r>
              <a:rPr lang="en-US" sz="1900" dirty="0"/>
              <a:t>or, as stated in the Federal Grant and Cooperative Agreements Act, for the direct benefit of the government. </a:t>
            </a:r>
          </a:p>
          <a:p>
            <a:r>
              <a:rPr lang="en-US" sz="1900" dirty="0"/>
              <a:t>Contracts are subject to the Federal Acquisition Regulation at Title 48 of the Code of Federal Regulations. </a:t>
            </a:r>
          </a:p>
          <a:p>
            <a:pPr lvl="1"/>
            <a:r>
              <a:rPr lang="en-US" sz="1800" dirty="0"/>
              <a:t>Grants are governed by “common rules” in the OMB Circulars as incorporated into grantor agency regulations</a:t>
            </a:r>
            <a:r>
              <a:rPr lang="en-US" dirty="0"/>
              <a:t>.</a:t>
            </a:r>
          </a:p>
        </p:txBody>
      </p:sp>
      <p:graphicFrame>
        <p:nvGraphicFramePr>
          <p:cNvPr id="13" name="Content Placeholder 12"/>
          <p:cNvGraphicFramePr>
            <a:graphicFrameLocks noGrp="1"/>
          </p:cNvGraphicFramePr>
          <p:nvPr>
            <p:ph idx="2"/>
            <p:extLst>
              <p:ext uri="{D42A27DB-BD31-4B8C-83A1-F6EECF244321}">
                <p14:modId xmlns:p14="http://schemas.microsoft.com/office/powerpoint/2010/main" val="1249357303"/>
              </p:ext>
            </p:extLst>
          </p:nvPr>
        </p:nvGraphicFramePr>
        <p:xfrm>
          <a:off x="4714613" y="3550712"/>
          <a:ext cx="4286146" cy="2517143"/>
        </p:xfrm>
        <a:graphic>
          <a:graphicData uri="http://schemas.openxmlformats.org/drawingml/2006/table">
            <a:tbl>
              <a:tblPr/>
              <a:tblGrid>
                <a:gridCol w="4286146">
                  <a:extLst>
                    <a:ext uri="{9D8B030D-6E8A-4147-A177-3AD203B41FA5}">
                      <a16:colId xmlns:a16="http://schemas.microsoft.com/office/drawing/2014/main" val="20000"/>
                    </a:ext>
                  </a:extLst>
                </a:gridCol>
              </a:tblGrid>
              <a:tr h="100312">
                <a:tc>
                  <a:txBody>
                    <a:bodyPr/>
                    <a:lstStyle/>
                    <a:p>
                      <a:pPr marL="1142365" marR="1129665" algn="ctr">
                        <a:lnSpc>
                          <a:spcPts val="1335"/>
                        </a:lnSpc>
                        <a:spcBef>
                          <a:spcPts val="0"/>
                        </a:spcBef>
                        <a:spcAft>
                          <a:spcPts val="0"/>
                        </a:spcAft>
                      </a:pPr>
                      <a:r>
                        <a:rPr lang="en-US" sz="1400" b="1" dirty="0">
                          <a:solidFill>
                            <a:srgbClr val="FFFFFF"/>
                          </a:solidFill>
                          <a:latin typeface="Calibri"/>
                          <a:ea typeface="Calibri"/>
                          <a:cs typeface="Calibri"/>
                        </a:rPr>
                        <a:t>CONTRACTS</a:t>
                      </a:r>
                      <a:endParaRPr lang="en-US" sz="14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0"/>
                  </a:ext>
                </a:extLst>
              </a:tr>
              <a:tr h="329987">
                <a:tc>
                  <a:txBody>
                    <a:bodyPr/>
                    <a:lstStyle/>
                    <a:p>
                      <a:pPr marL="521970" marR="46990" indent="-228600">
                        <a:lnSpc>
                          <a:spcPct val="99000"/>
                        </a:lnSpc>
                        <a:spcBef>
                          <a:spcPts val="50"/>
                        </a:spcBef>
                        <a:spcAft>
                          <a:spcPts val="0"/>
                        </a:spcAft>
                        <a:tabLst>
                          <a:tab pos="520700" algn="l"/>
                        </a:tabLst>
                      </a:pPr>
                      <a:r>
                        <a:rPr lang="en-US" sz="1400" dirty="0">
                          <a:latin typeface="Times New Roman"/>
                          <a:ea typeface="Times New Roman"/>
                          <a:cs typeface="Times New Roman"/>
                        </a:rPr>
                        <a:t>•	</a:t>
                      </a:r>
                      <a:r>
                        <a:rPr lang="en-US" sz="1400" b="1" dirty="0">
                          <a:solidFill>
                            <a:srgbClr val="C00000"/>
                          </a:solidFill>
                          <a:latin typeface="Calibri"/>
                          <a:ea typeface="Times New Roman"/>
                          <a:cs typeface="Calibri"/>
                        </a:rPr>
                        <a:t>B</a:t>
                      </a:r>
                      <a:r>
                        <a:rPr lang="en-US" sz="1400" b="1" dirty="0">
                          <a:solidFill>
                            <a:srgbClr val="C00000"/>
                          </a:solidFill>
                          <a:latin typeface="Calibri"/>
                          <a:ea typeface="Calibri"/>
                          <a:cs typeface="Calibri"/>
                        </a:rPr>
                        <a:t>inding</a:t>
                      </a:r>
                      <a:r>
                        <a:rPr lang="en-US" sz="1400" b="1" spc="-35" dirty="0">
                          <a:solidFill>
                            <a:srgbClr val="C00000"/>
                          </a:solidFill>
                          <a:latin typeface="Calibri"/>
                          <a:ea typeface="Calibri"/>
                          <a:cs typeface="Calibri"/>
                        </a:rPr>
                        <a:t> </a:t>
                      </a:r>
                      <a:r>
                        <a:rPr lang="en-US" sz="1400" b="1" dirty="0">
                          <a:solidFill>
                            <a:srgbClr val="C00000"/>
                          </a:solidFill>
                          <a:latin typeface="Calibri"/>
                          <a:ea typeface="Calibri"/>
                          <a:cs typeface="Calibri"/>
                        </a:rPr>
                        <a:t>ag</a:t>
                      </a:r>
                      <a:r>
                        <a:rPr lang="en-US" sz="1400" b="1" spc="10" dirty="0">
                          <a:solidFill>
                            <a:srgbClr val="C00000"/>
                          </a:solidFill>
                          <a:latin typeface="Calibri"/>
                          <a:ea typeface="Calibri"/>
                          <a:cs typeface="Calibri"/>
                        </a:rPr>
                        <a:t>r</a:t>
                      </a:r>
                      <a:r>
                        <a:rPr lang="en-US" sz="1400" b="1" dirty="0">
                          <a:solidFill>
                            <a:srgbClr val="C00000"/>
                          </a:solidFill>
                          <a:latin typeface="Calibri"/>
                          <a:ea typeface="Calibri"/>
                          <a:cs typeface="Calibri"/>
                        </a:rPr>
                        <a:t>eement</a:t>
                      </a:r>
                      <a:r>
                        <a:rPr lang="en-US" sz="1400" b="1" spc="-50" dirty="0">
                          <a:solidFill>
                            <a:srgbClr val="C00000"/>
                          </a:solidFill>
                          <a:latin typeface="Calibri"/>
                          <a:ea typeface="Calibri"/>
                          <a:cs typeface="Calibri"/>
                        </a:rPr>
                        <a:t> </a:t>
                      </a:r>
                      <a:r>
                        <a:rPr lang="en-US" sz="1400" b="1" dirty="0">
                          <a:solidFill>
                            <a:srgbClr val="C00000"/>
                          </a:solidFill>
                          <a:latin typeface="Calibri"/>
                          <a:ea typeface="Calibri"/>
                          <a:cs typeface="Calibri"/>
                        </a:rPr>
                        <a:t>bet</a:t>
                      </a:r>
                      <a:r>
                        <a:rPr lang="en-US" sz="1400" b="1" spc="5" dirty="0">
                          <a:solidFill>
                            <a:srgbClr val="C00000"/>
                          </a:solidFill>
                          <a:latin typeface="Calibri"/>
                          <a:ea typeface="Calibri"/>
                          <a:cs typeface="Calibri"/>
                        </a:rPr>
                        <a:t>w</a:t>
                      </a:r>
                      <a:r>
                        <a:rPr lang="en-US" sz="1400" b="1" dirty="0">
                          <a:solidFill>
                            <a:srgbClr val="C00000"/>
                          </a:solidFill>
                          <a:latin typeface="Calibri"/>
                          <a:ea typeface="Calibri"/>
                          <a:cs typeface="Calibri"/>
                        </a:rPr>
                        <a:t>een</a:t>
                      </a:r>
                      <a:r>
                        <a:rPr lang="en-US" sz="1400" b="1" spc="-45" dirty="0">
                          <a:solidFill>
                            <a:srgbClr val="C00000"/>
                          </a:solidFill>
                          <a:latin typeface="Calibri"/>
                          <a:ea typeface="Calibri"/>
                          <a:cs typeface="Calibri"/>
                        </a:rPr>
                        <a:t> </a:t>
                      </a:r>
                      <a:r>
                        <a:rPr lang="en-US" sz="1400" b="1" dirty="0">
                          <a:solidFill>
                            <a:srgbClr val="C00000"/>
                          </a:solidFill>
                          <a:latin typeface="Calibri"/>
                          <a:ea typeface="Calibri"/>
                          <a:cs typeface="Calibri"/>
                        </a:rPr>
                        <a:t>a buyer</a:t>
                      </a:r>
                      <a:r>
                        <a:rPr lang="en-US" sz="1400" b="1" spc="-20" dirty="0">
                          <a:solidFill>
                            <a:srgbClr val="C00000"/>
                          </a:solidFill>
                          <a:latin typeface="Calibri"/>
                          <a:ea typeface="Calibri"/>
                          <a:cs typeface="Calibri"/>
                        </a:rPr>
                        <a:t> </a:t>
                      </a:r>
                      <a:r>
                        <a:rPr lang="en-US" sz="1400" b="1" spc="0" dirty="0">
                          <a:solidFill>
                            <a:srgbClr val="C00000"/>
                          </a:solidFill>
                          <a:latin typeface="Calibri"/>
                          <a:ea typeface="Calibri"/>
                          <a:cs typeface="Calibri"/>
                        </a:rPr>
                        <a:t>&amp;</a:t>
                      </a:r>
                      <a:r>
                        <a:rPr lang="en-US" sz="1400" b="1" dirty="0">
                          <a:solidFill>
                            <a:srgbClr val="C00000"/>
                          </a:solidFill>
                          <a:latin typeface="Calibri"/>
                          <a:ea typeface="Calibri"/>
                          <a:cs typeface="Calibri"/>
                        </a:rPr>
                        <a:t> a</a:t>
                      </a:r>
                      <a:r>
                        <a:rPr lang="en-US" sz="1400" b="1" spc="-5" dirty="0">
                          <a:solidFill>
                            <a:srgbClr val="C00000"/>
                          </a:solidFill>
                          <a:latin typeface="Calibri"/>
                          <a:ea typeface="Calibri"/>
                          <a:cs typeface="Calibri"/>
                        </a:rPr>
                        <a:t> </a:t>
                      </a:r>
                      <a:r>
                        <a:rPr lang="en-US" sz="1400" b="1" dirty="0">
                          <a:solidFill>
                            <a:srgbClr val="C00000"/>
                          </a:solidFill>
                          <a:latin typeface="Calibri"/>
                          <a:ea typeface="Calibri"/>
                          <a:cs typeface="Calibri"/>
                        </a:rPr>
                        <a:t>seller</a:t>
                      </a:r>
                      <a:r>
                        <a:rPr lang="en-US" sz="1400" b="1" spc="-25" dirty="0">
                          <a:solidFill>
                            <a:srgbClr val="C00000"/>
                          </a:solidFill>
                          <a:latin typeface="Calibri"/>
                          <a:ea typeface="Calibri"/>
                          <a:cs typeface="Calibri"/>
                        </a:rPr>
                        <a:t> </a:t>
                      </a:r>
                      <a:r>
                        <a:rPr lang="en-US" sz="1400" b="1" dirty="0">
                          <a:solidFill>
                            <a:srgbClr val="C00000"/>
                          </a:solidFill>
                          <a:latin typeface="Calibri"/>
                          <a:ea typeface="Calibri"/>
                          <a:cs typeface="Calibri"/>
                        </a:rPr>
                        <a:t>to</a:t>
                      </a:r>
                      <a:r>
                        <a:rPr lang="en-US" sz="1400" b="1" spc="-5" dirty="0">
                          <a:solidFill>
                            <a:srgbClr val="C00000"/>
                          </a:solidFill>
                          <a:latin typeface="Calibri"/>
                          <a:ea typeface="Calibri"/>
                          <a:cs typeface="Calibri"/>
                        </a:rPr>
                        <a:t> </a:t>
                      </a:r>
                      <a:r>
                        <a:rPr lang="en-US" sz="1400" b="1" dirty="0">
                          <a:solidFill>
                            <a:srgbClr val="C00000"/>
                          </a:solidFill>
                          <a:latin typeface="Calibri"/>
                          <a:ea typeface="Calibri"/>
                          <a:cs typeface="Calibri"/>
                        </a:rPr>
                        <a:t>p</a:t>
                      </a:r>
                      <a:r>
                        <a:rPr lang="en-US" sz="1400" b="1" spc="5" dirty="0">
                          <a:solidFill>
                            <a:srgbClr val="C00000"/>
                          </a:solidFill>
                          <a:latin typeface="Calibri"/>
                          <a:ea typeface="Calibri"/>
                          <a:cs typeface="Calibri"/>
                        </a:rPr>
                        <a:t>r</a:t>
                      </a:r>
                      <a:r>
                        <a:rPr lang="en-US" sz="1400" b="1" dirty="0">
                          <a:solidFill>
                            <a:srgbClr val="C00000"/>
                          </a:solidFill>
                          <a:latin typeface="Calibri"/>
                          <a:ea typeface="Calibri"/>
                          <a:cs typeface="Calibri"/>
                        </a:rPr>
                        <a:t>ovide</a:t>
                      </a:r>
                      <a:r>
                        <a:rPr lang="en-US" sz="1400" b="1" spc="-35" dirty="0">
                          <a:solidFill>
                            <a:srgbClr val="C00000"/>
                          </a:solidFill>
                          <a:latin typeface="Calibri"/>
                          <a:ea typeface="Calibri"/>
                          <a:cs typeface="Calibri"/>
                        </a:rPr>
                        <a:t> </a:t>
                      </a:r>
                      <a:r>
                        <a:rPr lang="en-US" sz="1400" b="1" dirty="0">
                          <a:solidFill>
                            <a:srgbClr val="C00000"/>
                          </a:solidFill>
                          <a:latin typeface="Calibri"/>
                          <a:ea typeface="Calibri"/>
                          <a:cs typeface="Calibri"/>
                        </a:rPr>
                        <a:t>goods</a:t>
                      </a:r>
                      <a:r>
                        <a:rPr lang="en-US" sz="1400" b="1" spc="-20" dirty="0">
                          <a:solidFill>
                            <a:srgbClr val="C00000"/>
                          </a:solidFill>
                          <a:latin typeface="Calibri"/>
                          <a:ea typeface="Calibri"/>
                          <a:cs typeface="Calibri"/>
                        </a:rPr>
                        <a:t>/</a:t>
                      </a:r>
                      <a:r>
                        <a:rPr lang="en-US" sz="1400" b="1" dirty="0">
                          <a:solidFill>
                            <a:srgbClr val="C00000"/>
                          </a:solidFill>
                          <a:latin typeface="Calibri"/>
                          <a:ea typeface="Calibri"/>
                          <a:cs typeface="Calibri"/>
                        </a:rPr>
                        <a:t>services</a:t>
                      </a:r>
                      <a:r>
                        <a:rPr lang="en-US" sz="1400" b="1" spc="-35" dirty="0">
                          <a:solidFill>
                            <a:srgbClr val="C00000"/>
                          </a:solidFill>
                          <a:latin typeface="Calibri"/>
                          <a:ea typeface="Calibri"/>
                          <a:cs typeface="Calibri"/>
                        </a:rPr>
                        <a:t> </a:t>
                      </a:r>
                      <a:r>
                        <a:rPr lang="en-US" sz="1400" b="1" dirty="0">
                          <a:solidFill>
                            <a:srgbClr val="C00000"/>
                          </a:solidFill>
                          <a:latin typeface="Calibri"/>
                          <a:ea typeface="Calibri"/>
                          <a:cs typeface="Calibri"/>
                        </a:rPr>
                        <a:t>in return</a:t>
                      </a:r>
                      <a:r>
                        <a:rPr lang="en-US" sz="1400" b="1" spc="-30" dirty="0">
                          <a:solidFill>
                            <a:srgbClr val="C00000"/>
                          </a:solidFill>
                          <a:latin typeface="Calibri"/>
                          <a:ea typeface="Calibri"/>
                          <a:cs typeface="Calibri"/>
                        </a:rPr>
                        <a:t> </a:t>
                      </a:r>
                      <a:r>
                        <a:rPr lang="en-US" sz="1400" b="1" dirty="0">
                          <a:solidFill>
                            <a:srgbClr val="C00000"/>
                          </a:solidFill>
                          <a:latin typeface="Calibri"/>
                          <a:ea typeface="Calibri"/>
                          <a:cs typeface="Calibri"/>
                        </a:rPr>
                        <a:t>for</a:t>
                      </a:r>
                      <a:r>
                        <a:rPr lang="en-US" sz="1400" b="1" spc="-15" dirty="0">
                          <a:solidFill>
                            <a:srgbClr val="C00000"/>
                          </a:solidFill>
                          <a:latin typeface="Calibri"/>
                          <a:ea typeface="Calibri"/>
                          <a:cs typeface="Calibri"/>
                        </a:rPr>
                        <a:t> </a:t>
                      </a:r>
                      <a:r>
                        <a:rPr lang="en-US" sz="1400" b="1" dirty="0">
                          <a:solidFill>
                            <a:srgbClr val="C00000"/>
                          </a:solidFill>
                          <a:latin typeface="Calibri"/>
                          <a:ea typeface="Calibri"/>
                          <a:cs typeface="Calibri"/>
                        </a:rPr>
                        <a:t>c</a:t>
                      </a:r>
                      <a:r>
                        <a:rPr lang="en-US" sz="1400" b="1" spc="10" dirty="0">
                          <a:solidFill>
                            <a:srgbClr val="C00000"/>
                          </a:solidFill>
                          <a:latin typeface="Calibri"/>
                          <a:ea typeface="Calibri"/>
                          <a:cs typeface="Calibri"/>
                        </a:rPr>
                        <a:t>o</a:t>
                      </a:r>
                      <a:r>
                        <a:rPr lang="en-US" sz="1400" b="1" dirty="0">
                          <a:solidFill>
                            <a:srgbClr val="C00000"/>
                          </a:solidFill>
                          <a:latin typeface="Calibri"/>
                          <a:ea typeface="Calibri"/>
                          <a:cs typeface="Calibri"/>
                        </a:rPr>
                        <a:t>nsideration</a:t>
                      </a:r>
                      <a:r>
                        <a:rPr lang="en-US" sz="1400" b="1" spc="-55" dirty="0">
                          <a:solidFill>
                            <a:srgbClr val="C00000"/>
                          </a:solidFill>
                          <a:latin typeface="Calibri"/>
                          <a:ea typeface="Calibri"/>
                          <a:cs typeface="Calibri"/>
                        </a:rPr>
                        <a:t>.</a:t>
                      </a:r>
                      <a:endParaRPr lang="en-US" sz="1400" b="1" dirty="0">
                        <a:solidFill>
                          <a:srgbClr val="C00000"/>
                        </a:solidFill>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1"/>
                  </a:ext>
                </a:extLst>
              </a:tr>
              <a:tr h="135473">
                <a:tc>
                  <a:txBody>
                    <a:bodyPr/>
                    <a:lstStyle/>
                    <a:p>
                      <a:pPr marL="293370" marR="0">
                        <a:lnSpc>
                          <a:spcPct val="115000"/>
                        </a:lnSpc>
                        <a:spcBef>
                          <a:spcPts val="50"/>
                        </a:spcBef>
                        <a:spcAft>
                          <a:spcPts val="0"/>
                        </a:spcAft>
                        <a:tabLst>
                          <a:tab pos="520700" algn="l"/>
                        </a:tabLst>
                      </a:pPr>
                      <a:r>
                        <a:rPr lang="en-US" sz="1400" dirty="0">
                          <a:latin typeface="Times New Roman"/>
                          <a:ea typeface="Times New Roman"/>
                          <a:cs typeface="Times New Roman"/>
                        </a:rPr>
                        <a:t>•	</a:t>
                      </a:r>
                      <a:r>
                        <a:rPr lang="en-US" sz="1400" dirty="0">
                          <a:latin typeface="Calibri"/>
                          <a:ea typeface="Calibri"/>
                          <a:cs typeface="Calibri"/>
                        </a:rPr>
                        <a:t>G</a:t>
                      </a:r>
                      <a:r>
                        <a:rPr lang="en-US" sz="1400" spc="5" dirty="0">
                          <a:latin typeface="Calibri"/>
                          <a:ea typeface="Calibri"/>
                          <a:cs typeface="Calibri"/>
                        </a:rPr>
                        <a:t>o</a:t>
                      </a:r>
                      <a:r>
                        <a:rPr lang="en-US" sz="1400" dirty="0">
                          <a:latin typeface="Calibri"/>
                          <a:ea typeface="Calibri"/>
                          <a:cs typeface="Calibri"/>
                        </a:rPr>
                        <a:t>verned</a:t>
                      </a:r>
                      <a:r>
                        <a:rPr lang="en-US" sz="1400" spc="-40" dirty="0">
                          <a:latin typeface="Calibri"/>
                          <a:ea typeface="Calibri"/>
                          <a:cs typeface="Calibri"/>
                        </a:rPr>
                        <a:t> </a:t>
                      </a:r>
                      <a:r>
                        <a:rPr lang="en-US" sz="1400" dirty="0">
                          <a:latin typeface="Calibri"/>
                          <a:ea typeface="Calibri"/>
                          <a:cs typeface="Calibri"/>
                        </a:rPr>
                        <a:t>by</a:t>
                      </a:r>
                      <a:r>
                        <a:rPr lang="en-US" sz="1400" spc="-5" dirty="0">
                          <a:latin typeface="Calibri"/>
                          <a:ea typeface="Calibri"/>
                          <a:cs typeface="Calibri"/>
                        </a:rPr>
                        <a:t> </a:t>
                      </a:r>
                      <a:r>
                        <a:rPr lang="en-US" sz="1400" dirty="0">
                          <a:latin typeface="Calibri"/>
                          <a:ea typeface="Calibri"/>
                          <a:cs typeface="Calibri"/>
                        </a:rPr>
                        <a:t>Federal</a:t>
                      </a:r>
                      <a:r>
                        <a:rPr lang="en-US" sz="1400" spc="-40" dirty="0">
                          <a:latin typeface="Calibri"/>
                          <a:ea typeface="Calibri"/>
                          <a:cs typeface="Calibri"/>
                        </a:rPr>
                        <a:t> </a:t>
                      </a:r>
                      <a:r>
                        <a:rPr lang="en-US" sz="1400" spc="5" dirty="0">
                          <a:latin typeface="Calibri"/>
                          <a:ea typeface="Calibri"/>
                          <a:cs typeface="Calibri"/>
                        </a:rPr>
                        <a:t>A</a:t>
                      </a:r>
                      <a:r>
                        <a:rPr lang="en-US" sz="1400" dirty="0">
                          <a:latin typeface="Calibri"/>
                          <a:ea typeface="Calibri"/>
                          <a:cs typeface="Calibri"/>
                        </a:rPr>
                        <a:t>cqu</a:t>
                      </a:r>
                      <a:r>
                        <a:rPr lang="en-US" sz="1400" spc="5" dirty="0">
                          <a:latin typeface="Calibri"/>
                          <a:ea typeface="Calibri"/>
                          <a:cs typeface="Calibri"/>
                        </a:rPr>
                        <a:t>i</a:t>
                      </a:r>
                      <a:r>
                        <a:rPr lang="en-US" sz="1400" dirty="0">
                          <a:latin typeface="Calibri"/>
                          <a:ea typeface="Calibri"/>
                          <a:cs typeface="Calibri"/>
                        </a:rPr>
                        <a:t>sition</a:t>
                      </a:r>
                      <a:r>
                        <a:rPr lang="en-US" sz="1400" baseline="0" dirty="0">
                          <a:latin typeface="Calibri"/>
                          <a:ea typeface="Calibri"/>
                          <a:cs typeface="Times New Roman"/>
                        </a:rPr>
                        <a:t> </a:t>
                      </a:r>
                      <a:r>
                        <a:rPr lang="en-US" sz="1400" dirty="0">
                          <a:latin typeface="Calibri"/>
                          <a:ea typeface="Calibri"/>
                          <a:cs typeface="Calibri"/>
                        </a:rPr>
                        <a:t>Regul</a:t>
                      </a:r>
                      <a:r>
                        <a:rPr lang="en-US" sz="1400" spc="10" dirty="0">
                          <a:latin typeface="Calibri"/>
                          <a:ea typeface="Calibri"/>
                          <a:cs typeface="Calibri"/>
                        </a:rPr>
                        <a:t>a</a:t>
                      </a:r>
                      <a:r>
                        <a:rPr lang="en-US" sz="1400" dirty="0">
                          <a:latin typeface="Calibri"/>
                          <a:ea typeface="Calibri"/>
                          <a:cs typeface="Calibri"/>
                        </a:rPr>
                        <a:t>tions</a:t>
                      </a:r>
                      <a:endParaRPr lang="en-US" sz="14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2"/>
                  </a:ext>
                </a:extLst>
              </a:tr>
              <a:tr h="248079">
                <a:tc>
                  <a:txBody>
                    <a:bodyPr/>
                    <a:lstStyle/>
                    <a:p>
                      <a:pPr marL="521970" marR="206375" indent="-228600">
                        <a:lnSpc>
                          <a:spcPct val="115000"/>
                        </a:lnSpc>
                        <a:spcBef>
                          <a:spcPts val="50"/>
                        </a:spcBef>
                        <a:spcAft>
                          <a:spcPts val="0"/>
                        </a:spcAft>
                        <a:tabLst>
                          <a:tab pos="520700" algn="l"/>
                        </a:tabLst>
                      </a:pPr>
                      <a:r>
                        <a:rPr lang="en-US" sz="1400" b="1" dirty="0">
                          <a:latin typeface="Times New Roman"/>
                          <a:ea typeface="Times New Roman"/>
                          <a:cs typeface="Times New Roman"/>
                        </a:rPr>
                        <a:t>•	</a:t>
                      </a:r>
                      <a:r>
                        <a:rPr lang="en-US" sz="1400" b="1" dirty="0">
                          <a:latin typeface="Calibri"/>
                          <a:ea typeface="Calibri"/>
                          <a:cs typeface="Calibri"/>
                        </a:rPr>
                        <a:t>Relatively</a:t>
                      </a:r>
                      <a:r>
                        <a:rPr lang="en-US" sz="1400" b="1" spc="-40" dirty="0">
                          <a:latin typeface="Calibri"/>
                          <a:ea typeface="Calibri"/>
                          <a:cs typeface="Calibri"/>
                        </a:rPr>
                        <a:t> </a:t>
                      </a:r>
                      <a:r>
                        <a:rPr lang="en-US" sz="1400" b="1" dirty="0">
                          <a:latin typeface="Calibri"/>
                          <a:ea typeface="Calibri"/>
                          <a:cs typeface="Calibri"/>
                        </a:rPr>
                        <a:t>inf</a:t>
                      </a:r>
                      <a:r>
                        <a:rPr lang="en-US" sz="1400" b="1" spc="5" dirty="0">
                          <a:latin typeface="Calibri"/>
                          <a:ea typeface="Calibri"/>
                          <a:cs typeface="Calibri"/>
                        </a:rPr>
                        <a:t>l</a:t>
                      </a:r>
                      <a:r>
                        <a:rPr lang="en-US" sz="1400" b="1" dirty="0">
                          <a:latin typeface="Calibri"/>
                          <a:ea typeface="Calibri"/>
                          <a:cs typeface="Calibri"/>
                        </a:rPr>
                        <a:t>exible</a:t>
                      </a:r>
                      <a:r>
                        <a:rPr lang="en-US" sz="1400" b="1" spc="-35" dirty="0">
                          <a:latin typeface="Calibri"/>
                          <a:ea typeface="Calibri"/>
                          <a:cs typeface="Calibri"/>
                        </a:rPr>
                        <a:t> </a:t>
                      </a:r>
                      <a:r>
                        <a:rPr lang="en-US" sz="1400" b="1" dirty="0">
                          <a:latin typeface="Calibri"/>
                          <a:ea typeface="Calibri"/>
                          <a:cs typeface="Calibri"/>
                        </a:rPr>
                        <a:t>as</a:t>
                      </a:r>
                      <a:r>
                        <a:rPr lang="en-US" sz="1400" b="1" spc="-10" dirty="0">
                          <a:latin typeface="Calibri"/>
                          <a:ea typeface="Calibri"/>
                          <a:cs typeface="Calibri"/>
                        </a:rPr>
                        <a:t> </a:t>
                      </a:r>
                      <a:r>
                        <a:rPr lang="en-US" sz="1400" b="1" dirty="0">
                          <a:latin typeface="Calibri"/>
                          <a:ea typeface="Calibri"/>
                          <a:cs typeface="Calibri"/>
                        </a:rPr>
                        <a:t>to</a:t>
                      </a:r>
                      <a:r>
                        <a:rPr lang="en-US" sz="1400" b="1" spc="-10" dirty="0">
                          <a:latin typeface="Calibri"/>
                          <a:ea typeface="Calibri"/>
                          <a:cs typeface="Calibri"/>
                        </a:rPr>
                        <a:t> </a:t>
                      </a:r>
                      <a:r>
                        <a:rPr lang="en-US" sz="1400" b="1" spc="10" dirty="0">
                          <a:latin typeface="Calibri"/>
                          <a:ea typeface="Calibri"/>
                          <a:cs typeface="Calibri"/>
                        </a:rPr>
                        <a:t>s</a:t>
                      </a:r>
                      <a:r>
                        <a:rPr lang="en-US" sz="1400" b="1" dirty="0">
                          <a:latin typeface="Calibri"/>
                          <a:ea typeface="Calibri"/>
                          <a:cs typeface="Calibri"/>
                        </a:rPr>
                        <a:t>c</a:t>
                      </a:r>
                      <a:r>
                        <a:rPr lang="en-US" sz="1400" b="1" spc="5" dirty="0">
                          <a:latin typeface="Calibri"/>
                          <a:ea typeface="Calibri"/>
                          <a:cs typeface="Calibri"/>
                        </a:rPr>
                        <a:t>o</a:t>
                      </a:r>
                      <a:r>
                        <a:rPr lang="en-US" sz="1400" b="1" dirty="0">
                          <a:latin typeface="Calibri"/>
                          <a:ea typeface="Calibri"/>
                          <a:cs typeface="Calibri"/>
                        </a:rPr>
                        <a:t>pe</a:t>
                      </a:r>
                      <a:r>
                        <a:rPr lang="en-US" sz="1400" b="1" spc="-25" dirty="0">
                          <a:latin typeface="Calibri"/>
                          <a:ea typeface="Calibri"/>
                          <a:cs typeface="Calibri"/>
                        </a:rPr>
                        <a:t> </a:t>
                      </a:r>
                      <a:r>
                        <a:rPr lang="en-US" sz="1400" b="1" spc="5" dirty="0">
                          <a:latin typeface="Calibri"/>
                          <a:ea typeface="Calibri"/>
                          <a:cs typeface="Calibri"/>
                        </a:rPr>
                        <a:t>o</a:t>
                      </a:r>
                      <a:r>
                        <a:rPr lang="en-US" sz="1400" b="1" dirty="0">
                          <a:latin typeface="Calibri"/>
                          <a:ea typeface="Calibri"/>
                          <a:cs typeface="Calibri"/>
                        </a:rPr>
                        <a:t>f</a:t>
                      </a:r>
                      <a:r>
                        <a:rPr lang="en-US" sz="1400" b="1" spc="-10" dirty="0">
                          <a:latin typeface="Calibri"/>
                          <a:ea typeface="Calibri"/>
                          <a:cs typeface="Calibri"/>
                        </a:rPr>
                        <a:t> </a:t>
                      </a:r>
                      <a:r>
                        <a:rPr lang="en-US" sz="1400" b="1" dirty="0">
                          <a:latin typeface="Calibri"/>
                          <a:ea typeface="Calibri"/>
                          <a:cs typeface="Calibri"/>
                        </a:rPr>
                        <a:t>work, budg</a:t>
                      </a:r>
                      <a:r>
                        <a:rPr lang="en-US" sz="1400" b="1" spc="5" dirty="0">
                          <a:latin typeface="Calibri"/>
                          <a:ea typeface="Calibri"/>
                          <a:cs typeface="Calibri"/>
                        </a:rPr>
                        <a:t>e</a:t>
                      </a:r>
                      <a:r>
                        <a:rPr lang="en-US" sz="1400" b="1" dirty="0">
                          <a:latin typeface="Calibri"/>
                          <a:ea typeface="Calibri"/>
                          <a:cs typeface="Calibri"/>
                        </a:rPr>
                        <a:t>t,</a:t>
                      </a:r>
                      <a:r>
                        <a:rPr lang="en-US" sz="1400" b="1" spc="-35" dirty="0">
                          <a:latin typeface="Calibri"/>
                          <a:ea typeface="Calibri"/>
                          <a:cs typeface="Calibri"/>
                        </a:rPr>
                        <a:t> </a:t>
                      </a:r>
                      <a:r>
                        <a:rPr lang="en-US" sz="1400" b="1" spc="5" dirty="0">
                          <a:latin typeface="Calibri"/>
                          <a:ea typeface="Calibri"/>
                          <a:cs typeface="Calibri"/>
                        </a:rPr>
                        <a:t>an</a:t>
                      </a:r>
                      <a:r>
                        <a:rPr lang="en-US" sz="1400" b="1" dirty="0">
                          <a:latin typeface="Calibri"/>
                          <a:ea typeface="Calibri"/>
                          <a:cs typeface="Calibri"/>
                        </a:rPr>
                        <a:t>d</a:t>
                      </a:r>
                      <a:r>
                        <a:rPr lang="en-US" sz="1400" b="1" spc="-15" dirty="0">
                          <a:latin typeface="Calibri"/>
                          <a:ea typeface="Calibri"/>
                          <a:cs typeface="Calibri"/>
                        </a:rPr>
                        <a:t> </a:t>
                      </a:r>
                      <a:r>
                        <a:rPr lang="en-US" sz="1400" b="1" dirty="0">
                          <a:latin typeface="Calibri"/>
                          <a:ea typeface="Calibri"/>
                          <a:cs typeface="Calibri"/>
                        </a:rPr>
                        <a:t>other</a:t>
                      </a:r>
                      <a:r>
                        <a:rPr lang="en-US" sz="1400" b="1" spc="-25" dirty="0">
                          <a:latin typeface="Calibri"/>
                          <a:ea typeface="Calibri"/>
                          <a:cs typeface="Calibri"/>
                        </a:rPr>
                        <a:t> </a:t>
                      </a:r>
                      <a:r>
                        <a:rPr lang="en-US" sz="1400" b="1" dirty="0">
                          <a:latin typeface="Calibri"/>
                          <a:ea typeface="Calibri"/>
                          <a:cs typeface="Calibri"/>
                        </a:rPr>
                        <a:t>chang</a:t>
                      </a:r>
                      <a:r>
                        <a:rPr lang="en-US" sz="1400" b="1" spc="5" dirty="0">
                          <a:latin typeface="Calibri"/>
                          <a:ea typeface="Calibri"/>
                          <a:cs typeface="Calibri"/>
                        </a:rPr>
                        <a:t>e</a:t>
                      </a:r>
                      <a:r>
                        <a:rPr lang="en-US" sz="1400" b="1" dirty="0">
                          <a:latin typeface="Calibri"/>
                          <a:ea typeface="Calibri"/>
                          <a:cs typeface="Calibri"/>
                        </a:rPr>
                        <a:t>s</a:t>
                      </a:r>
                      <a:endParaRPr lang="en-US" sz="1400" b="1"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3"/>
                  </a:ext>
                </a:extLst>
              </a:tr>
              <a:tr h="200623">
                <a:tc>
                  <a:txBody>
                    <a:bodyPr/>
                    <a:lstStyle/>
                    <a:p>
                      <a:pPr marL="521970" marR="100330" indent="-228600">
                        <a:lnSpc>
                          <a:spcPts val="1340"/>
                        </a:lnSpc>
                        <a:spcBef>
                          <a:spcPts val="25"/>
                        </a:spcBef>
                        <a:spcAft>
                          <a:spcPts val="0"/>
                        </a:spcAft>
                        <a:tabLst>
                          <a:tab pos="520700" algn="l"/>
                        </a:tabLst>
                      </a:pPr>
                      <a:r>
                        <a:rPr lang="en-US" sz="1400" dirty="0">
                          <a:latin typeface="Times New Roman"/>
                          <a:ea typeface="Times New Roman"/>
                          <a:cs typeface="Times New Roman"/>
                        </a:rPr>
                        <a:t>•	</a:t>
                      </a:r>
                      <a:r>
                        <a:rPr lang="en-US" sz="1400" dirty="0">
                          <a:latin typeface="Calibri"/>
                          <a:ea typeface="Calibri"/>
                          <a:cs typeface="Calibri"/>
                        </a:rPr>
                        <a:t>Signif</a:t>
                      </a:r>
                      <a:r>
                        <a:rPr lang="en-US" sz="1400" spc="5" dirty="0">
                          <a:latin typeface="Calibri"/>
                          <a:ea typeface="Calibri"/>
                          <a:cs typeface="Calibri"/>
                        </a:rPr>
                        <a:t>i</a:t>
                      </a:r>
                      <a:r>
                        <a:rPr lang="en-US" sz="1400" dirty="0">
                          <a:latin typeface="Calibri"/>
                          <a:ea typeface="Calibri"/>
                          <a:cs typeface="Calibri"/>
                        </a:rPr>
                        <a:t>cant</a:t>
                      </a:r>
                      <a:r>
                        <a:rPr lang="en-US" sz="1400" spc="-40" dirty="0">
                          <a:latin typeface="Calibri"/>
                          <a:ea typeface="Calibri"/>
                          <a:cs typeface="Calibri"/>
                        </a:rPr>
                        <a:t> </a:t>
                      </a:r>
                      <a:r>
                        <a:rPr lang="en-US" sz="1400" spc="5" dirty="0">
                          <a:latin typeface="Calibri"/>
                          <a:ea typeface="Calibri"/>
                          <a:cs typeface="Calibri"/>
                        </a:rPr>
                        <a:t>e</a:t>
                      </a:r>
                      <a:r>
                        <a:rPr lang="en-US" sz="1400" dirty="0">
                          <a:latin typeface="Calibri"/>
                          <a:ea typeface="Calibri"/>
                          <a:cs typeface="Calibri"/>
                        </a:rPr>
                        <a:t>mphasis</a:t>
                      </a:r>
                      <a:r>
                        <a:rPr lang="en-US" sz="1400" spc="-40" dirty="0">
                          <a:latin typeface="Calibri"/>
                          <a:ea typeface="Calibri"/>
                          <a:cs typeface="Calibri"/>
                        </a:rPr>
                        <a:t> </a:t>
                      </a:r>
                      <a:r>
                        <a:rPr lang="en-US" sz="1400" dirty="0">
                          <a:latin typeface="Calibri"/>
                          <a:ea typeface="Calibri"/>
                          <a:cs typeface="Calibri"/>
                        </a:rPr>
                        <a:t>pl</a:t>
                      </a:r>
                      <a:r>
                        <a:rPr lang="en-US" sz="1400" spc="5" dirty="0">
                          <a:latin typeface="Calibri"/>
                          <a:ea typeface="Calibri"/>
                          <a:cs typeface="Calibri"/>
                        </a:rPr>
                        <a:t>ac</a:t>
                      </a:r>
                      <a:r>
                        <a:rPr lang="en-US" sz="1400" dirty="0">
                          <a:latin typeface="Calibri"/>
                          <a:ea typeface="Calibri"/>
                          <a:cs typeface="Calibri"/>
                        </a:rPr>
                        <a:t>ed</a:t>
                      </a:r>
                      <a:r>
                        <a:rPr lang="en-US" sz="1400" spc="-35" dirty="0">
                          <a:latin typeface="Calibri"/>
                          <a:ea typeface="Calibri"/>
                          <a:cs typeface="Calibri"/>
                        </a:rPr>
                        <a:t> </a:t>
                      </a:r>
                      <a:r>
                        <a:rPr lang="en-US" sz="1400" spc="5" dirty="0">
                          <a:latin typeface="Calibri"/>
                          <a:ea typeface="Calibri"/>
                          <a:cs typeface="Calibri"/>
                        </a:rPr>
                        <a:t>o</a:t>
                      </a:r>
                      <a:r>
                        <a:rPr lang="en-US" sz="1400" dirty="0">
                          <a:latin typeface="Calibri"/>
                          <a:ea typeface="Calibri"/>
                          <a:cs typeface="Calibri"/>
                        </a:rPr>
                        <a:t>n</a:t>
                      </a:r>
                      <a:r>
                        <a:rPr lang="en-US" sz="1400" spc="-10" dirty="0">
                          <a:latin typeface="Calibri"/>
                          <a:ea typeface="Calibri"/>
                          <a:cs typeface="Calibri"/>
                        </a:rPr>
                        <a:t> </a:t>
                      </a:r>
                      <a:r>
                        <a:rPr lang="en-US" sz="1400" dirty="0">
                          <a:latin typeface="Calibri"/>
                          <a:ea typeface="Calibri"/>
                          <a:cs typeface="Calibri"/>
                        </a:rPr>
                        <a:t>delive</a:t>
                      </a:r>
                      <a:r>
                        <a:rPr lang="en-US" sz="1400" spc="5" dirty="0">
                          <a:latin typeface="Calibri"/>
                          <a:ea typeface="Calibri"/>
                          <a:cs typeface="Calibri"/>
                        </a:rPr>
                        <a:t>r</a:t>
                      </a:r>
                      <a:r>
                        <a:rPr lang="en-US" sz="1400" dirty="0">
                          <a:latin typeface="Calibri"/>
                          <a:ea typeface="Calibri"/>
                          <a:cs typeface="Calibri"/>
                        </a:rPr>
                        <a:t>y</a:t>
                      </a:r>
                      <a:r>
                        <a:rPr lang="en-US" sz="1400" spc="-35" dirty="0">
                          <a:latin typeface="Calibri"/>
                          <a:ea typeface="Calibri"/>
                          <a:cs typeface="Calibri"/>
                        </a:rPr>
                        <a:t> </a:t>
                      </a:r>
                      <a:r>
                        <a:rPr lang="en-US" sz="1400" spc="5" dirty="0">
                          <a:latin typeface="Calibri"/>
                          <a:ea typeface="Calibri"/>
                          <a:cs typeface="Calibri"/>
                        </a:rPr>
                        <a:t>of </a:t>
                      </a:r>
                      <a:r>
                        <a:rPr lang="en-US" sz="1400" dirty="0">
                          <a:latin typeface="Calibri"/>
                          <a:ea typeface="Calibri"/>
                          <a:cs typeface="Calibri"/>
                        </a:rPr>
                        <a:t>results,</a:t>
                      </a:r>
                      <a:r>
                        <a:rPr lang="en-US" sz="1400" spc="-40" dirty="0">
                          <a:latin typeface="Calibri"/>
                          <a:ea typeface="Calibri"/>
                          <a:cs typeface="Calibri"/>
                        </a:rPr>
                        <a:t> </a:t>
                      </a:r>
                      <a:r>
                        <a:rPr lang="en-US" sz="1400" dirty="0">
                          <a:latin typeface="Calibri"/>
                          <a:ea typeface="Calibri"/>
                          <a:cs typeface="Calibri"/>
                        </a:rPr>
                        <a:t>pro</a:t>
                      </a:r>
                      <a:r>
                        <a:rPr lang="en-US" sz="1400" spc="5" dirty="0">
                          <a:latin typeface="Calibri"/>
                          <a:ea typeface="Calibri"/>
                          <a:cs typeface="Calibri"/>
                        </a:rPr>
                        <a:t>d</a:t>
                      </a:r>
                      <a:r>
                        <a:rPr lang="en-US" sz="1400" dirty="0">
                          <a:latin typeface="Calibri"/>
                          <a:ea typeface="Calibri"/>
                          <a:cs typeface="Calibri"/>
                        </a:rPr>
                        <a:t>uct,</a:t>
                      </a:r>
                      <a:r>
                        <a:rPr lang="en-US" sz="1400" spc="-40" dirty="0">
                          <a:latin typeface="Calibri"/>
                          <a:ea typeface="Calibri"/>
                          <a:cs typeface="Calibri"/>
                        </a:rPr>
                        <a:t> </a:t>
                      </a:r>
                      <a:r>
                        <a:rPr lang="en-US" sz="1400" spc="5" dirty="0">
                          <a:latin typeface="Calibri"/>
                          <a:ea typeface="Calibri"/>
                          <a:cs typeface="Calibri"/>
                        </a:rPr>
                        <a:t>o</a:t>
                      </a:r>
                      <a:r>
                        <a:rPr lang="en-US" sz="1400" dirty="0">
                          <a:latin typeface="Calibri"/>
                          <a:ea typeface="Calibri"/>
                          <a:cs typeface="Calibri"/>
                        </a:rPr>
                        <a:t>r</a:t>
                      </a:r>
                      <a:r>
                        <a:rPr lang="en-US" sz="1400" spc="-5" dirty="0">
                          <a:latin typeface="Calibri"/>
                          <a:ea typeface="Calibri"/>
                          <a:cs typeface="Calibri"/>
                        </a:rPr>
                        <a:t> </a:t>
                      </a:r>
                      <a:r>
                        <a:rPr lang="en-US" sz="1400" dirty="0">
                          <a:latin typeface="Calibri"/>
                          <a:ea typeface="Calibri"/>
                          <a:cs typeface="Calibri"/>
                        </a:rPr>
                        <a:t>performance</a:t>
                      </a:r>
                      <a:endParaRPr lang="en-US" sz="14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4"/>
                  </a:ext>
                </a:extLst>
              </a:tr>
              <a:tr h="141569">
                <a:tc>
                  <a:txBody>
                    <a:bodyPr/>
                    <a:lstStyle/>
                    <a:p>
                      <a:pPr marL="521970" marR="459740" indent="-228600">
                        <a:lnSpc>
                          <a:spcPct val="115000"/>
                        </a:lnSpc>
                        <a:spcBef>
                          <a:spcPts val="50"/>
                        </a:spcBef>
                        <a:spcAft>
                          <a:spcPts val="0"/>
                        </a:spcAft>
                        <a:tabLst>
                          <a:tab pos="520700" algn="l"/>
                        </a:tabLst>
                      </a:pPr>
                      <a:r>
                        <a:rPr lang="en-US" sz="1400" dirty="0">
                          <a:latin typeface="Times New Roman"/>
                          <a:ea typeface="Times New Roman"/>
                          <a:cs typeface="Times New Roman"/>
                        </a:rPr>
                        <a:t>•	</a:t>
                      </a:r>
                      <a:r>
                        <a:rPr lang="en-US" sz="1400" dirty="0">
                          <a:latin typeface="Calibri"/>
                          <a:ea typeface="Calibri"/>
                          <a:cs typeface="Calibri"/>
                        </a:rPr>
                        <a:t>Payment</a:t>
                      </a:r>
                      <a:r>
                        <a:rPr lang="en-US" sz="1400" spc="-40" dirty="0">
                          <a:latin typeface="Calibri"/>
                          <a:ea typeface="Calibri"/>
                          <a:cs typeface="Calibri"/>
                        </a:rPr>
                        <a:t> </a:t>
                      </a:r>
                      <a:r>
                        <a:rPr lang="en-US" sz="1400" dirty="0">
                          <a:latin typeface="Calibri"/>
                          <a:ea typeface="Calibri"/>
                          <a:cs typeface="Calibri"/>
                        </a:rPr>
                        <a:t>based</a:t>
                      </a:r>
                      <a:r>
                        <a:rPr lang="en-US" sz="1400" spc="-30" dirty="0">
                          <a:latin typeface="Calibri"/>
                          <a:ea typeface="Calibri"/>
                          <a:cs typeface="Calibri"/>
                        </a:rPr>
                        <a:t> </a:t>
                      </a:r>
                      <a:r>
                        <a:rPr lang="en-US" sz="1400" spc="5" dirty="0">
                          <a:latin typeface="Calibri"/>
                          <a:ea typeface="Calibri"/>
                          <a:cs typeface="Calibri"/>
                        </a:rPr>
                        <a:t>o</a:t>
                      </a:r>
                      <a:r>
                        <a:rPr lang="en-US" sz="1400" dirty="0">
                          <a:latin typeface="Calibri"/>
                          <a:ea typeface="Calibri"/>
                          <a:cs typeface="Calibri"/>
                        </a:rPr>
                        <a:t>n</a:t>
                      </a:r>
                      <a:r>
                        <a:rPr lang="en-US" sz="1400" spc="-10" dirty="0">
                          <a:latin typeface="Calibri"/>
                          <a:ea typeface="Calibri"/>
                          <a:cs typeface="Calibri"/>
                        </a:rPr>
                        <a:t> </a:t>
                      </a:r>
                      <a:r>
                        <a:rPr lang="en-US" sz="1400" dirty="0">
                          <a:latin typeface="Calibri"/>
                          <a:ea typeface="Calibri"/>
                          <a:cs typeface="Calibri"/>
                        </a:rPr>
                        <a:t>delive</a:t>
                      </a:r>
                      <a:r>
                        <a:rPr lang="en-US" sz="1400" spc="5" dirty="0">
                          <a:latin typeface="Calibri"/>
                          <a:ea typeface="Calibri"/>
                          <a:cs typeface="Calibri"/>
                        </a:rPr>
                        <a:t>r</a:t>
                      </a:r>
                      <a:r>
                        <a:rPr lang="en-US" sz="1400" dirty="0">
                          <a:latin typeface="Calibri"/>
                          <a:ea typeface="Calibri"/>
                          <a:cs typeface="Calibri"/>
                        </a:rPr>
                        <a:t>ables</a:t>
                      </a:r>
                      <a:r>
                        <a:rPr lang="en-US" sz="1400" spc="-55" baseline="0" dirty="0">
                          <a:latin typeface="Calibri"/>
                          <a:ea typeface="Calibri"/>
                          <a:cs typeface="Calibri"/>
                        </a:rPr>
                        <a:t> &amp;</a:t>
                      </a:r>
                      <a:r>
                        <a:rPr lang="en-US" sz="1400" dirty="0">
                          <a:latin typeface="Calibri"/>
                          <a:ea typeface="Calibri"/>
                          <a:cs typeface="Calibri"/>
                        </a:rPr>
                        <a:t> milestones</a:t>
                      </a:r>
                      <a:endParaRPr lang="en-US" sz="14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5"/>
                  </a:ext>
                </a:extLst>
              </a:tr>
              <a:tr h="119718">
                <a:tc>
                  <a:txBody>
                    <a:bodyPr/>
                    <a:lstStyle/>
                    <a:p>
                      <a:pPr marL="293370" marR="0">
                        <a:lnSpc>
                          <a:spcPct val="115000"/>
                        </a:lnSpc>
                        <a:spcBef>
                          <a:spcPts val="50"/>
                        </a:spcBef>
                        <a:spcAft>
                          <a:spcPts val="0"/>
                        </a:spcAft>
                        <a:tabLst>
                          <a:tab pos="520700" algn="l"/>
                        </a:tabLst>
                      </a:pPr>
                      <a:r>
                        <a:rPr lang="en-US" sz="1400" dirty="0">
                          <a:latin typeface="Times New Roman"/>
                          <a:ea typeface="Times New Roman"/>
                          <a:cs typeface="Times New Roman"/>
                        </a:rPr>
                        <a:t>•	</a:t>
                      </a:r>
                      <a:r>
                        <a:rPr lang="en-US" sz="1400" dirty="0">
                          <a:latin typeface="Calibri"/>
                          <a:ea typeface="Calibri"/>
                          <a:cs typeface="Calibri"/>
                        </a:rPr>
                        <a:t>Frequ</a:t>
                      </a:r>
                      <a:r>
                        <a:rPr lang="en-US" sz="1400" spc="5" dirty="0">
                          <a:latin typeface="Calibri"/>
                          <a:ea typeface="Calibri"/>
                          <a:cs typeface="Calibri"/>
                        </a:rPr>
                        <a:t>e</a:t>
                      </a:r>
                      <a:r>
                        <a:rPr lang="en-US" sz="1400" dirty="0">
                          <a:latin typeface="Calibri"/>
                          <a:ea typeface="Calibri"/>
                          <a:cs typeface="Calibri"/>
                        </a:rPr>
                        <a:t>nt</a:t>
                      </a:r>
                      <a:r>
                        <a:rPr lang="en-US" sz="1400" spc="-45" dirty="0">
                          <a:latin typeface="Calibri"/>
                          <a:ea typeface="Calibri"/>
                          <a:cs typeface="Calibri"/>
                        </a:rPr>
                        <a:t> </a:t>
                      </a:r>
                      <a:r>
                        <a:rPr lang="en-US" sz="1400" spc="10" dirty="0">
                          <a:latin typeface="Calibri"/>
                          <a:ea typeface="Calibri"/>
                          <a:cs typeface="Calibri"/>
                        </a:rPr>
                        <a:t>r</a:t>
                      </a:r>
                      <a:r>
                        <a:rPr lang="en-US" sz="1400" dirty="0">
                          <a:latin typeface="Calibri"/>
                          <a:ea typeface="Calibri"/>
                          <a:cs typeface="Calibri"/>
                        </a:rPr>
                        <a:t>eporting</a:t>
                      </a:r>
                      <a:r>
                        <a:rPr lang="en-US" sz="1400" spc="-45" dirty="0">
                          <a:latin typeface="Calibri"/>
                          <a:ea typeface="Calibri"/>
                          <a:cs typeface="Calibri"/>
                        </a:rPr>
                        <a:t> </a:t>
                      </a:r>
                      <a:r>
                        <a:rPr lang="en-US" sz="1400" dirty="0">
                          <a:latin typeface="Calibri"/>
                          <a:ea typeface="Calibri"/>
                          <a:cs typeface="Calibri"/>
                        </a:rPr>
                        <a:t>r</a:t>
                      </a:r>
                      <a:r>
                        <a:rPr lang="en-US" sz="1400" spc="5" dirty="0">
                          <a:latin typeface="Calibri"/>
                          <a:ea typeface="Calibri"/>
                          <a:cs typeface="Calibri"/>
                        </a:rPr>
                        <a:t>e</a:t>
                      </a:r>
                      <a:r>
                        <a:rPr lang="en-US" sz="1400" dirty="0">
                          <a:latin typeface="Calibri"/>
                          <a:ea typeface="Calibri"/>
                          <a:cs typeface="Calibri"/>
                        </a:rPr>
                        <a:t>qui</a:t>
                      </a:r>
                      <a:r>
                        <a:rPr lang="en-US" sz="1400" spc="5" dirty="0">
                          <a:latin typeface="Calibri"/>
                          <a:ea typeface="Calibri"/>
                          <a:cs typeface="Calibri"/>
                        </a:rPr>
                        <a:t>r</a:t>
                      </a:r>
                      <a:r>
                        <a:rPr lang="en-US" sz="1400" dirty="0">
                          <a:latin typeface="Calibri"/>
                          <a:ea typeface="Calibri"/>
                          <a:cs typeface="Calibri"/>
                        </a:rPr>
                        <a:t>eme</a:t>
                      </a:r>
                      <a:r>
                        <a:rPr lang="en-US" sz="1400" spc="5" dirty="0">
                          <a:latin typeface="Calibri"/>
                          <a:ea typeface="Calibri"/>
                          <a:cs typeface="Calibri"/>
                        </a:rPr>
                        <a:t>n</a:t>
                      </a:r>
                      <a:r>
                        <a:rPr lang="en-US" sz="1400" dirty="0">
                          <a:latin typeface="Calibri"/>
                          <a:ea typeface="Calibri"/>
                          <a:cs typeface="Calibri"/>
                        </a:rPr>
                        <a:t>ts</a:t>
                      </a:r>
                      <a:endParaRPr lang="en-US" sz="14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6"/>
                  </a:ext>
                </a:extLst>
              </a:tr>
              <a:tr h="30569">
                <a:tc>
                  <a:txBody>
                    <a:bodyPr/>
                    <a:lstStyle/>
                    <a:p>
                      <a:pPr marL="521970" marR="120650" indent="-228600">
                        <a:lnSpc>
                          <a:spcPct val="99000"/>
                        </a:lnSpc>
                        <a:spcBef>
                          <a:spcPts val="50"/>
                        </a:spcBef>
                        <a:spcAft>
                          <a:spcPts val="0"/>
                        </a:spcAft>
                        <a:tabLst>
                          <a:tab pos="520700" algn="l"/>
                        </a:tabLst>
                      </a:pPr>
                      <a:r>
                        <a:rPr lang="en-US" sz="1400" dirty="0">
                          <a:latin typeface="Times New Roman"/>
                          <a:ea typeface="Times New Roman"/>
                          <a:cs typeface="Times New Roman"/>
                        </a:rPr>
                        <a:t>•	</a:t>
                      </a:r>
                      <a:r>
                        <a:rPr lang="en-US" sz="1400" dirty="0">
                          <a:latin typeface="Calibri"/>
                          <a:ea typeface="Calibri"/>
                          <a:cs typeface="Calibri"/>
                        </a:rPr>
                        <a:t>High</a:t>
                      </a:r>
                      <a:r>
                        <a:rPr lang="en-US" sz="1400" spc="-25" dirty="0">
                          <a:latin typeface="Calibri"/>
                          <a:ea typeface="Calibri"/>
                          <a:cs typeface="Calibri"/>
                        </a:rPr>
                        <a:t> </a:t>
                      </a:r>
                      <a:r>
                        <a:rPr lang="en-US" sz="1400" spc="5" dirty="0">
                          <a:latin typeface="Calibri"/>
                          <a:ea typeface="Calibri"/>
                          <a:cs typeface="Calibri"/>
                        </a:rPr>
                        <a:t>l</a:t>
                      </a:r>
                      <a:r>
                        <a:rPr lang="en-US" sz="1400" dirty="0">
                          <a:latin typeface="Calibri"/>
                          <a:ea typeface="Calibri"/>
                          <a:cs typeface="Calibri"/>
                        </a:rPr>
                        <a:t>e</a:t>
                      </a:r>
                      <a:r>
                        <a:rPr lang="en-US" sz="1400" spc="5" dirty="0">
                          <a:latin typeface="Calibri"/>
                          <a:ea typeface="Calibri"/>
                          <a:cs typeface="Calibri"/>
                        </a:rPr>
                        <a:t>v</a:t>
                      </a:r>
                      <a:r>
                        <a:rPr lang="en-US" sz="1400" dirty="0">
                          <a:latin typeface="Calibri"/>
                          <a:ea typeface="Calibri"/>
                          <a:cs typeface="Calibri"/>
                        </a:rPr>
                        <a:t>el</a:t>
                      </a:r>
                      <a:r>
                        <a:rPr lang="en-US" sz="1400" spc="-25" dirty="0">
                          <a:latin typeface="Calibri"/>
                          <a:ea typeface="Calibri"/>
                          <a:cs typeface="Calibri"/>
                        </a:rPr>
                        <a:t> </a:t>
                      </a:r>
                      <a:r>
                        <a:rPr lang="en-US" sz="1400" spc="5" dirty="0">
                          <a:latin typeface="Calibri"/>
                          <a:ea typeface="Calibri"/>
                          <a:cs typeface="Calibri"/>
                        </a:rPr>
                        <a:t>o</a:t>
                      </a:r>
                      <a:r>
                        <a:rPr lang="en-US" sz="1400" dirty="0">
                          <a:latin typeface="Calibri"/>
                          <a:ea typeface="Calibri"/>
                          <a:cs typeface="Calibri"/>
                        </a:rPr>
                        <a:t>f</a:t>
                      </a:r>
                      <a:r>
                        <a:rPr lang="en-US" sz="1400" spc="-5" dirty="0">
                          <a:latin typeface="Calibri"/>
                          <a:ea typeface="Calibri"/>
                          <a:cs typeface="Calibri"/>
                        </a:rPr>
                        <a:t> </a:t>
                      </a:r>
                      <a:r>
                        <a:rPr lang="en-US" sz="1400" dirty="0">
                          <a:latin typeface="Calibri"/>
                          <a:ea typeface="Calibri"/>
                          <a:cs typeface="Calibri"/>
                        </a:rPr>
                        <a:t>responsibility</a:t>
                      </a:r>
                      <a:r>
                        <a:rPr lang="en-US" sz="1400" spc="-55" dirty="0">
                          <a:latin typeface="Calibri"/>
                          <a:ea typeface="Calibri"/>
                          <a:cs typeface="Calibri"/>
                        </a:rPr>
                        <a:t> </a:t>
                      </a:r>
                      <a:r>
                        <a:rPr lang="en-US" sz="1400" dirty="0">
                          <a:latin typeface="Calibri"/>
                          <a:ea typeface="Calibri"/>
                          <a:cs typeface="Calibri"/>
                        </a:rPr>
                        <a:t>to</a:t>
                      </a:r>
                      <a:r>
                        <a:rPr lang="en-US" sz="1400" spc="-10" dirty="0">
                          <a:latin typeface="Calibri"/>
                          <a:ea typeface="Calibri"/>
                          <a:cs typeface="Calibri"/>
                        </a:rPr>
                        <a:t> </a:t>
                      </a:r>
                      <a:r>
                        <a:rPr lang="en-US" sz="1400" dirty="0">
                          <a:latin typeface="Calibri"/>
                          <a:ea typeface="Calibri"/>
                          <a:cs typeface="Calibri"/>
                        </a:rPr>
                        <a:t>the</a:t>
                      </a:r>
                      <a:r>
                        <a:rPr lang="en-US" sz="1400" spc="-20" dirty="0">
                          <a:latin typeface="Calibri"/>
                          <a:ea typeface="Calibri"/>
                          <a:cs typeface="Calibri"/>
                        </a:rPr>
                        <a:t> </a:t>
                      </a:r>
                      <a:r>
                        <a:rPr lang="en-US" sz="1400" dirty="0">
                          <a:latin typeface="Calibri"/>
                          <a:ea typeface="Calibri"/>
                          <a:cs typeface="Calibri"/>
                        </a:rPr>
                        <a:t>spon</a:t>
                      </a:r>
                      <a:r>
                        <a:rPr lang="en-US" sz="1400" spc="5" dirty="0">
                          <a:latin typeface="Calibri"/>
                          <a:ea typeface="Calibri"/>
                          <a:cs typeface="Calibri"/>
                        </a:rPr>
                        <a:t>so</a:t>
                      </a:r>
                      <a:r>
                        <a:rPr lang="en-US" sz="1400" dirty="0">
                          <a:latin typeface="Calibri"/>
                          <a:ea typeface="Calibri"/>
                          <a:cs typeface="Calibri"/>
                        </a:rPr>
                        <a:t>r for</a:t>
                      </a:r>
                      <a:r>
                        <a:rPr lang="en-US" sz="1400" spc="-15" dirty="0">
                          <a:latin typeface="Calibri"/>
                          <a:ea typeface="Calibri"/>
                          <a:cs typeface="Calibri"/>
                        </a:rPr>
                        <a:t> </a:t>
                      </a:r>
                      <a:r>
                        <a:rPr lang="en-US" sz="1400" dirty="0">
                          <a:latin typeface="Calibri"/>
                          <a:ea typeface="Calibri"/>
                          <a:cs typeface="Calibri"/>
                        </a:rPr>
                        <a:t>the</a:t>
                      </a:r>
                      <a:r>
                        <a:rPr lang="en-US" sz="1400" spc="-10" dirty="0">
                          <a:latin typeface="Calibri"/>
                          <a:ea typeface="Calibri"/>
                          <a:cs typeface="Calibri"/>
                        </a:rPr>
                        <a:t> </a:t>
                      </a:r>
                      <a:r>
                        <a:rPr lang="en-US" sz="1400" dirty="0">
                          <a:latin typeface="Calibri"/>
                          <a:ea typeface="Calibri"/>
                          <a:cs typeface="Calibri"/>
                        </a:rPr>
                        <a:t>c</a:t>
                      </a:r>
                      <a:r>
                        <a:rPr lang="en-US" sz="1400" spc="5" dirty="0">
                          <a:latin typeface="Calibri"/>
                          <a:ea typeface="Calibri"/>
                          <a:cs typeface="Calibri"/>
                        </a:rPr>
                        <a:t>o</a:t>
                      </a:r>
                      <a:r>
                        <a:rPr lang="en-US" sz="1400" dirty="0">
                          <a:latin typeface="Calibri"/>
                          <a:ea typeface="Calibri"/>
                          <a:cs typeface="Calibri"/>
                        </a:rPr>
                        <a:t>n</a:t>
                      </a:r>
                      <a:r>
                        <a:rPr lang="en-US" sz="1400" spc="5" dirty="0">
                          <a:latin typeface="Calibri"/>
                          <a:ea typeface="Calibri"/>
                          <a:cs typeface="Calibri"/>
                        </a:rPr>
                        <a:t>du</a:t>
                      </a:r>
                      <a:r>
                        <a:rPr lang="en-US" sz="1400" spc="-5" dirty="0">
                          <a:latin typeface="Calibri"/>
                          <a:ea typeface="Calibri"/>
                          <a:cs typeface="Calibri"/>
                        </a:rPr>
                        <a:t>c</a:t>
                      </a:r>
                      <a:r>
                        <a:rPr lang="en-US" sz="1400" dirty="0">
                          <a:latin typeface="Calibri"/>
                          <a:ea typeface="Calibri"/>
                          <a:cs typeface="Calibri"/>
                        </a:rPr>
                        <a:t>t</a:t>
                      </a:r>
                      <a:r>
                        <a:rPr lang="en-US" sz="1400" spc="-40" dirty="0">
                          <a:latin typeface="Calibri"/>
                          <a:ea typeface="Calibri"/>
                          <a:cs typeface="Calibri"/>
                        </a:rPr>
                        <a:t> </a:t>
                      </a:r>
                      <a:r>
                        <a:rPr lang="en-US" sz="1400" spc="5" dirty="0">
                          <a:latin typeface="Calibri"/>
                          <a:ea typeface="Calibri"/>
                          <a:cs typeface="Calibri"/>
                        </a:rPr>
                        <a:t>o</a:t>
                      </a:r>
                      <a:r>
                        <a:rPr lang="en-US" sz="1400" dirty="0">
                          <a:latin typeface="Calibri"/>
                          <a:ea typeface="Calibri"/>
                          <a:cs typeface="Calibri"/>
                        </a:rPr>
                        <a:t>f</a:t>
                      </a:r>
                      <a:r>
                        <a:rPr lang="en-US" sz="1400" spc="-5" dirty="0">
                          <a:latin typeface="Calibri"/>
                          <a:ea typeface="Calibri"/>
                          <a:cs typeface="Calibri"/>
                        </a:rPr>
                        <a:t> </a:t>
                      </a:r>
                      <a:r>
                        <a:rPr lang="en-US" sz="1400" dirty="0">
                          <a:latin typeface="Calibri"/>
                          <a:ea typeface="Calibri"/>
                          <a:cs typeface="Calibri"/>
                        </a:rPr>
                        <a:t>the</a:t>
                      </a:r>
                      <a:r>
                        <a:rPr lang="en-US" sz="1400" spc="-10" dirty="0">
                          <a:latin typeface="Calibri"/>
                          <a:ea typeface="Calibri"/>
                          <a:cs typeface="Calibri"/>
                        </a:rPr>
                        <a:t> </a:t>
                      </a:r>
                      <a:r>
                        <a:rPr lang="en-US" sz="1400" dirty="0">
                          <a:latin typeface="Calibri"/>
                          <a:ea typeface="Calibri"/>
                          <a:cs typeface="Calibri"/>
                        </a:rPr>
                        <a:t>pro</a:t>
                      </a:r>
                      <a:r>
                        <a:rPr lang="en-US" sz="1400" spc="5" dirty="0">
                          <a:latin typeface="Calibri"/>
                          <a:ea typeface="Calibri"/>
                          <a:cs typeface="Calibri"/>
                        </a:rPr>
                        <a:t>j</a:t>
                      </a:r>
                      <a:r>
                        <a:rPr lang="en-US" sz="1400" dirty="0">
                          <a:latin typeface="Calibri"/>
                          <a:ea typeface="Calibri"/>
                          <a:cs typeface="Calibri"/>
                        </a:rPr>
                        <a:t>ect</a:t>
                      </a:r>
                      <a:r>
                        <a:rPr lang="en-US" sz="1400" spc="-30" dirty="0">
                          <a:latin typeface="Calibri"/>
                          <a:ea typeface="Calibri"/>
                          <a:cs typeface="Calibri"/>
                        </a:rPr>
                        <a:t> </a:t>
                      </a:r>
                      <a:r>
                        <a:rPr lang="en-US" sz="1400" dirty="0">
                          <a:latin typeface="Calibri"/>
                          <a:ea typeface="Calibri"/>
                          <a:cs typeface="Calibri"/>
                        </a:rPr>
                        <a:t>and production</a:t>
                      </a:r>
                      <a:r>
                        <a:rPr lang="en-US" sz="1400" spc="-55" dirty="0">
                          <a:latin typeface="Calibri"/>
                          <a:ea typeface="Calibri"/>
                          <a:cs typeface="Calibri"/>
                        </a:rPr>
                        <a:t> </a:t>
                      </a:r>
                      <a:r>
                        <a:rPr lang="en-US" sz="1400" spc="5" dirty="0">
                          <a:latin typeface="Calibri"/>
                          <a:ea typeface="Calibri"/>
                          <a:cs typeface="Calibri"/>
                        </a:rPr>
                        <a:t>o</a:t>
                      </a:r>
                      <a:r>
                        <a:rPr lang="en-US" sz="1400" dirty="0">
                          <a:latin typeface="Calibri"/>
                          <a:ea typeface="Calibri"/>
                          <a:cs typeface="Calibri"/>
                        </a:rPr>
                        <a:t>f</a:t>
                      </a:r>
                      <a:r>
                        <a:rPr lang="en-US" sz="1400" spc="-5" dirty="0">
                          <a:latin typeface="Calibri"/>
                          <a:ea typeface="Calibri"/>
                          <a:cs typeface="Calibri"/>
                        </a:rPr>
                        <a:t> </a:t>
                      </a:r>
                      <a:r>
                        <a:rPr lang="en-US" sz="1400" dirty="0">
                          <a:latin typeface="Calibri"/>
                          <a:ea typeface="Calibri"/>
                          <a:cs typeface="Calibri"/>
                        </a:rPr>
                        <a:t>results</a:t>
                      </a:r>
                      <a:endParaRPr lang="en-US" sz="14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7"/>
                  </a:ext>
                </a:extLst>
              </a:tr>
            </a:tbl>
          </a:graphicData>
        </a:graphic>
      </p:graphicFrame>
      <p:sp>
        <p:nvSpPr>
          <p:cNvPr id="10" name="Slide Number Placeholder 9"/>
          <p:cNvSpPr>
            <a:spLocks noGrp="1"/>
          </p:cNvSpPr>
          <p:nvPr>
            <p:ph type="sldNum" sz="quarter" idx="12"/>
          </p:nvPr>
        </p:nvSpPr>
        <p:spPr/>
        <p:txBody>
          <a:bodyPr/>
          <a:lstStyle/>
          <a:p>
            <a:fld id="{6FC04325-C40C-4756-B5A8-A0527370F3B8}" type="slidenum">
              <a:rPr lang="en-US" smtClean="0"/>
              <a:pPr/>
              <a:t>126</a:t>
            </a:fld>
            <a:endParaRPr lang="en-US" dirty="0"/>
          </a:p>
        </p:txBody>
      </p:sp>
      <p:sp>
        <p:nvSpPr>
          <p:cNvPr id="1025" name="Rectangle 1"/>
          <p:cNvSpPr>
            <a:spLocks noChangeArrowheads="1"/>
          </p:cNvSpPr>
          <p:nvPr/>
        </p:nvSpPr>
        <p:spPr bwMode="auto">
          <a:xfrm>
            <a:off x="0" y="-276999"/>
            <a:ext cx="65" cy="553998"/>
          </a:xfrm>
          <a:prstGeom prst="rect">
            <a:avLst/>
          </a:prstGeom>
          <a:noFill/>
          <a:ln w="9525">
            <a:noFill/>
            <a:miter lim="800000"/>
            <a:headEnd/>
            <a:tailEnd/>
          </a:ln>
          <a:effectLst/>
        </p:spPr>
        <p:txBody>
          <a:bodyPr vert="horz" wrap="none" lIns="0" tIns="0" rIns="0" bIns="0" numCol="1" anchor="ctr" anchorCtr="0" compatLnSpc="1">
            <a:prstTxWarp prst="textNoShape">
              <a:avLst/>
            </a:prstTxWarp>
            <a:spAutoFit/>
          </a:bodyPr>
          <a:lstStyle/>
          <a:p>
            <a:pPr fontAlgn="base">
              <a:spcBef>
                <a:spcPct val="0"/>
              </a:spcBef>
              <a:spcAft>
                <a:spcPct val="0"/>
              </a:spcAft>
            </a:pPr>
            <a:br>
              <a:rPr lang="en-US" b="1">
                <a:latin typeface="Arial" pitchFamily="34" charset="0"/>
                <a:cs typeface="Arial" pitchFamily="34" charset="0"/>
              </a:rPr>
            </a:br>
            <a:endParaRPr lang="en-US" b="1">
              <a:latin typeface="Arial" pitchFamily="34" charset="0"/>
              <a:cs typeface="Arial" pitchFamily="34"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420392696"/>
              </p:ext>
            </p:extLst>
          </p:nvPr>
        </p:nvGraphicFramePr>
        <p:xfrm>
          <a:off x="151002" y="3540171"/>
          <a:ext cx="4425192" cy="2571055"/>
        </p:xfrm>
        <a:graphic>
          <a:graphicData uri="http://schemas.openxmlformats.org/drawingml/2006/table">
            <a:tbl>
              <a:tblPr/>
              <a:tblGrid>
                <a:gridCol w="4425192">
                  <a:extLst>
                    <a:ext uri="{9D8B030D-6E8A-4147-A177-3AD203B41FA5}">
                      <a16:colId xmlns:a16="http://schemas.microsoft.com/office/drawing/2014/main" val="20000"/>
                    </a:ext>
                  </a:extLst>
                </a:gridCol>
              </a:tblGrid>
              <a:tr h="150985">
                <a:tc>
                  <a:txBody>
                    <a:bodyPr/>
                    <a:lstStyle/>
                    <a:p>
                      <a:pPr marL="1253490" marR="1240790" algn="ctr">
                        <a:lnSpc>
                          <a:spcPts val="1335"/>
                        </a:lnSpc>
                        <a:spcBef>
                          <a:spcPts val="0"/>
                        </a:spcBef>
                        <a:spcAft>
                          <a:spcPts val="0"/>
                        </a:spcAft>
                      </a:pPr>
                      <a:r>
                        <a:rPr lang="en-US" sz="1400" b="1" dirty="0">
                          <a:solidFill>
                            <a:srgbClr val="FFFFFF"/>
                          </a:solidFill>
                          <a:latin typeface="Calibri"/>
                          <a:ea typeface="Calibri"/>
                          <a:cs typeface="Calibri"/>
                        </a:rPr>
                        <a:t>GRANTS</a:t>
                      </a:r>
                      <a:endParaRPr lang="en-US" sz="14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0"/>
                  </a:ext>
                </a:extLst>
              </a:tr>
              <a:tr h="421174">
                <a:tc>
                  <a:txBody>
                    <a:bodyPr/>
                    <a:lstStyle/>
                    <a:p>
                      <a:pPr marL="521970" marR="125730" indent="-228600">
                        <a:lnSpc>
                          <a:spcPct val="115000"/>
                        </a:lnSpc>
                        <a:spcBef>
                          <a:spcPts val="50"/>
                        </a:spcBef>
                        <a:spcAft>
                          <a:spcPts val="0"/>
                        </a:spcAft>
                        <a:tabLst>
                          <a:tab pos="520700" algn="l"/>
                        </a:tabLst>
                      </a:pPr>
                      <a:r>
                        <a:rPr lang="en-US" sz="1400" dirty="0">
                          <a:latin typeface="Times New Roman"/>
                          <a:ea typeface="Times New Roman"/>
                          <a:cs typeface="Times New Roman"/>
                        </a:rPr>
                        <a:t>•	</a:t>
                      </a:r>
                      <a:r>
                        <a:rPr lang="en-US" sz="1400" b="1" dirty="0">
                          <a:solidFill>
                            <a:srgbClr val="C00000"/>
                          </a:solidFill>
                          <a:latin typeface="Calibri"/>
                          <a:ea typeface="Times New Roman"/>
                          <a:cs typeface="Calibri"/>
                        </a:rPr>
                        <a:t>F</a:t>
                      </a:r>
                      <a:r>
                        <a:rPr lang="en-US" sz="1400" b="1" dirty="0">
                          <a:solidFill>
                            <a:srgbClr val="C00000"/>
                          </a:solidFill>
                          <a:latin typeface="Calibri"/>
                          <a:ea typeface="Calibri"/>
                          <a:cs typeface="Calibri"/>
                        </a:rPr>
                        <a:t>lexible</a:t>
                      </a:r>
                      <a:r>
                        <a:rPr lang="en-US" sz="1400" b="1" spc="-35" dirty="0">
                          <a:solidFill>
                            <a:srgbClr val="C00000"/>
                          </a:solidFill>
                          <a:latin typeface="Calibri"/>
                          <a:ea typeface="Calibri"/>
                          <a:cs typeface="Calibri"/>
                        </a:rPr>
                        <a:t> </a:t>
                      </a:r>
                      <a:r>
                        <a:rPr lang="en-US" sz="1400" b="1" spc="5" dirty="0">
                          <a:solidFill>
                            <a:srgbClr val="C00000"/>
                          </a:solidFill>
                          <a:latin typeface="Calibri"/>
                          <a:ea typeface="Calibri"/>
                          <a:cs typeface="Calibri"/>
                        </a:rPr>
                        <a:t>i</a:t>
                      </a:r>
                      <a:r>
                        <a:rPr lang="en-US" sz="1400" b="1" dirty="0">
                          <a:solidFill>
                            <a:srgbClr val="C00000"/>
                          </a:solidFill>
                          <a:latin typeface="Calibri"/>
                          <a:ea typeface="Calibri"/>
                          <a:cs typeface="Calibri"/>
                        </a:rPr>
                        <a:t>n</a:t>
                      </a:r>
                      <a:r>
                        <a:rPr lang="en-US" sz="1400" b="1" spc="5" dirty="0">
                          <a:solidFill>
                            <a:srgbClr val="C00000"/>
                          </a:solidFill>
                          <a:latin typeface="Calibri"/>
                          <a:ea typeface="Calibri"/>
                          <a:cs typeface="Calibri"/>
                        </a:rPr>
                        <a:t>str</a:t>
                      </a:r>
                      <a:r>
                        <a:rPr lang="en-US" sz="1400" b="1" dirty="0">
                          <a:solidFill>
                            <a:srgbClr val="C00000"/>
                          </a:solidFill>
                          <a:latin typeface="Calibri"/>
                          <a:ea typeface="Calibri"/>
                          <a:cs typeface="Calibri"/>
                        </a:rPr>
                        <a:t>ume</a:t>
                      </a:r>
                      <a:r>
                        <a:rPr lang="en-US" sz="1400" b="1" spc="5" dirty="0">
                          <a:solidFill>
                            <a:srgbClr val="C00000"/>
                          </a:solidFill>
                          <a:latin typeface="Calibri"/>
                          <a:ea typeface="Calibri"/>
                          <a:cs typeface="Calibri"/>
                        </a:rPr>
                        <a:t>n</a:t>
                      </a:r>
                      <a:r>
                        <a:rPr lang="en-US" sz="1400" b="1" dirty="0">
                          <a:solidFill>
                            <a:srgbClr val="C00000"/>
                          </a:solidFill>
                          <a:latin typeface="Calibri"/>
                          <a:ea typeface="Calibri"/>
                          <a:cs typeface="Calibri"/>
                        </a:rPr>
                        <a:t>t</a:t>
                      </a:r>
                      <a:r>
                        <a:rPr lang="en-US" sz="1400" b="1" spc="-55" dirty="0">
                          <a:solidFill>
                            <a:srgbClr val="C00000"/>
                          </a:solidFill>
                          <a:latin typeface="Calibri"/>
                          <a:ea typeface="Calibri"/>
                          <a:cs typeface="Calibri"/>
                        </a:rPr>
                        <a:t> </a:t>
                      </a:r>
                      <a:r>
                        <a:rPr lang="en-US" sz="1400" b="1" dirty="0">
                          <a:solidFill>
                            <a:srgbClr val="C00000"/>
                          </a:solidFill>
                          <a:latin typeface="Calibri"/>
                          <a:ea typeface="Calibri"/>
                          <a:cs typeface="Calibri"/>
                        </a:rPr>
                        <a:t>designed</a:t>
                      </a:r>
                      <a:r>
                        <a:rPr lang="en-US" sz="1400" b="1" spc="-35" dirty="0">
                          <a:solidFill>
                            <a:srgbClr val="C00000"/>
                          </a:solidFill>
                          <a:latin typeface="Calibri"/>
                          <a:ea typeface="Calibri"/>
                          <a:cs typeface="Calibri"/>
                        </a:rPr>
                        <a:t> </a:t>
                      </a:r>
                      <a:r>
                        <a:rPr lang="en-US" sz="1400" b="1" dirty="0">
                          <a:solidFill>
                            <a:srgbClr val="C00000"/>
                          </a:solidFill>
                          <a:latin typeface="Calibri"/>
                          <a:ea typeface="Calibri"/>
                          <a:cs typeface="Calibri"/>
                        </a:rPr>
                        <a:t>to</a:t>
                      </a:r>
                      <a:r>
                        <a:rPr lang="en-US" sz="1400" b="1" spc="-10" dirty="0">
                          <a:solidFill>
                            <a:srgbClr val="C00000"/>
                          </a:solidFill>
                          <a:latin typeface="Calibri"/>
                          <a:ea typeface="Calibri"/>
                          <a:cs typeface="Calibri"/>
                        </a:rPr>
                        <a:t> </a:t>
                      </a:r>
                      <a:r>
                        <a:rPr lang="en-US" sz="1400" b="1" dirty="0">
                          <a:solidFill>
                            <a:srgbClr val="C00000"/>
                          </a:solidFill>
                          <a:latin typeface="Calibri"/>
                          <a:ea typeface="Calibri"/>
                          <a:cs typeface="Calibri"/>
                        </a:rPr>
                        <a:t>provide money</a:t>
                      </a:r>
                      <a:r>
                        <a:rPr lang="en-US" sz="1400" b="1" spc="-30" dirty="0">
                          <a:solidFill>
                            <a:srgbClr val="C00000"/>
                          </a:solidFill>
                          <a:latin typeface="Calibri"/>
                          <a:ea typeface="Calibri"/>
                          <a:cs typeface="Calibri"/>
                        </a:rPr>
                        <a:t> </a:t>
                      </a:r>
                      <a:r>
                        <a:rPr lang="en-US" sz="1400" b="1" dirty="0">
                          <a:solidFill>
                            <a:srgbClr val="C00000"/>
                          </a:solidFill>
                          <a:latin typeface="Calibri"/>
                          <a:ea typeface="Calibri"/>
                          <a:cs typeface="Calibri"/>
                        </a:rPr>
                        <a:t>to</a:t>
                      </a:r>
                      <a:r>
                        <a:rPr lang="en-US" sz="1400" b="1" spc="-5" dirty="0">
                          <a:solidFill>
                            <a:srgbClr val="C00000"/>
                          </a:solidFill>
                          <a:latin typeface="Calibri"/>
                          <a:ea typeface="Calibri"/>
                          <a:cs typeface="Calibri"/>
                        </a:rPr>
                        <a:t> </a:t>
                      </a:r>
                      <a:r>
                        <a:rPr lang="en-US" sz="1400" b="1" dirty="0">
                          <a:solidFill>
                            <a:srgbClr val="C00000"/>
                          </a:solidFill>
                          <a:latin typeface="Calibri"/>
                          <a:ea typeface="Calibri"/>
                          <a:cs typeface="Calibri"/>
                        </a:rPr>
                        <a:t>support</a:t>
                      </a:r>
                      <a:r>
                        <a:rPr lang="en-US" sz="1400" b="1" spc="-40" dirty="0">
                          <a:solidFill>
                            <a:srgbClr val="C00000"/>
                          </a:solidFill>
                          <a:latin typeface="Calibri"/>
                          <a:ea typeface="Calibri"/>
                          <a:cs typeface="Calibri"/>
                        </a:rPr>
                        <a:t> </a:t>
                      </a:r>
                      <a:r>
                        <a:rPr lang="en-US" sz="1400" b="1" dirty="0">
                          <a:solidFill>
                            <a:srgbClr val="C00000"/>
                          </a:solidFill>
                          <a:latin typeface="Calibri"/>
                          <a:ea typeface="Calibri"/>
                          <a:cs typeface="Calibri"/>
                        </a:rPr>
                        <a:t>a</a:t>
                      </a:r>
                      <a:r>
                        <a:rPr lang="en-US" sz="1400" b="1" spc="-5" dirty="0">
                          <a:solidFill>
                            <a:srgbClr val="C00000"/>
                          </a:solidFill>
                          <a:latin typeface="Calibri"/>
                          <a:ea typeface="Calibri"/>
                          <a:cs typeface="Calibri"/>
                        </a:rPr>
                        <a:t> </a:t>
                      </a:r>
                      <a:r>
                        <a:rPr lang="en-US" sz="1400" b="1" spc="5" dirty="0">
                          <a:solidFill>
                            <a:srgbClr val="C00000"/>
                          </a:solidFill>
                          <a:latin typeface="Calibri"/>
                          <a:ea typeface="Calibri"/>
                          <a:cs typeface="Calibri"/>
                        </a:rPr>
                        <a:t>p</a:t>
                      </a:r>
                      <a:r>
                        <a:rPr lang="en-US" sz="1400" b="1" dirty="0">
                          <a:solidFill>
                            <a:srgbClr val="C00000"/>
                          </a:solidFill>
                          <a:latin typeface="Calibri"/>
                          <a:ea typeface="Calibri"/>
                          <a:cs typeface="Calibri"/>
                        </a:rPr>
                        <a:t>ubl</a:t>
                      </a:r>
                      <a:r>
                        <a:rPr lang="en-US" sz="1400" b="1" spc="5" dirty="0">
                          <a:solidFill>
                            <a:srgbClr val="C00000"/>
                          </a:solidFill>
                          <a:latin typeface="Calibri"/>
                          <a:ea typeface="Calibri"/>
                          <a:cs typeface="Calibri"/>
                        </a:rPr>
                        <a:t>i</a:t>
                      </a:r>
                      <a:r>
                        <a:rPr lang="en-US" sz="1400" b="1" dirty="0">
                          <a:solidFill>
                            <a:srgbClr val="C00000"/>
                          </a:solidFill>
                          <a:latin typeface="Calibri"/>
                          <a:ea typeface="Calibri"/>
                          <a:cs typeface="Calibri"/>
                        </a:rPr>
                        <a:t>c</a:t>
                      </a:r>
                      <a:r>
                        <a:rPr lang="en-US" sz="1400" b="1" spc="-20" dirty="0">
                          <a:solidFill>
                            <a:srgbClr val="C00000"/>
                          </a:solidFill>
                          <a:latin typeface="Calibri"/>
                          <a:ea typeface="Calibri"/>
                          <a:cs typeface="Calibri"/>
                        </a:rPr>
                        <a:t> </a:t>
                      </a:r>
                      <a:r>
                        <a:rPr lang="en-US" sz="1400" b="1" dirty="0">
                          <a:solidFill>
                            <a:srgbClr val="C00000"/>
                          </a:solidFill>
                          <a:latin typeface="Calibri"/>
                          <a:ea typeface="Calibri"/>
                          <a:cs typeface="Calibri"/>
                        </a:rPr>
                        <a:t>purpose.</a:t>
                      </a:r>
                      <a:endParaRPr lang="en-US" sz="1400" b="1" dirty="0">
                        <a:solidFill>
                          <a:srgbClr val="C00000"/>
                        </a:solidFill>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1"/>
                  </a:ext>
                </a:extLst>
              </a:tr>
              <a:tr h="203203">
                <a:tc>
                  <a:txBody>
                    <a:bodyPr/>
                    <a:lstStyle/>
                    <a:p>
                      <a:pPr marL="521970" marR="459105" indent="-228600">
                        <a:lnSpc>
                          <a:spcPct val="115000"/>
                        </a:lnSpc>
                        <a:spcBef>
                          <a:spcPts val="50"/>
                        </a:spcBef>
                        <a:spcAft>
                          <a:spcPts val="0"/>
                        </a:spcAft>
                        <a:tabLst>
                          <a:tab pos="520700" algn="l"/>
                        </a:tabLst>
                      </a:pPr>
                      <a:r>
                        <a:rPr lang="en-US" sz="1400" dirty="0">
                          <a:latin typeface="Times New Roman"/>
                          <a:ea typeface="Times New Roman"/>
                          <a:cs typeface="Times New Roman"/>
                        </a:rPr>
                        <a:t>•	</a:t>
                      </a:r>
                      <a:r>
                        <a:rPr lang="en-US" sz="1400" dirty="0">
                          <a:latin typeface="Calibri"/>
                          <a:ea typeface="Calibri"/>
                          <a:cs typeface="Calibri"/>
                        </a:rPr>
                        <a:t>G</a:t>
                      </a:r>
                      <a:r>
                        <a:rPr lang="en-US" sz="1400" spc="5" dirty="0">
                          <a:latin typeface="Calibri"/>
                          <a:ea typeface="Calibri"/>
                          <a:cs typeface="Calibri"/>
                        </a:rPr>
                        <a:t>o</a:t>
                      </a:r>
                      <a:r>
                        <a:rPr lang="en-US" sz="1400" dirty="0">
                          <a:latin typeface="Calibri"/>
                          <a:ea typeface="Calibri"/>
                          <a:cs typeface="Calibri"/>
                        </a:rPr>
                        <a:t>verned</a:t>
                      </a:r>
                      <a:r>
                        <a:rPr lang="en-US" sz="1400" spc="-40" dirty="0">
                          <a:latin typeface="Calibri"/>
                          <a:ea typeface="Calibri"/>
                          <a:cs typeface="Calibri"/>
                        </a:rPr>
                        <a:t> </a:t>
                      </a:r>
                      <a:r>
                        <a:rPr lang="en-US" sz="1400" dirty="0">
                          <a:latin typeface="Calibri"/>
                          <a:ea typeface="Calibri"/>
                          <a:cs typeface="Calibri"/>
                        </a:rPr>
                        <a:t>by</a:t>
                      </a:r>
                      <a:r>
                        <a:rPr lang="en-US" sz="1400" spc="-5" dirty="0">
                          <a:latin typeface="Calibri"/>
                          <a:ea typeface="Calibri"/>
                          <a:cs typeface="Calibri"/>
                        </a:rPr>
                        <a:t> </a:t>
                      </a:r>
                      <a:r>
                        <a:rPr lang="en-US" sz="1400" dirty="0">
                          <a:latin typeface="Calibri"/>
                          <a:ea typeface="Calibri"/>
                          <a:cs typeface="Calibri"/>
                        </a:rPr>
                        <a:t>the</a:t>
                      </a:r>
                      <a:r>
                        <a:rPr lang="en-US" sz="1400" spc="-10" dirty="0">
                          <a:latin typeface="Calibri"/>
                          <a:ea typeface="Calibri"/>
                          <a:cs typeface="Calibri"/>
                        </a:rPr>
                        <a:t> </a:t>
                      </a:r>
                      <a:r>
                        <a:rPr lang="en-US" sz="1400" dirty="0">
                          <a:latin typeface="Calibri"/>
                          <a:ea typeface="Calibri"/>
                          <a:cs typeface="Calibri"/>
                        </a:rPr>
                        <a:t>terms</a:t>
                      </a:r>
                      <a:r>
                        <a:rPr lang="en-US" sz="1400" spc="-20" dirty="0">
                          <a:latin typeface="Calibri"/>
                          <a:ea typeface="Calibri"/>
                          <a:cs typeface="Calibri"/>
                        </a:rPr>
                        <a:t> </a:t>
                      </a:r>
                      <a:r>
                        <a:rPr lang="en-US" sz="1400" spc="5" dirty="0">
                          <a:latin typeface="Calibri"/>
                          <a:ea typeface="Calibri"/>
                          <a:cs typeface="Calibri"/>
                        </a:rPr>
                        <a:t>o</a:t>
                      </a:r>
                      <a:r>
                        <a:rPr lang="en-US" sz="1400" dirty="0">
                          <a:latin typeface="Calibri"/>
                          <a:ea typeface="Calibri"/>
                          <a:cs typeface="Calibri"/>
                        </a:rPr>
                        <a:t>f</a:t>
                      </a:r>
                      <a:r>
                        <a:rPr lang="en-US" sz="1400" spc="-10" dirty="0">
                          <a:latin typeface="Calibri"/>
                          <a:ea typeface="Calibri"/>
                          <a:cs typeface="Calibri"/>
                        </a:rPr>
                        <a:t> </a:t>
                      </a:r>
                      <a:r>
                        <a:rPr lang="en-US" sz="1400" dirty="0">
                          <a:latin typeface="Calibri"/>
                          <a:ea typeface="Calibri"/>
                          <a:cs typeface="Calibri"/>
                        </a:rPr>
                        <a:t>the</a:t>
                      </a:r>
                      <a:r>
                        <a:rPr lang="en-US" sz="1400" spc="-20" dirty="0">
                          <a:latin typeface="Calibri"/>
                          <a:ea typeface="Calibri"/>
                          <a:cs typeface="Calibri"/>
                        </a:rPr>
                        <a:t> </a:t>
                      </a:r>
                      <a:r>
                        <a:rPr lang="en-US" sz="1400" dirty="0">
                          <a:latin typeface="Calibri"/>
                          <a:ea typeface="Calibri"/>
                          <a:cs typeface="Calibri"/>
                        </a:rPr>
                        <a:t>gra</a:t>
                      </a:r>
                      <a:r>
                        <a:rPr lang="en-US" sz="1400" spc="5" dirty="0">
                          <a:latin typeface="Calibri"/>
                          <a:ea typeface="Calibri"/>
                          <a:cs typeface="Calibri"/>
                        </a:rPr>
                        <a:t>n</a:t>
                      </a:r>
                      <a:r>
                        <a:rPr lang="en-US" sz="1400" dirty="0">
                          <a:latin typeface="Calibri"/>
                          <a:ea typeface="Calibri"/>
                          <a:cs typeface="Calibri"/>
                        </a:rPr>
                        <a:t>t agreement</a:t>
                      </a:r>
                      <a:endParaRPr lang="en-US" sz="14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2"/>
                  </a:ext>
                </a:extLst>
              </a:tr>
              <a:tr h="421174">
                <a:tc>
                  <a:txBody>
                    <a:bodyPr/>
                    <a:lstStyle/>
                    <a:p>
                      <a:pPr marL="521970" marR="157480" indent="-228600">
                        <a:lnSpc>
                          <a:spcPct val="115000"/>
                        </a:lnSpc>
                        <a:spcBef>
                          <a:spcPts val="50"/>
                        </a:spcBef>
                        <a:spcAft>
                          <a:spcPts val="0"/>
                        </a:spcAft>
                        <a:tabLst>
                          <a:tab pos="520700" algn="l"/>
                        </a:tabLst>
                      </a:pPr>
                      <a:r>
                        <a:rPr lang="en-US" sz="1400" b="1" dirty="0">
                          <a:latin typeface="Times New Roman"/>
                          <a:ea typeface="Times New Roman"/>
                          <a:cs typeface="Times New Roman"/>
                        </a:rPr>
                        <a:t>•	</a:t>
                      </a:r>
                      <a:r>
                        <a:rPr lang="en-US" sz="1400" b="0" dirty="0">
                          <a:latin typeface="Calibri"/>
                          <a:ea typeface="Calibri"/>
                          <a:cs typeface="Calibri"/>
                        </a:rPr>
                        <a:t>Flexib</a:t>
                      </a:r>
                      <a:r>
                        <a:rPr lang="en-US" sz="1400" b="0" spc="5" dirty="0">
                          <a:latin typeface="Calibri"/>
                          <a:ea typeface="Calibri"/>
                          <a:cs typeface="Calibri"/>
                        </a:rPr>
                        <a:t>l</a:t>
                      </a:r>
                      <a:r>
                        <a:rPr lang="en-US" sz="1400" b="0" dirty="0">
                          <a:latin typeface="Calibri"/>
                          <a:ea typeface="Calibri"/>
                          <a:cs typeface="Calibri"/>
                        </a:rPr>
                        <a:t>e</a:t>
                      </a:r>
                      <a:r>
                        <a:rPr lang="en-US" sz="1400" b="0" spc="-35" dirty="0">
                          <a:latin typeface="Calibri"/>
                          <a:ea typeface="Calibri"/>
                          <a:cs typeface="Calibri"/>
                        </a:rPr>
                        <a:t> </a:t>
                      </a:r>
                      <a:r>
                        <a:rPr lang="en-US" sz="1400" b="0" dirty="0">
                          <a:latin typeface="Calibri"/>
                          <a:ea typeface="Calibri"/>
                          <a:cs typeface="Calibri"/>
                        </a:rPr>
                        <a:t>as</a:t>
                      </a:r>
                      <a:r>
                        <a:rPr lang="en-US" sz="1400" b="0" spc="-10" dirty="0">
                          <a:latin typeface="Calibri"/>
                          <a:ea typeface="Calibri"/>
                          <a:cs typeface="Calibri"/>
                        </a:rPr>
                        <a:t> </a:t>
                      </a:r>
                      <a:r>
                        <a:rPr lang="en-US" sz="1400" b="0" dirty="0">
                          <a:latin typeface="Calibri"/>
                          <a:ea typeface="Calibri"/>
                          <a:cs typeface="Calibri"/>
                        </a:rPr>
                        <a:t>to scope</a:t>
                      </a:r>
                      <a:r>
                        <a:rPr lang="en-US" sz="1400" b="0" spc="-30" dirty="0">
                          <a:latin typeface="Calibri"/>
                          <a:ea typeface="Calibri"/>
                          <a:cs typeface="Calibri"/>
                        </a:rPr>
                        <a:t> </a:t>
                      </a:r>
                      <a:r>
                        <a:rPr lang="en-US" sz="1400" b="0" spc="5" dirty="0">
                          <a:latin typeface="Calibri"/>
                          <a:ea typeface="Calibri"/>
                          <a:cs typeface="Calibri"/>
                        </a:rPr>
                        <a:t>o</a:t>
                      </a:r>
                      <a:r>
                        <a:rPr lang="en-US" sz="1400" b="0" dirty="0">
                          <a:latin typeface="Calibri"/>
                          <a:ea typeface="Calibri"/>
                          <a:cs typeface="Calibri"/>
                        </a:rPr>
                        <a:t>f</a:t>
                      </a:r>
                      <a:r>
                        <a:rPr lang="en-US" sz="1400" b="0" spc="-10" dirty="0">
                          <a:latin typeface="Calibri"/>
                          <a:ea typeface="Calibri"/>
                          <a:cs typeface="Calibri"/>
                        </a:rPr>
                        <a:t> </a:t>
                      </a:r>
                      <a:r>
                        <a:rPr lang="en-US" sz="1400" b="0" dirty="0">
                          <a:latin typeface="Calibri"/>
                          <a:ea typeface="Calibri"/>
                          <a:cs typeface="Calibri"/>
                        </a:rPr>
                        <a:t>wo</a:t>
                      </a:r>
                      <a:r>
                        <a:rPr lang="en-US" sz="1400" b="0" spc="5" dirty="0">
                          <a:latin typeface="Calibri"/>
                          <a:ea typeface="Calibri"/>
                          <a:cs typeface="Calibri"/>
                        </a:rPr>
                        <a:t>r</a:t>
                      </a:r>
                      <a:r>
                        <a:rPr lang="en-US" sz="1400" b="0" dirty="0">
                          <a:latin typeface="Calibri"/>
                          <a:ea typeface="Calibri"/>
                          <a:cs typeface="Calibri"/>
                        </a:rPr>
                        <a:t>k,</a:t>
                      </a:r>
                      <a:r>
                        <a:rPr lang="en-US" sz="1400" b="0" spc="-25" dirty="0">
                          <a:latin typeface="Calibri"/>
                          <a:ea typeface="Calibri"/>
                          <a:cs typeface="Calibri"/>
                        </a:rPr>
                        <a:t> </a:t>
                      </a:r>
                      <a:r>
                        <a:rPr lang="en-US" sz="1400" b="0" dirty="0">
                          <a:latin typeface="Calibri"/>
                          <a:ea typeface="Calibri"/>
                          <a:cs typeface="Calibri"/>
                        </a:rPr>
                        <a:t>bu</a:t>
                      </a:r>
                      <a:r>
                        <a:rPr lang="en-US" sz="1400" b="0" spc="5" dirty="0">
                          <a:latin typeface="Calibri"/>
                          <a:ea typeface="Calibri"/>
                          <a:cs typeface="Calibri"/>
                        </a:rPr>
                        <a:t>d</a:t>
                      </a:r>
                      <a:r>
                        <a:rPr lang="en-US" sz="1400" b="0" dirty="0">
                          <a:latin typeface="Calibri"/>
                          <a:ea typeface="Calibri"/>
                          <a:cs typeface="Calibri"/>
                        </a:rPr>
                        <a:t>get,</a:t>
                      </a:r>
                      <a:r>
                        <a:rPr lang="en-US" sz="1400" b="0" spc="-30" baseline="0" dirty="0">
                          <a:latin typeface="Calibri"/>
                          <a:ea typeface="Calibri"/>
                          <a:cs typeface="Calibri"/>
                        </a:rPr>
                        <a:t> and</a:t>
                      </a:r>
                      <a:r>
                        <a:rPr lang="en-US" sz="1400" b="0" spc="5" dirty="0">
                          <a:latin typeface="Calibri"/>
                          <a:ea typeface="Calibri"/>
                          <a:cs typeface="Calibri"/>
                        </a:rPr>
                        <a:t> </a:t>
                      </a:r>
                      <a:r>
                        <a:rPr lang="en-US" sz="1400" b="0" dirty="0">
                          <a:latin typeface="Calibri"/>
                          <a:ea typeface="Calibri"/>
                          <a:cs typeface="Calibri"/>
                        </a:rPr>
                        <a:t>other</a:t>
                      </a:r>
                      <a:r>
                        <a:rPr lang="en-US" sz="1400" b="0" spc="-25" dirty="0">
                          <a:latin typeface="Calibri"/>
                          <a:ea typeface="Calibri"/>
                          <a:cs typeface="Calibri"/>
                        </a:rPr>
                        <a:t> </a:t>
                      </a:r>
                      <a:r>
                        <a:rPr lang="en-US" sz="1400" b="0" dirty="0">
                          <a:latin typeface="Calibri"/>
                          <a:ea typeface="Calibri"/>
                          <a:cs typeface="Calibri"/>
                        </a:rPr>
                        <a:t>chang</a:t>
                      </a:r>
                      <a:r>
                        <a:rPr lang="en-US" sz="1400" b="0" spc="5" dirty="0">
                          <a:latin typeface="Calibri"/>
                          <a:ea typeface="Calibri"/>
                          <a:cs typeface="Calibri"/>
                        </a:rPr>
                        <a:t>e</a:t>
                      </a:r>
                      <a:r>
                        <a:rPr lang="en-US" sz="1400" b="0" dirty="0">
                          <a:latin typeface="Calibri"/>
                          <a:ea typeface="Calibri"/>
                          <a:cs typeface="Calibri"/>
                        </a:rPr>
                        <a:t>s</a:t>
                      </a:r>
                      <a:endParaRPr lang="en-US" sz="1400" b="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3"/>
                  </a:ext>
                </a:extLst>
              </a:tr>
              <a:tr h="296972">
                <a:tc>
                  <a:txBody>
                    <a:bodyPr/>
                    <a:lstStyle/>
                    <a:p>
                      <a:pPr marL="521970" marR="300990" indent="-228600">
                        <a:lnSpc>
                          <a:spcPts val="1340"/>
                        </a:lnSpc>
                        <a:spcBef>
                          <a:spcPts val="25"/>
                        </a:spcBef>
                        <a:spcAft>
                          <a:spcPts val="0"/>
                        </a:spcAft>
                        <a:tabLst>
                          <a:tab pos="520700" algn="l"/>
                        </a:tabLst>
                      </a:pPr>
                      <a:r>
                        <a:rPr lang="en-US" sz="1400" dirty="0">
                          <a:latin typeface="Times New Roman"/>
                          <a:ea typeface="Times New Roman"/>
                          <a:cs typeface="Times New Roman"/>
                        </a:rPr>
                        <a:t>•	</a:t>
                      </a:r>
                      <a:r>
                        <a:rPr lang="en-US" sz="1400" dirty="0">
                          <a:latin typeface="Calibri"/>
                          <a:ea typeface="Calibri"/>
                          <a:cs typeface="Calibri"/>
                        </a:rPr>
                        <a:t>Diligent</a:t>
                      </a:r>
                      <a:r>
                        <a:rPr lang="en-US" sz="1400" spc="-35" dirty="0">
                          <a:latin typeface="Calibri"/>
                          <a:ea typeface="Calibri"/>
                          <a:cs typeface="Calibri"/>
                        </a:rPr>
                        <a:t> </a:t>
                      </a:r>
                      <a:r>
                        <a:rPr lang="en-US" sz="1400" dirty="0">
                          <a:latin typeface="Calibri"/>
                          <a:ea typeface="Calibri"/>
                          <a:cs typeface="Calibri"/>
                        </a:rPr>
                        <a:t>efforts</a:t>
                      </a:r>
                      <a:r>
                        <a:rPr lang="en-US" sz="1400" spc="-30" dirty="0">
                          <a:latin typeface="Calibri"/>
                          <a:ea typeface="Calibri"/>
                          <a:cs typeface="Calibri"/>
                        </a:rPr>
                        <a:t> </a:t>
                      </a:r>
                      <a:r>
                        <a:rPr lang="en-US" sz="1400" dirty="0">
                          <a:latin typeface="Calibri"/>
                          <a:ea typeface="Calibri"/>
                          <a:cs typeface="Calibri"/>
                        </a:rPr>
                        <a:t>are</a:t>
                      </a:r>
                      <a:r>
                        <a:rPr lang="en-US" sz="1400" spc="-20" dirty="0">
                          <a:latin typeface="Calibri"/>
                          <a:ea typeface="Calibri"/>
                          <a:cs typeface="Calibri"/>
                        </a:rPr>
                        <a:t> </a:t>
                      </a:r>
                      <a:r>
                        <a:rPr lang="en-US" sz="1400" dirty="0">
                          <a:latin typeface="Calibri"/>
                          <a:ea typeface="Calibri"/>
                          <a:cs typeface="Calibri"/>
                        </a:rPr>
                        <a:t>used</a:t>
                      </a:r>
                      <a:r>
                        <a:rPr lang="en-US" sz="1400" spc="-15" dirty="0">
                          <a:latin typeface="Calibri"/>
                          <a:ea typeface="Calibri"/>
                          <a:cs typeface="Calibri"/>
                        </a:rPr>
                        <a:t> </a:t>
                      </a:r>
                      <a:r>
                        <a:rPr lang="en-US" sz="1400" dirty="0">
                          <a:latin typeface="Calibri"/>
                          <a:ea typeface="Calibri"/>
                          <a:cs typeface="Calibri"/>
                        </a:rPr>
                        <a:t>in</a:t>
                      </a:r>
                      <a:r>
                        <a:rPr lang="en-US" sz="1400" spc="-5" dirty="0">
                          <a:latin typeface="Calibri"/>
                          <a:ea typeface="Calibri"/>
                          <a:cs typeface="Calibri"/>
                        </a:rPr>
                        <a:t> </a:t>
                      </a:r>
                      <a:r>
                        <a:rPr lang="en-US" sz="1400" dirty="0">
                          <a:latin typeface="Calibri"/>
                          <a:ea typeface="Calibri"/>
                          <a:cs typeface="Calibri"/>
                        </a:rPr>
                        <a:t>comp</a:t>
                      </a:r>
                      <a:r>
                        <a:rPr lang="en-US" sz="1400" spc="5" dirty="0">
                          <a:latin typeface="Calibri"/>
                          <a:ea typeface="Calibri"/>
                          <a:cs typeface="Calibri"/>
                        </a:rPr>
                        <a:t>l</a:t>
                      </a:r>
                      <a:r>
                        <a:rPr lang="en-US" sz="1400" dirty="0">
                          <a:latin typeface="Calibri"/>
                          <a:ea typeface="Calibri"/>
                          <a:cs typeface="Calibri"/>
                        </a:rPr>
                        <a:t>eti</a:t>
                      </a:r>
                      <a:r>
                        <a:rPr lang="en-US" sz="1400" spc="5" dirty="0">
                          <a:latin typeface="Calibri"/>
                          <a:ea typeface="Calibri"/>
                          <a:cs typeface="Calibri"/>
                        </a:rPr>
                        <a:t>n</a:t>
                      </a:r>
                      <a:r>
                        <a:rPr lang="en-US" sz="1400" dirty="0">
                          <a:latin typeface="Calibri"/>
                          <a:ea typeface="Calibri"/>
                          <a:cs typeface="Calibri"/>
                        </a:rPr>
                        <a:t>g research</a:t>
                      </a:r>
                      <a:r>
                        <a:rPr lang="en-US" sz="1400" spc="-40" dirty="0">
                          <a:latin typeface="Calibri"/>
                          <a:ea typeface="Calibri"/>
                          <a:cs typeface="Calibri"/>
                        </a:rPr>
                        <a:t> </a:t>
                      </a:r>
                      <a:r>
                        <a:rPr lang="en-US" sz="1400" spc="5" dirty="0">
                          <a:latin typeface="Calibri"/>
                          <a:ea typeface="Calibri"/>
                          <a:cs typeface="Calibri"/>
                        </a:rPr>
                        <a:t>an</a:t>
                      </a:r>
                      <a:r>
                        <a:rPr lang="en-US" sz="1400" dirty="0">
                          <a:latin typeface="Calibri"/>
                          <a:ea typeface="Calibri"/>
                          <a:cs typeface="Calibri"/>
                        </a:rPr>
                        <a:t>d</a:t>
                      </a:r>
                      <a:r>
                        <a:rPr lang="en-US" sz="1400" spc="-15" dirty="0">
                          <a:latin typeface="Calibri"/>
                          <a:ea typeface="Calibri"/>
                          <a:cs typeface="Calibri"/>
                        </a:rPr>
                        <a:t> </a:t>
                      </a:r>
                      <a:r>
                        <a:rPr lang="en-US" sz="1400" dirty="0">
                          <a:latin typeface="Calibri"/>
                          <a:ea typeface="Calibri"/>
                          <a:cs typeface="Calibri"/>
                        </a:rPr>
                        <a:t>the</a:t>
                      </a:r>
                      <a:r>
                        <a:rPr lang="en-US" sz="1400" spc="-10" dirty="0">
                          <a:latin typeface="Calibri"/>
                          <a:ea typeface="Calibri"/>
                          <a:cs typeface="Calibri"/>
                        </a:rPr>
                        <a:t> </a:t>
                      </a:r>
                      <a:r>
                        <a:rPr lang="en-US" sz="1400" dirty="0">
                          <a:latin typeface="Calibri"/>
                          <a:ea typeface="Calibri"/>
                          <a:cs typeface="Calibri"/>
                        </a:rPr>
                        <a:t>delivery</a:t>
                      </a:r>
                      <a:r>
                        <a:rPr lang="en-US" sz="1400" spc="-35" dirty="0">
                          <a:latin typeface="Calibri"/>
                          <a:ea typeface="Calibri"/>
                          <a:cs typeface="Calibri"/>
                        </a:rPr>
                        <a:t> </a:t>
                      </a:r>
                      <a:r>
                        <a:rPr lang="en-US" sz="1400" spc="10" dirty="0">
                          <a:latin typeface="Calibri"/>
                          <a:ea typeface="Calibri"/>
                          <a:cs typeface="Calibri"/>
                        </a:rPr>
                        <a:t>o</a:t>
                      </a:r>
                      <a:r>
                        <a:rPr lang="en-US" sz="1400" dirty="0">
                          <a:latin typeface="Calibri"/>
                          <a:ea typeface="Calibri"/>
                          <a:cs typeface="Calibri"/>
                        </a:rPr>
                        <a:t>f</a:t>
                      </a:r>
                      <a:r>
                        <a:rPr lang="en-US" sz="1400" spc="-10" dirty="0">
                          <a:latin typeface="Calibri"/>
                          <a:ea typeface="Calibri"/>
                          <a:cs typeface="Calibri"/>
                        </a:rPr>
                        <a:t> </a:t>
                      </a:r>
                      <a:r>
                        <a:rPr lang="en-US" sz="1400" dirty="0">
                          <a:latin typeface="Calibri"/>
                          <a:ea typeface="Calibri"/>
                          <a:cs typeface="Calibri"/>
                        </a:rPr>
                        <a:t>results</a:t>
                      </a:r>
                      <a:endParaRPr lang="en-US" sz="14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4"/>
                  </a:ext>
                </a:extLst>
              </a:tr>
              <a:tr h="203203">
                <a:tc>
                  <a:txBody>
                    <a:bodyPr/>
                    <a:lstStyle/>
                    <a:p>
                      <a:pPr marL="293370" marR="0">
                        <a:lnSpc>
                          <a:spcPct val="115000"/>
                        </a:lnSpc>
                        <a:spcBef>
                          <a:spcPts val="50"/>
                        </a:spcBef>
                        <a:spcAft>
                          <a:spcPts val="0"/>
                        </a:spcAft>
                        <a:tabLst>
                          <a:tab pos="520700" algn="l"/>
                        </a:tabLst>
                      </a:pPr>
                      <a:r>
                        <a:rPr lang="en-US" sz="1400" dirty="0">
                          <a:latin typeface="Times New Roman"/>
                          <a:ea typeface="Times New Roman"/>
                          <a:cs typeface="Times New Roman"/>
                        </a:rPr>
                        <a:t>•	</a:t>
                      </a:r>
                      <a:r>
                        <a:rPr lang="en-US" sz="1400" dirty="0">
                          <a:latin typeface="Calibri"/>
                          <a:ea typeface="Calibri"/>
                          <a:cs typeface="Calibri"/>
                        </a:rPr>
                        <a:t>Payment</a:t>
                      </a:r>
                      <a:r>
                        <a:rPr lang="en-US" sz="1400" spc="-45" dirty="0">
                          <a:latin typeface="Calibri"/>
                          <a:ea typeface="Calibri"/>
                          <a:cs typeface="Calibri"/>
                        </a:rPr>
                        <a:t> </a:t>
                      </a:r>
                      <a:r>
                        <a:rPr lang="en-US" sz="1400" dirty="0">
                          <a:latin typeface="Calibri"/>
                          <a:ea typeface="Calibri"/>
                          <a:cs typeface="Calibri"/>
                        </a:rPr>
                        <a:t>aw</a:t>
                      </a:r>
                      <a:r>
                        <a:rPr lang="en-US" sz="1400" spc="10" dirty="0">
                          <a:latin typeface="Calibri"/>
                          <a:ea typeface="Calibri"/>
                          <a:cs typeface="Calibri"/>
                        </a:rPr>
                        <a:t>a</a:t>
                      </a:r>
                      <a:r>
                        <a:rPr lang="en-US" sz="1400" dirty="0">
                          <a:latin typeface="Calibri"/>
                          <a:ea typeface="Calibri"/>
                          <a:cs typeface="Calibri"/>
                        </a:rPr>
                        <a:t>rded</a:t>
                      </a:r>
                      <a:r>
                        <a:rPr lang="en-US" sz="1400" spc="-45" dirty="0">
                          <a:latin typeface="Calibri"/>
                          <a:ea typeface="Calibri"/>
                          <a:cs typeface="Calibri"/>
                        </a:rPr>
                        <a:t> </a:t>
                      </a:r>
                      <a:r>
                        <a:rPr lang="en-US" sz="1400" spc="5" dirty="0">
                          <a:latin typeface="Calibri"/>
                          <a:ea typeface="Calibri"/>
                          <a:cs typeface="Calibri"/>
                        </a:rPr>
                        <a:t>i</a:t>
                      </a:r>
                      <a:r>
                        <a:rPr lang="en-US" sz="1400" dirty="0">
                          <a:latin typeface="Calibri"/>
                          <a:ea typeface="Calibri"/>
                          <a:cs typeface="Calibri"/>
                        </a:rPr>
                        <a:t>n</a:t>
                      </a:r>
                      <a:r>
                        <a:rPr lang="en-US" sz="1400" spc="-15" dirty="0">
                          <a:latin typeface="Calibri"/>
                          <a:ea typeface="Calibri"/>
                          <a:cs typeface="Calibri"/>
                        </a:rPr>
                        <a:t> </a:t>
                      </a:r>
                      <a:r>
                        <a:rPr lang="en-US" sz="1400" spc="5" dirty="0">
                          <a:latin typeface="Calibri"/>
                          <a:ea typeface="Calibri"/>
                          <a:cs typeface="Calibri"/>
                        </a:rPr>
                        <a:t>a</a:t>
                      </a:r>
                      <a:r>
                        <a:rPr lang="en-US" sz="1400" dirty="0">
                          <a:latin typeface="Calibri"/>
                          <a:ea typeface="Calibri"/>
                          <a:cs typeface="Calibri"/>
                        </a:rPr>
                        <a:t>n</a:t>
                      </a:r>
                      <a:r>
                        <a:rPr lang="en-US" sz="1400" spc="5" dirty="0">
                          <a:latin typeface="Calibri"/>
                          <a:ea typeface="Calibri"/>
                          <a:cs typeface="Calibri"/>
                        </a:rPr>
                        <a:t>nua</a:t>
                      </a:r>
                      <a:r>
                        <a:rPr lang="en-US" sz="1400" dirty="0">
                          <a:latin typeface="Calibri"/>
                          <a:ea typeface="Calibri"/>
                          <a:cs typeface="Calibri"/>
                        </a:rPr>
                        <a:t>l</a:t>
                      </a:r>
                      <a:r>
                        <a:rPr lang="en-US" sz="1400" spc="-30" dirty="0">
                          <a:latin typeface="Calibri"/>
                          <a:ea typeface="Calibri"/>
                          <a:cs typeface="Calibri"/>
                        </a:rPr>
                        <a:t> </a:t>
                      </a:r>
                      <a:r>
                        <a:rPr lang="en-US" sz="1400" dirty="0">
                          <a:latin typeface="Calibri"/>
                          <a:ea typeface="Calibri"/>
                          <a:cs typeface="Calibri"/>
                        </a:rPr>
                        <a:t>lump</a:t>
                      </a:r>
                      <a:r>
                        <a:rPr lang="en-US" sz="1400" spc="-20" dirty="0">
                          <a:latin typeface="Calibri"/>
                          <a:ea typeface="Calibri"/>
                          <a:cs typeface="Calibri"/>
                        </a:rPr>
                        <a:t> </a:t>
                      </a:r>
                      <a:r>
                        <a:rPr lang="en-US" sz="1400" dirty="0">
                          <a:latin typeface="Calibri"/>
                          <a:ea typeface="Calibri"/>
                          <a:cs typeface="Calibri"/>
                        </a:rPr>
                        <a:t>sum</a:t>
                      </a:r>
                      <a:endParaRPr lang="en-US" sz="14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5"/>
                  </a:ext>
                </a:extLst>
              </a:tr>
              <a:tr h="203203">
                <a:tc>
                  <a:txBody>
                    <a:bodyPr/>
                    <a:lstStyle/>
                    <a:p>
                      <a:pPr marL="293370" marR="0">
                        <a:lnSpc>
                          <a:spcPct val="115000"/>
                        </a:lnSpc>
                        <a:spcBef>
                          <a:spcPts val="50"/>
                        </a:spcBef>
                        <a:spcAft>
                          <a:spcPts val="0"/>
                        </a:spcAft>
                        <a:tabLst>
                          <a:tab pos="520700" algn="l"/>
                        </a:tabLst>
                      </a:pPr>
                      <a:r>
                        <a:rPr lang="en-US" sz="1400" dirty="0">
                          <a:latin typeface="Times New Roman"/>
                          <a:ea typeface="Times New Roman"/>
                          <a:cs typeface="Times New Roman"/>
                        </a:rPr>
                        <a:t>•	</a:t>
                      </a:r>
                      <a:r>
                        <a:rPr lang="en-US" sz="1400" dirty="0">
                          <a:latin typeface="Calibri"/>
                          <a:ea typeface="Calibri"/>
                          <a:cs typeface="Calibri"/>
                        </a:rPr>
                        <a:t>Annual</a:t>
                      </a:r>
                      <a:r>
                        <a:rPr lang="en-US" sz="1400" spc="-35" dirty="0">
                          <a:latin typeface="Calibri"/>
                          <a:ea typeface="Calibri"/>
                          <a:cs typeface="Calibri"/>
                        </a:rPr>
                        <a:t> </a:t>
                      </a:r>
                      <a:r>
                        <a:rPr lang="en-US" sz="1400" dirty="0">
                          <a:latin typeface="Calibri"/>
                          <a:ea typeface="Calibri"/>
                          <a:cs typeface="Calibri"/>
                        </a:rPr>
                        <a:t>reporting</a:t>
                      </a:r>
                      <a:r>
                        <a:rPr lang="en-US" sz="1400" spc="-40" dirty="0">
                          <a:latin typeface="Calibri"/>
                          <a:ea typeface="Calibri"/>
                          <a:cs typeface="Calibri"/>
                        </a:rPr>
                        <a:t> </a:t>
                      </a:r>
                      <a:r>
                        <a:rPr lang="en-US" sz="1400" dirty="0">
                          <a:latin typeface="Calibri"/>
                          <a:ea typeface="Calibri"/>
                          <a:cs typeface="Calibri"/>
                        </a:rPr>
                        <a:t>requi</a:t>
                      </a:r>
                      <a:r>
                        <a:rPr lang="en-US" sz="1400" spc="5" dirty="0">
                          <a:latin typeface="Calibri"/>
                          <a:ea typeface="Calibri"/>
                          <a:cs typeface="Calibri"/>
                        </a:rPr>
                        <a:t>r</a:t>
                      </a:r>
                      <a:r>
                        <a:rPr lang="en-US" sz="1400" dirty="0">
                          <a:latin typeface="Calibri"/>
                          <a:ea typeface="Calibri"/>
                          <a:cs typeface="Calibri"/>
                        </a:rPr>
                        <a:t>e</a:t>
                      </a:r>
                      <a:r>
                        <a:rPr lang="en-US" sz="1400" spc="5" dirty="0">
                          <a:latin typeface="Calibri"/>
                          <a:ea typeface="Calibri"/>
                          <a:cs typeface="Calibri"/>
                        </a:rPr>
                        <a:t>m</a:t>
                      </a:r>
                      <a:r>
                        <a:rPr lang="en-US" sz="1400" dirty="0">
                          <a:latin typeface="Calibri"/>
                          <a:ea typeface="Calibri"/>
                          <a:cs typeface="Calibri"/>
                        </a:rPr>
                        <a:t>ents</a:t>
                      </a:r>
                      <a:endParaRPr lang="en-US" sz="14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6"/>
                  </a:ext>
                </a:extLst>
              </a:tr>
              <a:tr h="373503">
                <a:tc>
                  <a:txBody>
                    <a:bodyPr/>
                    <a:lstStyle/>
                    <a:p>
                      <a:pPr marL="521970" marR="41910" indent="-228600" algn="just">
                        <a:lnSpc>
                          <a:spcPct val="99000"/>
                        </a:lnSpc>
                        <a:spcBef>
                          <a:spcPts val="50"/>
                        </a:spcBef>
                        <a:spcAft>
                          <a:spcPts val="0"/>
                        </a:spcAft>
                        <a:tabLst>
                          <a:tab pos="520700" algn="l"/>
                        </a:tabLst>
                      </a:pPr>
                      <a:r>
                        <a:rPr lang="en-US" sz="1400" dirty="0">
                          <a:latin typeface="Times New Roman"/>
                          <a:ea typeface="Times New Roman"/>
                          <a:cs typeface="Times New Roman"/>
                        </a:rPr>
                        <a:t>•	</a:t>
                      </a:r>
                      <a:r>
                        <a:rPr lang="en-US" sz="1400" dirty="0">
                          <a:latin typeface="Calibri"/>
                          <a:ea typeface="Calibri"/>
                          <a:cs typeface="Calibri"/>
                        </a:rPr>
                        <a:t>Principal</a:t>
                      </a:r>
                      <a:r>
                        <a:rPr lang="en-US" sz="1400" spc="-40" dirty="0">
                          <a:latin typeface="Calibri"/>
                          <a:ea typeface="Calibri"/>
                          <a:cs typeface="Calibri"/>
                        </a:rPr>
                        <a:t> </a:t>
                      </a:r>
                      <a:r>
                        <a:rPr lang="en-US" sz="1400" dirty="0">
                          <a:latin typeface="Calibri"/>
                          <a:ea typeface="Calibri"/>
                          <a:cs typeface="Calibri"/>
                        </a:rPr>
                        <a:t>Investigator</a:t>
                      </a:r>
                      <a:r>
                        <a:rPr lang="en-US" sz="1400" spc="-60" dirty="0">
                          <a:latin typeface="Calibri"/>
                          <a:ea typeface="Calibri"/>
                          <a:cs typeface="Calibri"/>
                        </a:rPr>
                        <a:t> </a:t>
                      </a:r>
                      <a:r>
                        <a:rPr lang="en-US" sz="1400" dirty="0">
                          <a:latin typeface="Calibri"/>
                          <a:ea typeface="Calibri"/>
                          <a:cs typeface="Calibri"/>
                        </a:rPr>
                        <a:t>has</a:t>
                      </a:r>
                      <a:r>
                        <a:rPr lang="en-US" sz="1400" spc="-10" dirty="0">
                          <a:latin typeface="Calibri"/>
                          <a:ea typeface="Calibri"/>
                          <a:cs typeface="Calibri"/>
                        </a:rPr>
                        <a:t> </a:t>
                      </a:r>
                      <a:r>
                        <a:rPr lang="en-US" sz="1400" dirty="0">
                          <a:latin typeface="Calibri"/>
                          <a:ea typeface="Calibri"/>
                          <a:cs typeface="Calibri"/>
                        </a:rPr>
                        <a:t>more</a:t>
                      </a:r>
                      <a:r>
                        <a:rPr lang="en-US" sz="1400" spc="-30" dirty="0">
                          <a:latin typeface="Calibri"/>
                          <a:ea typeface="Calibri"/>
                          <a:cs typeface="Calibri"/>
                        </a:rPr>
                        <a:t> </a:t>
                      </a:r>
                      <a:r>
                        <a:rPr lang="en-US" sz="1400" dirty="0">
                          <a:latin typeface="Calibri"/>
                          <a:ea typeface="Calibri"/>
                          <a:cs typeface="Calibri"/>
                        </a:rPr>
                        <a:t>freed</a:t>
                      </a:r>
                      <a:r>
                        <a:rPr lang="en-US" sz="1400" spc="10" dirty="0">
                          <a:latin typeface="Calibri"/>
                          <a:ea typeface="Calibri"/>
                          <a:cs typeface="Calibri"/>
                        </a:rPr>
                        <a:t>o</a:t>
                      </a:r>
                      <a:r>
                        <a:rPr lang="en-US" sz="1400" dirty="0">
                          <a:latin typeface="Calibri"/>
                          <a:ea typeface="Calibri"/>
                          <a:cs typeface="Calibri"/>
                        </a:rPr>
                        <a:t>m</a:t>
                      </a:r>
                      <a:r>
                        <a:rPr lang="en-US" sz="1400" spc="-45" dirty="0">
                          <a:latin typeface="Calibri"/>
                          <a:ea typeface="Calibri"/>
                          <a:cs typeface="Calibri"/>
                        </a:rPr>
                        <a:t> </a:t>
                      </a:r>
                      <a:r>
                        <a:rPr lang="en-US" sz="1400" dirty="0">
                          <a:latin typeface="Calibri"/>
                          <a:ea typeface="Calibri"/>
                          <a:cs typeface="Calibri"/>
                        </a:rPr>
                        <a:t>to adapt</a:t>
                      </a:r>
                      <a:r>
                        <a:rPr lang="en-US" sz="1400" spc="-25" dirty="0">
                          <a:latin typeface="Calibri"/>
                          <a:ea typeface="Calibri"/>
                          <a:cs typeface="Calibri"/>
                        </a:rPr>
                        <a:t> </a:t>
                      </a:r>
                      <a:r>
                        <a:rPr lang="en-US" sz="1400" dirty="0">
                          <a:latin typeface="Calibri"/>
                          <a:ea typeface="Calibri"/>
                          <a:cs typeface="Calibri"/>
                        </a:rPr>
                        <a:t>the</a:t>
                      </a:r>
                      <a:r>
                        <a:rPr lang="en-US" sz="1400" spc="-10" dirty="0">
                          <a:latin typeface="Calibri"/>
                          <a:ea typeface="Calibri"/>
                          <a:cs typeface="Calibri"/>
                        </a:rPr>
                        <a:t> </a:t>
                      </a:r>
                      <a:r>
                        <a:rPr lang="en-US" sz="1400" dirty="0">
                          <a:latin typeface="Calibri"/>
                          <a:ea typeface="Calibri"/>
                          <a:cs typeface="Calibri"/>
                        </a:rPr>
                        <a:t>project</a:t>
                      </a:r>
                      <a:r>
                        <a:rPr lang="en-US" sz="1400" spc="-35" dirty="0">
                          <a:latin typeface="Calibri"/>
                          <a:ea typeface="Calibri"/>
                          <a:cs typeface="Calibri"/>
                        </a:rPr>
                        <a:t> </a:t>
                      </a:r>
                      <a:r>
                        <a:rPr lang="en-US" sz="1400" spc="10" dirty="0">
                          <a:latin typeface="Calibri"/>
                          <a:ea typeface="Calibri"/>
                          <a:cs typeface="Calibri"/>
                        </a:rPr>
                        <a:t>a</a:t>
                      </a:r>
                      <a:r>
                        <a:rPr lang="en-US" sz="1400" dirty="0">
                          <a:latin typeface="Calibri"/>
                          <a:ea typeface="Calibri"/>
                          <a:cs typeface="Calibri"/>
                        </a:rPr>
                        <a:t>nd</a:t>
                      </a:r>
                      <a:r>
                        <a:rPr lang="en-US" sz="1400" spc="-20" dirty="0">
                          <a:latin typeface="Calibri"/>
                          <a:ea typeface="Calibri"/>
                          <a:cs typeface="Calibri"/>
                        </a:rPr>
                        <a:t> </a:t>
                      </a:r>
                      <a:r>
                        <a:rPr lang="en-US" sz="1400" spc="5" dirty="0">
                          <a:latin typeface="Calibri"/>
                          <a:ea typeface="Calibri"/>
                          <a:cs typeface="Calibri"/>
                        </a:rPr>
                        <a:t>l</a:t>
                      </a:r>
                      <a:r>
                        <a:rPr lang="en-US" sz="1400" dirty="0">
                          <a:latin typeface="Calibri"/>
                          <a:ea typeface="Calibri"/>
                          <a:cs typeface="Calibri"/>
                        </a:rPr>
                        <a:t>e</a:t>
                      </a:r>
                      <a:r>
                        <a:rPr lang="en-US" sz="1400" spc="5" dirty="0">
                          <a:latin typeface="Calibri"/>
                          <a:ea typeface="Calibri"/>
                          <a:cs typeface="Calibri"/>
                        </a:rPr>
                        <a:t>s</a:t>
                      </a:r>
                      <a:r>
                        <a:rPr lang="en-US" sz="1400" dirty="0">
                          <a:latin typeface="Calibri"/>
                          <a:ea typeface="Calibri"/>
                          <a:cs typeface="Calibri"/>
                        </a:rPr>
                        <a:t>s</a:t>
                      </a:r>
                      <a:r>
                        <a:rPr lang="en-US" sz="1400" spc="-15" dirty="0">
                          <a:latin typeface="Calibri"/>
                          <a:ea typeface="Calibri"/>
                          <a:cs typeface="Calibri"/>
                        </a:rPr>
                        <a:t> </a:t>
                      </a:r>
                      <a:r>
                        <a:rPr lang="en-US" sz="1400" dirty="0">
                          <a:latin typeface="Calibri"/>
                          <a:ea typeface="Calibri"/>
                          <a:cs typeface="Calibri"/>
                        </a:rPr>
                        <a:t>responsibility</a:t>
                      </a:r>
                      <a:r>
                        <a:rPr lang="en-US" sz="1400" spc="-55" dirty="0">
                          <a:latin typeface="Calibri"/>
                          <a:ea typeface="Calibri"/>
                          <a:cs typeface="Calibri"/>
                        </a:rPr>
                        <a:t> </a:t>
                      </a:r>
                      <a:r>
                        <a:rPr lang="en-US" sz="1400" dirty="0">
                          <a:latin typeface="Calibri"/>
                          <a:ea typeface="Calibri"/>
                          <a:cs typeface="Calibri"/>
                        </a:rPr>
                        <a:t>to produce</a:t>
                      </a:r>
                      <a:r>
                        <a:rPr lang="en-US" sz="1400" spc="-30" dirty="0">
                          <a:latin typeface="Calibri"/>
                          <a:ea typeface="Calibri"/>
                          <a:cs typeface="Calibri"/>
                        </a:rPr>
                        <a:t> </a:t>
                      </a:r>
                      <a:r>
                        <a:rPr lang="en-US" sz="1400" dirty="0">
                          <a:latin typeface="Calibri"/>
                          <a:ea typeface="Calibri"/>
                          <a:cs typeface="Calibri"/>
                        </a:rPr>
                        <a:t>results</a:t>
                      </a:r>
                      <a:endParaRPr lang="en-US" sz="14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7"/>
                  </a:ext>
                </a:extLst>
              </a:tr>
            </a:tbl>
          </a:graphicData>
        </a:graphic>
      </p:graphicFrame>
      <p:sp>
        <p:nvSpPr>
          <p:cNvPr id="20" name="Footer Placeholder 19"/>
          <p:cNvSpPr>
            <a:spLocks noGrp="1"/>
          </p:cNvSpPr>
          <p:nvPr>
            <p:ph type="ftr" sz="quarter" idx="11"/>
          </p:nvPr>
        </p:nvSpPr>
        <p:spPr/>
        <p:txBody>
          <a:bodyPr/>
          <a:lstStyle/>
          <a:p>
            <a:r>
              <a:rPr lang="en-US"/>
              <a:t>HEP @ 53rd Annual Users Mtg</a:t>
            </a:r>
            <a:endParaRPr lang="en-US" dirty="0"/>
          </a:p>
        </p:txBody>
      </p:sp>
      <p:sp>
        <p:nvSpPr>
          <p:cNvPr id="2" name="Date Placeholder 1">
            <a:extLst>
              <a:ext uri="{FF2B5EF4-FFF2-40B4-BE49-F238E27FC236}">
                <a16:creationId xmlns:a16="http://schemas.microsoft.com/office/drawing/2014/main" id="{146C18D8-BC87-49CF-BC9A-51F12BB576B1}"/>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268823550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EDD36-C715-4809-A050-1D83E8C44B6E}"/>
              </a:ext>
            </a:extLst>
          </p:cNvPr>
          <p:cNvSpPr>
            <a:spLocks noGrp="1"/>
          </p:cNvSpPr>
          <p:nvPr>
            <p:ph type="title"/>
          </p:nvPr>
        </p:nvSpPr>
        <p:spPr/>
        <p:txBody>
          <a:bodyPr>
            <a:normAutofit/>
          </a:bodyPr>
          <a:lstStyle/>
          <a:p>
            <a:r>
              <a:rPr lang="en-US" sz="2800" dirty="0"/>
              <a:t>DOE SC Graduate Student Research Fellowships</a:t>
            </a:r>
          </a:p>
        </p:txBody>
      </p:sp>
      <p:sp>
        <p:nvSpPr>
          <p:cNvPr id="3" name="Content Placeholder 2">
            <a:extLst>
              <a:ext uri="{FF2B5EF4-FFF2-40B4-BE49-F238E27FC236}">
                <a16:creationId xmlns:a16="http://schemas.microsoft.com/office/drawing/2014/main" id="{4139A948-CF08-412E-BFD6-3A552C1B1578}"/>
              </a:ext>
            </a:extLst>
          </p:cNvPr>
          <p:cNvSpPr>
            <a:spLocks noGrp="1"/>
          </p:cNvSpPr>
          <p:nvPr>
            <p:ph idx="1"/>
          </p:nvPr>
        </p:nvSpPr>
        <p:spPr>
          <a:xfrm>
            <a:off x="273271" y="1017330"/>
            <a:ext cx="8736561" cy="5655850"/>
          </a:xfrm>
        </p:spPr>
        <p:txBody>
          <a:bodyPr>
            <a:normAutofit fontScale="47500" lnSpcReduction="20000"/>
          </a:bodyPr>
          <a:lstStyle/>
          <a:p>
            <a:pPr>
              <a:spcBef>
                <a:spcPts val="600"/>
              </a:spcBef>
            </a:pPr>
            <a:r>
              <a:rPr lang="en-US" sz="3800" dirty="0"/>
              <a:t>DOE SC Graduate Fellowship program has </a:t>
            </a:r>
            <a:r>
              <a:rPr lang="en-US" sz="3800" b="1" dirty="0"/>
              <a:t>2 calls per year</a:t>
            </a:r>
            <a:r>
              <a:rPr lang="en-US" sz="3800" dirty="0"/>
              <a:t>, supporting student internships with DOE lab mentors in the summer (deadline previous Fall) and during the school year (deadline previous Spring). </a:t>
            </a:r>
          </a:p>
          <a:p>
            <a:pPr>
              <a:spcBef>
                <a:spcPts val="600"/>
              </a:spcBef>
            </a:pPr>
            <a:r>
              <a:rPr lang="en-US" sz="3800" dirty="0"/>
              <a:t>Spring 2020 solicitation closed, </a:t>
            </a:r>
            <a:r>
              <a:rPr lang="en-US" sz="3800" dirty="0">
                <a:solidFill>
                  <a:srgbClr val="0070C0"/>
                </a:solidFill>
              </a:rPr>
              <a:t>next solicitation opens August 2020 </a:t>
            </a:r>
            <a:r>
              <a:rPr lang="en-US" sz="3800" dirty="0"/>
              <a:t>for interns starting June 2021 or later. Internship period is flexible: 3-12 months</a:t>
            </a:r>
          </a:p>
          <a:p>
            <a:pPr>
              <a:spcBef>
                <a:spcPts val="600"/>
              </a:spcBef>
            </a:pPr>
            <a:r>
              <a:rPr lang="en-US" sz="3800" dirty="0"/>
              <a:t>This program has </a:t>
            </a:r>
            <a:r>
              <a:rPr lang="en-US" sz="3800" b="1" dirty="0"/>
              <a:t>supported 15-20 HEP graduate students per year and has a high success rate for eligible applications</a:t>
            </a:r>
            <a:r>
              <a:rPr lang="en-US" sz="3800" dirty="0"/>
              <a:t>. You can view the solicitation at </a:t>
            </a:r>
            <a:r>
              <a:rPr lang="en-US" sz="3800" u="sng" dirty="0">
                <a:hlinkClick r:id="rId2"/>
              </a:rPr>
              <a:t>https://science.osti.gov/wdts/scgsr/</a:t>
            </a:r>
            <a:endParaRPr lang="en-US" sz="3800" u="sng" dirty="0"/>
          </a:p>
          <a:p>
            <a:pPr>
              <a:spcBef>
                <a:spcPts val="600"/>
              </a:spcBef>
            </a:pPr>
            <a:r>
              <a:rPr lang="en-US" sz="3800" b="1" dirty="0">
                <a:solidFill>
                  <a:schemeClr val="accent3">
                    <a:lumMod val="75000"/>
                  </a:schemeClr>
                </a:solidFill>
              </a:rPr>
              <a:t>Recent Addition: Convergence Research Topical Areas</a:t>
            </a:r>
            <a:r>
              <a:rPr lang="en-US" sz="3800" dirty="0"/>
              <a:t>, for research of interest to 2 or more SC offices and are treated somewhat differently in review. Please encourage likely candidates. </a:t>
            </a:r>
          </a:p>
          <a:p>
            <a:pPr>
              <a:spcBef>
                <a:spcPts val="600"/>
              </a:spcBef>
            </a:pPr>
            <a:r>
              <a:rPr lang="en-US" sz="3800" dirty="0">
                <a:solidFill>
                  <a:schemeClr val="accent3">
                    <a:lumMod val="75000"/>
                  </a:schemeClr>
                </a:solidFill>
              </a:rPr>
              <a:t>Convergence Research Topical Areas</a:t>
            </a:r>
          </a:p>
          <a:p>
            <a:pPr marL="227013" lvl="1" indent="0">
              <a:buNone/>
            </a:pPr>
            <a:r>
              <a:rPr lang="en-US" sz="2900" dirty="0"/>
              <a:t>(a)Microelectronics (ASCR, BES, HEP)</a:t>
            </a:r>
          </a:p>
          <a:p>
            <a:pPr marL="227013" lvl="1" indent="0">
              <a:buNone/>
            </a:pPr>
            <a:r>
              <a:rPr lang="en-US" sz="2900" dirty="0"/>
              <a:t>(b)Data Science (ASCR, BES, BER, FES, HEP, NP)</a:t>
            </a:r>
          </a:p>
          <a:p>
            <a:pPr marL="227013" lvl="1" indent="0">
              <a:buNone/>
            </a:pPr>
            <a:r>
              <a:rPr lang="en-US" sz="2900" dirty="0"/>
              <a:t>(c)Fundamental Symmetries (BES, HEP, NP)</a:t>
            </a:r>
          </a:p>
          <a:p>
            <a:pPr marL="227013" lvl="1" indent="0">
              <a:buNone/>
            </a:pPr>
            <a:r>
              <a:rPr lang="en-US" sz="2900" dirty="0"/>
              <a:t>(d)Accelerator Science (ASCR, BES, BER, FES, HEP, NP) </a:t>
            </a:r>
          </a:p>
          <a:p>
            <a:endParaRPr lang="en-US" dirty="0"/>
          </a:p>
        </p:txBody>
      </p:sp>
      <p:sp>
        <p:nvSpPr>
          <p:cNvPr id="5" name="Footer Placeholder 4">
            <a:extLst>
              <a:ext uri="{FF2B5EF4-FFF2-40B4-BE49-F238E27FC236}">
                <a16:creationId xmlns:a16="http://schemas.microsoft.com/office/drawing/2014/main" id="{7655B674-57AE-49BD-8FE5-B19C6D3A7785}"/>
              </a:ext>
            </a:extLst>
          </p:cNvPr>
          <p:cNvSpPr>
            <a:spLocks noGrp="1"/>
          </p:cNvSpPr>
          <p:nvPr>
            <p:ph type="ftr" sz="quarter" idx="11"/>
          </p:nvPr>
        </p:nvSpPr>
        <p:spPr/>
        <p:txBody>
          <a:bodyPr/>
          <a:lstStyle/>
          <a:p>
            <a:r>
              <a:rPr lang="en-US"/>
              <a:t>HEP @ 53rd Annual Users Mtg</a:t>
            </a:r>
            <a:endParaRPr lang="en-US" dirty="0"/>
          </a:p>
        </p:txBody>
      </p:sp>
      <p:sp>
        <p:nvSpPr>
          <p:cNvPr id="6" name="Slide Number Placeholder 5">
            <a:extLst>
              <a:ext uri="{FF2B5EF4-FFF2-40B4-BE49-F238E27FC236}">
                <a16:creationId xmlns:a16="http://schemas.microsoft.com/office/drawing/2014/main" id="{B62F9B6F-335C-442D-AE75-B46604BF5484}"/>
              </a:ext>
            </a:extLst>
          </p:cNvPr>
          <p:cNvSpPr>
            <a:spLocks noGrp="1"/>
          </p:cNvSpPr>
          <p:nvPr>
            <p:ph type="sldNum" sz="quarter" idx="12"/>
          </p:nvPr>
        </p:nvSpPr>
        <p:spPr/>
        <p:txBody>
          <a:bodyPr/>
          <a:lstStyle/>
          <a:p>
            <a:fld id="{600448BA-62AF-4340-AB5F-316C0E06117B}" type="slidenum">
              <a:rPr lang="en-US" smtClean="0"/>
              <a:pPr/>
              <a:t>127</a:t>
            </a:fld>
            <a:endParaRPr lang="en-US"/>
          </a:p>
        </p:txBody>
      </p:sp>
      <p:sp>
        <p:nvSpPr>
          <p:cNvPr id="4" name="Date Placeholder 3">
            <a:extLst>
              <a:ext uri="{FF2B5EF4-FFF2-40B4-BE49-F238E27FC236}">
                <a16:creationId xmlns:a16="http://schemas.microsoft.com/office/drawing/2014/main" id="{A92CBEF8-DFF0-4274-9E57-C5EBD6320699}"/>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39064683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US-Japan Student Exchange Program</a:t>
            </a:r>
            <a:br>
              <a:rPr lang="en-US" dirty="0"/>
            </a:br>
            <a:r>
              <a:rPr lang="en-US" sz="2200" dirty="0">
                <a:hlinkClick r:id="rId3">
                  <a:extLst>
                    <a:ext uri="{A12FA001-AC4F-418D-AE19-62706E023703}">
                      <ahyp:hlinkClr xmlns:ahyp="http://schemas.microsoft.com/office/drawing/2018/hyperlinkcolor" val="tx"/>
                    </a:ext>
                  </a:extLst>
                </a:hlinkClick>
              </a:rPr>
              <a:t>https://www.bnl.gov/ozaki/</a:t>
            </a:r>
            <a:endParaRPr lang="en-US" sz="2200" dirty="0"/>
          </a:p>
        </p:txBody>
      </p:sp>
      <p:sp>
        <p:nvSpPr>
          <p:cNvPr id="3" name="Content Placeholder 2"/>
          <p:cNvSpPr>
            <a:spLocks noGrp="1"/>
          </p:cNvSpPr>
          <p:nvPr>
            <p:ph idx="1"/>
          </p:nvPr>
        </p:nvSpPr>
        <p:spPr>
          <a:xfrm>
            <a:off x="290880" y="961037"/>
            <a:ext cx="4165505" cy="5040372"/>
          </a:xfrm>
        </p:spPr>
        <p:txBody>
          <a:bodyPr>
            <a:normAutofit fontScale="55000" lnSpcReduction="20000"/>
          </a:bodyPr>
          <a:lstStyle/>
          <a:p>
            <a:r>
              <a:rPr lang="en-US" sz="2900" dirty="0">
                <a:solidFill>
                  <a:srgbClr val="003399"/>
                </a:solidFill>
              </a:rPr>
              <a:t>Strengthens US-Japan scientific collaboration </a:t>
            </a:r>
            <a:r>
              <a:rPr lang="en-US" sz="2900" dirty="0"/>
              <a:t>by facilitating greater cooperation in projects of mutual benefit to Japan and the U.S. in the areas of accelerator and particle physics. Each year, </a:t>
            </a:r>
            <a:r>
              <a:rPr lang="en-US" sz="2900" dirty="0">
                <a:solidFill>
                  <a:schemeClr val="tx2"/>
                </a:solidFill>
              </a:rPr>
              <a:t>up to five proposals will be selected in the U.S</a:t>
            </a:r>
            <a:r>
              <a:rPr lang="en-US" sz="2900" dirty="0"/>
              <a:t>. and up to five in Japan.</a:t>
            </a:r>
          </a:p>
          <a:p>
            <a:pPr lvl="1"/>
            <a:r>
              <a:rPr lang="en-US" sz="2500" dirty="0"/>
              <a:t>Graduate students enrolled in U.S. Physics Ph.D. programs are eligible to submit a proposal to conduct HEP research or technology R&amp;D in Japan</a:t>
            </a:r>
          </a:p>
          <a:p>
            <a:pPr lvl="1"/>
            <a:r>
              <a:rPr lang="en-US" sz="2500" dirty="0"/>
              <a:t>The </a:t>
            </a:r>
            <a:r>
              <a:rPr lang="en-US" sz="2500" dirty="0">
                <a:solidFill>
                  <a:schemeClr val="tx2"/>
                </a:solidFill>
              </a:rPr>
              <a:t>duration of the award is for a three- to twelve- month period </a:t>
            </a:r>
          </a:p>
          <a:p>
            <a:pPr lvl="1"/>
            <a:r>
              <a:rPr lang="en-US" sz="2500" dirty="0"/>
              <a:t>The award will </a:t>
            </a:r>
            <a:r>
              <a:rPr lang="en-US" sz="2500" dirty="0">
                <a:solidFill>
                  <a:schemeClr val="accent1"/>
                </a:solidFill>
              </a:rPr>
              <a:t>provide travel, housing and cost of living expenses stipend for the stay in Japan</a:t>
            </a:r>
            <a:r>
              <a:rPr lang="en-US" sz="2500" dirty="0"/>
              <a:t>. Tuition will be the responsibility of the students and their home institution</a:t>
            </a:r>
          </a:p>
          <a:p>
            <a:endParaRPr lang="en-US" dirty="0"/>
          </a:p>
        </p:txBody>
      </p:sp>
      <p:sp>
        <p:nvSpPr>
          <p:cNvPr id="13" name="Date Placeholder 12"/>
          <p:cNvSpPr>
            <a:spLocks noGrp="1"/>
          </p:cNvSpPr>
          <p:nvPr>
            <p:ph type="dt" sz="half" idx="10"/>
          </p:nvPr>
        </p:nvSpPr>
        <p:spPr/>
        <p:txBody>
          <a:bodyPr/>
          <a:lstStyle/>
          <a:p>
            <a:r>
              <a:rPr lang="en-US"/>
              <a:t>12 August 2020</a:t>
            </a:r>
            <a:endParaRPr lang="en-US" dirty="0"/>
          </a:p>
        </p:txBody>
      </p:sp>
      <p:sp>
        <p:nvSpPr>
          <p:cNvPr id="14" name="Footer Placeholder 13"/>
          <p:cNvSpPr>
            <a:spLocks noGrp="1"/>
          </p:cNvSpPr>
          <p:nvPr>
            <p:ph type="ftr" sz="quarter" idx="11"/>
          </p:nvPr>
        </p:nvSpPr>
        <p:spPr/>
        <p:txBody>
          <a:bodyPr/>
          <a:lstStyle/>
          <a:p>
            <a:r>
              <a:rPr lang="en-US"/>
              <a:t>HEP @ 53rd Annual Users Mtg</a:t>
            </a:r>
            <a:endParaRPr lang="en-US" dirty="0"/>
          </a:p>
        </p:txBody>
      </p:sp>
      <p:sp>
        <p:nvSpPr>
          <p:cNvPr id="15" name="Slide Number Placeholder 14"/>
          <p:cNvSpPr>
            <a:spLocks noGrp="1"/>
          </p:cNvSpPr>
          <p:nvPr>
            <p:ph type="sldNum" sz="quarter" idx="12"/>
          </p:nvPr>
        </p:nvSpPr>
        <p:spPr/>
        <p:txBody>
          <a:bodyPr/>
          <a:lstStyle/>
          <a:p>
            <a:fld id="{600448BA-62AF-4340-AB5F-316C0E06117B}" type="slidenum">
              <a:rPr lang="en-US" smtClean="0"/>
              <a:pPr/>
              <a:t>128</a:t>
            </a:fld>
            <a:endParaRPr lang="en-US" dirty="0"/>
          </a:p>
        </p:txBody>
      </p:sp>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659999" y="1001202"/>
            <a:ext cx="4400650" cy="1765649"/>
          </a:xfrm>
          <a:prstGeom prst="rect">
            <a:avLst/>
          </a:prstGeom>
        </p:spPr>
      </p:pic>
      <p:sp>
        <p:nvSpPr>
          <p:cNvPr id="18" name="Content Placeholder 2">
            <a:extLst>
              <a:ext uri="{FF2B5EF4-FFF2-40B4-BE49-F238E27FC236}">
                <a16:creationId xmlns:a16="http://schemas.microsoft.com/office/drawing/2014/main" id="{AAA31CD0-6F1F-449B-B942-6F6635990356}"/>
              </a:ext>
            </a:extLst>
          </p:cNvPr>
          <p:cNvSpPr txBox="1">
            <a:spLocks/>
          </p:cNvSpPr>
          <p:nvPr/>
        </p:nvSpPr>
        <p:spPr>
          <a:xfrm>
            <a:off x="4424855" y="2865525"/>
            <a:ext cx="4584974" cy="3262006"/>
          </a:xfrm>
          <a:prstGeom prst="rect">
            <a:avLst/>
          </a:prstGeom>
        </p:spPr>
        <p:txBody>
          <a:bodyPr vert="horz" lIns="68580" tIns="34290" rIns="68580" bIns="34290" rtlCol="0">
            <a:normAutofit/>
          </a:bodyPr>
          <a:lstStyle>
            <a:lvl1pPr marL="170260" indent="-129779" algn="l" defTabSz="514350" rtl="0" eaLnBrk="1" latinLnBrk="0" hangingPunct="1">
              <a:lnSpc>
                <a:spcPct val="120000"/>
              </a:lnSpc>
              <a:spcBef>
                <a:spcPts val="750"/>
              </a:spcBef>
              <a:buClr>
                <a:schemeClr val="tx2"/>
              </a:buClr>
              <a:buSzPct val="80000"/>
              <a:buFont typeface="Wingdings 3" panose="05040102010807070707" pitchFamily="18" charset="2"/>
              <a:buChar char=""/>
              <a:defRPr sz="2800" kern="1200">
                <a:solidFill>
                  <a:schemeClr val="tx1"/>
                </a:solidFill>
                <a:latin typeface="+mn-lt"/>
                <a:ea typeface="+mn-ea"/>
                <a:cs typeface="+mn-cs"/>
              </a:defRPr>
            </a:lvl1pPr>
            <a:lvl2pPr marL="298847" indent="-128588" algn="l" defTabSz="514350" rtl="0" eaLnBrk="1" latinLnBrk="0" hangingPunct="1">
              <a:lnSpc>
                <a:spcPct val="120000"/>
              </a:lnSpc>
              <a:spcBef>
                <a:spcPts val="113"/>
              </a:spcBef>
              <a:spcAft>
                <a:spcPts val="225"/>
              </a:spcAft>
              <a:buClr>
                <a:schemeClr val="tx2"/>
              </a:buClr>
              <a:buSzPct val="80000"/>
              <a:buFont typeface="Wingdings 3" panose="05040102010807070707" pitchFamily="18" charset="2"/>
              <a:buChar char=""/>
              <a:defRPr sz="2400" kern="1200">
                <a:solidFill>
                  <a:schemeClr val="tx1">
                    <a:lumMod val="75000"/>
                    <a:lumOff val="25000"/>
                  </a:schemeClr>
                </a:solidFill>
                <a:latin typeface="+mn-lt"/>
                <a:ea typeface="+mn-ea"/>
                <a:cs typeface="+mn-cs"/>
              </a:defRPr>
            </a:lvl2pPr>
            <a:lvl3pPr marL="427435" indent="-128588" algn="l" defTabSz="514350" rtl="0" eaLnBrk="1" latinLnBrk="0" hangingPunct="1">
              <a:lnSpc>
                <a:spcPct val="120000"/>
              </a:lnSpc>
              <a:spcBef>
                <a:spcPts val="113"/>
              </a:spcBef>
              <a:spcAft>
                <a:spcPts val="225"/>
              </a:spcAft>
              <a:buClr>
                <a:schemeClr val="tx2"/>
              </a:buClr>
              <a:buSzPct val="80000"/>
              <a:buFont typeface="Wingdings 3" panose="05040102010807070707" pitchFamily="18" charset="2"/>
              <a:buChar char=""/>
              <a:defRPr sz="2000" kern="1200">
                <a:solidFill>
                  <a:schemeClr val="tx1">
                    <a:lumMod val="75000"/>
                    <a:lumOff val="25000"/>
                  </a:schemeClr>
                </a:solidFill>
                <a:latin typeface="+mn-lt"/>
                <a:ea typeface="+mn-ea"/>
                <a:cs typeface="+mn-cs"/>
              </a:defRPr>
            </a:lvl3pPr>
            <a:lvl4pPr marL="557213" indent="-129779" algn="l" defTabSz="514350" rtl="0" eaLnBrk="1" latinLnBrk="0" hangingPunct="1">
              <a:lnSpc>
                <a:spcPct val="120000"/>
              </a:lnSpc>
              <a:spcBef>
                <a:spcPts val="113"/>
              </a:spcBef>
              <a:spcAft>
                <a:spcPts val="225"/>
              </a:spcAft>
              <a:buClr>
                <a:schemeClr val="tx2"/>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4pPr>
            <a:lvl5pPr marL="685800" indent="-128588" algn="l" defTabSz="514350" rtl="0" eaLnBrk="1" latinLnBrk="0" hangingPunct="1">
              <a:lnSpc>
                <a:spcPct val="120000"/>
              </a:lnSpc>
              <a:spcBef>
                <a:spcPts val="113"/>
              </a:spcBef>
              <a:spcAft>
                <a:spcPts val="225"/>
              </a:spcAft>
              <a:buClr>
                <a:schemeClr val="tx2"/>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5pPr>
            <a:lvl6pPr marL="825000" indent="-128588" algn="l" defTabSz="514350" rtl="0" eaLnBrk="1" latinLnBrk="0" hangingPunct="1">
              <a:lnSpc>
                <a:spcPct val="90000"/>
              </a:lnSpc>
              <a:spcBef>
                <a:spcPts val="113"/>
              </a:spcBef>
              <a:spcAft>
                <a:spcPts val="225"/>
              </a:spcAft>
              <a:buClr>
                <a:schemeClr val="accent1"/>
              </a:buClr>
              <a:buSzPct val="80000"/>
              <a:buFont typeface="Corbel" pitchFamily="34" charset="0"/>
              <a:buChar char="•"/>
              <a:defRPr sz="1050" kern="1200">
                <a:solidFill>
                  <a:schemeClr val="accent1"/>
                </a:solidFill>
                <a:latin typeface="+mn-lt"/>
                <a:ea typeface="+mn-ea"/>
                <a:cs typeface="+mn-cs"/>
              </a:defRPr>
            </a:lvl6pPr>
            <a:lvl7pPr marL="975000" indent="-128588" algn="l" defTabSz="514350" rtl="0" eaLnBrk="1" latinLnBrk="0" hangingPunct="1">
              <a:lnSpc>
                <a:spcPct val="90000"/>
              </a:lnSpc>
              <a:spcBef>
                <a:spcPts val="113"/>
              </a:spcBef>
              <a:spcAft>
                <a:spcPts val="225"/>
              </a:spcAft>
              <a:buClr>
                <a:schemeClr val="accent1"/>
              </a:buClr>
              <a:buSzPct val="80000"/>
              <a:buFont typeface="Corbel" pitchFamily="34" charset="0"/>
              <a:buChar char="•"/>
              <a:defRPr sz="1050" kern="1200">
                <a:solidFill>
                  <a:schemeClr val="accent1"/>
                </a:solidFill>
                <a:latin typeface="+mn-lt"/>
                <a:ea typeface="+mn-ea"/>
                <a:cs typeface="+mn-cs"/>
              </a:defRPr>
            </a:lvl7pPr>
            <a:lvl8pPr marL="1125000" indent="-128588" algn="l" defTabSz="514350" rtl="0" eaLnBrk="1" latinLnBrk="0" hangingPunct="1">
              <a:lnSpc>
                <a:spcPct val="90000"/>
              </a:lnSpc>
              <a:spcBef>
                <a:spcPts val="113"/>
              </a:spcBef>
              <a:spcAft>
                <a:spcPts val="225"/>
              </a:spcAft>
              <a:buClr>
                <a:schemeClr val="accent1"/>
              </a:buClr>
              <a:buSzPct val="80000"/>
              <a:buFont typeface="Corbel" pitchFamily="34" charset="0"/>
              <a:buChar char="•"/>
              <a:defRPr sz="1050" kern="1200">
                <a:solidFill>
                  <a:schemeClr val="accent1"/>
                </a:solidFill>
                <a:latin typeface="+mn-lt"/>
                <a:ea typeface="+mn-ea"/>
                <a:cs typeface="+mn-cs"/>
              </a:defRPr>
            </a:lvl8pPr>
            <a:lvl9pPr marL="1275000" indent="-128588" algn="l" defTabSz="514350" rtl="0" eaLnBrk="1" latinLnBrk="0" hangingPunct="1">
              <a:lnSpc>
                <a:spcPct val="90000"/>
              </a:lnSpc>
              <a:spcBef>
                <a:spcPts val="113"/>
              </a:spcBef>
              <a:spcAft>
                <a:spcPts val="225"/>
              </a:spcAft>
              <a:buClr>
                <a:schemeClr val="accent1"/>
              </a:buClr>
              <a:buSzPct val="80000"/>
              <a:buFont typeface="Corbel" pitchFamily="34" charset="0"/>
              <a:buChar char="•"/>
              <a:defRPr sz="1050" kern="1200">
                <a:solidFill>
                  <a:schemeClr val="accent1"/>
                </a:solidFill>
                <a:latin typeface="+mn-lt"/>
                <a:ea typeface="+mn-ea"/>
                <a:cs typeface="+mn-cs"/>
              </a:defRPr>
            </a:lvl9pPr>
          </a:lstStyle>
          <a:p>
            <a:pPr lvl="1"/>
            <a:r>
              <a:rPr lang="en-US" sz="1800" dirty="0"/>
              <a:t>In 2019:</a:t>
            </a:r>
          </a:p>
          <a:p>
            <a:pPr lvl="2"/>
            <a:r>
              <a:rPr lang="en-US" sz="1500" dirty="0"/>
              <a:t>2 students from Japan visited U.S.</a:t>
            </a:r>
          </a:p>
          <a:p>
            <a:pPr lvl="2"/>
            <a:r>
              <a:rPr lang="en-US" sz="1500" dirty="0"/>
              <a:t>4 students from U.S. visited Japan</a:t>
            </a:r>
          </a:p>
          <a:p>
            <a:pPr lvl="1"/>
            <a:r>
              <a:rPr lang="en-US" sz="1800" dirty="0">
                <a:solidFill>
                  <a:srgbClr val="0070C0"/>
                </a:solidFill>
              </a:rPr>
              <a:t>2020 Program:</a:t>
            </a:r>
          </a:p>
          <a:p>
            <a:pPr lvl="2"/>
            <a:r>
              <a:rPr lang="en-US" sz="1500" dirty="0"/>
              <a:t>8 applications to U.S. side, 5 selected</a:t>
            </a:r>
          </a:p>
          <a:p>
            <a:pPr lvl="2"/>
            <a:r>
              <a:rPr lang="en-US" sz="1500" dirty="0"/>
              <a:t>3 applications to Japan side, 3 selected</a:t>
            </a:r>
          </a:p>
          <a:p>
            <a:pPr lvl="2"/>
            <a:r>
              <a:rPr lang="en-US" sz="1500" b="1" dirty="0">
                <a:solidFill>
                  <a:srgbClr val="0070C0"/>
                </a:solidFill>
              </a:rPr>
              <a:t>All recommended applications were approved at the Joint selection meeting in January 2020</a:t>
            </a:r>
          </a:p>
        </p:txBody>
      </p:sp>
      <p:sp>
        <p:nvSpPr>
          <p:cNvPr id="10" name="TextBox 9">
            <a:extLst>
              <a:ext uri="{FF2B5EF4-FFF2-40B4-BE49-F238E27FC236}">
                <a16:creationId xmlns:a16="http://schemas.microsoft.com/office/drawing/2014/main" id="{3AB57F1E-C366-4CAC-A126-DF23514C633E}"/>
              </a:ext>
            </a:extLst>
          </p:cNvPr>
          <p:cNvSpPr txBox="1"/>
          <p:nvPr/>
        </p:nvSpPr>
        <p:spPr>
          <a:xfrm>
            <a:off x="134171" y="5843381"/>
            <a:ext cx="8966338" cy="307777"/>
          </a:xfrm>
          <a:prstGeom prst="rect">
            <a:avLst/>
          </a:prstGeom>
          <a:noFill/>
        </p:spPr>
        <p:txBody>
          <a:bodyPr wrap="square">
            <a:spAutoFit/>
          </a:bodyPr>
          <a:lstStyle/>
          <a:p>
            <a:pPr lvl="1"/>
            <a:r>
              <a:rPr lang="en-US" sz="1400" b="1" dirty="0"/>
              <a:t>Next application opens in November 2020 for exchanges starting in June 2021 </a:t>
            </a:r>
          </a:p>
        </p:txBody>
      </p:sp>
    </p:spTree>
    <p:extLst>
      <p:ext uri="{BB962C8B-B14F-4D97-AF65-F5344CB8AC3E}">
        <p14:creationId xmlns:p14="http://schemas.microsoft.com/office/powerpoint/2010/main" val="26449620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76CE8-C889-484A-94FD-042C4BF80733}"/>
              </a:ext>
            </a:extLst>
          </p:cNvPr>
          <p:cNvSpPr>
            <a:spLocks noGrp="1"/>
          </p:cNvSpPr>
          <p:nvPr>
            <p:ph type="title"/>
          </p:nvPr>
        </p:nvSpPr>
        <p:spPr/>
        <p:txBody>
          <a:bodyPr>
            <a:normAutofit fontScale="90000"/>
          </a:bodyPr>
          <a:lstStyle/>
          <a:p>
            <a:r>
              <a:rPr lang="en-US" dirty="0"/>
              <a:t>Laboratory Directed Research and Development (LDRD)</a:t>
            </a:r>
          </a:p>
        </p:txBody>
      </p:sp>
      <p:sp>
        <p:nvSpPr>
          <p:cNvPr id="3" name="Content Placeholder 2">
            <a:extLst>
              <a:ext uri="{FF2B5EF4-FFF2-40B4-BE49-F238E27FC236}">
                <a16:creationId xmlns:a16="http://schemas.microsoft.com/office/drawing/2014/main" id="{435CF0A0-2571-42E6-BACF-0094D48CF820}"/>
              </a:ext>
            </a:extLst>
          </p:cNvPr>
          <p:cNvSpPr>
            <a:spLocks noGrp="1"/>
          </p:cNvSpPr>
          <p:nvPr>
            <p:ph idx="1"/>
          </p:nvPr>
        </p:nvSpPr>
        <p:spPr>
          <a:xfrm>
            <a:off x="336332" y="1017332"/>
            <a:ext cx="8673498" cy="5290724"/>
          </a:xfrm>
        </p:spPr>
        <p:txBody>
          <a:bodyPr>
            <a:normAutofit fontScale="92500" lnSpcReduction="10000"/>
          </a:bodyPr>
          <a:lstStyle/>
          <a:p>
            <a:r>
              <a:rPr lang="en-US" sz="1600" dirty="0">
                <a:solidFill>
                  <a:schemeClr val="tx2"/>
                </a:solidFill>
              </a:rPr>
              <a:t>LDRD serves a number of important purposes</a:t>
            </a:r>
            <a:r>
              <a:rPr lang="en-US" sz="1600" dirty="0"/>
              <a:t>. </a:t>
            </a:r>
          </a:p>
          <a:p>
            <a:pPr lvl="1"/>
            <a:r>
              <a:rPr lang="en-US" sz="1400" b="1" dirty="0"/>
              <a:t>Enables high risk R&amp;D</a:t>
            </a:r>
            <a:r>
              <a:rPr lang="en-US" sz="1400" dirty="0"/>
              <a:t> at the Department’s laboratories in areas of potential value to national R&amp;D programs. </a:t>
            </a:r>
          </a:p>
          <a:p>
            <a:pPr lvl="1"/>
            <a:r>
              <a:rPr lang="en-US" sz="1400" dirty="0"/>
              <a:t>Flexibility allows the laboratories to assemble experts from different fields into teams whose collaboration uncovers synergies and multidisciplinary solutions not otherwise evident without the freedom to reach across traditional technical boundaries. </a:t>
            </a:r>
          </a:p>
          <a:p>
            <a:pPr lvl="1"/>
            <a:r>
              <a:rPr lang="en-US" sz="1400" b="1" dirty="0"/>
              <a:t>LDRD serves as a proving ground for advanced R&amp;D concepts that are often subsequently pursued by DOE programs </a:t>
            </a:r>
            <a:r>
              <a:rPr lang="en-US" sz="1400" dirty="0"/>
              <a:t>and, at the same time, helps the Government identify more creative approaches to fulfilling future mission needs.</a:t>
            </a:r>
          </a:p>
          <a:p>
            <a:r>
              <a:rPr lang="en-US" sz="1600" dirty="0"/>
              <a:t>LDRD projects are selected on a competitive basis through rigorous management and peer review processes.</a:t>
            </a:r>
          </a:p>
          <a:p>
            <a:r>
              <a:rPr lang="en-US" sz="1600" dirty="0"/>
              <a:t>Among the most valuable aspects of the LDRD program is its </a:t>
            </a:r>
            <a:r>
              <a:rPr lang="en-US" sz="1600" b="1" dirty="0"/>
              <a:t>role as an excellent professional development tool</a:t>
            </a:r>
            <a:r>
              <a:rPr lang="en-US" sz="1600" dirty="0"/>
              <a:t>. </a:t>
            </a:r>
          </a:p>
          <a:p>
            <a:pPr lvl="1"/>
            <a:r>
              <a:rPr lang="en-US" sz="1400" dirty="0"/>
              <a:t>The LDRD program is instrumental in the laboratories’ ability to </a:t>
            </a:r>
            <a:r>
              <a:rPr lang="en-US" sz="1400" b="1" dirty="0"/>
              <a:t>attract promising young scientists and engineers</a:t>
            </a:r>
            <a:r>
              <a:rPr lang="en-US" sz="1400" dirty="0"/>
              <a:t>, providing the basis for continually refreshing the laboratory research staff, as well as for the education and training of the next generation of scientists.</a:t>
            </a:r>
          </a:p>
          <a:p>
            <a:pPr lvl="1"/>
            <a:r>
              <a:rPr lang="en-US" sz="1400" b="1" dirty="0">
                <a:solidFill>
                  <a:schemeClr val="accent1"/>
                </a:solidFill>
              </a:rPr>
              <a:t>Includes support for both undergraduate and graduate students working on LDRD projects</a:t>
            </a:r>
            <a:r>
              <a:rPr lang="en-US" sz="1400" dirty="0"/>
              <a:t>, technical staff retention associated with opportunities to retain and hone scientific skills via LDRD, and a </a:t>
            </a:r>
            <a:r>
              <a:rPr lang="en-US" sz="1400" b="1" dirty="0">
                <a:solidFill>
                  <a:srgbClr val="C00000"/>
                </a:solidFill>
              </a:rPr>
              <a:t>range of university collaborations </a:t>
            </a:r>
            <a:r>
              <a:rPr lang="en-US" sz="1400" b="1" dirty="0">
                <a:solidFill>
                  <a:schemeClr val="accent1"/>
                </a:solidFill>
              </a:rPr>
              <a:t>stimulated via LDRD projects.</a:t>
            </a:r>
          </a:p>
        </p:txBody>
      </p:sp>
      <p:sp>
        <p:nvSpPr>
          <p:cNvPr id="4" name="Footer Placeholder 3">
            <a:extLst>
              <a:ext uri="{FF2B5EF4-FFF2-40B4-BE49-F238E27FC236}">
                <a16:creationId xmlns:a16="http://schemas.microsoft.com/office/drawing/2014/main" id="{6C03F6CD-F228-4563-9F91-1BE8C4E1BFA6}"/>
              </a:ext>
            </a:extLst>
          </p:cNvPr>
          <p:cNvSpPr>
            <a:spLocks noGrp="1"/>
          </p:cNvSpPr>
          <p:nvPr>
            <p:ph type="ftr" sz="quarter" idx="11"/>
          </p:nvPr>
        </p:nvSpPr>
        <p:spPr/>
        <p:txBody>
          <a:bodyPr/>
          <a:lstStyle/>
          <a:p>
            <a:r>
              <a:rPr lang="en-US"/>
              <a:t>HEP @ 53rd Annual Users Mtg</a:t>
            </a:r>
            <a:endParaRPr lang="en-US" dirty="0"/>
          </a:p>
        </p:txBody>
      </p:sp>
      <p:sp>
        <p:nvSpPr>
          <p:cNvPr id="5" name="Slide Number Placeholder 4">
            <a:extLst>
              <a:ext uri="{FF2B5EF4-FFF2-40B4-BE49-F238E27FC236}">
                <a16:creationId xmlns:a16="http://schemas.microsoft.com/office/drawing/2014/main" id="{2831EA7E-58B2-4FCA-97AC-444C0DE399A5}"/>
              </a:ext>
            </a:extLst>
          </p:cNvPr>
          <p:cNvSpPr>
            <a:spLocks noGrp="1"/>
          </p:cNvSpPr>
          <p:nvPr>
            <p:ph type="sldNum" sz="quarter" idx="12"/>
          </p:nvPr>
        </p:nvSpPr>
        <p:spPr/>
        <p:txBody>
          <a:bodyPr/>
          <a:lstStyle/>
          <a:p>
            <a:fld id="{600448BA-62AF-4340-AB5F-316C0E06117B}" type="slidenum">
              <a:rPr lang="en-US" smtClean="0"/>
              <a:pPr/>
              <a:t>129</a:t>
            </a:fld>
            <a:endParaRPr lang="en-US"/>
          </a:p>
        </p:txBody>
      </p:sp>
      <p:sp>
        <p:nvSpPr>
          <p:cNvPr id="6" name="Date Placeholder 5">
            <a:extLst>
              <a:ext uri="{FF2B5EF4-FFF2-40B4-BE49-F238E27FC236}">
                <a16:creationId xmlns:a16="http://schemas.microsoft.com/office/drawing/2014/main" id="{D36DF698-D0EC-4B91-BDEF-547EFFAA3EED}"/>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3388170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effectLst>
                  <a:outerShdw blurRad="38100" dist="38100" dir="2700000" algn="tl">
                    <a:srgbClr val="000000">
                      <a:alpha val="43137"/>
                    </a:srgbClr>
                  </a:outerShdw>
                </a:effectLst>
              </a:rPr>
              <a:t>Increasing Investments to Early Career Research Program</a:t>
            </a:r>
          </a:p>
        </p:txBody>
      </p:sp>
      <p:sp>
        <p:nvSpPr>
          <p:cNvPr id="3" name="Content Placeholder 2"/>
          <p:cNvSpPr>
            <a:spLocks noGrp="1"/>
          </p:cNvSpPr>
          <p:nvPr>
            <p:ph sz="half" idx="1"/>
          </p:nvPr>
        </p:nvSpPr>
        <p:spPr>
          <a:xfrm>
            <a:off x="437374" y="1005729"/>
            <a:ext cx="8352065" cy="2252479"/>
          </a:xfrm>
        </p:spPr>
        <p:txBody>
          <a:bodyPr>
            <a:normAutofit fontScale="92500" lnSpcReduction="20000"/>
          </a:bodyPr>
          <a:lstStyle/>
          <a:p>
            <a:r>
              <a:rPr lang="en-US" dirty="0"/>
              <a:t>Launched in FY 2010 with ARRA funding       </a:t>
            </a:r>
            <a:r>
              <a:rPr lang="en-US" dirty="0">
                <a:hlinkClick r:id="rId3"/>
              </a:rPr>
              <a:t>https://science.osti.gov/early-career</a:t>
            </a:r>
            <a:endParaRPr lang="en-US" dirty="0"/>
          </a:p>
          <a:p>
            <a:r>
              <a:rPr lang="en-US" dirty="0"/>
              <a:t>Established Program to Stimulate Competitive Research (EPSCoR) supported 1 Theory ECA in FY 2011, 1 Intensity ECA in FY 2013, and 1 Cosmic in FY 2020</a:t>
            </a:r>
          </a:p>
          <a:p>
            <a:r>
              <a:rPr lang="en-US" dirty="0"/>
              <a:t>Funding nadir was FY 2013, the first year impacted by sequestration</a:t>
            </a:r>
          </a:p>
          <a:p>
            <a:r>
              <a:rPr lang="en-US" dirty="0"/>
              <a:t>Full-funding requirement took affect in FY 2014 (awards &lt; $1M)</a:t>
            </a:r>
          </a:p>
          <a:p>
            <a:r>
              <a:rPr lang="en-US" b="1" dirty="0"/>
              <a:t>120 total HEP awards to date</a:t>
            </a:r>
            <a:r>
              <a:rPr lang="en-US" dirty="0"/>
              <a:t>:  71 University and 49 National Labs</a:t>
            </a:r>
          </a:p>
          <a:p>
            <a:pPr lvl="1"/>
            <a:r>
              <a:rPr lang="en-US" dirty="0"/>
              <a:t>In FY 2020, 15 awards (10 Univ, 5 Lab) is the largest cohort in a single year</a:t>
            </a:r>
          </a:p>
        </p:txBody>
      </p:sp>
      <p:graphicFrame>
        <p:nvGraphicFramePr>
          <p:cNvPr id="11" name="Content Placeholder 10">
            <a:extLst>
              <a:ext uri="{FF2B5EF4-FFF2-40B4-BE49-F238E27FC236}">
                <a16:creationId xmlns:a16="http://schemas.microsoft.com/office/drawing/2014/main" id="{0F96348A-7497-41D2-AD9D-A7BADFCCB34F}"/>
              </a:ext>
            </a:extLst>
          </p:cNvPr>
          <p:cNvGraphicFramePr>
            <a:graphicFrameLocks noGrp="1"/>
          </p:cNvGraphicFramePr>
          <p:nvPr>
            <p:ph sz="half" idx="2"/>
            <p:extLst>
              <p:ext uri="{D42A27DB-BD31-4B8C-83A1-F6EECF244321}">
                <p14:modId xmlns:p14="http://schemas.microsoft.com/office/powerpoint/2010/main" val="1223987448"/>
              </p:ext>
            </p:extLst>
          </p:nvPr>
        </p:nvGraphicFramePr>
        <p:xfrm>
          <a:off x="0" y="3258208"/>
          <a:ext cx="9144000" cy="3599791"/>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FF6E2645-6B6F-47C6-BD3F-062405BB025A}"/>
              </a:ext>
            </a:extLst>
          </p:cNvPr>
          <p:cNvSpPr txBox="1"/>
          <p:nvPr/>
        </p:nvSpPr>
        <p:spPr>
          <a:xfrm>
            <a:off x="7853625" y="2030957"/>
            <a:ext cx="1156205" cy="523220"/>
          </a:xfrm>
          <a:prstGeom prst="rect">
            <a:avLst/>
          </a:prstGeom>
          <a:solidFill>
            <a:schemeClr val="accent1">
              <a:lumMod val="20000"/>
              <a:lumOff val="80000"/>
            </a:schemeClr>
          </a:solidFill>
        </p:spPr>
        <p:txBody>
          <a:bodyPr wrap="square" rtlCol="0">
            <a:spAutoFit/>
          </a:bodyPr>
          <a:lstStyle/>
          <a:p>
            <a:r>
              <a:rPr lang="en-US" sz="1400" b="1" dirty="0">
                <a:solidFill>
                  <a:srgbClr val="2744BF"/>
                </a:solidFill>
              </a:rPr>
              <a:t>More in back-up</a:t>
            </a:r>
          </a:p>
        </p:txBody>
      </p:sp>
    </p:spTree>
    <p:extLst>
      <p:ext uri="{BB962C8B-B14F-4D97-AF65-F5344CB8AC3E}">
        <p14:creationId xmlns:p14="http://schemas.microsoft.com/office/powerpoint/2010/main" val="184675616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57938-5ECA-4449-B752-40BF8C26CFCA}"/>
              </a:ext>
            </a:extLst>
          </p:cNvPr>
          <p:cNvSpPr>
            <a:spLocks noGrp="1"/>
          </p:cNvSpPr>
          <p:nvPr>
            <p:ph type="title"/>
          </p:nvPr>
        </p:nvSpPr>
        <p:spPr/>
        <p:txBody>
          <a:bodyPr>
            <a:noAutofit/>
          </a:bodyPr>
          <a:lstStyle/>
          <a:p>
            <a:r>
              <a:rPr lang="en-US" sz="2800" dirty="0"/>
              <a:t>Small Business Innovation Research (</a:t>
            </a:r>
            <a:r>
              <a:rPr lang="en-US" sz="2800" b="1" dirty="0"/>
              <a:t>SBIR</a:t>
            </a:r>
            <a:r>
              <a:rPr lang="en-US" sz="2800" dirty="0"/>
              <a:t>) &amp; Small Business Technology Transfer (</a:t>
            </a:r>
            <a:r>
              <a:rPr lang="en-US" sz="2800" b="1" dirty="0"/>
              <a:t>STTR</a:t>
            </a:r>
            <a:r>
              <a:rPr lang="en-US" sz="2800" dirty="0"/>
              <a:t>)</a:t>
            </a:r>
          </a:p>
        </p:txBody>
      </p:sp>
      <p:sp>
        <p:nvSpPr>
          <p:cNvPr id="3" name="Content Placeholder 2">
            <a:extLst>
              <a:ext uri="{FF2B5EF4-FFF2-40B4-BE49-F238E27FC236}">
                <a16:creationId xmlns:a16="http://schemas.microsoft.com/office/drawing/2014/main" id="{7824A672-9773-4E3C-996A-4A25358AE17D}"/>
              </a:ext>
            </a:extLst>
          </p:cNvPr>
          <p:cNvSpPr>
            <a:spLocks noGrp="1"/>
          </p:cNvSpPr>
          <p:nvPr>
            <p:ph idx="1"/>
          </p:nvPr>
        </p:nvSpPr>
        <p:spPr>
          <a:xfrm>
            <a:off x="304802" y="1017331"/>
            <a:ext cx="8705029" cy="5467552"/>
          </a:xfrm>
        </p:spPr>
        <p:txBody>
          <a:bodyPr>
            <a:normAutofit fontScale="47500" lnSpcReduction="20000"/>
          </a:bodyPr>
          <a:lstStyle/>
          <a:p>
            <a:r>
              <a:rPr lang="en-US" dirty="0"/>
              <a:t>The SBIR Program was established by Congress in 1982 [Public Law 97-219].  Major goals are: </a:t>
            </a:r>
          </a:p>
          <a:p>
            <a:pPr lvl="1"/>
            <a:r>
              <a:rPr lang="en-US" dirty="0"/>
              <a:t>Stimulate technological innovation and use small business to meet Federal R&amp;D needs</a:t>
            </a:r>
          </a:p>
          <a:p>
            <a:pPr lvl="1"/>
            <a:r>
              <a:rPr lang="en-US" dirty="0"/>
              <a:t>Foster and </a:t>
            </a:r>
            <a:r>
              <a:rPr lang="en-US" b="1" dirty="0"/>
              <a:t>encourage participation by the socially and economically disadvantaged small businesses</a:t>
            </a:r>
            <a:r>
              <a:rPr lang="en-US" dirty="0"/>
              <a:t>, and those that are </a:t>
            </a:r>
            <a:r>
              <a:rPr lang="en-US" b="1" dirty="0"/>
              <a:t>51 percent owned and controlled by women</a:t>
            </a:r>
            <a:r>
              <a:rPr lang="en-US" dirty="0"/>
              <a:t>, in technological innovation</a:t>
            </a:r>
          </a:p>
          <a:p>
            <a:pPr lvl="1"/>
            <a:r>
              <a:rPr lang="en-US" dirty="0"/>
              <a:t>Increase private sector commercialization of innovations derived from Federal R/R&amp;D, thereby increasing competition, productivity, and economic growth</a:t>
            </a:r>
          </a:p>
          <a:p>
            <a:r>
              <a:rPr lang="en-US" b="1" dirty="0"/>
              <a:t>SBIR and STTR Have Three Distinct Phases</a:t>
            </a:r>
          </a:p>
          <a:p>
            <a:pPr lvl="1"/>
            <a:r>
              <a:rPr lang="en-US" dirty="0"/>
              <a:t>Phase I explores the feasibility of innovative concepts with awards up to $225,000 and 12 months.</a:t>
            </a:r>
          </a:p>
          <a:p>
            <a:pPr lvl="1"/>
            <a:r>
              <a:rPr lang="en-US" dirty="0"/>
              <a:t>Phase II is the principal R&amp;D effort, with awards up to $1,500,000 and 2 years.</a:t>
            </a:r>
          </a:p>
          <a:p>
            <a:pPr lvl="1"/>
            <a:r>
              <a:rPr lang="en-US" dirty="0"/>
              <a:t>Phase III offers opportunities to small businesses to continue their Phase I and II R&amp;D work to pursue commercial applications of their R&amp;D with non-SBIR/STTR funding.</a:t>
            </a:r>
          </a:p>
          <a:p>
            <a:r>
              <a:rPr lang="en-US" b="1" dirty="0"/>
              <a:t>Differences between SBIR and STTR</a:t>
            </a:r>
          </a:p>
          <a:p>
            <a:pPr lvl="1"/>
            <a:r>
              <a:rPr lang="en-US" dirty="0">
                <a:solidFill>
                  <a:srgbClr val="003399"/>
                </a:solidFill>
              </a:rPr>
              <a:t>STTR project requires the small business (applicant) to be teamed with a non-profit research institution, typically a university or Federal Laboratory</a:t>
            </a:r>
            <a:r>
              <a:rPr lang="en-US" dirty="0"/>
              <a:t>. </a:t>
            </a:r>
          </a:p>
          <a:p>
            <a:pPr lvl="1"/>
            <a:r>
              <a:rPr lang="en-US" dirty="0">
                <a:solidFill>
                  <a:schemeClr val="accent1"/>
                </a:solidFill>
              </a:rPr>
              <a:t>STTR program is focused on the transfer of technology from the Research Institution to the small business and ultimately to the marketplace through a Phase I-II-III sequence.</a:t>
            </a:r>
          </a:p>
          <a:p>
            <a:pPr lvl="1"/>
            <a:r>
              <a:rPr lang="en-US" b="1" dirty="0"/>
              <a:t>STTR: PI could be primarily employed at either the Research Institution or the small business</a:t>
            </a:r>
            <a:r>
              <a:rPr lang="en-US" dirty="0"/>
              <a:t>. </a:t>
            </a:r>
          </a:p>
          <a:p>
            <a:pPr lvl="2"/>
            <a:r>
              <a:rPr lang="en-US" dirty="0"/>
              <a:t>SBIR: PI must be primarily employed at the proposing small business, meaning that he or she cannot work full time elsewhere during the project period. </a:t>
            </a:r>
          </a:p>
          <a:p>
            <a:pPr lvl="1"/>
            <a:r>
              <a:rPr lang="en-US" b="1" dirty="0"/>
              <a:t>Up to 60% of the research effort for an STTR project can be subcontracted</a:t>
            </a:r>
          </a:p>
          <a:p>
            <a:pPr lvl="2"/>
            <a:r>
              <a:rPr lang="en-US" dirty="0"/>
              <a:t>There is a 33% limit on Phase I SBIR subcontracting (increases to 50% in Phase II)</a:t>
            </a:r>
          </a:p>
          <a:p>
            <a:r>
              <a:rPr lang="en-US" dirty="0"/>
              <a:t>For FY 2019-2022:  SBIR rate = 3.2%, STTR = 0.45%</a:t>
            </a:r>
          </a:p>
          <a:p>
            <a:pPr lvl="1"/>
            <a:r>
              <a:rPr lang="en-US" dirty="0"/>
              <a:t>Construction funding is exempted.	</a:t>
            </a:r>
          </a:p>
        </p:txBody>
      </p:sp>
      <p:sp>
        <p:nvSpPr>
          <p:cNvPr id="4" name="Footer Placeholder 3">
            <a:extLst>
              <a:ext uri="{FF2B5EF4-FFF2-40B4-BE49-F238E27FC236}">
                <a16:creationId xmlns:a16="http://schemas.microsoft.com/office/drawing/2014/main" id="{9DCF0795-D059-426F-9C46-445A1C9D4FA8}"/>
              </a:ext>
            </a:extLst>
          </p:cNvPr>
          <p:cNvSpPr>
            <a:spLocks noGrp="1"/>
          </p:cNvSpPr>
          <p:nvPr>
            <p:ph type="ftr" sz="quarter" idx="11"/>
          </p:nvPr>
        </p:nvSpPr>
        <p:spPr/>
        <p:txBody>
          <a:bodyPr/>
          <a:lstStyle/>
          <a:p>
            <a:r>
              <a:rPr lang="en-US"/>
              <a:t>HEP @ 53rd Annual Users Mtg</a:t>
            </a:r>
            <a:endParaRPr lang="en-US" dirty="0"/>
          </a:p>
        </p:txBody>
      </p:sp>
      <p:sp>
        <p:nvSpPr>
          <p:cNvPr id="5" name="Slide Number Placeholder 4">
            <a:extLst>
              <a:ext uri="{FF2B5EF4-FFF2-40B4-BE49-F238E27FC236}">
                <a16:creationId xmlns:a16="http://schemas.microsoft.com/office/drawing/2014/main" id="{96C5EA60-82A5-4A1F-8140-45EC0EAE1FDA}"/>
              </a:ext>
            </a:extLst>
          </p:cNvPr>
          <p:cNvSpPr>
            <a:spLocks noGrp="1"/>
          </p:cNvSpPr>
          <p:nvPr>
            <p:ph type="sldNum" sz="quarter" idx="12"/>
          </p:nvPr>
        </p:nvSpPr>
        <p:spPr/>
        <p:txBody>
          <a:bodyPr/>
          <a:lstStyle/>
          <a:p>
            <a:fld id="{600448BA-62AF-4340-AB5F-316C0E06117B}" type="slidenum">
              <a:rPr lang="en-US" smtClean="0"/>
              <a:pPr/>
              <a:t>130</a:t>
            </a:fld>
            <a:endParaRPr lang="en-US"/>
          </a:p>
        </p:txBody>
      </p:sp>
      <p:sp>
        <p:nvSpPr>
          <p:cNvPr id="6" name="Date Placeholder 5">
            <a:extLst>
              <a:ext uri="{FF2B5EF4-FFF2-40B4-BE49-F238E27FC236}">
                <a16:creationId xmlns:a16="http://schemas.microsoft.com/office/drawing/2014/main" id="{0DEF7FD6-66C7-46F6-8DCA-3849996B3AA3}"/>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221962231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9DB91-E62D-4C75-BB11-D359C7BC32FB}"/>
              </a:ext>
            </a:extLst>
          </p:cNvPr>
          <p:cNvSpPr>
            <a:spLocks noGrp="1"/>
          </p:cNvSpPr>
          <p:nvPr>
            <p:ph type="title"/>
          </p:nvPr>
        </p:nvSpPr>
        <p:spPr/>
        <p:txBody>
          <a:bodyPr>
            <a:normAutofit/>
          </a:bodyPr>
          <a:lstStyle/>
          <a:p>
            <a:r>
              <a:rPr lang="en-US" sz="2400" dirty="0"/>
              <a:t>Small Business Innovation Research (SBIR) and</a:t>
            </a:r>
            <a:br>
              <a:rPr lang="en-US" sz="2400" dirty="0"/>
            </a:br>
            <a:r>
              <a:rPr lang="en-US" sz="2400" dirty="0"/>
              <a:t>Small Business Technology Transfer (STTR) Program</a:t>
            </a:r>
          </a:p>
        </p:txBody>
      </p:sp>
      <p:sp>
        <p:nvSpPr>
          <p:cNvPr id="3" name="Content Placeholder 2">
            <a:extLst>
              <a:ext uri="{FF2B5EF4-FFF2-40B4-BE49-F238E27FC236}">
                <a16:creationId xmlns:a16="http://schemas.microsoft.com/office/drawing/2014/main" id="{C4E871DD-A02D-4DAC-9749-5B7E90343CF6}"/>
              </a:ext>
            </a:extLst>
          </p:cNvPr>
          <p:cNvSpPr>
            <a:spLocks noGrp="1"/>
          </p:cNvSpPr>
          <p:nvPr>
            <p:ph idx="1"/>
          </p:nvPr>
        </p:nvSpPr>
        <p:spPr>
          <a:xfrm>
            <a:off x="378374" y="1017331"/>
            <a:ext cx="8631457" cy="3333952"/>
          </a:xfrm>
        </p:spPr>
        <p:txBody>
          <a:bodyPr>
            <a:normAutofit fontScale="62500" lnSpcReduction="20000"/>
          </a:bodyPr>
          <a:lstStyle/>
          <a:p>
            <a:r>
              <a:rPr lang="en-US" sz="2700" dirty="0"/>
              <a:t>FY 2020 Phase I (R2) closed 2/24/2020</a:t>
            </a:r>
          </a:p>
          <a:p>
            <a:pPr lvl="1"/>
            <a:r>
              <a:rPr lang="en-US" sz="2200" dirty="0"/>
              <a:t>FY 2019 decrease in awards due to an increase </a:t>
            </a:r>
            <a:br>
              <a:rPr lang="en-US" sz="2200" dirty="0"/>
            </a:br>
            <a:r>
              <a:rPr lang="en-US" sz="2200" dirty="0"/>
              <a:t>in maximum award amount from $150K to $200K</a:t>
            </a:r>
          </a:p>
          <a:p>
            <a:pPr lvl="1"/>
            <a:r>
              <a:rPr lang="en-US" sz="2200" dirty="0"/>
              <a:t>Proposal volume trends with number of published </a:t>
            </a:r>
            <a:br>
              <a:rPr lang="en-US" sz="2200" dirty="0"/>
            </a:br>
            <a:r>
              <a:rPr lang="en-US" sz="2200" dirty="0"/>
              <a:t>subtopics</a:t>
            </a:r>
          </a:p>
          <a:p>
            <a:pPr lvl="1"/>
            <a:r>
              <a:rPr lang="en-US" sz="2200" dirty="0"/>
              <a:t>Number of awards depends on budget (statutory)</a:t>
            </a:r>
          </a:p>
          <a:p>
            <a:pPr>
              <a:spcBef>
                <a:spcPts val="600"/>
              </a:spcBef>
            </a:pPr>
            <a:r>
              <a:rPr lang="en-US" sz="2700" dirty="0"/>
              <a:t>FY 2020 Phase II (R2) closed 4/21/2020</a:t>
            </a:r>
          </a:p>
          <a:p>
            <a:pPr lvl="1"/>
            <a:r>
              <a:rPr lang="en-US" sz="2200" dirty="0"/>
              <a:t>Phase II proposal volume fluctuates </a:t>
            </a:r>
          </a:p>
          <a:p>
            <a:pPr lvl="2"/>
            <a:r>
              <a:rPr lang="en-US" sz="2100" dirty="0"/>
              <a:t>Number of sequential proposals unpredictable</a:t>
            </a:r>
          </a:p>
          <a:p>
            <a:pPr lvl="1"/>
            <a:r>
              <a:rPr lang="en-US" sz="2200" dirty="0"/>
              <a:t>FY 2020 proposal decrease due to decreased FY19 </a:t>
            </a:r>
            <a:br>
              <a:rPr lang="en-US" sz="2200" dirty="0"/>
            </a:br>
            <a:r>
              <a:rPr lang="en-US" sz="2200" dirty="0"/>
              <a:t>Phase I awards; also option to defer Phase II proposals one year</a:t>
            </a:r>
          </a:p>
          <a:p>
            <a:pPr lvl="1"/>
            <a:r>
              <a:rPr lang="en-US" sz="2200" dirty="0"/>
              <a:t>Number of awards depends on budget (statutory)</a:t>
            </a:r>
          </a:p>
          <a:p>
            <a:endParaRPr lang="en-US" dirty="0"/>
          </a:p>
        </p:txBody>
      </p:sp>
      <p:sp>
        <p:nvSpPr>
          <p:cNvPr id="4" name="Date Placeholder 3">
            <a:extLst>
              <a:ext uri="{FF2B5EF4-FFF2-40B4-BE49-F238E27FC236}">
                <a16:creationId xmlns:a16="http://schemas.microsoft.com/office/drawing/2014/main" id="{4C15F128-EDD7-4705-8CE6-15B01AB2324A}"/>
              </a:ext>
            </a:extLst>
          </p:cNvPr>
          <p:cNvSpPr>
            <a:spLocks noGrp="1"/>
          </p:cNvSpPr>
          <p:nvPr>
            <p:ph type="dt" sz="half" idx="10"/>
          </p:nvPr>
        </p:nvSpPr>
        <p:spPr/>
        <p:txBody>
          <a:bodyPr/>
          <a:lstStyle/>
          <a:p>
            <a:r>
              <a:rPr lang="en-US"/>
              <a:t>12 August 2020</a:t>
            </a:r>
            <a:endParaRPr lang="en-US" dirty="0"/>
          </a:p>
        </p:txBody>
      </p:sp>
      <p:sp>
        <p:nvSpPr>
          <p:cNvPr id="5" name="Footer Placeholder 4">
            <a:extLst>
              <a:ext uri="{FF2B5EF4-FFF2-40B4-BE49-F238E27FC236}">
                <a16:creationId xmlns:a16="http://schemas.microsoft.com/office/drawing/2014/main" id="{78A47D45-5AE8-456A-8F1B-7C90CBCCB86A}"/>
              </a:ext>
            </a:extLst>
          </p:cNvPr>
          <p:cNvSpPr>
            <a:spLocks noGrp="1"/>
          </p:cNvSpPr>
          <p:nvPr>
            <p:ph type="ftr" sz="quarter" idx="11"/>
          </p:nvPr>
        </p:nvSpPr>
        <p:spPr/>
        <p:txBody>
          <a:bodyPr/>
          <a:lstStyle/>
          <a:p>
            <a:r>
              <a:rPr lang="en-US"/>
              <a:t>HEP @ 53rd Annual Users Mtg</a:t>
            </a:r>
            <a:endParaRPr lang="en-US" dirty="0"/>
          </a:p>
        </p:txBody>
      </p:sp>
      <p:sp>
        <p:nvSpPr>
          <p:cNvPr id="6" name="Slide Number Placeholder 5">
            <a:extLst>
              <a:ext uri="{FF2B5EF4-FFF2-40B4-BE49-F238E27FC236}">
                <a16:creationId xmlns:a16="http://schemas.microsoft.com/office/drawing/2014/main" id="{E0AFCF1A-C6EA-45E5-A53F-A578A9DC4203}"/>
              </a:ext>
            </a:extLst>
          </p:cNvPr>
          <p:cNvSpPr>
            <a:spLocks noGrp="1"/>
          </p:cNvSpPr>
          <p:nvPr>
            <p:ph type="sldNum" sz="quarter" idx="12"/>
          </p:nvPr>
        </p:nvSpPr>
        <p:spPr/>
        <p:txBody>
          <a:bodyPr/>
          <a:lstStyle/>
          <a:p>
            <a:fld id="{600448BA-62AF-4340-AB5F-316C0E06117B}" type="slidenum">
              <a:rPr lang="en-US" smtClean="0"/>
              <a:pPr/>
              <a:t>131</a:t>
            </a:fld>
            <a:endParaRPr lang="en-US"/>
          </a:p>
        </p:txBody>
      </p:sp>
      <p:sp>
        <p:nvSpPr>
          <p:cNvPr id="7" name="Content Placeholder 2">
            <a:extLst>
              <a:ext uri="{FF2B5EF4-FFF2-40B4-BE49-F238E27FC236}">
                <a16:creationId xmlns:a16="http://schemas.microsoft.com/office/drawing/2014/main" id="{B57A41CA-4005-4811-A86B-EAAFC9778A28}"/>
              </a:ext>
            </a:extLst>
          </p:cNvPr>
          <p:cNvSpPr txBox="1">
            <a:spLocks/>
          </p:cNvSpPr>
          <p:nvPr/>
        </p:nvSpPr>
        <p:spPr>
          <a:xfrm>
            <a:off x="5475891" y="939412"/>
            <a:ext cx="3533938" cy="2739210"/>
          </a:xfrm>
          <a:prstGeom prst="rect">
            <a:avLst/>
          </a:prstGeom>
          <a:ln>
            <a:solidFill>
              <a:schemeClr val="tx2"/>
            </a:solidFill>
          </a:ln>
        </p:spPr>
        <p:txBody>
          <a:bodyPr vert="horz" lIns="68580" tIns="34290" rIns="68580" bIns="34290" rtlCol="0">
            <a:normAutofit fontScale="62500" lnSpcReduction="20000"/>
          </a:bodyPr>
          <a:lstStyle>
            <a:lvl1pPr marL="170260" indent="-129779" algn="l" defTabSz="514350" rtl="0" eaLnBrk="1" latinLnBrk="0" hangingPunct="1">
              <a:lnSpc>
                <a:spcPct val="120000"/>
              </a:lnSpc>
              <a:spcBef>
                <a:spcPts val="750"/>
              </a:spcBef>
              <a:buClr>
                <a:schemeClr val="tx2"/>
              </a:buClr>
              <a:buSzPct val="80000"/>
              <a:buFont typeface="Wingdings 3" panose="05040102010807070707" pitchFamily="18" charset="2"/>
              <a:buChar char=""/>
              <a:defRPr sz="2800" kern="1200">
                <a:solidFill>
                  <a:schemeClr val="tx1"/>
                </a:solidFill>
                <a:latin typeface="+mn-lt"/>
                <a:ea typeface="+mn-ea"/>
                <a:cs typeface="+mn-cs"/>
              </a:defRPr>
            </a:lvl1pPr>
            <a:lvl2pPr marL="298847" indent="-128588" algn="l" defTabSz="514350" rtl="0" eaLnBrk="1" latinLnBrk="0" hangingPunct="1">
              <a:lnSpc>
                <a:spcPct val="120000"/>
              </a:lnSpc>
              <a:spcBef>
                <a:spcPts val="113"/>
              </a:spcBef>
              <a:spcAft>
                <a:spcPts val="225"/>
              </a:spcAft>
              <a:buClr>
                <a:schemeClr val="tx2"/>
              </a:buClr>
              <a:buSzPct val="80000"/>
              <a:buFont typeface="Wingdings 3" panose="05040102010807070707" pitchFamily="18" charset="2"/>
              <a:buChar char=""/>
              <a:defRPr sz="2400" kern="1200">
                <a:solidFill>
                  <a:schemeClr val="tx1">
                    <a:lumMod val="75000"/>
                    <a:lumOff val="25000"/>
                  </a:schemeClr>
                </a:solidFill>
                <a:latin typeface="+mn-lt"/>
                <a:ea typeface="+mn-ea"/>
                <a:cs typeface="+mn-cs"/>
              </a:defRPr>
            </a:lvl2pPr>
            <a:lvl3pPr marL="427435" indent="-128588" algn="l" defTabSz="514350" rtl="0" eaLnBrk="1" latinLnBrk="0" hangingPunct="1">
              <a:lnSpc>
                <a:spcPct val="120000"/>
              </a:lnSpc>
              <a:spcBef>
                <a:spcPts val="113"/>
              </a:spcBef>
              <a:spcAft>
                <a:spcPts val="225"/>
              </a:spcAft>
              <a:buClr>
                <a:schemeClr val="tx2"/>
              </a:buClr>
              <a:buSzPct val="80000"/>
              <a:buFont typeface="Wingdings 3" panose="05040102010807070707" pitchFamily="18" charset="2"/>
              <a:buChar char=""/>
              <a:defRPr sz="2000" kern="1200">
                <a:solidFill>
                  <a:schemeClr val="tx1">
                    <a:lumMod val="75000"/>
                    <a:lumOff val="25000"/>
                  </a:schemeClr>
                </a:solidFill>
                <a:latin typeface="+mn-lt"/>
                <a:ea typeface="+mn-ea"/>
                <a:cs typeface="+mn-cs"/>
              </a:defRPr>
            </a:lvl3pPr>
            <a:lvl4pPr marL="557213" indent="-129779" algn="l" defTabSz="514350" rtl="0" eaLnBrk="1" latinLnBrk="0" hangingPunct="1">
              <a:lnSpc>
                <a:spcPct val="120000"/>
              </a:lnSpc>
              <a:spcBef>
                <a:spcPts val="113"/>
              </a:spcBef>
              <a:spcAft>
                <a:spcPts val="225"/>
              </a:spcAft>
              <a:buClr>
                <a:schemeClr val="tx2"/>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4pPr>
            <a:lvl5pPr marL="685800" indent="-128588" algn="l" defTabSz="514350" rtl="0" eaLnBrk="1" latinLnBrk="0" hangingPunct="1">
              <a:lnSpc>
                <a:spcPct val="120000"/>
              </a:lnSpc>
              <a:spcBef>
                <a:spcPts val="113"/>
              </a:spcBef>
              <a:spcAft>
                <a:spcPts val="225"/>
              </a:spcAft>
              <a:buClr>
                <a:schemeClr val="tx2"/>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5pPr>
            <a:lvl6pPr marL="825000" indent="-128588" algn="l" defTabSz="514350" rtl="0" eaLnBrk="1" latinLnBrk="0" hangingPunct="1">
              <a:lnSpc>
                <a:spcPct val="90000"/>
              </a:lnSpc>
              <a:spcBef>
                <a:spcPts val="113"/>
              </a:spcBef>
              <a:spcAft>
                <a:spcPts val="225"/>
              </a:spcAft>
              <a:buClr>
                <a:schemeClr val="accent1"/>
              </a:buClr>
              <a:buSzPct val="80000"/>
              <a:buFont typeface="Corbel" pitchFamily="34" charset="0"/>
              <a:buChar char="•"/>
              <a:defRPr sz="1050" kern="1200">
                <a:solidFill>
                  <a:schemeClr val="accent1"/>
                </a:solidFill>
                <a:latin typeface="+mn-lt"/>
                <a:ea typeface="+mn-ea"/>
                <a:cs typeface="+mn-cs"/>
              </a:defRPr>
            </a:lvl6pPr>
            <a:lvl7pPr marL="975000" indent="-128588" algn="l" defTabSz="514350" rtl="0" eaLnBrk="1" latinLnBrk="0" hangingPunct="1">
              <a:lnSpc>
                <a:spcPct val="90000"/>
              </a:lnSpc>
              <a:spcBef>
                <a:spcPts val="113"/>
              </a:spcBef>
              <a:spcAft>
                <a:spcPts val="225"/>
              </a:spcAft>
              <a:buClr>
                <a:schemeClr val="accent1"/>
              </a:buClr>
              <a:buSzPct val="80000"/>
              <a:buFont typeface="Corbel" pitchFamily="34" charset="0"/>
              <a:buChar char="•"/>
              <a:defRPr sz="1050" kern="1200">
                <a:solidFill>
                  <a:schemeClr val="accent1"/>
                </a:solidFill>
                <a:latin typeface="+mn-lt"/>
                <a:ea typeface="+mn-ea"/>
                <a:cs typeface="+mn-cs"/>
              </a:defRPr>
            </a:lvl7pPr>
            <a:lvl8pPr marL="1125000" indent="-128588" algn="l" defTabSz="514350" rtl="0" eaLnBrk="1" latinLnBrk="0" hangingPunct="1">
              <a:lnSpc>
                <a:spcPct val="90000"/>
              </a:lnSpc>
              <a:spcBef>
                <a:spcPts val="113"/>
              </a:spcBef>
              <a:spcAft>
                <a:spcPts val="225"/>
              </a:spcAft>
              <a:buClr>
                <a:schemeClr val="accent1"/>
              </a:buClr>
              <a:buSzPct val="80000"/>
              <a:buFont typeface="Corbel" pitchFamily="34" charset="0"/>
              <a:buChar char="•"/>
              <a:defRPr sz="1050" kern="1200">
                <a:solidFill>
                  <a:schemeClr val="accent1"/>
                </a:solidFill>
                <a:latin typeface="+mn-lt"/>
                <a:ea typeface="+mn-ea"/>
                <a:cs typeface="+mn-cs"/>
              </a:defRPr>
            </a:lvl8pPr>
            <a:lvl9pPr marL="1275000" indent="-128588" algn="l" defTabSz="514350" rtl="0" eaLnBrk="1" latinLnBrk="0" hangingPunct="1">
              <a:lnSpc>
                <a:spcPct val="90000"/>
              </a:lnSpc>
              <a:spcBef>
                <a:spcPts val="113"/>
              </a:spcBef>
              <a:spcAft>
                <a:spcPts val="225"/>
              </a:spcAft>
              <a:buClr>
                <a:schemeClr val="accent1"/>
              </a:buClr>
              <a:buSzPct val="80000"/>
              <a:buFont typeface="Corbel" pitchFamily="34" charset="0"/>
              <a:buChar char="•"/>
              <a:defRPr sz="1050" kern="1200">
                <a:solidFill>
                  <a:schemeClr val="accent1"/>
                </a:solidFill>
                <a:latin typeface="+mn-lt"/>
                <a:ea typeface="+mn-ea"/>
                <a:cs typeface="+mn-cs"/>
              </a:defRPr>
            </a:lvl9pPr>
          </a:lstStyle>
          <a:p>
            <a:pPr marL="30361" indent="0">
              <a:buNone/>
            </a:pPr>
            <a:r>
              <a:rPr lang="en-US" sz="2100" b="1" dirty="0">
                <a:solidFill>
                  <a:schemeClr val="tx2"/>
                </a:solidFill>
              </a:rPr>
              <a:t>FY 2020 HEP Topic Areas:</a:t>
            </a:r>
          </a:p>
          <a:p>
            <a:pPr lvl="1"/>
            <a:r>
              <a:rPr lang="en-US" sz="1900" dirty="0">
                <a:solidFill>
                  <a:schemeClr val="tx2"/>
                </a:solidFill>
              </a:rPr>
              <a:t>Advanced Concepts and Technology for Particle Accelerators</a:t>
            </a:r>
          </a:p>
          <a:p>
            <a:pPr lvl="1"/>
            <a:r>
              <a:rPr lang="en-US" sz="1900" dirty="0">
                <a:solidFill>
                  <a:schemeClr val="tx2"/>
                </a:solidFill>
              </a:rPr>
              <a:t>Radio Frequency Accelerator Technology</a:t>
            </a:r>
          </a:p>
          <a:p>
            <a:pPr lvl="1"/>
            <a:r>
              <a:rPr lang="en-US" sz="1900" dirty="0">
                <a:solidFill>
                  <a:schemeClr val="tx2"/>
                </a:solidFill>
              </a:rPr>
              <a:t>Laser Technology R&amp;D for Accelerators</a:t>
            </a:r>
          </a:p>
          <a:p>
            <a:pPr lvl="1"/>
            <a:r>
              <a:rPr lang="en-US" sz="1900" dirty="0">
                <a:solidFill>
                  <a:schemeClr val="tx2"/>
                </a:solidFill>
              </a:rPr>
              <a:t>Superconductor Technologies for Particle Accelerators</a:t>
            </a:r>
          </a:p>
          <a:p>
            <a:pPr lvl="1"/>
            <a:r>
              <a:rPr lang="en-US" sz="1900" dirty="0">
                <a:solidFill>
                  <a:schemeClr val="tx2"/>
                </a:solidFill>
              </a:rPr>
              <a:t>High Energy Physics Electronics</a:t>
            </a:r>
          </a:p>
          <a:p>
            <a:pPr lvl="1"/>
            <a:r>
              <a:rPr lang="en-US" sz="1900" dirty="0">
                <a:solidFill>
                  <a:schemeClr val="tx2"/>
                </a:solidFill>
              </a:rPr>
              <a:t>High Energy Physics Detectors and Instrumentation</a:t>
            </a:r>
          </a:p>
          <a:p>
            <a:pPr lvl="1"/>
            <a:r>
              <a:rPr lang="en-US" sz="1900" dirty="0">
                <a:solidFill>
                  <a:schemeClr val="tx2"/>
                </a:solidFill>
              </a:rPr>
              <a:t>Quantum Information Science (QIS) Supporting Technologies</a:t>
            </a:r>
          </a:p>
        </p:txBody>
      </p:sp>
      <p:graphicFrame>
        <p:nvGraphicFramePr>
          <p:cNvPr id="8" name="Table 7">
            <a:extLst>
              <a:ext uri="{FF2B5EF4-FFF2-40B4-BE49-F238E27FC236}">
                <a16:creationId xmlns:a16="http://schemas.microsoft.com/office/drawing/2014/main" id="{D7B074B2-95D0-4BCB-9AA4-E2BC5920D417}"/>
              </a:ext>
            </a:extLst>
          </p:cNvPr>
          <p:cNvGraphicFramePr>
            <a:graphicFrameLocks noGrp="1"/>
          </p:cNvGraphicFramePr>
          <p:nvPr>
            <p:extLst>
              <p:ext uri="{D42A27DB-BD31-4B8C-83A1-F6EECF244321}">
                <p14:modId xmlns:p14="http://schemas.microsoft.com/office/powerpoint/2010/main" val="2679068672"/>
              </p:ext>
            </p:extLst>
          </p:nvPr>
        </p:nvGraphicFramePr>
        <p:xfrm>
          <a:off x="236052" y="4433264"/>
          <a:ext cx="4335948" cy="1691640"/>
        </p:xfrm>
        <a:graphic>
          <a:graphicData uri="http://schemas.openxmlformats.org/drawingml/2006/table">
            <a:tbl>
              <a:tblPr firstRow="1" bandRow="1">
                <a:tableStyleId>{5C22544A-7EE6-4342-B048-85BDC9FD1C3A}</a:tableStyleId>
              </a:tblPr>
              <a:tblGrid>
                <a:gridCol w="836003">
                  <a:extLst>
                    <a:ext uri="{9D8B030D-6E8A-4147-A177-3AD203B41FA5}">
                      <a16:colId xmlns:a16="http://schemas.microsoft.com/office/drawing/2014/main" val="465121645"/>
                    </a:ext>
                  </a:extLst>
                </a:gridCol>
                <a:gridCol w="1331971">
                  <a:extLst>
                    <a:ext uri="{9D8B030D-6E8A-4147-A177-3AD203B41FA5}">
                      <a16:colId xmlns:a16="http://schemas.microsoft.com/office/drawing/2014/main" val="2313721883"/>
                    </a:ext>
                  </a:extLst>
                </a:gridCol>
                <a:gridCol w="1083987">
                  <a:extLst>
                    <a:ext uri="{9D8B030D-6E8A-4147-A177-3AD203B41FA5}">
                      <a16:colId xmlns:a16="http://schemas.microsoft.com/office/drawing/2014/main" val="3309948123"/>
                    </a:ext>
                  </a:extLst>
                </a:gridCol>
                <a:gridCol w="1083987">
                  <a:extLst>
                    <a:ext uri="{9D8B030D-6E8A-4147-A177-3AD203B41FA5}">
                      <a16:colId xmlns:a16="http://schemas.microsoft.com/office/drawing/2014/main" val="3441430784"/>
                    </a:ext>
                  </a:extLst>
                </a:gridCol>
              </a:tblGrid>
              <a:tr h="251460">
                <a:tc>
                  <a:txBody>
                    <a:bodyPr/>
                    <a:lstStyle/>
                    <a:p>
                      <a:pPr algn="ctr" fontAlgn="b"/>
                      <a:r>
                        <a:rPr lang="en-US" sz="1400" u="none" strike="noStrike" dirty="0">
                          <a:effectLst/>
                        </a:rPr>
                        <a:t>FY</a:t>
                      </a:r>
                      <a:endParaRPr lang="en-US" sz="1400" b="1" i="0" u="none" strike="noStrike" dirty="0">
                        <a:solidFill>
                          <a:srgbClr val="000000"/>
                        </a:solidFill>
                        <a:effectLst/>
                        <a:latin typeface="Calibri" panose="020F0502020204030204" pitchFamily="34" charset="0"/>
                      </a:endParaRPr>
                    </a:p>
                  </a:txBody>
                  <a:tcPr marL="68580" marR="68580" marT="34290" marB="34290" anchor="b"/>
                </a:tc>
                <a:tc>
                  <a:txBody>
                    <a:bodyPr/>
                    <a:lstStyle/>
                    <a:p>
                      <a:pPr algn="ctr" fontAlgn="b"/>
                      <a:r>
                        <a:rPr lang="en-US" sz="1400" u="none" strike="noStrike" dirty="0">
                          <a:effectLst/>
                        </a:rPr>
                        <a:t>Proposals</a:t>
                      </a:r>
                      <a:endParaRPr lang="en-US" sz="1400" b="1" i="0" u="none" strike="noStrike" dirty="0">
                        <a:solidFill>
                          <a:srgbClr val="000000"/>
                        </a:solidFill>
                        <a:effectLst/>
                        <a:latin typeface="Calibri" panose="020F0502020204030204" pitchFamily="34" charset="0"/>
                      </a:endParaRPr>
                    </a:p>
                  </a:txBody>
                  <a:tcPr marL="68580" marR="68580" marT="34290" marB="34290" anchor="b"/>
                </a:tc>
                <a:tc>
                  <a:txBody>
                    <a:bodyPr/>
                    <a:lstStyle/>
                    <a:p>
                      <a:pPr algn="ctr" fontAlgn="b"/>
                      <a:r>
                        <a:rPr lang="en-US" sz="1400" u="none" strike="noStrike" dirty="0">
                          <a:effectLst/>
                        </a:rPr>
                        <a:t>Awards</a:t>
                      </a:r>
                      <a:endParaRPr lang="en-US" sz="1400" b="1" i="0" u="none" strike="noStrike" dirty="0">
                        <a:solidFill>
                          <a:srgbClr val="000000"/>
                        </a:solidFill>
                        <a:effectLst/>
                        <a:latin typeface="Calibri" panose="020F0502020204030204" pitchFamily="34" charset="0"/>
                      </a:endParaRPr>
                    </a:p>
                  </a:txBody>
                  <a:tcPr marL="68580" marR="68580" marT="34290" marB="34290" anchor="b"/>
                </a:tc>
                <a:tc>
                  <a:txBody>
                    <a:bodyPr/>
                    <a:lstStyle/>
                    <a:p>
                      <a:pPr algn="ctr" fontAlgn="b"/>
                      <a:r>
                        <a:rPr lang="en-US" sz="1400" u="none" strike="noStrike" dirty="0">
                          <a:effectLst/>
                        </a:rPr>
                        <a:t>Award %</a:t>
                      </a:r>
                      <a:endParaRPr lang="en-US" sz="1400" b="1" i="0" u="none" strike="noStrike" dirty="0">
                        <a:solidFill>
                          <a:srgbClr val="000000"/>
                        </a:solidFill>
                        <a:effectLst/>
                        <a:latin typeface="Calibri" panose="020F0502020204030204" pitchFamily="34" charset="0"/>
                      </a:endParaRPr>
                    </a:p>
                  </a:txBody>
                  <a:tcPr marL="68580" marR="68580" marT="34290" marB="34290" anchor="b"/>
                </a:tc>
                <a:extLst>
                  <a:ext uri="{0D108BD9-81ED-4DB2-BD59-A6C34878D82A}">
                    <a16:rowId xmlns:a16="http://schemas.microsoft.com/office/drawing/2014/main" val="3936514488"/>
                  </a:ext>
                </a:extLst>
              </a:tr>
              <a:tr h="251460">
                <a:tc>
                  <a:txBody>
                    <a:bodyPr/>
                    <a:lstStyle/>
                    <a:p>
                      <a:pPr algn="ctr" fontAlgn="b"/>
                      <a:r>
                        <a:rPr lang="en-US" sz="1400" u="none" strike="noStrike" dirty="0">
                          <a:effectLst/>
                        </a:rPr>
                        <a:t>2016</a:t>
                      </a:r>
                      <a:endParaRPr lang="en-US" sz="1400" b="0" i="0" u="none" strike="noStrike" dirty="0">
                        <a:solidFill>
                          <a:srgbClr val="000000"/>
                        </a:solidFill>
                        <a:effectLst/>
                        <a:latin typeface="Calibri" panose="020F0502020204030204" pitchFamily="34" charset="0"/>
                      </a:endParaRPr>
                    </a:p>
                  </a:txBody>
                  <a:tcPr marL="68580" marR="68580" marT="34290" marB="34290" anchor="b"/>
                </a:tc>
                <a:tc>
                  <a:txBody>
                    <a:bodyPr/>
                    <a:lstStyle/>
                    <a:p>
                      <a:pPr algn="ctr" fontAlgn="b"/>
                      <a:r>
                        <a:rPr lang="en-US" sz="1400" u="none" strike="noStrike" dirty="0">
                          <a:effectLst/>
                        </a:rPr>
                        <a:t>208</a:t>
                      </a:r>
                      <a:endParaRPr lang="en-US" sz="1400" b="0" i="0" u="none" strike="noStrike" dirty="0">
                        <a:solidFill>
                          <a:srgbClr val="000000"/>
                        </a:solidFill>
                        <a:effectLst/>
                        <a:latin typeface="Calibri" panose="020F0502020204030204" pitchFamily="34" charset="0"/>
                      </a:endParaRPr>
                    </a:p>
                  </a:txBody>
                  <a:tcPr marL="68580" marR="68580" marT="34290" marB="34290" anchor="b"/>
                </a:tc>
                <a:tc>
                  <a:txBody>
                    <a:bodyPr/>
                    <a:lstStyle/>
                    <a:p>
                      <a:pPr algn="ctr" fontAlgn="b"/>
                      <a:r>
                        <a:rPr lang="en-US" sz="1400" u="none" strike="noStrike" dirty="0">
                          <a:effectLst/>
                        </a:rPr>
                        <a:t>30</a:t>
                      </a:r>
                      <a:endParaRPr lang="en-US" sz="1400" b="0" i="0" u="none" strike="noStrike" dirty="0">
                        <a:solidFill>
                          <a:srgbClr val="000000"/>
                        </a:solidFill>
                        <a:effectLst/>
                        <a:latin typeface="Calibri" panose="020F0502020204030204" pitchFamily="34" charset="0"/>
                      </a:endParaRPr>
                    </a:p>
                  </a:txBody>
                  <a:tcPr marL="68580" marR="68580" marT="34290" marB="34290" anchor="b"/>
                </a:tc>
                <a:tc>
                  <a:txBody>
                    <a:bodyPr/>
                    <a:lstStyle/>
                    <a:p>
                      <a:pPr algn="ctr" fontAlgn="b"/>
                      <a:r>
                        <a:rPr lang="en-US" sz="1400" u="none" strike="noStrike">
                          <a:effectLst/>
                        </a:rPr>
                        <a:t>14.4%</a:t>
                      </a:r>
                      <a:endParaRPr lang="en-US" sz="1400" b="0" i="0" u="none" strike="noStrike">
                        <a:solidFill>
                          <a:srgbClr val="000000"/>
                        </a:solidFill>
                        <a:effectLst/>
                        <a:latin typeface="Calibri" panose="020F0502020204030204" pitchFamily="34" charset="0"/>
                      </a:endParaRPr>
                    </a:p>
                  </a:txBody>
                  <a:tcPr marL="68580" marR="68580" marT="34290" marB="34290" anchor="b"/>
                </a:tc>
                <a:extLst>
                  <a:ext uri="{0D108BD9-81ED-4DB2-BD59-A6C34878D82A}">
                    <a16:rowId xmlns:a16="http://schemas.microsoft.com/office/drawing/2014/main" val="3594980113"/>
                  </a:ext>
                </a:extLst>
              </a:tr>
              <a:tr h="251460">
                <a:tc>
                  <a:txBody>
                    <a:bodyPr/>
                    <a:lstStyle/>
                    <a:p>
                      <a:pPr algn="ctr" fontAlgn="b"/>
                      <a:r>
                        <a:rPr lang="en-US" sz="1400" u="none" strike="noStrike">
                          <a:effectLst/>
                        </a:rPr>
                        <a:t>2017</a:t>
                      </a:r>
                      <a:endParaRPr lang="en-US" sz="1400" b="0" i="0" u="none" strike="noStrike">
                        <a:solidFill>
                          <a:srgbClr val="000000"/>
                        </a:solidFill>
                        <a:effectLst/>
                        <a:latin typeface="Calibri" panose="020F0502020204030204" pitchFamily="34" charset="0"/>
                      </a:endParaRPr>
                    </a:p>
                  </a:txBody>
                  <a:tcPr marL="68580" marR="68580" marT="34290" marB="34290" anchor="b"/>
                </a:tc>
                <a:tc>
                  <a:txBody>
                    <a:bodyPr/>
                    <a:lstStyle/>
                    <a:p>
                      <a:pPr algn="ctr" fontAlgn="b"/>
                      <a:r>
                        <a:rPr lang="en-US" sz="1400" u="none" strike="noStrike" dirty="0">
                          <a:effectLst/>
                        </a:rPr>
                        <a:t>179</a:t>
                      </a:r>
                      <a:endParaRPr lang="en-US" sz="1400" b="0" i="0" u="none" strike="noStrike" dirty="0">
                        <a:solidFill>
                          <a:srgbClr val="000000"/>
                        </a:solidFill>
                        <a:effectLst/>
                        <a:latin typeface="Calibri" panose="020F0502020204030204" pitchFamily="34" charset="0"/>
                      </a:endParaRPr>
                    </a:p>
                  </a:txBody>
                  <a:tcPr marL="68580" marR="68580" marT="34290" marB="34290" anchor="b"/>
                </a:tc>
                <a:tc>
                  <a:txBody>
                    <a:bodyPr/>
                    <a:lstStyle/>
                    <a:p>
                      <a:pPr algn="ctr" fontAlgn="b"/>
                      <a:r>
                        <a:rPr lang="en-US" sz="1400" u="none" strike="noStrike" dirty="0">
                          <a:effectLst/>
                        </a:rPr>
                        <a:t>37</a:t>
                      </a:r>
                      <a:endParaRPr lang="en-US" sz="1400" b="0" i="0" u="none" strike="noStrike" dirty="0">
                        <a:solidFill>
                          <a:srgbClr val="000000"/>
                        </a:solidFill>
                        <a:effectLst/>
                        <a:latin typeface="Calibri" panose="020F0502020204030204" pitchFamily="34" charset="0"/>
                      </a:endParaRPr>
                    </a:p>
                  </a:txBody>
                  <a:tcPr marL="68580" marR="68580" marT="34290" marB="34290" anchor="b"/>
                </a:tc>
                <a:tc>
                  <a:txBody>
                    <a:bodyPr/>
                    <a:lstStyle/>
                    <a:p>
                      <a:pPr algn="ctr" fontAlgn="b"/>
                      <a:r>
                        <a:rPr lang="en-US" sz="1400" u="none" strike="noStrike">
                          <a:effectLst/>
                        </a:rPr>
                        <a:t>20.7%</a:t>
                      </a:r>
                      <a:endParaRPr lang="en-US" sz="1400" b="0" i="0" u="none" strike="noStrike">
                        <a:solidFill>
                          <a:srgbClr val="000000"/>
                        </a:solidFill>
                        <a:effectLst/>
                        <a:latin typeface="Calibri" panose="020F0502020204030204" pitchFamily="34" charset="0"/>
                      </a:endParaRPr>
                    </a:p>
                  </a:txBody>
                  <a:tcPr marL="68580" marR="68580" marT="34290" marB="34290" anchor="b"/>
                </a:tc>
                <a:extLst>
                  <a:ext uri="{0D108BD9-81ED-4DB2-BD59-A6C34878D82A}">
                    <a16:rowId xmlns:a16="http://schemas.microsoft.com/office/drawing/2014/main" val="428996900"/>
                  </a:ext>
                </a:extLst>
              </a:tr>
              <a:tr h="251460">
                <a:tc>
                  <a:txBody>
                    <a:bodyPr/>
                    <a:lstStyle/>
                    <a:p>
                      <a:pPr algn="ctr" fontAlgn="b"/>
                      <a:r>
                        <a:rPr lang="en-US" sz="1400" u="none" strike="noStrike">
                          <a:effectLst/>
                        </a:rPr>
                        <a:t>2018</a:t>
                      </a:r>
                      <a:endParaRPr lang="en-US" sz="1400" b="0" i="0" u="none" strike="noStrike">
                        <a:solidFill>
                          <a:srgbClr val="000000"/>
                        </a:solidFill>
                        <a:effectLst/>
                        <a:latin typeface="Calibri" panose="020F0502020204030204" pitchFamily="34" charset="0"/>
                      </a:endParaRPr>
                    </a:p>
                  </a:txBody>
                  <a:tcPr marL="68580" marR="68580" marT="34290" marB="34290" anchor="b"/>
                </a:tc>
                <a:tc>
                  <a:txBody>
                    <a:bodyPr/>
                    <a:lstStyle/>
                    <a:p>
                      <a:pPr algn="ctr" fontAlgn="b"/>
                      <a:r>
                        <a:rPr lang="en-US" sz="1400" u="none" strike="noStrike" dirty="0">
                          <a:effectLst/>
                        </a:rPr>
                        <a:t>164</a:t>
                      </a:r>
                      <a:endParaRPr lang="en-US" sz="1400" b="0" i="0" u="none" strike="noStrike" dirty="0">
                        <a:solidFill>
                          <a:srgbClr val="000000"/>
                        </a:solidFill>
                        <a:effectLst/>
                        <a:latin typeface="Calibri" panose="020F0502020204030204" pitchFamily="34" charset="0"/>
                      </a:endParaRPr>
                    </a:p>
                  </a:txBody>
                  <a:tcPr marL="68580" marR="68580" marT="34290" marB="34290" anchor="b"/>
                </a:tc>
                <a:tc>
                  <a:txBody>
                    <a:bodyPr/>
                    <a:lstStyle/>
                    <a:p>
                      <a:pPr algn="ctr" fontAlgn="b"/>
                      <a:r>
                        <a:rPr lang="en-US" sz="1400" u="none" strike="noStrike" dirty="0">
                          <a:effectLst/>
                        </a:rPr>
                        <a:t>40</a:t>
                      </a:r>
                      <a:endParaRPr lang="en-US" sz="1400" b="0" i="0" u="none" strike="noStrike" dirty="0">
                        <a:solidFill>
                          <a:srgbClr val="000000"/>
                        </a:solidFill>
                        <a:effectLst/>
                        <a:latin typeface="Calibri" panose="020F0502020204030204" pitchFamily="34" charset="0"/>
                      </a:endParaRPr>
                    </a:p>
                  </a:txBody>
                  <a:tcPr marL="68580" marR="68580" marT="34290" marB="34290" anchor="b"/>
                </a:tc>
                <a:tc>
                  <a:txBody>
                    <a:bodyPr/>
                    <a:lstStyle/>
                    <a:p>
                      <a:pPr algn="ctr" fontAlgn="b"/>
                      <a:r>
                        <a:rPr lang="en-US" sz="1400" u="none" strike="noStrike" dirty="0">
                          <a:effectLst/>
                        </a:rPr>
                        <a:t>24.4%</a:t>
                      </a:r>
                      <a:endParaRPr lang="en-US" sz="1400" b="0" i="0" u="none" strike="noStrike" dirty="0">
                        <a:solidFill>
                          <a:srgbClr val="000000"/>
                        </a:solidFill>
                        <a:effectLst/>
                        <a:latin typeface="Calibri" panose="020F0502020204030204" pitchFamily="34" charset="0"/>
                      </a:endParaRPr>
                    </a:p>
                  </a:txBody>
                  <a:tcPr marL="68580" marR="68580" marT="34290" marB="34290" anchor="b"/>
                </a:tc>
                <a:extLst>
                  <a:ext uri="{0D108BD9-81ED-4DB2-BD59-A6C34878D82A}">
                    <a16:rowId xmlns:a16="http://schemas.microsoft.com/office/drawing/2014/main" val="744704585"/>
                  </a:ext>
                </a:extLst>
              </a:tr>
              <a:tr h="251460">
                <a:tc>
                  <a:txBody>
                    <a:bodyPr/>
                    <a:lstStyle/>
                    <a:p>
                      <a:pPr algn="ctr" fontAlgn="b"/>
                      <a:r>
                        <a:rPr lang="en-US" sz="1400" u="none" strike="noStrike">
                          <a:effectLst/>
                        </a:rPr>
                        <a:t>2019</a:t>
                      </a:r>
                      <a:endParaRPr lang="en-US" sz="1400" b="0" i="0" u="none" strike="noStrike">
                        <a:solidFill>
                          <a:srgbClr val="000000"/>
                        </a:solidFill>
                        <a:effectLst/>
                        <a:latin typeface="Calibri" panose="020F0502020204030204" pitchFamily="34" charset="0"/>
                      </a:endParaRPr>
                    </a:p>
                  </a:txBody>
                  <a:tcPr marL="68580" marR="68580" marT="34290" marB="34290" anchor="b"/>
                </a:tc>
                <a:tc>
                  <a:txBody>
                    <a:bodyPr/>
                    <a:lstStyle/>
                    <a:p>
                      <a:pPr algn="ctr" fontAlgn="b"/>
                      <a:r>
                        <a:rPr lang="en-US" sz="1400" u="none" strike="noStrike" dirty="0">
                          <a:effectLst/>
                        </a:rPr>
                        <a:t>165</a:t>
                      </a:r>
                      <a:endParaRPr lang="en-US" sz="1400" b="0" i="0" u="none" strike="noStrike" dirty="0">
                        <a:solidFill>
                          <a:srgbClr val="000000"/>
                        </a:solidFill>
                        <a:effectLst/>
                        <a:latin typeface="Calibri" panose="020F0502020204030204" pitchFamily="34" charset="0"/>
                      </a:endParaRPr>
                    </a:p>
                  </a:txBody>
                  <a:tcPr marL="68580" marR="68580" marT="34290" marB="34290" anchor="b"/>
                </a:tc>
                <a:tc>
                  <a:txBody>
                    <a:bodyPr/>
                    <a:lstStyle/>
                    <a:p>
                      <a:pPr algn="ctr" fontAlgn="b"/>
                      <a:r>
                        <a:rPr lang="en-US" sz="1400" u="none" strike="noStrike" dirty="0">
                          <a:effectLst/>
                        </a:rPr>
                        <a:t>30</a:t>
                      </a:r>
                      <a:endParaRPr lang="en-US" sz="1400" b="0" i="0" u="none" strike="noStrike" dirty="0">
                        <a:solidFill>
                          <a:srgbClr val="000000"/>
                        </a:solidFill>
                        <a:effectLst/>
                        <a:latin typeface="Calibri" panose="020F0502020204030204" pitchFamily="34" charset="0"/>
                      </a:endParaRPr>
                    </a:p>
                  </a:txBody>
                  <a:tcPr marL="68580" marR="68580" marT="34290" marB="34290" anchor="b"/>
                </a:tc>
                <a:tc>
                  <a:txBody>
                    <a:bodyPr/>
                    <a:lstStyle/>
                    <a:p>
                      <a:pPr algn="ctr" fontAlgn="b"/>
                      <a:r>
                        <a:rPr lang="en-US" sz="1400" u="none" strike="noStrike" dirty="0">
                          <a:effectLst/>
                        </a:rPr>
                        <a:t>18.2%</a:t>
                      </a:r>
                      <a:endParaRPr lang="en-US" sz="1400" b="0" i="0" u="none" strike="noStrike" dirty="0">
                        <a:solidFill>
                          <a:srgbClr val="000000"/>
                        </a:solidFill>
                        <a:effectLst/>
                        <a:latin typeface="Calibri" panose="020F0502020204030204" pitchFamily="34" charset="0"/>
                      </a:endParaRPr>
                    </a:p>
                  </a:txBody>
                  <a:tcPr marL="68580" marR="68580" marT="34290" marB="34290" anchor="b"/>
                </a:tc>
                <a:extLst>
                  <a:ext uri="{0D108BD9-81ED-4DB2-BD59-A6C34878D82A}">
                    <a16:rowId xmlns:a16="http://schemas.microsoft.com/office/drawing/2014/main" val="1668904363"/>
                  </a:ext>
                </a:extLst>
              </a:tr>
              <a:tr h="251460">
                <a:tc>
                  <a:txBody>
                    <a:bodyPr/>
                    <a:lstStyle/>
                    <a:p>
                      <a:pPr algn="ctr" fontAlgn="b"/>
                      <a:r>
                        <a:rPr lang="en-US" sz="1400" u="none" strike="noStrike">
                          <a:effectLst/>
                        </a:rPr>
                        <a:t>2020</a:t>
                      </a:r>
                      <a:endParaRPr lang="en-US" sz="1400" b="0" i="0" u="none" strike="noStrike">
                        <a:solidFill>
                          <a:srgbClr val="000000"/>
                        </a:solidFill>
                        <a:effectLst/>
                        <a:latin typeface="Calibri" panose="020F0502020204030204" pitchFamily="34" charset="0"/>
                      </a:endParaRPr>
                    </a:p>
                  </a:txBody>
                  <a:tcPr marL="68580" marR="68580" marT="34290" marB="34290" anchor="b"/>
                </a:tc>
                <a:tc>
                  <a:txBody>
                    <a:bodyPr/>
                    <a:lstStyle/>
                    <a:p>
                      <a:pPr algn="ctr" fontAlgn="b"/>
                      <a:r>
                        <a:rPr lang="en-US" sz="1400" u="none" strike="noStrike">
                          <a:effectLst/>
                        </a:rPr>
                        <a:t>131</a:t>
                      </a:r>
                      <a:endParaRPr lang="en-US" sz="1400" b="0" i="0" u="none" strike="noStrike">
                        <a:solidFill>
                          <a:srgbClr val="000000"/>
                        </a:solidFill>
                        <a:effectLst/>
                        <a:latin typeface="Calibri" panose="020F0502020204030204" pitchFamily="34" charset="0"/>
                      </a:endParaRPr>
                    </a:p>
                  </a:txBody>
                  <a:tcPr marL="68580" marR="68580" marT="34290" marB="34290" anchor="b"/>
                </a:tc>
                <a:tc>
                  <a:txBody>
                    <a:bodyPr/>
                    <a:lstStyle/>
                    <a:p>
                      <a:pPr algn="ctr" fontAlgn="b"/>
                      <a:r>
                        <a:rPr lang="en-US" sz="1400" u="none" strike="noStrike" dirty="0">
                          <a:effectLst/>
                        </a:rPr>
                        <a:t>37</a:t>
                      </a:r>
                      <a:endParaRPr lang="en-US" sz="1400" b="0" i="0" u="none" strike="noStrike" dirty="0">
                        <a:solidFill>
                          <a:srgbClr val="000000"/>
                        </a:solidFill>
                        <a:effectLst/>
                        <a:latin typeface="Calibri" panose="020F0502020204030204" pitchFamily="34" charset="0"/>
                      </a:endParaRPr>
                    </a:p>
                  </a:txBody>
                  <a:tcPr marL="68580" marR="68580" marT="34290" marB="34290" anchor="b"/>
                </a:tc>
                <a:tc>
                  <a:txBody>
                    <a:bodyPr/>
                    <a:lstStyle/>
                    <a:p>
                      <a:pPr algn="ctr" fontAlgn="b"/>
                      <a:r>
                        <a:rPr lang="en-US" sz="1400" u="none" strike="noStrike" dirty="0">
                          <a:effectLst/>
                        </a:rPr>
                        <a:t>28.2%</a:t>
                      </a:r>
                      <a:endParaRPr lang="en-US" sz="1400" b="0" i="0" u="none" strike="noStrike" dirty="0">
                        <a:solidFill>
                          <a:srgbClr val="000000"/>
                        </a:solidFill>
                        <a:effectLst/>
                        <a:latin typeface="Calibri" panose="020F0502020204030204" pitchFamily="34" charset="0"/>
                      </a:endParaRPr>
                    </a:p>
                  </a:txBody>
                  <a:tcPr marL="68580" marR="68580" marT="34290" marB="34290" anchor="b"/>
                </a:tc>
                <a:extLst>
                  <a:ext uri="{0D108BD9-81ED-4DB2-BD59-A6C34878D82A}">
                    <a16:rowId xmlns:a16="http://schemas.microsoft.com/office/drawing/2014/main" val="143269290"/>
                  </a:ext>
                </a:extLst>
              </a:tr>
            </a:tbl>
          </a:graphicData>
        </a:graphic>
      </p:graphicFrame>
      <p:graphicFrame>
        <p:nvGraphicFramePr>
          <p:cNvPr id="9" name="Table 8">
            <a:extLst>
              <a:ext uri="{FF2B5EF4-FFF2-40B4-BE49-F238E27FC236}">
                <a16:creationId xmlns:a16="http://schemas.microsoft.com/office/drawing/2014/main" id="{25992892-8190-4008-A22A-B903FB857CE7}"/>
              </a:ext>
            </a:extLst>
          </p:cNvPr>
          <p:cNvGraphicFramePr>
            <a:graphicFrameLocks noGrp="1"/>
          </p:cNvGraphicFramePr>
          <p:nvPr>
            <p:extLst>
              <p:ext uri="{D42A27DB-BD31-4B8C-83A1-F6EECF244321}">
                <p14:modId xmlns:p14="http://schemas.microsoft.com/office/powerpoint/2010/main" val="2439887931"/>
              </p:ext>
            </p:extLst>
          </p:nvPr>
        </p:nvGraphicFramePr>
        <p:xfrm>
          <a:off x="4824248" y="4428475"/>
          <a:ext cx="4185584" cy="1691640"/>
        </p:xfrm>
        <a:graphic>
          <a:graphicData uri="http://schemas.openxmlformats.org/drawingml/2006/table">
            <a:tbl>
              <a:tblPr firstRow="1" bandRow="1">
                <a:tableStyleId>{F5AB1C69-6EDB-4FF4-983F-18BD219EF322}</a:tableStyleId>
              </a:tblPr>
              <a:tblGrid>
                <a:gridCol w="809297">
                  <a:extLst>
                    <a:ext uri="{9D8B030D-6E8A-4147-A177-3AD203B41FA5}">
                      <a16:colId xmlns:a16="http://schemas.microsoft.com/office/drawing/2014/main" val="4069882872"/>
                    </a:ext>
                  </a:extLst>
                </a:gridCol>
                <a:gridCol w="1135117">
                  <a:extLst>
                    <a:ext uri="{9D8B030D-6E8A-4147-A177-3AD203B41FA5}">
                      <a16:colId xmlns:a16="http://schemas.microsoft.com/office/drawing/2014/main" val="2545381960"/>
                    </a:ext>
                  </a:extLst>
                </a:gridCol>
                <a:gridCol w="1051035">
                  <a:extLst>
                    <a:ext uri="{9D8B030D-6E8A-4147-A177-3AD203B41FA5}">
                      <a16:colId xmlns:a16="http://schemas.microsoft.com/office/drawing/2014/main" val="3639354943"/>
                    </a:ext>
                  </a:extLst>
                </a:gridCol>
                <a:gridCol w="1190135">
                  <a:extLst>
                    <a:ext uri="{9D8B030D-6E8A-4147-A177-3AD203B41FA5}">
                      <a16:colId xmlns:a16="http://schemas.microsoft.com/office/drawing/2014/main" val="2372095895"/>
                    </a:ext>
                  </a:extLst>
                </a:gridCol>
              </a:tblGrid>
              <a:tr h="251460">
                <a:tc>
                  <a:txBody>
                    <a:bodyPr/>
                    <a:lstStyle/>
                    <a:p>
                      <a:pPr algn="ctr" fontAlgn="b"/>
                      <a:r>
                        <a:rPr lang="en-US" sz="1400" u="none" strike="noStrike" dirty="0">
                          <a:effectLst/>
                        </a:rPr>
                        <a:t>FY</a:t>
                      </a:r>
                      <a:endParaRPr lang="en-US" sz="1400" b="1" i="0" u="none" strike="noStrike" dirty="0">
                        <a:solidFill>
                          <a:srgbClr val="000000"/>
                        </a:solidFill>
                        <a:effectLst/>
                        <a:latin typeface="Calibri" panose="020F0502020204030204" pitchFamily="34" charset="0"/>
                      </a:endParaRPr>
                    </a:p>
                  </a:txBody>
                  <a:tcPr marL="68580" marR="68580" marT="34290" marB="34290" anchor="b"/>
                </a:tc>
                <a:tc>
                  <a:txBody>
                    <a:bodyPr/>
                    <a:lstStyle/>
                    <a:p>
                      <a:pPr algn="ctr" fontAlgn="b"/>
                      <a:r>
                        <a:rPr lang="en-US" sz="1400" u="none" strike="noStrike" dirty="0">
                          <a:effectLst/>
                        </a:rPr>
                        <a:t>Proposals</a:t>
                      </a:r>
                      <a:endParaRPr lang="en-US" sz="1400" b="1" i="0" u="none" strike="noStrike" dirty="0">
                        <a:solidFill>
                          <a:srgbClr val="000000"/>
                        </a:solidFill>
                        <a:effectLst/>
                        <a:latin typeface="Calibri" panose="020F0502020204030204" pitchFamily="34" charset="0"/>
                      </a:endParaRPr>
                    </a:p>
                  </a:txBody>
                  <a:tcPr marL="68580" marR="68580" marT="34290" marB="34290" anchor="b"/>
                </a:tc>
                <a:tc>
                  <a:txBody>
                    <a:bodyPr/>
                    <a:lstStyle/>
                    <a:p>
                      <a:pPr algn="ctr" fontAlgn="b"/>
                      <a:r>
                        <a:rPr lang="en-US" sz="1400" u="none" strike="noStrike">
                          <a:effectLst/>
                        </a:rPr>
                        <a:t>Awards</a:t>
                      </a:r>
                      <a:endParaRPr lang="en-US" sz="1400" b="1" i="0" u="none" strike="noStrike">
                        <a:solidFill>
                          <a:srgbClr val="000000"/>
                        </a:solidFill>
                        <a:effectLst/>
                        <a:latin typeface="Calibri" panose="020F0502020204030204" pitchFamily="34" charset="0"/>
                      </a:endParaRPr>
                    </a:p>
                  </a:txBody>
                  <a:tcPr marL="68580" marR="68580" marT="34290" marB="34290" anchor="b"/>
                </a:tc>
                <a:tc>
                  <a:txBody>
                    <a:bodyPr/>
                    <a:lstStyle/>
                    <a:p>
                      <a:pPr algn="ctr" fontAlgn="b"/>
                      <a:r>
                        <a:rPr lang="en-US" sz="1400" u="none" strike="noStrike">
                          <a:effectLst/>
                        </a:rPr>
                        <a:t>Award %</a:t>
                      </a:r>
                      <a:endParaRPr lang="en-US" sz="1400" b="1" i="0" u="none" strike="noStrike">
                        <a:solidFill>
                          <a:srgbClr val="000000"/>
                        </a:solidFill>
                        <a:effectLst/>
                        <a:latin typeface="Calibri" panose="020F0502020204030204" pitchFamily="34" charset="0"/>
                      </a:endParaRPr>
                    </a:p>
                  </a:txBody>
                  <a:tcPr marL="68580" marR="68580" marT="34290" marB="34290" anchor="b"/>
                </a:tc>
                <a:extLst>
                  <a:ext uri="{0D108BD9-81ED-4DB2-BD59-A6C34878D82A}">
                    <a16:rowId xmlns:a16="http://schemas.microsoft.com/office/drawing/2014/main" val="1409604675"/>
                  </a:ext>
                </a:extLst>
              </a:tr>
              <a:tr h="251460">
                <a:tc>
                  <a:txBody>
                    <a:bodyPr/>
                    <a:lstStyle/>
                    <a:p>
                      <a:pPr algn="ctr" fontAlgn="b"/>
                      <a:r>
                        <a:rPr lang="en-US" sz="1400" u="none" strike="noStrike" dirty="0">
                          <a:effectLst/>
                        </a:rPr>
                        <a:t>2016</a:t>
                      </a:r>
                      <a:endParaRPr lang="en-US" sz="1400" b="0" i="0" u="none" strike="noStrike" dirty="0">
                        <a:solidFill>
                          <a:srgbClr val="000000"/>
                        </a:solidFill>
                        <a:effectLst/>
                        <a:latin typeface="Calibri" panose="020F0502020204030204" pitchFamily="34" charset="0"/>
                      </a:endParaRPr>
                    </a:p>
                  </a:txBody>
                  <a:tcPr marL="68580" marR="68580" marT="34290" marB="34290" anchor="b"/>
                </a:tc>
                <a:tc>
                  <a:txBody>
                    <a:bodyPr/>
                    <a:lstStyle/>
                    <a:p>
                      <a:pPr algn="ctr" fontAlgn="b"/>
                      <a:r>
                        <a:rPr lang="en-US" sz="1400" u="none" strike="noStrike" dirty="0">
                          <a:effectLst/>
                        </a:rPr>
                        <a:t>34</a:t>
                      </a:r>
                      <a:endParaRPr lang="en-US" sz="1400" b="0" i="0" u="none" strike="noStrike" dirty="0">
                        <a:solidFill>
                          <a:srgbClr val="000000"/>
                        </a:solidFill>
                        <a:effectLst/>
                        <a:latin typeface="Calibri" panose="020F0502020204030204" pitchFamily="34" charset="0"/>
                      </a:endParaRPr>
                    </a:p>
                  </a:txBody>
                  <a:tcPr marL="68580" marR="68580" marT="34290" marB="34290" anchor="b"/>
                </a:tc>
                <a:tc>
                  <a:txBody>
                    <a:bodyPr/>
                    <a:lstStyle/>
                    <a:p>
                      <a:pPr algn="ctr" fontAlgn="b"/>
                      <a:r>
                        <a:rPr lang="en-US" sz="1400" u="none" strike="noStrike">
                          <a:effectLst/>
                        </a:rPr>
                        <a:t>15</a:t>
                      </a:r>
                      <a:endParaRPr lang="en-US" sz="1400" b="0" i="0" u="none" strike="noStrike">
                        <a:solidFill>
                          <a:srgbClr val="000000"/>
                        </a:solidFill>
                        <a:effectLst/>
                        <a:latin typeface="Calibri" panose="020F0502020204030204" pitchFamily="34" charset="0"/>
                      </a:endParaRPr>
                    </a:p>
                  </a:txBody>
                  <a:tcPr marL="68580" marR="68580" marT="34290" marB="34290" anchor="b"/>
                </a:tc>
                <a:tc>
                  <a:txBody>
                    <a:bodyPr/>
                    <a:lstStyle/>
                    <a:p>
                      <a:pPr algn="ctr" fontAlgn="b"/>
                      <a:r>
                        <a:rPr lang="en-US" sz="1400" u="none" strike="noStrike">
                          <a:effectLst/>
                        </a:rPr>
                        <a:t>44.1</a:t>
                      </a:r>
                      <a:endParaRPr lang="en-US" sz="1400" b="0" i="0" u="none" strike="noStrike">
                        <a:solidFill>
                          <a:srgbClr val="000000"/>
                        </a:solidFill>
                        <a:effectLst/>
                        <a:latin typeface="Calibri" panose="020F0502020204030204" pitchFamily="34" charset="0"/>
                      </a:endParaRPr>
                    </a:p>
                  </a:txBody>
                  <a:tcPr marL="68580" marR="68580" marT="34290" marB="34290" anchor="b"/>
                </a:tc>
                <a:extLst>
                  <a:ext uri="{0D108BD9-81ED-4DB2-BD59-A6C34878D82A}">
                    <a16:rowId xmlns:a16="http://schemas.microsoft.com/office/drawing/2014/main" val="3794331937"/>
                  </a:ext>
                </a:extLst>
              </a:tr>
              <a:tr h="251460">
                <a:tc>
                  <a:txBody>
                    <a:bodyPr/>
                    <a:lstStyle/>
                    <a:p>
                      <a:pPr algn="ctr" fontAlgn="b"/>
                      <a:r>
                        <a:rPr lang="en-US" sz="1400" u="none" strike="noStrike">
                          <a:effectLst/>
                        </a:rPr>
                        <a:t>2017</a:t>
                      </a:r>
                      <a:endParaRPr lang="en-US" sz="1400" b="0" i="0" u="none" strike="noStrike">
                        <a:solidFill>
                          <a:srgbClr val="000000"/>
                        </a:solidFill>
                        <a:effectLst/>
                        <a:latin typeface="Calibri" panose="020F0502020204030204" pitchFamily="34" charset="0"/>
                      </a:endParaRPr>
                    </a:p>
                  </a:txBody>
                  <a:tcPr marL="68580" marR="68580" marT="34290" marB="34290" anchor="b"/>
                </a:tc>
                <a:tc>
                  <a:txBody>
                    <a:bodyPr/>
                    <a:lstStyle/>
                    <a:p>
                      <a:pPr algn="ctr" fontAlgn="b"/>
                      <a:r>
                        <a:rPr lang="en-US" sz="1400" u="none" strike="noStrike" dirty="0">
                          <a:effectLst/>
                        </a:rPr>
                        <a:t>39</a:t>
                      </a:r>
                      <a:endParaRPr lang="en-US" sz="1400" b="0" i="0" u="none" strike="noStrike" dirty="0">
                        <a:solidFill>
                          <a:srgbClr val="000000"/>
                        </a:solidFill>
                        <a:effectLst/>
                        <a:latin typeface="Calibri" panose="020F0502020204030204" pitchFamily="34" charset="0"/>
                      </a:endParaRPr>
                    </a:p>
                  </a:txBody>
                  <a:tcPr marL="68580" marR="68580" marT="34290" marB="34290" anchor="b"/>
                </a:tc>
                <a:tc>
                  <a:txBody>
                    <a:bodyPr/>
                    <a:lstStyle/>
                    <a:p>
                      <a:pPr algn="ctr" fontAlgn="b"/>
                      <a:r>
                        <a:rPr lang="en-US" sz="1400" u="none" strike="noStrike" dirty="0">
                          <a:effectLst/>
                        </a:rPr>
                        <a:t>17</a:t>
                      </a:r>
                      <a:endParaRPr lang="en-US" sz="1400" b="0" i="0" u="none" strike="noStrike" dirty="0">
                        <a:solidFill>
                          <a:srgbClr val="000000"/>
                        </a:solidFill>
                        <a:effectLst/>
                        <a:latin typeface="Calibri" panose="020F0502020204030204" pitchFamily="34" charset="0"/>
                      </a:endParaRPr>
                    </a:p>
                  </a:txBody>
                  <a:tcPr marL="68580" marR="68580" marT="34290" marB="34290" anchor="b"/>
                </a:tc>
                <a:tc>
                  <a:txBody>
                    <a:bodyPr/>
                    <a:lstStyle/>
                    <a:p>
                      <a:pPr algn="ctr" fontAlgn="b"/>
                      <a:r>
                        <a:rPr lang="en-US" sz="1400" u="none" strike="noStrike">
                          <a:effectLst/>
                        </a:rPr>
                        <a:t>43.6</a:t>
                      </a:r>
                      <a:endParaRPr lang="en-US" sz="1400" b="0" i="0" u="none" strike="noStrike">
                        <a:solidFill>
                          <a:srgbClr val="000000"/>
                        </a:solidFill>
                        <a:effectLst/>
                        <a:latin typeface="Calibri" panose="020F0502020204030204" pitchFamily="34" charset="0"/>
                      </a:endParaRPr>
                    </a:p>
                  </a:txBody>
                  <a:tcPr marL="68580" marR="68580" marT="34290" marB="34290" anchor="b"/>
                </a:tc>
                <a:extLst>
                  <a:ext uri="{0D108BD9-81ED-4DB2-BD59-A6C34878D82A}">
                    <a16:rowId xmlns:a16="http://schemas.microsoft.com/office/drawing/2014/main" val="992238496"/>
                  </a:ext>
                </a:extLst>
              </a:tr>
              <a:tr h="251460">
                <a:tc>
                  <a:txBody>
                    <a:bodyPr/>
                    <a:lstStyle/>
                    <a:p>
                      <a:pPr algn="ctr" fontAlgn="b"/>
                      <a:r>
                        <a:rPr lang="en-US" sz="1400" u="none" strike="noStrike">
                          <a:effectLst/>
                        </a:rPr>
                        <a:t>2018</a:t>
                      </a:r>
                      <a:endParaRPr lang="en-US" sz="1400" b="0" i="0" u="none" strike="noStrike">
                        <a:solidFill>
                          <a:srgbClr val="000000"/>
                        </a:solidFill>
                        <a:effectLst/>
                        <a:latin typeface="Calibri" panose="020F0502020204030204" pitchFamily="34" charset="0"/>
                      </a:endParaRPr>
                    </a:p>
                  </a:txBody>
                  <a:tcPr marL="68580" marR="68580" marT="34290" marB="34290" anchor="b"/>
                </a:tc>
                <a:tc>
                  <a:txBody>
                    <a:bodyPr/>
                    <a:lstStyle/>
                    <a:p>
                      <a:pPr algn="ctr" fontAlgn="b"/>
                      <a:r>
                        <a:rPr lang="en-US" sz="1400" u="none" strike="noStrike">
                          <a:effectLst/>
                        </a:rPr>
                        <a:t>45</a:t>
                      </a:r>
                      <a:endParaRPr lang="en-US" sz="1400" b="0" i="0" u="none" strike="noStrike">
                        <a:solidFill>
                          <a:srgbClr val="000000"/>
                        </a:solidFill>
                        <a:effectLst/>
                        <a:latin typeface="Calibri" panose="020F0502020204030204" pitchFamily="34" charset="0"/>
                      </a:endParaRPr>
                    </a:p>
                  </a:txBody>
                  <a:tcPr marL="68580" marR="68580" marT="34290" marB="34290" anchor="b"/>
                </a:tc>
                <a:tc>
                  <a:txBody>
                    <a:bodyPr/>
                    <a:lstStyle/>
                    <a:p>
                      <a:pPr algn="ctr" fontAlgn="b"/>
                      <a:r>
                        <a:rPr lang="en-US" sz="1400" u="none" strike="noStrike" dirty="0">
                          <a:effectLst/>
                        </a:rPr>
                        <a:t>18</a:t>
                      </a:r>
                      <a:endParaRPr lang="en-US" sz="1400" b="0" i="0" u="none" strike="noStrike" dirty="0">
                        <a:solidFill>
                          <a:srgbClr val="000000"/>
                        </a:solidFill>
                        <a:effectLst/>
                        <a:latin typeface="Calibri" panose="020F0502020204030204" pitchFamily="34" charset="0"/>
                      </a:endParaRPr>
                    </a:p>
                  </a:txBody>
                  <a:tcPr marL="68580" marR="68580" marT="34290" marB="34290" anchor="b"/>
                </a:tc>
                <a:tc>
                  <a:txBody>
                    <a:bodyPr/>
                    <a:lstStyle/>
                    <a:p>
                      <a:pPr algn="ctr" fontAlgn="b"/>
                      <a:r>
                        <a:rPr lang="en-US" sz="1400" u="none" strike="noStrike" dirty="0">
                          <a:effectLst/>
                        </a:rPr>
                        <a:t>40.0</a:t>
                      </a:r>
                      <a:endParaRPr lang="en-US" sz="1400" b="0" i="0" u="none" strike="noStrike" dirty="0">
                        <a:solidFill>
                          <a:srgbClr val="000000"/>
                        </a:solidFill>
                        <a:effectLst/>
                        <a:latin typeface="Calibri" panose="020F0502020204030204" pitchFamily="34" charset="0"/>
                      </a:endParaRPr>
                    </a:p>
                  </a:txBody>
                  <a:tcPr marL="68580" marR="68580" marT="34290" marB="34290" anchor="b"/>
                </a:tc>
                <a:extLst>
                  <a:ext uri="{0D108BD9-81ED-4DB2-BD59-A6C34878D82A}">
                    <a16:rowId xmlns:a16="http://schemas.microsoft.com/office/drawing/2014/main" val="4255443506"/>
                  </a:ext>
                </a:extLst>
              </a:tr>
              <a:tr h="251460">
                <a:tc>
                  <a:txBody>
                    <a:bodyPr/>
                    <a:lstStyle/>
                    <a:p>
                      <a:pPr algn="ctr" fontAlgn="b"/>
                      <a:r>
                        <a:rPr lang="en-US" sz="1400" u="none" strike="noStrike">
                          <a:effectLst/>
                        </a:rPr>
                        <a:t>2019</a:t>
                      </a:r>
                      <a:endParaRPr lang="en-US" sz="1400" b="0" i="0" u="none" strike="noStrike">
                        <a:solidFill>
                          <a:srgbClr val="000000"/>
                        </a:solidFill>
                        <a:effectLst/>
                        <a:latin typeface="Calibri" panose="020F0502020204030204" pitchFamily="34" charset="0"/>
                      </a:endParaRPr>
                    </a:p>
                  </a:txBody>
                  <a:tcPr marL="68580" marR="68580" marT="34290" marB="34290" anchor="b"/>
                </a:tc>
                <a:tc>
                  <a:txBody>
                    <a:bodyPr/>
                    <a:lstStyle/>
                    <a:p>
                      <a:pPr algn="ctr" fontAlgn="b"/>
                      <a:r>
                        <a:rPr lang="en-US" sz="1400" u="none" strike="noStrike" dirty="0">
                          <a:effectLst/>
                        </a:rPr>
                        <a:t>47</a:t>
                      </a:r>
                      <a:endParaRPr lang="en-US" sz="1400" b="0" i="0" u="none" strike="noStrike" dirty="0">
                        <a:solidFill>
                          <a:srgbClr val="000000"/>
                        </a:solidFill>
                        <a:effectLst/>
                        <a:latin typeface="Calibri" panose="020F0502020204030204" pitchFamily="34" charset="0"/>
                      </a:endParaRPr>
                    </a:p>
                  </a:txBody>
                  <a:tcPr marL="68580" marR="68580" marT="34290" marB="34290" anchor="b"/>
                </a:tc>
                <a:tc>
                  <a:txBody>
                    <a:bodyPr/>
                    <a:lstStyle/>
                    <a:p>
                      <a:pPr algn="ctr" fontAlgn="b"/>
                      <a:r>
                        <a:rPr lang="en-US" sz="1400" u="none" strike="noStrike">
                          <a:effectLst/>
                        </a:rPr>
                        <a:t>18</a:t>
                      </a:r>
                      <a:endParaRPr lang="en-US" sz="1400" b="0" i="0" u="none" strike="noStrike">
                        <a:solidFill>
                          <a:srgbClr val="000000"/>
                        </a:solidFill>
                        <a:effectLst/>
                        <a:latin typeface="Calibri" panose="020F0502020204030204" pitchFamily="34" charset="0"/>
                      </a:endParaRPr>
                    </a:p>
                  </a:txBody>
                  <a:tcPr marL="68580" marR="68580" marT="34290" marB="34290" anchor="b"/>
                </a:tc>
                <a:tc>
                  <a:txBody>
                    <a:bodyPr/>
                    <a:lstStyle/>
                    <a:p>
                      <a:pPr algn="ctr" fontAlgn="b"/>
                      <a:r>
                        <a:rPr lang="en-US" sz="1400" u="none" strike="noStrike" dirty="0">
                          <a:effectLst/>
                        </a:rPr>
                        <a:t>38.3</a:t>
                      </a:r>
                      <a:endParaRPr lang="en-US" sz="1400" b="0" i="0" u="none" strike="noStrike" dirty="0">
                        <a:solidFill>
                          <a:srgbClr val="000000"/>
                        </a:solidFill>
                        <a:effectLst/>
                        <a:latin typeface="Calibri" panose="020F0502020204030204" pitchFamily="34" charset="0"/>
                      </a:endParaRPr>
                    </a:p>
                  </a:txBody>
                  <a:tcPr marL="68580" marR="68580" marT="34290" marB="34290" anchor="b"/>
                </a:tc>
                <a:extLst>
                  <a:ext uri="{0D108BD9-81ED-4DB2-BD59-A6C34878D82A}">
                    <a16:rowId xmlns:a16="http://schemas.microsoft.com/office/drawing/2014/main" val="3536682650"/>
                  </a:ext>
                </a:extLst>
              </a:tr>
              <a:tr h="251460">
                <a:tc>
                  <a:txBody>
                    <a:bodyPr/>
                    <a:lstStyle/>
                    <a:p>
                      <a:pPr algn="ctr" fontAlgn="b"/>
                      <a:r>
                        <a:rPr lang="en-US" sz="1400" u="none" strike="noStrike">
                          <a:effectLst/>
                        </a:rPr>
                        <a:t>2020</a:t>
                      </a:r>
                      <a:endParaRPr lang="en-US" sz="1400" b="0" i="0" u="none" strike="noStrike">
                        <a:solidFill>
                          <a:srgbClr val="000000"/>
                        </a:solidFill>
                        <a:effectLst/>
                        <a:latin typeface="Calibri" panose="020F0502020204030204" pitchFamily="34" charset="0"/>
                      </a:endParaRPr>
                    </a:p>
                  </a:txBody>
                  <a:tcPr marL="68580" marR="68580" marT="34290" marB="34290" anchor="b"/>
                </a:tc>
                <a:tc>
                  <a:txBody>
                    <a:bodyPr/>
                    <a:lstStyle/>
                    <a:p>
                      <a:pPr algn="ctr" fontAlgn="b"/>
                      <a:r>
                        <a:rPr lang="en-US" sz="1400" u="none" strike="noStrike">
                          <a:effectLst/>
                        </a:rPr>
                        <a:t>37</a:t>
                      </a:r>
                      <a:endParaRPr lang="en-US" sz="1400" b="0" i="0" u="none" strike="noStrike">
                        <a:solidFill>
                          <a:srgbClr val="000000"/>
                        </a:solidFill>
                        <a:effectLst/>
                        <a:latin typeface="Calibri" panose="020F0502020204030204" pitchFamily="34" charset="0"/>
                      </a:endParaRPr>
                    </a:p>
                  </a:txBody>
                  <a:tcPr marL="68580" marR="68580" marT="34290" marB="34290" anchor="b"/>
                </a:tc>
                <a:tc>
                  <a:txBody>
                    <a:bodyPr/>
                    <a:lstStyle/>
                    <a:p>
                      <a:pPr algn="ctr" fontAlgn="b"/>
                      <a:r>
                        <a:rPr lang="en-US" sz="1400" u="none" strike="noStrike" dirty="0">
                          <a:effectLst/>
                        </a:rPr>
                        <a:t>16*</a:t>
                      </a:r>
                      <a:endParaRPr lang="en-US" sz="1400" b="0" i="0" u="none" strike="noStrike" dirty="0">
                        <a:solidFill>
                          <a:srgbClr val="000000"/>
                        </a:solidFill>
                        <a:effectLst/>
                        <a:latin typeface="Calibri" panose="020F0502020204030204" pitchFamily="34" charset="0"/>
                      </a:endParaRPr>
                    </a:p>
                  </a:txBody>
                  <a:tcPr marL="68580" marR="68580" marT="34290" marB="34290" anchor="b"/>
                </a:tc>
                <a:tc>
                  <a:txBody>
                    <a:bodyPr/>
                    <a:lstStyle/>
                    <a:p>
                      <a:pPr algn="ctr" fontAlgn="b"/>
                      <a:r>
                        <a:rPr lang="en-US" sz="1400" u="none" strike="noStrike" dirty="0">
                          <a:effectLst/>
                        </a:rPr>
                        <a:t>43.2*</a:t>
                      </a:r>
                      <a:endParaRPr lang="en-US" sz="1400" b="0" i="0" u="none" strike="noStrike" dirty="0">
                        <a:solidFill>
                          <a:srgbClr val="000000"/>
                        </a:solidFill>
                        <a:effectLst/>
                        <a:latin typeface="Calibri" panose="020F0502020204030204" pitchFamily="34" charset="0"/>
                      </a:endParaRPr>
                    </a:p>
                  </a:txBody>
                  <a:tcPr marL="68580" marR="68580" marT="34290" marB="34290" anchor="b"/>
                </a:tc>
                <a:extLst>
                  <a:ext uri="{0D108BD9-81ED-4DB2-BD59-A6C34878D82A}">
                    <a16:rowId xmlns:a16="http://schemas.microsoft.com/office/drawing/2014/main" val="3210676187"/>
                  </a:ext>
                </a:extLst>
              </a:tr>
            </a:tbl>
          </a:graphicData>
        </a:graphic>
      </p:graphicFrame>
      <p:sp>
        <p:nvSpPr>
          <p:cNvPr id="10" name="Content Placeholder 2">
            <a:extLst>
              <a:ext uri="{FF2B5EF4-FFF2-40B4-BE49-F238E27FC236}">
                <a16:creationId xmlns:a16="http://schemas.microsoft.com/office/drawing/2014/main" id="{6269D289-FF3B-41FE-A08A-10887294F99B}"/>
              </a:ext>
            </a:extLst>
          </p:cNvPr>
          <p:cNvSpPr txBox="1">
            <a:spLocks/>
          </p:cNvSpPr>
          <p:nvPr/>
        </p:nvSpPr>
        <p:spPr>
          <a:xfrm>
            <a:off x="236053" y="4126517"/>
            <a:ext cx="1607300" cy="301961"/>
          </a:xfrm>
          <a:prstGeom prst="rect">
            <a:avLst/>
          </a:prstGeom>
        </p:spPr>
        <p:txBody>
          <a:bodyPr vert="horz" lIns="68580" tIns="34290" rIns="68580" bIns="34290" rtlCol="0">
            <a:normAutofit/>
          </a:bodyPr>
          <a:lstStyle>
            <a:lvl1pPr marL="170260" indent="-129779" algn="l" defTabSz="514350" rtl="0" eaLnBrk="1" latinLnBrk="0" hangingPunct="1">
              <a:lnSpc>
                <a:spcPct val="120000"/>
              </a:lnSpc>
              <a:spcBef>
                <a:spcPts val="750"/>
              </a:spcBef>
              <a:buClr>
                <a:schemeClr val="tx2"/>
              </a:buClr>
              <a:buSzPct val="80000"/>
              <a:buFont typeface="Wingdings 3" panose="05040102010807070707" pitchFamily="18" charset="2"/>
              <a:buChar char=""/>
              <a:defRPr sz="2800" kern="1200">
                <a:solidFill>
                  <a:schemeClr val="tx1"/>
                </a:solidFill>
                <a:latin typeface="+mn-lt"/>
                <a:ea typeface="+mn-ea"/>
                <a:cs typeface="+mn-cs"/>
              </a:defRPr>
            </a:lvl1pPr>
            <a:lvl2pPr marL="298847" indent="-128588" algn="l" defTabSz="514350" rtl="0" eaLnBrk="1" latinLnBrk="0" hangingPunct="1">
              <a:lnSpc>
                <a:spcPct val="120000"/>
              </a:lnSpc>
              <a:spcBef>
                <a:spcPts val="113"/>
              </a:spcBef>
              <a:spcAft>
                <a:spcPts val="225"/>
              </a:spcAft>
              <a:buClr>
                <a:schemeClr val="tx2"/>
              </a:buClr>
              <a:buSzPct val="80000"/>
              <a:buFont typeface="Wingdings 3" panose="05040102010807070707" pitchFamily="18" charset="2"/>
              <a:buChar char=""/>
              <a:defRPr sz="2400" kern="1200">
                <a:solidFill>
                  <a:schemeClr val="tx1">
                    <a:lumMod val="75000"/>
                    <a:lumOff val="25000"/>
                  </a:schemeClr>
                </a:solidFill>
                <a:latin typeface="+mn-lt"/>
                <a:ea typeface="+mn-ea"/>
                <a:cs typeface="+mn-cs"/>
              </a:defRPr>
            </a:lvl2pPr>
            <a:lvl3pPr marL="427435" indent="-128588" algn="l" defTabSz="514350" rtl="0" eaLnBrk="1" latinLnBrk="0" hangingPunct="1">
              <a:lnSpc>
                <a:spcPct val="120000"/>
              </a:lnSpc>
              <a:spcBef>
                <a:spcPts val="113"/>
              </a:spcBef>
              <a:spcAft>
                <a:spcPts val="225"/>
              </a:spcAft>
              <a:buClr>
                <a:schemeClr val="tx2"/>
              </a:buClr>
              <a:buSzPct val="80000"/>
              <a:buFont typeface="Wingdings 3" panose="05040102010807070707" pitchFamily="18" charset="2"/>
              <a:buChar char=""/>
              <a:defRPr sz="2000" kern="1200">
                <a:solidFill>
                  <a:schemeClr val="tx1">
                    <a:lumMod val="75000"/>
                    <a:lumOff val="25000"/>
                  </a:schemeClr>
                </a:solidFill>
                <a:latin typeface="+mn-lt"/>
                <a:ea typeface="+mn-ea"/>
                <a:cs typeface="+mn-cs"/>
              </a:defRPr>
            </a:lvl3pPr>
            <a:lvl4pPr marL="557213" indent="-129779" algn="l" defTabSz="514350" rtl="0" eaLnBrk="1" latinLnBrk="0" hangingPunct="1">
              <a:lnSpc>
                <a:spcPct val="120000"/>
              </a:lnSpc>
              <a:spcBef>
                <a:spcPts val="113"/>
              </a:spcBef>
              <a:spcAft>
                <a:spcPts val="225"/>
              </a:spcAft>
              <a:buClr>
                <a:schemeClr val="tx2"/>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4pPr>
            <a:lvl5pPr marL="685800" indent="-128588" algn="l" defTabSz="514350" rtl="0" eaLnBrk="1" latinLnBrk="0" hangingPunct="1">
              <a:lnSpc>
                <a:spcPct val="120000"/>
              </a:lnSpc>
              <a:spcBef>
                <a:spcPts val="113"/>
              </a:spcBef>
              <a:spcAft>
                <a:spcPts val="225"/>
              </a:spcAft>
              <a:buClr>
                <a:schemeClr val="tx2"/>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5pPr>
            <a:lvl6pPr marL="825000" indent="-128588" algn="l" defTabSz="514350" rtl="0" eaLnBrk="1" latinLnBrk="0" hangingPunct="1">
              <a:lnSpc>
                <a:spcPct val="90000"/>
              </a:lnSpc>
              <a:spcBef>
                <a:spcPts val="113"/>
              </a:spcBef>
              <a:spcAft>
                <a:spcPts val="225"/>
              </a:spcAft>
              <a:buClr>
                <a:schemeClr val="accent1"/>
              </a:buClr>
              <a:buSzPct val="80000"/>
              <a:buFont typeface="Corbel" pitchFamily="34" charset="0"/>
              <a:buChar char="•"/>
              <a:defRPr sz="1050" kern="1200">
                <a:solidFill>
                  <a:schemeClr val="accent1"/>
                </a:solidFill>
                <a:latin typeface="+mn-lt"/>
                <a:ea typeface="+mn-ea"/>
                <a:cs typeface="+mn-cs"/>
              </a:defRPr>
            </a:lvl6pPr>
            <a:lvl7pPr marL="975000" indent="-128588" algn="l" defTabSz="514350" rtl="0" eaLnBrk="1" latinLnBrk="0" hangingPunct="1">
              <a:lnSpc>
                <a:spcPct val="90000"/>
              </a:lnSpc>
              <a:spcBef>
                <a:spcPts val="113"/>
              </a:spcBef>
              <a:spcAft>
                <a:spcPts val="225"/>
              </a:spcAft>
              <a:buClr>
                <a:schemeClr val="accent1"/>
              </a:buClr>
              <a:buSzPct val="80000"/>
              <a:buFont typeface="Corbel" pitchFamily="34" charset="0"/>
              <a:buChar char="•"/>
              <a:defRPr sz="1050" kern="1200">
                <a:solidFill>
                  <a:schemeClr val="accent1"/>
                </a:solidFill>
                <a:latin typeface="+mn-lt"/>
                <a:ea typeface="+mn-ea"/>
                <a:cs typeface="+mn-cs"/>
              </a:defRPr>
            </a:lvl7pPr>
            <a:lvl8pPr marL="1125000" indent="-128588" algn="l" defTabSz="514350" rtl="0" eaLnBrk="1" latinLnBrk="0" hangingPunct="1">
              <a:lnSpc>
                <a:spcPct val="90000"/>
              </a:lnSpc>
              <a:spcBef>
                <a:spcPts val="113"/>
              </a:spcBef>
              <a:spcAft>
                <a:spcPts val="225"/>
              </a:spcAft>
              <a:buClr>
                <a:schemeClr val="accent1"/>
              </a:buClr>
              <a:buSzPct val="80000"/>
              <a:buFont typeface="Corbel" pitchFamily="34" charset="0"/>
              <a:buChar char="•"/>
              <a:defRPr sz="1050" kern="1200">
                <a:solidFill>
                  <a:schemeClr val="accent1"/>
                </a:solidFill>
                <a:latin typeface="+mn-lt"/>
                <a:ea typeface="+mn-ea"/>
                <a:cs typeface="+mn-cs"/>
              </a:defRPr>
            </a:lvl8pPr>
            <a:lvl9pPr marL="1275000" indent="-128588" algn="l" defTabSz="514350" rtl="0" eaLnBrk="1" latinLnBrk="0" hangingPunct="1">
              <a:lnSpc>
                <a:spcPct val="90000"/>
              </a:lnSpc>
              <a:spcBef>
                <a:spcPts val="113"/>
              </a:spcBef>
              <a:spcAft>
                <a:spcPts val="225"/>
              </a:spcAft>
              <a:buClr>
                <a:schemeClr val="accent1"/>
              </a:buClr>
              <a:buSzPct val="80000"/>
              <a:buFont typeface="Corbel" pitchFamily="34" charset="0"/>
              <a:buChar char="•"/>
              <a:defRPr sz="1050" kern="1200">
                <a:solidFill>
                  <a:schemeClr val="accent1"/>
                </a:solidFill>
                <a:latin typeface="+mn-lt"/>
                <a:ea typeface="+mn-ea"/>
                <a:cs typeface="+mn-cs"/>
              </a:defRPr>
            </a:lvl9pPr>
          </a:lstStyle>
          <a:p>
            <a:pPr marL="30361" indent="0">
              <a:buNone/>
            </a:pPr>
            <a:r>
              <a:rPr lang="en-US" sz="1400" b="1" dirty="0">
                <a:solidFill>
                  <a:schemeClr val="accent1"/>
                </a:solidFill>
              </a:rPr>
              <a:t>Phase I</a:t>
            </a:r>
          </a:p>
        </p:txBody>
      </p:sp>
      <p:sp>
        <p:nvSpPr>
          <p:cNvPr id="11" name="Content Placeholder 2">
            <a:extLst>
              <a:ext uri="{FF2B5EF4-FFF2-40B4-BE49-F238E27FC236}">
                <a16:creationId xmlns:a16="http://schemas.microsoft.com/office/drawing/2014/main" id="{8498255E-0F1A-4702-9037-58E5515618D9}"/>
              </a:ext>
            </a:extLst>
          </p:cNvPr>
          <p:cNvSpPr txBox="1">
            <a:spLocks/>
          </p:cNvSpPr>
          <p:nvPr/>
        </p:nvSpPr>
        <p:spPr>
          <a:xfrm>
            <a:off x="4899429" y="4131544"/>
            <a:ext cx="3867764" cy="301961"/>
          </a:xfrm>
          <a:prstGeom prst="rect">
            <a:avLst/>
          </a:prstGeom>
        </p:spPr>
        <p:txBody>
          <a:bodyPr vert="horz" lIns="68580" tIns="34290" rIns="68580" bIns="34290" rtlCol="0">
            <a:normAutofit/>
          </a:bodyPr>
          <a:lstStyle>
            <a:lvl1pPr marL="170260" indent="-129779" algn="l" defTabSz="514350" rtl="0" eaLnBrk="1" latinLnBrk="0" hangingPunct="1">
              <a:lnSpc>
                <a:spcPct val="120000"/>
              </a:lnSpc>
              <a:spcBef>
                <a:spcPts val="750"/>
              </a:spcBef>
              <a:buClr>
                <a:schemeClr val="tx2"/>
              </a:buClr>
              <a:buSzPct val="80000"/>
              <a:buFont typeface="Wingdings 3" panose="05040102010807070707" pitchFamily="18" charset="2"/>
              <a:buChar char=""/>
              <a:defRPr sz="2800" kern="1200">
                <a:solidFill>
                  <a:schemeClr val="tx1"/>
                </a:solidFill>
                <a:latin typeface="+mn-lt"/>
                <a:ea typeface="+mn-ea"/>
                <a:cs typeface="+mn-cs"/>
              </a:defRPr>
            </a:lvl1pPr>
            <a:lvl2pPr marL="298847" indent="-128588" algn="l" defTabSz="514350" rtl="0" eaLnBrk="1" latinLnBrk="0" hangingPunct="1">
              <a:lnSpc>
                <a:spcPct val="120000"/>
              </a:lnSpc>
              <a:spcBef>
                <a:spcPts val="113"/>
              </a:spcBef>
              <a:spcAft>
                <a:spcPts val="225"/>
              </a:spcAft>
              <a:buClr>
                <a:schemeClr val="tx2"/>
              </a:buClr>
              <a:buSzPct val="80000"/>
              <a:buFont typeface="Wingdings 3" panose="05040102010807070707" pitchFamily="18" charset="2"/>
              <a:buChar char=""/>
              <a:defRPr sz="2400" kern="1200">
                <a:solidFill>
                  <a:schemeClr val="tx1">
                    <a:lumMod val="75000"/>
                    <a:lumOff val="25000"/>
                  </a:schemeClr>
                </a:solidFill>
                <a:latin typeface="+mn-lt"/>
                <a:ea typeface="+mn-ea"/>
                <a:cs typeface="+mn-cs"/>
              </a:defRPr>
            </a:lvl2pPr>
            <a:lvl3pPr marL="427435" indent="-128588" algn="l" defTabSz="514350" rtl="0" eaLnBrk="1" latinLnBrk="0" hangingPunct="1">
              <a:lnSpc>
                <a:spcPct val="120000"/>
              </a:lnSpc>
              <a:spcBef>
                <a:spcPts val="113"/>
              </a:spcBef>
              <a:spcAft>
                <a:spcPts val="225"/>
              </a:spcAft>
              <a:buClr>
                <a:schemeClr val="tx2"/>
              </a:buClr>
              <a:buSzPct val="80000"/>
              <a:buFont typeface="Wingdings 3" panose="05040102010807070707" pitchFamily="18" charset="2"/>
              <a:buChar char=""/>
              <a:defRPr sz="2000" kern="1200">
                <a:solidFill>
                  <a:schemeClr val="tx1">
                    <a:lumMod val="75000"/>
                    <a:lumOff val="25000"/>
                  </a:schemeClr>
                </a:solidFill>
                <a:latin typeface="+mn-lt"/>
                <a:ea typeface="+mn-ea"/>
                <a:cs typeface="+mn-cs"/>
              </a:defRPr>
            </a:lvl3pPr>
            <a:lvl4pPr marL="557213" indent="-129779" algn="l" defTabSz="514350" rtl="0" eaLnBrk="1" latinLnBrk="0" hangingPunct="1">
              <a:lnSpc>
                <a:spcPct val="120000"/>
              </a:lnSpc>
              <a:spcBef>
                <a:spcPts val="113"/>
              </a:spcBef>
              <a:spcAft>
                <a:spcPts val="225"/>
              </a:spcAft>
              <a:buClr>
                <a:schemeClr val="tx2"/>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4pPr>
            <a:lvl5pPr marL="685800" indent="-128588" algn="l" defTabSz="514350" rtl="0" eaLnBrk="1" latinLnBrk="0" hangingPunct="1">
              <a:lnSpc>
                <a:spcPct val="120000"/>
              </a:lnSpc>
              <a:spcBef>
                <a:spcPts val="113"/>
              </a:spcBef>
              <a:spcAft>
                <a:spcPts val="225"/>
              </a:spcAft>
              <a:buClr>
                <a:schemeClr val="tx2"/>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5pPr>
            <a:lvl6pPr marL="825000" indent="-128588" algn="l" defTabSz="514350" rtl="0" eaLnBrk="1" latinLnBrk="0" hangingPunct="1">
              <a:lnSpc>
                <a:spcPct val="90000"/>
              </a:lnSpc>
              <a:spcBef>
                <a:spcPts val="113"/>
              </a:spcBef>
              <a:spcAft>
                <a:spcPts val="225"/>
              </a:spcAft>
              <a:buClr>
                <a:schemeClr val="accent1"/>
              </a:buClr>
              <a:buSzPct val="80000"/>
              <a:buFont typeface="Corbel" pitchFamily="34" charset="0"/>
              <a:buChar char="•"/>
              <a:defRPr sz="1050" kern="1200">
                <a:solidFill>
                  <a:schemeClr val="accent1"/>
                </a:solidFill>
                <a:latin typeface="+mn-lt"/>
                <a:ea typeface="+mn-ea"/>
                <a:cs typeface="+mn-cs"/>
              </a:defRPr>
            </a:lvl6pPr>
            <a:lvl7pPr marL="975000" indent="-128588" algn="l" defTabSz="514350" rtl="0" eaLnBrk="1" latinLnBrk="0" hangingPunct="1">
              <a:lnSpc>
                <a:spcPct val="90000"/>
              </a:lnSpc>
              <a:spcBef>
                <a:spcPts val="113"/>
              </a:spcBef>
              <a:spcAft>
                <a:spcPts val="225"/>
              </a:spcAft>
              <a:buClr>
                <a:schemeClr val="accent1"/>
              </a:buClr>
              <a:buSzPct val="80000"/>
              <a:buFont typeface="Corbel" pitchFamily="34" charset="0"/>
              <a:buChar char="•"/>
              <a:defRPr sz="1050" kern="1200">
                <a:solidFill>
                  <a:schemeClr val="accent1"/>
                </a:solidFill>
                <a:latin typeface="+mn-lt"/>
                <a:ea typeface="+mn-ea"/>
                <a:cs typeface="+mn-cs"/>
              </a:defRPr>
            </a:lvl7pPr>
            <a:lvl8pPr marL="1125000" indent="-128588" algn="l" defTabSz="514350" rtl="0" eaLnBrk="1" latinLnBrk="0" hangingPunct="1">
              <a:lnSpc>
                <a:spcPct val="90000"/>
              </a:lnSpc>
              <a:spcBef>
                <a:spcPts val="113"/>
              </a:spcBef>
              <a:spcAft>
                <a:spcPts val="225"/>
              </a:spcAft>
              <a:buClr>
                <a:schemeClr val="accent1"/>
              </a:buClr>
              <a:buSzPct val="80000"/>
              <a:buFont typeface="Corbel" pitchFamily="34" charset="0"/>
              <a:buChar char="•"/>
              <a:defRPr sz="1050" kern="1200">
                <a:solidFill>
                  <a:schemeClr val="accent1"/>
                </a:solidFill>
                <a:latin typeface="+mn-lt"/>
                <a:ea typeface="+mn-ea"/>
                <a:cs typeface="+mn-cs"/>
              </a:defRPr>
            </a:lvl8pPr>
            <a:lvl9pPr marL="1275000" indent="-128588" algn="l" defTabSz="514350" rtl="0" eaLnBrk="1" latinLnBrk="0" hangingPunct="1">
              <a:lnSpc>
                <a:spcPct val="90000"/>
              </a:lnSpc>
              <a:spcBef>
                <a:spcPts val="113"/>
              </a:spcBef>
              <a:spcAft>
                <a:spcPts val="225"/>
              </a:spcAft>
              <a:buClr>
                <a:schemeClr val="accent1"/>
              </a:buClr>
              <a:buSzPct val="80000"/>
              <a:buFont typeface="Corbel" pitchFamily="34" charset="0"/>
              <a:buChar char="•"/>
              <a:defRPr sz="1050" kern="1200">
                <a:solidFill>
                  <a:schemeClr val="accent1"/>
                </a:solidFill>
                <a:latin typeface="+mn-lt"/>
                <a:ea typeface="+mn-ea"/>
                <a:cs typeface="+mn-cs"/>
              </a:defRPr>
            </a:lvl9pPr>
          </a:lstStyle>
          <a:p>
            <a:pPr marL="30361" indent="0">
              <a:buNone/>
            </a:pPr>
            <a:r>
              <a:rPr lang="en-US" sz="1400" b="1" dirty="0">
                <a:solidFill>
                  <a:schemeClr val="tx2"/>
                </a:solidFill>
              </a:rPr>
              <a:t>Phase II  </a:t>
            </a:r>
            <a:r>
              <a:rPr lang="en-US" sz="1000" b="1" i="1" dirty="0">
                <a:solidFill>
                  <a:schemeClr val="tx2"/>
                </a:solidFill>
              </a:rPr>
              <a:t>(* indicates preliminary decisions)</a:t>
            </a:r>
            <a:endParaRPr lang="en-US" sz="1400" b="1" i="1" dirty="0">
              <a:solidFill>
                <a:schemeClr val="tx2"/>
              </a:solidFill>
            </a:endParaRPr>
          </a:p>
        </p:txBody>
      </p:sp>
    </p:spTree>
    <p:extLst>
      <p:ext uri="{BB962C8B-B14F-4D97-AF65-F5344CB8AC3E}">
        <p14:creationId xmlns:p14="http://schemas.microsoft.com/office/powerpoint/2010/main" val="67649853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nip Diagonal Corner Rectangle 14"/>
          <p:cNvSpPr/>
          <p:nvPr/>
        </p:nvSpPr>
        <p:spPr>
          <a:xfrm>
            <a:off x="555559" y="982700"/>
            <a:ext cx="2367731" cy="5098058"/>
          </a:xfrm>
          <a:prstGeom prst="snip2DiagRect">
            <a:avLst/>
          </a:prstGeom>
          <a:solidFill>
            <a:srgbClr val="00B0F0"/>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nip Diagonal Corner Rectangle 13"/>
          <p:cNvSpPr/>
          <p:nvPr/>
        </p:nvSpPr>
        <p:spPr>
          <a:xfrm>
            <a:off x="3245039" y="982702"/>
            <a:ext cx="2367731" cy="5093835"/>
          </a:xfrm>
          <a:prstGeom prst="snip2Diag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nip Diagonal Corner Rectangle 15"/>
          <p:cNvSpPr/>
          <p:nvPr/>
        </p:nvSpPr>
        <p:spPr>
          <a:xfrm>
            <a:off x="5954180" y="982702"/>
            <a:ext cx="2367731" cy="4469833"/>
          </a:xfrm>
          <a:prstGeom prst="snip2DiagRect">
            <a:avLst/>
          </a:prstGeom>
          <a:solidFill>
            <a:srgbClr val="0070C0"/>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a:t>DOE Particle Physics Agency Partnerships</a:t>
            </a:r>
          </a:p>
        </p:txBody>
      </p:sp>
      <p:sp>
        <p:nvSpPr>
          <p:cNvPr id="8" name="Content Placeholder 7"/>
          <p:cNvSpPr>
            <a:spLocks noGrp="1"/>
          </p:cNvSpPr>
          <p:nvPr>
            <p:ph sz="half" idx="2"/>
          </p:nvPr>
        </p:nvSpPr>
        <p:spPr>
          <a:xfrm>
            <a:off x="555559" y="2234683"/>
            <a:ext cx="2367731" cy="1570403"/>
          </a:xfrm>
        </p:spPr>
        <p:txBody>
          <a:bodyPr>
            <a:normAutofit fontScale="70000" lnSpcReduction="20000"/>
          </a:bodyPr>
          <a:lstStyle/>
          <a:p>
            <a:r>
              <a:rPr lang="en-US" dirty="0">
                <a:solidFill>
                  <a:schemeClr val="bg1"/>
                </a:solidFill>
              </a:rPr>
              <a:t>Proposal driven program</a:t>
            </a:r>
          </a:p>
          <a:p>
            <a:r>
              <a:rPr lang="en-US" dirty="0">
                <a:solidFill>
                  <a:schemeClr val="bg1"/>
                </a:solidFill>
              </a:rPr>
              <a:t>Funds facilities and equipment, such as telescopes, through cooperative agreements with research consortia</a:t>
            </a:r>
          </a:p>
        </p:txBody>
      </p:sp>
      <p:sp>
        <p:nvSpPr>
          <p:cNvPr id="5" name="Slide Number Placeholder 4"/>
          <p:cNvSpPr>
            <a:spLocks noGrp="1"/>
          </p:cNvSpPr>
          <p:nvPr>
            <p:ph type="sldNum" sz="quarter" idx="12"/>
          </p:nvPr>
        </p:nvSpPr>
        <p:spPr/>
        <p:txBody>
          <a:bodyPr/>
          <a:lstStyle/>
          <a:p>
            <a:fld id="{600448BA-62AF-4340-AB5F-316C0E06117B}" type="slidenum">
              <a:rPr lang="en-US" smtClean="0"/>
              <a:pPr/>
              <a:t>132</a:t>
            </a:fld>
            <a:endParaRPr lang="en-US"/>
          </a:p>
        </p:txBody>
      </p:sp>
      <p:sp>
        <p:nvSpPr>
          <p:cNvPr id="9" name="Content Placeholder 6"/>
          <p:cNvSpPr>
            <a:spLocks noGrp="1"/>
          </p:cNvSpPr>
          <p:nvPr>
            <p:ph sz="half" idx="1"/>
          </p:nvPr>
        </p:nvSpPr>
        <p:spPr>
          <a:xfrm>
            <a:off x="3264702" y="2234683"/>
            <a:ext cx="2367731" cy="1570403"/>
          </a:xfrm>
        </p:spPr>
        <p:txBody>
          <a:bodyPr>
            <a:normAutofit fontScale="70000" lnSpcReduction="20000"/>
          </a:bodyPr>
          <a:lstStyle/>
          <a:p>
            <a:r>
              <a:rPr lang="en-US" dirty="0">
                <a:solidFill>
                  <a:schemeClr val="bg1"/>
                </a:solidFill>
              </a:rPr>
              <a:t>Mission driven program</a:t>
            </a:r>
          </a:p>
          <a:p>
            <a:r>
              <a:rPr lang="en-US" dirty="0">
                <a:solidFill>
                  <a:schemeClr val="bg1"/>
                </a:solidFill>
              </a:rPr>
              <a:t>National Laboratory enterprise and National User Facilities provide important capabilities &amp; expertise </a:t>
            </a:r>
          </a:p>
        </p:txBody>
      </p:sp>
      <p:sp>
        <p:nvSpPr>
          <p:cNvPr id="10" name="Content Placeholder 7"/>
          <p:cNvSpPr txBox="1">
            <a:spLocks/>
          </p:cNvSpPr>
          <p:nvPr/>
        </p:nvSpPr>
        <p:spPr>
          <a:xfrm>
            <a:off x="5954182" y="2234683"/>
            <a:ext cx="2367731" cy="1865371"/>
          </a:xfrm>
          <a:prstGeom prst="rect">
            <a:avLst/>
          </a:prstGeom>
        </p:spPr>
        <p:txBody>
          <a:bodyPr vert="horz" lIns="91440" tIns="45720" rIns="91440" bIns="45720" rtlCol="0">
            <a:normAutofit fontScale="70000" lnSpcReduction="20000"/>
          </a:bodyPr>
          <a:lstStyle>
            <a:lvl1pPr marL="227013" indent="-173038" algn="l" defTabSz="685800" rtl="0" eaLnBrk="1" latinLnBrk="0" hangingPunct="1">
              <a:lnSpc>
                <a:spcPct val="120000"/>
              </a:lnSpc>
              <a:spcBef>
                <a:spcPts val="1000"/>
              </a:spcBef>
              <a:buClr>
                <a:schemeClr val="tx2"/>
              </a:buClr>
              <a:buSzPct val="80000"/>
              <a:buFont typeface="Wingdings 3" panose="05040102010807070707" pitchFamily="18" charset="2"/>
              <a:buChar char=""/>
              <a:defRPr sz="1650" kern="1200">
                <a:solidFill>
                  <a:schemeClr val="tx1"/>
                </a:solidFill>
                <a:latin typeface="+mn-lt"/>
                <a:ea typeface="+mn-ea"/>
                <a:cs typeface="+mn-cs"/>
              </a:defRPr>
            </a:lvl1pPr>
            <a:lvl2pPr marL="39846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500" kern="1200">
                <a:solidFill>
                  <a:schemeClr val="tx1">
                    <a:lumMod val="75000"/>
                    <a:lumOff val="25000"/>
                  </a:schemeClr>
                </a:solidFill>
                <a:latin typeface="+mn-lt"/>
                <a:ea typeface="+mn-ea"/>
                <a:cs typeface="+mn-cs"/>
              </a:defRPr>
            </a:lvl2pPr>
            <a:lvl3pPr marL="56991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350" kern="1200">
                <a:solidFill>
                  <a:schemeClr val="tx1">
                    <a:lumMod val="75000"/>
                    <a:lumOff val="25000"/>
                  </a:schemeClr>
                </a:solidFill>
                <a:latin typeface="+mn-lt"/>
                <a:ea typeface="+mn-ea"/>
                <a:cs typeface="+mn-cs"/>
              </a:defRPr>
            </a:lvl3pPr>
            <a:lvl4pPr marL="742950" indent="-173038"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200" kern="1200">
                <a:solidFill>
                  <a:schemeClr val="tx1">
                    <a:lumMod val="75000"/>
                    <a:lumOff val="25000"/>
                  </a:schemeClr>
                </a:solidFill>
                <a:latin typeface="+mn-lt"/>
                <a:ea typeface="+mn-ea"/>
                <a:cs typeface="+mn-cs"/>
              </a:defRPr>
            </a:lvl4pPr>
            <a:lvl5pPr marL="914400"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200" kern="1200">
                <a:solidFill>
                  <a:schemeClr val="tx1">
                    <a:lumMod val="75000"/>
                    <a:lumOff val="25000"/>
                  </a:schemeClr>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9pPr>
          </a:lstStyle>
          <a:p>
            <a:r>
              <a:rPr lang="en-US" dirty="0">
                <a:solidFill>
                  <a:schemeClr val="bg1"/>
                </a:solidFill>
              </a:rPr>
              <a:t>Mission driven program</a:t>
            </a:r>
          </a:p>
          <a:p>
            <a:r>
              <a:rPr lang="en-US" dirty="0">
                <a:solidFill>
                  <a:schemeClr val="bg1"/>
                </a:solidFill>
              </a:rPr>
              <a:t>Expertise in human spaceflight, aeronautics, space science, and space applications </a:t>
            </a:r>
          </a:p>
          <a:p>
            <a:r>
              <a:rPr lang="en-US" dirty="0">
                <a:solidFill>
                  <a:schemeClr val="bg1"/>
                </a:solidFill>
              </a:rPr>
              <a:t>Partnership enables unique science opportunities</a:t>
            </a:r>
          </a:p>
          <a:p>
            <a:endParaRPr lang="en-US" dirty="0">
              <a:solidFill>
                <a:schemeClr val="bg1"/>
              </a:solidFill>
            </a:endParaRPr>
          </a:p>
        </p:txBody>
      </p:sp>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61903" y="1061357"/>
            <a:ext cx="1173324" cy="1173324"/>
          </a:xfrm>
          <a:prstGeom prst="rect">
            <a:avLst/>
          </a:prstGeom>
        </p:spPr>
      </p:pic>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78451" y="1087048"/>
            <a:ext cx="1121942" cy="1121942"/>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36603" y="1061357"/>
            <a:ext cx="1402887" cy="1173324"/>
          </a:xfrm>
          <a:prstGeom prst="rect">
            <a:avLst/>
          </a:prstGeom>
        </p:spPr>
      </p:pic>
      <p:sp>
        <p:nvSpPr>
          <p:cNvPr id="3" name="Left-Right Arrow 2"/>
          <p:cNvSpPr/>
          <p:nvPr/>
        </p:nvSpPr>
        <p:spPr>
          <a:xfrm>
            <a:off x="1032387" y="3598533"/>
            <a:ext cx="4454012" cy="392695"/>
          </a:xfrm>
          <a:prstGeom prst="lef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1400" dirty="0"/>
              <a:t>HEPAP Coordination</a:t>
            </a:r>
          </a:p>
        </p:txBody>
      </p:sp>
      <p:sp>
        <p:nvSpPr>
          <p:cNvPr id="17" name="Left-Right Arrow 16"/>
          <p:cNvSpPr/>
          <p:nvPr/>
        </p:nvSpPr>
        <p:spPr>
          <a:xfrm>
            <a:off x="1160203" y="3940760"/>
            <a:ext cx="6813758" cy="391657"/>
          </a:xfrm>
          <a:prstGeom prst="lef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1400" dirty="0"/>
              <a:t>AAAC Coordination</a:t>
            </a:r>
          </a:p>
        </p:txBody>
      </p:sp>
      <p:sp>
        <p:nvSpPr>
          <p:cNvPr id="6" name="Rounded Rectangle 5"/>
          <p:cNvSpPr/>
          <p:nvPr/>
        </p:nvSpPr>
        <p:spPr>
          <a:xfrm>
            <a:off x="963207" y="4482557"/>
            <a:ext cx="4523195" cy="214826"/>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1400" dirty="0"/>
          </a:p>
        </p:txBody>
      </p:sp>
      <p:sp>
        <p:nvSpPr>
          <p:cNvPr id="18" name="Rounded Rectangle 17"/>
          <p:cNvSpPr/>
          <p:nvPr/>
        </p:nvSpPr>
        <p:spPr>
          <a:xfrm>
            <a:off x="1907265" y="4781216"/>
            <a:ext cx="3579137" cy="214826"/>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1400" dirty="0"/>
          </a:p>
        </p:txBody>
      </p:sp>
      <p:sp>
        <p:nvSpPr>
          <p:cNvPr id="19" name="Rounded Rectangle 18"/>
          <p:cNvSpPr/>
          <p:nvPr/>
        </p:nvSpPr>
        <p:spPr>
          <a:xfrm>
            <a:off x="963205" y="5069415"/>
            <a:ext cx="7245270" cy="214826"/>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1400" dirty="0"/>
          </a:p>
        </p:txBody>
      </p:sp>
      <p:sp>
        <p:nvSpPr>
          <p:cNvPr id="20" name="Rounded Rectangle 19"/>
          <p:cNvSpPr/>
          <p:nvPr/>
        </p:nvSpPr>
        <p:spPr>
          <a:xfrm>
            <a:off x="963207" y="5360955"/>
            <a:ext cx="4523195" cy="214826"/>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1400" dirty="0"/>
          </a:p>
        </p:txBody>
      </p:sp>
      <p:sp>
        <p:nvSpPr>
          <p:cNvPr id="21" name="Rounded Rectangle 20"/>
          <p:cNvSpPr/>
          <p:nvPr/>
        </p:nvSpPr>
        <p:spPr>
          <a:xfrm>
            <a:off x="1907263" y="5659614"/>
            <a:ext cx="6301212" cy="238286"/>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1400" dirty="0"/>
          </a:p>
        </p:txBody>
      </p:sp>
      <p:sp>
        <p:nvSpPr>
          <p:cNvPr id="7" name="TextBox 6"/>
          <p:cNvSpPr txBox="1"/>
          <p:nvPr/>
        </p:nvSpPr>
        <p:spPr>
          <a:xfrm>
            <a:off x="3264700" y="4423242"/>
            <a:ext cx="2340119" cy="307777"/>
          </a:xfrm>
          <a:prstGeom prst="rect">
            <a:avLst/>
          </a:prstGeom>
          <a:noFill/>
        </p:spPr>
        <p:txBody>
          <a:bodyPr wrap="square" rtlCol="0">
            <a:spAutoFit/>
          </a:bodyPr>
          <a:lstStyle/>
          <a:p>
            <a:pPr algn="ctr"/>
            <a:r>
              <a:rPr lang="en-US" sz="1400" dirty="0">
                <a:solidFill>
                  <a:schemeClr val="bg1"/>
                </a:solidFill>
              </a:rPr>
              <a:t>Energy Frontier</a:t>
            </a:r>
          </a:p>
        </p:txBody>
      </p:sp>
      <p:sp>
        <p:nvSpPr>
          <p:cNvPr id="23" name="TextBox 22"/>
          <p:cNvSpPr txBox="1"/>
          <p:nvPr/>
        </p:nvSpPr>
        <p:spPr>
          <a:xfrm>
            <a:off x="3264696" y="4724088"/>
            <a:ext cx="2337484" cy="307777"/>
          </a:xfrm>
          <a:prstGeom prst="rect">
            <a:avLst/>
          </a:prstGeom>
          <a:noFill/>
        </p:spPr>
        <p:txBody>
          <a:bodyPr wrap="square" rtlCol="0">
            <a:spAutoFit/>
          </a:bodyPr>
          <a:lstStyle/>
          <a:p>
            <a:pPr algn="ctr"/>
            <a:r>
              <a:rPr lang="en-US" sz="1400" dirty="0">
                <a:solidFill>
                  <a:schemeClr val="bg1"/>
                </a:solidFill>
              </a:rPr>
              <a:t>Intensity Frontier</a:t>
            </a:r>
          </a:p>
        </p:txBody>
      </p:sp>
      <p:sp>
        <p:nvSpPr>
          <p:cNvPr id="24" name="TextBox 23"/>
          <p:cNvSpPr txBox="1"/>
          <p:nvPr/>
        </p:nvSpPr>
        <p:spPr>
          <a:xfrm>
            <a:off x="3268676" y="5011744"/>
            <a:ext cx="2340119" cy="307777"/>
          </a:xfrm>
          <a:prstGeom prst="rect">
            <a:avLst/>
          </a:prstGeom>
          <a:noFill/>
        </p:spPr>
        <p:txBody>
          <a:bodyPr wrap="square" rtlCol="0">
            <a:spAutoFit/>
          </a:bodyPr>
          <a:lstStyle/>
          <a:p>
            <a:pPr algn="ctr"/>
            <a:r>
              <a:rPr lang="en-US" sz="1400" dirty="0">
                <a:solidFill>
                  <a:schemeClr val="bg1"/>
                </a:solidFill>
              </a:rPr>
              <a:t>Cosmic Frontier</a:t>
            </a:r>
          </a:p>
        </p:txBody>
      </p:sp>
      <p:sp>
        <p:nvSpPr>
          <p:cNvPr id="25" name="TextBox 24"/>
          <p:cNvSpPr txBox="1"/>
          <p:nvPr/>
        </p:nvSpPr>
        <p:spPr>
          <a:xfrm>
            <a:off x="3268672" y="5302502"/>
            <a:ext cx="2337484" cy="307777"/>
          </a:xfrm>
          <a:prstGeom prst="rect">
            <a:avLst/>
          </a:prstGeom>
          <a:noFill/>
        </p:spPr>
        <p:txBody>
          <a:bodyPr wrap="square" rtlCol="0">
            <a:spAutoFit/>
          </a:bodyPr>
          <a:lstStyle/>
          <a:p>
            <a:pPr algn="ctr"/>
            <a:r>
              <a:rPr lang="en-US" sz="1400" dirty="0">
                <a:solidFill>
                  <a:schemeClr val="bg1"/>
                </a:solidFill>
              </a:rPr>
              <a:t>Theoretical Physics</a:t>
            </a:r>
          </a:p>
        </p:txBody>
      </p:sp>
      <p:sp>
        <p:nvSpPr>
          <p:cNvPr id="26" name="TextBox 25"/>
          <p:cNvSpPr txBox="1"/>
          <p:nvPr/>
        </p:nvSpPr>
        <p:spPr>
          <a:xfrm>
            <a:off x="3262062" y="5615475"/>
            <a:ext cx="2340119" cy="307777"/>
          </a:xfrm>
          <a:prstGeom prst="rect">
            <a:avLst/>
          </a:prstGeom>
          <a:noFill/>
        </p:spPr>
        <p:txBody>
          <a:bodyPr wrap="square" rtlCol="0">
            <a:spAutoFit/>
          </a:bodyPr>
          <a:lstStyle/>
          <a:p>
            <a:pPr algn="ctr"/>
            <a:r>
              <a:rPr lang="en-US" sz="1400" dirty="0">
                <a:solidFill>
                  <a:schemeClr val="bg1"/>
                </a:solidFill>
              </a:rPr>
              <a:t>Technology R&amp;D</a:t>
            </a:r>
          </a:p>
        </p:txBody>
      </p:sp>
      <p:sp>
        <p:nvSpPr>
          <p:cNvPr id="28" name="TextBox 27"/>
          <p:cNvSpPr txBox="1"/>
          <p:nvPr/>
        </p:nvSpPr>
        <p:spPr>
          <a:xfrm>
            <a:off x="579865" y="4449226"/>
            <a:ext cx="2340119" cy="276999"/>
          </a:xfrm>
          <a:prstGeom prst="rect">
            <a:avLst/>
          </a:prstGeom>
          <a:noFill/>
        </p:spPr>
        <p:txBody>
          <a:bodyPr wrap="square" rtlCol="0">
            <a:spAutoFit/>
          </a:bodyPr>
          <a:lstStyle/>
          <a:p>
            <a:pPr algn="ctr"/>
            <a:r>
              <a:rPr lang="en-US" sz="1200" i="1" dirty="0">
                <a:solidFill>
                  <a:schemeClr val="bg1"/>
                </a:solidFill>
              </a:rPr>
              <a:t>Strong connections</a:t>
            </a:r>
          </a:p>
        </p:txBody>
      </p:sp>
      <p:sp>
        <p:nvSpPr>
          <p:cNvPr id="29" name="TextBox 28"/>
          <p:cNvSpPr txBox="1"/>
          <p:nvPr/>
        </p:nvSpPr>
        <p:spPr>
          <a:xfrm>
            <a:off x="579861" y="4746902"/>
            <a:ext cx="2337484" cy="276999"/>
          </a:xfrm>
          <a:prstGeom prst="rect">
            <a:avLst/>
          </a:prstGeom>
          <a:noFill/>
        </p:spPr>
        <p:txBody>
          <a:bodyPr wrap="square" rtlCol="0">
            <a:spAutoFit/>
          </a:bodyPr>
          <a:lstStyle/>
          <a:p>
            <a:pPr algn="r"/>
            <a:r>
              <a:rPr lang="en-US" sz="1200" i="1" dirty="0">
                <a:solidFill>
                  <a:schemeClr val="bg1"/>
                </a:solidFill>
              </a:rPr>
              <a:t>Modest ties</a:t>
            </a:r>
          </a:p>
        </p:txBody>
      </p:sp>
      <p:sp>
        <p:nvSpPr>
          <p:cNvPr id="30" name="TextBox 29"/>
          <p:cNvSpPr txBox="1"/>
          <p:nvPr/>
        </p:nvSpPr>
        <p:spPr>
          <a:xfrm>
            <a:off x="583841" y="5034558"/>
            <a:ext cx="2340119" cy="276999"/>
          </a:xfrm>
          <a:prstGeom prst="rect">
            <a:avLst/>
          </a:prstGeom>
          <a:noFill/>
        </p:spPr>
        <p:txBody>
          <a:bodyPr wrap="square" rtlCol="0">
            <a:spAutoFit/>
          </a:bodyPr>
          <a:lstStyle/>
          <a:p>
            <a:pPr algn="ctr"/>
            <a:r>
              <a:rPr lang="en-US" sz="1200" i="1" dirty="0">
                <a:solidFill>
                  <a:schemeClr val="bg1"/>
                </a:solidFill>
              </a:rPr>
              <a:t>Strong connections</a:t>
            </a:r>
          </a:p>
        </p:txBody>
      </p:sp>
      <p:sp>
        <p:nvSpPr>
          <p:cNvPr id="31" name="TextBox 30"/>
          <p:cNvSpPr txBox="1"/>
          <p:nvPr/>
        </p:nvSpPr>
        <p:spPr>
          <a:xfrm>
            <a:off x="583837" y="5322402"/>
            <a:ext cx="2337484" cy="276999"/>
          </a:xfrm>
          <a:prstGeom prst="rect">
            <a:avLst/>
          </a:prstGeom>
          <a:noFill/>
        </p:spPr>
        <p:txBody>
          <a:bodyPr wrap="square" rtlCol="0">
            <a:spAutoFit/>
          </a:bodyPr>
          <a:lstStyle/>
          <a:p>
            <a:pPr algn="ctr"/>
            <a:r>
              <a:rPr lang="en-US" sz="1200" i="1" dirty="0">
                <a:solidFill>
                  <a:schemeClr val="bg1"/>
                </a:solidFill>
              </a:rPr>
              <a:t>Strong connections</a:t>
            </a:r>
          </a:p>
        </p:txBody>
      </p:sp>
      <p:sp>
        <p:nvSpPr>
          <p:cNvPr id="32" name="TextBox 31"/>
          <p:cNvSpPr txBox="1"/>
          <p:nvPr/>
        </p:nvSpPr>
        <p:spPr>
          <a:xfrm>
            <a:off x="577227" y="5628457"/>
            <a:ext cx="2340119" cy="276999"/>
          </a:xfrm>
          <a:prstGeom prst="rect">
            <a:avLst/>
          </a:prstGeom>
          <a:noFill/>
        </p:spPr>
        <p:txBody>
          <a:bodyPr wrap="square" rtlCol="0">
            <a:spAutoFit/>
          </a:bodyPr>
          <a:lstStyle/>
          <a:p>
            <a:pPr algn="r"/>
            <a:r>
              <a:rPr lang="en-US" sz="1200" i="1" dirty="0">
                <a:solidFill>
                  <a:schemeClr val="bg1"/>
                </a:solidFill>
              </a:rPr>
              <a:t>Modest ties</a:t>
            </a:r>
          </a:p>
        </p:txBody>
      </p:sp>
      <p:sp>
        <p:nvSpPr>
          <p:cNvPr id="33" name="TextBox 32"/>
          <p:cNvSpPr txBox="1"/>
          <p:nvPr/>
        </p:nvSpPr>
        <p:spPr>
          <a:xfrm>
            <a:off x="5960440" y="5037055"/>
            <a:ext cx="2340119" cy="276999"/>
          </a:xfrm>
          <a:prstGeom prst="rect">
            <a:avLst/>
          </a:prstGeom>
          <a:noFill/>
        </p:spPr>
        <p:txBody>
          <a:bodyPr wrap="square" rtlCol="0">
            <a:spAutoFit/>
          </a:bodyPr>
          <a:lstStyle/>
          <a:p>
            <a:pPr algn="ctr"/>
            <a:r>
              <a:rPr lang="en-US" sz="1200" i="1" dirty="0">
                <a:solidFill>
                  <a:schemeClr val="bg1"/>
                </a:solidFill>
              </a:rPr>
              <a:t>Space-based experiments</a:t>
            </a:r>
          </a:p>
        </p:txBody>
      </p:sp>
      <p:pic>
        <p:nvPicPr>
          <p:cNvPr id="1030" name="Picture 6" descr="Image result for DHS seal"/>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363523" y="5516193"/>
            <a:ext cx="687863" cy="685800"/>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p:cNvGrpSpPr/>
          <p:nvPr/>
        </p:nvGrpSpPr>
        <p:grpSpPr>
          <a:xfrm>
            <a:off x="8044545" y="5769313"/>
            <a:ext cx="635550" cy="559080"/>
            <a:chOff x="8066403" y="5788977"/>
            <a:chExt cx="635550" cy="559080"/>
          </a:xfrm>
        </p:grpSpPr>
        <p:sp>
          <p:nvSpPr>
            <p:cNvPr id="22" name="Rectangle 21"/>
            <p:cNvSpPr/>
            <p:nvPr/>
          </p:nvSpPr>
          <p:spPr>
            <a:xfrm>
              <a:off x="8134604" y="5859093"/>
              <a:ext cx="424510" cy="2221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Image result for NIH logo"/>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066403" y="5788977"/>
              <a:ext cx="635550" cy="559080"/>
            </a:xfrm>
            <a:prstGeom prst="rect">
              <a:avLst/>
            </a:prstGeom>
            <a:noFill/>
          </p:spPr>
        </p:pic>
      </p:grpSp>
      <p:pic>
        <p:nvPicPr>
          <p:cNvPr id="1026" name="Picture 2" descr="Image result for department of defense seal"/>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685992" y="5517960"/>
            <a:ext cx="690575" cy="6898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NIST seal"/>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431168" y="5772914"/>
            <a:ext cx="877750" cy="412941"/>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39" name="Footer Placeholder 38"/>
          <p:cNvSpPr>
            <a:spLocks noGrp="1"/>
          </p:cNvSpPr>
          <p:nvPr>
            <p:ph type="ftr" sz="quarter" idx="11"/>
          </p:nvPr>
        </p:nvSpPr>
        <p:spPr/>
        <p:txBody>
          <a:bodyPr/>
          <a:lstStyle/>
          <a:p>
            <a:r>
              <a:rPr lang="en-US" dirty="0"/>
              <a:t>HEP @ 53rd Annual Users Mtg</a:t>
            </a:r>
          </a:p>
        </p:txBody>
      </p:sp>
      <p:sp>
        <p:nvSpPr>
          <p:cNvPr id="4" name="Date Placeholder 3">
            <a:extLst>
              <a:ext uri="{FF2B5EF4-FFF2-40B4-BE49-F238E27FC236}">
                <a16:creationId xmlns:a16="http://schemas.microsoft.com/office/drawing/2014/main" id="{F33408D8-398A-4FF6-BA63-7868AB564B92}"/>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302787594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Program Advice and Coordination</a:t>
            </a:r>
            <a:endParaRPr lang="en-US" dirty="0"/>
          </a:p>
        </p:txBody>
      </p:sp>
      <p:sp>
        <p:nvSpPr>
          <p:cNvPr id="2" name="Content Placeholder 1"/>
          <p:cNvSpPr>
            <a:spLocks noGrp="1"/>
          </p:cNvSpPr>
          <p:nvPr>
            <p:ph idx="1"/>
          </p:nvPr>
        </p:nvSpPr>
        <p:spPr>
          <a:xfrm>
            <a:off x="398454" y="893154"/>
            <a:ext cx="6383597" cy="5655849"/>
          </a:xfrm>
        </p:spPr>
        <p:txBody>
          <a:bodyPr>
            <a:normAutofit fontScale="55000" lnSpcReduction="20000"/>
          </a:bodyPr>
          <a:lstStyle/>
          <a:p>
            <a:r>
              <a:rPr lang="en-US" dirty="0"/>
              <a:t>Formal advice (Federal Advisory Committee Act)</a:t>
            </a:r>
          </a:p>
          <a:p>
            <a:pPr lvl="1"/>
            <a:r>
              <a:rPr lang="en-US" dirty="0"/>
              <a:t>High Energy Physics Advisory Panel (HEPAP)</a:t>
            </a:r>
          </a:p>
          <a:p>
            <a:pPr lvl="2"/>
            <a:r>
              <a:rPr lang="en-US" dirty="0"/>
              <a:t>Jointly serves DOE and National Science Foundation (NSF)</a:t>
            </a:r>
          </a:p>
          <a:p>
            <a:pPr lvl="2"/>
            <a:r>
              <a:rPr lang="en-US" dirty="0"/>
              <a:t>2014: P5 long-term strategy report</a:t>
            </a:r>
          </a:p>
          <a:p>
            <a:pPr lvl="2"/>
            <a:r>
              <a:rPr lang="en-US" dirty="0"/>
              <a:t>2015: Accelerator R&amp;D Subpanel report</a:t>
            </a:r>
          </a:p>
          <a:p>
            <a:pPr lvl="1"/>
            <a:r>
              <a:rPr lang="en-US" dirty="0"/>
              <a:t>Astronomy and Astrophysics Advisory Committee (AAAC)</a:t>
            </a:r>
          </a:p>
          <a:p>
            <a:pPr lvl="2"/>
            <a:r>
              <a:rPr lang="en-US" dirty="0"/>
              <a:t>Advises DOE, NSF, and NASA on selected issues of mutual interest within the fields of astronomy and astrophysics (</a:t>
            </a:r>
            <a:r>
              <a:rPr lang="en-US" i="1" dirty="0"/>
              <a:t>e.g. CMB-S4 Conceptual Design Team</a:t>
            </a:r>
            <a:r>
              <a:rPr lang="en-US" dirty="0"/>
              <a:t>)</a:t>
            </a:r>
          </a:p>
          <a:p>
            <a:r>
              <a:rPr lang="en-US" dirty="0"/>
              <a:t>Community input</a:t>
            </a:r>
          </a:p>
          <a:p>
            <a:pPr lvl="1"/>
            <a:r>
              <a:rPr lang="en-US" dirty="0"/>
              <a:t>National Academies of Science: Astronomy and Astrophysics Decadal Survey (</a:t>
            </a:r>
            <a:r>
              <a:rPr lang="en-US" i="1" dirty="0"/>
              <a:t>New Worlds, New Horizons</a:t>
            </a:r>
            <a:r>
              <a:rPr lang="en-US" dirty="0"/>
              <a:t>)</a:t>
            </a:r>
          </a:p>
          <a:p>
            <a:pPr lvl="1"/>
            <a:r>
              <a:rPr lang="en-US" dirty="0"/>
              <a:t>DOE Workshop reports, including Quantum Sensors, Accelerator R&amp;D Roadmaps, Technology Connections, Basic Research Needs, etc.</a:t>
            </a:r>
          </a:p>
          <a:p>
            <a:r>
              <a:rPr lang="en-US" dirty="0"/>
              <a:t>International coordination</a:t>
            </a:r>
          </a:p>
          <a:p>
            <a:pPr lvl="1"/>
            <a:r>
              <a:rPr lang="en-US" dirty="0"/>
              <a:t>CERN Council (LHC)</a:t>
            </a:r>
          </a:p>
          <a:p>
            <a:pPr lvl="2"/>
            <a:r>
              <a:rPr lang="en-US" dirty="0"/>
              <a:t>Governs CERN by defining its strategic programs, setting and following up its annual goals, and approving its budget</a:t>
            </a:r>
          </a:p>
          <a:p>
            <a:pPr lvl="1"/>
            <a:r>
              <a:rPr lang="en-US" dirty="0"/>
              <a:t>International Neutrino Council (LBNF/PIP-II)</a:t>
            </a:r>
          </a:p>
          <a:p>
            <a:pPr lvl="2"/>
            <a:r>
              <a:rPr lang="en-US" dirty="0"/>
              <a:t>International consulting body for DOE that facilitates high-level global coordination across the LBNF/PIP-II enterprise</a:t>
            </a:r>
          </a:p>
          <a:p>
            <a:pPr lvl="1"/>
            <a:r>
              <a:rPr lang="en-US" dirty="0"/>
              <a:t>Resources Review Board (DUNE)</a:t>
            </a:r>
          </a:p>
          <a:p>
            <a:pPr lvl="2"/>
            <a:r>
              <a:rPr lang="en-US" dirty="0"/>
              <a:t>Facilitates </a:t>
            </a:r>
            <a:r>
              <a:rPr lang="en-US" dirty="0" err="1"/>
              <a:t>Fermilab’s</a:t>
            </a:r>
            <a:r>
              <a:rPr lang="en-US" dirty="0"/>
              <a:t> coordination of resource-related matters for DUNE</a:t>
            </a:r>
          </a:p>
        </p:txBody>
      </p:sp>
      <p:pic>
        <p:nvPicPr>
          <p:cNvPr id="1026" name="Picture 2" descr="HEP AAD Repor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02862" y="3260185"/>
            <a:ext cx="1058091" cy="1371600"/>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Quantum Sensor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426869" y="3138688"/>
            <a:ext cx="1058091" cy="1371600"/>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descr="Magnet Development Program Plan"/>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850876" y="3032427"/>
            <a:ext cx="1058091" cy="1371600"/>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21380356">
            <a:off x="6957098" y="902788"/>
            <a:ext cx="1217374" cy="1638952"/>
          </a:xfrm>
          <a:prstGeom prst="rect">
            <a:avLst/>
          </a:prstGeom>
          <a:ln>
            <a:solidFill>
              <a:schemeClr val="tx1"/>
            </a:solidFill>
          </a:ln>
          <a:effectLst>
            <a:outerShdw blurRad="50800" dist="38100" dir="2700000" algn="tl" rotWithShape="0">
              <a:prstClr val="black">
                <a:alpha val="40000"/>
              </a:prstClr>
            </a:outerShdw>
          </a:effectLst>
        </p:spPr>
      </p:pic>
      <p:pic>
        <p:nvPicPr>
          <p:cNvPr id="1032" name="Picture 8" descr="https://www.nap.edu/cover/12951/450"/>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rot="21333483">
            <a:off x="7902090" y="1274484"/>
            <a:ext cx="1145489" cy="1636776"/>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4" name="Picture 10" descr="Image result for cern council meeti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760197" y="4697539"/>
            <a:ext cx="2383805" cy="151305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600448BA-62AF-4340-AB5F-316C0E06117B}" type="slidenum">
              <a:rPr lang="en-US" smtClean="0"/>
              <a:pPr/>
              <a:t>133</a:t>
            </a:fld>
            <a:endParaRPr lang="en-US"/>
          </a:p>
        </p:txBody>
      </p:sp>
      <p:sp>
        <p:nvSpPr>
          <p:cNvPr id="13" name="Footer Placeholder 12"/>
          <p:cNvSpPr>
            <a:spLocks noGrp="1"/>
          </p:cNvSpPr>
          <p:nvPr>
            <p:ph type="ftr" sz="quarter" idx="11"/>
          </p:nvPr>
        </p:nvSpPr>
        <p:spPr/>
        <p:txBody>
          <a:bodyPr/>
          <a:lstStyle/>
          <a:p>
            <a:r>
              <a:rPr lang="en-US"/>
              <a:t>HEP @ 53rd Annual Users Mtg</a:t>
            </a:r>
            <a:endParaRPr lang="en-US" dirty="0"/>
          </a:p>
        </p:txBody>
      </p:sp>
      <p:sp>
        <p:nvSpPr>
          <p:cNvPr id="4" name="Date Placeholder 3">
            <a:extLst>
              <a:ext uri="{FF2B5EF4-FFF2-40B4-BE49-F238E27FC236}">
                <a16:creationId xmlns:a16="http://schemas.microsoft.com/office/drawing/2014/main" id="{F0BE9146-8984-4E73-9CD5-0643BB99A667}"/>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145052817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a:t>DOE Roles and Responsibilities</a:t>
            </a:r>
          </a:p>
        </p:txBody>
      </p:sp>
      <p:sp>
        <p:nvSpPr>
          <p:cNvPr id="2" name="Content Placeholder 1"/>
          <p:cNvSpPr>
            <a:spLocks noGrp="1"/>
          </p:cNvSpPr>
          <p:nvPr>
            <p:ph idx="1"/>
          </p:nvPr>
        </p:nvSpPr>
        <p:spPr/>
        <p:txBody>
          <a:bodyPr>
            <a:normAutofit fontScale="70000" lnSpcReduction="20000"/>
          </a:bodyPr>
          <a:lstStyle/>
          <a:p>
            <a:r>
              <a:rPr lang="en-US" dirty="0"/>
              <a:t>Certain functions are considered “inherently governmental” and reserved for Federal staff, including:</a:t>
            </a:r>
          </a:p>
          <a:p>
            <a:pPr lvl="1"/>
            <a:r>
              <a:rPr lang="en-US" dirty="0"/>
              <a:t>Determination of agency policy, such as determining the content and application of regulations, among other things</a:t>
            </a:r>
          </a:p>
          <a:p>
            <a:pPr lvl="1"/>
            <a:r>
              <a:rPr lang="en-US" dirty="0"/>
              <a:t>Determination of Federal program priorities for budget requests</a:t>
            </a:r>
          </a:p>
          <a:p>
            <a:pPr lvl="1"/>
            <a:r>
              <a:rPr lang="en-US" dirty="0"/>
              <a:t>Determination of budget policy, guidance, and strategy</a:t>
            </a:r>
          </a:p>
          <a:p>
            <a:pPr lvl="1"/>
            <a:r>
              <a:rPr lang="en-US" dirty="0"/>
              <a:t>Approving, awarding and administering government prime contracts</a:t>
            </a:r>
          </a:p>
          <a:p>
            <a:pPr lvl="2"/>
            <a:r>
              <a:rPr lang="en-US" dirty="0"/>
              <a:t>Including determining what supplies or services are to be acquired with government funds</a:t>
            </a:r>
          </a:p>
          <a:p>
            <a:r>
              <a:rPr lang="en-US" dirty="0"/>
              <a:t>Moreover, since Federal staff are normally hired following civil service laws, there is a strong precept that contractors must not act as Federal staff and vice versa, e.g.:</a:t>
            </a:r>
          </a:p>
          <a:p>
            <a:pPr lvl="1"/>
            <a:r>
              <a:rPr lang="en-US" dirty="0"/>
              <a:t>Government employees do not directly supervise contractors</a:t>
            </a:r>
          </a:p>
          <a:p>
            <a:pPr lvl="1"/>
            <a:r>
              <a:rPr lang="en-US" dirty="0"/>
              <a:t>Federal staff are generally not involved in contractor personnel decisions</a:t>
            </a:r>
          </a:p>
          <a:p>
            <a:r>
              <a:rPr lang="en-US" dirty="0"/>
              <a:t>For all intents and purposes, DOE labs are </a:t>
            </a:r>
            <a:r>
              <a:rPr lang="en-US" i="1" dirty="0"/>
              <a:t>prime contractors </a:t>
            </a:r>
            <a:r>
              <a:rPr lang="en-US" dirty="0"/>
              <a:t>and lab employees are </a:t>
            </a:r>
            <a:r>
              <a:rPr lang="en-US" i="1" dirty="0"/>
              <a:t>contractor employees</a:t>
            </a:r>
            <a:endParaRPr lang="en-US" dirty="0"/>
          </a:p>
        </p:txBody>
      </p:sp>
      <p:sp>
        <p:nvSpPr>
          <p:cNvPr id="6" name="Footer Placeholder 5"/>
          <p:cNvSpPr>
            <a:spLocks noGrp="1"/>
          </p:cNvSpPr>
          <p:nvPr>
            <p:ph type="ftr" sz="quarter" idx="11"/>
          </p:nvPr>
        </p:nvSpPr>
        <p:spPr/>
        <p:txBody>
          <a:bodyPr/>
          <a:lstStyle/>
          <a:p>
            <a:r>
              <a:rPr lang="en-US"/>
              <a:t>HEP @ 53rd Annual Users Mtg</a:t>
            </a:r>
            <a:endParaRPr lang="en-US" dirty="0"/>
          </a:p>
        </p:txBody>
      </p:sp>
      <p:sp>
        <p:nvSpPr>
          <p:cNvPr id="7" name="Slide Number Placeholder 6"/>
          <p:cNvSpPr>
            <a:spLocks noGrp="1"/>
          </p:cNvSpPr>
          <p:nvPr>
            <p:ph type="sldNum" sz="quarter" idx="12"/>
          </p:nvPr>
        </p:nvSpPr>
        <p:spPr/>
        <p:txBody>
          <a:bodyPr/>
          <a:lstStyle/>
          <a:p>
            <a:fld id="{26CA2777-A89F-4130-B308-73BB65955918}" type="slidenum">
              <a:rPr lang="en-US" smtClean="0"/>
              <a:pPr/>
              <a:t>134</a:t>
            </a:fld>
            <a:endParaRPr lang="en-US" dirty="0"/>
          </a:p>
        </p:txBody>
      </p:sp>
      <p:sp>
        <p:nvSpPr>
          <p:cNvPr id="4" name="Date Placeholder 3">
            <a:extLst>
              <a:ext uri="{FF2B5EF4-FFF2-40B4-BE49-F238E27FC236}">
                <a16:creationId xmlns:a16="http://schemas.microsoft.com/office/drawing/2014/main" id="{3FA3A610-CF9A-440A-91AC-BE217DD0A1E2}"/>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35711907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a:t>DOE Lab Roles and Responsibilities</a:t>
            </a:r>
          </a:p>
        </p:txBody>
      </p:sp>
      <p:sp>
        <p:nvSpPr>
          <p:cNvPr id="2" name="Content Placeholder 1"/>
          <p:cNvSpPr>
            <a:spLocks noGrp="1"/>
          </p:cNvSpPr>
          <p:nvPr>
            <p:ph idx="1"/>
          </p:nvPr>
        </p:nvSpPr>
        <p:spPr/>
        <p:txBody>
          <a:bodyPr>
            <a:normAutofit fontScale="77500" lnSpcReduction="20000"/>
          </a:bodyPr>
          <a:lstStyle/>
          <a:p>
            <a:r>
              <a:rPr lang="en-US" dirty="0"/>
              <a:t>Facility Operations and Construction</a:t>
            </a:r>
          </a:p>
          <a:p>
            <a:pPr lvl="1"/>
            <a:r>
              <a:rPr lang="en-US" dirty="0"/>
              <a:t>Performance judged against specified metrics (e.g. </a:t>
            </a:r>
            <a:r>
              <a:rPr lang="en-US" i="1" dirty="0"/>
              <a:t>pb</a:t>
            </a:r>
            <a:r>
              <a:rPr lang="en-US" i="1" baseline="30000" dirty="0"/>
              <a:t>-1 </a:t>
            </a:r>
            <a:r>
              <a:rPr lang="en-US" i="1" dirty="0"/>
              <a:t>; </a:t>
            </a:r>
            <a:r>
              <a:rPr lang="en-US" dirty="0"/>
              <a:t>EVMS)</a:t>
            </a:r>
          </a:p>
          <a:p>
            <a:pPr lvl="1"/>
            <a:r>
              <a:rPr lang="en-US" dirty="0"/>
              <a:t>Includes maintenance, upgrades, planning for new facilities</a:t>
            </a:r>
          </a:p>
          <a:p>
            <a:pPr lvl="1"/>
            <a:r>
              <a:rPr lang="en-US" dirty="0"/>
              <a:t>User support</a:t>
            </a:r>
          </a:p>
          <a:p>
            <a:r>
              <a:rPr lang="en-US" dirty="0"/>
              <a:t>HEP Research and Technology R&amp;D</a:t>
            </a:r>
          </a:p>
          <a:p>
            <a:pPr lvl="1"/>
            <a:r>
              <a:rPr lang="en-US" dirty="0"/>
              <a:t>Nurture and support HEP research collaborations to enable discovery science</a:t>
            </a:r>
          </a:p>
          <a:p>
            <a:pPr lvl="1"/>
            <a:r>
              <a:rPr lang="en-US" dirty="0">
                <a:solidFill>
                  <a:schemeClr val="tx1"/>
                </a:solidFill>
              </a:rPr>
              <a:t>Participation in all phases – from design, construction, operations &amp; analysis</a:t>
            </a:r>
          </a:p>
          <a:p>
            <a:pPr lvl="1"/>
            <a:r>
              <a:rPr lang="en-US" dirty="0">
                <a:solidFill>
                  <a:schemeClr val="tx1"/>
                </a:solidFill>
              </a:rPr>
              <a:t>Particular e</a:t>
            </a:r>
            <a:r>
              <a:rPr lang="en-US" dirty="0"/>
              <a:t>mphasis on:</a:t>
            </a:r>
          </a:p>
          <a:p>
            <a:pPr lvl="2"/>
            <a:r>
              <a:rPr lang="en-US" dirty="0"/>
              <a:t>Management, design, construction and operation of HEP experiments</a:t>
            </a:r>
          </a:p>
          <a:p>
            <a:pPr lvl="2"/>
            <a:r>
              <a:rPr lang="en-US" dirty="0"/>
              <a:t>Integration of cross-cutting activities, </a:t>
            </a:r>
            <a:r>
              <a:rPr lang="en-US" i="1" dirty="0"/>
              <a:t>e.g.</a:t>
            </a:r>
            <a:r>
              <a:rPr lang="en-US" dirty="0"/>
              <a:t>: computation, simulation and theoretical research, in support of HEP program</a:t>
            </a:r>
          </a:p>
          <a:p>
            <a:pPr lvl="2"/>
            <a:r>
              <a:rPr lang="en-US" dirty="0"/>
              <a:t>Exploiting lab infrastructure and resources to develop next-generation particle accelerator and detector technologies for the advancement of HEP and science more broadly</a:t>
            </a:r>
          </a:p>
        </p:txBody>
      </p:sp>
      <p:sp>
        <p:nvSpPr>
          <p:cNvPr id="6" name="Footer Placeholder 5"/>
          <p:cNvSpPr>
            <a:spLocks noGrp="1"/>
          </p:cNvSpPr>
          <p:nvPr>
            <p:ph type="ftr" sz="quarter" idx="11"/>
          </p:nvPr>
        </p:nvSpPr>
        <p:spPr/>
        <p:txBody>
          <a:bodyPr/>
          <a:lstStyle/>
          <a:p>
            <a:r>
              <a:rPr lang="en-US"/>
              <a:t>HEP @ 53rd Annual Users Mtg</a:t>
            </a:r>
            <a:endParaRPr lang="en-US" dirty="0"/>
          </a:p>
        </p:txBody>
      </p:sp>
      <p:sp>
        <p:nvSpPr>
          <p:cNvPr id="7" name="Slide Number Placeholder 6"/>
          <p:cNvSpPr>
            <a:spLocks noGrp="1"/>
          </p:cNvSpPr>
          <p:nvPr>
            <p:ph type="sldNum" sz="quarter" idx="12"/>
          </p:nvPr>
        </p:nvSpPr>
        <p:spPr/>
        <p:txBody>
          <a:bodyPr/>
          <a:lstStyle/>
          <a:p>
            <a:fld id="{26CA2777-A89F-4130-B308-73BB65955918}" type="slidenum">
              <a:rPr lang="en-US" smtClean="0"/>
              <a:pPr/>
              <a:t>135</a:t>
            </a:fld>
            <a:endParaRPr lang="en-US" dirty="0"/>
          </a:p>
        </p:txBody>
      </p:sp>
      <p:sp>
        <p:nvSpPr>
          <p:cNvPr id="4" name="Date Placeholder 3">
            <a:extLst>
              <a:ext uri="{FF2B5EF4-FFF2-40B4-BE49-F238E27FC236}">
                <a16:creationId xmlns:a16="http://schemas.microsoft.com/office/drawing/2014/main" id="{2BCE0579-F7A6-433C-9D91-01E57DAFEAD7}"/>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422964446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000" dirty="0"/>
              <a:t>University Roles and Responsibilities (DOE Perspective)</a:t>
            </a:r>
          </a:p>
        </p:txBody>
      </p:sp>
      <p:sp>
        <p:nvSpPr>
          <p:cNvPr id="2" name="Content Placeholder 1"/>
          <p:cNvSpPr>
            <a:spLocks noGrp="1"/>
          </p:cNvSpPr>
          <p:nvPr>
            <p:ph idx="1"/>
          </p:nvPr>
        </p:nvSpPr>
        <p:spPr/>
        <p:txBody>
          <a:bodyPr>
            <a:normAutofit fontScale="92500" lnSpcReduction="20000"/>
          </a:bodyPr>
          <a:lstStyle/>
          <a:p>
            <a:pPr marL="53975" indent="0">
              <a:buNone/>
            </a:pPr>
            <a:r>
              <a:rPr lang="en-US" dirty="0"/>
              <a:t>HEP Research and Technology R&amp;D</a:t>
            </a:r>
          </a:p>
          <a:p>
            <a:r>
              <a:rPr lang="en-US" dirty="0"/>
              <a:t>Contribute significantly to HEP research collaborations to </a:t>
            </a:r>
            <a:r>
              <a:rPr lang="en-US" dirty="0">
                <a:solidFill>
                  <a:srgbClr val="003399"/>
                </a:solidFill>
              </a:rPr>
              <a:t>enable discovery science</a:t>
            </a:r>
          </a:p>
          <a:p>
            <a:r>
              <a:rPr lang="en-US" dirty="0">
                <a:solidFill>
                  <a:srgbClr val="003399"/>
                </a:solidFill>
              </a:rPr>
              <a:t>Participation in all phases </a:t>
            </a:r>
            <a:r>
              <a:rPr lang="en-US" dirty="0"/>
              <a:t>– from design, construction, operations &amp; analysis</a:t>
            </a:r>
          </a:p>
          <a:p>
            <a:r>
              <a:rPr lang="en-US" dirty="0"/>
              <a:t>Particular emphasis on:  </a:t>
            </a:r>
          </a:p>
          <a:p>
            <a:pPr lvl="1"/>
            <a:r>
              <a:rPr lang="en-US" dirty="0">
                <a:solidFill>
                  <a:schemeClr val="tx1"/>
                </a:solidFill>
              </a:rPr>
              <a:t>Advanced </a:t>
            </a:r>
            <a:r>
              <a:rPr lang="en-US" dirty="0">
                <a:solidFill>
                  <a:srgbClr val="003399"/>
                </a:solidFill>
              </a:rPr>
              <a:t>training of students and postdocs</a:t>
            </a:r>
          </a:p>
          <a:p>
            <a:pPr lvl="1"/>
            <a:r>
              <a:rPr lang="en-US" dirty="0">
                <a:solidFill>
                  <a:srgbClr val="003399"/>
                </a:solidFill>
              </a:rPr>
              <a:t>Data analysis</a:t>
            </a:r>
            <a:r>
              <a:rPr lang="en-US" dirty="0">
                <a:solidFill>
                  <a:schemeClr val="tx1"/>
                </a:solidFill>
              </a:rPr>
              <a:t> and comparison with theoretical models</a:t>
            </a:r>
          </a:p>
          <a:p>
            <a:pPr lvl="1"/>
            <a:r>
              <a:rPr lang="en-US" dirty="0">
                <a:solidFill>
                  <a:srgbClr val="003399"/>
                </a:solidFill>
              </a:rPr>
              <a:t>Vision and theoretical framework </a:t>
            </a:r>
            <a:r>
              <a:rPr lang="en-US" dirty="0">
                <a:solidFill>
                  <a:schemeClr val="tx1"/>
                </a:solidFill>
              </a:rPr>
              <a:t>for understanding the Standard Model and beyond</a:t>
            </a:r>
          </a:p>
          <a:p>
            <a:pPr lvl="1"/>
            <a:r>
              <a:rPr lang="en-US" dirty="0">
                <a:solidFill>
                  <a:srgbClr val="003399"/>
                </a:solidFill>
              </a:rPr>
              <a:t>Novel and innovative</a:t>
            </a:r>
            <a:r>
              <a:rPr lang="en-US" dirty="0">
                <a:solidFill>
                  <a:schemeClr val="tx1"/>
                </a:solidFill>
              </a:rPr>
              <a:t> concepts and approaches</a:t>
            </a:r>
          </a:p>
          <a:p>
            <a:pPr lvl="1"/>
            <a:r>
              <a:rPr lang="en-US" dirty="0">
                <a:solidFill>
                  <a:schemeClr val="tx1"/>
                </a:solidFill>
              </a:rPr>
              <a:t>Design of future HEP experiments</a:t>
            </a:r>
          </a:p>
        </p:txBody>
      </p:sp>
      <p:sp>
        <p:nvSpPr>
          <p:cNvPr id="5" name="Footer Placeholder 4"/>
          <p:cNvSpPr>
            <a:spLocks noGrp="1"/>
          </p:cNvSpPr>
          <p:nvPr>
            <p:ph type="ftr" sz="quarter" idx="11"/>
          </p:nvPr>
        </p:nvSpPr>
        <p:spPr/>
        <p:txBody>
          <a:bodyPr/>
          <a:lstStyle/>
          <a:p>
            <a:r>
              <a:rPr lang="en-US"/>
              <a:t>HEP @ 53rd Annual Users Mtg</a:t>
            </a:r>
          </a:p>
        </p:txBody>
      </p:sp>
      <p:sp>
        <p:nvSpPr>
          <p:cNvPr id="4" name="Slide Number Placeholder 3"/>
          <p:cNvSpPr>
            <a:spLocks noGrp="1"/>
          </p:cNvSpPr>
          <p:nvPr>
            <p:ph type="sldNum" sz="quarter" idx="12"/>
          </p:nvPr>
        </p:nvSpPr>
        <p:spPr/>
        <p:txBody>
          <a:bodyPr/>
          <a:lstStyle/>
          <a:p>
            <a:fld id="{26CA2777-A89F-4130-B308-73BB65955918}" type="slidenum">
              <a:rPr lang="en-US" smtClean="0"/>
              <a:pPr/>
              <a:t>136</a:t>
            </a:fld>
            <a:endParaRPr lang="en-US"/>
          </a:p>
        </p:txBody>
      </p:sp>
      <p:sp>
        <p:nvSpPr>
          <p:cNvPr id="6" name="Date Placeholder 5">
            <a:extLst>
              <a:ext uri="{FF2B5EF4-FFF2-40B4-BE49-F238E27FC236}">
                <a16:creationId xmlns:a16="http://schemas.microsoft.com/office/drawing/2014/main" id="{6B21BF40-A767-42DE-A36A-25F8691C2DDD}"/>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230827826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Autofit/>
          </a:bodyPr>
          <a:lstStyle/>
          <a:p>
            <a:r>
              <a:rPr lang="en-US" sz="4000" dirty="0">
                <a:effectLst>
                  <a:outerShdw blurRad="38100" dist="38100" dir="2700000" algn="tl">
                    <a:srgbClr val="000000">
                      <a:alpha val="43137"/>
                    </a:srgbClr>
                  </a:outerShdw>
                </a:effectLst>
              </a:rPr>
              <a:t>Starting Notes</a:t>
            </a:r>
          </a:p>
        </p:txBody>
      </p:sp>
      <p:sp>
        <p:nvSpPr>
          <p:cNvPr id="6" name="Slide Number Placeholder 5"/>
          <p:cNvSpPr>
            <a:spLocks noGrp="1"/>
          </p:cNvSpPr>
          <p:nvPr>
            <p:ph type="sldNum" sz="quarter" idx="12"/>
          </p:nvPr>
        </p:nvSpPr>
        <p:spPr/>
        <p:txBody>
          <a:bodyPr/>
          <a:lstStyle/>
          <a:p>
            <a:fld id="{6FC04325-C40C-4756-B5A8-A0527370F3B8}" type="slidenum">
              <a:rPr lang="en-US" smtClean="0"/>
              <a:pPr/>
              <a:t>137</a:t>
            </a:fld>
            <a:endParaRPr lang="en-US" dirty="0"/>
          </a:p>
        </p:txBody>
      </p:sp>
      <p:graphicFrame>
        <p:nvGraphicFramePr>
          <p:cNvPr id="7" name="Diagram 6"/>
          <p:cNvGraphicFramePr/>
          <p:nvPr/>
        </p:nvGraphicFramePr>
        <p:xfrm>
          <a:off x="304800" y="1143000"/>
          <a:ext cx="83820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Footer Placeholder 8"/>
          <p:cNvSpPr>
            <a:spLocks noGrp="1"/>
          </p:cNvSpPr>
          <p:nvPr>
            <p:ph type="ftr" sz="quarter" idx="11"/>
          </p:nvPr>
        </p:nvSpPr>
        <p:spPr/>
        <p:txBody>
          <a:bodyPr/>
          <a:lstStyle/>
          <a:p>
            <a:r>
              <a:rPr lang="en-US"/>
              <a:t>HEP @ 53rd Annual Users Mtg</a:t>
            </a:r>
            <a:endParaRPr lang="en-US" dirty="0"/>
          </a:p>
        </p:txBody>
      </p:sp>
      <p:sp>
        <p:nvSpPr>
          <p:cNvPr id="2" name="Date Placeholder 1">
            <a:extLst>
              <a:ext uri="{FF2B5EF4-FFF2-40B4-BE49-F238E27FC236}">
                <a16:creationId xmlns:a16="http://schemas.microsoft.com/office/drawing/2014/main" id="{903BD354-6C67-4AB3-8EED-0AE3E5FDF88B}"/>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332051513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Early Career Research Program</a:t>
            </a:r>
          </a:p>
        </p:txBody>
      </p:sp>
      <p:sp>
        <p:nvSpPr>
          <p:cNvPr id="3" name="Content Placeholder 2"/>
          <p:cNvSpPr>
            <a:spLocks noGrp="1"/>
          </p:cNvSpPr>
          <p:nvPr>
            <p:ph idx="1"/>
          </p:nvPr>
        </p:nvSpPr>
        <p:spPr>
          <a:xfrm>
            <a:off x="262760" y="922743"/>
            <a:ext cx="8747070" cy="5446531"/>
          </a:xfrm>
        </p:spPr>
        <p:txBody>
          <a:bodyPr>
            <a:normAutofit fontScale="70000" lnSpcReduction="20000"/>
          </a:bodyPr>
          <a:lstStyle/>
          <a:p>
            <a:r>
              <a:rPr lang="en-US" dirty="0">
                <a:solidFill>
                  <a:srgbClr val="0000CC"/>
                </a:solidFill>
              </a:rPr>
              <a:t>ERCP Launched in 2009 across all Office of Science.</a:t>
            </a:r>
          </a:p>
          <a:p>
            <a:pPr lvl="1"/>
            <a:r>
              <a:rPr lang="en-US" dirty="0">
                <a:solidFill>
                  <a:schemeClr val="tx1"/>
                </a:solidFill>
              </a:rPr>
              <a:t>Successor to and replacement of highly successful DOE-HEP-OJI program (1978-2009), upon which it is modelled.</a:t>
            </a:r>
          </a:p>
          <a:p>
            <a:pPr>
              <a:spcBef>
                <a:spcPts val="600"/>
              </a:spcBef>
            </a:pPr>
            <a:r>
              <a:rPr lang="en-US" dirty="0">
                <a:solidFill>
                  <a:srgbClr val="0000CC"/>
                </a:solidFill>
              </a:rPr>
              <a:t>Open to university tenure-track professors and laboratory scientists holding equivalent appointments who are within ten years of receiving their PhD.</a:t>
            </a:r>
          </a:p>
          <a:p>
            <a:pPr lvl="1"/>
            <a:r>
              <a:rPr lang="en-US" dirty="0">
                <a:solidFill>
                  <a:schemeClr val="tx1"/>
                </a:solidFill>
              </a:rPr>
              <a:t>FY 2020 cycle closed. Awards announced June 23, 2020.</a:t>
            </a:r>
          </a:p>
          <a:p>
            <a:pPr lvl="1"/>
            <a:r>
              <a:rPr lang="en-US" dirty="0">
                <a:solidFill>
                  <a:schemeClr val="tx1"/>
                </a:solidFill>
              </a:rPr>
              <a:t>FY 2021 cycle begins TBD. Open to candidates obtaining Ph.D. in year 2010 or later</a:t>
            </a:r>
          </a:p>
          <a:p>
            <a:pPr>
              <a:spcBef>
                <a:spcPts val="600"/>
              </a:spcBef>
            </a:pPr>
            <a:r>
              <a:rPr lang="en-US" dirty="0">
                <a:solidFill>
                  <a:srgbClr val="0000CC"/>
                </a:solidFill>
              </a:rPr>
              <a:t>Common Office of Science criteria:</a:t>
            </a:r>
          </a:p>
          <a:p>
            <a:pPr lvl="1"/>
            <a:r>
              <a:rPr lang="en-US" dirty="0">
                <a:solidFill>
                  <a:schemeClr val="tx1"/>
                </a:solidFill>
              </a:rPr>
              <a:t>Mandatory five-year program.</a:t>
            </a:r>
          </a:p>
          <a:p>
            <a:pPr lvl="1"/>
            <a:r>
              <a:rPr lang="en-US" dirty="0">
                <a:solidFill>
                  <a:schemeClr val="tx1"/>
                </a:solidFill>
              </a:rPr>
              <a:t>≥$750K for university PIs, ≥$2,500K for lab PIs.</a:t>
            </a:r>
          </a:p>
          <a:p>
            <a:pPr lvl="1"/>
            <a:r>
              <a:rPr lang="en-US" dirty="0">
                <a:solidFill>
                  <a:schemeClr val="tx1"/>
                </a:solidFill>
              </a:rPr>
              <a:t>Funding can be front (or back) loaded</a:t>
            </a:r>
          </a:p>
          <a:p>
            <a:pPr>
              <a:spcBef>
                <a:spcPts val="600"/>
              </a:spcBef>
            </a:pPr>
            <a:r>
              <a:rPr lang="en-US" dirty="0">
                <a:solidFill>
                  <a:srgbClr val="0000CC"/>
                </a:solidFill>
              </a:rPr>
              <a:t>Program designed to be highly competitive with high impact. </a:t>
            </a:r>
          </a:p>
          <a:p>
            <a:pPr lvl="1"/>
            <a:r>
              <a:rPr lang="en-US" dirty="0">
                <a:solidFill>
                  <a:srgbClr val="C00000"/>
                </a:solidFill>
              </a:rPr>
              <a:t>Identify and support the future HEP research leaders </a:t>
            </a:r>
            <a:endParaRPr lang="en-US" dirty="0"/>
          </a:p>
          <a:p>
            <a:pPr lvl="1"/>
            <a:r>
              <a:rPr lang="en-US" dirty="0"/>
              <a:t>Over 11 years, 120 awards made from 1035 submitted proposals = 11.6%</a:t>
            </a:r>
          </a:p>
        </p:txBody>
      </p:sp>
      <p:sp>
        <p:nvSpPr>
          <p:cNvPr id="5" name="Footer Placeholder 4"/>
          <p:cNvSpPr>
            <a:spLocks noGrp="1"/>
          </p:cNvSpPr>
          <p:nvPr>
            <p:ph type="ftr" sz="quarter" idx="11"/>
          </p:nvPr>
        </p:nvSpPr>
        <p:spPr/>
        <p:txBody>
          <a:bodyPr/>
          <a:lstStyle/>
          <a:p>
            <a:r>
              <a:rPr lang="en-US"/>
              <a:t>HEP @ 53rd Annual Users Mtg</a:t>
            </a:r>
            <a:endParaRPr lang="en-US" dirty="0"/>
          </a:p>
        </p:txBody>
      </p:sp>
      <p:sp>
        <p:nvSpPr>
          <p:cNvPr id="6" name="Slide Number Placeholder 5"/>
          <p:cNvSpPr>
            <a:spLocks noGrp="1"/>
          </p:cNvSpPr>
          <p:nvPr>
            <p:ph type="sldNum" sz="quarter" idx="12"/>
          </p:nvPr>
        </p:nvSpPr>
        <p:spPr/>
        <p:txBody>
          <a:bodyPr/>
          <a:lstStyle/>
          <a:p>
            <a:fld id="{26CA2777-A89F-4130-B308-73BB65955918}" type="slidenum">
              <a:rPr lang="en-US" smtClean="0"/>
              <a:pPr/>
              <a:t>138</a:t>
            </a:fld>
            <a:endParaRPr lang="en-US" dirty="0"/>
          </a:p>
        </p:txBody>
      </p:sp>
      <p:sp>
        <p:nvSpPr>
          <p:cNvPr id="4" name="Date Placeholder 3">
            <a:extLst>
              <a:ext uri="{FF2B5EF4-FFF2-40B4-BE49-F238E27FC236}">
                <a16:creationId xmlns:a16="http://schemas.microsoft.com/office/drawing/2014/main" id="{F4E30369-1E43-489B-9436-F9F1A137AC9B}"/>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348767823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Overall ECRP Process (HEP)</a:t>
            </a:r>
          </a:p>
        </p:txBody>
      </p:sp>
      <p:sp>
        <p:nvSpPr>
          <p:cNvPr id="5" name="Footer Placeholder 4"/>
          <p:cNvSpPr>
            <a:spLocks noGrp="1"/>
          </p:cNvSpPr>
          <p:nvPr>
            <p:ph type="ftr" sz="quarter" idx="11"/>
          </p:nvPr>
        </p:nvSpPr>
        <p:spPr/>
        <p:txBody>
          <a:bodyPr/>
          <a:lstStyle/>
          <a:p>
            <a:r>
              <a:rPr lang="en-US"/>
              <a:t>HEP @ 53rd Annual Users Mtg</a:t>
            </a:r>
            <a:endParaRPr lang="en-US" dirty="0"/>
          </a:p>
        </p:txBody>
      </p:sp>
      <p:sp>
        <p:nvSpPr>
          <p:cNvPr id="6" name="Slide Number Placeholder 5"/>
          <p:cNvSpPr>
            <a:spLocks noGrp="1"/>
          </p:cNvSpPr>
          <p:nvPr>
            <p:ph type="sldNum" sz="quarter" idx="12"/>
          </p:nvPr>
        </p:nvSpPr>
        <p:spPr/>
        <p:txBody>
          <a:bodyPr/>
          <a:lstStyle/>
          <a:p>
            <a:fld id="{26CA2777-A89F-4130-B308-73BB65955918}" type="slidenum">
              <a:rPr lang="en-US" smtClean="0"/>
              <a:pPr/>
              <a:t>139</a:t>
            </a:fld>
            <a:endParaRPr lang="en-US" dirty="0"/>
          </a:p>
        </p:txBody>
      </p:sp>
      <p:graphicFrame>
        <p:nvGraphicFramePr>
          <p:cNvPr id="7" name="Content Placeholder 5"/>
          <p:cNvGraphicFramePr>
            <a:graphicFrameLocks noGrp="1"/>
          </p:cNvGraphicFramePr>
          <p:nvPr>
            <p:ph idx="1"/>
          </p:nvPr>
        </p:nvGraphicFramePr>
        <p:xfrm>
          <a:off x="466725" y="1295402"/>
          <a:ext cx="8542338" cy="4943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598768" y="914402"/>
            <a:ext cx="8410297" cy="646331"/>
          </a:xfrm>
          <a:prstGeom prst="rect">
            <a:avLst/>
          </a:prstGeom>
          <a:noFill/>
        </p:spPr>
        <p:txBody>
          <a:bodyPr wrap="square" rtlCol="0">
            <a:spAutoFit/>
          </a:bodyPr>
          <a:lstStyle/>
          <a:p>
            <a:r>
              <a:rPr lang="en-US" dirty="0">
                <a:solidFill>
                  <a:srgbClr val="C00000"/>
                </a:solidFill>
              </a:rPr>
              <a:t>Typically, the process runs from October – June. FY 2020 schedule was highly compressed.</a:t>
            </a:r>
          </a:p>
        </p:txBody>
      </p:sp>
      <p:sp>
        <p:nvSpPr>
          <p:cNvPr id="4" name="Date Placeholder 3">
            <a:extLst>
              <a:ext uri="{FF2B5EF4-FFF2-40B4-BE49-F238E27FC236}">
                <a16:creationId xmlns:a16="http://schemas.microsoft.com/office/drawing/2014/main" id="{9000B0C7-4919-41F9-9967-20091C27F31B}"/>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8156253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D3F45-10C7-45DF-9DFD-9E83292FF5F1}"/>
              </a:ext>
            </a:extLst>
          </p:cNvPr>
          <p:cNvSpPr>
            <a:spLocks noGrp="1"/>
          </p:cNvSpPr>
          <p:nvPr>
            <p:ph type="title"/>
          </p:nvPr>
        </p:nvSpPr>
        <p:spPr/>
        <p:txBody>
          <a:bodyPr/>
          <a:lstStyle/>
          <a:p>
            <a:r>
              <a:rPr lang="en-US" dirty="0"/>
              <a:t>HEP PI Meeting: August 24-26, 2020</a:t>
            </a:r>
          </a:p>
        </p:txBody>
      </p:sp>
      <p:sp>
        <p:nvSpPr>
          <p:cNvPr id="3" name="Content Placeholder 2">
            <a:extLst>
              <a:ext uri="{FF2B5EF4-FFF2-40B4-BE49-F238E27FC236}">
                <a16:creationId xmlns:a16="http://schemas.microsoft.com/office/drawing/2014/main" id="{2A056C60-5F7D-4E59-9EC3-C10C4540DA62}"/>
              </a:ext>
            </a:extLst>
          </p:cNvPr>
          <p:cNvSpPr>
            <a:spLocks noGrp="1"/>
          </p:cNvSpPr>
          <p:nvPr>
            <p:ph idx="1"/>
          </p:nvPr>
        </p:nvSpPr>
        <p:spPr>
          <a:xfrm>
            <a:off x="169334" y="1017333"/>
            <a:ext cx="8840496" cy="5221425"/>
          </a:xfrm>
        </p:spPr>
        <p:txBody>
          <a:bodyPr>
            <a:normAutofit fontScale="25000" lnSpcReduction="20000"/>
          </a:bodyPr>
          <a:lstStyle/>
          <a:p>
            <a:pPr>
              <a:spcBef>
                <a:spcPts val="600"/>
              </a:spcBef>
            </a:pPr>
            <a:r>
              <a:rPr lang="en-US" sz="8000" dirty="0">
                <a:solidFill>
                  <a:schemeClr val="tx2"/>
                </a:solidFill>
              </a:rPr>
              <a:t>We invite all current PIs, co-PIs, those interested in applying to future HEP FOAs, and interested national laboratory staff</a:t>
            </a:r>
          </a:p>
          <a:p>
            <a:r>
              <a:rPr lang="en-US" sz="8000" dirty="0">
                <a:solidFill>
                  <a:schemeClr val="tx2"/>
                </a:solidFill>
              </a:rPr>
              <a:t>Meeting will be fully online using Zoom and will include:</a:t>
            </a:r>
          </a:p>
          <a:p>
            <a:pPr lvl="1"/>
            <a:r>
              <a:rPr lang="en-US" sz="6400" dirty="0"/>
              <a:t>General presentations during plenary session covering the overall DOE-HEP program, budgetary issues, different HEP FOAs at DOE to which PIs may apply</a:t>
            </a:r>
          </a:p>
          <a:p>
            <a:pPr lvl="1"/>
            <a:r>
              <a:rPr lang="en-US" sz="6400" dirty="0"/>
              <a:t>Parallel sessions led by DOE-HEP PMs for each research program thrust area</a:t>
            </a:r>
          </a:p>
          <a:p>
            <a:pPr lvl="2"/>
            <a:r>
              <a:rPr lang="en-US" sz="5600" dirty="0">
                <a:solidFill>
                  <a:schemeClr val="accent1"/>
                </a:solidFill>
              </a:rPr>
              <a:t>Energy, Intensity, &amp; Cosmic Frontiers, Theoretical HEP, Accelerator R&amp;D, Detector R&amp;D, Computational HEP, Quantum Information Science, Artificial Science/Machine Learning</a:t>
            </a:r>
          </a:p>
          <a:p>
            <a:pPr lvl="1"/>
            <a:r>
              <a:rPr lang="en-US" sz="6400" dirty="0"/>
              <a:t>With interest, other special topics sessions may be added as time permits</a:t>
            </a:r>
          </a:p>
          <a:p>
            <a:pPr lvl="2"/>
            <a:r>
              <a:rPr lang="en-US" sz="5600" dirty="0">
                <a:solidFill>
                  <a:schemeClr val="accent1"/>
                </a:solidFill>
              </a:rPr>
              <a:t>Early Career research; DEI in HEP; impacts of the COVID-19 pandemic</a:t>
            </a:r>
          </a:p>
          <a:p>
            <a:pPr lvl="1"/>
            <a:r>
              <a:rPr lang="en-US" sz="6400" dirty="0"/>
              <a:t>Opportunities for separate 1-on-1 or small group sessions between PMs and PIs across the different HEP program areas during the course of the 2-3 days</a:t>
            </a:r>
          </a:p>
          <a:p>
            <a:pPr>
              <a:spcBef>
                <a:spcPts val="600"/>
              </a:spcBef>
            </a:pPr>
            <a:r>
              <a:rPr lang="en-US" sz="8000" dirty="0"/>
              <a:t>Please register online at: </a:t>
            </a:r>
            <a:r>
              <a:rPr lang="en-US" sz="8000" dirty="0">
                <a:hlinkClick r:id="rId2"/>
              </a:rPr>
              <a:t>https://www.orau.gov/heppi2020/</a:t>
            </a:r>
            <a:r>
              <a:rPr lang="en-US" sz="8000" dirty="0"/>
              <a:t> </a:t>
            </a:r>
          </a:p>
          <a:p>
            <a:pPr>
              <a:spcBef>
                <a:spcPts val="600"/>
              </a:spcBef>
            </a:pPr>
            <a:r>
              <a:rPr lang="en-US" sz="8000" dirty="0"/>
              <a:t>For questions, contact:</a:t>
            </a:r>
          </a:p>
          <a:p>
            <a:pPr lvl="1"/>
            <a:r>
              <a:rPr lang="en-US" sz="6000" dirty="0"/>
              <a:t>Christie Ashton </a:t>
            </a:r>
            <a:r>
              <a:rPr lang="en-US" sz="6000" dirty="0">
                <a:hlinkClick r:id="rId2"/>
              </a:rPr>
              <a:t>christie.ashton@science.doe.gov</a:t>
            </a:r>
            <a:endParaRPr lang="en-US" sz="6000" dirty="0"/>
          </a:p>
          <a:p>
            <a:pPr lvl="1"/>
            <a:r>
              <a:rPr lang="en-US" sz="6000" dirty="0"/>
              <a:t>Abid Patwa </a:t>
            </a:r>
            <a:r>
              <a:rPr lang="en-US" sz="6000" dirty="0">
                <a:hlinkClick r:id="rId2"/>
              </a:rPr>
              <a:t>abid.patwa@science.doe.gov</a:t>
            </a:r>
            <a:r>
              <a:rPr lang="en-US" sz="6000" dirty="0"/>
              <a:t> </a:t>
            </a:r>
          </a:p>
          <a:p>
            <a:endParaRPr lang="en-US" dirty="0"/>
          </a:p>
        </p:txBody>
      </p:sp>
      <p:sp>
        <p:nvSpPr>
          <p:cNvPr id="4" name="Date Placeholder 3">
            <a:extLst>
              <a:ext uri="{FF2B5EF4-FFF2-40B4-BE49-F238E27FC236}">
                <a16:creationId xmlns:a16="http://schemas.microsoft.com/office/drawing/2014/main" id="{D293F609-C458-4015-9186-00D8A84CD763}"/>
              </a:ext>
            </a:extLst>
          </p:cNvPr>
          <p:cNvSpPr>
            <a:spLocks noGrp="1"/>
          </p:cNvSpPr>
          <p:nvPr>
            <p:ph type="dt" sz="half" idx="10"/>
          </p:nvPr>
        </p:nvSpPr>
        <p:spPr/>
        <p:txBody>
          <a:bodyPr/>
          <a:lstStyle/>
          <a:p>
            <a:r>
              <a:rPr lang="en-US"/>
              <a:t>12 August 2020</a:t>
            </a:r>
            <a:endParaRPr lang="en-US" dirty="0"/>
          </a:p>
        </p:txBody>
      </p:sp>
      <p:sp>
        <p:nvSpPr>
          <p:cNvPr id="5" name="Footer Placeholder 4">
            <a:extLst>
              <a:ext uri="{FF2B5EF4-FFF2-40B4-BE49-F238E27FC236}">
                <a16:creationId xmlns:a16="http://schemas.microsoft.com/office/drawing/2014/main" id="{507A1BA1-B70A-46A0-8526-11F8E430DFA6}"/>
              </a:ext>
            </a:extLst>
          </p:cNvPr>
          <p:cNvSpPr>
            <a:spLocks noGrp="1"/>
          </p:cNvSpPr>
          <p:nvPr>
            <p:ph type="ftr" sz="quarter" idx="11"/>
          </p:nvPr>
        </p:nvSpPr>
        <p:spPr/>
        <p:txBody>
          <a:bodyPr/>
          <a:lstStyle/>
          <a:p>
            <a:r>
              <a:rPr lang="en-US"/>
              <a:t>HEP @ 53rd Annual Users Mtg</a:t>
            </a:r>
            <a:endParaRPr lang="en-US" dirty="0"/>
          </a:p>
        </p:txBody>
      </p:sp>
      <p:sp>
        <p:nvSpPr>
          <p:cNvPr id="6" name="Slide Number Placeholder 5">
            <a:extLst>
              <a:ext uri="{FF2B5EF4-FFF2-40B4-BE49-F238E27FC236}">
                <a16:creationId xmlns:a16="http://schemas.microsoft.com/office/drawing/2014/main" id="{F5E351A8-74E9-4943-90AD-1A0C01E7D667}"/>
              </a:ext>
            </a:extLst>
          </p:cNvPr>
          <p:cNvSpPr>
            <a:spLocks noGrp="1"/>
          </p:cNvSpPr>
          <p:nvPr>
            <p:ph type="sldNum" sz="quarter" idx="12"/>
          </p:nvPr>
        </p:nvSpPr>
        <p:spPr/>
        <p:txBody>
          <a:bodyPr/>
          <a:lstStyle/>
          <a:p>
            <a:fld id="{600448BA-62AF-4340-AB5F-316C0E06117B}" type="slidenum">
              <a:rPr lang="en-US" smtClean="0"/>
              <a:pPr/>
              <a:t>14</a:t>
            </a:fld>
            <a:endParaRPr lang="en-US"/>
          </a:p>
        </p:txBody>
      </p:sp>
    </p:spTree>
    <p:extLst>
      <p:ext uri="{BB962C8B-B14F-4D97-AF65-F5344CB8AC3E}">
        <p14:creationId xmlns:p14="http://schemas.microsoft.com/office/powerpoint/2010/main" val="108266490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HEP ECRP Review Procedure</a:t>
            </a:r>
          </a:p>
        </p:txBody>
      </p:sp>
      <p:sp>
        <p:nvSpPr>
          <p:cNvPr id="5" name="Footer Placeholder 4"/>
          <p:cNvSpPr>
            <a:spLocks noGrp="1"/>
          </p:cNvSpPr>
          <p:nvPr>
            <p:ph type="ftr" sz="quarter" idx="11"/>
          </p:nvPr>
        </p:nvSpPr>
        <p:spPr/>
        <p:txBody>
          <a:bodyPr/>
          <a:lstStyle/>
          <a:p>
            <a:r>
              <a:rPr lang="en-US"/>
              <a:t>HEP @ 53rd Annual Users Mtg</a:t>
            </a:r>
            <a:endParaRPr lang="en-US" dirty="0"/>
          </a:p>
        </p:txBody>
      </p:sp>
      <p:sp>
        <p:nvSpPr>
          <p:cNvPr id="6" name="Slide Number Placeholder 5"/>
          <p:cNvSpPr>
            <a:spLocks noGrp="1"/>
          </p:cNvSpPr>
          <p:nvPr>
            <p:ph type="sldNum" sz="quarter" idx="12"/>
          </p:nvPr>
        </p:nvSpPr>
        <p:spPr/>
        <p:txBody>
          <a:bodyPr/>
          <a:lstStyle/>
          <a:p>
            <a:fld id="{26CA2777-A89F-4130-B308-73BB65955918}" type="slidenum">
              <a:rPr lang="en-US" smtClean="0"/>
              <a:pPr/>
              <a:t>140</a:t>
            </a:fld>
            <a:endParaRPr lang="en-US" dirty="0"/>
          </a:p>
        </p:txBody>
      </p:sp>
      <p:sp>
        <p:nvSpPr>
          <p:cNvPr id="7" name="Content Placeholder 1"/>
          <p:cNvSpPr>
            <a:spLocks noGrp="1"/>
          </p:cNvSpPr>
          <p:nvPr>
            <p:ph idx="1"/>
          </p:nvPr>
        </p:nvSpPr>
        <p:spPr/>
        <p:txBody>
          <a:bodyPr>
            <a:normAutofit fontScale="77500" lnSpcReduction="20000"/>
          </a:bodyPr>
          <a:lstStyle/>
          <a:p>
            <a:r>
              <a:rPr lang="en-US" dirty="0">
                <a:solidFill>
                  <a:srgbClr val="C00000"/>
                </a:solidFill>
              </a:rPr>
              <a:t>Three-step merit review process:</a:t>
            </a:r>
          </a:p>
          <a:p>
            <a:pPr lvl="1"/>
            <a:r>
              <a:rPr lang="en-US" dirty="0">
                <a:solidFill>
                  <a:srgbClr val="0000CC"/>
                </a:solidFill>
              </a:rPr>
              <a:t>Stage 1: </a:t>
            </a:r>
            <a:r>
              <a:rPr lang="en-US" dirty="0">
                <a:solidFill>
                  <a:schemeClr val="tx1"/>
                </a:solidFill>
              </a:rPr>
              <a:t>Three to six mail-in reviews collected for each candidate in each research subprogram*.</a:t>
            </a:r>
          </a:p>
          <a:p>
            <a:pPr lvl="2"/>
            <a:r>
              <a:rPr lang="en-US" dirty="0"/>
              <a:t>*Advanced Accelerator R&amp;D, Cosmic Frontier, Detector R&amp;D, Energy Frontier, Intensity Frontier, Theoretical and Computational HEP.</a:t>
            </a:r>
          </a:p>
          <a:p>
            <a:pPr lvl="1"/>
            <a:r>
              <a:rPr lang="en-US" dirty="0">
                <a:solidFill>
                  <a:srgbClr val="0000CC"/>
                </a:solidFill>
              </a:rPr>
              <a:t>Stage 2: </a:t>
            </a:r>
            <a:r>
              <a:rPr lang="en-US" dirty="0">
                <a:solidFill>
                  <a:schemeClr val="tx1"/>
                </a:solidFill>
              </a:rPr>
              <a:t>Finalists selected based on mail-in reviews, programmatic priorities, and panel discussions.</a:t>
            </a:r>
            <a:endParaRPr lang="en-US" dirty="0">
              <a:solidFill>
                <a:srgbClr val="C00000"/>
              </a:solidFill>
            </a:endParaRPr>
          </a:p>
          <a:p>
            <a:pPr lvl="1"/>
            <a:r>
              <a:rPr lang="en-US" dirty="0">
                <a:solidFill>
                  <a:srgbClr val="0000CC"/>
                </a:solidFill>
              </a:rPr>
              <a:t>Stage 3:</a:t>
            </a:r>
            <a:r>
              <a:rPr lang="en-US" dirty="0">
                <a:solidFill>
                  <a:schemeClr val="accent4">
                    <a:lumMod val="60000"/>
                    <a:lumOff val="40000"/>
                  </a:schemeClr>
                </a:solidFill>
              </a:rPr>
              <a:t> </a:t>
            </a:r>
            <a:r>
              <a:rPr lang="en-US" dirty="0">
                <a:solidFill>
                  <a:schemeClr val="tx1"/>
                </a:solidFill>
              </a:rPr>
              <a:t>Panel review of </a:t>
            </a:r>
            <a:r>
              <a:rPr lang="en-US" b="1" u="sng" dirty="0">
                <a:solidFill>
                  <a:schemeClr val="tx1"/>
                </a:solidFill>
              </a:rPr>
              <a:t>N</a:t>
            </a:r>
            <a:r>
              <a:rPr lang="en-US" dirty="0">
                <a:solidFill>
                  <a:schemeClr val="tx1"/>
                </a:solidFill>
              </a:rPr>
              <a:t> proposals selected by subprogram panels, with a super-panel evaluating all proposals together.</a:t>
            </a:r>
          </a:p>
          <a:p>
            <a:r>
              <a:rPr lang="en-US" dirty="0">
                <a:solidFill>
                  <a:srgbClr val="C00000"/>
                </a:solidFill>
              </a:rPr>
              <a:t>“Super Panel” approach:</a:t>
            </a:r>
          </a:p>
          <a:p>
            <a:pPr lvl="1"/>
            <a:r>
              <a:rPr lang="en-US" dirty="0">
                <a:solidFill>
                  <a:schemeClr val="tx1"/>
                </a:solidFill>
              </a:rPr>
              <a:t>Lab and university proposals are reviewed together.</a:t>
            </a:r>
          </a:p>
          <a:p>
            <a:pPr lvl="1"/>
            <a:r>
              <a:rPr lang="en-US" dirty="0">
                <a:solidFill>
                  <a:schemeClr val="tx1"/>
                </a:solidFill>
              </a:rPr>
              <a:t>All six subprogram Accelerator R&amp;D, Cosmic, Detector R&amp;D, Energy, Intensity and Theory are reviewed together.</a:t>
            </a:r>
          </a:p>
          <a:p>
            <a:pPr lvl="2"/>
            <a:r>
              <a:rPr lang="en-US" sz="2100" dirty="0">
                <a:solidFill>
                  <a:schemeClr val="accent1"/>
                </a:solidFill>
              </a:rPr>
              <a:t>We do not expect panelists to be experts in all proposal topics, but take a “big picture” view of which proposals/PIs are most likely to impact HEP. </a:t>
            </a:r>
            <a:endParaRPr lang="en-US" sz="2400" dirty="0">
              <a:solidFill>
                <a:schemeClr val="accent1"/>
              </a:solidFill>
            </a:endParaRPr>
          </a:p>
          <a:p>
            <a:endParaRPr lang="en-US" dirty="0"/>
          </a:p>
        </p:txBody>
      </p:sp>
      <p:sp>
        <p:nvSpPr>
          <p:cNvPr id="3" name="Date Placeholder 2">
            <a:extLst>
              <a:ext uri="{FF2B5EF4-FFF2-40B4-BE49-F238E27FC236}">
                <a16:creationId xmlns:a16="http://schemas.microsoft.com/office/drawing/2014/main" id="{EE63FF47-F91E-4821-B4C5-D38CA48E5419}"/>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287953965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ECRP Merit Review Criteria</a:t>
            </a:r>
          </a:p>
        </p:txBody>
      </p:sp>
      <p:sp>
        <p:nvSpPr>
          <p:cNvPr id="3" name="Content Placeholder 2"/>
          <p:cNvSpPr>
            <a:spLocks noGrp="1"/>
          </p:cNvSpPr>
          <p:nvPr>
            <p:ph idx="1"/>
          </p:nvPr>
        </p:nvSpPr>
        <p:spPr/>
        <p:txBody>
          <a:bodyPr>
            <a:normAutofit fontScale="77500" lnSpcReduction="20000"/>
          </a:bodyPr>
          <a:lstStyle/>
          <a:p>
            <a:r>
              <a:rPr lang="en-US" dirty="0"/>
              <a:t>Six criteria for all proposals </a:t>
            </a:r>
            <a:r>
              <a:rPr lang="en-US" dirty="0">
                <a:solidFill>
                  <a:schemeClr val="tx2"/>
                </a:solidFill>
              </a:rPr>
              <a:t>across Office of Science:</a:t>
            </a:r>
            <a:endParaRPr lang="en-US" sz="1800" i="1" dirty="0">
              <a:solidFill>
                <a:schemeClr val="tx2"/>
              </a:solidFill>
            </a:endParaRPr>
          </a:p>
          <a:p>
            <a:pPr marL="914400" lvl="1" indent="-457200">
              <a:buFont typeface="+mj-lt"/>
              <a:buAutoNum type="arabicPeriod"/>
            </a:pPr>
            <a:r>
              <a:rPr lang="en-US" dirty="0">
                <a:solidFill>
                  <a:srgbClr val="0000CC"/>
                </a:solidFill>
              </a:rPr>
              <a:t>Scientific and/or Technical Merit of the Project</a:t>
            </a:r>
          </a:p>
          <a:p>
            <a:pPr marL="914400" lvl="1" indent="-457200">
              <a:buFont typeface="+mj-lt"/>
              <a:buAutoNum type="arabicPeriod"/>
            </a:pPr>
            <a:r>
              <a:rPr lang="en-US" dirty="0">
                <a:solidFill>
                  <a:srgbClr val="0000CC"/>
                </a:solidFill>
              </a:rPr>
              <a:t>Appropriateness of the Proposed Method or Approach</a:t>
            </a:r>
          </a:p>
          <a:p>
            <a:pPr marL="914400" lvl="1" indent="-457200">
              <a:buFont typeface="+mj-lt"/>
              <a:buAutoNum type="arabicPeriod"/>
            </a:pPr>
            <a:r>
              <a:rPr lang="en-US" dirty="0">
                <a:solidFill>
                  <a:srgbClr val="0000CC"/>
                </a:solidFill>
              </a:rPr>
              <a:t>Competency of Research Team and Adequacy of Available Resources</a:t>
            </a:r>
          </a:p>
          <a:p>
            <a:pPr marL="914400" lvl="1" indent="-457200">
              <a:buFont typeface="+mj-lt"/>
              <a:buAutoNum type="arabicPeriod"/>
            </a:pPr>
            <a:r>
              <a:rPr lang="en-US" dirty="0">
                <a:solidFill>
                  <a:schemeClr val="tx1"/>
                </a:solidFill>
              </a:rPr>
              <a:t>Reasonableness and Appropriateness of the Proposed Budget</a:t>
            </a:r>
          </a:p>
          <a:p>
            <a:pPr marL="914400" lvl="1" indent="-457200">
              <a:buFont typeface="+mj-lt"/>
              <a:buAutoNum type="arabicPeriod"/>
            </a:pPr>
            <a:r>
              <a:rPr lang="en-US" dirty="0">
                <a:solidFill>
                  <a:schemeClr val="tx1"/>
                </a:solidFill>
              </a:rPr>
              <a:t>Relevance to the mission of the DOE Office of High Energy Physics (HEP) program </a:t>
            </a:r>
          </a:p>
          <a:p>
            <a:pPr marL="914400" lvl="1" indent="-457200">
              <a:buFont typeface="+mj-lt"/>
              <a:buAutoNum type="arabicPeriod"/>
            </a:pPr>
            <a:r>
              <a:rPr lang="en-US" dirty="0">
                <a:solidFill>
                  <a:srgbClr val="0000CC"/>
                </a:solidFill>
              </a:rPr>
              <a:t>Potential for leadership in the scientific community</a:t>
            </a:r>
          </a:p>
          <a:p>
            <a:r>
              <a:rPr lang="en-US" dirty="0"/>
              <a:t>All are important; the </a:t>
            </a:r>
            <a:r>
              <a:rPr lang="en-US" dirty="0">
                <a:solidFill>
                  <a:srgbClr val="0000CC"/>
                </a:solidFill>
              </a:rPr>
              <a:t>blue</a:t>
            </a:r>
            <a:r>
              <a:rPr lang="en-US" dirty="0"/>
              <a:t> ones typically provide more differentiation between proposals.</a:t>
            </a:r>
          </a:p>
          <a:p>
            <a:r>
              <a:rPr lang="en-US" dirty="0"/>
              <a:t>“Mission relevance” is important; HEP does not like to use the Early Career award to launch a new Project.  </a:t>
            </a:r>
          </a:p>
          <a:p>
            <a:endParaRPr lang="en-US" dirty="0"/>
          </a:p>
        </p:txBody>
      </p:sp>
      <p:sp>
        <p:nvSpPr>
          <p:cNvPr id="5" name="Footer Placeholder 4"/>
          <p:cNvSpPr>
            <a:spLocks noGrp="1"/>
          </p:cNvSpPr>
          <p:nvPr>
            <p:ph type="ftr" sz="quarter" idx="11"/>
          </p:nvPr>
        </p:nvSpPr>
        <p:spPr/>
        <p:txBody>
          <a:bodyPr/>
          <a:lstStyle/>
          <a:p>
            <a:r>
              <a:rPr lang="en-US"/>
              <a:t>HEP @ 53rd Annual Users Mtg</a:t>
            </a:r>
            <a:endParaRPr lang="en-US" dirty="0"/>
          </a:p>
        </p:txBody>
      </p:sp>
      <p:sp>
        <p:nvSpPr>
          <p:cNvPr id="6" name="Slide Number Placeholder 5"/>
          <p:cNvSpPr>
            <a:spLocks noGrp="1"/>
          </p:cNvSpPr>
          <p:nvPr>
            <p:ph type="sldNum" sz="quarter" idx="12"/>
          </p:nvPr>
        </p:nvSpPr>
        <p:spPr/>
        <p:txBody>
          <a:bodyPr/>
          <a:lstStyle/>
          <a:p>
            <a:fld id="{26CA2777-A89F-4130-B308-73BB65955918}" type="slidenum">
              <a:rPr lang="en-US" smtClean="0"/>
              <a:pPr/>
              <a:t>141</a:t>
            </a:fld>
            <a:endParaRPr lang="en-US" dirty="0"/>
          </a:p>
        </p:txBody>
      </p:sp>
      <p:sp>
        <p:nvSpPr>
          <p:cNvPr id="4" name="Date Placeholder 3">
            <a:extLst>
              <a:ext uri="{FF2B5EF4-FFF2-40B4-BE49-F238E27FC236}">
                <a16:creationId xmlns:a16="http://schemas.microsoft.com/office/drawing/2014/main" id="{8999E66B-DC6A-49BB-B305-C8621E46E8FD}"/>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37962469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txBody>
          <a:bodyPr>
            <a:noAutofit/>
          </a:bodyPr>
          <a:lstStyle/>
          <a:p>
            <a:r>
              <a:rPr lang="en-US" dirty="0">
                <a:effectLst>
                  <a:outerShdw blurRad="38100" dist="38100" dir="2700000" algn="tl">
                    <a:srgbClr val="000000">
                      <a:alpha val="43137"/>
                    </a:srgbClr>
                  </a:outerShdw>
                </a:effectLst>
              </a:rPr>
              <a:t>Early Career Merit Review</a:t>
            </a:r>
          </a:p>
        </p:txBody>
      </p:sp>
      <p:sp>
        <p:nvSpPr>
          <p:cNvPr id="3" name="Content Placeholder 2"/>
          <p:cNvSpPr>
            <a:spLocks noGrp="1"/>
          </p:cNvSpPr>
          <p:nvPr>
            <p:ph idx="1"/>
          </p:nvPr>
        </p:nvSpPr>
        <p:spPr>
          <a:xfrm>
            <a:off x="152400" y="882870"/>
            <a:ext cx="8875986" cy="5805479"/>
          </a:xfrm>
        </p:spPr>
        <p:txBody>
          <a:bodyPr>
            <a:normAutofit fontScale="47500" lnSpcReduction="20000"/>
          </a:bodyPr>
          <a:lstStyle/>
          <a:p>
            <a:r>
              <a:rPr lang="en-US" dirty="0">
                <a:solidFill>
                  <a:schemeClr val="tx1"/>
                </a:solidFill>
              </a:rPr>
              <a:t>1. Scientific and/or Technical Merit of the Project </a:t>
            </a:r>
            <a:endParaRPr lang="en-US" b="0" dirty="0">
              <a:solidFill>
                <a:schemeClr val="tx1"/>
              </a:solidFill>
            </a:endParaRPr>
          </a:p>
          <a:p>
            <a:pPr lvl="1">
              <a:spcBef>
                <a:spcPts val="0"/>
              </a:spcBef>
            </a:pPr>
            <a:r>
              <a:rPr lang="en-US" dirty="0">
                <a:solidFill>
                  <a:srgbClr val="0070C0"/>
                </a:solidFill>
              </a:rPr>
              <a:t>What is the scientific innovation of proposed research? </a:t>
            </a:r>
            <a:r>
              <a:rPr lang="en-US" dirty="0">
                <a:solidFill>
                  <a:srgbClr val="FF0000"/>
                </a:solidFill>
              </a:rPr>
              <a:t>How does the proposed research compare with other research in its field, both in terms of scientific and/or technical merit and originality? </a:t>
            </a:r>
            <a:r>
              <a:rPr lang="en-US" dirty="0">
                <a:solidFill>
                  <a:srgbClr val="0070C0"/>
                </a:solidFill>
              </a:rPr>
              <a:t>How might the results of the proposed research impact the direction, progress, and thinking in relevant scientific fields of research? What is the likelihood of achieving influential results? Is the Data Management Plan suitable for the proposed research and to what extent does it support the validation of research results? </a:t>
            </a:r>
            <a:endParaRPr lang="en-US" dirty="0"/>
          </a:p>
          <a:p>
            <a:r>
              <a:rPr lang="en-US" dirty="0">
                <a:solidFill>
                  <a:schemeClr val="tx1"/>
                </a:solidFill>
              </a:rPr>
              <a:t>2. Appropriateness of the Proposed Method or Approach </a:t>
            </a:r>
          </a:p>
          <a:p>
            <a:pPr lvl="1">
              <a:spcBef>
                <a:spcPts val="0"/>
              </a:spcBef>
            </a:pPr>
            <a:r>
              <a:rPr lang="en-US" dirty="0">
                <a:solidFill>
                  <a:srgbClr val="FF0000"/>
                </a:solidFill>
              </a:rPr>
              <a:t>Does the proposed research employ innovative concepts or methods? </a:t>
            </a:r>
            <a:r>
              <a:rPr lang="en-US" dirty="0">
                <a:solidFill>
                  <a:schemeClr val="accent1"/>
                </a:solidFill>
              </a:rPr>
              <a:t>How logical and feasible are the research approaches? Are the conceptual framework, methods, and analyses well justified, adequately developed, and likely to lead to scientifically valid conclusions? Does the applicant recognize significant potential problems and consider alternative strategies? </a:t>
            </a:r>
            <a:endParaRPr lang="en-US" dirty="0">
              <a:solidFill>
                <a:srgbClr val="002060"/>
              </a:solidFill>
            </a:endParaRPr>
          </a:p>
          <a:p>
            <a:r>
              <a:rPr lang="en-US" dirty="0">
                <a:solidFill>
                  <a:schemeClr val="tx1"/>
                </a:solidFill>
              </a:rPr>
              <a:t>3. Competency of Applicant's Personnel and Adequacy of Proposed Resources </a:t>
            </a:r>
          </a:p>
          <a:p>
            <a:pPr lvl="1">
              <a:spcBef>
                <a:spcPts val="0"/>
              </a:spcBef>
            </a:pPr>
            <a:r>
              <a:rPr lang="en-US" dirty="0">
                <a:solidFill>
                  <a:srgbClr val="FF0000"/>
                </a:solidFill>
              </a:rPr>
              <a:t>Does the proposed work take advantage of unique facilities and capabilities? </a:t>
            </a:r>
            <a:r>
              <a:rPr lang="en-US" dirty="0">
                <a:solidFill>
                  <a:schemeClr val="accent1"/>
                </a:solidFill>
              </a:rPr>
              <a:t>What are the past performance and potential of the Principal Investigator (PI)? How well qualified is the research team to carry out the proposed research? Are the research environment and facilities adequate for performing the research? </a:t>
            </a:r>
            <a:endParaRPr lang="en-US" dirty="0"/>
          </a:p>
          <a:p>
            <a:r>
              <a:rPr lang="en-US" dirty="0">
                <a:solidFill>
                  <a:schemeClr val="tx1"/>
                </a:solidFill>
              </a:rPr>
              <a:t>4. Reasonableness and Appropriateness of the Proposed Budget </a:t>
            </a:r>
          </a:p>
          <a:p>
            <a:pPr lvl="1">
              <a:spcBef>
                <a:spcPts val="0"/>
              </a:spcBef>
            </a:pPr>
            <a:r>
              <a:rPr lang="en-US" dirty="0">
                <a:solidFill>
                  <a:srgbClr val="FF0000"/>
                </a:solidFill>
              </a:rPr>
              <a:t>Are the proposed budget and staffing levels adequate to carry out the proposed research?</a:t>
            </a:r>
            <a:r>
              <a:rPr lang="en-US" dirty="0">
                <a:solidFill>
                  <a:schemeClr val="accent1"/>
                </a:solidFill>
              </a:rPr>
              <a:t> Is the budget reasonable and appropriate for the scope? </a:t>
            </a:r>
            <a:endParaRPr lang="en-US" b="0" i="1" dirty="0">
              <a:solidFill>
                <a:schemeClr val="tx1"/>
              </a:solidFill>
            </a:endParaRPr>
          </a:p>
          <a:p>
            <a:r>
              <a:rPr lang="en-US" dirty="0">
                <a:solidFill>
                  <a:schemeClr val="tx1"/>
                </a:solidFill>
              </a:rPr>
              <a:t>5. Relevance to the Mission of the Specific Program (e.g., ASCR, BER, BES, FES, HEP, or NP) to which the Application is Submitted </a:t>
            </a:r>
          </a:p>
          <a:p>
            <a:pPr lvl="1">
              <a:spcBef>
                <a:spcPts val="0"/>
              </a:spcBef>
            </a:pPr>
            <a:r>
              <a:rPr lang="en-US" dirty="0">
                <a:solidFill>
                  <a:schemeClr val="accent1"/>
                </a:solidFill>
              </a:rPr>
              <a:t>How does the proposed research contribute to the mission of the program in which the application is being evaluated? </a:t>
            </a:r>
            <a:endParaRPr lang="en-US" dirty="0">
              <a:solidFill>
                <a:srgbClr val="002060"/>
              </a:solidFill>
            </a:endParaRPr>
          </a:p>
          <a:p>
            <a:r>
              <a:rPr lang="en-US" dirty="0">
                <a:solidFill>
                  <a:schemeClr val="tx1"/>
                </a:solidFill>
              </a:rPr>
              <a:t>6. Potential for Leadership within the Scientific Community </a:t>
            </a:r>
            <a:endParaRPr lang="en-US" b="0" dirty="0">
              <a:solidFill>
                <a:schemeClr val="tx1"/>
              </a:solidFill>
            </a:endParaRPr>
          </a:p>
          <a:p>
            <a:pPr lvl="1">
              <a:spcBef>
                <a:spcPts val="0"/>
              </a:spcBef>
            </a:pPr>
            <a:r>
              <a:rPr lang="en-US" dirty="0">
                <a:solidFill>
                  <a:schemeClr val="accent1"/>
                </a:solidFill>
              </a:rPr>
              <a:t>Scientific leadership can be defined very broadly and can include direct research contributions. </a:t>
            </a:r>
            <a:r>
              <a:rPr lang="en-US" dirty="0">
                <a:solidFill>
                  <a:srgbClr val="FF0000"/>
                </a:solidFill>
              </a:rPr>
              <a:t>How has the PI demonstrated the potential for scientific leadership and creative vision?</a:t>
            </a:r>
            <a:r>
              <a:rPr lang="en-US" dirty="0">
                <a:solidFill>
                  <a:schemeClr val="accent1"/>
                </a:solidFill>
              </a:rPr>
              <a:t> How has the PI been recognized as a leader? </a:t>
            </a:r>
          </a:p>
          <a:p>
            <a:pPr marL="0" indent="0">
              <a:buNone/>
            </a:pPr>
            <a:endParaRPr lang="en-US" dirty="0">
              <a:solidFill>
                <a:schemeClr val="tx1"/>
              </a:solidFill>
            </a:endParaRPr>
          </a:p>
        </p:txBody>
      </p:sp>
      <p:sp>
        <p:nvSpPr>
          <p:cNvPr id="4" name="Footer Placeholder 3">
            <a:extLst>
              <a:ext uri="{FF2B5EF4-FFF2-40B4-BE49-F238E27FC236}">
                <a16:creationId xmlns:a16="http://schemas.microsoft.com/office/drawing/2014/main" id="{D56E946B-A6A9-45E4-88CF-AECC8EDCBD12}"/>
              </a:ext>
            </a:extLst>
          </p:cNvPr>
          <p:cNvSpPr>
            <a:spLocks noGrp="1"/>
          </p:cNvSpPr>
          <p:nvPr>
            <p:ph type="ftr" sz="quarter" idx="11"/>
          </p:nvPr>
        </p:nvSpPr>
        <p:spPr/>
        <p:txBody>
          <a:bodyPr/>
          <a:lstStyle/>
          <a:p>
            <a:r>
              <a:rPr lang="en-US"/>
              <a:t>HEP @ 53rd Annual Users Mtg</a:t>
            </a:r>
            <a:endParaRPr lang="en-US" dirty="0"/>
          </a:p>
        </p:txBody>
      </p:sp>
      <p:sp>
        <p:nvSpPr>
          <p:cNvPr id="5" name="Slide Number Placeholder 4">
            <a:extLst>
              <a:ext uri="{FF2B5EF4-FFF2-40B4-BE49-F238E27FC236}">
                <a16:creationId xmlns:a16="http://schemas.microsoft.com/office/drawing/2014/main" id="{73888C8A-3300-4F2F-B63A-B105EE7AFDFB}"/>
              </a:ext>
            </a:extLst>
          </p:cNvPr>
          <p:cNvSpPr>
            <a:spLocks noGrp="1"/>
          </p:cNvSpPr>
          <p:nvPr>
            <p:ph type="sldNum" sz="quarter" idx="12"/>
          </p:nvPr>
        </p:nvSpPr>
        <p:spPr/>
        <p:txBody>
          <a:bodyPr/>
          <a:lstStyle/>
          <a:p>
            <a:fld id="{600448BA-62AF-4340-AB5F-316C0E06117B}" type="slidenum">
              <a:rPr lang="en-US" smtClean="0"/>
              <a:pPr/>
              <a:t>142</a:t>
            </a:fld>
            <a:endParaRPr lang="en-US"/>
          </a:p>
        </p:txBody>
      </p:sp>
      <p:sp>
        <p:nvSpPr>
          <p:cNvPr id="6" name="Date Placeholder 5">
            <a:extLst>
              <a:ext uri="{FF2B5EF4-FFF2-40B4-BE49-F238E27FC236}">
                <a16:creationId xmlns:a16="http://schemas.microsoft.com/office/drawing/2014/main" id="{E87B4DCA-3AFA-42D3-BE44-129D7D2D7DC3}"/>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397988106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Early Career Proposal Framework</a:t>
            </a:r>
          </a:p>
        </p:txBody>
      </p:sp>
      <p:sp>
        <p:nvSpPr>
          <p:cNvPr id="3" name="Content Placeholder 2"/>
          <p:cNvSpPr>
            <a:spLocks noGrp="1"/>
          </p:cNvSpPr>
          <p:nvPr>
            <p:ph idx="1"/>
          </p:nvPr>
        </p:nvSpPr>
        <p:spPr/>
        <p:txBody>
          <a:bodyPr>
            <a:normAutofit fontScale="85000" lnSpcReduction="10000"/>
          </a:bodyPr>
          <a:lstStyle/>
          <a:p>
            <a:pPr marL="568325" indent="-514350">
              <a:buFont typeface="+mj-lt"/>
              <a:buAutoNum type="arabicPeriod"/>
            </a:pPr>
            <a:r>
              <a:rPr lang="en-US" dirty="0"/>
              <a:t>What are the problems you are trying to solve?  </a:t>
            </a:r>
          </a:p>
          <a:p>
            <a:pPr marL="568325" indent="-514350">
              <a:buFont typeface="+mj-lt"/>
              <a:buAutoNum type="arabicPeriod"/>
            </a:pPr>
            <a:r>
              <a:rPr lang="en-US" dirty="0"/>
              <a:t>Isn’t someone else doing it?  Alternatively isn’t that already being funded?</a:t>
            </a:r>
          </a:p>
          <a:p>
            <a:pPr marL="568325" indent="-514350">
              <a:buFont typeface="+mj-lt"/>
              <a:buAutoNum type="arabicPeriod"/>
            </a:pPr>
            <a:r>
              <a:rPr lang="en-US" dirty="0"/>
              <a:t>How does this research exploit/engage the unique capabilities of your institution?</a:t>
            </a:r>
          </a:p>
          <a:p>
            <a:pPr marL="568325" indent="-514350">
              <a:buFont typeface="+mj-lt"/>
              <a:buAutoNum type="arabicPeriod"/>
            </a:pPr>
            <a:r>
              <a:rPr lang="en-US" dirty="0"/>
              <a:t>What are the resources you need to do this project? </a:t>
            </a:r>
          </a:p>
          <a:p>
            <a:pPr marL="568325" indent="-514350">
              <a:buFont typeface="+mj-lt"/>
              <a:buAutoNum type="arabicPeriod"/>
            </a:pPr>
            <a:r>
              <a:rPr lang="en-US" dirty="0"/>
              <a:t>Outline a five year timeline, with key deliverables and personnel. </a:t>
            </a:r>
          </a:p>
          <a:p>
            <a:pPr marL="568325" indent="-514350">
              <a:buFont typeface="+mj-lt"/>
              <a:buAutoNum type="arabicPeriod"/>
            </a:pPr>
            <a:r>
              <a:rPr lang="en-US" dirty="0"/>
              <a:t>Why you are a future leader in high energy physics?  </a:t>
            </a:r>
          </a:p>
        </p:txBody>
      </p:sp>
      <p:sp>
        <p:nvSpPr>
          <p:cNvPr id="5" name="Slide Number Placeholder 4"/>
          <p:cNvSpPr>
            <a:spLocks noGrp="1"/>
          </p:cNvSpPr>
          <p:nvPr>
            <p:ph type="sldNum" sz="quarter" idx="12"/>
          </p:nvPr>
        </p:nvSpPr>
        <p:spPr/>
        <p:txBody>
          <a:bodyPr/>
          <a:lstStyle/>
          <a:p>
            <a:fld id="{6FC04325-C40C-4756-B5A8-A0527370F3B8}" type="slidenum">
              <a:rPr lang="en-US" smtClean="0"/>
              <a:pPr/>
              <a:t>143</a:t>
            </a:fld>
            <a:endParaRPr lang="en-US" dirty="0"/>
          </a:p>
        </p:txBody>
      </p:sp>
      <p:sp>
        <p:nvSpPr>
          <p:cNvPr id="7" name="Footer Placeholder 6"/>
          <p:cNvSpPr>
            <a:spLocks noGrp="1"/>
          </p:cNvSpPr>
          <p:nvPr>
            <p:ph type="ftr" sz="quarter" idx="11"/>
          </p:nvPr>
        </p:nvSpPr>
        <p:spPr/>
        <p:txBody>
          <a:bodyPr/>
          <a:lstStyle/>
          <a:p>
            <a:r>
              <a:rPr lang="en-US"/>
              <a:t>HEP @ 53rd Annual Users Mtg</a:t>
            </a:r>
            <a:endParaRPr lang="en-US" dirty="0"/>
          </a:p>
        </p:txBody>
      </p:sp>
      <p:sp>
        <p:nvSpPr>
          <p:cNvPr id="4" name="Date Placeholder 3">
            <a:extLst>
              <a:ext uri="{FF2B5EF4-FFF2-40B4-BE49-F238E27FC236}">
                <a16:creationId xmlns:a16="http://schemas.microsoft.com/office/drawing/2014/main" id="{E08A7E3F-9D37-481E-9352-AC9BE9D7C9EA}"/>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49919984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Identify The Problem</a:t>
            </a:r>
          </a:p>
        </p:txBody>
      </p:sp>
      <p:sp>
        <p:nvSpPr>
          <p:cNvPr id="3" name="Content Placeholder 2"/>
          <p:cNvSpPr>
            <a:spLocks noGrp="1"/>
          </p:cNvSpPr>
          <p:nvPr>
            <p:ph idx="1"/>
          </p:nvPr>
        </p:nvSpPr>
        <p:spPr>
          <a:xfrm>
            <a:off x="5782733" y="1017333"/>
            <a:ext cx="3227096" cy="5221425"/>
          </a:xfrm>
        </p:spPr>
        <p:txBody>
          <a:bodyPr>
            <a:normAutofit fontScale="70000" lnSpcReduction="20000"/>
          </a:bodyPr>
          <a:lstStyle/>
          <a:p>
            <a:r>
              <a:rPr lang="en-US" dirty="0"/>
              <a:t>Are you creating a new tool or capability for a larger audience?</a:t>
            </a:r>
          </a:p>
          <a:p>
            <a:r>
              <a:rPr lang="en-US" dirty="0"/>
              <a:t>Will you reduce the risk/cost to a project?</a:t>
            </a:r>
          </a:p>
          <a:p>
            <a:r>
              <a:rPr lang="en-US" dirty="0"/>
              <a:t>Can you substantially increase the sensitivity of the experiment?</a:t>
            </a:r>
          </a:p>
          <a:p>
            <a:r>
              <a:rPr lang="en-US" dirty="0"/>
              <a:t>Are you advancing the knowledge of the field in a significant way?</a:t>
            </a:r>
          </a:p>
          <a:p>
            <a:endParaRPr lang="en-US" dirty="0"/>
          </a:p>
        </p:txBody>
      </p:sp>
      <p:sp>
        <p:nvSpPr>
          <p:cNvPr id="6" name="Slide Number Placeholder 5"/>
          <p:cNvSpPr>
            <a:spLocks noGrp="1"/>
          </p:cNvSpPr>
          <p:nvPr>
            <p:ph type="sldNum" sz="quarter" idx="12"/>
          </p:nvPr>
        </p:nvSpPr>
        <p:spPr/>
        <p:txBody>
          <a:bodyPr/>
          <a:lstStyle/>
          <a:p>
            <a:fld id="{600448BA-62AF-4340-AB5F-316C0E06117B}" type="slidenum">
              <a:rPr lang="en-US" smtClean="0"/>
              <a:pPr/>
              <a:t>144</a:t>
            </a:fld>
            <a:endParaRPr lang="en-US"/>
          </a:p>
        </p:txBody>
      </p:sp>
      <p:sp>
        <p:nvSpPr>
          <p:cNvPr id="7" name="Footer Placeholder 6"/>
          <p:cNvSpPr>
            <a:spLocks noGrp="1"/>
          </p:cNvSpPr>
          <p:nvPr>
            <p:ph type="ftr" sz="quarter" idx="11"/>
          </p:nvPr>
        </p:nvSpPr>
        <p:spPr/>
        <p:txBody>
          <a:bodyPr/>
          <a:lstStyle/>
          <a:p>
            <a:r>
              <a:rPr lang="en-US"/>
              <a:t>HEP @ 53rd Annual Users Mtg</a:t>
            </a:r>
            <a:endParaRPr lang="en-US" dirty="0"/>
          </a:p>
        </p:txBody>
      </p:sp>
      <p:sp>
        <p:nvSpPr>
          <p:cNvPr id="40962" name="AutoShape 2" descr="Image result for identify the problem scientific metho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0964" name="AutoShape 4" descr="Image result for identify the problem scientific metho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0966" name="AutoShape 6" descr="Image result for identify the problem scientific metho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0968" name="AutoShape 8" descr="Image result for identify the problem scientific metho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0970" name="Picture 10" descr="Image result for identify the problem scientific method"/>
          <p:cNvPicPr>
            <a:picLocks noChangeAspect="1" noChangeArrowheads="1"/>
          </p:cNvPicPr>
          <p:nvPr/>
        </p:nvPicPr>
        <p:blipFill>
          <a:blip r:embed="rId2" cstate="print"/>
          <a:srcRect/>
          <a:stretch>
            <a:fillRect/>
          </a:stretch>
        </p:blipFill>
        <p:spPr bwMode="auto">
          <a:xfrm>
            <a:off x="617008" y="1130829"/>
            <a:ext cx="5029200" cy="2486026"/>
          </a:xfrm>
          <a:prstGeom prst="rect">
            <a:avLst/>
          </a:prstGeom>
          <a:noFill/>
        </p:spPr>
      </p:pic>
      <p:sp>
        <p:nvSpPr>
          <p:cNvPr id="12" name="Content Placeholder 2"/>
          <p:cNvSpPr txBox="1">
            <a:spLocks/>
          </p:cNvSpPr>
          <p:nvPr/>
        </p:nvSpPr>
        <p:spPr>
          <a:xfrm>
            <a:off x="482601" y="3725335"/>
            <a:ext cx="5173133" cy="2396067"/>
          </a:xfrm>
          <a:prstGeom prst="rect">
            <a:avLst/>
          </a:prstGeom>
        </p:spPr>
        <p:txBody>
          <a:bodyPr vert="horz" lIns="91440" tIns="45720" rIns="91440" bIns="45720" rtlCol="0">
            <a:normAutofit fontScale="62500" lnSpcReduction="20000"/>
          </a:bodyPr>
          <a:lstStyle/>
          <a:p>
            <a:pPr marL="227013" indent="-173038" defTabSz="685800">
              <a:lnSpc>
                <a:spcPct val="120000"/>
              </a:lnSpc>
              <a:spcBef>
                <a:spcPts val="1000"/>
              </a:spcBef>
              <a:buClr>
                <a:schemeClr val="tx2"/>
              </a:buClr>
              <a:buSzPct val="80000"/>
              <a:buFont typeface="Wingdings 3" panose="05040102010807070707" pitchFamily="18" charset="2"/>
              <a:buChar char=""/>
              <a:defRPr/>
            </a:pPr>
            <a:r>
              <a:rPr lang="en-US" sz="2800" dirty="0"/>
              <a:t>Always start with the </a:t>
            </a:r>
            <a:r>
              <a:rPr lang="en-US" sz="2800" b="1" dirty="0"/>
              <a:t>big</a:t>
            </a:r>
            <a:r>
              <a:rPr lang="en-US" sz="2800" dirty="0"/>
              <a:t> question.  </a:t>
            </a:r>
          </a:p>
          <a:p>
            <a:pPr marL="684213" lvl="1" indent="-173038" defTabSz="685800">
              <a:lnSpc>
                <a:spcPct val="120000"/>
              </a:lnSpc>
              <a:spcBef>
                <a:spcPts val="1000"/>
              </a:spcBef>
              <a:buClr>
                <a:schemeClr val="tx2"/>
              </a:buClr>
              <a:buSzPct val="80000"/>
              <a:buFont typeface="Wingdings 3" panose="05040102010807070707" pitchFamily="18" charset="2"/>
              <a:buChar char=""/>
            </a:pPr>
            <a:r>
              <a:rPr lang="en-US" sz="2800" dirty="0"/>
              <a:t>What are the major obstacles?</a:t>
            </a:r>
          </a:p>
          <a:p>
            <a:pPr marL="684213" lvl="1" indent="-173038" defTabSz="685800">
              <a:lnSpc>
                <a:spcPct val="120000"/>
              </a:lnSpc>
              <a:spcBef>
                <a:spcPts val="1000"/>
              </a:spcBef>
              <a:buClr>
                <a:schemeClr val="tx2"/>
              </a:buClr>
              <a:buSzPct val="80000"/>
              <a:buFont typeface="Wingdings 3" panose="05040102010807070707" pitchFamily="18" charset="2"/>
              <a:buChar char=""/>
            </a:pPr>
            <a:r>
              <a:rPr lang="en-US" sz="2800" dirty="0"/>
              <a:t>Is this an interesting challenge?</a:t>
            </a:r>
          </a:p>
          <a:p>
            <a:pPr marL="684213" lvl="1" indent="-173038" defTabSz="685800">
              <a:lnSpc>
                <a:spcPct val="120000"/>
              </a:lnSpc>
              <a:spcBef>
                <a:spcPts val="1000"/>
              </a:spcBef>
              <a:buClr>
                <a:schemeClr val="tx2"/>
              </a:buClr>
              <a:buSzPct val="80000"/>
              <a:buFont typeface="Wingdings 3" panose="05040102010807070707" pitchFamily="18" charset="2"/>
              <a:buChar char=""/>
            </a:pPr>
            <a:r>
              <a:rPr lang="en-US" sz="2800" dirty="0"/>
              <a:t>Can you articulate the problem to a general audience?</a:t>
            </a:r>
          </a:p>
          <a:p>
            <a:pPr marL="684213" lvl="1" indent="-173038" defTabSz="685800">
              <a:lnSpc>
                <a:spcPct val="120000"/>
              </a:lnSpc>
              <a:spcBef>
                <a:spcPts val="1000"/>
              </a:spcBef>
              <a:buClr>
                <a:schemeClr val="tx2"/>
              </a:buClr>
              <a:buSzPct val="80000"/>
              <a:buFont typeface="Wingdings 3" panose="05040102010807070707" pitchFamily="18" charset="2"/>
              <a:buChar char=""/>
            </a:pPr>
            <a:r>
              <a:rPr lang="en-US" sz="2800" dirty="0">
                <a:solidFill>
                  <a:srgbClr val="003399"/>
                </a:solidFill>
              </a:rPr>
              <a:t>Can you tell a story? [More later…]</a:t>
            </a:r>
          </a:p>
        </p:txBody>
      </p:sp>
      <p:sp>
        <p:nvSpPr>
          <p:cNvPr id="4" name="Date Placeholder 3">
            <a:extLst>
              <a:ext uri="{FF2B5EF4-FFF2-40B4-BE49-F238E27FC236}">
                <a16:creationId xmlns:a16="http://schemas.microsoft.com/office/drawing/2014/main" id="{327DFFCC-F91D-4D17-A38C-84E3FC23361C}"/>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60514498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4" descr="Image result for xkcd scientific method"/>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09853" y="3071156"/>
            <a:ext cx="5160579" cy="3534834"/>
          </a:xfrm>
          <a:prstGeom prst="rect">
            <a:avLst/>
          </a:prstGeom>
          <a:noFill/>
        </p:spPr>
      </p:pic>
      <p:sp>
        <p:nvSpPr>
          <p:cNvPr id="2" name="Title 1"/>
          <p:cNvSpPr>
            <a:spLocks noGrp="1"/>
          </p:cNvSpPr>
          <p:nvPr>
            <p:ph type="title"/>
          </p:nvPr>
        </p:nvSpPr>
        <p:spPr/>
        <p:txBody>
          <a:bodyPr>
            <a:normAutofit fontScale="90000"/>
          </a:bodyPr>
          <a:lstStyle/>
          <a:p>
            <a:r>
              <a:rPr lang="en-US" dirty="0"/>
              <a:t>Justify that You can solve the Problem</a:t>
            </a:r>
          </a:p>
        </p:txBody>
      </p:sp>
      <p:sp>
        <p:nvSpPr>
          <p:cNvPr id="3" name="Content Placeholder 2"/>
          <p:cNvSpPr>
            <a:spLocks noGrp="1"/>
          </p:cNvSpPr>
          <p:nvPr>
            <p:ph idx="1"/>
          </p:nvPr>
        </p:nvSpPr>
        <p:spPr>
          <a:xfrm>
            <a:off x="209915" y="975858"/>
            <a:ext cx="8723878" cy="3690736"/>
          </a:xfrm>
        </p:spPr>
        <p:txBody>
          <a:bodyPr>
            <a:normAutofit fontScale="85000" lnSpcReduction="10000"/>
          </a:bodyPr>
          <a:lstStyle/>
          <a:p>
            <a:r>
              <a:rPr lang="en-US" dirty="0"/>
              <a:t>There are two key takeaways</a:t>
            </a:r>
          </a:p>
          <a:p>
            <a:pPr marL="739775" lvl="1" indent="-514350">
              <a:buFont typeface="+mj-lt"/>
              <a:buAutoNum type="arabicPeriod"/>
            </a:pPr>
            <a:r>
              <a:rPr lang="en-US" dirty="0"/>
              <a:t>Provide compelling argument backed up with evidence: simulation, LDRD, startup, letters of support, track record  </a:t>
            </a:r>
          </a:p>
          <a:p>
            <a:pPr marL="739775" lvl="1" indent="-514350">
              <a:buFont typeface="+mj-lt"/>
              <a:buAutoNum type="arabicPeriod" startAt="2"/>
              <a:defRPr/>
            </a:pPr>
            <a:r>
              <a:rPr lang="en-US" dirty="0"/>
              <a:t>Explain how the proposed research:</a:t>
            </a:r>
          </a:p>
          <a:p>
            <a:pPr marL="1196975" lvl="2" indent="-514350">
              <a:buFont typeface="Arial" panose="020B0604020202020204" pitchFamily="34" charset="0"/>
              <a:buChar char="•"/>
              <a:defRPr/>
            </a:pPr>
            <a:r>
              <a:rPr lang="en-US" sz="2400" dirty="0"/>
              <a:t>Is above and beyond currently supported effort</a:t>
            </a:r>
          </a:p>
          <a:p>
            <a:pPr marL="1196975" lvl="2" indent="-514350">
              <a:buFont typeface="Arial" panose="020B0604020202020204" pitchFamily="34" charset="0"/>
              <a:buChar char="•"/>
              <a:defRPr/>
            </a:pPr>
            <a:r>
              <a:rPr lang="en-US" sz="2400" dirty="0"/>
              <a:t>Is not supported </a:t>
            </a:r>
            <a:br>
              <a:rPr lang="en-US" sz="2400" dirty="0"/>
            </a:br>
            <a:r>
              <a:rPr lang="en-US" sz="2400" dirty="0"/>
              <a:t>by baseline project</a:t>
            </a:r>
          </a:p>
          <a:p>
            <a:pPr marL="1196975" lvl="2" indent="-514350">
              <a:buFont typeface="Arial" panose="020B0604020202020204" pitchFamily="34" charset="0"/>
              <a:buChar char="•"/>
              <a:defRPr/>
            </a:pPr>
            <a:r>
              <a:rPr lang="en-US" sz="2400" dirty="0"/>
              <a:t>Is not duplicative </a:t>
            </a:r>
            <a:br>
              <a:rPr lang="en-US" sz="2400" dirty="0"/>
            </a:br>
            <a:r>
              <a:rPr lang="en-US" sz="2400" dirty="0"/>
              <a:t>(Federal funding)</a:t>
            </a:r>
          </a:p>
          <a:p>
            <a:pPr marL="1196975" lvl="2" indent="-514350">
              <a:buFont typeface="Arial" panose="020B0604020202020204" pitchFamily="34" charset="0"/>
              <a:buChar char="•"/>
              <a:defRPr/>
            </a:pPr>
            <a:endParaRPr lang="en-US" dirty="0"/>
          </a:p>
        </p:txBody>
      </p:sp>
      <p:sp>
        <p:nvSpPr>
          <p:cNvPr id="4" name="Footer Placeholder 3">
            <a:extLst>
              <a:ext uri="{FF2B5EF4-FFF2-40B4-BE49-F238E27FC236}">
                <a16:creationId xmlns:a16="http://schemas.microsoft.com/office/drawing/2014/main" id="{7B3B8A96-0432-4BFA-BDDD-3B2E897A6418}"/>
              </a:ext>
            </a:extLst>
          </p:cNvPr>
          <p:cNvSpPr>
            <a:spLocks noGrp="1"/>
          </p:cNvSpPr>
          <p:nvPr>
            <p:ph type="ftr" sz="quarter" idx="11"/>
          </p:nvPr>
        </p:nvSpPr>
        <p:spPr>
          <a:xfrm>
            <a:off x="2951811" y="6274462"/>
            <a:ext cx="3538331" cy="365125"/>
          </a:xfrm>
        </p:spPr>
        <p:txBody>
          <a:bodyPr/>
          <a:lstStyle/>
          <a:p>
            <a:r>
              <a:rPr lang="en-US"/>
              <a:t>HEP @ 53rd Annual Users Mtg</a:t>
            </a:r>
            <a:endParaRPr lang="en-US" dirty="0"/>
          </a:p>
        </p:txBody>
      </p:sp>
      <p:sp>
        <p:nvSpPr>
          <p:cNvPr id="5" name="Slide Number Placeholder 4">
            <a:extLst>
              <a:ext uri="{FF2B5EF4-FFF2-40B4-BE49-F238E27FC236}">
                <a16:creationId xmlns:a16="http://schemas.microsoft.com/office/drawing/2014/main" id="{EFFCE6FF-27CF-4910-A666-402DACC394F7}"/>
              </a:ext>
            </a:extLst>
          </p:cNvPr>
          <p:cNvSpPr>
            <a:spLocks noGrp="1"/>
          </p:cNvSpPr>
          <p:nvPr>
            <p:ph type="sldNum" sz="quarter" idx="12"/>
          </p:nvPr>
        </p:nvSpPr>
        <p:spPr/>
        <p:txBody>
          <a:bodyPr/>
          <a:lstStyle/>
          <a:p>
            <a:fld id="{600448BA-62AF-4340-AB5F-316C0E06117B}" type="slidenum">
              <a:rPr lang="en-US" smtClean="0"/>
              <a:pPr/>
              <a:t>145</a:t>
            </a:fld>
            <a:endParaRPr lang="en-US"/>
          </a:p>
        </p:txBody>
      </p:sp>
    </p:spTree>
    <p:extLst>
      <p:ext uri="{BB962C8B-B14F-4D97-AF65-F5344CB8AC3E}">
        <p14:creationId xmlns:p14="http://schemas.microsoft.com/office/powerpoint/2010/main" val="212529631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What Is Your “Unfair Competitive Advantage?”</a:t>
            </a:r>
          </a:p>
        </p:txBody>
      </p:sp>
      <p:sp>
        <p:nvSpPr>
          <p:cNvPr id="3" name="Content Placeholder 2"/>
          <p:cNvSpPr>
            <a:spLocks noGrp="1"/>
          </p:cNvSpPr>
          <p:nvPr>
            <p:ph idx="1"/>
          </p:nvPr>
        </p:nvSpPr>
        <p:spPr>
          <a:xfrm>
            <a:off x="467277" y="1017331"/>
            <a:ext cx="5734556" cy="2636036"/>
          </a:xfrm>
        </p:spPr>
        <p:txBody>
          <a:bodyPr>
            <a:normAutofit fontScale="77500" lnSpcReduction="20000"/>
          </a:bodyPr>
          <a:lstStyle/>
          <a:p>
            <a:r>
              <a:rPr lang="en-US" dirty="0"/>
              <a:t>This has greater weight for the proposals submitted from the DOE National Laboratories</a:t>
            </a:r>
          </a:p>
          <a:p>
            <a:pPr lvl="1"/>
            <a:r>
              <a:rPr lang="en-US" dirty="0"/>
              <a:t>In particular, we are interested in how the proposals leverage a lab’s unique facilities and capabilities.</a:t>
            </a:r>
          </a:p>
          <a:p>
            <a:pPr lvl="1"/>
            <a:r>
              <a:rPr lang="en-US" dirty="0"/>
              <a:t>If this is not called out, a lab proposal has a lower chance in getting funded.</a:t>
            </a:r>
          </a:p>
        </p:txBody>
      </p:sp>
      <p:sp>
        <p:nvSpPr>
          <p:cNvPr id="6" name="Slide Number Placeholder 5"/>
          <p:cNvSpPr>
            <a:spLocks noGrp="1"/>
          </p:cNvSpPr>
          <p:nvPr>
            <p:ph type="sldNum" sz="quarter" idx="12"/>
          </p:nvPr>
        </p:nvSpPr>
        <p:spPr/>
        <p:txBody>
          <a:bodyPr/>
          <a:lstStyle/>
          <a:p>
            <a:fld id="{600448BA-62AF-4340-AB5F-316C0E06117B}" type="slidenum">
              <a:rPr lang="en-US" smtClean="0"/>
              <a:pPr/>
              <a:t>146</a:t>
            </a:fld>
            <a:endParaRPr lang="en-US"/>
          </a:p>
        </p:txBody>
      </p:sp>
      <p:sp>
        <p:nvSpPr>
          <p:cNvPr id="7" name="Footer Placeholder 6"/>
          <p:cNvSpPr>
            <a:spLocks noGrp="1"/>
          </p:cNvSpPr>
          <p:nvPr>
            <p:ph type="ftr" sz="quarter" idx="11"/>
          </p:nvPr>
        </p:nvSpPr>
        <p:spPr/>
        <p:txBody>
          <a:bodyPr/>
          <a:lstStyle/>
          <a:p>
            <a:r>
              <a:rPr lang="en-US"/>
              <a:t>HEP @ 53rd Annual Users Mtg</a:t>
            </a:r>
            <a:endParaRPr lang="en-US" dirty="0"/>
          </a:p>
        </p:txBody>
      </p:sp>
      <p:pic>
        <p:nvPicPr>
          <p:cNvPr id="38914" name="Picture 2" descr="Image result for unfair competitive advantage examples"/>
          <p:cNvPicPr>
            <a:picLocks noChangeAspect="1" noChangeArrowheads="1"/>
          </p:cNvPicPr>
          <p:nvPr/>
        </p:nvPicPr>
        <p:blipFill>
          <a:blip r:embed="rId2" cstate="print"/>
          <a:srcRect/>
          <a:stretch>
            <a:fillRect/>
          </a:stretch>
        </p:blipFill>
        <p:spPr bwMode="auto">
          <a:xfrm>
            <a:off x="6421968" y="1075268"/>
            <a:ext cx="2641601" cy="2641601"/>
          </a:xfrm>
          <a:prstGeom prst="rect">
            <a:avLst/>
          </a:prstGeom>
          <a:noFill/>
        </p:spPr>
      </p:pic>
      <p:sp>
        <p:nvSpPr>
          <p:cNvPr id="9" name="Content Placeholder 2"/>
          <p:cNvSpPr txBox="1">
            <a:spLocks/>
          </p:cNvSpPr>
          <p:nvPr/>
        </p:nvSpPr>
        <p:spPr>
          <a:xfrm>
            <a:off x="416477" y="3661835"/>
            <a:ext cx="7995157" cy="2281767"/>
          </a:xfrm>
          <a:prstGeom prst="rect">
            <a:avLst/>
          </a:prstGeom>
        </p:spPr>
        <p:txBody>
          <a:bodyPr vert="horz" lIns="91440" tIns="45720" rIns="91440" bIns="45720" rtlCol="0">
            <a:normAutofit fontScale="77500" lnSpcReduction="20000"/>
          </a:bodyPr>
          <a:lstStyle/>
          <a:p>
            <a:pPr marL="227013" indent="-173038" defTabSz="685800">
              <a:lnSpc>
                <a:spcPct val="120000"/>
              </a:lnSpc>
              <a:spcBef>
                <a:spcPts val="1000"/>
              </a:spcBef>
              <a:buClr>
                <a:schemeClr val="tx2"/>
              </a:buClr>
              <a:buSzPct val="80000"/>
              <a:buFont typeface="Wingdings 3" panose="05040102010807070707" pitchFamily="18" charset="2"/>
              <a:buChar char=""/>
              <a:defRPr/>
            </a:pPr>
            <a:r>
              <a:rPr lang="en-US" sz="2800" dirty="0"/>
              <a:t>For the experimental and technology proposals submitted from the Universities</a:t>
            </a:r>
          </a:p>
          <a:p>
            <a:pPr marL="684213" lvl="1" indent="-173038" defTabSz="685800">
              <a:lnSpc>
                <a:spcPct val="120000"/>
              </a:lnSpc>
              <a:spcBef>
                <a:spcPts val="1000"/>
              </a:spcBef>
              <a:buClr>
                <a:schemeClr val="tx2"/>
              </a:buClr>
              <a:buSzPct val="80000"/>
              <a:buFont typeface="Wingdings 3" panose="05040102010807070707" pitchFamily="18" charset="2"/>
              <a:buChar char=""/>
            </a:pPr>
            <a:r>
              <a:rPr lang="en-US" sz="2400" dirty="0">
                <a:solidFill>
                  <a:schemeClr val="tx1">
                    <a:lumMod val="75000"/>
                    <a:lumOff val="25000"/>
                  </a:schemeClr>
                </a:solidFill>
              </a:rPr>
              <a:t>We are also interested in how the proposals leverage the Universities facilities and resources</a:t>
            </a:r>
          </a:p>
          <a:p>
            <a:pPr marL="684213" lvl="1" indent="-173038" defTabSz="685800">
              <a:lnSpc>
                <a:spcPct val="120000"/>
              </a:lnSpc>
              <a:spcBef>
                <a:spcPts val="1000"/>
              </a:spcBef>
              <a:buClr>
                <a:schemeClr val="tx2"/>
              </a:buClr>
              <a:buSzPct val="80000"/>
              <a:buFont typeface="Wingdings 3" panose="05040102010807070707" pitchFamily="18" charset="2"/>
              <a:buChar char=""/>
            </a:pPr>
            <a:r>
              <a:rPr lang="en-US" sz="2400" dirty="0">
                <a:solidFill>
                  <a:schemeClr val="tx1">
                    <a:lumMod val="75000"/>
                    <a:lumOff val="25000"/>
                  </a:schemeClr>
                </a:solidFill>
              </a:rPr>
              <a:t>Reminder: Grants are financial assistance agreements and do not cover all costs </a:t>
            </a:r>
          </a:p>
        </p:txBody>
      </p:sp>
      <p:sp>
        <p:nvSpPr>
          <p:cNvPr id="4" name="Date Placeholder 3">
            <a:extLst>
              <a:ext uri="{FF2B5EF4-FFF2-40B4-BE49-F238E27FC236}">
                <a16:creationId xmlns:a16="http://schemas.microsoft.com/office/drawing/2014/main" id="{D9243A4A-0361-4FE0-BC74-E0642282D5A0}"/>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169630362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Validate: Costs, Resources, Schedule </a:t>
            </a:r>
          </a:p>
        </p:txBody>
      </p:sp>
      <p:sp>
        <p:nvSpPr>
          <p:cNvPr id="3" name="Content Placeholder 2"/>
          <p:cNvSpPr>
            <a:spLocks noGrp="1"/>
          </p:cNvSpPr>
          <p:nvPr>
            <p:ph idx="1"/>
          </p:nvPr>
        </p:nvSpPr>
        <p:spPr>
          <a:xfrm>
            <a:off x="467277" y="1017333"/>
            <a:ext cx="5980090" cy="5023635"/>
          </a:xfrm>
        </p:spPr>
        <p:txBody>
          <a:bodyPr>
            <a:normAutofit fontScale="77500" lnSpcReduction="20000"/>
          </a:bodyPr>
          <a:lstStyle/>
          <a:p>
            <a:pPr lvl="0"/>
            <a:r>
              <a:rPr lang="en-US" dirty="0"/>
              <a:t>Outline a five year timeline, with yearly key deliverables, all personnel, roles and responsibilities</a:t>
            </a:r>
          </a:p>
          <a:p>
            <a:pPr lvl="1"/>
            <a:r>
              <a:rPr lang="en-US" dirty="0">
                <a:solidFill>
                  <a:schemeClr val="accent1"/>
                </a:solidFill>
              </a:rPr>
              <a:t>Consider month by month plan</a:t>
            </a:r>
          </a:p>
          <a:p>
            <a:pPr lvl="1"/>
            <a:r>
              <a:rPr lang="en-US" dirty="0"/>
              <a:t>What is a credible hiring plan?</a:t>
            </a:r>
          </a:p>
          <a:p>
            <a:pPr lvl="1"/>
            <a:r>
              <a:rPr lang="en-US" dirty="0"/>
              <a:t>Do you need to front-load funding to support engineering and equipment?</a:t>
            </a:r>
          </a:p>
          <a:p>
            <a:pPr lvl="2"/>
            <a:r>
              <a:rPr lang="en-US" dirty="0"/>
              <a:t>For example: 200/200/150/100/100 </a:t>
            </a:r>
          </a:p>
          <a:p>
            <a:pPr lvl="1"/>
            <a:r>
              <a:rPr lang="en-US" dirty="0"/>
              <a:t>Can you delay the hire of a post-doc?</a:t>
            </a:r>
          </a:p>
          <a:p>
            <a:pPr lvl="1"/>
            <a:r>
              <a:rPr lang="en-US" dirty="0"/>
              <a:t>Do you have external dependences, and if so, does your schedule and deliverables make sense?</a:t>
            </a:r>
          </a:p>
          <a:p>
            <a:pPr lvl="2"/>
            <a:r>
              <a:rPr lang="en-US" dirty="0"/>
              <a:t>For example: Will the widget arrive too late for the project baseline decision?</a:t>
            </a:r>
          </a:p>
          <a:p>
            <a:pPr lvl="1"/>
            <a:r>
              <a:rPr lang="en-US" dirty="0"/>
              <a:t>Have you validated all expenses?</a:t>
            </a:r>
          </a:p>
          <a:p>
            <a:endParaRPr lang="en-US" dirty="0"/>
          </a:p>
        </p:txBody>
      </p:sp>
      <p:sp>
        <p:nvSpPr>
          <p:cNvPr id="6" name="Slide Number Placeholder 5"/>
          <p:cNvSpPr>
            <a:spLocks noGrp="1"/>
          </p:cNvSpPr>
          <p:nvPr>
            <p:ph type="sldNum" sz="quarter" idx="12"/>
          </p:nvPr>
        </p:nvSpPr>
        <p:spPr/>
        <p:txBody>
          <a:bodyPr/>
          <a:lstStyle/>
          <a:p>
            <a:fld id="{600448BA-62AF-4340-AB5F-316C0E06117B}" type="slidenum">
              <a:rPr lang="en-US" smtClean="0"/>
              <a:pPr/>
              <a:t>147</a:t>
            </a:fld>
            <a:endParaRPr lang="en-US"/>
          </a:p>
        </p:txBody>
      </p:sp>
      <p:sp>
        <p:nvSpPr>
          <p:cNvPr id="7" name="Footer Placeholder 6"/>
          <p:cNvSpPr>
            <a:spLocks noGrp="1"/>
          </p:cNvSpPr>
          <p:nvPr>
            <p:ph type="ftr" sz="quarter" idx="11"/>
          </p:nvPr>
        </p:nvSpPr>
        <p:spPr>
          <a:xfrm>
            <a:off x="3862119" y="6308056"/>
            <a:ext cx="3538331" cy="365125"/>
          </a:xfrm>
        </p:spPr>
        <p:txBody>
          <a:bodyPr/>
          <a:lstStyle/>
          <a:p>
            <a:pPr algn="l"/>
            <a:r>
              <a:rPr lang="en-US"/>
              <a:t>HEP @ 53rd Annual Users Mtg</a:t>
            </a:r>
            <a:endParaRPr lang="en-US" dirty="0"/>
          </a:p>
        </p:txBody>
      </p:sp>
      <p:pic>
        <p:nvPicPr>
          <p:cNvPr id="37890" name="Picture 2" descr="Image result for project for dummie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69988" y="3340101"/>
            <a:ext cx="2400988" cy="3025246"/>
          </a:xfrm>
          <a:prstGeom prst="rect">
            <a:avLst/>
          </a:prstGeom>
          <a:noFill/>
        </p:spPr>
      </p:pic>
      <p:sp>
        <p:nvSpPr>
          <p:cNvPr id="37892" name="AutoShape 4" descr="Image result for graph pape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7894" name="AutoShape 6" descr="Image result for graph pape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7896" name="AutoShape 8" descr="Image result for graph pape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7898" name="AutoShape 10" descr="Image result for graph pape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7900" name="AutoShape 12" descr="Image result for graph pape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7902" name="AutoShape 14" descr="Image result for graph pape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7904" name="AutoShape 16" descr="Image result for graph pape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7906" name="Picture 18" descr="Image result for graph paper"/>
          <p:cNvPicPr>
            <a:picLocks noChangeAspect="1" noChangeArrowheads="1"/>
          </p:cNvPicPr>
          <p:nvPr/>
        </p:nvPicPr>
        <p:blipFill>
          <a:blip r:embed="rId3" cstate="print"/>
          <a:srcRect/>
          <a:stretch>
            <a:fillRect/>
          </a:stretch>
        </p:blipFill>
        <p:spPr bwMode="auto">
          <a:xfrm>
            <a:off x="6861176" y="935567"/>
            <a:ext cx="1838325" cy="2381250"/>
          </a:xfrm>
          <a:prstGeom prst="rect">
            <a:avLst/>
          </a:prstGeom>
          <a:noFill/>
        </p:spPr>
      </p:pic>
    </p:spTree>
    <p:extLst>
      <p:ext uri="{BB962C8B-B14F-4D97-AF65-F5344CB8AC3E}">
        <p14:creationId xmlns:p14="http://schemas.microsoft.com/office/powerpoint/2010/main" val="191401479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Demonstrate Leadership</a:t>
            </a:r>
            <a:endParaRPr lang="en-US" dirty="0"/>
          </a:p>
        </p:txBody>
      </p:sp>
      <p:sp>
        <p:nvSpPr>
          <p:cNvPr id="3" name="Content Placeholder 2"/>
          <p:cNvSpPr>
            <a:spLocks noGrp="1"/>
          </p:cNvSpPr>
          <p:nvPr>
            <p:ph idx="1"/>
          </p:nvPr>
        </p:nvSpPr>
        <p:spPr>
          <a:xfrm>
            <a:off x="169336" y="3119969"/>
            <a:ext cx="8840495" cy="3118789"/>
          </a:xfrm>
        </p:spPr>
        <p:txBody>
          <a:bodyPr>
            <a:normAutofit fontScale="62500" lnSpcReduction="20000"/>
          </a:bodyPr>
          <a:lstStyle/>
          <a:p>
            <a:r>
              <a:rPr lang="en-US" dirty="0"/>
              <a:t>Scientific leadership can be defined very broadly and can include direct research contributions</a:t>
            </a:r>
          </a:p>
          <a:p>
            <a:pPr lvl="1"/>
            <a:r>
              <a:rPr lang="en-US" dirty="0"/>
              <a:t>How has the PI demonstrated the potential for scientific leadership and creative vision?</a:t>
            </a:r>
          </a:p>
          <a:p>
            <a:pPr lvl="1"/>
            <a:r>
              <a:rPr lang="en-US" dirty="0"/>
              <a:t>How has the PI been recognized as a leader (collaboration, institution, community service)? </a:t>
            </a:r>
          </a:p>
          <a:p>
            <a:pPr lvl="1"/>
            <a:r>
              <a:rPr lang="en-US" dirty="0"/>
              <a:t>Does the PI have a track record for mentoring students and post-docs?</a:t>
            </a:r>
          </a:p>
          <a:p>
            <a:r>
              <a:rPr lang="en-US" dirty="0"/>
              <a:t>Ensure the CV is correct and current  </a:t>
            </a:r>
          </a:p>
          <a:p>
            <a:r>
              <a:rPr lang="en-US" dirty="0"/>
              <a:t>Polish up your public-facing online presence </a:t>
            </a:r>
          </a:p>
          <a:p>
            <a:pPr lvl="1"/>
            <a:r>
              <a:rPr lang="en-US" dirty="0"/>
              <a:t>Do you have a professional, PR-friendly photo posted on your institution’s web site?</a:t>
            </a:r>
          </a:p>
          <a:p>
            <a:pPr lvl="1"/>
            <a:endParaRPr lang="en-US" dirty="0"/>
          </a:p>
          <a:p>
            <a:endParaRPr lang="en-US" dirty="0"/>
          </a:p>
        </p:txBody>
      </p:sp>
      <p:sp>
        <p:nvSpPr>
          <p:cNvPr id="7" name="Footer Placeholder 6"/>
          <p:cNvSpPr>
            <a:spLocks noGrp="1"/>
          </p:cNvSpPr>
          <p:nvPr>
            <p:ph type="ftr" sz="quarter" idx="11"/>
          </p:nvPr>
        </p:nvSpPr>
        <p:spPr/>
        <p:txBody>
          <a:bodyPr/>
          <a:lstStyle/>
          <a:p>
            <a:r>
              <a:rPr lang="en-US"/>
              <a:t>HEP @ 53rd Annual Users Mtg</a:t>
            </a:r>
            <a:endParaRPr lang="en-US" dirty="0"/>
          </a:p>
        </p:txBody>
      </p:sp>
      <p:sp>
        <p:nvSpPr>
          <p:cNvPr id="6" name="Slide Number Placeholder 5"/>
          <p:cNvSpPr>
            <a:spLocks noGrp="1"/>
          </p:cNvSpPr>
          <p:nvPr>
            <p:ph type="sldNum" sz="quarter" idx="12"/>
          </p:nvPr>
        </p:nvSpPr>
        <p:spPr/>
        <p:txBody>
          <a:bodyPr/>
          <a:lstStyle/>
          <a:p>
            <a:fld id="{600448BA-62AF-4340-AB5F-316C0E06117B}" type="slidenum">
              <a:rPr lang="en-US" smtClean="0"/>
              <a:pPr/>
              <a:t>148</a:t>
            </a:fld>
            <a:endParaRPr lang="en-US"/>
          </a:p>
        </p:txBody>
      </p:sp>
      <p:pic>
        <p:nvPicPr>
          <p:cNvPr id="36866" name="Picture 2" descr="Image result for leadership physics"/>
          <p:cNvPicPr>
            <a:picLocks noChangeAspect="1" noChangeArrowheads="1"/>
          </p:cNvPicPr>
          <p:nvPr/>
        </p:nvPicPr>
        <p:blipFill>
          <a:blip r:embed="rId2" cstate="print"/>
          <a:srcRect/>
          <a:stretch>
            <a:fillRect/>
          </a:stretch>
        </p:blipFill>
        <p:spPr bwMode="auto">
          <a:xfrm>
            <a:off x="477308" y="1003302"/>
            <a:ext cx="3865540" cy="1938867"/>
          </a:xfrm>
          <a:prstGeom prst="rect">
            <a:avLst/>
          </a:prstGeom>
          <a:noFill/>
        </p:spPr>
      </p:pic>
      <p:sp>
        <p:nvSpPr>
          <p:cNvPr id="9" name="Content Placeholder 2"/>
          <p:cNvSpPr txBox="1">
            <a:spLocks/>
          </p:cNvSpPr>
          <p:nvPr/>
        </p:nvSpPr>
        <p:spPr>
          <a:xfrm>
            <a:off x="4428068" y="1054136"/>
            <a:ext cx="4572001" cy="1845699"/>
          </a:xfrm>
          <a:prstGeom prst="rect">
            <a:avLst/>
          </a:prstGeom>
        </p:spPr>
        <p:txBody>
          <a:bodyPr vert="horz" lIns="91440" tIns="45720" rIns="91440" bIns="45720" rtlCol="0">
            <a:normAutofit lnSpcReduction="10000"/>
          </a:bodyPr>
          <a:lstStyle/>
          <a:p>
            <a:pPr marL="227013" indent="-173038" defTabSz="685800">
              <a:lnSpc>
                <a:spcPct val="120000"/>
              </a:lnSpc>
              <a:spcBef>
                <a:spcPts val="1000"/>
              </a:spcBef>
              <a:buClr>
                <a:schemeClr val="tx2"/>
              </a:buClr>
              <a:buSzPct val="80000"/>
              <a:buFont typeface="Wingdings 3" panose="05040102010807070707" pitchFamily="18" charset="2"/>
              <a:buChar char=""/>
              <a:defRPr/>
            </a:pPr>
            <a:r>
              <a:rPr lang="en-US" sz="1650" dirty="0"/>
              <a:t>Presidential Early Career Awards for Scientists and Engineers (PECASE)</a:t>
            </a:r>
          </a:p>
          <a:p>
            <a:pPr marL="398463" lvl="1" indent="-171450" defTabSz="685800">
              <a:lnSpc>
                <a:spcPct val="120000"/>
              </a:lnSpc>
              <a:spcBef>
                <a:spcPts val="150"/>
              </a:spcBef>
              <a:spcAft>
                <a:spcPts val="300"/>
              </a:spcAft>
              <a:buClr>
                <a:schemeClr val="tx2"/>
              </a:buClr>
              <a:buSzPct val="80000"/>
              <a:buFont typeface="Wingdings 3" panose="05040102010807070707" pitchFamily="18" charset="2"/>
              <a:buChar char=""/>
              <a:defRPr/>
            </a:pPr>
            <a:r>
              <a:rPr lang="en-US" sz="1500" dirty="0">
                <a:solidFill>
                  <a:schemeClr val="tx1">
                    <a:lumMod val="75000"/>
                    <a:lumOff val="25000"/>
                  </a:schemeClr>
                </a:solidFill>
              </a:rPr>
              <a:t>PECASE-eligible candidates are selected from the pool of Early Career awardees </a:t>
            </a:r>
          </a:p>
          <a:p>
            <a:pPr lvl="1" defTabSz="685800">
              <a:lnSpc>
                <a:spcPct val="120000"/>
              </a:lnSpc>
              <a:spcBef>
                <a:spcPts val="150"/>
              </a:spcBef>
              <a:spcAft>
                <a:spcPts val="300"/>
              </a:spcAft>
              <a:buClr>
                <a:schemeClr val="tx2"/>
              </a:buClr>
              <a:buSzPct val="80000"/>
              <a:defRPr/>
            </a:pPr>
            <a:r>
              <a:rPr lang="en-US" sz="1500" dirty="0">
                <a:solidFill>
                  <a:schemeClr val="tx1">
                    <a:lumMod val="75000"/>
                    <a:lumOff val="25000"/>
                  </a:schemeClr>
                </a:solidFill>
                <a:hlinkClick r:id="rId3"/>
              </a:rPr>
              <a:t>http://science.energy.gov/about/honors-and-awards/pecase/</a:t>
            </a:r>
            <a:endParaRPr lang="en-US" sz="1500" dirty="0">
              <a:solidFill>
                <a:schemeClr val="tx1">
                  <a:lumMod val="75000"/>
                  <a:lumOff val="25000"/>
                </a:schemeClr>
              </a:solidFill>
            </a:endParaRPr>
          </a:p>
        </p:txBody>
      </p:sp>
      <p:sp>
        <p:nvSpPr>
          <p:cNvPr id="4" name="Date Placeholder 3">
            <a:extLst>
              <a:ext uri="{FF2B5EF4-FFF2-40B4-BE49-F238E27FC236}">
                <a16:creationId xmlns:a16="http://schemas.microsoft.com/office/drawing/2014/main" id="{BB0BFFB0-B4FC-40F5-B39B-5BFD4DF93723}"/>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377591198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7BA0A-09A0-4731-96E8-3E35B75DAC5E}"/>
              </a:ext>
            </a:extLst>
          </p:cNvPr>
          <p:cNvSpPr>
            <a:spLocks noGrp="1"/>
          </p:cNvSpPr>
          <p:nvPr>
            <p:ph type="title"/>
          </p:nvPr>
        </p:nvSpPr>
        <p:spPr/>
        <p:txBody>
          <a:bodyPr/>
          <a:lstStyle/>
          <a:p>
            <a:r>
              <a:rPr lang="en-US" dirty="0"/>
              <a:t>2019 PECASE Award Ceremony</a:t>
            </a:r>
          </a:p>
        </p:txBody>
      </p:sp>
      <p:pic>
        <p:nvPicPr>
          <p:cNvPr id="7" name="Content Placeholder 6">
            <a:extLst>
              <a:ext uri="{FF2B5EF4-FFF2-40B4-BE49-F238E27FC236}">
                <a16:creationId xmlns:a16="http://schemas.microsoft.com/office/drawing/2014/main" id="{4A62ECD7-F47A-43D0-9E24-2522C84F8A68}"/>
              </a:ext>
            </a:extLst>
          </p:cNvPr>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641134" y="1129822"/>
            <a:ext cx="8105938" cy="4948670"/>
          </a:xfrm>
        </p:spPr>
      </p:pic>
      <p:sp>
        <p:nvSpPr>
          <p:cNvPr id="8" name="Content Placeholder 7">
            <a:extLst>
              <a:ext uri="{FF2B5EF4-FFF2-40B4-BE49-F238E27FC236}">
                <a16:creationId xmlns:a16="http://schemas.microsoft.com/office/drawing/2014/main" id="{8E7F0503-EBE5-40FB-9C01-FC61EFE2AB79}"/>
              </a:ext>
            </a:extLst>
          </p:cNvPr>
          <p:cNvSpPr>
            <a:spLocks noGrp="1"/>
          </p:cNvSpPr>
          <p:nvPr>
            <p:ph sz="half" idx="2"/>
          </p:nvPr>
        </p:nvSpPr>
        <p:spPr>
          <a:xfrm>
            <a:off x="776472" y="1213561"/>
            <a:ext cx="5508716" cy="1848545"/>
          </a:xfrm>
        </p:spPr>
        <p:txBody>
          <a:bodyPr>
            <a:normAutofit/>
          </a:bodyPr>
          <a:lstStyle/>
          <a:p>
            <a:r>
              <a:rPr lang="en-US" sz="1100" dirty="0">
                <a:solidFill>
                  <a:schemeClr val="bg1"/>
                </a:solidFill>
              </a:rPr>
              <a:t>Paul </a:t>
            </a:r>
            <a:r>
              <a:rPr lang="en-US" sz="1100" dirty="0" err="1">
                <a:solidFill>
                  <a:schemeClr val="bg1"/>
                </a:solidFill>
              </a:rPr>
              <a:t>Dabbar</a:t>
            </a:r>
            <a:r>
              <a:rPr lang="en-US" sz="1100" dirty="0">
                <a:solidFill>
                  <a:schemeClr val="bg1"/>
                </a:solidFill>
              </a:rPr>
              <a:t>, DOE Undersecretary </a:t>
            </a:r>
            <a:br>
              <a:rPr lang="en-US" sz="1100" dirty="0">
                <a:solidFill>
                  <a:schemeClr val="bg1"/>
                </a:solidFill>
              </a:rPr>
            </a:br>
            <a:r>
              <a:rPr lang="en-US" sz="1100" dirty="0">
                <a:solidFill>
                  <a:schemeClr val="bg1"/>
                </a:solidFill>
              </a:rPr>
              <a:t>of Energy for Science</a:t>
            </a:r>
          </a:p>
          <a:p>
            <a:r>
              <a:rPr lang="en-US" sz="1100" dirty="0">
                <a:solidFill>
                  <a:schemeClr val="bg1"/>
                </a:solidFill>
              </a:rPr>
              <a:t>Prof. Tracy </a:t>
            </a:r>
            <a:r>
              <a:rPr lang="en-US" sz="1100" dirty="0" err="1">
                <a:solidFill>
                  <a:schemeClr val="bg1"/>
                </a:solidFill>
              </a:rPr>
              <a:t>Slatyer</a:t>
            </a:r>
            <a:r>
              <a:rPr lang="en-US" sz="1100" dirty="0">
                <a:solidFill>
                  <a:schemeClr val="bg1"/>
                </a:solidFill>
              </a:rPr>
              <a:t>, MIT</a:t>
            </a:r>
          </a:p>
          <a:p>
            <a:pPr lvl="1"/>
            <a:r>
              <a:rPr lang="en-US" sz="1000" dirty="0">
                <a:solidFill>
                  <a:schemeClr val="bg1"/>
                </a:solidFill>
              </a:rPr>
              <a:t>HEP Early Career 2015</a:t>
            </a:r>
          </a:p>
        </p:txBody>
      </p:sp>
      <p:sp>
        <p:nvSpPr>
          <p:cNvPr id="4" name="Footer Placeholder 3">
            <a:extLst>
              <a:ext uri="{FF2B5EF4-FFF2-40B4-BE49-F238E27FC236}">
                <a16:creationId xmlns:a16="http://schemas.microsoft.com/office/drawing/2014/main" id="{01D6156A-3BCE-49C8-828B-6BCA05B38418}"/>
              </a:ext>
            </a:extLst>
          </p:cNvPr>
          <p:cNvSpPr>
            <a:spLocks noGrp="1"/>
          </p:cNvSpPr>
          <p:nvPr>
            <p:ph type="ftr" sz="quarter" idx="11"/>
          </p:nvPr>
        </p:nvSpPr>
        <p:spPr/>
        <p:txBody>
          <a:bodyPr/>
          <a:lstStyle/>
          <a:p>
            <a:r>
              <a:rPr lang="en-US"/>
              <a:t>HEP @ 53rd Annual Users Mtg</a:t>
            </a:r>
            <a:endParaRPr lang="en-US" dirty="0"/>
          </a:p>
        </p:txBody>
      </p:sp>
      <p:sp>
        <p:nvSpPr>
          <p:cNvPr id="5" name="Slide Number Placeholder 4">
            <a:extLst>
              <a:ext uri="{FF2B5EF4-FFF2-40B4-BE49-F238E27FC236}">
                <a16:creationId xmlns:a16="http://schemas.microsoft.com/office/drawing/2014/main" id="{6D7415AF-08C5-422E-8E8C-3969FC34F678}"/>
              </a:ext>
            </a:extLst>
          </p:cNvPr>
          <p:cNvSpPr>
            <a:spLocks noGrp="1"/>
          </p:cNvSpPr>
          <p:nvPr>
            <p:ph type="sldNum" sz="quarter" idx="12"/>
          </p:nvPr>
        </p:nvSpPr>
        <p:spPr/>
        <p:txBody>
          <a:bodyPr/>
          <a:lstStyle/>
          <a:p>
            <a:fld id="{600448BA-62AF-4340-AB5F-316C0E06117B}" type="slidenum">
              <a:rPr lang="en-US" smtClean="0"/>
              <a:pPr/>
              <a:t>149</a:t>
            </a:fld>
            <a:endParaRPr lang="en-US"/>
          </a:p>
        </p:txBody>
      </p:sp>
      <p:cxnSp>
        <p:nvCxnSpPr>
          <p:cNvPr id="10" name="Connector: Elbow 9">
            <a:extLst>
              <a:ext uri="{FF2B5EF4-FFF2-40B4-BE49-F238E27FC236}">
                <a16:creationId xmlns:a16="http://schemas.microsoft.com/office/drawing/2014/main" id="{7D1B4493-0414-4721-9451-DFAAB4FA2AE6}"/>
              </a:ext>
            </a:extLst>
          </p:cNvPr>
          <p:cNvCxnSpPr>
            <a:cxnSpLocks/>
          </p:cNvCxnSpPr>
          <p:nvPr/>
        </p:nvCxnSpPr>
        <p:spPr>
          <a:xfrm rot="16200000" flipH="1">
            <a:off x="431092" y="1893830"/>
            <a:ext cx="1965098" cy="840827"/>
          </a:xfrm>
          <a:prstGeom prst="bentConnector3">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or: Elbow 11">
            <a:extLst>
              <a:ext uri="{FF2B5EF4-FFF2-40B4-BE49-F238E27FC236}">
                <a16:creationId xmlns:a16="http://schemas.microsoft.com/office/drawing/2014/main" id="{ED375269-01E1-482A-AC59-64D626B7DDD0}"/>
              </a:ext>
            </a:extLst>
          </p:cNvPr>
          <p:cNvCxnSpPr>
            <a:cxnSpLocks/>
          </p:cNvCxnSpPr>
          <p:nvPr/>
        </p:nvCxnSpPr>
        <p:spPr>
          <a:xfrm rot="16200000" flipH="1">
            <a:off x="1098335" y="2107325"/>
            <a:ext cx="1471445" cy="1376856"/>
          </a:xfrm>
          <a:prstGeom prst="bentConnector3">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7" name="Content Placeholder 7">
            <a:extLst>
              <a:ext uri="{FF2B5EF4-FFF2-40B4-BE49-F238E27FC236}">
                <a16:creationId xmlns:a16="http://schemas.microsoft.com/office/drawing/2014/main" id="{98D7FDBB-64CF-4821-8281-59E7BAEACDD5}"/>
              </a:ext>
            </a:extLst>
          </p:cNvPr>
          <p:cNvSpPr txBox="1">
            <a:spLocks/>
          </p:cNvSpPr>
          <p:nvPr/>
        </p:nvSpPr>
        <p:spPr>
          <a:xfrm>
            <a:off x="3809288" y="1213561"/>
            <a:ext cx="2817487" cy="1848545"/>
          </a:xfrm>
          <a:prstGeom prst="rect">
            <a:avLst/>
          </a:prstGeom>
        </p:spPr>
        <p:txBody>
          <a:bodyPr vert="horz" lIns="91440" tIns="45720" rIns="91440" bIns="45720" rtlCol="0">
            <a:normAutofit/>
          </a:bodyPr>
          <a:lstStyle>
            <a:lvl1pPr marL="227013" indent="-173038" algn="l" defTabSz="685800" rtl="0" eaLnBrk="1" latinLnBrk="0" hangingPunct="1">
              <a:lnSpc>
                <a:spcPct val="120000"/>
              </a:lnSpc>
              <a:spcBef>
                <a:spcPts val="1000"/>
              </a:spcBef>
              <a:buClr>
                <a:schemeClr val="tx2"/>
              </a:buClr>
              <a:buSzPct val="80000"/>
              <a:buFont typeface="Wingdings 3" panose="05040102010807070707" pitchFamily="18" charset="2"/>
              <a:buChar char=""/>
              <a:defRPr sz="1650" kern="1200">
                <a:solidFill>
                  <a:schemeClr val="tx1"/>
                </a:solidFill>
                <a:latin typeface="+mn-lt"/>
                <a:ea typeface="+mn-ea"/>
                <a:cs typeface="+mn-cs"/>
              </a:defRPr>
            </a:lvl1pPr>
            <a:lvl2pPr marL="39846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500" kern="1200">
                <a:solidFill>
                  <a:schemeClr val="tx1">
                    <a:lumMod val="75000"/>
                    <a:lumOff val="25000"/>
                  </a:schemeClr>
                </a:solidFill>
                <a:latin typeface="+mn-lt"/>
                <a:ea typeface="+mn-ea"/>
                <a:cs typeface="+mn-cs"/>
              </a:defRPr>
            </a:lvl2pPr>
            <a:lvl3pPr marL="56991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350" kern="1200">
                <a:solidFill>
                  <a:schemeClr val="tx1">
                    <a:lumMod val="75000"/>
                    <a:lumOff val="25000"/>
                  </a:schemeClr>
                </a:solidFill>
                <a:latin typeface="+mn-lt"/>
                <a:ea typeface="+mn-ea"/>
                <a:cs typeface="+mn-cs"/>
              </a:defRPr>
            </a:lvl3pPr>
            <a:lvl4pPr marL="742950" indent="-173038"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200" kern="1200">
                <a:solidFill>
                  <a:schemeClr val="tx1">
                    <a:lumMod val="75000"/>
                    <a:lumOff val="25000"/>
                  </a:schemeClr>
                </a:solidFill>
                <a:latin typeface="+mn-lt"/>
                <a:ea typeface="+mn-ea"/>
                <a:cs typeface="+mn-cs"/>
              </a:defRPr>
            </a:lvl4pPr>
            <a:lvl5pPr marL="914400"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200" kern="1200">
                <a:solidFill>
                  <a:schemeClr val="tx1">
                    <a:lumMod val="75000"/>
                    <a:lumOff val="25000"/>
                  </a:schemeClr>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9pPr>
          </a:lstStyle>
          <a:p>
            <a:r>
              <a:rPr lang="en-US" sz="1100" dirty="0">
                <a:solidFill>
                  <a:schemeClr val="bg1"/>
                </a:solidFill>
              </a:rPr>
              <a:t>Prof. Thomas Hartman, Cornell</a:t>
            </a:r>
          </a:p>
          <a:p>
            <a:pPr lvl="1"/>
            <a:r>
              <a:rPr lang="en-US" sz="1000" dirty="0">
                <a:solidFill>
                  <a:schemeClr val="bg1"/>
                </a:solidFill>
              </a:rPr>
              <a:t>HEP Early Career 2015</a:t>
            </a:r>
          </a:p>
          <a:p>
            <a:r>
              <a:rPr lang="en-US" sz="1100" dirty="0">
                <a:solidFill>
                  <a:schemeClr val="bg1"/>
                </a:solidFill>
              </a:rPr>
              <a:t>Prof. Jesse Shelton, UIUC</a:t>
            </a:r>
          </a:p>
          <a:p>
            <a:pPr lvl="1"/>
            <a:r>
              <a:rPr lang="en-US" sz="1000" dirty="0">
                <a:solidFill>
                  <a:schemeClr val="bg1"/>
                </a:solidFill>
              </a:rPr>
              <a:t>HEP Early Career 2017</a:t>
            </a:r>
          </a:p>
        </p:txBody>
      </p:sp>
      <p:cxnSp>
        <p:nvCxnSpPr>
          <p:cNvPr id="23" name="Connector: Elbow 22">
            <a:extLst>
              <a:ext uri="{FF2B5EF4-FFF2-40B4-BE49-F238E27FC236}">
                <a16:creationId xmlns:a16="http://schemas.microsoft.com/office/drawing/2014/main" id="{E824E72C-26F8-4946-8BF4-B0EB774CC669}"/>
              </a:ext>
            </a:extLst>
          </p:cNvPr>
          <p:cNvCxnSpPr/>
          <p:nvPr/>
        </p:nvCxnSpPr>
        <p:spPr>
          <a:xfrm rot="5400000">
            <a:off x="3021724" y="2096813"/>
            <a:ext cx="1114094" cy="1040528"/>
          </a:xfrm>
          <a:prstGeom prst="bentConnector3">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or: Elbow 26">
            <a:extLst>
              <a:ext uri="{FF2B5EF4-FFF2-40B4-BE49-F238E27FC236}">
                <a16:creationId xmlns:a16="http://schemas.microsoft.com/office/drawing/2014/main" id="{974465E6-723E-40AC-955C-8CB5A57E57F6}"/>
              </a:ext>
            </a:extLst>
          </p:cNvPr>
          <p:cNvCxnSpPr/>
          <p:nvPr/>
        </p:nvCxnSpPr>
        <p:spPr>
          <a:xfrm rot="5400000">
            <a:off x="3116318" y="2012731"/>
            <a:ext cx="1471448" cy="430924"/>
          </a:xfrm>
          <a:prstGeom prst="bentConnector3">
            <a:avLst>
              <a:gd name="adj1" fmla="val 20714"/>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4F233003-7FEB-4175-A7A1-14B80B5D5D88}"/>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31479078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0D8A6-553D-418B-B140-5360D6FC4E7E}"/>
              </a:ext>
            </a:extLst>
          </p:cNvPr>
          <p:cNvSpPr>
            <a:spLocks noGrp="1"/>
          </p:cNvSpPr>
          <p:nvPr>
            <p:ph type="title"/>
          </p:nvPr>
        </p:nvSpPr>
        <p:spPr>
          <a:xfrm>
            <a:off x="32705" y="4"/>
            <a:ext cx="4202964" cy="546704"/>
          </a:xfrm>
        </p:spPr>
        <p:txBody>
          <a:bodyPr>
            <a:normAutofit fontScale="90000"/>
          </a:bodyPr>
          <a:lstStyle/>
          <a:p>
            <a:r>
              <a:rPr lang="en-US" sz="4000" spc="10" dirty="0">
                <a:latin typeface="+mn-lt"/>
                <a:cs typeface="Calibri"/>
              </a:rPr>
              <a:t>Snowmass21.org</a:t>
            </a:r>
            <a:endParaRPr lang="en-US" sz="3600" dirty="0">
              <a:latin typeface="+mn-lt"/>
            </a:endParaRPr>
          </a:p>
        </p:txBody>
      </p:sp>
      <p:sp>
        <p:nvSpPr>
          <p:cNvPr id="4" name="Date Placeholder 3">
            <a:extLst>
              <a:ext uri="{FF2B5EF4-FFF2-40B4-BE49-F238E27FC236}">
                <a16:creationId xmlns:a16="http://schemas.microsoft.com/office/drawing/2014/main" id="{C7C16AEA-B656-48A6-94C1-2E50CB5011D3}"/>
              </a:ext>
            </a:extLst>
          </p:cNvPr>
          <p:cNvSpPr>
            <a:spLocks noGrp="1"/>
          </p:cNvSpPr>
          <p:nvPr>
            <p:ph type="dt" sz="half" idx="10"/>
          </p:nvPr>
        </p:nvSpPr>
        <p:spPr/>
        <p:txBody>
          <a:bodyPr/>
          <a:lstStyle/>
          <a:p>
            <a:r>
              <a:rPr lang="en-US"/>
              <a:t>12 August 2020</a:t>
            </a:r>
            <a:endParaRPr lang="en-US" dirty="0"/>
          </a:p>
        </p:txBody>
      </p:sp>
      <p:sp>
        <p:nvSpPr>
          <p:cNvPr id="5" name="Footer Placeholder 4">
            <a:extLst>
              <a:ext uri="{FF2B5EF4-FFF2-40B4-BE49-F238E27FC236}">
                <a16:creationId xmlns:a16="http://schemas.microsoft.com/office/drawing/2014/main" id="{A384C865-C902-431C-BE4D-2C6233160B8A}"/>
              </a:ext>
            </a:extLst>
          </p:cNvPr>
          <p:cNvSpPr>
            <a:spLocks noGrp="1"/>
          </p:cNvSpPr>
          <p:nvPr>
            <p:ph type="ftr" sz="quarter" idx="11"/>
          </p:nvPr>
        </p:nvSpPr>
        <p:spPr/>
        <p:txBody>
          <a:bodyPr/>
          <a:lstStyle/>
          <a:p>
            <a:r>
              <a:rPr lang="en-US"/>
              <a:t>HEP @ 53rd Annual Users Mtg</a:t>
            </a:r>
            <a:endParaRPr lang="en-US" dirty="0"/>
          </a:p>
        </p:txBody>
      </p:sp>
      <p:sp>
        <p:nvSpPr>
          <p:cNvPr id="6" name="Slide Number Placeholder 5">
            <a:extLst>
              <a:ext uri="{FF2B5EF4-FFF2-40B4-BE49-F238E27FC236}">
                <a16:creationId xmlns:a16="http://schemas.microsoft.com/office/drawing/2014/main" id="{935850F4-ECBF-4A21-9894-F1626F7058D2}"/>
              </a:ext>
            </a:extLst>
          </p:cNvPr>
          <p:cNvSpPr>
            <a:spLocks noGrp="1"/>
          </p:cNvSpPr>
          <p:nvPr>
            <p:ph type="sldNum" sz="quarter" idx="12"/>
          </p:nvPr>
        </p:nvSpPr>
        <p:spPr/>
        <p:txBody>
          <a:bodyPr/>
          <a:lstStyle/>
          <a:p>
            <a:fld id="{600448BA-62AF-4340-AB5F-316C0E06117B}" type="slidenum">
              <a:rPr lang="en-US" smtClean="0"/>
              <a:pPr/>
              <a:t>15</a:t>
            </a:fld>
            <a:endParaRPr lang="en-US"/>
          </a:p>
        </p:txBody>
      </p:sp>
      <p:pic>
        <p:nvPicPr>
          <p:cNvPr id="9" name="Picture 8">
            <a:extLst>
              <a:ext uri="{FF2B5EF4-FFF2-40B4-BE49-F238E27FC236}">
                <a16:creationId xmlns:a16="http://schemas.microsoft.com/office/drawing/2014/main" id="{F4383B3C-C423-45FD-9823-70766B6E6B5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587782" y="3217020"/>
            <a:ext cx="6556218" cy="3640980"/>
          </a:xfrm>
          <a:prstGeom prst="rect">
            <a:avLst/>
          </a:prstGeom>
          <a:ln>
            <a:solidFill>
              <a:schemeClr val="tx1"/>
            </a:solidFill>
          </a:ln>
        </p:spPr>
      </p:pic>
      <p:pic>
        <p:nvPicPr>
          <p:cNvPr id="11" name="Picture 10">
            <a:extLst>
              <a:ext uri="{FF2B5EF4-FFF2-40B4-BE49-F238E27FC236}">
                <a16:creationId xmlns:a16="http://schemas.microsoft.com/office/drawing/2014/main" id="{EACC5C10-446A-48CD-8E46-6823D230CA8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736" y="646387"/>
            <a:ext cx="2585545" cy="6211615"/>
          </a:xfrm>
          <a:prstGeom prst="rect">
            <a:avLst/>
          </a:prstGeom>
          <a:ln>
            <a:solidFill>
              <a:schemeClr val="tx1"/>
            </a:solidFill>
          </a:ln>
        </p:spPr>
      </p:pic>
      <p:pic>
        <p:nvPicPr>
          <p:cNvPr id="8" name="Content Placeholder 7">
            <a:extLst>
              <a:ext uri="{FF2B5EF4-FFF2-40B4-BE49-F238E27FC236}">
                <a16:creationId xmlns:a16="http://schemas.microsoft.com/office/drawing/2014/main" id="{760AFEEE-2A2C-41BE-A927-C773F891B885}"/>
              </a:ext>
            </a:extLst>
          </p:cNvPr>
          <p:cNvPicPr>
            <a:picLocks noGrp="1" noChangeAspect="1"/>
          </p:cNvPicPr>
          <p:nvPr>
            <p:ph idx="1"/>
          </p:nvPr>
        </p:nvPicPr>
        <p:blipFill rotWithShape="1">
          <a:blip r:embed="rId4" cstate="email">
            <a:extLst>
              <a:ext uri="{28A0092B-C50C-407E-A947-70E740481C1C}">
                <a14:useLocalDpi xmlns:a14="http://schemas.microsoft.com/office/drawing/2010/main"/>
              </a:ext>
            </a:extLst>
          </a:blip>
          <a:srcRect/>
          <a:stretch/>
        </p:blipFill>
        <p:spPr>
          <a:xfrm>
            <a:off x="2587784" y="1528693"/>
            <a:ext cx="3967941" cy="2249154"/>
          </a:xfrm>
          <a:prstGeom prst="rect">
            <a:avLst/>
          </a:prstGeom>
          <a:ln>
            <a:solidFill>
              <a:schemeClr val="tx1"/>
            </a:solidFill>
          </a:ln>
        </p:spPr>
      </p:pic>
      <p:pic>
        <p:nvPicPr>
          <p:cNvPr id="10" name="Picture 9">
            <a:extLst>
              <a:ext uri="{FF2B5EF4-FFF2-40B4-BE49-F238E27FC236}">
                <a16:creationId xmlns:a16="http://schemas.microsoft.com/office/drawing/2014/main" id="{B4455DFE-116D-4F77-A27C-F4E1B5892FE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672706" y="2"/>
            <a:ext cx="3471295" cy="3777847"/>
          </a:xfrm>
          <a:prstGeom prst="rect">
            <a:avLst/>
          </a:prstGeom>
          <a:ln>
            <a:solidFill>
              <a:schemeClr val="tx1"/>
            </a:solidFill>
          </a:ln>
        </p:spPr>
      </p:pic>
      <p:sp>
        <p:nvSpPr>
          <p:cNvPr id="13" name="TextBox 12">
            <a:extLst>
              <a:ext uri="{FF2B5EF4-FFF2-40B4-BE49-F238E27FC236}">
                <a16:creationId xmlns:a16="http://schemas.microsoft.com/office/drawing/2014/main" id="{68782F6A-7072-4EEA-AEEB-5287A24F44F7}"/>
              </a:ext>
            </a:extLst>
          </p:cNvPr>
          <p:cNvSpPr txBox="1"/>
          <p:nvPr/>
        </p:nvSpPr>
        <p:spPr>
          <a:xfrm>
            <a:off x="2535626" y="546710"/>
            <a:ext cx="3105549" cy="954107"/>
          </a:xfrm>
          <a:prstGeom prst="rect">
            <a:avLst/>
          </a:prstGeom>
          <a:solidFill>
            <a:schemeClr val="tx2">
              <a:lumMod val="20000"/>
              <a:lumOff val="80000"/>
            </a:schemeClr>
          </a:solidFill>
        </p:spPr>
        <p:txBody>
          <a:bodyPr wrap="square">
            <a:spAutoFit/>
          </a:bodyPr>
          <a:lstStyle/>
          <a:p>
            <a:r>
              <a:rPr lang="en-US" sz="1400" dirty="0"/>
              <a:t>To provide timely input to the FY 2025 budget formulation, the next P5 report will be required by March 2023</a:t>
            </a:r>
          </a:p>
        </p:txBody>
      </p:sp>
    </p:spTree>
    <p:extLst>
      <p:ext uri="{BB962C8B-B14F-4D97-AF65-F5344CB8AC3E}">
        <p14:creationId xmlns:p14="http://schemas.microsoft.com/office/powerpoint/2010/main" val="245631814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Beware of Red Herrings</a:t>
            </a:r>
            <a:endParaRPr lang="en-US" dirty="0"/>
          </a:p>
        </p:txBody>
      </p:sp>
      <p:sp>
        <p:nvSpPr>
          <p:cNvPr id="9" name="Content Placeholder 8"/>
          <p:cNvSpPr>
            <a:spLocks noGrp="1"/>
          </p:cNvSpPr>
          <p:nvPr>
            <p:ph idx="1"/>
          </p:nvPr>
        </p:nvSpPr>
        <p:spPr>
          <a:xfrm>
            <a:off x="467278" y="1017332"/>
            <a:ext cx="4227491" cy="1929068"/>
          </a:xfrm>
        </p:spPr>
        <p:txBody>
          <a:bodyPr>
            <a:normAutofit fontScale="85000" lnSpcReduction="20000"/>
          </a:bodyPr>
          <a:lstStyle/>
          <a:p>
            <a:r>
              <a:rPr lang="en-US" dirty="0"/>
              <a:t>A </a:t>
            </a:r>
            <a:r>
              <a:rPr lang="en-US" dirty="0">
                <a:solidFill>
                  <a:srgbClr val="FF0000"/>
                </a:solidFill>
              </a:rPr>
              <a:t>red herring</a:t>
            </a:r>
            <a:r>
              <a:rPr lang="en-US" dirty="0"/>
              <a:t> is something that misleads or distracts from a relevant or important issue.</a:t>
            </a:r>
          </a:p>
          <a:p>
            <a:endParaRPr lang="en-US" dirty="0"/>
          </a:p>
        </p:txBody>
      </p:sp>
      <p:sp>
        <p:nvSpPr>
          <p:cNvPr id="6" name="Footer Placeholder 5"/>
          <p:cNvSpPr>
            <a:spLocks noGrp="1"/>
          </p:cNvSpPr>
          <p:nvPr>
            <p:ph type="ftr" sz="quarter" idx="11"/>
          </p:nvPr>
        </p:nvSpPr>
        <p:spPr/>
        <p:txBody>
          <a:bodyPr/>
          <a:lstStyle/>
          <a:p>
            <a:r>
              <a:rPr lang="en-US"/>
              <a:t>HEP @ 53rd Annual Users Mtg</a:t>
            </a:r>
            <a:endParaRPr lang="en-US" dirty="0"/>
          </a:p>
        </p:txBody>
      </p:sp>
      <p:sp>
        <p:nvSpPr>
          <p:cNvPr id="7" name="Slide Number Placeholder 6"/>
          <p:cNvSpPr>
            <a:spLocks noGrp="1"/>
          </p:cNvSpPr>
          <p:nvPr>
            <p:ph type="sldNum" sz="quarter" idx="12"/>
          </p:nvPr>
        </p:nvSpPr>
        <p:spPr/>
        <p:txBody>
          <a:bodyPr/>
          <a:lstStyle/>
          <a:p>
            <a:fld id="{600448BA-62AF-4340-AB5F-316C0E06117B}" type="slidenum">
              <a:rPr lang="en-US" smtClean="0"/>
              <a:pPr/>
              <a:t>150</a:t>
            </a:fld>
            <a:endParaRPr lang="en-US"/>
          </a:p>
        </p:txBody>
      </p:sp>
      <p:pic>
        <p:nvPicPr>
          <p:cNvPr id="1026" name="Picture 2" descr="Image result for red herring"/>
          <p:cNvPicPr>
            <a:picLocks noChangeAspect="1" noChangeArrowheads="1"/>
          </p:cNvPicPr>
          <p:nvPr/>
        </p:nvPicPr>
        <p:blipFill>
          <a:blip r:embed="rId2" cstate="print"/>
          <a:srcRect/>
          <a:stretch>
            <a:fillRect/>
          </a:stretch>
        </p:blipFill>
        <p:spPr bwMode="auto">
          <a:xfrm>
            <a:off x="4795278" y="1086910"/>
            <a:ext cx="4203730" cy="1829859"/>
          </a:xfrm>
          <a:prstGeom prst="rect">
            <a:avLst/>
          </a:prstGeom>
          <a:noFill/>
        </p:spPr>
      </p:pic>
      <p:sp>
        <p:nvSpPr>
          <p:cNvPr id="16" name="Content Placeholder 8"/>
          <p:cNvSpPr txBox="1">
            <a:spLocks/>
          </p:cNvSpPr>
          <p:nvPr/>
        </p:nvSpPr>
        <p:spPr>
          <a:xfrm>
            <a:off x="463045" y="3032396"/>
            <a:ext cx="8542553" cy="3105647"/>
          </a:xfrm>
          <a:prstGeom prst="rect">
            <a:avLst/>
          </a:prstGeom>
        </p:spPr>
        <p:txBody>
          <a:bodyPr vert="horz" lIns="91440" tIns="45720" rIns="91440" bIns="45720" rtlCol="0">
            <a:normAutofit fontScale="62500" lnSpcReduction="20000"/>
          </a:bodyPr>
          <a:lstStyle/>
          <a:p>
            <a:pPr marL="227013" indent="-173038" defTabSz="685800">
              <a:lnSpc>
                <a:spcPct val="120000"/>
              </a:lnSpc>
              <a:spcBef>
                <a:spcPts val="1000"/>
              </a:spcBef>
              <a:buClr>
                <a:schemeClr val="tx2"/>
              </a:buClr>
              <a:buSzPct val="80000"/>
              <a:buFont typeface="Wingdings 3" panose="05040102010807070707" pitchFamily="18" charset="2"/>
              <a:buChar char=""/>
              <a:defRPr/>
            </a:pPr>
            <a:r>
              <a:rPr lang="en-US" sz="2800" dirty="0"/>
              <a:t>Examples include:</a:t>
            </a:r>
          </a:p>
          <a:p>
            <a:pPr marL="684213" lvl="1" indent="-173038" defTabSz="685800">
              <a:lnSpc>
                <a:spcPct val="120000"/>
              </a:lnSpc>
              <a:spcBef>
                <a:spcPts val="1000"/>
              </a:spcBef>
              <a:buClr>
                <a:schemeClr val="tx2"/>
              </a:buClr>
              <a:buSzPct val="80000"/>
              <a:buFont typeface="Wingdings 3" panose="05040102010807070707" pitchFamily="18" charset="2"/>
              <a:buChar char=""/>
            </a:pPr>
            <a:r>
              <a:rPr lang="en-US" sz="2800" dirty="0"/>
              <a:t>Vague narrative descriptions, poorly described tables and figures, or dubious budget requests will lead reviewers/panel to make their own interpretations</a:t>
            </a:r>
          </a:p>
          <a:p>
            <a:pPr marL="684213" lvl="1" indent="-173038" defTabSz="685800">
              <a:lnSpc>
                <a:spcPct val="120000"/>
              </a:lnSpc>
              <a:spcBef>
                <a:spcPts val="1000"/>
              </a:spcBef>
              <a:buClr>
                <a:schemeClr val="tx2"/>
              </a:buClr>
              <a:buSzPct val="80000"/>
              <a:buFont typeface="Wingdings 3" panose="05040102010807070707" pitchFamily="18" charset="2"/>
              <a:buChar char=""/>
            </a:pPr>
            <a:r>
              <a:rPr lang="en-US" sz="2800" dirty="0"/>
              <a:t>Other (funded) research that is not crisply delineated from the proposed research</a:t>
            </a:r>
          </a:p>
          <a:p>
            <a:pPr marL="684213" lvl="1" indent="-173038" defTabSz="685800">
              <a:lnSpc>
                <a:spcPct val="120000"/>
              </a:lnSpc>
              <a:spcBef>
                <a:spcPts val="1000"/>
              </a:spcBef>
              <a:buClr>
                <a:schemeClr val="tx2"/>
              </a:buClr>
              <a:buSzPct val="80000"/>
              <a:buFont typeface="Wingdings 3" panose="05040102010807070707" pitchFamily="18" charset="2"/>
              <a:buChar char=""/>
            </a:pPr>
            <a:r>
              <a:rPr lang="en-US" sz="2800" dirty="0"/>
              <a:t>Unclear explanations of supported personnel, required resources, and timeline for deliverables </a:t>
            </a:r>
          </a:p>
          <a:p>
            <a:pPr marL="684213" lvl="1" indent="-173038" defTabSz="685800">
              <a:lnSpc>
                <a:spcPct val="120000"/>
              </a:lnSpc>
              <a:spcBef>
                <a:spcPts val="1000"/>
              </a:spcBef>
              <a:buClr>
                <a:schemeClr val="tx2"/>
              </a:buClr>
              <a:buSzPct val="80000"/>
              <a:buFont typeface="Wingdings 3" panose="05040102010807070707" pitchFamily="18" charset="2"/>
              <a:buChar char=""/>
            </a:pPr>
            <a:r>
              <a:rPr lang="en-US" sz="2800" dirty="0"/>
              <a:t>Grammar</a:t>
            </a:r>
          </a:p>
          <a:p>
            <a:pPr marL="227013" indent="-173038" defTabSz="685800">
              <a:lnSpc>
                <a:spcPct val="120000"/>
              </a:lnSpc>
              <a:spcBef>
                <a:spcPts val="1000"/>
              </a:spcBef>
              <a:buClr>
                <a:schemeClr val="tx2"/>
              </a:buClr>
              <a:buSzPct val="80000"/>
              <a:buFont typeface="Wingdings 3" panose="05040102010807070707" pitchFamily="18" charset="2"/>
              <a:buChar char=""/>
              <a:defRPr/>
            </a:pPr>
            <a:endParaRPr lang="en-US" sz="2800" dirty="0"/>
          </a:p>
        </p:txBody>
      </p:sp>
      <p:sp>
        <p:nvSpPr>
          <p:cNvPr id="2" name="Date Placeholder 1">
            <a:extLst>
              <a:ext uri="{FF2B5EF4-FFF2-40B4-BE49-F238E27FC236}">
                <a16:creationId xmlns:a16="http://schemas.microsoft.com/office/drawing/2014/main" id="{12073A8B-BA3E-4CB9-977D-FFDD6E45A25D}"/>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90964308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F1B82-4CA9-48CE-B126-5F4DC4A368F4}"/>
              </a:ext>
            </a:extLst>
          </p:cNvPr>
          <p:cNvSpPr>
            <a:spLocks noGrp="1"/>
          </p:cNvSpPr>
          <p:nvPr>
            <p:ph type="title"/>
          </p:nvPr>
        </p:nvSpPr>
        <p:spPr/>
        <p:txBody>
          <a:bodyPr/>
          <a:lstStyle/>
          <a:p>
            <a:r>
              <a:rPr lang="en-US" dirty="0"/>
              <a:t>Speaker’s Pet Peeves</a:t>
            </a:r>
          </a:p>
        </p:txBody>
      </p:sp>
      <p:sp>
        <p:nvSpPr>
          <p:cNvPr id="3" name="Content Placeholder 2">
            <a:extLst>
              <a:ext uri="{FF2B5EF4-FFF2-40B4-BE49-F238E27FC236}">
                <a16:creationId xmlns:a16="http://schemas.microsoft.com/office/drawing/2014/main" id="{FEB26031-7E01-426E-9770-7B03C771F72E}"/>
              </a:ext>
            </a:extLst>
          </p:cNvPr>
          <p:cNvSpPr>
            <a:spLocks noGrp="1"/>
          </p:cNvSpPr>
          <p:nvPr>
            <p:ph idx="1"/>
          </p:nvPr>
        </p:nvSpPr>
        <p:spPr>
          <a:xfrm>
            <a:off x="315311" y="959931"/>
            <a:ext cx="8694518" cy="3317781"/>
          </a:xfrm>
        </p:spPr>
        <p:txBody>
          <a:bodyPr>
            <a:normAutofit fontScale="55000" lnSpcReduction="20000"/>
          </a:bodyPr>
          <a:lstStyle/>
          <a:p>
            <a:r>
              <a:rPr lang="en-US" dirty="0"/>
              <a:t>Avoid starting sentences – and especially paragraphs – with “</a:t>
            </a:r>
            <a:r>
              <a:rPr lang="en-US" b="1" dirty="0">
                <a:solidFill>
                  <a:srgbClr val="FF0000"/>
                </a:solidFill>
              </a:rPr>
              <a:t>It is…</a:t>
            </a:r>
            <a:r>
              <a:rPr lang="en-US" dirty="0"/>
              <a:t>” </a:t>
            </a:r>
          </a:p>
          <a:p>
            <a:pPr lvl="1"/>
            <a:r>
              <a:rPr lang="en-US" dirty="0"/>
              <a:t>You can confuse the reader. What exactly does “it” refer to?</a:t>
            </a:r>
          </a:p>
          <a:p>
            <a:r>
              <a:rPr lang="en-US" dirty="0">
                <a:solidFill>
                  <a:srgbClr val="003399"/>
                </a:solidFill>
              </a:rPr>
              <a:t>Constrain the usage of conjunctive adverbs </a:t>
            </a:r>
            <a:r>
              <a:rPr lang="en-US" dirty="0"/>
              <a:t>(see table below)</a:t>
            </a:r>
          </a:p>
          <a:p>
            <a:pPr lvl="1"/>
            <a:r>
              <a:rPr lang="en-US" dirty="0"/>
              <a:t>Use Search and count. I’ve read proposals with &gt;20 uses “finally”. Trimming these “filler” words down will free up space for constructive narrative. </a:t>
            </a:r>
          </a:p>
          <a:p>
            <a:r>
              <a:rPr lang="en-US" dirty="0"/>
              <a:t>Be precise – eliminate the usage of significantly, substantially, very, really, etc.</a:t>
            </a:r>
          </a:p>
          <a:p>
            <a:pPr lvl="1"/>
            <a:r>
              <a:rPr lang="en-US" dirty="0"/>
              <a:t>Instead, try “increase signal by a factor of 2” or “reduce background by 20%”</a:t>
            </a:r>
          </a:p>
          <a:p>
            <a:r>
              <a:rPr lang="en-US" dirty="0"/>
              <a:t>Single spaces between sentences. Use the Oxford comma.</a:t>
            </a:r>
          </a:p>
          <a:p>
            <a:r>
              <a:rPr lang="en-US" dirty="0"/>
              <a:t>Expressing what you </a:t>
            </a:r>
            <a:r>
              <a:rPr lang="en-US" b="1" dirty="0"/>
              <a:t>WILL</a:t>
            </a:r>
            <a:r>
              <a:rPr lang="en-US" dirty="0"/>
              <a:t> do is much more important than what you can or may do</a:t>
            </a:r>
          </a:p>
          <a:p>
            <a:pPr lvl="1"/>
            <a:r>
              <a:rPr lang="en-US" dirty="0"/>
              <a:t>Search/replace usages: can, could, may, might</a:t>
            </a:r>
          </a:p>
        </p:txBody>
      </p:sp>
      <p:pic>
        <p:nvPicPr>
          <p:cNvPr id="3074" name="Picture 2" descr="Conjunctive Adverbs (examples, videos)">
            <a:extLst>
              <a:ext uri="{FF2B5EF4-FFF2-40B4-BE49-F238E27FC236}">
                <a16:creationId xmlns:a16="http://schemas.microsoft.com/office/drawing/2014/main" id="{4063C699-06DE-4D09-A146-F5A3E1BC8B4B}"/>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1717" t="13608" r="2413" b="3606"/>
          <a:stretch/>
        </p:blipFill>
        <p:spPr bwMode="auto">
          <a:xfrm>
            <a:off x="4167787" y="3998100"/>
            <a:ext cx="4955195" cy="285256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09A04674-299B-452A-AF0E-C7A19B53C640}"/>
              </a:ext>
            </a:extLst>
          </p:cNvPr>
          <p:cNvSpPr txBox="1">
            <a:spLocks/>
          </p:cNvSpPr>
          <p:nvPr/>
        </p:nvSpPr>
        <p:spPr>
          <a:xfrm>
            <a:off x="1" y="4381591"/>
            <a:ext cx="4167785" cy="2469071"/>
          </a:xfrm>
          <a:prstGeom prst="rect">
            <a:avLst/>
          </a:prstGeom>
          <a:solidFill>
            <a:schemeClr val="bg1"/>
          </a:solidFill>
        </p:spPr>
        <p:txBody>
          <a:bodyPr vert="horz" lIns="91440" tIns="45720" rIns="91440" bIns="45720" rtlCol="0">
            <a:normAutofit fontScale="55000" lnSpcReduction="20000"/>
          </a:bodyPr>
          <a:lstStyle>
            <a:lvl1pPr marL="227013" indent="-173038" algn="l" defTabSz="685800" rtl="0" eaLnBrk="1" latinLnBrk="0" hangingPunct="1">
              <a:lnSpc>
                <a:spcPct val="120000"/>
              </a:lnSpc>
              <a:spcBef>
                <a:spcPts val="1000"/>
              </a:spcBef>
              <a:buClr>
                <a:schemeClr val="tx2"/>
              </a:buClr>
              <a:buSzPct val="80000"/>
              <a:buFont typeface="Wingdings 3" panose="05040102010807070707" pitchFamily="18" charset="2"/>
              <a:buChar char=""/>
              <a:defRPr sz="2800" kern="1200">
                <a:solidFill>
                  <a:schemeClr val="tx1"/>
                </a:solidFill>
                <a:latin typeface="+mn-lt"/>
                <a:ea typeface="+mn-ea"/>
                <a:cs typeface="+mn-cs"/>
              </a:defRPr>
            </a:lvl1pPr>
            <a:lvl2pPr marL="39846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2400" kern="1200">
                <a:solidFill>
                  <a:schemeClr val="tx1">
                    <a:lumMod val="75000"/>
                    <a:lumOff val="25000"/>
                  </a:schemeClr>
                </a:solidFill>
                <a:latin typeface="+mn-lt"/>
                <a:ea typeface="+mn-ea"/>
                <a:cs typeface="+mn-cs"/>
              </a:defRPr>
            </a:lvl2pPr>
            <a:lvl3pPr marL="56991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2000" kern="1200">
                <a:solidFill>
                  <a:schemeClr val="tx1">
                    <a:lumMod val="75000"/>
                    <a:lumOff val="25000"/>
                  </a:schemeClr>
                </a:solidFill>
                <a:latin typeface="+mn-lt"/>
                <a:ea typeface="+mn-ea"/>
                <a:cs typeface="+mn-cs"/>
              </a:defRPr>
            </a:lvl3pPr>
            <a:lvl4pPr marL="742950" indent="-173038"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4pPr>
            <a:lvl5pPr marL="914400"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a:lstStyle>
          <a:p>
            <a:r>
              <a:rPr lang="en-US" sz="2900" dirty="0"/>
              <a:t>Jargon, Acronyms, and Initializations</a:t>
            </a:r>
          </a:p>
          <a:p>
            <a:pPr lvl="1"/>
            <a:r>
              <a:rPr lang="en-US" sz="2500" dirty="0"/>
              <a:t>Always define. Not every reader is an expert in your sub-field</a:t>
            </a:r>
          </a:p>
          <a:p>
            <a:pPr lvl="1"/>
            <a:r>
              <a:rPr lang="en-US" sz="2500" dirty="0"/>
              <a:t>If only used once or twice, can you drop it entirely?</a:t>
            </a:r>
          </a:p>
          <a:p>
            <a:pPr lvl="1"/>
            <a:r>
              <a:rPr lang="en-US" sz="2500" dirty="0"/>
              <a:t>Keep in mind that each instance of an unfamiliar word, phrase, or term will interrupt the reader’s comprehension</a:t>
            </a:r>
          </a:p>
          <a:p>
            <a:pPr lvl="2"/>
            <a:endParaRPr lang="en-US" dirty="0"/>
          </a:p>
        </p:txBody>
      </p:sp>
    </p:spTree>
    <p:extLst>
      <p:ext uri="{BB962C8B-B14F-4D97-AF65-F5344CB8AC3E}">
        <p14:creationId xmlns:p14="http://schemas.microsoft.com/office/powerpoint/2010/main" val="112976899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C6CE2-2897-411E-8797-B6887DDE78BB}"/>
              </a:ext>
            </a:extLst>
          </p:cNvPr>
          <p:cNvSpPr>
            <a:spLocks noGrp="1"/>
          </p:cNvSpPr>
          <p:nvPr>
            <p:ph type="title"/>
          </p:nvPr>
        </p:nvSpPr>
        <p:spPr/>
        <p:txBody>
          <a:bodyPr/>
          <a:lstStyle/>
          <a:p>
            <a:r>
              <a:rPr lang="en-US" dirty="0"/>
              <a:t>Start with the Answer</a:t>
            </a:r>
          </a:p>
        </p:txBody>
      </p:sp>
      <p:sp>
        <p:nvSpPr>
          <p:cNvPr id="3" name="Content Placeholder 2">
            <a:extLst>
              <a:ext uri="{FF2B5EF4-FFF2-40B4-BE49-F238E27FC236}">
                <a16:creationId xmlns:a16="http://schemas.microsoft.com/office/drawing/2014/main" id="{C3124DC3-5FAF-41DF-982C-C30F20B9BD09}"/>
              </a:ext>
            </a:extLst>
          </p:cNvPr>
          <p:cNvSpPr>
            <a:spLocks noGrp="1"/>
          </p:cNvSpPr>
          <p:nvPr>
            <p:ph idx="1"/>
          </p:nvPr>
        </p:nvSpPr>
        <p:spPr>
          <a:xfrm>
            <a:off x="253416" y="889478"/>
            <a:ext cx="8840495" cy="4733557"/>
          </a:xfrm>
        </p:spPr>
        <p:txBody>
          <a:bodyPr>
            <a:normAutofit fontScale="62500" lnSpcReduction="20000"/>
          </a:bodyPr>
          <a:lstStyle/>
          <a:p>
            <a:r>
              <a:rPr lang="en-US" b="1" dirty="0"/>
              <a:t>Grab the attention of the reader</a:t>
            </a:r>
            <a:r>
              <a:rPr lang="en-US" dirty="0"/>
              <a:t>, by providing the </a:t>
            </a:r>
            <a:r>
              <a:rPr lang="en-US" b="1" dirty="0">
                <a:solidFill>
                  <a:srgbClr val="C00000"/>
                </a:solidFill>
              </a:rPr>
              <a:t>Why</a:t>
            </a:r>
            <a:r>
              <a:rPr lang="en-US" dirty="0"/>
              <a:t> within a few sentences in the very first paragraph using Plain English</a:t>
            </a:r>
          </a:p>
          <a:p>
            <a:pPr lvl="1"/>
            <a:r>
              <a:rPr lang="en-US" sz="2600" dirty="0"/>
              <a:t>Do not bury the lead with X paragraphs on the history of Y physics and Z experiment</a:t>
            </a:r>
          </a:p>
          <a:p>
            <a:pPr lvl="1"/>
            <a:r>
              <a:rPr lang="en-US" sz="2600" dirty="0"/>
              <a:t>The context to the thesis of your project should be deferred to the narrative section, and in some cases, the appendix.</a:t>
            </a:r>
          </a:p>
          <a:p>
            <a:pPr lvl="1"/>
            <a:r>
              <a:rPr lang="en-US" sz="2600" dirty="0"/>
              <a:t>Ask non-physicists to read it, and see if they can paraphrase your opening paragraph</a:t>
            </a:r>
            <a:r>
              <a:rPr lang="en-US" dirty="0"/>
              <a:t>. </a:t>
            </a:r>
            <a:endParaRPr lang="en-US" b="1" dirty="0"/>
          </a:p>
          <a:p>
            <a:pPr>
              <a:spcBef>
                <a:spcPts val="600"/>
              </a:spcBef>
            </a:pPr>
            <a:r>
              <a:rPr lang="en-US" dirty="0"/>
              <a:t>Drawing an analogy to films, TV, and novels. Starting with the answer builds </a:t>
            </a:r>
            <a:r>
              <a:rPr lang="en-US" b="1" dirty="0">
                <a:solidFill>
                  <a:schemeClr val="accent1"/>
                </a:solidFill>
              </a:rPr>
              <a:t>Suspense</a:t>
            </a:r>
          </a:p>
          <a:p>
            <a:pPr lvl="1"/>
            <a:r>
              <a:rPr lang="en-US" sz="2600" dirty="0"/>
              <a:t>A filmmaker who puts the </a:t>
            </a:r>
            <a:r>
              <a:rPr lang="en-US" sz="2600" b="1" dirty="0"/>
              <a:t>ending at the beginning </a:t>
            </a:r>
            <a:r>
              <a:rPr lang="en-US" sz="2600" dirty="0"/>
              <a:t>is hoping to entertain us with </a:t>
            </a:r>
            <a:r>
              <a:rPr lang="en-US" sz="2600" b="1" dirty="0"/>
              <a:t>HOW events unfold</a:t>
            </a:r>
          </a:p>
          <a:p>
            <a:pPr lvl="1"/>
            <a:r>
              <a:rPr lang="en-US" sz="2600" b="1" dirty="0"/>
              <a:t>Readers feel suspense when they are deeply curious </a:t>
            </a:r>
            <a:r>
              <a:rPr lang="en-US" sz="2600" dirty="0"/>
              <a:t>about what will happen next, or when they know what is likely to happen </a:t>
            </a:r>
            <a:r>
              <a:rPr lang="en-US" sz="2600" b="1" dirty="0"/>
              <a:t>but don't know how it will happen</a:t>
            </a:r>
            <a:r>
              <a:rPr lang="en-US" sz="2600" dirty="0"/>
              <a:t>. Even in historical fiction, with characters whose life stories are well known, the why usually brings suspense to the novel.</a:t>
            </a:r>
          </a:p>
        </p:txBody>
      </p:sp>
      <p:pic>
        <p:nvPicPr>
          <p:cNvPr id="2050" name="Picture 2" descr="Peter Falk, Columbo actor, dies aged 83 | Television &amp; radio | The ...">
            <a:extLst>
              <a:ext uri="{FF2B5EF4-FFF2-40B4-BE49-F238E27FC236}">
                <a16:creationId xmlns:a16="http://schemas.microsoft.com/office/drawing/2014/main" id="{05E6C888-8623-4F8A-8D36-8A9B69A57B9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57992" y="5486391"/>
            <a:ext cx="2286008" cy="13716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FE285BA-3970-4CEA-811F-F4505FD8A3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14800" y="5486400"/>
            <a:ext cx="1371600" cy="1371600"/>
          </a:xfrm>
          <a:prstGeom prst="rect">
            <a:avLst/>
          </a:prstGeom>
        </p:spPr>
      </p:pic>
      <p:pic>
        <p:nvPicPr>
          <p:cNvPr id="9" name="Picture 8">
            <a:extLst>
              <a:ext uri="{FF2B5EF4-FFF2-40B4-BE49-F238E27FC236}">
                <a16:creationId xmlns:a16="http://schemas.microsoft.com/office/drawing/2014/main" id="{4B4765F9-FE4C-4297-80BB-920950D18E3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47575" y="5486395"/>
            <a:ext cx="1371600" cy="1371600"/>
          </a:xfrm>
          <a:prstGeom prst="rect">
            <a:avLst/>
          </a:prstGeom>
        </p:spPr>
      </p:pic>
      <p:pic>
        <p:nvPicPr>
          <p:cNvPr id="11" name="Picture 10">
            <a:extLst>
              <a:ext uri="{FF2B5EF4-FFF2-40B4-BE49-F238E27FC236}">
                <a16:creationId xmlns:a16="http://schemas.microsoft.com/office/drawing/2014/main" id="{3987B673-323A-4CEB-8F82-7E46B785D3A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90775" y="5486395"/>
            <a:ext cx="1371600" cy="1371600"/>
          </a:xfrm>
          <a:prstGeom prst="rect">
            <a:avLst/>
          </a:prstGeom>
        </p:spPr>
      </p:pic>
      <p:pic>
        <p:nvPicPr>
          <p:cNvPr id="13" name="Picture 12">
            <a:extLst>
              <a:ext uri="{FF2B5EF4-FFF2-40B4-BE49-F238E27FC236}">
                <a16:creationId xmlns:a16="http://schemas.microsoft.com/office/drawing/2014/main" id="{B78CEEC4-C060-4DF9-8CE1-313BFDA0713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71600" y="5486395"/>
            <a:ext cx="1371600" cy="1371600"/>
          </a:xfrm>
          <a:prstGeom prst="rect">
            <a:avLst/>
          </a:prstGeom>
        </p:spPr>
      </p:pic>
      <p:pic>
        <p:nvPicPr>
          <p:cNvPr id="15" name="Picture 14">
            <a:extLst>
              <a:ext uri="{FF2B5EF4-FFF2-40B4-BE49-F238E27FC236}">
                <a16:creationId xmlns:a16="http://schemas.microsoft.com/office/drawing/2014/main" id="{A1EA1934-263B-40A3-92B3-8325B2F5826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5486400"/>
            <a:ext cx="1371600" cy="1371600"/>
          </a:xfrm>
          <a:prstGeom prst="rect">
            <a:avLst/>
          </a:prstGeom>
        </p:spPr>
      </p:pic>
    </p:spTree>
    <p:extLst>
      <p:ext uri="{BB962C8B-B14F-4D97-AF65-F5344CB8AC3E}">
        <p14:creationId xmlns:p14="http://schemas.microsoft.com/office/powerpoint/2010/main" val="308383111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315074" y="70892"/>
            <a:ext cx="8229600" cy="609600"/>
          </a:xfrm>
        </p:spPr>
        <p:txBody>
          <a:bodyPr>
            <a:noAutofit/>
          </a:bodyPr>
          <a:lstStyle/>
          <a:p>
            <a:r>
              <a:rPr lang="en-US" sz="4000" dirty="0">
                <a:effectLst>
                  <a:outerShdw blurRad="38100" dist="38100" dir="2700000" algn="tl">
                    <a:srgbClr val="000000">
                      <a:alpha val="43137"/>
                    </a:srgbClr>
                  </a:outerShdw>
                </a:effectLst>
              </a:rPr>
              <a:t>Proposals: What To Do</a:t>
            </a:r>
          </a:p>
        </p:txBody>
      </p:sp>
      <p:sp>
        <p:nvSpPr>
          <p:cNvPr id="8" name="Slide Number Placeholder 7"/>
          <p:cNvSpPr>
            <a:spLocks noGrp="1"/>
          </p:cNvSpPr>
          <p:nvPr>
            <p:ph type="sldNum" sz="quarter" idx="12"/>
          </p:nvPr>
        </p:nvSpPr>
        <p:spPr/>
        <p:txBody>
          <a:bodyPr/>
          <a:lstStyle/>
          <a:p>
            <a:fld id="{6FC04325-C40C-4756-B5A8-A0527370F3B8}" type="slidenum">
              <a:rPr lang="en-US" smtClean="0"/>
              <a:pPr/>
              <a:t>153</a:t>
            </a:fld>
            <a:endParaRPr lang="en-US" dirty="0"/>
          </a:p>
        </p:txBody>
      </p:sp>
      <p:graphicFrame>
        <p:nvGraphicFramePr>
          <p:cNvPr id="10" name="Diagram 9"/>
          <p:cNvGraphicFramePr/>
          <p:nvPr/>
        </p:nvGraphicFramePr>
        <p:xfrm>
          <a:off x="447870" y="998377"/>
          <a:ext cx="8619931" cy="50945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Footer Placeholder 6"/>
          <p:cNvSpPr>
            <a:spLocks noGrp="1"/>
          </p:cNvSpPr>
          <p:nvPr>
            <p:ph type="ftr" sz="quarter" idx="11"/>
          </p:nvPr>
        </p:nvSpPr>
        <p:spPr/>
        <p:txBody>
          <a:bodyPr/>
          <a:lstStyle/>
          <a:p>
            <a:r>
              <a:rPr lang="en-US"/>
              <a:t>HEP @ 53rd Annual Users Mtg</a:t>
            </a:r>
            <a:endParaRPr lang="en-US" dirty="0"/>
          </a:p>
        </p:txBody>
      </p:sp>
      <p:sp>
        <p:nvSpPr>
          <p:cNvPr id="2" name="Date Placeholder 1">
            <a:extLst>
              <a:ext uri="{FF2B5EF4-FFF2-40B4-BE49-F238E27FC236}">
                <a16:creationId xmlns:a16="http://schemas.microsoft.com/office/drawing/2014/main" id="{05125CD0-60B4-4C2F-A3DC-62027524DB3F}"/>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357920921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Autofit/>
          </a:bodyPr>
          <a:lstStyle/>
          <a:p>
            <a:r>
              <a:rPr lang="en-US" sz="4000" dirty="0">
                <a:effectLst>
                  <a:outerShdw blurRad="38100" dist="38100" dir="2700000" algn="tl">
                    <a:srgbClr val="000000">
                      <a:alpha val="43137"/>
                    </a:srgbClr>
                  </a:outerShdw>
                </a:effectLst>
              </a:rPr>
              <a:t>Proposals: What </a:t>
            </a:r>
            <a:r>
              <a:rPr lang="en-US" sz="4000" b="1" u="sng" dirty="0">
                <a:effectLst>
                  <a:outerShdw blurRad="38100" dist="38100" dir="2700000" algn="tl">
                    <a:srgbClr val="000000">
                      <a:alpha val="43137"/>
                    </a:srgbClr>
                  </a:outerShdw>
                </a:effectLst>
              </a:rPr>
              <a:t>Not</a:t>
            </a:r>
            <a:r>
              <a:rPr lang="en-US" sz="4000" dirty="0">
                <a:effectLst>
                  <a:outerShdw blurRad="38100" dist="38100" dir="2700000" algn="tl">
                    <a:srgbClr val="000000">
                      <a:alpha val="43137"/>
                    </a:srgbClr>
                  </a:outerShdw>
                </a:effectLst>
              </a:rPr>
              <a:t> To Do</a:t>
            </a:r>
          </a:p>
        </p:txBody>
      </p:sp>
      <p:sp>
        <p:nvSpPr>
          <p:cNvPr id="8" name="Slide Number Placeholder 7"/>
          <p:cNvSpPr>
            <a:spLocks noGrp="1"/>
          </p:cNvSpPr>
          <p:nvPr>
            <p:ph type="sldNum" sz="quarter" idx="12"/>
          </p:nvPr>
        </p:nvSpPr>
        <p:spPr/>
        <p:txBody>
          <a:bodyPr/>
          <a:lstStyle/>
          <a:p>
            <a:fld id="{6FC04325-C40C-4756-B5A8-A0527370F3B8}" type="slidenum">
              <a:rPr lang="en-US" smtClean="0"/>
              <a:pPr/>
              <a:t>154</a:t>
            </a:fld>
            <a:endParaRPr lang="en-US" dirty="0"/>
          </a:p>
        </p:txBody>
      </p:sp>
      <p:graphicFrame>
        <p:nvGraphicFramePr>
          <p:cNvPr id="9" name="Diagram 8"/>
          <p:cNvGraphicFramePr/>
          <p:nvPr/>
        </p:nvGraphicFramePr>
        <p:xfrm>
          <a:off x="475862" y="1026367"/>
          <a:ext cx="8515739" cy="51225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Footer Placeholder 6"/>
          <p:cNvSpPr>
            <a:spLocks noGrp="1"/>
          </p:cNvSpPr>
          <p:nvPr>
            <p:ph type="ftr" sz="quarter" idx="11"/>
          </p:nvPr>
        </p:nvSpPr>
        <p:spPr/>
        <p:txBody>
          <a:bodyPr/>
          <a:lstStyle/>
          <a:p>
            <a:r>
              <a:rPr lang="en-US"/>
              <a:t>HEP @ 53rd Annual Users Mtg</a:t>
            </a:r>
            <a:endParaRPr lang="en-US" dirty="0"/>
          </a:p>
        </p:txBody>
      </p:sp>
      <p:sp>
        <p:nvSpPr>
          <p:cNvPr id="2" name="Date Placeholder 1">
            <a:extLst>
              <a:ext uri="{FF2B5EF4-FFF2-40B4-BE49-F238E27FC236}">
                <a16:creationId xmlns:a16="http://schemas.microsoft.com/office/drawing/2014/main" id="{98B6A602-7265-4F4B-86B1-C08337D03A7D}"/>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35493962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4294967295"/>
          </p:nvPr>
        </p:nvSpPr>
        <p:spPr>
          <a:xfrm>
            <a:off x="300564" y="904337"/>
            <a:ext cx="4419600" cy="5486400"/>
          </a:xfrm>
          <a:prstGeom prst="rect">
            <a:avLst/>
          </a:prstGeom>
        </p:spPr>
        <p:txBody>
          <a:bodyPr>
            <a:normAutofit fontScale="55000" lnSpcReduction="20000"/>
          </a:bodyPr>
          <a:lstStyle/>
          <a:p>
            <a:r>
              <a:rPr lang="en-US" dirty="0">
                <a:solidFill>
                  <a:schemeClr val="accent1">
                    <a:lumMod val="75000"/>
                  </a:schemeClr>
                </a:solidFill>
              </a:rPr>
              <a:t>Review criteria for HEP Comparative Review and Early Career includes </a:t>
            </a:r>
            <a:r>
              <a:rPr lang="en-US" dirty="0">
                <a:solidFill>
                  <a:srgbClr val="C00000"/>
                </a:solidFill>
              </a:rPr>
              <a:t>“leader within the proposed effort and/or potential future leader in the field” </a:t>
            </a:r>
          </a:p>
          <a:p>
            <a:pPr lvl="1"/>
            <a:r>
              <a:rPr lang="en-US" sz="2500" dirty="0">
                <a:solidFill>
                  <a:schemeClr val="tx2"/>
                </a:solidFill>
              </a:rPr>
              <a:t>Important to seek out and/or volunteer for roles and responsibilities which increase visibility and provide career advancement opportunities</a:t>
            </a:r>
          </a:p>
          <a:p>
            <a:pPr lvl="1"/>
            <a:r>
              <a:rPr lang="en-US" sz="2500" dirty="0">
                <a:solidFill>
                  <a:schemeClr val="accent4">
                    <a:lumMod val="50000"/>
                  </a:schemeClr>
                </a:solidFill>
              </a:rPr>
              <a:t>Editorial Boards, Sub-detector systems, Physics Working Groups, Run Coordinator, Analysis Coordinator, etc.</a:t>
            </a:r>
          </a:p>
          <a:p>
            <a:pPr lvl="1"/>
            <a:r>
              <a:rPr lang="en-US" sz="2500" dirty="0">
                <a:solidFill>
                  <a:schemeClr val="tx2"/>
                </a:solidFill>
              </a:rPr>
              <a:t>Service work for community is also valued, e.g. co-chairing a conference committee; serving on a DOE or NSF review panel; running DEI program at your institution</a:t>
            </a:r>
          </a:p>
          <a:p>
            <a:pPr>
              <a:spcBef>
                <a:spcPts val="600"/>
              </a:spcBef>
            </a:pPr>
            <a:r>
              <a:rPr lang="en-US" dirty="0">
                <a:solidFill>
                  <a:schemeClr val="accent1">
                    <a:lumMod val="75000"/>
                  </a:schemeClr>
                </a:solidFill>
              </a:rPr>
              <a:t>When asked to review, co-chair, attend, speak, etc. </a:t>
            </a:r>
            <a:r>
              <a:rPr lang="en-US" b="1" dirty="0">
                <a:solidFill>
                  <a:schemeClr val="accent1">
                    <a:lumMod val="75000"/>
                  </a:schemeClr>
                </a:solidFill>
              </a:rPr>
              <a:t>respond promptly!</a:t>
            </a:r>
          </a:p>
          <a:p>
            <a:pPr lvl="1"/>
            <a:r>
              <a:rPr lang="en-US" sz="2500" dirty="0">
                <a:solidFill>
                  <a:srgbClr val="C00000"/>
                </a:solidFill>
              </a:rPr>
              <a:t>It’s ok to say no, but we will work to accommodate your work-life constraints</a:t>
            </a:r>
          </a:p>
          <a:p>
            <a:pPr lvl="1"/>
            <a:r>
              <a:rPr lang="en-US" sz="2500" dirty="0">
                <a:solidFill>
                  <a:srgbClr val="003300"/>
                </a:solidFill>
              </a:rPr>
              <a:t>You need the experience</a:t>
            </a:r>
          </a:p>
          <a:p>
            <a:pPr lvl="1"/>
            <a:r>
              <a:rPr lang="en-US" sz="2500" dirty="0">
                <a:solidFill>
                  <a:srgbClr val="003300"/>
                </a:solidFill>
              </a:rPr>
              <a:t>Ask for feedback (if possible)</a:t>
            </a:r>
          </a:p>
        </p:txBody>
      </p:sp>
      <p:sp>
        <p:nvSpPr>
          <p:cNvPr id="11" name="Content Placeholder 10"/>
          <p:cNvSpPr>
            <a:spLocks noGrp="1"/>
          </p:cNvSpPr>
          <p:nvPr>
            <p:ph idx="4294967295"/>
          </p:nvPr>
        </p:nvSpPr>
        <p:spPr>
          <a:xfrm>
            <a:off x="4648200" y="999068"/>
            <a:ext cx="4419600" cy="5401733"/>
          </a:xfrm>
          <a:prstGeom prst="rect">
            <a:avLst/>
          </a:prstGeom>
        </p:spPr>
        <p:txBody>
          <a:bodyPr>
            <a:normAutofit fontScale="62500" lnSpcReduction="20000"/>
          </a:bodyPr>
          <a:lstStyle/>
          <a:p>
            <a:r>
              <a:rPr lang="en-US" dirty="0">
                <a:solidFill>
                  <a:schemeClr val="accent1">
                    <a:lumMod val="75000"/>
                  </a:schemeClr>
                </a:solidFill>
              </a:rPr>
              <a:t>Talk to your community representatives</a:t>
            </a:r>
          </a:p>
          <a:p>
            <a:r>
              <a:rPr lang="en-US" dirty="0">
                <a:solidFill>
                  <a:schemeClr val="accent1">
                    <a:lumMod val="75000"/>
                  </a:schemeClr>
                </a:solidFill>
              </a:rPr>
              <a:t>HEPAP: High Energy Physics Advisory Panel</a:t>
            </a:r>
          </a:p>
          <a:p>
            <a:pPr lvl="1"/>
            <a:r>
              <a:rPr lang="en-US" dirty="0">
                <a:solidFill>
                  <a:schemeClr val="accent2">
                    <a:lumMod val="50000"/>
                  </a:schemeClr>
                </a:solidFill>
                <a:hlinkClick r:id="rId3"/>
              </a:rPr>
              <a:t>http://science.energy.gov/hep/hepap/</a:t>
            </a:r>
            <a:endParaRPr lang="en-US" dirty="0">
              <a:solidFill>
                <a:schemeClr val="accent2">
                  <a:lumMod val="50000"/>
                </a:schemeClr>
              </a:solidFill>
            </a:endParaRPr>
          </a:p>
          <a:p>
            <a:r>
              <a:rPr lang="en-US" dirty="0">
                <a:solidFill>
                  <a:schemeClr val="accent1">
                    <a:lumMod val="75000"/>
                  </a:schemeClr>
                </a:solidFill>
              </a:rPr>
              <a:t>AAAC: Astronomy and Astrophysics Advisory Committee</a:t>
            </a:r>
          </a:p>
          <a:p>
            <a:pPr lvl="1"/>
            <a:r>
              <a:rPr lang="en-US" dirty="0">
                <a:solidFill>
                  <a:schemeClr val="accent1">
                    <a:lumMod val="75000"/>
                  </a:schemeClr>
                </a:solidFill>
                <a:hlinkClick r:id="rId4"/>
              </a:rPr>
              <a:t>https://www.nsf.gov/mps/ast/aaac.jsp</a:t>
            </a:r>
            <a:endParaRPr lang="en-US" dirty="0">
              <a:solidFill>
                <a:schemeClr val="accent1">
                  <a:lumMod val="75000"/>
                </a:schemeClr>
              </a:solidFill>
            </a:endParaRPr>
          </a:p>
          <a:p>
            <a:r>
              <a:rPr lang="en-US" dirty="0">
                <a:solidFill>
                  <a:schemeClr val="accent1">
                    <a:lumMod val="75000"/>
                  </a:schemeClr>
                </a:solidFill>
              </a:rPr>
              <a:t>APS Division of Particles and Fields</a:t>
            </a:r>
          </a:p>
          <a:p>
            <a:pPr lvl="1"/>
            <a:r>
              <a:rPr lang="en-US" dirty="0">
                <a:solidFill>
                  <a:schemeClr val="accent1">
                    <a:lumMod val="75000"/>
                  </a:schemeClr>
                </a:solidFill>
                <a:hlinkClick r:id="rId5"/>
              </a:rPr>
              <a:t>https://www.aps.org/units/dpf/</a:t>
            </a:r>
            <a:endParaRPr lang="en-US" dirty="0">
              <a:solidFill>
                <a:schemeClr val="accent1">
                  <a:lumMod val="75000"/>
                </a:schemeClr>
              </a:solidFill>
            </a:endParaRPr>
          </a:p>
          <a:p>
            <a:r>
              <a:rPr lang="en-US" dirty="0">
                <a:solidFill>
                  <a:schemeClr val="tx2">
                    <a:lumMod val="50000"/>
                  </a:schemeClr>
                </a:solidFill>
              </a:rPr>
              <a:t>HEP Organization</a:t>
            </a:r>
          </a:p>
          <a:p>
            <a:pPr lvl="1"/>
            <a:r>
              <a:rPr lang="en-US" dirty="0">
                <a:solidFill>
                  <a:schemeClr val="tx2">
                    <a:lumMod val="50000"/>
                  </a:schemeClr>
                </a:solidFill>
              </a:rPr>
              <a:t>Introduce yourself to the DOE Program Managers</a:t>
            </a:r>
          </a:p>
          <a:p>
            <a:r>
              <a:rPr lang="en-US" dirty="0">
                <a:solidFill>
                  <a:schemeClr val="tx2">
                    <a:lumMod val="50000"/>
                  </a:schemeClr>
                </a:solidFill>
              </a:rPr>
              <a:t>Ask questions</a:t>
            </a:r>
          </a:p>
        </p:txBody>
      </p:sp>
      <p:sp>
        <p:nvSpPr>
          <p:cNvPr id="2" name="Title 1"/>
          <p:cNvSpPr>
            <a:spLocks noGrp="1"/>
          </p:cNvSpPr>
          <p:nvPr>
            <p:ph type="title"/>
          </p:nvPr>
        </p:nvSpPr>
        <p:spPr/>
        <p:txBody>
          <a:bodyPr>
            <a:noAutofit/>
          </a:bodyPr>
          <a:lstStyle/>
          <a:p>
            <a:r>
              <a:rPr lang="en-US" sz="4000" dirty="0">
                <a:effectLst>
                  <a:outerShdw blurRad="38100" dist="38100" dir="2700000" algn="tl">
                    <a:srgbClr val="000000">
                      <a:alpha val="43137"/>
                    </a:srgbClr>
                  </a:outerShdw>
                </a:effectLst>
              </a:rPr>
              <a:t>Final Word: Engagement</a:t>
            </a:r>
          </a:p>
        </p:txBody>
      </p:sp>
      <p:sp>
        <p:nvSpPr>
          <p:cNvPr id="12" name="Slide Number Placeholder 11"/>
          <p:cNvSpPr>
            <a:spLocks noGrp="1"/>
          </p:cNvSpPr>
          <p:nvPr>
            <p:ph type="sldNum" sz="quarter" idx="12"/>
          </p:nvPr>
        </p:nvSpPr>
        <p:spPr/>
        <p:txBody>
          <a:bodyPr/>
          <a:lstStyle/>
          <a:p>
            <a:fld id="{6FC04325-C40C-4756-B5A8-A0527370F3B8}" type="slidenum">
              <a:rPr lang="en-US" smtClean="0"/>
              <a:pPr/>
              <a:t>155</a:t>
            </a:fld>
            <a:endParaRPr lang="en-US" dirty="0"/>
          </a:p>
        </p:txBody>
      </p:sp>
      <p:sp>
        <p:nvSpPr>
          <p:cNvPr id="8" name="Footer Placeholder 7"/>
          <p:cNvSpPr>
            <a:spLocks noGrp="1"/>
          </p:cNvSpPr>
          <p:nvPr>
            <p:ph type="ftr" sz="quarter" idx="11"/>
          </p:nvPr>
        </p:nvSpPr>
        <p:spPr/>
        <p:txBody>
          <a:bodyPr/>
          <a:lstStyle/>
          <a:p>
            <a:r>
              <a:rPr lang="en-US"/>
              <a:t>HEP @ 53rd Annual Users Mtg</a:t>
            </a:r>
            <a:endParaRPr lang="en-US" dirty="0"/>
          </a:p>
        </p:txBody>
      </p:sp>
      <p:sp>
        <p:nvSpPr>
          <p:cNvPr id="3" name="Date Placeholder 2">
            <a:extLst>
              <a:ext uri="{FF2B5EF4-FFF2-40B4-BE49-F238E27FC236}">
                <a16:creationId xmlns:a16="http://schemas.microsoft.com/office/drawing/2014/main" id="{6280096F-C8F1-4FA5-B642-77D3D78E8FC3}"/>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237311499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E2FCD-DA95-420A-8071-179D8B9D6122}"/>
              </a:ext>
            </a:extLst>
          </p:cNvPr>
          <p:cNvSpPr>
            <a:spLocks noGrp="1"/>
          </p:cNvSpPr>
          <p:nvPr>
            <p:ph type="title"/>
          </p:nvPr>
        </p:nvSpPr>
        <p:spPr/>
        <p:txBody>
          <a:bodyPr/>
          <a:lstStyle/>
          <a:p>
            <a:r>
              <a:rPr lang="en-US" dirty="0"/>
              <a:t>HEP Early Career Demographics</a:t>
            </a:r>
          </a:p>
        </p:txBody>
      </p:sp>
      <p:sp>
        <p:nvSpPr>
          <p:cNvPr id="4" name="Date Placeholder 3">
            <a:extLst>
              <a:ext uri="{FF2B5EF4-FFF2-40B4-BE49-F238E27FC236}">
                <a16:creationId xmlns:a16="http://schemas.microsoft.com/office/drawing/2014/main" id="{0B8C2E57-B902-4049-95C5-4A93F8B81E11}"/>
              </a:ext>
            </a:extLst>
          </p:cNvPr>
          <p:cNvSpPr>
            <a:spLocks noGrp="1"/>
          </p:cNvSpPr>
          <p:nvPr>
            <p:ph type="dt" sz="half" idx="10"/>
          </p:nvPr>
        </p:nvSpPr>
        <p:spPr/>
        <p:txBody>
          <a:bodyPr/>
          <a:lstStyle/>
          <a:p>
            <a:r>
              <a:rPr lang="en-US"/>
              <a:t>12 August 2020</a:t>
            </a:r>
            <a:endParaRPr lang="en-US" dirty="0"/>
          </a:p>
        </p:txBody>
      </p:sp>
      <p:sp>
        <p:nvSpPr>
          <p:cNvPr id="5" name="Footer Placeholder 4">
            <a:extLst>
              <a:ext uri="{FF2B5EF4-FFF2-40B4-BE49-F238E27FC236}">
                <a16:creationId xmlns:a16="http://schemas.microsoft.com/office/drawing/2014/main" id="{18F61E0B-447F-49EE-BF44-A79AFD5A6473}"/>
              </a:ext>
            </a:extLst>
          </p:cNvPr>
          <p:cNvSpPr>
            <a:spLocks noGrp="1"/>
          </p:cNvSpPr>
          <p:nvPr>
            <p:ph type="ftr" sz="quarter" idx="11"/>
          </p:nvPr>
        </p:nvSpPr>
        <p:spPr/>
        <p:txBody>
          <a:bodyPr/>
          <a:lstStyle/>
          <a:p>
            <a:r>
              <a:rPr lang="en-US"/>
              <a:t>HEP @ 53rd Annual Users Mtg</a:t>
            </a:r>
            <a:endParaRPr lang="en-US" dirty="0"/>
          </a:p>
        </p:txBody>
      </p:sp>
      <p:sp>
        <p:nvSpPr>
          <p:cNvPr id="6" name="Slide Number Placeholder 5">
            <a:extLst>
              <a:ext uri="{FF2B5EF4-FFF2-40B4-BE49-F238E27FC236}">
                <a16:creationId xmlns:a16="http://schemas.microsoft.com/office/drawing/2014/main" id="{16BE8C78-68C3-4884-9F85-05154639A9AF}"/>
              </a:ext>
            </a:extLst>
          </p:cNvPr>
          <p:cNvSpPr>
            <a:spLocks noGrp="1"/>
          </p:cNvSpPr>
          <p:nvPr>
            <p:ph type="sldNum" sz="quarter" idx="12"/>
          </p:nvPr>
        </p:nvSpPr>
        <p:spPr/>
        <p:txBody>
          <a:bodyPr/>
          <a:lstStyle/>
          <a:p>
            <a:fld id="{600448BA-62AF-4340-AB5F-316C0E06117B}" type="slidenum">
              <a:rPr lang="en-US" smtClean="0"/>
              <a:pPr/>
              <a:t>156</a:t>
            </a:fld>
            <a:endParaRPr lang="en-US"/>
          </a:p>
        </p:txBody>
      </p:sp>
      <p:graphicFrame>
        <p:nvGraphicFramePr>
          <p:cNvPr id="7" name="Content Placeholder 6">
            <a:extLst>
              <a:ext uri="{FF2B5EF4-FFF2-40B4-BE49-F238E27FC236}">
                <a16:creationId xmlns:a16="http://schemas.microsoft.com/office/drawing/2014/main" id="{512394E4-0078-4CD9-955E-FAC10AE711B8}"/>
              </a:ext>
            </a:extLst>
          </p:cNvPr>
          <p:cNvGraphicFramePr>
            <a:graphicFrameLocks noGrp="1"/>
          </p:cNvGraphicFramePr>
          <p:nvPr>
            <p:ph idx="1"/>
            <p:extLst>
              <p:ext uri="{D42A27DB-BD31-4B8C-83A1-F6EECF244321}">
                <p14:modId xmlns:p14="http://schemas.microsoft.com/office/powerpoint/2010/main" val="2319633706"/>
              </p:ext>
            </p:extLst>
          </p:nvPr>
        </p:nvGraphicFramePr>
        <p:xfrm>
          <a:off x="210210" y="944570"/>
          <a:ext cx="8870731" cy="556133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6650102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FY 2020 HEP Early Career Awards: Univ.</a:t>
            </a:r>
          </a:p>
        </p:txBody>
      </p:sp>
      <p:sp>
        <p:nvSpPr>
          <p:cNvPr id="3" name="Content Placeholder 2"/>
          <p:cNvSpPr>
            <a:spLocks noGrp="1"/>
          </p:cNvSpPr>
          <p:nvPr>
            <p:ph idx="1"/>
          </p:nvPr>
        </p:nvSpPr>
        <p:spPr>
          <a:xfrm>
            <a:off x="467278" y="976692"/>
            <a:ext cx="6196391" cy="4971216"/>
          </a:xfrm>
        </p:spPr>
        <p:txBody>
          <a:bodyPr>
            <a:normAutofit fontScale="62500" lnSpcReduction="20000"/>
          </a:bodyPr>
          <a:lstStyle/>
          <a:p>
            <a:r>
              <a:rPr lang="en-US" dirty="0"/>
              <a:t>Jonathan </a:t>
            </a:r>
            <a:r>
              <a:rPr lang="en-US" dirty="0" err="1"/>
              <a:t>Asaadi</a:t>
            </a:r>
            <a:r>
              <a:rPr lang="en-US" dirty="0"/>
              <a:t>, U. Texas Arlington</a:t>
            </a:r>
            <a:r>
              <a:rPr lang="en-US" dirty="0">
                <a:solidFill>
                  <a:schemeClr val="accent6">
                    <a:lumMod val="50000"/>
                  </a:schemeClr>
                </a:solidFill>
              </a:rPr>
              <a:t>^</a:t>
            </a:r>
          </a:p>
          <a:p>
            <a:pPr lvl="1"/>
            <a:r>
              <a:rPr lang="en-US" dirty="0"/>
              <a:t>Discovery Science with New Multi-modal Pixel-based Noble Element Time Projection Chambers</a:t>
            </a:r>
          </a:p>
          <a:p>
            <a:r>
              <a:rPr lang="en-US" dirty="0"/>
              <a:t>Javier Duarte, U. California San Diego</a:t>
            </a:r>
            <a:r>
              <a:rPr lang="en-US" dirty="0">
                <a:solidFill>
                  <a:schemeClr val="accent1"/>
                </a:solidFill>
              </a:rPr>
              <a:t>*</a:t>
            </a:r>
          </a:p>
          <a:p>
            <a:pPr lvl="1"/>
            <a:r>
              <a:rPr lang="en-US" dirty="0"/>
              <a:t>Real-Time Artificial Intelligence for Particle Reconstruction and Higgs Physics</a:t>
            </a:r>
          </a:p>
          <a:p>
            <a:r>
              <a:rPr lang="en-US" dirty="0"/>
              <a:t>Heather Gray, U. California Berkeley</a:t>
            </a:r>
            <a:r>
              <a:rPr lang="en-US" dirty="0">
                <a:solidFill>
                  <a:schemeClr val="accent1"/>
                </a:solidFill>
              </a:rPr>
              <a:t>*</a:t>
            </a:r>
          </a:p>
          <a:p>
            <a:pPr lvl="1"/>
            <a:r>
              <a:rPr lang="en-US" dirty="0"/>
              <a:t>Probing the Flavor Dependence of Higgs Couplings with Charm Tagging</a:t>
            </a:r>
          </a:p>
          <a:p>
            <a:r>
              <a:rPr lang="en-US" dirty="0" err="1"/>
              <a:t>Luchang</a:t>
            </a:r>
            <a:r>
              <a:rPr lang="en-US" dirty="0"/>
              <a:t> </a:t>
            </a:r>
            <a:r>
              <a:rPr lang="en-US" dirty="0" err="1"/>
              <a:t>Jin</a:t>
            </a:r>
            <a:r>
              <a:rPr lang="en-US" dirty="0"/>
              <a:t>, U. Connecticut</a:t>
            </a:r>
            <a:r>
              <a:rPr lang="en-US" dirty="0">
                <a:solidFill>
                  <a:schemeClr val="accent1"/>
                </a:solidFill>
              </a:rPr>
              <a:t>*</a:t>
            </a:r>
          </a:p>
          <a:p>
            <a:pPr lvl="1"/>
            <a:r>
              <a:rPr lang="en-US" dirty="0"/>
              <a:t>Lattice Calculation of the QED Corrections to Meson Leptonic Decay</a:t>
            </a:r>
          </a:p>
          <a:p>
            <a:r>
              <a:rPr lang="en-US" dirty="0"/>
              <a:t>Hugh Lippincott, U. California Santa Barbara</a:t>
            </a:r>
          </a:p>
          <a:p>
            <a:pPr lvl="1"/>
            <a:r>
              <a:rPr lang="en-US" dirty="0" err="1"/>
              <a:t>HydroX</a:t>
            </a:r>
            <a:r>
              <a:rPr lang="en-US" dirty="0"/>
              <a:t>: Using Hydrogen Doped in Liquid Xenon to Search for Dark Matter</a:t>
            </a:r>
          </a:p>
        </p:txBody>
      </p:sp>
      <p:sp>
        <p:nvSpPr>
          <p:cNvPr id="4" name="Footer Placeholder 3"/>
          <p:cNvSpPr>
            <a:spLocks noGrp="1"/>
          </p:cNvSpPr>
          <p:nvPr>
            <p:ph type="ftr" sz="quarter" idx="11"/>
          </p:nvPr>
        </p:nvSpPr>
        <p:spPr/>
        <p:txBody>
          <a:bodyPr/>
          <a:lstStyle/>
          <a:p>
            <a:r>
              <a:rPr lang="en-US"/>
              <a:t>HEP @ 53rd Annual Users Mtg</a:t>
            </a:r>
          </a:p>
        </p:txBody>
      </p:sp>
      <p:sp>
        <p:nvSpPr>
          <p:cNvPr id="5" name="Slide Number Placeholder 4"/>
          <p:cNvSpPr>
            <a:spLocks noGrp="1"/>
          </p:cNvSpPr>
          <p:nvPr>
            <p:ph type="sldNum" sz="quarter" idx="12"/>
          </p:nvPr>
        </p:nvSpPr>
        <p:spPr/>
        <p:txBody>
          <a:bodyPr/>
          <a:lstStyle/>
          <a:p>
            <a:fld id="{600448BA-62AF-4340-AB5F-316C0E06117B}" type="slidenum">
              <a:rPr lang="en-US" smtClean="0"/>
              <a:pPr/>
              <a:t>157</a:t>
            </a:fld>
            <a:endParaRPr lang="en-US"/>
          </a:p>
        </p:txBody>
      </p:sp>
      <p:pic>
        <p:nvPicPr>
          <p:cNvPr id="1026" name="Picture 2" descr="Jonathan Asaadi">
            <a:extLst>
              <a:ext uri="{FF2B5EF4-FFF2-40B4-BE49-F238E27FC236}">
                <a16:creationId xmlns:a16="http://schemas.microsoft.com/office/drawing/2014/main" id="{FA217B5E-63FB-4B29-9233-53E7973ACE5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44041" y="1108083"/>
            <a:ext cx="1097280" cy="13504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C San Diego | Faculty Profile">
            <a:extLst>
              <a:ext uri="{FF2B5EF4-FFF2-40B4-BE49-F238E27FC236}">
                <a16:creationId xmlns:a16="http://schemas.microsoft.com/office/drawing/2014/main" id="{D9183F15-251C-4F19-B8B9-4AA0E5A40DC2}"/>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912548" y="1867933"/>
            <a:ext cx="1097280" cy="134236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eather Gray | UC Berkeley Physics">
            <a:extLst>
              <a:ext uri="{FF2B5EF4-FFF2-40B4-BE49-F238E27FC236}">
                <a16:creationId xmlns:a16="http://schemas.microsoft.com/office/drawing/2014/main" id="{74109BAC-4C36-4EF6-8500-C547AB1CA5F5}"/>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744041" y="2664138"/>
            <a:ext cx="1097280" cy="135049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Luchang Jin | Department of Physics">
            <a:extLst>
              <a:ext uri="{FF2B5EF4-FFF2-40B4-BE49-F238E27FC236}">
                <a16:creationId xmlns:a16="http://schemas.microsoft.com/office/drawing/2014/main" id="{0060CEB5-EBC5-4A85-B690-E45C9CEFD54B}"/>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921695" y="3500452"/>
            <a:ext cx="1105932" cy="135049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52082EAB-2A89-4158-83EB-DC1B364A6695}"/>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6739715" y="4220193"/>
            <a:ext cx="1105932" cy="135049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3107284-8EB1-4C90-A748-419653FF454E}"/>
              </a:ext>
            </a:extLst>
          </p:cNvPr>
          <p:cNvSpPr txBox="1"/>
          <p:nvPr/>
        </p:nvSpPr>
        <p:spPr>
          <a:xfrm>
            <a:off x="88905" y="5593891"/>
            <a:ext cx="5707117" cy="276999"/>
          </a:xfrm>
          <a:prstGeom prst="rect">
            <a:avLst/>
          </a:prstGeom>
          <a:noFill/>
        </p:spPr>
        <p:txBody>
          <a:bodyPr wrap="square" rtlCol="0">
            <a:spAutoFit/>
          </a:bodyPr>
          <a:lstStyle/>
          <a:p>
            <a:r>
              <a:rPr lang="en-US" sz="1200" b="1" dirty="0">
                <a:solidFill>
                  <a:schemeClr val="accent1"/>
                </a:solidFill>
              </a:rPr>
              <a:t>* First HEP Early Career Awards at these Institutions</a:t>
            </a:r>
          </a:p>
        </p:txBody>
      </p:sp>
      <p:sp>
        <p:nvSpPr>
          <p:cNvPr id="12" name="TextBox 11">
            <a:extLst>
              <a:ext uri="{FF2B5EF4-FFF2-40B4-BE49-F238E27FC236}">
                <a16:creationId xmlns:a16="http://schemas.microsoft.com/office/drawing/2014/main" id="{F15F78C1-0A8A-4259-88E7-E69C5AF5BAF4}"/>
              </a:ext>
            </a:extLst>
          </p:cNvPr>
          <p:cNvSpPr txBox="1"/>
          <p:nvPr/>
        </p:nvSpPr>
        <p:spPr>
          <a:xfrm>
            <a:off x="88905" y="5850984"/>
            <a:ext cx="5707117" cy="276999"/>
          </a:xfrm>
          <a:prstGeom prst="rect">
            <a:avLst/>
          </a:prstGeom>
          <a:noFill/>
        </p:spPr>
        <p:txBody>
          <a:bodyPr wrap="square" rtlCol="0">
            <a:spAutoFit/>
          </a:bodyPr>
          <a:lstStyle/>
          <a:p>
            <a:r>
              <a:rPr lang="en-US" sz="1200" b="1" dirty="0">
                <a:solidFill>
                  <a:schemeClr val="accent6">
                    <a:lumMod val="50000"/>
                  </a:schemeClr>
                </a:solidFill>
              </a:rPr>
              <a:t>* First HEP Early Career Award in Detector R&amp;D at a University</a:t>
            </a:r>
          </a:p>
        </p:txBody>
      </p:sp>
      <p:sp>
        <p:nvSpPr>
          <p:cNvPr id="6" name="Date Placeholder 5">
            <a:extLst>
              <a:ext uri="{FF2B5EF4-FFF2-40B4-BE49-F238E27FC236}">
                <a16:creationId xmlns:a16="http://schemas.microsoft.com/office/drawing/2014/main" id="{C1A931CB-CDBA-4D24-B435-04269CC4E7AC}"/>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234216136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FY 2020 HEP Early Career Awards: Univ.</a:t>
            </a:r>
          </a:p>
        </p:txBody>
      </p:sp>
      <p:sp>
        <p:nvSpPr>
          <p:cNvPr id="3" name="Content Placeholder 2"/>
          <p:cNvSpPr>
            <a:spLocks noGrp="1"/>
          </p:cNvSpPr>
          <p:nvPr>
            <p:ph idx="1"/>
          </p:nvPr>
        </p:nvSpPr>
        <p:spPr>
          <a:xfrm>
            <a:off x="467276" y="976692"/>
            <a:ext cx="6204076" cy="4971216"/>
          </a:xfrm>
        </p:spPr>
        <p:txBody>
          <a:bodyPr>
            <a:normAutofit fontScale="62500" lnSpcReduction="20000"/>
          </a:bodyPr>
          <a:lstStyle/>
          <a:p>
            <a:r>
              <a:rPr lang="en-US" dirty="0"/>
              <a:t>Michael Mooney, Colorado State U.</a:t>
            </a:r>
            <a:r>
              <a:rPr lang="en-US" dirty="0">
                <a:solidFill>
                  <a:schemeClr val="accent1"/>
                </a:solidFill>
              </a:rPr>
              <a:t>*</a:t>
            </a:r>
          </a:p>
          <a:p>
            <a:pPr lvl="1"/>
            <a:r>
              <a:rPr lang="en-US" dirty="0"/>
              <a:t>Constraining the Electromagnetic Shower Energy Scale at </a:t>
            </a:r>
            <a:r>
              <a:rPr lang="en-US" dirty="0" err="1"/>
              <a:t>LArTPC</a:t>
            </a:r>
            <a:r>
              <a:rPr lang="en-US" dirty="0"/>
              <a:t> Neutrino Detectors Near and Far</a:t>
            </a:r>
          </a:p>
          <a:p>
            <a:r>
              <a:rPr lang="en-US" dirty="0" err="1"/>
              <a:t>Lado</a:t>
            </a:r>
            <a:r>
              <a:rPr lang="en-US" dirty="0"/>
              <a:t> </a:t>
            </a:r>
            <a:r>
              <a:rPr lang="en-US" dirty="0" err="1"/>
              <a:t>Samushia</a:t>
            </a:r>
            <a:r>
              <a:rPr lang="en-US" dirty="0"/>
              <a:t>, Kansas State U.</a:t>
            </a:r>
            <a:r>
              <a:rPr lang="en-US" dirty="0">
                <a:solidFill>
                  <a:srgbClr val="003399"/>
                </a:solidFill>
              </a:rPr>
              <a:t>#</a:t>
            </a:r>
          </a:p>
          <a:p>
            <a:pPr lvl="1"/>
            <a:r>
              <a:rPr lang="en-US" dirty="0"/>
              <a:t>Robust Dark Energy Constraints with Dark Energy Spectroscopic Survey</a:t>
            </a:r>
          </a:p>
          <a:p>
            <a:r>
              <a:rPr lang="en-US" dirty="0"/>
              <a:t>Louise </a:t>
            </a:r>
            <a:r>
              <a:rPr lang="en-US" dirty="0" err="1"/>
              <a:t>Skinnari</a:t>
            </a:r>
            <a:r>
              <a:rPr lang="en-US" dirty="0"/>
              <a:t>, Northeastern U.</a:t>
            </a:r>
          </a:p>
          <a:p>
            <a:pPr lvl="1"/>
            <a:r>
              <a:rPr lang="en-US" dirty="0"/>
              <a:t>Exploring the Energy Frontier through Precision Tests and Fast Tracking with the CMS Detector</a:t>
            </a:r>
          </a:p>
          <a:p>
            <a:r>
              <a:rPr lang="en-US" dirty="0"/>
              <a:t>Douglas Stanford, Stanford U.</a:t>
            </a:r>
          </a:p>
          <a:p>
            <a:pPr lvl="1"/>
            <a:r>
              <a:rPr lang="en-US" dirty="0"/>
              <a:t>Quantum Black Holes and Wormholes</a:t>
            </a:r>
          </a:p>
          <a:p>
            <a:r>
              <a:rPr lang="en-US" dirty="0"/>
              <a:t>Michael Troxel, Duke U.</a:t>
            </a:r>
          </a:p>
          <a:p>
            <a:pPr lvl="1"/>
            <a:r>
              <a:rPr lang="en-US" dirty="0"/>
              <a:t>Accurate Dark Energy Constraints via the Precise Characterization of Galaxy Intrinsic Alignment Coupled with Shear and Redshift Interference</a:t>
            </a:r>
          </a:p>
        </p:txBody>
      </p:sp>
      <p:sp>
        <p:nvSpPr>
          <p:cNvPr id="4" name="Footer Placeholder 3"/>
          <p:cNvSpPr>
            <a:spLocks noGrp="1"/>
          </p:cNvSpPr>
          <p:nvPr>
            <p:ph type="ftr" sz="quarter" idx="11"/>
          </p:nvPr>
        </p:nvSpPr>
        <p:spPr/>
        <p:txBody>
          <a:bodyPr/>
          <a:lstStyle/>
          <a:p>
            <a:r>
              <a:rPr lang="en-US"/>
              <a:t>HEP @ 53rd Annual Users Mtg</a:t>
            </a:r>
          </a:p>
        </p:txBody>
      </p:sp>
      <p:sp>
        <p:nvSpPr>
          <p:cNvPr id="5" name="Slide Number Placeholder 4"/>
          <p:cNvSpPr>
            <a:spLocks noGrp="1"/>
          </p:cNvSpPr>
          <p:nvPr>
            <p:ph type="sldNum" sz="quarter" idx="12"/>
          </p:nvPr>
        </p:nvSpPr>
        <p:spPr/>
        <p:txBody>
          <a:bodyPr/>
          <a:lstStyle/>
          <a:p>
            <a:fld id="{600448BA-62AF-4340-AB5F-316C0E06117B}" type="slidenum">
              <a:rPr lang="en-US" smtClean="0"/>
              <a:pPr/>
              <a:t>158</a:t>
            </a:fld>
            <a:endParaRPr lang="en-US"/>
          </a:p>
        </p:txBody>
      </p:sp>
      <p:sp>
        <p:nvSpPr>
          <p:cNvPr id="7" name="TextBox 6">
            <a:extLst>
              <a:ext uri="{FF2B5EF4-FFF2-40B4-BE49-F238E27FC236}">
                <a16:creationId xmlns:a16="http://schemas.microsoft.com/office/drawing/2014/main" id="{8A919740-00ED-4A42-B26F-617F2D1B1460}"/>
              </a:ext>
            </a:extLst>
          </p:cNvPr>
          <p:cNvSpPr txBox="1"/>
          <p:nvPr/>
        </p:nvSpPr>
        <p:spPr>
          <a:xfrm>
            <a:off x="0" y="5866522"/>
            <a:ext cx="6988704" cy="276999"/>
          </a:xfrm>
          <a:prstGeom prst="rect">
            <a:avLst/>
          </a:prstGeom>
          <a:noFill/>
        </p:spPr>
        <p:txBody>
          <a:bodyPr wrap="square" rtlCol="0">
            <a:spAutoFit/>
          </a:bodyPr>
          <a:lstStyle/>
          <a:p>
            <a:r>
              <a:rPr lang="en-US" sz="1200" b="1" dirty="0">
                <a:solidFill>
                  <a:srgbClr val="003399"/>
                </a:solidFill>
              </a:rPr>
              <a:t># Also funded by DOE Established Program to Stimulate Competitive Research</a:t>
            </a:r>
          </a:p>
        </p:txBody>
      </p:sp>
      <p:sp>
        <p:nvSpPr>
          <p:cNvPr id="15" name="TextBox 14">
            <a:extLst>
              <a:ext uri="{FF2B5EF4-FFF2-40B4-BE49-F238E27FC236}">
                <a16:creationId xmlns:a16="http://schemas.microsoft.com/office/drawing/2014/main" id="{AB44CBCE-5F6C-45B1-9184-D7C68050CB26}"/>
              </a:ext>
            </a:extLst>
          </p:cNvPr>
          <p:cNvSpPr txBox="1"/>
          <p:nvPr/>
        </p:nvSpPr>
        <p:spPr>
          <a:xfrm>
            <a:off x="2" y="5581988"/>
            <a:ext cx="5707117" cy="276999"/>
          </a:xfrm>
          <a:prstGeom prst="rect">
            <a:avLst/>
          </a:prstGeom>
          <a:noFill/>
        </p:spPr>
        <p:txBody>
          <a:bodyPr wrap="square" rtlCol="0">
            <a:spAutoFit/>
          </a:bodyPr>
          <a:lstStyle/>
          <a:p>
            <a:r>
              <a:rPr lang="en-US" sz="1200" b="1" dirty="0">
                <a:solidFill>
                  <a:schemeClr val="accent1"/>
                </a:solidFill>
              </a:rPr>
              <a:t>* First HEP Early Career Awards at these Institutions</a:t>
            </a:r>
          </a:p>
        </p:txBody>
      </p:sp>
      <p:pic>
        <p:nvPicPr>
          <p:cNvPr id="9" name="Picture 4" descr="Michael Mooney – Department of Physics | CSU">
            <a:extLst>
              <a:ext uri="{FF2B5EF4-FFF2-40B4-BE49-F238E27FC236}">
                <a16:creationId xmlns:a16="http://schemas.microsoft.com/office/drawing/2014/main" id="{26BC8857-41C9-4EDE-8DF0-597D02A07B01}"/>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671352" y="1049774"/>
            <a:ext cx="1097280" cy="136620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hysics department introduces new faculty member Lado Samushia">
            <a:extLst>
              <a:ext uri="{FF2B5EF4-FFF2-40B4-BE49-F238E27FC236}">
                <a16:creationId xmlns:a16="http://schemas.microsoft.com/office/drawing/2014/main" id="{719D66C2-2C64-484A-B913-2CFE3A7A859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875061" y="1833170"/>
            <a:ext cx="1097279"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Louise Skinnari">
            <a:extLst>
              <a:ext uri="{FF2B5EF4-FFF2-40B4-BE49-F238E27FC236}">
                <a16:creationId xmlns:a16="http://schemas.microsoft.com/office/drawing/2014/main" id="{5585F7CC-D8A3-40F2-B43F-4C8C7BD01762}"/>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671352" y="2634212"/>
            <a:ext cx="109728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08AE5066-DC9F-40C1-B65B-8482FC3C52C9}"/>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900052" y="3429000"/>
            <a:ext cx="1072286"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Michael A. Troxel">
            <a:extLst>
              <a:ext uri="{FF2B5EF4-FFF2-40B4-BE49-F238E27FC236}">
                <a16:creationId xmlns:a16="http://schemas.microsoft.com/office/drawing/2014/main" id="{B7966FBD-2D09-45A7-990C-B4F3B866B1CC}"/>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b="-1395"/>
          <a:stretch/>
        </p:blipFill>
        <p:spPr bwMode="auto">
          <a:xfrm>
            <a:off x="6686069" y="4224043"/>
            <a:ext cx="1082565" cy="1371600"/>
          </a:xfrm>
          <a:prstGeom prst="rect">
            <a:avLst/>
          </a:prstGeom>
          <a:noFill/>
          <a:extLst>
            <a:ext uri="{909E8E84-426E-40DD-AFC4-6F175D3DCCD1}">
              <a14:hiddenFill xmlns:a14="http://schemas.microsoft.com/office/drawing/2010/main">
                <a:solidFill>
                  <a:srgbClr val="FFFFFF"/>
                </a:solidFill>
              </a14:hiddenFill>
            </a:ext>
          </a:extLst>
        </p:spPr>
      </p:pic>
      <p:sp>
        <p:nvSpPr>
          <p:cNvPr id="6" name="Date Placeholder 5">
            <a:extLst>
              <a:ext uri="{FF2B5EF4-FFF2-40B4-BE49-F238E27FC236}">
                <a16:creationId xmlns:a16="http://schemas.microsoft.com/office/drawing/2014/main" id="{34F0E699-EFF3-4DBE-A388-5B98E4535032}"/>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66584898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FY 2020 HEP Early Career Awards: Labs</a:t>
            </a:r>
          </a:p>
        </p:txBody>
      </p:sp>
      <p:sp>
        <p:nvSpPr>
          <p:cNvPr id="3" name="Content Placeholder 2"/>
          <p:cNvSpPr>
            <a:spLocks noGrp="1"/>
          </p:cNvSpPr>
          <p:nvPr>
            <p:ph idx="1"/>
          </p:nvPr>
        </p:nvSpPr>
        <p:spPr>
          <a:xfrm>
            <a:off x="467276" y="976692"/>
            <a:ext cx="5870462" cy="4993184"/>
          </a:xfrm>
        </p:spPr>
        <p:txBody>
          <a:bodyPr>
            <a:normAutofit fontScale="70000" lnSpcReduction="20000"/>
          </a:bodyPr>
          <a:lstStyle/>
          <a:p>
            <a:r>
              <a:rPr lang="en-US" dirty="0"/>
              <a:t>Robert Ainsworth, FNAL</a:t>
            </a:r>
          </a:p>
          <a:p>
            <a:pPr lvl="1"/>
            <a:r>
              <a:rPr lang="en-US" dirty="0"/>
              <a:t>Ensuring Bunch Stability in Multi-MW Beams</a:t>
            </a:r>
          </a:p>
          <a:p>
            <a:r>
              <a:rPr lang="en-US" dirty="0"/>
              <a:t>Laura Fields, FNAL</a:t>
            </a:r>
          </a:p>
          <a:p>
            <a:pPr lvl="1"/>
            <a:r>
              <a:rPr lang="en-US" dirty="0"/>
              <a:t>Precision Neutrino Fluxes for LBNF/DUNE</a:t>
            </a:r>
          </a:p>
          <a:p>
            <a:r>
              <a:rPr lang="en-US" dirty="0"/>
              <a:t>Jonathan Jarvis, FNAL</a:t>
            </a:r>
          </a:p>
          <a:p>
            <a:pPr lvl="1"/>
            <a:r>
              <a:rPr lang="en-US" dirty="0"/>
              <a:t>Next-Generation Beam Cooling and Control with Optical Stochastic Cooling</a:t>
            </a:r>
          </a:p>
          <a:p>
            <a:r>
              <a:rPr lang="en-US" dirty="0"/>
              <a:t>Brendan O’Shea, SLAC</a:t>
            </a:r>
          </a:p>
          <a:p>
            <a:pPr lvl="1"/>
            <a:r>
              <a:rPr lang="en-US" dirty="0"/>
              <a:t>Improving Accelerators with Diagnostics Optimized for Artificial Intelligence</a:t>
            </a:r>
          </a:p>
          <a:p>
            <a:r>
              <a:rPr lang="en-US" dirty="0"/>
              <a:t>Tong Zhou, LBNL</a:t>
            </a:r>
          </a:p>
          <a:p>
            <a:pPr lvl="1"/>
            <a:r>
              <a:rPr lang="en-US" dirty="0"/>
              <a:t>Multi-kHz Laser-plasma Accelerator Driven by Spectrally Combined Fiber Laser</a:t>
            </a:r>
          </a:p>
        </p:txBody>
      </p:sp>
      <p:sp>
        <p:nvSpPr>
          <p:cNvPr id="4" name="Footer Placeholder 3"/>
          <p:cNvSpPr>
            <a:spLocks noGrp="1"/>
          </p:cNvSpPr>
          <p:nvPr>
            <p:ph type="ftr" sz="quarter" idx="11"/>
          </p:nvPr>
        </p:nvSpPr>
        <p:spPr/>
        <p:txBody>
          <a:bodyPr/>
          <a:lstStyle/>
          <a:p>
            <a:r>
              <a:rPr lang="en-US"/>
              <a:t>HEP @ 53rd Annual Users Mtg</a:t>
            </a:r>
          </a:p>
        </p:txBody>
      </p:sp>
      <p:sp>
        <p:nvSpPr>
          <p:cNvPr id="5" name="Slide Number Placeholder 4"/>
          <p:cNvSpPr>
            <a:spLocks noGrp="1"/>
          </p:cNvSpPr>
          <p:nvPr>
            <p:ph type="sldNum" sz="quarter" idx="12"/>
          </p:nvPr>
        </p:nvSpPr>
        <p:spPr/>
        <p:txBody>
          <a:bodyPr/>
          <a:lstStyle/>
          <a:p>
            <a:fld id="{600448BA-62AF-4340-AB5F-316C0E06117B}" type="slidenum">
              <a:rPr lang="en-US" smtClean="0"/>
              <a:pPr/>
              <a:t>159</a:t>
            </a:fld>
            <a:endParaRPr lang="en-US"/>
          </a:p>
        </p:txBody>
      </p:sp>
      <p:pic>
        <p:nvPicPr>
          <p:cNvPr id="3074" name="Picture 2" descr="Three Fermilab scientists receive DOE Early Career Research Awards ...">
            <a:extLst>
              <a:ext uri="{FF2B5EF4-FFF2-40B4-BE49-F238E27FC236}">
                <a16:creationId xmlns:a16="http://schemas.microsoft.com/office/drawing/2014/main" id="{FF5D36B7-6873-427F-BD4D-5F7C4A2F0578}"/>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578427" y="1082568"/>
            <a:ext cx="1095562" cy="137685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hree Fermilab scientists receive DOE Early Career Research Awards">
            <a:extLst>
              <a:ext uri="{FF2B5EF4-FFF2-40B4-BE49-F238E27FC236}">
                <a16:creationId xmlns:a16="http://schemas.microsoft.com/office/drawing/2014/main" id="{F47BECC8-2EE0-4D3D-BC88-760BD999186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830597" y="1853764"/>
            <a:ext cx="1097280" cy="137554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hree Fermilab scientists receive DOE Early Career Research Awards">
            <a:extLst>
              <a:ext uri="{FF2B5EF4-FFF2-40B4-BE49-F238E27FC236}">
                <a16:creationId xmlns:a16="http://schemas.microsoft.com/office/drawing/2014/main" id="{D6D723E9-E302-4849-A355-E82DC4C944B1}"/>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78427" y="2703399"/>
            <a:ext cx="1097280" cy="137685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AEC850B0-9C1A-4495-9771-15F3E8782567}"/>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844262" y="3473284"/>
            <a:ext cx="1083617" cy="1399714"/>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Early Career 2020">
            <a:extLst>
              <a:ext uri="{FF2B5EF4-FFF2-40B4-BE49-F238E27FC236}">
                <a16:creationId xmlns:a16="http://schemas.microsoft.com/office/drawing/2014/main" id="{6901E47C-5CE2-492F-ADF6-EF3CF9FA0D33}"/>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6578427" y="4324228"/>
            <a:ext cx="1097280" cy="1357482"/>
          </a:xfrm>
          <a:prstGeom prst="rect">
            <a:avLst/>
          </a:prstGeom>
          <a:noFill/>
          <a:extLst>
            <a:ext uri="{909E8E84-426E-40DD-AFC4-6F175D3DCCD1}">
              <a14:hiddenFill xmlns:a14="http://schemas.microsoft.com/office/drawing/2010/main">
                <a:solidFill>
                  <a:srgbClr val="FFFFFF"/>
                </a:solidFill>
              </a14:hiddenFill>
            </a:ext>
          </a:extLst>
        </p:spPr>
      </p:pic>
      <p:sp>
        <p:nvSpPr>
          <p:cNvPr id="6" name="Date Placeholder 5">
            <a:extLst>
              <a:ext uri="{FF2B5EF4-FFF2-40B4-BE49-F238E27FC236}">
                <a16:creationId xmlns:a16="http://schemas.microsoft.com/office/drawing/2014/main" id="{758992C6-D94D-434F-9620-1E84FAA9AF20}"/>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28416866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HEP FOAs &amp; New Initiatives</a:t>
            </a:r>
            <a:br>
              <a:rPr lang="en-US" dirty="0"/>
            </a:br>
            <a:r>
              <a:rPr lang="en-US" sz="2200" dirty="0">
                <a:hlinkClick r:id="rId3">
                  <a:extLst>
                    <a:ext uri="{A12FA001-AC4F-418D-AE19-62706E023703}">
                      <ahyp:hlinkClr xmlns:ahyp="http://schemas.microsoft.com/office/drawing/2018/hyperlinkcolor" val="tx"/>
                    </a:ext>
                  </a:extLst>
                </a:hlinkClick>
              </a:rPr>
              <a:t>https://science.osti.gov/hep/Funding-Opportunities</a:t>
            </a:r>
            <a:endParaRPr lang="en-US" sz="3100" dirty="0"/>
          </a:p>
        </p:txBody>
      </p:sp>
      <p:sp>
        <p:nvSpPr>
          <p:cNvPr id="2" name="Content Placeholder 1"/>
          <p:cNvSpPr>
            <a:spLocks noGrp="1"/>
          </p:cNvSpPr>
          <p:nvPr>
            <p:ph idx="1"/>
          </p:nvPr>
        </p:nvSpPr>
        <p:spPr>
          <a:xfrm>
            <a:off x="262760" y="891211"/>
            <a:ext cx="8757581" cy="4889479"/>
          </a:xfrm>
        </p:spPr>
        <p:txBody>
          <a:bodyPr>
            <a:normAutofit fontScale="70000" lnSpcReduction="20000"/>
          </a:bodyPr>
          <a:lstStyle/>
          <a:p>
            <a:r>
              <a:rPr lang="en-US" dirty="0"/>
              <a:t>There is one “continual” FOA (DOE/SC Open Solicitation) and these annual FOAs:</a:t>
            </a:r>
          </a:p>
          <a:p>
            <a:pPr lvl="1"/>
            <a:r>
              <a:rPr lang="en-US" dirty="0">
                <a:solidFill>
                  <a:schemeClr val="tx2"/>
                </a:solidFill>
              </a:rPr>
              <a:t>Research Opportunities in HEP</a:t>
            </a:r>
            <a:r>
              <a:rPr lang="en-US" dirty="0"/>
              <a:t> (a.k.a. Comparative Review FOA)</a:t>
            </a:r>
          </a:p>
          <a:p>
            <a:pPr lvl="2"/>
            <a:r>
              <a:rPr lang="en-US" b="1" dirty="0"/>
              <a:t>In FY 2020, expanded to include Detector R&amp;D Consortiums</a:t>
            </a:r>
          </a:p>
          <a:p>
            <a:pPr lvl="1"/>
            <a:r>
              <a:rPr lang="en-US" dirty="0">
                <a:solidFill>
                  <a:schemeClr val="tx2"/>
                </a:solidFill>
              </a:rPr>
              <a:t>Early Career Research Program</a:t>
            </a:r>
          </a:p>
          <a:p>
            <a:pPr lvl="1"/>
            <a:r>
              <a:rPr lang="en-US" dirty="0">
                <a:solidFill>
                  <a:schemeClr val="tx2"/>
                </a:solidFill>
              </a:rPr>
              <a:t>Quantum Information Science</a:t>
            </a:r>
          </a:p>
          <a:p>
            <a:pPr lvl="1"/>
            <a:r>
              <a:rPr lang="en-US" dirty="0">
                <a:solidFill>
                  <a:schemeClr val="tx2"/>
                </a:solidFill>
              </a:rPr>
              <a:t>Traineeship in Accelerator Science &amp; Technology</a:t>
            </a:r>
          </a:p>
          <a:p>
            <a:pPr lvl="2"/>
            <a:r>
              <a:rPr lang="en-US" b="1" dirty="0"/>
              <a:t>In FY 2021, will expand to include Detector R&amp;D</a:t>
            </a:r>
          </a:p>
          <a:p>
            <a:pPr lvl="1"/>
            <a:r>
              <a:rPr lang="en-US" dirty="0">
                <a:solidFill>
                  <a:schemeClr val="tx2"/>
                </a:solidFill>
              </a:rPr>
              <a:t>U.S.-Japan Science and Technology Cooperation Program</a:t>
            </a:r>
          </a:p>
          <a:p>
            <a:pPr lvl="1"/>
            <a:r>
              <a:rPr lang="en-US" dirty="0">
                <a:solidFill>
                  <a:schemeClr val="tx2"/>
                </a:solidFill>
              </a:rPr>
              <a:t>Artificial Intelligence/Machine Learning</a:t>
            </a:r>
          </a:p>
          <a:p>
            <a:pPr>
              <a:spcBef>
                <a:spcPts val="600"/>
              </a:spcBef>
            </a:pPr>
            <a:r>
              <a:rPr lang="en-US" dirty="0"/>
              <a:t>FOAs that launch new initiatives are informed through:</a:t>
            </a:r>
          </a:p>
          <a:p>
            <a:pPr lvl="1"/>
            <a:r>
              <a:rPr lang="en-US" dirty="0"/>
              <a:t>Strategic plans (HEPAP P5, AAAC Decadal Survey) </a:t>
            </a:r>
          </a:p>
          <a:p>
            <a:pPr lvl="1"/>
            <a:r>
              <a:rPr lang="en-US" dirty="0"/>
              <a:t>Basic Research Needs Workshops</a:t>
            </a:r>
          </a:p>
          <a:p>
            <a:pPr lvl="1"/>
            <a:r>
              <a:rPr lang="en-US" dirty="0"/>
              <a:t>Whitepapers</a:t>
            </a:r>
          </a:p>
        </p:txBody>
      </p:sp>
      <p:pic>
        <p:nvPicPr>
          <p:cNvPr id="5" name="Picture 2" descr="allowance">
            <a:extLst>
              <a:ext uri="{FF2B5EF4-FFF2-40B4-BE49-F238E27FC236}">
                <a16:creationId xmlns:a16="http://schemas.microsoft.com/office/drawing/2014/main" id="{0DE1DB86-0AA9-42EB-8F4D-2866904643F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98294" y="5118538"/>
            <a:ext cx="5545706" cy="1739462"/>
          </a:xfrm>
          <a:prstGeom prst="rect">
            <a:avLst/>
          </a:prstGeom>
          <a:noFill/>
        </p:spPr>
      </p:pic>
    </p:spTree>
    <p:extLst>
      <p:ext uri="{BB962C8B-B14F-4D97-AF65-F5344CB8AC3E}">
        <p14:creationId xmlns:p14="http://schemas.microsoft.com/office/powerpoint/2010/main" val="298027642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FY 2019 HEP Early Career Awards: Univ.</a:t>
            </a:r>
          </a:p>
        </p:txBody>
      </p:sp>
      <p:sp>
        <p:nvSpPr>
          <p:cNvPr id="3" name="Content Placeholder 2"/>
          <p:cNvSpPr>
            <a:spLocks noGrp="1"/>
          </p:cNvSpPr>
          <p:nvPr>
            <p:ph idx="1"/>
          </p:nvPr>
        </p:nvSpPr>
        <p:spPr>
          <a:xfrm>
            <a:off x="467276" y="976692"/>
            <a:ext cx="6471516" cy="5290724"/>
          </a:xfrm>
        </p:spPr>
        <p:txBody>
          <a:bodyPr>
            <a:normAutofit fontScale="55000" lnSpcReduction="20000"/>
          </a:bodyPr>
          <a:lstStyle/>
          <a:p>
            <a:r>
              <a:rPr lang="en-US" dirty="0"/>
              <a:t>Thomas </a:t>
            </a:r>
            <a:r>
              <a:rPr lang="en-US" dirty="0" err="1"/>
              <a:t>Dumitrescu</a:t>
            </a:r>
            <a:r>
              <a:rPr lang="en-US" dirty="0"/>
              <a:t>, UCLA</a:t>
            </a:r>
          </a:p>
          <a:p>
            <a:pPr lvl="1"/>
            <a:r>
              <a:rPr lang="en-US" dirty="0"/>
              <a:t>New Tools for Strongly Coupled Quantum Field Theories</a:t>
            </a:r>
          </a:p>
          <a:p>
            <a:r>
              <a:rPr lang="en-US" dirty="0"/>
              <a:t>Cora </a:t>
            </a:r>
            <a:r>
              <a:rPr lang="en-US" dirty="0" err="1"/>
              <a:t>Dvorkin</a:t>
            </a:r>
            <a:r>
              <a:rPr lang="en-US" dirty="0"/>
              <a:t>, Harvard U.</a:t>
            </a:r>
          </a:p>
          <a:p>
            <a:pPr lvl="1"/>
            <a:r>
              <a:rPr lang="en-US" dirty="0"/>
              <a:t>Discovering Dark Matter Clumps and Primordial Particles with Galaxies</a:t>
            </a:r>
          </a:p>
          <a:p>
            <a:r>
              <a:rPr lang="en-US" dirty="0"/>
              <a:t>Tim </a:t>
            </a:r>
            <a:r>
              <a:rPr lang="en-US" dirty="0" err="1"/>
              <a:t>Eifler</a:t>
            </a:r>
            <a:r>
              <a:rPr lang="en-US" dirty="0"/>
              <a:t>, U. Arizona</a:t>
            </a:r>
          </a:p>
          <a:p>
            <a:pPr lvl="1"/>
            <a:r>
              <a:rPr lang="en-US" dirty="0"/>
              <a:t>Multi-Probe Cosmology with DES and LSST</a:t>
            </a:r>
          </a:p>
          <a:p>
            <a:r>
              <a:rPr lang="en-US" dirty="0" err="1"/>
              <a:t>Sowjanya</a:t>
            </a:r>
            <a:r>
              <a:rPr lang="en-US" dirty="0"/>
              <a:t> </a:t>
            </a:r>
            <a:r>
              <a:rPr lang="en-US" dirty="0" err="1"/>
              <a:t>Gollapinni</a:t>
            </a:r>
            <a:r>
              <a:rPr lang="en-US" dirty="0"/>
              <a:t>, U. Tennessee</a:t>
            </a:r>
          </a:p>
          <a:p>
            <a:pPr lvl="1"/>
            <a:r>
              <a:rPr lang="en-US" dirty="0"/>
              <a:t>Development of a Laser Calibration System for the DUNE Far Detector</a:t>
            </a:r>
          </a:p>
          <a:p>
            <a:r>
              <a:rPr lang="en-US" dirty="0"/>
              <a:t>Scott Hertel, U. Massachusetts, Amherst</a:t>
            </a:r>
          </a:p>
          <a:p>
            <a:pPr lvl="1"/>
            <a:r>
              <a:rPr lang="en-US" dirty="0"/>
              <a:t>Optimization and Calibration of a 4He-based Detector for Low-Mass Dark Matter</a:t>
            </a:r>
          </a:p>
          <a:p>
            <a:r>
              <a:rPr lang="en-US" dirty="0"/>
              <a:t>Laura </a:t>
            </a:r>
            <a:r>
              <a:rPr lang="en-US" dirty="0" err="1"/>
              <a:t>Jeanty</a:t>
            </a:r>
            <a:r>
              <a:rPr lang="en-US" dirty="0"/>
              <a:t>, U. Oregon</a:t>
            </a:r>
          </a:p>
          <a:p>
            <a:pPr lvl="1"/>
            <a:r>
              <a:rPr lang="en-US" dirty="0"/>
              <a:t>Searches for New Long-Lived Particles and Upgrades to the ATLAS Inner Detector</a:t>
            </a:r>
          </a:p>
          <a:p>
            <a:r>
              <a:rPr lang="en-US" dirty="0"/>
              <a:t>Elisabeth Krause, U. Arizona</a:t>
            </a:r>
          </a:p>
          <a:p>
            <a:pPr lvl="1"/>
            <a:r>
              <a:rPr lang="en-US" dirty="0"/>
              <a:t>Joint Analyses of Lensing, Clustering, and Galaxy Clusters with DES and LSST</a:t>
            </a:r>
          </a:p>
        </p:txBody>
      </p:sp>
      <p:sp>
        <p:nvSpPr>
          <p:cNvPr id="4" name="Footer Placeholder 3"/>
          <p:cNvSpPr>
            <a:spLocks noGrp="1"/>
          </p:cNvSpPr>
          <p:nvPr>
            <p:ph type="ftr" sz="quarter" idx="11"/>
          </p:nvPr>
        </p:nvSpPr>
        <p:spPr/>
        <p:txBody>
          <a:bodyPr/>
          <a:lstStyle/>
          <a:p>
            <a:r>
              <a:rPr lang="en-US"/>
              <a:t>HEP @ 53rd Annual Users Mtg</a:t>
            </a:r>
          </a:p>
        </p:txBody>
      </p:sp>
      <p:sp>
        <p:nvSpPr>
          <p:cNvPr id="5" name="Slide Number Placeholder 4"/>
          <p:cNvSpPr>
            <a:spLocks noGrp="1"/>
          </p:cNvSpPr>
          <p:nvPr>
            <p:ph type="sldNum" sz="quarter" idx="12"/>
          </p:nvPr>
        </p:nvSpPr>
        <p:spPr/>
        <p:txBody>
          <a:bodyPr/>
          <a:lstStyle/>
          <a:p>
            <a:fld id="{600448BA-62AF-4340-AB5F-316C0E06117B}" type="slidenum">
              <a:rPr lang="en-US" smtClean="0"/>
              <a:pPr/>
              <a:t>160</a:t>
            </a:fld>
            <a:endParaRPr lang="en-US"/>
          </a:p>
        </p:txBody>
      </p:sp>
      <p:grpSp>
        <p:nvGrpSpPr>
          <p:cNvPr id="6" name="Group 5">
            <a:extLst>
              <a:ext uri="{FF2B5EF4-FFF2-40B4-BE49-F238E27FC236}">
                <a16:creationId xmlns:a16="http://schemas.microsoft.com/office/drawing/2014/main" id="{0B6EE427-E91A-456D-8C15-ABD13960E8AC}"/>
              </a:ext>
            </a:extLst>
          </p:cNvPr>
          <p:cNvGrpSpPr/>
          <p:nvPr/>
        </p:nvGrpSpPr>
        <p:grpSpPr>
          <a:xfrm>
            <a:off x="6988706" y="985623"/>
            <a:ext cx="1993111" cy="5239284"/>
            <a:chOff x="6988704" y="1139449"/>
            <a:chExt cx="1993111" cy="5239284"/>
          </a:xfrm>
        </p:grpSpPr>
        <p:pic>
          <p:nvPicPr>
            <p:cNvPr id="2050"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988704" y="1139449"/>
              <a:ext cx="918972" cy="12252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8062843" y="1853407"/>
              <a:ext cx="918972" cy="122529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988704" y="2474399"/>
              <a:ext cx="918972" cy="122529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988704" y="3813918"/>
              <a:ext cx="918972" cy="122529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8062843" y="4480967"/>
              <a:ext cx="918972" cy="122529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8062843" y="3167187"/>
              <a:ext cx="918972" cy="122529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C7A36753-3A2B-4152-A9D7-2DC4D852BE36}"/>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988704" y="5153437"/>
              <a:ext cx="918972" cy="1225296"/>
            </a:xfrm>
            <a:prstGeom prst="rect">
              <a:avLst/>
            </a:prstGeom>
          </p:spPr>
        </p:pic>
      </p:grpSp>
      <p:sp>
        <p:nvSpPr>
          <p:cNvPr id="7" name="Date Placeholder 6">
            <a:extLst>
              <a:ext uri="{FF2B5EF4-FFF2-40B4-BE49-F238E27FC236}">
                <a16:creationId xmlns:a16="http://schemas.microsoft.com/office/drawing/2014/main" id="{87D21CD6-993C-49C9-BC73-B80184E01F20}"/>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253958899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FY 2019 HEP Early Career Awards: Labs</a:t>
            </a:r>
          </a:p>
        </p:txBody>
      </p:sp>
      <p:sp>
        <p:nvSpPr>
          <p:cNvPr id="3" name="Content Placeholder 2"/>
          <p:cNvSpPr>
            <a:spLocks noGrp="1"/>
          </p:cNvSpPr>
          <p:nvPr>
            <p:ph idx="1"/>
          </p:nvPr>
        </p:nvSpPr>
        <p:spPr>
          <a:xfrm>
            <a:off x="467276" y="976692"/>
            <a:ext cx="6471516" cy="5290724"/>
          </a:xfrm>
        </p:spPr>
        <p:txBody>
          <a:bodyPr>
            <a:normAutofit fontScale="55000" lnSpcReduction="20000"/>
          </a:bodyPr>
          <a:lstStyle/>
          <a:p>
            <a:r>
              <a:rPr lang="en-US" dirty="0"/>
              <a:t>Viviana Cavaliere, BNL</a:t>
            </a:r>
          </a:p>
          <a:p>
            <a:pPr lvl="1"/>
            <a:r>
              <a:rPr lang="en-US" dirty="0"/>
              <a:t>Boosting New Physics Searches with Higgs Differential Cross-Section Measurements</a:t>
            </a:r>
          </a:p>
          <a:p>
            <a:r>
              <a:rPr lang="en-US" dirty="0"/>
              <a:t>Diana </a:t>
            </a:r>
            <a:r>
              <a:rPr lang="en-US" dirty="0" err="1"/>
              <a:t>Gamzina</a:t>
            </a:r>
            <a:r>
              <a:rPr lang="en-US" dirty="0"/>
              <a:t>, SLAC</a:t>
            </a:r>
          </a:p>
          <a:p>
            <a:pPr lvl="1"/>
            <a:r>
              <a:rPr lang="en-US" dirty="0"/>
              <a:t>Mechanics of Materials’ Interaction with Electromagnetic Waves in Accelerator Cavities</a:t>
            </a:r>
          </a:p>
          <a:p>
            <a:r>
              <a:rPr lang="en-US" dirty="0"/>
              <a:t>Pedro Machado, FNAL</a:t>
            </a:r>
          </a:p>
          <a:p>
            <a:pPr lvl="1"/>
            <a:r>
              <a:rPr lang="en-US" dirty="0"/>
              <a:t>The Next Revolution in Neutrino Physics</a:t>
            </a:r>
          </a:p>
          <a:p>
            <a:r>
              <a:rPr lang="en-US" dirty="0"/>
              <a:t>Peter Sorensen, LBNL</a:t>
            </a:r>
          </a:p>
          <a:p>
            <a:pPr lvl="1"/>
            <a:r>
              <a:rPr lang="en-US" dirty="0"/>
              <a:t>Tagging Radon Daughter Backgrounds in a Crystalline Xenon TPC: A Solid Future for the LZ Dark Matter Search Experiment</a:t>
            </a:r>
          </a:p>
          <a:p>
            <a:r>
              <a:rPr lang="en-US" dirty="0" err="1"/>
              <a:t>Nhan</a:t>
            </a:r>
            <a:r>
              <a:rPr lang="en-US" dirty="0"/>
              <a:t> V. Tran, FNAL</a:t>
            </a:r>
          </a:p>
          <a:p>
            <a:pPr lvl="1"/>
            <a:r>
              <a:rPr lang="en-US" dirty="0"/>
              <a:t>Deep Learning Acceleration of the Boosted Higgs Program and HEP Computing</a:t>
            </a:r>
          </a:p>
          <a:p>
            <a:r>
              <a:rPr lang="en-US" dirty="0" err="1"/>
              <a:t>Jingke</a:t>
            </a:r>
            <a:r>
              <a:rPr lang="en-US" dirty="0"/>
              <a:t> Xu, LLNL</a:t>
            </a:r>
          </a:p>
          <a:p>
            <a:pPr lvl="1"/>
            <a:r>
              <a:rPr lang="en-US" dirty="0"/>
              <a:t>Pursuing the Ultimate Power of Xenon Dark Matter Detectors</a:t>
            </a:r>
          </a:p>
          <a:p>
            <a:r>
              <a:rPr lang="en-US" dirty="0" err="1"/>
              <a:t>Xingchen</a:t>
            </a:r>
            <a:r>
              <a:rPr lang="en-US" dirty="0"/>
              <a:t> Xu, FNAL</a:t>
            </a:r>
          </a:p>
          <a:p>
            <a:pPr lvl="1"/>
            <a:r>
              <a:rPr lang="en-US" dirty="0"/>
              <a:t>Development of Next-Generation Nb</a:t>
            </a:r>
            <a:r>
              <a:rPr lang="en-US" baseline="-25000" dirty="0"/>
              <a:t>3</a:t>
            </a:r>
            <a:r>
              <a:rPr lang="en-US" dirty="0"/>
              <a:t>Sn Superconductors for Energy-Frontier Circular Colliders</a:t>
            </a:r>
          </a:p>
          <a:p>
            <a:pPr marL="53975" indent="0">
              <a:buNone/>
            </a:pPr>
            <a:endParaRPr lang="en-US" dirty="0"/>
          </a:p>
        </p:txBody>
      </p:sp>
      <p:sp>
        <p:nvSpPr>
          <p:cNvPr id="4" name="Footer Placeholder 3"/>
          <p:cNvSpPr>
            <a:spLocks noGrp="1"/>
          </p:cNvSpPr>
          <p:nvPr>
            <p:ph type="ftr" sz="quarter" idx="11"/>
          </p:nvPr>
        </p:nvSpPr>
        <p:spPr>
          <a:xfrm>
            <a:off x="4165874" y="6308057"/>
            <a:ext cx="3538331" cy="365125"/>
          </a:xfrm>
        </p:spPr>
        <p:txBody>
          <a:bodyPr/>
          <a:lstStyle/>
          <a:p>
            <a:r>
              <a:rPr lang="en-US" dirty="0"/>
              <a:t>HEP @ 53rd Annual Users Mtg</a:t>
            </a:r>
          </a:p>
        </p:txBody>
      </p:sp>
      <p:sp>
        <p:nvSpPr>
          <p:cNvPr id="5" name="Slide Number Placeholder 4"/>
          <p:cNvSpPr>
            <a:spLocks noGrp="1"/>
          </p:cNvSpPr>
          <p:nvPr>
            <p:ph type="sldNum" sz="quarter" idx="12"/>
          </p:nvPr>
        </p:nvSpPr>
        <p:spPr/>
        <p:txBody>
          <a:bodyPr/>
          <a:lstStyle/>
          <a:p>
            <a:fld id="{600448BA-62AF-4340-AB5F-316C0E06117B}" type="slidenum">
              <a:rPr lang="en-US" smtClean="0"/>
              <a:pPr/>
              <a:t>161</a:t>
            </a:fld>
            <a:endParaRPr lang="en-US"/>
          </a:p>
        </p:txBody>
      </p:sp>
      <p:grpSp>
        <p:nvGrpSpPr>
          <p:cNvPr id="6" name="Group 5">
            <a:extLst>
              <a:ext uri="{FF2B5EF4-FFF2-40B4-BE49-F238E27FC236}">
                <a16:creationId xmlns:a16="http://schemas.microsoft.com/office/drawing/2014/main" id="{2B5FCE02-816F-4934-97EB-F1A42E15CF25}"/>
              </a:ext>
            </a:extLst>
          </p:cNvPr>
          <p:cNvGrpSpPr/>
          <p:nvPr/>
        </p:nvGrpSpPr>
        <p:grpSpPr>
          <a:xfrm>
            <a:off x="7034741" y="1004294"/>
            <a:ext cx="1942505" cy="5355823"/>
            <a:chOff x="7120199" y="1192304"/>
            <a:chExt cx="1942505" cy="5355823"/>
          </a:xfrm>
        </p:grpSpPr>
        <p:pic>
          <p:nvPicPr>
            <p:cNvPr id="2050"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120199" y="1192304"/>
              <a:ext cx="9144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795"/>
            <a:stretch/>
          </p:blipFill>
          <p:spPr bwMode="auto">
            <a:xfrm>
              <a:off x="8148304" y="1893834"/>
              <a:ext cx="9144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120199" y="5328927"/>
              <a:ext cx="9144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120199" y="2599348"/>
              <a:ext cx="9144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7120199" y="3964137"/>
              <a:ext cx="9144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8148303" y="4698408"/>
              <a:ext cx="9144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l="12500" r="12500"/>
            <a:stretch/>
          </p:blipFill>
          <p:spPr bwMode="auto">
            <a:xfrm>
              <a:off x="8148303" y="3296121"/>
              <a:ext cx="914400" cy="1219200"/>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Date Placeholder 6">
            <a:extLst>
              <a:ext uri="{FF2B5EF4-FFF2-40B4-BE49-F238E27FC236}">
                <a16:creationId xmlns:a16="http://schemas.microsoft.com/office/drawing/2014/main" id="{DCFA68B0-20C4-4E10-8BCE-E12017D69F26}"/>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145418449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FY 2018 HEP Early Career Awards: Univ.</a:t>
            </a:r>
          </a:p>
        </p:txBody>
      </p:sp>
      <p:sp>
        <p:nvSpPr>
          <p:cNvPr id="3" name="Content Placeholder 2"/>
          <p:cNvSpPr>
            <a:spLocks noGrp="1"/>
          </p:cNvSpPr>
          <p:nvPr>
            <p:ph idx="1"/>
          </p:nvPr>
        </p:nvSpPr>
        <p:spPr>
          <a:xfrm>
            <a:off x="467277" y="1017333"/>
            <a:ext cx="6499760" cy="5221425"/>
          </a:xfrm>
        </p:spPr>
        <p:txBody>
          <a:bodyPr>
            <a:normAutofit fontScale="55000" lnSpcReduction="20000"/>
          </a:bodyPr>
          <a:lstStyle/>
          <a:p>
            <a:r>
              <a:rPr lang="en-US" dirty="0"/>
              <a:t>Thomas Faulkner, University of Illinois</a:t>
            </a:r>
          </a:p>
          <a:p>
            <a:pPr lvl="1"/>
            <a:r>
              <a:rPr lang="en-US" dirty="0"/>
              <a:t>New perspectives on QFT and gravity from quantum entanglement</a:t>
            </a:r>
          </a:p>
          <a:p>
            <a:r>
              <a:rPr lang="en-US" dirty="0"/>
              <a:t>Alexie </a:t>
            </a:r>
            <a:r>
              <a:rPr lang="en-US" dirty="0" err="1"/>
              <a:t>Leauthaud</a:t>
            </a:r>
            <a:r>
              <a:rPr lang="en-US" dirty="0"/>
              <a:t>-Harnett, University of California, Santa Cruz</a:t>
            </a:r>
          </a:p>
          <a:p>
            <a:pPr lvl="1"/>
            <a:r>
              <a:rPr lang="en-US" dirty="0"/>
              <a:t>Exploiting Synergies Between Lensing and BAO Surveys for Improved Cosmological Constraints</a:t>
            </a:r>
          </a:p>
          <a:p>
            <a:r>
              <a:rPr lang="en-US" dirty="0"/>
              <a:t>Themis </a:t>
            </a:r>
            <a:r>
              <a:rPr lang="en-US" dirty="0" err="1"/>
              <a:t>Mastoridis</a:t>
            </a:r>
            <a:r>
              <a:rPr lang="en-US" dirty="0"/>
              <a:t>, California Polytechnic State University</a:t>
            </a:r>
          </a:p>
          <a:p>
            <a:pPr lvl="1"/>
            <a:r>
              <a:rPr lang="en-US" dirty="0"/>
              <a:t>Optimal Design of Radio Frequency Algorithms and Models for Next Generation Accelerators</a:t>
            </a:r>
          </a:p>
          <a:p>
            <a:r>
              <a:rPr lang="en-US" dirty="0"/>
              <a:t>Benjamin </a:t>
            </a:r>
            <a:r>
              <a:rPr lang="en-US" dirty="0" err="1"/>
              <a:t>Safdi</a:t>
            </a:r>
            <a:r>
              <a:rPr lang="en-US" dirty="0"/>
              <a:t>, University of Michigan</a:t>
            </a:r>
          </a:p>
          <a:p>
            <a:pPr lvl="1"/>
            <a:r>
              <a:rPr lang="en-US" dirty="0"/>
              <a:t>Particle Dark Matter Across Scales</a:t>
            </a:r>
          </a:p>
          <a:p>
            <a:r>
              <a:rPr lang="en-US" dirty="0" err="1"/>
              <a:t>Hee</a:t>
            </a:r>
            <a:r>
              <a:rPr lang="en-US" dirty="0"/>
              <a:t>-Jong </a:t>
            </a:r>
            <a:r>
              <a:rPr lang="en-US" dirty="0" err="1"/>
              <a:t>Seo</a:t>
            </a:r>
            <a:r>
              <a:rPr lang="en-US" dirty="0"/>
              <a:t>, Ohio University</a:t>
            </a:r>
          </a:p>
          <a:p>
            <a:pPr lvl="1"/>
            <a:r>
              <a:rPr lang="en-US" dirty="0"/>
              <a:t>Optimal and robust reconstruction of BAO, redshift-space distortions and the </a:t>
            </a:r>
            <a:r>
              <a:rPr lang="en-US" dirty="0" err="1"/>
              <a:t>Alcock-Paczynski</a:t>
            </a:r>
            <a:r>
              <a:rPr lang="en-US" dirty="0"/>
              <a:t> effect</a:t>
            </a:r>
          </a:p>
          <a:p>
            <a:r>
              <a:rPr lang="en-US" dirty="0"/>
              <a:t>David Simmons-</a:t>
            </a:r>
            <a:r>
              <a:rPr lang="en-US" dirty="0" err="1"/>
              <a:t>Duffin</a:t>
            </a:r>
            <a:r>
              <a:rPr lang="en-US" dirty="0"/>
              <a:t>, Caltech</a:t>
            </a:r>
          </a:p>
          <a:p>
            <a:pPr lvl="1"/>
            <a:r>
              <a:rPr lang="en-US" dirty="0"/>
              <a:t>Precision Computations in Strongly Coupled Conformal Field Theories</a:t>
            </a:r>
          </a:p>
          <a:p>
            <a:r>
              <a:rPr lang="en-US" dirty="0"/>
              <a:t>Rachel P. </a:t>
            </a:r>
            <a:r>
              <a:rPr lang="en-US" dirty="0" err="1"/>
              <a:t>Yohay</a:t>
            </a:r>
            <a:r>
              <a:rPr lang="en-US" dirty="0"/>
              <a:t>, Florida State University</a:t>
            </a:r>
          </a:p>
          <a:p>
            <a:pPr lvl="1"/>
            <a:r>
              <a:rPr lang="en-US" dirty="0"/>
              <a:t>Probing New Physics with Tau Leptons using the CMS Detector</a:t>
            </a:r>
          </a:p>
        </p:txBody>
      </p:sp>
      <p:sp>
        <p:nvSpPr>
          <p:cNvPr id="5" name="Slide Number Placeholder 4"/>
          <p:cNvSpPr>
            <a:spLocks noGrp="1"/>
          </p:cNvSpPr>
          <p:nvPr>
            <p:ph type="sldNum" sz="quarter" idx="12"/>
          </p:nvPr>
        </p:nvSpPr>
        <p:spPr/>
        <p:txBody>
          <a:bodyPr/>
          <a:lstStyle/>
          <a:p>
            <a:fld id="{600448BA-62AF-4340-AB5F-316C0E06117B}" type="slidenum">
              <a:rPr lang="en-US" smtClean="0"/>
              <a:pPr/>
              <a:t>162</a:t>
            </a:fld>
            <a:endParaRPr lang="en-US"/>
          </a:p>
        </p:txBody>
      </p:sp>
      <p:grpSp>
        <p:nvGrpSpPr>
          <p:cNvPr id="6" name="Group 5"/>
          <p:cNvGrpSpPr/>
          <p:nvPr/>
        </p:nvGrpSpPr>
        <p:grpSpPr>
          <a:xfrm>
            <a:off x="6967039" y="969202"/>
            <a:ext cx="1857045" cy="5388366"/>
            <a:chOff x="6349453" y="1017330"/>
            <a:chExt cx="2474630" cy="7180339"/>
          </a:xfrm>
        </p:grpSpPr>
        <p:pic>
          <p:nvPicPr>
            <p:cNvPr id="1026" name="Picture 2" descr="Thomas Faulkne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349453" y="1017330"/>
              <a:ext cx="12192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alexie.sites.ucsc.edu/files/2017/06/alexie.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604884" y="1943783"/>
              <a:ext cx="1219199" cy="18288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mis Mastoridis"/>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349453" y="2883920"/>
              <a:ext cx="12192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en Safdi has picture"/>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604884" y="3815702"/>
              <a:ext cx="1219199" cy="182880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ww.physics.fsu.edu/sites/g/files/upcbnu441/files/media/images_people/YohayRachel.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349453" y="6644549"/>
              <a:ext cx="1219199" cy="155312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EO_Hee-Jong REV 491x288 px"/>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6349453" y="4750510"/>
              <a:ext cx="12192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David Simmons-Duffin "/>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604884" y="5687622"/>
              <a:ext cx="1219199" cy="1828801"/>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Footer Placeholder 13"/>
          <p:cNvSpPr>
            <a:spLocks noGrp="1"/>
          </p:cNvSpPr>
          <p:nvPr>
            <p:ph type="ftr" sz="quarter" idx="11"/>
          </p:nvPr>
        </p:nvSpPr>
        <p:spPr>
          <a:xfrm>
            <a:off x="4059329" y="6308056"/>
            <a:ext cx="3538331" cy="365125"/>
          </a:xfrm>
        </p:spPr>
        <p:txBody>
          <a:bodyPr/>
          <a:lstStyle/>
          <a:p>
            <a:r>
              <a:rPr lang="en-US" dirty="0"/>
              <a:t>HEP @ 53rd Annual Users Mtg</a:t>
            </a:r>
          </a:p>
        </p:txBody>
      </p:sp>
      <p:sp>
        <p:nvSpPr>
          <p:cNvPr id="4" name="Date Placeholder 3">
            <a:extLst>
              <a:ext uri="{FF2B5EF4-FFF2-40B4-BE49-F238E27FC236}">
                <a16:creationId xmlns:a16="http://schemas.microsoft.com/office/drawing/2014/main" id="{7B500FCC-6B03-47D4-82B0-87E570E2D0F2}"/>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178535161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FY 2018 HEP Early Career Awards: Labs</a:t>
            </a:r>
          </a:p>
        </p:txBody>
      </p:sp>
      <p:sp>
        <p:nvSpPr>
          <p:cNvPr id="3" name="Content Placeholder 2"/>
          <p:cNvSpPr>
            <a:spLocks noGrp="1"/>
          </p:cNvSpPr>
          <p:nvPr>
            <p:ph idx="1"/>
          </p:nvPr>
        </p:nvSpPr>
        <p:spPr>
          <a:xfrm>
            <a:off x="467276" y="976692"/>
            <a:ext cx="6471516" cy="5290724"/>
          </a:xfrm>
        </p:spPr>
        <p:txBody>
          <a:bodyPr>
            <a:normAutofit fontScale="55000" lnSpcReduction="20000"/>
          </a:bodyPr>
          <a:lstStyle/>
          <a:p>
            <a:r>
              <a:rPr lang="en-US" dirty="0" err="1"/>
              <a:t>Artur</a:t>
            </a:r>
            <a:r>
              <a:rPr lang="en-US" dirty="0"/>
              <a:t> </a:t>
            </a:r>
            <a:r>
              <a:rPr lang="en-US" dirty="0" err="1"/>
              <a:t>Apresyan</a:t>
            </a:r>
            <a:r>
              <a:rPr lang="en-US" dirty="0"/>
              <a:t>, FNAL</a:t>
            </a:r>
          </a:p>
          <a:p>
            <a:pPr lvl="1"/>
            <a:r>
              <a:rPr lang="en-US" dirty="0"/>
              <a:t>Exploring the Lifetime Frontier with New Detectors and New Searches</a:t>
            </a:r>
          </a:p>
          <a:p>
            <a:r>
              <a:rPr lang="en-US" dirty="0"/>
              <a:t>Daniel Bowring, FNAL</a:t>
            </a:r>
          </a:p>
          <a:p>
            <a:pPr lvl="1"/>
            <a:r>
              <a:rPr lang="en-US" dirty="0"/>
              <a:t>Microwave Single-Photon Sensors for Dark Matter Searches and Precision Neutrino Measurements</a:t>
            </a:r>
          </a:p>
          <a:p>
            <a:r>
              <a:rPr lang="en-US" dirty="0"/>
              <a:t>Daniel A. Dwyer, LBNL</a:t>
            </a:r>
          </a:p>
          <a:p>
            <a:pPr lvl="1"/>
            <a:r>
              <a:rPr lang="en-US" dirty="0"/>
              <a:t>Improving Neutrino Detection in DUNE with Pixel Sensors</a:t>
            </a:r>
          </a:p>
          <a:p>
            <a:r>
              <a:rPr lang="en-US" dirty="0"/>
              <a:t>Michael Kagan, SLAC</a:t>
            </a:r>
          </a:p>
          <a:p>
            <a:pPr lvl="1"/>
            <a:r>
              <a:rPr lang="en-US" dirty="0"/>
              <a:t>Exploring the Higgs Sector at the Energy Frontier with Bottom Quarks, Machine Learning, and the Upgraded ATLAS Pixel Detector</a:t>
            </a:r>
          </a:p>
          <a:p>
            <a:r>
              <a:rPr lang="en-US" dirty="0" err="1"/>
              <a:t>Aritoki</a:t>
            </a:r>
            <a:r>
              <a:rPr lang="en-US" dirty="0"/>
              <a:t> Suzuki, LBNL</a:t>
            </a:r>
          </a:p>
          <a:p>
            <a:pPr lvl="1"/>
            <a:r>
              <a:rPr lang="en-US" dirty="0"/>
              <a:t>Development of high throughput techniques for SC microfabrication, assembly and deployment for future high energy physics experiments</a:t>
            </a:r>
          </a:p>
          <a:p>
            <a:r>
              <a:rPr lang="en-US" dirty="0"/>
              <a:t>Kazuhiro </a:t>
            </a:r>
            <a:r>
              <a:rPr lang="en-US" dirty="0" err="1"/>
              <a:t>Terao</a:t>
            </a:r>
            <a:r>
              <a:rPr lang="en-US" dirty="0"/>
              <a:t>, SLAC </a:t>
            </a:r>
          </a:p>
          <a:p>
            <a:pPr lvl="1"/>
            <a:r>
              <a:rPr lang="en-US" dirty="0"/>
              <a:t>GPU/FPGA Accelerated Deep Learning Technique Development for Discovering Physics in Liquid Argon Time Projection Chambers</a:t>
            </a:r>
          </a:p>
          <a:p>
            <a:r>
              <a:rPr lang="en-US" dirty="0"/>
              <a:t>Javier </a:t>
            </a:r>
            <a:r>
              <a:rPr lang="en-US" dirty="0" err="1"/>
              <a:t>Tiffenberg</a:t>
            </a:r>
            <a:r>
              <a:rPr lang="en-US" dirty="0"/>
              <a:t>, FNAL</a:t>
            </a:r>
          </a:p>
          <a:p>
            <a:pPr lvl="1"/>
            <a:r>
              <a:rPr lang="en-US" dirty="0"/>
              <a:t>Towards table-top neutrino detectors: A 10 kg Skipper-CCD experiment</a:t>
            </a:r>
          </a:p>
        </p:txBody>
      </p:sp>
      <p:sp>
        <p:nvSpPr>
          <p:cNvPr id="5" name="Slide Number Placeholder 4"/>
          <p:cNvSpPr>
            <a:spLocks noGrp="1"/>
          </p:cNvSpPr>
          <p:nvPr>
            <p:ph type="sldNum" sz="quarter" idx="12"/>
          </p:nvPr>
        </p:nvSpPr>
        <p:spPr/>
        <p:txBody>
          <a:bodyPr/>
          <a:lstStyle/>
          <a:p>
            <a:fld id="{600448BA-62AF-4340-AB5F-316C0E06117B}" type="slidenum">
              <a:rPr lang="en-US" smtClean="0"/>
              <a:pPr/>
              <a:t>163</a:t>
            </a:fld>
            <a:endParaRPr lang="en-US"/>
          </a:p>
        </p:txBody>
      </p:sp>
      <p:pic>
        <p:nvPicPr>
          <p:cNvPr id="2050" name="Picture 2" descr="http://news.fnal.gov/wp-content/uploads/2018/06/artur-apresyan-18-0110-04-200x30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67037" y="963704"/>
            <a:ext cx="9144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news.fnal.gov/wp-content/uploads/2018/06/daniel-bowring-18-0111-04-200x30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09682" y="1665234"/>
            <a:ext cx="9144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news.fnal.gov/wp-content/uploads/2018/06/javier-tiffenberg-18-0112-04-200x300.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67037" y="5171455"/>
            <a:ext cx="9144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newscenter.lbl.gov/wp-content/uploads/sites/2/2018/06/DanDwyer-800px.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967037" y="2370748"/>
            <a:ext cx="9144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newscenter.lbl.gov/wp-content/uploads/sites/2/2018/06/Aritoki-Suzuki.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6967037" y="3771101"/>
            <a:ext cx="9144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www.codingkazu.com/images/kazu_and_dctpc.jp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7909682" y="4473261"/>
            <a:ext cx="9144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SLAC's 2018 Early Career Award winners. Clockwise from top left: Tais Gorkhover, Michael Kagan, Kazuhiro Terao and Joshua Turne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7909684" y="3066661"/>
            <a:ext cx="917851" cy="1376777"/>
          </a:xfrm>
          <a:prstGeom prst="rect">
            <a:avLst/>
          </a:prstGeom>
          <a:noFill/>
          <a:extLst>
            <a:ext uri="{909E8E84-426E-40DD-AFC4-6F175D3DCCD1}">
              <a14:hiddenFill xmlns:a14="http://schemas.microsoft.com/office/drawing/2010/main">
                <a:solidFill>
                  <a:srgbClr val="FFFFFF"/>
                </a:solidFill>
              </a14:hiddenFill>
            </a:ext>
          </a:extLst>
        </p:spPr>
      </p:pic>
      <p:sp>
        <p:nvSpPr>
          <p:cNvPr id="12" name="Footer Placeholder 11"/>
          <p:cNvSpPr>
            <a:spLocks noGrp="1"/>
          </p:cNvSpPr>
          <p:nvPr>
            <p:ph type="ftr" sz="quarter" idx="11"/>
          </p:nvPr>
        </p:nvSpPr>
        <p:spPr>
          <a:xfrm>
            <a:off x="3966280" y="6311307"/>
            <a:ext cx="3538331" cy="365125"/>
          </a:xfrm>
        </p:spPr>
        <p:txBody>
          <a:bodyPr/>
          <a:lstStyle/>
          <a:p>
            <a:r>
              <a:rPr lang="en-US"/>
              <a:t>HEP @ 53rd Annual Users Mtg</a:t>
            </a:r>
            <a:endParaRPr lang="en-US" dirty="0"/>
          </a:p>
        </p:txBody>
      </p:sp>
      <p:sp>
        <p:nvSpPr>
          <p:cNvPr id="4" name="Date Placeholder 3">
            <a:extLst>
              <a:ext uri="{FF2B5EF4-FFF2-40B4-BE49-F238E27FC236}">
                <a16:creationId xmlns:a16="http://schemas.microsoft.com/office/drawing/2014/main" id="{0105DA59-7481-4915-9E7F-475454489CAB}"/>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186199411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FY 2017 HEP Early Career Awards</a:t>
            </a:r>
          </a:p>
        </p:txBody>
      </p:sp>
      <p:sp>
        <p:nvSpPr>
          <p:cNvPr id="2" name="Content Placeholder 1"/>
          <p:cNvSpPr>
            <a:spLocks noGrp="1"/>
          </p:cNvSpPr>
          <p:nvPr>
            <p:ph idx="1"/>
          </p:nvPr>
        </p:nvSpPr>
        <p:spPr>
          <a:xfrm>
            <a:off x="343988" y="996784"/>
            <a:ext cx="6282845" cy="5362921"/>
          </a:xfrm>
        </p:spPr>
        <p:txBody>
          <a:bodyPr>
            <a:noAutofit/>
          </a:bodyPr>
          <a:lstStyle/>
          <a:p>
            <a:pPr>
              <a:lnSpc>
                <a:spcPct val="110000"/>
              </a:lnSpc>
            </a:pPr>
            <a:r>
              <a:rPr lang="en-US" sz="1100" b="1" dirty="0" err="1"/>
              <a:t>Zeeshan</a:t>
            </a:r>
            <a:r>
              <a:rPr lang="en-US" sz="1100" b="1" dirty="0"/>
              <a:t> Ahmed (Detector, SLAC) </a:t>
            </a:r>
            <a:r>
              <a:rPr lang="en-US" sz="1100" dirty="0"/>
              <a:t>Development of High-density Microwave-multiplexed Transition Edge Sensor Bolometers for next-generation CMB Cameras</a:t>
            </a:r>
          </a:p>
          <a:p>
            <a:pPr>
              <a:lnSpc>
                <a:spcPct val="110000"/>
              </a:lnSpc>
            </a:pPr>
            <a:r>
              <a:rPr lang="en-US" sz="1100" b="1" dirty="0" err="1"/>
              <a:t>Qiang</a:t>
            </a:r>
            <a:r>
              <a:rPr lang="en-US" sz="1100" b="1" dirty="0"/>
              <a:t> Du (Accelerator, LBNL) </a:t>
            </a:r>
            <a:r>
              <a:rPr lang="en-US" sz="1100" dirty="0"/>
              <a:t>Scalable Control of Multidimensional Coherent Pulse Addition for High Average Power Ultrafast Lasers</a:t>
            </a:r>
          </a:p>
          <a:p>
            <a:pPr>
              <a:lnSpc>
                <a:spcPct val="110000"/>
              </a:lnSpc>
            </a:pPr>
            <a:r>
              <a:rPr lang="en-US" sz="1100" b="1" dirty="0"/>
              <a:t>Alexander </a:t>
            </a:r>
            <a:r>
              <a:rPr lang="en-US" sz="1100" b="1" dirty="0" err="1"/>
              <a:t>Himmel</a:t>
            </a:r>
            <a:r>
              <a:rPr lang="en-US" sz="1100" b="1" dirty="0"/>
              <a:t> (Intensity, FNAL) </a:t>
            </a:r>
            <a:r>
              <a:rPr lang="en-US" sz="1100" dirty="0"/>
              <a:t>Seeing Neutrinos: The Physics Potential of Photon Signals in DUNE</a:t>
            </a:r>
          </a:p>
          <a:p>
            <a:pPr>
              <a:lnSpc>
                <a:spcPct val="110000"/>
              </a:lnSpc>
            </a:pPr>
            <a:r>
              <a:rPr lang="en-US" sz="1100" b="1" dirty="0"/>
              <a:t>Ben </a:t>
            </a:r>
            <a:r>
              <a:rPr lang="en-US" sz="1100" b="1" dirty="0" err="1"/>
              <a:t>Hooberman</a:t>
            </a:r>
            <a:r>
              <a:rPr lang="en-US" sz="1100" b="1" dirty="0"/>
              <a:t> (Energy, UIUC) </a:t>
            </a:r>
            <a:r>
              <a:rPr lang="en-US" sz="1100" dirty="0"/>
              <a:t>Probing Naturalness with Searches for Supersymmetric Higgs Partners at the LHC</a:t>
            </a:r>
          </a:p>
          <a:p>
            <a:pPr>
              <a:lnSpc>
                <a:spcPct val="110000"/>
              </a:lnSpc>
            </a:pPr>
            <a:r>
              <a:rPr lang="en-US" sz="1100" b="1" dirty="0"/>
              <a:t>Anja von der Linden (Cosmic, SUNY SB) </a:t>
            </a:r>
            <a:r>
              <a:rPr lang="en-US" sz="1100" dirty="0"/>
              <a:t>Towards Precision Cluster Cosmology with LSST</a:t>
            </a:r>
          </a:p>
          <a:p>
            <a:pPr>
              <a:lnSpc>
                <a:spcPct val="110000"/>
              </a:lnSpc>
            </a:pPr>
            <a:r>
              <a:rPr lang="en-US" sz="1100" b="1" dirty="0" err="1"/>
              <a:t>Marilena</a:t>
            </a:r>
            <a:r>
              <a:rPr lang="en-US" sz="1100" b="1" dirty="0"/>
              <a:t> </a:t>
            </a:r>
            <a:r>
              <a:rPr lang="en-US" sz="1100" b="1" dirty="0" err="1"/>
              <a:t>Loverde</a:t>
            </a:r>
            <a:r>
              <a:rPr lang="en-US" sz="1100" b="1" dirty="0"/>
              <a:t> (Theory, SUNY SB) </a:t>
            </a:r>
            <a:r>
              <a:rPr lang="en-US" sz="1100" dirty="0"/>
              <a:t>Discovering dark energy, dark matter and neutrino properties with cosmic structure</a:t>
            </a:r>
          </a:p>
          <a:p>
            <a:pPr>
              <a:lnSpc>
                <a:spcPct val="110000"/>
              </a:lnSpc>
            </a:pPr>
            <a:r>
              <a:rPr lang="en-US" sz="1100" b="1" dirty="0"/>
              <a:t>Emilio </a:t>
            </a:r>
            <a:r>
              <a:rPr lang="en-US" sz="1100" b="1" dirty="0" err="1"/>
              <a:t>Nanni</a:t>
            </a:r>
            <a:r>
              <a:rPr lang="en-US" sz="1100" b="1" dirty="0"/>
              <a:t> (Accelerator, SLAC) </a:t>
            </a:r>
            <a:r>
              <a:rPr lang="en-US" sz="1100" dirty="0"/>
              <a:t>High-Gradient Accelerators at THz Frequencies</a:t>
            </a:r>
          </a:p>
          <a:p>
            <a:pPr>
              <a:lnSpc>
                <a:spcPct val="110000"/>
              </a:lnSpc>
            </a:pPr>
            <a:r>
              <a:rPr lang="en-US" sz="1100" b="1" dirty="0"/>
              <a:t>Michael Schneider (Cosmic, LLNL) </a:t>
            </a:r>
            <a:r>
              <a:rPr lang="en-US" sz="1100" dirty="0"/>
              <a:t>Dark Energy Constraints from Weak Gravitational Lensing in the Large Synoptic Survey Telescope (LSST)</a:t>
            </a:r>
          </a:p>
          <a:p>
            <a:pPr>
              <a:lnSpc>
                <a:spcPct val="110000"/>
              </a:lnSpc>
            </a:pPr>
            <a:r>
              <a:rPr lang="en-US" sz="1100" b="1" dirty="0"/>
              <a:t>Jessie Shelton (Theory, UIUC) </a:t>
            </a:r>
            <a:r>
              <a:rPr lang="en-US" sz="1100" dirty="0"/>
              <a:t>Hidden sectors from cosmos to colliders</a:t>
            </a:r>
          </a:p>
          <a:p>
            <a:pPr>
              <a:lnSpc>
                <a:spcPct val="110000"/>
              </a:lnSpc>
            </a:pPr>
            <a:r>
              <a:rPr lang="en-US" sz="1100" b="1" dirty="0"/>
              <a:t>Alessandro </a:t>
            </a:r>
            <a:r>
              <a:rPr lang="en-US" sz="1100" b="1" dirty="0" err="1"/>
              <a:t>Tricoli</a:t>
            </a:r>
            <a:r>
              <a:rPr lang="en-US" sz="1100" b="1" dirty="0"/>
              <a:t> (Energy, BNL) </a:t>
            </a:r>
            <a:r>
              <a:rPr lang="en-US" sz="1100" dirty="0"/>
              <a:t>Unveiling the electroweak symmetry breaking mechanism at ATLAS and at future experiments with novel silicon detectors</a:t>
            </a:r>
          </a:p>
          <a:p>
            <a:pPr>
              <a:lnSpc>
                <a:spcPct val="110000"/>
              </a:lnSpc>
            </a:pPr>
            <a:r>
              <a:rPr lang="en-US" sz="1100" b="1" dirty="0"/>
              <a:t>Chao Zhang (Intensity, BNL) </a:t>
            </a:r>
            <a:r>
              <a:rPr lang="en-US" sz="1100" dirty="0"/>
              <a:t>Optimization of Liquid Argon TPCs for Nucleon Decay and Neutrino Physics</a:t>
            </a:r>
          </a:p>
        </p:txBody>
      </p:sp>
      <p:grpSp>
        <p:nvGrpSpPr>
          <p:cNvPr id="4" name="Group 3"/>
          <p:cNvGrpSpPr/>
          <p:nvPr/>
        </p:nvGrpSpPr>
        <p:grpSpPr>
          <a:xfrm>
            <a:off x="6791865" y="1017332"/>
            <a:ext cx="2377307" cy="5362921"/>
            <a:chOff x="6554913" y="1017330"/>
            <a:chExt cx="2589087" cy="5840670"/>
          </a:xfrm>
        </p:grpSpPr>
        <p:pic>
          <p:nvPicPr>
            <p:cNvPr id="5122" name="Picture 2" descr="Zeeshan Ahmed "/>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560049" y="1017330"/>
              <a:ext cx="883577" cy="116079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Emilio Nanni"/>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575461" y="3864192"/>
              <a:ext cx="863029" cy="116079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newscenter.lbl.gov/wp-content/uploads/sites/2/2017/08/Qiang-Du_800px-628x399.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443626" y="1285569"/>
              <a:ext cx="873304" cy="1150517"/>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ttp://news.fnal.gov/wp-content/uploads/2017/09/alex-himmel-150x200.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8316931" y="1526220"/>
              <a:ext cx="799658" cy="1178103"/>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Benjamin Hooberman"/>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6554913" y="2436086"/>
              <a:ext cx="883577" cy="1150517"/>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Jessie Shelton"/>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8265559" y="4564830"/>
              <a:ext cx="878441" cy="1139321"/>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http://www.astro.sunysb.edu/anja/Welcome_files/shapeimage_1.png"/>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7438491" y="2704323"/>
              <a:ext cx="873303" cy="1159869"/>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http://insti.physics.sunysb.edu/~marilena/marilena_loverde.jpg"/>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8296383" y="3059779"/>
              <a:ext cx="820204" cy="1149595"/>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descr="https://www.llnl.gov/sites/default/files/styles/downpage_art/public/field/image/article/2017/08/schneider875.jpg?itok=PUv95USM"/>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7443626" y="4219649"/>
              <a:ext cx="829756" cy="1082923"/>
            </a:xfrm>
            <a:prstGeom prst="rect">
              <a:avLst/>
            </a:prstGeom>
            <a:noFill/>
            <a:extLst>
              <a:ext uri="{909E8E84-426E-40DD-AFC4-6F175D3DCCD1}">
                <a14:hiddenFill xmlns:a14="http://schemas.microsoft.com/office/drawing/2010/main">
                  <a:solidFill>
                    <a:srgbClr val="FFFFFF"/>
                  </a:solidFill>
                </a14:hiddenFill>
              </a:ext>
            </a:extLst>
          </p:spPr>
        </p:pic>
        <p:pic>
          <p:nvPicPr>
            <p:cNvPr id="5142" name="Picture 22" descr="Alessandro Tricoli"/>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6567754" y="5302572"/>
              <a:ext cx="870736" cy="1129047"/>
            </a:xfrm>
            <a:prstGeom prst="rect">
              <a:avLst/>
            </a:prstGeom>
            <a:noFill/>
            <a:extLst>
              <a:ext uri="{909E8E84-426E-40DD-AFC4-6F175D3DCCD1}">
                <a14:hiddenFill xmlns:a14="http://schemas.microsoft.com/office/drawing/2010/main">
                  <a:solidFill>
                    <a:srgbClr val="FFFFFF"/>
                  </a:solidFill>
                </a14:hiddenFill>
              </a:ext>
            </a:extLst>
          </p:spPr>
        </p:pic>
        <p:pic>
          <p:nvPicPr>
            <p:cNvPr id="5144" name="Picture 24" descr="Chao Zhang"/>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7439822" y="5704151"/>
              <a:ext cx="833560" cy="1153849"/>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Footer Placeholder 4"/>
          <p:cNvSpPr>
            <a:spLocks noGrp="1"/>
          </p:cNvSpPr>
          <p:nvPr>
            <p:ph type="ftr" sz="quarter" idx="11"/>
          </p:nvPr>
        </p:nvSpPr>
        <p:spPr>
          <a:xfrm>
            <a:off x="4448748" y="6318446"/>
            <a:ext cx="3538331" cy="365125"/>
          </a:xfrm>
        </p:spPr>
        <p:txBody>
          <a:bodyPr/>
          <a:lstStyle/>
          <a:p>
            <a:r>
              <a:rPr lang="en-US"/>
              <a:t>HEP @ 53rd Annual Users Mtg</a:t>
            </a:r>
            <a:endParaRPr lang="en-US" dirty="0"/>
          </a:p>
        </p:txBody>
      </p:sp>
      <p:sp>
        <p:nvSpPr>
          <p:cNvPr id="6" name="Slide Number Placeholder 5"/>
          <p:cNvSpPr>
            <a:spLocks noGrp="1"/>
          </p:cNvSpPr>
          <p:nvPr>
            <p:ph type="sldNum" sz="quarter" idx="12"/>
          </p:nvPr>
        </p:nvSpPr>
        <p:spPr/>
        <p:txBody>
          <a:bodyPr/>
          <a:lstStyle/>
          <a:p>
            <a:fld id="{600448BA-62AF-4340-AB5F-316C0E06117B}" type="slidenum">
              <a:rPr lang="en-US" smtClean="0"/>
              <a:pPr/>
              <a:t>164</a:t>
            </a:fld>
            <a:endParaRPr lang="en-US"/>
          </a:p>
        </p:txBody>
      </p:sp>
      <p:sp>
        <p:nvSpPr>
          <p:cNvPr id="7" name="Date Placeholder 6">
            <a:extLst>
              <a:ext uri="{FF2B5EF4-FFF2-40B4-BE49-F238E27FC236}">
                <a16:creationId xmlns:a16="http://schemas.microsoft.com/office/drawing/2014/main" id="{A75CB3FB-79AB-48E9-9A43-BD5DCED76C4C}"/>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220418077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5418"/>
            <a:ext cx="8382000" cy="685800"/>
          </a:xfrm>
        </p:spPr>
        <p:txBody>
          <a:bodyPr>
            <a:normAutofit/>
          </a:bodyPr>
          <a:lstStyle/>
          <a:p>
            <a:r>
              <a:rPr lang="en-US" dirty="0">
                <a:effectLst>
                  <a:outerShdw blurRad="38100" dist="38100" dir="2700000" algn="tl">
                    <a:srgbClr val="000000">
                      <a:alpha val="43137"/>
                    </a:srgbClr>
                  </a:outerShdw>
                </a:effectLst>
              </a:rPr>
              <a:t>FY 2016 HEP Early Career Awards</a:t>
            </a:r>
          </a:p>
        </p:txBody>
      </p:sp>
      <p:sp>
        <p:nvSpPr>
          <p:cNvPr id="3" name="Content Placeholder 2"/>
          <p:cNvSpPr>
            <a:spLocks noGrp="1"/>
          </p:cNvSpPr>
          <p:nvPr>
            <p:ph idx="1"/>
          </p:nvPr>
        </p:nvSpPr>
        <p:spPr>
          <a:xfrm>
            <a:off x="304800" y="998483"/>
            <a:ext cx="5867400" cy="5192110"/>
          </a:xfrm>
        </p:spPr>
        <p:txBody>
          <a:bodyPr>
            <a:normAutofit fontScale="55000" lnSpcReduction="20000"/>
          </a:bodyPr>
          <a:lstStyle/>
          <a:p>
            <a:r>
              <a:rPr lang="en-US" dirty="0"/>
              <a:t>Kristian Hahn (Northwestern University) </a:t>
            </a:r>
            <a:r>
              <a:rPr lang="en-US" i="1" dirty="0">
                <a:cs typeface="Arial" panose="020B0604020202020204" pitchFamily="34" charset="0"/>
              </a:rPr>
              <a:t>“Dark matter and Track Triggering with the CMS Experiment”</a:t>
            </a:r>
          </a:p>
          <a:p>
            <a:r>
              <a:rPr lang="en-US" dirty="0"/>
              <a:t>Shih-</a:t>
            </a:r>
            <a:r>
              <a:rPr lang="en-US" dirty="0" err="1"/>
              <a:t>Chieh</a:t>
            </a:r>
            <a:r>
              <a:rPr lang="en-US" dirty="0"/>
              <a:t> Hsu (University of Washington) </a:t>
            </a:r>
            <a:r>
              <a:rPr lang="en-US" i="1" dirty="0"/>
              <a:t>“Search for Dark Matter using mono-Higgs and the ATLAS Pixel Detector”</a:t>
            </a:r>
          </a:p>
          <a:p>
            <a:r>
              <a:rPr lang="en-US" dirty="0"/>
              <a:t>Christoph </a:t>
            </a:r>
            <a:r>
              <a:rPr lang="en-US" dirty="0" err="1"/>
              <a:t>Lehner</a:t>
            </a:r>
            <a:r>
              <a:rPr lang="en-US" dirty="0"/>
              <a:t> (BNL) </a:t>
            </a:r>
            <a:r>
              <a:rPr lang="en-US" i="1" dirty="0"/>
              <a:t>“New methods enabling a precise first principles computation of the muon anomalous magnetic moment” </a:t>
            </a:r>
          </a:p>
          <a:p>
            <a:r>
              <a:rPr lang="en-US" dirty="0"/>
              <a:t>Chad Mitchell (LBNL) </a:t>
            </a:r>
            <a:r>
              <a:rPr lang="en-US" i="1" dirty="0"/>
              <a:t>“Compensation of Nonlinear Space Charge Effects for Intense Beams in Accelerator Lattices”</a:t>
            </a:r>
          </a:p>
          <a:p>
            <a:r>
              <a:rPr lang="en-US" dirty="0"/>
              <a:t>Sam Posen (Fermilab) </a:t>
            </a:r>
            <a:r>
              <a:rPr lang="en-US" i="1" dirty="0"/>
              <a:t>“Developing the Next Generation of Superconducting RF Cavities with Nb3Sn”</a:t>
            </a:r>
          </a:p>
          <a:p>
            <a:r>
              <a:rPr lang="en-US" dirty="0"/>
              <a:t>Jen </a:t>
            </a:r>
            <a:r>
              <a:rPr lang="en-US" dirty="0" err="1"/>
              <a:t>Raaf</a:t>
            </a:r>
            <a:r>
              <a:rPr lang="en-US" dirty="0"/>
              <a:t> (Fermilab) </a:t>
            </a:r>
            <a:r>
              <a:rPr lang="en-US" i="1" dirty="0"/>
              <a:t>“Coming in from the Cold: A High-Pressure Gaseous Argon Time Projection Chamber as an Option for the DUNE Near Detector” </a:t>
            </a:r>
          </a:p>
          <a:p>
            <a:r>
              <a:rPr lang="en-US" dirty="0"/>
              <a:t>Eduardo </a:t>
            </a:r>
            <a:r>
              <a:rPr lang="en-US" dirty="0" err="1"/>
              <a:t>Rozo</a:t>
            </a:r>
            <a:r>
              <a:rPr lang="en-US" dirty="0"/>
              <a:t> (Arizona) </a:t>
            </a:r>
            <a:r>
              <a:rPr lang="en-US" i="1" dirty="0"/>
              <a:t>“</a:t>
            </a:r>
            <a:r>
              <a:rPr lang="en-US" i="1" dirty="0">
                <a:cs typeface="Arial" panose="020B0604020202020204" pitchFamily="34" charset="0"/>
              </a:rPr>
              <a:t>Constraining Dark Energy with Galaxy Clusters and Baryon Acoustic Oscillations</a:t>
            </a:r>
            <a:r>
              <a:rPr lang="en-US" i="1" dirty="0"/>
              <a:t>” </a:t>
            </a:r>
          </a:p>
          <a:p>
            <a:endParaRPr lang="en-US" i="1" dirty="0">
              <a:solidFill>
                <a:schemeClr val="accent2">
                  <a:lumMod val="50000"/>
                </a:schemeClr>
              </a:solidFill>
            </a:endParaRPr>
          </a:p>
        </p:txBody>
      </p:sp>
      <p:sp>
        <p:nvSpPr>
          <p:cNvPr id="4" name="Slide Number Placeholder 3"/>
          <p:cNvSpPr>
            <a:spLocks noGrp="1"/>
          </p:cNvSpPr>
          <p:nvPr>
            <p:ph type="sldNum" sz="quarter" idx="12"/>
          </p:nvPr>
        </p:nvSpPr>
        <p:spPr/>
        <p:txBody>
          <a:bodyPr/>
          <a:lstStyle/>
          <a:p>
            <a:fld id="{6FC04325-C40C-4756-B5A8-A0527370F3B8}" type="slidenum">
              <a:rPr lang="en-US" smtClean="0"/>
              <a:pPr/>
              <a:t>165</a:t>
            </a:fld>
            <a:endParaRPr lang="en-US" dirty="0"/>
          </a:p>
        </p:txBody>
      </p:sp>
      <p:pic>
        <p:nvPicPr>
          <p:cNvPr id="12" name="Picture 1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40534" y="4540829"/>
            <a:ext cx="1280160" cy="1300476"/>
          </a:xfrm>
          <a:prstGeom prst="rect">
            <a:avLst/>
          </a:prstGeom>
        </p:spPr>
      </p:pic>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03818" y="822446"/>
            <a:ext cx="1280160" cy="1385094"/>
          </a:xfrm>
          <a:prstGeom prst="rect">
            <a:avLst/>
          </a:prstGeom>
        </p:spPr>
      </p:pic>
      <p:pic>
        <p:nvPicPr>
          <p:cNvPr id="14" name="Picture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13518" y="2977244"/>
            <a:ext cx="1280160" cy="1280160"/>
          </a:xfrm>
          <a:prstGeom prst="rect">
            <a:avLst/>
          </a:prstGeom>
        </p:spPr>
      </p:pic>
      <p:pic>
        <p:nvPicPr>
          <p:cNvPr id="6" name="Picture 5"/>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361749" y="2299854"/>
            <a:ext cx="1243013" cy="1371600"/>
          </a:xfrm>
          <a:prstGeom prst="rect">
            <a:avLst/>
          </a:prstGeom>
        </p:spPr>
      </p:pic>
      <p:pic>
        <p:nvPicPr>
          <p:cNvPr id="16" name="Picture 1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12578" y="5275118"/>
            <a:ext cx="1259379" cy="1371600"/>
          </a:xfrm>
          <a:prstGeom prst="rect">
            <a:avLst/>
          </a:prstGeom>
        </p:spPr>
      </p:pic>
      <p:pic>
        <p:nvPicPr>
          <p:cNvPr id="17" name="Picture 16"/>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7671957" y="1339045"/>
            <a:ext cx="1311065" cy="1280160"/>
          </a:xfrm>
          <a:prstGeom prst="rect">
            <a:avLst/>
          </a:prstGeom>
        </p:spPr>
      </p:pic>
      <p:pic>
        <p:nvPicPr>
          <p:cNvPr id="18" name="Picture 17"/>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371013" y="3769029"/>
            <a:ext cx="1280160" cy="1448135"/>
          </a:xfrm>
          <a:prstGeom prst="rect">
            <a:avLst/>
          </a:prstGeom>
        </p:spPr>
      </p:pic>
      <p:sp>
        <p:nvSpPr>
          <p:cNvPr id="7" name="Footer Placeholder 6">
            <a:extLst>
              <a:ext uri="{FF2B5EF4-FFF2-40B4-BE49-F238E27FC236}">
                <a16:creationId xmlns:a16="http://schemas.microsoft.com/office/drawing/2014/main" id="{41554059-D6C0-4A3A-9D81-B8259C1A0BA2}"/>
              </a:ext>
            </a:extLst>
          </p:cNvPr>
          <p:cNvSpPr>
            <a:spLocks noGrp="1"/>
          </p:cNvSpPr>
          <p:nvPr>
            <p:ph type="ftr" sz="quarter" idx="11"/>
          </p:nvPr>
        </p:nvSpPr>
        <p:spPr>
          <a:xfrm>
            <a:off x="3059826" y="6281593"/>
            <a:ext cx="3538331" cy="365125"/>
          </a:xfrm>
        </p:spPr>
        <p:txBody>
          <a:bodyPr/>
          <a:lstStyle/>
          <a:p>
            <a:r>
              <a:rPr lang="en-US" dirty="0"/>
              <a:t>HEP @ 53rd Annual Users Mtg</a:t>
            </a:r>
          </a:p>
        </p:txBody>
      </p:sp>
    </p:spTree>
    <p:extLst>
      <p:ext uri="{BB962C8B-B14F-4D97-AF65-F5344CB8AC3E}">
        <p14:creationId xmlns:p14="http://schemas.microsoft.com/office/powerpoint/2010/main" val="162700390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outerShdw blurRad="38100" dist="38100" dir="2700000" algn="tl">
                    <a:srgbClr val="000000">
                      <a:alpha val="43137"/>
                    </a:srgbClr>
                  </a:outerShdw>
                </a:effectLst>
              </a:rPr>
              <a:t>FY 2015 HEP Early Career Awards</a:t>
            </a:r>
          </a:p>
        </p:txBody>
      </p:sp>
      <p:sp>
        <p:nvSpPr>
          <p:cNvPr id="3" name="Content Placeholder 2"/>
          <p:cNvSpPr>
            <a:spLocks noGrp="1"/>
          </p:cNvSpPr>
          <p:nvPr>
            <p:ph idx="1"/>
          </p:nvPr>
        </p:nvSpPr>
        <p:spPr>
          <a:xfrm>
            <a:off x="357352" y="987974"/>
            <a:ext cx="5814848" cy="5076497"/>
          </a:xfrm>
        </p:spPr>
        <p:txBody>
          <a:bodyPr>
            <a:normAutofit fontScale="62500" lnSpcReduction="20000"/>
          </a:bodyPr>
          <a:lstStyle/>
          <a:p>
            <a:r>
              <a:rPr lang="en-US" dirty="0"/>
              <a:t>Phillip </a:t>
            </a:r>
            <a:r>
              <a:rPr lang="en-US" dirty="0" err="1"/>
              <a:t>Barbeau</a:t>
            </a:r>
            <a:r>
              <a:rPr lang="en-US" dirty="0"/>
              <a:t> (Duke University) “</a:t>
            </a:r>
            <a:r>
              <a:rPr lang="en-US" i="1" dirty="0"/>
              <a:t>Coherent Neutrino-Nucleus Scattering: A Tool to Search for New Physics</a:t>
            </a:r>
            <a:r>
              <a:rPr lang="en-US" dirty="0"/>
              <a:t>” </a:t>
            </a:r>
          </a:p>
          <a:p>
            <a:r>
              <a:rPr lang="en-US" dirty="0"/>
              <a:t>Nathaniel Craig (University of California, Santa Barbara) </a:t>
            </a:r>
            <a:r>
              <a:rPr lang="en-US" i="1" dirty="0"/>
              <a:t>“Leveraging the Higgs to Discover Physics Beyond the Standard Model”</a:t>
            </a:r>
          </a:p>
          <a:p>
            <a:r>
              <a:rPr lang="en-US" dirty="0"/>
              <a:t>Thomas Hartman (Cornell University) </a:t>
            </a:r>
            <a:r>
              <a:rPr lang="en-US" i="1" dirty="0"/>
              <a:t>“Universality in Quantum Gravity”</a:t>
            </a:r>
          </a:p>
          <a:p>
            <a:r>
              <a:rPr lang="en-US" dirty="0"/>
              <a:t>Tracy </a:t>
            </a:r>
            <a:r>
              <a:rPr lang="en-US" dirty="0" err="1"/>
              <a:t>Slatyer</a:t>
            </a:r>
            <a:r>
              <a:rPr lang="en-US" dirty="0"/>
              <a:t> (Massachusetts Institute of Technology) </a:t>
            </a:r>
            <a:r>
              <a:rPr lang="en-US" i="1" dirty="0"/>
              <a:t>“Confronting Dark Matter with the </a:t>
            </a:r>
            <a:r>
              <a:rPr lang="en-US" i="1" dirty="0" err="1"/>
              <a:t>Multiwavelength</a:t>
            </a:r>
            <a:r>
              <a:rPr lang="en-US" i="1" dirty="0"/>
              <a:t> Sky”</a:t>
            </a:r>
            <a:r>
              <a:rPr lang="en-US" dirty="0"/>
              <a:t> </a:t>
            </a:r>
          </a:p>
          <a:p>
            <a:r>
              <a:rPr lang="en-US" dirty="0"/>
              <a:t>Peter Winter (ANL) “</a:t>
            </a:r>
            <a:r>
              <a:rPr lang="en-US" i="1" dirty="0"/>
              <a:t>Muon g-2: Precision Determination of the Magnetic Field and Enhanced Trolley Features</a:t>
            </a:r>
            <a:r>
              <a:rPr lang="en-US" dirty="0"/>
              <a:t>” </a:t>
            </a:r>
          </a:p>
          <a:p>
            <a:endParaRPr lang="en-US" i="1" dirty="0">
              <a:solidFill>
                <a:schemeClr val="accent2">
                  <a:lumMod val="50000"/>
                </a:schemeClr>
              </a:solidFill>
            </a:endParaRPr>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49977" y="988505"/>
            <a:ext cx="1347552" cy="1796736"/>
          </a:xfrm>
          <a:prstGeom prst="rect">
            <a:avLst/>
          </a:prstGeom>
        </p:spPr>
      </p:pic>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758737" y="1904320"/>
            <a:ext cx="1347552" cy="1796736"/>
          </a:xfrm>
          <a:prstGeom prst="rect">
            <a:avLst/>
          </a:prstGeom>
        </p:spPr>
      </p:pic>
      <p:pic>
        <p:nvPicPr>
          <p:cNvPr id="9" name="Picture 8"/>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249977" y="2817305"/>
            <a:ext cx="1347552" cy="1796736"/>
          </a:xfrm>
          <a:prstGeom prst="rect">
            <a:avLst/>
          </a:prstGeom>
        </p:spPr>
      </p:pic>
      <p:pic>
        <p:nvPicPr>
          <p:cNvPr id="10" name="Picture 9"/>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758737" y="3739717"/>
            <a:ext cx="1347552" cy="1796736"/>
          </a:xfrm>
          <a:prstGeom prst="rect">
            <a:avLst/>
          </a:prstGeom>
        </p:spPr>
      </p:pic>
      <p:pic>
        <p:nvPicPr>
          <p:cNvPr id="11" name="Picture 2" descr="https://c1.staticflickr.com/9/8758/17872387811_a7e86911a4_b.jp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6249977" y="4646105"/>
            <a:ext cx="1347552" cy="179673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6FC04325-C40C-4756-B5A8-A0527370F3B8}" type="slidenum">
              <a:rPr lang="en-US" smtClean="0"/>
              <a:pPr/>
              <a:t>166</a:t>
            </a:fld>
            <a:endParaRPr lang="en-US" dirty="0"/>
          </a:p>
        </p:txBody>
      </p:sp>
      <p:sp>
        <p:nvSpPr>
          <p:cNvPr id="6" name="Footer Placeholder 5">
            <a:extLst>
              <a:ext uri="{FF2B5EF4-FFF2-40B4-BE49-F238E27FC236}">
                <a16:creationId xmlns:a16="http://schemas.microsoft.com/office/drawing/2014/main" id="{CB545D49-2482-4C05-AE7A-48BEAB99E2A6}"/>
              </a:ext>
            </a:extLst>
          </p:cNvPr>
          <p:cNvSpPr>
            <a:spLocks noGrp="1"/>
          </p:cNvSpPr>
          <p:nvPr>
            <p:ph type="ftr" sz="quarter" idx="11"/>
          </p:nvPr>
        </p:nvSpPr>
        <p:spPr>
          <a:xfrm>
            <a:off x="3015157" y="6359735"/>
            <a:ext cx="3538331" cy="230339"/>
          </a:xfrm>
        </p:spPr>
        <p:txBody>
          <a:bodyPr/>
          <a:lstStyle/>
          <a:p>
            <a:r>
              <a:rPr lang="en-US" dirty="0"/>
              <a:t>HEP @ 53rd Annual Users Mtg</a:t>
            </a:r>
          </a:p>
        </p:txBody>
      </p:sp>
    </p:spTree>
    <p:extLst>
      <p:ext uri="{BB962C8B-B14F-4D97-AF65-F5344CB8AC3E}">
        <p14:creationId xmlns:p14="http://schemas.microsoft.com/office/powerpoint/2010/main" val="154734180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FY 2014 HEP Early Career Awards</a:t>
            </a:r>
          </a:p>
        </p:txBody>
      </p:sp>
      <p:sp>
        <p:nvSpPr>
          <p:cNvPr id="3" name="Content Placeholder 2"/>
          <p:cNvSpPr>
            <a:spLocks noGrp="1"/>
          </p:cNvSpPr>
          <p:nvPr>
            <p:ph idx="1"/>
          </p:nvPr>
        </p:nvSpPr>
        <p:spPr>
          <a:xfrm>
            <a:off x="308414" y="1114098"/>
            <a:ext cx="5939987" cy="5134303"/>
          </a:xfrm>
        </p:spPr>
        <p:txBody>
          <a:bodyPr>
            <a:normAutofit fontScale="77500" lnSpcReduction="20000"/>
          </a:bodyPr>
          <a:lstStyle/>
          <a:p>
            <a:r>
              <a:rPr lang="en-US" sz="2200" dirty="0"/>
              <a:t>Eric Dahl. Northwestern. </a:t>
            </a:r>
            <a:r>
              <a:rPr lang="en-US" sz="2200" i="1" dirty="0"/>
              <a:t>“A Scintillating Xenon Bubble Chamber for Dark Matter Detection”</a:t>
            </a:r>
          </a:p>
          <a:p>
            <a:r>
              <a:rPr lang="en-US" sz="2200" dirty="0"/>
              <a:t>Peter Graham. Stanford. </a:t>
            </a:r>
            <a:r>
              <a:rPr lang="en-US" sz="2200" i="1" dirty="0"/>
              <a:t>“New Searches for Ultralight Particles”</a:t>
            </a:r>
          </a:p>
          <a:p>
            <a:r>
              <a:rPr lang="en-US" sz="2200" dirty="0"/>
              <a:t>Anna </a:t>
            </a:r>
            <a:r>
              <a:rPr lang="en-US" sz="2200" dirty="0" err="1"/>
              <a:t>Grassellino</a:t>
            </a:r>
            <a:r>
              <a:rPr lang="en-US" sz="2200" dirty="0"/>
              <a:t>. Fermilab. “</a:t>
            </a:r>
            <a:r>
              <a:rPr lang="en-US" sz="2200" i="1" dirty="0"/>
              <a:t>Impurity Doping of Niobium for Ultra Efficient Superconducting RF Cavities”</a:t>
            </a:r>
          </a:p>
          <a:p>
            <a:r>
              <a:rPr lang="en-US" sz="2200" dirty="0"/>
              <a:t>James </a:t>
            </a:r>
            <a:r>
              <a:rPr lang="en-US" sz="2200" dirty="0" err="1"/>
              <a:t>Hirschauer</a:t>
            </a:r>
            <a:r>
              <a:rPr lang="en-US" sz="2200" dirty="0"/>
              <a:t>. Fermilab. </a:t>
            </a:r>
            <a:r>
              <a:rPr lang="en-US" sz="2200" i="1" dirty="0"/>
              <a:t>“Search for new phenomena at the 13 </a:t>
            </a:r>
            <a:r>
              <a:rPr lang="en-US" sz="2200" i="1" dirty="0" err="1"/>
              <a:t>TeV</a:t>
            </a:r>
            <a:r>
              <a:rPr lang="en-US" sz="2200" i="1" dirty="0"/>
              <a:t> LHC: Fast start and strong finish”</a:t>
            </a:r>
          </a:p>
          <a:p>
            <a:r>
              <a:rPr lang="en-US" sz="2200" dirty="0"/>
              <a:t>Stephanie </a:t>
            </a:r>
            <a:r>
              <a:rPr lang="en-US" sz="2200" dirty="0" err="1"/>
              <a:t>Majewski</a:t>
            </a:r>
            <a:r>
              <a:rPr lang="en-US" sz="2200" dirty="0"/>
              <a:t>. University of Oregon. </a:t>
            </a:r>
            <a:r>
              <a:rPr lang="en-US" sz="2200" i="1" dirty="0"/>
              <a:t>“Search for New Physics with Top Quarks and Upgrade to the ATLAS Liquid Argon Calorimeter”</a:t>
            </a:r>
          </a:p>
          <a:p>
            <a:r>
              <a:rPr lang="en-US" sz="2200" dirty="0"/>
              <a:t>Xin Qian. Brookhaven National Laboratory. </a:t>
            </a:r>
            <a:r>
              <a:rPr lang="en-US" sz="2200" i="1" dirty="0"/>
              <a:t>“Detector Development towards Precision Measurements of Neutrino Mixing”</a:t>
            </a:r>
          </a:p>
          <a:p>
            <a:pPr marL="0" indent="0">
              <a:buNone/>
            </a:pPr>
            <a:endParaRPr lang="en-US" i="1" dirty="0"/>
          </a:p>
          <a:p>
            <a:pPr marL="0" indent="0">
              <a:buNone/>
            </a:pPr>
            <a:endParaRPr lang="en-US" i="1" dirty="0"/>
          </a:p>
          <a:p>
            <a:pPr marL="457200" indent="-457200">
              <a:buFont typeface="+mj-lt"/>
              <a:buAutoNum type="arabicPeriod"/>
            </a:pPr>
            <a:endParaRPr lang="en-US" dirty="0"/>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154398" y="1114097"/>
            <a:ext cx="1226842" cy="1384533"/>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25901" y="1378527"/>
            <a:ext cx="1224935" cy="1518920"/>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82187" y="2584217"/>
            <a:ext cx="1171344" cy="1760216"/>
          </a:xfrm>
          <a:prstGeom prst="rect">
            <a:avLst/>
          </a:prstGeom>
        </p:spPr>
      </p:pic>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492730" y="3183272"/>
            <a:ext cx="1358783" cy="1406897"/>
          </a:xfrm>
          <a:prstGeom prst="rect">
            <a:avLst/>
          </a:prstGeom>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184623" y="4430023"/>
            <a:ext cx="1196619" cy="1540711"/>
          </a:xfrm>
          <a:prstGeom prst="rect">
            <a:avLst/>
          </a:prstGeom>
        </p:spPr>
      </p:pic>
      <p:pic>
        <p:nvPicPr>
          <p:cNvPr id="9" name="Picture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25899" y="4807527"/>
            <a:ext cx="1309688" cy="1660168"/>
          </a:xfrm>
          <a:prstGeom prst="rect">
            <a:avLst/>
          </a:prstGeom>
        </p:spPr>
      </p:pic>
      <p:sp>
        <p:nvSpPr>
          <p:cNvPr id="10" name="Footer Placeholder 9">
            <a:extLst>
              <a:ext uri="{FF2B5EF4-FFF2-40B4-BE49-F238E27FC236}">
                <a16:creationId xmlns:a16="http://schemas.microsoft.com/office/drawing/2014/main" id="{38674042-F5D3-4EC3-B71A-0143B7385A9B}"/>
              </a:ext>
            </a:extLst>
          </p:cNvPr>
          <p:cNvSpPr>
            <a:spLocks noGrp="1"/>
          </p:cNvSpPr>
          <p:nvPr>
            <p:ph type="ftr" sz="quarter" idx="11"/>
          </p:nvPr>
        </p:nvSpPr>
        <p:spPr>
          <a:xfrm>
            <a:off x="4321818" y="6319928"/>
            <a:ext cx="3538331" cy="365125"/>
          </a:xfrm>
        </p:spPr>
        <p:txBody>
          <a:bodyPr/>
          <a:lstStyle/>
          <a:p>
            <a:r>
              <a:rPr lang="en-US"/>
              <a:t>HEP @ 53rd Annual Users Mtg</a:t>
            </a:r>
            <a:endParaRPr lang="en-US" dirty="0"/>
          </a:p>
        </p:txBody>
      </p:sp>
      <p:sp>
        <p:nvSpPr>
          <p:cNvPr id="12" name="Date Placeholder 11">
            <a:extLst>
              <a:ext uri="{FF2B5EF4-FFF2-40B4-BE49-F238E27FC236}">
                <a16:creationId xmlns:a16="http://schemas.microsoft.com/office/drawing/2014/main" id="{4E278F8D-360E-47E7-A1B7-9BC75333ACA2}"/>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108961315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FY 2013 HEP Early Career Awards</a:t>
            </a:r>
          </a:p>
        </p:txBody>
      </p:sp>
      <p:sp>
        <p:nvSpPr>
          <p:cNvPr id="3" name="Content Placeholder 2"/>
          <p:cNvSpPr>
            <a:spLocks noGrp="1"/>
          </p:cNvSpPr>
          <p:nvPr>
            <p:ph idx="1"/>
          </p:nvPr>
        </p:nvSpPr>
        <p:spPr>
          <a:xfrm>
            <a:off x="336332" y="1124608"/>
            <a:ext cx="8579069" cy="4939863"/>
          </a:xfrm>
        </p:spPr>
        <p:txBody>
          <a:bodyPr>
            <a:normAutofit fontScale="55000" lnSpcReduction="20000"/>
          </a:bodyPr>
          <a:lstStyle/>
          <a:p>
            <a:r>
              <a:rPr lang="en-US" dirty="0"/>
              <a:t>Adam Bolton (University of Utah) </a:t>
            </a:r>
            <a:r>
              <a:rPr lang="en-US" i="1" dirty="0"/>
              <a:t>“Integrating Advanced Software and Statistical Methods for Spectroscopic Dark-Energy Surveys”</a:t>
            </a:r>
          </a:p>
          <a:p>
            <a:r>
              <a:rPr lang="en-US" dirty="0"/>
              <a:t>Clarence Chang (ANL) </a:t>
            </a:r>
            <a:r>
              <a:rPr lang="en-US" i="1" dirty="0"/>
              <a:t>“Exploring Fundamental Physics through New Measurements of the Cosmic Microwave Background Polarization”</a:t>
            </a:r>
          </a:p>
          <a:p>
            <a:r>
              <a:rPr lang="en-US" dirty="0"/>
              <a:t>Clifford Cheung (California Institute of Technology) </a:t>
            </a:r>
            <a:r>
              <a:rPr lang="en-US" i="1" dirty="0"/>
              <a:t>“The Higgs Frontier” </a:t>
            </a:r>
          </a:p>
          <a:p>
            <a:r>
              <a:rPr lang="en-US" dirty="0"/>
              <a:t>Stefan </a:t>
            </a:r>
            <a:r>
              <a:rPr lang="en-US" dirty="0" err="1"/>
              <a:t>Hoeche</a:t>
            </a:r>
            <a:r>
              <a:rPr lang="en-US" dirty="0"/>
              <a:t> (SLAC) </a:t>
            </a:r>
            <a:r>
              <a:rPr lang="en-US" i="1" dirty="0"/>
              <a:t>“High Precision Event Simulation for the LHC”</a:t>
            </a:r>
          </a:p>
          <a:p>
            <a:r>
              <a:rPr lang="en-US" dirty="0"/>
              <a:t>Andrew Ivanov (Kansas State University) </a:t>
            </a:r>
            <a:r>
              <a:rPr lang="en-US" i="1" dirty="0"/>
              <a:t>“Quest for a Top Quark Partner and Upgrade of the Pixel Detector Readout Chain at the CMS”</a:t>
            </a:r>
          </a:p>
          <a:p>
            <a:r>
              <a:rPr lang="en-US" dirty="0"/>
              <a:t>Matthew Jewell (University of Wisconsin </a:t>
            </a:r>
            <a:r>
              <a:rPr lang="en-US" dirty="0" err="1"/>
              <a:t>Eau</a:t>
            </a:r>
            <a:r>
              <a:rPr lang="en-US" dirty="0"/>
              <a:t> Claire) </a:t>
            </a:r>
            <a:r>
              <a:rPr lang="en-US" i="1" dirty="0"/>
              <a:t>“Mechanical Performance of HTS Superconductor for HEP Applications”</a:t>
            </a:r>
          </a:p>
          <a:p>
            <a:r>
              <a:rPr lang="en-US" dirty="0"/>
              <a:t>Jelena </a:t>
            </a:r>
            <a:r>
              <a:rPr lang="en-US" dirty="0" err="1"/>
              <a:t>Maricic</a:t>
            </a:r>
            <a:r>
              <a:rPr lang="en-US" dirty="0"/>
              <a:t> (University of Hawaii) </a:t>
            </a:r>
            <a:r>
              <a:rPr lang="en-US" i="1" dirty="0"/>
              <a:t>“Resolving Reactor Antineutrino Anomaly with Strong Antineutrino Source” #</a:t>
            </a:r>
          </a:p>
          <a:p>
            <a:r>
              <a:rPr lang="en-US" dirty="0"/>
              <a:t>Toyoko </a:t>
            </a:r>
            <a:r>
              <a:rPr lang="en-US" dirty="0" err="1"/>
              <a:t>Orimoto</a:t>
            </a:r>
            <a:r>
              <a:rPr lang="en-US" dirty="0"/>
              <a:t> (Northeastern University) </a:t>
            </a:r>
            <a:r>
              <a:rPr lang="en-US" i="1" dirty="0"/>
              <a:t>“Search for the Higgs and Physics Beyond the Standard Model with the CMS Electromagnetic Calorimeter” </a:t>
            </a:r>
          </a:p>
          <a:p>
            <a:r>
              <a:rPr lang="en-US" dirty="0"/>
              <a:t>Andrew Tolley (Case Western Reserve University) </a:t>
            </a:r>
            <a:r>
              <a:rPr lang="en-US" i="1" dirty="0"/>
              <a:t>“Exploring the Fundamental Origin of Cosmic Acceleration” </a:t>
            </a:r>
          </a:p>
        </p:txBody>
      </p:sp>
      <p:sp>
        <p:nvSpPr>
          <p:cNvPr id="4" name="Slide Number Placeholder 3"/>
          <p:cNvSpPr>
            <a:spLocks noGrp="1"/>
          </p:cNvSpPr>
          <p:nvPr>
            <p:ph type="sldNum" sz="quarter" idx="12"/>
          </p:nvPr>
        </p:nvSpPr>
        <p:spPr/>
        <p:txBody>
          <a:bodyPr/>
          <a:lstStyle/>
          <a:p>
            <a:fld id="{6FC04325-C40C-4756-B5A8-A0527370F3B8}" type="slidenum">
              <a:rPr lang="en-US" smtClean="0"/>
              <a:pPr/>
              <a:t>168</a:t>
            </a:fld>
            <a:endParaRPr lang="en-US" dirty="0"/>
          </a:p>
        </p:txBody>
      </p:sp>
      <p:sp>
        <p:nvSpPr>
          <p:cNvPr id="5" name="Footer Placeholder 4">
            <a:extLst>
              <a:ext uri="{FF2B5EF4-FFF2-40B4-BE49-F238E27FC236}">
                <a16:creationId xmlns:a16="http://schemas.microsoft.com/office/drawing/2014/main" id="{F7862AAC-D948-4F88-A2B4-48026E7C1932}"/>
              </a:ext>
            </a:extLst>
          </p:cNvPr>
          <p:cNvSpPr>
            <a:spLocks noGrp="1"/>
          </p:cNvSpPr>
          <p:nvPr>
            <p:ph type="ftr" sz="quarter" idx="11"/>
          </p:nvPr>
        </p:nvSpPr>
        <p:spPr/>
        <p:txBody>
          <a:bodyPr/>
          <a:lstStyle/>
          <a:p>
            <a:r>
              <a:rPr lang="en-US"/>
              <a:t>HEP @ 53rd Annual Users Mtg</a:t>
            </a:r>
            <a:endParaRPr lang="en-US" dirty="0"/>
          </a:p>
        </p:txBody>
      </p:sp>
      <p:sp>
        <p:nvSpPr>
          <p:cNvPr id="6" name="TextBox 5">
            <a:extLst>
              <a:ext uri="{FF2B5EF4-FFF2-40B4-BE49-F238E27FC236}">
                <a16:creationId xmlns:a16="http://schemas.microsoft.com/office/drawing/2014/main" id="{E43911FE-14D6-4F16-BF06-EB612FA9A5AA}"/>
              </a:ext>
            </a:extLst>
          </p:cNvPr>
          <p:cNvSpPr txBox="1"/>
          <p:nvPr/>
        </p:nvSpPr>
        <p:spPr>
          <a:xfrm>
            <a:off x="0" y="5866522"/>
            <a:ext cx="6988704" cy="276999"/>
          </a:xfrm>
          <a:prstGeom prst="rect">
            <a:avLst/>
          </a:prstGeom>
          <a:noFill/>
        </p:spPr>
        <p:txBody>
          <a:bodyPr wrap="square" rtlCol="0">
            <a:spAutoFit/>
          </a:bodyPr>
          <a:lstStyle/>
          <a:p>
            <a:r>
              <a:rPr lang="en-US" sz="1200" b="1" dirty="0">
                <a:solidFill>
                  <a:srgbClr val="003399"/>
                </a:solidFill>
              </a:rPr>
              <a:t># Also funded by DOE Established Program to Stimulate Competitive Research</a:t>
            </a:r>
          </a:p>
        </p:txBody>
      </p:sp>
      <p:sp>
        <p:nvSpPr>
          <p:cNvPr id="7" name="Date Placeholder 6">
            <a:extLst>
              <a:ext uri="{FF2B5EF4-FFF2-40B4-BE49-F238E27FC236}">
                <a16:creationId xmlns:a16="http://schemas.microsoft.com/office/drawing/2014/main" id="{6DB4442C-4875-4BD9-88F9-4C8239F7D0B2}"/>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237633598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62758" y="1229710"/>
          <a:ext cx="8747070" cy="4828678"/>
        </p:xfrm>
        <a:graphic>
          <a:graphicData uri="http://schemas.openxmlformats.org/drawingml/2006/table">
            <a:tbl>
              <a:tblPr>
                <a:tableStyleId>{5C22544A-7EE6-4342-B048-85BDC9FD1C3A}</a:tableStyleId>
              </a:tblPr>
              <a:tblGrid>
                <a:gridCol w="1818290">
                  <a:extLst>
                    <a:ext uri="{9D8B030D-6E8A-4147-A177-3AD203B41FA5}">
                      <a16:colId xmlns:a16="http://schemas.microsoft.com/office/drawing/2014/main" val="20001"/>
                    </a:ext>
                  </a:extLst>
                </a:gridCol>
                <a:gridCol w="1492469">
                  <a:extLst>
                    <a:ext uri="{9D8B030D-6E8A-4147-A177-3AD203B41FA5}">
                      <a16:colId xmlns:a16="http://schemas.microsoft.com/office/drawing/2014/main" val="20002"/>
                    </a:ext>
                  </a:extLst>
                </a:gridCol>
                <a:gridCol w="2774731">
                  <a:extLst>
                    <a:ext uri="{9D8B030D-6E8A-4147-A177-3AD203B41FA5}">
                      <a16:colId xmlns:a16="http://schemas.microsoft.com/office/drawing/2014/main" val="20003"/>
                    </a:ext>
                  </a:extLst>
                </a:gridCol>
                <a:gridCol w="1314960">
                  <a:extLst>
                    <a:ext uri="{9D8B030D-6E8A-4147-A177-3AD203B41FA5}">
                      <a16:colId xmlns:a16="http://schemas.microsoft.com/office/drawing/2014/main" val="20004"/>
                    </a:ext>
                  </a:extLst>
                </a:gridCol>
                <a:gridCol w="1346620">
                  <a:extLst>
                    <a:ext uri="{9D8B030D-6E8A-4147-A177-3AD203B41FA5}">
                      <a16:colId xmlns:a16="http://schemas.microsoft.com/office/drawing/2014/main" val="20007"/>
                    </a:ext>
                  </a:extLst>
                </a:gridCol>
              </a:tblGrid>
              <a:tr h="457911">
                <a:tc gridSpan="2">
                  <a:txBody>
                    <a:bodyPr/>
                    <a:lstStyle/>
                    <a:p>
                      <a:pPr algn="ctr" fontAlgn="b"/>
                      <a:r>
                        <a:rPr lang="en-US" sz="1800" b="1" i="0" u="none" strike="noStrike" dirty="0">
                          <a:solidFill>
                            <a:srgbClr val="000000"/>
                          </a:solidFill>
                          <a:effectLst/>
                          <a:latin typeface="+mj-lt"/>
                        </a:rPr>
                        <a:t>PI</a:t>
                      </a:r>
                    </a:p>
                  </a:txBody>
                  <a:tcPr marL="0" marR="0" marT="0" marB="0" anchor="ctr"/>
                </a:tc>
                <a:tc hMerge="1">
                  <a:txBody>
                    <a:bodyPr/>
                    <a:lstStyle/>
                    <a:p>
                      <a:pPr algn="l" fontAlgn="b"/>
                      <a:endParaRPr lang="en-US" sz="18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US" sz="1800" b="1" i="0" u="none" strike="noStrike" dirty="0">
                          <a:solidFill>
                            <a:srgbClr val="000000"/>
                          </a:solidFill>
                          <a:effectLst/>
                          <a:latin typeface="+mj-lt"/>
                        </a:rPr>
                        <a:t>Institution</a:t>
                      </a:r>
                    </a:p>
                  </a:txBody>
                  <a:tcPr marL="0" marR="0" marT="0" marB="0" anchor="ctr"/>
                </a:tc>
                <a:tc>
                  <a:txBody>
                    <a:bodyPr/>
                    <a:lstStyle/>
                    <a:p>
                      <a:pPr algn="ctr" fontAlgn="b"/>
                      <a:r>
                        <a:rPr lang="en-US" sz="1800" b="1" i="0" u="none" strike="noStrike" dirty="0">
                          <a:solidFill>
                            <a:srgbClr val="000000"/>
                          </a:solidFill>
                          <a:effectLst/>
                          <a:latin typeface="+mj-lt"/>
                        </a:rPr>
                        <a:t>Year PhD</a:t>
                      </a:r>
                    </a:p>
                  </a:txBody>
                  <a:tcPr marL="0" marR="0" marT="0" marB="0" anchor="ctr"/>
                </a:tc>
                <a:tc>
                  <a:txBody>
                    <a:bodyPr/>
                    <a:lstStyle/>
                    <a:p>
                      <a:pPr algn="ctr" fontAlgn="b"/>
                      <a:r>
                        <a:rPr lang="en-US" sz="1800" b="1" i="0" u="none" strike="noStrike" dirty="0">
                          <a:solidFill>
                            <a:srgbClr val="000000"/>
                          </a:solidFill>
                          <a:effectLst/>
                          <a:latin typeface="+mj-lt"/>
                        </a:rPr>
                        <a:t>Thrust</a:t>
                      </a:r>
                    </a:p>
                  </a:txBody>
                  <a:tcPr marL="0" marR="0" marT="0" marB="0" anchor="ctr"/>
                </a:tc>
                <a:extLst>
                  <a:ext uri="{0D108BD9-81ED-4DB2-BD59-A6C34878D82A}">
                    <a16:rowId xmlns:a16="http://schemas.microsoft.com/office/drawing/2014/main" val="10000"/>
                  </a:ext>
                </a:extLst>
              </a:tr>
              <a:tr h="444622">
                <a:tc>
                  <a:txBody>
                    <a:bodyPr/>
                    <a:lstStyle/>
                    <a:p>
                      <a:pPr algn="l" fontAlgn="b"/>
                      <a:r>
                        <a:rPr lang="en-US" sz="1800" u="none" strike="noStrike" dirty="0">
                          <a:effectLst/>
                          <a:latin typeface="+mj-lt"/>
                        </a:rPr>
                        <a:t>Carosi</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a:effectLst/>
                          <a:latin typeface="+mj-lt"/>
                        </a:rPr>
                        <a:t>Gianpaolo </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a:effectLst/>
                          <a:latin typeface="+mj-lt"/>
                        </a:rPr>
                        <a:t>LLNL</a:t>
                      </a:r>
                      <a:endParaRPr lang="en-US" sz="1800" b="0" i="0" u="none" strike="noStrike" dirty="0">
                        <a:solidFill>
                          <a:srgbClr val="000000"/>
                        </a:solidFill>
                        <a:effectLst/>
                        <a:latin typeface="+mj-lt"/>
                      </a:endParaRPr>
                    </a:p>
                  </a:txBody>
                  <a:tcPr marL="0" marR="0" marT="0" marB="0" anchor="ctr"/>
                </a:tc>
                <a:tc>
                  <a:txBody>
                    <a:bodyPr/>
                    <a:lstStyle/>
                    <a:p>
                      <a:pPr algn="ctr" fontAlgn="b"/>
                      <a:r>
                        <a:rPr lang="en-US" sz="1800" u="none" strike="noStrike" dirty="0">
                          <a:effectLst/>
                          <a:latin typeface="+mj-lt"/>
                        </a:rPr>
                        <a:t>2006</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a:effectLst/>
                          <a:latin typeface="+mj-lt"/>
                        </a:rPr>
                        <a:t>Cosmic</a:t>
                      </a:r>
                      <a:endParaRPr lang="en-US" sz="1800" b="0" i="0" u="none" strike="noStrike" dirty="0">
                        <a:solidFill>
                          <a:srgbClr val="000000"/>
                        </a:solidFill>
                        <a:effectLst/>
                        <a:latin typeface="+mj-lt"/>
                      </a:endParaRPr>
                    </a:p>
                  </a:txBody>
                  <a:tcPr marL="0" marR="0" marT="0" marB="0" anchor="ctr"/>
                </a:tc>
                <a:extLst>
                  <a:ext uri="{0D108BD9-81ED-4DB2-BD59-A6C34878D82A}">
                    <a16:rowId xmlns:a16="http://schemas.microsoft.com/office/drawing/2014/main" val="10001"/>
                  </a:ext>
                </a:extLst>
              </a:tr>
              <a:tr h="372702">
                <a:tc>
                  <a:txBody>
                    <a:bodyPr/>
                    <a:lstStyle/>
                    <a:p>
                      <a:pPr algn="l" fontAlgn="b"/>
                      <a:r>
                        <a:rPr lang="en-US" sz="1800" u="none" strike="noStrike" dirty="0">
                          <a:effectLst/>
                          <a:latin typeface="+mj-lt"/>
                        </a:rPr>
                        <a:t>Casey</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a:effectLst/>
                          <a:latin typeface="+mj-lt"/>
                        </a:rPr>
                        <a:t>Brendan</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a:effectLst/>
                          <a:latin typeface="+mj-lt"/>
                        </a:rPr>
                        <a:t>Fermilab</a:t>
                      </a:r>
                      <a:endParaRPr lang="en-US" sz="1800" b="0" i="0" u="none" strike="noStrike" dirty="0">
                        <a:solidFill>
                          <a:srgbClr val="000000"/>
                        </a:solidFill>
                        <a:effectLst/>
                        <a:latin typeface="+mj-lt"/>
                      </a:endParaRPr>
                    </a:p>
                  </a:txBody>
                  <a:tcPr marL="0" marR="0" marT="0" marB="0" anchor="ctr"/>
                </a:tc>
                <a:tc>
                  <a:txBody>
                    <a:bodyPr/>
                    <a:lstStyle/>
                    <a:p>
                      <a:pPr algn="ctr" fontAlgn="b"/>
                      <a:r>
                        <a:rPr lang="en-US" sz="1800" u="none" strike="noStrike" dirty="0">
                          <a:effectLst/>
                          <a:latin typeface="+mj-lt"/>
                        </a:rPr>
                        <a:t>2001</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a:effectLst/>
                          <a:latin typeface="+mj-lt"/>
                        </a:rPr>
                        <a:t>Intensity</a:t>
                      </a:r>
                      <a:endParaRPr lang="en-US" sz="1800" b="0" i="0" u="none" strike="noStrike" dirty="0">
                        <a:solidFill>
                          <a:srgbClr val="000000"/>
                        </a:solidFill>
                        <a:effectLst/>
                        <a:latin typeface="+mj-lt"/>
                      </a:endParaRPr>
                    </a:p>
                  </a:txBody>
                  <a:tcPr marL="0" marR="0" marT="0" marB="0" anchor="ctr"/>
                </a:tc>
                <a:extLst>
                  <a:ext uri="{0D108BD9-81ED-4DB2-BD59-A6C34878D82A}">
                    <a16:rowId xmlns:a16="http://schemas.microsoft.com/office/drawing/2014/main" val="10002"/>
                  </a:ext>
                </a:extLst>
              </a:tr>
              <a:tr h="372702">
                <a:tc>
                  <a:txBody>
                    <a:bodyPr/>
                    <a:lstStyle/>
                    <a:p>
                      <a:pPr algn="l" fontAlgn="b"/>
                      <a:r>
                        <a:rPr lang="en-US" sz="1800" u="none" strike="noStrike" dirty="0">
                          <a:effectLst/>
                          <a:latin typeface="+mj-lt"/>
                        </a:rPr>
                        <a:t>Essig</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a:effectLst/>
                          <a:latin typeface="+mj-lt"/>
                        </a:rPr>
                        <a:t>Rouven</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a:effectLst/>
                          <a:latin typeface="+mj-lt"/>
                        </a:rPr>
                        <a:t>SUNY Stony Brook</a:t>
                      </a:r>
                      <a:endParaRPr lang="en-US" sz="1800" b="0" i="0" u="none" strike="noStrike" dirty="0">
                        <a:solidFill>
                          <a:srgbClr val="000000"/>
                        </a:solidFill>
                        <a:effectLst/>
                        <a:latin typeface="+mj-lt"/>
                      </a:endParaRPr>
                    </a:p>
                  </a:txBody>
                  <a:tcPr marL="0" marR="0" marT="0" marB="0" anchor="ctr"/>
                </a:tc>
                <a:tc>
                  <a:txBody>
                    <a:bodyPr/>
                    <a:lstStyle/>
                    <a:p>
                      <a:pPr algn="ctr" fontAlgn="b"/>
                      <a:r>
                        <a:rPr lang="en-US" sz="1800" u="none" strike="noStrike" dirty="0">
                          <a:effectLst/>
                          <a:latin typeface="+mj-lt"/>
                        </a:rPr>
                        <a:t>2008</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a:effectLst/>
                          <a:latin typeface="+mj-lt"/>
                        </a:rPr>
                        <a:t>Theory</a:t>
                      </a:r>
                      <a:endParaRPr lang="en-US" sz="1800" b="0" i="0" u="none" strike="noStrike" dirty="0">
                        <a:solidFill>
                          <a:srgbClr val="000000"/>
                        </a:solidFill>
                        <a:effectLst/>
                        <a:latin typeface="+mj-lt"/>
                      </a:endParaRPr>
                    </a:p>
                  </a:txBody>
                  <a:tcPr marL="0" marR="0" marT="0" marB="0" anchor="ctr"/>
                </a:tc>
                <a:extLst>
                  <a:ext uri="{0D108BD9-81ED-4DB2-BD59-A6C34878D82A}">
                    <a16:rowId xmlns:a16="http://schemas.microsoft.com/office/drawing/2014/main" val="10003"/>
                  </a:ext>
                </a:extLst>
              </a:tr>
              <a:tr h="252627">
                <a:tc>
                  <a:txBody>
                    <a:bodyPr/>
                    <a:lstStyle/>
                    <a:p>
                      <a:pPr algn="l" fontAlgn="b"/>
                      <a:r>
                        <a:rPr lang="en-US" sz="1800" u="none" strike="noStrike" dirty="0">
                          <a:effectLst/>
                          <a:latin typeface="+mj-lt"/>
                        </a:rPr>
                        <a:t>Hartnoll</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a:effectLst/>
                          <a:latin typeface="+mj-lt"/>
                        </a:rPr>
                        <a:t>Sean</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a:effectLst/>
                          <a:latin typeface="+mj-lt"/>
                        </a:rPr>
                        <a:t>Stanford</a:t>
                      </a:r>
                      <a:endParaRPr lang="en-US" sz="1800" b="0" i="0" u="none" strike="noStrike" dirty="0">
                        <a:solidFill>
                          <a:srgbClr val="000000"/>
                        </a:solidFill>
                        <a:effectLst/>
                        <a:latin typeface="+mj-lt"/>
                      </a:endParaRPr>
                    </a:p>
                  </a:txBody>
                  <a:tcPr marL="0" marR="0" marT="0" marB="0" anchor="ctr"/>
                </a:tc>
                <a:tc>
                  <a:txBody>
                    <a:bodyPr/>
                    <a:lstStyle/>
                    <a:p>
                      <a:pPr algn="ctr" fontAlgn="b"/>
                      <a:r>
                        <a:rPr lang="en-US" sz="1800" u="none" strike="noStrike" dirty="0">
                          <a:effectLst/>
                          <a:latin typeface="+mj-lt"/>
                        </a:rPr>
                        <a:t>2005</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a:effectLst/>
                          <a:latin typeface="+mj-lt"/>
                        </a:rPr>
                        <a:t>Theory</a:t>
                      </a:r>
                      <a:endParaRPr lang="en-US" sz="1800" b="0" i="0" u="none" strike="noStrike" dirty="0">
                        <a:solidFill>
                          <a:srgbClr val="000000"/>
                        </a:solidFill>
                        <a:effectLst/>
                        <a:latin typeface="+mj-lt"/>
                      </a:endParaRPr>
                    </a:p>
                  </a:txBody>
                  <a:tcPr marL="0" marR="0" marT="0" marB="0" anchor="ctr"/>
                </a:tc>
                <a:extLst>
                  <a:ext uri="{0D108BD9-81ED-4DB2-BD59-A6C34878D82A}">
                    <a16:rowId xmlns:a16="http://schemas.microsoft.com/office/drawing/2014/main" val="10004"/>
                  </a:ext>
                </a:extLst>
              </a:tr>
              <a:tr h="252627">
                <a:tc>
                  <a:txBody>
                    <a:bodyPr/>
                    <a:lstStyle/>
                    <a:p>
                      <a:pPr algn="l" fontAlgn="b"/>
                      <a:r>
                        <a:rPr lang="en-US" sz="1800" u="none" strike="noStrike" dirty="0">
                          <a:effectLst/>
                          <a:latin typeface="+mj-lt"/>
                        </a:rPr>
                        <a:t>Mandelbaum</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a:effectLst/>
                          <a:latin typeface="+mj-lt"/>
                        </a:rPr>
                        <a:t>Rachel</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a:effectLst/>
                          <a:latin typeface="+mj-lt"/>
                        </a:rPr>
                        <a:t>Carnegie Mellon</a:t>
                      </a:r>
                      <a:endParaRPr lang="en-US" sz="1800" b="0" i="0" u="none" strike="noStrike" dirty="0">
                        <a:solidFill>
                          <a:srgbClr val="000000"/>
                        </a:solidFill>
                        <a:effectLst/>
                        <a:latin typeface="+mj-lt"/>
                      </a:endParaRPr>
                    </a:p>
                  </a:txBody>
                  <a:tcPr marL="0" marR="0" marT="0" marB="0" anchor="ctr"/>
                </a:tc>
                <a:tc>
                  <a:txBody>
                    <a:bodyPr/>
                    <a:lstStyle/>
                    <a:p>
                      <a:pPr algn="ctr" fontAlgn="b"/>
                      <a:r>
                        <a:rPr lang="en-US" sz="1800" u="none" strike="noStrike" dirty="0">
                          <a:effectLst/>
                          <a:latin typeface="+mj-lt"/>
                        </a:rPr>
                        <a:t>2006</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a:effectLst/>
                          <a:latin typeface="+mj-lt"/>
                        </a:rPr>
                        <a:t>Cosmic</a:t>
                      </a:r>
                      <a:endParaRPr lang="en-US" sz="1800" b="0" i="0" u="none" strike="noStrike" dirty="0">
                        <a:solidFill>
                          <a:srgbClr val="000000"/>
                        </a:solidFill>
                        <a:effectLst/>
                        <a:latin typeface="+mj-lt"/>
                      </a:endParaRPr>
                    </a:p>
                  </a:txBody>
                  <a:tcPr marL="0" marR="0" marT="0" marB="0" anchor="ctr"/>
                </a:tc>
                <a:extLst>
                  <a:ext uri="{0D108BD9-81ED-4DB2-BD59-A6C34878D82A}">
                    <a16:rowId xmlns:a16="http://schemas.microsoft.com/office/drawing/2014/main" val="10005"/>
                  </a:ext>
                </a:extLst>
              </a:tr>
              <a:tr h="372702">
                <a:tc>
                  <a:txBody>
                    <a:bodyPr/>
                    <a:lstStyle/>
                    <a:p>
                      <a:pPr algn="l" fontAlgn="b"/>
                      <a:r>
                        <a:rPr lang="en-US" sz="1800" u="none" strike="noStrike" dirty="0">
                          <a:effectLst/>
                          <a:latin typeface="+mj-lt"/>
                        </a:rPr>
                        <a:t>Padmanabhan</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a:effectLst/>
                          <a:latin typeface="+mj-lt"/>
                        </a:rPr>
                        <a:t>Nikhil</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a:effectLst/>
                          <a:latin typeface="+mj-lt"/>
                        </a:rPr>
                        <a:t>Yale</a:t>
                      </a:r>
                      <a:endParaRPr lang="en-US" sz="1800" b="0" i="0" u="none" strike="noStrike" dirty="0">
                        <a:solidFill>
                          <a:srgbClr val="000000"/>
                        </a:solidFill>
                        <a:effectLst/>
                        <a:latin typeface="+mj-lt"/>
                      </a:endParaRPr>
                    </a:p>
                  </a:txBody>
                  <a:tcPr marL="0" marR="0" marT="0" marB="0" anchor="ctr"/>
                </a:tc>
                <a:tc>
                  <a:txBody>
                    <a:bodyPr/>
                    <a:lstStyle/>
                    <a:p>
                      <a:pPr algn="ctr" fontAlgn="b"/>
                      <a:r>
                        <a:rPr lang="en-US" sz="1800" u="none" strike="noStrike" dirty="0">
                          <a:effectLst/>
                          <a:latin typeface="+mj-lt"/>
                        </a:rPr>
                        <a:t>2006</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a:effectLst/>
                          <a:latin typeface="+mj-lt"/>
                        </a:rPr>
                        <a:t>Cosmic</a:t>
                      </a:r>
                      <a:endParaRPr lang="en-US" sz="1800" b="0" i="0" u="none" strike="noStrike" dirty="0">
                        <a:solidFill>
                          <a:srgbClr val="000000"/>
                        </a:solidFill>
                        <a:effectLst/>
                        <a:latin typeface="+mj-lt"/>
                      </a:endParaRPr>
                    </a:p>
                  </a:txBody>
                  <a:tcPr marL="0" marR="0" marT="0" marB="0" anchor="ctr"/>
                </a:tc>
                <a:extLst>
                  <a:ext uri="{0D108BD9-81ED-4DB2-BD59-A6C34878D82A}">
                    <a16:rowId xmlns:a16="http://schemas.microsoft.com/office/drawing/2014/main" val="10006"/>
                  </a:ext>
                </a:extLst>
              </a:tr>
              <a:tr h="372702">
                <a:tc>
                  <a:txBody>
                    <a:bodyPr/>
                    <a:lstStyle/>
                    <a:p>
                      <a:pPr algn="l" fontAlgn="b"/>
                      <a:r>
                        <a:rPr lang="en-US" sz="1800" u="none" strike="noStrike" dirty="0">
                          <a:effectLst/>
                          <a:latin typeface="+mj-lt"/>
                        </a:rPr>
                        <a:t>Senatore</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a:effectLst/>
                          <a:latin typeface="+mj-lt"/>
                        </a:rPr>
                        <a:t>Leonardo</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a:effectLst/>
                          <a:latin typeface="+mj-lt"/>
                        </a:rPr>
                        <a:t>Stanford</a:t>
                      </a:r>
                      <a:endParaRPr lang="en-US" sz="1800" b="0" i="0" u="none" strike="noStrike" dirty="0">
                        <a:solidFill>
                          <a:srgbClr val="000000"/>
                        </a:solidFill>
                        <a:effectLst/>
                        <a:latin typeface="+mj-lt"/>
                      </a:endParaRPr>
                    </a:p>
                  </a:txBody>
                  <a:tcPr marL="0" marR="0" marT="0" marB="0" anchor="ctr"/>
                </a:tc>
                <a:tc>
                  <a:txBody>
                    <a:bodyPr/>
                    <a:lstStyle/>
                    <a:p>
                      <a:pPr algn="ctr" fontAlgn="b"/>
                      <a:r>
                        <a:rPr lang="en-US" sz="1800" u="none" strike="noStrike" dirty="0">
                          <a:effectLst/>
                          <a:latin typeface="+mj-lt"/>
                        </a:rPr>
                        <a:t>2006</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a:effectLst/>
                          <a:latin typeface="+mj-lt"/>
                        </a:rPr>
                        <a:t>Theory</a:t>
                      </a:r>
                      <a:endParaRPr lang="en-US" sz="1800" b="0" i="0" u="none" strike="noStrike" dirty="0">
                        <a:solidFill>
                          <a:srgbClr val="000000"/>
                        </a:solidFill>
                        <a:effectLst/>
                        <a:latin typeface="+mj-lt"/>
                      </a:endParaRPr>
                    </a:p>
                  </a:txBody>
                  <a:tcPr marL="0" marR="0" marT="0" marB="0" anchor="ctr"/>
                </a:tc>
                <a:extLst>
                  <a:ext uri="{0D108BD9-81ED-4DB2-BD59-A6C34878D82A}">
                    <a16:rowId xmlns:a16="http://schemas.microsoft.com/office/drawing/2014/main" val="10007"/>
                  </a:ext>
                </a:extLst>
              </a:tr>
              <a:tr h="372702">
                <a:tc>
                  <a:txBody>
                    <a:bodyPr/>
                    <a:lstStyle/>
                    <a:p>
                      <a:pPr algn="l" fontAlgn="b"/>
                      <a:r>
                        <a:rPr lang="en-US" sz="1800" u="none" strike="noStrike" dirty="0">
                          <a:effectLst/>
                          <a:latin typeface="+mj-lt"/>
                        </a:rPr>
                        <a:t>Shen</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a:effectLst/>
                          <a:latin typeface="+mj-lt"/>
                        </a:rPr>
                        <a:t>Tengming</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a:effectLst/>
                          <a:latin typeface="+mj-lt"/>
                        </a:rPr>
                        <a:t>Fermilab</a:t>
                      </a:r>
                      <a:endParaRPr lang="en-US" sz="1800" b="0" i="0" u="none" strike="noStrike" dirty="0">
                        <a:solidFill>
                          <a:srgbClr val="000000"/>
                        </a:solidFill>
                        <a:effectLst/>
                        <a:latin typeface="+mj-lt"/>
                      </a:endParaRPr>
                    </a:p>
                  </a:txBody>
                  <a:tcPr marL="0" marR="0" marT="0" marB="0" anchor="ctr"/>
                </a:tc>
                <a:tc>
                  <a:txBody>
                    <a:bodyPr/>
                    <a:lstStyle/>
                    <a:p>
                      <a:pPr algn="ctr" fontAlgn="b"/>
                      <a:r>
                        <a:rPr lang="en-US" sz="1800" u="none" strike="noStrike" dirty="0">
                          <a:effectLst/>
                          <a:latin typeface="+mj-lt"/>
                        </a:rPr>
                        <a:t>2010</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a:effectLst/>
                          <a:latin typeface="+mj-lt"/>
                        </a:rPr>
                        <a:t>Acceler.</a:t>
                      </a:r>
                      <a:endParaRPr lang="en-US" sz="1800" b="0" i="0" u="none" strike="noStrike" dirty="0">
                        <a:solidFill>
                          <a:srgbClr val="000000"/>
                        </a:solidFill>
                        <a:effectLst/>
                        <a:latin typeface="+mj-lt"/>
                      </a:endParaRPr>
                    </a:p>
                  </a:txBody>
                  <a:tcPr marL="0" marR="0" marT="0" marB="0" anchor="ctr"/>
                </a:tc>
                <a:extLst>
                  <a:ext uri="{0D108BD9-81ED-4DB2-BD59-A6C34878D82A}">
                    <a16:rowId xmlns:a16="http://schemas.microsoft.com/office/drawing/2014/main" val="10008"/>
                  </a:ext>
                </a:extLst>
              </a:tr>
              <a:tr h="285719">
                <a:tc>
                  <a:txBody>
                    <a:bodyPr/>
                    <a:lstStyle/>
                    <a:p>
                      <a:pPr algn="l" fontAlgn="b"/>
                      <a:r>
                        <a:rPr lang="en-US" sz="1800" u="none" strike="noStrike" dirty="0">
                          <a:effectLst/>
                          <a:latin typeface="+mj-lt"/>
                        </a:rPr>
                        <a:t>Snopok</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a:effectLst/>
                          <a:latin typeface="+mj-lt"/>
                        </a:rPr>
                        <a:t>Pavel</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a:effectLst/>
                          <a:latin typeface="+mj-lt"/>
                        </a:rPr>
                        <a:t>IIT</a:t>
                      </a:r>
                      <a:endParaRPr lang="en-US" sz="1800" b="0" i="0" u="none" strike="noStrike" dirty="0">
                        <a:solidFill>
                          <a:srgbClr val="000000"/>
                        </a:solidFill>
                        <a:effectLst/>
                        <a:latin typeface="+mj-lt"/>
                      </a:endParaRPr>
                    </a:p>
                  </a:txBody>
                  <a:tcPr marL="0" marR="0" marT="0" marB="0" anchor="ctr"/>
                </a:tc>
                <a:tc>
                  <a:txBody>
                    <a:bodyPr/>
                    <a:lstStyle/>
                    <a:p>
                      <a:pPr algn="ctr" fontAlgn="b"/>
                      <a:r>
                        <a:rPr lang="en-US" sz="1800" u="none" strike="noStrike" dirty="0">
                          <a:effectLst/>
                          <a:latin typeface="+mj-lt"/>
                        </a:rPr>
                        <a:t>2007</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a:effectLst/>
                          <a:latin typeface="+mj-lt"/>
                        </a:rPr>
                        <a:t>Acceler.</a:t>
                      </a:r>
                      <a:endParaRPr lang="en-US" sz="1800" b="0" i="0" u="none" strike="noStrike" dirty="0">
                        <a:solidFill>
                          <a:srgbClr val="000000"/>
                        </a:solidFill>
                        <a:effectLst/>
                        <a:latin typeface="+mj-lt"/>
                      </a:endParaRPr>
                    </a:p>
                  </a:txBody>
                  <a:tcPr marL="0" marR="0" marT="0" marB="0" anchor="ctr"/>
                </a:tc>
                <a:extLst>
                  <a:ext uri="{0D108BD9-81ED-4DB2-BD59-A6C34878D82A}">
                    <a16:rowId xmlns:a16="http://schemas.microsoft.com/office/drawing/2014/main" val="10009"/>
                  </a:ext>
                </a:extLst>
              </a:tr>
              <a:tr h="372702">
                <a:tc>
                  <a:txBody>
                    <a:bodyPr/>
                    <a:lstStyle/>
                    <a:p>
                      <a:pPr algn="l" fontAlgn="b"/>
                      <a:r>
                        <a:rPr lang="en-US" sz="1800" u="none" strike="noStrike" dirty="0">
                          <a:effectLst/>
                          <a:latin typeface="+mj-lt"/>
                        </a:rPr>
                        <a:t>Whitehead</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a:effectLst/>
                          <a:latin typeface="+mj-lt"/>
                        </a:rPr>
                        <a:t>Lisa</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a:effectLst/>
                          <a:latin typeface="+mj-lt"/>
                        </a:rPr>
                        <a:t>Houston</a:t>
                      </a:r>
                      <a:endParaRPr lang="en-US" sz="1800" b="0" i="0" u="none" strike="noStrike" dirty="0">
                        <a:solidFill>
                          <a:srgbClr val="000000"/>
                        </a:solidFill>
                        <a:effectLst/>
                        <a:latin typeface="+mj-lt"/>
                      </a:endParaRPr>
                    </a:p>
                  </a:txBody>
                  <a:tcPr marL="0" marR="0" marT="0" marB="0" anchor="ctr"/>
                </a:tc>
                <a:tc>
                  <a:txBody>
                    <a:bodyPr/>
                    <a:lstStyle/>
                    <a:p>
                      <a:pPr algn="ctr" fontAlgn="b"/>
                      <a:r>
                        <a:rPr lang="en-US" sz="1800" u="none" strike="noStrike" dirty="0">
                          <a:effectLst/>
                          <a:latin typeface="+mj-lt"/>
                        </a:rPr>
                        <a:t>2007</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a:effectLst/>
                          <a:latin typeface="+mj-lt"/>
                        </a:rPr>
                        <a:t>Intensity</a:t>
                      </a:r>
                      <a:endParaRPr lang="en-US" sz="1800" b="0" i="0" u="none" strike="noStrike" dirty="0">
                        <a:solidFill>
                          <a:srgbClr val="000000"/>
                        </a:solidFill>
                        <a:effectLst/>
                        <a:latin typeface="+mj-lt"/>
                      </a:endParaRPr>
                    </a:p>
                  </a:txBody>
                  <a:tcPr marL="0" marR="0" marT="0" marB="0" anchor="ctr"/>
                </a:tc>
                <a:extLst>
                  <a:ext uri="{0D108BD9-81ED-4DB2-BD59-A6C34878D82A}">
                    <a16:rowId xmlns:a16="http://schemas.microsoft.com/office/drawing/2014/main" val="10010"/>
                  </a:ext>
                </a:extLst>
              </a:tr>
              <a:tr h="405402">
                <a:tc>
                  <a:txBody>
                    <a:bodyPr/>
                    <a:lstStyle/>
                    <a:p>
                      <a:pPr algn="l" fontAlgn="b"/>
                      <a:r>
                        <a:rPr lang="en-US" sz="1800" u="none" strike="noStrike" dirty="0">
                          <a:effectLst/>
                          <a:latin typeface="+mj-lt"/>
                        </a:rPr>
                        <a:t>Zeller</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a:effectLst/>
                          <a:latin typeface="+mj-lt"/>
                        </a:rPr>
                        <a:t>Geralyn </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a:effectLst/>
                          <a:latin typeface="+mj-lt"/>
                        </a:rPr>
                        <a:t>Fermilab</a:t>
                      </a:r>
                      <a:endParaRPr lang="en-US" sz="1800" b="0" i="0" u="none" strike="noStrike" dirty="0">
                        <a:solidFill>
                          <a:srgbClr val="000000"/>
                        </a:solidFill>
                        <a:effectLst/>
                        <a:latin typeface="+mj-lt"/>
                      </a:endParaRPr>
                    </a:p>
                  </a:txBody>
                  <a:tcPr marL="0" marR="0" marT="0" marB="0" anchor="ctr"/>
                </a:tc>
                <a:tc>
                  <a:txBody>
                    <a:bodyPr/>
                    <a:lstStyle/>
                    <a:p>
                      <a:pPr algn="ctr" fontAlgn="b"/>
                      <a:r>
                        <a:rPr lang="en-US" sz="1800" u="none" strike="noStrike" dirty="0">
                          <a:effectLst/>
                          <a:latin typeface="+mj-lt"/>
                        </a:rPr>
                        <a:t>2002</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a:effectLst/>
                          <a:latin typeface="+mj-lt"/>
                        </a:rPr>
                        <a:t>Intensity</a:t>
                      </a:r>
                      <a:endParaRPr lang="en-US" sz="1800" b="0" i="0" u="none" strike="noStrike" dirty="0">
                        <a:solidFill>
                          <a:srgbClr val="000000"/>
                        </a:solidFill>
                        <a:effectLst/>
                        <a:latin typeface="+mj-lt"/>
                      </a:endParaRPr>
                    </a:p>
                  </a:txBody>
                  <a:tcPr marL="0" marR="0" marT="0" marB="0" anchor="ctr"/>
                </a:tc>
                <a:extLst>
                  <a:ext uri="{0D108BD9-81ED-4DB2-BD59-A6C34878D82A}">
                    <a16:rowId xmlns:a16="http://schemas.microsoft.com/office/drawing/2014/main" val="10011"/>
                  </a:ext>
                </a:extLst>
              </a:tr>
              <a:tr h="450172">
                <a:tc>
                  <a:txBody>
                    <a:bodyPr/>
                    <a:lstStyle/>
                    <a:p>
                      <a:pPr algn="l" fontAlgn="b"/>
                      <a:r>
                        <a:rPr lang="en-US" sz="1800" u="none" strike="noStrike" dirty="0">
                          <a:effectLst/>
                          <a:latin typeface="+mj-lt"/>
                        </a:rPr>
                        <a:t>Zhu</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a:effectLst/>
                          <a:latin typeface="+mj-lt"/>
                        </a:rPr>
                        <a:t>Junjie</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a:effectLst/>
                          <a:latin typeface="+mj-lt"/>
                        </a:rPr>
                        <a:t>Michigan</a:t>
                      </a:r>
                      <a:endParaRPr lang="en-US" sz="1800" b="0" i="0" u="none" strike="noStrike" dirty="0">
                        <a:solidFill>
                          <a:srgbClr val="000000"/>
                        </a:solidFill>
                        <a:effectLst/>
                        <a:latin typeface="+mj-lt"/>
                      </a:endParaRPr>
                    </a:p>
                  </a:txBody>
                  <a:tcPr marL="0" marR="0" marT="0" marB="0" anchor="ctr"/>
                </a:tc>
                <a:tc>
                  <a:txBody>
                    <a:bodyPr/>
                    <a:lstStyle/>
                    <a:p>
                      <a:pPr algn="ctr" fontAlgn="b"/>
                      <a:r>
                        <a:rPr lang="en-US" sz="1800" u="none" strike="noStrike" dirty="0">
                          <a:effectLst/>
                          <a:latin typeface="+mj-lt"/>
                        </a:rPr>
                        <a:t>2004</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a:effectLst/>
                          <a:latin typeface="+mj-lt"/>
                        </a:rPr>
                        <a:t>Energy</a:t>
                      </a:r>
                      <a:endParaRPr lang="en-US" sz="1800" b="0" i="0" u="none" strike="noStrike" dirty="0">
                        <a:solidFill>
                          <a:srgbClr val="000000"/>
                        </a:solidFill>
                        <a:effectLst/>
                        <a:latin typeface="+mj-lt"/>
                      </a:endParaRPr>
                    </a:p>
                  </a:txBody>
                  <a:tcPr marL="0" marR="0" marT="0" marB="0" anchor="ctr"/>
                </a:tc>
                <a:extLst>
                  <a:ext uri="{0D108BD9-81ED-4DB2-BD59-A6C34878D82A}">
                    <a16:rowId xmlns:a16="http://schemas.microsoft.com/office/drawing/2014/main" val="10012"/>
                  </a:ext>
                </a:extLst>
              </a:tr>
            </a:tbl>
          </a:graphicData>
        </a:graphic>
      </p:graphicFrame>
      <p:sp>
        <p:nvSpPr>
          <p:cNvPr id="5" name="Title 4">
            <a:extLst>
              <a:ext uri="{FF2B5EF4-FFF2-40B4-BE49-F238E27FC236}">
                <a16:creationId xmlns:a16="http://schemas.microsoft.com/office/drawing/2014/main" id="{A8F8AF7A-9B89-40A1-A42E-A5E6D688C206}"/>
              </a:ext>
            </a:extLst>
          </p:cNvPr>
          <p:cNvSpPr>
            <a:spLocks noGrp="1"/>
          </p:cNvSpPr>
          <p:nvPr>
            <p:ph type="title"/>
          </p:nvPr>
        </p:nvSpPr>
        <p:spPr/>
        <p:txBody>
          <a:bodyPr/>
          <a:lstStyle/>
          <a:p>
            <a:r>
              <a:rPr lang="en-US" dirty="0">
                <a:effectLst>
                  <a:outerShdw blurRad="38100" dist="38100" dir="2700000" algn="tl">
                    <a:srgbClr val="000000">
                      <a:alpha val="43137"/>
                    </a:srgbClr>
                  </a:outerShdw>
                </a:effectLst>
              </a:rPr>
              <a:t>FY 2012 HEP Early Career Awards</a:t>
            </a:r>
            <a:endParaRPr lang="en-US" dirty="0"/>
          </a:p>
        </p:txBody>
      </p:sp>
      <p:sp>
        <p:nvSpPr>
          <p:cNvPr id="4" name="Slide Number Placeholder 3"/>
          <p:cNvSpPr>
            <a:spLocks noGrp="1"/>
          </p:cNvSpPr>
          <p:nvPr>
            <p:ph type="sldNum" sz="quarter" idx="12"/>
          </p:nvPr>
        </p:nvSpPr>
        <p:spPr/>
        <p:txBody>
          <a:bodyPr/>
          <a:lstStyle/>
          <a:p>
            <a:fld id="{2E8A42B4-63F8-3749-8A9F-29B7B746D444}" type="slidenum">
              <a:rPr lang="en-US" smtClean="0"/>
              <a:t>169</a:t>
            </a:fld>
            <a:endParaRPr lang="en-US" dirty="0"/>
          </a:p>
        </p:txBody>
      </p:sp>
      <p:sp>
        <p:nvSpPr>
          <p:cNvPr id="7" name="Footer Placeholder 6">
            <a:extLst>
              <a:ext uri="{FF2B5EF4-FFF2-40B4-BE49-F238E27FC236}">
                <a16:creationId xmlns:a16="http://schemas.microsoft.com/office/drawing/2014/main" id="{687BF307-BAA1-42CD-A168-697C5FF94546}"/>
              </a:ext>
            </a:extLst>
          </p:cNvPr>
          <p:cNvSpPr>
            <a:spLocks noGrp="1"/>
          </p:cNvSpPr>
          <p:nvPr>
            <p:ph type="ftr" sz="quarter" idx="11"/>
          </p:nvPr>
        </p:nvSpPr>
        <p:spPr/>
        <p:txBody>
          <a:bodyPr/>
          <a:lstStyle/>
          <a:p>
            <a:r>
              <a:rPr lang="en-US"/>
              <a:t>HEP @ 53rd Annual Users Mtg</a:t>
            </a:r>
            <a:endParaRPr lang="en-US" dirty="0"/>
          </a:p>
        </p:txBody>
      </p:sp>
      <p:sp>
        <p:nvSpPr>
          <p:cNvPr id="3" name="Date Placeholder 2">
            <a:extLst>
              <a:ext uri="{FF2B5EF4-FFF2-40B4-BE49-F238E27FC236}">
                <a16:creationId xmlns:a16="http://schemas.microsoft.com/office/drawing/2014/main" id="{E24B7466-5B73-459F-A8B1-B5E31DDD548B}"/>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10097124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dirty="0"/>
              <a:t>AAAS Science &amp; Technology Policy Fellowships </a:t>
            </a:r>
            <a:r>
              <a:rPr lang="en-US" sz="1800" dirty="0">
                <a:hlinkClick r:id="rId2">
                  <a:extLst>
                    <a:ext uri="{A12FA001-AC4F-418D-AE19-62706E023703}">
                      <ahyp:hlinkClr xmlns:ahyp="http://schemas.microsoft.com/office/drawing/2018/hyperlinkcolor" val="tx"/>
                    </a:ext>
                  </a:extLst>
                </a:hlinkClick>
              </a:rPr>
              <a:t>https://www.aaas.org/programs/science-technology-policy-fellowships</a:t>
            </a:r>
            <a:endParaRPr lang="en-US" dirty="0"/>
          </a:p>
        </p:txBody>
      </p:sp>
      <p:sp>
        <p:nvSpPr>
          <p:cNvPr id="3" name="Content Placeholder 2"/>
          <p:cNvSpPr>
            <a:spLocks noGrp="1"/>
          </p:cNvSpPr>
          <p:nvPr>
            <p:ph idx="1"/>
          </p:nvPr>
        </p:nvSpPr>
        <p:spPr>
          <a:xfrm>
            <a:off x="169334" y="1017333"/>
            <a:ext cx="8840494" cy="5221425"/>
          </a:xfrm>
        </p:spPr>
        <p:txBody>
          <a:bodyPr>
            <a:normAutofit fontScale="77500" lnSpcReduction="20000"/>
          </a:bodyPr>
          <a:lstStyle/>
          <a:p>
            <a:r>
              <a:rPr lang="en-US" b="0" i="0" dirty="0">
                <a:solidFill>
                  <a:srgbClr val="000000"/>
                </a:solidFill>
                <a:effectLst/>
                <a:latin typeface="Benton Sans"/>
              </a:rPr>
              <a:t>AAAS STPF provide opportunities to outstanding scientists and engineers to </a:t>
            </a:r>
            <a:r>
              <a:rPr lang="en-US" b="0" i="0" dirty="0">
                <a:solidFill>
                  <a:schemeClr val="accent1"/>
                </a:solidFill>
                <a:effectLst/>
                <a:latin typeface="Benton Sans"/>
              </a:rPr>
              <a:t>learn first-hand about policymaking </a:t>
            </a:r>
            <a:r>
              <a:rPr lang="en-US" b="0" i="0" dirty="0">
                <a:solidFill>
                  <a:srgbClr val="000000"/>
                </a:solidFill>
                <a:effectLst/>
                <a:latin typeface="Benton Sans"/>
              </a:rPr>
              <a:t>and contribute their knowledge and analytical skills in the policy realm. </a:t>
            </a:r>
          </a:p>
          <a:p>
            <a:pPr lvl="1"/>
            <a:r>
              <a:rPr lang="en-US" b="0" i="0" dirty="0">
                <a:solidFill>
                  <a:srgbClr val="000000"/>
                </a:solidFill>
                <a:effectLst/>
                <a:latin typeface="Benton Sans"/>
              </a:rPr>
              <a:t>Fellows serve year-long assignments in the federal government and represent a broad range of backgrounds, disciplines, and career stages.</a:t>
            </a:r>
          </a:p>
          <a:p>
            <a:pPr lvl="2"/>
            <a:r>
              <a:rPr lang="en-US" b="0" i="0" dirty="0">
                <a:solidFill>
                  <a:srgbClr val="003399"/>
                </a:solidFill>
                <a:effectLst/>
                <a:latin typeface="Open Sans"/>
              </a:rPr>
              <a:t>Some executive branch fellowships may be renewed for a second year at the mutual agreement of the host office, the fellow, and STPF.</a:t>
            </a:r>
            <a:endParaRPr lang="en-US" b="0" i="0" dirty="0">
              <a:solidFill>
                <a:srgbClr val="003399"/>
              </a:solidFill>
              <a:effectLst/>
              <a:latin typeface="Benton Sans"/>
            </a:endParaRPr>
          </a:p>
          <a:p>
            <a:pPr lvl="1"/>
            <a:r>
              <a:rPr lang="en-US" b="0" i="0" dirty="0">
                <a:solidFill>
                  <a:srgbClr val="000000"/>
                </a:solidFill>
                <a:effectLst/>
                <a:latin typeface="Benton Sans"/>
              </a:rPr>
              <a:t>AAAS </a:t>
            </a:r>
            <a:r>
              <a:rPr lang="en-US" b="0" i="0" dirty="0">
                <a:solidFill>
                  <a:schemeClr val="accent1"/>
                </a:solidFill>
                <a:effectLst/>
                <a:latin typeface="Benton Sans"/>
              </a:rPr>
              <a:t>places more than 250 fellows each year </a:t>
            </a:r>
            <a:r>
              <a:rPr lang="en-US" b="0" i="0" dirty="0">
                <a:solidFill>
                  <a:srgbClr val="000000"/>
                </a:solidFill>
                <a:effectLst/>
                <a:latin typeface="Benton Sans"/>
              </a:rPr>
              <a:t>across all branches of federal government.</a:t>
            </a:r>
          </a:p>
          <a:p>
            <a:r>
              <a:rPr lang="en-US" dirty="0">
                <a:solidFill>
                  <a:srgbClr val="000000"/>
                </a:solidFill>
                <a:latin typeface="Benton Sans"/>
              </a:rPr>
              <a:t>O</a:t>
            </a:r>
            <a:r>
              <a:rPr lang="en-US" b="0" i="0" dirty="0">
                <a:solidFill>
                  <a:srgbClr val="000000"/>
                </a:solidFill>
                <a:effectLst/>
                <a:latin typeface="Benton Sans"/>
              </a:rPr>
              <a:t>ver 3,500 alumni conduct and communicate their science to support public policy in national and international arenas. </a:t>
            </a:r>
          </a:p>
          <a:p>
            <a:pPr lvl="1"/>
            <a:r>
              <a:rPr lang="en-US" b="0" i="0" dirty="0">
                <a:solidFill>
                  <a:srgbClr val="000000"/>
                </a:solidFill>
                <a:effectLst/>
                <a:latin typeface="Benton Sans"/>
              </a:rPr>
              <a:t>They are leaders in government, academia, industry and the nonprofit sector. </a:t>
            </a:r>
          </a:p>
          <a:p>
            <a:pPr lvl="1"/>
            <a:r>
              <a:rPr lang="en-US" b="0" i="0" dirty="0">
                <a:solidFill>
                  <a:srgbClr val="000000"/>
                </a:solidFill>
                <a:effectLst/>
                <a:latin typeface="Benton Sans"/>
              </a:rPr>
              <a:t>At the end of the fellowship, </a:t>
            </a:r>
            <a:r>
              <a:rPr lang="en-US" b="1" i="0" dirty="0">
                <a:solidFill>
                  <a:schemeClr val="tx2"/>
                </a:solidFill>
                <a:effectLst/>
                <a:latin typeface="Benton Sans"/>
              </a:rPr>
              <a:t>about half of each year’s fellowship class remains in the policy arena</a:t>
            </a:r>
            <a:r>
              <a:rPr lang="en-US" b="0" i="0" dirty="0">
                <a:solidFill>
                  <a:srgbClr val="000000"/>
                </a:solidFill>
                <a:effectLst/>
                <a:latin typeface="Benton Sans"/>
              </a:rPr>
              <a:t>, a quarter return to their previous field, and the other quarter strike out into new territory.</a:t>
            </a:r>
            <a:endParaRPr lang="en-US" dirty="0"/>
          </a:p>
        </p:txBody>
      </p:sp>
      <p:sp>
        <p:nvSpPr>
          <p:cNvPr id="6" name="Slide Number Placeholder 5"/>
          <p:cNvSpPr>
            <a:spLocks noGrp="1"/>
          </p:cNvSpPr>
          <p:nvPr>
            <p:ph type="sldNum" sz="quarter" idx="12"/>
          </p:nvPr>
        </p:nvSpPr>
        <p:spPr/>
        <p:txBody>
          <a:bodyPr/>
          <a:lstStyle/>
          <a:p>
            <a:fld id="{600448BA-62AF-4340-AB5F-316C0E06117B}" type="slidenum">
              <a:rPr lang="en-US" smtClean="0">
                <a:solidFill>
                  <a:srgbClr val="0F3F66"/>
                </a:solidFill>
              </a:rPr>
              <a:pPr/>
              <a:t>17</a:t>
            </a:fld>
            <a:endParaRPr lang="en-US" dirty="0">
              <a:solidFill>
                <a:srgbClr val="0F3F66"/>
              </a:solidFill>
            </a:endParaRPr>
          </a:p>
        </p:txBody>
      </p:sp>
      <p:sp>
        <p:nvSpPr>
          <p:cNvPr id="7" name="Footer Placeholder 3"/>
          <p:cNvSpPr>
            <a:spLocks noGrp="1"/>
          </p:cNvSpPr>
          <p:nvPr>
            <p:ph type="ftr" sz="quarter" idx="11"/>
          </p:nvPr>
        </p:nvSpPr>
        <p:spPr>
          <a:xfrm>
            <a:off x="5039278" y="6308057"/>
            <a:ext cx="3538331" cy="365125"/>
          </a:xfrm>
        </p:spPr>
        <p:txBody>
          <a:bodyPr/>
          <a:lstStyle/>
          <a:p>
            <a:r>
              <a:rPr lang="en-US">
                <a:solidFill>
                  <a:srgbClr val="0F3F66"/>
                </a:solidFill>
              </a:rPr>
              <a:t>HEP @ 53rd Annual Users Mtg</a:t>
            </a:r>
            <a:endParaRPr lang="en-US" dirty="0">
              <a:solidFill>
                <a:srgbClr val="0F3F66"/>
              </a:solidFill>
            </a:endParaRPr>
          </a:p>
        </p:txBody>
      </p:sp>
      <p:sp>
        <p:nvSpPr>
          <p:cNvPr id="4" name="Date Placeholder 3">
            <a:extLst>
              <a:ext uri="{FF2B5EF4-FFF2-40B4-BE49-F238E27FC236}">
                <a16:creationId xmlns:a16="http://schemas.microsoft.com/office/drawing/2014/main" id="{9BED95ED-E27B-42D2-B141-17A92A14A203}"/>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427242292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FY 2011 HEP Early Career Awards</a:t>
            </a:r>
            <a:endParaRPr lang="en-US" dirty="0"/>
          </a:p>
        </p:txBody>
      </p:sp>
      <p:graphicFrame>
        <p:nvGraphicFramePr>
          <p:cNvPr id="7" name="Content Placeholder 6"/>
          <p:cNvGraphicFramePr>
            <a:graphicFrameLocks noGrp="1"/>
          </p:cNvGraphicFramePr>
          <p:nvPr>
            <p:ph idx="1"/>
          </p:nvPr>
        </p:nvGraphicFramePr>
        <p:xfrm>
          <a:off x="2" y="914400"/>
          <a:ext cx="9143999" cy="5191760"/>
        </p:xfrm>
        <a:graphic>
          <a:graphicData uri="http://schemas.openxmlformats.org/drawingml/2006/table">
            <a:tbl>
              <a:tblPr firstRow="1" bandRow="1">
                <a:tableStyleId>{EB344D84-9AFB-497E-A393-DC336BA19D2E}</a:tableStyleId>
              </a:tblPr>
              <a:tblGrid>
                <a:gridCol w="2133600">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1447800">
                  <a:extLst>
                    <a:ext uri="{9D8B030D-6E8A-4147-A177-3AD203B41FA5}">
                      <a16:colId xmlns:a16="http://schemas.microsoft.com/office/drawing/2014/main" val="20002"/>
                    </a:ext>
                  </a:extLst>
                </a:gridCol>
                <a:gridCol w="4267199">
                  <a:extLst>
                    <a:ext uri="{9D8B030D-6E8A-4147-A177-3AD203B41FA5}">
                      <a16:colId xmlns:a16="http://schemas.microsoft.com/office/drawing/2014/main" val="20003"/>
                    </a:ext>
                  </a:extLst>
                </a:gridCol>
              </a:tblGrid>
              <a:tr h="370840">
                <a:tc>
                  <a:txBody>
                    <a:bodyPr/>
                    <a:lstStyle/>
                    <a:p>
                      <a:r>
                        <a:rPr lang="en-US" sz="1400" dirty="0">
                          <a:latin typeface="+mn-lt"/>
                          <a:cs typeface="Times New Roman" panose="02020603050405020304" pitchFamily="18" charset="0"/>
                        </a:rPr>
                        <a:t>PI</a:t>
                      </a:r>
                    </a:p>
                  </a:txBody>
                  <a:tcPr/>
                </a:tc>
                <a:tc>
                  <a:txBody>
                    <a:bodyPr/>
                    <a:lstStyle/>
                    <a:p>
                      <a:r>
                        <a:rPr lang="en-US" sz="1400" dirty="0">
                          <a:latin typeface="+mn-lt"/>
                          <a:cs typeface="Times New Roman" panose="02020603050405020304" pitchFamily="18" charset="0"/>
                        </a:rPr>
                        <a:t>Institution</a:t>
                      </a:r>
                    </a:p>
                  </a:txBody>
                  <a:tcPr/>
                </a:tc>
                <a:tc>
                  <a:txBody>
                    <a:bodyPr/>
                    <a:lstStyle/>
                    <a:p>
                      <a:r>
                        <a:rPr lang="en-US" sz="1400" dirty="0">
                          <a:latin typeface="+mn-lt"/>
                          <a:cs typeface="Times New Roman" panose="02020603050405020304" pitchFamily="18" charset="0"/>
                        </a:rPr>
                        <a:t>Subprogram</a:t>
                      </a:r>
                    </a:p>
                  </a:txBody>
                  <a:tcPr/>
                </a:tc>
                <a:tc>
                  <a:txBody>
                    <a:bodyPr/>
                    <a:lstStyle/>
                    <a:p>
                      <a:pPr algn="l"/>
                      <a:r>
                        <a:rPr lang="en-US" sz="1400" dirty="0">
                          <a:latin typeface="+mn-lt"/>
                          <a:cs typeface="Times New Roman" panose="02020603050405020304" pitchFamily="18" charset="0"/>
                        </a:rPr>
                        <a:t>Proposed</a:t>
                      </a:r>
                      <a:r>
                        <a:rPr lang="en-US" sz="1400" baseline="0" dirty="0">
                          <a:latin typeface="+mn-lt"/>
                          <a:cs typeface="Times New Roman" panose="02020603050405020304" pitchFamily="18" charset="0"/>
                        </a:rPr>
                        <a:t> Research</a:t>
                      </a:r>
                      <a:endParaRPr lang="en-US" sz="1400" dirty="0">
                        <a:latin typeface="+mn-lt"/>
                        <a:cs typeface="Times New Roman" panose="02020603050405020304" pitchFamily="18" charset="0"/>
                      </a:endParaRPr>
                    </a:p>
                  </a:txBody>
                  <a:tcPr/>
                </a:tc>
                <a:extLst>
                  <a:ext uri="{0D108BD9-81ED-4DB2-BD59-A6C34878D82A}">
                    <a16:rowId xmlns:a16="http://schemas.microsoft.com/office/drawing/2014/main" val="10000"/>
                  </a:ext>
                </a:extLst>
              </a:tr>
              <a:tr h="370840">
                <a:tc>
                  <a:txBody>
                    <a:bodyPr/>
                    <a:lstStyle/>
                    <a:p>
                      <a:r>
                        <a:rPr lang="en-US" sz="1400" b="1" dirty="0"/>
                        <a:t>Aaron S. Chou</a:t>
                      </a:r>
                    </a:p>
                  </a:txBody>
                  <a:tcPr anchor="ctr"/>
                </a:tc>
                <a:tc>
                  <a:txBody>
                    <a:bodyPr/>
                    <a:lstStyle/>
                    <a:p>
                      <a:r>
                        <a:rPr lang="en-US" sz="1400" b="1" dirty="0"/>
                        <a:t>FNAL</a:t>
                      </a:r>
                    </a:p>
                  </a:txBody>
                  <a:tcPr anchor="ctr"/>
                </a:tc>
                <a:tc>
                  <a:txBody>
                    <a:bodyPr/>
                    <a:lstStyle/>
                    <a:p>
                      <a:r>
                        <a:rPr lang="en-US" sz="1400" b="1" dirty="0"/>
                        <a:t>Cosmic</a:t>
                      </a:r>
                    </a:p>
                  </a:txBody>
                  <a:tcPr anchor="ctr"/>
                </a:tc>
                <a:tc>
                  <a:txBody>
                    <a:bodyPr/>
                    <a:lstStyle/>
                    <a:p>
                      <a:r>
                        <a:rPr lang="en-US" sz="900" b="1" dirty="0"/>
                        <a:t>Search for Holographic Noise from the Planck Scale</a:t>
                      </a:r>
                    </a:p>
                  </a:txBody>
                  <a:tcPr anchor="ctr"/>
                </a:tc>
                <a:extLst>
                  <a:ext uri="{0D108BD9-81ED-4DB2-BD59-A6C34878D82A}">
                    <a16:rowId xmlns:a16="http://schemas.microsoft.com/office/drawing/2014/main" val="10001"/>
                  </a:ext>
                </a:extLst>
              </a:tr>
              <a:tr h="370840">
                <a:tc>
                  <a:txBody>
                    <a:bodyPr/>
                    <a:lstStyle/>
                    <a:p>
                      <a:r>
                        <a:rPr lang="en-US" sz="1400" b="1" dirty="0"/>
                        <a:t>Sarah Demers</a:t>
                      </a:r>
                    </a:p>
                  </a:txBody>
                  <a:tcPr anchor="ctr"/>
                </a:tc>
                <a:tc>
                  <a:txBody>
                    <a:bodyPr/>
                    <a:lstStyle/>
                    <a:p>
                      <a:r>
                        <a:rPr lang="en-US" sz="1400" b="1" dirty="0"/>
                        <a:t>Yale</a:t>
                      </a:r>
                    </a:p>
                  </a:txBody>
                  <a:tcPr anchor="ctr"/>
                </a:tc>
                <a:tc>
                  <a:txBody>
                    <a:bodyPr/>
                    <a:lstStyle/>
                    <a:p>
                      <a:r>
                        <a:rPr lang="en-US" sz="1400" b="1" dirty="0"/>
                        <a:t>Energy</a:t>
                      </a:r>
                    </a:p>
                  </a:txBody>
                  <a:tcPr anchor="ctr"/>
                </a:tc>
                <a:tc>
                  <a:txBody>
                    <a:bodyPr/>
                    <a:lstStyle/>
                    <a:p>
                      <a:r>
                        <a:rPr lang="en-US" sz="900" b="1" dirty="0"/>
                        <a:t>Taus and the Trigger for Discovery at ATLAS</a:t>
                      </a:r>
                    </a:p>
                  </a:txBody>
                  <a:tcPr anchor="ctr"/>
                </a:tc>
                <a:extLst>
                  <a:ext uri="{0D108BD9-81ED-4DB2-BD59-A6C34878D82A}">
                    <a16:rowId xmlns:a16="http://schemas.microsoft.com/office/drawing/2014/main" val="10002"/>
                  </a:ext>
                </a:extLst>
              </a:tr>
              <a:tr h="370840">
                <a:tc>
                  <a:txBody>
                    <a:bodyPr/>
                    <a:lstStyle/>
                    <a:p>
                      <a:r>
                        <a:rPr lang="en-US" sz="1400" b="1" dirty="0"/>
                        <a:t>Aran Garcia-Bellido</a:t>
                      </a:r>
                    </a:p>
                  </a:txBody>
                  <a:tcPr anchor="ctr"/>
                </a:tc>
                <a:tc>
                  <a:txBody>
                    <a:bodyPr/>
                    <a:lstStyle/>
                    <a:p>
                      <a:r>
                        <a:rPr lang="en-US" sz="1400" b="1" dirty="0"/>
                        <a:t>Rochester</a:t>
                      </a:r>
                    </a:p>
                  </a:txBody>
                  <a:tcPr anchor="ctr"/>
                </a:tc>
                <a:tc>
                  <a:txBody>
                    <a:bodyPr/>
                    <a:lstStyle/>
                    <a:p>
                      <a:r>
                        <a:rPr lang="en-US" sz="1400" b="1" dirty="0"/>
                        <a:t>Energy</a:t>
                      </a:r>
                    </a:p>
                  </a:txBody>
                  <a:tcPr anchor="ctr"/>
                </a:tc>
                <a:tc>
                  <a:txBody>
                    <a:bodyPr/>
                    <a:lstStyle/>
                    <a:p>
                      <a:r>
                        <a:rPr lang="en-US" sz="900" b="1" dirty="0"/>
                        <a:t>Precision Physics and Searches with Top and Bottom Quarks</a:t>
                      </a:r>
                    </a:p>
                  </a:txBody>
                  <a:tcPr anchor="ctr"/>
                </a:tc>
                <a:extLst>
                  <a:ext uri="{0D108BD9-81ED-4DB2-BD59-A6C34878D82A}">
                    <a16:rowId xmlns:a16="http://schemas.microsoft.com/office/drawing/2014/main" val="10003"/>
                  </a:ext>
                </a:extLst>
              </a:tr>
              <a:tr h="370840">
                <a:tc>
                  <a:txBody>
                    <a:bodyPr/>
                    <a:lstStyle/>
                    <a:p>
                      <a:r>
                        <a:rPr lang="en-US" sz="1400" b="1" dirty="0"/>
                        <a:t>Carter Hall</a:t>
                      </a:r>
                    </a:p>
                  </a:txBody>
                  <a:tcPr anchor="ctr"/>
                </a:tc>
                <a:tc>
                  <a:txBody>
                    <a:bodyPr/>
                    <a:lstStyle/>
                    <a:p>
                      <a:r>
                        <a:rPr lang="en-US" sz="1400" b="1" dirty="0"/>
                        <a:t>Maryland</a:t>
                      </a:r>
                    </a:p>
                  </a:txBody>
                  <a:tcPr anchor="ctr"/>
                </a:tc>
                <a:tc>
                  <a:txBody>
                    <a:bodyPr/>
                    <a:lstStyle/>
                    <a:p>
                      <a:r>
                        <a:rPr lang="en-US" sz="1400" b="1" dirty="0"/>
                        <a:t>Cosmic</a:t>
                      </a:r>
                    </a:p>
                  </a:txBody>
                  <a:tcPr anchor="ctr"/>
                </a:tc>
                <a:tc>
                  <a:txBody>
                    <a:bodyPr/>
                    <a:lstStyle/>
                    <a:p>
                      <a:r>
                        <a:rPr lang="en-US" sz="900" b="1" dirty="0"/>
                        <a:t>The search for weakly interacting dark matter with liquid xenon</a:t>
                      </a:r>
                    </a:p>
                  </a:txBody>
                  <a:tcPr anchor="ctr"/>
                </a:tc>
                <a:extLst>
                  <a:ext uri="{0D108BD9-81ED-4DB2-BD59-A6C34878D82A}">
                    <a16:rowId xmlns:a16="http://schemas.microsoft.com/office/drawing/2014/main" val="10004"/>
                  </a:ext>
                </a:extLst>
              </a:tr>
              <a:tr h="370840">
                <a:tc>
                  <a:txBody>
                    <a:bodyPr/>
                    <a:lstStyle/>
                    <a:p>
                      <a:r>
                        <a:rPr lang="en-US" sz="1400" b="1" dirty="0"/>
                        <a:t>Christopher</a:t>
                      </a:r>
                      <a:r>
                        <a:rPr lang="en-US" sz="1400" b="1" baseline="0" dirty="0"/>
                        <a:t> </a:t>
                      </a:r>
                      <a:r>
                        <a:rPr lang="en-US" sz="1400" b="1" dirty="0"/>
                        <a:t>Hirata</a:t>
                      </a:r>
                    </a:p>
                  </a:txBody>
                  <a:tcPr anchor="ctr"/>
                </a:tc>
                <a:tc>
                  <a:txBody>
                    <a:bodyPr/>
                    <a:lstStyle/>
                    <a:p>
                      <a:r>
                        <a:rPr lang="en-US" sz="1400" b="1" dirty="0"/>
                        <a:t>Caltech</a:t>
                      </a:r>
                    </a:p>
                  </a:txBody>
                  <a:tcPr anchor="ctr"/>
                </a:tc>
                <a:tc>
                  <a:txBody>
                    <a:bodyPr/>
                    <a:lstStyle/>
                    <a:p>
                      <a:r>
                        <a:rPr lang="en-US" sz="1400" b="1" dirty="0"/>
                        <a:t>Theory</a:t>
                      </a:r>
                    </a:p>
                  </a:txBody>
                  <a:tcPr anchor="ctr"/>
                </a:tc>
                <a:tc>
                  <a:txBody>
                    <a:bodyPr/>
                    <a:lstStyle/>
                    <a:p>
                      <a:r>
                        <a:rPr lang="en-US" sz="900" b="1" dirty="0"/>
                        <a:t>Cosmological</a:t>
                      </a:r>
                      <a:r>
                        <a:rPr lang="en-US" sz="900" b="1" baseline="0" dirty="0"/>
                        <a:t> </a:t>
                      </a:r>
                      <a:r>
                        <a:rPr lang="en-US" sz="900" b="1" dirty="0"/>
                        <a:t>Probes</a:t>
                      </a:r>
                      <a:r>
                        <a:rPr lang="en-US" sz="900" b="1" baseline="0" dirty="0"/>
                        <a:t> </a:t>
                      </a:r>
                      <a:r>
                        <a:rPr lang="en-US" sz="900" b="1" dirty="0"/>
                        <a:t>of</a:t>
                      </a:r>
                      <a:r>
                        <a:rPr lang="en-US" sz="900" b="1" baseline="0" dirty="0"/>
                        <a:t> </a:t>
                      </a:r>
                      <a:r>
                        <a:rPr lang="en-US" sz="900" b="1" dirty="0"/>
                        <a:t>Fundamental</a:t>
                      </a:r>
                      <a:r>
                        <a:rPr lang="en-US" sz="900" b="1" baseline="0" dirty="0"/>
                        <a:t> </a:t>
                      </a:r>
                      <a:r>
                        <a:rPr lang="en-US" sz="900" b="1" dirty="0"/>
                        <a:t>Physics</a:t>
                      </a:r>
                    </a:p>
                  </a:txBody>
                  <a:tcPr anchor="ctr"/>
                </a:tc>
                <a:extLst>
                  <a:ext uri="{0D108BD9-81ED-4DB2-BD59-A6C34878D82A}">
                    <a16:rowId xmlns:a16="http://schemas.microsoft.com/office/drawing/2014/main" val="10005"/>
                  </a:ext>
                </a:extLst>
              </a:tr>
              <a:tr h="370840">
                <a:tc>
                  <a:txBody>
                    <a:bodyPr/>
                    <a:lstStyle/>
                    <a:p>
                      <a:r>
                        <a:rPr lang="en-US" sz="1400" b="1" dirty="0"/>
                        <a:t>Alberto Nicolis</a:t>
                      </a:r>
                    </a:p>
                  </a:txBody>
                  <a:tcPr anchor="ctr"/>
                </a:tc>
                <a:tc>
                  <a:txBody>
                    <a:bodyPr/>
                    <a:lstStyle/>
                    <a:p>
                      <a:r>
                        <a:rPr lang="en-US" sz="1400" b="1" dirty="0"/>
                        <a:t>Columbia</a:t>
                      </a:r>
                    </a:p>
                  </a:txBody>
                  <a:tcPr anchor="ctr"/>
                </a:tc>
                <a:tc>
                  <a:txBody>
                    <a:bodyPr/>
                    <a:lstStyle/>
                    <a:p>
                      <a:r>
                        <a:rPr lang="en-US" sz="1400" b="1" dirty="0"/>
                        <a:t>Theory</a:t>
                      </a:r>
                    </a:p>
                  </a:txBody>
                  <a:tcPr anchor="ctr"/>
                </a:tc>
                <a:tc>
                  <a:txBody>
                    <a:bodyPr/>
                    <a:lstStyle/>
                    <a:p>
                      <a:r>
                        <a:rPr lang="en-US" sz="900" b="1" dirty="0"/>
                        <a:t>Quantum Field Theories for Cosmology</a:t>
                      </a:r>
                    </a:p>
                  </a:txBody>
                  <a:tcPr anchor="ctr"/>
                </a:tc>
                <a:extLst>
                  <a:ext uri="{0D108BD9-81ED-4DB2-BD59-A6C34878D82A}">
                    <a16:rowId xmlns:a16="http://schemas.microsoft.com/office/drawing/2014/main" val="10006"/>
                  </a:ext>
                </a:extLst>
              </a:tr>
              <a:tr h="370840">
                <a:tc>
                  <a:txBody>
                    <a:bodyPr/>
                    <a:lstStyle/>
                    <a:p>
                      <a:r>
                        <a:rPr lang="en-US" sz="1400" b="1" dirty="0"/>
                        <a:t>Ryan B. Patterson</a:t>
                      </a:r>
                    </a:p>
                  </a:txBody>
                  <a:tcPr anchor="ctr"/>
                </a:tc>
                <a:tc>
                  <a:txBody>
                    <a:bodyPr/>
                    <a:lstStyle/>
                    <a:p>
                      <a:r>
                        <a:rPr lang="en-US" sz="1400" b="1" dirty="0"/>
                        <a:t>Caltech</a:t>
                      </a:r>
                    </a:p>
                  </a:txBody>
                  <a:tcPr anchor="ctr"/>
                </a:tc>
                <a:tc>
                  <a:txBody>
                    <a:bodyPr/>
                    <a:lstStyle/>
                    <a:p>
                      <a:r>
                        <a:rPr lang="en-US" sz="1400" b="1" dirty="0"/>
                        <a:t>Intensity</a:t>
                      </a:r>
                    </a:p>
                  </a:txBody>
                  <a:tcPr anchor="ctr"/>
                </a:tc>
                <a:tc>
                  <a:txBody>
                    <a:bodyPr/>
                    <a:lstStyle/>
                    <a:p>
                      <a:r>
                        <a:rPr lang="en-US" sz="900" b="1" dirty="0"/>
                        <a:t>Developing novel techniques for readout, calibration, and event selection</a:t>
                      </a:r>
                      <a:r>
                        <a:rPr lang="en-US" sz="900" b="1" baseline="0" dirty="0"/>
                        <a:t> </a:t>
                      </a:r>
                      <a:r>
                        <a:rPr lang="en-US" sz="900" b="1" dirty="0"/>
                        <a:t>in the NO A long-baseline neutrino experiment</a:t>
                      </a:r>
                    </a:p>
                  </a:txBody>
                  <a:tcPr anchor="ctr"/>
                </a:tc>
                <a:extLst>
                  <a:ext uri="{0D108BD9-81ED-4DB2-BD59-A6C34878D82A}">
                    <a16:rowId xmlns:a16="http://schemas.microsoft.com/office/drawing/2014/main" val="10007"/>
                  </a:ext>
                </a:extLst>
              </a:tr>
              <a:tr h="370840">
                <a:tc>
                  <a:txBody>
                    <a:bodyPr/>
                    <a:lstStyle/>
                    <a:p>
                      <a:r>
                        <a:rPr lang="en-US" sz="1400" b="1" dirty="0"/>
                        <a:t>Thomas Proslier</a:t>
                      </a:r>
                    </a:p>
                  </a:txBody>
                  <a:tcPr anchor="ctr"/>
                </a:tc>
                <a:tc>
                  <a:txBody>
                    <a:bodyPr/>
                    <a:lstStyle/>
                    <a:p>
                      <a:r>
                        <a:rPr lang="en-US" sz="1400" b="1" dirty="0"/>
                        <a:t> ANL</a:t>
                      </a:r>
                    </a:p>
                  </a:txBody>
                  <a:tcPr anchor="ctr"/>
                </a:tc>
                <a:tc>
                  <a:txBody>
                    <a:bodyPr/>
                    <a:lstStyle/>
                    <a:p>
                      <a:r>
                        <a:rPr lang="en-US" sz="1400" b="1" dirty="0"/>
                        <a:t>Accelerator</a:t>
                      </a:r>
                    </a:p>
                  </a:txBody>
                  <a:tcPr anchor="ctr"/>
                </a:tc>
                <a:tc>
                  <a:txBody>
                    <a:bodyPr/>
                    <a:lstStyle/>
                    <a:p>
                      <a:r>
                        <a:rPr lang="en-US" sz="900" b="1" dirty="0"/>
                        <a:t>Atomic Layer Deposition: An innovative approach to improve the performance of high energy physics accelerators</a:t>
                      </a:r>
                    </a:p>
                  </a:txBody>
                  <a:tcPr anchor="ctr"/>
                </a:tc>
                <a:extLst>
                  <a:ext uri="{0D108BD9-81ED-4DB2-BD59-A6C34878D82A}">
                    <a16:rowId xmlns:a16="http://schemas.microsoft.com/office/drawing/2014/main" val="10008"/>
                  </a:ext>
                </a:extLst>
              </a:tr>
              <a:tr h="370840">
                <a:tc>
                  <a:txBody>
                    <a:bodyPr/>
                    <a:lstStyle/>
                    <a:p>
                      <a:r>
                        <a:rPr lang="en-US" sz="1400" b="1" dirty="0"/>
                        <a:t>Anze Slosar</a:t>
                      </a:r>
                    </a:p>
                  </a:txBody>
                  <a:tcPr anchor="ctr"/>
                </a:tc>
                <a:tc>
                  <a:txBody>
                    <a:bodyPr/>
                    <a:lstStyle/>
                    <a:p>
                      <a:r>
                        <a:rPr lang="en-US" sz="1400" b="1" dirty="0"/>
                        <a:t>BNL</a:t>
                      </a:r>
                    </a:p>
                  </a:txBody>
                  <a:tcPr anchor="ctr"/>
                </a:tc>
                <a:tc>
                  <a:txBody>
                    <a:bodyPr/>
                    <a:lstStyle/>
                    <a:p>
                      <a:r>
                        <a:rPr lang="en-US" sz="1400" b="1" dirty="0"/>
                        <a:t>Cosmic</a:t>
                      </a:r>
                    </a:p>
                  </a:txBody>
                  <a:tcPr anchor="ctr"/>
                </a:tc>
                <a:tc>
                  <a:txBody>
                    <a:bodyPr/>
                    <a:lstStyle/>
                    <a:p>
                      <a:r>
                        <a:rPr lang="en-US" sz="900" b="1" dirty="0"/>
                        <a:t>Cosmology with the Lyman-alpha forest</a:t>
                      </a:r>
                    </a:p>
                  </a:txBody>
                  <a:tcPr anchor="ctr"/>
                </a:tc>
                <a:extLst>
                  <a:ext uri="{0D108BD9-81ED-4DB2-BD59-A6C34878D82A}">
                    <a16:rowId xmlns:a16="http://schemas.microsoft.com/office/drawing/2014/main" val="10009"/>
                  </a:ext>
                </a:extLst>
              </a:tr>
              <a:tr h="370840">
                <a:tc>
                  <a:txBody>
                    <a:bodyPr/>
                    <a:lstStyle/>
                    <a:p>
                      <a:r>
                        <a:rPr lang="en-US" sz="1400" b="1" dirty="0"/>
                        <a:t>Jesse Thaler</a:t>
                      </a:r>
                    </a:p>
                  </a:txBody>
                  <a:tcPr anchor="ctr"/>
                </a:tc>
                <a:tc>
                  <a:txBody>
                    <a:bodyPr/>
                    <a:lstStyle/>
                    <a:p>
                      <a:r>
                        <a:rPr lang="en-US" sz="1400" b="1" dirty="0"/>
                        <a:t>MIT</a:t>
                      </a:r>
                    </a:p>
                  </a:txBody>
                  <a:tcPr anchor="ctr"/>
                </a:tc>
                <a:tc>
                  <a:txBody>
                    <a:bodyPr/>
                    <a:lstStyle/>
                    <a:p>
                      <a:r>
                        <a:rPr lang="en-US" sz="1400" b="1" dirty="0"/>
                        <a:t>Theory</a:t>
                      </a:r>
                    </a:p>
                  </a:txBody>
                  <a:tcPr anchor="ctr"/>
                </a:tc>
                <a:tc>
                  <a:txBody>
                    <a:bodyPr/>
                    <a:lstStyle/>
                    <a:p>
                      <a:r>
                        <a:rPr lang="en-US" sz="900" b="1" dirty="0"/>
                        <a:t>Interpreting New Data from the High Energy Frontier</a:t>
                      </a:r>
                    </a:p>
                  </a:txBody>
                  <a:tcPr anchor="ctr"/>
                </a:tc>
                <a:extLst>
                  <a:ext uri="{0D108BD9-81ED-4DB2-BD59-A6C34878D82A}">
                    <a16:rowId xmlns:a16="http://schemas.microsoft.com/office/drawing/2014/main" val="10010"/>
                  </a:ext>
                </a:extLst>
              </a:tr>
              <a:tr h="370840">
                <a:tc>
                  <a:txBody>
                    <a:bodyPr/>
                    <a:lstStyle/>
                    <a:p>
                      <a:r>
                        <a:rPr lang="en-US" sz="1400" b="1" dirty="0"/>
                        <a:t>Anastasia </a:t>
                      </a:r>
                      <a:r>
                        <a:rPr lang="en-US" sz="1400" b="1" dirty="0" err="1"/>
                        <a:t>Volovich</a:t>
                      </a:r>
                      <a:endParaRPr lang="en-US" sz="1400" b="1" dirty="0"/>
                    </a:p>
                  </a:txBody>
                  <a:tcPr anchor="ctr"/>
                </a:tc>
                <a:tc>
                  <a:txBody>
                    <a:bodyPr/>
                    <a:lstStyle/>
                    <a:p>
                      <a:r>
                        <a:rPr lang="en-US" sz="1400" b="1" dirty="0"/>
                        <a:t>Brown</a:t>
                      </a:r>
                      <a:r>
                        <a:rPr lang="en-US" sz="1400" b="1" dirty="0">
                          <a:solidFill>
                            <a:srgbClr val="003399"/>
                          </a:solidFill>
                        </a:rPr>
                        <a:t>#</a:t>
                      </a:r>
                    </a:p>
                  </a:txBody>
                  <a:tcPr anchor="ctr"/>
                </a:tc>
                <a:tc>
                  <a:txBody>
                    <a:bodyPr/>
                    <a:lstStyle/>
                    <a:p>
                      <a:r>
                        <a:rPr lang="en-US" sz="1400" b="1" dirty="0"/>
                        <a:t>Theory</a:t>
                      </a:r>
                    </a:p>
                  </a:txBody>
                  <a:tcPr anchor="ctr"/>
                </a:tc>
                <a:tc>
                  <a:txBody>
                    <a:bodyPr/>
                    <a:lstStyle/>
                    <a:p>
                      <a:r>
                        <a:rPr lang="en-US" sz="900" b="1" dirty="0"/>
                        <a:t>Miracles in Scattering Amplitudes: from QCD to Gravity</a:t>
                      </a:r>
                    </a:p>
                  </a:txBody>
                  <a:tcPr anchor="ctr"/>
                </a:tc>
                <a:extLst>
                  <a:ext uri="{0D108BD9-81ED-4DB2-BD59-A6C34878D82A}">
                    <a16:rowId xmlns:a16="http://schemas.microsoft.com/office/drawing/2014/main" val="10011"/>
                  </a:ext>
                </a:extLst>
              </a:tr>
              <a:tr h="370840">
                <a:tc>
                  <a:txBody>
                    <a:bodyPr/>
                    <a:lstStyle/>
                    <a:p>
                      <a:r>
                        <a:rPr lang="en-US" sz="1400" b="1" dirty="0"/>
                        <a:t>Faya Wang</a:t>
                      </a:r>
                    </a:p>
                  </a:txBody>
                  <a:tcPr anchor="ctr"/>
                </a:tc>
                <a:tc>
                  <a:txBody>
                    <a:bodyPr/>
                    <a:lstStyle/>
                    <a:p>
                      <a:r>
                        <a:rPr lang="en-US" sz="1400" b="1" dirty="0"/>
                        <a:t>SLAC</a:t>
                      </a:r>
                    </a:p>
                  </a:txBody>
                  <a:tcPr anchor="ctr"/>
                </a:tc>
                <a:tc>
                  <a:txBody>
                    <a:bodyPr/>
                    <a:lstStyle/>
                    <a:p>
                      <a:r>
                        <a:rPr lang="en-US" sz="1400" b="1" dirty="0"/>
                        <a:t>Accelerator</a:t>
                      </a:r>
                    </a:p>
                  </a:txBody>
                  <a:tcPr anchor="ctr"/>
                </a:tc>
                <a:tc>
                  <a:txBody>
                    <a:bodyPr/>
                    <a:lstStyle/>
                    <a:p>
                      <a:r>
                        <a:rPr lang="en-US" sz="900" b="1" dirty="0"/>
                        <a:t>RF Breakdown Dependence on Electric and Magnetic</a:t>
                      </a:r>
                      <a:r>
                        <a:rPr lang="en-US" sz="900" b="1" baseline="0" dirty="0"/>
                        <a:t> </a:t>
                      </a:r>
                      <a:r>
                        <a:rPr lang="en-US" sz="900" b="1" dirty="0"/>
                        <a:t>Fields and Pulsed</a:t>
                      </a:r>
                      <a:r>
                        <a:rPr lang="en-US" sz="900" b="1" baseline="0" dirty="0"/>
                        <a:t> </a:t>
                      </a:r>
                      <a:r>
                        <a:rPr lang="en-US" sz="900" b="1" dirty="0"/>
                        <a:t>Heating</a:t>
                      </a:r>
                    </a:p>
                  </a:txBody>
                  <a:tcPr anchor="ctr"/>
                </a:tc>
                <a:extLst>
                  <a:ext uri="{0D108BD9-81ED-4DB2-BD59-A6C34878D82A}">
                    <a16:rowId xmlns:a16="http://schemas.microsoft.com/office/drawing/2014/main" val="10012"/>
                  </a:ext>
                </a:extLst>
              </a:tr>
              <a:tr h="370840">
                <a:tc>
                  <a:txBody>
                    <a:bodyPr/>
                    <a:lstStyle/>
                    <a:p>
                      <a:r>
                        <a:rPr lang="en-US" sz="1400" b="1" dirty="0"/>
                        <a:t>Jinlong Zhang</a:t>
                      </a:r>
                    </a:p>
                  </a:txBody>
                  <a:tcPr anchor="ctr"/>
                </a:tc>
                <a:tc>
                  <a:txBody>
                    <a:bodyPr/>
                    <a:lstStyle/>
                    <a:p>
                      <a:r>
                        <a:rPr lang="en-US" sz="1400" b="1" dirty="0"/>
                        <a:t>ANL</a:t>
                      </a:r>
                    </a:p>
                  </a:txBody>
                  <a:tcPr anchor="ctr"/>
                </a:tc>
                <a:tc>
                  <a:txBody>
                    <a:bodyPr/>
                    <a:lstStyle/>
                    <a:p>
                      <a:r>
                        <a:rPr lang="en-US" sz="1400" b="1" dirty="0"/>
                        <a:t>Energy</a:t>
                      </a:r>
                    </a:p>
                  </a:txBody>
                  <a:tcPr anchor="ctr"/>
                </a:tc>
                <a:tc>
                  <a:txBody>
                    <a:bodyPr/>
                    <a:lstStyle/>
                    <a:p>
                      <a:r>
                        <a:rPr lang="en-US" sz="900" b="1" dirty="0"/>
                        <a:t>Enhancement of the Trigger Capability for New Physics at the Large Hadron Collider</a:t>
                      </a:r>
                    </a:p>
                  </a:txBody>
                  <a:tcPr anchor="ctr"/>
                </a:tc>
                <a:extLst>
                  <a:ext uri="{0D108BD9-81ED-4DB2-BD59-A6C34878D82A}">
                    <a16:rowId xmlns:a16="http://schemas.microsoft.com/office/drawing/2014/main" val="10013"/>
                  </a:ext>
                </a:extLst>
              </a:tr>
            </a:tbl>
          </a:graphicData>
        </a:graphic>
      </p:graphicFrame>
      <p:sp>
        <p:nvSpPr>
          <p:cNvPr id="8" name="TextBox 7">
            <a:extLst>
              <a:ext uri="{FF2B5EF4-FFF2-40B4-BE49-F238E27FC236}">
                <a16:creationId xmlns:a16="http://schemas.microsoft.com/office/drawing/2014/main" id="{FD128443-4BA2-4BF2-ACBE-58B8148BB895}"/>
              </a:ext>
            </a:extLst>
          </p:cNvPr>
          <p:cNvSpPr txBox="1"/>
          <p:nvPr/>
        </p:nvSpPr>
        <p:spPr>
          <a:xfrm>
            <a:off x="3373821" y="6118035"/>
            <a:ext cx="5213131" cy="461665"/>
          </a:xfrm>
          <a:prstGeom prst="rect">
            <a:avLst/>
          </a:prstGeom>
          <a:noFill/>
        </p:spPr>
        <p:txBody>
          <a:bodyPr wrap="square" rtlCol="0">
            <a:spAutoFit/>
          </a:bodyPr>
          <a:lstStyle/>
          <a:p>
            <a:r>
              <a:rPr lang="en-US" sz="1200" b="1" dirty="0">
                <a:solidFill>
                  <a:srgbClr val="003399"/>
                </a:solidFill>
              </a:rPr>
              <a:t># Also funded by DOE Established Program to Stimulate Competitive Research</a:t>
            </a:r>
          </a:p>
        </p:txBody>
      </p:sp>
      <p:sp>
        <p:nvSpPr>
          <p:cNvPr id="3" name="Footer Placeholder 2">
            <a:extLst>
              <a:ext uri="{FF2B5EF4-FFF2-40B4-BE49-F238E27FC236}">
                <a16:creationId xmlns:a16="http://schemas.microsoft.com/office/drawing/2014/main" id="{40BA0715-EE91-41C5-A4B2-A977A8FC8249}"/>
              </a:ext>
            </a:extLst>
          </p:cNvPr>
          <p:cNvSpPr>
            <a:spLocks noGrp="1"/>
          </p:cNvSpPr>
          <p:nvPr>
            <p:ph type="ftr" sz="quarter" idx="11"/>
          </p:nvPr>
        </p:nvSpPr>
        <p:spPr/>
        <p:txBody>
          <a:bodyPr/>
          <a:lstStyle/>
          <a:p>
            <a:r>
              <a:rPr lang="en-US"/>
              <a:t>HEP @ 53rd Annual Users Mtg</a:t>
            </a:r>
            <a:endParaRPr lang="en-US" dirty="0"/>
          </a:p>
        </p:txBody>
      </p:sp>
      <p:sp>
        <p:nvSpPr>
          <p:cNvPr id="9" name="Slide Number Placeholder 8">
            <a:extLst>
              <a:ext uri="{FF2B5EF4-FFF2-40B4-BE49-F238E27FC236}">
                <a16:creationId xmlns:a16="http://schemas.microsoft.com/office/drawing/2014/main" id="{DBF6CF89-1F40-4E55-867E-C8ABCCF5436A}"/>
              </a:ext>
            </a:extLst>
          </p:cNvPr>
          <p:cNvSpPr>
            <a:spLocks noGrp="1"/>
          </p:cNvSpPr>
          <p:nvPr>
            <p:ph type="sldNum" sz="quarter" idx="12"/>
          </p:nvPr>
        </p:nvSpPr>
        <p:spPr/>
        <p:txBody>
          <a:bodyPr/>
          <a:lstStyle/>
          <a:p>
            <a:fld id="{600448BA-62AF-4340-AB5F-316C0E06117B}" type="slidenum">
              <a:rPr lang="en-US" smtClean="0"/>
              <a:pPr/>
              <a:t>170</a:t>
            </a:fld>
            <a:endParaRPr lang="en-US"/>
          </a:p>
        </p:txBody>
      </p:sp>
    </p:spTree>
    <p:extLst>
      <p:ext uri="{BB962C8B-B14F-4D97-AF65-F5344CB8AC3E}">
        <p14:creationId xmlns:p14="http://schemas.microsoft.com/office/powerpoint/2010/main" val="36414136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367863" y="1138003"/>
          <a:ext cx="8481849" cy="4341459"/>
        </p:xfrm>
        <a:graphic>
          <a:graphicData uri="http://schemas.openxmlformats.org/drawingml/2006/table">
            <a:tbl>
              <a:tblPr>
                <a:tableStyleId>{5C22544A-7EE6-4342-B048-85BDC9FD1C3A}</a:tableStyleId>
              </a:tblPr>
              <a:tblGrid>
                <a:gridCol w="1765739">
                  <a:extLst>
                    <a:ext uri="{9D8B030D-6E8A-4147-A177-3AD203B41FA5}">
                      <a16:colId xmlns:a16="http://schemas.microsoft.com/office/drawing/2014/main" val="20001"/>
                    </a:ext>
                  </a:extLst>
                </a:gridCol>
                <a:gridCol w="1555531">
                  <a:extLst>
                    <a:ext uri="{9D8B030D-6E8A-4147-A177-3AD203B41FA5}">
                      <a16:colId xmlns:a16="http://schemas.microsoft.com/office/drawing/2014/main" val="20002"/>
                    </a:ext>
                  </a:extLst>
                </a:gridCol>
                <a:gridCol w="2438400">
                  <a:extLst>
                    <a:ext uri="{9D8B030D-6E8A-4147-A177-3AD203B41FA5}">
                      <a16:colId xmlns:a16="http://schemas.microsoft.com/office/drawing/2014/main" val="20003"/>
                    </a:ext>
                  </a:extLst>
                </a:gridCol>
                <a:gridCol w="1258529">
                  <a:extLst>
                    <a:ext uri="{9D8B030D-6E8A-4147-A177-3AD203B41FA5}">
                      <a16:colId xmlns:a16="http://schemas.microsoft.com/office/drawing/2014/main" val="20004"/>
                    </a:ext>
                  </a:extLst>
                </a:gridCol>
                <a:gridCol w="1463650">
                  <a:extLst>
                    <a:ext uri="{9D8B030D-6E8A-4147-A177-3AD203B41FA5}">
                      <a16:colId xmlns:a16="http://schemas.microsoft.com/office/drawing/2014/main" val="20007"/>
                    </a:ext>
                  </a:extLst>
                </a:gridCol>
              </a:tblGrid>
              <a:tr h="423784">
                <a:tc gridSpan="2">
                  <a:txBody>
                    <a:bodyPr/>
                    <a:lstStyle/>
                    <a:p>
                      <a:pPr algn="ctr" fontAlgn="b"/>
                      <a:r>
                        <a:rPr lang="en-US" sz="1800" b="1" i="0" u="none" strike="noStrike" dirty="0">
                          <a:solidFill>
                            <a:srgbClr val="000000"/>
                          </a:solidFill>
                          <a:effectLst/>
                          <a:latin typeface="+mj-lt"/>
                        </a:rPr>
                        <a:t>PI</a:t>
                      </a:r>
                      <a:r>
                        <a:rPr lang="en-US" sz="1800" b="1" i="0" u="none" strike="noStrike" baseline="0" dirty="0">
                          <a:solidFill>
                            <a:srgbClr val="000000"/>
                          </a:solidFill>
                          <a:effectLst/>
                          <a:latin typeface="+mj-lt"/>
                        </a:rPr>
                        <a:t> </a:t>
                      </a:r>
                      <a:endParaRPr lang="en-US" sz="1800" b="1" i="0" u="none" strike="noStrike" dirty="0">
                        <a:solidFill>
                          <a:srgbClr val="000000"/>
                        </a:solidFill>
                        <a:effectLst/>
                        <a:latin typeface="+mj-lt"/>
                      </a:endParaRPr>
                    </a:p>
                  </a:txBody>
                  <a:tcPr marL="0" marR="0" marT="0" marB="0" anchor="ctr"/>
                </a:tc>
                <a:tc hMerge="1">
                  <a:txBody>
                    <a:bodyPr/>
                    <a:lstStyle/>
                    <a:p>
                      <a:pPr algn="l" fontAlgn="b"/>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b="1" i="0" u="none" strike="noStrike" dirty="0">
                          <a:solidFill>
                            <a:srgbClr val="000000"/>
                          </a:solidFill>
                          <a:effectLst/>
                          <a:latin typeface="+mj-lt"/>
                        </a:rPr>
                        <a:t> Institution</a:t>
                      </a:r>
                    </a:p>
                  </a:txBody>
                  <a:tcPr marL="0" marR="0" marT="0" marB="0" anchor="ctr"/>
                </a:tc>
                <a:tc>
                  <a:txBody>
                    <a:bodyPr/>
                    <a:lstStyle/>
                    <a:p>
                      <a:pPr algn="ctr" fontAlgn="b"/>
                      <a:r>
                        <a:rPr lang="en-US" sz="1800" b="1" i="0" u="none" strike="noStrike" dirty="0">
                          <a:solidFill>
                            <a:srgbClr val="000000"/>
                          </a:solidFill>
                          <a:effectLst/>
                          <a:latin typeface="+mj-lt"/>
                        </a:rPr>
                        <a:t>PhD</a:t>
                      </a:r>
                    </a:p>
                  </a:txBody>
                  <a:tcPr marL="0" marR="0" marT="0" marB="0" anchor="ctr"/>
                </a:tc>
                <a:tc>
                  <a:txBody>
                    <a:bodyPr/>
                    <a:lstStyle/>
                    <a:p>
                      <a:pPr algn="ctr" fontAlgn="b"/>
                      <a:r>
                        <a:rPr lang="en-US" sz="1800" b="1" i="0" u="none" strike="noStrike" dirty="0">
                          <a:solidFill>
                            <a:srgbClr val="000000"/>
                          </a:solidFill>
                          <a:effectLst/>
                          <a:latin typeface="+mj-lt"/>
                        </a:rPr>
                        <a:t>Thrust</a:t>
                      </a:r>
                    </a:p>
                  </a:txBody>
                  <a:tcPr marL="0" marR="0" marT="0" marB="0" anchor="ctr"/>
                </a:tc>
                <a:extLst>
                  <a:ext uri="{0D108BD9-81ED-4DB2-BD59-A6C34878D82A}">
                    <a16:rowId xmlns:a16="http://schemas.microsoft.com/office/drawing/2014/main" val="10000"/>
                  </a:ext>
                </a:extLst>
              </a:tr>
              <a:tr h="276759">
                <a:tc>
                  <a:txBody>
                    <a:bodyPr/>
                    <a:lstStyle/>
                    <a:p>
                      <a:pPr algn="l" fontAlgn="b"/>
                      <a:r>
                        <a:rPr lang="en-US" sz="1800" u="none" strike="noStrike" dirty="0">
                          <a:effectLst/>
                          <a:latin typeface="+mj-lt"/>
                        </a:rPr>
                        <a:t>Marino</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a:effectLst/>
                          <a:latin typeface="+mj-lt"/>
                        </a:rPr>
                        <a:t>Alysia</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a:effectLst/>
                          <a:latin typeface="+mj-lt"/>
                        </a:rPr>
                        <a:t>Colorado</a:t>
                      </a:r>
                      <a:endParaRPr lang="en-US" sz="1800" b="0" i="0" u="none" strike="noStrike" dirty="0">
                        <a:solidFill>
                          <a:srgbClr val="000000"/>
                        </a:solidFill>
                        <a:effectLst/>
                        <a:latin typeface="+mj-lt"/>
                      </a:endParaRPr>
                    </a:p>
                  </a:txBody>
                  <a:tcPr marL="0" marR="0" marT="0" marB="0" anchor="ctr"/>
                </a:tc>
                <a:tc>
                  <a:txBody>
                    <a:bodyPr/>
                    <a:lstStyle/>
                    <a:p>
                      <a:pPr algn="ctr" fontAlgn="b"/>
                      <a:r>
                        <a:rPr lang="en-US" sz="1800" u="none" strike="noStrike" dirty="0">
                          <a:effectLst/>
                          <a:latin typeface="+mj-lt"/>
                        </a:rPr>
                        <a:t>2004</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a:effectLst/>
                          <a:latin typeface="+mj-lt"/>
                        </a:rPr>
                        <a:t>Intensity</a:t>
                      </a:r>
                      <a:endParaRPr lang="en-US" sz="1800" b="0" i="0" u="none" strike="noStrike" dirty="0">
                        <a:solidFill>
                          <a:srgbClr val="000000"/>
                        </a:solidFill>
                        <a:effectLst/>
                        <a:latin typeface="+mj-lt"/>
                      </a:endParaRPr>
                    </a:p>
                  </a:txBody>
                  <a:tcPr marL="0" marR="0" marT="0" marB="0" anchor="ctr"/>
                </a:tc>
                <a:extLst>
                  <a:ext uri="{0D108BD9-81ED-4DB2-BD59-A6C34878D82A}">
                    <a16:rowId xmlns:a16="http://schemas.microsoft.com/office/drawing/2014/main" val="10001"/>
                  </a:ext>
                </a:extLst>
              </a:tr>
              <a:tr h="276759">
                <a:tc>
                  <a:txBody>
                    <a:bodyPr/>
                    <a:lstStyle/>
                    <a:p>
                      <a:pPr algn="l" fontAlgn="b"/>
                      <a:r>
                        <a:rPr lang="en-US" sz="1800" u="none" strike="noStrike" dirty="0">
                          <a:effectLst/>
                          <a:latin typeface="+mj-lt"/>
                        </a:rPr>
                        <a:t>Schwartz</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a:effectLst/>
                          <a:latin typeface="+mj-lt"/>
                        </a:rPr>
                        <a:t>Matthew</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a:effectLst/>
                          <a:latin typeface="+mj-lt"/>
                        </a:rPr>
                        <a:t>Harvard</a:t>
                      </a:r>
                      <a:endParaRPr lang="en-US" sz="1800" b="0" i="0" u="none" strike="noStrike" dirty="0">
                        <a:solidFill>
                          <a:srgbClr val="000000"/>
                        </a:solidFill>
                        <a:effectLst/>
                        <a:latin typeface="+mj-lt"/>
                      </a:endParaRPr>
                    </a:p>
                  </a:txBody>
                  <a:tcPr marL="0" marR="0" marT="0" marB="0" anchor="ctr"/>
                </a:tc>
                <a:tc>
                  <a:txBody>
                    <a:bodyPr/>
                    <a:lstStyle/>
                    <a:p>
                      <a:pPr algn="ctr" fontAlgn="b"/>
                      <a:r>
                        <a:rPr lang="en-US" sz="1800" u="none" strike="noStrike" dirty="0">
                          <a:effectLst/>
                          <a:latin typeface="+mj-lt"/>
                        </a:rPr>
                        <a:t>2003</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a:effectLst/>
                          <a:latin typeface="+mj-lt"/>
                        </a:rPr>
                        <a:t>Theory</a:t>
                      </a:r>
                      <a:endParaRPr lang="en-US" sz="1800" b="0" i="0" u="none" strike="noStrike" dirty="0">
                        <a:solidFill>
                          <a:srgbClr val="000000"/>
                        </a:solidFill>
                        <a:effectLst/>
                        <a:latin typeface="+mj-lt"/>
                      </a:endParaRPr>
                    </a:p>
                  </a:txBody>
                  <a:tcPr marL="0" marR="0" marT="0" marB="0" anchor="ctr"/>
                </a:tc>
                <a:extLst>
                  <a:ext uri="{0D108BD9-81ED-4DB2-BD59-A6C34878D82A}">
                    <a16:rowId xmlns:a16="http://schemas.microsoft.com/office/drawing/2014/main" val="10002"/>
                  </a:ext>
                </a:extLst>
              </a:tr>
              <a:tr h="276759">
                <a:tc>
                  <a:txBody>
                    <a:bodyPr/>
                    <a:lstStyle/>
                    <a:p>
                      <a:pPr algn="l" fontAlgn="b"/>
                      <a:r>
                        <a:rPr lang="en-US" sz="1800" u="none" strike="noStrike" dirty="0">
                          <a:effectLst/>
                          <a:latin typeface="+mj-lt"/>
                        </a:rPr>
                        <a:t>Mauger</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a:effectLst/>
                          <a:latin typeface="+mj-lt"/>
                        </a:rPr>
                        <a:t>Christopher</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a:effectLst/>
                          <a:latin typeface="+mj-lt"/>
                        </a:rPr>
                        <a:t>LANL</a:t>
                      </a:r>
                      <a:endParaRPr lang="en-US" sz="1800" b="0" i="0" u="none" strike="noStrike" dirty="0">
                        <a:solidFill>
                          <a:srgbClr val="000000"/>
                        </a:solidFill>
                        <a:effectLst/>
                        <a:latin typeface="+mj-lt"/>
                      </a:endParaRPr>
                    </a:p>
                  </a:txBody>
                  <a:tcPr marL="0" marR="0" marT="0" marB="0" anchor="ctr"/>
                </a:tc>
                <a:tc>
                  <a:txBody>
                    <a:bodyPr/>
                    <a:lstStyle/>
                    <a:p>
                      <a:pPr algn="ctr" fontAlgn="b"/>
                      <a:r>
                        <a:rPr lang="en-US" sz="1800" u="none" strike="noStrike" dirty="0">
                          <a:effectLst/>
                          <a:latin typeface="+mj-lt"/>
                        </a:rPr>
                        <a:t>2002</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a:effectLst/>
                          <a:latin typeface="+mj-lt"/>
                        </a:rPr>
                        <a:t>Intensity</a:t>
                      </a:r>
                      <a:endParaRPr lang="en-US" sz="1800" b="0" i="0" u="none" strike="noStrike" dirty="0">
                        <a:solidFill>
                          <a:srgbClr val="000000"/>
                        </a:solidFill>
                        <a:effectLst/>
                        <a:latin typeface="+mj-lt"/>
                      </a:endParaRPr>
                    </a:p>
                  </a:txBody>
                  <a:tcPr marL="0" marR="0" marT="0" marB="0" anchor="ctr"/>
                </a:tc>
                <a:extLst>
                  <a:ext uri="{0D108BD9-81ED-4DB2-BD59-A6C34878D82A}">
                    <a16:rowId xmlns:a16="http://schemas.microsoft.com/office/drawing/2014/main" val="10003"/>
                  </a:ext>
                </a:extLst>
              </a:tr>
              <a:tr h="276759">
                <a:tc>
                  <a:txBody>
                    <a:bodyPr/>
                    <a:lstStyle/>
                    <a:p>
                      <a:pPr algn="l" fontAlgn="b"/>
                      <a:r>
                        <a:rPr lang="en-US" sz="1800" u="none" strike="noStrike" dirty="0">
                          <a:effectLst/>
                          <a:latin typeface="+mj-lt"/>
                        </a:rPr>
                        <a:t>Smirova</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err="1">
                          <a:effectLst/>
                          <a:latin typeface="+mj-lt"/>
                        </a:rPr>
                        <a:t>Evgenya</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a:effectLst/>
                          <a:latin typeface="+mj-lt"/>
                        </a:rPr>
                        <a:t>LANL</a:t>
                      </a:r>
                      <a:endParaRPr lang="en-US" sz="1800" b="0" i="0" u="none" strike="noStrike" dirty="0">
                        <a:solidFill>
                          <a:srgbClr val="000000"/>
                        </a:solidFill>
                        <a:effectLst/>
                        <a:latin typeface="+mj-lt"/>
                      </a:endParaRPr>
                    </a:p>
                  </a:txBody>
                  <a:tcPr marL="0" marR="0" marT="0" marB="0" anchor="ctr"/>
                </a:tc>
                <a:tc>
                  <a:txBody>
                    <a:bodyPr/>
                    <a:lstStyle/>
                    <a:p>
                      <a:pPr algn="ctr" fontAlgn="b"/>
                      <a:r>
                        <a:rPr lang="en-US" sz="1800" u="none" strike="noStrike" dirty="0">
                          <a:effectLst/>
                          <a:latin typeface="+mj-lt"/>
                        </a:rPr>
                        <a:t>2005</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a:effectLst/>
                          <a:latin typeface="+mj-lt"/>
                        </a:rPr>
                        <a:t>ACC</a:t>
                      </a:r>
                      <a:endParaRPr lang="en-US" sz="1800" b="0" i="0" u="none" strike="noStrike" dirty="0">
                        <a:solidFill>
                          <a:srgbClr val="000000"/>
                        </a:solidFill>
                        <a:effectLst/>
                        <a:latin typeface="+mj-lt"/>
                      </a:endParaRPr>
                    </a:p>
                  </a:txBody>
                  <a:tcPr marL="0" marR="0" marT="0" marB="0" anchor="ctr"/>
                </a:tc>
                <a:extLst>
                  <a:ext uri="{0D108BD9-81ED-4DB2-BD59-A6C34878D82A}">
                    <a16:rowId xmlns:a16="http://schemas.microsoft.com/office/drawing/2014/main" val="10004"/>
                  </a:ext>
                </a:extLst>
              </a:tr>
              <a:tr h="276759">
                <a:tc>
                  <a:txBody>
                    <a:bodyPr/>
                    <a:lstStyle/>
                    <a:p>
                      <a:pPr algn="l" fontAlgn="b"/>
                      <a:r>
                        <a:rPr lang="en-US" sz="1800" u="none" strike="noStrike" dirty="0">
                          <a:effectLst/>
                          <a:latin typeface="+mj-lt"/>
                        </a:rPr>
                        <a:t>Bauer</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a:effectLst/>
                          <a:latin typeface="+mj-lt"/>
                        </a:rPr>
                        <a:t>Christian</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a:effectLst/>
                          <a:latin typeface="+mj-lt"/>
                        </a:rPr>
                        <a:t>LBNL</a:t>
                      </a:r>
                      <a:endParaRPr lang="en-US" sz="1800" b="0" i="0" u="none" strike="noStrike" dirty="0">
                        <a:solidFill>
                          <a:srgbClr val="000000"/>
                        </a:solidFill>
                        <a:effectLst/>
                        <a:latin typeface="+mj-lt"/>
                      </a:endParaRPr>
                    </a:p>
                  </a:txBody>
                  <a:tcPr marL="0" marR="0" marT="0" marB="0" anchor="ctr"/>
                </a:tc>
                <a:tc>
                  <a:txBody>
                    <a:bodyPr/>
                    <a:lstStyle/>
                    <a:p>
                      <a:pPr algn="ctr" fontAlgn="b"/>
                      <a:r>
                        <a:rPr lang="en-US" sz="1800" u="none" strike="noStrike" dirty="0">
                          <a:effectLst/>
                          <a:latin typeface="+mj-lt"/>
                        </a:rPr>
                        <a:t>2000</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a:effectLst/>
                          <a:latin typeface="+mj-lt"/>
                        </a:rPr>
                        <a:t>Theory</a:t>
                      </a:r>
                      <a:endParaRPr lang="en-US" sz="1800" b="0" i="0" u="none" strike="noStrike" dirty="0">
                        <a:solidFill>
                          <a:srgbClr val="000000"/>
                        </a:solidFill>
                        <a:effectLst/>
                        <a:latin typeface="+mj-lt"/>
                      </a:endParaRPr>
                    </a:p>
                  </a:txBody>
                  <a:tcPr marL="0" marR="0" marT="0" marB="0" anchor="ctr"/>
                </a:tc>
                <a:extLst>
                  <a:ext uri="{0D108BD9-81ED-4DB2-BD59-A6C34878D82A}">
                    <a16:rowId xmlns:a16="http://schemas.microsoft.com/office/drawing/2014/main" val="10005"/>
                  </a:ext>
                </a:extLst>
              </a:tr>
              <a:tr h="276759">
                <a:tc>
                  <a:txBody>
                    <a:bodyPr/>
                    <a:lstStyle/>
                    <a:p>
                      <a:pPr algn="l" fontAlgn="b"/>
                      <a:r>
                        <a:rPr lang="en-US" sz="1800" u="none" strike="noStrike" dirty="0">
                          <a:effectLst/>
                          <a:latin typeface="+mj-lt"/>
                        </a:rPr>
                        <a:t>Newman</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a:effectLst/>
                          <a:latin typeface="+mj-lt"/>
                        </a:rPr>
                        <a:t>Jeffrey</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a:effectLst/>
                          <a:latin typeface="+mj-lt"/>
                        </a:rPr>
                        <a:t>Pittsburgh</a:t>
                      </a:r>
                      <a:endParaRPr lang="en-US" sz="1800" b="0" i="0" u="none" strike="noStrike" dirty="0">
                        <a:solidFill>
                          <a:srgbClr val="000000"/>
                        </a:solidFill>
                        <a:effectLst/>
                        <a:latin typeface="+mj-lt"/>
                      </a:endParaRPr>
                    </a:p>
                  </a:txBody>
                  <a:tcPr marL="0" marR="0" marT="0" marB="0" anchor="ctr"/>
                </a:tc>
                <a:tc>
                  <a:txBody>
                    <a:bodyPr/>
                    <a:lstStyle/>
                    <a:p>
                      <a:pPr algn="ctr" fontAlgn="b"/>
                      <a:r>
                        <a:rPr lang="en-US" sz="1800" u="none" strike="noStrike" dirty="0">
                          <a:effectLst/>
                          <a:latin typeface="+mj-lt"/>
                        </a:rPr>
                        <a:t>2000</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a:effectLst/>
                          <a:latin typeface="+mj-lt"/>
                        </a:rPr>
                        <a:t>Cosmic</a:t>
                      </a:r>
                      <a:endParaRPr lang="en-US" sz="1800" b="0" i="0" u="none" strike="noStrike" dirty="0">
                        <a:solidFill>
                          <a:srgbClr val="000000"/>
                        </a:solidFill>
                        <a:effectLst/>
                        <a:latin typeface="+mj-lt"/>
                      </a:endParaRPr>
                    </a:p>
                  </a:txBody>
                  <a:tcPr marL="0" marR="0" marT="0" marB="0" anchor="ctr"/>
                </a:tc>
                <a:extLst>
                  <a:ext uri="{0D108BD9-81ED-4DB2-BD59-A6C34878D82A}">
                    <a16:rowId xmlns:a16="http://schemas.microsoft.com/office/drawing/2014/main" val="10006"/>
                  </a:ext>
                </a:extLst>
              </a:tr>
              <a:tr h="276759">
                <a:tc>
                  <a:txBody>
                    <a:bodyPr/>
                    <a:lstStyle/>
                    <a:p>
                      <a:pPr algn="l" fontAlgn="b"/>
                      <a:r>
                        <a:rPr lang="en-US" sz="1800" u="none" strike="noStrike" dirty="0">
                          <a:effectLst/>
                          <a:latin typeface="+mj-lt"/>
                        </a:rPr>
                        <a:t>Halyo</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a:effectLst/>
                          <a:latin typeface="+mj-lt"/>
                        </a:rPr>
                        <a:t>Valerie</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a:effectLst/>
                          <a:latin typeface="+mj-lt"/>
                        </a:rPr>
                        <a:t>Princeton</a:t>
                      </a:r>
                      <a:endParaRPr lang="en-US" sz="1800" b="0" i="0" u="none" strike="noStrike" dirty="0">
                        <a:solidFill>
                          <a:srgbClr val="000000"/>
                        </a:solidFill>
                        <a:effectLst/>
                        <a:latin typeface="+mj-lt"/>
                      </a:endParaRPr>
                    </a:p>
                  </a:txBody>
                  <a:tcPr marL="0" marR="0" marT="0" marB="0" anchor="ctr"/>
                </a:tc>
                <a:tc>
                  <a:txBody>
                    <a:bodyPr/>
                    <a:lstStyle/>
                    <a:p>
                      <a:pPr algn="ctr" fontAlgn="b"/>
                      <a:r>
                        <a:rPr lang="en-US" sz="1800" u="none" strike="noStrike" dirty="0">
                          <a:effectLst/>
                          <a:latin typeface="+mj-lt"/>
                        </a:rPr>
                        <a:t>2001</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a:effectLst/>
                          <a:latin typeface="+mj-lt"/>
                        </a:rPr>
                        <a:t>Energy</a:t>
                      </a:r>
                      <a:endParaRPr lang="en-US" sz="1800" b="0" i="0" u="none" strike="noStrike" dirty="0">
                        <a:solidFill>
                          <a:srgbClr val="000000"/>
                        </a:solidFill>
                        <a:effectLst/>
                        <a:latin typeface="+mj-lt"/>
                      </a:endParaRPr>
                    </a:p>
                  </a:txBody>
                  <a:tcPr marL="0" marR="0" marT="0" marB="0" anchor="ctr"/>
                </a:tc>
                <a:extLst>
                  <a:ext uri="{0D108BD9-81ED-4DB2-BD59-A6C34878D82A}">
                    <a16:rowId xmlns:a16="http://schemas.microsoft.com/office/drawing/2014/main" val="10007"/>
                  </a:ext>
                </a:extLst>
              </a:tr>
              <a:tr h="276759">
                <a:tc>
                  <a:txBody>
                    <a:bodyPr/>
                    <a:lstStyle/>
                    <a:p>
                      <a:pPr algn="l" fontAlgn="b"/>
                      <a:r>
                        <a:rPr lang="en-US" sz="1800" u="none" strike="noStrike" dirty="0">
                          <a:effectLst/>
                          <a:latin typeface="+mj-lt"/>
                        </a:rPr>
                        <a:t>Wang</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a:effectLst/>
                          <a:latin typeface="+mj-lt"/>
                        </a:rPr>
                        <a:t>Lian-Tao</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a:effectLst/>
                          <a:latin typeface="+mj-lt"/>
                        </a:rPr>
                        <a:t>Princeton</a:t>
                      </a:r>
                      <a:endParaRPr lang="en-US" sz="1800" b="0" i="0" u="none" strike="noStrike" dirty="0">
                        <a:solidFill>
                          <a:srgbClr val="000000"/>
                        </a:solidFill>
                        <a:effectLst/>
                        <a:latin typeface="+mj-lt"/>
                      </a:endParaRPr>
                    </a:p>
                  </a:txBody>
                  <a:tcPr marL="0" marR="0" marT="0" marB="0" anchor="ctr"/>
                </a:tc>
                <a:tc>
                  <a:txBody>
                    <a:bodyPr/>
                    <a:lstStyle/>
                    <a:p>
                      <a:pPr algn="ctr" fontAlgn="b"/>
                      <a:r>
                        <a:rPr lang="en-US" sz="1800" u="none" strike="noStrike" dirty="0">
                          <a:effectLst/>
                          <a:latin typeface="+mj-lt"/>
                        </a:rPr>
                        <a:t>2002</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a:effectLst/>
                          <a:latin typeface="+mj-lt"/>
                        </a:rPr>
                        <a:t>Theory</a:t>
                      </a:r>
                      <a:endParaRPr lang="en-US" sz="1800" b="0" i="0" u="none" strike="noStrike" dirty="0">
                        <a:solidFill>
                          <a:srgbClr val="000000"/>
                        </a:solidFill>
                        <a:effectLst/>
                        <a:latin typeface="+mj-lt"/>
                      </a:endParaRPr>
                    </a:p>
                  </a:txBody>
                  <a:tcPr marL="0" marR="0" marT="0" marB="0" anchor="ctr"/>
                </a:tc>
                <a:extLst>
                  <a:ext uri="{0D108BD9-81ED-4DB2-BD59-A6C34878D82A}">
                    <a16:rowId xmlns:a16="http://schemas.microsoft.com/office/drawing/2014/main" val="10008"/>
                  </a:ext>
                </a:extLst>
              </a:tr>
              <a:tr h="276759">
                <a:tc>
                  <a:txBody>
                    <a:bodyPr/>
                    <a:lstStyle/>
                    <a:p>
                      <a:pPr algn="l" fontAlgn="b"/>
                      <a:r>
                        <a:rPr lang="en-US" sz="1800" u="none" strike="noStrike" dirty="0">
                          <a:effectLst/>
                          <a:latin typeface="+mj-lt"/>
                        </a:rPr>
                        <a:t>Schwartzman</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a:effectLst/>
                          <a:latin typeface="+mj-lt"/>
                        </a:rPr>
                        <a:t>Ariel</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a:effectLst/>
                          <a:latin typeface="+mj-lt"/>
                        </a:rPr>
                        <a:t>SLAC</a:t>
                      </a:r>
                      <a:endParaRPr lang="en-US" sz="1800" b="0" i="0" u="none" strike="noStrike" dirty="0">
                        <a:solidFill>
                          <a:srgbClr val="000000"/>
                        </a:solidFill>
                        <a:effectLst/>
                        <a:latin typeface="+mj-lt"/>
                      </a:endParaRPr>
                    </a:p>
                  </a:txBody>
                  <a:tcPr marL="0" marR="0" marT="0" marB="0" anchor="ctr"/>
                </a:tc>
                <a:tc>
                  <a:txBody>
                    <a:bodyPr/>
                    <a:lstStyle/>
                    <a:p>
                      <a:pPr algn="ctr" fontAlgn="b"/>
                      <a:r>
                        <a:rPr lang="en-US" sz="1800" u="none" strike="noStrike" dirty="0">
                          <a:effectLst/>
                          <a:latin typeface="+mj-lt"/>
                        </a:rPr>
                        <a:t>2004</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a:effectLst/>
                          <a:latin typeface="+mj-lt"/>
                        </a:rPr>
                        <a:t>Energy</a:t>
                      </a:r>
                      <a:endParaRPr lang="en-US" sz="1800" b="0" i="0" u="none" strike="noStrike" dirty="0">
                        <a:solidFill>
                          <a:srgbClr val="000000"/>
                        </a:solidFill>
                        <a:effectLst/>
                        <a:latin typeface="+mj-lt"/>
                      </a:endParaRPr>
                    </a:p>
                  </a:txBody>
                  <a:tcPr marL="0" marR="0" marT="0" marB="0" anchor="ctr"/>
                </a:tc>
                <a:extLst>
                  <a:ext uri="{0D108BD9-81ED-4DB2-BD59-A6C34878D82A}">
                    <a16:rowId xmlns:a16="http://schemas.microsoft.com/office/drawing/2014/main" val="10009"/>
                  </a:ext>
                </a:extLst>
              </a:tr>
              <a:tr h="260424">
                <a:tc>
                  <a:txBody>
                    <a:bodyPr/>
                    <a:lstStyle/>
                    <a:p>
                      <a:pPr algn="l" fontAlgn="b"/>
                      <a:r>
                        <a:rPr lang="en-US" sz="1800" u="none" strike="noStrike" dirty="0">
                          <a:effectLst/>
                          <a:latin typeface="+mj-lt"/>
                        </a:rPr>
                        <a:t>Shih</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a:effectLst/>
                          <a:latin typeface="+mj-lt"/>
                        </a:rPr>
                        <a:t>David</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a:effectLst/>
                          <a:latin typeface="+mj-lt"/>
                        </a:rPr>
                        <a:t>Rutgers</a:t>
                      </a:r>
                      <a:endParaRPr lang="en-US" sz="1800" b="0" i="0" u="none" strike="noStrike" dirty="0">
                        <a:solidFill>
                          <a:srgbClr val="000000"/>
                        </a:solidFill>
                        <a:effectLst/>
                        <a:latin typeface="+mj-lt"/>
                      </a:endParaRPr>
                    </a:p>
                  </a:txBody>
                  <a:tcPr marL="0" marR="0" marT="0" marB="0" anchor="ctr"/>
                </a:tc>
                <a:tc>
                  <a:txBody>
                    <a:bodyPr/>
                    <a:lstStyle/>
                    <a:p>
                      <a:pPr algn="ctr" fontAlgn="b"/>
                      <a:r>
                        <a:rPr lang="en-US" sz="1800" u="none" strike="noStrike" dirty="0">
                          <a:effectLst/>
                          <a:latin typeface="+mj-lt"/>
                        </a:rPr>
                        <a:t>2006</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a:effectLst/>
                          <a:latin typeface="+mj-lt"/>
                        </a:rPr>
                        <a:t>Theory</a:t>
                      </a:r>
                      <a:endParaRPr lang="en-US" sz="1800" b="0" i="0" u="none" strike="noStrike" dirty="0">
                        <a:solidFill>
                          <a:srgbClr val="000000"/>
                        </a:solidFill>
                        <a:effectLst/>
                        <a:latin typeface="+mj-lt"/>
                      </a:endParaRPr>
                    </a:p>
                  </a:txBody>
                  <a:tcPr marL="0" marR="0" marT="0" marB="0" anchor="ctr"/>
                </a:tc>
                <a:extLst>
                  <a:ext uri="{0D108BD9-81ED-4DB2-BD59-A6C34878D82A}">
                    <a16:rowId xmlns:a16="http://schemas.microsoft.com/office/drawing/2014/main" val="10010"/>
                  </a:ext>
                </a:extLst>
              </a:tr>
              <a:tr h="276759">
                <a:tc>
                  <a:txBody>
                    <a:bodyPr/>
                    <a:lstStyle/>
                    <a:p>
                      <a:pPr algn="l" fontAlgn="b"/>
                      <a:r>
                        <a:rPr lang="en-US" sz="1800" u="none" strike="noStrike" dirty="0">
                          <a:effectLst/>
                          <a:latin typeface="+mj-lt"/>
                        </a:rPr>
                        <a:t>Nadolsky</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a:effectLst/>
                          <a:latin typeface="+mj-lt"/>
                        </a:rPr>
                        <a:t>Pavel</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a:effectLst/>
                          <a:latin typeface="+mj-lt"/>
                        </a:rPr>
                        <a:t>SMU</a:t>
                      </a:r>
                      <a:endParaRPr lang="en-US" sz="1800" b="0" i="0" u="none" strike="noStrike" dirty="0">
                        <a:solidFill>
                          <a:srgbClr val="000000"/>
                        </a:solidFill>
                        <a:effectLst/>
                        <a:latin typeface="+mj-lt"/>
                      </a:endParaRPr>
                    </a:p>
                  </a:txBody>
                  <a:tcPr marL="0" marR="0" marT="0" marB="0" anchor="ctr"/>
                </a:tc>
                <a:tc>
                  <a:txBody>
                    <a:bodyPr/>
                    <a:lstStyle/>
                    <a:p>
                      <a:pPr algn="ctr" fontAlgn="b"/>
                      <a:r>
                        <a:rPr lang="en-US" sz="1800" u="none" strike="noStrike" dirty="0">
                          <a:effectLst/>
                          <a:latin typeface="+mj-lt"/>
                        </a:rPr>
                        <a:t>2001</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a:effectLst/>
                          <a:latin typeface="+mj-lt"/>
                        </a:rPr>
                        <a:t>Theory</a:t>
                      </a:r>
                      <a:endParaRPr lang="en-US" sz="1800" b="0" i="0" u="none" strike="noStrike" dirty="0">
                        <a:solidFill>
                          <a:srgbClr val="000000"/>
                        </a:solidFill>
                        <a:effectLst/>
                        <a:latin typeface="+mj-lt"/>
                      </a:endParaRPr>
                    </a:p>
                  </a:txBody>
                  <a:tcPr marL="0" marR="0" marT="0" marB="0" anchor="ctr"/>
                </a:tc>
                <a:extLst>
                  <a:ext uri="{0D108BD9-81ED-4DB2-BD59-A6C34878D82A}">
                    <a16:rowId xmlns:a16="http://schemas.microsoft.com/office/drawing/2014/main" val="10011"/>
                  </a:ext>
                </a:extLst>
              </a:tr>
              <a:tr h="276759">
                <a:tc>
                  <a:txBody>
                    <a:bodyPr/>
                    <a:lstStyle/>
                    <a:p>
                      <a:pPr algn="l" fontAlgn="b"/>
                      <a:r>
                        <a:rPr lang="en-US" sz="1800" u="none" strike="noStrike" dirty="0">
                          <a:effectLst/>
                          <a:latin typeface="+mj-lt"/>
                        </a:rPr>
                        <a:t>Mahapatra</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err="1">
                          <a:effectLst/>
                          <a:latin typeface="+mj-lt"/>
                        </a:rPr>
                        <a:t>Rupak</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a:effectLst/>
                          <a:latin typeface="+mj-lt"/>
                        </a:rPr>
                        <a:t>Texas A&amp;M</a:t>
                      </a:r>
                      <a:endParaRPr lang="en-US" sz="1800" b="0" i="0" u="none" strike="noStrike" dirty="0">
                        <a:solidFill>
                          <a:srgbClr val="000000"/>
                        </a:solidFill>
                        <a:effectLst/>
                        <a:latin typeface="+mj-lt"/>
                      </a:endParaRPr>
                    </a:p>
                  </a:txBody>
                  <a:tcPr marL="0" marR="0" marT="0" marB="0" anchor="ctr"/>
                </a:tc>
                <a:tc>
                  <a:txBody>
                    <a:bodyPr/>
                    <a:lstStyle/>
                    <a:p>
                      <a:pPr algn="ctr" fontAlgn="b"/>
                      <a:r>
                        <a:rPr lang="en-US" sz="1800" u="none" strike="noStrike" dirty="0">
                          <a:effectLst/>
                          <a:latin typeface="+mj-lt"/>
                        </a:rPr>
                        <a:t>2000</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a:effectLst/>
                          <a:latin typeface="+mj-lt"/>
                        </a:rPr>
                        <a:t>Cosmic</a:t>
                      </a:r>
                      <a:endParaRPr lang="en-US" sz="1800" b="0" i="0" u="none" strike="noStrike" dirty="0">
                        <a:solidFill>
                          <a:srgbClr val="000000"/>
                        </a:solidFill>
                        <a:effectLst/>
                        <a:latin typeface="+mj-lt"/>
                      </a:endParaRPr>
                    </a:p>
                  </a:txBody>
                  <a:tcPr marL="0" marR="0" marT="0" marB="0" anchor="ctr"/>
                </a:tc>
                <a:extLst>
                  <a:ext uri="{0D108BD9-81ED-4DB2-BD59-A6C34878D82A}">
                    <a16:rowId xmlns:a16="http://schemas.microsoft.com/office/drawing/2014/main" val="10012"/>
                  </a:ext>
                </a:extLst>
              </a:tr>
              <a:tr h="300785">
                <a:tc>
                  <a:txBody>
                    <a:bodyPr/>
                    <a:lstStyle/>
                    <a:p>
                      <a:pPr algn="l" fontAlgn="b"/>
                      <a:r>
                        <a:rPr lang="en-US" sz="1800" u="none" strike="noStrike" dirty="0">
                          <a:effectLst/>
                          <a:latin typeface="+mj-lt"/>
                        </a:rPr>
                        <a:t>Farbin</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a:effectLst/>
                          <a:latin typeface="+mj-lt"/>
                        </a:rPr>
                        <a:t>Amir</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a:effectLst/>
                          <a:latin typeface="+mj-lt"/>
                        </a:rPr>
                        <a:t>Texas Arlington</a:t>
                      </a:r>
                      <a:endParaRPr lang="en-US" sz="1800" b="0" i="0" u="none" strike="noStrike" dirty="0">
                        <a:solidFill>
                          <a:srgbClr val="000000"/>
                        </a:solidFill>
                        <a:effectLst/>
                        <a:latin typeface="+mj-lt"/>
                      </a:endParaRPr>
                    </a:p>
                  </a:txBody>
                  <a:tcPr marL="0" marR="0" marT="0" marB="0" anchor="ctr"/>
                </a:tc>
                <a:tc>
                  <a:txBody>
                    <a:bodyPr/>
                    <a:lstStyle/>
                    <a:p>
                      <a:pPr algn="ctr" fontAlgn="b"/>
                      <a:r>
                        <a:rPr lang="en-US" sz="1800" u="none" strike="noStrike" dirty="0">
                          <a:effectLst/>
                          <a:latin typeface="+mj-lt"/>
                        </a:rPr>
                        <a:t>2003</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a:effectLst/>
                          <a:latin typeface="+mj-lt"/>
                        </a:rPr>
                        <a:t>Energy</a:t>
                      </a:r>
                      <a:endParaRPr lang="en-US" sz="1800" b="0" i="0" u="none" strike="noStrike" dirty="0">
                        <a:solidFill>
                          <a:srgbClr val="000000"/>
                        </a:solidFill>
                        <a:effectLst/>
                        <a:latin typeface="+mj-lt"/>
                      </a:endParaRPr>
                    </a:p>
                  </a:txBody>
                  <a:tcPr marL="0" marR="0" marT="0" marB="0" anchor="ctr"/>
                </a:tc>
                <a:extLst>
                  <a:ext uri="{0D108BD9-81ED-4DB2-BD59-A6C34878D82A}">
                    <a16:rowId xmlns:a16="http://schemas.microsoft.com/office/drawing/2014/main" val="10013"/>
                  </a:ext>
                </a:extLst>
              </a:tr>
              <a:tr h="298221">
                <a:tc>
                  <a:txBody>
                    <a:bodyPr/>
                    <a:lstStyle/>
                    <a:p>
                      <a:pPr algn="l" fontAlgn="b"/>
                      <a:r>
                        <a:rPr lang="en-US" sz="1800" u="none" strike="noStrike" dirty="0">
                          <a:effectLst/>
                          <a:latin typeface="+mj-lt"/>
                        </a:rPr>
                        <a:t>Huber</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a:effectLst/>
                          <a:latin typeface="+mj-lt"/>
                        </a:rPr>
                        <a:t>Patrick</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a:effectLst/>
                          <a:latin typeface="+mj-lt"/>
                        </a:rPr>
                        <a:t>Virginia Polytechnic</a:t>
                      </a:r>
                      <a:endParaRPr lang="en-US" sz="1800" b="0" i="0" u="none" strike="noStrike" dirty="0">
                        <a:solidFill>
                          <a:srgbClr val="000000"/>
                        </a:solidFill>
                        <a:effectLst/>
                        <a:latin typeface="+mj-lt"/>
                      </a:endParaRPr>
                    </a:p>
                  </a:txBody>
                  <a:tcPr marL="0" marR="0" marT="0" marB="0" anchor="ctr"/>
                </a:tc>
                <a:tc>
                  <a:txBody>
                    <a:bodyPr/>
                    <a:lstStyle/>
                    <a:p>
                      <a:pPr algn="ctr" fontAlgn="b"/>
                      <a:r>
                        <a:rPr lang="en-US" sz="1800" u="none" strike="noStrike" dirty="0">
                          <a:effectLst/>
                          <a:latin typeface="+mj-lt"/>
                        </a:rPr>
                        <a:t>2003</a:t>
                      </a:r>
                      <a:endParaRPr lang="en-US" sz="1800" b="0" i="0" u="none" strike="noStrike" dirty="0">
                        <a:solidFill>
                          <a:srgbClr val="000000"/>
                        </a:solidFill>
                        <a:effectLst/>
                        <a:latin typeface="+mj-lt"/>
                      </a:endParaRPr>
                    </a:p>
                  </a:txBody>
                  <a:tcPr marL="0" marR="0" marT="0" marB="0" anchor="ctr"/>
                </a:tc>
                <a:tc>
                  <a:txBody>
                    <a:bodyPr/>
                    <a:lstStyle/>
                    <a:p>
                      <a:pPr algn="l" fontAlgn="b"/>
                      <a:r>
                        <a:rPr lang="en-US" sz="1800" u="none" strike="noStrike" dirty="0">
                          <a:effectLst/>
                          <a:latin typeface="+mj-lt"/>
                        </a:rPr>
                        <a:t>Theory</a:t>
                      </a:r>
                      <a:endParaRPr lang="en-US" sz="1800" b="0" i="0" u="none" strike="noStrike" dirty="0">
                        <a:solidFill>
                          <a:srgbClr val="000000"/>
                        </a:solidFill>
                        <a:effectLst/>
                        <a:latin typeface="+mj-lt"/>
                      </a:endParaRPr>
                    </a:p>
                  </a:txBody>
                  <a:tcPr marL="0" marR="0" marT="0" marB="0" anchor="ctr"/>
                </a:tc>
                <a:extLst>
                  <a:ext uri="{0D108BD9-81ED-4DB2-BD59-A6C34878D82A}">
                    <a16:rowId xmlns:a16="http://schemas.microsoft.com/office/drawing/2014/main" val="10014"/>
                  </a:ext>
                </a:extLst>
              </a:tr>
            </a:tbl>
          </a:graphicData>
        </a:graphic>
      </p:graphicFrame>
      <p:sp>
        <p:nvSpPr>
          <p:cNvPr id="4" name="Title 3">
            <a:extLst>
              <a:ext uri="{FF2B5EF4-FFF2-40B4-BE49-F238E27FC236}">
                <a16:creationId xmlns:a16="http://schemas.microsoft.com/office/drawing/2014/main" id="{036DAD22-DF8E-4811-9559-68C5CD4BF676}"/>
              </a:ext>
            </a:extLst>
          </p:cNvPr>
          <p:cNvSpPr>
            <a:spLocks noGrp="1"/>
          </p:cNvSpPr>
          <p:nvPr>
            <p:ph type="title"/>
          </p:nvPr>
        </p:nvSpPr>
        <p:spPr/>
        <p:txBody>
          <a:bodyPr/>
          <a:lstStyle/>
          <a:p>
            <a:r>
              <a:rPr lang="en-US" dirty="0">
                <a:effectLst>
                  <a:outerShdw blurRad="38100" dist="38100" dir="2700000" algn="tl">
                    <a:srgbClr val="000000">
                      <a:alpha val="43137"/>
                    </a:srgbClr>
                  </a:outerShdw>
                </a:effectLst>
              </a:rPr>
              <a:t>FY 2010 HEP Early Career Awards</a:t>
            </a:r>
            <a:endParaRPr lang="en-US" dirty="0"/>
          </a:p>
        </p:txBody>
      </p:sp>
      <p:sp>
        <p:nvSpPr>
          <p:cNvPr id="3" name="Slide Number Placeholder 2"/>
          <p:cNvSpPr>
            <a:spLocks noGrp="1"/>
          </p:cNvSpPr>
          <p:nvPr>
            <p:ph type="sldNum" sz="quarter" idx="12"/>
          </p:nvPr>
        </p:nvSpPr>
        <p:spPr/>
        <p:txBody>
          <a:bodyPr/>
          <a:lstStyle/>
          <a:p>
            <a:fld id="{2E8A42B4-63F8-3749-8A9F-29B7B746D444}" type="slidenum">
              <a:rPr lang="en-US" smtClean="0"/>
              <a:t>171</a:t>
            </a:fld>
            <a:endParaRPr lang="en-US" dirty="0"/>
          </a:p>
        </p:txBody>
      </p:sp>
      <p:sp>
        <p:nvSpPr>
          <p:cNvPr id="7" name="Footer Placeholder 6">
            <a:extLst>
              <a:ext uri="{FF2B5EF4-FFF2-40B4-BE49-F238E27FC236}">
                <a16:creationId xmlns:a16="http://schemas.microsoft.com/office/drawing/2014/main" id="{41F97FC9-ACC4-46AB-B234-995A41D88AD5}"/>
              </a:ext>
            </a:extLst>
          </p:cNvPr>
          <p:cNvSpPr>
            <a:spLocks noGrp="1"/>
          </p:cNvSpPr>
          <p:nvPr>
            <p:ph type="ftr" sz="quarter" idx="11"/>
          </p:nvPr>
        </p:nvSpPr>
        <p:spPr/>
        <p:txBody>
          <a:bodyPr/>
          <a:lstStyle/>
          <a:p>
            <a:r>
              <a:rPr lang="en-US"/>
              <a:t>HEP @ 53rd Annual Users Mtg</a:t>
            </a:r>
            <a:endParaRPr lang="en-US" dirty="0"/>
          </a:p>
        </p:txBody>
      </p:sp>
      <p:sp>
        <p:nvSpPr>
          <p:cNvPr id="2" name="Date Placeholder 1">
            <a:extLst>
              <a:ext uri="{FF2B5EF4-FFF2-40B4-BE49-F238E27FC236}">
                <a16:creationId xmlns:a16="http://schemas.microsoft.com/office/drawing/2014/main" id="{9FBCFDBF-02B2-4598-89D6-49B28196F749}"/>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2340220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DB450-1F9D-4669-BC9C-AA6D008AFC8F}"/>
              </a:ext>
            </a:extLst>
          </p:cNvPr>
          <p:cNvSpPr>
            <a:spLocks noGrp="1"/>
          </p:cNvSpPr>
          <p:nvPr>
            <p:ph type="title"/>
          </p:nvPr>
        </p:nvSpPr>
        <p:spPr/>
        <p:txBody>
          <a:bodyPr>
            <a:noAutofit/>
          </a:bodyPr>
          <a:lstStyle/>
          <a:p>
            <a:r>
              <a:rPr lang="en-US" sz="3200" dirty="0"/>
              <a:t>More Fellowship Opportunities</a:t>
            </a:r>
            <a:br>
              <a:rPr lang="en-US" sz="3200" dirty="0"/>
            </a:br>
            <a:r>
              <a:rPr lang="en-US" sz="2000" dirty="0">
                <a:hlinkClick r:id="rId2">
                  <a:extLst>
                    <a:ext uri="{A12FA001-AC4F-418D-AE19-62706E023703}">
                      <ahyp:hlinkClr xmlns:ahyp="http://schemas.microsoft.com/office/drawing/2018/hyperlinkcolor" val="tx"/>
                    </a:ext>
                  </a:extLst>
                </a:hlinkClick>
              </a:rPr>
              <a:t>https://www.profellow.com/</a:t>
            </a:r>
            <a:endParaRPr lang="en-US" sz="3200" dirty="0"/>
          </a:p>
        </p:txBody>
      </p:sp>
      <p:sp>
        <p:nvSpPr>
          <p:cNvPr id="3" name="Content Placeholder 2">
            <a:extLst>
              <a:ext uri="{FF2B5EF4-FFF2-40B4-BE49-F238E27FC236}">
                <a16:creationId xmlns:a16="http://schemas.microsoft.com/office/drawing/2014/main" id="{7DCC5C90-09BE-49A1-8781-750F806AAED9}"/>
              </a:ext>
            </a:extLst>
          </p:cNvPr>
          <p:cNvSpPr>
            <a:spLocks noGrp="1"/>
          </p:cNvSpPr>
          <p:nvPr>
            <p:ph sz="half" idx="1"/>
          </p:nvPr>
        </p:nvSpPr>
        <p:spPr>
          <a:xfrm>
            <a:off x="252248" y="900521"/>
            <a:ext cx="4698124" cy="5657047"/>
          </a:xfrm>
        </p:spPr>
        <p:txBody>
          <a:bodyPr>
            <a:normAutofit fontScale="62500" lnSpcReduction="20000"/>
          </a:bodyPr>
          <a:lstStyle/>
          <a:p>
            <a:r>
              <a:rPr lang="en-US" b="1" dirty="0"/>
              <a:t>Victory Congressional Fellowship</a:t>
            </a:r>
          </a:p>
          <a:p>
            <a:pPr lvl="1"/>
            <a:r>
              <a:rPr lang="en-US" dirty="0"/>
              <a:t>Year-long fellowship offers an opportunity to </a:t>
            </a:r>
            <a:r>
              <a:rPr lang="en-US" b="1" dirty="0">
                <a:solidFill>
                  <a:schemeClr val="tx2"/>
                </a:solidFill>
              </a:rPr>
              <a:t>work with LGBT Equality Caucus co-chair</a:t>
            </a:r>
            <a:r>
              <a:rPr lang="en-US" dirty="0"/>
              <a:t>. This is an educational and leadership development program in legislative process and careers in policy-making.</a:t>
            </a:r>
          </a:p>
          <a:p>
            <a:r>
              <a:rPr lang="en-US" b="1" dirty="0"/>
              <a:t>Congressional Black Caucus Foundation Fellowship</a:t>
            </a:r>
          </a:p>
          <a:p>
            <a:pPr lvl="1"/>
            <a:r>
              <a:rPr lang="en-US" dirty="0"/>
              <a:t>20-month program to </a:t>
            </a:r>
            <a:r>
              <a:rPr lang="en-US" b="1" dirty="0">
                <a:solidFill>
                  <a:schemeClr val="tx2"/>
                </a:solidFill>
              </a:rPr>
              <a:t>work with congressional members and committees</a:t>
            </a:r>
            <a:r>
              <a:rPr lang="en-US" dirty="0"/>
              <a:t>. Fellows learn how to conduct legislative analysis, respond to constituent mail, draft talking points and speeches for members, and coordinate logistics and public testimony for congressional hearings.</a:t>
            </a:r>
          </a:p>
          <a:p>
            <a:r>
              <a:rPr lang="en-US" b="1" dirty="0"/>
              <a:t>IEEE-USA Engineering &amp; Diplomacy Fellowship</a:t>
            </a:r>
          </a:p>
          <a:p>
            <a:pPr lvl="1"/>
            <a:r>
              <a:rPr lang="en-US" dirty="0"/>
              <a:t>Year-long fellowship offers an opportunity for the science, technology and engineering community to </a:t>
            </a:r>
            <a:r>
              <a:rPr lang="en-US" b="1" dirty="0">
                <a:solidFill>
                  <a:schemeClr val="tx2"/>
                </a:solidFill>
              </a:rPr>
              <a:t>provide technical expertise to the U.S. State Department</a:t>
            </a:r>
            <a:r>
              <a:rPr lang="en-US" dirty="0"/>
              <a:t>, and help raise awareness of the value of your input while you learn about and contribute to the foreign policy process.</a:t>
            </a:r>
          </a:p>
          <a:p>
            <a:r>
              <a:rPr lang="en-US" b="1" dirty="0"/>
              <a:t>James Smithson Fellowship Program</a:t>
            </a:r>
          </a:p>
          <a:p>
            <a:pPr lvl="1"/>
            <a:r>
              <a:rPr lang="en-US" dirty="0"/>
              <a:t>Year-long fellowship opportunity for scholars in the fields of science, humanities and the arts, interested in gaining a better understanding of the interplay between research and public policy and discourse. Fellows receive hands-on experience exploring relationships between </a:t>
            </a:r>
            <a:r>
              <a:rPr lang="en-US" b="1" dirty="0">
                <a:solidFill>
                  <a:schemeClr val="tx2"/>
                </a:solidFill>
              </a:rPr>
              <a:t>research and public policy through interaction with Smithsonian and policy leaders in DC</a:t>
            </a:r>
          </a:p>
          <a:p>
            <a:r>
              <a:rPr lang="en-US" b="1" dirty="0"/>
              <a:t>Emerging Markets Development Advisers Program</a:t>
            </a:r>
          </a:p>
          <a:p>
            <a:pPr lvl="1"/>
            <a:r>
              <a:rPr lang="en-US" dirty="0"/>
              <a:t>One-year assignment, cooperative activity between U.S. Agency for International Development (USAID) and IIE. EMDAP advisers provide </a:t>
            </a:r>
            <a:r>
              <a:rPr lang="en-US" b="1" dirty="0">
                <a:solidFill>
                  <a:schemeClr val="tx2"/>
                </a:solidFill>
              </a:rPr>
              <a:t>technical assistance and support to overseas organizations in USAID-assisted countries</a:t>
            </a:r>
            <a:r>
              <a:rPr lang="en-US" dirty="0"/>
              <a:t>. EMDAP advisers are selected for their background and skills, their leadership qualities, problem-solving capabilities, and communication, analysis abilities in regions including Africa, Asia, Latin America, the Caribbean, and the Middle East.</a:t>
            </a:r>
          </a:p>
        </p:txBody>
      </p:sp>
      <p:sp>
        <p:nvSpPr>
          <p:cNvPr id="4" name="Content Placeholder 3">
            <a:extLst>
              <a:ext uri="{FF2B5EF4-FFF2-40B4-BE49-F238E27FC236}">
                <a16:creationId xmlns:a16="http://schemas.microsoft.com/office/drawing/2014/main" id="{F4D9627C-CBA5-4ED6-840F-41E163B27FF5}"/>
              </a:ext>
            </a:extLst>
          </p:cNvPr>
          <p:cNvSpPr>
            <a:spLocks noGrp="1"/>
          </p:cNvSpPr>
          <p:nvPr>
            <p:ph sz="half" idx="2"/>
          </p:nvPr>
        </p:nvSpPr>
        <p:spPr>
          <a:xfrm>
            <a:off x="4845270" y="959330"/>
            <a:ext cx="4260342" cy="5291922"/>
          </a:xfrm>
        </p:spPr>
        <p:txBody>
          <a:bodyPr>
            <a:normAutofit fontScale="62500" lnSpcReduction="20000"/>
          </a:bodyPr>
          <a:lstStyle/>
          <a:p>
            <a:r>
              <a:rPr lang="en-US" b="1" dirty="0"/>
              <a:t>State Policy Fellowship Program</a:t>
            </a:r>
          </a:p>
          <a:p>
            <a:pPr lvl="1"/>
            <a:r>
              <a:rPr lang="en-US" dirty="0"/>
              <a:t>Two-year program with an influential </a:t>
            </a:r>
            <a:r>
              <a:rPr lang="en-US" b="1" dirty="0">
                <a:solidFill>
                  <a:schemeClr val="tx2"/>
                </a:solidFill>
              </a:rPr>
              <a:t>state-based policy organization or with the Center on Budget and Policy Priorities in Washington, D.C</a:t>
            </a:r>
            <a:r>
              <a:rPr lang="en-US" dirty="0"/>
              <a:t>. Fellows research and write analyses on current policy issues; brief policymakers, journalists, etc.; and serve as a resource for advocates and community groups.</a:t>
            </a:r>
          </a:p>
          <a:p>
            <a:r>
              <a:rPr lang="en-US" b="1" dirty="0"/>
              <a:t>STPI’s Policy Fellowship Program</a:t>
            </a:r>
          </a:p>
          <a:p>
            <a:pPr lvl="1"/>
            <a:r>
              <a:rPr lang="en-US" dirty="0"/>
              <a:t>Two-year fellowship provides a unique opportunity for </a:t>
            </a:r>
            <a:r>
              <a:rPr lang="en-US" b="1" dirty="0">
                <a:solidFill>
                  <a:schemeClr val="tx2"/>
                </a:solidFill>
              </a:rPr>
              <a:t>collaborative research for leaders in the White House Office of Science and Technology Policy</a:t>
            </a:r>
            <a:r>
              <a:rPr lang="en-US" dirty="0"/>
              <a:t> (OSTP) in the Executive Office of the President and other Federal Government organizations. Fellows work with teams of researchers to support a wide variety of S&amp;T policy-related tasks. </a:t>
            </a:r>
          </a:p>
          <a:p>
            <a:r>
              <a:rPr lang="en-US" b="1" dirty="0" err="1"/>
              <a:t>TechCongress</a:t>
            </a:r>
            <a:r>
              <a:rPr lang="en-US" b="1" dirty="0"/>
              <a:t> Congressional Innovation Fellowship</a:t>
            </a:r>
          </a:p>
          <a:p>
            <a:pPr lvl="1"/>
            <a:r>
              <a:rPr lang="en-US" dirty="0"/>
              <a:t>Fellows choose a </a:t>
            </a:r>
            <a:r>
              <a:rPr lang="en-US" b="1" dirty="0">
                <a:solidFill>
                  <a:schemeClr val="tx2"/>
                </a:solidFill>
              </a:rPr>
              <a:t>placement with a Member of Congress or Congressional Committee </a:t>
            </a:r>
            <a:r>
              <a:rPr lang="en-US" dirty="0"/>
              <a:t>and report directly to a senior staffer (like a Chief of Staff or Staff Director) in that office from January through December. Fellows also develop and produce a fellowship project on an issue of their choosing. </a:t>
            </a:r>
          </a:p>
          <a:p>
            <a:r>
              <a:rPr lang="en-US" b="1" dirty="0"/>
              <a:t>Hellman Fellowship in Science and Technology Policy</a:t>
            </a:r>
          </a:p>
          <a:p>
            <a:pPr lvl="1"/>
            <a:r>
              <a:rPr lang="en-US" dirty="0"/>
              <a:t>One-year fellowship to </a:t>
            </a:r>
            <a:r>
              <a:rPr lang="en-US" b="1" dirty="0">
                <a:solidFill>
                  <a:schemeClr val="tx2"/>
                </a:solidFill>
              </a:rPr>
              <a:t>work with senior scientists and policy experts on critical national and international policy </a:t>
            </a:r>
            <a:r>
              <a:rPr lang="en-US" dirty="0"/>
              <a:t>issues related to science, engineering, and technology.</a:t>
            </a:r>
          </a:p>
          <a:p>
            <a:r>
              <a:rPr lang="en-US" b="1" dirty="0"/>
              <a:t>Presidential Innovation Fellows</a:t>
            </a:r>
          </a:p>
          <a:p>
            <a:pPr lvl="1"/>
            <a:r>
              <a:rPr lang="en-US" dirty="0"/>
              <a:t>One-year fellowship that seeks to attract top innovators into government, capable of tackling issues at the convergence of technology, policy, and process</a:t>
            </a:r>
            <a:r>
              <a:rPr lang="en-US" b="1" dirty="0">
                <a:solidFill>
                  <a:schemeClr val="tx2"/>
                </a:solidFill>
              </a:rPr>
              <a:t>. Fellows are embedded within federal agencies to collaborate on challenges with innovators</a:t>
            </a:r>
            <a:r>
              <a:rPr lang="en-US" dirty="0"/>
              <a:t>.</a:t>
            </a:r>
          </a:p>
        </p:txBody>
      </p:sp>
      <p:sp>
        <p:nvSpPr>
          <p:cNvPr id="5" name="Date Placeholder 4">
            <a:extLst>
              <a:ext uri="{FF2B5EF4-FFF2-40B4-BE49-F238E27FC236}">
                <a16:creationId xmlns:a16="http://schemas.microsoft.com/office/drawing/2014/main" id="{9D580662-812C-4455-BC63-B348302E7B3F}"/>
              </a:ext>
            </a:extLst>
          </p:cNvPr>
          <p:cNvSpPr>
            <a:spLocks noGrp="1"/>
          </p:cNvSpPr>
          <p:nvPr>
            <p:ph type="dt" sz="half" idx="10"/>
          </p:nvPr>
        </p:nvSpPr>
        <p:spPr/>
        <p:txBody>
          <a:bodyPr/>
          <a:lstStyle/>
          <a:p>
            <a:r>
              <a:rPr lang="en-US"/>
              <a:t>12 August 2020</a:t>
            </a:r>
            <a:endParaRPr lang="en-US" dirty="0"/>
          </a:p>
        </p:txBody>
      </p:sp>
      <p:sp>
        <p:nvSpPr>
          <p:cNvPr id="6" name="Footer Placeholder 5">
            <a:extLst>
              <a:ext uri="{FF2B5EF4-FFF2-40B4-BE49-F238E27FC236}">
                <a16:creationId xmlns:a16="http://schemas.microsoft.com/office/drawing/2014/main" id="{1C2AEE35-FC72-4DF1-BA87-4AABF639C84C}"/>
              </a:ext>
            </a:extLst>
          </p:cNvPr>
          <p:cNvSpPr>
            <a:spLocks noGrp="1"/>
          </p:cNvSpPr>
          <p:nvPr>
            <p:ph type="ftr" sz="quarter" idx="11"/>
          </p:nvPr>
        </p:nvSpPr>
        <p:spPr/>
        <p:txBody>
          <a:bodyPr/>
          <a:lstStyle/>
          <a:p>
            <a:r>
              <a:rPr lang="en-US"/>
              <a:t>HEP @ 53rd Annual Users Mtg</a:t>
            </a:r>
            <a:endParaRPr lang="en-US" dirty="0"/>
          </a:p>
        </p:txBody>
      </p:sp>
      <p:sp>
        <p:nvSpPr>
          <p:cNvPr id="7" name="Slide Number Placeholder 6">
            <a:extLst>
              <a:ext uri="{FF2B5EF4-FFF2-40B4-BE49-F238E27FC236}">
                <a16:creationId xmlns:a16="http://schemas.microsoft.com/office/drawing/2014/main" id="{676A9D72-431E-4E5B-A5DA-9A9E1D09BECE}"/>
              </a:ext>
            </a:extLst>
          </p:cNvPr>
          <p:cNvSpPr>
            <a:spLocks noGrp="1"/>
          </p:cNvSpPr>
          <p:nvPr>
            <p:ph type="sldNum" sz="quarter" idx="12"/>
          </p:nvPr>
        </p:nvSpPr>
        <p:spPr/>
        <p:txBody>
          <a:bodyPr/>
          <a:lstStyle/>
          <a:p>
            <a:fld id="{600448BA-62AF-4340-AB5F-316C0E06117B}" type="slidenum">
              <a:rPr lang="en-US" smtClean="0"/>
              <a:pPr/>
              <a:t>18</a:t>
            </a:fld>
            <a:endParaRPr lang="en-US"/>
          </a:p>
        </p:txBody>
      </p:sp>
    </p:spTree>
    <p:extLst>
      <p:ext uri="{BB962C8B-B14F-4D97-AF65-F5344CB8AC3E}">
        <p14:creationId xmlns:p14="http://schemas.microsoft.com/office/powerpoint/2010/main" val="32144953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67042-8B1E-4A23-93AB-08FE049D7BE3}"/>
              </a:ext>
            </a:extLst>
          </p:cNvPr>
          <p:cNvSpPr>
            <a:spLocks noGrp="1"/>
          </p:cNvSpPr>
          <p:nvPr>
            <p:ph type="title"/>
          </p:nvPr>
        </p:nvSpPr>
        <p:spPr/>
        <p:txBody>
          <a:bodyPr/>
          <a:lstStyle/>
          <a:p>
            <a:r>
              <a:rPr lang="en-US" sz="4000" dirty="0"/>
              <a:t>ORISE</a:t>
            </a:r>
            <a:endParaRPr lang="en-US" dirty="0"/>
          </a:p>
        </p:txBody>
      </p:sp>
      <p:sp>
        <p:nvSpPr>
          <p:cNvPr id="3" name="Content Placeholder 2">
            <a:extLst>
              <a:ext uri="{FF2B5EF4-FFF2-40B4-BE49-F238E27FC236}">
                <a16:creationId xmlns:a16="http://schemas.microsoft.com/office/drawing/2014/main" id="{AD1F46BE-05F5-4CE7-B864-1701B419D493}"/>
              </a:ext>
            </a:extLst>
          </p:cNvPr>
          <p:cNvSpPr>
            <a:spLocks noGrp="1"/>
          </p:cNvSpPr>
          <p:nvPr>
            <p:ph idx="1"/>
          </p:nvPr>
        </p:nvSpPr>
        <p:spPr>
          <a:xfrm>
            <a:off x="467277" y="1239787"/>
            <a:ext cx="8542553" cy="4582944"/>
          </a:xfrm>
        </p:spPr>
        <p:txBody>
          <a:bodyPr>
            <a:normAutofit fontScale="62500" lnSpcReduction="20000"/>
          </a:bodyPr>
          <a:lstStyle/>
          <a:p>
            <a:r>
              <a:rPr lang="en-US" dirty="0"/>
              <a:t>Whether you are an </a:t>
            </a:r>
            <a:r>
              <a:rPr lang="en-US" b="1" dirty="0"/>
              <a:t>undergraduate, graduate student, postdoc, or early-career professional</a:t>
            </a:r>
            <a:r>
              <a:rPr lang="en-US" dirty="0"/>
              <a:t>, ORISE provides various resources to address the </a:t>
            </a:r>
            <a:r>
              <a:rPr lang="en-US" b="1" dirty="0"/>
              <a:t>career planning and professional development </a:t>
            </a:r>
            <a:r>
              <a:rPr lang="en-US" dirty="0"/>
              <a:t>needs of all research and non-research participants.</a:t>
            </a:r>
          </a:p>
          <a:p>
            <a:pPr lvl="1">
              <a:spcBef>
                <a:spcPts val="600"/>
              </a:spcBef>
            </a:pPr>
            <a:r>
              <a:rPr lang="en-US" dirty="0"/>
              <a:t>What STEM Careers are in High Demand?</a:t>
            </a:r>
          </a:p>
          <a:p>
            <a:pPr lvl="1"/>
            <a:r>
              <a:rPr lang="en-US" dirty="0"/>
              <a:t>Internship or Entry-Level Position?</a:t>
            </a:r>
          </a:p>
          <a:p>
            <a:pPr lvl="1"/>
            <a:r>
              <a:rPr lang="en-US" dirty="0"/>
              <a:t>Find a Recruiting Event</a:t>
            </a:r>
          </a:p>
          <a:p>
            <a:pPr lvl="1"/>
            <a:r>
              <a:rPr lang="en-US" dirty="0"/>
              <a:t>How to Write a Cover Letter</a:t>
            </a:r>
          </a:p>
          <a:p>
            <a:pPr lvl="1"/>
            <a:r>
              <a:rPr lang="en-US" dirty="0"/>
              <a:t>Is a Resume the Same as a CV?</a:t>
            </a:r>
          </a:p>
          <a:p>
            <a:pPr lvl="1"/>
            <a:r>
              <a:rPr lang="en-US" dirty="0"/>
              <a:t>Personal and Professional Recommendations: What’s the Difference?</a:t>
            </a:r>
          </a:p>
          <a:p>
            <a:pPr lvl="1"/>
            <a:r>
              <a:rPr lang="en-US" dirty="0"/>
              <a:t>What is a Virtual Career Fair?</a:t>
            </a:r>
          </a:p>
          <a:p>
            <a:pPr lvl="1"/>
            <a:r>
              <a:rPr lang="en-US" dirty="0"/>
              <a:t>How to Boost Your Visibility through Networking</a:t>
            </a:r>
          </a:p>
          <a:p>
            <a:pPr lvl="1"/>
            <a:r>
              <a:rPr lang="en-US" dirty="0"/>
              <a:t>What to Expect During an Interview</a:t>
            </a:r>
          </a:p>
          <a:p>
            <a:pPr lvl="1"/>
            <a:r>
              <a:rPr lang="en-US" dirty="0"/>
              <a:t>Learn about ORISE-Managed STEM Programs</a:t>
            </a:r>
          </a:p>
          <a:p>
            <a:r>
              <a:rPr lang="en-US" dirty="0"/>
              <a:t>Resources for K-12 Teachers and Students</a:t>
            </a:r>
          </a:p>
          <a:p>
            <a:endParaRPr lang="en-US" dirty="0"/>
          </a:p>
        </p:txBody>
      </p:sp>
      <p:sp>
        <p:nvSpPr>
          <p:cNvPr id="4" name="Footer Placeholder 3">
            <a:extLst>
              <a:ext uri="{FF2B5EF4-FFF2-40B4-BE49-F238E27FC236}">
                <a16:creationId xmlns:a16="http://schemas.microsoft.com/office/drawing/2014/main" id="{F0C24CBB-6D5B-4C39-AA22-F0C0B7BFC565}"/>
              </a:ext>
            </a:extLst>
          </p:cNvPr>
          <p:cNvSpPr>
            <a:spLocks noGrp="1"/>
          </p:cNvSpPr>
          <p:nvPr>
            <p:ph type="ftr" sz="quarter" idx="11"/>
          </p:nvPr>
        </p:nvSpPr>
        <p:spPr/>
        <p:txBody>
          <a:bodyPr/>
          <a:lstStyle/>
          <a:p>
            <a:r>
              <a:rPr lang="en-US"/>
              <a:t>HEP @ 53rd Annual Users Mtg</a:t>
            </a:r>
            <a:endParaRPr lang="en-US" dirty="0"/>
          </a:p>
        </p:txBody>
      </p:sp>
      <p:sp>
        <p:nvSpPr>
          <p:cNvPr id="5" name="Slide Number Placeholder 4">
            <a:extLst>
              <a:ext uri="{FF2B5EF4-FFF2-40B4-BE49-F238E27FC236}">
                <a16:creationId xmlns:a16="http://schemas.microsoft.com/office/drawing/2014/main" id="{A4ECD0F4-348B-4911-9D29-6F5C55594964}"/>
              </a:ext>
            </a:extLst>
          </p:cNvPr>
          <p:cNvSpPr>
            <a:spLocks noGrp="1"/>
          </p:cNvSpPr>
          <p:nvPr>
            <p:ph type="sldNum" sz="quarter" idx="12"/>
          </p:nvPr>
        </p:nvSpPr>
        <p:spPr/>
        <p:txBody>
          <a:bodyPr/>
          <a:lstStyle/>
          <a:p>
            <a:fld id="{600448BA-62AF-4340-AB5F-316C0E06117B}" type="slidenum">
              <a:rPr lang="en-US" smtClean="0"/>
              <a:pPr/>
              <a:t>19</a:t>
            </a:fld>
            <a:endParaRPr lang="en-US"/>
          </a:p>
        </p:txBody>
      </p:sp>
      <p:pic>
        <p:nvPicPr>
          <p:cNvPr id="1030" name="Picture 6" descr="Zintellect">
            <a:extLst>
              <a:ext uri="{FF2B5EF4-FFF2-40B4-BE49-F238E27FC236}">
                <a16:creationId xmlns:a16="http://schemas.microsoft.com/office/drawing/2014/main" id="{31EEB329-D05C-4D9B-93E4-037D2D0A6CF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24906" y="2628243"/>
            <a:ext cx="2552700" cy="666750"/>
          </a:xfrm>
          <a:prstGeom prst="rect">
            <a:avLst/>
          </a:prstGeom>
          <a:solidFill>
            <a:schemeClr val="tx1"/>
          </a:solidFill>
        </p:spPr>
      </p:pic>
      <p:pic>
        <p:nvPicPr>
          <p:cNvPr id="1038" name="Picture 14" descr="Oak Ridge Institute for Science and Education: Read reviews and ...">
            <a:extLst>
              <a:ext uri="{FF2B5EF4-FFF2-40B4-BE49-F238E27FC236}">
                <a16:creationId xmlns:a16="http://schemas.microsoft.com/office/drawing/2014/main" id="{AABE35EF-448A-4704-8E49-E912F2679D6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16772" y="2471"/>
            <a:ext cx="6327228" cy="1170486"/>
          </a:xfrm>
          <a:prstGeom prst="rect">
            <a:avLst/>
          </a:prstGeom>
          <a:noFill/>
          <a:extLst>
            <a:ext uri="{909E8E84-426E-40DD-AFC4-6F175D3DCCD1}">
              <a14:hiddenFill xmlns:a14="http://schemas.microsoft.com/office/drawing/2010/main">
                <a:solidFill>
                  <a:srgbClr val="FFFFFF"/>
                </a:solidFill>
              </a14:hiddenFill>
            </a:ext>
          </a:extLst>
        </p:spPr>
      </p:pic>
      <p:sp>
        <p:nvSpPr>
          <p:cNvPr id="6" name="Date Placeholder 5">
            <a:extLst>
              <a:ext uri="{FF2B5EF4-FFF2-40B4-BE49-F238E27FC236}">
                <a16:creationId xmlns:a16="http://schemas.microsoft.com/office/drawing/2014/main" id="{90F63E84-9056-4F3D-9AED-2C5E60D59EC1}"/>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233753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Hello, My Name Is… Alan Stone</a:t>
            </a:r>
          </a:p>
        </p:txBody>
      </p:sp>
      <p:sp>
        <p:nvSpPr>
          <p:cNvPr id="9" name="Date Placeholder 8"/>
          <p:cNvSpPr>
            <a:spLocks noGrp="1"/>
          </p:cNvSpPr>
          <p:nvPr>
            <p:ph type="dt" sz="half" idx="10"/>
          </p:nvPr>
        </p:nvSpPr>
        <p:spPr/>
        <p:txBody>
          <a:bodyPr/>
          <a:lstStyle/>
          <a:p>
            <a:r>
              <a:rPr lang="en-US"/>
              <a:t>12 August 2020</a:t>
            </a:r>
            <a:endParaRPr lang="en-US" dirty="0"/>
          </a:p>
        </p:txBody>
      </p:sp>
      <p:sp>
        <p:nvSpPr>
          <p:cNvPr id="10" name="Slide Number Placeholder 9"/>
          <p:cNvSpPr>
            <a:spLocks noGrp="1"/>
          </p:cNvSpPr>
          <p:nvPr>
            <p:ph type="sldNum" sz="quarter" idx="12"/>
          </p:nvPr>
        </p:nvSpPr>
        <p:spPr/>
        <p:txBody>
          <a:bodyPr/>
          <a:lstStyle/>
          <a:p>
            <a:fld id="{6FC04325-C40C-4756-B5A8-A0527370F3B8}" type="slidenum">
              <a:rPr lang="en-US" smtClean="0"/>
              <a:pPr/>
              <a:t>2</a:t>
            </a:fld>
            <a:endParaRPr lang="en-US" dirty="0"/>
          </a:p>
        </p:txBody>
      </p:sp>
      <p:sp>
        <p:nvSpPr>
          <p:cNvPr id="6" name="Content Placeholder 5"/>
          <p:cNvSpPr>
            <a:spLocks noGrp="1"/>
          </p:cNvSpPr>
          <p:nvPr>
            <p:ph idx="4294967295"/>
          </p:nvPr>
        </p:nvSpPr>
        <p:spPr>
          <a:xfrm>
            <a:off x="5039276" y="3692243"/>
            <a:ext cx="4104723" cy="2803148"/>
          </a:xfrm>
        </p:spPr>
        <p:txBody>
          <a:bodyPr>
            <a:normAutofit fontScale="55000" lnSpcReduction="20000"/>
          </a:bodyPr>
          <a:lstStyle/>
          <a:p>
            <a:r>
              <a:rPr lang="en-US" dirty="0"/>
              <a:t>Read 2000+ new, renewal, and supplemental proposals</a:t>
            </a:r>
          </a:p>
          <a:p>
            <a:r>
              <a:rPr lang="en-US" dirty="0"/>
              <a:t>Conducted 200+ university and lab site visits in U.S. and abroad</a:t>
            </a:r>
          </a:p>
          <a:p>
            <a:r>
              <a:rPr lang="en-US" dirty="0"/>
              <a:t>Organized &amp; participated in 100+ panel reviews</a:t>
            </a:r>
          </a:p>
          <a:p>
            <a:r>
              <a:rPr lang="en-US" dirty="0"/>
              <a:t>Attended 50+ conferences, workshops, and topical meetings</a:t>
            </a:r>
          </a:p>
          <a:p>
            <a:r>
              <a:rPr lang="en-US" dirty="0"/>
              <a:t>1 TYDASTW Day</a:t>
            </a:r>
          </a:p>
          <a:p>
            <a:endParaRPr lang="en-US" dirty="0"/>
          </a:p>
        </p:txBody>
      </p:sp>
      <p:pic>
        <p:nvPicPr>
          <p:cNvPr id="22" name="Picture 21">
            <a:extLst>
              <a:ext uri="{FF2B5EF4-FFF2-40B4-BE49-F238E27FC236}">
                <a16:creationId xmlns:a16="http://schemas.microsoft.com/office/drawing/2014/main" id="{58642564-BB0E-49DC-9EC4-571400AA591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5891921" y="266263"/>
            <a:ext cx="3518342" cy="2985816"/>
          </a:xfrm>
          <a:prstGeom prst="rect">
            <a:avLst/>
          </a:prstGeom>
        </p:spPr>
      </p:pic>
      <p:sp>
        <p:nvSpPr>
          <p:cNvPr id="23" name="Content Placeholder 1">
            <a:extLst>
              <a:ext uri="{FF2B5EF4-FFF2-40B4-BE49-F238E27FC236}">
                <a16:creationId xmlns:a16="http://schemas.microsoft.com/office/drawing/2014/main" id="{D9CCF00B-8509-4B01-843E-5D4B1F25BBC7}"/>
              </a:ext>
            </a:extLst>
          </p:cNvPr>
          <p:cNvSpPr txBox="1">
            <a:spLocks/>
          </p:cNvSpPr>
          <p:nvPr/>
        </p:nvSpPr>
        <p:spPr>
          <a:xfrm>
            <a:off x="3634" y="883464"/>
            <a:ext cx="6020379" cy="2367349"/>
          </a:xfrm>
          <a:prstGeom prst="rect">
            <a:avLst/>
          </a:prstGeom>
          <a:solidFill>
            <a:schemeClr val="bg1"/>
          </a:solidFill>
        </p:spPr>
        <p:txBody>
          <a:bodyPr vert="horz" lIns="91440" tIns="45720" rIns="91440" bIns="45720" rtlCol="0">
            <a:normAutofit fontScale="55000" lnSpcReduction="20000"/>
          </a:bodyPr>
          <a:lstStyle>
            <a:lvl1pPr marL="227013" indent="-173038" algn="l" defTabSz="685800" rtl="0" eaLnBrk="1" latinLnBrk="0" hangingPunct="1">
              <a:lnSpc>
                <a:spcPct val="120000"/>
              </a:lnSpc>
              <a:spcBef>
                <a:spcPts val="1000"/>
              </a:spcBef>
              <a:buClr>
                <a:schemeClr val="tx2"/>
              </a:buClr>
              <a:buSzPct val="80000"/>
              <a:buFont typeface="Wingdings 3" panose="05040102010807070707" pitchFamily="18" charset="2"/>
              <a:buChar char=""/>
              <a:defRPr sz="2800" kern="1200">
                <a:solidFill>
                  <a:schemeClr val="tx1"/>
                </a:solidFill>
                <a:latin typeface="+mn-lt"/>
                <a:ea typeface="+mn-ea"/>
                <a:cs typeface="+mn-cs"/>
              </a:defRPr>
            </a:lvl1pPr>
            <a:lvl2pPr marL="39846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2400" kern="1200">
                <a:solidFill>
                  <a:schemeClr val="tx1">
                    <a:lumMod val="75000"/>
                    <a:lumOff val="25000"/>
                  </a:schemeClr>
                </a:solidFill>
                <a:latin typeface="+mn-lt"/>
                <a:ea typeface="+mn-ea"/>
                <a:cs typeface="+mn-cs"/>
              </a:defRPr>
            </a:lvl2pPr>
            <a:lvl3pPr marL="56991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2000" kern="1200">
                <a:solidFill>
                  <a:schemeClr val="tx1">
                    <a:lumMod val="75000"/>
                    <a:lumOff val="25000"/>
                  </a:schemeClr>
                </a:solidFill>
                <a:latin typeface="+mn-lt"/>
                <a:ea typeface="+mn-ea"/>
                <a:cs typeface="+mn-cs"/>
              </a:defRPr>
            </a:lvl3pPr>
            <a:lvl4pPr marL="742950" indent="-173038"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4pPr>
            <a:lvl5pPr marL="914400"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a:lstStyle>
          <a:p>
            <a:pPr>
              <a:spcBef>
                <a:spcPts val="600"/>
              </a:spcBef>
            </a:pPr>
            <a:r>
              <a:rPr lang="en-US" dirty="0"/>
              <a:t>Started at DOE on 4 January 2009 at Germantown, MD</a:t>
            </a:r>
          </a:p>
          <a:p>
            <a:pPr lvl="1"/>
            <a:r>
              <a:rPr lang="en-US" dirty="0">
                <a:solidFill>
                  <a:schemeClr val="tx1"/>
                </a:solidFill>
              </a:rPr>
              <a:t>Official title: </a:t>
            </a:r>
            <a:r>
              <a:rPr lang="en-US" dirty="0">
                <a:solidFill>
                  <a:srgbClr val="003399"/>
                </a:solidFill>
              </a:rPr>
              <a:t>Physicist, GS-15 with the Department of Energy, Office of Science, Office of the Deputy Director for Science Programs, Office of High Energy Physics</a:t>
            </a:r>
          </a:p>
          <a:p>
            <a:pPr lvl="1"/>
            <a:r>
              <a:rPr lang="en-US" dirty="0"/>
              <a:t>Program Manager for Intensity Frontier 2009-2014*</a:t>
            </a:r>
          </a:p>
          <a:p>
            <a:pPr lvl="1"/>
            <a:r>
              <a:rPr lang="en-US" b="1" dirty="0">
                <a:solidFill>
                  <a:schemeClr val="accent1"/>
                </a:solidFill>
              </a:rPr>
              <a:t>Program Manager for Budget 2014- Present </a:t>
            </a:r>
          </a:p>
          <a:p>
            <a:pPr lvl="1"/>
            <a:r>
              <a:rPr lang="en-US" dirty="0"/>
              <a:t>Prior to coming to DOE in 2009, worked at Fermilab (D0, CMS) and CERN (L3) on particle collider physics. Received Ph.D. from Louisiana State University in 1999.</a:t>
            </a:r>
          </a:p>
        </p:txBody>
      </p:sp>
      <p:sp>
        <p:nvSpPr>
          <p:cNvPr id="2" name="Content Placeholder 1"/>
          <p:cNvSpPr>
            <a:spLocks noGrp="1"/>
          </p:cNvSpPr>
          <p:nvPr>
            <p:ph idx="1"/>
          </p:nvPr>
        </p:nvSpPr>
        <p:spPr>
          <a:xfrm>
            <a:off x="90946" y="3016470"/>
            <a:ext cx="4948329" cy="3113796"/>
          </a:xfrm>
        </p:spPr>
        <p:txBody>
          <a:bodyPr>
            <a:normAutofit fontScale="55000" lnSpcReduction="20000"/>
          </a:bodyPr>
          <a:lstStyle/>
          <a:p>
            <a:r>
              <a:rPr lang="en-US" dirty="0"/>
              <a:t>HEP Budget and Strategic Planning</a:t>
            </a:r>
          </a:p>
          <a:p>
            <a:pPr lvl="1"/>
            <a:r>
              <a:rPr lang="en-US" dirty="0">
                <a:solidFill>
                  <a:srgbClr val="003399"/>
                </a:solidFill>
              </a:rPr>
              <a:t>Responsible for the formulation and execution of the </a:t>
            </a:r>
            <a:r>
              <a:rPr lang="en-US" u="sng" dirty="0">
                <a:solidFill>
                  <a:srgbClr val="003399"/>
                </a:solidFill>
              </a:rPr>
              <a:t>$1B program</a:t>
            </a:r>
            <a:r>
              <a:rPr lang="en-US" dirty="0">
                <a:solidFill>
                  <a:srgbClr val="003399"/>
                </a:solidFill>
              </a:rPr>
              <a:t>, and the implementation guided by the community-driven long-range plan.</a:t>
            </a:r>
          </a:p>
          <a:p>
            <a:pPr lvl="1"/>
            <a:r>
              <a:rPr lang="en-US" dirty="0"/>
              <a:t>Work closely with leadership and scientific staff at the DOE national labs on SC and HEP strategic initiatives, tactical planning, and policy, including: </a:t>
            </a:r>
            <a:r>
              <a:rPr lang="en-US" dirty="0">
                <a:solidFill>
                  <a:srgbClr val="C00000"/>
                </a:solidFill>
              </a:rPr>
              <a:t>fostering a diverse, equitable, and inclusive workforce</a:t>
            </a:r>
            <a:r>
              <a:rPr lang="en-US" dirty="0"/>
              <a:t>; </a:t>
            </a:r>
            <a:r>
              <a:rPr lang="en-US" dirty="0">
                <a:solidFill>
                  <a:schemeClr val="accent1"/>
                </a:solidFill>
              </a:rPr>
              <a:t>revitalizing the science and technology infrastructure</a:t>
            </a:r>
            <a:r>
              <a:rPr lang="en-US" dirty="0"/>
              <a:t>; and </a:t>
            </a:r>
            <a:r>
              <a:rPr lang="en-US" dirty="0">
                <a:solidFill>
                  <a:schemeClr val="tx2"/>
                </a:solidFill>
              </a:rPr>
              <a:t>developing a robust long-term budget process</a:t>
            </a:r>
          </a:p>
          <a:p>
            <a:pPr lvl="1"/>
            <a:r>
              <a:rPr lang="en-US" dirty="0">
                <a:solidFill>
                  <a:srgbClr val="C00000"/>
                </a:solidFill>
              </a:rPr>
              <a:t>Mentor and provide coaching to early-stage career scientists who are navigating the next steps in their career: </a:t>
            </a:r>
            <a:r>
              <a:rPr lang="en-US" dirty="0">
                <a:solidFill>
                  <a:schemeClr val="tx1"/>
                </a:solidFill>
              </a:rPr>
              <a:t>students, post-docs, faculty, lab scientists</a:t>
            </a:r>
          </a:p>
        </p:txBody>
      </p:sp>
      <p:sp>
        <p:nvSpPr>
          <p:cNvPr id="24" name="Footer Placeholder 23">
            <a:extLst>
              <a:ext uri="{FF2B5EF4-FFF2-40B4-BE49-F238E27FC236}">
                <a16:creationId xmlns:a16="http://schemas.microsoft.com/office/drawing/2014/main" id="{45C5ECD8-A6F2-42DF-9A1C-45A70FA8C6A8}"/>
              </a:ext>
            </a:extLst>
          </p:cNvPr>
          <p:cNvSpPr>
            <a:spLocks noGrp="1"/>
          </p:cNvSpPr>
          <p:nvPr>
            <p:ph type="ftr" sz="quarter" idx="11"/>
          </p:nvPr>
        </p:nvSpPr>
        <p:spPr/>
        <p:txBody>
          <a:bodyPr/>
          <a:lstStyle/>
          <a:p>
            <a:r>
              <a:rPr lang="en-US"/>
              <a:t>HEP @ 53rd Annual Users Mtg</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SC Workforce Development for Teachers and Scientists (WDTS)</a:t>
            </a:r>
          </a:p>
        </p:txBody>
      </p:sp>
      <p:sp>
        <p:nvSpPr>
          <p:cNvPr id="3" name="Content Placeholder 2"/>
          <p:cNvSpPr>
            <a:spLocks noGrp="1"/>
          </p:cNvSpPr>
          <p:nvPr>
            <p:ph idx="1"/>
          </p:nvPr>
        </p:nvSpPr>
        <p:spPr>
          <a:xfrm>
            <a:off x="169334" y="1017333"/>
            <a:ext cx="8840494" cy="5221425"/>
          </a:xfrm>
        </p:spPr>
        <p:txBody>
          <a:bodyPr>
            <a:normAutofit fontScale="77500" lnSpcReduction="20000"/>
          </a:bodyPr>
          <a:lstStyle/>
          <a:p>
            <a:r>
              <a:rPr lang="en-US" dirty="0"/>
              <a:t>Science Undergraduate Laboratory Internships (SULI)</a:t>
            </a:r>
          </a:p>
          <a:p>
            <a:pPr lvl="1"/>
            <a:r>
              <a:rPr lang="en-US" dirty="0"/>
              <a:t>Summer 2020 SULI closed (Applications due May 28, 2020)</a:t>
            </a:r>
          </a:p>
          <a:p>
            <a:r>
              <a:rPr lang="en-US" dirty="0"/>
              <a:t>Community College Internships (CCI)</a:t>
            </a:r>
          </a:p>
          <a:p>
            <a:pPr lvl="1"/>
            <a:r>
              <a:rPr lang="en-US" dirty="0"/>
              <a:t>Fall 2020 CCI closed (Applications due May 28, 2020)</a:t>
            </a:r>
          </a:p>
          <a:p>
            <a:r>
              <a:rPr lang="en-US" dirty="0"/>
              <a:t>Visiting Faculty Program (VFP)</a:t>
            </a:r>
          </a:p>
          <a:p>
            <a:pPr lvl="1"/>
            <a:r>
              <a:rPr lang="en-US" dirty="0"/>
              <a:t>Summer 2020 VFP closed Jan. 2020, notifications in April</a:t>
            </a:r>
          </a:p>
          <a:p>
            <a:r>
              <a:rPr lang="en-US" dirty="0"/>
              <a:t>Office of Science Graduate Student Research Program (SCGSR)</a:t>
            </a:r>
          </a:p>
          <a:p>
            <a:pPr lvl="2"/>
            <a:r>
              <a:rPr lang="en-US" dirty="0"/>
              <a:t>Two annual solicitations with May and November deadlines</a:t>
            </a:r>
            <a:endParaRPr lang="en-US" b="1" dirty="0"/>
          </a:p>
          <a:p>
            <a:r>
              <a:rPr lang="en-US" dirty="0"/>
              <a:t>Albert Einstein Distinguished Educator Fellowship</a:t>
            </a:r>
          </a:p>
          <a:p>
            <a:pPr lvl="1"/>
            <a:r>
              <a:rPr lang="en-US" dirty="0"/>
              <a:t>2020-2021 cycle closed on November 14, 2019</a:t>
            </a:r>
          </a:p>
          <a:p>
            <a:r>
              <a:rPr lang="en-US" dirty="0"/>
              <a:t>More information and key dates for all programs at:</a:t>
            </a:r>
          </a:p>
          <a:p>
            <a:pPr lvl="1"/>
            <a:r>
              <a:rPr lang="en-US" dirty="0">
                <a:hlinkClick r:id="rId2"/>
              </a:rPr>
              <a:t>https://science.osti.gov/wdts</a:t>
            </a:r>
            <a:endParaRPr lang="en-US" dirty="0"/>
          </a:p>
        </p:txBody>
      </p:sp>
      <p:sp>
        <p:nvSpPr>
          <p:cNvPr id="6" name="Slide Number Placeholder 5"/>
          <p:cNvSpPr>
            <a:spLocks noGrp="1"/>
          </p:cNvSpPr>
          <p:nvPr>
            <p:ph type="sldNum" sz="quarter" idx="12"/>
          </p:nvPr>
        </p:nvSpPr>
        <p:spPr/>
        <p:txBody>
          <a:bodyPr/>
          <a:lstStyle/>
          <a:p>
            <a:fld id="{600448BA-62AF-4340-AB5F-316C0E06117B}" type="slidenum">
              <a:rPr lang="en-US" smtClean="0">
                <a:solidFill>
                  <a:srgbClr val="0F3F66"/>
                </a:solidFill>
              </a:rPr>
              <a:pPr/>
              <a:t>20</a:t>
            </a:fld>
            <a:endParaRPr lang="en-US" dirty="0">
              <a:solidFill>
                <a:srgbClr val="0F3F66"/>
              </a:solidFill>
            </a:endParaRPr>
          </a:p>
        </p:txBody>
      </p:sp>
      <p:sp>
        <p:nvSpPr>
          <p:cNvPr id="7" name="Footer Placeholder 3"/>
          <p:cNvSpPr>
            <a:spLocks noGrp="1"/>
          </p:cNvSpPr>
          <p:nvPr>
            <p:ph type="ftr" sz="quarter" idx="11"/>
          </p:nvPr>
        </p:nvSpPr>
        <p:spPr>
          <a:xfrm>
            <a:off x="5039278" y="6308057"/>
            <a:ext cx="3538331" cy="365125"/>
          </a:xfrm>
        </p:spPr>
        <p:txBody>
          <a:bodyPr/>
          <a:lstStyle/>
          <a:p>
            <a:r>
              <a:rPr lang="en-US">
                <a:solidFill>
                  <a:srgbClr val="0F3F66"/>
                </a:solidFill>
              </a:rPr>
              <a:t>HEP @ 53rd Annual Users Mtg</a:t>
            </a:r>
            <a:endParaRPr lang="en-US" dirty="0">
              <a:solidFill>
                <a:srgbClr val="0F3F66"/>
              </a:solidFill>
            </a:endParaRPr>
          </a:p>
        </p:txBody>
      </p:sp>
      <p:sp>
        <p:nvSpPr>
          <p:cNvPr id="4" name="Date Placeholder 3">
            <a:extLst>
              <a:ext uri="{FF2B5EF4-FFF2-40B4-BE49-F238E27FC236}">
                <a16:creationId xmlns:a16="http://schemas.microsoft.com/office/drawing/2014/main" id="{9BED95ED-E27B-42D2-B141-17A92A14A203}"/>
              </a:ext>
            </a:extLst>
          </p:cNvPr>
          <p:cNvSpPr>
            <a:spLocks noGrp="1"/>
          </p:cNvSpPr>
          <p:nvPr>
            <p:ph type="dt" sz="half" idx="10"/>
          </p:nvPr>
        </p:nvSpPr>
        <p:spPr/>
        <p:txBody>
          <a:bodyPr/>
          <a:lstStyle/>
          <a:p>
            <a:r>
              <a:rPr lang="en-US"/>
              <a:t>12 August 2020</a:t>
            </a:r>
            <a:endParaRPr lang="en-US" dirty="0"/>
          </a:p>
        </p:txBody>
      </p:sp>
      <p:sp>
        <p:nvSpPr>
          <p:cNvPr id="5" name="TextBox 4">
            <a:extLst>
              <a:ext uri="{FF2B5EF4-FFF2-40B4-BE49-F238E27FC236}">
                <a16:creationId xmlns:a16="http://schemas.microsoft.com/office/drawing/2014/main" id="{454829FF-5745-4B9E-A2C9-37481D34D65B}"/>
              </a:ext>
            </a:extLst>
          </p:cNvPr>
          <p:cNvSpPr txBox="1"/>
          <p:nvPr/>
        </p:nvSpPr>
        <p:spPr>
          <a:xfrm>
            <a:off x="7637512" y="4006902"/>
            <a:ext cx="1156205" cy="523220"/>
          </a:xfrm>
          <a:prstGeom prst="rect">
            <a:avLst/>
          </a:prstGeom>
          <a:solidFill>
            <a:schemeClr val="accent1">
              <a:lumMod val="20000"/>
              <a:lumOff val="80000"/>
            </a:schemeClr>
          </a:solidFill>
        </p:spPr>
        <p:txBody>
          <a:bodyPr wrap="square" rtlCol="0">
            <a:spAutoFit/>
          </a:bodyPr>
          <a:lstStyle/>
          <a:p>
            <a:r>
              <a:rPr lang="en-US" sz="1400" b="1" dirty="0">
                <a:solidFill>
                  <a:srgbClr val="2744BF"/>
                </a:solidFill>
              </a:rPr>
              <a:t>More in back-up</a:t>
            </a:r>
          </a:p>
        </p:txBody>
      </p:sp>
    </p:spTree>
    <p:extLst>
      <p:ext uri="{BB962C8B-B14F-4D97-AF65-F5344CB8AC3E}">
        <p14:creationId xmlns:p14="http://schemas.microsoft.com/office/powerpoint/2010/main" val="38363622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A419ED1-876D-41EF-9DD2-AC5CF62CEBB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50676" y="2430524"/>
            <a:ext cx="4393324" cy="2367770"/>
          </a:xfrm>
          <a:prstGeom prst="rect">
            <a:avLst/>
          </a:prstGeom>
        </p:spPr>
      </p:pic>
      <p:sp>
        <p:nvSpPr>
          <p:cNvPr id="2" name="Title 1">
            <a:extLst>
              <a:ext uri="{FF2B5EF4-FFF2-40B4-BE49-F238E27FC236}">
                <a16:creationId xmlns:a16="http://schemas.microsoft.com/office/drawing/2014/main" id="{D1D719C8-7472-4BFB-B72C-52EEBA9882B5}"/>
              </a:ext>
            </a:extLst>
          </p:cNvPr>
          <p:cNvSpPr>
            <a:spLocks noGrp="1"/>
          </p:cNvSpPr>
          <p:nvPr>
            <p:ph type="title"/>
          </p:nvPr>
        </p:nvSpPr>
        <p:spPr/>
        <p:txBody>
          <a:bodyPr>
            <a:normAutofit fontScale="90000"/>
          </a:bodyPr>
          <a:lstStyle/>
          <a:p>
            <a:r>
              <a:rPr lang="en-US" dirty="0"/>
              <a:t>DOE Experimental Program to Stimulate Competitive Research (</a:t>
            </a:r>
            <a:r>
              <a:rPr lang="en-US" dirty="0" err="1"/>
              <a:t>EPSCoR</a:t>
            </a:r>
            <a:r>
              <a:rPr lang="en-US" dirty="0"/>
              <a:t>)</a:t>
            </a:r>
          </a:p>
        </p:txBody>
      </p:sp>
      <p:sp>
        <p:nvSpPr>
          <p:cNvPr id="3" name="Content Placeholder 2">
            <a:extLst>
              <a:ext uri="{FF2B5EF4-FFF2-40B4-BE49-F238E27FC236}">
                <a16:creationId xmlns:a16="http://schemas.microsoft.com/office/drawing/2014/main" id="{9AFE61CB-436D-4D08-BB49-87D2A5EF88C7}"/>
              </a:ext>
            </a:extLst>
          </p:cNvPr>
          <p:cNvSpPr>
            <a:spLocks noGrp="1"/>
          </p:cNvSpPr>
          <p:nvPr>
            <p:ph idx="1"/>
          </p:nvPr>
        </p:nvSpPr>
        <p:spPr>
          <a:xfrm>
            <a:off x="273272" y="1038353"/>
            <a:ext cx="8662988" cy="4898269"/>
          </a:xfrm>
        </p:spPr>
        <p:txBody>
          <a:bodyPr>
            <a:normAutofit fontScale="55000" lnSpcReduction="20000"/>
          </a:bodyPr>
          <a:lstStyle/>
          <a:p>
            <a:r>
              <a:rPr lang="en-US" dirty="0"/>
              <a:t>42 USC13503 [Title 42 U.S. Code Chapter 134, Subchapter X, section (§) 13503. Supporting research and technical analysis]: </a:t>
            </a:r>
          </a:p>
          <a:p>
            <a:pPr marL="227013" lvl="1" indent="0">
              <a:buNone/>
            </a:pPr>
            <a:r>
              <a:rPr lang="en-US" dirty="0" err="1"/>
              <a:t>EPSCoR</a:t>
            </a:r>
            <a:r>
              <a:rPr lang="en-US" dirty="0"/>
              <a:t> shall assist those States that- </a:t>
            </a:r>
          </a:p>
          <a:p>
            <a:pPr lvl="2">
              <a:spcAft>
                <a:spcPts val="0"/>
              </a:spcAft>
            </a:pPr>
            <a:r>
              <a:rPr lang="en-US" sz="2400" dirty="0"/>
              <a:t>Historically have received relatively little Federal research and development funding</a:t>
            </a:r>
          </a:p>
          <a:p>
            <a:pPr lvl="2">
              <a:spcAft>
                <a:spcPts val="0"/>
              </a:spcAft>
            </a:pPr>
            <a:r>
              <a:rPr lang="en-US" sz="2400" dirty="0"/>
              <a:t>Demonstrated a commitment to develop their research bases and improve science and engineering research and education programs at their universities and colleges. </a:t>
            </a:r>
          </a:p>
          <a:p>
            <a:r>
              <a:rPr lang="en-US" dirty="0"/>
              <a:t>Program Priorities: </a:t>
            </a:r>
          </a:p>
          <a:p>
            <a:pPr lvl="1"/>
            <a:r>
              <a:rPr lang="en-US" dirty="0"/>
              <a:t>DOE </a:t>
            </a:r>
            <a:r>
              <a:rPr lang="en-US" dirty="0" err="1"/>
              <a:t>EPSCoR</a:t>
            </a:r>
            <a:r>
              <a:rPr lang="en-US" dirty="0"/>
              <a:t> is a science-driven, </a:t>
            </a:r>
            <a:br>
              <a:rPr lang="en-US" dirty="0"/>
            </a:br>
            <a:r>
              <a:rPr lang="en-US" dirty="0"/>
              <a:t>merit-based program that supports </a:t>
            </a:r>
            <a:br>
              <a:rPr lang="en-US" dirty="0"/>
            </a:br>
            <a:r>
              <a:rPr lang="en-US" dirty="0"/>
              <a:t>early stage research activities spanning </a:t>
            </a:r>
            <a:br>
              <a:rPr lang="en-US" dirty="0"/>
            </a:br>
            <a:r>
              <a:rPr lang="en-US" dirty="0"/>
              <a:t>the broad range of science and </a:t>
            </a:r>
            <a:br>
              <a:rPr lang="en-US" dirty="0"/>
            </a:br>
            <a:r>
              <a:rPr lang="en-US" dirty="0"/>
              <a:t>technology programs</a:t>
            </a:r>
          </a:p>
          <a:p>
            <a:pPr lvl="1"/>
            <a:r>
              <a:rPr lang="en-US" dirty="0"/>
              <a:t>In addition, the program places high </a:t>
            </a:r>
            <a:br>
              <a:rPr lang="en-US" dirty="0"/>
            </a:br>
            <a:r>
              <a:rPr lang="en-US" dirty="0"/>
              <a:t>priority on increasing the number of scientists </a:t>
            </a:r>
            <a:br>
              <a:rPr lang="en-US" dirty="0"/>
            </a:br>
            <a:r>
              <a:rPr lang="en-US" dirty="0"/>
              <a:t>and engineers in energy-related areas. </a:t>
            </a:r>
          </a:p>
          <a:p>
            <a:pPr lvl="1"/>
            <a:r>
              <a:rPr lang="en-US" dirty="0"/>
              <a:t>Program places particular emphasis and importance of collaboration among young faculty, postdoctoral associates, graduate/undergraduate students supported by </a:t>
            </a:r>
            <a:r>
              <a:rPr lang="en-US" dirty="0" err="1"/>
              <a:t>EPSCoR</a:t>
            </a:r>
            <a:r>
              <a:rPr lang="en-US" dirty="0"/>
              <a:t> with scientists from the DOE national labs where unique scientific and technical capabilities are present. </a:t>
            </a:r>
          </a:p>
        </p:txBody>
      </p:sp>
      <p:sp>
        <p:nvSpPr>
          <p:cNvPr id="4" name="Footer Placeholder 3">
            <a:extLst>
              <a:ext uri="{FF2B5EF4-FFF2-40B4-BE49-F238E27FC236}">
                <a16:creationId xmlns:a16="http://schemas.microsoft.com/office/drawing/2014/main" id="{F45724C9-FE3E-4D29-A7CC-25981AB34B15}"/>
              </a:ext>
            </a:extLst>
          </p:cNvPr>
          <p:cNvSpPr>
            <a:spLocks noGrp="1"/>
          </p:cNvSpPr>
          <p:nvPr>
            <p:ph type="ftr" sz="quarter" idx="11"/>
          </p:nvPr>
        </p:nvSpPr>
        <p:spPr/>
        <p:txBody>
          <a:bodyPr/>
          <a:lstStyle/>
          <a:p>
            <a:r>
              <a:rPr lang="en-US"/>
              <a:t>HEP @ 53rd Annual Users Mtg</a:t>
            </a:r>
            <a:endParaRPr lang="en-US" dirty="0"/>
          </a:p>
        </p:txBody>
      </p:sp>
      <p:sp>
        <p:nvSpPr>
          <p:cNvPr id="5" name="Slide Number Placeholder 4">
            <a:extLst>
              <a:ext uri="{FF2B5EF4-FFF2-40B4-BE49-F238E27FC236}">
                <a16:creationId xmlns:a16="http://schemas.microsoft.com/office/drawing/2014/main" id="{366EF722-63D1-4B22-AD38-493B6B794B46}"/>
              </a:ext>
            </a:extLst>
          </p:cNvPr>
          <p:cNvSpPr>
            <a:spLocks noGrp="1"/>
          </p:cNvSpPr>
          <p:nvPr>
            <p:ph type="sldNum" sz="quarter" idx="12"/>
          </p:nvPr>
        </p:nvSpPr>
        <p:spPr/>
        <p:txBody>
          <a:bodyPr/>
          <a:lstStyle/>
          <a:p>
            <a:fld id="{600448BA-62AF-4340-AB5F-316C0E06117B}" type="slidenum">
              <a:rPr lang="en-US" smtClean="0"/>
              <a:pPr/>
              <a:t>21</a:t>
            </a:fld>
            <a:endParaRPr lang="en-US"/>
          </a:p>
        </p:txBody>
      </p:sp>
      <p:sp>
        <p:nvSpPr>
          <p:cNvPr id="8" name="TextBox 7">
            <a:extLst>
              <a:ext uri="{FF2B5EF4-FFF2-40B4-BE49-F238E27FC236}">
                <a16:creationId xmlns:a16="http://schemas.microsoft.com/office/drawing/2014/main" id="{789E73D5-0B2C-43B1-BEC8-F21F04F58F87}"/>
              </a:ext>
            </a:extLst>
          </p:cNvPr>
          <p:cNvSpPr txBox="1"/>
          <p:nvPr/>
        </p:nvSpPr>
        <p:spPr>
          <a:xfrm>
            <a:off x="169334" y="5173470"/>
            <a:ext cx="8802088" cy="954107"/>
          </a:xfrm>
          <a:prstGeom prst="rect">
            <a:avLst/>
          </a:prstGeom>
          <a:noFill/>
        </p:spPr>
        <p:txBody>
          <a:bodyPr wrap="square">
            <a:spAutoFit/>
          </a:bodyPr>
          <a:lstStyle/>
          <a:p>
            <a:r>
              <a:rPr lang="en-US" sz="1400" dirty="0"/>
              <a:t>2020 </a:t>
            </a:r>
            <a:r>
              <a:rPr lang="en-US" sz="1400" dirty="0" err="1"/>
              <a:t>EPSCoR</a:t>
            </a:r>
            <a:r>
              <a:rPr lang="en-US" sz="1400" dirty="0"/>
              <a:t> awards to HEP PIs:</a:t>
            </a:r>
          </a:p>
          <a:p>
            <a:pPr marL="285750" indent="-285750">
              <a:buFont typeface="Arial" panose="020B0604020202020204" pitchFamily="34" charset="0"/>
              <a:buChar char="•"/>
            </a:pPr>
            <a:r>
              <a:rPr lang="en-US" sz="1400" dirty="0"/>
              <a:t>Matthias Fuchs, Univ. Nebraska, </a:t>
            </a:r>
            <a:r>
              <a:rPr lang="en-US" sz="1400" dirty="0">
                <a:solidFill>
                  <a:schemeClr val="tx2"/>
                </a:solidFill>
              </a:rPr>
              <a:t>"High-efficiency, high-current laser-driven electron injector"</a:t>
            </a:r>
          </a:p>
          <a:p>
            <a:pPr marL="285750" indent="-285750">
              <a:buFont typeface="Arial" panose="020B0604020202020204" pitchFamily="34" charset="0"/>
              <a:buChar char="•"/>
            </a:pPr>
            <a:r>
              <a:rPr lang="en-US" sz="1400" dirty="0"/>
              <a:t>Jake Bennett, Univ. of Mississippi, </a:t>
            </a:r>
            <a:r>
              <a:rPr lang="en-US" sz="1400" dirty="0">
                <a:solidFill>
                  <a:schemeClr val="accent1"/>
                </a:solidFill>
              </a:rPr>
              <a:t>"CP violation searches and distributed computing development with the Belle II experiment..."</a:t>
            </a:r>
          </a:p>
        </p:txBody>
      </p:sp>
      <p:sp>
        <p:nvSpPr>
          <p:cNvPr id="7" name="Date Placeholder 6">
            <a:extLst>
              <a:ext uri="{FF2B5EF4-FFF2-40B4-BE49-F238E27FC236}">
                <a16:creationId xmlns:a16="http://schemas.microsoft.com/office/drawing/2014/main" id="{4A218750-BCFA-4B01-ACF4-DD5F27494B69}"/>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32219722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descr="A close up of a map&#10;&#10;Description automatically generated">
            <a:extLst>
              <a:ext uri="{FF2B5EF4-FFF2-40B4-BE49-F238E27FC236}">
                <a16:creationId xmlns:a16="http://schemas.microsoft.com/office/drawing/2014/main" id="{BD4BDB10-30CC-4E7B-9910-A9F229093D4A}"/>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0" y="902529"/>
            <a:ext cx="9144000" cy="5955473"/>
          </a:xfrm>
        </p:spPr>
      </p:pic>
      <p:sp>
        <p:nvSpPr>
          <p:cNvPr id="2" name="Title 1"/>
          <p:cNvSpPr>
            <a:spLocks noGrp="1"/>
          </p:cNvSpPr>
          <p:nvPr>
            <p:ph type="title"/>
          </p:nvPr>
        </p:nvSpPr>
        <p:spPr/>
        <p:txBody>
          <a:bodyPr>
            <a:normAutofit/>
          </a:bodyPr>
          <a:lstStyle/>
          <a:p>
            <a:pPr algn="ctr"/>
            <a:r>
              <a:rPr lang="en-US" sz="4000" dirty="0"/>
              <a:t>A Few Minutes on Budget</a:t>
            </a:r>
          </a:p>
        </p:txBody>
      </p:sp>
      <p:sp>
        <p:nvSpPr>
          <p:cNvPr id="6" name="Content Placeholder 8">
            <a:extLst>
              <a:ext uri="{FF2B5EF4-FFF2-40B4-BE49-F238E27FC236}">
                <a16:creationId xmlns:a16="http://schemas.microsoft.com/office/drawing/2014/main" id="{5D8BEDE1-287D-4912-9F12-7DAB3F55040B}"/>
              </a:ext>
            </a:extLst>
          </p:cNvPr>
          <p:cNvSpPr txBox="1">
            <a:spLocks/>
          </p:cNvSpPr>
          <p:nvPr/>
        </p:nvSpPr>
        <p:spPr>
          <a:xfrm>
            <a:off x="1" y="6127530"/>
            <a:ext cx="2743200" cy="607583"/>
          </a:xfrm>
          <a:prstGeom prst="rect">
            <a:avLst/>
          </a:prstGeom>
        </p:spPr>
        <p:txBody>
          <a:bodyPr vert="horz" lIns="91440" tIns="45720" rIns="91440" bIns="45720" rtlCol="0">
            <a:normAutofit/>
          </a:bodyPr>
          <a:lstStyle>
            <a:lvl1pPr marL="227013" indent="-173038" algn="l" defTabSz="685800" rtl="0" eaLnBrk="1" latinLnBrk="0" hangingPunct="1">
              <a:lnSpc>
                <a:spcPct val="120000"/>
              </a:lnSpc>
              <a:spcBef>
                <a:spcPts val="1000"/>
              </a:spcBef>
              <a:buClr>
                <a:schemeClr val="tx2"/>
              </a:buClr>
              <a:buSzPct val="80000"/>
              <a:buFont typeface="Wingdings 3" panose="05040102010807070707" pitchFamily="18" charset="2"/>
              <a:buChar char=""/>
              <a:defRPr sz="2800" kern="1200">
                <a:solidFill>
                  <a:schemeClr val="tx1"/>
                </a:solidFill>
                <a:latin typeface="+mn-lt"/>
                <a:ea typeface="+mn-ea"/>
                <a:cs typeface="+mn-cs"/>
              </a:defRPr>
            </a:lvl1pPr>
            <a:lvl2pPr marL="39846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2400" kern="1200">
                <a:solidFill>
                  <a:schemeClr val="tx1">
                    <a:lumMod val="75000"/>
                    <a:lumOff val="25000"/>
                  </a:schemeClr>
                </a:solidFill>
                <a:latin typeface="+mn-lt"/>
                <a:ea typeface="+mn-ea"/>
                <a:cs typeface="+mn-cs"/>
              </a:defRPr>
            </a:lvl2pPr>
            <a:lvl3pPr marL="56991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2000" kern="1200">
                <a:solidFill>
                  <a:schemeClr val="tx1">
                    <a:lumMod val="75000"/>
                    <a:lumOff val="25000"/>
                  </a:schemeClr>
                </a:solidFill>
                <a:latin typeface="+mn-lt"/>
                <a:ea typeface="+mn-ea"/>
                <a:cs typeface="+mn-cs"/>
              </a:defRPr>
            </a:lvl3pPr>
            <a:lvl4pPr marL="742950" indent="-173038"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4pPr>
            <a:lvl5pPr marL="914400"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a:lstStyle>
          <a:p>
            <a:pPr>
              <a:lnSpc>
                <a:spcPct val="100000"/>
              </a:lnSpc>
              <a:spcBef>
                <a:spcPts val="600"/>
              </a:spcBef>
            </a:pPr>
            <a:r>
              <a:rPr lang="en-US" sz="1400" b="1" dirty="0">
                <a:solidFill>
                  <a:srgbClr val="003399"/>
                </a:solidFill>
              </a:rPr>
              <a:t>Word cloud: FY 2020 HEP Budget Narrative  </a:t>
            </a:r>
          </a:p>
        </p:txBody>
      </p:sp>
    </p:spTree>
    <p:extLst>
      <p:ext uri="{BB962C8B-B14F-4D97-AF65-F5344CB8AC3E}">
        <p14:creationId xmlns:p14="http://schemas.microsoft.com/office/powerpoint/2010/main" val="5731016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normAutofit/>
          </a:bodyPr>
          <a:lstStyle/>
          <a:p>
            <a:r>
              <a:rPr lang="en-US" dirty="0"/>
              <a:t>Fiscal Year 2020 Federal Budget*</a:t>
            </a:r>
            <a:br>
              <a:rPr lang="en-US" dirty="0"/>
            </a:br>
            <a:r>
              <a:rPr lang="en-US" sz="2200" dirty="0"/>
              <a:t>*Before Covid19 Pandemic Response</a:t>
            </a:r>
            <a:endParaRPr lang="en-US" dirty="0"/>
          </a:p>
        </p:txBody>
      </p:sp>
      <p:sp>
        <p:nvSpPr>
          <p:cNvPr id="5" name="Footer Placeholder 4"/>
          <p:cNvSpPr>
            <a:spLocks noGrp="1"/>
          </p:cNvSpPr>
          <p:nvPr>
            <p:ph type="ftr" sz="quarter" idx="11"/>
          </p:nvPr>
        </p:nvSpPr>
        <p:spPr/>
        <p:txBody>
          <a:bodyPr/>
          <a:lstStyle/>
          <a:p>
            <a:r>
              <a:rPr lang="en-US">
                <a:solidFill>
                  <a:srgbClr val="0F3F66"/>
                </a:solidFill>
              </a:rPr>
              <a:t>HEP @ 53rd Annual Users Mtg</a:t>
            </a:r>
            <a:endParaRPr lang="en-US" dirty="0">
              <a:solidFill>
                <a:srgbClr val="0F3F66"/>
              </a:solidFill>
            </a:endParaRPr>
          </a:p>
        </p:txBody>
      </p:sp>
      <p:sp>
        <p:nvSpPr>
          <p:cNvPr id="6" name="Slide Number Placeholder 5"/>
          <p:cNvSpPr>
            <a:spLocks noGrp="1"/>
          </p:cNvSpPr>
          <p:nvPr>
            <p:ph type="sldNum" sz="quarter" idx="12"/>
          </p:nvPr>
        </p:nvSpPr>
        <p:spPr/>
        <p:txBody>
          <a:bodyPr/>
          <a:lstStyle/>
          <a:p>
            <a:fld id="{600448BA-62AF-4340-AB5F-316C0E06117B}" type="slidenum">
              <a:rPr lang="en-US" smtClean="0">
                <a:solidFill>
                  <a:srgbClr val="0F3F66"/>
                </a:solidFill>
              </a:rPr>
              <a:pPr/>
              <a:t>23</a:t>
            </a:fld>
            <a:endParaRPr lang="en-US" dirty="0">
              <a:solidFill>
                <a:srgbClr val="0F3F66"/>
              </a:solidFill>
            </a:endParaRPr>
          </a:p>
        </p:txBody>
      </p:sp>
      <p:graphicFrame>
        <p:nvGraphicFramePr>
          <p:cNvPr id="13" name="Content Placeholder 12"/>
          <p:cNvGraphicFramePr>
            <a:graphicFrameLocks noGrp="1"/>
          </p:cNvGraphicFramePr>
          <p:nvPr>
            <p:ph idx="1"/>
          </p:nvPr>
        </p:nvGraphicFramePr>
        <p:xfrm>
          <a:off x="466722" y="1017587"/>
          <a:ext cx="9311148" cy="56399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ontent Placeholder 1"/>
          <p:cNvSpPr txBox="1">
            <a:spLocks/>
          </p:cNvSpPr>
          <p:nvPr/>
        </p:nvSpPr>
        <p:spPr>
          <a:xfrm>
            <a:off x="-88174" y="5702182"/>
            <a:ext cx="3146685" cy="605875"/>
          </a:xfrm>
          <a:prstGeom prst="rect">
            <a:avLst/>
          </a:prstGeom>
        </p:spPr>
        <p:txBody>
          <a:bodyPr vert="horz" lIns="91440" tIns="45720" rIns="91440" bIns="45720" rtlCol="0">
            <a:normAutofit fontScale="25000" lnSpcReduction="20000"/>
          </a:bodyPr>
          <a:lstStyle>
            <a:lvl1pPr marL="227013" indent="-173038" algn="l" defTabSz="685800" rtl="0" eaLnBrk="1" latinLnBrk="0" hangingPunct="1">
              <a:lnSpc>
                <a:spcPct val="120000"/>
              </a:lnSpc>
              <a:spcBef>
                <a:spcPts val="1000"/>
              </a:spcBef>
              <a:buClr>
                <a:schemeClr val="tx2"/>
              </a:buClr>
              <a:buSzPct val="80000"/>
              <a:buFont typeface="Wingdings 3" panose="05040102010807070707" pitchFamily="18" charset="2"/>
              <a:buChar char=""/>
              <a:defRPr sz="2800" kern="1200">
                <a:solidFill>
                  <a:schemeClr val="tx1"/>
                </a:solidFill>
                <a:latin typeface="+mn-lt"/>
                <a:ea typeface="+mn-ea"/>
                <a:cs typeface="+mn-cs"/>
              </a:defRPr>
            </a:lvl1pPr>
            <a:lvl2pPr marL="39846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2400" kern="1200">
                <a:solidFill>
                  <a:schemeClr val="tx1">
                    <a:lumMod val="75000"/>
                    <a:lumOff val="25000"/>
                  </a:schemeClr>
                </a:solidFill>
                <a:latin typeface="+mn-lt"/>
                <a:ea typeface="+mn-ea"/>
                <a:cs typeface="+mn-cs"/>
              </a:defRPr>
            </a:lvl2pPr>
            <a:lvl3pPr marL="56991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2000" kern="1200">
                <a:solidFill>
                  <a:schemeClr val="tx1">
                    <a:lumMod val="75000"/>
                    <a:lumOff val="25000"/>
                  </a:schemeClr>
                </a:solidFill>
                <a:latin typeface="+mn-lt"/>
                <a:ea typeface="+mn-ea"/>
                <a:cs typeface="+mn-cs"/>
              </a:defRPr>
            </a:lvl3pPr>
            <a:lvl4pPr marL="742950" indent="-173038"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4pPr>
            <a:lvl5pPr marL="914400"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a:lstStyle>
          <a:p>
            <a:pPr marL="53975" indent="0" algn="r">
              <a:spcBef>
                <a:spcPts val="0"/>
              </a:spcBef>
              <a:buClr>
                <a:srgbClr val="0F3F66"/>
              </a:buClr>
              <a:buNone/>
            </a:pPr>
            <a:r>
              <a:rPr lang="en-US" sz="4800" b="1" dirty="0">
                <a:solidFill>
                  <a:prstClr val="black"/>
                </a:solidFill>
              </a:rPr>
              <a:t>Sources: </a:t>
            </a:r>
            <a:r>
              <a:rPr lang="en-US" sz="4800" b="1" dirty="0">
                <a:solidFill>
                  <a:prstClr val="black"/>
                </a:solidFill>
                <a:hlinkClick r:id="rId8"/>
              </a:rPr>
              <a:t>https://thebalance.com</a:t>
            </a:r>
            <a:r>
              <a:rPr lang="en-US" sz="4800" b="1" dirty="0">
                <a:solidFill>
                  <a:prstClr val="black"/>
                </a:solidFill>
              </a:rPr>
              <a:t>  </a:t>
            </a:r>
            <a:r>
              <a:rPr lang="en-US" sz="4800" b="1" dirty="0">
                <a:hlinkClick r:id="rId9"/>
              </a:rPr>
              <a:t>https://www.cbo.gov/</a:t>
            </a:r>
            <a:endParaRPr lang="en-US" sz="4800" b="1" dirty="0"/>
          </a:p>
          <a:p>
            <a:pPr marL="53975" indent="0">
              <a:buClr>
                <a:srgbClr val="0F3F66"/>
              </a:buClr>
              <a:buNone/>
            </a:pPr>
            <a:r>
              <a:rPr lang="en-US" sz="2200" b="1" dirty="0">
                <a:solidFill>
                  <a:prstClr val="black"/>
                </a:solidFill>
              </a:rPr>
              <a:t> </a:t>
            </a:r>
            <a:endParaRPr lang="en-US" dirty="0">
              <a:solidFill>
                <a:prstClr val="black"/>
              </a:solidFill>
            </a:endParaRPr>
          </a:p>
        </p:txBody>
      </p:sp>
      <p:sp>
        <p:nvSpPr>
          <p:cNvPr id="2" name="Date Placeholder 1">
            <a:extLst>
              <a:ext uri="{FF2B5EF4-FFF2-40B4-BE49-F238E27FC236}">
                <a16:creationId xmlns:a16="http://schemas.microsoft.com/office/drawing/2014/main" id="{F86D0AD1-1B5E-45CE-9CCF-28370D3A7D42}"/>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19809407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U.S. Congress Supports P5 Strategy</a:t>
            </a:r>
          </a:p>
        </p:txBody>
      </p:sp>
      <p:sp>
        <p:nvSpPr>
          <p:cNvPr id="4" name="Slide Number Placeholder 3"/>
          <p:cNvSpPr>
            <a:spLocks noGrp="1"/>
          </p:cNvSpPr>
          <p:nvPr>
            <p:ph type="sldNum" sz="quarter" idx="12"/>
          </p:nvPr>
        </p:nvSpPr>
        <p:spPr/>
        <p:txBody>
          <a:bodyPr/>
          <a:lstStyle/>
          <a:p>
            <a:fld id="{26CA2777-A89F-4130-B308-73BB65955918}" type="slidenum">
              <a:rPr lang="en-US" smtClean="0">
                <a:solidFill>
                  <a:srgbClr val="0F3F66"/>
                </a:solidFill>
              </a:rPr>
              <a:pPr/>
              <a:t>24</a:t>
            </a:fld>
            <a:endParaRPr lang="en-US" dirty="0">
              <a:solidFill>
                <a:srgbClr val="0F3F66"/>
              </a:solidFill>
            </a:endParaRPr>
          </a:p>
        </p:txBody>
      </p:sp>
      <p:graphicFrame>
        <p:nvGraphicFramePr>
          <p:cNvPr id="7" name="Chart 6"/>
          <p:cNvGraphicFramePr>
            <a:graphicFrameLocks/>
          </p:cNvGraphicFramePr>
          <p:nvPr>
            <p:extLst>
              <p:ext uri="{D42A27DB-BD31-4B8C-83A1-F6EECF244321}">
                <p14:modId xmlns:p14="http://schemas.microsoft.com/office/powerpoint/2010/main" val="2413120820"/>
              </p:ext>
            </p:extLst>
          </p:nvPr>
        </p:nvGraphicFramePr>
        <p:xfrm>
          <a:off x="186114" y="1727690"/>
          <a:ext cx="8763905" cy="3172549"/>
        </p:xfrm>
        <a:graphic>
          <a:graphicData uri="http://schemas.openxmlformats.org/drawingml/2006/chart">
            <c:chart xmlns:c="http://schemas.openxmlformats.org/drawingml/2006/chart" xmlns:r="http://schemas.openxmlformats.org/officeDocument/2006/relationships" r:id="rId3"/>
          </a:graphicData>
        </a:graphic>
      </p:graphicFrame>
      <p:sp>
        <p:nvSpPr>
          <p:cNvPr id="5" name="Footer Placeholder 4"/>
          <p:cNvSpPr>
            <a:spLocks noGrp="1"/>
          </p:cNvSpPr>
          <p:nvPr>
            <p:ph type="ftr" sz="quarter" idx="11"/>
          </p:nvPr>
        </p:nvSpPr>
        <p:spPr/>
        <p:txBody>
          <a:bodyPr/>
          <a:lstStyle/>
          <a:p>
            <a:r>
              <a:rPr lang="en-US"/>
              <a:t>HEP @ 53rd Annual Users Mtg</a:t>
            </a:r>
            <a:endParaRPr lang="en-US" dirty="0"/>
          </a:p>
        </p:txBody>
      </p:sp>
      <p:sp>
        <p:nvSpPr>
          <p:cNvPr id="9" name="Content Placeholder 8">
            <a:extLst>
              <a:ext uri="{FF2B5EF4-FFF2-40B4-BE49-F238E27FC236}">
                <a16:creationId xmlns:a16="http://schemas.microsoft.com/office/drawing/2014/main" id="{4517BFB7-7DD9-44CE-B15D-64E4EAC728C2}"/>
              </a:ext>
            </a:extLst>
          </p:cNvPr>
          <p:cNvSpPr>
            <a:spLocks noGrp="1"/>
          </p:cNvSpPr>
          <p:nvPr>
            <p:ph idx="1"/>
          </p:nvPr>
        </p:nvSpPr>
        <p:spPr>
          <a:xfrm>
            <a:off x="318306" y="1015825"/>
            <a:ext cx="8542553" cy="878919"/>
          </a:xfrm>
        </p:spPr>
        <p:txBody>
          <a:bodyPr>
            <a:normAutofit fontScale="70000" lnSpcReduction="20000"/>
          </a:bodyPr>
          <a:lstStyle/>
          <a:p>
            <a:r>
              <a:rPr lang="en-US" dirty="0"/>
              <a:t>U.S. Congress continues to show strong support for executing the P5 strategy, and for accelerating the pace of projects</a:t>
            </a:r>
          </a:p>
        </p:txBody>
      </p:sp>
      <p:sp>
        <p:nvSpPr>
          <p:cNvPr id="8" name="TextBox 1">
            <a:extLst>
              <a:ext uri="{FF2B5EF4-FFF2-40B4-BE49-F238E27FC236}">
                <a16:creationId xmlns:a16="http://schemas.microsoft.com/office/drawing/2014/main" id="{DBD3CF5F-3A51-4472-A912-54EBD4EB8303}"/>
              </a:ext>
            </a:extLst>
          </p:cNvPr>
          <p:cNvSpPr txBox="1"/>
          <p:nvPr/>
        </p:nvSpPr>
        <p:spPr>
          <a:xfrm>
            <a:off x="3388922" y="2479431"/>
            <a:ext cx="923021" cy="857250"/>
          </a:xfrm>
          <a:prstGeom prst="rect">
            <a:avLst/>
          </a:prstGeom>
          <a:solidFill>
            <a:schemeClr val="accent3">
              <a:lumMod val="20000"/>
              <a:lumOff val="80000"/>
            </a:schemeClr>
          </a:solidFill>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b="1" dirty="0"/>
              <a:t>~280M </a:t>
            </a:r>
          </a:p>
          <a:p>
            <a:r>
              <a:rPr lang="en-US" sz="1200" b="1" dirty="0"/>
              <a:t>Post-P5</a:t>
            </a:r>
          </a:p>
          <a:p>
            <a:r>
              <a:rPr lang="en-US" b="1" dirty="0"/>
              <a:t>(+36% in </a:t>
            </a:r>
          </a:p>
          <a:p>
            <a:r>
              <a:rPr lang="en-US" b="1" dirty="0"/>
              <a:t>5 years)</a:t>
            </a:r>
          </a:p>
          <a:p>
            <a:endParaRPr lang="en-US" sz="1200" b="1" dirty="0"/>
          </a:p>
        </p:txBody>
      </p:sp>
      <p:sp>
        <p:nvSpPr>
          <p:cNvPr id="10" name="Up-Down Arrow 15">
            <a:extLst>
              <a:ext uri="{FF2B5EF4-FFF2-40B4-BE49-F238E27FC236}">
                <a16:creationId xmlns:a16="http://schemas.microsoft.com/office/drawing/2014/main" id="{3B6ABC5E-B72E-41B6-A3F3-AB64FAA2A901}"/>
              </a:ext>
            </a:extLst>
          </p:cNvPr>
          <p:cNvSpPr/>
          <p:nvPr/>
        </p:nvSpPr>
        <p:spPr>
          <a:xfrm>
            <a:off x="2651886" y="2259726"/>
            <a:ext cx="392353" cy="1732743"/>
          </a:xfrm>
          <a:prstGeom prst="upDownArrow">
            <a:avLst/>
          </a:prstGeom>
          <a:solidFill>
            <a:srgbClr val="0070C0">
              <a:alpha val="7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8">
            <a:extLst>
              <a:ext uri="{FF2B5EF4-FFF2-40B4-BE49-F238E27FC236}">
                <a16:creationId xmlns:a16="http://schemas.microsoft.com/office/drawing/2014/main" id="{08313EFF-8C19-4635-812C-4E521F8BE09F}"/>
              </a:ext>
            </a:extLst>
          </p:cNvPr>
          <p:cNvSpPr txBox="1">
            <a:spLocks/>
          </p:cNvSpPr>
          <p:nvPr/>
        </p:nvSpPr>
        <p:spPr>
          <a:xfrm>
            <a:off x="167782" y="4900237"/>
            <a:ext cx="8542553" cy="1559286"/>
          </a:xfrm>
          <a:prstGeom prst="rect">
            <a:avLst/>
          </a:prstGeom>
        </p:spPr>
        <p:txBody>
          <a:bodyPr vert="horz" lIns="91440" tIns="45720" rIns="91440" bIns="45720" rtlCol="0">
            <a:normAutofit/>
          </a:bodyPr>
          <a:lstStyle>
            <a:lvl1pPr marL="227013" indent="-173038" algn="l" defTabSz="685800" rtl="0" eaLnBrk="1" latinLnBrk="0" hangingPunct="1">
              <a:lnSpc>
                <a:spcPct val="120000"/>
              </a:lnSpc>
              <a:spcBef>
                <a:spcPts val="1000"/>
              </a:spcBef>
              <a:buClr>
                <a:schemeClr val="tx2"/>
              </a:buClr>
              <a:buSzPct val="80000"/>
              <a:buFont typeface="Wingdings 3" panose="05040102010807070707" pitchFamily="18" charset="2"/>
              <a:buChar char=""/>
              <a:defRPr sz="2800" kern="1200">
                <a:solidFill>
                  <a:schemeClr val="tx1"/>
                </a:solidFill>
                <a:latin typeface="+mn-lt"/>
                <a:ea typeface="+mn-ea"/>
                <a:cs typeface="+mn-cs"/>
              </a:defRPr>
            </a:lvl1pPr>
            <a:lvl2pPr marL="39846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2400" kern="1200">
                <a:solidFill>
                  <a:schemeClr val="tx1">
                    <a:lumMod val="75000"/>
                    <a:lumOff val="25000"/>
                  </a:schemeClr>
                </a:solidFill>
                <a:latin typeface="+mn-lt"/>
                <a:ea typeface="+mn-ea"/>
                <a:cs typeface="+mn-cs"/>
              </a:defRPr>
            </a:lvl2pPr>
            <a:lvl3pPr marL="56991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2000" kern="1200">
                <a:solidFill>
                  <a:schemeClr val="tx1">
                    <a:lumMod val="75000"/>
                    <a:lumOff val="25000"/>
                  </a:schemeClr>
                </a:solidFill>
                <a:latin typeface="+mn-lt"/>
                <a:ea typeface="+mn-ea"/>
                <a:cs typeface="+mn-cs"/>
              </a:defRPr>
            </a:lvl3pPr>
            <a:lvl4pPr marL="742950" indent="-173038"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4pPr>
            <a:lvl5pPr marL="914400"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a:lstStyle>
          <a:p>
            <a:pPr>
              <a:lnSpc>
                <a:spcPct val="100000"/>
              </a:lnSpc>
              <a:spcBef>
                <a:spcPts val="600"/>
              </a:spcBef>
            </a:pPr>
            <a:r>
              <a:rPr lang="en-US" sz="1600" dirty="0"/>
              <a:t>When the P5 report was released in May 2014, the FY 2015 budget was already in Congress and the FY 2016 budget was being formulated</a:t>
            </a:r>
          </a:p>
          <a:p>
            <a:pPr>
              <a:lnSpc>
                <a:spcPct val="100000"/>
              </a:lnSpc>
              <a:spcBef>
                <a:spcPts val="600"/>
              </a:spcBef>
            </a:pPr>
            <a:r>
              <a:rPr lang="en-US" sz="1600" dirty="0"/>
              <a:t>Arguably the first impact (success!) of the P5 report was not seen until FY 2016, and continues today…</a:t>
            </a:r>
          </a:p>
        </p:txBody>
      </p:sp>
      <p:sp>
        <p:nvSpPr>
          <p:cNvPr id="2" name="Date Placeholder 1">
            <a:extLst>
              <a:ext uri="{FF2B5EF4-FFF2-40B4-BE49-F238E27FC236}">
                <a16:creationId xmlns:a16="http://schemas.microsoft.com/office/drawing/2014/main" id="{7488BA9C-CBC3-4AE2-997D-5C72FD68C387}"/>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34588820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6B800-78DF-4E98-9CDD-7C295C7204D6}"/>
              </a:ext>
            </a:extLst>
          </p:cNvPr>
          <p:cNvSpPr>
            <a:spLocks noGrp="1"/>
          </p:cNvSpPr>
          <p:nvPr>
            <p:ph type="title"/>
          </p:nvPr>
        </p:nvSpPr>
        <p:spPr/>
        <p:txBody>
          <a:bodyPr>
            <a:normAutofit fontScale="90000"/>
          </a:bodyPr>
          <a:lstStyle/>
          <a:p>
            <a:r>
              <a:rPr lang="en-US" sz="3300" dirty="0"/>
              <a:t>HEP Request </a:t>
            </a:r>
            <a:r>
              <a:rPr lang="en-US" sz="2700" dirty="0"/>
              <a:t>(blue) </a:t>
            </a:r>
            <a:r>
              <a:rPr lang="en-US" sz="3300" dirty="0"/>
              <a:t>vs. Appropriation </a:t>
            </a:r>
            <a:r>
              <a:rPr lang="en-US" sz="2700" dirty="0"/>
              <a:t>(red)</a:t>
            </a:r>
            <a:br>
              <a:rPr lang="en-US" sz="2700" dirty="0"/>
            </a:br>
            <a:r>
              <a:rPr lang="en-US" sz="2700" dirty="0"/>
              <a:t>[FY 2011-2021]</a:t>
            </a:r>
            <a:endParaRPr lang="en-US" dirty="0"/>
          </a:p>
        </p:txBody>
      </p:sp>
      <p:pic>
        <p:nvPicPr>
          <p:cNvPr id="7" name="Content Placeholder 6">
            <a:extLst>
              <a:ext uri="{FF2B5EF4-FFF2-40B4-BE49-F238E27FC236}">
                <a16:creationId xmlns:a16="http://schemas.microsoft.com/office/drawing/2014/main" id="{2BFABD5D-8CC4-46E6-8EF9-8BDD763FCAD4}"/>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413004" y="1037896"/>
            <a:ext cx="8507177" cy="4782207"/>
          </a:xfrm>
          <a:prstGeom prst="rect">
            <a:avLst/>
          </a:prstGeom>
          <a:ln>
            <a:solidFill>
              <a:schemeClr val="tx1"/>
            </a:solidFill>
          </a:ln>
          <a:effectLst>
            <a:outerShdw blurRad="50800" dist="38100" dir="5400000" algn="t" rotWithShape="0">
              <a:prstClr val="black">
                <a:alpha val="40000"/>
              </a:prstClr>
            </a:outerShdw>
          </a:effectLst>
        </p:spPr>
      </p:pic>
      <p:sp>
        <p:nvSpPr>
          <p:cNvPr id="4" name="Date Placeholder 3">
            <a:extLst>
              <a:ext uri="{FF2B5EF4-FFF2-40B4-BE49-F238E27FC236}">
                <a16:creationId xmlns:a16="http://schemas.microsoft.com/office/drawing/2014/main" id="{AFDBF190-BEE7-440A-92CA-730763E7A314}"/>
              </a:ext>
            </a:extLst>
          </p:cNvPr>
          <p:cNvSpPr>
            <a:spLocks noGrp="1"/>
          </p:cNvSpPr>
          <p:nvPr>
            <p:ph type="dt" sz="half" idx="10"/>
          </p:nvPr>
        </p:nvSpPr>
        <p:spPr/>
        <p:txBody>
          <a:bodyPr/>
          <a:lstStyle/>
          <a:p>
            <a:r>
              <a:rPr lang="en-US"/>
              <a:t>12 August 2020</a:t>
            </a:r>
            <a:endParaRPr lang="en-US" dirty="0"/>
          </a:p>
        </p:txBody>
      </p:sp>
      <p:sp>
        <p:nvSpPr>
          <p:cNvPr id="5" name="Footer Placeholder 4">
            <a:extLst>
              <a:ext uri="{FF2B5EF4-FFF2-40B4-BE49-F238E27FC236}">
                <a16:creationId xmlns:a16="http://schemas.microsoft.com/office/drawing/2014/main" id="{113EEF45-420C-4FAA-B73F-A059C7E81D6F}"/>
              </a:ext>
            </a:extLst>
          </p:cNvPr>
          <p:cNvSpPr>
            <a:spLocks noGrp="1"/>
          </p:cNvSpPr>
          <p:nvPr>
            <p:ph type="ftr" sz="quarter" idx="11"/>
          </p:nvPr>
        </p:nvSpPr>
        <p:spPr/>
        <p:txBody>
          <a:bodyPr/>
          <a:lstStyle/>
          <a:p>
            <a:r>
              <a:rPr lang="en-US"/>
              <a:t>HEP @ 53rd Annual Users Mtg</a:t>
            </a:r>
            <a:endParaRPr lang="en-US" dirty="0"/>
          </a:p>
        </p:txBody>
      </p:sp>
      <p:sp>
        <p:nvSpPr>
          <p:cNvPr id="6" name="Slide Number Placeholder 5">
            <a:extLst>
              <a:ext uri="{FF2B5EF4-FFF2-40B4-BE49-F238E27FC236}">
                <a16:creationId xmlns:a16="http://schemas.microsoft.com/office/drawing/2014/main" id="{36A5C36F-39B4-4C0C-A352-7729C74E95C8}"/>
              </a:ext>
            </a:extLst>
          </p:cNvPr>
          <p:cNvSpPr>
            <a:spLocks noGrp="1"/>
          </p:cNvSpPr>
          <p:nvPr>
            <p:ph type="sldNum" sz="quarter" idx="12"/>
          </p:nvPr>
        </p:nvSpPr>
        <p:spPr/>
        <p:txBody>
          <a:bodyPr/>
          <a:lstStyle/>
          <a:p>
            <a:fld id="{600448BA-62AF-4340-AB5F-316C0E06117B}" type="slidenum">
              <a:rPr lang="en-US" smtClean="0"/>
              <a:pPr/>
              <a:t>25</a:t>
            </a:fld>
            <a:endParaRPr lang="en-US"/>
          </a:p>
        </p:txBody>
      </p:sp>
    </p:spTree>
    <p:extLst>
      <p:ext uri="{BB962C8B-B14F-4D97-AF65-F5344CB8AC3E}">
        <p14:creationId xmlns:p14="http://schemas.microsoft.com/office/powerpoint/2010/main" val="27991851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E683F-27A5-4404-9168-B5ACD61CE55C}"/>
              </a:ext>
            </a:extLst>
          </p:cNvPr>
          <p:cNvSpPr>
            <a:spLocks noGrp="1"/>
          </p:cNvSpPr>
          <p:nvPr>
            <p:ph type="title"/>
          </p:nvPr>
        </p:nvSpPr>
        <p:spPr/>
        <p:txBody>
          <a:bodyPr>
            <a:normAutofit fontScale="90000"/>
          </a:bodyPr>
          <a:lstStyle/>
          <a:p>
            <a:r>
              <a:rPr lang="en-US" sz="3100" dirty="0"/>
              <a:t>Office of Science - FY 2021 Research Initiatives </a:t>
            </a:r>
            <a:endParaRPr lang="en-US" dirty="0"/>
          </a:p>
        </p:txBody>
      </p:sp>
      <p:sp>
        <p:nvSpPr>
          <p:cNvPr id="3" name="Content Placeholder 2">
            <a:extLst>
              <a:ext uri="{FF2B5EF4-FFF2-40B4-BE49-F238E27FC236}">
                <a16:creationId xmlns:a16="http://schemas.microsoft.com/office/drawing/2014/main" id="{3C6755B5-4D07-4E74-BADC-89086131532F}"/>
              </a:ext>
            </a:extLst>
          </p:cNvPr>
          <p:cNvSpPr>
            <a:spLocks noGrp="1"/>
          </p:cNvSpPr>
          <p:nvPr>
            <p:ph idx="1"/>
          </p:nvPr>
        </p:nvSpPr>
        <p:spPr/>
        <p:txBody>
          <a:bodyPr>
            <a:normAutofit fontScale="62500" lnSpcReduction="20000"/>
          </a:bodyPr>
          <a:lstStyle/>
          <a:p>
            <a:r>
              <a:rPr lang="en-US" sz="3200" dirty="0"/>
              <a:t>New Research Initiatives </a:t>
            </a:r>
          </a:p>
          <a:p>
            <a:pPr marL="682625" lvl="1" indent="-457200">
              <a:buFont typeface="+mj-lt"/>
              <a:buAutoNum type="arabicPeriod"/>
            </a:pPr>
            <a:r>
              <a:rPr lang="en-US" sz="2600" b="1" dirty="0">
                <a:solidFill>
                  <a:srgbClr val="2744BF"/>
                </a:solidFill>
              </a:rPr>
              <a:t>Integrated Computational and Data Infrastructure for Scientific Discovery </a:t>
            </a:r>
          </a:p>
          <a:p>
            <a:pPr marL="682625" lvl="1" indent="-457200">
              <a:buFont typeface="+mj-lt"/>
              <a:buAutoNum type="arabicPeriod"/>
            </a:pPr>
            <a:r>
              <a:rPr lang="en-US" sz="2600" dirty="0"/>
              <a:t>Next Generation Biology Initiative </a:t>
            </a:r>
          </a:p>
          <a:p>
            <a:pPr marL="682625" lvl="1" indent="-457200">
              <a:buFont typeface="+mj-lt"/>
              <a:buAutoNum type="arabicPeriod"/>
            </a:pPr>
            <a:r>
              <a:rPr lang="en-US" sz="2600" dirty="0"/>
              <a:t>Rare Earth / Separation Science Initiative </a:t>
            </a:r>
          </a:p>
          <a:p>
            <a:pPr marL="682625" lvl="1" indent="-457200">
              <a:buFont typeface="+mj-lt"/>
              <a:buAutoNum type="arabicPeriod"/>
            </a:pPr>
            <a:r>
              <a:rPr lang="en-US" sz="2600" dirty="0"/>
              <a:t>Revolutionizing Polymer Upcycling </a:t>
            </a:r>
          </a:p>
          <a:p>
            <a:pPr marL="682625" lvl="1" indent="-457200">
              <a:buFont typeface="+mj-lt"/>
              <a:buAutoNum type="arabicPeriod"/>
            </a:pPr>
            <a:r>
              <a:rPr lang="en-US" sz="2600" b="1" dirty="0">
                <a:solidFill>
                  <a:srgbClr val="2744BF"/>
                </a:solidFill>
              </a:rPr>
              <a:t>Strategic Accelerator Technology Initiative </a:t>
            </a:r>
          </a:p>
          <a:p>
            <a:pPr marL="682625" lvl="1" indent="-457200">
              <a:buFont typeface="+mj-lt"/>
              <a:buAutoNum type="arabicPeriod"/>
            </a:pPr>
            <a:r>
              <a:rPr lang="en-US" sz="2600" dirty="0"/>
              <a:t>Data and Computational Collaboration with NIH </a:t>
            </a:r>
          </a:p>
          <a:p>
            <a:r>
              <a:rPr lang="en-US" sz="3200" dirty="0"/>
              <a:t>Ongoing Research Initiatives </a:t>
            </a:r>
          </a:p>
          <a:p>
            <a:pPr marL="684213" lvl="1" indent="-457200">
              <a:buFont typeface="+mj-lt"/>
              <a:buAutoNum type="arabicPeriod"/>
            </a:pPr>
            <a:r>
              <a:rPr lang="en-US" sz="2600" b="1" dirty="0">
                <a:solidFill>
                  <a:schemeClr val="accent1"/>
                </a:solidFill>
              </a:rPr>
              <a:t>Artificial Intelligence and Machine Learning </a:t>
            </a:r>
          </a:p>
          <a:p>
            <a:pPr marL="684213" lvl="1" indent="-457200">
              <a:buFont typeface="+mj-lt"/>
              <a:buAutoNum type="arabicPeriod"/>
            </a:pPr>
            <a:r>
              <a:rPr lang="en-US" sz="2600" dirty="0"/>
              <a:t>Biosecurity </a:t>
            </a:r>
          </a:p>
          <a:p>
            <a:pPr marL="684213" lvl="1" indent="-457200">
              <a:buFont typeface="+mj-lt"/>
              <a:buAutoNum type="arabicPeriod"/>
            </a:pPr>
            <a:r>
              <a:rPr lang="en-US" sz="2600" dirty="0"/>
              <a:t>DOE Isotope Initiative </a:t>
            </a:r>
          </a:p>
          <a:p>
            <a:pPr marL="684213" lvl="1" indent="-457200">
              <a:buFont typeface="+mj-lt"/>
              <a:buAutoNum type="arabicPeriod"/>
            </a:pPr>
            <a:r>
              <a:rPr lang="en-US" sz="2600" dirty="0" err="1"/>
              <a:t>Exascale</a:t>
            </a:r>
            <a:r>
              <a:rPr lang="en-US" sz="2600" dirty="0"/>
              <a:t> Computing Initiative </a:t>
            </a:r>
          </a:p>
          <a:p>
            <a:pPr marL="684213" lvl="1" indent="-457200">
              <a:buFont typeface="+mj-lt"/>
              <a:buAutoNum type="arabicPeriod"/>
            </a:pPr>
            <a:r>
              <a:rPr lang="en-US" sz="2600" b="1" dirty="0">
                <a:solidFill>
                  <a:schemeClr val="accent1"/>
                </a:solidFill>
              </a:rPr>
              <a:t>Microelectronics Innovation </a:t>
            </a:r>
          </a:p>
          <a:p>
            <a:pPr marL="684213" lvl="1" indent="-457200">
              <a:buFont typeface="+mj-lt"/>
              <a:buAutoNum type="arabicPeriod"/>
            </a:pPr>
            <a:r>
              <a:rPr lang="en-US" sz="2600" b="1" dirty="0">
                <a:solidFill>
                  <a:schemeClr val="accent1"/>
                </a:solidFill>
              </a:rPr>
              <a:t>Quantum Information Science </a:t>
            </a:r>
          </a:p>
          <a:p>
            <a:pPr marL="684213" lvl="1" indent="-457200">
              <a:buFont typeface="+mj-lt"/>
              <a:buAutoNum type="arabicPeriod"/>
            </a:pPr>
            <a:r>
              <a:rPr lang="en-US" sz="2600" dirty="0"/>
              <a:t>U.S. Fusion Program Acceleration</a:t>
            </a:r>
          </a:p>
        </p:txBody>
      </p:sp>
      <p:sp>
        <p:nvSpPr>
          <p:cNvPr id="4" name="Date Placeholder 3">
            <a:extLst>
              <a:ext uri="{FF2B5EF4-FFF2-40B4-BE49-F238E27FC236}">
                <a16:creationId xmlns:a16="http://schemas.microsoft.com/office/drawing/2014/main" id="{77954DC0-A669-479E-809C-6F5392925197}"/>
              </a:ext>
            </a:extLst>
          </p:cNvPr>
          <p:cNvSpPr>
            <a:spLocks noGrp="1"/>
          </p:cNvSpPr>
          <p:nvPr>
            <p:ph type="dt" sz="half" idx="10"/>
          </p:nvPr>
        </p:nvSpPr>
        <p:spPr/>
        <p:txBody>
          <a:bodyPr/>
          <a:lstStyle/>
          <a:p>
            <a:r>
              <a:rPr lang="en-US"/>
              <a:t>12 August 2020</a:t>
            </a:r>
            <a:endParaRPr lang="en-US" dirty="0"/>
          </a:p>
        </p:txBody>
      </p:sp>
      <p:sp>
        <p:nvSpPr>
          <p:cNvPr id="5" name="Footer Placeholder 4">
            <a:extLst>
              <a:ext uri="{FF2B5EF4-FFF2-40B4-BE49-F238E27FC236}">
                <a16:creationId xmlns:a16="http://schemas.microsoft.com/office/drawing/2014/main" id="{220BB10D-9855-4828-9EF8-C341A7C0E083}"/>
              </a:ext>
            </a:extLst>
          </p:cNvPr>
          <p:cNvSpPr>
            <a:spLocks noGrp="1"/>
          </p:cNvSpPr>
          <p:nvPr>
            <p:ph type="ftr" sz="quarter" idx="11"/>
          </p:nvPr>
        </p:nvSpPr>
        <p:spPr/>
        <p:txBody>
          <a:bodyPr/>
          <a:lstStyle/>
          <a:p>
            <a:r>
              <a:rPr lang="en-US"/>
              <a:t>HEP @ 53rd Annual Users Mtg</a:t>
            </a:r>
            <a:endParaRPr lang="en-US" dirty="0"/>
          </a:p>
        </p:txBody>
      </p:sp>
      <p:sp>
        <p:nvSpPr>
          <p:cNvPr id="6" name="Slide Number Placeholder 5">
            <a:extLst>
              <a:ext uri="{FF2B5EF4-FFF2-40B4-BE49-F238E27FC236}">
                <a16:creationId xmlns:a16="http://schemas.microsoft.com/office/drawing/2014/main" id="{619BD25B-2F88-41A3-B39B-534B5B32C8CE}"/>
              </a:ext>
            </a:extLst>
          </p:cNvPr>
          <p:cNvSpPr>
            <a:spLocks noGrp="1"/>
          </p:cNvSpPr>
          <p:nvPr>
            <p:ph type="sldNum" sz="quarter" idx="12"/>
          </p:nvPr>
        </p:nvSpPr>
        <p:spPr/>
        <p:txBody>
          <a:bodyPr/>
          <a:lstStyle/>
          <a:p>
            <a:fld id="{600448BA-62AF-4340-AB5F-316C0E06117B}" type="slidenum">
              <a:rPr lang="en-US" smtClean="0"/>
              <a:pPr/>
              <a:t>26</a:t>
            </a:fld>
            <a:endParaRPr lang="en-US"/>
          </a:p>
        </p:txBody>
      </p:sp>
      <p:pic>
        <p:nvPicPr>
          <p:cNvPr id="1026" name="Picture 2" descr="Basic Research Needs for Microelectronics">
            <a:extLst>
              <a:ext uri="{FF2B5EF4-FFF2-40B4-BE49-F238E27FC236}">
                <a16:creationId xmlns:a16="http://schemas.microsoft.com/office/drawing/2014/main" id="{AB4DDA99-B41A-40CE-8D54-033B600FFCC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00298" y="1820262"/>
            <a:ext cx="1876425" cy="24288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epartment of Energy Announces $30 Million for Machine Learning ...">
            <a:extLst>
              <a:ext uri="{FF2B5EF4-FFF2-40B4-BE49-F238E27FC236}">
                <a16:creationId xmlns:a16="http://schemas.microsoft.com/office/drawing/2014/main" id="{6D5C4E90-5EB0-455E-9B50-4EA799C7613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56986" y="4409330"/>
            <a:ext cx="3657600" cy="1829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62506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927FF-1ABC-41B8-B57C-FF7B66C41AFD}"/>
              </a:ext>
            </a:extLst>
          </p:cNvPr>
          <p:cNvSpPr>
            <a:spLocks noGrp="1"/>
          </p:cNvSpPr>
          <p:nvPr>
            <p:ph type="title"/>
          </p:nvPr>
        </p:nvSpPr>
        <p:spPr/>
        <p:txBody>
          <a:bodyPr/>
          <a:lstStyle/>
          <a:p>
            <a:r>
              <a:rPr lang="en-US" dirty="0"/>
              <a:t>FY 2021 House Mark</a:t>
            </a:r>
          </a:p>
        </p:txBody>
      </p:sp>
      <p:sp>
        <p:nvSpPr>
          <p:cNvPr id="3" name="Content Placeholder 2">
            <a:extLst>
              <a:ext uri="{FF2B5EF4-FFF2-40B4-BE49-F238E27FC236}">
                <a16:creationId xmlns:a16="http://schemas.microsoft.com/office/drawing/2014/main" id="{50A4F727-71D2-4821-BAC0-3E51913B1B73}"/>
              </a:ext>
            </a:extLst>
          </p:cNvPr>
          <p:cNvSpPr>
            <a:spLocks noGrp="1"/>
          </p:cNvSpPr>
          <p:nvPr>
            <p:ph idx="1"/>
          </p:nvPr>
        </p:nvSpPr>
        <p:spPr/>
        <p:txBody>
          <a:bodyPr>
            <a:normAutofit fontScale="55000" lnSpcReduction="20000"/>
          </a:bodyPr>
          <a:lstStyle/>
          <a:p>
            <a:r>
              <a:rPr lang="en-US" sz="2900" dirty="0"/>
              <a:t>House Appropriations Full Committee Mark Up: Monday July 13, 2020 </a:t>
            </a:r>
          </a:p>
          <a:p>
            <a:pPr>
              <a:spcBef>
                <a:spcPts val="600"/>
              </a:spcBef>
            </a:pPr>
            <a:r>
              <a:rPr lang="en-US" sz="2900" dirty="0"/>
              <a:t>Office of Science – </a:t>
            </a:r>
            <a:r>
              <a:rPr lang="en-US" sz="2900" b="1" dirty="0"/>
              <a:t>The bill provides $7.05 billion</a:t>
            </a:r>
            <a:r>
              <a:rPr lang="en-US" sz="2900" dirty="0"/>
              <a:t>, an increase of $50 million above the FY 2020 level and $1.2 billion above the request. </a:t>
            </a:r>
          </a:p>
          <a:p>
            <a:pPr lvl="1"/>
            <a:r>
              <a:rPr lang="en-US" sz="2500" dirty="0">
                <a:solidFill>
                  <a:srgbClr val="003399"/>
                </a:solidFill>
              </a:rPr>
              <a:t>HEP $5M increase from $1.045 billion to $1.050 billion</a:t>
            </a:r>
          </a:p>
          <a:p>
            <a:pPr>
              <a:spcBef>
                <a:spcPts val="600"/>
              </a:spcBef>
            </a:pPr>
            <a:r>
              <a:rPr lang="en-US" sz="2900" dirty="0"/>
              <a:t>Emergency funding – The bill provides $6.25 billion for Office of Science national laboratories, scientific user facilities, and universities to accelerate ongoing construction projects across the country. </a:t>
            </a:r>
          </a:p>
          <a:p>
            <a:pPr>
              <a:spcBef>
                <a:spcPts val="0"/>
              </a:spcBef>
            </a:pPr>
            <a:endParaRPr lang="en-US" sz="1500" dirty="0"/>
          </a:p>
          <a:p>
            <a:pPr>
              <a:spcBef>
                <a:spcPts val="600"/>
              </a:spcBef>
            </a:pPr>
            <a:r>
              <a:rPr lang="en-US" sz="2900" dirty="0"/>
              <a:t>At SC Level:</a:t>
            </a:r>
          </a:p>
          <a:p>
            <a:pPr marL="227013" lvl="1" indent="0">
              <a:buNone/>
            </a:pPr>
            <a:r>
              <a:rPr lang="en-US" dirty="0">
                <a:solidFill>
                  <a:srgbClr val="C00000"/>
                </a:solidFill>
              </a:rPr>
              <a:t>- </a:t>
            </a:r>
            <a:r>
              <a:rPr lang="en-US" sz="2500" dirty="0">
                <a:solidFill>
                  <a:srgbClr val="C00000"/>
                </a:solidFill>
              </a:rPr>
              <a:t>$75M for equipment and infrastructure for QIS Research Centers</a:t>
            </a:r>
          </a:p>
          <a:p>
            <a:pPr>
              <a:spcBef>
                <a:spcPts val="600"/>
              </a:spcBef>
            </a:pPr>
            <a:r>
              <a:rPr lang="en-US" sz="2900" dirty="0"/>
              <a:t>At HEP level: (total ~$1,305M)</a:t>
            </a:r>
          </a:p>
          <a:p>
            <a:pPr marL="227013" lvl="1" indent="0">
              <a:buNone/>
            </a:pPr>
            <a:r>
              <a:rPr lang="en-US" sz="2500" dirty="0">
                <a:solidFill>
                  <a:schemeClr val="accent1"/>
                </a:solidFill>
              </a:rPr>
              <a:t>- $641M for LBNF					- $62M for CMB S4 </a:t>
            </a:r>
          </a:p>
          <a:p>
            <a:pPr marL="227013" lvl="1" indent="0">
              <a:buNone/>
            </a:pPr>
            <a:r>
              <a:rPr lang="en-US" sz="2500" dirty="0">
                <a:solidFill>
                  <a:schemeClr val="accent1"/>
                </a:solidFill>
              </a:rPr>
              <a:t>- $284.4M for PIP-II                              		- $9M for Mu2e </a:t>
            </a:r>
          </a:p>
          <a:p>
            <a:pPr marL="227013" lvl="1" indent="0">
              <a:buNone/>
            </a:pPr>
            <a:r>
              <a:rPr lang="en-US" sz="2500" dirty="0">
                <a:solidFill>
                  <a:schemeClr val="accent1"/>
                </a:solidFill>
              </a:rPr>
              <a:t>- $200.3M for LHC computing and equipment       	- $6M for </a:t>
            </a:r>
            <a:r>
              <a:rPr lang="en-US" sz="2500" dirty="0" err="1">
                <a:solidFill>
                  <a:schemeClr val="accent1"/>
                </a:solidFill>
              </a:rPr>
              <a:t>SuperCDMS</a:t>
            </a:r>
            <a:r>
              <a:rPr lang="en-US" sz="2500" dirty="0">
                <a:solidFill>
                  <a:schemeClr val="accent1"/>
                </a:solidFill>
              </a:rPr>
              <a:t> </a:t>
            </a:r>
          </a:p>
          <a:p>
            <a:pPr marL="227013" lvl="1" indent="0">
              <a:buNone/>
            </a:pPr>
            <a:r>
              <a:rPr lang="en-US" sz="2500" dirty="0">
                <a:solidFill>
                  <a:schemeClr val="accent1"/>
                </a:solidFill>
              </a:rPr>
              <a:t>- $100M for Wilson Hall renovations               	- $2.1M for LSST </a:t>
            </a:r>
          </a:p>
          <a:p>
            <a:pPr>
              <a:spcBef>
                <a:spcPts val="600"/>
              </a:spcBef>
            </a:pPr>
            <a:r>
              <a:rPr lang="en-US" sz="2900" dirty="0"/>
              <a:t>In SLI program, two projects benefit Fermilab: (total $82.5M)</a:t>
            </a:r>
          </a:p>
          <a:p>
            <a:pPr lvl="1">
              <a:buFontTx/>
              <a:buChar char="-"/>
            </a:pPr>
            <a:r>
              <a:rPr lang="en-US" sz="2500" dirty="0">
                <a:solidFill>
                  <a:srgbClr val="003399"/>
                </a:solidFill>
              </a:rPr>
              <a:t>$77M for Utilities Infrastructure Project </a:t>
            </a:r>
          </a:p>
          <a:p>
            <a:pPr lvl="1">
              <a:buFontTx/>
              <a:buChar char="-"/>
            </a:pPr>
            <a:r>
              <a:rPr lang="en-US" sz="2500" dirty="0">
                <a:solidFill>
                  <a:srgbClr val="003399"/>
                </a:solidFill>
              </a:rPr>
              <a:t>$5.5M for the Integrated Engineering Research Center</a:t>
            </a:r>
          </a:p>
          <a:p>
            <a:pPr lvl="1">
              <a:buFontTx/>
              <a:buChar char="-"/>
            </a:pPr>
            <a:endParaRPr lang="en-US" dirty="0"/>
          </a:p>
        </p:txBody>
      </p:sp>
      <p:sp>
        <p:nvSpPr>
          <p:cNvPr id="4" name="Date Placeholder 3">
            <a:extLst>
              <a:ext uri="{FF2B5EF4-FFF2-40B4-BE49-F238E27FC236}">
                <a16:creationId xmlns:a16="http://schemas.microsoft.com/office/drawing/2014/main" id="{39ADD9AB-FC93-4AA0-80E7-7A754FFBF3B3}"/>
              </a:ext>
            </a:extLst>
          </p:cNvPr>
          <p:cNvSpPr>
            <a:spLocks noGrp="1"/>
          </p:cNvSpPr>
          <p:nvPr>
            <p:ph type="dt" sz="half" idx="10"/>
          </p:nvPr>
        </p:nvSpPr>
        <p:spPr/>
        <p:txBody>
          <a:bodyPr/>
          <a:lstStyle/>
          <a:p>
            <a:r>
              <a:rPr lang="en-US"/>
              <a:t>12 August 2020</a:t>
            </a:r>
            <a:endParaRPr lang="en-US" dirty="0"/>
          </a:p>
        </p:txBody>
      </p:sp>
      <p:sp>
        <p:nvSpPr>
          <p:cNvPr id="5" name="Footer Placeholder 4">
            <a:extLst>
              <a:ext uri="{FF2B5EF4-FFF2-40B4-BE49-F238E27FC236}">
                <a16:creationId xmlns:a16="http://schemas.microsoft.com/office/drawing/2014/main" id="{3BB0D59C-DB29-4D19-A5D3-E0FA00989A9B}"/>
              </a:ext>
            </a:extLst>
          </p:cNvPr>
          <p:cNvSpPr>
            <a:spLocks noGrp="1"/>
          </p:cNvSpPr>
          <p:nvPr>
            <p:ph type="ftr" sz="quarter" idx="11"/>
          </p:nvPr>
        </p:nvSpPr>
        <p:spPr/>
        <p:txBody>
          <a:bodyPr/>
          <a:lstStyle/>
          <a:p>
            <a:r>
              <a:rPr lang="en-US"/>
              <a:t>HEP @ 53rd Annual Users Mtg</a:t>
            </a:r>
            <a:endParaRPr lang="en-US" dirty="0"/>
          </a:p>
        </p:txBody>
      </p:sp>
      <p:sp>
        <p:nvSpPr>
          <p:cNvPr id="6" name="Slide Number Placeholder 5">
            <a:extLst>
              <a:ext uri="{FF2B5EF4-FFF2-40B4-BE49-F238E27FC236}">
                <a16:creationId xmlns:a16="http://schemas.microsoft.com/office/drawing/2014/main" id="{A83B277E-D442-4F1A-B879-1FA953D5C6DE}"/>
              </a:ext>
            </a:extLst>
          </p:cNvPr>
          <p:cNvSpPr>
            <a:spLocks noGrp="1"/>
          </p:cNvSpPr>
          <p:nvPr>
            <p:ph type="sldNum" sz="quarter" idx="12"/>
          </p:nvPr>
        </p:nvSpPr>
        <p:spPr/>
        <p:txBody>
          <a:bodyPr/>
          <a:lstStyle/>
          <a:p>
            <a:fld id="{600448BA-62AF-4340-AB5F-316C0E06117B}" type="slidenum">
              <a:rPr lang="en-US" smtClean="0"/>
              <a:pPr/>
              <a:t>27</a:t>
            </a:fld>
            <a:endParaRPr lang="en-US"/>
          </a:p>
        </p:txBody>
      </p:sp>
    </p:spTree>
    <p:extLst>
      <p:ext uri="{BB962C8B-B14F-4D97-AF65-F5344CB8AC3E}">
        <p14:creationId xmlns:p14="http://schemas.microsoft.com/office/powerpoint/2010/main" val="10327133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Discussion</a:t>
            </a:r>
          </a:p>
        </p:txBody>
      </p:sp>
      <p:pic>
        <p:nvPicPr>
          <p:cNvPr id="50178" name="Picture 2" descr="Image result for diversity and inclusion"/>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66293" y="2014450"/>
            <a:ext cx="7380313" cy="3627264"/>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F9489-9D11-4862-B04F-13BD413FA26F}"/>
              </a:ext>
            </a:extLst>
          </p:cNvPr>
          <p:cNvSpPr>
            <a:spLocks noGrp="1"/>
          </p:cNvSpPr>
          <p:nvPr>
            <p:ph type="title"/>
          </p:nvPr>
        </p:nvSpPr>
        <p:spPr/>
        <p:txBody>
          <a:bodyPr>
            <a:normAutofit fontScale="90000"/>
          </a:bodyPr>
          <a:lstStyle/>
          <a:p>
            <a:r>
              <a:rPr lang="en-US" dirty="0"/>
              <a:t>Small Wins: </a:t>
            </a:r>
            <a:br>
              <a:rPr lang="en-US" dirty="0"/>
            </a:br>
            <a:r>
              <a:rPr lang="en-US" sz="3100" dirty="0"/>
              <a:t>Redefining the Scale of Social Problems</a:t>
            </a:r>
            <a:endParaRPr lang="en-US" dirty="0"/>
          </a:p>
        </p:txBody>
      </p:sp>
      <p:sp>
        <p:nvSpPr>
          <p:cNvPr id="3" name="Content Placeholder 2">
            <a:extLst>
              <a:ext uri="{FF2B5EF4-FFF2-40B4-BE49-F238E27FC236}">
                <a16:creationId xmlns:a16="http://schemas.microsoft.com/office/drawing/2014/main" id="{6493AE0C-73CD-482B-9AC6-F85058AB7F2C}"/>
              </a:ext>
            </a:extLst>
          </p:cNvPr>
          <p:cNvSpPr>
            <a:spLocks noGrp="1"/>
          </p:cNvSpPr>
          <p:nvPr>
            <p:ph idx="1"/>
          </p:nvPr>
        </p:nvSpPr>
        <p:spPr/>
        <p:txBody>
          <a:bodyPr>
            <a:normAutofit fontScale="77500" lnSpcReduction="20000"/>
          </a:bodyPr>
          <a:lstStyle/>
          <a:p>
            <a:pPr marL="53975" indent="0">
              <a:buNone/>
            </a:pPr>
            <a:r>
              <a:rPr lang="en-US" i="1" dirty="0"/>
              <a:t>The massive scale on which social problems are conceived precludes innovative action because bounded rationality is exceeded and dysfunctional levels of arousal are induced. Reformulation of social issues as mere problems allows for a strategy of small wins wherein a series of concrete, complete outcomes of moderate importance build a pattern that attracts allies and deters opponents. </a:t>
            </a:r>
            <a:r>
              <a:rPr lang="en-US" i="1" dirty="0">
                <a:solidFill>
                  <a:srgbClr val="2744BF"/>
                </a:solidFill>
              </a:rPr>
              <a:t>The strategy of small wins incorporates sound psychology and is sensitive to the pragmatics of policymaking</a:t>
            </a:r>
            <a:r>
              <a:rPr lang="en-US" i="1" dirty="0"/>
              <a:t>.</a:t>
            </a:r>
          </a:p>
          <a:p>
            <a:pPr marL="53975" indent="0">
              <a:buNone/>
            </a:pPr>
            <a:endParaRPr lang="en-US" i="1" dirty="0"/>
          </a:p>
          <a:p>
            <a:pPr marL="53975" indent="0" algn="r">
              <a:spcBef>
                <a:spcPts val="0"/>
              </a:spcBef>
              <a:buNone/>
            </a:pPr>
            <a:r>
              <a:rPr lang="en-US" dirty="0"/>
              <a:t>Karl E. Weick (Cornell University) </a:t>
            </a:r>
          </a:p>
          <a:p>
            <a:pPr marL="53975" indent="0" algn="r">
              <a:spcBef>
                <a:spcPts val="0"/>
              </a:spcBef>
              <a:buNone/>
            </a:pPr>
            <a:r>
              <a:rPr lang="en-US" dirty="0"/>
              <a:t>January 1984 </a:t>
            </a:r>
          </a:p>
          <a:p>
            <a:pPr marL="53975" indent="0" algn="r">
              <a:spcBef>
                <a:spcPts val="0"/>
              </a:spcBef>
              <a:buNone/>
            </a:pPr>
            <a:r>
              <a:rPr lang="en-US" dirty="0"/>
              <a:t>American Psychologist</a:t>
            </a:r>
          </a:p>
          <a:p>
            <a:pPr marL="53975" indent="0" algn="r">
              <a:buNone/>
            </a:pPr>
            <a:r>
              <a:rPr lang="en-US" dirty="0"/>
              <a:t>					</a:t>
            </a:r>
          </a:p>
        </p:txBody>
      </p:sp>
      <p:sp>
        <p:nvSpPr>
          <p:cNvPr id="4" name="Date Placeholder 3">
            <a:extLst>
              <a:ext uri="{FF2B5EF4-FFF2-40B4-BE49-F238E27FC236}">
                <a16:creationId xmlns:a16="http://schemas.microsoft.com/office/drawing/2014/main" id="{963C8365-00A5-4170-92F0-B3AFE8DA6939}"/>
              </a:ext>
            </a:extLst>
          </p:cNvPr>
          <p:cNvSpPr>
            <a:spLocks noGrp="1"/>
          </p:cNvSpPr>
          <p:nvPr>
            <p:ph type="dt" sz="half" idx="10"/>
          </p:nvPr>
        </p:nvSpPr>
        <p:spPr/>
        <p:txBody>
          <a:bodyPr/>
          <a:lstStyle/>
          <a:p>
            <a:r>
              <a:rPr lang="en-US"/>
              <a:t>12 August 2020</a:t>
            </a:r>
            <a:endParaRPr lang="en-US" dirty="0"/>
          </a:p>
        </p:txBody>
      </p:sp>
      <p:sp>
        <p:nvSpPr>
          <p:cNvPr id="5" name="Footer Placeholder 4">
            <a:extLst>
              <a:ext uri="{FF2B5EF4-FFF2-40B4-BE49-F238E27FC236}">
                <a16:creationId xmlns:a16="http://schemas.microsoft.com/office/drawing/2014/main" id="{EA3CC777-6928-466E-8399-6006A13FB7F7}"/>
              </a:ext>
            </a:extLst>
          </p:cNvPr>
          <p:cNvSpPr>
            <a:spLocks noGrp="1"/>
          </p:cNvSpPr>
          <p:nvPr>
            <p:ph type="ftr" sz="quarter" idx="11"/>
          </p:nvPr>
        </p:nvSpPr>
        <p:spPr/>
        <p:txBody>
          <a:bodyPr/>
          <a:lstStyle/>
          <a:p>
            <a:r>
              <a:rPr lang="en-US"/>
              <a:t>HEP @ 53rd Annual Users Mtg</a:t>
            </a:r>
            <a:endParaRPr lang="en-US" dirty="0"/>
          </a:p>
        </p:txBody>
      </p:sp>
      <p:sp>
        <p:nvSpPr>
          <p:cNvPr id="6" name="Slide Number Placeholder 5">
            <a:extLst>
              <a:ext uri="{FF2B5EF4-FFF2-40B4-BE49-F238E27FC236}">
                <a16:creationId xmlns:a16="http://schemas.microsoft.com/office/drawing/2014/main" id="{4817DE3D-B65B-4EAE-AC2A-7CB31E10BB05}"/>
              </a:ext>
            </a:extLst>
          </p:cNvPr>
          <p:cNvSpPr>
            <a:spLocks noGrp="1"/>
          </p:cNvSpPr>
          <p:nvPr>
            <p:ph type="sldNum" sz="quarter" idx="12"/>
          </p:nvPr>
        </p:nvSpPr>
        <p:spPr/>
        <p:txBody>
          <a:bodyPr/>
          <a:lstStyle/>
          <a:p>
            <a:fld id="{600448BA-62AF-4340-AB5F-316C0E06117B}" type="slidenum">
              <a:rPr lang="en-US" smtClean="0"/>
              <a:pPr/>
              <a:t>29</a:t>
            </a:fld>
            <a:endParaRPr lang="en-US"/>
          </a:p>
        </p:txBody>
      </p:sp>
    </p:spTree>
    <p:extLst>
      <p:ext uri="{BB962C8B-B14F-4D97-AF65-F5344CB8AC3E}">
        <p14:creationId xmlns:p14="http://schemas.microsoft.com/office/powerpoint/2010/main" val="26169907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3525E-52C5-45DA-B2BE-DF86306E63F0}"/>
              </a:ext>
            </a:extLst>
          </p:cNvPr>
          <p:cNvSpPr>
            <a:spLocks noGrp="1"/>
          </p:cNvSpPr>
          <p:nvPr>
            <p:ph type="title"/>
          </p:nvPr>
        </p:nvSpPr>
        <p:spPr/>
        <p:txBody>
          <a:bodyPr>
            <a:normAutofit fontScale="90000"/>
          </a:bodyPr>
          <a:lstStyle/>
          <a:p>
            <a:r>
              <a:rPr lang="en-US" sz="3300" dirty="0"/>
              <a:t>Take Your Daughters and Sons to Work Day [</a:t>
            </a:r>
            <a:r>
              <a:rPr lang="en-US" sz="2700" dirty="0"/>
              <a:t>25 April 2019 – DOE, Germantown, MD]</a:t>
            </a:r>
            <a:endParaRPr lang="en-US" dirty="0"/>
          </a:p>
        </p:txBody>
      </p:sp>
      <p:pic>
        <p:nvPicPr>
          <p:cNvPr id="13" name="Content Placeholder 12">
            <a:extLst>
              <a:ext uri="{FF2B5EF4-FFF2-40B4-BE49-F238E27FC236}">
                <a16:creationId xmlns:a16="http://schemas.microsoft.com/office/drawing/2014/main" id="{8A6B5CF0-DF03-44AA-81D4-34B81EF53252}"/>
              </a:ext>
            </a:extLst>
          </p:cNvPr>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rot="5400000">
            <a:off x="3778378" y="1720311"/>
            <a:ext cx="4892039" cy="3669028"/>
          </a:xfrm>
        </p:spPr>
      </p:pic>
      <p:sp>
        <p:nvSpPr>
          <p:cNvPr id="5" name="Date Placeholder 4">
            <a:extLst>
              <a:ext uri="{FF2B5EF4-FFF2-40B4-BE49-F238E27FC236}">
                <a16:creationId xmlns:a16="http://schemas.microsoft.com/office/drawing/2014/main" id="{B5F1C370-7F46-44F7-8C96-9D1FE3ED6F4F}"/>
              </a:ext>
            </a:extLst>
          </p:cNvPr>
          <p:cNvSpPr>
            <a:spLocks noGrp="1"/>
          </p:cNvSpPr>
          <p:nvPr>
            <p:ph type="dt" sz="half" idx="10"/>
          </p:nvPr>
        </p:nvSpPr>
        <p:spPr/>
        <p:txBody>
          <a:bodyPr/>
          <a:lstStyle/>
          <a:p>
            <a:r>
              <a:rPr lang="en-US"/>
              <a:t>12 August 2020</a:t>
            </a:r>
            <a:endParaRPr lang="en-US" dirty="0"/>
          </a:p>
        </p:txBody>
      </p:sp>
      <p:sp>
        <p:nvSpPr>
          <p:cNvPr id="6" name="Footer Placeholder 5">
            <a:extLst>
              <a:ext uri="{FF2B5EF4-FFF2-40B4-BE49-F238E27FC236}">
                <a16:creationId xmlns:a16="http://schemas.microsoft.com/office/drawing/2014/main" id="{20978CCB-0C55-4C82-B8C8-8AC1801AF61C}"/>
              </a:ext>
            </a:extLst>
          </p:cNvPr>
          <p:cNvSpPr>
            <a:spLocks noGrp="1"/>
          </p:cNvSpPr>
          <p:nvPr>
            <p:ph type="ftr" sz="quarter" idx="11"/>
          </p:nvPr>
        </p:nvSpPr>
        <p:spPr/>
        <p:txBody>
          <a:bodyPr/>
          <a:lstStyle/>
          <a:p>
            <a:r>
              <a:rPr lang="en-US" dirty="0"/>
              <a:t>HEP @ 53rd Annual Users Mtg</a:t>
            </a:r>
          </a:p>
        </p:txBody>
      </p:sp>
      <p:sp>
        <p:nvSpPr>
          <p:cNvPr id="7" name="Slide Number Placeholder 6">
            <a:extLst>
              <a:ext uri="{FF2B5EF4-FFF2-40B4-BE49-F238E27FC236}">
                <a16:creationId xmlns:a16="http://schemas.microsoft.com/office/drawing/2014/main" id="{3B23F17B-32A8-4D57-B8CA-266E5BB26654}"/>
              </a:ext>
            </a:extLst>
          </p:cNvPr>
          <p:cNvSpPr>
            <a:spLocks noGrp="1"/>
          </p:cNvSpPr>
          <p:nvPr>
            <p:ph type="sldNum" sz="quarter" idx="12"/>
          </p:nvPr>
        </p:nvSpPr>
        <p:spPr/>
        <p:txBody>
          <a:bodyPr/>
          <a:lstStyle/>
          <a:p>
            <a:fld id="{600448BA-62AF-4340-AB5F-316C0E06117B}" type="slidenum">
              <a:rPr lang="en-US" smtClean="0"/>
              <a:pPr/>
              <a:t>3</a:t>
            </a:fld>
            <a:endParaRPr lang="en-US"/>
          </a:p>
        </p:txBody>
      </p:sp>
      <p:pic>
        <p:nvPicPr>
          <p:cNvPr id="11" name="Picture 10">
            <a:extLst>
              <a:ext uri="{FF2B5EF4-FFF2-40B4-BE49-F238E27FC236}">
                <a16:creationId xmlns:a16="http://schemas.microsoft.com/office/drawing/2014/main" id="{7D80C459-04F1-4C17-A2A7-E211ED0173C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114661" y="1720310"/>
            <a:ext cx="4892040" cy="3669030"/>
          </a:xfrm>
          <a:prstGeom prst="rect">
            <a:avLst/>
          </a:prstGeom>
        </p:spPr>
      </p:pic>
      <p:sp>
        <p:nvSpPr>
          <p:cNvPr id="14" name="Title 1">
            <a:extLst>
              <a:ext uri="{FF2B5EF4-FFF2-40B4-BE49-F238E27FC236}">
                <a16:creationId xmlns:a16="http://schemas.microsoft.com/office/drawing/2014/main" id="{D7C9D9C5-8B2A-4D16-8ADE-DA8E4918D1C4}"/>
              </a:ext>
            </a:extLst>
          </p:cNvPr>
          <p:cNvSpPr txBox="1">
            <a:spLocks/>
          </p:cNvSpPr>
          <p:nvPr/>
        </p:nvSpPr>
        <p:spPr>
          <a:xfrm>
            <a:off x="3206825" y="5992289"/>
            <a:ext cx="6368100" cy="387460"/>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3600" kern="1200">
                <a:solidFill>
                  <a:schemeClr val="bg1"/>
                </a:solidFill>
                <a:latin typeface="+mj-lt"/>
                <a:ea typeface="+mj-ea"/>
                <a:cs typeface="+mj-cs"/>
              </a:defRPr>
            </a:lvl1pPr>
          </a:lstStyle>
          <a:p>
            <a:r>
              <a:rPr lang="en-US" sz="2000" b="1" dirty="0">
                <a:solidFill>
                  <a:srgbClr val="C00000"/>
                </a:solidFill>
              </a:rPr>
              <a:t>Enable The Mind, Encourage The Heart</a:t>
            </a:r>
          </a:p>
        </p:txBody>
      </p:sp>
    </p:spTree>
    <p:extLst>
      <p:ext uri="{BB962C8B-B14F-4D97-AF65-F5344CB8AC3E}">
        <p14:creationId xmlns:p14="http://schemas.microsoft.com/office/powerpoint/2010/main" val="25607759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6">
            <a:extLst>
              <a:ext uri="{FF2B5EF4-FFF2-40B4-BE49-F238E27FC236}">
                <a16:creationId xmlns:a16="http://schemas.microsoft.com/office/drawing/2014/main" id="{CBC7239D-1809-474C-8703-9CA9E5903B8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877933" y="0"/>
            <a:ext cx="3266067" cy="3300772"/>
          </a:xfrm>
          <a:prstGeom prst="rect">
            <a:avLst/>
          </a:prstGeom>
        </p:spPr>
      </p:pic>
      <p:sp>
        <p:nvSpPr>
          <p:cNvPr id="12" name="Title 11">
            <a:extLst>
              <a:ext uri="{FF2B5EF4-FFF2-40B4-BE49-F238E27FC236}">
                <a16:creationId xmlns:a16="http://schemas.microsoft.com/office/drawing/2014/main" id="{5A0AF999-3E86-4D74-9281-CB62E69DE67F}"/>
              </a:ext>
            </a:extLst>
          </p:cNvPr>
          <p:cNvSpPr>
            <a:spLocks noGrp="1"/>
          </p:cNvSpPr>
          <p:nvPr>
            <p:ph type="title"/>
          </p:nvPr>
        </p:nvSpPr>
        <p:spPr/>
        <p:txBody>
          <a:bodyPr>
            <a:noAutofit/>
          </a:bodyPr>
          <a:lstStyle/>
          <a:p>
            <a:r>
              <a:rPr lang="en-US" sz="3000" dirty="0"/>
              <a:t>Principles of DEI are Central </a:t>
            </a:r>
            <a:br>
              <a:rPr lang="en-US" sz="3000" dirty="0"/>
            </a:br>
            <a:r>
              <a:rPr lang="en-US" sz="3000" dirty="0"/>
              <a:t>to My Work-Life </a:t>
            </a:r>
          </a:p>
        </p:txBody>
      </p:sp>
      <p:sp>
        <p:nvSpPr>
          <p:cNvPr id="13" name="Content Placeholder 12">
            <a:extLst>
              <a:ext uri="{FF2B5EF4-FFF2-40B4-BE49-F238E27FC236}">
                <a16:creationId xmlns:a16="http://schemas.microsoft.com/office/drawing/2014/main" id="{5933500C-6203-4118-A085-047CCEABEDE6}"/>
              </a:ext>
            </a:extLst>
          </p:cNvPr>
          <p:cNvSpPr>
            <a:spLocks noGrp="1"/>
          </p:cNvSpPr>
          <p:nvPr>
            <p:ph idx="1"/>
          </p:nvPr>
        </p:nvSpPr>
        <p:spPr>
          <a:xfrm>
            <a:off x="378372" y="1017332"/>
            <a:ext cx="4660903" cy="5131219"/>
          </a:xfrm>
        </p:spPr>
        <p:txBody>
          <a:bodyPr>
            <a:normAutofit fontScale="85000" lnSpcReduction="20000"/>
          </a:bodyPr>
          <a:lstStyle/>
          <a:p>
            <a:r>
              <a:rPr lang="en-US" dirty="0"/>
              <a:t>Six years ago, I started a journey of personal growth, professional development, and mental health therapy</a:t>
            </a:r>
          </a:p>
          <a:p>
            <a:pPr lvl="1"/>
            <a:r>
              <a:rPr lang="en-US" dirty="0"/>
              <a:t>To be a better father, husband, friend, colleague, and </a:t>
            </a:r>
            <a:r>
              <a:rPr lang="en-US" dirty="0" err="1"/>
              <a:t>followerer</a:t>
            </a:r>
            <a:endParaRPr lang="en-US" dirty="0"/>
          </a:p>
          <a:p>
            <a:pPr lvl="1"/>
            <a:r>
              <a:rPr lang="en-US" dirty="0"/>
              <a:t>To become a mentor</a:t>
            </a:r>
          </a:p>
          <a:p>
            <a:pPr lvl="1"/>
            <a:r>
              <a:rPr lang="en-US" dirty="0"/>
              <a:t>To be a coach</a:t>
            </a:r>
          </a:p>
          <a:p>
            <a:pPr lvl="1"/>
            <a:r>
              <a:rPr lang="en-US" dirty="0"/>
              <a:t>To be a champion</a:t>
            </a:r>
          </a:p>
          <a:p>
            <a:pPr lvl="1"/>
            <a:r>
              <a:rPr lang="en-US" dirty="0"/>
              <a:t>To lead positive change</a:t>
            </a:r>
          </a:p>
          <a:p>
            <a:pPr marL="227013" lvl="1" indent="0">
              <a:buNone/>
            </a:pPr>
            <a:endParaRPr lang="en-US" dirty="0"/>
          </a:p>
          <a:p>
            <a:pPr marL="227013" lvl="1" indent="0">
              <a:buNone/>
            </a:pPr>
            <a:r>
              <a:rPr lang="en-US" dirty="0"/>
              <a:t>(see next slide…)</a:t>
            </a:r>
          </a:p>
        </p:txBody>
      </p:sp>
      <p:sp>
        <p:nvSpPr>
          <p:cNvPr id="16" name="Content Placeholder 12">
            <a:extLst>
              <a:ext uri="{FF2B5EF4-FFF2-40B4-BE49-F238E27FC236}">
                <a16:creationId xmlns:a16="http://schemas.microsoft.com/office/drawing/2014/main" id="{5959BF85-D2A2-45DF-B6A1-54A7BDDC8691}"/>
              </a:ext>
            </a:extLst>
          </p:cNvPr>
          <p:cNvSpPr txBox="1">
            <a:spLocks/>
          </p:cNvSpPr>
          <p:nvPr/>
        </p:nvSpPr>
        <p:spPr>
          <a:xfrm>
            <a:off x="4078014" y="3300772"/>
            <a:ext cx="4931814" cy="3300772"/>
          </a:xfrm>
          <a:prstGeom prst="rect">
            <a:avLst/>
          </a:prstGeom>
          <a:ln>
            <a:solidFill>
              <a:schemeClr val="tx1"/>
            </a:solidFill>
          </a:ln>
        </p:spPr>
        <p:txBody>
          <a:bodyPr vert="horz" lIns="91440" tIns="45720" rIns="91440" bIns="45720" rtlCol="0">
            <a:normAutofit fontScale="62500" lnSpcReduction="20000"/>
          </a:bodyPr>
          <a:lstStyle>
            <a:lvl1pPr marL="227013" indent="-173038" algn="l" defTabSz="685800" rtl="0" eaLnBrk="1" latinLnBrk="0" hangingPunct="1">
              <a:lnSpc>
                <a:spcPct val="120000"/>
              </a:lnSpc>
              <a:spcBef>
                <a:spcPts val="1000"/>
              </a:spcBef>
              <a:buClr>
                <a:schemeClr val="tx2"/>
              </a:buClr>
              <a:buSzPct val="80000"/>
              <a:buFont typeface="Wingdings 3" panose="05040102010807070707" pitchFamily="18" charset="2"/>
              <a:buChar char=""/>
              <a:defRPr sz="2800" kern="1200">
                <a:solidFill>
                  <a:schemeClr val="tx1"/>
                </a:solidFill>
                <a:latin typeface="+mn-lt"/>
                <a:ea typeface="+mn-ea"/>
                <a:cs typeface="+mn-cs"/>
              </a:defRPr>
            </a:lvl1pPr>
            <a:lvl2pPr marL="39846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2400" kern="1200">
                <a:solidFill>
                  <a:schemeClr val="tx1">
                    <a:lumMod val="75000"/>
                    <a:lumOff val="25000"/>
                  </a:schemeClr>
                </a:solidFill>
                <a:latin typeface="+mn-lt"/>
                <a:ea typeface="+mn-ea"/>
                <a:cs typeface="+mn-cs"/>
              </a:defRPr>
            </a:lvl2pPr>
            <a:lvl3pPr marL="56991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2000" kern="1200">
                <a:solidFill>
                  <a:schemeClr val="tx1">
                    <a:lumMod val="75000"/>
                    <a:lumOff val="25000"/>
                  </a:schemeClr>
                </a:solidFill>
                <a:latin typeface="+mn-lt"/>
                <a:ea typeface="+mn-ea"/>
                <a:cs typeface="+mn-cs"/>
              </a:defRPr>
            </a:lvl3pPr>
            <a:lvl4pPr marL="742950" indent="-173038"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4pPr>
            <a:lvl5pPr marL="914400"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a:lstStyle>
          <a:p>
            <a:r>
              <a:rPr lang="en-US" sz="3200" dirty="0"/>
              <a:t>I continue to look for small wins and focus my efforts to removing obstacles, such as:</a:t>
            </a:r>
          </a:p>
          <a:p>
            <a:pPr lvl="1"/>
            <a:r>
              <a:rPr lang="en-US" sz="2600" dirty="0"/>
              <a:t>Workplace culture.</a:t>
            </a:r>
          </a:p>
          <a:p>
            <a:pPr lvl="1"/>
            <a:r>
              <a:rPr lang="en-US" sz="2600" dirty="0"/>
              <a:t>Lack of female and/or underrepresented minority leaders (role models)</a:t>
            </a:r>
          </a:p>
          <a:p>
            <a:pPr lvl="1"/>
            <a:r>
              <a:rPr lang="en-US" sz="2600" dirty="0"/>
              <a:t>Affordability and accessibility of childcare.</a:t>
            </a:r>
          </a:p>
          <a:p>
            <a:pPr lvl="1"/>
            <a:r>
              <a:rPr lang="en-US" sz="2600" dirty="0"/>
              <a:t>Paid family leave</a:t>
            </a:r>
          </a:p>
          <a:p>
            <a:pPr lvl="1"/>
            <a:r>
              <a:rPr lang="en-US" sz="2600" dirty="0"/>
              <a:t>Hiring veterans, veterans’ partners, and people with disabilities.</a:t>
            </a:r>
          </a:p>
        </p:txBody>
      </p:sp>
    </p:spTree>
    <p:extLst>
      <p:ext uri="{BB962C8B-B14F-4D97-AF65-F5344CB8AC3E}">
        <p14:creationId xmlns:p14="http://schemas.microsoft.com/office/powerpoint/2010/main" val="29761194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Implicit Bias in Scientific Peer Review</a:t>
            </a:r>
            <a:br>
              <a:rPr lang="en-US" dirty="0"/>
            </a:br>
            <a:r>
              <a:rPr lang="en-US" sz="1800" dirty="0">
                <a:solidFill>
                  <a:srgbClr val="FFFF00"/>
                </a:solidFill>
              </a:rPr>
              <a:t>[Introduced this slide to Intensity Frontier Panel Review Nov 2015]</a:t>
            </a:r>
            <a:endParaRPr lang="en-US" dirty="0">
              <a:solidFill>
                <a:srgbClr val="FFFF00"/>
              </a:solidFill>
            </a:endParaRPr>
          </a:p>
        </p:txBody>
      </p:sp>
      <p:sp>
        <p:nvSpPr>
          <p:cNvPr id="3" name="Content Placeholder 2"/>
          <p:cNvSpPr>
            <a:spLocks noGrp="1"/>
          </p:cNvSpPr>
          <p:nvPr>
            <p:ph idx="1"/>
          </p:nvPr>
        </p:nvSpPr>
        <p:spPr>
          <a:xfrm>
            <a:off x="390618" y="905800"/>
            <a:ext cx="8619211" cy="5637041"/>
          </a:xfrm>
        </p:spPr>
        <p:txBody>
          <a:bodyPr>
            <a:normAutofit fontScale="55000" lnSpcReduction="20000"/>
          </a:bodyPr>
          <a:lstStyle/>
          <a:p>
            <a:r>
              <a:rPr lang="en-US" b="1" dirty="0"/>
              <a:t>How does implicit bias influence your evaluations?</a:t>
            </a:r>
          </a:p>
          <a:p>
            <a:pPr>
              <a:spcBef>
                <a:spcPts val="600"/>
              </a:spcBef>
            </a:pPr>
            <a:r>
              <a:rPr lang="en-US" b="1" dirty="0"/>
              <a:t>A few key characteristics of implicit biases</a:t>
            </a:r>
          </a:p>
          <a:p>
            <a:pPr lvl="1"/>
            <a:r>
              <a:rPr lang="en-US" b="1" dirty="0"/>
              <a:t>Implicit biases are pervasive and robust. </a:t>
            </a:r>
            <a:r>
              <a:rPr lang="en-US" b="1" dirty="0">
                <a:solidFill>
                  <a:srgbClr val="FF0000"/>
                </a:solidFill>
              </a:rPr>
              <a:t>Everyone possesses them</a:t>
            </a:r>
          </a:p>
          <a:p>
            <a:pPr lvl="1"/>
            <a:r>
              <a:rPr lang="en-US" b="1" dirty="0"/>
              <a:t>Implicit and explicit biases are generally regarded as related but </a:t>
            </a:r>
            <a:r>
              <a:rPr lang="en-US" b="1" dirty="0">
                <a:solidFill>
                  <a:srgbClr val="FF0000"/>
                </a:solidFill>
              </a:rPr>
              <a:t>distinct mental constructs </a:t>
            </a:r>
          </a:p>
          <a:p>
            <a:pPr lvl="1"/>
            <a:r>
              <a:rPr lang="en-US" b="1" dirty="0"/>
              <a:t>The implicit associations we hold arise </a:t>
            </a:r>
            <a:r>
              <a:rPr lang="en-US" b="1" dirty="0">
                <a:solidFill>
                  <a:srgbClr val="FF0000"/>
                </a:solidFill>
              </a:rPr>
              <a:t>outside of conscious awareness</a:t>
            </a:r>
          </a:p>
          <a:p>
            <a:pPr lvl="1"/>
            <a:r>
              <a:rPr lang="en-US" b="1" dirty="0"/>
              <a:t>We generally tend to hold implicit biases that </a:t>
            </a:r>
            <a:r>
              <a:rPr lang="en-US" b="1" dirty="0">
                <a:solidFill>
                  <a:srgbClr val="FF0000"/>
                </a:solidFill>
              </a:rPr>
              <a:t>favor our own in-group</a:t>
            </a:r>
          </a:p>
          <a:p>
            <a:pPr lvl="1"/>
            <a:r>
              <a:rPr lang="en-US" b="1" dirty="0"/>
              <a:t>The implicit associations that we have formed </a:t>
            </a:r>
            <a:r>
              <a:rPr lang="en-US" b="1" dirty="0">
                <a:solidFill>
                  <a:srgbClr val="FF0000"/>
                </a:solidFill>
              </a:rPr>
              <a:t>can be gradually unlearned </a:t>
            </a:r>
            <a:r>
              <a:rPr lang="en-US" b="1" dirty="0"/>
              <a:t>and replaced with new mental associations</a:t>
            </a:r>
          </a:p>
          <a:p>
            <a:pPr lvl="1"/>
            <a:r>
              <a:rPr lang="en-US" b="1" dirty="0">
                <a:hlinkClick r:id="rId3"/>
              </a:rPr>
              <a:t>http://kirwaninstitute.osu.edu/research/understanding-implicit-bias/</a:t>
            </a:r>
            <a:endParaRPr lang="en-US" b="1" dirty="0"/>
          </a:p>
          <a:p>
            <a:pPr>
              <a:spcBef>
                <a:spcPts val="600"/>
              </a:spcBef>
            </a:pPr>
            <a:r>
              <a:rPr lang="en-US" b="1" dirty="0"/>
              <a:t>In a perfect world, peer review would require scientific research to pass a uniformly high bar based solely on its merit</a:t>
            </a:r>
          </a:p>
          <a:p>
            <a:pPr lvl="1"/>
            <a:r>
              <a:rPr lang="en-US" b="1" dirty="0"/>
              <a:t>Physicists, like all people, will find it difficult to set aside all of their biases</a:t>
            </a:r>
          </a:p>
          <a:p>
            <a:pPr lvl="1"/>
            <a:r>
              <a:rPr lang="en-US" b="1" dirty="0">
                <a:solidFill>
                  <a:srgbClr val="00B050"/>
                </a:solidFill>
              </a:rPr>
              <a:t>Single-blind peer review allows conscious and unconscious biases regarding the author’s professional reputation, age, gender, race, or institutional affiliation to influence reviews </a:t>
            </a:r>
          </a:p>
          <a:p>
            <a:pPr lvl="1"/>
            <a:r>
              <a:rPr lang="en-US" b="1" dirty="0"/>
              <a:t>In theory, concealing the identity of the PI(s) would remove these biases</a:t>
            </a:r>
          </a:p>
          <a:p>
            <a:pPr lvl="1"/>
            <a:r>
              <a:rPr lang="en-US" b="1" dirty="0"/>
              <a:t>However, the high degree of specialization in particle physics makes the preservation of anonymity very challenging</a:t>
            </a:r>
          </a:p>
          <a:p>
            <a:pPr>
              <a:spcBef>
                <a:spcPts val="600"/>
              </a:spcBef>
            </a:pPr>
            <a:r>
              <a:rPr lang="en-US" b="1" dirty="0"/>
              <a:t>Test yourself for implicit bias</a:t>
            </a:r>
          </a:p>
          <a:p>
            <a:pPr lvl="1"/>
            <a:r>
              <a:rPr lang="en-US" b="1" dirty="0">
                <a:hlinkClick r:id="rId4"/>
              </a:rPr>
              <a:t>https://implicit.harvard.edu/implicit/selectatest.html</a:t>
            </a:r>
            <a:endParaRPr lang="en-US" b="1" dirty="0"/>
          </a:p>
          <a:p>
            <a:endParaRPr lang="en-US" dirty="0"/>
          </a:p>
        </p:txBody>
      </p:sp>
      <p:sp>
        <p:nvSpPr>
          <p:cNvPr id="6" name="Slide Number Placeholder 5"/>
          <p:cNvSpPr>
            <a:spLocks noGrp="1"/>
          </p:cNvSpPr>
          <p:nvPr>
            <p:ph type="sldNum" sz="quarter" idx="12"/>
          </p:nvPr>
        </p:nvSpPr>
        <p:spPr/>
        <p:txBody>
          <a:bodyPr/>
          <a:lstStyle/>
          <a:p>
            <a:fld id="{6FC04325-C40C-4756-B5A8-A0527370F3B8}" type="slidenum">
              <a:rPr lang="en-US" smtClean="0"/>
              <a:pPr/>
              <a:t>31</a:t>
            </a:fld>
            <a:endParaRPr lang="en-US" dirty="0"/>
          </a:p>
        </p:txBody>
      </p:sp>
      <p:sp>
        <p:nvSpPr>
          <p:cNvPr id="4" name="Footer Placeholder 3"/>
          <p:cNvSpPr>
            <a:spLocks noGrp="1"/>
          </p:cNvSpPr>
          <p:nvPr>
            <p:ph type="ftr" sz="quarter" idx="11"/>
          </p:nvPr>
        </p:nvSpPr>
        <p:spPr/>
        <p:txBody>
          <a:bodyPr/>
          <a:lstStyle/>
          <a:p>
            <a:r>
              <a:rPr lang="en-US" dirty="0"/>
              <a:t>HEP @ 53rd Annual Users Mtg</a:t>
            </a:r>
          </a:p>
        </p:txBody>
      </p:sp>
      <p:sp>
        <p:nvSpPr>
          <p:cNvPr id="5" name="Date Placeholder 4">
            <a:extLst>
              <a:ext uri="{FF2B5EF4-FFF2-40B4-BE49-F238E27FC236}">
                <a16:creationId xmlns:a16="http://schemas.microsoft.com/office/drawing/2014/main" id="{A6A1D935-5B66-40D2-9E47-4DDEBCAE70F2}"/>
              </a:ext>
            </a:extLst>
          </p:cNvPr>
          <p:cNvSpPr>
            <a:spLocks noGrp="1"/>
          </p:cNvSpPr>
          <p:nvPr>
            <p:ph type="dt" sz="half" idx="10"/>
          </p:nvPr>
        </p:nvSpPr>
        <p:spPr/>
        <p:txBody>
          <a:bodyPr/>
          <a:lstStyle/>
          <a:p>
            <a:r>
              <a:rPr lang="en-US"/>
              <a:t>12 August 2020</a:t>
            </a:r>
            <a:endParaRPr lang="en-US" dirty="0"/>
          </a:p>
        </p:txBody>
      </p:sp>
      <p:sp>
        <p:nvSpPr>
          <p:cNvPr id="10" name="TextBox 9">
            <a:extLst>
              <a:ext uri="{FF2B5EF4-FFF2-40B4-BE49-F238E27FC236}">
                <a16:creationId xmlns:a16="http://schemas.microsoft.com/office/drawing/2014/main" id="{06830EE0-29DB-48EF-98E6-DEC686F5AC73}"/>
              </a:ext>
            </a:extLst>
          </p:cNvPr>
          <p:cNvSpPr txBox="1"/>
          <p:nvPr/>
        </p:nvSpPr>
        <p:spPr>
          <a:xfrm>
            <a:off x="6008409" y="5428979"/>
            <a:ext cx="3001419" cy="954107"/>
          </a:xfrm>
          <a:prstGeom prst="rect">
            <a:avLst/>
          </a:prstGeom>
          <a:solidFill>
            <a:schemeClr val="accent1">
              <a:lumMod val="20000"/>
              <a:lumOff val="80000"/>
            </a:schemeClr>
          </a:solidFill>
        </p:spPr>
        <p:txBody>
          <a:bodyPr wrap="square" rtlCol="0">
            <a:spAutoFit/>
          </a:bodyPr>
          <a:lstStyle/>
          <a:p>
            <a:r>
              <a:rPr lang="en-US" sz="1400" b="1" dirty="0">
                <a:solidFill>
                  <a:srgbClr val="2744BF"/>
                </a:solidFill>
              </a:rPr>
              <a:t>From this small step, DEI quickly evolved to a key topic for all HEP reviews, meetings, and practices. </a:t>
            </a:r>
          </a:p>
        </p:txBody>
      </p:sp>
    </p:spTree>
    <p:extLst>
      <p:ext uri="{BB962C8B-B14F-4D97-AF65-F5344CB8AC3E}">
        <p14:creationId xmlns:p14="http://schemas.microsoft.com/office/powerpoint/2010/main" val="29793472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D8C76-582D-4085-9CF5-E814699432BC}"/>
              </a:ext>
            </a:extLst>
          </p:cNvPr>
          <p:cNvSpPr>
            <a:spLocks noGrp="1"/>
          </p:cNvSpPr>
          <p:nvPr>
            <p:ph type="title"/>
          </p:nvPr>
        </p:nvSpPr>
        <p:spPr/>
        <p:txBody>
          <a:bodyPr>
            <a:normAutofit fontScale="90000"/>
          </a:bodyPr>
          <a:lstStyle/>
          <a:p>
            <a:r>
              <a:rPr lang="en-US" sz="3100" dirty="0"/>
              <a:t>Promoting DEI in Office of Science Business Practices </a:t>
            </a:r>
            <a:r>
              <a:rPr lang="en-US" sz="2000" dirty="0">
                <a:hlinkClick r:id="rId2">
                  <a:extLst>
                    <a:ext uri="{A12FA001-AC4F-418D-AE19-62706E023703}">
                      <ahyp:hlinkClr xmlns:ahyp="http://schemas.microsoft.com/office/drawing/2018/hyperlinkcolor" val="tx"/>
                    </a:ext>
                  </a:extLst>
                </a:hlinkClick>
              </a:rPr>
              <a:t>https://science.osti.gov/hep/hepap/Meetings/202007</a:t>
            </a:r>
            <a:endParaRPr lang="en-US" dirty="0"/>
          </a:p>
        </p:txBody>
      </p:sp>
      <p:sp>
        <p:nvSpPr>
          <p:cNvPr id="3" name="Content Placeholder 2">
            <a:extLst>
              <a:ext uri="{FF2B5EF4-FFF2-40B4-BE49-F238E27FC236}">
                <a16:creationId xmlns:a16="http://schemas.microsoft.com/office/drawing/2014/main" id="{0EC2BAC6-59A2-49BA-8BEA-AAF2C9AC1068}"/>
              </a:ext>
            </a:extLst>
          </p:cNvPr>
          <p:cNvSpPr>
            <a:spLocks noGrp="1"/>
          </p:cNvSpPr>
          <p:nvPr>
            <p:ph sz="half" idx="1"/>
          </p:nvPr>
        </p:nvSpPr>
        <p:spPr>
          <a:xfrm>
            <a:off x="391588" y="1072055"/>
            <a:ext cx="4309120" cy="5065986"/>
          </a:xfrm>
        </p:spPr>
        <p:txBody>
          <a:bodyPr>
            <a:normAutofit fontScale="70000" lnSpcReduction="20000"/>
          </a:bodyPr>
          <a:lstStyle/>
          <a:p>
            <a:pPr marL="53975" indent="0">
              <a:buNone/>
            </a:pPr>
            <a:r>
              <a:rPr lang="en-US" dirty="0"/>
              <a:t>In 2018, the Office of Science initiated an internal review of its business practices </a:t>
            </a:r>
            <a:r>
              <a:rPr lang="en-US" b="1" dirty="0"/>
              <a:t>to identify opportunities to better promote diversity, equity, and inclusion </a:t>
            </a:r>
            <a:r>
              <a:rPr lang="en-US" dirty="0"/>
              <a:t>in our </a:t>
            </a:r>
            <a:r>
              <a:rPr lang="en-US" dirty="0">
                <a:solidFill>
                  <a:srgbClr val="C00000"/>
                </a:solidFill>
              </a:rPr>
              <a:t>award making and awards management processes</a:t>
            </a:r>
            <a:r>
              <a:rPr lang="en-US" dirty="0"/>
              <a:t>, and better </a:t>
            </a:r>
            <a:r>
              <a:rPr lang="en-US" dirty="0">
                <a:solidFill>
                  <a:srgbClr val="2744BF"/>
                </a:solidFill>
              </a:rPr>
              <a:t>communicate policies, practices, and procedures to our research community</a:t>
            </a:r>
            <a:r>
              <a:rPr lang="en-US" dirty="0"/>
              <a:t>. SC established an internal D&amp;I Working Group to carry out this review. </a:t>
            </a:r>
          </a:p>
          <a:p>
            <a:pPr marL="53975" indent="0">
              <a:buNone/>
            </a:pPr>
            <a:r>
              <a:rPr lang="en-US" b="1" dirty="0"/>
              <a:t>Charge: </a:t>
            </a:r>
          </a:p>
          <a:p>
            <a:pPr marL="53975" indent="0">
              <a:buNone/>
            </a:pPr>
            <a:r>
              <a:rPr lang="en-US" dirty="0"/>
              <a:t>Assess what SC is currently doing to improve diversity, equity and inclusion. </a:t>
            </a:r>
          </a:p>
          <a:p>
            <a:pPr marL="53975" indent="0">
              <a:buNone/>
            </a:pPr>
            <a:r>
              <a:rPr lang="en-US" dirty="0"/>
              <a:t>Identify opportunities for SC to demonstrate that diversity, equity, and inclusion are foundation to SC business practices: </a:t>
            </a:r>
          </a:p>
          <a:p>
            <a:r>
              <a:rPr lang="en-US" dirty="0"/>
              <a:t>Through its processes and procedures for research awards to universities and the DOE labs; </a:t>
            </a:r>
          </a:p>
          <a:p>
            <a:r>
              <a:rPr lang="en-US" dirty="0"/>
              <a:t>Through its processes and procedures for PI meetings, workshops, and advisory committees; and </a:t>
            </a:r>
          </a:p>
          <a:p>
            <a:r>
              <a:rPr lang="en-US" dirty="0"/>
              <a:t>Through better outreach and communications (internally and with the SC research communities). </a:t>
            </a:r>
          </a:p>
        </p:txBody>
      </p:sp>
      <p:sp>
        <p:nvSpPr>
          <p:cNvPr id="8" name="Content Placeholder 7">
            <a:extLst>
              <a:ext uri="{FF2B5EF4-FFF2-40B4-BE49-F238E27FC236}">
                <a16:creationId xmlns:a16="http://schemas.microsoft.com/office/drawing/2014/main" id="{C30F9EBE-CAD9-4976-9963-4B6C7A3E377B}"/>
              </a:ext>
            </a:extLst>
          </p:cNvPr>
          <p:cNvSpPr>
            <a:spLocks noGrp="1"/>
          </p:cNvSpPr>
          <p:nvPr>
            <p:ph sz="half" idx="2"/>
          </p:nvPr>
        </p:nvSpPr>
        <p:spPr>
          <a:xfrm>
            <a:off x="4700708" y="1072055"/>
            <a:ext cx="4309120" cy="5139559"/>
          </a:xfrm>
        </p:spPr>
        <p:txBody>
          <a:bodyPr>
            <a:normAutofit fontScale="70000" lnSpcReduction="20000"/>
          </a:bodyPr>
          <a:lstStyle/>
          <a:p>
            <a:pPr marL="53975" indent="0">
              <a:spcBef>
                <a:spcPts val="600"/>
              </a:spcBef>
              <a:buNone/>
            </a:pPr>
            <a:r>
              <a:rPr lang="en-US" b="1" dirty="0"/>
              <a:t>SC D&amp;I Working Group Recommendations </a:t>
            </a:r>
          </a:p>
          <a:p>
            <a:pPr marL="53975" indent="0">
              <a:spcBef>
                <a:spcPts val="600"/>
              </a:spcBef>
              <a:buNone/>
            </a:pPr>
            <a:r>
              <a:rPr lang="en-US" dirty="0"/>
              <a:t>15 Recommendations were generated from the working group in all discussion topic areas.  Each recommendation has multiple components and includes the development of resources and tools, guidance and training (e.g. for program managers, reviewers, etc.) </a:t>
            </a:r>
          </a:p>
          <a:p>
            <a:pPr marL="53975" indent="0">
              <a:spcBef>
                <a:spcPts val="600"/>
              </a:spcBef>
              <a:buNone/>
            </a:pPr>
            <a:r>
              <a:rPr lang="en-US" dirty="0"/>
              <a:t>The </a:t>
            </a:r>
            <a:r>
              <a:rPr lang="en-US" b="1" dirty="0"/>
              <a:t>recommendations are aimed</a:t>
            </a:r>
            <a:r>
              <a:rPr lang="en-US" dirty="0"/>
              <a:t> at ensuring that SC’s business processes: </a:t>
            </a:r>
          </a:p>
          <a:p>
            <a:pPr marL="339725" indent="-285750">
              <a:spcBef>
                <a:spcPts val="600"/>
              </a:spcBef>
            </a:pPr>
            <a:r>
              <a:rPr lang="en-US" dirty="0"/>
              <a:t>Are </a:t>
            </a:r>
            <a:r>
              <a:rPr lang="en-US" b="1" dirty="0"/>
              <a:t>supportive and inclusive of women and underrepresented minorities</a:t>
            </a:r>
            <a:r>
              <a:rPr lang="en-US" dirty="0"/>
              <a:t> in STEM fields; </a:t>
            </a:r>
          </a:p>
          <a:p>
            <a:pPr marL="339725" indent="-285750">
              <a:spcBef>
                <a:spcPts val="600"/>
              </a:spcBef>
            </a:pPr>
            <a:r>
              <a:rPr lang="en-US" dirty="0"/>
              <a:t>Allow for more </a:t>
            </a:r>
            <a:r>
              <a:rPr lang="en-US" b="1" dirty="0"/>
              <a:t>rigorous tracking of diversity of applicants, awardees, and reviewers</a:t>
            </a:r>
            <a:r>
              <a:rPr lang="en-US" dirty="0"/>
              <a:t>; </a:t>
            </a:r>
          </a:p>
          <a:p>
            <a:pPr marL="339725" indent="-285750">
              <a:spcBef>
                <a:spcPts val="600"/>
              </a:spcBef>
            </a:pPr>
            <a:r>
              <a:rPr lang="en-US" b="1" dirty="0"/>
              <a:t>Limit and mitigate implicit bias behaviors</a:t>
            </a:r>
            <a:r>
              <a:rPr lang="en-US" dirty="0"/>
              <a:t>; and </a:t>
            </a:r>
          </a:p>
          <a:p>
            <a:pPr marL="339725" indent="-285750">
              <a:spcBef>
                <a:spcPts val="600"/>
              </a:spcBef>
            </a:pPr>
            <a:r>
              <a:rPr lang="en-US" b="1" dirty="0"/>
              <a:t>Encourage inclusive and professional behaviors </a:t>
            </a:r>
            <a:r>
              <a:rPr lang="en-US" dirty="0"/>
              <a:t>in all SC sponsored activities. </a:t>
            </a:r>
          </a:p>
          <a:p>
            <a:pPr marL="53975" indent="0">
              <a:spcBef>
                <a:spcPts val="600"/>
              </a:spcBef>
              <a:buNone/>
            </a:pPr>
            <a:r>
              <a:rPr lang="en-US" dirty="0"/>
              <a:t>The full recommendations report is with SC senior leadership for review and concurrence. Upon approval, SC will reconstitute a working group focused on implementation. </a:t>
            </a:r>
          </a:p>
          <a:p>
            <a:pPr marL="53975" indent="0">
              <a:spcBef>
                <a:spcPts val="600"/>
              </a:spcBef>
              <a:buNone/>
            </a:pPr>
            <a:r>
              <a:rPr lang="en-US" dirty="0"/>
              <a:t>Communications to the SC community will be a part of the rollout of any new policies and procedures that SC implements.</a:t>
            </a:r>
          </a:p>
        </p:txBody>
      </p:sp>
      <p:sp>
        <p:nvSpPr>
          <p:cNvPr id="4" name="Date Placeholder 3">
            <a:extLst>
              <a:ext uri="{FF2B5EF4-FFF2-40B4-BE49-F238E27FC236}">
                <a16:creationId xmlns:a16="http://schemas.microsoft.com/office/drawing/2014/main" id="{790A59DB-4B3E-4A4F-A9A0-ECFCB24A973D}"/>
              </a:ext>
            </a:extLst>
          </p:cNvPr>
          <p:cNvSpPr>
            <a:spLocks noGrp="1"/>
          </p:cNvSpPr>
          <p:nvPr>
            <p:ph type="dt" sz="half" idx="10"/>
          </p:nvPr>
        </p:nvSpPr>
        <p:spPr/>
        <p:txBody>
          <a:bodyPr/>
          <a:lstStyle/>
          <a:p>
            <a:r>
              <a:rPr lang="en-US"/>
              <a:t>12 August 2020</a:t>
            </a:r>
            <a:endParaRPr lang="en-US" dirty="0"/>
          </a:p>
        </p:txBody>
      </p:sp>
      <p:sp>
        <p:nvSpPr>
          <p:cNvPr id="5" name="Footer Placeholder 4">
            <a:extLst>
              <a:ext uri="{FF2B5EF4-FFF2-40B4-BE49-F238E27FC236}">
                <a16:creationId xmlns:a16="http://schemas.microsoft.com/office/drawing/2014/main" id="{F4BDA0AA-FC22-4CDD-A41F-F739FD026F1F}"/>
              </a:ext>
            </a:extLst>
          </p:cNvPr>
          <p:cNvSpPr>
            <a:spLocks noGrp="1"/>
          </p:cNvSpPr>
          <p:nvPr>
            <p:ph type="ftr" sz="quarter" idx="11"/>
          </p:nvPr>
        </p:nvSpPr>
        <p:spPr/>
        <p:txBody>
          <a:bodyPr/>
          <a:lstStyle/>
          <a:p>
            <a:r>
              <a:rPr lang="en-US" dirty="0"/>
              <a:t>HEP @ 53rd Annual Users Mtg</a:t>
            </a:r>
          </a:p>
        </p:txBody>
      </p:sp>
      <p:sp>
        <p:nvSpPr>
          <p:cNvPr id="6" name="Slide Number Placeholder 5">
            <a:extLst>
              <a:ext uri="{FF2B5EF4-FFF2-40B4-BE49-F238E27FC236}">
                <a16:creationId xmlns:a16="http://schemas.microsoft.com/office/drawing/2014/main" id="{392EE1F3-2CA6-42B6-9F22-CB10AF48E14E}"/>
              </a:ext>
            </a:extLst>
          </p:cNvPr>
          <p:cNvSpPr>
            <a:spLocks noGrp="1"/>
          </p:cNvSpPr>
          <p:nvPr>
            <p:ph type="sldNum" sz="quarter" idx="12"/>
          </p:nvPr>
        </p:nvSpPr>
        <p:spPr/>
        <p:txBody>
          <a:bodyPr/>
          <a:lstStyle/>
          <a:p>
            <a:fld id="{600448BA-62AF-4340-AB5F-316C0E06117B}" type="slidenum">
              <a:rPr lang="en-US" smtClean="0"/>
              <a:pPr/>
              <a:t>32</a:t>
            </a:fld>
            <a:endParaRPr lang="en-US"/>
          </a:p>
        </p:txBody>
      </p:sp>
    </p:spTree>
    <p:extLst>
      <p:ext uri="{BB962C8B-B14F-4D97-AF65-F5344CB8AC3E}">
        <p14:creationId xmlns:p14="http://schemas.microsoft.com/office/powerpoint/2010/main" val="8833500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D37B5-452D-4EB9-84A2-097A3BDA6AE6}"/>
              </a:ext>
            </a:extLst>
          </p:cNvPr>
          <p:cNvSpPr>
            <a:spLocks noGrp="1"/>
          </p:cNvSpPr>
          <p:nvPr>
            <p:ph type="title"/>
          </p:nvPr>
        </p:nvSpPr>
        <p:spPr>
          <a:xfrm>
            <a:off x="169335" y="3"/>
            <a:ext cx="8470168" cy="902525"/>
          </a:xfrm>
        </p:spPr>
        <p:txBody>
          <a:bodyPr>
            <a:noAutofit/>
          </a:bodyPr>
          <a:lstStyle/>
          <a:p>
            <a:r>
              <a:rPr lang="en-US" dirty="0"/>
              <a:t>Passion? Responsibility? Burden?</a:t>
            </a:r>
          </a:p>
        </p:txBody>
      </p:sp>
      <p:sp>
        <p:nvSpPr>
          <p:cNvPr id="3" name="Content Placeholder 2">
            <a:extLst>
              <a:ext uri="{FF2B5EF4-FFF2-40B4-BE49-F238E27FC236}">
                <a16:creationId xmlns:a16="http://schemas.microsoft.com/office/drawing/2014/main" id="{C40446A8-5E6D-467B-8736-D826BC2023A7}"/>
              </a:ext>
            </a:extLst>
          </p:cNvPr>
          <p:cNvSpPr>
            <a:spLocks noGrp="1"/>
          </p:cNvSpPr>
          <p:nvPr>
            <p:ph idx="1"/>
          </p:nvPr>
        </p:nvSpPr>
        <p:spPr>
          <a:xfrm>
            <a:off x="134171" y="1717151"/>
            <a:ext cx="8875660" cy="4469052"/>
          </a:xfrm>
        </p:spPr>
        <p:txBody>
          <a:bodyPr>
            <a:normAutofit fontScale="47500" lnSpcReduction="20000"/>
          </a:bodyPr>
          <a:lstStyle/>
          <a:p>
            <a:r>
              <a:rPr lang="en-US" dirty="0">
                <a:solidFill>
                  <a:schemeClr val="accent1"/>
                </a:solidFill>
              </a:rPr>
              <a:t>Everyone should be encouraged and applauded </a:t>
            </a:r>
            <a:br>
              <a:rPr lang="en-US" dirty="0"/>
            </a:br>
            <a:r>
              <a:rPr lang="en-US" dirty="0"/>
              <a:t>for any efforts to broaden the workforce pipeline, </a:t>
            </a:r>
            <a:br>
              <a:rPr lang="en-US" dirty="0"/>
            </a:br>
            <a:r>
              <a:rPr lang="en-US" dirty="0"/>
              <a:t>to provide a sense of belonging for under-</a:t>
            </a:r>
            <a:br>
              <a:rPr lang="en-US" dirty="0"/>
            </a:br>
            <a:r>
              <a:rPr lang="en-US" dirty="0"/>
              <a:t>represented groups, and to foster a equitable </a:t>
            </a:r>
            <a:br>
              <a:rPr lang="en-US" dirty="0"/>
            </a:br>
            <a:r>
              <a:rPr lang="en-US" dirty="0"/>
              <a:t>and inclusive culture.</a:t>
            </a:r>
          </a:p>
          <a:p>
            <a:r>
              <a:rPr lang="en-US" b="1" dirty="0"/>
              <a:t>Questions</a:t>
            </a:r>
            <a:r>
              <a:rPr lang="en-US" dirty="0"/>
              <a:t>: </a:t>
            </a:r>
            <a:r>
              <a:rPr lang="en-US" dirty="0">
                <a:solidFill>
                  <a:srgbClr val="C00000"/>
                </a:solidFill>
              </a:rPr>
              <a:t>Is it fair that a post-doc</a:t>
            </a:r>
            <a:r>
              <a:rPr lang="en-US" dirty="0"/>
              <a:t> [insert: grad </a:t>
            </a:r>
            <a:br>
              <a:rPr lang="en-US" dirty="0"/>
            </a:br>
            <a:r>
              <a:rPr lang="en-US" dirty="0"/>
              <a:t>student, untenured faculty] may spend 10-20% time </a:t>
            </a:r>
            <a:br>
              <a:rPr lang="en-US" dirty="0"/>
            </a:br>
            <a:r>
              <a:rPr lang="en-US" dirty="0"/>
              <a:t>on DEI efforts, while other post-docs in similar positions </a:t>
            </a:r>
            <a:br>
              <a:rPr lang="en-US" dirty="0"/>
            </a:br>
            <a:r>
              <a:rPr lang="en-US" dirty="0"/>
              <a:t>devote zero time? Does this </a:t>
            </a:r>
            <a:r>
              <a:rPr lang="en-US" dirty="0">
                <a:solidFill>
                  <a:srgbClr val="C00000"/>
                </a:solidFill>
              </a:rPr>
              <a:t>post-doc risk career </a:t>
            </a:r>
            <a:br>
              <a:rPr lang="en-US" dirty="0">
                <a:solidFill>
                  <a:srgbClr val="C00000"/>
                </a:solidFill>
              </a:rPr>
            </a:br>
            <a:r>
              <a:rPr lang="en-US" dirty="0">
                <a:solidFill>
                  <a:srgbClr val="C00000"/>
                </a:solidFill>
              </a:rPr>
              <a:t>advancement</a:t>
            </a:r>
            <a:r>
              <a:rPr lang="en-US" dirty="0"/>
              <a:t>? Should </a:t>
            </a:r>
            <a:r>
              <a:rPr lang="en-US" dirty="0">
                <a:solidFill>
                  <a:srgbClr val="2744BF"/>
                </a:solidFill>
              </a:rPr>
              <a:t>everyone bear the </a:t>
            </a:r>
            <a:br>
              <a:rPr lang="en-US" dirty="0">
                <a:solidFill>
                  <a:srgbClr val="2744BF"/>
                </a:solidFill>
              </a:rPr>
            </a:br>
            <a:r>
              <a:rPr lang="en-US" dirty="0">
                <a:solidFill>
                  <a:srgbClr val="2744BF"/>
                </a:solidFill>
              </a:rPr>
              <a:t>burden</a:t>
            </a:r>
            <a:r>
              <a:rPr lang="en-US" dirty="0"/>
              <a:t>, and contribute time towards DEI efforts?</a:t>
            </a:r>
          </a:p>
          <a:p>
            <a:r>
              <a:rPr lang="en-US" b="1" dirty="0"/>
              <a:t>Answer</a:t>
            </a:r>
            <a:r>
              <a:rPr lang="en-US" dirty="0"/>
              <a:t>: From my conversations with so many people</a:t>
            </a:r>
            <a:br>
              <a:rPr lang="en-US" dirty="0"/>
            </a:br>
            <a:r>
              <a:rPr lang="en-US" dirty="0"/>
              <a:t>active in moving the needle in the right direction, </a:t>
            </a:r>
            <a:r>
              <a:rPr lang="en-US" dirty="0">
                <a:solidFill>
                  <a:srgbClr val="2744BF"/>
                </a:solidFill>
              </a:rPr>
              <a:t>this </a:t>
            </a:r>
            <a:br>
              <a:rPr lang="en-US" dirty="0">
                <a:solidFill>
                  <a:srgbClr val="2744BF"/>
                </a:solidFill>
              </a:rPr>
            </a:br>
            <a:r>
              <a:rPr lang="en-US" dirty="0">
                <a:solidFill>
                  <a:srgbClr val="2744BF"/>
                </a:solidFill>
              </a:rPr>
              <a:t>is a passion, often motivated by personal experiences</a:t>
            </a:r>
            <a:r>
              <a:rPr lang="en-US" dirty="0"/>
              <a:t>. </a:t>
            </a:r>
            <a:br>
              <a:rPr lang="en-US" dirty="0"/>
            </a:br>
            <a:r>
              <a:rPr lang="en-US" dirty="0"/>
              <a:t>This is an opportunity, not a burden. Mandating that </a:t>
            </a:r>
            <a:br>
              <a:rPr lang="en-US" dirty="0"/>
            </a:br>
            <a:r>
              <a:rPr lang="en-US" dirty="0"/>
              <a:t>everyone contribute to these efforts is not practical. </a:t>
            </a:r>
          </a:p>
          <a:p>
            <a:pPr lvl="1"/>
            <a:r>
              <a:rPr lang="en-US" dirty="0"/>
              <a:t>Employers may consider this as part of performance plan </a:t>
            </a:r>
          </a:p>
          <a:p>
            <a:r>
              <a:rPr lang="en-US" dirty="0"/>
              <a:t>Support may be available for compelling, well-</a:t>
            </a:r>
            <a:br>
              <a:rPr lang="en-US" dirty="0"/>
            </a:br>
            <a:r>
              <a:rPr lang="en-US" dirty="0"/>
              <a:t>described, evidence-based STEM and DEI activities. </a:t>
            </a:r>
            <a:br>
              <a:rPr lang="en-US" dirty="0"/>
            </a:br>
            <a:r>
              <a:rPr lang="en-US" dirty="0"/>
              <a:t>Proposals will be subject to peer-review.</a:t>
            </a:r>
          </a:p>
        </p:txBody>
      </p:sp>
      <p:pic>
        <p:nvPicPr>
          <p:cNvPr id="7" name="Picture 4" descr="FY2021 White House Budget Priorities">
            <a:extLst>
              <a:ext uri="{FF2B5EF4-FFF2-40B4-BE49-F238E27FC236}">
                <a16:creationId xmlns:a16="http://schemas.microsoft.com/office/drawing/2014/main" id="{93B0F51E-C972-4A3B-808F-F3AF31CFD2B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71087" y="2210304"/>
            <a:ext cx="3893423" cy="1660701"/>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5">
            <a:extLst>
              <a:ext uri="{FF2B5EF4-FFF2-40B4-BE49-F238E27FC236}">
                <a16:creationId xmlns:a16="http://schemas.microsoft.com/office/drawing/2014/main" id="{DF3589B5-2C03-436E-9907-E7F4473B8811}"/>
              </a:ext>
            </a:extLst>
          </p:cNvPr>
          <p:cNvSpPr txBox="1">
            <a:spLocks/>
          </p:cNvSpPr>
          <p:nvPr/>
        </p:nvSpPr>
        <p:spPr>
          <a:xfrm>
            <a:off x="5150068" y="3920359"/>
            <a:ext cx="3891292" cy="2669627"/>
          </a:xfrm>
          <a:prstGeom prst="rect">
            <a:avLst/>
          </a:prstGeom>
          <a:ln>
            <a:solidFill>
              <a:schemeClr val="tx1"/>
            </a:solidFill>
          </a:ln>
        </p:spPr>
        <p:txBody>
          <a:bodyPr vert="horz" lIns="91440" tIns="45720" rIns="91440" bIns="45720" rtlCol="0">
            <a:normAutofit/>
          </a:bodyPr>
          <a:lstStyle>
            <a:lvl1pPr marL="227013" indent="-173038" algn="l" defTabSz="685800" rtl="0" eaLnBrk="1" latinLnBrk="0" hangingPunct="1">
              <a:lnSpc>
                <a:spcPct val="120000"/>
              </a:lnSpc>
              <a:spcBef>
                <a:spcPts val="1000"/>
              </a:spcBef>
              <a:buClr>
                <a:schemeClr val="tx2"/>
              </a:buClr>
              <a:buSzPct val="80000"/>
              <a:buFont typeface="Wingdings 3" panose="05040102010807070707" pitchFamily="18" charset="2"/>
              <a:buChar char=""/>
              <a:defRPr sz="1650" kern="1200">
                <a:solidFill>
                  <a:schemeClr val="tx1"/>
                </a:solidFill>
                <a:latin typeface="+mn-lt"/>
                <a:ea typeface="+mn-ea"/>
                <a:cs typeface="+mn-cs"/>
              </a:defRPr>
            </a:lvl1pPr>
            <a:lvl2pPr marL="39846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500" kern="1200">
                <a:solidFill>
                  <a:schemeClr val="tx1">
                    <a:lumMod val="75000"/>
                    <a:lumOff val="25000"/>
                  </a:schemeClr>
                </a:solidFill>
                <a:latin typeface="+mn-lt"/>
                <a:ea typeface="+mn-ea"/>
                <a:cs typeface="+mn-cs"/>
              </a:defRPr>
            </a:lvl2pPr>
            <a:lvl3pPr marL="56991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350" kern="1200">
                <a:solidFill>
                  <a:schemeClr val="tx1">
                    <a:lumMod val="75000"/>
                    <a:lumOff val="25000"/>
                  </a:schemeClr>
                </a:solidFill>
                <a:latin typeface="+mn-lt"/>
                <a:ea typeface="+mn-ea"/>
                <a:cs typeface="+mn-cs"/>
              </a:defRPr>
            </a:lvl3pPr>
            <a:lvl4pPr marL="742950" indent="-173038"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200" kern="1200">
                <a:solidFill>
                  <a:schemeClr val="tx1">
                    <a:lumMod val="75000"/>
                    <a:lumOff val="25000"/>
                  </a:schemeClr>
                </a:solidFill>
                <a:latin typeface="+mn-lt"/>
                <a:ea typeface="+mn-ea"/>
                <a:cs typeface="+mn-cs"/>
              </a:defRPr>
            </a:lvl4pPr>
            <a:lvl5pPr marL="914400"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200" kern="1200">
                <a:solidFill>
                  <a:schemeClr val="tx1">
                    <a:lumMod val="75000"/>
                    <a:lumOff val="25000"/>
                  </a:schemeClr>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9pPr>
          </a:lstStyle>
          <a:p>
            <a:pPr marL="53975" indent="0">
              <a:buNone/>
            </a:pPr>
            <a:r>
              <a:rPr lang="en-US" sz="1400" b="1" dirty="0"/>
              <a:t>Crosscutting Action Priorities</a:t>
            </a:r>
          </a:p>
          <a:p>
            <a:pPr>
              <a:spcBef>
                <a:spcPts val="0"/>
              </a:spcBef>
              <a:buClr>
                <a:srgbClr val="0F3F66"/>
              </a:buClr>
            </a:pPr>
            <a:r>
              <a:rPr lang="en-US" sz="1300" dirty="0">
                <a:solidFill>
                  <a:prstClr val="black"/>
                </a:solidFill>
              </a:rPr>
              <a:t>Build and Leverage a Diverse, Highly Skilled American Workforce</a:t>
            </a:r>
          </a:p>
          <a:p>
            <a:pPr lvl="1">
              <a:buClr>
                <a:srgbClr val="0F3F66"/>
              </a:buClr>
            </a:pPr>
            <a:r>
              <a:rPr lang="en-US" sz="1200" dirty="0">
                <a:solidFill>
                  <a:schemeClr val="accent1"/>
                </a:solidFill>
              </a:rPr>
              <a:t>Prioritize efforts to build strong foundations for STEM literacy</a:t>
            </a:r>
            <a:r>
              <a:rPr lang="en-US" sz="1200" dirty="0">
                <a:solidFill>
                  <a:prstClr val="black">
                    <a:lumMod val="75000"/>
                    <a:lumOff val="25000"/>
                  </a:prstClr>
                </a:solidFill>
              </a:rPr>
              <a:t>, to </a:t>
            </a:r>
            <a:r>
              <a:rPr lang="en-US" sz="1200" dirty="0">
                <a:solidFill>
                  <a:srgbClr val="0070C0"/>
                </a:solidFill>
              </a:rPr>
              <a:t>increase diversity, equity, and inclusion</a:t>
            </a:r>
            <a:r>
              <a:rPr lang="en-US" sz="1200" dirty="0">
                <a:solidFill>
                  <a:prstClr val="black">
                    <a:lumMod val="75000"/>
                    <a:lumOff val="25000"/>
                  </a:prstClr>
                </a:solidFill>
              </a:rPr>
              <a:t>, in </a:t>
            </a:r>
            <a:r>
              <a:rPr lang="en-US" sz="1200" dirty="0">
                <a:solidFill>
                  <a:schemeClr val="accent1"/>
                </a:solidFill>
              </a:rPr>
              <a:t>skilled trades that do not require a four-year degree</a:t>
            </a:r>
          </a:p>
          <a:p>
            <a:pPr lvl="1">
              <a:buClr>
                <a:srgbClr val="0F3F66"/>
              </a:buClr>
            </a:pPr>
            <a:r>
              <a:rPr lang="en-US" sz="1200" dirty="0">
                <a:solidFill>
                  <a:prstClr val="black">
                    <a:lumMod val="75000"/>
                    <a:lumOff val="25000"/>
                  </a:prstClr>
                </a:solidFill>
              </a:rPr>
              <a:t>Build R&amp;D capacity at institutions that </a:t>
            </a:r>
            <a:r>
              <a:rPr lang="en-US" sz="1200" dirty="0">
                <a:solidFill>
                  <a:schemeClr val="accent3"/>
                </a:solidFill>
              </a:rPr>
              <a:t>serve high proportions of underrepresented or underserved groups</a:t>
            </a:r>
          </a:p>
        </p:txBody>
      </p:sp>
      <p:sp>
        <p:nvSpPr>
          <p:cNvPr id="10" name="Content Placeholder 2">
            <a:extLst>
              <a:ext uri="{FF2B5EF4-FFF2-40B4-BE49-F238E27FC236}">
                <a16:creationId xmlns:a16="http://schemas.microsoft.com/office/drawing/2014/main" id="{72E848ED-72A2-4267-BB34-0E44BE4DF826}"/>
              </a:ext>
            </a:extLst>
          </p:cNvPr>
          <p:cNvSpPr txBox="1">
            <a:spLocks/>
          </p:cNvSpPr>
          <p:nvPr/>
        </p:nvSpPr>
        <p:spPr>
          <a:xfrm>
            <a:off x="165700" y="909220"/>
            <a:ext cx="8875660" cy="1189292"/>
          </a:xfrm>
          <a:prstGeom prst="rect">
            <a:avLst/>
          </a:prstGeom>
        </p:spPr>
        <p:txBody>
          <a:bodyPr vert="horz" lIns="91440" tIns="45720" rIns="91440" bIns="45720" rtlCol="0">
            <a:normAutofit fontScale="47500" lnSpcReduction="20000"/>
          </a:bodyPr>
          <a:lstStyle>
            <a:lvl1pPr marL="227013" indent="-173038" algn="l" defTabSz="685800" rtl="0" eaLnBrk="1" latinLnBrk="0" hangingPunct="1">
              <a:lnSpc>
                <a:spcPct val="120000"/>
              </a:lnSpc>
              <a:spcBef>
                <a:spcPts val="1000"/>
              </a:spcBef>
              <a:buClr>
                <a:schemeClr val="tx2"/>
              </a:buClr>
              <a:buSzPct val="80000"/>
              <a:buFont typeface="Wingdings 3" panose="05040102010807070707" pitchFamily="18" charset="2"/>
              <a:buChar char=""/>
              <a:defRPr sz="2800" kern="1200">
                <a:solidFill>
                  <a:schemeClr val="tx1"/>
                </a:solidFill>
                <a:latin typeface="+mn-lt"/>
                <a:ea typeface="+mn-ea"/>
                <a:cs typeface="+mn-cs"/>
              </a:defRPr>
            </a:lvl1pPr>
            <a:lvl2pPr marL="39846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2400" kern="1200">
                <a:solidFill>
                  <a:schemeClr val="tx1">
                    <a:lumMod val="75000"/>
                    <a:lumOff val="25000"/>
                  </a:schemeClr>
                </a:solidFill>
                <a:latin typeface="+mn-lt"/>
                <a:ea typeface="+mn-ea"/>
                <a:cs typeface="+mn-cs"/>
              </a:defRPr>
            </a:lvl2pPr>
            <a:lvl3pPr marL="56991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2000" kern="1200">
                <a:solidFill>
                  <a:schemeClr val="tx1">
                    <a:lumMod val="75000"/>
                    <a:lumOff val="25000"/>
                  </a:schemeClr>
                </a:solidFill>
                <a:latin typeface="+mn-lt"/>
                <a:ea typeface="+mn-ea"/>
                <a:cs typeface="+mn-cs"/>
              </a:defRPr>
            </a:lvl3pPr>
            <a:lvl4pPr marL="742950" indent="-173038"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4pPr>
            <a:lvl5pPr marL="914400"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a:lstStyle>
          <a:p>
            <a:r>
              <a:rPr lang="en-US" sz="2900" i="1" dirty="0">
                <a:solidFill>
                  <a:srgbClr val="003399"/>
                </a:solidFill>
                <a:latin typeface="georgia" panose="02040502050405020303" pitchFamily="18" charset="0"/>
              </a:rPr>
              <a:t>Scientists have a moral obligation first to be good citizens, second to be good scholars, and third to be good scientists</a:t>
            </a:r>
            <a:r>
              <a:rPr lang="en-US" sz="2900" i="1" dirty="0">
                <a:solidFill>
                  <a:srgbClr val="333333"/>
                </a:solidFill>
                <a:latin typeface="georgia" panose="02040502050405020303" pitchFamily="18" charset="0"/>
              </a:rPr>
              <a:t>.</a:t>
            </a:r>
            <a:r>
              <a:rPr lang="en-US" sz="2900" dirty="0">
                <a:solidFill>
                  <a:srgbClr val="333333"/>
                </a:solidFill>
                <a:latin typeface="georgia" panose="02040502050405020303" pitchFamily="18" charset="0"/>
              </a:rPr>
              <a:t> The most powerful argument we could find in favor of advocacy  holds that good citizens in democracies have a moral obligation to advocate to the best of their ability in the interest of helping society.</a:t>
            </a:r>
          </a:p>
          <a:p>
            <a:pPr marL="225425" lvl="1" indent="0" algn="r">
              <a:spcBef>
                <a:spcPts val="600"/>
              </a:spcBef>
              <a:spcAft>
                <a:spcPts val="0"/>
              </a:spcAft>
              <a:buFont typeface="Wingdings 3" panose="05040102010807070707" pitchFamily="18" charset="2"/>
              <a:buNone/>
            </a:pPr>
            <a:r>
              <a:rPr lang="en-US" sz="2200" dirty="0"/>
              <a:t>John A. </a:t>
            </a:r>
            <a:r>
              <a:rPr lang="en-US" sz="2200" dirty="0" err="1"/>
              <a:t>Vucetich</a:t>
            </a:r>
            <a:r>
              <a:rPr lang="en-US" sz="2200" dirty="0"/>
              <a:t>, Michael Paul Nelson</a:t>
            </a:r>
          </a:p>
          <a:p>
            <a:pPr marL="225425" lvl="1" indent="0" algn="r">
              <a:spcBef>
                <a:spcPts val="0"/>
              </a:spcBef>
              <a:spcAft>
                <a:spcPts val="0"/>
              </a:spcAft>
              <a:buFont typeface="Wingdings 3" panose="05040102010807070707" pitchFamily="18" charset="2"/>
              <a:buNone/>
            </a:pPr>
            <a:r>
              <a:rPr lang="en-US" sz="2200" dirty="0"/>
              <a:t>Minding Nature: Summer 2010, Volume 3, Number 2</a:t>
            </a:r>
          </a:p>
        </p:txBody>
      </p:sp>
    </p:spTree>
    <p:extLst>
      <p:ext uri="{BB962C8B-B14F-4D97-AF65-F5344CB8AC3E}">
        <p14:creationId xmlns:p14="http://schemas.microsoft.com/office/powerpoint/2010/main" val="9706003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0633E-EF87-4C3C-B8BD-3C4C8BDEE32E}"/>
              </a:ext>
            </a:extLst>
          </p:cNvPr>
          <p:cNvSpPr>
            <a:spLocks noGrp="1"/>
          </p:cNvSpPr>
          <p:nvPr>
            <p:ph type="title"/>
          </p:nvPr>
        </p:nvSpPr>
        <p:spPr/>
        <p:txBody>
          <a:bodyPr>
            <a:normAutofit fontScale="90000"/>
          </a:bodyPr>
          <a:lstStyle/>
          <a:p>
            <a:r>
              <a:rPr lang="en-US" dirty="0"/>
              <a:t>Case Studies: Advantages, Barriers, and Risks at All Career Stages</a:t>
            </a:r>
          </a:p>
        </p:txBody>
      </p:sp>
      <p:sp>
        <p:nvSpPr>
          <p:cNvPr id="3" name="Content Placeholder 2">
            <a:extLst>
              <a:ext uri="{FF2B5EF4-FFF2-40B4-BE49-F238E27FC236}">
                <a16:creationId xmlns:a16="http://schemas.microsoft.com/office/drawing/2014/main" id="{309C5616-040A-4D8A-88A7-52DF6245963B}"/>
              </a:ext>
            </a:extLst>
          </p:cNvPr>
          <p:cNvSpPr>
            <a:spLocks noGrp="1"/>
          </p:cNvSpPr>
          <p:nvPr>
            <p:ph idx="1"/>
          </p:nvPr>
        </p:nvSpPr>
        <p:spPr/>
        <p:txBody>
          <a:bodyPr>
            <a:normAutofit/>
          </a:bodyPr>
          <a:lstStyle/>
          <a:p>
            <a:r>
              <a:rPr lang="en-US" sz="1800" dirty="0"/>
              <a:t>An </a:t>
            </a:r>
            <a:r>
              <a:rPr lang="en-US" sz="1800" b="1" dirty="0"/>
              <a:t>undergraduate from a low-income background</a:t>
            </a:r>
            <a:r>
              <a:rPr lang="en-US" sz="1800" dirty="0"/>
              <a:t> receives a full-tuition scholarship to your institution, but needs a job to pay for housing, books, and other expenses. He also tries to send money home to his family. </a:t>
            </a:r>
          </a:p>
          <a:p>
            <a:r>
              <a:rPr lang="en-US" sz="1800" dirty="0"/>
              <a:t>A </a:t>
            </a:r>
            <a:r>
              <a:rPr lang="en-US" sz="1800" b="1" dirty="0"/>
              <a:t>senior at an HBCU </a:t>
            </a:r>
            <a:r>
              <a:rPr lang="en-US" sz="1800" dirty="0"/>
              <a:t>has been accepted into your graduate program. She has strong research experience and recommendation letters because of summer internships. Your institution has a notoriously difficult comprehensive exam process – half of the students drop out. She’s worried about being able to pass the exams. </a:t>
            </a:r>
          </a:p>
          <a:p>
            <a:r>
              <a:rPr lang="en-US" sz="1800" dirty="0"/>
              <a:t>A promising </a:t>
            </a:r>
            <a:r>
              <a:rPr lang="en-US" sz="1800" b="1" dirty="0"/>
              <a:t>assistant professor </a:t>
            </a:r>
            <a:r>
              <a:rPr lang="en-US" sz="1800" dirty="0"/>
              <a:t>wants to have a child. However, she’s only a couple years from tenure and is concerned about maintaining her productivity. When some of her male colleagues had children, they were back at work full-time within a few days – that wouldn’t be feasible for her. </a:t>
            </a:r>
          </a:p>
        </p:txBody>
      </p:sp>
      <p:sp>
        <p:nvSpPr>
          <p:cNvPr id="4" name="Footer Placeholder 3">
            <a:extLst>
              <a:ext uri="{FF2B5EF4-FFF2-40B4-BE49-F238E27FC236}">
                <a16:creationId xmlns:a16="http://schemas.microsoft.com/office/drawing/2014/main" id="{B085B23B-05E2-4DF3-9670-7CA1A1329C10}"/>
              </a:ext>
            </a:extLst>
          </p:cNvPr>
          <p:cNvSpPr>
            <a:spLocks noGrp="1"/>
          </p:cNvSpPr>
          <p:nvPr>
            <p:ph type="ftr" sz="quarter" idx="11"/>
          </p:nvPr>
        </p:nvSpPr>
        <p:spPr/>
        <p:txBody>
          <a:bodyPr/>
          <a:lstStyle/>
          <a:p>
            <a:r>
              <a:rPr lang="en-US"/>
              <a:t>HEP @ 53rd Annual Users Mtg</a:t>
            </a:r>
            <a:endParaRPr lang="en-US" dirty="0"/>
          </a:p>
        </p:txBody>
      </p:sp>
      <p:sp>
        <p:nvSpPr>
          <p:cNvPr id="5" name="Slide Number Placeholder 4">
            <a:extLst>
              <a:ext uri="{FF2B5EF4-FFF2-40B4-BE49-F238E27FC236}">
                <a16:creationId xmlns:a16="http://schemas.microsoft.com/office/drawing/2014/main" id="{567ACDC1-648C-4ACF-B3AC-8DD2BFEACA9E}"/>
              </a:ext>
            </a:extLst>
          </p:cNvPr>
          <p:cNvSpPr>
            <a:spLocks noGrp="1"/>
          </p:cNvSpPr>
          <p:nvPr>
            <p:ph type="sldNum" sz="quarter" idx="12"/>
          </p:nvPr>
        </p:nvSpPr>
        <p:spPr/>
        <p:txBody>
          <a:bodyPr/>
          <a:lstStyle/>
          <a:p>
            <a:fld id="{600448BA-62AF-4340-AB5F-316C0E06117B}" type="slidenum">
              <a:rPr lang="en-US" smtClean="0"/>
              <a:pPr/>
              <a:t>34</a:t>
            </a:fld>
            <a:endParaRPr lang="en-US"/>
          </a:p>
        </p:txBody>
      </p:sp>
      <p:sp>
        <p:nvSpPr>
          <p:cNvPr id="6" name="Date Placeholder 5"/>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8164607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C3E73-3250-4D22-B092-2B86127F1A50}"/>
              </a:ext>
            </a:extLst>
          </p:cNvPr>
          <p:cNvSpPr>
            <a:spLocks noGrp="1"/>
          </p:cNvSpPr>
          <p:nvPr>
            <p:ph type="title"/>
          </p:nvPr>
        </p:nvSpPr>
        <p:spPr/>
        <p:txBody>
          <a:bodyPr/>
          <a:lstStyle/>
          <a:p>
            <a:r>
              <a:rPr lang="en-US" dirty="0"/>
              <a:t>With More Time…</a:t>
            </a:r>
          </a:p>
        </p:txBody>
      </p:sp>
      <p:sp>
        <p:nvSpPr>
          <p:cNvPr id="3" name="Content Placeholder 2">
            <a:extLst>
              <a:ext uri="{FF2B5EF4-FFF2-40B4-BE49-F238E27FC236}">
                <a16:creationId xmlns:a16="http://schemas.microsoft.com/office/drawing/2014/main" id="{A0B618A0-C127-4ACF-905F-FA355E98816F}"/>
              </a:ext>
            </a:extLst>
          </p:cNvPr>
          <p:cNvSpPr>
            <a:spLocks noGrp="1"/>
          </p:cNvSpPr>
          <p:nvPr>
            <p:ph idx="1"/>
          </p:nvPr>
        </p:nvSpPr>
        <p:spPr/>
        <p:txBody>
          <a:bodyPr>
            <a:normAutofit fontScale="77500" lnSpcReduction="20000"/>
          </a:bodyPr>
          <a:lstStyle/>
          <a:p>
            <a:r>
              <a:rPr lang="en-US" dirty="0" err="1"/>
              <a:t>Callisto</a:t>
            </a:r>
            <a:r>
              <a:rPr lang="en-US" dirty="0"/>
              <a:t>: Sexual Assault on College Campuses</a:t>
            </a:r>
          </a:p>
          <a:p>
            <a:r>
              <a:rPr lang="en-US" dirty="0"/>
              <a:t>Double Blind Peer Review</a:t>
            </a:r>
          </a:p>
          <a:p>
            <a:r>
              <a:rPr lang="en-US" dirty="0"/>
              <a:t>Evidence-Based Strategic Plans</a:t>
            </a:r>
          </a:p>
          <a:p>
            <a:r>
              <a:rPr lang="en-US" dirty="0"/>
              <a:t>SEISMIC: Sloan Equity and Inclusion in STEM Introductory Courses</a:t>
            </a:r>
          </a:p>
          <a:p>
            <a:r>
              <a:rPr lang="en-US" dirty="0"/>
              <a:t>Strengthening National Lab and Historically Black Colleges &amp; Universities and Minority Serving Institutions Partnerships</a:t>
            </a:r>
          </a:p>
          <a:p>
            <a:r>
              <a:rPr lang="en-US" dirty="0"/>
              <a:t>Veterans' and Military Spouses Employment Opportunities</a:t>
            </a:r>
          </a:p>
          <a:p>
            <a:r>
              <a:rPr lang="en-US" dirty="0"/>
              <a:t>Job programs for adults with developmental disabilities</a:t>
            </a:r>
          </a:p>
          <a:p>
            <a:r>
              <a:rPr lang="en-US" dirty="0"/>
              <a:t>…</a:t>
            </a:r>
          </a:p>
        </p:txBody>
      </p:sp>
      <p:sp>
        <p:nvSpPr>
          <p:cNvPr id="4" name="Date Placeholder 3">
            <a:extLst>
              <a:ext uri="{FF2B5EF4-FFF2-40B4-BE49-F238E27FC236}">
                <a16:creationId xmlns:a16="http://schemas.microsoft.com/office/drawing/2014/main" id="{AD6B14B7-3DF4-46D1-A4D6-135065C2A447}"/>
              </a:ext>
            </a:extLst>
          </p:cNvPr>
          <p:cNvSpPr>
            <a:spLocks noGrp="1"/>
          </p:cNvSpPr>
          <p:nvPr>
            <p:ph type="dt" sz="half" idx="10"/>
          </p:nvPr>
        </p:nvSpPr>
        <p:spPr/>
        <p:txBody>
          <a:bodyPr/>
          <a:lstStyle/>
          <a:p>
            <a:r>
              <a:rPr lang="en-US"/>
              <a:t>12 August 2020</a:t>
            </a:r>
            <a:endParaRPr lang="en-US" dirty="0"/>
          </a:p>
        </p:txBody>
      </p:sp>
      <p:sp>
        <p:nvSpPr>
          <p:cNvPr id="5" name="Footer Placeholder 4">
            <a:extLst>
              <a:ext uri="{FF2B5EF4-FFF2-40B4-BE49-F238E27FC236}">
                <a16:creationId xmlns:a16="http://schemas.microsoft.com/office/drawing/2014/main" id="{55C1C4B7-E3C4-487B-A87C-ABEF8CE1DF3C}"/>
              </a:ext>
            </a:extLst>
          </p:cNvPr>
          <p:cNvSpPr>
            <a:spLocks noGrp="1"/>
          </p:cNvSpPr>
          <p:nvPr>
            <p:ph type="ftr" sz="quarter" idx="11"/>
          </p:nvPr>
        </p:nvSpPr>
        <p:spPr/>
        <p:txBody>
          <a:bodyPr/>
          <a:lstStyle/>
          <a:p>
            <a:r>
              <a:rPr lang="en-US"/>
              <a:t>HEP @ 53rd Annual Users Mtg</a:t>
            </a:r>
            <a:endParaRPr lang="en-US" dirty="0"/>
          </a:p>
        </p:txBody>
      </p:sp>
      <p:sp>
        <p:nvSpPr>
          <p:cNvPr id="6" name="Slide Number Placeholder 5">
            <a:extLst>
              <a:ext uri="{FF2B5EF4-FFF2-40B4-BE49-F238E27FC236}">
                <a16:creationId xmlns:a16="http://schemas.microsoft.com/office/drawing/2014/main" id="{7F916D8D-09F4-47F5-B585-F53D55E3BF5D}"/>
              </a:ext>
            </a:extLst>
          </p:cNvPr>
          <p:cNvSpPr>
            <a:spLocks noGrp="1"/>
          </p:cNvSpPr>
          <p:nvPr>
            <p:ph type="sldNum" sz="quarter" idx="12"/>
          </p:nvPr>
        </p:nvSpPr>
        <p:spPr/>
        <p:txBody>
          <a:bodyPr/>
          <a:lstStyle/>
          <a:p>
            <a:fld id="{600448BA-62AF-4340-AB5F-316C0E06117B}" type="slidenum">
              <a:rPr lang="en-US" smtClean="0"/>
              <a:pPr/>
              <a:t>35</a:t>
            </a:fld>
            <a:endParaRPr lang="en-US"/>
          </a:p>
        </p:txBody>
      </p:sp>
    </p:spTree>
    <p:extLst>
      <p:ext uri="{BB962C8B-B14F-4D97-AF65-F5344CB8AC3E}">
        <p14:creationId xmlns:p14="http://schemas.microsoft.com/office/powerpoint/2010/main" val="37921086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sz="half" idx="1"/>
          </p:nvPr>
        </p:nvSpPr>
        <p:spPr>
          <a:xfrm>
            <a:off x="273270" y="1037895"/>
            <a:ext cx="4614042" cy="5110655"/>
          </a:xfrm>
        </p:spPr>
        <p:txBody>
          <a:bodyPr>
            <a:normAutofit fontScale="85000" lnSpcReduction="20000"/>
          </a:bodyPr>
          <a:lstStyle/>
          <a:p>
            <a:pPr>
              <a:spcBef>
                <a:spcPts val="100"/>
              </a:spcBef>
            </a:pPr>
            <a:r>
              <a:rPr lang="en-US" dirty="0">
                <a:solidFill>
                  <a:srgbClr val="0070C0"/>
                </a:solidFill>
              </a:rPr>
              <a:t>Broad support is enabling us to implement the P5 strategic plan and achieve its vision!</a:t>
            </a:r>
          </a:p>
          <a:p>
            <a:pPr lvl="1">
              <a:spcBef>
                <a:spcPts val="100"/>
              </a:spcBef>
            </a:pPr>
            <a:r>
              <a:rPr lang="en-US" dirty="0"/>
              <a:t>Many thanks to the DOE Management, the Administration, and Congress for their support</a:t>
            </a:r>
          </a:p>
          <a:p>
            <a:pPr lvl="1">
              <a:spcBef>
                <a:spcPts val="100"/>
              </a:spcBef>
            </a:pPr>
            <a:r>
              <a:rPr lang="en-US" dirty="0">
                <a:solidFill>
                  <a:schemeClr val="accent1"/>
                </a:solidFill>
              </a:rPr>
              <a:t>SC programs in QIS, Computing, WDTS, and Science Laboratories Infrastructure (SLI) provide additional support to enable P5 goals</a:t>
            </a:r>
          </a:p>
          <a:p>
            <a:r>
              <a:rPr lang="en-US" dirty="0"/>
              <a:t>DOE/HEP Research Program rolls on, despite some delays, including notably COVID-19: </a:t>
            </a:r>
          </a:p>
          <a:p>
            <a:pPr lvl="1"/>
            <a:r>
              <a:rPr lang="en-US" dirty="0">
                <a:solidFill>
                  <a:srgbClr val="0070C0"/>
                </a:solidFill>
              </a:rPr>
              <a:t>HEP staff have done outstanding work </a:t>
            </a:r>
            <a:r>
              <a:rPr lang="en-US" dirty="0"/>
              <a:t>to make sure the normal processes for lab and university research awards continue </a:t>
            </a:r>
          </a:p>
          <a:p>
            <a:pPr lvl="1"/>
            <a:r>
              <a:rPr lang="en-US" dirty="0"/>
              <a:t>Awards are being made near usual rate in a reasonably timely fashion</a:t>
            </a:r>
          </a:p>
          <a:p>
            <a:pPr lvl="1"/>
            <a:r>
              <a:rPr lang="en-US" dirty="0">
                <a:solidFill>
                  <a:schemeClr val="accent1"/>
                </a:solidFill>
              </a:rPr>
              <a:t>HEP prioritized support for continuing grad students and postdocs</a:t>
            </a:r>
          </a:p>
          <a:p>
            <a:pPr lvl="1"/>
            <a:r>
              <a:rPr lang="en-US" dirty="0">
                <a:solidFill>
                  <a:srgbClr val="2744BF"/>
                </a:solidFill>
              </a:rPr>
              <a:t>Largest HEP Early Career cohort ever (15)! </a:t>
            </a:r>
          </a:p>
          <a:p>
            <a:pPr lvl="1"/>
            <a:r>
              <a:rPr lang="en-US" dirty="0"/>
              <a:t>HEP plans to continue in this way into FY 2021</a:t>
            </a:r>
          </a:p>
          <a:p>
            <a:pPr lvl="2"/>
            <a:r>
              <a:rPr lang="en-US" b="1" dirty="0">
                <a:solidFill>
                  <a:srgbClr val="C00000"/>
                </a:solidFill>
              </a:rPr>
              <a:t>More details and info at HEP PI virtual meeting in August 24-26</a:t>
            </a:r>
          </a:p>
          <a:p>
            <a:pPr lvl="2"/>
            <a:endParaRPr lang="en-US" dirty="0"/>
          </a:p>
        </p:txBody>
      </p:sp>
      <p:sp>
        <p:nvSpPr>
          <p:cNvPr id="7" name="Content Placeholder 6">
            <a:extLst>
              <a:ext uri="{FF2B5EF4-FFF2-40B4-BE49-F238E27FC236}">
                <a16:creationId xmlns:a16="http://schemas.microsoft.com/office/drawing/2014/main" id="{3735E3E7-8326-434A-B2AF-9AFBC0248236}"/>
              </a:ext>
            </a:extLst>
          </p:cNvPr>
          <p:cNvSpPr>
            <a:spLocks noGrp="1"/>
          </p:cNvSpPr>
          <p:nvPr>
            <p:ph sz="half" idx="2"/>
          </p:nvPr>
        </p:nvSpPr>
        <p:spPr>
          <a:xfrm>
            <a:off x="4782208" y="1039160"/>
            <a:ext cx="4227620" cy="5405529"/>
          </a:xfrm>
        </p:spPr>
        <p:txBody>
          <a:bodyPr>
            <a:normAutofit fontScale="85000" lnSpcReduction="20000"/>
          </a:bodyPr>
          <a:lstStyle/>
          <a:p>
            <a:pPr lvl="0"/>
            <a:r>
              <a:rPr lang="en-US" dirty="0"/>
              <a:t>FY 2021 discretionary spending levels have been authorized and we have a House Mark, but there are many uncertainties</a:t>
            </a:r>
          </a:p>
          <a:p>
            <a:pPr lvl="1">
              <a:spcAft>
                <a:spcPts val="0"/>
              </a:spcAft>
            </a:pPr>
            <a:r>
              <a:rPr lang="en-US" dirty="0">
                <a:solidFill>
                  <a:srgbClr val="C00000"/>
                </a:solidFill>
              </a:rPr>
              <a:t>FY 2021 is an election year: Increased uncertainty</a:t>
            </a:r>
          </a:p>
          <a:p>
            <a:pPr lvl="1">
              <a:spcAft>
                <a:spcPts val="0"/>
              </a:spcAft>
            </a:pPr>
            <a:r>
              <a:rPr lang="en-US" dirty="0">
                <a:solidFill>
                  <a:srgbClr val="2744BF"/>
                </a:solidFill>
              </a:rPr>
              <a:t>COVID-19 Impacts: Escalating costs due to schedule delays, standing army costs</a:t>
            </a:r>
          </a:p>
          <a:p>
            <a:pPr lvl="1">
              <a:spcAft>
                <a:spcPts val="0"/>
              </a:spcAft>
            </a:pPr>
            <a:r>
              <a:rPr lang="en-US" dirty="0">
                <a:solidFill>
                  <a:schemeClr val="accent1"/>
                </a:solidFill>
              </a:rPr>
              <a:t>Stimulus Funding: Will Congress appropriate funds for SC infrastructure projects?</a:t>
            </a:r>
          </a:p>
          <a:p>
            <a:pPr lvl="1">
              <a:spcAft>
                <a:spcPts val="0"/>
              </a:spcAft>
            </a:pPr>
            <a:r>
              <a:rPr lang="en-US" dirty="0">
                <a:solidFill>
                  <a:srgbClr val="2744BF"/>
                </a:solidFill>
              </a:rPr>
              <a:t>Length &amp; number of Continuing Resolutions</a:t>
            </a:r>
          </a:p>
          <a:p>
            <a:pPr lvl="1">
              <a:spcAft>
                <a:spcPts val="0"/>
              </a:spcAft>
            </a:pPr>
            <a:r>
              <a:rPr lang="en-US" dirty="0">
                <a:solidFill>
                  <a:srgbClr val="C00000"/>
                </a:solidFill>
              </a:rPr>
              <a:t>Government Shutdown?</a:t>
            </a:r>
          </a:p>
          <a:p>
            <a:r>
              <a:rPr lang="en-US" dirty="0"/>
              <a:t>The particle physics community is successfully implementing the P5 strategy by </a:t>
            </a:r>
            <a:r>
              <a:rPr lang="en-US" b="1" dirty="0"/>
              <a:t>delivering on projects and producing excellent science</a:t>
            </a:r>
            <a:r>
              <a:rPr lang="en-US" dirty="0"/>
              <a:t>, even while facing recent challenges</a:t>
            </a:r>
          </a:p>
          <a:p>
            <a:r>
              <a:rPr lang="en-US" dirty="0"/>
              <a:t>We will continue to work with the community and our international partners as we begin the next phase of long-term community planning</a:t>
            </a:r>
          </a:p>
          <a:p>
            <a:endParaRPr lang="en-US" dirty="0"/>
          </a:p>
        </p:txBody>
      </p:sp>
      <p:sp>
        <p:nvSpPr>
          <p:cNvPr id="4" name="Date Placeholder 3"/>
          <p:cNvSpPr>
            <a:spLocks noGrp="1"/>
          </p:cNvSpPr>
          <p:nvPr>
            <p:ph type="dt" sz="half" idx="10"/>
          </p:nvPr>
        </p:nvSpPr>
        <p:spPr/>
        <p:txBody>
          <a:bodyPr/>
          <a:lstStyle/>
          <a:p>
            <a:r>
              <a:rPr lang="en-US"/>
              <a:t>12 August 2020</a:t>
            </a:r>
            <a:endParaRPr lang="en-US" dirty="0"/>
          </a:p>
        </p:txBody>
      </p:sp>
      <p:sp>
        <p:nvSpPr>
          <p:cNvPr id="5" name="Footer Placeholder 4"/>
          <p:cNvSpPr>
            <a:spLocks noGrp="1"/>
          </p:cNvSpPr>
          <p:nvPr>
            <p:ph type="ftr" sz="quarter" idx="11"/>
          </p:nvPr>
        </p:nvSpPr>
        <p:spPr/>
        <p:txBody>
          <a:bodyPr/>
          <a:lstStyle/>
          <a:p>
            <a:r>
              <a:rPr lang="en-US"/>
              <a:t>HEP @ 53rd Annual Users Mtg</a:t>
            </a:r>
            <a:endParaRPr lang="en-US" dirty="0"/>
          </a:p>
        </p:txBody>
      </p:sp>
      <p:sp>
        <p:nvSpPr>
          <p:cNvPr id="6" name="Slide Number Placeholder 5"/>
          <p:cNvSpPr>
            <a:spLocks noGrp="1"/>
          </p:cNvSpPr>
          <p:nvPr>
            <p:ph type="sldNum" sz="quarter" idx="12"/>
          </p:nvPr>
        </p:nvSpPr>
        <p:spPr/>
        <p:txBody>
          <a:bodyPr/>
          <a:lstStyle/>
          <a:p>
            <a:fld id="{600448BA-62AF-4340-AB5F-316C0E06117B}" type="slidenum">
              <a:rPr lang="en-US" smtClean="0"/>
              <a:pPr/>
              <a:t>36</a:t>
            </a:fld>
            <a:endParaRPr lang="en-US"/>
          </a:p>
        </p:txBody>
      </p:sp>
    </p:spTree>
    <p:extLst>
      <p:ext uri="{BB962C8B-B14F-4D97-AF65-F5344CB8AC3E}">
        <p14:creationId xmlns:p14="http://schemas.microsoft.com/office/powerpoint/2010/main" val="5856818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ctrTitle"/>
          </p:nvPr>
        </p:nvSpPr>
        <p:spPr/>
        <p:txBody>
          <a:bodyPr/>
          <a:lstStyle/>
          <a:p>
            <a:endParaRPr lang="en-US" dirty="0"/>
          </a:p>
        </p:txBody>
      </p:sp>
      <p:sp>
        <p:nvSpPr>
          <p:cNvPr id="15" name="Subtitle 14"/>
          <p:cNvSpPr>
            <a:spLocks noGrp="1"/>
          </p:cNvSpPr>
          <p:nvPr>
            <p:ph type="subTitle" idx="1"/>
          </p:nvPr>
        </p:nvSpPr>
        <p:spPr/>
        <p:txBody>
          <a:bodyPr/>
          <a:lstStyle/>
          <a:p>
            <a:endParaRPr lang="en-US" dirty="0"/>
          </a:p>
        </p:txBody>
      </p:sp>
      <p:sp>
        <p:nvSpPr>
          <p:cNvPr id="16" name="Text Placeholder 15"/>
          <p:cNvSpPr>
            <a:spLocks noGrp="1"/>
          </p:cNvSpPr>
          <p:nvPr>
            <p:ph type="body" sz="quarter" idx="13"/>
          </p:nvPr>
        </p:nvSpPr>
        <p:spPr/>
        <p:txBody>
          <a:bodyPr/>
          <a:lstStyle/>
          <a:p>
            <a:endParaRPr lang="en-US" dirty="0"/>
          </a:p>
        </p:txBody>
      </p:sp>
      <p:sp>
        <p:nvSpPr>
          <p:cNvPr id="9" name="Rectangle 8"/>
          <p:cNvSpPr/>
          <p:nvPr/>
        </p:nvSpPr>
        <p:spPr>
          <a:xfrm>
            <a:off x="182879" y="182879"/>
            <a:ext cx="8778240" cy="6492240"/>
          </a:xfrm>
          <a:prstGeom prst="rect">
            <a:avLst/>
          </a:prstGeom>
          <a:blipFill>
            <a:blip r:embed="rId2" cstate="email">
              <a:extLst>
                <a:ext uri="{28A0092B-C50C-407E-A947-70E740481C1C}">
                  <a14:useLocalDpi xmlns:a14="http://schemas.microsoft.com/office/drawing/2010/main"/>
                </a:ext>
              </a:extLst>
            </a:blip>
            <a:stretch>
              <a:fillRect/>
            </a:stretch>
          </a:blip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2856" y="2788248"/>
            <a:ext cx="7634478" cy="1281502"/>
          </a:xfrm>
          <a:prstGeom prst="rect">
            <a:avLst/>
          </a:prstGeom>
        </p:spPr>
      </p:pic>
    </p:spTree>
    <p:extLst>
      <p:ext uri="{BB962C8B-B14F-4D97-AF65-F5344CB8AC3E}">
        <p14:creationId xmlns:p14="http://schemas.microsoft.com/office/powerpoint/2010/main" val="8103700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AED9F-0DE2-4945-AD6B-A6C4A63B79DB}"/>
              </a:ext>
            </a:extLst>
          </p:cNvPr>
          <p:cNvSpPr>
            <a:spLocks noGrp="1"/>
          </p:cNvSpPr>
          <p:nvPr>
            <p:ph type="title"/>
          </p:nvPr>
        </p:nvSpPr>
        <p:spPr/>
        <p:txBody>
          <a:bodyPr/>
          <a:lstStyle/>
          <a:p>
            <a:endParaRPr lang="en-US"/>
          </a:p>
        </p:txBody>
      </p:sp>
      <p:pic>
        <p:nvPicPr>
          <p:cNvPr id="10" name="Content Placeholder 9">
            <a:extLst>
              <a:ext uri="{FF2B5EF4-FFF2-40B4-BE49-F238E27FC236}">
                <a16:creationId xmlns:a16="http://schemas.microsoft.com/office/drawing/2014/main" id="{8B54B532-7503-44EC-A365-45CD4D4219FB}"/>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 y="0"/>
            <a:ext cx="9143997" cy="6857998"/>
          </a:xfrm>
        </p:spPr>
      </p:pic>
      <p:sp>
        <p:nvSpPr>
          <p:cNvPr id="8" name="Rectangle 7">
            <a:extLst>
              <a:ext uri="{FF2B5EF4-FFF2-40B4-BE49-F238E27FC236}">
                <a16:creationId xmlns:a16="http://schemas.microsoft.com/office/drawing/2014/main" id="{6B246925-4A9D-4A7E-B761-634317C6D68C}"/>
              </a:ext>
            </a:extLst>
          </p:cNvPr>
          <p:cNvSpPr/>
          <p:nvPr/>
        </p:nvSpPr>
        <p:spPr>
          <a:xfrm>
            <a:off x="134172" y="0"/>
            <a:ext cx="2430353" cy="47296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8021861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77114-23EE-4C0D-B39C-91344AEDAD30}"/>
              </a:ext>
            </a:extLst>
          </p:cNvPr>
          <p:cNvSpPr>
            <a:spLocks noGrp="1"/>
          </p:cNvSpPr>
          <p:nvPr>
            <p:ph type="title"/>
          </p:nvPr>
        </p:nvSpPr>
        <p:spPr/>
        <p:txBody>
          <a:bodyPr/>
          <a:lstStyle/>
          <a:p>
            <a:r>
              <a:rPr lang="en-US" dirty="0"/>
              <a:t>Comings &amp; Goings</a:t>
            </a:r>
          </a:p>
        </p:txBody>
      </p:sp>
      <p:sp>
        <p:nvSpPr>
          <p:cNvPr id="3" name="Content Placeholder 2">
            <a:extLst>
              <a:ext uri="{FF2B5EF4-FFF2-40B4-BE49-F238E27FC236}">
                <a16:creationId xmlns:a16="http://schemas.microsoft.com/office/drawing/2014/main" id="{350AD038-0FD5-4F1F-9DA6-60851CBCAD2F}"/>
              </a:ext>
            </a:extLst>
          </p:cNvPr>
          <p:cNvSpPr>
            <a:spLocks noGrp="1"/>
          </p:cNvSpPr>
          <p:nvPr>
            <p:ph idx="1"/>
          </p:nvPr>
        </p:nvSpPr>
        <p:spPr>
          <a:xfrm>
            <a:off x="467278" y="1017333"/>
            <a:ext cx="6611253" cy="5221425"/>
          </a:xfrm>
        </p:spPr>
        <p:txBody>
          <a:bodyPr>
            <a:normAutofit fontScale="55000" lnSpcReduction="20000"/>
          </a:bodyPr>
          <a:lstStyle/>
          <a:p>
            <a:r>
              <a:rPr lang="en-US" dirty="0"/>
              <a:t>Incoming:</a:t>
            </a:r>
          </a:p>
          <a:p>
            <a:pPr lvl="1"/>
            <a:r>
              <a:rPr lang="en-US" dirty="0">
                <a:solidFill>
                  <a:srgbClr val="003399"/>
                </a:solidFill>
              </a:rPr>
              <a:t>Clayton Hollowell </a:t>
            </a:r>
            <a:r>
              <a:rPr lang="en-US" dirty="0"/>
              <a:t>– SURF Program Mgr. (DOE; in Lead, SD) [April 2020]</a:t>
            </a:r>
          </a:p>
          <a:p>
            <a:pPr lvl="1"/>
            <a:r>
              <a:rPr lang="en-US" dirty="0">
                <a:solidFill>
                  <a:srgbClr val="003399"/>
                </a:solidFill>
              </a:rPr>
              <a:t>Eric Church </a:t>
            </a:r>
            <a:r>
              <a:rPr lang="en-US" dirty="0"/>
              <a:t>– Computational HEP &amp; QIS (</a:t>
            </a:r>
            <a:r>
              <a:rPr lang="en-US" dirty="0" err="1"/>
              <a:t>Detailee</a:t>
            </a:r>
            <a:r>
              <a:rPr lang="en-US" dirty="0"/>
              <a:t>, PNNL) [April 2020]</a:t>
            </a:r>
          </a:p>
          <a:p>
            <a:pPr lvl="1"/>
            <a:r>
              <a:rPr lang="en-US" dirty="0">
                <a:solidFill>
                  <a:srgbClr val="003399"/>
                </a:solidFill>
              </a:rPr>
              <a:t>David </a:t>
            </a:r>
            <a:r>
              <a:rPr lang="en-US" dirty="0" err="1">
                <a:solidFill>
                  <a:srgbClr val="003399"/>
                </a:solidFill>
              </a:rPr>
              <a:t>Cinabro</a:t>
            </a:r>
            <a:r>
              <a:rPr lang="en-US" dirty="0">
                <a:solidFill>
                  <a:srgbClr val="003399"/>
                </a:solidFill>
              </a:rPr>
              <a:t> </a:t>
            </a:r>
            <a:r>
              <a:rPr lang="en-US" dirty="0"/>
              <a:t>– Intensity Frontier (IPA, Wayne State) [June 2020]</a:t>
            </a:r>
          </a:p>
          <a:p>
            <a:pPr lvl="1"/>
            <a:r>
              <a:rPr lang="en-US" dirty="0">
                <a:solidFill>
                  <a:srgbClr val="003399"/>
                </a:solidFill>
              </a:rPr>
              <a:t>Marion White </a:t>
            </a:r>
            <a:r>
              <a:rPr lang="en-US" dirty="0"/>
              <a:t>– Accelerator Stewardship (</a:t>
            </a:r>
            <a:r>
              <a:rPr lang="en-US" dirty="0" err="1"/>
              <a:t>Detailee</a:t>
            </a:r>
            <a:r>
              <a:rPr lang="en-US" dirty="0"/>
              <a:t>, ANL) [August, 2020]</a:t>
            </a:r>
          </a:p>
          <a:p>
            <a:r>
              <a:rPr lang="en-US" dirty="0"/>
              <a:t>Outgoing:</a:t>
            </a:r>
          </a:p>
          <a:p>
            <a:pPr lvl="1"/>
            <a:r>
              <a:rPr lang="en-US" dirty="0"/>
              <a:t>Bill Wisniewski – LBNF/DUNE (</a:t>
            </a:r>
            <a:r>
              <a:rPr lang="en-US" dirty="0" err="1"/>
              <a:t>Detailee</a:t>
            </a:r>
            <a:r>
              <a:rPr lang="en-US" dirty="0"/>
              <a:t>, SLAC) [April 2020]</a:t>
            </a:r>
          </a:p>
          <a:p>
            <a:r>
              <a:rPr lang="en-US" dirty="0"/>
              <a:t>DOE Federal Position for HEP Intensity Frontier</a:t>
            </a:r>
          </a:p>
          <a:p>
            <a:pPr lvl="1"/>
            <a:r>
              <a:rPr lang="en-US" dirty="0">
                <a:solidFill>
                  <a:srgbClr val="003399"/>
                </a:solidFill>
              </a:rPr>
              <a:t>Brian Beckford </a:t>
            </a:r>
            <a:r>
              <a:rPr lang="en-US" dirty="0"/>
              <a:t>(currently U. Michigan) will start in late August 2020!</a:t>
            </a:r>
          </a:p>
          <a:p>
            <a:r>
              <a:rPr lang="en-US" dirty="0"/>
              <a:t>DOE Federal Position for HEP Communications &amp; Strategic Planning</a:t>
            </a:r>
          </a:p>
          <a:p>
            <a:pPr lvl="1"/>
            <a:r>
              <a:rPr lang="en-US" dirty="0"/>
              <a:t>Anticipate an announcement in the future—all qualified candidates encouraged!</a:t>
            </a:r>
          </a:p>
          <a:p>
            <a:r>
              <a:rPr lang="en-US" dirty="0"/>
              <a:t>Two AAAS Fellows begin in September 2020</a:t>
            </a:r>
          </a:p>
          <a:p>
            <a:pPr lvl="1"/>
            <a:r>
              <a:rPr lang="en-US" dirty="0"/>
              <a:t>Focus areas of Strategic Communications and </a:t>
            </a:r>
            <a:r>
              <a:rPr lang="en-US" dirty="0" err="1"/>
              <a:t>Scientometrics</a:t>
            </a:r>
            <a:endParaRPr lang="en-US" dirty="0"/>
          </a:p>
          <a:p>
            <a:r>
              <a:rPr lang="en-US" dirty="0"/>
              <a:t>Always looking for candidates to help with critical tasks</a:t>
            </a:r>
          </a:p>
          <a:p>
            <a:pPr lvl="1"/>
            <a:r>
              <a:rPr lang="en-US" dirty="0"/>
              <a:t>Interested parties should contact HEP Management!</a:t>
            </a:r>
          </a:p>
          <a:p>
            <a:pPr lvl="1"/>
            <a:r>
              <a:rPr lang="en-US" dirty="0"/>
              <a:t>Investigating alternate hiring opportunities beyond IPAs and </a:t>
            </a:r>
            <a:r>
              <a:rPr lang="en-US" dirty="0" err="1"/>
              <a:t>Detailees</a:t>
            </a:r>
            <a:endParaRPr lang="en-US" dirty="0"/>
          </a:p>
        </p:txBody>
      </p:sp>
      <p:sp>
        <p:nvSpPr>
          <p:cNvPr id="4" name="Date Placeholder 3">
            <a:extLst>
              <a:ext uri="{FF2B5EF4-FFF2-40B4-BE49-F238E27FC236}">
                <a16:creationId xmlns:a16="http://schemas.microsoft.com/office/drawing/2014/main" id="{D38D4BA1-C5A3-40EE-9019-D569AC787C45}"/>
              </a:ext>
            </a:extLst>
          </p:cNvPr>
          <p:cNvSpPr>
            <a:spLocks noGrp="1"/>
          </p:cNvSpPr>
          <p:nvPr>
            <p:ph type="dt" sz="half" idx="10"/>
          </p:nvPr>
        </p:nvSpPr>
        <p:spPr/>
        <p:txBody>
          <a:bodyPr/>
          <a:lstStyle/>
          <a:p>
            <a:r>
              <a:rPr lang="en-US"/>
              <a:t>12 August 2020</a:t>
            </a:r>
            <a:endParaRPr lang="en-US" dirty="0"/>
          </a:p>
        </p:txBody>
      </p:sp>
      <p:sp>
        <p:nvSpPr>
          <p:cNvPr id="5" name="Footer Placeholder 4">
            <a:extLst>
              <a:ext uri="{FF2B5EF4-FFF2-40B4-BE49-F238E27FC236}">
                <a16:creationId xmlns:a16="http://schemas.microsoft.com/office/drawing/2014/main" id="{50F842A9-3FE0-4427-BDC4-EA5D90687259}"/>
              </a:ext>
            </a:extLst>
          </p:cNvPr>
          <p:cNvSpPr>
            <a:spLocks noGrp="1"/>
          </p:cNvSpPr>
          <p:nvPr>
            <p:ph type="ftr" sz="quarter" idx="11"/>
          </p:nvPr>
        </p:nvSpPr>
        <p:spPr/>
        <p:txBody>
          <a:bodyPr/>
          <a:lstStyle/>
          <a:p>
            <a:r>
              <a:rPr lang="en-US"/>
              <a:t>HEP @ 53rd Annual Users Mtg</a:t>
            </a:r>
            <a:endParaRPr lang="en-US" dirty="0"/>
          </a:p>
        </p:txBody>
      </p:sp>
      <p:sp>
        <p:nvSpPr>
          <p:cNvPr id="6" name="Slide Number Placeholder 5">
            <a:extLst>
              <a:ext uri="{FF2B5EF4-FFF2-40B4-BE49-F238E27FC236}">
                <a16:creationId xmlns:a16="http://schemas.microsoft.com/office/drawing/2014/main" id="{6F6E05BB-4D9C-4A2E-8C6F-74233C9C11BF}"/>
              </a:ext>
            </a:extLst>
          </p:cNvPr>
          <p:cNvSpPr>
            <a:spLocks noGrp="1"/>
          </p:cNvSpPr>
          <p:nvPr>
            <p:ph type="sldNum" sz="quarter" idx="12"/>
          </p:nvPr>
        </p:nvSpPr>
        <p:spPr/>
        <p:txBody>
          <a:bodyPr/>
          <a:lstStyle/>
          <a:p>
            <a:fld id="{600448BA-62AF-4340-AB5F-316C0E06117B}" type="slidenum">
              <a:rPr lang="en-US" smtClean="0"/>
              <a:pPr/>
              <a:t>39</a:t>
            </a:fld>
            <a:endParaRPr lang="en-US"/>
          </a:p>
        </p:txBody>
      </p:sp>
      <p:grpSp>
        <p:nvGrpSpPr>
          <p:cNvPr id="7" name="Group 6">
            <a:extLst>
              <a:ext uri="{FF2B5EF4-FFF2-40B4-BE49-F238E27FC236}">
                <a16:creationId xmlns:a16="http://schemas.microsoft.com/office/drawing/2014/main" id="{2162980B-09E0-41FA-B87F-F45170114D62}"/>
              </a:ext>
            </a:extLst>
          </p:cNvPr>
          <p:cNvGrpSpPr/>
          <p:nvPr/>
        </p:nvGrpSpPr>
        <p:grpSpPr>
          <a:xfrm>
            <a:off x="7042752" y="1189325"/>
            <a:ext cx="1967076" cy="3705794"/>
            <a:chOff x="9709727" y="1017332"/>
            <a:chExt cx="2373745" cy="4471921"/>
          </a:xfrm>
        </p:grpSpPr>
        <p:grpSp>
          <p:nvGrpSpPr>
            <p:cNvPr id="15" name="Group 14">
              <a:extLst>
                <a:ext uri="{FF2B5EF4-FFF2-40B4-BE49-F238E27FC236}">
                  <a16:creationId xmlns:a16="http://schemas.microsoft.com/office/drawing/2014/main" id="{4B6922FC-DFF3-4872-A847-822A3613C4F6}"/>
                </a:ext>
              </a:extLst>
            </p:cNvPr>
            <p:cNvGrpSpPr/>
            <p:nvPr/>
          </p:nvGrpSpPr>
          <p:grpSpPr>
            <a:xfrm>
              <a:off x="9709727" y="1950606"/>
              <a:ext cx="1147482" cy="1721223"/>
              <a:chOff x="9486845" y="2142180"/>
              <a:chExt cx="1147482" cy="1721223"/>
            </a:xfrm>
          </p:grpSpPr>
          <p:pic>
            <p:nvPicPr>
              <p:cNvPr id="16" name="Picture 15">
                <a:extLst>
                  <a:ext uri="{FF2B5EF4-FFF2-40B4-BE49-F238E27FC236}">
                    <a16:creationId xmlns:a16="http://schemas.microsoft.com/office/drawing/2014/main" id="{0E9737E2-52F1-4CBE-80CD-9A82D08C64B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486845" y="2142180"/>
                <a:ext cx="1147482" cy="1721223"/>
              </a:xfrm>
              <a:prstGeom prst="rect">
                <a:avLst/>
              </a:prstGeom>
            </p:spPr>
          </p:pic>
          <p:sp>
            <p:nvSpPr>
              <p:cNvPr id="17" name="TextBox 16">
                <a:extLst>
                  <a:ext uri="{FF2B5EF4-FFF2-40B4-BE49-F238E27FC236}">
                    <a16:creationId xmlns:a16="http://schemas.microsoft.com/office/drawing/2014/main" id="{5592D3FF-0E33-4F3A-ABEB-978C25E3F058}"/>
                  </a:ext>
                </a:extLst>
              </p:cNvPr>
              <p:cNvSpPr txBox="1"/>
              <p:nvPr/>
            </p:nvSpPr>
            <p:spPr>
              <a:xfrm>
                <a:off x="9580662" y="3488519"/>
                <a:ext cx="959852" cy="362120"/>
              </a:xfrm>
              <a:prstGeom prst="rect">
                <a:avLst/>
              </a:prstGeom>
              <a:noFill/>
            </p:spPr>
            <p:txBody>
              <a:bodyPr wrap="none" rtlCol="0">
                <a:spAutoFit/>
              </a:bodyPr>
              <a:lstStyle/>
              <a:p>
                <a:pPr algn="ctr"/>
                <a:r>
                  <a:rPr lang="en-US" sz="1350" dirty="0">
                    <a:solidFill>
                      <a:schemeClr val="bg1"/>
                    </a:solidFill>
                    <a:effectLst>
                      <a:glow rad="127000">
                        <a:schemeClr val="tx1">
                          <a:alpha val="40000"/>
                        </a:schemeClr>
                      </a:glow>
                    </a:effectLst>
                  </a:rPr>
                  <a:t>Church</a:t>
                </a:r>
              </a:p>
            </p:txBody>
          </p:sp>
        </p:grpSp>
        <p:grpSp>
          <p:nvGrpSpPr>
            <p:cNvPr id="14" name="Group 13">
              <a:extLst>
                <a:ext uri="{FF2B5EF4-FFF2-40B4-BE49-F238E27FC236}">
                  <a16:creationId xmlns:a16="http://schemas.microsoft.com/office/drawing/2014/main" id="{69E80DB8-F467-4745-8E6A-D1AB55E0DCA1}"/>
                </a:ext>
              </a:extLst>
            </p:cNvPr>
            <p:cNvGrpSpPr/>
            <p:nvPr/>
          </p:nvGrpSpPr>
          <p:grpSpPr>
            <a:xfrm>
              <a:off x="10922442" y="1017332"/>
              <a:ext cx="1161030" cy="1721223"/>
              <a:chOff x="10826889" y="1017331"/>
              <a:chExt cx="1161030" cy="1721223"/>
            </a:xfrm>
          </p:grpSpPr>
          <p:pic>
            <p:nvPicPr>
              <p:cNvPr id="8" name="Picture 7" descr="A person standing in front of a computer&#10;&#10;Description automatically generated">
                <a:extLst>
                  <a:ext uri="{FF2B5EF4-FFF2-40B4-BE49-F238E27FC236}">
                    <a16:creationId xmlns:a16="http://schemas.microsoft.com/office/drawing/2014/main" id="{91E5A74D-5AE6-4201-9FCE-8707F2F68E9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834380" y="1017331"/>
                <a:ext cx="1147482" cy="1721223"/>
              </a:xfrm>
              <a:prstGeom prst="rect">
                <a:avLst/>
              </a:prstGeom>
            </p:spPr>
          </p:pic>
          <p:sp>
            <p:nvSpPr>
              <p:cNvPr id="11" name="TextBox 10">
                <a:extLst>
                  <a:ext uri="{FF2B5EF4-FFF2-40B4-BE49-F238E27FC236}">
                    <a16:creationId xmlns:a16="http://schemas.microsoft.com/office/drawing/2014/main" id="{6ECDD1A8-99A2-47C3-AFDB-6EF34F1F0D11}"/>
                  </a:ext>
                </a:extLst>
              </p:cNvPr>
              <p:cNvSpPr txBox="1"/>
              <p:nvPr/>
            </p:nvSpPr>
            <p:spPr>
              <a:xfrm>
                <a:off x="10826889" y="2375349"/>
                <a:ext cx="1161030" cy="362120"/>
              </a:xfrm>
              <a:prstGeom prst="rect">
                <a:avLst/>
              </a:prstGeom>
              <a:noFill/>
            </p:spPr>
            <p:txBody>
              <a:bodyPr wrap="none" rtlCol="0">
                <a:spAutoFit/>
              </a:bodyPr>
              <a:lstStyle/>
              <a:p>
                <a:pPr algn="ctr"/>
                <a:r>
                  <a:rPr lang="en-US" sz="1350" dirty="0">
                    <a:solidFill>
                      <a:schemeClr val="bg1"/>
                    </a:solidFill>
                    <a:effectLst>
                      <a:glow rad="127000">
                        <a:schemeClr val="tx1">
                          <a:alpha val="40000"/>
                        </a:schemeClr>
                      </a:glow>
                    </a:effectLst>
                  </a:rPr>
                  <a:t>Hollowell</a:t>
                </a:r>
              </a:p>
            </p:txBody>
          </p:sp>
        </p:grpSp>
        <p:grpSp>
          <p:nvGrpSpPr>
            <p:cNvPr id="13" name="Group 12">
              <a:extLst>
                <a:ext uri="{FF2B5EF4-FFF2-40B4-BE49-F238E27FC236}">
                  <a16:creationId xmlns:a16="http://schemas.microsoft.com/office/drawing/2014/main" id="{B6E52A9B-3B14-4017-B052-1DFE63DF3A70}"/>
                </a:ext>
              </a:extLst>
            </p:cNvPr>
            <p:cNvGrpSpPr/>
            <p:nvPr/>
          </p:nvGrpSpPr>
          <p:grpSpPr>
            <a:xfrm>
              <a:off x="10928499" y="2813983"/>
              <a:ext cx="1147482" cy="1721223"/>
              <a:chOff x="9486845" y="1884070"/>
              <a:chExt cx="1147482" cy="1721223"/>
            </a:xfrm>
          </p:grpSpPr>
          <p:pic>
            <p:nvPicPr>
              <p:cNvPr id="10" name="Picture 9" descr="A person wearing glasses and smiling at the camera&#10;&#10;Description automatically generated">
                <a:extLst>
                  <a:ext uri="{FF2B5EF4-FFF2-40B4-BE49-F238E27FC236}">
                    <a16:creationId xmlns:a16="http://schemas.microsoft.com/office/drawing/2014/main" id="{14674C10-57C7-49BC-98D7-BBC7E739241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486845" y="1884070"/>
                <a:ext cx="1147482" cy="1721223"/>
              </a:xfrm>
              <a:prstGeom prst="rect">
                <a:avLst/>
              </a:prstGeom>
            </p:spPr>
          </p:pic>
          <p:sp>
            <p:nvSpPr>
              <p:cNvPr id="12" name="TextBox 11">
                <a:extLst>
                  <a:ext uri="{FF2B5EF4-FFF2-40B4-BE49-F238E27FC236}">
                    <a16:creationId xmlns:a16="http://schemas.microsoft.com/office/drawing/2014/main" id="{BB22EC0C-EE25-4755-AD14-F4F729B69783}"/>
                  </a:ext>
                </a:extLst>
              </p:cNvPr>
              <p:cNvSpPr txBox="1"/>
              <p:nvPr/>
            </p:nvSpPr>
            <p:spPr>
              <a:xfrm>
                <a:off x="9545840" y="3235961"/>
                <a:ext cx="1029491" cy="362120"/>
              </a:xfrm>
              <a:prstGeom prst="rect">
                <a:avLst/>
              </a:prstGeom>
              <a:noFill/>
            </p:spPr>
            <p:txBody>
              <a:bodyPr wrap="none" rtlCol="0">
                <a:spAutoFit/>
              </a:bodyPr>
              <a:lstStyle/>
              <a:p>
                <a:pPr algn="ctr"/>
                <a:r>
                  <a:rPr lang="en-US" sz="1350" dirty="0" err="1">
                    <a:solidFill>
                      <a:schemeClr val="bg1"/>
                    </a:solidFill>
                    <a:effectLst>
                      <a:glow rad="127000">
                        <a:schemeClr val="tx1">
                          <a:alpha val="40000"/>
                        </a:schemeClr>
                      </a:glow>
                    </a:effectLst>
                  </a:rPr>
                  <a:t>Cinabro</a:t>
                </a:r>
                <a:endParaRPr lang="en-US" sz="1350" dirty="0">
                  <a:solidFill>
                    <a:schemeClr val="bg1"/>
                  </a:solidFill>
                  <a:effectLst>
                    <a:glow rad="127000">
                      <a:schemeClr val="tx1">
                        <a:alpha val="40000"/>
                      </a:schemeClr>
                    </a:glow>
                  </a:effectLst>
                </a:endParaRPr>
              </a:p>
            </p:txBody>
          </p:sp>
        </p:grpSp>
        <p:grpSp>
          <p:nvGrpSpPr>
            <p:cNvPr id="18" name="Group 17">
              <a:extLst>
                <a:ext uri="{FF2B5EF4-FFF2-40B4-BE49-F238E27FC236}">
                  <a16:creationId xmlns:a16="http://schemas.microsoft.com/office/drawing/2014/main" id="{87AB0E7B-B0D9-469F-881C-EDD41E554408}"/>
                </a:ext>
              </a:extLst>
            </p:cNvPr>
            <p:cNvGrpSpPr/>
            <p:nvPr/>
          </p:nvGrpSpPr>
          <p:grpSpPr>
            <a:xfrm>
              <a:off x="9714003" y="3770181"/>
              <a:ext cx="1149081" cy="1719072"/>
              <a:chOff x="9501083" y="1968936"/>
              <a:chExt cx="1149081" cy="1719072"/>
            </a:xfrm>
          </p:grpSpPr>
          <p:pic>
            <p:nvPicPr>
              <p:cNvPr id="19" name="Picture 18">
                <a:extLst>
                  <a:ext uri="{FF2B5EF4-FFF2-40B4-BE49-F238E27FC236}">
                    <a16:creationId xmlns:a16="http://schemas.microsoft.com/office/drawing/2014/main" id="{6B13A294-45F0-4E9D-BED0-70C18BB3C7C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501083" y="1968936"/>
                <a:ext cx="1146048" cy="1719072"/>
              </a:xfrm>
              <a:prstGeom prst="rect">
                <a:avLst/>
              </a:prstGeom>
            </p:spPr>
          </p:pic>
          <p:sp>
            <p:nvSpPr>
              <p:cNvPr id="20" name="TextBox 19">
                <a:extLst>
                  <a:ext uri="{FF2B5EF4-FFF2-40B4-BE49-F238E27FC236}">
                    <a16:creationId xmlns:a16="http://schemas.microsoft.com/office/drawing/2014/main" id="{1A1A1842-D39F-400E-945B-A8086FAA225E}"/>
                  </a:ext>
                </a:extLst>
              </p:cNvPr>
              <p:cNvSpPr txBox="1"/>
              <p:nvPr/>
            </p:nvSpPr>
            <p:spPr>
              <a:xfrm>
                <a:off x="9508478" y="3318676"/>
                <a:ext cx="1141686" cy="362120"/>
              </a:xfrm>
              <a:prstGeom prst="rect">
                <a:avLst/>
              </a:prstGeom>
              <a:noFill/>
            </p:spPr>
            <p:txBody>
              <a:bodyPr wrap="none" rtlCol="0">
                <a:spAutoFit/>
              </a:bodyPr>
              <a:lstStyle/>
              <a:p>
                <a:pPr algn="ctr"/>
                <a:r>
                  <a:rPr lang="en-US" sz="1350" dirty="0">
                    <a:solidFill>
                      <a:schemeClr val="bg1"/>
                    </a:solidFill>
                    <a:effectLst>
                      <a:glow rad="127000">
                        <a:schemeClr val="tx1">
                          <a:alpha val="40000"/>
                        </a:schemeClr>
                      </a:glow>
                    </a:effectLst>
                  </a:rPr>
                  <a:t>Beckford</a:t>
                </a:r>
              </a:p>
            </p:txBody>
          </p:sp>
        </p:grpSp>
      </p:grpSp>
      <p:pic>
        <p:nvPicPr>
          <p:cNvPr id="1026" name="Picture 2" descr="White of AES Named a 2019 APS Fellow | Advanced Photon Source">
            <a:extLst>
              <a:ext uri="{FF2B5EF4-FFF2-40B4-BE49-F238E27FC236}">
                <a16:creationId xmlns:a16="http://schemas.microsoft.com/office/drawing/2014/main" id="{4D74B429-859A-440D-9554-110094274054}"/>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8037970" y="4252137"/>
            <a:ext cx="965650" cy="1424562"/>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8FDEFDA6-F8A0-444C-A357-B579307D2132}"/>
              </a:ext>
            </a:extLst>
          </p:cNvPr>
          <p:cNvSpPr txBox="1"/>
          <p:nvPr/>
        </p:nvSpPr>
        <p:spPr>
          <a:xfrm>
            <a:off x="8168617" y="5361438"/>
            <a:ext cx="684803" cy="300082"/>
          </a:xfrm>
          <a:prstGeom prst="rect">
            <a:avLst/>
          </a:prstGeom>
          <a:noFill/>
        </p:spPr>
        <p:txBody>
          <a:bodyPr wrap="none" rtlCol="0">
            <a:spAutoFit/>
          </a:bodyPr>
          <a:lstStyle/>
          <a:p>
            <a:pPr algn="ctr"/>
            <a:r>
              <a:rPr lang="en-US" sz="1350" dirty="0">
                <a:solidFill>
                  <a:schemeClr val="bg1"/>
                </a:solidFill>
                <a:effectLst>
                  <a:glow rad="127000">
                    <a:schemeClr val="tx1">
                      <a:alpha val="40000"/>
                    </a:schemeClr>
                  </a:glow>
                </a:effectLst>
              </a:rPr>
              <a:t>White</a:t>
            </a:r>
          </a:p>
        </p:txBody>
      </p:sp>
    </p:spTree>
    <p:extLst>
      <p:ext uri="{BB962C8B-B14F-4D97-AF65-F5344CB8AC3E}">
        <p14:creationId xmlns:p14="http://schemas.microsoft.com/office/powerpoint/2010/main" val="395166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9">
            <a:extLst>
              <a:ext uri="{FF2B5EF4-FFF2-40B4-BE49-F238E27FC236}">
                <a16:creationId xmlns:a16="http://schemas.microsoft.com/office/drawing/2014/main" id="{964EE756-E003-471E-94BB-7D3DBFA200C7}"/>
              </a:ext>
            </a:extLst>
          </p:cNvPr>
          <p:cNvPicPr>
            <a:picLocks noGrp="1" noChangeAspect="1"/>
          </p:cNvPicPr>
          <p:nvPr/>
        </p:nvPicPr>
        <p:blipFill>
          <a:blip r:embed="rId2" cstate="email">
            <a:extLst>
              <a:ext uri="{28A0092B-C50C-407E-A947-70E740481C1C}">
                <a14:useLocalDpi xmlns:a14="http://schemas.microsoft.com/office/drawing/2010/main"/>
              </a:ext>
            </a:extLst>
          </a:blip>
          <a:stretch>
            <a:fillRect/>
          </a:stretch>
        </p:blipFill>
        <p:spPr>
          <a:xfrm>
            <a:off x="5206771" y="2322117"/>
            <a:ext cx="3820271" cy="2972900"/>
          </a:xfrm>
          <a:prstGeom prst="rect">
            <a:avLst/>
          </a:prstGeom>
          <a:ln w="15875">
            <a:solidFill>
              <a:schemeClr val="tx1"/>
            </a:solidFill>
          </a:ln>
        </p:spPr>
      </p:pic>
      <p:sp>
        <p:nvSpPr>
          <p:cNvPr id="3" name="Content Placeholder 2">
            <a:extLst>
              <a:ext uri="{FF2B5EF4-FFF2-40B4-BE49-F238E27FC236}">
                <a16:creationId xmlns:a16="http://schemas.microsoft.com/office/drawing/2014/main" id="{E6527632-88CD-4133-895D-94DBC8110A2C}"/>
              </a:ext>
            </a:extLst>
          </p:cNvPr>
          <p:cNvSpPr>
            <a:spLocks noGrp="1"/>
          </p:cNvSpPr>
          <p:nvPr>
            <p:ph idx="1"/>
          </p:nvPr>
        </p:nvSpPr>
        <p:spPr>
          <a:xfrm>
            <a:off x="325822" y="1017333"/>
            <a:ext cx="8684008" cy="5221425"/>
          </a:xfrm>
        </p:spPr>
        <p:txBody>
          <a:bodyPr>
            <a:normAutofit fontScale="55000" lnSpcReduction="20000"/>
          </a:bodyPr>
          <a:lstStyle/>
          <a:p>
            <a:r>
              <a:rPr lang="en-US" dirty="0"/>
              <a:t>The DOE Office of Science (SC) is fully committed to fostering safe, diverse, equitable, and inclusive work, research, and funding environments that value mutual respect and personal integrity</a:t>
            </a:r>
          </a:p>
          <a:p>
            <a:pPr lvl="1"/>
            <a:r>
              <a:rPr lang="en-US" sz="2500" dirty="0"/>
              <a:t>July 2020 HEPAP presentation by Dr. Julie Carruthers </a:t>
            </a:r>
            <a:r>
              <a:rPr lang="en-US" sz="2500" dirty="0">
                <a:hlinkClick r:id="rId3"/>
              </a:rPr>
              <a:t>https://science.osti.gov/hep/hepap/Meetings/202007</a:t>
            </a:r>
            <a:endParaRPr lang="en-US" sz="2500" dirty="0"/>
          </a:p>
          <a:p>
            <a:r>
              <a:rPr lang="en-US" dirty="0"/>
              <a:t>The P5 report strategy continues to be</a:t>
            </a:r>
            <a:br>
              <a:rPr lang="en-US" dirty="0"/>
            </a:br>
            <a:r>
              <a:rPr lang="en-US" dirty="0"/>
              <a:t> successful</a:t>
            </a:r>
          </a:p>
          <a:p>
            <a:pPr lvl="1"/>
            <a:r>
              <a:rPr lang="en-US" sz="2500" dirty="0"/>
              <a:t>The HEP community is producing excellent </a:t>
            </a:r>
            <a:br>
              <a:rPr lang="en-US" sz="2500" dirty="0"/>
            </a:br>
            <a:r>
              <a:rPr lang="en-US" sz="2500" dirty="0"/>
              <a:t>science results</a:t>
            </a:r>
          </a:p>
          <a:p>
            <a:pPr lvl="1"/>
            <a:r>
              <a:rPr lang="en-US" sz="2500" dirty="0"/>
              <a:t>Support from Administration, Congress, and </a:t>
            </a:r>
            <a:br>
              <a:rPr lang="en-US" sz="2500" dirty="0"/>
            </a:br>
            <a:r>
              <a:rPr lang="en-US" sz="2500" dirty="0"/>
              <a:t>international partners continues to be strong</a:t>
            </a:r>
          </a:p>
          <a:p>
            <a:pPr lvl="1"/>
            <a:r>
              <a:rPr lang="en-US" sz="2500" dirty="0"/>
              <a:t>Community engagement remains important </a:t>
            </a:r>
            <a:br>
              <a:rPr lang="en-US" sz="2500" dirty="0"/>
            </a:br>
            <a:r>
              <a:rPr lang="en-US" sz="2500" dirty="0"/>
              <a:t>as we lay the foundation for the next long-term </a:t>
            </a:r>
            <a:br>
              <a:rPr lang="en-US" sz="2500" dirty="0"/>
            </a:br>
            <a:r>
              <a:rPr lang="en-US" sz="2500" dirty="0"/>
              <a:t>strategic plan</a:t>
            </a:r>
          </a:p>
          <a:p>
            <a:pPr lvl="2"/>
            <a:r>
              <a:rPr lang="en-US" sz="2100" b="1" dirty="0">
                <a:solidFill>
                  <a:schemeClr val="accent1"/>
                </a:solidFill>
              </a:rPr>
              <a:t>Snowmass 2021 presentation at HEPAP</a:t>
            </a:r>
          </a:p>
          <a:p>
            <a:r>
              <a:rPr lang="en-US" dirty="0"/>
              <a:t>COVID-19 pandemic</a:t>
            </a:r>
          </a:p>
          <a:p>
            <a:pPr lvl="1"/>
            <a:r>
              <a:rPr lang="en-US" sz="2500" dirty="0"/>
              <a:t>HEP continues to be interested in hearing from </a:t>
            </a:r>
            <a:br>
              <a:rPr lang="en-US" sz="2500" dirty="0"/>
            </a:br>
            <a:r>
              <a:rPr lang="en-US" sz="2500" dirty="0"/>
              <a:t>community</a:t>
            </a:r>
          </a:p>
          <a:p>
            <a:pPr lvl="1"/>
            <a:r>
              <a:rPr lang="en-US" sz="2500" dirty="0"/>
              <a:t>July 2020 HEPAP presentations on community-gathered impacts  </a:t>
            </a:r>
            <a:r>
              <a:rPr lang="en-US" sz="2500" dirty="0">
                <a:hlinkClick r:id="rId3"/>
              </a:rPr>
              <a:t>https://science.osti.gov/hep/hepap/Meetings/202007</a:t>
            </a:r>
            <a:endParaRPr lang="en-US" sz="2500" dirty="0"/>
          </a:p>
        </p:txBody>
      </p:sp>
      <p:sp>
        <p:nvSpPr>
          <p:cNvPr id="4" name="Date Placeholder 3">
            <a:extLst>
              <a:ext uri="{FF2B5EF4-FFF2-40B4-BE49-F238E27FC236}">
                <a16:creationId xmlns:a16="http://schemas.microsoft.com/office/drawing/2014/main" id="{D4A0CBFE-0727-4589-ABC2-1F7317B534BF}"/>
              </a:ext>
            </a:extLst>
          </p:cNvPr>
          <p:cNvSpPr>
            <a:spLocks noGrp="1"/>
          </p:cNvSpPr>
          <p:nvPr>
            <p:ph type="dt" sz="half" idx="10"/>
          </p:nvPr>
        </p:nvSpPr>
        <p:spPr/>
        <p:txBody>
          <a:bodyPr/>
          <a:lstStyle/>
          <a:p>
            <a:r>
              <a:rPr lang="en-US"/>
              <a:t>12 August 2020</a:t>
            </a:r>
            <a:endParaRPr lang="en-US" dirty="0"/>
          </a:p>
        </p:txBody>
      </p:sp>
      <p:sp>
        <p:nvSpPr>
          <p:cNvPr id="5" name="Footer Placeholder 4">
            <a:extLst>
              <a:ext uri="{FF2B5EF4-FFF2-40B4-BE49-F238E27FC236}">
                <a16:creationId xmlns:a16="http://schemas.microsoft.com/office/drawing/2014/main" id="{2D1D1BD5-4F2C-4242-9004-35D8C607E7B8}"/>
              </a:ext>
            </a:extLst>
          </p:cNvPr>
          <p:cNvSpPr>
            <a:spLocks noGrp="1"/>
          </p:cNvSpPr>
          <p:nvPr>
            <p:ph type="ftr" sz="quarter" idx="11"/>
          </p:nvPr>
        </p:nvSpPr>
        <p:spPr/>
        <p:txBody>
          <a:bodyPr/>
          <a:lstStyle/>
          <a:p>
            <a:r>
              <a:rPr lang="en-US"/>
              <a:t>HEP @ 53rd Annual Users Mtg</a:t>
            </a:r>
            <a:endParaRPr lang="en-US" dirty="0"/>
          </a:p>
        </p:txBody>
      </p:sp>
      <p:sp>
        <p:nvSpPr>
          <p:cNvPr id="6" name="Slide Number Placeholder 5">
            <a:extLst>
              <a:ext uri="{FF2B5EF4-FFF2-40B4-BE49-F238E27FC236}">
                <a16:creationId xmlns:a16="http://schemas.microsoft.com/office/drawing/2014/main" id="{F9FFFF97-8B25-4792-A69C-7050E03E1F3F}"/>
              </a:ext>
            </a:extLst>
          </p:cNvPr>
          <p:cNvSpPr>
            <a:spLocks noGrp="1"/>
          </p:cNvSpPr>
          <p:nvPr>
            <p:ph type="sldNum" sz="quarter" idx="12"/>
          </p:nvPr>
        </p:nvSpPr>
        <p:spPr/>
        <p:txBody>
          <a:bodyPr/>
          <a:lstStyle/>
          <a:p>
            <a:fld id="{600448BA-62AF-4340-AB5F-316C0E06117B}" type="slidenum">
              <a:rPr lang="en-US" smtClean="0"/>
              <a:pPr/>
              <a:t>4</a:t>
            </a:fld>
            <a:endParaRPr lang="en-US"/>
          </a:p>
        </p:txBody>
      </p:sp>
      <p:sp>
        <p:nvSpPr>
          <p:cNvPr id="2" name="Title 1">
            <a:extLst>
              <a:ext uri="{FF2B5EF4-FFF2-40B4-BE49-F238E27FC236}">
                <a16:creationId xmlns:a16="http://schemas.microsoft.com/office/drawing/2014/main" id="{64004BB9-79C5-4041-B551-BB9EC16224C4}"/>
              </a:ext>
            </a:extLst>
          </p:cNvPr>
          <p:cNvSpPr>
            <a:spLocks noGrp="1"/>
          </p:cNvSpPr>
          <p:nvPr>
            <p:ph type="title"/>
          </p:nvPr>
        </p:nvSpPr>
        <p:spPr/>
        <p:txBody>
          <a:bodyPr/>
          <a:lstStyle/>
          <a:p>
            <a:r>
              <a:rPr lang="en-US" dirty="0"/>
              <a:t>Opening Remarks</a:t>
            </a:r>
          </a:p>
        </p:txBody>
      </p:sp>
    </p:spTree>
    <p:extLst>
      <p:ext uri="{BB962C8B-B14F-4D97-AF65-F5344CB8AC3E}">
        <p14:creationId xmlns:p14="http://schemas.microsoft.com/office/powerpoint/2010/main" val="31658063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D8396-1018-4C80-B677-298CCFC6A4EE}"/>
              </a:ext>
            </a:extLst>
          </p:cNvPr>
          <p:cNvSpPr>
            <a:spLocks noGrp="1"/>
          </p:cNvSpPr>
          <p:nvPr>
            <p:ph type="title"/>
          </p:nvPr>
        </p:nvSpPr>
        <p:spPr/>
        <p:txBody>
          <a:bodyPr>
            <a:normAutofit fontScale="90000"/>
          </a:bodyPr>
          <a:lstStyle/>
          <a:p>
            <a:r>
              <a:rPr lang="en-US" dirty="0"/>
              <a:t>High Energy Physics Advisory Panel</a:t>
            </a:r>
            <a:br>
              <a:rPr lang="en-US" dirty="0"/>
            </a:br>
            <a:r>
              <a:rPr lang="en-US" sz="2200" dirty="0">
                <a:hlinkClick r:id="rId2">
                  <a:extLst>
                    <a:ext uri="{A12FA001-AC4F-418D-AE19-62706E023703}">
                      <ahyp:hlinkClr xmlns:ahyp="http://schemas.microsoft.com/office/drawing/2018/hyperlinkcolor" val="tx"/>
                    </a:ext>
                  </a:extLst>
                </a:hlinkClick>
              </a:rPr>
              <a:t>https://science.osti.gov/hep/hepap</a:t>
            </a:r>
            <a:r>
              <a:rPr lang="en-US" dirty="0"/>
              <a:t>	</a:t>
            </a:r>
          </a:p>
        </p:txBody>
      </p:sp>
      <p:sp>
        <p:nvSpPr>
          <p:cNvPr id="3" name="Content Placeholder 2">
            <a:extLst>
              <a:ext uri="{FF2B5EF4-FFF2-40B4-BE49-F238E27FC236}">
                <a16:creationId xmlns:a16="http://schemas.microsoft.com/office/drawing/2014/main" id="{75CB30D2-E4D5-4AB5-A6C2-FD91ED705FAE}"/>
              </a:ext>
            </a:extLst>
          </p:cNvPr>
          <p:cNvSpPr>
            <a:spLocks noGrp="1"/>
          </p:cNvSpPr>
          <p:nvPr>
            <p:ph sz="half" idx="2"/>
          </p:nvPr>
        </p:nvSpPr>
        <p:spPr>
          <a:xfrm>
            <a:off x="134174" y="1041011"/>
            <a:ext cx="4778463" cy="5267044"/>
          </a:xfrm>
        </p:spPr>
        <p:txBody>
          <a:bodyPr>
            <a:normAutofit/>
          </a:bodyPr>
          <a:lstStyle/>
          <a:p>
            <a:pPr fontAlgn="ctr">
              <a:lnSpc>
                <a:spcPct val="110000"/>
              </a:lnSpc>
              <a:spcBef>
                <a:spcPts val="300"/>
              </a:spcBef>
            </a:pPr>
            <a:r>
              <a:rPr lang="en-US" sz="1200" dirty="0"/>
              <a:t>Jointly chartered since October 2000 by the Department of Energy (DOE) and the National Science Foundation (NSF), HEPAP </a:t>
            </a:r>
            <a:r>
              <a:rPr lang="en-US" sz="1200" b="1" dirty="0"/>
              <a:t>reports both to DOE’s Office of High Energy Physics and the NSF’s Mathematical &amp; Physical Sciences directorate </a:t>
            </a:r>
            <a:r>
              <a:rPr lang="en-US" sz="1200" dirty="0"/>
              <a:t>under the guidelines established by the Federal Advisory Committee Act (FACA) of 1972. </a:t>
            </a:r>
          </a:p>
          <a:p>
            <a:pPr fontAlgn="ctr">
              <a:lnSpc>
                <a:spcPct val="110000"/>
              </a:lnSpc>
              <a:spcBef>
                <a:spcPts val="300"/>
              </a:spcBef>
            </a:pPr>
            <a:r>
              <a:rPr lang="en-US" sz="1200" dirty="0"/>
              <a:t>DOE and NSF continue to work together to enhance ongoing U.S. leadership in the three frontiers of high energy physics. </a:t>
            </a:r>
          </a:p>
          <a:p>
            <a:pPr fontAlgn="ctr">
              <a:lnSpc>
                <a:spcPct val="110000"/>
              </a:lnSpc>
              <a:spcBef>
                <a:spcPts val="300"/>
              </a:spcBef>
            </a:pPr>
            <a:r>
              <a:rPr lang="en-US" sz="1200" dirty="0"/>
              <a:t>HEPAP’s activities include:</a:t>
            </a:r>
          </a:p>
          <a:p>
            <a:pPr lvl="1" fontAlgn="ctr">
              <a:lnSpc>
                <a:spcPct val="110000"/>
              </a:lnSpc>
              <a:spcBef>
                <a:spcPts val="300"/>
              </a:spcBef>
            </a:pPr>
            <a:r>
              <a:rPr lang="en-US" sz="1100" dirty="0"/>
              <a:t>Periodic reviews of existing high energy physics programs</a:t>
            </a:r>
          </a:p>
          <a:p>
            <a:pPr lvl="1">
              <a:lnSpc>
                <a:spcPct val="110000"/>
              </a:lnSpc>
              <a:spcBef>
                <a:spcPts val="300"/>
              </a:spcBef>
            </a:pPr>
            <a:r>
              <a:rPr lang="en-US" sz="1100" dirty="0"/>
              <a:t>Providing </a:t>
            </a:r>
            <a:r>
              <a:rPr lang="en-US" sz="1100" b="1" dirty="0"/>
              <a:t>advice on the formulation of long-range plans, priorities, and strategies</a:t>
            </a:r>
            <a:r>
              <a:rPr lang="en-US" sz="1100" dirty="0"/>
              <a:t> for the nation’s high energy physics program, e.g. P5</a:t>
            </a:r>
          </a:p>
          <a:p>
            <a:pPr lvl="1">
              <a:lnSpc>
                <a:spcPct val="110000"/>
              </a:lnSpc>
              <a:spcBef>
                <a:spcPts val="300"/>
              </a:spcBef>
            </a:pPr>
            <a:r>
              <a:rPr lang="en-US" sz="1100" dirty="0"/>
              <a:t>Recommending appropriate levels of funding to assure a world leadership position</a:t>
            </a:r>
          </a:p>
          <a:p>
            <a:pPr lvl="1">
              <a:lnSpc>
                <a:spcPct val="110000"/>
              </a:lnSpc>
              <a:spcBef>
                <a:spcPts val="300"/>
              </a:spcBef>
            </a:pPr>
            <a:r>
              <a:rPr lang="en-US" sz="1100" dirty="0"/>
              <a:t>Making recommendations to help maintain appropriate balance between competing elements of the program</a:t>
            </a:r>
          </a:p>
          <a:p>
            <a:pPr>
              <a:lnSpc>
                <a:spcPct val="110000"/>
              </a:lnSpc>
              <a:spcBef>
                <a:spcPts val="300"/>
              </a:spcBef>
            </a:pPr>
            <a:r>
              <a:rPr lang="en-US" sz="1200" dirty="0"/>
              <a:t>Special attention is paid by both NSF and DOE to obtain a </a:t>
            </a:r>
            <a:r>
              <a:rPr lang="en-US" sz="1200" b="1" dirty="0"/>
              <a:t>diverse membership with a balance of disciplines, interests, experiences, points of view, and geography</a:t>
            </a:r>
            <a:r>
              <a:rPr lang="en-US" sz="1200" dirty="0"/>
              <a:t>. </a:t>
            </a:r>
          </a:p>
        </p:txBody>
      </p:sp>
      <p:sp>
        <p:nvSpPr>
          <p:cNvPr id="8" name="Content Placeholder 7">
            <a:extLst>
              <a:ext uri="{FF2B5EF4-FFF2-40B4-BE49-F238E27FC236}">
                <a16:creationId xmlns:a16="http://schemas.microsoft.com/office/drawing/2014/main" id="{A6BF77D9-BA0B-4303-9497-1461005BE85D}"/>
              </a:ext>
            </a:extLst>
          </p:cNvPr>
          <p:cNvSpPr>
            <a:spLocks noGrp="1"/>
          </p:cNvSpPr>
          <p:nvPr>
            <p:ph sz="quarter" idx="4"/>
          </p:nvPr>
        </p:nvSpPr>
        <p:spPr>
          <a:xfrm>
            <a:off x="4912636" y="1041011"/>
            <a:ext cx="1917062" cy="5267044"/>
          </a:xfrm>
          <a:ln>
            <a:solidFill>
              <a:schemeClr val="tx1"/>
            </a:solidFill>
          </a:ln>
        </p:spPr>
        <p:txBody>
          <a:bodyPr>
            <a:noAutofit/>
          </a:bodyPr>
          <a:lstStyle/>
          <a:p>
            <a:pPr>
              <a:lnSpc>
                <a:spcPct val="100000"/>
              </a:lnSpc>
              <a:spcBef>
                <a:spcPts val="0"/>
              </a:spcBef>
            </a:pPr>
            <a:r>
              <a:rPr lang="en-US" sz="900" b="1" dirty="0"/>
              <a:t>Prof. Alan Bolton</a:t>
            </a:r>
          </a:p>
          <a:p>
            <a:pPr>
              <a:lnSpc>
                <a:spcPct val="100000"/>
              </a:lnSpc>
              <a:spcBef>
                <a:spcPts val="0"/>
              </a:spcBef>
            </a:pPr>
            <a:r>
              <a:rPr lang="en-US" sz="900" dirty="0"/>
              <a:t>Kansas State University</a:t>
            </a:r>
          </a:p>
          <a:p>
            <a:pPr>
              <a:lnSpc>
                <a:spcPct val="100000"/>
              </a:lnSpc>
              <a:spcBef>
                <a:spcPts val="0"/>
              </a:spcBef>
            </a:pPr>
            <a:r>
              <a:rPr lang="en-US" sz="900" dirty="0"/>
              <a:t>March 2022</a:t>
            </a:r>
          </a:p>
          <a:p>
            <a:pPr>
              <a:lnSpc>
                <a:spcPct val="100000"/>
              </a:lnSpc>
              <a:spcBef>
                <a:spcPts val="0"/>
              </a:spcBef>
            </a:pPr>
            <a:endParaRPr lang="en-US" sz="900" dirty="0"/>
          </a:p>
          <a:p>
            <a:pPr>
              <a:lnSpc>
                <a:spcPct val="100000"/>
              </a:lnSpc>
              <a:spcBef>
                <a:spcPts val="0"/>
              </a:spcBef>
            </a:pPr>
            <a:r>
              <a:rPr lang="en-US" sz="900" b="1" dirty="0"/>
              <a:t>Dr. John Byrd</a:t>
            </a:r>
          </a:p>
          <a:p>
            <a:pPr>
              <a:lnSpc>
                <a:spcPct val="100000"/>
              </a:lnSpc>
              <a:spcBef>
                <a:spcPts val="0"/>
              </a:spcBef>
            </a:pPr>
            <a:r>
              <a:rPr lang="en-US" sz="900" dirty="0"/>
              <a:t>Argonne National Laboratory</a:t>
            </a:r>
          </a:p>
          <a:p>
            <a:pPr>
              <a:lnSpc>
                <a:spcPct val="100000"/>
              </a:lnSpc>
              <a:spcBef>
                <a:spcPts val="0"/>
              </a:spcBef>
            </a:pPr>
            <a:r>
              <a:rPr lang="en-US" sz="900" dirty="0"/>
              <a:t>March 2023</a:t>
            </a:r>
          </a:p>
          <a:p>
            <a:pPr>
              <a:lnSpc>
                <a:spcPct val="100000"/>
              </a:lnSpc>
              <a:spcBef>
                <a:spcPts val="0"/>
              </a:spcBef>
            </a:pPr>
            <a:endParaRPr lang="en-US" sz="900" dirty="0"/>
          </a:p>
          <a:p>
            <a:pPr>
              <a:lnSpc>
                <a:spcPct val="100000"/>
              </a:lnSpc>
              <a:spcBef>
                <a:spcPts val="0"/>
              </a:spcBef>
            </a:pPr>
            <a:r>
              <a:rPr lang="en-US" sz="900" b="1" dirty="0"/>
              <a:t>Prof. Janet Conrad</a:t>
            </a:r>
          </a:p>
          <a:p>
            <a:pPr>
              <a:lnSpc>
                <a:spcPct val="100000"/>
              </a:lnSpc>
              <a:spcBef>
                <a:spcPts val="0"/>
              </a:spcBef>
            </a:pPr>
            <a:r>
              <a:rPr lang="en-US" sz="900" dirty="0"/>
              <a:t>Massachusetts Institute of Technology</a:t>
            </a:r>
          </a:p>
          <a:p>
            <a:pPr>
              <a:lnSpc>
                <a:spcPct val="100000"/>
              </a:lnSpc>
              <a:spcBef>
                <a:spcPts val="0"/>
              </a:spcBef>
            </a:pPr>
            <a:r>
              <a:rPr lang="en-US" sz="900" dirty="0"/>
              <a:t>March 2021</a:t>
            </a:r>
          </a:p>
          <a:p>
            <a:pPr>
              <a:lnSpc>
                <a:spcPct val="100000"/>
              </a:lnSpc>
              <a:spcBef>
                <a:spcPts val="0"/>
              </a:spcBef>
            </a:pPr>
            <a:endParaRPr lang="en-US" sz="900" dirty="0"/>
          </a:p>
          <a:p>
            <a:pPr>
              <a:lnSpc>
                <a:spcPct val="100000"/>
              </a:lnSpc>
              <a:spcBef>
                <a:spcPts val="0"/>
              </a:spcBef>
            </a:pPr>
            <a:r>
              <a:rPr lang="en-US" sz="900" b="1" dirty="0"/>
              <a:t>Prof. Rohini Godbole</a:t>
            </a:r>
          </a:p>
          <a:p>
            <a:pPr>
              <a:lnSpc>
                <a:spcPct val="100000"/>
              </a:lnSpc>
              <a:spcBef>
                <a:spcPts val="0"/>
              </a:spcBef>
            </a:pPr>
            <a:r>
              <a:rPr lang="en-US" sz="900" dirty="0"/>
              <a:t>Indian Institute of Science</a:t>
            </a:r>
          </a:p>
          <a:p>
            <a:pPr>
              <a:lnSpc>
                <a:spcPct val="100000"/>
              </a:lnSpc>
              <a:spcBef>
                <a:spcPts val="0"/>
              </a:spcBef>
            </a:pPr>
            <a:r>
              <a:rPr lang="en-US" sz="900" dirty="0"/>
              <a:t>March 2021</a:t>
            </a:r>
          </a:p>
          <a:p>
            <a:pPr>
              <a:lnSpc>
                <a:spcPct val="100000"/>
              </a:lnSpc>
              <a:spcBef>
                <a:spcPts val="0"/>
              </a:spcBef>
            </a:pPr>
            <a:endParaRPr lang="en-US" sz="900" dirty="0"/>
          </a:p>
          <a:p>
            <a:pPr>
              <a:lnSpc>
                <a:spcPct val="100000"/>
              </a:lnSpc>
              <a:spcBef>
                <a:spcPts val="0"/>
              </a:spcBef>
            </a:pPr>
            <a:r>
              <a:rPr lang="en-US" sz="900" b="1" dirty="0"/>
              <a:t>Prof. Jordan Goodman</a:t>
            </a:r>
          </a:p>
          <a:p>
            <a:pPr>
              <a:lnSpc>
                <a:spcPct val="100000"/>
              </a:lnSpc>
              <a:spcBef>
                <a:spcPts val="0"/>
              </a:spcBef>
            </a:pPr>
            <a:r>
              <a:rPr lang="en-US" sz="900" dirty="0"/>
              <a:t>University of Maryland</a:t>
            </a:r>
          </a:p>
          <a:p>
            <a:pPr>
              <a:lnSpc>
                <a:spcPct val="100000"/>
              </a:lnSpc>
              <a:spcBef>
                <a:spcPts val="0"/>
              </a:spcBef>
            </a:pPr>
            <a:r>
              <a:rPr lang="en-US" sz="900" dirty="0"/>
              <a:t>March 2021</a:t>
            </a:r>
          </a:p>
          <a:p>
            <a:pPr>
              <a:lnSpc>
                <a:spcPct val="100000"/>
              </a:lnSpc>
              <a:spcBef>
                <a:spcPts val="0"/>
              </a:spcBef>
            </a:pPr>
            <a:endParaRPr lang="en-US" sz="900" dirty="0"/>
          </a:p>
          <a:p>
            <a:pPr>
              <a:lnSpc>
                <a:spcPct val="100000"/>
              </a:lnSpc>
              <a:spcBef>
                <a:spcPts val="0"/>
              </a:spcBef>
            </a:pPr>
            <a:r>
              <a:rPr lang="en-US" sz="900" b="1" dirty="0"/>
              <a:t>Dr. Anna </a:t>
            </a:r>
            <a:r>
              <a:rPr lang="en-US" sz="900" b="1" dirty="0" err="1"/>
              <a:t>Grassellino</a:t>
            </a:r>
            <a:endParaRPr lang="en-US" sz="900" b="1" dirty="0"/>
          </a:p>
          <a:p>
            <a:pPr>
              <a:lnSpc>
                <a:spcPct val="100000"/>
              </a:lnSpc>
              <a:spcBef>
                <a:spcPts val="0"/>
              </a:spcBef>
            </a:pPr>
            <a:r>
              <a:rPr lang="en-US" sz="900" dirty="0"/>
              <a:t>Fermi National Accelerator Laboratory</a:t>
            </a:r>
          </a:p>
          <a:p>
            <a:pPr>
              <a:lnSpc>
                <a:spcPct val="100000"/>
              </a:lnSpc>
              <a:spcBef>
                <a:spcPts val="0"/>
              </a:spcBef>
            </a:pPr>
            <a:r>
              <a:rPr lang="en-US" sz="900" dirty="0"/>
              <a:t>March 2023</a:t>
            </a:r>
          </a:p>
          <a:p>
            <a:pPr>
              <a:lnSpc>
                <a:spcPct val="100000"/>
              </a:lnSpc>
              <a:spcBef>
                <a:spcPts val="0"/>
              </a:spcBef>
            </a:pPr>
            <a:endParaRPr lang="en-US" sz="900" dirty="0"/>
          </a:p>
          <a:p>
            <a:pPr>
              <a:lnSpc>
                <a:spcPct val="100000"/>
              </a:lnSpc>
              <a:spcBef>
                <a:spcPts val="0"/>
              </a:spcBef>
            </a:pPr>
            <a:r>
              <a:rPr lang="en-US" sz="900" b="1" dirty="0"/>
              <a:t>Prof. JoAnne Hewett, Chair</a:t>
            </a:r>
          </a:p>
          <a:p>
            <a:pPr>
              <a:lnSpc>
                <a:spcPct val="100000"/>
              </a:lnSpc>
              <a:spcBef>
                <a:spcPts val="0"/>
              </a:spcBef>
            </a:pPr>
            <a:r>
              <a:rPr lang="en-US" sz="900" dirty="0"/>
              <a:t>SLAC National Accelerator Laboratory</a:t>
            </a:r>
          </a:p>
          <a:p>
            <a:pPr>
              <a:lnSpc>
                <a:spcPct val="100000"/>
              </a:lnSpc>
              <a:spcBef>
                <a:spcPts val="0"/>
              </a:spcBef>
            </a:pPr>
            <a:endParaRPr lang="en-US" sz="900" dirty="0"/>
          </a:p>
          <a:p>
            <a:pPr>
              <a:lnSpc>
                <a:spcPct val="100000"/>
              </a:lnSpc>
              <a:spcBef>
                <a:spcPts val="0"/>
              </a:spcBef>
            </a:pPr>
            <a:r>
              <a:rPr lang="en-US" sz="900" b="1" dirty="0"/>
              <a:t>Prof. Michael Hildreth</a:t>
            </a:r>
          </a:p>
          <a:p>
            <a:pPr>
              <a:lnSpc>
                <a:spcPct val="100000"/>
              </a:lnSpc>
              <a:spcBef>
                <a:spcPts val="0"/>
              </a:spcBef>
            </a:pPr>
            <a:r>
              <a:rPr lang="en-US" sz="900" dirty="0"/>
              <a:t>Notre Dame University</a:t>
            </a:r>
          </a:p>
          <a:p>
            <a:pPr>
              <a:lnSpc>
                <a:spcPct val="100000"/>
              </a:lnSpc>
              <a:spcBef>
                <a:spcPts val="0"/>
              </a:spcBef>
            </a:pPr>
            <a:r>
              <a:rPr lang="en-US" sz="900" dirty="0"/>
              <a:t>March 2022</a:t>
            </a:r>
          </a:p>
        </p:txBody>
      </p:sp>
      <p:sp>
        <p:nvSpPr>
          <p:cNvPr id="4" name="Footer Placeholder 3">
            <a:extLst>
              <a:ext uri="{FF2B5EF4-FFF2-40B4-BE49-F238E27FC236}">
                <a16:creationId xmlns:a16="http://schemas.microsoft.com/office/drawing/2014/main" id="{D8455C1E-BF32-420F-8CC2-C214860FC918}"/>
              </a:ext>
            </a:extLst>
          </p:cNvPr>
          <p:cNvSpPr>
            <a:spLocks noGrp="1"/>
          </p:cNvSpPr>
          <p:nvPr>
            <p:ph type="ftr" sz="quarter" idx="11"/>
          </p:nvPr>
        </p:nvSpPr>
        <p:spPr/>
        <p:txBody>
          <a:bodyPr/>
          <a:lstStyle/>
          <a:p>
            <a:r>
              <a:rPr lang="en-US"/>
              <a:t>HEP @ 53rd Annual Users Mtg</a:t>
            </a:r>
            <a:endParaRPr lang="en-US" dirty="0"/>
          </a:p>
        </p:txBody>
      </p:sp>
      <p:sp>
        <p:nvSpPr>
          <p:cNvPr id="5" name="Slide Number Placeholder 4">
            <a:extLst>
              <a:ext uri="{FF2B5EF4-FFF2-40B4-BE49-F238E27FC236}">
                <a16:creationId xmlns:a16="http://schemas.microsoft.com/office/drawing/2014/main" id="{8439DFFE-238E-47F2-ABFE-61FA4F508293}"/>
              </a:ext>
            </a:extLst>
          </p:cNvPr>
          <p:cNvSpPr>
            <a:spLocks noGrp="1"/>
          </p:cNvSpPr>
          <p:nvPr>
            <p:ph type="sldNum" sz="quarter" idx="12"/>
          </p:nvPr>
        </p:nvSpPr>
        <p:spPr/>
        <p:txBody>
          <a:bodyPr/>
          <a:lstStyle/>
          <a:p>
            <a:fld id="{600448BA-62AF-4340-AB5F-316C0E06117B}" type="slidenum">
              <a:rPr lang="en-US" smtClean="0"/>
              <a:pPr/>
              <a:t>40</a:t>
            </a:fld>
            <a:endParaRPr lang="en-US"/>
          </a:p>
        </p:txBody>
      </p:sp>
      <p:sp>
        <p:nvSpPr>
          <p:cNvPr id="10" name="Content Placeholder 7">
            <a:extLst>
              <a:ext uri="{FF2B5EF4-FFF2-40B4-BE49-F238E27FC236}">
                <a16:creationId xmlns:a16="http://schemas.microsoft.com/office/drawing/2014/main" id="{BA98E136-D9FD-44ED-AF4A-17D62046F73F}"/>
              </a:ext>
            </a:extLst>
          </p:cNvPr>
          <p:cNvSpPr txBox="1">
            <a:spLocks/>
          </p:cNvSpPr>
          <p:nvPr/>
        </p:nvSpPr>
        <p:spPr>
          <a:xfrm>
            <a:off x="6925803" y="1041014"/>
            <a:ext cx="2084027" cy="5267043"/>
          </a:xfrm>
          <a:prstGeom prst="rect">
            <a:avLst/>
          </a:prstGeom>
          <a:ln>
            <a:solidFill>
              <a:schemeClr val="tx1"/>
            </a:solidFill>
          </a:ln>
        </p:spPr>
        <p:txBody>
          <a:bodyPr vert="horz" lIns="91440" tIns="45720" rIns="91440" bIns="45720" rtlCol="0">
            <a:noAutofit/>
          </a:bodyPr>
          <a:lstStyle>
            <a:lvl1pPr marL="227013" indent="-173038" algn="l" defTabSz="685800" rtl="0" eaLnBrk="1" latinLnBrk="0" hangingPunct="1">
              <a:lnSpc>
                <a:spcPct val="120000"/>
              </a:lnSpc>
              <a:spcBef>
                <a:spcPts val="1000"/>
              </a:spcBef>
              <a:buClr>
                <a:schemeClr val="tx2"/>
              </a:buClr>
              <a:buSzPct val="80000"/>
              <a:buFont typeface="Wingdings 3" panose="05040102010807070707" pitchFamily="18" charset="2"/>
              <a:buChar char=""/>
              <a:defRPr sz="1650" kern="1200">
                <a:solidFill>
                  <a:schemeClr val="tx1"/>
                </a:solidFill>
                <a:latin typeface="+mn-lt"/>
                <a:ea typeface="+mn-ea"/>
                <a:cs typeface="+mn-cs"/>
              </a:defRPr>
            </a:lvl1pPr>
            <a:lvl2pPr marL="39846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500" kern="1200">
                <a:solidFill>
                  <a:schemeClr val="tx1">
                    <a:lumMod val="75000"/>
                    <a:lumOff val="25000"/>
                  </a:schemeClr>
                </a:solidFill>
                <a:latin typeface="+mn-lt"/>
                <a:ea typeface="+mn-ea"/>
                <a:cs typeface="+mn-cs"/>
              </a:defRPr>
            </a:lvl2pPr>
            <a:lvl3pPr marL="56991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350" kern="1200">
                <a:solidFill>
                  <a:schemeClr val="tx1">
                    <a:lumMod val="75000"/>
                    <a:lumOff val="25000"/>
                  </a:schemeClr>
                </a:solidFill>
                <a:latin typeface="+mn-lt"/>
                <a:ea typeface="+mn-ea"/>
                <a:cs typeface="+mn-cs"/>
              </a:defRPr>
            </a:lvl3pPr>
            <a:lvl4pPr marL="742950" indent="-173038"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200" kern="1200">
                <a:solidFill>
                  <a:schemeClr val="tx1">
                    <a:lumMod val="75000"/>
                    <a:lumOff val="25000"/>
                  </a:schemeClr>
                </a:solidFill>
                <a:latin typeface="+mn-lt"/>
                <a:ea typeface="+mn-ea"/>
                <a:cs typeface="+mn-cs"/>
              </a:defRPr>
            </a:lvl4pPr>
            <a:lvl5pPr marL="914400"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200" kern="1200">
                <a:solidFill>
                  <a:schemeClr val="tx1">
                    <a:lumMod val="75000"/>
                    <a:lumOff val="25000"/>
                  </a:schemeClr>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9pPr>
          </a:lstStyle>
          <a:p>
            <a:pPr>
              <a:lnSpc>
                <a:spcPct val="100000"/>
              </a:lnSpc>
              <a:spcBef>
                <a:spcPts val="0"/>
              </a:spcBef>
            </a:pPr>
            <a:r>
              <a:rPr lang="en-US" sz="900" b="1" dirty="0"/>
              <a:t>Prof. Kent Irwin</a:t>
            </a:r>
          </a:p>
          <a:p>
            <a:pPr>
              <a:lnSpc>
                <a:spcPct val="100000"/>
              </a:lnSpc>
              <a:spcBef>
                <a:spcPts val="0"/>
              </a:spcBef>
            </a:pPr>
            <a:r>
              <a:rPr lang="en-US" sz="900" dirty="0"/>
              <a:t>Stanford University</a:t>
            </a:r>
          </a:p>
          <a:p>
            <a:pPr>
              <a:lnSpc>
                <a:spcPct val="100000"/>
              </a:lnSpc>
              <a:spcBef>
                <a:spcPts val="0"/>
              </a:spcBef>
            </a:pPr>
            <a:r>
              <a:rPr lang="en-US" sz="900" dirty="0"/>
              <a:t>March 2021</a:t>
            </a:r>
          </a:p>
          <a:p>
            <a:pPr>
              <a:lnSpc>
                <a:spcPct val="100000"/>
              </a:lnSpc>
              <a:spcBef>
                <a:spcPts val="0"/>
              </a:spcBef>
            </a:pPr>
            <a:endParaRPr lang="en-US" sz="900" dirty="0"/>
          </a:p>
          <a:p>
            <a:pPr>
              <a:lnSpc>
                <a:spcPct val="100000"/>
              </a:lnSpc>
              <a:spcBef>
                <a:spcPts val="0"/>
              </a:spcBef>
            </a:pPr>
            <a:r>
              <a:rPr lang="en-US" sz="900" b="1" dirty="0"/>
              <a:t>Prof. Young-Kee Kim</a:t>
            </a:r>
          </a:p>
          <a:p>
            <a:pPr>
              <a:lnSpc>
                <a:spcPct val="100000"/>
              </a:lnSpc>
              <a:spcBef>
                <a:spcPts val="0"/>
              </a:spcBef>
            </a:pPr>
            <a:r>
              <a:rPr lang="en-US" sz="900" dirty="0"/>
              <a:t>University of Chicago</a:t>
            </a:r>
          </a:p>
          <a:p>
            <a:pPr>
              <a:lnSpc>
                <a:spcPct val="100000"/>
              </a:lnSpc>
              <a:spcBef>
                <a:spcPts val="0"/>
              </a:spcBef>
            </a:pPr>
            <a:r>
              <a:rPr lang="en-US" sz="900" dirty="0"/>
              <a:t>March 2021</a:t>
            </a:r>
          </a:p>
          <a:p>
            <a:pPr>
              <a:lnSpc>
                <a:spcPct val="100000"/>
              </a:lnSpc>
              <a:spcBef>
                <a:spcPts val="0"/>
              </a:spcBef>
            </a:pPr>
            <a:endParaRPr lang="en-US" sz="900" dirty="0"/>
          </a:p>
          <a:p>
            <a:pPr>
              <a:lnSpc>
                <a:spcPct val="100000"/>
              </a:lnSpc>
              <a:spcBef>
                <a:spcPts val="0"/>
              </a:spcBef>
            </a:pPr>
            <a:r>
              <a:rPr lang="en-US" sz="900" b="1" dirty="0"/>
              <a:t>Prof. Donatella </a:t>
            </a:r>
            <a:r>
              <a:rPr lang="en-US" sz="900" b="1" dirty="0" err="1"/>
              <a:t>Lucchesi</a:t>
            </a:r>
            <a:endParaRPr lang="en-US" sz="900" b="1" dirty="0"/>
          </a:p>
          <a:p>
            <a:pPr>
              <a:lnSpc>
                <a:spcPct val="100000"/>
              </a:lnSpc>
              <a:spcBef>
                <a:spcPts val="0"/>
              </a:spcBef>
            </a:pPr>
            <a:r>
              <a:rPr lang="en-US" sz="900" dirty="0"/>
              <a:t>University of Padova</a:t>
            </a:r>
          </a:p>
          <a:p>
            <a:pPr>
              <a:lnSpc>
                <a:spcPct val="100000"/>
              </a:lnSpc>
              <a:spcBef>
                <a:spcPts val="0"/>
              </a:spcBef>
            </a:pPr>
            <a:r>
              <a:rPr lang="en-US" sz="900" dirty="0"/>
              <a:t>March 2021</a:t>
            </a:r>
          </a:p>
          <a:p>
            <a:pPr>
              <a:lnSpc>
                <a:spcPct val="100000"/>
              </a:lnSpc>
              <a:spcBef>
                <a:spcPts val="0"/>
              </a:spcBef>
            </a:pPr>
            <a:endParaRPr lang="en-US" sz="900" dirty="0"/>
          </a:p>
          <a:p>
            <a:pPr>
              <a:lnSpc>
                <a:spcPct val="100000"/>
              </a:lnSpc>
              <a:spcBef>
                <a:spcPts val="0"/>
              </a:spcBef>
            </a:pPr>
            <a:r>
              <a:rPr lang="en-US" sz="900" b="1" dirty="0"/>
              <a:t>Prof. Rachel Mandelbaum</a:t>
            </a:r>
          </a:p>
          <a:p>
            <a:pPr>
              <a:lnSpc>
                <a:spcPct val="100000"/>
              </a:lnSpc>
              <a:spcBef>
                <a:spcPts val="0"/>
              </a:spcBef>
            </a:pPr>
            <a:r>
              <a:rPr lang="en-US" sz="900" dirty="0"/>
              <a:t>Carnegie Mellon University</a:t>
            </a:r>
          </a:p>
          <a:p>
            <a:pPr>
              <a:lnSpc>
                <a:spcPct val="100000"/>
              </a:lnSpc>
              <a:spcBef>
                <a:spcPts val="0"/>
              </a:spcBef>
            </a:pPr>
            <a:r>
              <a:rPr lang="en-US" sz="900" dirty="0"/>
              <a:t>March 2023</a:t>
            </a:r>
          </a:p>
          <a:p>
            <a:pPr>
              <a:lnSpc>
                <a:spcPct val="100000"/>
              </a:lnSpc>
              <a:spcBef>
                <a:spcPts val="0"/>
              </a:spcBef>
            </a:pPr>
            <a:endParaRPr lang="en-US" sz="900" dirty="0"/>
          </a:p>
          <a:p>
            <a:pPr>
              <a:lnSpc>
                <a:spcPct val="100000"/>
              </a:lnSpc>
              <a:spcBef>
                <a:spcPts val="0"/>
              </a:spcBef>
            </a:pPr>
            <a:r>
              <a:rPr lang="en-US" sz="900" b="1" dirty="0"/>
              <a:t>Prof. Alysia Marino</a:t>
            </a:r>
          </a:p>
          <a:p>
            <a:pPr>
              <a:lnSpc>
                <a:spcPct val="100000"/>
              </a:lnSpc>
              <a:spcBef>
                <a:spcPts val="0"/>
              </a:spcBef>
            </a:pPr>
            <a:r>
              <a:rPr lang="en-US" sz="900" dirty="0"/>
              <a:t>University of Colorado</a:t>
            </a:r>
          </a:p>
          <a:p>
            <a:pPr>
              <a:lnSpc>
                <a:spcPct val="100000"/>
              </a:lnSpc>
              <a:spcBef>
                <a:spcPts val="0"/>
              </a:spcBef>
            </a:pPr>
            <a:r>
              <a:rPr lang="en-US" sz="900" dirty="0"/>
              <a:t>March 2022</a:t>
            </a:r>
          </a:p>
          <a:p>
            <a:pPr>
              <a:lnSpc>
                <a:spcPct val="100000"/>
              </a:lnSpc>
              <a:spcBef>
                <a:spcPts val="0"/>
              </a:spcBef>
            </a:pPr>
            <a:endParaRPr lang="en-US" sz="900" dirty="0"/>
          </a:p>
          <a:p>
            <a:pPr>
              <a:lnSpc>
                <a:spcPct val="100000"/>
              </a:lnSpc>
              <a:spcBef>
                <a:spcPts val="0"/>
              </a:spcBef>
            </a:pPr>
            <a:r>
              <a:rPr lang="en-US" sz="900" b="1" dirty="0"/>
              <a:t>Prof. Meenakshi </a:t>
            </a:r>
            <a:r>
              <a:rPr lang="en-US" sz="900" b="1" dirty="0" err="1"/>
              <a:t>Narain</a:t>
            </a:r>
            <a:r>
              <a:rPr lang="en-US" sz="900" b="1" dirty="0"/>
              <a:t> </a:t>
            </a:r>
          </a:p>
          <a:p>
            <a:pPr>
              <a:lnSpc>
                <a:spcPct val="100000"/>
              </a:lnSpc>
              <a:spcBef>
                <a:spcPts val="0"/>
              </a:spcBef>
            </a:pPr>
            <a:r>
              <a:rPr lang="en-US" sz="900" dirty="0"/>
              <a:t>Brown University</a:t>
            </a:r>
          </a:p>
          <a:p>
            <a:pPr>
              <a:lnSpc>
                <a:spcPct val="100000"/>
              </a:lnSpc>
              <a:spcBef>
                <a:spcPts val="0"/>
              </a:spcBef>
            </a:pPr>
            <a:r>
              <a:rPr lang="en-US" sz="900" dirty="0"/>
              <a:t>March 2021</a:t>
            </a:r>
          </a:p>
          <a:p>
            <a:pPr>
              <a:lnSpc>
                <a:spcPct val="100000"/>
              </a:lnSpc>
              <a:spcBef>
                <a:spcPts val="0"/>
              </a:spcBef>
            </a:pPr>
            <a:endParaRPr lang="en-US" sz="900" dirty="0"/>
          </a:p>
          <a:p>
            <a:pPr>
              <a:lnSpc>
                <a:spcPct val="100000"/>
              </a:lnSpc>
              <a:spcBef>
                <a:spcPts val="0"/>
              </a:spcBef>
            </a:pPr>
            <a:r>
              <a:rPr lang="en-US" sz="900" b="1" dirty="0"/>
              <a:t>Dr. Soren </a:t>
            </a:r>
            <a:r>
              <a:rPr lang="en-US" sz="900" b="1" dirty="0" err="1"/>
              <a:t>Prestemon</a:t>
            </a:r>
            <a:endParaRPr lang="en-US" sz="900" b="1" dirty="0"/>
          </a:p>
          <a:p>
            <a:pPr>
              <a:lnSpc>
                <a:spcPct val="100000"/>
              </a:lnSpc>
              <a:spcBef>
                <a:spcPts val="0"/>
              </a:spcBef>
            </a:pPr>
            <a:r>
              <a:rPr lang="en-US" sz="900" dirty="0"/>
              <a:t>Lawrence Berkeley National Laboratory</a:t>
            </a:r>
          </a:p>
          <a:p>
            <a:pPr>
              <a:lnSpc>
                <a:spcPct val="100000"/>
              </a:lnSpc>
              <a:spcBef>
                <a:spcPts val="0"/>
              </a:spcBef>
            </a:pPr>
            <a:r>
              <a:rPr lang="en-US" sz="900" dirty="0"/>
              <a:t>March 2022</a:t>
            </a:r>
          </a:p>
          <a:p>
            <a:pPr>
              <a:lnSpc>
                <a:spcPct val="100000"/>
              </a:lnSpc>
              <a:spcBef>
                <a:spcPts val="0"/>
              </a:spcBef>
            </a:pPr>
            <a:r>
              <a:rPr lang="en-US" sz="900" dirty="0"/>
              <a:t> </a:t>
            </a:r>
          </a:p>
          <a:p>
            <a:pPr>
              <a:lnSpc>
                <a:spcPct val="100000"/>
              </a:lnSpc>
              <a:spcBef>
                <a:spcPts val="0"/>
              </a:spcBef>
            </a:pPr>
            <a:r>
              <a:rPr lang="en-US" sz="900" b="1" dirty="0"/>
              <a:t>Dr. </a:t>
            </a:r>
            <a:r>
              <a:rPr lang="en-US" sz="900" b="1" dirty="0" err="1"/>
              <a:t>Patrizia</a:t>
            </a:r>
            <a:r>
              <a:rPr lang="en-US" sz="900" b="1" dirty="0"/>
              <a:t> Rossi</a:t>
            </a:r>
          </a:p>
          <a:p>
            <a:pPr>
              <a:lnSpc>
                <a:spcPct val="100000"/>
              </a:lnSpc>
              <a:spcBef>
                <a:spcPts val="0"/>
              </a:spcBef>
            </a:pPr>
            <a:r>
              <a:rPr lang="en-US" sz="900" dirty="0"/>
              <a:t>Thomas Jefferson National Accelerator Facility</a:t>
            </a:r>
          </a:p>
          <a:p>
            <a:pPr>
              <a:lnSpc>
                <a:spcPct val="100000"/>
              </a:lnSpc>
              <a:spcBef>
                <a:spcPts val="0"/>
              </a:spcBef>
            </a:pPr>
            <a:r>
              <a:rPr lang="en-US" sz="900" dirty="0"/>
              <a:t>March 2022</a:t>
            </a:r>
          </a:p>
          <a:p>
            <a:pPr>
              <a:lnSpc>
                <a:spcPct val="100000"/>
              </a:lnSpc>
              <a:spcBef>
                <a:spcPts val="0"/>
              </a:spcBef>
            </a:pPr>
            <a:endParaRPr lang="en-US" sz="900" dirty="0"/>
          </a:p>
          <a:p>
            <a:pPr>
              <a:lnSpc>
                <a:spcPct val="100000"/>
              </a:lnSpc>
              <a:spcBef>
                <a:spcPts val="0"/>
              </a:spcBef>
            </a:pPr>
            <a:r>
              <a:rPr lang="en-US" sz="900" b="1" dirty="0"/>
              <a:t>Prof. Mark Wise</a:t>
            </a:r>
          </a:p>
          <a:p>
            <a:pPr>
              <a:lnSpc>
                <a:spcPct val="100000"/>
              </a:lnSpc>
              <a:spcBef>
                <a:spcPts val="0"/>
              </a:spcBef>
            </a:pPr>
            <a:r>
              <a:rPr lang="en-US" sz="900" dirty="0"/>
              <a:t>California Institute of Technology</a:t>
            </a:r>
          </a:p>
          <a:p>
            <a:pPr>
              <a:lnSpc>
                <a:spcPct val="100000"/>
              </a:lnSpc>
              <a:spcBef>
                <a:spcPts val="0"/>
              </a:spcBef>
            </a:pPr>
            <a:r>
              <a:rPr lang="en-US" sz="900" dirty="0"/>
              <a:t>March 2023</a:t>
            </a:r>
          </a:p>
        </p:txBody>
      </p:sp>
      <p:sp>
        <p:nvSpPr>
          <p:cNvPr id="6" name="Date Placeholder 5">
            <a:extLst>
              <a:ext uri="{FF2B5EF4-FFF2-40B4-BE49-F238E27FC236}">
                <a16:creationId xmlns:a16="http://schemas.microsoft.com/office/drawing/2014/main" id="{6D487DBE-7448-4995-8E8B-74BB018A4039}"/>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20515411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45" y="2"/>
            <a:ext cx="9144000" cy="6858000"/>
          </a:xfrm>
          <a:prstGeom prst="rect">
            <a:avLst/>
          </a:prstGeom>
          <a:solidFill>
            <a:schemeClr val="bg1"/>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9BCF80-356E-44A4-8F75-36CB150818F0}"/>
              </a:ext>
            </a:extLst>
          </p:cNvPr>
          <p:cNvSpPr>
            <a:spLocks noGrp="1"/>
          </p:cNvSpPr>
          <p:nvPr>
            <p:ph type="title"/>
          </p:nvPr>
        </p:nvSpPr>
        <p:spPr>
          <a:xfrm>
            <a:off x="169336" y="4"/>
            <a:ext cx="8840495" cy="601801"/>
          </a:xfrm>
          <a:solidFill>
            <a:schemeClr val="tx2"/>
          </a:solidFill>
        </p:spPr>
        <p:txBody>
          <a:bodyPr>
            <a:normAutofit fontScale="90000"/>
          </a:bodyPr>
          <a:lstStyle/>
          <a:p>
            <a:r>
              <a:rPr lang="en-US" dirty="0"/>
              <a:t>Grand Challenge: Communicating Results</a:t>
            </a:r>
          </a:p>
        </p:txBody>
      </p:sp>
      <p:sp>
        <p:nvSpPr>
          <p:cNvPr id="3" name="Content Placeholder 2">
            <a:extLst>
              <a:ext uri="{FF2B5EF4-FFF2-40B4-BE49-F238E27FC236}">
                <a16:creationId xmlns:a16="http://schemas.microsoft.com/office/drawing/2014/main" id="{01FB94D7-2D29-480D-A6C9-3F8ABA90B698}"/>
              </a:ext>
            </a:extLst>
          </p:cNvPr>
          <p:cNvSpPr>
            <a:spLocks noGrp="1"/>
          </p:cNvSpPr>
          <p:nvPr>
            <p:ph sz="half" idx="1"/>
          </p:nvPr>
        </p:nvSpPr>
        <p:spPr>
          <a:xfrm>
            <a:off x="102250" y="601804"/>
            <a:ext cx="5413148" cy="3315441"/>
          </a:xfrm>
        </p:spPr>
        <p:txBody>
          <a:bodyPr>
            <a:noAutofit/>
          </a:bodyPr>
          <a:lstStyle/>
          <a:p>
            <a:pPr>
              <a:lnSpc>
                <a:spcPct val="100000"/>
              </a:lnSpc>
            </a:pPr>
            <a:r>
              <a:rPr lang="en-US" sz="1800" dirty="0"/>
              <a:t>Scientists typically communicate research results via exclusionary practices:</a:t>
            </a:r>
          </a:p>
          <a:p>
            <a:pPr lvl="1">
              <a:lnSpc>
                <a:spcPct val="100000"/>
              </a:lnSpc>
            </a:pPr>
            <a:r>
              <a:rPr lang="en-US" dirty="0">
                <a:solidFill>
                  <a:srgbClr val="002060"/>
                </a:solidFill>
              </a:rPr>
              <a:t>Peer-reviewed publications</a:t>
            </a:r>
            <a:r>
              <a:rPr lang="en-US" dirty="0"/>
              <a:t> – narrow casting</a:t>
            </a:r>
          </a:p>
          <a:p>
            <a:pPr lvl="1">
              <a:lnSpc>
                <a:spcPct val="100000"/>
              </a:lnSpc>
            </a:pPr>
            <a:r>
              <a:rPr lang="en-US" dirty="0">
                <a:solidFill>
                  <a:srgbClr val="002060"/>
                </a:solidFill>
              </a:rPr>
              <a:t>Conferences</a:t>
            </a:r>
            <a:r>
              <a:rPr lang="en-US" dirty="0"/>
              <a:t> – insular</a:t>
            </a:r>
          </a:p>
          <a:p>
            <a:pPr lvl="1">
              <a:lnSpc>
                <a:spcPct val="100000"/>
              </a:lnSpc>
            </a:pPr>
            <a:r>
              <a:rPr lang="en-US" dirty="0">
                <a:solidFill>
                  <a:srgbClr val="002060"/>
                </a:solidFill>
              </a:rPr>
              <a:t>Public Media </a:t>
            </a:r>
            <a:r>
              <a:rPr lang="en-US" dirty="0"/>
              <a:t>– broad casting, attention grabbing</a:t>
            </a:r>
          </a:p>
          <a:p>
            <a:pPr>
              <a:lnSpc>
                <a:spcPct val="100000"/>
              </a:lnSpc>
            </a:pPr>
            <a:r>
              <a:rPr lang="en-US" sz="1800" dirty="0"/>
              <a:t>Stakeholders often overlooked when scientists convey </a:t>
            </a:r>
            <a:r>
              <a:rPr lang="en-US" sz="1800" u="sng" dirty="0"/>
              <a:t>clear</a:t>
            </a:r>
            <a:r>
              <a:rPr lang="en-US" sz="1800" dirty="0"/>
              <a:t> research results</a:t>
            </a:r>
          </a:p>
          <a:p>
            <a:pPr lvl="1">
              <a:lnSpc>
                <a:spcPct val="100000"/>
              </a:lnSpc>
            </a:pPr>
            <a:r>
              <a:rPr lang="en-US" dirty="0"/>
              <a:t>Legislative: House and Senate</a:t>
            </a:r>
          </a:p>
          <a:p>
            <a:pPr lvl="1">
              <a:lnSpc>
                <a:spcPct val="100000"/>
              </a:lnSpc>
            </a:pPr>
            <a:r>
              <a:rPr lang="en-US" dirty="0"/>
              <a:t>Executive: OMB, OSTP, Funding agencies</a:t>
            </a:r>
          </a:p>
          <a:p>
            <a:pPr lvl="1">
              <a:lnSpc>
                <a:spcPct val="100000"/>
              </a:lnSpc>
            </a:pPr>
            <a:r>
              <a:rPr lang="en-US" dirty="0"/>
              <a:t>Office of Science </a:t>
            </a:r>
          </a:p>
          <a:p>
            <a:pPr lvl="1">
              <a:lnSpc>
                <a:spcPct val="100000"/>
              </a:lnSpc>
            </a:pPr>
            <a:r>
              <a:rPr lang="en-US" dirty="0"/>
              <a:t>Advocacy groups</a:t>
            </a:r>
          </a:p>
          <a:p>
            <a:pPr lvl="1">
              <a:lnSpc>
                <a:spcPct val="100000"/>
              </a:lnSpc>
            </a:pPr>
            <a:endParaRPr lang="en-US" dirty="0"/>
          </a:p>
        </p:txBody>
      </p:sp>
      <p:pic>
        <p:nvPicPr>
          <p:cNvPr id="8" name="Content Placeholder 7"/>
          <p:cNvPicPr>
            <a:picLocks noGrp="1" noChangeAspect="1"/>
          </p:cNvPicPr>
          <p:nvPr>
            <p:ph sz="half" idx="2"/>
          </p:nvPr>
        </p:nvPicPr>
        <p:blipFill>
          <a:blip r:embed="rId3"/>
          <a:stretch>
            <a:fillRect/>
          </a:stretch>
        </p:blipFill>
        <p:spPr>
          <a:xfrm>
            <a:off x="5582485" y="601805"/>
            <a:ext cx="3494431" cy="3315441"/>
          </a:xfrm>
          <a:prstGeom prst="rect">
            <a:avLst/>
          </a:prstGeom>
        </p:spPr>
      </p:pic>
      <p:pic>
        <p:nvPicPr>
          <p:cNvPr id="11" name="Picture 10"/>
          <p:cNvPicPr>
            <a:picLocks noChangeAspect="1"/>
          </p:cNvPicPr>
          <p:nvPr/>
        </p:nvPicPr>
        <p:blipFill rotWithShape="1">
          <a:blip r:embed="rId4" cstate="email">
            <a:extLst>
              <a:ext uri="{28A0092B-C50C-407E-A947-70E740481C1C}">
                <a14:useLocalDpi xmlns:a14="http://schemas.microsoft.com/office/drawing/2010/main"/>
              </a:ext>
            </a:extLst>
          </a:blip>
          <a:srcRect l="9474" t="10454" r="16228" b="23765"/>
          <a:stretch/>
        </p:blipFill>
        <p:spPr>
          <a:xfrm>
            <a:off x="-344" y="3917244"/>
            <a:ext cx="4435725" cy="2940758"/>
          </a:xfrm>
          <a:prstGeom prst="rect">
            <a:avLst/>
          </a:prstGeom>
        </p:spPr>
      </p:pic>
      <p:sp>
        <p:nvSpPr>
          <p:cNvPr id="15" name="Content Placeholder 2">
            <a:extLst>
              <a:ext uri="{FF2B5EF4-FFF2-40B4-BE49-F238E27FC236}">
                <a16:creationId xmlns:a16="http://schemas.microsoft.com/office/drawing/2014/main" id="{01FB94D7-2D29-480D-A6C9-3F8ABA90B698}"/>
              </a:ext>
            </a:extLst>
          </p:cNvPr>
          <p:cNvSpPr txBox="1">
            <a:spLocks/>
          </p:cNvSpPr>
          <p:nvPr/>
        </p:nvSpPr>
        <p:spPr>
          <a:xfrm>
            <a:off x="4435380" y="3993445"/>
            <a:ext cx="4641534" cy="2652889"/>
          </a:xfrm>
          <a:prstGeom prst="rect">
            <a:avLst/>
          </a:prstGeom>
        </p:spPr>
        <p:txBody>
          <a:bodyPr vert="horz" lIns="91440" tIns="45720" rIns="91440" bIns="45720" rtlCol="0">
            <a:noAutofit/>
          </a:bodyPr>
          <a:lstStyle>
            <a:lvl1pPr marL="227013" indent="-173038" algn="l" defTabSz="685800" rtl="0" eaLnBrk="1" latinLnBrk="0" hangingPunct="1">
              <a:lnSpc>
                <a:spcPct val="120000"/>
              </a:lnSpc>
              <a:spcBef>
                <a:spcPts val="1000"/>
              </a:spcBef>
              <a:buClr>
                <a:schemeClr val="tx2"/>
              </a:buClr>
              <a:buSzPct val="80000"/>
              <a:buFont typeface="Wingdings 3" panose="05040102010807070707" pitchFamily="18" charset="2"/>
              <a:buChar char=""/>
              <a:defRPr sz="1650" kern="1200">
                <a:solidFill>
                  <a:schemeClr val="tx1"/>
                </a:solidFill>
                <a:latin typeface="+mn-lt"/>
                <a:ea typeface="+mn-ea"/>
                <a:cs typeface="+mn-cs"/>
              </a:defRPr>
            </a:lvl1pPr>
            <a:lvl2pPr marL="39846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500" kern="1200">
                <a:solidFill>
                  <a:schemeClr val="tx1">
                    <a:lumMod val="75000"/>
                    <a:lumOff val="25000"/>
                  </a:schemeClr>
                </a:solidFill>
                <a:latin typeface="+mn-lt"/>
                <a:ea typeface="+mn-ea"/>
                <a:cs typeface="+mn-cs"/>
              </a:defRPr>
            </a:lvl2pPr>
            <a:lvl3pPr marL="56991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350" kern="1200">
                <a:solidFill>
                  <a:schemeClr val="tx1">
                    <a:lumMod val="75000"/>
                    <a:lumOff val="25000"/>
                  </a:schemeClr>
                </a:solidFill>
                <a:latin typeface="+mn-lt"/>
                <a:ea typeface="+mn-ea"/>
                <a:cs typeface="+mn-cs"/>
              </a:defRPr>
            </a:lvl3pPr>
            <a:lvl4pPr marL="742950" indent="-173038"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200" kern="1200">
                <a:solidFill>
                  <a:schemeClr val="tx1">
                    <a:lumMod val="75000"/>
                    <a:lumOff val="25000"/>
                  </a:schemeClr>
                </a:solidFill>
                <a:latin typeface="+mn-lt"/>
                <a:ea typeface="+mn-ea"/>
                <a:cs typeface="+mn-cs"/>
              </a:defRPr>
            </a:lvl4pPr>
            <a:lvl5pPr marL="914400"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200" kern="1200">
                <a:solidFill>
                  <a:schemeClr val="tx1">
                    <a:lumMod val="75000"/>
                    <a:lumOff val="25000"/>
                  </a:schemeClr>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9pPr>
          </a:lstStyle>
          <a:p>
            <a:pPr marL="53975" indent="0">
              <a:lnSpc>
                <a:spcPct val="100000"/>
              </a:lnSpc>
              <a:buNone/>
            </a:pPr>
            <a:r>
              <a:rPr lang="en-US" sz="1600" dirty="0"/>
              <a:t>Funding -&gt; Experiment -&gt; Data -&gt; Research -&gt; Results -&gt;  Dissemination -&gt; Impact -&gt; Next Stage -&gt; Funding</a:t>
            </a:r>
          </a:p>
          <a:p>
            <a:pPr>
              <a:lnSpc>
                <a:spcPct val="100000"/>
              </a:lnSpc>
            </a:pPr>
            <a:r>
              <a:rPr lang="en-US" sz="1600" dirty="0"/>
              <a:t>How likely is a Professor working on </a:t>
            </a:r>
            <a:r>
              <a:rPr lang="en-US" sz="1600" b="1" dirty="0"/>
              <a:t>CMS</a:t>
            </a:r>
            <a:r>
              <a:rPr lang="en-US" sz="1600" dirty="0"/>
              <a:t> to understand new </a:t>
            </a:r>
            <a:r>
              <a:rPr lang="en-US" sz="1600" b="1" dirty="0"/>
              <a:t>neutrino results</a:t>
            </a:r>
            <a:r>
              <a:rPr lang="en-US" sz="1600" dirty="0"/>
              <a:t>?</a:t>
            </a:r>
          </a:p>
          <a:p>
            <a:pPr>
              <a:lnSpc>
                <a:spcPct val="100000"/>
              </a:lnSpc>
            </a:pPr>
            <a:r>
              <a:rPr lang="en-US" sz="1600" dirty="0"/>
              <a:t>What is the key highlight for Office of Science for budget formulation?</a:t>
            </a:r>
          </a:p>
          <a:p>
            <a:pPr>
              <a:lnSpc>
                <a:spcPct val="100000"/>
              </a:lnSpc>
            </a:pPr>
            <a:r>
              <a:rPr lang="en-US" sz="1600" dirty="0"/>
              <a:t>Why does this research require new or additional funding?</a:t>
            </a:r>
          </a:p>
        </p:txBody>
      </p:sp>
      <p:sp>
        <p:nvSpPr>
          <p:cNvPr id="13" name="Snip Diagonal Corner Rectangle 12"/>
          <p:cNvSpPr/>
          <p:nvPr/>
        </p:nvSpPr>
        <p:spPr>
          <a:xfrm>
            <a:off x="2396360" y="3429000"/>
            <a:ext cx="3221634" cy="423894"/>
          </a:xfrm>
          <a:prstGeom prst="snip2Diag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2"/>
                </a:solidFill>
              </a:rPr>
              <a:t>Difficult to read plots: jargon, indecipherable units, key message</a:t>
            </a:r>
          </a:p>
        </p:txBody>
      </p:sp>
    </p:spTree>
    <p:extLst>
      <p:ext uri="{BB962C8B-B14F-4D97-AF65-F5344CB8AC3E}">
        <p14:creationId xmlns:p14="http://schemas.microsoft.com/office/powerpoint/2010/main" val="39210900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2" y="4"/>
            <a:ext cx="8840495" cy="902525"/>
          </a:xfrm>
        </p:spPr>
        <p:txBody>
          <a:bodyPr>
            <a:normAutofit fontScale="90000"/>
          </a:bodyPr>
          <a:lstStyle/>
          <a:p>
            <a:r>
              <a:rPr lang="en-US" dirty="0"/>
              <a:t>FY 2020 HEP Funding in Historical Context</a:t>
            </a:r>
          </a:p>
        </p:txBody>
      </p:sp>
      <p:sp>
        <p:nvSpPr>
          <p:cNvPr id="5" name="Footer Placeholder 4"/>
          <p:cNvSpPr>
            <a:spLocks noGrp="1"/>
          </p:cNvSpPr>
          <p:nvPr>
            <p:ph type="ftr" sz="quarter" idx="11"/>
          </p:nvPr>
        </p:nvSpPr>
        <p:spPr/>
        <p:txBody>
          <a:bodyPr/>
          <a:lstStyle/>
          <a:p>
            <a:r>
              <a:rPr lang="en-US"/>
              <a:t>HEP @ 53rd Annual Users Mtg</a:t>
            </a:r>
            <a:endParaRPr lang="en-US" dirty="0"/>
          </a:p>
        </p:txBody>
      </p:sp>
      <p:sp>
        <p:nvSpPr>
          <p:cNvPr id="6" name="Slide Number Placeholder 5"/>
          <p:cNvSpPr>
            <a:spLocks noGrp="1"/>
          </p:cNvSpPr>
          <p:nvPr>
            <p:ph type="sldNum" sz="quarter" idx="12"/>
          </p:nvPr>
        </p:nvSpPr>
        <p:spPr/>
        <p:txBody>
          <a:bodyPr/>
          <a:lstStyle/>
          <a:p>
            <a:fld id="{600448BA-62AF-4340-AB5F-316C0E06117B}" type="slidenum">
              <a:rPr lang="en-US" smtClean="0"/>
              <a:pPr/>
              <a:t>42</a:t>
            </a:fld>
            <a:endParaRPr lang="en-US" dirty="0"/>
          </a:p>
        </p:txBody>
      </p:sp>
      <p:graphicFrame>
        <p:nvGraphicFramePr>
          <p:cNvPr id="7" name="Content Placeholder 6"/>
          <p:cNvGraphicFramePr>
            <a:graphicFrameLocks noGrp="1"/>
          </p:cNvGraphicFramePr>
          <p:nvPr>
            <p:ph idx="1"/>
          </p:nvPr>
        </p:nvGraphicFramePr>
        <p:xfrm>
          <a:off x="369286" y="994649"/>
          <a:ext cx="8673603" cy="522128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Table 7"/>
          <p:cNvGraphicFramePr>
            <a:graphicFrameLocks noGrp="1"/>
          </p:cNvGraphicFramePr>
          <p:nvPr/>
        </p:nvGraphicFramePr>
        <p:xfrm>
          <a:off x="1006560" y="1107587"/>
          <a:ext cx="766120" cy="2087047"/>
        </p:xfrm>
        <a:graphic>
          <a:graphicData uri="http://schemas.openxmlformats.org/drawingml/2006/table">
            <a:tbl>
              <a:tblPr>
                <a:tableStyleId>{5C22544A-7EE6-4342-B048-85BDC9FD1C3A}</a:tableStyleId>
              </a:tblPr>
              <a:tblGrid>
                <a:gridCol w="378942">
                  <a:extLst>
                    <a:ext uri="{9D8B030D-6E8A-4147-A177-3AD203B41FA5}">
                      <a16:colId xmlns:a16="http://schemas.microsoft.com/office/drawing/2014/main" val="20000"/>
                    </a:ext>
                  </a:extLst>
                </a:gridCol>
                <a:gridCol w="387178">
                  <a:extLst>
                    <a:ext uri="{9D8B030D-6E8A-4147-A177-3AD203B41FA5}">
                      <a16:colId xmlns:a16="http://schemas.microsoft.com/office/drawing/2014/main" val="20001"/>
                    </a:ext>
                  </a:extLst>
                </a:gridCol>
              </a:tblGrid>
              <a:tr h="190500">
                <a:tc gridSpan="2">
                  <a:txBody>
                    <a:bodyPr/>
                    <a:lstStyle/>
                    <a:p>
                      <a:pPr algn="r" fontAlgn="b"/>
                      <a:r>
                        <a:rPr lang="en-US" sz="800" b="1" u="none" strike="noStrike" dirty="0">
                          <a:effectLst/>
                        </a:rPr>
                        <a:t>SSC Funding</a:t>
                      </a:r>
                      <a:endParaRPr lang="en-US" sz="800" b="1" i="0" u="none" strike="noStrike" dirty="0">
                        <a:solidFill>
                          <a:schemeClr val="tx1"/>
                        </a:solidFill>
                        <a:effectLst/>
                        <a:latin typeface="+mn-lt"/>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pPr algn="r" fontAlgn="b"/>
                      <a:endParaRPr lang="en-US" sz="800" b="1" i="0" u="none" strike="noStrike" dirty="0">
                        <a:solidFill>
                          <a:srgbClr val="0000FF"/>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0"/>
                  </a:ext>
                </a:extLst>
              </a:tr>
              <a:tr h="190500">
                <a:tc>
                  <a:txBody>
                    <a:bodyPr/>
                    <a:lstStyle/>
                    <a:p>
                      <a:pPr algn="r" fontAlgn="b"/>
                      <a:r>
                        <a:rPr lang="en-US" sz="800" b="1" u="none" strike="noStrike" dirty="0">
                          <a:effectLst/>
                        </a:rPr>
                        <a:t>FY</a:t>
                      </a:r>
                      <a:endParaRPr lang="en-US" sz="800" b="1" i="0" u="none" strike="noStrike" dirty="0">
                        <a:solidFill>
                          <a:srgbClr val="0000FF"/>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n-US" sz="800" b="1" u="none" strike="noStrike" dirty="0">
                          <a:effectLst/>
                        </a:rPr>
                        <a:t>$M</a:t>
                      </a:r>
                      <a:endParaRPr lang="en-US" sz="800" b="1" i="0" u="none" strike="noStrike" dirty="0">
                        <a:solidFill>
                          <a:srgbClr val="0000FF"/>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90500">
                <a:tc>
                  <a:txBody>
                    <a:bodyPr/>
                    <a:lstStyle/>
                    <a:p>
                      <a:pPr algn="r" fontAlgn="b"/>
                      <a:r>
                        <a:rPr lang="en-US" sz="800" b="1" u="none" strike="noStrike" dirty="0">
                          <a:effectLst/>
                        </a:rPr>
                        <a:t>1987</a:t>
                      </a:r>
                      <a:endParaRPr lang="en-US" sz="800" b="1" i="0" u="none" strike="noStrike" dirty="0">
                        <a:solidFill>
                          <a:srgbClr val="0000FF"/>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n-US" sz="800" b="1" u="none" strike="noStrike" dirty="0">
                          <a:effectLst/>
                        </a:rPr>
                        <a:t>0.0</a:t>
                      </a:r>
                      <a:endParaRPr lang="en-US" sz="800" b="1" i="0" u="none" strike="noStrike" dirty="0">
                        <a:solidFill>
                          <a:srgbClr val="0000FF"/>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90500">
                <a:tc>
                  <a:txBody>
                    <a:bodyPr/>
                    <a:lstStyle/>
                    <a:p>
                      <a:pPr algn="r" fontAlgn="b"/>
                      <a:r>
                        <a:rPr lang="en-US" sz="800" b="1" u="none" strike="noStrike" dirty="0">
                          <a:effectLst/>
                        </a:rPr>
                        <a:t>1988</a:t>
                      </a:r>
                      <a:endParaRPr lang="en-US" sz="800" b="1" i="0" u="none" strike="noStrike" dirty="0">
                        <a:solidFill>
                          <a:srgbClr val="0000FF"/>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n-US" sz="800" b="1" u="none" strike="noStrike" dirty="0">
                          <a:effectLst/>
                        </a:rPr>
                        <a:t>33.0</a:t>
                      </a:r>
                      <a:endParaRPr lang="en-US" sz="800" b="1" i="0" u="none" strike="noStrike" dirty="0">
                        <a:solidFill>
                          <a:srgbClr val="0000FF"/>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82047">
                <a:tc>
                  <a:txBody>
                    <a:bodyPr/>
                    <a:lstStyle/>
                    <a:p>
                      <a:pPr algn="r" fontAlgn="b"/>
                      <a:r>
                        <a:rPr lang="en-US" sz="800" b="1" u="none" strike="noStrike" dirty="0">
                          <a:effectLst/>
                        </a:rPr>
                        <a:t>1989</a:t>
                      </a:r>
                      <a:endParaRPr lang="en-US" sz="800" b="1" i="0" u="none" strike="noStrike" dirty="0">
                        <a:solidFill>
                          <a:srgbClr val="0000FF"/>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n-US" sz="800" b="1" u="none" strike="noStrike" dirty="0">
                          <a:effectLst/>
                        </a:rPr>
                        <a:t>98.1</a:t>
                      </a:r>
                      <a:endParaRPr lang="en-US" sz="800" b="1" i="0" u="none" strike="noStrike" dirty="0">
                        <a:solidFill>
                          <a:srgbClr val="0000FF"/>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90500">
                <a:tc>
                  <a:txBody>
                    <a:bodyPr/>
                    <a:lstStyle/>
                    <a:p>
                      <a:pPr algn="r" fontAlgn="b"/>
                      <a:r>
                        <a:rPr lang="en-US" sz="800" b="1" u="none" strike="noStrike" dirty="0">
                          <a:effectLst/>
                        </a:rPr>
                        <a:t>1990</a:t>
                      </a:r>
                      <a:endParaRPr lang="en-US" sz="800" b="1" i="0" u="none" strike="noStrike" dirty="0">
                        <a:solidFill>
                          <a:srgbClr val="0000FF"/>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n-US" sz="800" b="1" u="none" strike="noStrike" dirty="0">
                          <a:effectLst/>
                        </a:rPr>
                        <a:t>216.9</a:t>
                      </a:r>
                      <a:endParaRPr lang="en-US" sz="800" b="1" i="0" u="none" strike="noStrike" dirty="0">
                        <a:solidFill>
                          <a:srgbClr val="0000FF"/>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190500">
                <a:tc>
                  <a:txBody>
                    <a:bodyPr/>
                    <a:lstStyle/>
                    <a:p>
                      <a:pPr algn="r" fontAlgn="b"/>
                      <a:r>
                        <a:rPr lang="en-US" sz="800" b="1" u="none" strike="noStrike" dirty="0">
                          <a:effectLst/>
                        </a:rPr>
                        <a:t>1991</a:t>
                      </a:r>
                      <a:endParaRPr lang="en-US" sz="800" b="1" i="0" u="none" strike="noStrike" dirty="0">
                        <a:solidFill>
                          <a:srgbClr val="0000FF"/>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n-US" sz="800" b="1" u="none" strike="noStrike" dirty="0">
                          <a:effectLst/>
                        </a:rPr>
                        <a:t>241.5</a:t>
                      </a:r>
                      <a:endParaRPr lang="en-US" sz="800" b="1" i="0" u="none" strike="noStrike" dirty="0">
                        <a:solidFill>
                          <a:srgbClr val="0000FF"/>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190500">
                <a:tc>
                  <a:txBody>
                    <a:bodyPr/>
                    <a:lstStyle/>
                    <a:p>
                      <a:pPr algn="r" fontAlgn="b"/>
                      <a:r>
                        <a:rPr lang="en-US" sz="800" b="1" u="none" strike="noStrike" dirty="0">
                          <a:effectLst/>
                        </a:rPr>
                        <a:t>1992</a:t>
                      </a:r>
                      <a:endParaRPr lang="en-US" sz="800" b="1" i="0" u="none" strike="noStrike" dirty="0">
                        <a:solidFill>
                          <a:srgbClr val="0000FF"/>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n-US" sz="800" b="1" u="none" strike="noStrike" dirty="0">
                          <a:effectLst/>
                        </a:rPr>
                        <a:t>482.6</a:t>
                      </a:r>
                      <a:endParaRPr lang="en-US" sz="800" b="1" i="0" u="none" strike="noStrike" dirty="0">
                        <a:solidFill>
                          <a:srgbClr val="0000FF"/>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190500">
                <a:tc>
                  <a:txBody>
                    <a:bodyPr/>
                    <a:lstStyle/>
                    <a:p>
                      <a:pPr algn="r" fontAlgn="b"/>
                      <a:r>
                        <a:rPr lang="en-US" sz="800" b="1" u="none" strike="noStrike" dirty="0">
                          <a:effectLst/>
                        </a:rPr>
                        <a:t>1993</a:t>
                      </a:r>
                      <a:endParaRPr lang="en-US" sz="800" b="1" i="0" u="none" strike="noStrike" dirty="0">
                        <a:solidFill>
                          <a:srgbClr val="0000FF"/>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n-US" sz="800" b="1" u="none" strike="noStrike" dirty="0">
                          <a:effectLst/>
                        </a:rPr>
                        <a:t>512.9</a:t>
                      </a:r>
                      <a:endParaRPr lang="en-US" sz="800" b="1" i="0" u="none" strike="noStrike" dirty="0">
                        <a:solidFill>
                          <a:srgbClr val="0000FF"/>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190500">
                <a:tc>
                  <a:txBody>
                    <a:bodyPr/>
                    <a:lstStyle/>
                    <a:p>
                      <a:pPr algn="r" fontAlgn="b"/>
                      <a:r>
                        <a:rPr lang="en-US" sz="800" b="1" u="none" strike="noStrike" dirty="0">
                          <a:effectLst/>
                        </a:rPr>
                        <a:t>1994</a:t>
                      </a:r>
                      <a:endParaRPr lang="en-US" sz="800" b="1" i="0" u="none" strike="noStrike" dirty="0">
                        <a:solidFill>
                          <a:schemeClr val="tx1"/>
                        </a:solidFill>
                        <a:effectLst/>
                        <a:latin typeface="+mn-lt"/>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n-US" sz="800" b="1" u="none" strike="noStrike" dirty="0">
                          <a:effectLst/>
                        </a:rPr>
                        <a:t>640.0</a:t>
                      </a:r>
                      <a:endParaRPr lang="en-US" sz="800" b="1" i="0" u="none" strike="noStrike" dirty="0">
                        <a:solidFill>
                          <a:schemeClr val="tx1"/>
                        </a:solidFill>
                        <a:effectLst/>
                        <a:latin typeface="+mn-lt"/>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190500">
                <a:tc>
                  <a:txBody>
                    <a:bodyPr/>
                    <a:lstStyle/>
                    <a:p>
                      <a:pPr algn="r" fontAlgn="b"/>
                      <a:r>
                        <a:rPr lang="en-US" sz="800" b="1" u="none" strike="noStrike" dirty="0">
                          <a:effectLst/>
                        </a:rPr>
                        <a:t>1995</a:t>
                      </a:r>
                      <a:endParaRPr lang="en-US" sz="800" b="1" i="0" u="none" strike="noStrike" dirty="0">
                        <a:solidFill>
                          <a:schemeClr val="tx1"/>
                        </a:solidFill>
                        <a:effectLst/>
                        <a:latin typeface="+mn-lt"/>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n-US" sz="800" b="1" u="none" strike="noStrike" dirty="0">
                          <a:effectLst/>
                        </a:rPr>
                        <a:t>0.0</a:t>
                      </a:r>
                      <a:endParaRPr lang="en-US" sz="800" b="1" i="0" u="none" strike="noStrike" dirty="0">
                        <a:solidFill>
                          <a:schemeClr val="tx1"/>
                        </a:solidFill>
                        <a:effectLst/>
                        <a:latin typeface="+mn-lt"/>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graphicFrame>
        <p:nvGraphicFramePr>
          <p:cNvPr id="9" name="Table 8"/>
          <p:cNvGraphicFramePr>
            <a:graphicFrameLocks noGrp="1"/>
          </p:cNvGraphicFramePr>
          <p:nvPr/>
        </p:nvGraphicFramePr>
        <p:xfrm>
          <a:off x="4873450" y="2449186"/>
          <a:ext cx="836142" cy="944047"/>
        </p:xfrm>
        <a:graphic>
          <a:graphicData uri="http://schemas.openxmlformats.org/drawingml/2006/table">
            <a:tbl>
              <a:tblPr>
                <a:tableStyleId>{93296810-A885-4BE3-A3E7-6D5BEEA58F35}</a:tableStyleId>
              </a:tblPr>
              <a:tblGrid>
                <a:gridCol w="413577">
                  <a:extLst>
                    <a:ext uri="{9D8B030D-6E8A-4147-A177-3AD203B41FA5}">
                      <a16:colId xmlns:a16="http://schemas.microsoft.com/office/drawing/2014/main" val="20000"/>
                    </a:ext>
                  </a:extLst>
                </a:gridCol>
                <a:gridCol w="422565">
                  <a:extLst>
                    <a:ext uri="{9D8B030D-6E8A-4147-A177-3AD203B41FA5}">
                      <a16:colId xmlns:a16="http://schemas.microsoft.com/office/drawing/2014/main" val="20001"/>
                    </a:ext>
                  </a:extLst>
                </a:gridCol>
              </a:tblGrid>
              <a:tr h="190500">
                <a:tc gridSpan="2">
                  <a:txBody>
                    <a:bodyPr/>
                    <a:lstStyle/>
                    <a:p>
                      <a:pPr algn="r" fontAlgn="b"/>
                      <a:r>
                        <a:rPr lang="en-US" sz="800" b="1" u="none" strike="noStrike" dirty="0">
                          <a:effectLst/>
                        </a:rPr>
                        <a:t>ARRA Funding</a:t>
                      </a:r>
                      <a:endParaRPr lang="en-US" sz="800" b="1" i="0" u="none" strike="noStrike" dirty="0">
                        <a:solidFill>
                          <a:schemeClr val="tx1"/>
                        </a:solidFill>
                        <a:effectLst/>
                        <a:latin typeface="+mn-lt"/>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pPr algn="r" fontAlgn="b"/>
                      <a:endParaRPr lang="en-US" sz="800" b="1" i="0" u="none" strike="noStrike" dirty="0">
                        <a:solidFill>
                          <a:srgbClr val="0000FF"/>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0"/>
                  </a:ext>
                </a:extLst>
              </a:tr>
              <a:tr h="190500">
                <a:tc>
                  <a:txBody>
                    <a:bodyPr/>
                    <a:lstStyle/>
                    <a:p>
                      <a:pPr algn="r" fontAlgn="b"/>
                      <a:r>
                        <a:rPr lang="en-US" sz="800" b="1" u="none" strike="noStrike" dirty="0">
                          <a:effectLst/>
                        </a:rPr>
                        <a:t>FY</a:t>
                      </a:r>
                      <a:endParaRPr lang="en-US" sz="800" b="1" i="0" u="none" strike="noStrike" dirty="0">
                        <a:solidFill>
                          <a:srgbClr val="0000FF"/>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n-US" sz="800" b="1" u="none" strike="noStrike" dirty="0">
                          <a:effectLst/>
                        </a:rPr>
                        <a:t>$M</a:t>
                      </a:r>
                      <a:endParaRPr lang="en-US" sz="800" b="1" i="0" u="none" strike="noStrike" dirty="0">
                        <a:solidFill>
                          <a:srgbClr val="0000FF"/>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90500">
                <a:tc>
                  <a:txBody>
                    <a:bodyPr/>
                    <a:lstStyle/>
                    <a:p>
                      <a:pPr algn="r" fontAlgn="b"/>
                      <a:r>
                        <a:rPr lang="en-US" sz="800" b="1" u="none" strike="noStrike" dirty="0">
                          <a:effectLst/>
                        </a:rPr>
                        <a:t>2008</a:t>
                      </a:r>
                      <a:endParaRPr lang="en-US" sz="800" b="1" i="0" u="none" strike="noStrike" dirty="0">
                        <a:solidFill>
                          <a:srgbClr val="0000FF"/>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n-US" sz="800" b="1" u="none" strike="noStrike" dirty="0">
                          <a:effectLst/>
                        </a:rPr>
                        <a:t>0.0</a:t>
                      </a:r>
                      <a:endParaRPr lang="en-US" sz="800" b="1" i="0" u="none" strike="noStrike" dirty="0">
                        <a:solidFill>
                          <a:srgbClr val="0000FF"/>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90500">
                <a:tc>
                  <a:txBody>
                    <a:bodyPr/>
                    <a:lstStyle/>
                    <a:p>
                      <a:pPr algn="r" fontAlgn="b"/>
                      <a:r>
                        <a:rPr lang="en-US" sz="800" b="1" u="none" strike="noStrike" dirty="0">
                          <a:effectLst/>
                        </a:rPr>
                        <a:t>2009</a:t>
                      </a:r>
                      <a:endParaRPr lang="en-US" sz="800" b="1" i="0" u="none" strike="noStrike" dirty="0">
                        <a:solidFill>
                          <a:srgbClr val="0000FF"/>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n-US" sz="800" b="1" u="none" strike="noStrike" dirty="0">
                          <a:effectLst/>
                        </a:rPr>
                        <a:t>236.5</a:t>
                      </a:r>
                      <a:endParaRPr lang="en-US" sz="800" b="1" i="0" u="none" strike="noStrike" dirty="0">
                        <a:solidFill>
                          <a:srgbClr val="0000FF"/>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82047">
                <a:tc>
                  <a:txBody>
                    <a:bodyPr/>
                    <a:lstStyle/>
                    <a:p>
                      <a:pPr algn="r" fontAlgn="b"/>
                      <a:r>
                        <a:rPr lang="en-US" sz="800" b="1" u="none" strike="noStrike" dirty="0">
                          <a:effectLst/>
                        </a:rPr>
                        <a:t>2010</a:t>
                      </a:r>
                      <a:endParaRPr lang="en-US" sz="800" b="1" i="0" u="none" strike="noStrike" dirty="0">
                        <a:solidFill>
                          <a:srgbClr val="0000FF"/>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n-US" sz="800" b="1" u="none" strike="noStrike" dirty="0">
                          <a:effectLst/>
                        </a:rPr>
                        <a:t>0.0</a:t>
                      </a:r>
                      <a:endParaRPr lang="en-US" sz="800" b="1" i="0" u="none" strike="noStrike" dirty="0">
                        <a:solidFill>
                          <a:srgbClr val="0000FF"/>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4" name="Up-Down Arrow 13"/>
          <p:cNvSpPr/>
          <p:nvPr/>
        </p:nvSpPr>
        <p:spPr>
          <a:xfrm>
            <a:off x="2510080" y="4251081"/>
            <a:ext cx="351816" cy="698292"/>
          </a:xfrm>
          <a:prstGeom prst="upDownArrow">
            <a:avLst/>
          </a:prstGeom>
          <a:solidFill>
            <a:srgbClr val="0070C0">
              <a:alpha val="7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rot="16200000">
            <a:off x="-543808" y="3009966"/>
            <a:ext cx="1592103" cy="369332"/>
          </a:xfrm>
          <a:prstGeom prst="rect">
            <a:avLst/>
          </a:prstGeom>
          <a:noFill/>
        </p:spPr>
        <p:txBody>
          <a:bodyPr wrap="none" rtlCol="0">
            <a:spAutoFit/>
          </a:bodyPr>
          <a:lstStyle/>
          <a:p>
            <a:r>
              <a:rPr lang="en-US" dirty="0"/>
              <a:t>$ in millions</a:t>
            </a:r>
          </a:p>
        </p:txBody>
      </p:sp>
      <p:sp>
        <p:nvSpPr>
          <p:cNvPr id="19" name="TextBox 18">
            <a:extLst>
              <a:ext uri="{FF2B5EF4-FFF2-40B4-BE49-F238E27FC236}">
                <a16:creationId xmlns:a16="http://schemas.microsoft.com/office/drawing/2014/main" id="{0FB2416E-C6EB-4EB2-82EE-110AC8A4557F}"/>
              </a:ext>
            </a:extLst>
          </p:cNvPr>
          <p:cNvSpPr txBox="1"/>
          <p:nvPr/>
        </p:nvSpPr>
        <p:spPr>
          <a:xfrm>
            <a:off x="2938324" y="1000281"/>
            <a:ext cx="5422494" cy="1092607"/>
          </a:xfrm>
          <a:prstGeom prst="rect">
            <a:avLst/>
          </a:prstGeom>
          <a:solidFill>
            <a:schemeClr val="bg1"/>
          </a:solidFill>
          <a:ln>
            <a:solidFill>
              <a:srgbClr val="0070C0"/>
            </a:solidFill>
          </a:ln>
          <a:effectLst>
            <a:outerShdw blurRad="50800" dist="38100" dir="2700000" algn="tl" rotWithShape="0">
              <a:prstClr val="black">
                <a:alpha val="40000"/>
              </a:prstClr>
            </a:outerShdw>
          </a:effectLst>
        </p:spPr>
        <p:txBody>
          <a:bodyPr wrap="square" rtlCol="0">
            <a:spAutoFit/>
          </a:bodyPr>
          <a:lstStyle/>
          <a:p>
            <a:r>
              <a:rPr lang="en-US" sz="1300" dirty="0"/>
              <a:t>Adjusting for inflation, based on the Consumer Price Index published by the U.S. Bureau of Labor Statistics, </a:t>
            </a:r>
            <a:r>
              <a:rPr lang="en-US" sz="1300" b="1" dirty="0">
                <a:solidFill>
                  <a:srgbClr val="0070C0"/>
                </a:solidFill>
              </a:rPr>
              <a:t>FY 1987 funding </a:t>
            </a:r>
            <a:r>
              <a:rPr lang="en-US" sz="1300" b="1" dirty="0">
                <a:solidFill>
                  <a:srgbClr val="C00000"/>
                </a:solidFill>
              </a:rPr>
              <a:t>495.4M</a:t>
            </a:r>
            <a:r>
              <a:rPr lang="en-US" sz="1300" b="1" dirty="0">
                <a:solidFill>
                  <a:srgbClr val="0070C0"/>
                </a:solidFill>
              </a:rPr>
              <a:t> in FY 2020 dollars is about </a:t>
            </a:r>
            <a:r>
              <a:rPr lang="en-US" sz="1300" b="1" dirty="0">
                <a:solidFill>
                  <a:srgbClr val="C00000"/>
                </a:solidFill>
              </a:rPr>
              <a:t>1,115M</a:t>
            </a:r>
            <a:r>
              <a:rPr lang="en-US" sz="1300" dirty="0"/>
              <a:t>. However, over that period of time, Lab and University cost escalation outpaced CPI… </a:t>
            </a:r>
          </a:p>
        </p:txBody>
      </p:sp>
      <p:sp>
        <p:nvSpPr>
          <p:cNvPr id="20" name="TextBox 19">
            <a:extLst>
              <a:ext uri="{FF2B5EF4-FFF2-40B4-BE49-F238E27FC236}">
                <a16:creationId xmlns:a16="http://schemas.microsoft.com/office/drawing/2014/main" id="{B8821468-DD0B-44FC-8165-6615960BFE6C}"/>
              </a:ext>
            </a:extLst>
          </p:cNvPr>
          <p:cNvSpPr txBox="1"/>
          <p:nvPr/>
        </p:nvSpPr>
        <p:spPr>
          <a:xfrm>
            <a:off x="4128164" y="4692180"/>
            <a:ext cx="4661552" cy="692497"/>
          </a:xfrm>
          <a:prstGeom prst="rect">
            <a:avLst/>
          </a:prstGeom>
          <a:solidFill>
            <a:schemeClr val="bg1"/>
          </a:solidFill>
          <a:ln>
            <a:solidFill>
              <a:srgbClr val="0070C0"/>
            </a:solidFill>
          </a:ln>
          <a:effectLst>
            <a:outerShdw blurRad="50800" dist="38100" dir="2700000" algn="tl" rotWithShape="0">
              <a:prstClr val="black">
                <a:alpha val="40000"/>
              </a:prstClr>
            </a:outerShdw>
          </a:effectLst>
        </p:spPr>
        <p:txBody>
          <a:bodyPr wrap="square" rtlCol="0">
            <a:spAutoFit/>
          </a:bodyPr>
          <a:lstStyle/>
          <a:p>
            <a:r>
              <a:rPr lang="en-US" sz="1300" dirty="0"/>
              <a:t>Students at </a:t>
            </a:r>
            <a:r>
              <a:rPr lang="en-US" sz="1300" b="1" dirty="0">
                <a:solidFill>
                  <a:srgbClr val="0070C0"/>
                </a:solidFill>
              </a:rPr>
              <a:t>public 4-year institutions </a:t>
            </a:r>
            <a:r>
              <a:rPr lang="en-US" sz="1300" dirty="0"/>
              <a:t>paid $1,480 in tuition in 1987 (</a:t>
            </a:r>
            <a:r>
              <a:rPr lang="en-US" sz="1300" b="1" dirty="0"/>
              <a:t>$3,190 </a:t>
            </a:r>
            <a:r>
              <a:rPr lang="en-US" sz="1300" dirty="0"/>
              <a:t>in 2017 adjusted dollars). By 2017, the average tuition cost rose to </a:t>
            </a:r>
            <a:r>
              <a:rPr lang="en-US" sz="1300" b="1" dirty="0"/>
              <a:t>$9,970</a:t>
            </a:r>
            <a:r>
              <a:rPr lang="en-US" sz="1300" dirty="0"/>
              <a:t>.</a:t>
            </a:r>
          </a:p>
        </p:txBody>
      </p:sp>
      <p:sp>
        <p:nvSpPr>
          <p:cNvPr id="3" name="Date Placeholder 2">
            <a:extLst>
              <a:ext uri="{FF2B5EF4-FFF2-40B4-BE49-F238E27FC236}">
                <a16:creationId xmlns:a16="http://schemas.microsoft.com/office/drawing/2014/main" id="{83B16320-9067-4F3F-A902-18DB6DF207A8}"/>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41974671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342B6033-3281-491B-91C7-E7AA124AF920}"/>
              </a:ext>
            </a:extLst>
          </p:cNvPr>
          <p:cNvGraphicFramePr>
            <a:graphicFrameLocks/>
          </p:cNvGraphicFramePr>
          <p:nvPr/>
        </p:nvGraphicFramePr>
        <p:xfrm>
          <a:off x="0" y="902529"/>
          <a:ext cx="9144000" cy="5955471"/>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0E6C04CB-E8B3-46B9-962C-853EDBDF9BCA}"/>
              </a:ext>
            </a:extLst>
          </p:cNvPr>
          <p:cNvSpPr>
            <a:spLocks noGrp="1"/>
          </p:cNvSpPr>
          <p:nvPr>
            <p:ph type="title"/>
          </p:nvPr>
        </p:nvSpPr>
        <p:spPr/>
        <p:txBody>
          <a:bodyPr/>
          <a:lstStyle/>
          <a:p>
            <a:r>
              <a:rPr lang="en-US" dirty="0"/>
              <a:t>Historical Chart of HEP Projects</a:t>
            </a:r>
            <a:br>
              <a:rPr lang="en-US" dirty="0"/>
            </a:br>
            <a:r>
              <a:rPr lang="en-US" sz="2200" dirty="0"/>
              <a:t>FY 1996 – FY 2020</a:t>
            </a:r>
            <a:endParaRPr lang="en-US" dirty="0"/>
          </a:p>
        </p:txBody>
      </p:sp>
      <p:sp>
        <p:nvSpPr>
          <p:cNvPr id="5" name="Footer Placeholder 4">
            <a:extLst>
              <a:ext uri="{FF2B5EF4-FFF2-40B4-BE49-F238E27FC236}">
                <a16:creationId xmlns:a16="http://schemas.microsoft.com/office/drawing/2014/main" id="{351C8997-1A3F-4E32-B0B3-B1D5FAD79B04}"/>
              </a:ext>
            </a:extLst>
          </p:cNvPr>
          <p:cNvSpPr>
            <a:spLocks noGrp="1"/>
          </p:cNvSpPr>
          <p:nvPr>
            <p:ph type="ftr" sz="quarter" idx="11"/>
          </p:nvPr>
        </p:nvSpPr>
        <p:spPr>
          <a:xfrm>
            <a:off x="5762467" y="6500834"/>
            <a:ext cx="3538331" cy="365125"/>
          </a:xfrm>
        </p:spPr>
        <p:txBody>
          <a:bodyPr/>
          <a:lstStyle/>
          <a:p>
            <a:r>
              <a:rPr lang="en-US" dirty="0"/>
              <a:t>HEP @ 53rd Annual Users Mtg</a:t>
            </a:r>
          </a:p>
        </p:txBody>
      </p:sp>
      <p:sp>
        <p:nvSpPr>
          <p:cNvPr id="6" name="Slide Number Placeholder 5">
            <a:extLst>
              <a:ext uri="{FF2B5EF4-FFF2-40B4-BE49-F238E27FC236}">
                <a16:creationId xmlns:a16="http://schemas.microsoft.com/office/drawing/2014/main" id="{B0BFDC8F-B1D7-44FB-A2FE-EC0A1081697D}"/>
              </a:ext>
            </a:extLst>
          </p:cNvPr>
          <p:cNvSpPr>
            <a:spLocks noGrp="1"/>
          </p:cNvSpPr>
          <p:nvPr>
            <p:ph type="sldNum" sz="quarter" idx="12"/>
          </p:nvPr>
        </p:nvSpPr>
        <p:spPr>
          <a:xfrm>
            <a:off x="8651176" y="6497241"/>
            <a:ext cx="432222" cy="365125"/>
          </a:xfrm>
        </p:spPr>
        <p:txBody>
          <a:bodyPr/>
          <a:lstStyle/>
          <a:p>
            <a:fld id="{600448BA-62AF-4340-AB5F-316C0E06117B}" type="slidenum">
              <a:rPr lang="en-US" smtClean="0"/>
              <a:pPr/>
              <a:t>43</a:t>
            </a:fld>
            <a:endParaRPr lang="en-US" dirty="0"/>
          </a:p>
        </p:txBody>
      </p:sp>
      <p:sp>
        <p:nvSpPr>
          <p:cNvPr id="8" name="Content Placeholder 8">
            <a:extLst>
              <a:ext uri="{FF2B5EF4-FFF2-40B4-BE49-F238E27FC236}">
                <a16:creationId xmlns:a16="http://schemas.microsoft.com/office/drawing/2014/main" id="{27166A50-29B7-41CD-B98C-20CE4C2BAAAC}"/>
              </a:ext>
            </a:extLst>
          </p:cNvPr>
          <p:cNvSpPr txBox="1">
            <a:spLocks/>
          </p:cNvSpPr>
          <p:nvPr/>
        </p:nvSpPr>
        <p:spPr>
          <a:xfrm>
            <a:off x="2230452" y="1122986"/>
            <a:ext cx="4062226" cy="1169027"/>
          </a:xfrm>
          <a:prstGeom prst="rect">
            <a:avLst/>
          </a:prstGeom>
          <a:solidFill>
            <a:schemeClr val="bg1"/>
          </a:solidFill>
          <a:ln>
            <a:solidFill>
              <a:schemeClr val="accent1">
                <a:shade val="50000"/>
              </a:schemeClr>
            </a:solidFill>
          </a:ln>
        </p:spPr>
        <p:txBody>
          <a:bodyPr vert="horz" lIns="91440" tIns="45720" rIns="91440" bIns="45720" rtlCol="0">
            <a:normAutofit fontScale="92500" lnSpcReduction="20000"/>
          </a:bodyPr>
          <a:lstStyle>
            <a:lvl1pPr marL="227013" indent="-173038" algn="l" defTabSz="685800" rtl="0" eaLnBrk="1" latinLnBrk="0" hangingPunct="1">
              <a:lnSpc>
                <a:spcPct val="120000"/>
              </a:lnSpc>
              <a:spcBef>
                <a:spcPts val="1000"/>
              </a:spcBef>
              <a:buClr>
                <a:schemeClr val="tx2"/>
              </a:buClr>
              <a:buSzPct val="80000"/>
              <a:buFont typeface="Wingdings 3" panose="05040102010807070707" pitchFamily="18" charset="2"/>
              <a:buChar char=""/>
              <a:defRPr sz="2800" kern="1200">
                <a:solidFill>
                  <a:schemeClr val="tx1"/>
                </a:solidFill>
                <a:latin typeface="+mn-lt"/>
                <a:ea typeface="+mn-ea"/>
                <a:cs typeface="+mn-cs"/>
              </a:defRPr>
            </a:lvl1pPr>
            <a:lvl2pPr marL="39846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2400" kern="1200">
                <a:solidFill>
                  <a:schemeClr val="tx1">
                    <a:lumMod val="75000"/>
                    <a:lumOff val="25000"/>
                  </a:schemeClr>
                </a:solidFill>
                <a:latin typeface="+mn-lt"/>
                <a:ea typeface="+mn-ea"/>
                <a:cs typeface="+mn-cs"/>
              </a:defRPr>
            </a:lvl2pPr>
            <a:lvl3pPr marL="56991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2000" kern="1200">
                <a:solidFill>
                  <a:schemeClr val="tx1">
                    <a:lumMod val="75000"/>
                    <a:lumOff val="25000"/>
                  </a:schemeClr>
                </a:solidFill>
                <a:latin typeface="+mn-lt"/>
                <a:ea typeface="+mn-ea"/>
                <a:cs typeface="+mn-cs"/>
              </a:defRPr>
            </a:lvl3pPr>
            <a:lvl4pPr marL="742950" indent="-173038"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4pPr>
            <a:lvl5pPr marL="914400"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a:lstStyle>
          <a:p>
            <a:pPr marL="53975" indent="0">
              <a:buNone/>
            </a:pPr>
            <a:r>
              <a:rPr lang="en-US" sz="1600" dirty="0"/>
              <a:t>HEP funded $2.0B in projects from FY 1996-2015 (14% of total budget)</a:t>
            </a:r>
          </a:p>
          <a:p>
            <a:pPr marL="53975" indent="0">
              <a:buNone/>
            </a:pPr>
            <a:r>
              <a:rPr lang="en-US" sz="1600" dirty="0"/>
              <a:t>HEP funded $1.4B in projects from FY 2016-2020 (30% of total budget)</a:t>
            </a:r>
          </a:p>
        </p:txBody>
      </p:sp>
      <p:cxnSp>
        <p:nvCxnSpPr>
          <p:cNvPr id="9" name="Straight Connector 8">
            <a:extLst>
              <a:ext uri="{FF2B5EF4-FFF2-40B4-BE49-F238E27FC236}">
                <a16:creationId xmlns:a16="http://schemas.microsoft.com/office/drawing/2014/main" id="{AB295407-9C97-4A99-B056-8DED39543496}"/>
              </a:ext>
            </a:extLst>
          </p:cNvPr>
          <p:cNvCxnSpPr>
            <a:cxnSpLocks/>
          </p:cNvCxnSpPr>
          <p:nvPr/>
        </p:nvCxnSpPr>
        <p:spPr>
          <a:xfrm flipH="1" flipV="1">
            <a:off x="6913548" y="1105814"/>
            <a:ext cx="66092" cy="3697762"/>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0" name="Right Arrow 9">
            <a:extLst>
              <a:ext uri="{FF2B5EF4-FFF2-40B4-BE49-F238E27FC236}">
                <a16:creationId xmlns:a16="http://schemas.microsoft.com/office/drawing/2014/main" id="{19FB8B6E-F695-4BDD-9265-B99A2DC24206}"/>
              </a:ext>
            </a:extLst>
          </p:cNvPr>
          <p:cNvSpPr/>
          <p:nvPr/>
        </p:nvSpPr>
        <p:spPr>
          <a:xfrm>
            <a:off x="6979642" y="966205"/>
            <a:ext cx="1308683" cy="531990"/>
          </a:xfrm>
          <a:prstGeom prst="rightArrow">
            <a:avLst>
              <a:gd name="adj1" fmla="val 50000"/>
              <a:gd name="adj2" fmla="val 411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Current P5</a:t>
            </a:r>
          </a:p>
        </p:txBody>
      </p:sp>
      <p:sp>
        <p:nvSpPr>
          <p:cNvPr id="3" name="Date Placeholder 2">
            <a:extLst>
              <a:ext uri="{FF2B5EF4-FFF2-40B4-BE49-F238E27FC236}">
                <a16:creationId xmlns:a16="http://schemas.microsoft.com/office/drawing/2014/main" id="{6834C0F8-C997-42AB-91F1-FE8E400BC48B}"/>
              </a:ext>
            </a:extLst>
          </p:cNvPr>
          <p:cNvSpPr>
            <a:spLocks noGrp="1"/>
          </p:cNvSpPr>
          <p:nvPr>
            <p:ph type="dt" sz="half" idx="10"/>
          </p:nvPr>
        </p:nvSpPr>
        <p:spPr>
          <a:xfrm>
            <a:off x="3292470" y="6486729"/>
            <a:ext cx="1746806" cy="365125"/>
          </a:xfrm>
        </p:spPr>
        <p:txBody>
          <a:bodyPr/>
          <a:lstStyle/>
          <a:p>
            <a:r>
              <a:rPr lang="en-US"/>
              <a:t>12 August 2020</a:t>
            </a:r>
            <a:endParaRPr lang="en-US" dirty="0"/>
          </a:p>
        </p:txBody>
      </p:sp>
    </p:spTree>
    <p:extLst>
      <p:ext uri="{BB962C8B-B14F-4D97-AF65-F5344CB8AC3E}">
        <p14:creationId xmlns:p14="http://schemas.microsoft.com/office/powerpoint/2010/main" val="9968697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Image result for lsst"/>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166610" y="2415905"/>
            <a:ext cx="1947705" cy="1460779"/>
          </a:xfrm>
          <a:prstGeom prst="rect">
            <a:avLst/>
          </a:prstGeom>
          <a:solidFill>
            <a:srgbClr val="FFFFFF">
              <a:shade val="85000"/>
            </a:srgbClr>
          </a:solidFill>
          <a:ln w="28575"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itle 1"/>
          <p:cNvSpPr>
            <a:spLocks noGrp="1"/>
          </p:cNvSpPr>
          <p:nvPr>
            <p:ph type="title"/>
          </p:nvPr>
        </p:nvSpPr>
        <p:spPr/>
        <p:txBody>
          <a:bodyPr>
            <a:normAutofit/>
          </a:bodyPr>
          <a:lstStyle/>
          <a:p>
            <a:r>
              <a:rPr lang="en-US" sz="3000" dirty="0"/>
              <a:t>Delivery of Early Science from New Projects</a:t>
            </a:r>
          </a:p>
        </p:txBody>
      </p:sp>
      <p:sp>
        <p:nvSpPr>
          <p:cNvPr id="3" name="Content Placeholder 2"/>
          <p:cNvSpPr>
            <a:spLocks noGrp="1"/>
          </p:cNvSpPr>
          <p:nvPr>
            <p:ph idx="1"/>
          </p:nvPr>
        </p:nvSpPr>
        <p:spPr>
          <a:xfrm>
            <a:off x="304802" y="946211"/>
            <a:ext cx="4626601" cy="5820314"/>
          </a:xfrm>
        </p:spPr>
        <p:txBody>
          <a:bodyPr>
            <a:normAutofit fontScale="62500" lnSpcReduction="20000"/>
          </a:bodyPr>
          <a:lstStyle/>
          <a:p>
            <a:r>
              <a:rPr lang="en-US" sz="2900" dirty="0"/>
              <a:t>By FY 2020, </a:t>
            </a:r>
            <a:r>
              <a:rPr lang="en-US" sz="2900" b="1" dirty="0"/>
              <a:t>eight</a:t>
            </a:r>
            <a:r>
              <a:rPr lang="en-US" sz="2900" dirty="0"/>
              <a:t> projects recommended by P5 have received final funding</a:t>
            </a:r>
          </a:p>
          <a:p>
            <a:pPr lvl="1"/>
            <a:r>
              <a:rPr lang="en-US" sz="2500" dirty="0"/>
              <a:t>Muon g-2, CMS Upgrade, ATLAS Upgrade, LSSTcam, Mu2e, LZ, SuperCDMS-SNOLAB, DESI</a:t>
            </a:r>
          </a:p>
          <a:p>
            <a:pPr lvl="1"/>
            <a:r>
              <a:rPr lang="en-US" sz="2500" b="1" dirty="0"/>
              <a:t>DOE Total Project Costs ~ 650M </a:t>
            </a:r>
            <a:br>
              <a:rPr lang="en-US" sz="2500" b="1" dirty="0"/>
            </a:br>
            <a:r>
              <a:rPr lang="en-US" sz="2500" b="1" dirty="0"/>
              <a:t>(FY 2010-2019)</a:t>
            </a:r>
          </a:p>
          <a:p>
            <a:pPr lvl="1"/>
            <a:r>
              <a:rPr lang="en-US" sz="2500" dirty="0"/>
              <a:t>Research has been reduced or constrained for a decade while building next generation of instruments for HEP</a:t>
            </a:r>
          </a:p>
          <a:p>
            <a:pPr>
              <a:spcBef>
                <a:spcPts val="0"/>
              </a:spcBef>
            </a:pPr>
            <a:r>
              <a:rPr lang="en-US" sz="2900" dirty="0"/>
              <a:t>HEP recognizes the urgency to increase support to Research to </a:t>
            </a:r>
            <a:r>
              <a:rPr lang="en-US" sz="2900" b="1" dirty="0">
                <a:solidFill>
                  <a:srgbClr val="0070C0"/>
                </a:solidFill>
              </a:rPr>
              <a:t>ensure efficient, reliable, and high quality physics data taking</a:t>
            </a:r>
            <a:r>
              <a:rPr lang="en-US" sz="2900" dirty="0"/>
              <a:t>, </a:t>
            </a:r>
            <a:br>
              <a:rPr lang="en-US" sz="2900" dirty="0"/>
            </a:br>
            <a:r>
              <a:rPr lang="en-US" sz="2900" dirty="0"/>
              <a:t>and to augment efforts towards </a:t>
            </a:r>
            <a:br>
              <a:rPr lang="en-US" sz="2900" dirty="0"/>
            </a:br>
            <a:r>
              <a:rPr lang="en-US" sz="2900" dirty="0"/>
              <a:t>early &amp; visible science.</a:t>
            </a:r>
          </a:p>
          <a:p>
            <a:pPr lvl="1"/>
            <a:r>
              <a:rPr lang="en-US" sz="2500" dirty="0"/>
              <a:t>Boost the number of graduate </a:t>
            </a:r>
            <a:br>
              <a:rPr lang="en-US" sz="2500" dirty="0"/>
            </a:br>
            <a:r>
              <a:rPr lang="en-US" sz="2500" dirty="0"/>
              <a:t>students &amp; post-docs </a:t>
            </a:r>
          </a:p>
        </p:txBody>
      </p:sp>
      <p:sp>
        <p:nvSpPr>
          <p:cNvPr id="4" name="Footer Placeholder 3"/>
          <p:cNvSpPr>
            <a:spLocks noGrp="1"/>
          </p:cNvSpPr>
          <p:nvPr>
            <p:ph type="ftr" sz="quarter" idx="11"/>
          </p:nvPr>
        </p:nvSpPr>
        <p:spPr/>
        <p:txBody>
          <a:bodyPr/>
          <a:lstStyle/>
          <a:p>
            <a:r>
              <a:rPr lang="en-US" dirty="0">
                <a:solidFill>
                  <a:srgbClr val="0F3F66"/>
                </a:solidFill>
              </a:rPr>
              <a:t>HEP @ 53rd Annual Users Mtg</a:t>
            </a:r>
          </a:p>
        </p:txBody>
      </p:sp>
      <p:sp>
        <p:nvSpPr>
          <p:cNvPr id="5" name="Slide Number Placeholder 4"/>
          <p:cNvSpPr>
            <a:spLocks noGrp="1"/>
          </p:cNvSpPr>
          <p:nvPr>
            <p:ph type="sldNum" sz="quarter" idx="12"/>
          </p:nvPr>
        </p:nvSpPr>
        <p:spPr/>
        <p:txBody>
          <a:bodyPr/>
          <a:lstStyle/>
          <a:p>
            <a:fld id="{600448BA-62AF-4340-AB5F-316C0E06117B}" type="slidenum">
              <a:rPr lang="en-US" smtClean="0">
                <a:solidFill>
                  <a:srgbClr val="0F3F66"/>
                </a:solidFill>
              </a:rPr>
              <a:pPr/>
              <a:t>44</a:t>
            </a:fld>
            <a:endParaRPr lang="en-US">
              <a:solidFill>
                <a:srgbClr val="0F3F66"/>
              </a:solidFill>
            </a:endParaRPr>
          </a:p>
        </p:txBody>
      </p:sp>
      <p:grpSp>
        <p:nvGrpSpPr>
          <p:cNvPr id="7" name="Group 6"/>
          <p:cNvGrpSpPr/>
          <p:nvPr/>
        </p:nvGrpSpPr>
        <p:grpSpPr>
          <a:xfrm>
            <a:off x="7149686" y="1030291"/>
            <a:ext cx="1998821" cy="5282948"/>
            <a:chOff x="6730642" y="1030290"/>
            <a:chExt cx="2343215" cy="6193191"/>
          </a:xfrm>
        </p:grpSpPr>
        <p:pic>
          <p:nvPicPr>
            <p:cNvPr id="8" name="Picture 2" descr="http://news.fnal.gov/wp-content/uploads/2018/02/muon-g-2-17-0188-1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50482" y="1030290"/>
              <a:ext cx="2295144" cy="1532188"/>
            </a:xfrm>
            <a:prstGeom prst="rect">
              <a:avLst/>
            </a:prstGeom>
            <a:solidFill>
              <a:srgbClr val="FFFFFF">
                <a:shade val="85000"/>
              </a:srgbClr>
            </a:solidFill>
            <a:ln w="28575"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0" name="TextBox 12"/>
            <p:cNvSpPr txBox="1"/>
            <p:nvPr/>
          </p:nvSpPr>
          <p:spPr>
            <a:xfrm>
              <a:off x="6776325" y="2169129"/>
              <a:ext cx="2297532" cy="432967"/>
            </a:xfrm>
            <a:prstGeom prst="rect">
              <a:avLst/>
            </a:prstGeom>
            <a:noFill/>
          </p:spPr>
          <p:txBody>
            <a:bodyPr wrap="square" rtlCol="0">
              <a:spAutoFit/>
            </a:bodyPr>
            <a:lstStyle/>
            <a:p>
              <a:pPr algn="ctr"/>
              <a:r>
                <a:rPr lang="en-US" dirty="0">
                  <a:solidFill>
                    <a:prstClr val="white"/>
                  </a:solidFill>
                  <a:effectLst>
                    <a:glow rad="152400">
                      <a:prstClr val="black">
                        <a:alpha val="40000"/>
                      </a:prstClr>
                    </a:glow>
                  </a:effectLst>
                </a:rPr>
                <a:t>Muon g-2</a:t>
              </a:r>
            </a:p>
          </p:txBody>
        </p:sp>
        <p:sp>
          <p:nvSpPr>
            <p:cNvPr id="12" name="TextBox 15"/>
            <p:cNvSpPr txBox="1"/>
            <p:nvPr/>
          </p:nvSpPr>
          <p:spPr>
            <a:xfrm>
              <a:off x="6748094" y="4027958"/>
              <a:ext cx="2297532" cy="432967"/>
            </a:xfrm>
            <a:prstGeom prst="rect">
              <a:avLst/>
            </a:prstGeom>
            <a:noFill/>
          </p:spPr>
          <p:txBody>
            <a:bodyPr wrap="square" rtlCol="0">
              <a:spAutoFit/>
            </a:bodyPr>
            <a:lstStyle/>
            <a:p>
              <a:pPr algn="ctr"/>
              <a:r>
                <a:rPr lang="en-US" dirty="0">
                  <a:solidFill>
                    <a:prstClr val="white"/>
                  </a:solidFill>
                  <a:effectLst>
                    <a:glow rad="152400">
                      <a:prstClr val="black">
                        <a:alpha val="40000"/>
                      </a:prstClr>
                    </a:glow>
                  </a:effectLst>
                </a:rPr>
                <a:t>LSSTcam</a:t>
              </a:r>
            </a:p>
          </p:txBody>
        </p:sp>
        <p:pic>
          <p:nvPicPr>
            <p:cNvPr id="2052" name="Picture 4" descr="Image result for desi experiment"/>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748093" y="4397291"/>
              <a:ext cx="2285681" cy="1536978"/>
            </a:xfrm>
            <a:prstGeom prst="rect">
              <a:avLst/>
            </a:prstGeom>
            <a:solidFill>
              <a:srgbClr val="FFFFFF">
                <a:shade val="85000"/>
              </a:srgbClr>
            </a:solidFill>
            <a:ln w="28575"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4" name="TextBox 17"/>
            <p:cNvSpPr txBox="1"/>
            <p:nvPr/>
          </p:nvSpPr>
          <p:spPr>
            <a:xfrm>
              <a:off x="6753693" y="5571957"/>
              <a:ext cx="2297532" cy="432967"/>
            </a:xfrm>
            <a:prstGeom prst="rect">
              <a:avLst/>
            </a:prstGeom>
            <a:noFill/>
          </p:spPr>
          <p:txBody>
            <a:bodyPr wrap="square" rtlCol="0">
              <a:spAutoFit/>
            </a:bodyPr>
            <a:lstStyle/>
            <a:p>
              <a:pPr algn="ctr"/>
              <a:r>
                <a:rPr lang="en-US" dirty="0">
                  <a:solidFill>
                    <a:prstClr val="white"/>
                  </a:solidFill>
                  <a:effectLst>
                    <a:glow rad="152400">
                      <a:prstClr val="black">
                        <a:alpha val="40000"/>
                      </a:prstClr>
                    </a:glow>
                  </a:effectLst>
                </a:rPr>
                <a:t>DESI</a:t>
              </a:r>
            </a:p>
          </p:txBody>
        </p:sp>
        <p:pic>
          <p:nvPicPr>
            <p:cNvPr id="2054" name="Picture 6" descr="Image result for supercdms snolab"/>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742604" y="5934269"/>
              <a:ext cx="2291933" cy="1289212"/>
            </a:xfrm>
            <a:prstGeom prst="rect">
              <a:avLst/>
            </a:prstGeom>
            <a:solidFill>
              <a:srgbClr val="FFFFFF">
                <a:shade val="85000"/>
              </a:srgbClr>
            </a:solidFill>
            <a:ln w="28575"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7" name="TextBox 21"/>
            <p:cNvSpPr txBox="1"/>
            <p:nvPr/>
          </p:nvSpPr>
          <p:spPr>
            <a:xfrm>
              <a:off x="6730642" y="6848074"/>
              <a:ext cx="2324138" cy="324725"/>
            </a:xfrm>
            <a:prstGeom prst="rect">
              <a:avLst/>
            </a:prstGeom>
            <a:noFill/>
          </p:spPr>
          <p:txBody>
            <a:bodyPr wrap="square" rtlCol="0">
              <a:spAutoFit/>
            </a:bodyPr>
            <a:lstStyle/>
            <a:p>
              <a:pPr algn="ctr"/>
              <a:r>
                <a:rPr lang="en-US" sz="1200" dirty="0">
                  <a:solidFill>
                    <a:prstClr val="white"/>
                  </a:solidFill>
                  <a:effectLst>
                    <a:glow rad="152400">
                      <a:prstClr val="black">
                        <a:alpha val="40000"/>
                      </a:prstClr>
                    </a:glow>
                  </a:effectLst>
                </a:rPr>
                <a:t>SuperCDMS SNOLAB</a:t>
              </a:r>
            </a:p>
          </p:txBody>
        </p:sp>
      </p:grpSp>
      <p:grpSp>
        <p:nvGrpSpPr>
          <p:cNvPr id="9" name="Group 28"/>
          <p:cNvGrpSpPr/>
          <p:nvPr/>
        </p:nvGrpSpPr>
        <p:grpSpPr>
          <a:xfrm>
            <a:off x="4914380" y="1030290"/>
            <a:ext cx="2232917" cy="5338494"/>
            <a:chOff x="4063918" y="1030290"/>
            <a:chExt cx="2672326" cy="6389040"/>
          </a:xfrm>
        </p:grpSpPr>
        <p:pic>
          <p:nvPicPr>
            <p:cNvPr id="14" name="Picture 1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063918" y="1030290"/>
              <a:ext cx="2672326" cy="1767398"/>
            </a:xfrm>
            <a:prstGeom prst="rect">
              <a:avLst/>
            </a:prstGeom>
            <a:solidFill>
              <a:srgbClr val="FFFFFF">
                <a:shade val="85000"/>
              </a:srgbClr>
            </a:solidFill>
            <a:ln w="28575"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085413" y="2808849"/>
              <a:ext cx="2650831" cy="1767398"/>
            </a:xfrm>
            <a:prstGeom prst="rect">
              <a:avLst/>
            </a:prstGeom>
            <a:solidFill>
              <a:srgbClr val="FFFFFF">
                <a:shade val="85000"/>
              </a:srgbClr>
            </a:solidFill>
            <a:ln w="28575"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 name="TextBox 19"/>
            <p:cNvSpPr txBox="1"/>
            <p:nvPr/>
          </p:nvSpPr>
          <p:spPr>
            <a:xfrm>
              <a:off x="4063918" y="2416103"/>
              <a:ext cx="2648934" cy="442012"/>
            </a:xfrm>
            <a:prstGeom prst="rect">
              <a:avLst/>
            </a:prstGeom>
            <a:noFill/>
          </p:spPr>
          <p:txBody>
            <a:bodyPr wrap="square" rtlCol="0">
              <a:spAutoFit/>
            </a:bodyPr>
            <a:lstStyle/>
            <a:p>
              <a:pPr algn="ctr"/>
              <a:r>
                <a:rPr lang="en-US" dirty="0">
                  <a:solidFill>
                    <a:prstClr val="white"/>
                  </a:solidFill>
                  <a:effectLst>
                    <a:glow rad="152400">
                      <a:prstClr val="black">
                        <a:alpha val="40000"/>
                      </a:prstClr>
                    </a:glow>
                  </a:effectLst>
                </a:rPr>
                <a:t>ATLAS</a:t>
              </a:r>
            </a:p>
          </p:txBody>
        </p:sp>
        <p:sp>
          <p:nvSpPr>
            <p:cNvPr id="21" name="TextBox 20"/>
            <p:cNvSpPr txBox="1"/>
            <p:nvPr/>
          </p:nvSpPr>
          <p:spPr>
            <a:xfrm>
              <a:off x="4085412" y="4192252"/>
              <a:ext cx="2645230" cy="442012"/>
            </a:xfrm>
            <a:prstGeom prst="rect">
              <a:avLst/>
            </a:prstGeom>
            <a:noFill/>
          </p:spPr>
          <p:txBody>
            <a:bodyPr wrap="square" rtlCol="0">
              <a:spAutoFit/>
            </a:bodyPr>
            <a:lstStyle/>
            <a:p>
              <a:pPr algn="ctr"/>
              <a:r>
                <a:rPr lang="en-US" dirty="0">
                  <a:solidFill>
                    <a:prstClr val="white"/>
                  </a:solidFill>
                  <a:effectLst>
                    <a:glow rad="152400">
                      <a:prstClr val="black">
                        <a:alpha val="40000"/>
                      </a:prstClr>
                    </a:glow>
                  </a:effectLst>
                </a:rPr>
                <a:t>CMS</a:t>
              </a:r>
            </a:p>
          </p:txBody>
        </p:sp>
        <p:pic>
          <p:nvPicPr>
            <p:cNvPr id="2050" name="Picture 2" descr="Related image"/>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063919" y="4591536"/>
              <a:ext cx="2666724" cy="1500033"/>
            </a:xfrm>
            <a:prstGeom prst="rect">
              <a:avLst/>
            </a:prstGeom>
            <a:solidFill>
              <a:srgbClr val="FFFFFF">
                <a:shade val="85000"/>
              </a:srgbClr>
            </a:solidFill>
            <a:ln w="28575"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5" name="TextBox 24"/>
            <p:cNvSpPr txBox="1"/>
            <p:nvPr/>
          </p:nvSpPr>
          <p:spPr>
            <a:xfrm>
              <a:off x="4085413" y="5722237"/>
              <a:ext cx="2645230" cy="442012"/>
            </a:xfrm>
            <a:prstGeom prst="rect">
              <a:avLst/>
            </a:prstGeom>
            <a:noFill/>
          </p:spPr>
          <p:txBody>
            <a:bodyPr wrap="square" rtlCol="0">
              <a:spAutoFit/>
            </a:bodyPr>
            <a:lstStyle/>
            <a:p>
              <a:pPr algn="ctr"/>
              <a:r>
                <a:rPr lang="en-US" dirty="0">
                  <a:solidFill>
                    <a:prstClr val="white"/>
                  </a:solidFill>
                  <a:effectLst>
                    <a:glow rad="152400">
                      <a:prstClr val="black">
                        <a:alpha val="40000"/>
                      </a:prstClr>
                    </a:glow>
                  </a:effectLst>
                </a:rPr>
                <a:t>LZ</a:t>
              </a:r>
            </a:p>
          </p:txBody>
        </p:sp>
        <p:pic>
          <p:nvPicPr>
            <p:cNvPr id="2056" name="Picture 8" descr="Image result for mu2e"/>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067547" y="6104651"/>
              <a:ext cx="2659125" cy="1241999"/>
            </a:xfrm>
            <a:prstGeom prst="rect">
              <a:avLst/>
            </a:prstGeom>
            <a:solidFill>
              <a:srgbClr val="FFFFFF">
                <a:shade val="85000"/>
              </a:srgbClr>
            </a:solidFill>
            <a:ln w="28575"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3" name="TextBox 32"/>
            <p:cNvSpPr txBox="1"/>
            <p:nvPr/>
          </p:nvSpPr>
          <p:spPr>
            <a:xfrm>
              <a:off x="4085412" y="6977318"/>
              <a:ext cx="2627441" cy="442012"/>
            </a:xfrm>
            <a:prstGeom prst="rect">
              <a:avLst/>
            </a:prstGeom>
            <a:noFill/>
          </p:spPr>
          <p:txBody>
            <a:bodyPr wrap="square" rtlCol="0">
              <a:spAutoFit/>
            </a:bodyPr>
            <a:lstStyle/>
            <a:p>
              <a:pPr algn="ctr"/>
              <a:r>
                <a:rPr lang="en-US" dirty="0">
                  <a:solidFill>
                    <a:prstClr val="white"/>
                  </a:solidFill>
                  <a:effectLst>
                    <a:glow rad="152400">
                      <a:prstClr val="black">
                        <a:alpha val="40000"/>
                      </a:prstClr>
                    </a:glow>
                  </a:effectLst>
                </a:rPr>
                <a:t>Mu2e</a:t>
              </a:r>
            </a:p>
          </p:txBody>
        </p:sp>
      </p:grpSp>
      <p:sp>
        <p:nvSpPr>
          <p:cNvPr id="6" name="Date Placeholder 5">
            <a:extLst>
              <a:ext uri="{FF2B5EF4-FFF2-40B4-BE49-F238E27FC236}">
                <a16:creationId xmlns:a16="http://schemas.microsoft.com/office/drawing/2014/main" id="{5445B054-2AE8-4270-9F35-5FE1D43A1088}"/>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1738964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Quantum Information Science (QIS)</a:t>
            </a:r>
          </a:p>
        </p:txBody>
      </p:sp>
      <p:sp>
        <p:nvSpPr>
          <p:cNvPr id="20" name="Content Placeholder 2"/>
          <p:cNvSpPr>
            <a:spLocks noGrp="1"/>
          </p:cNvSpPr>
          <p:nvPr>
            <p:ph idx="1"/>
          </p:nvPr>
        </p:nvSpPr>
        <p:spPr>
          <a:xfrm>
            <a:off x="210208" y="1017332"/>
            <a:ext cx="8757582" cy="5457040"/>
          </a:xfrm>
        </p:spPr>
        <p:txBody>
          <a:bodyPr>
            <a:normAutofit fontScale="55000" lnSpcReduction="20000"/>
          </a:bodyPr>
          <a:lstStyle/>
          <a:p>
            <a:r>
              <a:rPr lang="en-US" sz="2900" dirty="0"/>
              <a:t>HEP QIS budget in FY 2020 ($38.5M) supports:</a:t>
            </a:r>
          </a:p>
          <a:p>
            <a:pPr lvl="1"/>
            <a:r>
              <a:rPr lang="en-US" dirty="0"/>
              <a:t>Multidisciplinary SC Quantum Information Science (QIS) Research </a:t>
            </a:r>
            <a:br>
              <a:rPr lang="en-US" dirty="0"/>
            </a:br>
            <a:r>
              <a:rPr lang="en-US" dirty="0"/>
              <a:t>Centers in support of the National Quantum Initiative</a:t>
            </a:r>
          </a:p>
          <a:p>
            <a:pPr lvl="1"/>
            <a:r>
              <a:rPr lang="en-US" dirty="0"/>
              <a:t>HEP QIS research program, Quantum Information Science Enabled </a:t>
            </a:r>
            <a:br>
              <a:rPr lang="en-US" dirty="0"/>
            </a:br>
            <a:r>
              <a:rPr lang="en-US" dirty="0"/>
              <a:t>Discovery (</a:t>
            </a:r>
            <a:r>
              <a:rPr lang="en-US" dirty="0" err="1"/>
              <a:t>QuantISED</a:t>
            </a:r>
            <a:r>
              <a:rPr lang="en-US" dirty="0"/>
              <a:t>)</a:t>
            </a:r>
          </a:p>
          <a:p>
            <a:r>
              <a:rPr lang="en-US" sz="2900" dirty="0" err="1"/>
              <a:t>QuantISED</a:t>
            </a:r>
            <a:r>
              <a:rPr lang="en-US" sz="2900" dirty="0"/>
              <a:t> topics are aligned to OSTP QIS categories</a:t>
            </a:r>
          </a:p>
          <a:p>
            <a:pPr lvl="1"/>
            <a:r>
              <a:rPr lang="en-US" dirty="0" err="1"/>
              <a:t>QuantISED</a:t>
            </a:r>
            <a:r>
              <a:rPr lang="en-US" dirty="0"/>
              <a:t> is coordinated with and reports to SC, DOE, and OSTP</a:t>
            </a:r>
          </a:p>
          <a:p>
            <a:r>
              <a:rPr lang="en-US" sz="2900" dirty="0">
                <a:solidFill>
                  <a:srgbClr val="0070C0"/>
                </a:solidFill>
              </a:rPr>
              <a:t>HEP competed </a:t>
            </a:r>
            <a:r>
              <a:rPr lang="en-US" sz="2900" dirty="0" err="1">
                <a:solidFill>
                  <a:srgbClr val="0070C0"/>
                </a:solidFill>
              </a:rPr>
              <a:t>QuantISED</a:t>
            </a:r>
            <a:r>
              <a:rPr lang="en-US" sz="2900" dirty="0">
                <a:solidFill>
                  <a:srgbClr val="0070C0"/>
                </a:solidFill>
              </a:rPr>
              <a:t> in FY 2018 &amp; 2019 and seeded </a:t>
            </a:r>
            <a:br>
              <a:rPr lang="en-US" sz="2900" dirty="0">
                <a:solidFill>
                  <a:srgbClr val="0070C0"/>
                </a:solidFill>
              </a:rPr>
            </a:br>
            <a:r>
              <a:rPr lang="en-US" sz="2900" dirty="0">
                <a:solidFill>
                  <a:srgbClr val="0070C0"/>
                </a:solidFill>
              </a:rPr>
              <a:t>HEP-QIS interdisciplinary research at Labs &amp; Universities</a:t>
            </a:r>
          </a:p>
          <a:p>
            <a:pPr lvl="1"/>
            <a:r>
              <a:rPr lang="en-US" dirty="0"/>
              <a:t>FY 2020 Lab plan: Consolidate FY 2018-initiated programs for three-</a:t>
            </a:r>
            <a:br>
              <a:rPr lang="en-US" dirty="0"/>
            </a:br>
            <a:r>
              <a:rPr lang="en-US" dirty="0"/>
              <a:t>year efforts through peer-reviewed renewal proposals, totaling </a:t>
            </a:r>
            <a:br>
              <a:rPr lang="en-US" dirty="0"/>
            </a:br>
            <a:r>
              <a:rPr lang="en-US" dirty="0"/>
              <a:t>about $14M/year for three years. The Lab programs engage multiple university collaborators.</a:t>
            </a:r>
          </a:p>
          <a:p>
            <a:pPr lvl="1"/>
            <a:r>
              <a:rPr lang="en-US" dirty="0"/>
              <a:t>FY 2020 University consortia renewal proposals focused on the subcategories identified in research above; HEP recommended 5 university awards totaling about $3M/year for three years</a:t>
            </a:r>
          </a:p>
          <a:p>
            <a:pPr lvl="1"/>
            <a:r>
              <a:rPr lang="en-US" dirty="0"/>
              <a:t>We expect FY 2019 awards to apply for renewals next year</a:t>
            </a:r>
          </a:p>
          <a:p>
            <a:r>
              <a:rPr lang="en-US" dirty="0">
                <a:solidFill>
                  <a:srgbClr val="0070C0"/>
                </a:solidFill>
              </a:rPr>
              <a:t>The SC QIS PI meeting that was planned for March 2020 has been postponed to 2021 </a:t>
            </a:r>
            <a:r>
              <a:rPr lang="en-US" dirty="0"/>
              <a:t>and will include the SC QIS Research Centers (announcements in late August)</a:t>
            </a:r>
          </a:p>
          <a:p>
            <a:endParaRPr lang="en-US" dirty="0"/>
          </a:p>
        </p:txBody>
      </p:sp>
      <p:sp>
        <p:nvSpPr>
          <p:cNvPr id="5" name="Slide Number Placeholder 4"/>
          <p:cNvSpPr>
            <a:spLocks noGrp="1"/>
          </p:cNvSpPr>
          <p:nvPr>
            <p:ph type="sldNum" sz="quarter" idx="12"/>
          </p:nvPr>
        </p:nvSpPr>
        <p:spPr>
          <a:prstGeom prst="rect">
            <a:avLst/>
          </a:prstGeom>
        </p:spPr>
        <p:txBody>
          <a:bodyPr vert="horz" lIns="68580" tIns="34290" rIns="68580" bIns="34290" rtlCol="0" anchor="ctr"/>
          <a:lstStyle>
            <a:defPPr>
              <a:defRPr lang="en-US"/>
            </a:defPPr>
            <a:lvl1pPr marL="0" algn="r" defTabSz="685800" rtl="0" eaLnBrk="1" latinLnBrk="0" hangingPunct="1">
              <a:defRPr sz="750" kern="1200">
                <a:solidFill>
                  <a:schemeClr val="tx2"/>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defRPr/>
            </a:pPr>
            <a:fld id="{26CA2777-A89F-4130-B308-73BB65955918}" type="slidenum">
              <a:rPr lang="en-US" smtClean="0">
                <a:solidFill>
                  <a:srgbClr val="0F3F66"/>
                </a:solidFill>
              </a:rPr>
              <a:pPr>
                <a:defRPr/>
              </a:pPr>
              <a:t>45</a:t>
            </a:fld>
            <a:endParaRPr lang="en-US">
              <a:solidFill>
                <a:prstClr val="black">
                  <a:tint val="75000"/>
                </a:prstClr>
              </a:solidFill>
              <a:latin typeface="Verdana"/>
            </a:endParaRPr>
          </a:p>
        </p:txBody>
      </p:sp>
      <p:sp>
        <p:nvSpPr>
          <p:cNvPr id="6" name="Rectangle 5">
            <a:extLst>
              <a:ext uri="{FF2B5EF4-FFF2-40B4-BE49-F238E27FC236}">
                <a16:creationId xmlns:a16="http://schemas.microsoft.com/office/drawing/2014/main" id="{FC85F8BB-8138-43D7-A889-675D2F1B3FB9}"/>
              </a:ext>
            </a:extLst>
          </p:cNvPr>
          <p:cNvSpPr/>
          <p:nvPr/>
        </p:nvSpPr>
        <p:spPr>
          <a:xfrm>
            <a:off x="6484882" y="975292"/>
            <a:ext cx="2524945" cy="2877711"/>
          </a:xfrm>
          <a:prstGeom prst="rect">
            <a:avLst/>
          </a:prstGeom>
          <a:ln>
            <a:solidFill>
              <a:schemeClr val="tx2"/>
            </a:solidFill>
          </a:ln>
        </p:spPr>
        <p:txBody>
          <a:bodyPr wrap="square">
            <a:spAutoFit/>
          </a:bodyPr>
          <a:lstStyle/>
          <a:p>
            <a:pPr marL="30361" defTabSz="385763">
              <a:buClr>
                <a:schemeClr val="tx2"/>
              </a:buClr>
              <a:buSzPct val="80000"/>
            </a:pPr>
            <a:r>
              <a:rPr lang="en-US" sz="1400" b="1" dirty="0" err="1"/>
              <a:t>QuantISED</a:t>
            </a:r>
            <a:r>
              <a:rPr lang="en-US" sz="1400" b="1" dirty="0"/>
              <a:t> Topics</a:t>
            </a:r>
          </a:p>
          <a:p>
            <a:pPr marL="30361" defTabSz="385763">
              <a:buClr>
                <a:schemeClr val="tx2"/>
              </a:buClr>
              <a:buSzPct val="80000"/>
            </a:pPr>
            <a:r>
              <a:rPr lang="en-US" sz="700" b="1" dirty="0"/>
              <a:t> </a:t>
            </a:r>
          </a:p>
          <a:p>
            <a:pPr marL="30361" defTabSz="385763">
              <a:buClr>
                <a:schemeClr val="tx2"/>
              </a:buClr>
              <a:buSzPct val="80000"/>
            </a:pPr>
            <a:r>
              <a:rPr lang="en-US" sz="1200" b="1" dirty="0" err="1">
                <a:solidFill>
                  <a:schemeClr val="tx2"/>
                </a:solidFill>
              </a:rPr>
              <a:t>QuantISED</a:t>
            </a:r>
            <a:r>
              <a:rPr lang="en-US" sz="1200" b="1" dirty="0">
                <a:solidFill>
                  <a:schemeClr val="tx2"/>
                </a:solidFill>
              </a:rPr>
              <a:t> Research</a:t>
            </a:r>
          </a:p>
          <a:p>
            <a:pPr marL="214313" indent="-214313" defTabSz="385763">
              <a:buClr>
                <a:schemeClr val="tx2"/>
              </a:buClr>
              <a:buSzPct val="80000"/>
              <a:buFont typeface="Wingdings 3" panose="05040102010807070707" pitchFamily="18" charset="2"/>
              <a:buChar char=""/>
            </a:pPr>
            <a:r>
              <a:rPr lang="en-US" sz="1200" dirty="0">
                <a:solidFill>
                  <a:schemeClr val="tx2"/>
                </a:solidFill>
              </a:rPr>
              <a:t>Cosmos &amp; Qubits &amp; Foundational HEP-QI-QC</a:t>
            </a:r>
          </a:p>
          <a:p>
            <a:pPr marL="214313" indent="-214313" defTabSz="385763">
              <a:buClr>
                <a:schemeClr val="tx2"/>
              </a:buClr>
              <a:buSzPct val="80000"/>
              <a:buFont typeface="Wingdings 3" panose="05040102010807070707" pitchFamily="18" charset="2"/>
              <a:buChar char=""/>
            </a:pPr>
            <a:r>
              <a:rPr lang="en-US" sz="1200" dirty="0">
                <a:solidFill>
                  <a:schemeClr val="tx2"/>
                </a:solidFill>
              </a:rPr>
              <a:t>Quantum Computing for HEP Experiment</a:t>
            </a:r>
          </a:p>
          <a:p>
            <a:pPr marL="214313" indent="-214313" defTabSz="385763">
              <a:buClr>
                <a:schemeClr val="tx2"/>
              </a:buClr>
              <a:buSzPct val="80000"/>
              <a:buFont typeface="Wingdings 3" panose="05040102010807070707" pitchFamily="18" charset="2"/>
              <a:buChar char=""/>
            </a:pPr>
            <a:r>
              <a:rPr lang="en-US" sz="1200" dirty="0">
                <a:solidFill>
                  <a:schemeClr val="tx2"/>
                </a:solidFill>
              </a:rPr>
              <a:t>QIS Based Experiments for P5 Science Drivers</a:t>
            </a:r>
          </a:p>
          <a:p>
            <a:pPr defTabSz="385763">
              <a:buClr>
                <a:schemeClr val="tx2"/>
              </a:buClr>
              <a:buSzPct val="80000"/>
            </a:pPr>
            <a:r>
              <a:rPr lang="en-US" sz="400" dirty="0">
                <a:solidFill>
                  <a:schemeClr val="tx2"/>
                </a:solidFill>
              </a:rPr>
              <a:t> </a:t>
            </a:r>
            <a:endParaRPr lang="en-US" sz="1200" dirty="0">
              <a:solidFill>
                <a:schemeClr val="tx2"/>
              </a:solidFill>
            </a:endParaRPr>
          </a:p>
          <a:p>
            <a:pPr marL="30361" defTabSz="385763">
              <a:buClr>
                <a:schemeClr val="tx2"/>
              </a:buClr>
              <a:buSzPct val="80000"/>
            </a:pPr>
            <a:r>
              <a:rPr lang="en-US" sz="1200" b="1" dirty="0" err="1">
                <a:solidFill>
                  <a:schemeClr val="accent1"/>
                </a:solidFill>
              </a:rPr>
              <a:t>QuantISED</a:t>
            </a:r>
            <a:r>
              <a:rPr lang="en-US" sz="1200" b="1" dirty="0">
                <a:solidFill>
                  <a:schemeClr val="accent1"/>
                </a:solidFill>
              </a:rPr>
              <a:t> Res Technology</a:t>
            </a:r>
          </a:p>
          <a:p>
            <a:pPr marL="214313" indent="-214313" defTabSz="385763">
              <a:buClr>
                <a:schemeClr val="tx2"/>
              </a:buClr>
              <a:buSzPct val="80000"/>
              <a:buFont typeface="Wingdings 3" panose="05040102010807070707" pitchFamily="18" charset="2"/>
              <a:buChar char=""/>
            </a:pPr>
            <a:r>
              <a:rPr lang="en-US" sz="1200" dirty="0">
                <a:solidFill>
                  <a:schemeClr val="accent1"/>
                </a:solidFill>
              </a:rPr>
              <a:t>Quantum Sensors</a:t>
            </a:r>
          </a:p>
          <a:p>
            <a:pPr marL="214313" indent="-214313" defTabSz="385763">
              <a:buClr>
                <a:schemeClr val="tx2"/>
              </a:buClr>
              <a:buSzPct val="80000"/>
              <a:buFont typeface="Wingdings 3" panose="05040102010807070707" pitchFamily="18" charset="2"/>
              <a:buChar char=""/>
            </a:pPr>
            <a:r>
              <a:rPr lang="en-US" sz="1200" dirty="0">
                <a:solidFill>
                  <a:schemeClr val="accent1"/>
                </a:solidFill>
              </a:rPr>
              <a:t>Quantum Communications</a:t>
            </a:r>
          </a:p>
          <a:p>
            <a:pPr marL="214313" indent="-214313" defTabSz="385763">
              <a:buClr>
                <a:schemeClr val="tx2"/>
              </a:buClr>
              <a:buSzPct val="80000"/>
              <a:buFont typeface="Wingdings 3" panose="05040102010807070707" pitchFamily="18" charset="2"/>
              <a:buChar char=""/>
            </a:pPr>
            <a:r>
              <a:rPr lang="en-US" sz="1200" dirty="0">
                <a:solidFill>
                  <a:schemeClr val="accent1"/>
                </a:solidFill>
              </a:rPr>
              <a:t>Quantum Controls, readouts, FPGAs</a:t>
            </a:r>
          </a:p>
        </p:txBody>
      </p:sp>
      <p:sp>
        <p:nvSpPr>
          <p:cNvPr id="7" name="Date Placeholder 6">
            <a:extLst>
              <a:ext uri="{FF2B5EF4-FFF2-40B4-BE49-F238E27FC236}">
                <a16:creationId xmlns:a16="http://schemas.microsoft.com/office/drawing/2014/main" id="{264F859B-87D9-43AB-9915-B4A5B2F129CD}"/>
              </a:ext>
            </a:extLst>
          </p:cNvPr>
          <p:cNvSpPr>
            <a:spLocks noGrp="1"/>
          </p:cNvSpPr>
          <p:nvPr>
            <p:ph type="dt" sz="half" idx="10"/>
          </p:nvPr>
        </p:nvSpPr>
        <p:spPr/>
        <p:txBody>
          <a:bodyPr/>
          <a:lstStyle/>
          <a:p>
            <a:r>
              <a:rPr lang="en-US"/>
              <a:t>12 August 2020</a:t>
            </a:r>
            <a:endParaRPr lang="en-US" dirty="0"/>
          </a:p>
        </p:txBody>
      </p:sp>
      <p:sp>
        <p:nvSpPr>
          <p:cNvPr id="8" name="Footer Placeholder 7">
            <a:extLst>
              <a:ext uri="{FF2B5EF4-FFF2-40B4-BE49-F238E27FC236}">
                <a16:creationId xmlns:a16="http://schemas.microsoft.com/office/drawing/2014/main" id="{83751D74-10F1-4E4D-BCB9-A2826AFB0811}"/>
              </a:ext>
            </a:extLst>
          </p:cNvPr>
          <p:cNvSpPr>
            <a:spLocks noGrp="1"/>
          </p:cNvSpPr>
          <p:nvPr>
            <p:ph type="ftr" sz="quarter" idx="11"/>
          </p:nvPr>
        </p:nvSpPr>
        <p:spPr/>
        <p:txBody>
          <a:bodyPr/>
          <a:lstStyle/>
          <a:p>
            <a:r>
              <a:rPr lang="en-US"/>
              <a:t>HEP @ 53rd Annual Users Mtg</a:t>
            </a:r>
            <a:endParaRPr lang="en-US" dirty="0"/>
          </a:p>
        </p:txBody>
      </p:sp>
    </p:spTree>
    <p:extLst>
      <p:ext uri="{BB962C8B-B14F-4D97-AF65-F5344CB8AC3E}">
        <p14:creationId xmlns:p14="http://schemas.microsoft.com/office/powerpoint/2010/main" val="32094197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CustomShape 5"/>
          <p:cNvSpPr/>
          <p:nvPr/>
        </p:nvSpPr>
        <p:spPr>
          <a:xfrm>
            <a:off x="3292472" y="5408316"/>
            <a:ext cx="5803617" cy="547830"/>
          </a:xfrm>
          <a:prstGeom prst="rect">
            <a:avLst/>
          </a:prstGeom>
          <a:noFill/>
          <a:ln w="12600">
            <a:noFill/>
          </a:ln>
        </p:spPr>
        <p:style>
          <a:lnRef idx="0">
            <a:scrgbClr r="0" g="0" b="0"/>
          </a:lnRef>
          <a:fillRef idx="0">
            <a:scrgbClr r="0" g="0" b="0"/>
          </a:fillRef>
          <a:effectRef idx="0">
            <a:scrgbClr r="0" g="0" b="0"/>
          </a:effectRef>
          <a:fontRef idx="minor"/>
        </p:style>
        <p:txBody>
          <a:bodyPr lIns="34290" rIns="34290"/>
          <a:lstStyle/>
          <a:p>
            <a:r>
              <a:rPr lang="en-US" sz="1200" i="1" spc="-1" dirty="0">
                <a:solidFill>
                  <a:srgbClr val="000000"/>
                </a:solidFill>
                <a:ea typeface="Arial"/>
              </a:rPr>
              <a:t>The </a:t>
            </a:r>
            <a:r>
              <a:rPr lang="en-US" sz="1200" i="1" spc="-1" dirty="0" err="1">
                <a:solidFill>
                  <a:srgbClr val="000000"/>
                </a:solidFill>
                <a:ea typeface="Arial"/>
              </a:rPr>
              <a:t>exascale</a:t>
            </a:r>
            <a:r>
              <a:rPr lang="en-US" sz="1200" i="1" spc="-1" dirty="0">
                <a:solidFill>
                  <a:srgbClr val="000000"/>
                </a:solidFill>
                <a:ea typeface="Arial"/>
              </a:rPr>
              <a:t> systems Aurora (Argonne) and Frontier (Oak Ridge) expected in the 2021/22 timeframe; both systems are &gt;1EF, ~10PB system memory, &gt;200PB file systems at ~10TB/s. One cabinet is roughly 10PF; both systems are CPU/GPU (compute dominated by the GPUs)</a:t>
            </a:r>
            <a:endParaRPr lang="en-US" sz="1200" i="1" spc="-1" dirty="0">
              <a:solidFill>
                <a:prstClr val="black"/>
              </a:solidFill>
            </a:endParaRPr>
          </a:p>
        </p:txBody>
      </p:sp>
      <p:pic>
        <p:nvPicPr>
          <p:cNvPr id="2" name="Picture 1">
            <a:extLst>
              <a:ext uri="{FF2B5EF4-FFF2-40B4-BE49-F238E27FC236}">
                <a16:creationId xmlns:a16="http://schemas.microsoft.com/office/drawing/2014/main" id="{E9316EAF-9AD2-8440-90E3-BC3CA317C5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47913" y="4339181"/>
            <a:ext cx="2397386" cy="1027451"/>
          </a:xfrm>
          <a:prstGeom prst="rect">
            <a:avLst/>
          </a:prstGeom>
        </p:spPr>
      </p:pic>
      <p:pic>
        <p:nvPicPr>
          <p:cNvPr id="3" name="Picture 2">
            <a:extLst>
              <a:ext uri="{FF2B5EF4-FFF2-40B4-BE49-F238E27FC236}">
                <a16:creationId xmlns:a16="http://schemas.microsoft.com/office/drawing/2014/main" id="{3A8C4767-FD78-C146-AB08-C2CDCE443CC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80508" y="4325991"/>
            <a:ext cx="2480310" cy="1091336"/>
          </a:xfrm>
          <a:prstGeom prst="rect">
            <a:avLst/>
          </a:prstGeom>
        </p:spPr>
      </p:pic>
      <p:sp>
        <p:nvSpPr>
          <p:cNvPr id="4" name="Title 3">
            <a:extLst>
              <a:ext uri="{FF2B5EF4-FFF2-40B4-BE49-F238E27FC236}">
                <a16:creationId xmlns:a16="http://schemas.microsoft.com/office/drawing/2014/main" id="{7743E9B2-A0A7-48DA-8AA1-11751599C287}"/>
              </a:ext>
            </a:extLst>
          </p:cNvPr>
          <p:cNvSpPr>
            <a:spLocks noGrp="1"/>
          </p:cNvSpPr>
          <p:nvPr>
            <p:ph type="title"/>
          </p:nvPr>
        </p:nvSpPr>
        <p:spPr/>
        <p:txBody>
          <a:bodyPr>
            <a:normAutofit fontScale="90000"/>
          </a:bodyPr>
          <a:lstStyle/>
          <a:p>
            <a:r>
              <a:rPr lang="en-US" dirty="0"/>
              <a:t>HEP Center for Computational Excellence</a:t>
            </a:r>
          </a:p>
        </p:txBody>
      </p:sp>
      <p:sp>
        <p:nvSpPr>
          <p:cNvPr id="5" name="Content Placeholder 4">
            <a:extLst>
              <a:ext uri="{FF2B5EF4-FFF2-40B4-BE49-F238E27FC236}">
                <a16:creationId xmlns:a16="http://schemas.microsoft.com/office/drawing/2014/main" id="{82D39768-14D3-45BF-A825-DD9C136E7A6A}"/>
              </a:ext>
            </a:extLst>
          </p:cNvPr>
          <p:cNvSpPr>
            <a:spLocks noGrp="1"/>
          </p:cNvSpPr>
          <p:nvPr>
            <p:ph idx="1"/>
          </p:nvPr>
        </p:nvSpPr>
        <p:spPr>
          <a:xfrm>
            <a:off x="274440" y="1051036"/>
            <a:ext cx="3212611" cy="5129049"/>
          </a:xfrm>
        </p:spPr>
        <p:txBody>
          <a:bodyPr>
            <a:normAutofit fontScale="25000" lnSpcReduction="20000"/>
          </a:bodyPr>
          <a:lstStyle/>
          <a:p>
            <a:pPr marL="30361" indent="0">
              <a:buNone/>
            </a:pPr>
            <a:r>
              <a:rPr lang="en-US" sz="7200" b="1" dirty="0"/>
              <a:t>HEP-CCE</a:t>
            </a:r>
            <a:r>
              <a:rPr lang="en-US" sz="6400" b="1" dirty="0"/>
              <a:t> </a:t>
            </a:r>
          </a:p>
          <a:p>
            <a:pPr>
              <a:spcBef>
                <a:spcPts val="600"/>
              </a:spcBef>
            </a:pPr>
            <a:r>
              <a:rPr lang="en-US" sz="5600" dirty="0"/>
              <a:t>Bridge between the broader HEP community, HPC-oriented HEP research teams, and ASCR expertise and resources</a:t>
            </a:r>
          </a:p>
          <a:p>
            <a:pPr>
              <a:spcBef>
                <a:spcPts val="600"/>
              </a:spcBef>
            </a:pPr>
            <a:r>
              <a:rPr lang="en-US" sz="5600" dirty="0"/>
              <a:t>Develop and make available selected HPC tools/capabilities to aid HEP science in coordinated work with ASCR</a:t>
            </a:r>
          </a:p>
          <a:p>
            <a:pPr>
              <a:spcBef>
                <a:spcPts val="600"/>
              </a:spcBef>
            </a:pPr>
            <a:r>
              <a:rPr lang="en-US" sz="5600" dirty="0"/>
              <a:t>Current activity focused on projects to study use of ASCR HPC systems, especially near-future </a:t>
            </a:r>
            <a:r>
              <a:rPr lang="en-US" sz="5600" dirty="0" err="1"/>
              <a:t>exascale</a:t>
            </a:r>
            <a:r>
              <a:rPr lang="en-US" sz="5600" dirty="0"/>
              <a:t> resources, for all HEP frontiers</a:t>
            </a:r>
          </a:p>
          <a:p>
            <a:pPr>
              <a:spcBef>
                <a:spcPts val="600"/>
              </a:spcBef>
            </a:pPr>
            <a:r>
              <a:rPr lang="en-US" sz="5600" dirty="0"/>
              <a:t>Primary targets are experiments taking data in FY 2020+ (ATLAS, CMB-S4, CMS, DESI, DUNE, LSST DESC)</a:t>
            </a:r>
          </a:p>
          <a:p>
            <a:endParaRPr lang="en-US" dirty="0"/>
          </a:p>
          <a:p>
            <a:endParaRPr lang="en-US" dirty="0"/>
          </a:p>
          <a:p>
            <a:endParaRPr lang="en-US" dirty="0"/>
          </a:p>
          <a:p>
            <a:endParaRPr lang="en-US" dirty="0"/>
          </a:p>
        </p:txBody>
      </p:sp>
      <p:sp>
        <p:nvSpPr>
          <p:cNvPr id="10" name="Content Placeholder 4">
            <a:extLst>
              <a:ext uri="{FF2B5EF4-FFF2-40B4-BE49-F238E27FC236}">
                <a16:creationId xmlns:a16="http://schemas.microsoft.com/office/drawing/2014/main" id="{D68F6231-48E5-4D55-B157-6541F4E72A48}"/>
              </a:ext>
            </a:extLst>
          </p:cNvPr>
          <p:cNvSpPr txBox="1">
            <a:spLocks/>
          </p:cNvSpPr>
          <p:nvPr/>
        </p:nvSpPr>
        <p:spPr>
          <a:xfrm>
            <a:off x="3517750" y="1051035"/>
            <a:ext cx="5626250" cy="3548580"/>
          </a:xfrm>
          <a:prstGeom prst="rect">
            <a:avLst/>
          </a:prstGeom>
        </p:spPr>
        <p:txBody>
          <a:bodyPr vert="horz" lIns="68580" tIns="34290" rIns="68580" bIns="34290" rtlCol="0">
            <a:normAutofit fontScale="70000" lnSpcReduction="20000"/>
          </a:bodyPr>
          <a:lstStyle>
            <a:lvl1pPr marL="170260" indent="-129779" algn="l" defTabSz="514350" rtl="0" eaLnBrk="1" latinLnBrk="0" hangingPunct="1">
              <a:lnSpc>
                <a:spcPct val="120000"/>
              </a:lnSpc>
              <a:spcBef>
                <a:spcPts val="750"/>
              </a:spcBef>
              <a:buClr>
                <a:schemeClr val="tx2"/>
              </a:buClr>
              <a:buSzPct val="80000"/>
              <a:buFont typeface="Wingdings 3" panose="05040102010807070707" pitchFamily="18" charset="2"/>
              <a:buChar char=""/>
              <a:defRPr sz="2800" kern="1200">
                <a:solidFill>
                  <a:schemeClr val="tx1"/>
                </a:solidFill>
                <a:latin typeface="+mn-lt"/>
                <a:ea typeface="+mn-ea"/>
                <a:cs typeface="+mn-cs"/>
              </a:defRPr>
            </a:lvl1pPr>
            <a:lvl2pPr marL="298847" indent="-128588" algn="l" defTabSz="514350" rtl="0" eaLnBrk="1" latinLnBrk="0" hangingPunct="1">
              <a:lnSpc>
                <a:spcPct val="120000"/>
              </a:lnSpc>
              <a:spcBef>
                <a:spcPts val="113"/>
              </a:spcBef>
              <a:spcAft>
                <a:spcPts val="225"/>
              </a:spcAft>
              <a:buClr>
                <a:schemeClr val="tx2"/>
              </a:buClr>
              <a:buSzPct val="80000"/>
              <a:buFont typeface="Wingdings 3" panose="05040102010807070707" pitchFamily="18" charset="2"/>
              <a:buChar char=""/>
              <a:defRPr sz="2400" kern="1200">
                <a:solidFill>
                  <a:schemeClr val="tx1">
                    <a:lumMod val="75000"/>
                    <a:lumOff val="25000"/>
                  </a:schemeClr>
                </a:solidFill>
                <a:latin typeface="+mn-lt"/>
                <a:ea typeface="+mn-ea"/>
                <a:cs typeface="+mn-cs"/>
              </a:defRPr>
            </a:lvl2pPr>
            <a:lvl3pPr marL="427435" indent="-128588" algn="l" defTabSz="514350" rtl="0" eaLnBrk="1" latinLnBrk="0" hangingPunct="1">
              <a:lnSpc>
                <a:spcPct val="120000"/>
              </a:lnSpc>
              <a:spcBef>
                <a:spcPts val="113"/>
              </a:spcBef>
              <a:spcAft>
                <a:spcPts val="225"/>
              </a:spcAft>
              <a:buClr>
                <a:schemeClr val="tx2"/>
              </a:buClr>
              <a:buSzPct val="80000"/>
              <a:buFont typeface="Wingdings 3" panose="05040102010807070707" pitchFamily="18" charset="2"/>
              <a:buChar char=""/>
              <a:defRPr sz="2000" kern="1200">
                <a:solidFill>
                  <a:schemeClr val="tx1">
                    <a:lumMod val="75000"/>
                    <a:lumOff val="25000"/>
                  </a:schemeClr>
                </a:solidFill>
                <a:latin typeface="+mn-lt"/>
                <a:ea typeface="+mn-ea"/>
                <a:cs typeface="+mn-cs"/>
              </a:defRPr>
            </a:lvl3pPr>
            <a:lvl4pPr marL="557213" indent="-129779" algn="l" defTabSz="514350" rtl="0" eaLnBrk="1" latinLnBrk="0" hangingPunct="1">
              <a:lnSpc>
                <a:spcPct val="120000"/>
              </a:lnSpc>
              <a:spcBef>
                <a:spcPts val="113"/>
              </a:spcBef>
              <a:spcAft>
                <a:spcPts val="225"/>
              </a:spcAft>
              <a:buClr>
                <a:schemeClr val="tx2"/>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4pPr>
            <a:lvl5pPr marL="685800" indent="-128588" algn="l" defTabSz="514350" rtl="0" eaLnBrk="1" latinLnBrk="0" hangingPunct="1">
              <a:lnSpc>
                <a:spcPct val="120000"/>
              </a:lnSpc>
              <a:spcBef>
                <a:spcPts val="113"/>
              </a:spcBef>
              <a:spcAft>
                <a:spcPts val="225"/>
              </a:spcAft>
              <a:buClr>
                <a:schemeClr val="tx2"/>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5pPr>
            <a:lvl6pPr marL="825000" indent="-128588" algn="l" defTabSz="514350" rtl="0" eaLnBrk="1" latinLnBrk="0" hangingPunct="1">
              <a:lnSpc>
                <a:spcPct val="90000"/>
              </a:lnSpc>
              <a:spcBef>
                <a:spcPts val="113"/>
              </a:spcBef>
              <a:spcAft>
                <a:spcPts val="225"/>
              </a:spcAft>
              <a:buClr>
                <a:schemeClr val="accent1"/>
              </a:buClr>
              <a:buSzPct val="80000"/>
              <a:buFont typeface="Corbel" pitchFamily="34" charset="0"/>
              <a:buChar char="•"/>
              <a:defRPr sz="1050" kern="1200">
                <a:solidFill>
                  <a:schemeClr val="accent1"/>
                </a:solidFill>
                <a:latin typeface="+mn-lt"/>
                <a:ea typeface="+mn-ea"/>
                <a:cs typeface="+mn-cs"/>
              </a:defRPr>
            </a:lvl6pPr>
            <a:lvl7pPr marL="975000" indent="-128588" algn="l" defTabSz="514350" rtl="0" eaLnBrk="1" latinLnBrk="0" hangingPunct="1">
              <a:lnSpc>
                <a:spcPct val="90000"/>
              </a:lnSpc>
              <a:spcBef>
                <a:spcPts val="113"/>
              </a:spcBef>
              <a:spcAft>
                <a:spcPts val="225"/>
              </a:spcAft>
              <a:buClr>
                <a:schemeClr val="accent1"/>
              </a:buClr>
              <a:buSzPct val="80000"/>
              <a:buFont typeface="Corbel" pitchFamily="34" charset="0"/>
              <a:buChar char="•"/>
              <a:defRPr sz="1050" kern="1200">
                <a:solidFill>
                  <a:schemeClr val="accent1"/>
                </a:solidFill>
                <a:latin typeface="+mn-lt"/>
                <a:ea typeface="+mn-ea"/>
                <a:cs typeface="+mn-cs"/>
              </a:defRPr>
            </a:lvl7pPr>
            <a:lvl8pPr marL="1125000" indent="-128588" algn="l" defTabSz="514350" rtl="0" eaLnBrk="1" latinLnBrk="0" hangingPunct="1">
              <a:lnSpc>
                <a:spcPct val="90000"/>
              </a:lnSpc>
              <a:spcBef>
                <a:spcPts val="113"/>
              </a:spcBef>
              <a:spcAft>
                <a:spcPts val="225"/>
              </a:spcAft>
              <a:buClr>
                <a:schemeClr val="accent1"/>
              </a:buClr>
              <a:buSzPct val="80000"/>
              <a:buFont typeface="Corbel" pitchFamily="34" charset="0"/>
              <a:buChar char="•"/>
              <a:defRPr sz="1050" kern="1200">
                <a:solidFill>
                  <a:schemeClr val="accent1"/>
                </a:solidFill>
                <a:latin typeface="+mn-lt"/>
                <a:ea typeface="+mn-ea"/>
                <a:cs typeface="+mn-cs"/>
              </a:defRPr>
            </a:lvl8pPr>
            <a:lvl9pPr marL="1275000" indent="-128588" algn="l" defTabSz="514350" rtl="0" eaLnBrk="1" latinLnBrk="0" hangingPunct="1">
              <a:lnSpc>
                <a:spcPct val="90000"/>
              </a:lnSpc>
              <a:spcBef>
                <a:spcPts val="113"/>
              </a:spcBef>
              <a:spcAft>
                <a:spcPts val="225"/>
              </a:spcAft>
              <a:buClr>
                <a:schemeClr val="accent1"/>
              </a:buClr>
              <a:buSzPct val="80000"/>
              <a:buFont typeface="Corbel" pitchFamily="34" charset="0"/>
              <a:buChar char="•"/>
              <a:defRPr sz="1050" kern="1200">
                <a:solidFill>
                  <a:schemeClr val="accent1"/>
                </a:solidFill>
                <a:latin typeface="+mn-lt"/>
                <a:ea typeface="+mn-ea"/>
                <a:cs typeface="+mn-cs"/>
              </a:defRPr>
            </a:lvl9pPr>
          </a:lstStyle>
          <a:p>
            <a:pPr marL="30361" indent="0">
              <a:buNone/>
            </a:pPr>
            <a:r>
              <a:rPr lang="en-US" sz="2600" b="1" dirty="0">
                <a:solidFill>
                  <a:schemeClr val="tx2"/>
                </a:solidFill>
              </a:rPr>
              <a:t>Current Activities </a:t>
            </a:r>
            <a:br>
              <a:rPr lang="en-US" sz="2100" b="1" dirty="0"/>
            </a:br>
            <a:r>
              <a:rPr lang="en-US" sz="2000" i="1" dirty="0">
                <a:solidFill>
                  <a:schemeClr val="tx2"/>
                </a:solidFill>
              </a:rPr>
              <a:t>Two projects started in CY 2020, two will ramp up in </a:t>
            </a:r>
            <a:br>
              <a:rPr lang="en-US" sz="2000" i="1" dirty="0">
                <a:solidFill>
                  <a:schemeClr val="tx2"/>
                </a:solidFill>
              </a:rPr>
            </a:br>
            <a:r>
              <a:rPr lang="en-US" sz="2000" i="1" dirty="0">
                <a:solidFill>
                  <a:schemeClr val="tx2"/>
                </a:solidFill>
              </a:rPr>
              <a:t>FY 2020-2021</a:t>
            </a:r>
          </a:p>
          <a:p>
            <a:r>
              <a:rPr lang="en-US" sz="2000" b="1" dirty="0">
                <a:solidFill>
                  <a:srgbClr val="0070C0"/>
                </a:solidFill>
              </a:rPr>
              <a:t>Portable Parallelization Strategies </a:t>
            </a:r>
            <a:r>
              <a:rPr lang="en-US" sz="2000" dirty="0">
                <a:solidFill>
                  <a:srgbClr val="0070C0"/>
                </a:solidFill>
              </a:rPr>
              <a:t>– investigating software portability solutions (</a:t>
            </a:r>
            <a:r>
              <a:rPr lang="en-US" sz="2000" dirty="0" err="1">
                <a:solidFill>
                  <a:srgbClr val="0070C0"/>
                </a:solidFill>
              </a:rPr>
              <a:t>Kokkos</a:t>
            </a:r>
            <a:r>
              <a:rPr lang="en-US" sz="2000" dirty="0">
                <a:solidFill>
                  <a:srgbClr val="0070C0"/>
                </a:solidFill>
              </a:rPr>
              <a:t>, SYCL, </a:t>
            </a:r>
            <a:r>
              <a:rPr lang="en-US" sz="2000" dirty="0" err="1">
                <a:solidFill>
                  <a:srgbClr val="0070C0"/>
                </a:solidFill>
              </a:rPr>
              <a:t>Alpaka</a:t>
            </a:r>
            <a:r>
              <a:rPr lang="en-US" sz="2000" dirty="0">
                <a:solidFill>
                  <a:srgbClr val="0070C0"/>
                </a:solidFill>
              </a:rPr>
              <a:t>, OpenMP) via a small number of HEP testbeds as example cases for each option</a:t>
            </a:r>
          </a:p>
          <a:p>
            <a:r>
              <a:rPr lang="en-US" sz="2000" b="1" dirty="0">
                <a:solidFill>
                  <a:srgbClr val="0070C0"/>
                </a:solidFill>
              </a:rPr>
              <a:t>Fine-grained IO and Storage </a:t>
            </a:r>
            <a:r>
              <a:rPr lang="en-US" sz="2000" dirty="0">
                <a:solidFill>
                  <a:srgbClr val="0070C0"/>
                </a:solidFill>
              </a:rPr>
              <a:t>– data representations tuned for HPC storage systems and optimized for HEP IO patterns; optimization of data reads to algorithm consumption requirements, memory mapping optimizations</a:t>
            </a:r>
          </a:p>
          <a:p>
            <a:r>
              <a:rPr lang="en-US" sz="2000" b="1" dirty="0">
                <a:solidFill>
                  <a:srgbClr val="0070C0"/>
                </a:solidFill>
              </a:rPr>
              <a:t>Event Generation and Complex Workflows</a:t>
            </a:r>
          </a:p>
        </p:txBody>
      </p:sp>
      <p:sp>
        <p:nvSpPr>
          <p:cNvPr id="6" name="Date Placeholder 5">
            <a:extLst>
              <a:ext uri="{FF2B5EF4-FFF2-40B4-BE49-F238E27FC236}">
                <a16:creationId xmlns:a16="http://schemas.microsoft.com/office/drawing/2014/main" id="{0250B82E-D39A-4078-B883-0ABDA7375E46}"/>
              </a:ext>
            </a:extLst>
          </p:cNvPr>
          <p:cNvSpPr>
            <a:spLocks noGrp="1"/>
          </p:cNvSpPr>
          <p:nvPr>
            <p:ph type="dt" sz="half" idx="10"/>
          </p:nvPr>
        </p:nvSpPr>
        <p:spPr/>
        <p:txBody>
          <a:bodyPr/>
          <a:lstStyle/>
          <a:p>
            <a:r>
              <a:rPr lang="en-US"/>
              <a:t>12 August 2020</a:t>
            </a:r>
            <a:endParaRPr lang="en-US" dirty="0"/>
          </a:p>
        </p:txBody>
      </p:sp>
      <p:sp>
        <p:nvSpPr>
          <p:cNvPr id="7" name="Footer Placeholder 6">
            <a:extLst>
              <a:ext uri="{FF2B5EF4-FFF2-40B4-BE49-F238E27FC236}">
                <a16:creationId xmlns:a16="http://schemas.microsoft.com/office/drawing/2014/main" id="{40B5BD0D-9A7B-4BF4-A488-D2DCFF26EF21}"/>
              </a:ext>
            </a:extLst>
          </p:cNvPr>
          <p:cNvSpPr>
            <a:spLocks noGrp="1"/>
          </p:cNvSpPr>
          <p:nvPr>
            <p:ph type="ftr" sz="quarter" idx="11"/>
          </p:nvPr>
        </p:nvSpPr>
        <p:spPr/>
        <p:txBody>
          <a:bodyPr/>
          <a:lstStyle/>
          <a:p>
            <a:r>
              <a:rPr lang="en-US"/>
              <a:t>HEP @ 53rd Annual Users Mtg</a:t>
            </a:r>
            <a:endParaRPr lang="en-US" dirty="0"/>
          </a:p>
        </p:txBody>
      </p:sp>
      <p:sp>
        <p:nvSpPr>
          <p:cNvPr id="8" name="Slide Number Placeholder 7">
            <a:extLst>
              <a:ext uri="{FF2B5EF4-FFF2-40B4-BE49-F238E27FC236}">
                <a16:creationId xmlns:a16="http://schemas.microsoft.com/office/drawing/2014/main" id="{C7AB5471-9492-42D6-A786-B107C6D69434}"/>
              </a:ext>
            </a:extLst>
          </p:cNvPr>
          <p:cNvSpPr>
            <a:spLocks noGrp="1"/>
          </p:cNvSpPr>
          <p:nvPr>
            <p:ph type="sldNum" sz="quarter" idx="12"/>
          </p:nvPr>
        </p:nvSpPr>
        <p:spPr/>
        <p:txBody>
          <a:bodyPr/>
          <a:lstStyle/>
          <a:p>
            <a:fld id="{600448BA-62AF-4340-AB5F-316C0E06117B}" type="slidenum">
              <a:rPr lang="en-US" smtClean="0"/>
              <a:pPr/>
              <a:t>46</a:t>
            </a:fld>
            <a:endParaRPr lang="en-US" dirty="0"/>
          </a:p>
        </p:txBody>
      </p:sp>
    </p:spTree>
    <p:extLst>
      <p:ext uri="{BB962C8B-B14F-4D97-AF65-F5344CB8AC3E}">
        <p14:creationId xmlns:p14="http://schemas.microsoft.com/office/powerpoint/2010/main" val="2861387994"/>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887EF-9E3D-43F5-B24C-02CDF29C6328}"/>
              </a:ext>
            </a:extLst>
          </p:cNvPr>
          <p:cNvSpPr>
            <a:spLocks noGrp="1"/>
          </p:cNvSpPr>
          <p:nvPr>
            <p:ph type="title"/>
          </p:nvPr>
        </p:nvSpPr>
        <p:spPr/>
        <p:txBody>
          <a:bodyPr/>
          <a:lstStyle/>
          <a:p>
            <a:r>
              <a:rPr lang="en-US" dirty="0"/>
              <a:t>Artificial Intelligence &amp; Machine Learning in SC</a:t>
            </a:r>
          </a:p>
        </p:txBody>
      </p:sp>
      <p:sp>
        <p:nvSpPr>
          <p:cNvPr id="3" name="Content Placeholder 2">
            <a:extLst>
              <a:ext uri="{FF2B5EF4-FFF2-40B4-BE49-F238E27FC236}">
                <a16:creationId xmlns:a16="http://schemas.microsoft.com/office/drawing/2014/main" id="{CC9A0664-EDE2-419D-99D1-3E180C5912AC}"/>
              </a:ext>
            </a:extLst>
          </p:cNvPr>
          <p:cNvSpPr>
            <a:spLocks noGrp="1"/>
          </p:cNvSpPr>
          <p:nvPr>
            <p:ph idx="1"/>
          </p:nvPr>
        </p:nvSpPr>
        <p:spPr/>
        <p:txBody>
          <a:bodyPr>
            <a:normAutofit fontScale="92500" lnSpcReduction="10000"/>
          </a:bodyPr>
          <a:lstStyle/>
          <a:p>
            <a:r>
              <a:rPr lang="en-US" dirty="0"/>
              <a:t>The President has placed a high priority on American leadership in the </a:t>
            </a:r>
            <a:r>
              <a:rPr lang="en-US" b="1" dirty="0"/>
              <a:t>Industries of the Future </a:t>
            </a:r>
            <a:r>
              <a:rPr lang="en-US" dirty="0"/>
              <a:t>(IOTF):</a:t>
            </a:r>
          </a:p>
          <a:p>
            <a:pPr lvl="1"/>
            <a:r>
              <a:rPr lang="en-US" dirty="0"/>
              <a:t>Artificial intelligence (AI), quantum information science (QIS), advanced manufacturing,  biotechnology, and 5G/advanced wireless technologies</a:t>
            </a:r>
          </a:p>
          <a:p>
            <a:r>
              <a:rPr lang="en-US" dirty="0"/>
              <a:t>As part of the AI initiative, the </a:t>
            </a:r>
            <a:r>
              <a:rPr lang="en-US" dirty="0">
                <a:solidFill>
                  <a:srgbClr val="2744BF"/>
                </a:solidFill>
              </a:rPr>
              <a:t>FY 2020 appropriation included $71M in AI funding for Office of Science ($15M for HEP)</a:t>
            </a:r>
          </a:p>
          <a:p>
            <a:pPr lvl="1"/>
            <a:r>
              <a:rPr lang="en-US" dirty="0"/>
              <a:t>SC has prioritized investments in AI/ML for user facilities focusing on accelerator optimization, control, prognostics, and data analysis</a:t>
            </a:r>
          </a:p>
          <a:p>
            <a:r>
              <a:rPr lang="en-US" dirty="0">
                <a:solidFill>
                  <a:srgbClr val="2744BF"/>
                </a:solidFill>
              </a:rPr>
              <a:t>On March 9, 2020, SC released a lab funding announcement on Data, Artificial Intelligence, and Machine Learning at DOE Scientific User Facilities</a:t>
            </a:r>
          </a:p>
          <a:p>
            <a:pPr lvl="1"/>
            <a:r>
              <a:rPr lang="en-US" dirty="0"/>
              <a:t>The application deadline was May 1, 2020</a:t>
            </a:r>
          </a:p>
          <a:p>
            <a:pPr lvl="1"/>
            <a:r>
              <a:rPr lang="en-US" dirty="0"/>
              <a:t>The proposals are under review; awards expected to be announced in late August 2020 (to be funded in FY 2021)</a:t>
            </a:r>
          </a:p>
          <a:p>
            <a:pPr lvl="1"/>
            <a:r>
              <a:rPr lang="en-US" dirty="0"/>
              <a:t>HEP is participating in this lab call with BES and NP</a:t>
            </a:r>
          </a:p>
          <a:p>
            <a:pPr lvl="1"/>
            <a:endParaRPr lang="en-US" dirty="0"/>
          </a:p>
        </p:txBody>
      </p:sp>
      <p:sp>
        <p:nvSpPr>
          <p:cNvPr id="4" name="Date Placeholder 3">
            <a:extLst>
              <a:ext uri="{FF2B5EF4-FFF2-40B4-BE49-F238E27FC236}">
                <a16:creationId xmlns:a16="http://schemas.microsoft.com/office/drawing/2014/main" id="{0054A7AA-9983-46DE-A7B4-349F9D85047F}"/>
              </a:ext>
            </a:extLst>
          </p:cNvPr>
          <p:cNvSpPr>
            <a:spLocks noGrp="1"/>
          </p:cNvSpPr>
          <p:nvPr>
            <p:ph type="dt" sz="half" idx="10"/>
          </p:nvPr>
        </p:nvSpPr>
        <p:spPr/>
        <p:txBody>
          <a:bodyPr/>
          <a:lstStyle/>
          <a:p>
            <a:r>
              <a:rPr lang="en-US" sz="1000"/>
              <a:t>12 August 2020</a:t>
            </a:r>
            <a:endParaRPr lang="en-US" sz="1000" dirty="0"/>
          </a:p>
        </p:txBody>
      </p:sp>
      <p:sp>
        <p:nvSpPr>
          <p:cNvPr id="5" name="Footer Placeholder 4">
            <a:extLst>
              <a:ext uri="{FF2B5EF4-FFF2-40B4-BE49-F238E27FC236}">
                <a16:creationId xmlns:a16="http://schemas.microsoft.com/office/drawing/2014/main" id="{B0905694-3305-4B1F-BA4E-991DD936DF65}"/>
              </a:ext>
            </a:extLst>
          </p:cNvPr>
          <p:cNvSpPr>
            <a:spLocks noGrp="1"/>
          </p:cNvSpPr>
          <p:nvPr>
            <p:ph type="ftr" sz="quarter" idx="11"/>
          </p:nvPr>
        </p:nvSpPr>
        <p:spPr/>
        <p:txBody>
          <a:bodyPr/>
          <a:lstStyle/>
          <a:p>
            <a:r>
              <a:rPr lang="en-US" sz="1000"/>
              <a:t>HEP @ 53rd Annual Users Mtg</a:t>
            </a:r>
            <a:endParaRPr lang="en-US" sz="1000" dirty="0"/>
          </a:p>
        </p:txBody>
      </p:sp>
      <p:sp>
        <p:nvSpPr>
          <p:cNvPr id="6" name="Slide Number Placeholder 5">
            <a:extLst>
              <a:ext uri="{FF2B5EF4-FFF2-40B4-BE49-F238E27FC236}">
                <a16:creationId xmlns:a16="http://schemas.microsoft.com/office/drawing/2014/main" id="{3A6339A9-3435-492B-A758-0FAA5E334E8A}"/>
              </a:ext>
            </a:extLst>
          </p:cNvPr>
          <p:cNvSpPr>
            <a:spLocks noGrp="1"/>
          </p:cNvSpPr>
          <p:nvPr>
            <p:ph type="sldNum" sz="quarter" idx="12"/>
          </p:nvPr>
        </p:nvSpPr>
        <p:spPr/>
        <p:txBody>
          <a:bodyPr/>
          <a:lstStyle/>
          <a:p>
            <a:fld id="{600448BA-62AF-4340-AB5F-316C0E06117B}" type="slidenum">
              <a:rPr lang="en-US" sz="1000"/>
              <a:pPr/>
              <a:t>47</a:t>
            </a:fld>
            <a:endParaRPr lang="en-US" sz="1000" dirty="0"/>
          </a:p>
        </p:txBody>
      </p:sp>
    </p:spTree>
    <p:extLst>
      <p:ext uri="{BB962C8B-B14F-4D97-AF65-F5344CB8AC3E}">
        <p14:creationId xmlns:p14="http://schemas.microsoft.com/office/powerpoint/2010/main" val="13384382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887EF-9E3D-43F5-B24C-02CDF29C6328}"/>
              </a:ext>
            </a:extLst>
          </p:cNvPr>
          <p:cNvSpPr>
            <a:spLocks noGrp="1"/>
          </p:cNvSpPr>
          <p:nvPr>
            <p:ph type="title"/>
          </p:nvPr>
        </p:nvSpPr>
        <p:spPr/>
        <p:txBody>
          <a:bodyPr/>
          <a:lstStyle/>
          <a:p>
            <a:r>
              <a:rPr lang="en-US" dirty="0"/>
              <a:t>Artificial Intelligence &amp; Machine Learning in HEP</a:t>
            </a:r>
          </a:p>
        </p:txBody>
      </p:sp>
      <p:sp>
        <p:nvSpPr>
          <p:cNvPr id="3" name="Content Placeholder 2">
            <a:extLst>
              <a:ext uri="{FF2B5EF4-FFF2-40B4-BE49-F238E27FC236}">
                <a16:creationId xmlns:a16="http://schemas.microsoft.com/office/drawing/2014/main" id="{CC9A0664-EDE2-419D-99D1-3E180C5912AC}"/>
              </a:ext>
            </a:extLst>
          </p:cNvPr>
          <p:cNvSpPr>
            <a:spLocks noGrp="1"/>
          </p:cNvSpPr>
          <p:nvPr>
            <p:ph idx="1"/>
          </p:nvPr>
        </p:nvSpPr>
        <p:spPr>
          <a:xfrm>
            <a:off x="378372" y="1038468"/>
            <a:ext cx="8460828" cy="1866763"/>
          </a:xfrm>
        </p:spPr>
        <p:txBody>
          <a:bodyPr>
            <a:normAutofit fontScale="85000" lnSpcReduction="10000"/>
          </a:bodyPr>
          <a:lstStyle/>
          <a:p>
            <a:r>
              <a:rPr lang="en-US" dirty="0"/>
              <a:t>In FY 2020, the $15M for HEP AI/ML will:</a:t>
            </a:r>
          </a:p>
          <a:p>
            <a:pPr lvl="1"/>
            <a:r>
              <a:rPr lang="en-US" sz="1900" dirty="0"/>
              <a:t>Tackle the challenges of managing increasingly high volumes and complexity of experimental and simulated data across the HEP experimental frontiers, theory, and technology thrusts</a:t>
            </a:r>
          </a:p>
          <a:p>
            <a:pPr lvl="1"/>
            <a:r>
              <a:rPr lang="en-US" sz="1900" dirty="0"/>
              <a:t>Address cross-cutting challenges across the HEP program in coordination with DOE investments in </a:t>
            </a:r>
            <a:r>
              <a:rPr lang="en-US" sz="1900" dirty="0" err="1"/>
              <a:t>exascale</a:t>
            </a:r>
            <a:r>
              <a:rPr lang="en-US" sz="1900" dirty="0"/>
              <a:t> computing and associated AI efforts</a:t>
            </a:r>
          </a:p>
          <a:p>
            <a:pPr lvl="1"/>
            <a:endParaRPr lang="en-US" dirty="0"/>
          </a:p>
        </p:txBody>
      </p:sp>
      <p:sp>
        <p:nvSpPr>
          <p:cNvPr id="4" name="Date Placeholder 3">
            <a:extLst>
              <a:ext uri="{FF2B5EF4-FFF2-40B4-BE49-F238E27FC236}">
                <a16:creationId xmlns:a16="http://schemas.microsoft.com/office/drawing/2014/main" id="{0054A7AA-9983-46DE-A7B4-349F9D85047F}"/>
              </a:ext>
            </a:extLst>
          </p:cNvPr>
          <p:cNvSpPr>
            <a:spLocks noGrp="1"/>
          </p:cNvSpPr>
          <p:nvPr>
            <p:ph type="dt" sz="half" idx="10"/>
          </p:nvPr>
        </p:nvSpPr>
        <p:spPr/>
        <p:txBody>
          <a:bodyPr/>
          <a:lstStyle/>
          <a:p>
            <a:pPr defTabSz="685800"/>
            <a:r>
              <a:rPr lang="en-US">
                <a:solidFill>
                  <a:srgbClr val="0F3F66"/>
                </a:solidFill>
                <a:latin typeface="Verdana"/>
              </a:rPr>
              <a:t>12 August 2020</a:t>
            </a:r>
            <a:endParaRPr lang="en-US" dirty="0">
              <a:solidFill>
                <a:srgbClr val="0F3F66"/>
              </a:solidFill>
              <a:latin typeface="Verdana"/>
            </a:endParaRPr>
          </a:p>
        </p:txBody>
      </p:sp>
      <p:sp>
        <p:nvSpPr>
          <p:cNvPr id="5" name="Footer Placeholder 4">
            <a:extLst>
              <a:ext uri="{FF2B5EF4-FFF2-40B4-BE49-F238E27FC236}">
                <a16:creationId xmlns:a16="http://schemas.microsoft.com/office/drawing/2014/main" id="{B0905694-3305-4B1F-BA4E-991DD936DF65}"/>
              </a:ext>
            </a:extLst>
          </p:cNvPr>
          <p:cNvSpPr>
            <a:spLocks noGrp="1"/>
          </p:cNvSpPr>
          <p:nvPr>
            <p:ph type="ftr" sz="quarter" idx="11"/>
          </p:nvPr>
        </p:nvSpPr>
        <p:spPr/>
        <p:txBody>
          <a:bodyPr/>
          <a:lstStyle/>
          <a:p>
            <a:pPr defTabSz="685800"/>
            <a:r>
              <a:rPr lang="en-US">
                <a:solidFill>
                  <a:srgbClr val="0F3F66"/>
                </a:solidFill>
                <a:latin typeface="Verdana"/>
              </a:rPr>
              <a:t>HEP @ 53rd Annual Users Mtg</a:t>
            </a:r>
            <a:endParaRPr lang="en-US" dirty="0">
              <a:solidFill>
                <a:srgbClr val="0F3F66"/>
              </a:solidFill>
              <a:latin typeface="Verdana"/>
            </a:endParaRPr>
          </a:p>
        </p:txBody>
      </p:sp>
      <p:sp>
        <p:nvSpPr>
          <p:cNvPr id="6" name="Slide Number Placeholder 5">
            <a:extLst>
              <a:ext uri="{FF2B5EF4-FFF2-40B4-BE49-F238E27FC236}">
                <a16:creationId xmlns:a16="http://schemas.microsoft.com/office/drawing/2014/main" id="{3A6339A9-3435-492B-A758-0FAA5E334E8A}"/>
              </a:ext>
            </a:extLst>
          </p:cNvPr>
          <p:cNvSpPr>
            <a:spLocks noGrp="1"/>
          </p:cNvSpPr>
          <p:nvPr>
            <p:ph type="sldNum" sz="quarter" idx="12"/>
          </p:nvPr>
        </p:nvSpPr>
        <p:spPr/>
        <p:txBody>
          <a:bodyPr/>
          <a:lstStyle/>
          <a:p>
            <a:pPr defTabSz="685800"/>
            <a:fld id="{600448BA-62AF-4340-AB5F-316C0E06117B}" type="slidenum">
              <a:rPr lang="en-US">
                <a:solidFill>
                  <a:srgbClr val="0F3F66"/>
                </a:solidFill>
                <a:latin typeface="Verdana"/>
              </a:rPr>
              <a:pPr defTabSz="685800"/>
              <a:t>48</a:t>
            </a:fld>
            <a:endParaRPr lang="en-US">
              <a:solidFill>
                <a:srgbClr val="0F3F66"/>
              </a:solidFill>
              <a:latin typeface="Verdana"/>
            </a:endParaRPr>
          </a:p>
        </p:txBody>
      </p:sp>
      <p:graphicFrame>
        <p:nvGraphicFramePr>
          <p:cNvPr id="13" name="Chart 12">
            <a:extLst>
              <a:ext uri="{FF2B5EF4-FFF2-40B4-BE49-F238E27FC236}">
                <a16:creationId xmlns:a16="http://schemas.microsoft.com/office/drawing/2014/main" id="{C6F730C8-408D-4328-9D4F-7EC9B507CCCD}"/>
              </a:ext>
            </a:extLst>
          </p:cNvPr>
          <p:cNvGraphicFramePr>
            <a:graphicFrameLocks/>
          </p:cNvGraphicFramePr>
          <p:nvPr>
            <p:extLst>
              <p:ext uri="{D42A27DB-BD31-4B8C-83A1-F6EECF244321}">
                <p14:modId xmlns:p14="http://schemas.microsoft.com/office/powerpoint/2010/main" val="490871229"/>
              </p:ext>
            </p:extLst>
          </p:nvPr>
        </p:nvGraphicFramePr>
        <p:xfrm>
          <a:off x="4019751" y="2857794"/>
          <a:ext cx="5124251" cy="4010715"/>
        </p:xfrm>
        <a:graphic>
          <a:graphicData uri="http://schemas.openxmlformats.org/drawingml/2006/chart">
            <c:chart xmlns:c="http://schemas.openxmlformats.org/drawingml/2006/chart" xmlns:r="http://schemas.openxmlformats.org/officeDocument/2006/relationships" r:id="rId2"/>
          </a:graphicData>
        </a:graphic>
      </p:graphicFrame>
      <p:sp>
        <p:nvSpPr>
          <p:cNvPr id="14" name="Content Placeholder 2">
            <a:extLst>
              <a:ext uri="{FF2B5EF4-FFF2-40B4-BE49-F238E27FC236}">
                <a16:creationId xmlns:a16="http://schemas.microsoft.com/office/drawing/2014/main" id="{3FE51AA5-0C63-4EDB-AF2C-89E98D559F38}"/>
              </a:ext>
            </a:extLst>
          </p:cNvPr>
          <p:cNvSpPr txBox="1">
            <a:spLocks/>
          </p:cNvSpPr>
          <p:nvPr/>
        </p:nvSpPr>
        <p:spPr>
          <a:xfrm>
            <a:off x="1" y="3111063"/>
            <a:ext cx="4104723" cy="3757444"/>
          </a:xfrm>
          <a:prstGeom prst="rect">
            <a:avLst/>
          </a:prstGeom>
          <a:solidFill>
            <a:sysClr val="window" lastClr="FFFFFF"/>
          </a:solidFill>
        </p:spPr>
        <p:txBody>
          <a:bodyPr vert="horz" lIns="91440" tIns="45720" rIns="91440" bIns="45720" rtlCol="0">
            <a:normAutofit lnSpcReduction="10000"/>
          </a:bodyPr>
          <a:lstStyle>
            <a:lvl1pPr marL="127695" indent="-97334" algn="l" defTabSz="385763" rtl="0" eaLnBrk="1" latinLnBrk="0" hangingPunct="1">
              <a:lnSpc>
                <a:spcPct val="120000"/>
              </a:lnSpc>
              <a:spcBef>
                <a:spcPts val="563"/>
              </a:spcBef>
              <a:buClr>
                <a:schemeClr val="tx2"/>
              </a:buClr>
              <a:buSzPct val="80000"/>
              <a:buFont typeface="Wingdings 3" panose="05040102010807070707" pitchFamily="18" charset="2"/>
              <a:buChar char=""/>
              <a:defRPr sz="2100" kern="1200">
                <a:solidFill>
                  <a:schemeClr val="tx1"/>
                </a:solidFill>
                <a:latin typeface="+mn-lt"/>
                <a:ea typeface="+mn-ea"/>
                <a:cs typeface="+mn-cs"/>
              </a:defRPr>
            </a:lvl1pPr>
            <a:lvl2pPr marL="224135" indent="-96441" algn="l" defTabSz="385763" rtl="0" eaLnBrk="1" latinLnBrk="0" hangingPunct="1">
              <a:lnSpc>
                <a:spcPct val="120000"/>
              </a:lnSpc>
              <a:spcBef>
                <a:spcPts val="85"/>
              </a:spcBef>
              <a:spcAft>
                <a:spcPts val="169"/>
              </a:spcAft>
              <a:buClr>
                <a:schemeClr val="tx2"/>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2pPr>
            <a:lvl3pPr marL="320576" indent="-96441" algn="l" defTabSz="385763" rtl="0" eaLnBrk="1" latinLnBrk="0" hangingPunct="1">
              <a:lnSpc>
                <a:spcPct val="120000"/>
              </a:lnSpc>
              <a:spcBef>
                <a:spcPts val="85"/>
              </a:spcBef>
              <a:spcAft>
                <a:spcPts val="169"/>
              </a:spcAft>
              <a:buClr>
                <a:schemeClr val="tx2"/>
              </a:buClr>
              <a:buSzPct val="80000"/>
              <a:buFont typeface="Wingdings 3" panose="05040102010807070707" pitchFamily="18" charset="2"/>
              <a:buChar char=""/>
              <a:defRPr sz="1500" kern="1200">
                <a:solidFill>
                  <a:schemeClr val="tx1">
                    <a:lumMod val="75000"/>
                    <a:lumOff val="25000"/>
                  </a:schemeClr>
                </a:solidFill>
                <a:latin typeface="+mn-lt"/>
                <a:ea typeface="+mn-ea"/>
                <a:cs typeface="+mn-cs"/>
              </a:defRPr>
            </a:lvl3pPr>
            <a:lvl4pPr marL="417910" indent="-97334" algn="l" defTabSz="385763" rtl="0" eaLnBrk="1" latinLnBrk="0" hangingPunct="1">
              <a:lnSpc>
                <a:spcPct val="120000"/>
              </a:lnSpc>
              <a:spcBef>
                <a:spcPts val="85"/>
              </a:spcBef>
              <a:spcAft>
                <a:spcPts val="169"/>
              </a:spcAft>
              <a:buClr>
                <a:schemeClr val="tx2"/>
              </a:buClr>
              <a:buSzPct val="80000"/>
              <a:buFont typeface="Wingdings 3" panose="05040102010807070707" pitchFamily="18" charset="2"/>
              <a:buChar char=""/>
              <a:defRPr sz="1350" kern="1200">
                <a:solidFill>
                  <a:schemeClr val="tx1">
                    <a:lumMod val="75000"/>
                    <a:lumOff val="25000"/>
                  </a:schemeClr>
                </a:solidFill>
                <a:latin typeface="+mn-lt"/>
                <a:ea typeface="+mn-ea"/>
                <a:cs typeface="+mn-cs"/>
              </a:defRPr>
            </a:lvl4pPr>
            <a:lvl5pPr marL="514350" indent="-96441" algn="l" defTabSz="385763" rtl="0" eaLnBrk="1" latinLnBrk="0" hangingPunct="1">
              <a:lnSpc>
                <a:spcPct val="120000"/>
              </a:lnSpc>
              <a:spcBef>
                <a:spcPts val="85"/>
              </a:spcBef>
              <a:spcAft>
                <a:spcPts val="169"/>
              </a:spcAft>
              <a:buClr>
                <a:schemeClr val="tx2"/>
              </a:buClr>
              <a:buSzPct val="80000"/>
              <a:buFont typeface="Wingdings 3" panose="05040102010807070707" pitchFamily="18" charset="2"/>
              <a:buChar char=""/>
              <a:defRPr sz="1350" kern="1200">
                <a:solidFill>
                  <a:schemeClr val="tx1">
                    <a:lumMod val="75000"/>
                    <a:lumOff val="25000"/>
                  </a:schemeClr>
                </a:solidFill>
                <a:latin typeface="+mn-lt"/>
                <a:ea typeface="+mn-ea"/>
                <a:cs typeface="+mn-cs"/>
              </a:defRPr>
            </a:lvl5pPr>
            <a:lvl6pPr marL="618750" indent="-96441" algn="l" defTabSz="385763" rtl="0" eaLnBrk="1" latinLnBrk="0" hangingPunct="1">
              <a:lnSpc>
                <a:spcPct val="90000"/>
              </a:lnSpc>
              <a:spcBef>
                <a:spcPts val="85"/>
              </a:spcBef>
              <a:spcAft>
                <a:spcPts val="169"/>
              </a:spcAft>
              <a:buClr>
                <a:schemeClr val="accent1"/>
              </a:buClr>
              <a:buSzPct val="80000"/>
              <a:buFont typeface="Corbel" pitchFamily="34" charset="0"/>
              <a:buChar char="•"/>
              <a:defRPr sz="788" kern="1200">
                <a:solidFill>
                  <a:schemeClr val="accent1"/>
                </a:solidFill>
                <a:latin typeface="+mn-lt"/>
                <a:ea typeface="+mn-ea"/>
                <a:cs typeface="+mn-cs"/>
              </a:defRPr>
            </a:lvl6pPr>
            <a:lvl7pPr marL="731250" indent="-96441" algn="l" defTabSz="385763" rtl="0" eaLnBrk="1" latinLnBrk="0" hangingPunct="1">
              <a:lnSpc>
                <a:spcPct val="90000"/>
              </a:lnSpc>
              <a:spcBef>
                <a:spcPts val="85"/>
              </a:spcBef>
              <a:spcAft>
                <a:spcPts val="169"/>
              </a:spcAft>
              <a:buClr>
                <a:schemeClr val="accent1"/>
              </a:buClr>
              <a:buSzPct val="80000"/>
              <a:buFont typeface="Corbel" pitchFamily="34" charset="0"/>
              <a:buChar char="•"/>
              <a:defRPr sz="788" kern="1200">
                <a:solidFill>
                  <a:schemeClr val="accent1"/>
                </a:solidFill>
                <a:latin typeface="+mn-lt"/>
                <a:ea typeface="+mn-ea"/>
                <a:cs typeface="+mn-cs"/>
              </a:defRPr>
            </a:lvl7pPr>
            <a:lvl8pPr marL="843750" indent="-96441" algn="l" defTabSz="385763" rtl="0" eaLnBrk="1" latinLnBrk="0" hangingPunct="1">
              <a:lnSpc>
                <a:spcPct val="90000"/>
              </a:lnSpc>
              <a:spcBef>
                <a:spcPts val="85"/>
              </a:spcBef>
              <a:spcAft>
                <a:spcPts val="169"/>
              </a:spcAft>
              <a:buClr>
                <a:schemeClr val="accent1"/>
              </a:buClr>
              <a:buSzPct val="80000"/>
              <a:buFont typeface="Corbel" pitchFamily="34" charset="0"/>
              <a:buChar char="•"/>
              <a:defRPr sz="788" kern="1200">
                <a:solidFill>
                  <a:schemeClr val="accent1"/>
                </a:solidFill>
                <a:latin typeface="+mn-lt"/>
                <a:ea typeface="+mn-ea"/>
                <a:cs typeface="+mn-cs"/>
              </a:defRPr>
            </a:lvl8pPr>
            <a:lvl9pPr marL="956250" indent="-96441" algn="l" defTabSz="385763" rtl="0" eaLnBrk="1" latinLnBrk="0" hangingPunct="1">
              <a:lnSpc>
                <a:spcPct val="90000"/>
              </a:lnSpc>
              <a:spcBef>
                <a:spcPts val="85"/>
              </a:spcBef>
              <a:spcAft>
                <a:spcPts val="169"/>
              </a:spcAft>
              <a:buClr>
                <a:schemeClr val="accent1"/>
              </a:buClr>
              <a:buSzPct val="80000"/>
              <a:buFont typeface="Corbel" pitchFamily="34" charset="0"/>
              <a:buChar char="•"/>
              <a:defRPr sz="788" kern="1200">
                <a:solidFill>
                  <a:schemeClr val="accent1"/>
                </a:solidFill>
                <a:latin typeface="+mn-lt"/>
                <a:ea typeface="+mn-ea"/>
                <a:cs typeface="+mn-cs"/>
              </a:defRPr>
            </a:lvl9pPr>
          </a:lstStyle>
          <a:p>
            <a:r>
              <a:rPr lang="en-US" sz="1900" dirty="0">
                <a:solidFill>
                  <a:srgbClr val="0070C0"/>
                </a:solidFill>
              </a:rPr>
              <a:t>Since AI/ML techniques are already widely used in many areas of HEP, HEP prioritized key AI/ML activities in:</a:t>
            </a:r>
          </a:p>
          <a:p>
            <a:pPr lvl="1"/>
            <a:r>
              <a:rPr lang="en-US" sz="1700" dirty="0"/>
              <a:t>Ongoing DOE lab research programs </a:t>
            </a:r>
          </a:p>
          <a:p>
            <a:pPr lvl="1"/>
            <a:r>
              <a:rPr lang="en-US" sz="1700" dirty="0"/>
              <a:t>New &amp; renewal applications under its standard FOAs and lab calls</a:t>
            </a:r>
          </a:p>
          <a:p>
            <a:pPr lvl="1"/>
            <a:r>
              <a:rPr lang="en-US" sz="1700" dirty="0"/>
              <a:t>Over $3M supported Early Career Research Awards</a:t>
            </a:r>
          </a:p>
          <a:p>
            <a:pPr lvl="2"/>
            <a:r>
              <a:rPr lang="en-US" dirty="0"/>
              <a:t>5 existing and 4 new</a:t>
            </a:r>
          </a:p>
          <a:p>
            <a:pPr lvl="1"/>
            <a:endParaRPr lang="en-US" dirty="0"/>
          </a:p>
        </p:txBody>
      </p:sp>
    </p:spTree>
    <p:extLst>
      <p:ext uri="{BB962C8B-B14F-4D97-AF65-F5344CB8AC3E}">
        <p14:creationId xmlns:p14="http://schemas.microsoft.com/office/powerpoint/2010/main" val="39988130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Administration’s budget request includes critical proposals for workers, but falls short in investing at necessary level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 y="0"/>
            <a:ext cx="914858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987473" y="66091"/>
            <a:ext cx="7475220" cy="927276"/>
          </a:xfrm>
        </p:spPr>
        <p:txBody>
          <a:bodyPr/>
          <a:lstStyle/>
          <a:p>
            <a:r>
              <a:rPr lang="en-US" dirty="0">
                <a:ln w="25400">
                  <a:solidFill>
                    <a:schemeClr val="tx2"/>
                  </a:solidFill>
                </a:ln>
                <a:solidFill>
                  <a:schemeClr val="bg1"/>
                </a:solidFill>
              </a:rPr>
              <a:t>Formulation</a:t>
            </a:r>
          </a:p>
        </p:txBody>
      </p:sp>
      <p:graphicFrame>
        <p:nvGraphicFramePr>
          <p:cNvPr id="6" name="Table 5"/>
          <p:cNvGraphicFramePr>
            <a:graphicFrameLocks noGrp="1"/>
          </p:cNvGraphicFramePr>
          <p:nvPr/>
        </p:nvGraphicFramePr>
        <p:xfrm>
          <a:off x="-18" y="5439118"/>
          <a:ext cx="9144019" cy="1308931"/>
        </p:xfrm>
        <a:graphic>
          <a:graphicData uri="http://schemas.openxmlformats.org/drawingml/2006/table">
            <a:tbl>
              <a:tblPr/>
              <a:tblGrid>
                <a:gridCol w="839539">
                  <a:extLst>
                    <a:ext uri="{9D8B030D-6E8A-4147-A177-3AD203B41FA5}">
                      <a16:colId xmlns:a16="http://schemas.microsoft.com/office/drawing/2014/main" val="20000"/>
                    </a:ext>
                  </a:extLst>
                </a:gridCol>
                <a:gridCol w="230680">
                  <a:extLst>
                    <a:ext uri="{9D8B030D-6E8A-4147-A177-3AD203B41FA5}">
                      <a16:colId xmlns:a16="http://schemas.microsoft.com/office/drawing/2014/main" val="20001"/>
                    </a:ext>
                  </a:extLst>
                </a:gridCol>
                <a:gridCol w="230680">
                  <a:extLst>
                    <a:ext uri="{9D8B030D-6E8A-4147-A177-3AD203B41FA5}">
                      <a16:colId xmlns:a16="http://schemas.microsoft.com/office/drawing/2014/main" val="20002"/>
                    </a:ext>
                  </a:extLst>
                </a:gridCol>
                <a:gridCol w="230680">
                  <a:extLst>
                    <a:ext uri="{9D8B030D-6E8A-4147-A177-3AD203B41FA5}">
                      <a16:colId xmlns:a16="http://schemas.microsoft.com/office/drawing/2014/main" val="20003"/>
                    </a:ext>
                  </a:extLst>
                </a:gridCol>
                <a:gridCol w="230680">
                  <a:extLst>
                    <a:ext uri="{9D8B030D-6E8A-4147-A177-3AD203B41FA5}">
                      <a16:colId xmlns:a16="http://schemas.microsoft.com/office/drawing/2014/main" val="20004"/>
                    </a:ext>
                  </a:extLst>
                </a:gridCol>
                <a:gridCol w="230680">
                  <a:extLst>
                    <a:ext uri="{9D8B030D-6E8A-4147-A177-3AD203B41FA5}">
                      <a16:colId xmlns:a16="http://schemas.microsoft.com/office/drawing/2014/main" val="20005"/>
                    </a:ext>
                  </a:extLst>
                </a:gridCol>
                <a:gridCol w="230680">
                  <a:extLst>
                    <a:ext uri="{9D8B030D-6E8A-4147-A177-3AD203B41FA5}">
                      <a16:colId xmlns:a16="http://schemas.microsoft.com/office/drawing/2014/main" val="20006"/>
                    </a:ext>
                  </a:extLst>
                </a:gridCol>
                <a:gridCol w="230680">
                  <a:extLst>
                    <a:ext uri="{9D8B030D-6E8A-4147-A177-3AD203B41FA5}">
                      <a16:colId xmlns:a16="http://schemas.microsoft.com/office/drawing/2014/main" val="20007"/>
                    </a:ext>
                  </a:extLst>
                </a:gridCol>
                <a:gridCol w="230680">
                  <a:extLst>
                    <a:ext uri="{9D8B030D-6E8A-4147-A177-3AD203B41FA5}">
                      <a16:colId xmlns:a16="http://schemas.microsoft.com/office/drawing/2014/main" val="20008"/>
                    </a:ext>
                  </a:extLst>
                </a:gridCol>
                <a:gridCol w="230680">
                  <a:extLst>
                    <a:ext uri="{9D8B030D-6E8A-4147-A177-3AD203B41FA5}">
                      <a16:colId xmlns:a16="http://schemas.microsoft.com/office/drawing/2014/main" val="20009"/>
                    </a:ext>
                  </a:extLst>
                </a:gridCol>
                <a:gridCol w="230680">
                  <a:extLst>
                    <a:ext uri="{9D8B030D-6E8A-4147-A177-3AD203B41FA5}">
                      <a16:colId xmlns:a16="http://schemas.microsoft.com/office/drawing/2014/main" val="20010"/>
                    </a:ext>
                  </a:extLst>
                </a:gridCol>
                <a:gridCol w="230680">
                  <a:extLst>
                    <a:ext uri="{9D8B030D-6E8A-4147-A177-3AD203B41FA5}">
                      <a16:colId xmlns:a16="http://schemas.microsoft.com/office/drawing/2014/main" val="20011"/>
                    </a:ext>
                  </a:extLst>
                </a:gridCol>
                <a:gridCol w="230680">
                  <a:extLst>
                    <a:ext uri="{9D8B030D-6E8A-4147-A177-3AD203B41FA5}">
                      <a16:colId xmlns:a16="http://schemas.microsoft.com/office/drawing/2014/main" val="20012"/>
                    </a:ext>
                  </a:extLst>
                </a:gridCol>
                <a:gridCol w="230680">
                  <a:extLst>
                    <a:ext uri="{9D8B030D-6E8A-4147-A177-3AD203B41FA5}">
                      <a16:colId xmlns:a16="http://schemas.microsoft.com/office/drawing/2014/main" val="20013"/>
                    </a:ext>
                  </a:extLst>
                </a:gridCol>
                <a:gridCol w="230680">
                  <a:extLst>
                    <a:ext uri="{9D8B030D-6E8A-4147-A177-3AD203B41FA5}">
                      <a16:colId xmlns:a16="http://schemas.microsoft.com/office/drawing/2014/main" val="20014"/>
                    </a:ext>
                  </a:extLst>
                </a:gridCol>
                <a:gridCol w="230680">
                  <a:extLst>
                    <a:ext uri="{9D8B030D-6E8A-4147-A177-3AD203B41FA5}">
                      <a16:colId xmlns:a16="http://schemas.microsoft.com/office/drawing/2014/main" val="20015"/>
                    </a:ext>
                  </a:extLst>
                </a:gridCol>
                <a:gridCol w="230680">
                  <a:extLst>
                    <a:ext uri="{9D8B030D-6E8A-4147-A177-3AD203B41FA5}">
                      <a16:colId xmlns:a16="http://schemas.microsoft.com/office/drawing/2014/main" val="20016"/>
                    </a:ext>
                  </a:extLst>
                </a:gridCol>
                <a:gridCol w="230680">
                  <a:extLst>
                    <a:ext uri="{9D8B030D-6E8A-4147-A177-3AD203B41FA5}">
                      <a16:colId xmlns:a16="http://schemas.microsoft.com/office/drawing/2014/main" val="20017"/>
                    </a:ext>
                  </a:extLst>
                </a:gridCol>
                <a:gridCol w="230680">
                  <a:extLst>
                    <a:ext uri="{9D8B030D-6E8A-4147-A177-3AD203B41FA5}">
                      <a16:colId xmlns:a16="http://schemas.microsoft.com/office/drawing/2014/main" val="20018"/>
                    </a:ext>
                  </a:extLst>
                </a:gridCol>
                <a:gridCol w="230680">
                  <a:extLst>
                    <a:ext uri="{9D8B030D-6E8A-4147-A177-3AD203B41FA5}">
                      <a16:colId xmlns:a16="http://schemas.microsoft.com/office/drawing/2014/main" val="20019"/>
                    </a:ext>
                  </a:extLst>
                </a:gridCol>
                <a:gridCol w="230680">
                  <a:extLst>
                    <a:ext uri="{9D8B030D-6E8A-4147-A177-3AD203B41FA5}">
                      <a16:colId xmlns:a16="http://schemas.microsoft.com/office/drawing/2014/main" val="20020"/>
                    </a:ext>
                  </a:extLst>
                </a:gridCol>
                <a:gridCol w="230680">
                  <a:extLst>
                    <a:ext uri="{9D8B030D-6E8A-4147-A177-3AD203B41FA5}">
                      <a16:colId xmlns:a16="http://schemas.microsoft.com/office/drawing/2014/main" val="20021"/>
                    </a:ext>
                  </a:extLst>
                </a:gridCol>
                <a:gridCol w="230680">
                  <a:extLst>
                    <a:ext uri="{9D8B030D-6E8A-4147-A177-3AD203B41FA5}">
                      <a16:colId xmlns:a16="http://schemas.microsoft.com/office/drawing/2014/main" val="20022"/>
                    </a:ext>
                  </a:extLst>
                </a:gridCol>
                <a:gridCol w="230680">
                  <a:extLst>
                    <a:ext uri="{9D8B030D-6E8A-4147-A177-3AD203B41FA5}">
                      <a16:colId xmlns:a16="http://schemas.microsoft.com/office/drawing/2014/main" val="20023"/>
                    </a:ext>
                  </a:extLst>
                </a:gridCol>
                <a:gridCol w="230680">
                  <a:extLst>
                    <a:ext uri="{9D8B030D-6E8A-4147-A177-3AD203B41FA5}">
                      <a16:colId xmlns:a16="http://schemas.microsoft.com/office/drawing/2014/main" val="20024"/>
                    </a:ext>
                  </a:extLst>
                </a:gridCol>
                <a:gridCol w="230680">
                  <a:extLst>
                    <a:ext uri="{9D8B030D-6E8A-4147-A177-3AD203B41FA5}">
                      <a16:colId xmlns:a16="http://schemas.microsoft.com/office/drawing/2014/main" val="20025"/>
                    </a:ext>
                  </a:extLst>
                </a:gridCol>
                <a:gridCol w="230680">
                  <a:extLst>
                    <a:ext uri="{9D8B030D-6E8A-4147-A177-3AD203B41FA5}">
                      <a16:colId xmlns:a16="http://schemas.microsoft.com/office/drawing/2014/main" val="20026"/>
                    </a:ext>
                  </a:extLst>
                </a:gridCol>
                <a:gridCol w="230680">
                  <a:extLst>
                    <a:ext uri="{9D8B030D-6E8A-4147-A177-3AD203B41FA5}">
                      <a16:colId xmlns:a16="http://schemas.microsoft.com/office/drawing/2014/main" val="20027"/>
                    </a:ext>
                  </a:extLst>
                </a:gridCol>
                <a:gridCol w="230680">
                  <a:extLst>
                    <a:ext uri="{9D8B030D-6E8A-4147-A177-3AD203B41FA5}">
                      <a16:colId xmlns:a16="http://schemas.microsoft.com/office/drawing/2014/main" val="20028"/>
                    </a:ext>
                  </a:extLst>
                </a:gridCol>
                <a:gridCol w="230680">
                  <a:extLst>
                    <a:ext uri="{9D8B030D-6E8A-4147-A177-3AD203B41FA5}">
                      <a16:colId xmlns:a16="http://schemas.microsoft.com/office/drawing/2014/main" val="20029"/>
                    </a:ext>
                  </a:extLst>
                </a:gridCol>
                <a:gridCol w="230680">
                  <a:extLst>
                    <a:ext uri="{9D8B030D-6E8A-4147-A177-3AD203B41FA5}">
                      <a16:colId xmlns:a16="http://schemas.microsoft.com/office/drawing/2014/main" val="20030"/>
                    </a:ext>
                  </a:extLst>
                </a:gridCol>
                <a:gridCol w="230680">
                  <a:extLst>
                    <a:ext uri="{9D8B030D-6E8A-4147-A177-3AD203B41FA5}">
                      <a16:colId xmlns:a16="http://schemas.microsoft.com/office/drawing/2014/main" val="20031"/>
                    </a:ext>
                  </a:extLst>
                </a:gridCol>
                <a:gridCol w="230680">
                  <a:extLst>
                    <a:ext uri="{9D8B030D-6E8A-4147-A177-3AD203B41FA5}">
                      <a16:colId xmlns:a16="http://schemas.microsoft.com/office/drawing/2014/main" val="20032"/>
                    </a:ext>
                  </a:extLst>
                </a:gridCol>
                <a:gridCol w="230680">
                  <a:extLst>
                    <a:ext uri="{9D8B030D-6E8A-4147-A177-3AD203B41FA5}">
                      <a16:colId xmlns:a16="http://schemas.microsoft.com/office/drawing/2014/main" val="20033"/>
                    </a:ext>
                  </a:extLst>
                </a:gridCol>
                <a:gridCol w="230680">
                  <a:extLst>
                    <a:ext uri="{9D8B030D-6E8A-4147-A177-3AD203B41FA5}">
                      <a16:colId xmlns:a16="http://schemas.microsoft.com/office/drawing/2014/main" val="20034"/>
                    </a:ext>
                  </a:extLst>
                </a:gridCol>
                <a:gridCol w="230680">
                  <a:extLst>
                    <a:ext uri="{9D8B030D-6E8A-4147-A177-3AD203B41FA5}">
                      <a16:colId xmlns:a16="http://schemas.microsoft.com/office/drawing/2014/main" val="20035"/>
                    </a:ext>
                  </a:extLst>
                </a:gridCol>
                <a:gridCol w="230680">
                  <a:extLst>
                    <a:ext uri="{9D8B030D-6E8A-4147-A177-3AD203B41FA5}">
                      <a16:colId xmlns:a16="http://schemas.microsoft.com/office/drawing/2014/main" val="20036"/>
                    </a:ext>
                  </a:extLst>
                </a:gridCol>
              </a:tblGrid>
              <a:tr h="789139">
                <a:tc>
                  <a:txBody>
                    <a:bodyPr/>
                    <a:lstStyle/>
                    <a:p>
                      <a:pPr algn="ctr" fontAlgn="ctr"/>
                      <a:r>
                        <a:rPr lang="en-US" sz="1800" b="1" i="0" u="none" strike="noStrike" dirty="0">
                          <a:solidFill>
                            <a:srgbClr val="000000"/>
                          </a:solidFill>
                          <a:effectLst/>
                          <a:latin typeface="Calibri" panose="020F0502020204030204" pitchFamily="34" charset="0"/>
                        </a:rPr>
                        <a:t>FY 20XX</a:t>
                      </a:r>
                    </a:p>
                    <a:p>
                      <a:pPr algn="ctr" fontAlgn="ctr"/>
                      <a:r>
                        <a:rPr lang="en-US" sz="1800" b="1" i="0" u="none" strike="noStrike" dirty="0">
                          <a:solidFill>
                            <a:srgbClr val="000000"/>
                          </a:solidFill>
                          <a:effectLst/>
                          <a:latin typeface="Calibri" panose="020F0502020204030204" pitchFamily="34" charset="0"/>
                        </a:rPr>
                        <a:t>Budget</a:t>
                      </a:r>
                    </a:p>
                  </a:txBody>
                  <a:tcPr marL="6849" marR="6849" marT="6849"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gridSpan="12">
                  <a:txBody>
                    <a:bodyPr/>
                    <a:lstStyle/>
                    <a:p>
                      <a:pPr algn="ctr" fontAlgn="ctr"/>
                      <a:r>
                        <a:rPr lang="en-US" sz="1800" b="1" i="0" u="none" strike="noStrike" dirty="0">
                          <a:solidFill>
                            <a:srgbClr val="FFFFFF"/>
                          </a:solidFill>
                          <a:effectLst/>
                          <a:latin typeface="Calibri" panose="020F0502020204030204" pitchFamily="34" charset="0"/>
                        </a:rPr>
                        <a:t>DOE Internal Planning with OMB and OSTP Guidance</a:t>
                      </a:r>
                    </a:p>
                  </a:txBody>
                  <a:tcPr marL="6849" marR="6849" marT="6849"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F663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ctr"/>
                      <a:r>
                        <a:rPr lang="en-US" sz="1800" b="1" i="0" u="none" strike="noStrike" dirty="0">
                          <a:solidFill>
                            <a:srgbClr val="FFFFFF"/>
                          </a:solidFill>
                          <a:effectLst/>
                          <a:latin typeface="Calibri" panose="020F0502020204030204" pitchFamily="34" charset="0"/>
                        </a:rPr>
                        <a:t>OMB Review</a:t>
                      </a:r>
                    </a:p>
                  </a:txBody>
                  <a:tcPr marL="6849" marR="6849" marT="6849"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203764"/>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ctr"/>
                      <a:r>
                        <a:rPr lang="en-US" sz="900" b="1" i="0" u="none" strike="noStrike" dirty="0">
                          <a:solidFill>
                            <a:srgbClr val="FFFFFF"/>
                          </a:solidFill>
                          <a:effectLst/>
                          <a:latin typeface="Calibri" panose="020F0502020204030204" pitchFamily="34" charset="0"/>
                        </a:rPr>
                        <a:t>Budget Release </a:t>
                      </a:r>
                    </a:p>
                  </a:txBody>
                  <a:tcPr marL="6849" marR="6849" marT="6849" marB="0" vert="vert27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00000"/>
                    </a:solidFill>
                  </a:tcPr>
                </a:tc>
                <a:tc gridSpan="7">
                  <a:txBody>
                    <a:bodyPr/>
                    <a:lstStyle/>
                    <a:p>
                      <a:pPr algn="ctr" fontAlgn="ctr"/>
                      <a:r>
                        <a:rPr lang="en-US" sz="1600" b="1" i="0" u="none" strike="noStrike" dirty="0">
                          <a:solidFill>
                            <a:srgbClr val="000000"/>
                          </a:solidFill>
                          <a:effectLst/>
                          <a:latin typeface="Calibri" panose="020F0502020204030204" pitchFamily="34" charset="0"/>
                        </a:rPr>
                        <a:t>Congressional Budget and Appropriations</a:t>
                      </a:r>
                    </a:p>
                  </a:txBody>
                  <a:tcPr marL="6849" marR="6849" marT="6849"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2">
                  <a:txBody>
                    <a:bodyPr/>
                    <a:lstStyle/>
                    <a:p>
                      <a:pPr algn="ctr" fontAlgn="ctr"/>
                      <a:r>
                        <a:rPr lang="en-US" sz="1800" b="1" i="0" u="none" strike="noStrike" dirty="0">
                          <a:solidFill>
                            <a:srgbClr val="000000"/>
                          </a:solidFill>
                          <a:effectLst/>
                          <a:latin typeface="Calibri" panose="020F0502020204030204" pitchFamily="34" charset="0"/>
                        </a:rPr>
                        <a:t>Spend the Fiscal Year Budget</a:t>
                      </a:r>
                    </a:p>
                  </a:txBody>
                  <a:tcPr marL="6849" marR="6849" marT="6849"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59896">
                <a:tc>
                  <a:txBody>
                    <a:bodyPr/>
                    <a:lstStyle/>
                    <a:p>
                      <a:pPr algn="l" fontAlgn="b"/>
                      <a:endParaRPr lang="en-US" sz="900" b="0" i="0" u="none" strike="noStrike" dirty="0">
                        <a:solidFill>
                          <a:srgbClr val="000000"/>
                        </a:solidFill>
                        <a:effectLst/>
                        <a:latin typeface="Calibri" panose="020F0502020204030204" pitchFamily="34" charset="0"/>
                      </a:endParaRPr>
                    </a:p>
                  </a:txBody>
                  <a:tcPr marL="6849" marR="6849" marT="6849" marB="0" anchor="b">
                    <a:lnL>
                      <a:noFill/>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Oct</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Nov</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Dec</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Jan</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Feb</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Mar</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Apr</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May</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Jun</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Jul</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Aug</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Sep</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Oct</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Nov</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Dec</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Jan</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Feb</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Mar</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Apr</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May</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Jun</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Jul</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Aug</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Sep</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Oct</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Nov</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Dec</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Jan</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Feb</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Mar</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Apr</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May</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Jun</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Jul</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Aug</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Sep</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1"/>
                  </a:ext>
                </a:extLst>
              </a:tr>
              <a:tr h="259896">
                <a:tc>
                  <a:txBody>
                    <a:bodyPr/>
                    <a:lstStyle/>
                    <a:p>
                      <a:pPr algn="l" fontAlgn="b"/>
                      <a:endParaRPr lang="en-US" sz="900" b="0" i="0" u="none" strike="noStrike" dirty="0">
                        <a:solidFill>
                          <a:srgbClr val="000000"/>
                        </a:solidFill>
                        <a:effectLst/>
                        <a:latin typeface="Calibri" panose="020F0502020204030204" pitchFamily="34" charset="0"/>
                      </a:endParaRPr>
                    </a:p>
                  </a:txBody>
                  <a:tcPr marL="6849" marR="6849" marT="6849" marB="0" anchor="b">
                    <a:lnL>
                      <a:noFill/>
                    </a:lnL>
                    <a:lnR w="6350" cap="flat" cmpd="sng" algn="ctr">
                      <a:solidFill>
                        <a:srgbClr val="000000"/>
                      </a:solidFill>
                      <a:prstDash val="solid"/>
                      <a:round/>
                      <a:headEnd type="none" w="med" len="med"/>
                      <a:tailEnd type="none" w="med" len="med"/>
                    </a:lnR>
                    <a:lnT>
                      <a:noFill/>
                    </a:lnT>
                    <a:lnB>
                      <a:noFill/>
                    </a:lnB>
                    <a:solidFill>
                      <a:schemeClr val="bg1"/>
                    </a:solidFill>
                  </a:tcPr>
                </a:tc>
                <a:tc gridSpan="3">
                  <a:txBody>
                    <a:bodyPr/>
                    <a:lstStyle/>
                    <a:p>
                      <a:pPr algn="ctr" fontAlgn="b"/>
                      <a:r>
                        <a:rPr lang="en-US" sz="1400" b="1" i="0" u="none" strike="noStrike" dirty="0">
                          <a:solidFill>
                            <a:srgbClr val="000000"/>
                          </a:solidFill>
                          <a:effectLst/>
                          <a:latin typeface="Calibri" panose="020F0502020204030204" pitchFamily="34" charset="0"/>
                        </a:rPr>
                        <a:t>CY(XX–3)</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gridSpan="12">
                  <a:txBody>
                    <a:bodyPr/>
                    <a:lstStyle/>
                    <a:p>
                      <a:pPr algn="ctr" fontAlgn="b"/>
                      <a:r>
                        <a:rPr lang="en-US" sz="1400" b="1" i="0" u="none" strike="noStrike" dirty="0">
                          <a:solidFill>
                            <a:srgbClr val="000000"/>
                          </a:solidFill>
                          <a:effectLst/>
                          <a:latin typeface="Calibri" panose="020F0502020204030204" pitchFamily="34" charset="0"/>
                        </a:rPr>
                        <a:t>Calendar Year</a:t>
                      </a:r>
                      <a:r>
                        <a:rPr lang="en-US" sz="1400" b="1" i="0" u="none" strike="noStrike" baseline="0" dirty="0">
                          <a:solidFill>
                            <a:srgbClr val="000000"/>
                          </a:solidFill>
                          <a:effectLst/>
                          <a:latin typeface="Calibri" panose="020F0502020204030204" pitchFamily="34" charset="0"/>
                        </a:rPr>
                        <a:t> </a:t>
                      </a:r>
                      <a:r>
                        <a:rPr lang="en-US" sz="1400" b="1" i="0" u="none" strike="noStrike" dirty="0">
                          <a:solidFill>
                            <a:srgbClr val="000000"/>
                          </a:solidFill>
                          <a:effectLst/>
                          <a:latin typeface="Calibri" panose="020F0502020204030204" pitchFamily="34" charset="0"/>
                        </a:rPr>
                        <a:t> (20XX–2)</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2">
                  <a:txBody>
                    <a:bodyPr/>
                    <a:lstStyle/>
                    <a:p>
                      <a:pPr algn="ctr" fontAlgn="b"/>
                      <a:r>
                        <a:rPr lang="en-US" sz="1400" b="1" i="0" u="none" strike="noStrike" dirty="0">
                          <a:solidFill>
                            <a:srgbClr val="000000"/>
                          </a:solidFill>
                          <a:effectLst/>
                          <a:latin typeface="Calibri" panose="020F0502020204030204" pitchFamily="34" charset="0"/>
                        </a:rPr>
                        <a:t>Calendar Year (20XX–1)</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9">
                  <a:txBody>
                    <a:bodyPr/>
                    <a:lstStyle/>
                    <a:p>
                      <a:pPr algn="ctr" fontAlgn="b"/>
                      <a:r>
                        <a:rPr lang="en-US" sz="1400" b="1" i="0" u="none" strike="noStrike" dirty="0">
                          <a:solidFill>
                            <a:srgbClr val="000000"/>
                          </a:solidFill>
                          <a:effectLst/>
                          <a:latin typeface="Calibri" panose="020F0502020204030204" pitchFamily="34" charset="0"/>
                        </a:rPr>
                        <a:t>Calendar</a:t>
                      </a:r>
                      <a:r>
                        <a:rPr lang="en-US" sz="1400" b="1" i="0" u="none" strike="noStrike" baseline="0" dirty="0">
                          <a:solidFill>
                            <a:srgbClr val="000000"/>
                          </a:solidFill>
                          <a:effectLst/>
                          <a:latin typeface="Calibri" panose="020F0502020204030204" pitchFamily="34" charset="0"/>
                        </a:rPr>
                        <a:t> Year 20</a:t>
                      </a:r>
                      <a:r>
                        <a:rPr lang="en-US" sz="1400" b="1" i="0" u="none" strike="noStrike" dirty="0">
                          <a:solidFill>
                            <a:srgbClr val="000000"/>
                          </a:solidFill>
                          <a:effectLst/>
                          <a:latin typeface="Calibri" panose="020F0502020204030204" pitchFamily="34" charset="0"/>
                        </a:rPr>
                        <a:t>XX</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832038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C2717-A21D-4FFC-8C99-8D0279FA3E1E}"/>
              </a:ext>
            </a:extLst>
          </p:cNvPr>
          <p:cNvSpPr>
            <a:spLocks noGrp="1"/>
          </p:cNvSpPr>
          <p:nvPr>
            <p:ph type="title"/>
          </p:nvPr>
        </p:nvSpPr>
        <p:spPr/>
        <p:txBody>
          <a:bodyPr>
            <a:normAutofit/>
          </a:bodyPr>
          <a:lstStyle/>
          <a:p>
            <a:r>
              <a:rPr lang="en-US" sz="3100" dirty="0"/>
              <a:t>Message from Office of Science</a:t>
            </a:r>
            <a:br>
              <a:rPr lang="en-US" dirty="0"/>
            </a:br>
            <a:r>
              <a:rPr lang="en-US" sz="2000" dirty="0">
                <a:hlinkClick r:id="rId2">
                  <a:extLst>
                    <a:ext uri="{A12FA001-AC4F-418D-AE19-62706E023703}">
                      <ahyp:hlinkClr xmlns:ahyp="http://schemas.microsoft.com/office/drawing/2018/hyperlinkcolor" val="tx"/>
                    </a:ext>
                  </a:extLst>
                </a:hlinkClick>
              </a:rPr>
              <a:t>https://science.osti.gov/hep/hepap/Meetings/202007</a:t>
            </a:r>
            <a:endParaRPr lang="en-US" dirty="0"/>
          </a:p>
        </p:txBody>
      </p:sp>
      <p:pic>
        <p:nvPicPr>
          <p:cNvPr id="7" name="Content Placeholder 6">
            <a:extLst>
              <a:ext uri="{FF2B5EF4-FFF2-40B4-BE49-F238E27FC236}">
                <a16:creationId xmlns:a16="http://schemas.microsoft.com/office/drawing/2014/main" id="{8B3BA31E-8EAE-43E1-89F7-A24CE22A4AEC}"/>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390050" y="1330804"/>
            <a:ext cx="8542338" cy="4805065"/>
          </a:xfrm>
          <a:prstGeom prst="rect">
            <a:avLst/>
          </a:prstGeom>
        </p:spPr>
      </p:pic>
      <p:sp>
        <p:nvSpPr>
          <p:cNvPr id="4" name="Date Placeholder 3">
            <a:extLst>
              <a:ext uri="{FF2B5EF4-FFF2-40B4-BE49-F238E27FC236}">
                <a16:creationId xmlns:a16="http://schemas.microsoft.com/office/drawing/2014/main" id="{4D9DE597-43A2-4E25-9B2F-67F9FE4A6D9E}"/>
              </a:ext>
            </a:extLst>
          </p:cNvPr>
          <p:cNvSpPr>
            <a:spLocks noGrp="1"/>
          </p:cNvSpPr>
          <p:nvPr>
            <p:ph type="dt" sz="half" idx="10"/>
          </p:nvPr>
        </p:nvSpPr>
        <p:spPr/>
        <p:txBody>
          <a:bodyPr/>
          <a:lstStyle/>
          <a:p>
            <a:r>
              <a:rPr lang="en-US"/>
              <a:t>12 August 2020</a:t>
            </a:r>
            <a:endParaRPr lang="en-US" dirty="0"/>
          </a:p>
        </p:txBody>
      </p:sp>
      <p:sp>
        <p:nvSpPr>
          <p:cNvPr id="5" name="Footer Placeholder 4">
            <a:extLst>
              <a:ext uri="{FF2B5EF4-FFF2-40B4-BE49-F238E27FC236}">
                <a16:creationId xmlns:a16="http://schemas.microsoft.com/office/drawing/2014/main" id="{CAEF997A-27DB-4D94-B17A-121A0ACE311C}"/>
              </a:ext>
            </a:extLst>
          </p:cNvPr>
          <p:cNvSpPr>
            <a:spLocks noGrp="1"/>
          </p:cNvSpPr>
          <p:nvPr>
            <p:ph type="ftr" sz="quarter" idx="11"/>
          </p:nvPr>
        </p:nvSpPr>
        <p:spPr/>
        <p:txBody>
          <a:bodyPr/>
          <a:lstStyle/>
          <a:p>
            <a:r>
              <a:rPr lang="en-US"/>
              <a:t>HEP @ 53rd Annual Users Mtg</a:t>
            </a:r>
            <a:endParaRPr lang="en-US" dirty="0"/>
          </a:p>
        </p:txBody>
      </p:sp>
      <p:sp>
        <p:nvSpPr>
          <p:cNvPr id="6" name="Slide Number Placeholder 5">
            <a:extLst>
              <a:ext uri="{FF2B5EF4-FFF2-40B4-BE49-F238E27FC236}">
                <a16:creationId xmlns:a16="http://schemas.microsoft.com/office/drawing/2014/main" id="{BE6E2E55-29EB-4FF7-9119-E85653CCA6F5}"/>
              </a:ext>
            </a:extLst>
          </p:cNvPr>
          <p:cNvSpPr>
            <a:spLocks noGrp="1"/>
          </p:cNvSpPr>
          <p:nvPr>
            <p:ph type="sldNum" sz="quarter" idx="12"/>
          </p:nvPr>
        </p:nvSpPr>
        <p:spPr/>
        <p:txBody>
          <a:bodyPr/>
          <a:lstStyle/>
          <a:p>
            <a:fld id="{600448BA-62AF-4340-AB5F-316C0E06117B}" type="slidenum">
              <a:rPr lang="en-US" smtClean="0"/>
              <a:pPr/>
              <a:t>5</a:t>
            </a:fld>
            <a:endParaRPr lang="en-US"/>
          </a:p>
        </p:txBody>
      </p:sp>
      <p:sp>
        <p:nvSpPr>
          <p:cNvPr id="8" name="Title 1">
            <a:extLst>
              <a:ext uri="{FF2B5EF4-FFF2-40B4-BE49-F238E27FC236}">
                <a16:creationId xmlns:a16="http://schemas.microsoft.com/office/drawing/2014/main" id="{AB1EA4E5-DFE1-4181-A56E-443077205321}"/>
              </a:ext>
            </a:extLst>
          </p:cNvPr>
          <p:cNvSpPr txBox="1">
            <a:spLocks/>
          </p:cNvSpPr>
          <p:nvPr/>
        </p:nvSpPr>
        <p:spPr>
          <a:xfrm>
            <a:off x="426839" y="978850"/>
            <a:ext cx="8840495" cy="365125"/>
          </a:xfrm>
          <a:prstGeom prst="rect">
            <a:avLst/>
          </a:prstGeom>
        </p:spPr>
        <p:txBody>
          <a:bodyPr vert="horz" lIns="91440" tIns="45720" rIns="91440" bIns="45720" rtlCol="0" anchor="ctr">
            <a:normAutofit fontScale="75000" lnSpcReduction="20000"/>
          </a:bodyPr>
          <a:lstStyle>
            <a:lvl1pPr algn="l" defTabSz="685800" rtl="0" eaLnBrk="1" latinLnBrk="0" hangingPunct="1">
              <a:lnSpc>
                <a:spcPct val="90000"/>
              </a:lnSpc>
              <a:spcBef>
                <a:spcPct val="0"/>
              </a:spcBef>
              <a:buNone/>
              <a:defRPr sz="3600" kern="1200">
                <a:solidFill>
                  <a:schemeClr val="bg1"/>
                </a:solidFill>
                <a:latin typeface="+mj-lt"/>
                <a:ea typeface="+mj-ea"/>
                <a:cs typeface="+mj-cs"/>
              </a:defRPr>
            </a:lvl1pPr>
          </a:lstStyle>
          <a:p>
            <a:r>
              <a:rPr lang="en-US" sz="3100" dirty="0">
                <a:solidFill>
                  <a:srgbClr val="2744BF"/>
                </a:solidFill>
              </a:rPr>
              <a:t>Dr. Harriet Kung, Deputy Director for Science Programs</a:t>
            </a:r>
            <a:endParaRPr lang="en-US" dirty="0">
              <a:solidFill>
                <a:srgbClr val="2744BF"/>
              </a:solidFill>
            </a:endParaRPr>
          </a:p>
        </p:txBody>
      </p:sp>
    </p:spTree>
    <p:extLst>
      <p:ext uri="{BB962C8B-B14F-4D97-AF65-F5344CB8AC3E}">
        <p14:creationId xmlns:p14="http://schemas.microsoft.com/office/powerpoint/2010/main" val="39551562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Budget and Accounting Act of 1921</a:t>
            </a:r>
          </a:p>
        </p:txBody>
      </p:sp>
      <p:sp>
        <p:nvSpPr>
          <p:cNvPr id="3" name="Content Placeholder 2"/>
          <p:cNvSpPr>
            <a:spLocks noGrp="1"/>
          </p:cNvSpPr>
          <p:nvPr>
            <p:ph sz="half" idx="1"/>
          </p:nvPr>
        </p:nvSpPr>
        <p:spPr>
          <a:xfrm>
            <a:off x="169334" y="1205194"/>
            <a:ext cx="2909414" cy="4750545"/>
          </a:xfrm>
        </p:spPr>
        <p:txBody>
          <a:bodyPr>
            <a:normAutofit fontScale="85000" lnSpcReduction="10000"/>
          </a:bodyPr>
          <a:lstStyle/>
          <a:p>
            <a:r>
              <a:rPr lang="en-US" dirty="0"/>
              <a:t>Before the Budgeting &amp; Accounting Act of 1921, </a:t>
            </a:r>
            <a:r>
              <a:rPr lang="en-US" b="1" dirty="0"/>
              <a:t>no single government entity oversaw the entire budget</a:t>
            </a:r>
          </a:p>
          <a:p>
            <a:pPr lvl="1"/>
            <a:r>
              <a:rPr lang="en-US" dirty="0">
                <a:solidFill>
                  <a:schemeClr val="tx1"/>
                </a:solidFill>
              </a:rPr>
              <a:t>Departments submitted budget requests directly to Congress</a:t>
            </a:r>
          </a:p>
          <a:p>
            <a:r>
              <a:rPr lang="en-US" dirty="0"/>
              <a:t>After WWI, the Act was passed to </a:t>
            </a:r>
            <a:r>
              <a:rPr lang="en-US" b="1" dirty="0"/>
              <a:t>provide more control over government expenditures</a:t>
            </a:r>
          </a:p>
          <a:p>
            <a:pPr lvl="1"/>
            <a:r>
              <a:rPr lang="en-US" dirty="0">
                <a:solidFill>
                  <a:schemeClr val="tx1"/>
                </a:solidFill>
              </a:rPr>
              <a:t>Budgeting debates hinge on powers given to Congress and President in this Act</a:t>
            </a:r>
          </a:p>
          <a:p>
            <a:pPr lvl="1"/>
            <a:r>
              <a:rPr lang="en-US" dirty="0">
                <a:solidFill>
                  <a:schemeClr val="tx1"/>
                </a:solidFill>
              </a:rPr>
              <a:t>Restrictions keep either branch from dominating budget decisions</a:t>
            </a:r>
          </a:p>
        </p:txBody>
      </p:sp>
      <p:pic>
        <p:nvPicPr>
          <p:cNvPr id="8" name="Content Placeholder 7"/>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3089902" y="1023347"/>
            <a:ext cx="2251120" cy="3376681"/>
          </a:xfrm>
        </p:spPr>
      </p:pic>
      <p:sp>
        <p:nvSpPr>
          <p:cNvPr id="5" name="Footer Placeholder 4"/>
          <p:cNvSpPr>
            <a:spLocks noGrp="1"/>
          </p:cNvSpPr>
          <p:nvPr>
            <p:ph type="ftr" sz="quarter" idx="11"/>
          </p:nvPr>
        </p:nvSpPr>
        <p:spPr/>
        <p:txBody>
          <a:bodyPr/>
          <a:lstStyle/>
          <a:p>
            <a:r>
              <a:rPr lang="en-US"/>
              <a:t>HEP @ 53rd Annual Users Mtg</a:t>
            </a:r>
            <a:endParaRPr lang="en-US" dirty="0"/>
          </a:p>
        </p:txBody>
      </p:sp>
      <p:sp>
        <p:nvSpPr>
          <p:cNvPr id="6" name="Slide Number Placeholder 5"/>
          <p:cNvSpPr>
            <a:spLocks noGrp="1"/>
          </p:cNvSpPr>
          <p:nvPr>
            <p:ph type="sldNum" sz="quarter" idx="12"/>
          </p:nvPr>
        </p:nvSpPr>
        <p:spPr/>
        <p:txBody>
          <a:bodyPr/>
          <a:lstStyle/>
          <a:p>
            <a:fld id="{600448BA-62AF-4340-AB5F-316C0E06117B}" type="slidenum">
              <a:rPr lang="en-US" smtClean="0"/>
              <a:pPr/>
              <a:t>50</a:t>
            </a:fld>
            <a:endParaRPr lang="en-US" dirty="0"/>
          </a:p>
        </p:txBody>
      </p:sp>
      <p:sp>
        <p:nvSpPr>
          <p:cNvPr id="9" name="Content Placeholder 2"/>
          <p:cNvSpPr txBox="1">
            <a:spLocks/>
          </p:cNvSpPr>
          <p:nvPr/>
        </p:nvSpPr>
        <p:spPr>
          <a:xfrm>
            <a:off x="5352176" y="1121302"/>
            <a:ext cx="3735180" cy="4960716"/>
          </a:xfrm>
          <a:prstGeom prst="rect">
            <a:avLst/>
          </a:prstGeom>
        </p:spPr>
        <p:txBody>
          <a:bodyPr vert="horz" lIns="91440" tIns="45720" rIns="91440" bIns="45720" rtlCol="0">
            <a:normAutofit fontScale="85000" lnSpcReduction="20000"/>
          </a:bodyPr>
          <a:lstStyle>
            <a:lvl1pPr marL="227013" indent="-173038" algn="l" defTabSz="685800" rtl="0" eaLnBrk="1" latinLnBrk="0" hangingPunct="1">
              <a:lnSpc>
                <a:spcPct val="120000"/>
              </a:lnSpc>
              <a:spcBef>
                <a:spcPts val="1000"/>
              </a:spcBef>
              <a:buClr>
                <a:schemeClr val="tx2"/>
              </a:buClr>
              <a:buSzPct val="80000"/>
              <a:buFont typeface="Wingdings 3" panose="05040102010807070707" pitchFamily="18" charset="2"/>
              <a:buChar char=""/>
              <a:defRPr sz="1650" kern="1200">
                <a:solidFill>
                  <a:schemeClr val="tx1"/>
                </a:solidFill>
                <a:latin typeface="+mn-lt"/>
                <a:ea typeface="+mn-ea"/>
                <a:cs typeface="+mn-cs"/>
              </a:defRPr>
            </a:lvl1pPr>
            <a:lvl2pPr marL="39846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500" kern="1200">
                <a:solidFill>
                  <a:schemeClr val="tx1">
                    <a:lumMod val="75000"/>
                    <a:lumOff val="25000"/>
                  </a:schemeClr>
                </a:solidFill>
                <a:latin typeface="+mn-lt"/>
                <a:ea typeface="+mn-ea"/>
                <a:cs typeface="+mn-cs"/>
              </a:defRPr>
            </a:lvl2pPr>
            <a:lvl3pPr marL="56991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350" kern="1200">
                <a:solidFill>
                  <a:schemeClr val="tx1">
                    <a:lumMod val="75000"/>
                    <a:lumOff val="25000"/>
                  </a:schemeClr>
                </a:solidFill>
                <a:latin typeface="+mn-lt"/>
                <a:ea typeface="+mn-ea"/>
                <a:cs typeface="+mn-cs"/>
              </a:defRPr>
            </a:lvl3pPr>
            <a:lvl4pPr marL="742950" indent="-173038"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200" kern="1200">
                <a:solidFill>
                  <a:schemeClr val="tx1">
                    <a:lumMod val="75000"/>
                    <a:lumOff val="25000"/>
                  </a:schemeClr>
                </a:solidFill>
                <a:latin typeface="+mn-lt"/>
                <a:ea typeface="+mn-ea"/>
                <a:cs typeface="+mn-cs"/>
              </a:defRPr>
            </a:lvl4pPr>
            <a:lvl5pPr marL="914400"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200" kern="1200">
                <a:solidFill>
                  <a:schemeClr val="tx1">
                    <a:lumMod val="75000"/>
                    <a:lumOff val="25000"/>
                  </a:schemeClr>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9pPr>
          </a:lstStyle>
          <a:p>
            <a:r>
              <a:rPr lang="en-US" dirty="0"/>
              <a:t>The Act </a:t>
            </a:r>
            <a:r>
              <a:rPr lang="en-US" b="1" dirty="0"/>
              <a:t>requires the President to submit a budget to Congress every year</a:t>
            </a:r>
          </a:p>
          <a:p>
            <a:r>
              <a:rPr lang="en-US" dirty="0"/>
              <a:t>The act created:</a:t>
            </a:r>
          </a:p>
          <a:p>
            <a:pPr lvl="1"/>
            <a:r>
              <a:rPr lang="en-US" b="1" dirty="0">
                <a:solidFill>
                  <a:schemeClr val="tx1"/>
                </a:solidFill>
              </a:rPr>
              <a:t>Bureau of the Budget </a:t>
            </a:r>
            <a:r>
              <a:rPr lang="en-US" dirty="0">
                <a:solidFill>
                  <a:schemeClr val="tx1"/>
                </a:solidFill>
              </a:rPr>
              <a:t>(BoB), giving President control over individual departments, evaluating competing requests</a:t>
            </a:r>
          </a:p>
          <a:p>
            <a:pPr lvl="1"/>
            <a:r>
              <a:rPr lang="en-US" b="1" dirty="0">
                <a:solidFill>
                  <a:schemeClr val="tx1"/>
                </a:solidFill>
              </a:rPr>
              <a:t>General Accounting Office </a:t>
            </a:r>
            <a:r>
              <a:rPr lang="en-US" dirty="0">
                <a:solidFill>
                  <a:schemeClr val="tx1"/>
                </a:solidFill>
              </a:rPr>
              <a:t>tells House and Senate what may be necessary to balance the budget</a:t>
            </a:r>
            <a:endParaRPr lang="en-US" b="1" dirty="0">
              <a:solidFill>
                <a:schemeClr val="tx1"/>
              </a:solidFill>
            </a:endParaRPr>
          </a:p>
          <a:p>
            <a:r>
              <a:rPr lang="en-US" b="1" dirty="0"/>
              <a:t>Reorganization Act of 1939 </a:t>
            </a:r>
            <a:r>
              <a:rPr lang="en-US" dirty="0"/>
              <a:t>created the </a:t>
            </a:r>
            <a:r>
              <a:rPr lang="en-US" b="1" dirty="0">
                <a:solidFill>
                  <a:srgbClr val="0070C0"/>
                </a:solidFill>
              </a:rPr>
              <a:t>Executive Office of the President</a:t>
            </a:r>
            <a:r>
              <a:rPr lang="en-US" dirty="0"/>
              <a:t> (</a:t>
            </a:r>
            <a:r>
              <a:rPr lang="en-US" b="1" dirty="0"/>
              <a:t>EOP</a:t>
            </a:r>
            <a:r>
              <a:rPr lang="en-US" dirty="0"/>
              <a:t>), and BoB moved from Treasury to EOP</a:t>
            </a:r>
          </a:p>
          <a:p>
            <a:pPr lvl="1"/>
            <a:r>
              <a:rPr lang="en-US" dirty="0">
                <a:solidFill>
                  <a:schemeClr val="tx1"/>
                </a:solidFill>
              </a:rPr>
              <a:t>In </a:t>
            </a:r>
            <a:r>
              <a:rPr lang="en-US" b="1" dirty="0">
                <a:solidFill>
                  <a:schemeClr val="tx1"/>
                </a:solidFill>
              </a:rPr>
              <a:t>1970</a:t>
            </a:r>
            <a:r>
              <a:rPr lang="en-US" dirty="0">
                <a:solidFill>
                  <a:schemeClr val="tx1"/>
                </a:solidFill>
              </a:rPr>
              <a:t>, BoB reorganized by Executive Order (Nixon) as the </a:t>
            </a:r>
            <a:r>
              <a:rPr lang="en-US" b="1" dirty="0">
                <a:solidFill>
                  <a:schemeClr val="tx1"/>
                </a:solidFill>
              </a:rPr>
              <a:t>Office of Management and Budget</a:t>
            </a:r>
          </a:p>
          <a:p>
            <a:pPr lvl="1"/>
            <a:r>
              <a:rPr lang="en-US" dirty="0">
                <a:solidFill>
                  <a:schemeClr val="accent1"/>
                </a:solidFill>
              </a:rPr>
              <a:t>OMB is the largest agency within the EOP</a:t>
            </a:r>
          </a:p>
        </p:txBody>
      </p:sp>
      <p:pic>
        <p:nvPicPr>
          <p:cNvPr id="144386" name="Picture 2" descr="Image result for i'm just a bil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86707" y="4462948"/>
            <a:ext cx="1759189" cy="1842083"/>
          </a:xfrm>
          <a:prstGeom prst="rect">
            <a:avLst/>
          </a:prstGeom>
          <a:noFill/>
        </p:spPr>
      </p:pic>
      <p:sp>
        <p:nvSpPr>
          <p:cNvPr id="4" name="Date Placeholder 3">
            <a:extLst>
              <a:ext uri="{FF2B5EF4-FFF2-40B4-BE49-F238E27FC236}">
                <a16:creationId xmlns:a16="http://schemas.microsoft.com/office/drawing/2014/main" id="{89E689E2-4329-4F41-AE58-C08E10A365EC}"/>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35505660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18" y="4824967"/>
          <a:ext cx="9144019" cy="1308931"/>
        </p:xfrm>
        <a:graphic>
          <a:graphicData uri="http://schemas.openxmlformats.org/drawingml/2006/table">
            <a:tbl>
              <a:tblPr/>
              <a:tblGrid>
                <a:gridCol w="839539">
                  <a:extLst>
                    <a:ext uri="{9D8B030D-6E8A-4147-A177-3AD203B41FA5}">
                      <a16:colId xmlns:a16="http://schemas.microsoft.com/office/drawing/2014/main" val="20000"/>
                    </a:ext>
                  </a:extLst>
                </a:gridCol>
                <a:gridCol w="230680">
                  <a:extLst>
                    <a:ext uri="{9D8B030D-6E8A-4147-A177-3AD203B41FA5}">
                      <a16:colId xmlns:a16="http://schemas.microsoft.com/office/drawing/2014/main" val="20001"/>
                    </a:ext>
                  </a:extLst>
                </a:gridCol>
                <a:gridCol w="230680">
                  <a:extLst>
                    <a:ext uri="{9D8B030D-6E8A-4147-A177-3AD203B41FA5}">
                      <a16:colId xmlns:a16="http://schemas.microsoft.com/office/drawing/2014/main" val="20002"/>
                    </a:ext>
                  </a:extLst>
                </a:gridCol>
                <a:gridCol w="230680">
                  <a:extLst>
                    <a:ext uri="{9D8B030D-6E8A-4147-A177-3AD203B41FA5}">
                      <a16:colId xmlns:a16="http://schemas.microsoft.com/office/drawing/2014/main" val="20003"/>
                    </a:ext>
                  </a:extLst>
                </a:gridCol>
                <a:gridCol w="230680">
                  <a:extLst>
                    <a:ext uri="{9D8B030D-6E8A-4147-A177-3AD203B41FA5}">
                      <a16:colId xmlns:a16="http://schemas.microsoft.com/office/drawing/2014/main" val="20004"/>
                    </a:ext>
                  </a:extLst>
                </a:gridCol>
                <a:gridCol w="230680">
                  <a:extLst>
                    <a:ext uri="{9D8B030D-6E8A-4147-A177-3AD203B41FA5}">
                      <a16:colId xmlns:a16="http://schemas.microsoft.com/office/drawing/2014/main" val="20005"/>
                    </a:ext>
                  </a:extLst>
                </a:gridCol>
                <a:gridCol w="230680">
                  <a:extLst>
                    <a:ext uri="{9D8B030D-6E8A-4147-A177-3AD203B41FA5}">
                      <a16:colId xmlns:a16="http://schemas.microsoft.com/office/drawing/2014/main" val="20006"/>
                    </a:ext>
                  </a:extLst>
                </a:gridCol>
                <a:gridCol w="230680">
                  <a:extLst>
                    <a:ext uri="{9D8B030D-6E8A-4147-A177-3AD203B41FA5}">
                      <a16:colId xmlns:a16="http://schemas.microsoft.com/office/drawing/2014/main" val="20007"/>
                    </a:ext>
                  </a:extLst>
                </a:gridCol>
                <a:gridCol w="230680">
                  <a:extLst>
                    <a:ext uri="{9D8B030D-6E8A-4147-A177-3AD203B41FA5}">
                      <a16:colId xmlns:a16="http://schemas.microsoft.com/office/drawing/2014/main" val="20008"/>
                    </a:ext>
                  </a:extLst>
                </a:gridCol>
                <a:gridCol w="230680">
                  <a:extLst>
                    <a:ext uri="{9D8B030D-6E8A-4147-A177-3AD203B41FA5}">
                      <a16:colId xmlns:a16="http://schemas.microsoft.com/office/drawing/2014/main" val="20009"/>
                    </a:ext>
                  </a:extLst>
                </a:gridCol>
                <a:gridCol w="230680">
                  <a:extLst>
                    <a:ext uri="{9D8B030D-6E8A-4147-A177-3AD203B41FA5}">
                      <a16:colId xmlns:a16="http://schemas.microsoft.com/office/drawing/2014/main" val="20010"/>
                    </a:ext>
                  </a:extLst>
                </a:gridCol>
                <a:gridCol w="230680">
                  <a:extLst>
                    <a:ext uri="{9D8B030D-6E8A-4147-A177-3AD203B41FA5}">
                      <a16:colId xmlns:a16="http://schemas.microsoft.com/office/drawing/2014/main" val="20011"/>
                    </a:ext>
                  </a:extLst>
                </a:gridCol>
                <a:gridCol w="230680">
                  <a:extLst>
                    <a:ext uri="{9D8B030D-6E8A-4147-A177-3AD203B41FA5}">
                      <a16:colId xmlns:a16="http://schemas.microsoft.com/office/drawing/2014/main" val="20012"/>
                    </a:ext>
                  </a:extLst>
                </a:gridCol>
                <a:gridCol w="230680">
                  <a:extLst>
                    <a:ext uri="{9D8B030D-6E8A-4147-A177-3AD203B41FA5}">
                      <a16:colId xmlns:a16="http://schemas.microsoft.com/office/drawing/2014/main" val="20013"/>
                    </a:ext>
                  </a:extLst>
                </a:gridCol>
                <a:gridCol w="230680">
                  <a:extLst>
                    <a:ext uri="{9D8B030D-6E8A-4147-A177-3AD203B41FA5}">
                      <a16:colId xmlns:a16="http://schemas.microsoft.com/office/drawing/2014/main" val="20014"/>
                    </a:ext>
                  </a:extLst>
                </a:gridCol>
                <a:gridCol w="230680">
                  <a:extLst>
                    <a:ext uri="{9D8B030D-6E8A-4147-A177-3AD203B41FA5}">
                      <a16:colId xmlns:a16="http://schemas.microsoft.com/office/drawing/2014/main" val="20015"/>
                    </a:ext>
                  </a:extLst>
                </a:gridCol>
                <a:gridCol w="230680">
                  <a:extLst>
                    <a:ext uri="{9D8B030D-6E8A-4147-A177-3AD203B41FA5}">
                      <a16:colId xmlns:a16="http://schemas.microsoft.com/office/drawing/2014/main" val="20016"/>
                    </a:ext>
                  </a:extLst>
                </a:gridCol>
                <a:gridCol w="230680">
                  <a:extLst>
                    <a:ext uri="{9D8B030D-6E8A-4147-A177-3AD203B41FA5}">
                      <a16:colId xmlns:a16="http://schemas.microsoft.com/office/drawing/2014/main" val="20017"/>
                    </a:ext>
                  </a:extLst>
                </a:gridCol>
                <a:gridCol w="230680">
                  <a:extLst>
                    <a:ext uri="{9D8B030D-6E8A-4147-A177-3AD203B41FA5}">
                      <a16:colId xmlns:a16="http://schemas.microsoft.com/office/drawing/2014/main" val="20018"/>
                    </a:ext>
                  </a:extLst>
                </a:gridCol>
                <a:gridCol w="230680">
                  <a:extLst>
                    <a:ext uri="{9D8B030D-6E8A-4147-A177-3AD203B41FA5}">
                      <a16:colId xmlns:a16="http://schemas.microsoft.com/office/drawing/2014/main" val="20019"/>
                    </a:ext>
                  </a:extLst>
                </a:gridCol>
                <a:gridCol w="230680">
                  <a:extLst>
                    <a:ext uri="{9D8B030D-6E8A-4147-A177-3AD203B41FA5}">
                      <a16:colId xmlns:a16="http://schemas.microsoft.com/office/drawing/2014/main" val="20020"/>
                    </a:ext>
                  </a:extLst>
                </a:gridCol>
                <a:gridCol w="230680">
                  <a:extLst>
                    <a:ext uri="{9D8B030D-6E8A-4147-A177-3AD203B41FA5}">
                      <a16:colId xmlns:a16="http://schemas.microsoft.com/office/drawing/2014/main" val="20021"/>
                    </a:ext>
                  </a:extLst>
                </a:gridCol>
                <a:gridCol w="230680">
                  <a:extLst>
                    <a:ext uri="{9D8B030D-6E8A-4147-A177-3AD203B41FA5}">
                      <a16:colId xmlns:a16="http://schemas.microsoft.com/office/drawing/2014/main" val="20022"/>
                    </a:ext>
                  </a:extLst>
                </a:gridCol>
                <a:gridCol w="230680">
                  <a:extLst>
                    <a:ext uri="{9D8B030D-6E8A-4147-A177-3AD203B41FA5}">
                      <a16:colId xmlns:a16="http://schemas.microsoft.com/office/drawing/2014/main" val="20023"/>
                    </a:ext>
                  </a:extLst>
                </a:gridCol>
                <a:gridCol w="230680">
                  <a:extLst>
                    <a:ext uri="{9D8B030D-6E8A-4147-A177-3AD203B41FA5}">
                      <a16:colId xmlns:a16="http://schemas.microsoft.com/office/drawing/2014/main" val="20024"/>
                    </a:ext>
                  </a:extLst>
                </a:gridCol>
                <a:gridCol w="230680">
                  <a:extLst>
                    <a:ext uri="{9D8B030D-6E8A-4147-A177-3AD203B41FA5}">
                      <a16:colId xmlns:a16="http://schemas.microsoft.com/office/drawing/2014/main" val="20025"/>
                    </a:ext>
                  </a:extLst>
                </a:gridCol>
                <a:gridCol w="230680">
                  <a:extLst>
                    <a:ext uri="{9D8B030D-6E8A-4147-A177-3AD203B41FA5}">
                      <a16:colId xmlns:a16="http://schemas.microsoft.com/office/drawing/2014/main" val="20026"/>
                    </a:ext>
                  </a:extLst>
                </a:gridCol>
                <a:gridCol w="230680">
                  <a:extLst>
                    <a:ext uri="{9D8B030D-6E8A-4147-A177-3AD203B41FA5}">
                      <a16:colId xmlns:a16="http://schemas.microsoft.com/office/drawing/2014/main" val="20027"/>
                    </a:ext>
                  </a:extLst>
                </a:gridCol>
                <a:gridCol w="230680">
                  <a:extLst>
                    <a:ext uri="{9D8B030D-6E8A-4147-A177-3AD203B41FA5}">
                      <a16:colId xmlns:a16="http://schemas.microsoft.com/office/drawing/2014/main" val="20028"/>
                    </a:ext>
                  </a:extLst>
                </a:gridCol>
                <a:gridCol w="230680">
                  <a:extLst>
                    <a:ext uri="{9D8B030D-6E8A-4147-A177-3AD203B41FA5}">
                      <a16:colId xmlns:a16="http://schemas.microsoft.com/office/drawing/2014/main" val="20029"/>
                    </a:ext>
                  </a:extLst>
                </a:gridCol>
                <a:gridCol w="230680">
                  <a:extLst>
                    <a:ext uri="{9D8B030D-6E8A-4147-A177-3AD203B41FA5}">
                      <a16:colId xmlns:a16="http://schemas.microsoft.com/office/drawing/2014/main" val="20030"/>
                    </a:ext>
                  </a:extLst>
                </a:gridCol>
                <a:gridCol w="230680">
                  <a:extLst>
                    <a:ext uri="{9D8B030D-6E8A-4147-A177-3AD203B41FA5}">
                      <a16:colId xmlns:a16="http://schemas.microsoft.com/office/drawing/2014/main" val="20031"/>
                    </a:ext>
                  </a:extLst>
                </a:gridCol>
                <a:gridCol w="230680">
                  <a:extLst>
                    <a:ext uri="{9D8B030D-6E8A-4147-A177-3AD203B41FA5}">
                      <a16:colId xmlns:a16="http://schemas.microsoft.com/office/drawing/2014/main" val="20032"/>
                    </a:ext>
                  </a:extLst>
                </a:gridCol>
                <a:gridCol w="230680">
                  <a:extLst>
                    <a:ext uri="{9D8B030D-6E8A-4147-A177-3AD203B41FA5}">
                      <a16:colId xmlns:a16="http://schemas.microsoft.com/office/drawing/2014/main" val="20033"/>
                    </a:ext>
                  </a:extLst>
                </a:gridCol>
                <a:gridCol w="230680">
                  <a:extLst>
                    <a:ext uri="{9D8B030D-6E8A-4147-A177-3AD203B41FA5}">
                      <a16:colId xmlns:a16="http://schemas.microsoft.com/office/drawing/2014/main" val="20034"/>
                    </a:ext>
                  </a:extLst>
                </a:gridCol>
                <a:gridCol w="230680">
                  <a:extLst>
                    <a:ext uri="{9D8B030D-6E8A-4147-A177-3AD203B41FA5}">
                      <a16:colId xmlns:a16="http://schemas.microsoft.com/office/drawing/2014/main" val="20035"/>
                    </a:ext>
                  </a:extLst>
                </a:gridCol>
                <a:gridCol w="230680">
                  <a:extLst>
                    <a:ext uri="{9D8B030D-6E8A-4147-A177-3AD203B41FA5}">
                      <a16:colId xmlns:a16="http://schemas.microsoft.com/office/drawing/2014/main" val="20036"/>
                    </a:ext>
                  </a:extLst>
                </a:gridCol>
              </a:tblGrid>
              <a:tr h="789139">
                <a:tc>
                  <a:txBody>
                    <a:bodyPr/>
                    <a:lstStyle/>
                    <a:p>
                      <a:pPr algn="ctr" fontAlgn="ctr"/>
                      <a:r>
                        <a:rPr lang="en-US" sz="1800" b="1" i="0" u="none" strike="noStrike" dirty="0">
                          <a:solidFill>
                            <a:srgbClr val="000000"/>
                          </a:solidFill>
                          <a:effectLst/>
                          <a:latin typeface="Calibri" panose="020F0502020204030204" pitchFamily="34" charset="0"/>
                        </a:rPr>
                        <a:t>FY 20XX</a:t>
                      </a:r>
                    </a:p>
                    <a:p>
                      <a:pPr algn="ctr" fontAlgn="ctr"/>
                      <a:r>
                        <a:rPr lang="en-US" sz="1800" b="1" i="0" u="none" strike="noStrike" dirty="0">
                          <a:solidFill>
                            <a:srgbClr val="000000"/>
                          </a:solidFill>
                          <a:effectLst/>
                          <a:latin typeface="Calibri" panose="020F0502020204030204" pitchFamily="34" charset="0"/>
                        </a:rPr>
                        <a:t>Budget</a:t>
                      </a:r>
                    </a:p>
                  </a:txBody>
                  <a:tcPr marL="6849" marR="6849" marT="6849"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gridSpan="12">
                  <a:txBody>
                    <a:bodyPr/>
                    <a:lstStyle/>
                    <a:p>
                      <a:pPr algn="ctr" fontAlgn="ctr"/>
                      <a:r>
                        <a:rPr lang="en-US" sz="1800" b="1" i="0" u="none" strike="noStrike" dirty="0">
                          <a:solidFill>
                            <a:srgbClr val="FFFFFF"/>
                          </a:solidFill>
                          <a:effectLst/>
                          <a:latin typeface="Calibri" panose="020F0502020204030204" pitchFamily="34" charset="0"/>
                        </a:rPr>
                        <a:t>DOE Internal Planning with OMB and OSTP Guidance</a:t>
                      </a:r>
                    </a:p>
                  </a:txBody>
                  <a:tcPr marL="6849" marR="6849" marT="6849"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F663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ctr"/>
                      <a:r>
                        <a:rPr lang="en-US" sz="1800" b="1" i="0" u="none" strike="noStrike" dirty="0">
                          <a:solidFill>
                            <a:srgbClr val="FFFFFF"/>
                          </a:solidFill>
                          <a:effectLst/>
                          <a:latin typeface="Calibri" panose="020F0502020204030204" pitchFamily="34" charset="0"/>
                        </a:rPr>
                        <a:t>OMB Review</a:t>
                      </a:r>
                    </a:p>
                  </a:txBody>
                  <a:tcPr marL="6849" marR="6849" marT="6849"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203764"/>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ctr"/>
                      <a:r>
                        <a:rPr lang="en-US" sz="900" b="1" i="0" u="none" strike="noStrike" dirty="0">
                          <a:solidFill>
                            <a:srgbClr val="FFFFFF"/>
                          </a:solidFill>
                          <a:effectLst/>
                          <a:latin typeface="Calibri" panose="020F0502020204030204" pitchFamily="34" charset="0"/>
                        </a:rPr>
                        <a:t>Budget Release </a:t>
                      </a:r>
                    </a:p>
                  </a:txBody>
                  <a:tcPr marL="6849" marR="6849" marT="6849" marB="0" vert="vert27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00000"/>
                    </a:solidFill>
                  </a:tcPr>
                </a:tc>
                <a:tc gridSpan="7">
                  <a:txBody>
                    <a:bodyPr/>
                    <a:lstStyle/>
                    <a:p>
                      <a:pPr algn="ctr" fontAlgn="ctr"/>
                      <a:r>
                        <a:rPr lang="en-US" sz="1600" b="1" i="0" u="none" strike="noStrike" dirty="0">
                          <a:solidFill>
                            <a:srgbClr val="000000"/>
                          </a:solidFill>
                          <a:effectLst/>
                          <a:latin typeface="Calibri" panose="020F0502020204030204" pitchFamily="34" charset="0"/>
                        </a:rPr>
                        <a:t>Congressional Budget and Appropriations</a:t>
                      </a:r>
                    </a:p>
                  </a:txBody>
                  <a:tcPr marL="6849" marR="6849" marT="6849"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99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2">
                  <a:txBody>
                    <a:bodyPr/>
                    <a:lstStyle/>
                    <a:p>
                      <a:pPr algn="ctr" fontAlgn="ctr"/>
                      <a:r>
                        <a:rPr lang="en-US" sz="1800" b="1" i="0" u="none" strike="noStrike" dirty="0">
                          <a:solidFill>
                            <a:srgbClr val="000000"/>
                          </a:solidFill>
                          <a:effectLst/>
                          <a:latin typeface="Calibri" panose="020F0502020204030204" pitchFamily="34" charset="0"/>
                        </a:rPr>
                        <a:t>Spend the Fiscal Year Budget</a:t>
                      </a:r>
                    </a:p>
                  </a:txBody>
                  <a:tcPr marL="6849" marR="6849" marT="6849"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A9D08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59896">
                <a:tc>
                  <a:txBody>
                    <a:bodyPr/>
                    <a:lstStyle/>
                    <a:p>
                      <a:pPr algn="l" fontAlgn="b"/>
                      <a:endParaRPr lang="en-US" sz="900" b="0" i="0" u="none" strike="noStrike" dirty="0">
                        <a:solidFill>
                          <a:srgbClr val="000000"/>
                        </a:solidFill>
                        <a:effectLst/>
                        <a:latin typeface="Calibri" panose="020F0502020204030204" pitchFamily="34" charset="0"/>
                      </a:endParaRPr>
                    </a:p>
                  </a:txBody>
                  <a:tcPr marL="6849" marR="6849" marT="6849" marB="0" anchor="b">
                    <a:lnL>
                      <a:noFill/>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Oct</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Nov</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Dec</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Jan</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Feb</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Mar</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Apr</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May</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Jun</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Jul</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Aug</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Sep</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Oct</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Nov</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Dec</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Jan</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Feb</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Mar</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Apr</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May</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Jun</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Jul</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Aug</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Sep</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Oct</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Nov</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Dec</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Jan</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Feb</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Mar</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Apr</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May</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Jun</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Jul</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Aug</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Sep</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59896">
                <a:tc>
                  <a:txBody>
                    <a:bodyPr/>
                    <a:lstStyle/>
                    <a:p>
                      <a:pPr algn="l" fontAlgn="b"/>
                      <a:endParaRPr lang="en-US" sz="900" b="0" i="0" u="none" strike="noStrike" dirty="0">
                        <a:solidFill>
                          <a:srgbClr val="000000"/>
                        </a:solidFill>
                        <a:effectLst/>
                        <a:latin typeface="Calibri" panose="020F0502020204030204" pitchFamily="34" charset="0"/>
                      </a:endParaRPr>
                    </a:p>
                  </a:txBody>
                  <a:tcPr marL="6849" marR="6849" marT="6849" marB="0" anchor="b">
                    <a:lnL>
                      <a:noFill/>
                    </a:lnL>
                    <a:lnR w="6350" cap="flat" cmpd="sng" algn="ctr">
                      <a:solidFill>
                        <a:srgbClr val="000000"/>
                      </a:solidFill>
                      <a:prstDash val="solid"/>
                      <a:round/>
                      <a:headEnd type="none" w="med" len="med"/>
                      <a:tailEnd type="none" w="med" len="med"/>
                    </a:lnR>
                    <a:lnT>
                      <a:noFill/>
                    </a:lnT>
                    <a:lnB>
                      <a:noFill/>
                    </a:lnB>
                    <a:solidFill>
                      <a:schemeClr val="bg1"/>
                    </a:solidFill>
                  </a:tcPr>
                </a:tc>
                <a:tc gridSpan="3">
                  <a:txBody>
                    <a:bodyPr/>
                    <a:lstStyle/>
                    <a:p>
                      <a:pPr algn="ctr" fontAlgn="b"/>
                      <a:r>
                        <a:rPr lang="en-US" sz="1400" b="1" i="0" u="none" strike="noStrike" dirty="0">
                          <a:solidFill>
                            <a:srgbClr val="000000"/>
                          </a:solidFill>
                          <a:effectLst/>
                          <a:latin typeface="Calibri" panose="020F0502020204030204" pitchFamily="34" charset="0"/>
                        </a:rPr>
                        <a:t>CY(XX–3)</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gridSpan="12">
                  <a:txBody>
                    <a:bodyPr/>
                    <a:lstStyle/>
                    <a:p>
                      <a:pPr algn="ctr" fontAlgn="b"/>
                      <a:r>
                        <a:rPr lang="en-US" sz="1400" b="1" i="0" u="none" strike="noStrike" dirty="0">
                          <a:solidFill>
                            <a:srgbClr val="000000"/>
                          </a:solidFill>
                          <a:effectLst/>
                          <a:latin typeface="Calibri" panose="020F0502020204030204" pitchFamily="34" charset="0"/>
                        </a:rPr>
                        <a:t>Calendar Year</a:t>
                      </a:r>
                      <a:r>
                        <a:rPr lang="en-US" sz="1400" b="1" i="0" u="none" strike="noStrike" baseline="0" dirty="0">
                          <a:solidFill>
                            <a:srgbClr val="000000"/>
                          </a:solidFill>
                          <a:effectLst/>
                          <a:latin typeface="Calibri" panose="020F0502020204030204" pitchFamily="34" charset="0"/>
                        </a:rPr>
                        <a:t> </a:t>
                      </a:r>
                      <a:r>
                        <a:rPr lang="en-US" sz="1400" b="1" i="0" u="none" strike="noStrike" dirty="0">
                          <a:solidFill>
                            <a:srgbClr val="000000"/>
                          </a:solidFill>
                          <a:effectLst/>
                          <a:latin typeface="Calibri" panose="020F0502020204030204" pitchFamily="34" charset="0"/>
                        </a:rPr>
                        <a:t> (20XX–2)</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2">
                  <a:txBody>
                    <a:bodyPr/>
                    <a:lstStyle/>
                    <a:p>
                      <a:pPr algn="ctr" fontAlgn="b"/>
                      <a:r>
                        <a:rPr lang="en-US" sz="1400" b="1" i="0" u="none" strike="noStrike" dirty="0">
                          <a:solidFill>
                            <a:srgbClr val="000000"/>
                          </a:solidFill>
                          <a:effectLst/>
                          <a:latin typeface="Calibri" panose="020F0502020204030204" pitchFamily="34" charset="0"/>
                        </a:rPr>
                        <a:t>Calendar Year (20XX–1)</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9">
                  <a:txBody>
                    <a:bodyPr/>
                    <a:lstStyle/>
                    <a:p>
                      <a:pPr algn="ctr" fontAlgn="b"/>
                      <a:r>
                        <a:rPr lang="en-US" sz="1400" b="1" i="0" u="none" strike="noStrike" dirty="0">
                          <a:solidFill>
                            <a:srgbClr val="000000"/>
                          </a:solidFill>
                          <a:effectLst/>
                          <a:latin typeface="Calibri" panose="020F0502020204030204" pitchFamily="34" charset="0"/>
                        </a:rPr>
                        <a:t>Calendar</a:t>
                      </a:r>
                      <a:r>
                        <a:rPr lang="en-US" sz="1400" b="1" i="0" u="none" strike="noStrike" baseline="0" dirty="0">
                          <a:solidFill>
                            <a:srgbClr val="000000"/>
                          </a:solidFill>
                          <a:effectLst/>
                          <a:latin typeface="Calibri" panose="020F0502020204030204" pitchFamily="34" charset="0"/>
                        </a:rPr>
                        <a:t> Year 20</a:t>
                      </a:r>
                      <a:r>
                        <a:rPr lang="en-US" sz="1400" b="1" i="0" u="none" strike="noStrike" dirty="0">
                          <a:solidFill>
                            <a:srgbClr val="000000"/>
                          </a:solidFill>
                          <a:effectLst/>
                          <a:latin typeface="Calibri" panose="020F0502020204030204" pitchFamily="34" charset="0"/>
                        </a:rPr>
                        <a:t>XX</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bl>
          </a:graphicData>
        </a:graphic>
      </p:graphicFrame>
      <p:sp>
        <p:nvSpPr>
          <p:cNvPr id="5" name="Title 4"/>
          <p:cNvSpPr>
            <a:spLocks noGrp="1"/>
          </p:cNvSpPr>
          <p:nvPr>
            <p:ph type="title"/>
          </p:nvPr>
        </p:nvSpPr>
        <p:spPr/>
        <p:txBody>
          <a:bodyPr/>
          <a:lstStyle/>
          <a:p>
            <a:r>
              <a:rPr lang="en-US" dirty="0"/>
              <a:t>Three Phases of Budget Process</a:t>
            </a:r>
          </a:p>
        </p:txBody>
      </p:sp>
      <p:sp>
        <p:nvSpPr>
          <p:cNvPr id="6" name="Content Placeholder 5"/>
          <p:cNvSpPr>
            <a:spLocks noGrp="1"/>
          </p:cNvSpPr>
          <p:nvPr>
            <p:ph idx="1"/>
          </p:nvPr>
        </p:nvSpPr>
        <p:spPr>
          <a:xfrm>
            <a:off x="467278" y="1017333"/>
            <a:ext cx="8542553" cy="3487079"/>
          </a:xfrm>
        </p:spPr>
        <p:txBody>
          <a:bodyPr>
            <a:normAutofit fontScale="62500" lnSpcReduction="20000"/>
          </a:bodyPr>
          <a:lstStyle/>
          <a:p>
            <a:pPr>
              <a:buClr>
                <a:schemeClr val="tx2"/>
              </a:buClr>
            </a:pPr>
            <a:r>
              <a:rPr lang="en-US" b="1" dirty="0">
                <a:solidFill>
                  <a:schemeClr val="accent4"/>
                </a:solidFill>
              </a:rPr>
              <a:t>Formulation</a:t>
            </a:r>
            <a:r>
              <a:rPr lang="en-US" dirty="0"/>
              <a:t>:  Executive branch prepares the President's Budget Request</a:t>
            </a:r>
          </a:p>
          <a:p>
            <a:pPr lvl="1"/>
            <a:r>
              <a:rPr lang="en-US" dirty="0"/>
              <a:t>White House Office of Management and Budget (OMB) controls this process, providing guidance to Executive branch agencies</a:t>
            </a:r>
          </a:p>
          <a:p>
            <a:pPr>
              <a:buClr>
                <a:schemeClr val="tx2"/>
              </a:buClr>
            </a:pPr>
            <a:r>
              <a:rPr lang="en-US" b="1" dirty="0">
                <a:solidFill>
                  <a:schemeClr val="accent6">
                    <a:lumMod val="75000"/>
                  </a:schemeClr>
                </a:solidFill>
              </a:rPr>
              <a:t>Congressional</a:t>
            </a:r>
            <a:r>
              <a:rPr lang="en-US" dirty="0"/>
              <a:t>:  Enacts laws that control spending and receipts</a:t>
            </a:r>
          </a:p>
          <a:p>
            <a:pPr lvl="1"/>
            <a:r>
              <a:rPr lang="en-US" dirty="0"/>
              <a:t>Congress considers the President's Budget proposals, passes a budget resolution, and enacts the regular appropriations acts and other laws that control spending and receipts</a:t>
            </a:r>
          </a:p>
          <a:p>
            <a:pPr>
              <a:buClr>
                <a:schemeClr val="tx2"/>
              </a:buClr>
            </a:pPr>
            <a:r>
              <a:rPr lang="en-US" b="1" dirty="0">
                <a:solidFill>
                  <a:srgbClr val="00B050"/>
                </a:solidFill>
              </a:rPr>
              <a:t>Execution</a:t>
            </a:r>
            <a:r>
              <a:rPr lang="en-US" dirty="0"/>
              <a:t>:  Executive branch agencies carry out program</a:t>
            </a:r>
          </a:p>
          <a:p>
            <a:pPr lvl="1"/>
            <a:r>
              <a:rPr lang="en-US" dirty="0"/>
              <a:t>OMB apportions funds to Executive Branch agencies, which obligate and disperse funding to carry out their programs, projects, and activities</a:t>
            </a:r>
          </a:p>
        </p:txBody>
      </p:sp>
      <p:sp>
        <p:nvSpPr>
          <p:cNvPr id="11" name="Footer Placeholder 10"/>
          <p:cNvSpPr>
            <a:spLocks noGrp="1"/>
          </p:cNvSpPr>
          <p:nvPr>
            <p:ph type="ftr" sz="quarter" idx="11"/>
          </p:nvPr>
        </p:nvSpPr>
        <p:spPr/>
        <p:txBody>
          <a:bodyPr/>
          <a:lstStyle/>
          <a:p>
            <a:r>
              <a:rPr lang="en-US"/>
              <a:t>HEP @ 53rd Annual Users Mtg</a:t>
            </a:r>
            <a:endParaRPr lang="en-US" dirty="0"/>
          </a:p>
        </p:txBody>
      </p:sp>
      <p:sp>
        <p:nvSpPr>
          <p:cNvPr id="14" name="Slide Number Placeholder 13"/>
          <p:cNvSpPr>
            <a:spLocks noGrp="1"/>
          </p:cNvSpPr>
          <p:nvPr>
            <p:ph type="sldNum" sz="quarter" idx="12"/>
          </p:nvPr>
        </p:nvSpPr>
        <p:spPr/>
        <p:txBody>
          <a:bodyPr/>
          <a:lstStyle/>
          <a:p>
            <a:fld id="{26CA2777-A89F-4130-B308-73BB65955918}" type="slidenum">
              <a:rPr lang="en-US" smtClean="0"/>
              <a:pPr/>
              <a:t>51</a:t>
            </a:fld>
            <a:endParaRPr lang="en-US" dirty="0"/>
          </a:p>
        </p:txBody>
      </p:sp>
      <p:sp>
        <p:nvSpPr>
          <p:cNvPr id="3" name="TextBox 2"/>
          <p:cNvSpPr txBox="1"/>
          <p:nvPr/>
        </p:nvSpPr>
        <p:spPr>
          <a:xfrm>
            <a:off x="1888734" y="4416960"/>
            <a:ext cx="1562415" cy="369332"/>
          </a:xfrm>
          <a:prstGeom prst="rect">
            <a:avLst/>
          </a:prstGeom>
          <a:noFill/>
        </p:spPr>
        <p:txBody>
          <a:bodyPr wrap="none" rtlCol="0">
            <a:spAutoFit/>
          </a:bodyPr>
          <a:lstStyle/>
          <a:p>
            <a:pPr algn="ctr"/>
            <a:r>
              <a:rPr lang="en-US" dirty="0">
                <a:solidFill>
                  <a:schemeClr val="accent4"/>
                </a:solidFill>
              </a:rPr>
              <a:t>Formulation</a:t>
            </a:r>
          </a:p>
        </p:txBody>
      </p:sp>
      <p:sp>
        <p:nvSpPr>
          <p:cNvPr id="9" name="TextBox 8"/>
          <p:cNvSpPr txBox="1"/>
          <p:nvPr/>
        </p:nvSpPr>
        <p:spPr>
          <a:xfrm>
            <a:off x="4777797" y="4453549"/>
            <a:ext cx="1579026" cy="276999"/>
          </a:xfrm>
          <a:prstGeom prst="rect">
            <a:avLst/>
          </a:prstGeom>
          <a:noFill/>
        </p:spPr>
        <p:txBody>
          <a:bodyPr wrap="square" rtlCol="0">
            <a:spAutoFit/>
          </a:bodyPr>
          <a:lstStyle/>
          <a:p>
            <a:pPr algn="ctr"/>
            <a:r>
              <a:rPr lang="en-US" sz="1200" dirty="0">
                <a:solidFill>
                  <a:schemeClr val="accent6">
                    <a:lumMod val="75000"/>
                  </a:schemeClr>
                </a:solidFill>
              </a:rPr>
              <a:t>Congressional</a:t>
            </a:r>
          </a:p>
        </p:txBody>
      </p:sp>
      <p:sp>
        <p:nvSpPr>
          <p:cNvPr id="10" name="TextBox 9"/>
          <p:cNvSpPr txBox="1"/>
          <p:nvPr/>
        </p:nvSpPr>
        <p:spPr>
          <a:xfrm>
            <a:off x="7104765" y="4396511"/>
            <a:ext cx="1308884" cy="369332"/>
          </a:xfrm>
          <a:prstGeom prst="rect">
            <a:avLst/>
          </a:prstGeom>
          <a:noFill/>
        </p:spPr>
        <p:txBody>
          <a:bodyPr wrap="none" rtlCol="0">
            <a:spAutoFit/>
          </a:bodyPr>
          <a:lstStyle/>
          <a:p>
            <a:pPr algn="ctr"/>
            <a:r>
              <a:rPr lang="en-US" dirty="0">
                <a:solidFill>
                  <a:srgbClr val="00B050"/>
                </a:solidFill>
              </a:rPr>
              <a:t>Execution</a:t>
            </a:r>
          </a:p>
        </p:txBody>
      </p:sp>
      <p:cxnSp>
        <p:nvCxnSpPr>
          <p:cNvPr id="12" name="Straight Arrow Connector 11"/>
          <p:cNvCxnSpPr/>
          <p:nvPr/>
        </p:nvCxnSpPr>
        <p:spPr>
          <a:xfrm flipH="1">
            <a:off x="859810" y="4601626"/>
            <a:ext cx="968990" cy="0"/>
          </a:xfrm>
          <a:prstGeom prst="straightConnector1">
            <a:avLst/>
          </a:prstGeom>
          <a:ln w="25400">
            <a:solidFill>
              <a:schemeClr val="accent4"/>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486152" y="4601626"/>
            <a:ext cx="1219015" cy="0"/>
          </a:xfrm>
          <a:prstGeom prst="straightConnector1">
            <a:avLst/>
          </a:prstGeom>
          <a:ln w="25400">
            <a:solidFill>
              <a:schemeClr val="accent4"/>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8414464" y="4581177"/>
            <a:ext cx="729536" cy="0"/>
          </a:xfrm>
          <a:prstGeom prst="straightConnector1">
            <a:avLst/>
          </a:prstGeom>
          <a:ln w="254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6400802" y="4581177"/>
            <a:ext cx="695325" cy="0"/>
          </a:xfrm>
          <a:prstGeom prst="straightConnector1">
            <a:avLst/>
          </a:prstGeom>
          <a:ln w="254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6210300" y="4580597"/>
            <a:ext cx="190500" cy="0"/>
          </a:xfrm>
          <a:prstGeom prst="straightConnector1">
            <a:avLst/>
          </a:prstGeom>
          <a:ln w="25400">
            <a:solidFill>
              <a:schemeClr val="accent6">
                <a:lumMod val="75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4748464" y="4601626"/>
            <a:ext cx="166436" cy="0"/>
          </a:xfrm>
          <a:prstGeom prst="straightConnector1">
            <a:avLst/>
          </a:prstGeom>
          <a:ln w="25400">
            <a:solidFill>
              <a:schemeClr val="accent6">
                <a:lumMod val="75000"/>
              </a:schemeClr>
            </a:solidFill>
            <a:tailEnd type="triangle" w="lg" len="med"/>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C7510B4E-A12E-42C6-8A32-89175C4ED240}"/>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20175360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The U.S. Federal Budget Cycle</a:t>
            </a:r>
          </a:p>
        </p:txBody>
      </p:sp>
      <p:sp>
        <p:nvSpPr>
          <p:cNvPr id="6" name="Content Placeholder 5"/>
          <p:cNvSpPr>
            <a:spLocks noGrp="1"/>
          </p:cNvSpPr>
          <p:nvPr>
            <p:ph idx="1"/>
          </p:nvPr>
        </p:nvSpPr>
        <p:spPr>
          <a:xfrm>
            <a:off x="467278" y="1017334"/>
            <a:ext cx="8542553" cy="1866847"/>
          </a:xfrm>
        </p:spPr>
        <p:txBody>
          <a:bodyPr>
            <a:normAutofit fontScale="77500" lnSpcReduction="20000"/>
          </a:bodyPr>
          <a:lstStyle/>
          <a:p>
            <a:r>
              <a:rPr lang="en-US" dirty="0"/>
              <a:t>Typically, three budgets are being worked on at any given time</a:t>
            </a:r>
          </a:p>
          <a:p>
            <a:pPr lvl="1"/>
            <a:r>
              <a:rPr lang="en-US" dirty="0">
                <a:solidFill>
                  <a:srgbClr val="C00000"/>
                </a:solidFill>
              </a:rPr>
              <a:t>Executing current Fiscal Year (FY; October 1 – September 30)</a:t>
            </a:r>
            <a:endParaRPr lang="en-US" dirty="0"/>
          </a:p>
          <a:p>
            <a:pPr lvl="1"/>
            <a:r>
              <a:rPr lang="en-US" dirty="0">
                <a:solidFill>
                  <a:srgbClr val="0070C0"/>
                </a:solidFill>
              </a:rPr>
              <a:t>OMB review and Congressional Appropriation for upcoming FY</a:t>
            </a:r>
            <a:endParaRPr lang="en-US" dirty="0"/>
          </a:p>
          <a:p>
            <a:pPr lvl="1"/>
            <a:r>
              <a:rPr lang="en-US" dirty="0">
                <a:solidFill>
                  <a:srgbClr val="326A43"/>
                </a:solidFill>
              </a:rPr>
              <a:t>Agency internal planning for the second FY from now</a:t>
            </a:r>
            <a:endParaRPr lang="en-US" dirty="0"/>
          </a:p>
          <a:p>
            <a:pPr lvl="1"/>
            <a:endParaRPr lang="en-US" dirty="0"/>
          </a:p>
        </p:txBody>
      </p:sp>
      <p:sp>
        <p:nvSpPr>
          <p:cNvPr id="3" name="Footer Placeholder 2"/>
          <p:cNvSpPr>
            <a:spLocks noGrp="1"/>
          </p:cNvSpPr>
          <p:nvPr>
            <p:ph type="ftr" sz="quarter" idx="11"/>
          </p:nvPr>
        </p:nvSpPr>
        <p:spPr/>
        <p:txBody>
          <a:bodyPr/>
          <a:lstStyle/>
          <a:p>
            <a:r>
              <a:rPr lang="en-US"/>
              <a:t>HEP @ 53rd Annual Users Mtg</a:t>
            </a:r>
            <a:endParaRPr lang="en-US" dirty="0"/>
          </a:p>
        </p:txBody>
      </p:sp>
      <p:sp>
        <p:nvSpPr>
          <p:cNvPr id="7" name="Slide Number Placeholder 6"/>
          <p:cNvSpPr>
            <a:spLocks noGrp="1"/>
          </p:cNvSpPr>
          <p:nvPr>
            <p:ph type="sldNum" sz="quarter" idx="12"/>
          </p:nvPr>
        </p:nvSpPr>
        <p:spPr/>
        <p:txBody>
          <a:bodyPr/>
          <a:lstStyle/>
          <a:p>
            <a:fld id="{26CA2777-A89F-4130-B308-73BB65955918}" type="slidenum">
              <a:rPr lang="en-US" smtClean="0"/>
              <a:pPr/>
              <a:t>52</a:t>
            </a:fld>
            <a:endParaRPr lang="en-US" dirty="0"/>
          </a:p>
        </p:txBody>
      </p:sp>
      <p:graphicFrame>
        <p:nvGraphicFramePr>
          <p:cNvPr id="10" name="Table 3"/>
          <p:cNvGraphicFramePr>
            <a:graphicFrameLocks noGrp="1"/>
          </p:cNvGraphicFramePr>
          <p:nvPr/>
        </p:nvGraphicFramePr>
        <p:xfrm>
          <a:off x="-7" y="3068061"/>
          <a:ext cx="9144019" cy="2887209"/>
        </p:xfrm>
        <a:graphic>
          <a:graphicData uri="http://schemas.openxmlformats.org/drawingml/2006/table">
            <a:tbl>
              <a:tblPr/>
              <a:tblGrid>
                <a:gridCol w="839539">
                  <a:extLst>
                    <a:ext uri="{9D8B030D-6E8A-4147-A177-3AD203B41FA5}">
                      <a16:colId xmlns:a16="http://schemas.microsoft.com/office/drawing/2014/main" val="20000"/>
                    </a:ext>
                  </a:extLst>
                </a:gridCol>
                <a:gridCol w="230680">
                  <a:extLst>
                    <a:ext uri="{9D8B030D-6E8A-4147-A177-3AD203B41FA5}">
                      <a16:colId xmlns:a16="http://schemas.microsoft.com/office/drawing/2014/main" val="20001"/>
                    </a:ext>
                  </a:extLst>
                </a:gridCol>
                <a:gridCol w="230680">
                  <a:extLst>
                    <a:ext uri="{9D8B030D-6E8A-4147-A177-3AD203B41FA5}">
                      <a16:colId xmlns:a16="http://schemas.microsoft.com/office/drawing/2014/main" val="20002"/>
                    </a:ext>
                  </a:extLst>
                </a:gridCol>
                <a:gridCol w="230680">
                  <a:extLst>
                    <a:ext uri="{9D8B030D-6E8A-4147-A177-3AD203B41FA5}">
                      <a16:colId xmlns:a16="http://schemas.microsoft.com/office/drawing/2014/main" val="20003"/>
                    </a:ext>
                  </a:extLst>
                </a:gridCol>
                <a:gridCol w="230680">
                  <a:extLst>
                    <a:ext uri="{9D8B030D-6E8A-4147-A177-3AD203B41FA5}">
                      <a16:colId xmlns:a16="http://schemas.microsoft.com/office/drawing/2014/main" val="20004"/>
                    </a:ext>
                  </a:extLst>
                </a:gridCol>
                <a:gridCol w="230680">
                  <a:extLst>
                    <a:ext uri="{9D8B030D-6E8A-4147-A177-3AD203B41FA5}">
                      <a16:colId xmlns:a16="http://schemas.microsoft.com/office/drawing/2014/main" val="20005"/>
                    </a:ext>
                  </a:extLst>
                </a:gridCol>
                <a:gridCol w="230680">
                  <a:extLst>
                    <a:ext uri="{9D8B030D-6E8A-4147-A177-3AD203B41FA5}">
                      <a16:colId xmlns:a16="http://schemas.microsoft.com/office/drawing/2014/main" val="20006"/>
                    </a:ext>
                  </a:extLst>
                </a:gridCol>
                <a:gridCol w="230680">
                  <a:extLst>
                    <a:ext uri="{9D8B030D-6E8A-4147-A177-3AD203B41FA5}">
                      <a16:colId xmlns:a16="http://schemas.microsoft.com/office/drawing/2014/main" val="20007"/>
                    </a:ext>
                  </a:extLst>
                </a:gridCol>
                <a:gridCol w="230680">
                  <a:extLst>
                    <a:ext uri="{9D8B030D-6E8A-4147-A177-3AD203B41FA5}">
                      <a16:colId xmlns:a16="http://schemas.microsoft.com/office/drawing/2014/main" val="20008"/>
                    </a:ext>
                  </a:extLst>
                </a:gridCol>
                <a:gridCol w="230680">
                  <a:extLst>
                    <a:ext uri="{9D8B030D-6E8A-4147-A177-3AD203B41FA5}">
                      <a16:colId xmlns:a16="http://schemas.microsoft.com/office/drawing/2014/main" val="20009"/>
                    </a:ext>
                  </a:extLst>
                </a:gridCol>
                <a:gridCol w="230680">
                  <a:extLst>
                    <a:ext uri="{9D8B030D-6E8A-4147-A177-3AD203B41FA5}">
                      <a16:colId xmlns:a16="http://schemas.microsoft.com/office/drawing/2014/main" val="20010"/>
                    </a:ext>
                  </a:extLst>
                </a:gridCol>
                <a:gridCol w="230680">
                  <a:extLst>
                    <a:ext uri="{9D8B030D-6E8A-4147-A177-3AD203B41FA5}">
                      <a16:colId xmlns:a16="http://schemas.microsoft.com/office/drawing/2014/main" val="20011"/>
                    </a:ext>
                  </a:extLst>
                </a:gridCol>
                <a:gridCol w="230680">
                  <a:extLst>
                    <a:ext uri="{9D8B030D-6E8A-4147-A177-3AD203B41FA5}">
                      <a16:colId xmlns:a16="http://schemas.microsoft.com/office/drawing/2014/main" val="20012"/>
                    </a:ext>
                  </a:extLst>
                </a:gridCol>
                <a:gridCol w="230680">
                  <a:extLst>
                    <a:ext uri="{9D8B030D-6E8A-4147-A177-3AD203B41FA5}">
                      <a16:colId xmlns:a16="http://schemas.microsoft.com/office/drawing/2014/main" val="20013"/>
                    </a:ext>
                  </a:extLst>
                </a:gridCol>
                <a:gridCol w="230680">
                  <a:extLst>
                    <a:ext uri="{9D8B030D-6E8A-4147-A177-3AD203B41FA5}">
                      <a16:colId xmlns:a16="http://schemas.microsoft.com/office/drawing/2014/main" val="20014"/>
                    </a:ext>
                  </a:extLst>
                </a:gridCol>
                <a:gridCol w="230680">
                  <a:extLst>
                    <a:ext uri="{9D8B030D-6E8A-4147-A177-3AD203B41FA5}">
                      <a16:colId xmlns:a16="http://schemas.microsoft.com/office/drawing/2014/main" val="20015"/>
                    </a:ext>
                  </a:extLst>
                </a:gridCol>
                <a:gridCol w="230680">
                  <a:extLst>
                    <a:ext uri="{9D8B030D-6E8A-4147-A177-3AD203B41FA5}">
                      <a16:colId xmlns:a16="http://schemas.microsoft.com/office/drawing/2014/main" val="20016"/>
                    </a:ext>
                  </a:extLst>
                </a:gridCol>
                <a:gridCol w="230680">
                  <a:extLst>
                    <a:ext uri="{9D8B030D-6E8A-4147-A177-3AD203B41FA5}">
                      <a16:colId xmlns:a16="http://schemas.microsoft.com/office/drawing/2014/main" val="20017"/>
                    </a:ext>
                  </a:extLst>
                </a:gridCol>
                <a:gridCol w="230680">
                  <a:extLst>
                    <a:ext uri="{9D8B030D-6E8A-4147-A177-3AD203B41FA5}">
                      <a16:colId xmlns:a16="http://schemas.microsoft.com/office/drawing/2014/main" val="20018"/>
                    </a:ext>
                  </a:extLst>
                </a:gridCol>
                <a:gridCol w="230680">
                  <a:extLst>
                    <a:ext uri="{9D8B030D-6E8A-4147-A177-3AD203B41FA5}">
                      <a16:colId xmlns:a16="http://schemas.microsoft.com/office/drawing/2014/main" val="20019"/>
                    </a:ext>
                  </a:extLst>
                </a:gridCol>
                <a:gridCol w="230680">
                  <a:extLst>
                    <a:ext uri="{9D8B030D-6E8A-4147-A177-3AD203B41FA5}">
                      <a16:colId xmlns:a16="http://schemas.microsoft.com/office/drawing/2014/main" val="20020"/>
                    </a:ext>
                  </a:extLst>
                </a:gridCol>
                <a:gridCol w="230680">
                  <a:extLst>
                    <a:ext uri="{9D8B030D-6E8A-4147-A177-3AD203B41FA5}">
                      <a16:colId xmlns:a16="http://schemas.microsoft.com/office/drawing/2014/main" val="20021"/>
                    </a:ext>
                  </a:extLst>
                </a:gridCol>
                <a:gridCol w="230680">
                  <a:extLst>
                    <a:ext uri="{9D8B030D-6E8A-4147-A177-3AD203B41FA5}">
                      <a16:colId xmlns:a16="http://schemas.microsoft.com/office/drawing/2014/main" val="20022"/>
                    </a:ext>
                  </a:extLst>
                </a:gridCol>
                <a:gridCol w="230680">
                  <a:extLst>
                    <a:ext uri="{9D8B030D-6E8A-4147-A177-3AD203B41FA5}">
                      <a16:colId xmlns:a16="http://schemas.microsoft.com/office/drawing/2014/main" val="20023"/>
                    </a:ext>
                  </a:extLst>
                </a:gridCol>
                <a:gridCol w="230680">
                  <a:extLst>
                    <a:ext uri="{9D8B030D-6E8A-4147-A177-3AD203B41FA5}">
                      <a16:colId xmlns:a16="http://schemas.microsoft.com/office/drawing/2014/main" val="20024"/>
                    </a:ext>
                  </a:extLst>
                </a:gridCol>
                <a:gridCol w="230680">
                  <a:extLst>
                    <a:ext uri="{9D8B030D-6E8A-4147-A177-3AD203B41FA5}">
                      <a16:colId xmlns:a16="http://schemas.microsoft.com/office/drawing/2014/main" val="20025"/>
                    </a:ext>
                  </a:extLst>
                </a:gridCol>
                <a:gridCol w="230680">
                  <a:extLst>
                    <a:ext uri="{9D8B030D-6E8A-4147-A177-3AD203B41FA5}">
                      <a16:colId xmlns:a16="http://schemas.microsoft.com/office/drawing/2014/main" val="20026"/>
                    </a:ext>
                  </a:extLst>
                </a:gridCol>
                <a:gridCol w="230680">
                  <a:extLst>
                    <a:ext uri="{9D8B030D-6E8A-4147-A177-3AD203B41FA5}">
                      <a16:colId xmlns:a16="http://schemas.microsoft.com/office/drawing/2014/main" val="20027"/>
                    </a:ext>
                  </a:extLst>
                </a:gridCol>
                <a:gridCol w="230680">
                  <a:extLst>
                    <a:ext uri="{9D8B030D-6E8A-4147-A177-3AD203B41FA5}">
                      <a16:colId xmlns:a16="http://schemas.microsoft.com/office/drawing/2014/main" val="20028"/>
                    </a:ext>
                  </a:extLst>
                </a:gridCol>
                <a:gridCol w="230680">
                  <a:extLst>
                    <a:ext uri="{9D8B030D-6E8A-4147-A177-3AD203B41FA5}">
                      <a16:colId xmlns:a16="http://schemas.microsoft.com/office/drawing/2014/main" val="20029"/>
                    </a:ext>
                  </a:extLst>
                </a:gridCol>
                <a:gridCol w="230680">
                  <a:extLst>
                    <a:ext uri="{9D8B030D-6E8A-4147-A177-3AD203B41FA5}">
                      <a16:colId xmlns:a16="http://schemas.microsoft.com/office/drawing/2014/main" val="20030"/>
                    </a:ext>
                  </a:extLst>
                </a:gridCol>
                <a:gridCol w="230680">
                  <a:extLst>
                    <a:ext uri="{9D8B030D-6E8A-4147-A177-3AD203B41FA5}">
                      <a16:colId xmlns:a16="http://schemas.microsoft.com/office/drawing/2014/main" val="20031"/>
                    </a:ext>
                  </a:extLst>
                </a:gridCol>
                <a:gridCol w="230680">
                  <a:extLst>
                    <a:ext uri="{9D8B030D-6E8A-4147-A177-3AD203B41FA5}">
                      <a16:colId xmlns:a16="http://schemas.microsoft.com/office/drawing/2014/main" val="20032"/>
                    </a:ext>
                  </a:extLst>
                </a:gridCol>
                <a:gridCol w="230680">
                  <a:extLst>
                    <a:ext uri="{9D8B030D-6E8A-4147-A177-3AD203B41FA5}">
                      <a16:colId xmlns:a16="http://schemas.microsoft.com/office/drawing/2014/main" val="20033"/>
                    </a:ext>
                  </a:extLst>
                </a:gridCol>
                <a:gridCol w="230680">
                  <a:extLst>
                    <a:ext uri="{9D8B030D-6E8A-4147-A177-3AD203B41FA5}">
                      <a16:colId xmlns:a16="http://schemas.microsoft.com/office/drawing/2014/main" val="20034"/>
                    </a:ext>
                  </a:extLst>
                </a:gridCol>
                <a:gridCol w="230680">
                  <a:extLst>
                    <a:ext uri="{9D8B030D-6E8A-4147-A177-3AD203B41FA5}">
                      <a16:colId xmlns:a16="http://schemas.microsoft.com/office/drawing/2014/main" val="20035"/>
                    </a:ext>
                  </a:extLst>
                </a:gridCol>
                <a:gridCol w="230680">
                  <a:extLst>
                    <a:ext uri="{9D8B030D-6E8A-4147-A177-3AD203B41FA5}">
                      <a16:colId xmlns:a16="http://schemas.microsoft.com/office/drawing/2014/main" val="20036"/>
                    </a:ext>
                  </a:extLst>
                </a:gridCol>
              </a:tblGrid>
              <a:tr h="789139">
                <a:tc>
                  <a:txBody>
                    <a:bodyPr/>
                    <a:lstStyle/>
                    <a:p>
                      <a:pPr algn="ctr" fontAlgn="ctr"/>
                      <a:r>
                        <a:rPr lang="en-US" sz="1800" b="1" i="0" u="none" strike="noStrike" dirty="0">
                          <a:solidFill>
                            <a:srgbClr val="C00000"/>
                          </a:solidFill>
                          <a:effectLst/>
                          <a:latin typeface="Calibri" panose="020F0502020204030204" pitchFamily="34" charset="0"/>
                        </a:rPr>
                        <a:t>FY 2020</a:t>
                      </a:r>
                    </a:p>
                    <a:p>
                      <a:pPr algn="ctr" fontAlgn="ctr"/>
                      <a:r>
                        <a:rPr lang="en-US" sz="1800" b="1" i="0" u="none" strike="noStrike" dirty="0">
                          <a:solidFill>
                            <a:srgbClr val="C00000"/>
                          </a:solidFill>
                          <a:effectLst/>
                          <a:latin typeface="Calibri" panose="020F0502020204030204" pitchFamily="34" charset="0"/>
                        </a:rPr>
                        <a:t>Budget</a:t>
                      </a:r>
                    </a:p>
                  </a:txBody>
                  <a:tcPr marL="6849" marR="6849" marT="6849"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12">
                  <a:txBody>
                    <a:bodyPr/>
                    <a:lstStyle/>
                    <a:p>
                      <a:pPr algn="ctr" fontAlgn="ctr"/>
                      <a:r>
                        <a:rPr lang="en-US" sz="1800" b="1" i="0" u="none" strike="noStrike" dirty="0">
                          <a:solidFill>
                            <a:srgbClr val="000000"/>
                          </a:solidFill>
                          <a:effectLst/>
                          <a:latin typeface="Calibri" panose="020F0502020204030204" pitchFamily="34" charset="0"/>
                        </a:rPr>
                        <a:t>Spend the Fiscal Year Budget</a:t>
                      </a:r>
                    </a:p>
                  </a:txBody>
                  <a:tcPr marL="6849" marR="6849" marT="6849"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A9D08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ctr"/>
                      <a:endParaRPr lang="en-US" sz="900" b="1" i="0" u="none" strike="noStrike" dirty="0">
                        <a:solidFill>
                          <a:srgbClr val="000000"/>
                        </a:solidFill>
                        <a:effectLst/>
                        <a:latin typeface="Calibri" panose="020F0502020204030204" pitchFamily="34" charset="0"/>
                      </a:endParaRPr>
                    </a:p>
                  </a:txBody>
                  <a:tcPr marL="6849" marR="6849" marT="6849"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ctr"/>
                      <a:endParaRPr lang="en-US" sz="900" b="1" i="0" u="none" strike="noStrike">
                        <a:solidFill>
                          <a:srgbClr val="000000"/>
                        </a:solidFill>
                        <a:effectLst/>
                        <a:latin typeface="Calibri" panose="020F0502020204030204" pitchFamily="34" charset="0"/>
                      </a:endParaRPr>
                    </a:p>
                  </a:txBody>
                  <a:tcPr marL="6849" marR="6849" marT="6849"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ctr"/>
                      <a:endParaRPr lang="en-US" sz="900" b="1" i="0" u="none" strike="noStrike">
                        <a:solidFill>
                          <a:srgbClr val="000000"/>
                        </a:solidFill>
                        <a:effectLst/>
                        <a:latin typeface="Calibri" panose="020F0502020204030204" pitchFamily="34" charset="0"/>
                      </a:endParaRPr>
                    </a:p>
                  </a:txBody>
                  <a:tcPr marL="6849" marR="6849" marT="6849"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ctr"/>
                      <a:endParaRPr lang="en-US" sz="900" b="1" i="0" u="none" strike="noStrike">
                        <a:solidFill>
                          <a:srgbClr val="000000"/>
                        </a:solidFill>
                        <a:effectLst/>
                        <a:latin typeface="Calibri" panose="020F0502020204030204" pitchFamily="34" charset="0"/>
                      </a:endParaRPr>
                    </a:p>
                  </a:txBody>
                  <a:tcPr marL="6849" marR="6849" marT="6849"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ctr"/>
                      <a:endParaRPr lang="en-US" sz="900" b="1" i="0" u="none" strike="noStrike">
                        <a:solidFill>
                          <a:srgbClr val="000000"/>
                        </a:solidFill>
                        <a:effectLst/>
                        <a:latin typeface="Calibri" panose="020F0502020204030204" pitchFamily="34" charset="0"/>
                      </a:endParaRPr>
                    </a:p>
                  </a:txBody>
                  <a:tcPr marL="6849" marR="6849" marT="6849"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ctr"/>
                      <a:endParaRPr lang="en-US" sz="900" b="1" i="0" u="none" strike="noStrike" dirty="0">
                        <a:solidFill>
                          <a:srgbClr val="000000"/>
                        </a:solidFill>
                        <a:effectLst/>
                        <a:latin typeface="Calibri" panose="020F0502020204030204" pitchFamily="34" charset="0"/>
                      </a:endParaRPr>
                    </a:p>
                  </a:txBody>
                  <a:tcPr marL="6849" marR="6849" marT="6849"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ctr"/>
                      <a:endParaRPr lang="en-US" sz="900" b="1" i="0" u="none" strike="noStrike" dirty="0">
                        <a:solidFill>
                          <a:srgbClr val="000000"/>
                        </a:solidFill>
                        <a:effectLst/>
                        <a:latin typeface="Calibri" panose="020F0502020204030204" pitchFamily="34" charset="0"/>
                      </a:endParaRPr>
                    </a:p>
                  </a:txBody>
                  <a:tcPr marL="6849" marR="6849" marT="6849"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ctr"/>
                      <a:endParaRPr lang="en-US" sz="900" b="1" i="0" u="none" strike="noStrike" dirty="0">
                        <a:solidFill>
                          <a:srgbClr val="000000"/>
                        </a:solidFill>
                        <a:effectLst/>
                        <a:latin typeface="Calibri" panose="020F0502020204030204" pitchFamily="34" charset="0"/>
                      </a:endParaRPr>
                    </a:p>
                  </a:txBody>
                  <a:tcPr marL="6849" marR="6849" marT="6849"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ctr"/>
                      <a:endParaRPr lang="en-US" sz="900" b="1" i="0" u="none" strike="noStrike">
                        <a:solidFill>
                          <a:srgbClr val="000000"/>
                        </a:solidFill>
                        <a:effectLst/>
                        <a:latin typeface="Calibri" panose="020F0502020204030204" pitchFamily="34" charset="0"/>
                      </a:endParaRPr>
                    </a:p>
                  </a:txBody>
                  <a:tcPr marL="6849" marR="6849" marT="6849"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ctr"/>
                      <a:endParaRPr lang="en-US" sz="900" b="1" i="0" u="none" strike="noStrike">
                        <a:solidFill>
                          <a:srgbClr val="000000"/>
                        </a:solidFill>
                        <a:effectLst/>
                        <a:latin typeface="Calibri" panose="020F0502020204030204" pitchFamily="34" charset="0"/>
                      </a:endParaRPr>
                    </a:p>
                  </a:txBody>
                  <a:tcPr marL="6849" marR="6849" marT="6849"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ctr"/>
                      <a:endParaRPr lang="en-US" sz="900" b="1" i="0" u="none" strike="noStrike">
                        <a:solidFill>
                          <a:srgbClr val="000000"/>
                        </a:solidFill>
                        <a:effectLst/>
                        <a:latin typeface="Calibri" panose="020F0502020204030204" pitchFamily="34" charset="0"/>
                      </a:endParaRPr>
                    </a:p>
                  </a:txBody>
                  <a:tcPr marL="6849" marR="6849" marT="6849"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ctr"/>
                      <a:endParaRPr lang="en-US" sz="900" b="1" i="0" u="none" strike="noStrike">
                        <a:solidFill>
                          <a:srgbClr val="000000"/>
                        </a:solidFill>
                        <a:effectLst/>
                        <a:latin typeface="Calibri" panose="020F0502020204030204" pitchFamily="34" charset="0"/>
                      </a:endParaRPr>
                    </a:p>
                  </a:txBody>
                  <a:tcPr marL="6849" marR="6849" marT="6849"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ctr"/>
                      <a:endParaRPr lang="en-US" sz="900" b="1" i="0" u="none" strike="noStrike">
                        <a:solidFill>
                          <a:srgbClr val="000000"/>
                        </a:solidFill>
                        <a:effectLst/>
                        <a:latin typeface="Calibri" panose="020F0502020204030204" pitchFamily="34" charset="0"/>
                      </a:endParaRPr>
                    </a:p>
                  </a:txBody>
                  <a:tcPr marL="6849" marR="6849" marT="6849" marB="0" anchor="ctr">
                    <a:lnL>
                      <a:noFill/>
                    </a:lnL>
                    <a:lnR>
                      <a:noFill/>
                    </a:lnR>
                    <a:lnT>
                      <a:noFill/>
                    </a:lnT>
                    <a:lnB>
                      <a:noFill/>
                    </a:lnB>
                  </a:tcPr>
                </a:tc>
                <a:tc>
                  <a:txBody>
                    <a:bodyPr/>
                    <a:lstStyle/>
                    <a:p>
                      <a:pPr algn="ctr" fontAlgn="ctr"/>
                      <a:endParaRPr lang="en-US" sz="900" b="1" i="0" u="none" strike="noStrike">
                        <a:solidFill>
                          <a:srgbClr val="000000"/>
                        </a:solidFill>
                        <a:effectLst/>
                        <a:latin typeface="Calibri" panose="020F0502020204030204" pitchFamily="34" charset="0"/>
                      </a:endParaRPr>
                    </a:p>
                  </a:txBody>
                  <a:tcPr marL="6849" marR="6849" marT="6849" marB="0" anchor="ctr">
                    <a:lnL>
                      <a:noFill/>
                    </a:lnL>
                    <a:lnR>
                      <a:noFill/>
                    </a:lnR>
                    <a:lnT>
                      <a:noFill/>
                    </a:lnT>
                    <a:lnB>
                      <a:noFill/>
                    </a:lnB>
                  </a:tcPr>
                </a:tc>
                <a:tc>
                  <a:txBody>
                    <a:bodyPr/>
                    <a:lstStyle/>
                    <a:p>
                      <a:pPr algn="ctr" fontAlgn="ctr"/>
                      <a:endParaRPr lang="en-US" sz="900" b="1" i="0" u="none" strike="noStrike">
                        <a:solidFill>
                          <a:srgbClr val="000000"/>
                        </a:solidFill>
                        <a:effectLst/>
                        <a:latin typeface="Calibri" panose="020F0502020204030204" pitchFamily="34" charset="0"/>
                      </a:endParaRPr>
                    </a:p>
                  </a:txBody>
                  <a:tcPr marL="6849" marR="6849" marT="6849" marB="0" anchor="ctr">
                    <a:lnL>
                      <a:noFill/>
                    </a:lnL>
                    <a:lnR>
                      <a:noFill/>
                    </a:lnR>
                    <a:lnT>
                      <a:noFill/>
                    </a:lnT>
                    <a:lnB>
                      <a:noFill/>
                    </a:lnB>
                  </a:tcPr>
                </a:tc>
                <a:tc>
                  <a:txBody>
                    <a:bodyPr/>
                    <a:lstStyle/>
                    <a:p>
                      <a:pPr algn="ctr" fontAlgn="ctr"/>
                      <a:endParaRPr lang="en-US" sz="900" b="1" i="0" u="none" strike="noStrike" dirty="0">
                        <a:solidFill>
                          <a:srgbClr val="000000"/>
                        </a:solidFill>
                        <a:effectLst/>
                        <a:latin typeface="Calibri" panose="020F0502020204030204" pitchFamily="34" charset="0"/>
                      </a:endParaRPr>
                    </a:p>
                  </a:txBody>
                  <a:tcPr marL="6849" marR="6849" marT="6849" marB="0" anchor="ctr">
                    <a:lnL>
                      <a:noFill/>
                    </a:lnL>
                    <a:lnR>
                      <a:noFill/>
                    </a:lnR>
                    <a:lnT>
                      <a:noFill/>
                    </a:lnT>
                    <a:lnB>
                      <a:noFill/>
                    </a:lnB>
                  </a:tcPr>
                </a:tc>
                <a:tc>
                  <a:txBody>
                    <a:bodyPr/>
                    <a:lstStyle/>
                    <a:p>
                      <a:pPr algn="ctr" fontAlgn="ctr"/>
                      <a:endParaRPr lang="en-US" sz="900" b="1" i="0" u="none" strike="noStrike">
                        <a:solidFill>
                          <a:srgbClr val="000000"/>
                        </a:solidFill>
                        <a:effectLst/>
                        <a:latin typeface="Calibri" panose="020F0502020204030204" pitchFamily="34" charset="0"/>
                      </a:endParaRPr>
                    </a:p>
                  </a:txBody>
                  <a:tcPr marL="6849" marR="6849" marT="6849" marB="0" anchor="ctr">
                    <a:lnL>
                      <a:noFill/>
                    </a:lnL>
                    <a:lnR>
                      <a:noFill/>
                    </a:lnR>
                    <a:lnT>
                      <a:noFill/>
                    </a:lnT>
                    <a:lnB>
                      <a:noFill/>
                    </a:lnB>
                  </a:tcPr>
                </a:tc>
                <a:tc>
                  <a:txBody>
                    <a:bodyPr/>
                    <a:lstStyle/>
                    <a:p>
                      <a:pPr algn="ctr" fontAlgn="ctr"/>
                      <a:endParaRPr lang="en-US" sz="900" b="1" i="0" u="none" strike="noStrike">
                        <a:solidFill>
                          <a:srgbClr val="000000"/>
                        </a:solidFill>
                        <a:effectLst/>
                        <a:latin typeface="Calibri" panose="020F0502020204030204" pitchFamily="34" charset="0"/>
                      </a:endParaRPr>
                    </a:p>
                  </a:txBody>
                  <a:tcPr marL="6849" marR="6849" marT="6849" marB="0" anchor="ctr">
                    <a:lnL>
                      <a:noFill/>
                    </a:lnL>
                    <a:lnR>
                      <a:noFill/>
                    </a:lnR>
                    <a:lnT>
                      <a:noFill/>
                    </a:lnT>
                    <a:lnB>
                      <a:noFill/>
                    </a:lnB>
                  </a:tcPr>
                </a:tc>
                <a:tc>
                  <a:txBody>
                    <a:bodyPr/>
                    <a:lstStyle/>
                    <a:p>
                      <a:pPr algn="ctr" fontAlgn="ctr"/>
                      <a:endParaRPr lang="en-US" sz="900" b="1" i="0" u="none" strike="noStrike">
                        <a:solidFill>
                          <a:srgbClr val="000000"/>
                        </a:solidFill>
                        <a:effectLst/>
                        <a:latin typeface="Calibri" panose="020F0502020204030204" pitchFamily="34" charset="0"/>
                      </a:endParaRPr>
                    </a:p>
                  </a:txBody>
                  <a:tcPr marL="6849" marR="6849" marT="6849" marB="0" anchor="ctr">
                    <a:lnL>
                      <a:noFill/>
                    </a:lnL>
                    <a:lnR>
                      <a:noFill/>
                    </a:lnR>
                    <a:lnT>
                      <a:noFill/>
                    </a:lnT>
                    <a:lnB>
                      <a:noFill/>
                    </a:lnB>
                  </a:tcPr>
                </a:tc>
                <a:tc>
                  <a:txBody>
                    <a:bodyPr/>
                    <a:lstStyle/>
                    <a:p>
                      <a:pPr algn="ctr" fontAlgn="ctr"/>
                      <a:endParaRPr lang="en-US" sz="900" b="1" i="0" u="none" strike="noStrike">
                        <a:solidFill>
                          <a:srgbClr val="000000"/>
                        </a:solidFill>
                        <a:effectLst/>
                        <a:latin typeface="Calibri" panose="020F0502020204030204" pitchFamily="34" charset="0"/>
                      </a:endParaRPr>
                    </a:p>
                  </a:txBody>
                  <a:tcPr marL="6849" marR="6849" marT="6849" marB="0" anchor="ctr">
                    <a:lnL>
                      <a:noFill/>
                    </a:lnL>
                    <a:lnR>
                      <a:noFill/>
                    </a:lnR>
                    <a:lnT>
                      <a:noFill/>
                    </a:lnT>
                    <a:lnB>
                      <a:noFill/>
                    </a:lnB>
                  </a:tcPr>
                </a:tc>
                <a:tc>
                  <a:txBody>
                    <a:bodyPr/>
                    <a:lstStyle/>
                    <a:p>
                      <a:pPr algn="ctr" fontAlgn="ctr"/>
                      <a:endParaRPr lang="en-US" sz="900" b="1" i="0" u="none" strike="noStrike">
                        <a:solidFill>
                          <a:srgbClr val="000000"/>
                        </a:solidFill>
                        <a:effectLst/>
                        <a:latin typeface="Calibri" panose="020F0502020204030204" pitchFamily="34" charset="0"/>
                      </a:endParaRPr>
                    </a:p>
                  </a:txBody>
                  <a:tcPr marL="6849" marR="6849" marT="6849" marB="0" anchor="ctr">
                    <a:lnL>
                      <a:noFill/>
                    </a:lnL>
                    <a:lnR>
                      <a:noFill/>
                    </a:lnR>
                    <a:lnT>
                      <a:noFill/>
                    </a:lnT>
                    <a:lnB>
                      <a:noFill/>
                    </a:lnB>
                  </a:tcPr>
                </a:tc>
                <a:tc>
                  <a:txBody>
                    <a:bodyPr/>
                    <a:lstStyle/>
                    <a:p>
                      <a:pPr algn="ctr" fontAlgn="ctr"/>
                      <a:endParaRPr lang="en-US" sz="900" b="1" i="0" u="none" strike="noStrike">
                        <a:solidFill>
                          <a:srgbClr val="000000"/>
                        </a:solidFill>
                        <a:effectLst/>
                        <a:latin typeface="Calibri" panose="020F0502020204030204" pitchFamily="34" charset="0"/>
                      </a:endParaRPr>
                    </a:p>
                  </a:txBody>
                  <a:tcPr marL="6849" marR="6849" marT="6849" marB="0" anchor="ctr">
                    <a:lnL>
                      <a:noFill/>
                    </a:lnL>
                    <a:lnR>
                      <a:noFill/>
                    </a:lnR>
                    <a:lnT>
                      <a:noFill/>
                    </a:lnT>
                    <a:lnB>
                      <a:noFill/>
                    </a:lnB>
                  </a:tcPr>
                </a:tc>
                <a:tc>
                  <a:txBody>
                    <a:bodyPr/>
                    <a:lstStyle/>
                    <a:p>
                      <a:pPr algn="ctr" fontAlgn="ctr"/>
                      <a:endParaRPr lang="en-US" sz="900" b="1" i="0" u="none" strike="noStrike">
                        <a:solidFill>
                          <a:srgbClr val="000000"/>
                        </a:solidFill>
                        <a:effectLst/>
                        <a:latin typeface="Calibri" panose="020F0502020204030204" pitchFamily="34" charset="0"/>
                      </a:endParaRPr>
                    </a:p>
                  </a:txBody>
                  <a:tcPr marL="6849" marR="6849" marT="6849" marB="0" anchor="ctr">
                    <a:lnL>
                      <a:noFill/>
                    </a:lnL>
                    <a:lnR>
                      <a:noFill/>
                    </a:lnR>
                    <a:lnT>
                      <a:noFill/>
                    </a:lnT>
                    <a:lnB>
                      <a:noFill/>
                    </a:lnB>
                  </a:tcPr>
                </a:tc>
                <a:tc>
                  <a:txBody>
                    <a:bodyPr/>
                    <a:lstStyle/>
                    <a:p>
                      <a:pPr algn="ctr" fontAlgn="ctr"/>
                      <a:endParaRPr lang="en-US" sz="900" b="1" i="0" u="none" strike="noStrike">
                        <a:solidFill>
                          <a:srgbClr val="000000"/>
                        </a:solidFill>
                        <a:effectLst/>
                        <a:latin typeface="Calibri" panose="020F0502020204030204" pitchFamily="34" charset="0"/>
                      </a:endParaRPr>
                    </a:p>
                  </a:txBody>
                  <a:tcPr marL="6849" marR="6849" marT="6849" marB="0" anchor="ctr">
                    <a:lnL>
                      <a:noFill/>
                    </a:lnL>
                    <a:lnR>
                      <a:noFill/>
                    </a:lnR>
                    <a:lnT>
                      <a:noFill/>
                    </a:lnT>
                    <a:lnB>
                      <a:noFill/>
                    </a:lnB>
                  </a:tcPr>
                </a:tc>
                <a:extLst>
                  <a:ext uri="{0D108BD9-81ED-4DB2-BD59-A6C34878D82A}">
                    <a16:rowId xmlns:a16="http://schemas.microsoft.com/office/drawing/2014/main" val="10000"/>
                  </a:ext>
                </a:extLst>
              </a:tr>
              <a:tr h="789139">
                <a:tc>
                  <a:txBody>
                    <a:bodyPr/>
                    <a:lstStyle/>
                    <a:p>
                      <a:pPr algn="ctr" fontAlgn="ctr"/>
                      <a:r>
                        <a:rPr lang="en-US" sz="1800" b="1" i="0" u="none" strike="noStrike" dirty="0">
                          <a:solidFill>
                            <a:srgbClr val="0070C0"/>
                          </a:solidFill>
                          <a:effectLst/>
                          <a:latin typeface="Calibri" panose="020F0502020204030204" pitchFamily="34" charset="0"/>
                        </a:rPr>
                        <a:t>FY 2021</a:t>
                      </a:r>
                      <a:r>
                        <a:rPr lang="en-US" sz="1800" b="1" i="0" u="none" strike="noStrike" baseline="0" dirty="0">
                          <a:solidFill>
                            <a:srgbClr val="0070C0"/>
                          </a:solidFill>
                          <a:effectLst/>
                          <a:latin typeface="Calibri" panose="020F0502020204030204" pitchFamily="34" charset="0"/>
                        </a:rPr>
                        <a:t> Budget</a:t>
                      </a:r>
                      <a:endParaRPr lang="en-US" sz="1800" b="1" i="0" u="none" strike="noStrike" dirty="0">
                        <a:solidFill>
                          <a:srgbClr val="0070C0"/>
                        </a:solidFill>
                        <a:effectLst/>
                        <a:latin typeface="Calibri" panose="020F0502020204030204" pitchFamily="34" charset="0"/>
                      </a:endParaRPr>
                    </a:p>
                  </a:txBody>
                  <a:tcPr marL="6849" marR="6849" marT="6849"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4">
                  <a:txBody>
                    <a:bodyPr/>
                    <a:lstStyle/>
                    <a:p>
                      <a:pPr algn="ctr" fontAlgn="ctr"/>
                      <a:r>
                        <a:rPr lang="en-US" sz="1800" b="1" i="0" u="none" strike="noStrike" dirty="0">
                          <a:solidFill>
                            <a:srgbClr val="FFFFFF"/>
                          </a:solidFill>
                          <a:effectLst/>
                          <a:latin typeface="Calibri" panose="020F0502020204030204" pitchFamily="34" charset="0"/>
                        </a:rPr>
                        <a:t>OMB Review</a:t>
                      </a:r>
                    </a:p>
                  </a:txBody>
                  <a:tcPr marL="6849" marR="6849" marT="6849"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203764"/>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ctr"/>
                      <a:r>
                        <a:rPr lang="en-US" sz="900" b="1" i="0" u="none" strike="noStrike" dirty="0">
                          <a:solidFill>
                            <a:srgbClr val="FFFFFF"/>
                          </a:solidFill>
                          <a:effectLst/>
                          <a:latin typeface="Calibri" panose="020F0502020204030204" pitchFamily="34" charset="0"/>
                        </a:rPr>
                        <a:t>Budget Release </a:t>
                      </a:r>
                    </a:p>
                  </a:txBody>
                  <a:tcPr marL="6849" marR="6849" marT="6849" marB="0" vert="vert27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00000"/>
                    </a:solidFill>
                  </a:tcPr>
                </a:tc>
                <a:tc gridSpan="7">
                  <a:txBody>
                    <a:bodyPr/>
                    <a:lstStyle/>
                    <a:p>
                      <a:pPr algn="ctr" fontAlgn="ctr"/>
                      <a:r>
                        <a:rPr lang="en-US" sz="1600" b="1" i="0" u="none" strike="noStrike" dirty="0">
                          <a:solidFill>
                            <a:srgbClr val="000000"/>
                          </a:solidFill>
                          <a:effectLst/>
                          <a:latin typeface="Calibri" panose="020F0502020204030204" pitchFamily="34" charset="0"/>
                        </a:rPr>
                        <a:t>Congressional Budget and Appropriations</a:t>
                      </a:r>
                    </a:p>
                  </a:txBody>
                  <a:tcPr marL="6849" marR="6849" marT="6849"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99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2">
                  <a:txBody>
                    <a:bodyPr/>
                    <a:lstStyle/>
                    <a:p>
                      <a:pPr algn="ctr" fontAlgn="ctr"/>
                      <a:r>
                        <a:rPr lang="en-US" sz="1800" b="1" i="0" u="none" strike="noStrike" dirty="0">
                          <a:solidFill>
                            <a:srgbClr val="000000"/>
                          </a:solidFill>
                          <a:effectLst/>
                          <a:latin typeface="Calibri" panose="020F0502020204030204" pitchFamily="34" charset="0"/>
                        </a:rPr>
                        <a:t>Spend the Fiscal Year Budget</a:t>
                      </a:r>
                    </a:p>
                  </a:txBody>
                  <a:tcPr marL="6849" marR="6849" marT="6849"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A9D08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ctr"/>
                      <a:endParaRPr lang="en-US" sz="900" b="1" i="0" u="none" strike="noStrike">
                        <a:solidFill>
                          <a:srgbClr val="000000"/>
                        </a:solidFill>
                        <a:effectLst/>
                        <a:latin typeface="Calibri" panose="020F0502020204030204" pitchFamily="34" charset="0"/>
                      </a:endParaRPr>
                    </a:p>
                  </a:txBody>
                  <a:tcPr marL="6849" marR="6849" marT="6849"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ctr"/>
                      <a:endParaRPr lang="en-US" sz="900" b="1" i="0" u="none" strike="noStrike">
                        <a:solidFill>
                          <a:srgbClr val="000000"/>
                        </a:solidFill>
                        <a:effectLst/>
                        <a:latin typeface="Calibri" panose="020F0502020204030204" pitchFamily="34" charset="0"/>
                      </a:endParaRPr>
                    </a:p>
                  </a:txBody>
                  <a:tcPr marL="6849" marR="6849" marT="6849"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ctr"/>
                      <a:endParaRPr lang="en-US" sz="900" b="1" i="0" u="none" strike="noStrike">
                        <a:solidFill>
                          <a:srgbClr val="000000"/>
                        </a:solidFill>
                        <a:effectLst/>
                        <a:latin typeface="Calibri" panose="020F0502020204030204" pitchFamily="34" charset="0"/>
                      </a:endParaRPr>
                    </a:p>
                  </a:txBody>
                  <a:tcPr marL="6849" marR="6849" marT="6849"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ctr"/>
                      <a:endParaRPr lang="en-US" sz="900" b="1" i="0" u="none" strike="noStrike">
                        <a:solidFill>
                          <a:srgbClr val="000000"/>
                        </a:solidFill>
                        <a:effectLst/>
                        <a:latin typeface="Calibri" panose="020F0502020204030204" pitchFamily="34" charset="0"/>
                      </a:endParaRPr>
                    </a:p>
                  </a:txBody>
                  <a:tcPr marL="6849" marR="6849" marT="6849"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ctr"/>
                      <a:endParaRPr lang="en-US" sz="900" b="1" i="0" u="none" strike="noStrike">
                        <a:solidFill>
                          <a:srgbClr val="000000"/>
                        </a:solidFill>
                        <a:effectLst/>
                        <a:latin typeface="Calibri" panose="020F0502020204030204" pitchFamily="34" charset="0"/>
                      </a:endParaRPr>
                    </a:p>
                  </a:txBody>
                  <a:tcPr marL="6849" marR="6849" marT="6849"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ctr"/>
                      <a:endParaRPr lang="en-US" sz="900" b="1" i="0" u="none" strike="noStrike">
                        <a:solidFill>
                          <a:srgbClr val="000000"/>
                        </a:solidFill>
                        <a:effectLst/>
                        <a:latin typeface="Calibri" panose="020F0502020204030204" pitchFamily="34" charset="0"/>
                      </a:endParaRPr>
                    </a:p>
                  </a:txBody>
                  <a:tcPr marL="6849" marR="6849" marT="6849"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ctr"/>
                      <a:endParaRPr lang="en-US" sz="900" b="1" i="0" u="none" strike="noStrike">
                        <a:solidFill>
                          <a:srgbClr val="000000"/>
                        </a:solidFill>
                        <a:effectLst/>
                        <a:latin typeface="Calibri" panose="020F0502020204030204" pitchFamily="34" charset="0"/>
                      </a:endParaRPr>
                    </a:p>
                  </a:txBody>
                  <a:tcPr marL="6849" marR="6849" marT="6849"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ctr"/>
                      <a:endParaRPr lang="en-US" sz="900" b="1" i="0" u="none" strike="noStrike">
                        <a:solidFill>
                          <a:srgbClr val="000000"/>
                        </a:solidFill>
                        <a:effectLst/>
                        <a:latin typeface="Calibri" panose="020F0502020204030204" pitchFamily="34" charset="0"/>
                      </a:endParaRPr>
                    </a:p>
                  </a:txBody>
                  <a:tcPr marL="6849" marR="6849" marT="6849"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ctr"/>
                      <a:endParaRPr lang="en-US" sz="900" b="1" i="0" u="none" strike="noStrike">
                        <a:solidFill>
                          <a:srgbClr val="000000"/>
                        </a:solidFill>
                        <a:effectLst/>
                        <a:latin typeface="Calibri" panose="020F0502020204030204" pitchFamily="34" charset="0"/>
                      </a:endParaRPr>
                    </a:p>
                  </a:txBody>
                  <a:tcPr marL="6849" marR="6849" marT="6849"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ctr"/>
                      <a:endParaRPr lang="en-US" sz="900" b="1" i="0" u="none" strike="noStrike">
                        <a:solidFill>
                          <a:srgbClr val="000000"/>
                        </a:solidFill>
                        <a:effectLst/>
                        <a:latin typeface="Calibri" panose="020F0502020204030204" pitchFamily="34" charset="0"/>
                      </a:endParaRPr>
                    </a:p>
                  </a:txBody>
                  <a:tcPr marL="6849" marR="6849" marT="6849"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ctr"/>
                      <a:endParaRPr lang="en-US" sz="900" b="1" i="0" u="none" strike="noStrike">
                        <a:solidFill>
                          <a:srgbClr val="000000"/>
                        </a:solidFill>
                        <a:effectLst/>
                        <a:latin typeface="Calibri" panose="020F0502020204030204" pitchFamily="34" charset="0"/>
                      </a:endParaRPr>
                    </a:p>
                  </a:txBody>
                  <a:tcPr marL="6849" marR="6849" marT="6849"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ctr"/>
                      <a:endParaRPr lang="en-US" sz="900" b="1" i="0" u="none" strike="noStrike">
                        <a:solidFill>
                          <a:srgbClr val="000000"/>
                        </a:solidFill>
                        <a:effectLst/>
                        <a:latin typeface="Calibri" panose="020F0502020204030204" pitchFamily="34" charset="0"/>
                      </a:endParaRPr>
                    </a:p>
                  </a:txBody>
                  <a:tcPr marL="6849" marR="6849" marT="6849" marB="0" anchor="ctr">
                    <a:lnL>
                      <a:noFill/>
                    </a:lnL>
                    <a:lnR>
                      <a:noFill/>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89139">
                <a:tc>
                  <a:txBody>
                    <a:bodyPr/>
                    <a:lstStyle/>
                    <a:p>
                      <a:pPr algn="ctr" fontAlgn="ctr"/>
                      <a:r>
                        <a:rPr lang="en-US" sz="1800" b="1" i="0" u="none" strike="noStrike" dirty="0">
                          <a:solidFill>
                            <a:srgbClr val="326A43"/>
                          </a:solidFill>
                          <a:effectLst/>
                          <a:latin typeface="Calibri" panose="020F0502020204030204" pitchFamily="34" charset="0"/>
                        </a:rPr>
                        <a:t>FY 2022 Budget</a:t>
                      </a:r>
                    </a:p>
                  </a:txBody>
                  <a:tcPr marL="6849" marR="6849" marT="6849"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12">
                  <a:txBody>
                    <a:bodyPr/>
                    <a:lstStyle/>
                    <a:p>
                      <a:pPr algn="ctr" fontAlgn="ctr"/>
                      <a:r>
                        <a:rPr lang="en-US" sz="1800" b="1" i="0" u="none" strike="noStrike" dirty="0">
                          <a:solidFill>
                            <a:srgbClr val="FFFFFF"/>
                          </a:solidFill>
                          <a:effectLst/>
                          <a:latin typeface="Calibri" panose="020F0502020204030204" pitchFamily="34" charset="0"/>
                        </a:rPr>
                        <a:t>DOE Internal Planning with OMB and OSTP Guidance</a:t>
                      </a:r>
                    </a:p>
                  </a:txBody>
                  <a:tcPr marL="6849" marR="6849" marT="6849"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F663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ctr"/>
                      <a:r>
                        <a:rPr lang="en-US" sz="1800" b="1" i="0" u="none" strike="noStrike" dirty="0">
                          <a:solidFill>
                            <a:srgbClr val="FFFFFF"/>
                          </a:solidFill>
                          <a:effectLst/>
                          <a:latin typeface="Calibri" panose="020F0502020204030204" pitchFamily="34" charset="0"/>
                        </a:rPr>
                        <a:t>OMB Review</a:t>
                      </a:r>
                    </a:p>
                  </a:txBody>
                  <a:tcPr marL="6849" marR="6849" marT="6849"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203764"/>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ctr"/>
                      <a:r>
                        <a:rPr lang="en-US" sz="900" b="1" i="0" u="none" strike="noStrike" dirty="0">
                          <a:solidFill>
                            <a:srgbClr val="FFFFFF"/>
                          </a:solidFill>
                          <a:effectLst/>
                          <a:latin typeface="Calibri" panose="020F0502020204030204" pitchFamily="34" charset="0"/>
                        </a:rPr>
                        <a:t>Budget Release </a:t>
                      </a:r>
                    </a:p>
                  </a:txBody>
                  <a:tcPr marL="6849" marR="6849" marT="6849" marB="0" vert="vert27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00000"/>
                    </a:solidFill>
                  </a:tcPr>
                </a:tc>
                <a:tc gridSpan="7">
                  <a:txBody>
                    <a:bodyPr/>
                    <a:lstStyle/>
                    <a:p>
                      <a:pPr algn="ctr" fontAlgn="ctr"/>
                      <a:r>
                        <a:rPr lang="en-US" sz="1600" b="1" i="0" u="none" strike="noStrike" dirty="0">
                          <a:solidFill>
                            <a:srgbClr val="000000"/>
                          </a:solidFill>
                          <a:effectLst/>
                          <a:latin typeface="Calibri" panose="020F0502020204030204" pitchFamily="34" charset="0"/>
                        </a:rPr>
                        <a:t>Congressional Budget and Appropriations</a:t>
                      </a:r>
                    </a:p>
                  </a:txBody>
                  <a:tcPr marL="6849" marR="6849" marT="6849"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99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2">
                  <a:txBody>
                    <a:bodyPr/>
                    <a:lstStyle/>
                    <a:p>
                      <a:pPr algn="ctr" fontAlgn="ctr"/>
                      <a:r>
                        <a:rPr lang="en-US" sz="1800" b="1" i="0" u="none" strike="noStrike" dirty="0">
                          <a:solidFill>
                            <a:srgbClr val="000000"/>
                          </a:solidFill>
                          <a:effectLst/>
                          <a:latin typeface="Calibri" panose="020F0502020204030204" pitchFamily="34" charset="0"/>
                        </a:rPr>
                        <a:t>Spend the Fiscal Year Budget</a:t>
                      </a:r>
                    </a:p>
                  </a:txBody>
                  <a:tcPr marL="6849" marR="6849" marT="6849"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A9D08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259896">
                <a:tc>
                  <a:txBody>
                    <a:bodyPr/>
                    <a:lstStyle/>
                    <a:p>
                      <a:pPr algn="l" fontAlgn="b"/>
                      <a:endParaRPr lang="en-US" sz="900" b="0" i="0" u="none" strike="noStrike" dirty="0">
                        <a:solidFill>
                          <a:srgbClr val="000000"/>
                        </a:solidFill>
                        <a:effectLst/>
                        <a:latin typeface="Calibri" panose="020F0502020204030204" pitchFamily="34" charset="0"/>
                      </a:endParaRPr>
                    </a:p>
                  </a:txBody>
                  <a:tcPr marL="6849" marR="6849" marT="6849" marB="0" anchor="b">
                    <a:lnL>
                      <a:noFill/>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algn="ctr" fontAlgn="b"/>
                      <a:r>
                        <a:rPr lang="en-US" sz="900" b="1" i="0" u="none" strike="noStrike" dirty="0">
                          <a:solidFill>
                            <a:srgbClr val="000000"/>
                          </a:solidFill>
                          <a:effectLst/>
                          <a:latin typeface="Calibri" panose="020F0502020204030204" pitchFamily="34" charset="0"/>
                        </a:rPr>
                        <a:t>Oct</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Nov</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Dec</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Jan</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Feb</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Mar</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Apr</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May</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Jun</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Jul</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Aug</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Sep</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Oct</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Nov</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Dec</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Jan</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Feb</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Mar</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Apr</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May</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Jun</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Jul</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Aug</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Sep</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Oct</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Nov</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Dec</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Jan</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Feb</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Mar</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Apr</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May</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Jun</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Jul</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Aug</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Sep</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59896">
                <a:tc>
                  <a:txBody>
                    <a:bodyPr/>
                    <a:lstStyle/>
                    <a:p>
                      <a:pPr algn="l" fontAlgn="b"/>
                      <a:endParaRPr lang="en-US" sz="900" b="0" i="0" u="none" strike="noStrike" dirty="0">
                        <a:solidFill>
                          <a:srgbClr val="000000"/>
                        </a:solidFill>
                        <a:effectLst/>
                        <a:latin typeface="Calibri" panose="020F0502020204030204" pitchFamily="34" charset="0"/>
                      </a:endParaRPr>
                    </a:p>
                  </a:txBody>
                  <a:tcPr marL="6849" marR="6849" marT="6849" marB="0" anchor="b">
                    <a:lnL>
                      <a:noFill/>
                    </a:lnL>
                    <a:lnR w="6350" cap="flat" cmpd="sng" algn="ctr">
                      <a:solidFill>
                        <a:srgbClr val="000000"/>
                      </a:solidFill>
                      <a:prstDash val="solid"/>
                      <a:round/>
                      <a:headEnd type="none" w="med" len="med"/>
                      <a:tailEnd type="none" w="med" len="med"/>
                    </a:lnR>
                    <a:lnT>
                      <a:noFill/>
                    </a:lnT>
                    <a:lnB>
                      <a:noFill/>
                    </a:lnB>
                  </a:tcPr>
                </a:tc>
                <a:tc gridSpan="3">
                  <a:txBody>
                    <a:bodyPr/>
                    <a:lstStyle/>
                    <a:p>
                      <a:pPr algn="ctr" fontAlgn="b"/>
                      <a:r>
                        <a:rPr lang="en-US" sz="1400" b="1" i="0" u="none" strike="noStrike" dirty="0">
                          <a:solidFill>
                            <a:srgbClr val="000000"/>
                          </a:solidFill>
                          <a:effectLst/>
                          <a:latin typeface="Calibri" panose="020F0502020204030204" pitchFamily="34" charset="0"/>
                        </a:rPr>
                        <a:t>CY 2019</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12">
                  <a:txBody>
                    <a:bodyPr/>
                    <a:lstStyle/>
                    <a:p>
                      <a:pPr algn="ctr" fontAlgn="b"/>
                      <a:r>
                        <a:rPr lang="en-US" sz="1400" b="1" i="0" u="none" strike="noStrike" dirty="0">
                          <a:solidFill>
                            <a:srgbClr val="000000"/>
                          </a:solidFill>
                          <a:effectLst/>
                          <a:latin typeface="Calibri" panose="020F0502020204030204" pitchFamily="34" charset="0"/>
                        </a:rPr>
                        <a:t>Calendar Year 2020</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2">
                  <a:txBody>
                    <a:bodyPr/>
                    <a:lstStyle/>
                    <a:p>
                      <a:pPr algn="ctr" fontAlgn="b"/>
                      <a:r>
                        <a:rPr lang="en-US" sz="1400" b="1" i="0" u="none" strike="noStrike" dirty="0">
                          <a:solidFill>
                            <a:srgbClr val="000000"/>
                          </a:solidFill>
                          <a:effectLst/>
                          <a:latin typeface="Calibri" panose="020F0502020204030204" pitchFamily="34" charset="0"/>
                        </a:rPr>
                        <a:t>Calendar Year 2021</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9">
                  <a:txBody>
                    <a:bodyPr/>
                    <a:lstStyle/>
                    <a:p>
                      <a:pPr algn="ctr" fontAlgn="b"/>
                      <a:r>
                        <a:rPr lang="en-US" sz="1400" b="1" i="0" u="none" strike="noStrike" dirty="0">
                          <a:solidFill>
                            <a:srgbClr val="000000"/>
                          </a:solidFill>
                          <a:effectLst/>
                          <a:latin typeface="Calibri" panose="020F0502020204030204" pitchFamily="34" charset="0"/>
                        </a:rPr>
                        <a:t>Calendar Year 2022</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bl>
          </a:graphicData>
        </a:graphic>
      </p:graphicFrame>
      <p:grpSp>
        <p:nvGrpSpPr>
          <p:cNvPr id="2" name="Group 1"/>
          <p:cNvGrpSpPr/>
          <p:nvPr/>
        </p:nvGrpSpPr>
        <p:grpSpPr>
          <a:xfrm>
            <a:off x="3188610" y="5938723"/>
            <a:ext cx="2140135" cy="369332"/>
            <a:chOff x="3930241" y="5816433"/>
            <a:chExt cx="2140135" cy="515956"/>
          </a:xfrm>
        </p:grpSpPr>
        <p:sp>
          <p:nvSpPr>
            <p:cNvPr id="11" name="Up Arrow 10"/>
            <p:cNvSpPr/>
            <p:nvPr/>
          </p:nvSpPr>
          <p:spPr>
            <a:xfrm>
              <a:off x="3930241" y="5869378"/>
              <a:ext cx="174661" cy="318499"/>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148514" y="5816433"/>
              <a:ext cx="1921862" cy="515956"/>
            </a:xfrm>
            <a:prstGeom prst="rect">
              <a:avLst/>
            </a:prstGeom>
            <a:noFill/>
          </p:spPr>
          <p:txBody>
            <a:bodyPr wrap="square" rtlCol="0">
              <a:spAutoFit/>
            </a:bodyPr>
            <a:lstStyle/>
            <a:p>
              <a:r>
                <a:rPr lang="en-US" i="1" dirty="0">
                  <a:solidFill>
                    <a:srgbClr val="FF0000"/>
                  </a:solidFill>
                  <a:latin typeface="+mj-lt"/>
                </a:rPr>
                <a:t>You are here</a:t>
              </a:r>
            </a:p>
          </p:txBody>
        </p:sp>
      </p:grpSp>
      <p:sp>
        <p:nvSpPr>
          <p:cNvPr id="4" name="Date Placeholder 3">
            <a:extLst>
              <a:ext uri="{FF2B5EF4-FFF2-40B4-BE49-F238E27FC236}">
                <a16:creationId xmlns:a16="http://schemas.microsoft.com/office/drawing/2014/main" id="{472FC4FE-865A-486F-B8AA-A89008BDFC5F}"/>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30838617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Overview of Budget Formulation Process</a:t>
            </a:r>
          </a:p>
        </p:txBody>
      </p:sp>
      <p:sp>
        <p:nvSpPr>
          <p:cNvPr id="6" name="Content Placeholder 5"/>
          <p:cNvSpPr>
            <a:spLocks noGrp="1"/>
          </p:cNvSpPr>
          <p:nvPr>
            <p:ph idx="1"/>
          </p:nvPr>
        </p:nvSpPr>
        <p:spPr>
          <a:xfrm>
            <a:off x="727051" y="1173198"/>
            <a:ext cx="5822034" cy="5221425"/>
          </a:xfrm>
        </p:spPr>
        <p:txBody>
          <a:bodyPr>
            <a:normAutofit fontScale="47500" lnSpcReduction="20000"/>
          </a:bodyPr>
          <a:lstStyle/>
          <a:p>
            <a:pPr>
              <a:buFont typeface="Symbol" panose="05050102010706020507" pitchFamily="18" charset="2"/>
              <a:buChar char=""/>
            </a:pPr>
            <a:r>
              <a:rPr lang="en-US" b="1" dirty="0"/>
              <a:t>OMB provides policy guidance for Executive branch agency budget requests</a:t>
            </a:r>
          </a:p>
          <a:p>
            <a:pPr lvl="1">
              <a:buFont typeface="Arial" panose="020B0604020202020204" pitchFamily="34" charset="0"/>
              <a:buChar char="•"/>
            </a:pPr>
            <a:r>
              <a:rPr lang="en-US" sz="2500" dirty="0">
                <a:solidFill>
                  <a:schemeClr val="tx1"/>
                </a:solidFill>
              </a:rPr>
              <a:t>Absent more specific guidance, agencies start with outyear estimates from previous budget</a:t>
            </a:r>
          </a:p>
          <a:p>
            <a:pPr>
              <a:buFont typeface="Symbol" panose="05050102010706020507" pitchFamily="18" charset="2"/>
              <a:buChar char=""/>
            </a:pPr>
            <a:r>
              <a:rPr lang="en-US" b="1" dirty="0"/>
              <a:t>OMB works with agencies</a:t>
            </a:r>
          </a:p>
          <a:p>
            <a:pPr lvl="1">
              <a:buFont typeface="Arial" panose="020B0604020202020204" pitchFamily="34" charset="0"/>
              <a:buChar char="•"/>
            </a:pPr>
            <a:r>
              <a:rPr lang="en-US" sz="2500" dirty="0">
                <a:solidFill>
                  <a:schemeClr val="tx1"/>
                </a:solidFill>
              </a:rPr>
              <a:t>Identify major issues, develop plans for fall review, plan analysis of issues that will require decisions</a:t>
            </a:r>
          </a:p>
          <a:p>
            <a:pPr>
              <a:buFont typeface="Symbol" panose="05050102010706020507" pitchFamily="18" charset="2"/>
              <a:buChar char=""/>
            </a:pPr>
            <a:r>
              <a:rPr lang="en-US" b="1" dirty="0"/>
              <a:t>OMB provides detailed instructions for submitting budget material</a:t>
            </a:r>
          </a:p>
          <a:p>
            <a:pPr>
              <a:buFont typeface="Symbol" panose="05050102010706020507" pitchFamily="18" charset="2"/>
              <a:buChar char=""/>
            </a:pPr>
            <a:r>
              <a:rPr lang="en-US" b="1" dirty="0"/>
              <a:t>Agencies submit budgets to OMB</a:t>
            </a:r>
          </a:p>
          <a:p>
            <a:pPr>
              <a:buFont typeface="Symbol" panose="05050102010706020507" pitchFamily="18" charset="2"/>
              <a:buChar char=""/>
            </a:pPr>
            <a:r>
              <a:rPr lang="en-US" b="1" dirty="0"/>
              <a:t>OMB reviews budget proposals</a:t>
            </a:r>
          </a:p>
          <a:p>
            <a:pPr lvl="1">
              <a:buFont typeface="Arial" panose="020B0604020202020204" pitchFamily="34" charset="0"/>
              <a:buChar char="•"/>
            </a:pPr>
            <a:r>
              <a:rPr lang="en-US" sz="2500" dirty="0">
                <a:solidFill>
                  <a:schemeClr val="tx1"/>
                </a:solidFill>
              </a:rPr>
              <a:t>Considers Presidential priorities, program performance, budget constraints</a:t>
            </a:r>
          </a:p>
          <a:p>
            <a:pPr>
              <a:buFont typeface="Symbol" panose="05050102010706020507" pitchFamily="18" charset="2"/>
              <a:buChar char=""/>
            </a:pPr>
            <a:r>
              <a:rPr lang="en-US" b="1" dirty="0"/>
              <a:t>OMB provides recommended budget proposal to President and provides </a:t>
            </a:r>
            <a:r>
              <a:rPr lang="en-US" b="1" dirty="0" err="1"/>
              <a:t>passback</a:t>
            </a:r>
            <a:r>
              <a:rPr lang="en-US" b="1" dirty="0"/>
              <a:t> to agencies</a:t>
            </a:r>
          </a:p>
          <a:p>
            <a:pPr>
              <a:buFont typeface="Symbol" panose="05050102010706020507" pitchFamily="18" charset="2"/>
              <a:buChar char=""/>
            </a:pPr>
            <a:r>
              <a:rPr lang="en-US" b="1" dirty="0"/>
              <a:t>Agencies may appeal to OMB and the President</a:t>
            </a:r>
          </a:p>
          <a:p>
            <a:pPr>
              <a:buFont typeface="Symbol" panose="05050102010706020507" pitchFamily="18" charset="2"/>
              <a:buChar char=""/>
            </a:pPr>
            <a:r>
              <a:rPr lang="en-US" b="1" dirty="0"/>
              <a:t>Agencies prepare and OMB reviews final congressional budget justification materials</a:t>
            </a:r>
          </a:p>
          <a:p>
            <a:pPr>
              <a:buFont typeface="Symbol" panose="05050102010706020507" pitchFamily="18" charset="2"/>
              <a:buChar char=""/>
            </a:pPr>
            <a:r>
              <a:rPr lang="en-US" b="1" u="sng" dirty="0"/>
              <a:t>February</a:t>
            </a:r>
            <a:r>
              <a:rPr lang="en-US" b="1" dirty="0"/>
              <a:t>:  President transmits budget to Congress</a:t>
            </a:r>
          </a:p>
        </p:txBody>
      </p:sp>
      <p:sp>
        <p:nvSpPr>
          <p:cNvPr id="33" name="Footer Placeholder 32"/>
          <p:cNvSpPr>
            <a:spLocks noGrp="1"/>
          </p:cNvSpPr>
          <p:nvPr>
            <p:ph type="ftr" sz="quarter" idx="11"/>
          </p:nvPr>
        </p:nvSpPr>
        <p:spPr/>
        <p:txBody>
          <a:bodyPr/>
          <a:lstStyle/>
          <a:p>
            <a:r>
              <a:rPr lang="en-US"/>
              <a:t>HEP @ 53rd Annual Users Mtg</a:t>
            </a:r>
            <a:endParaRPr lang="en-US" dirty="0"/>
          </a:p>
        </p:txBody>
      </p:sp>
      <p:sp>
        <p:nvSpPr>
          <p:cNvPr id="34" name="Slide Number Placeholder 33"/>
          <p:cNvSpPr>
            <a:spLocks noGrp="1"/>
          </p:cNvSpPr>
          <p:nvPr>
            <p:ph type="sldNum" sz="quarter" idx="12"/>
          </p:nvPr>
        </p:nvSpPr>
        <p:spPr/>
        <p:txBody>
          <a:bodyPr/>
          <a:lstStyle/>
          <a:p>
            <a:fld id="{26CA2777-A89F-4130-B308-73BB65955918}" type="slidenum">
              <a:rPr lang="en-US" smtClean="0"/>
              <a:pPr/>
              <a:t>53</a:t>
            </a:fld>
            <a:endParaRPr lang="en-US" dirty="0"/>
          </a:p>
        </p:txBody>
      </p:sp>
      <p:pic>
        <p:nvPicPr>
          <p:cNvPr id="1026" name="Picture 2" descr="https://upload.wikimedia.org/wikipedia/commons/thumb/5/5e/US-WhiteHouse-Logo.svg/2000px-US-WhiteHouse-Logo.svg.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20157" y="848347"/>
            <a:ext cx="2358570" cy="1605007"/>
          </a:xfrm>
          <a:prstGeom prst="rect">
            <a:avLst/>
          </a:prstGeom>
          <a:noFill/>
          <a:extLst>
            <a:ext uri="{909E8E84-426E-40DD-AFC4-6F175D3DCCD1}">
              <a14:hiddenFill xmlns:a14="http://schemas.microsoft.com/office/drawing/2010/main">
                <a:solidFill>
                  <a:srgbClr val="FFFFFF"/>
                </a:solidFill>
              </a14:hiddenFill>
            </a:ext>
          </a:extLst>
        </p:spPr>
      </p:pic>
      <p:sp>
        <p:nvSpPr>
          <p:cNvPr id="7" name="Curved Right Arrow 6"/>
          <p:cNvSpPr/>
          <p:nvPr/>
        </p:nvSpPr>
        <p:spPr>
          <a:xfrm rot="1699609">
            <a:off x="6806488" y="3200075"/>
            <a:ext cx="645500" cy="121407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Curved Right Arrow 12"/>
          <p:cNvSpPr/>
          <p:nvPr/>
        </p:nvSpPr>
        <p:spPr>
          <a:xfrm rot="9880920">
            <a:off x="8524068" y="1901005"/>
            <a:ext cx="542790" cy="75638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028" name="Picture 4" descr="http://sparkaction.org/sites/sparkaction.org/files/image/fromthefield/images_1.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369244" y="2279198"/>
            <a:ext cx="1465943" cy="1509487"/>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p:cNvGrpSpPr/>
          <p:nvPr/>
        </p:nvGrpSpPr>
        <p:grpSpPr>
          <a:xfrm>
            <a:off x="304236" y="1169571"/>
            <a:ext cx="614271" cy="4916579"/>
            <a:chOff x="86023" y="1013704"/>
            <a:chExt cx="614271" cy="4916579"/>
          </a:xfrm>
        </p:grpSpPr>
        <p:sp>
          <p:nvSpPr>
            <p:cNvPr id="2" name="Pentagon 1"/>
            <p:cNvSpPr/>
            <p:nvPr/>
          </p:nvSpPr>
          <p:spPr>
            <a:xfrm rot="5400000">
              <a:off x="-97121" y="1264165"/>
              <a:ext cx="946484" cy="484632"/>
            </a:xfrm>
            <a:prstGeom prst="homePlat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hevron 2"/>
            <p:cNvSpPr/>
            <p:nvPr/>
          </p:nvSpPr>
          <p:spPr>
            <a:xfrm rot="5400000">
              <a:off x="-66931" y="1976982"/>
              <a:ext cx="886101" cy="484632"/>
            </a:xfrm>
            <a:prstGeom prst="chevron">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Chevron 13"/>
            <p:cNvSpPr/>
            <p:nvPr/>
          </p:nvSpPr>
          <p:spPr>
            <a:xfrm rot="5400000">
              <a:off x="20187" y="2583832"/>
              <a:ext cx="711865" cy="484632"/>
            </a:xfrm>
            <a:prstGeom prst="chevron">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Chevron 14"/>
            <p:cNvSpPr/>
            <p:nvPr/>
          </p:nvSpPr>
          <p:spPr>
            <a:xfrm rot="5400000">
              <a:off x="34154" y="3075354"/>
              <a:ext cx="683932" cy="484632"/>
            </a:xfrm>
            <a:prstGeom prst="chevron">
              <a:avLst/>
            </a:prstGeom>
            <a:solidFill>
              <a:srgbClr val="2E6C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 name="Chevron 15"/>
            <p:cNvSpPr/>
            <p:nvPr/>
          </p:nvSpPr>
          <p:spPr>
            <a:xfrm rot="5400000">
              <a:off x="-95941" y="3680791"/>
              <a:ext cx="944121" cy="484632"/>
            </a:xfrm>
            <a:prstGeom prst="chevron">
              <a:avLst/>
            </a:prstGeom>
            <a:solidFill>
              <a:srgbClr val="275E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 name="Chevron 16"/>
            <p:cNvSpPr/>
            <p:nvPr/>
          </p:nvSpPr>
          <p:spPr>
            <a:xfrm rot="5400000">
              <a:off x="-26102" y="4353430"/>
              <a:ext cx="809544" cy="484632"/>
            </a:xfrm>
            <a:prstGeom prst="chevron">
              <a:avLst/>
            </a:prstGeom>
            <a:solidFill>
              <a:srgbClr val="1D4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 name="Chevron 17"/>
            <p:cNvSpPr/>
            <p:nvPr/>
          </p:nvSpPr>
          <p:spPr>
            <a:xfrm rot="5400000">
              <a:off x="81358" y="4849122"/>
              <a:ext cx="594623" cy="484632"/>
            </a:xfrm>
            <a:prstGeom prst="chevron">
              <a:avLst/>
            </a:prstGeom>
            <a:solidFill>
              <a:srgbClr val="002B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Chevron 18"/>
            <p:cNvSpPr/>
            <p:nvPr/>
          </p:nvSpPr>
          <p:spPr>
            <a:xfrm rot="5400000">
              <a:off x="5181" y="5315106"/>
              <a:ext cx="745723" cy="484632"/>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TextBox 7"/>
            <p:cNvSpPr txBox="1"/>
            <p:nvPr/>
          </p:nvSpPr>
          <p:spPr>
            <a:xfrm rot="16200000">
              <a:off x="-57825" y="1272590"/>
              <a:ext cx="856325" cy="338554"/>
            </a:xfrm>
            <a:prstGeom prst="rect">
              <a:avLst/>
            </a:prstGeom>
            <a:noFill/>
          </p:spPr>
          <p:txBody>
            <a:bodyPr wrap="none" rtlCol="0">
              <a:spAutoFit/>
            </a:bodyPr>
            <a:lstStyle/>
            <a:p>
              <a:pPr algn="ctr"/>
              <a:r>
                <a:rPr lang="en-US" sz="1600" dirty="0">
                  <a:solidFill>
                    <a:schemeClr val="bg1"/>
                  </a:solidFill>
                </a:rPr>
                <a:t>Spring</a:t>
              </a:r>
            </a:p>
          </p:txBody>
        </p:sp>
        <p:sp>
          <p:nvSpPr>
            <p:cNvPr id="21" name="TextBox 20"/>
            <p:cNvSpPr txBox="1"/>
            <p:nvPr/>
          </p:nvSpPr>
          <p:spPr>
            <a:xfrm rot="16200000">
              <a:off x="2095" y="2098789"/>
              <a:ext cx="748056" cy="369332"/>
            </a:xfrm>
            <a:prstGeom prst="rect">
              <a:avLst/>
            </a:prstGeom>
            <a:noFill/>
          </p:spPr>
          <p:txBody>
            <a:bodyPr wrap="square" rtlCol="0">
              <a:spAutoFit/>
            </a:bodyPr>
            <a:lstStyle/>
            <a:p>
              <a:pPr algn="ctr"/>
              <a:r>
                <a:rPr lang="en-US" sz="900" dirty="0">
                  <a:solidFill>
                    <a:schemeClr val="bg1"/>
                  </a:solidFill>
                </a:rPr>
                <a:t>Spring &amp; Summer</a:t>
              </a:r>
            </a:p>
          </p:txBody>
        </p:sp>
        <p:sp>
          <p:nvSpPr>
            <p:cNvPr id="22" name="TextBox 21"/>
            <p:cNvSpPr txBox="1"/>
            <p:nvPr/>
          </p:nvSpPr>
          <p:spPr>
            <a:xfrm>
              <a:off x="118529" y="2712820"/>
              <a:ext cx="542136" cy="276999"/>
            </a:xfrm>
            <a:prstGeom prst="rect">
              <a:avLst/>
            </a:prstGeom>
            <a:noFill/>
          </p:spPr>
          <p:txBody>
            <a:bodyPr wrap="none" rtlCol="0">
              <a:spAutoFit/>
            </a:bodyPr>
            <a:lstStyle/>
            <a:p>
              <a:pPr algn="ctr"/>
              <a:r>
                <a:rPr lang="en-US" sz="1200" dirty="0">
                  <a:solidFill>
                    <a:schemeClr val="bg1"/>
                  </a:solidFill>
                </a:rPr>
                <a:t>June</a:t>
              </a:r>
              <a:endParaRPr lang="en-US" sz="1600" dirty="0">
                <a:solidFill>
                  <a:schemeClr val="bg1"/>
                </a:solidFill>
              </a:endParaRPr>
            </a:p>
          </p:txBody>
        </p:sp>
        <p:sp>
          <p:nvSpPr>
            <p:cNvPr id="23" name="TextBox 22"/>
            <p:cNvSpPr txBox="1"/>
            <p:nvPr/>
          </p:nvSpPr>
          <p:spPr>
            <a:xfrm>
              <a:off x="86023" y="3182081"/>
              <a:ext cx="614271" cy="338554"/>
            </a:xfrm>
            <a:prstGeom prst="rect">
              <a:avLst/>
            </a:prstGeom>
            <a:noFill/>
          </p:spPr>
          <p:txBody>
            <a:bodyPr wrap="none" rtlCol="0">
              <a:spAutoFit/>
            </a:bodyPr>
            <a:lstStyle/>
            <a:p>
              <a:pPr algn="ctr"/>
              <a:r>
                <a:rPr lang="en-US" sz="1200" dirty="0">
                  <a:solidFill>
                    <a:schemeClr val="bg1"/>
                  </a:solidFill>
                </a:rPr>
                <a:t>Sept</a:t>
              </a:r>
              <a:r>
                <a:rPr lang="en-US" sz="1600" dirty="0">
                  <a:solidFill>
                    <a:schemeClr val="bg1"/>
                  </a:solidFill>
                </a:rPr>
                <a:t>.</a:t>
              </a:r>
            </a:p>
          </p:txBody>
        </p:sp>
        <p:sp>
          <p:nvSpPr>
            <p:cNvPr id="24" name="TextBox 23"/>
            <p:cNvSpPr txBox="1"/>
            <p:nvPr/>
          </p:nvSpPr>
          <p:spPr>
            <a:xfrm>
              <a:off x="111123" y="3769265"/>
              <a:ext cx="528927" cy="338554"/>
            </a:xfrm>
            <a:prstGeom prst="rect">
              <a:avLst/>
            </a:prstGeom>
            <a:noFill/>
          </p:spPr>
          <p:txBody>
            <a:bodyPr wrap="none" rtlCol="0">
              <a:spAutoFit/>
            </a:bodyPr>
            <a:lstStyle/>
            <a:p>
              <a:pPr algn="ctr"/>
              <a:r>
                <a:rPr lang="en-US" sz="1600" dirty="0">
                  <a:solidFill>
                    <a:schemeClr val="bg1"/>
                  </a:solidFill>
                </a:rPr>
                <a:t>Fall</a:t>
              </a:r>
            </a:p>
          </p:txBody>
        </p:sp>
        <p:sp>
          <p:nvSpPr>
            <p:cNvPr id="25" name="TextBox 24"/>
            <p:cNvSpPr txBox="1"/>
            <p:nvPr/>
          </p:nvSpPr>
          <p:spPr>
            <a:xfrm>
              <a:off x="145290" y="4408324"/>
              <a:ext cx="473146" cy="338554"/>
            </a:xfrm>
            <a:prstGeom prst="rect">
              <a:avLst/>
            </a:prstGeom>
            <a:noFill/>
          </p:spPr>
          <p:txBody>
            <a:bodyPr wrap="square" rtlCol="0">
              <a:spAutoFit/>
            </a:bodyPr>
            <a:lstStyle/>
            <a:p>
              <a:pPr algn="ctr"/>
              <a:r>
                <a:rPr lang="en-US" sz="800" dirty="0">
                  <a:solidFill>
                    <a:schemeClr val="bg1"/>
                  </a:solidFill>
                </a:rPr>
                <a:t>Late Nov.</a:t>
              </a:r>
            </a:p>
          </p:txBody>
        </p:sp>
        <p:sp>
          <p:nvSpPr>
            <p:cNvPr id="26" name="TextBox 25"/>
            <p:cNvSpPr txBox="1"/>
            <p:nvPr/>
          </p:nvSpPr>
          <p:spPr>
            <a:xfrm>
              <a:off x="135725" y="4993906"/>
              <a:ext cx="484633" cy="230832"/>
            </a:xfrm>
            <a:prstGeom prst="rect">
              <a:avLst/>
            </a:prstGeom>
            <a:noFill/>
          </p:spPr>
          <p:txBody>
            <a:bodyPr wrap="square" rtlCol="0">
              <a:spAutoFit/>
            </a:bodyPr>
            <a:lstStyle/>
            <a:p>
              <a:pPr algn="ctr"/>
              <a:r>
                <a:rPr lang="en-US" sz="900" dirty="0">
                  <a:solidFill>
                    <a:schemeClr val="bg1"/>
                  </a:solidFill>
                </a:rPr>
                <a:t>Dec.</a:t>
              </a:r>
            </a:p>
          </p:txBody>
        </p:sp>
        <p:sp>
          <p:nvSpPr>
            <p:cNvPr id="27" name="TextBox 26"/>
            <p:cNvSpPr txBox="1"/>
            <p:nvPr/>
          </p:nvSpPr>
          <p:spPr>
            <a:xfrm>
              <a:off x="133803" y="5436802"/>
              <a:ext cx="484633" cy="246221"/>
            </a:xfrm>
            <a:prstGeom prst="rect">
              <a:avLst/>
            </a:prstGeom>
            <a:noFill/>
          </p:spPr>
          <p:txBody>
            <a:bodyPr wrap="square" rtlCol="0">
              <a:spAutoFit/>
            </a:bodyPr>
            <a:lstStyle/>
            <a:p>
              <a:pPr algn="ctr"/>
              <a:r>
                <a:rPr lang="en-US" sz="1000" dirty="0">
                  <a:solidFill>
                    <a:schemeClr val="bg1"/>
                  </a:solidFill>
                </a:rPr>
                <a:t>Jan.</a:t>
              </a:r>
            </a:p>
          </p:txBody>
        </p:sp>
      </p:grpSp>
      <p:pic>
        <p:nvPicPr>
          <p:cNvPr id="9" name="Picture 2" descr="federal government"/>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297723" y="4432759"/>
            <a:ext cx="883553" cy="92173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federal government"/>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273123" y="5319343"/>
            <a:ext cx="883553" cy="92173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federal government"/>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7175272" y="4432759"/>
            <a:ext cx="883553" cy="92173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federal government"/>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7148829" y="5321180"/>
            <a:ext cx="883553" cy="92173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federal government"/>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8032380" y="4467022"/>
            <a:ext cx="992748" cy="92173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federal government"/>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8032382" y="5319342"/>
            <a:ext cx="883553" cy="921731"/>
          </a:xfrm>
          <a:prstGeom prst="rect">
            <a:avLst/>
          </a:prstGeom>
          <a:noFill/>
          <a:extLst>
            <a:ext uri="{909E8E84-426E-40DD-AFC4-6F175D3DCCD1}">
              <a14:hiddenFill xmlns:a14="http://schemas.microsoft.com/office/drawing/2010/main">
                <a:solidFill>
                  <a:srgbClr val="FFFFFF"/>
                </a:solidFill>
              </a14:hiddenFill>
            </a:ext>
          </a:extLst>
        </p:spPr>
      </p:pic>
      <p:sp>
        <p:nvSpPr>
          <p:cNvPr id="12" name="Curved Right Arrow 11"/>
          <p:cNvSpPr/>
          <p:nvPr/>
        </p:nvSpPr>
        <p:spPr>
          <a:xfrm rot="12678900">
            <a:off x="8091714" y="3740910"/>
            <a:ext cx="645500" cy="121407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TextBox 9"/>
          <p:cNvSpPr txBox="1"/>
          <p:nvPr/>
        </p:nvSpPr>
        <p:spPr>
          <a:xfrm>
            <a:off x="8778643" y="5882369"/>
            <a:ext cx="373820" cy="369332"/>
          </a:xfrm>
          <a:prstGeom prst="rect">
            <a:avLst/>
          </a:prstGeom>
          <a:noFill/>
        </p:spPr>
        <p:txBody>
          <a:bodyPr wrap="none" rtlCol="0">
            <a:spAutoFit/>
          </a:bodyPr>
          <a:lstStyle/>
          <a:p>
            <a:r>
              <a:rPr lang="en-US" dirty="0"/>
              <a:t>…</a:t>
            </a:r>
          </a:p>
        </p:txBody>
      </p:sp>
      <p:sp>
        <p:nvSpPr>
          <p:cNvPr id="4" name="Date Placeholder 3">
            <a:extLst>
              <a:ext uri="{FF2B5EF4-FFF2-40B4-BE49-F238E27FC236}">
                <a16:creationId xmlns:a16="http://schemas.microsoft.com/office/drawing/2014/main" id="{C70B176C-4D5F-4F35-9271-413CF9BD4F7B}"/>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38237949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5018451" y="5600204"/>
            <a:ext cx="3788968" cy="581706"/>
          </a:xfrm>
          <a:prstGeom prst="roundRect">
            <a:avLst/>
          </a:prstGeom>
          <a:gradFill>
            <a:gsLst>
              <a:gs pos="0">
                <a:schemeClr val="accent1">
                  <a:lumMod val="5000"/>
                  <a:lumOff val="95000"/>
                </a:schemeClr>
              </a:gs>
              <a:gs pos="20000">
                <a:schemeClr val="accent1">
                  <a:lumMod val="60000"/>
                  <a:lumOff val="40000"/>
                </a:schemeClr>
              </a:gs>
              <a:gs pos="83000">
                <a:schemeClr val="accent1">
                  <a:lumMod val="50000"/>
                </a:schemeClr>
              </a:gs>
              <a:gs pos="100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Department of Energy</a:t>
            </a:r>
          </a:p>
        </p:txBody>
      </p:sp>
      <p:sp>
        <p:nvSpPr>
          <p:cNvPr id="3" name="Title 2"/>
          <p:cNvSpPr>
            <a:spLocks noGrp="1"/>
          </p:cNvSpPr>
          <p:nvPr>
            <p:ph type="title"/>
          </p:nvPr>
        </p:nvSpPr>
        <p:spPr/>
        <p:txBody>
          <a:bodyPr>
            <a:normAutofit fontScale="90000"/>
          </a:bodyPr>
          <a:lstStyle/>
          <a:p>
            <a:r>
              <a:rPr lang="en-US" dirty="0"/>
              <a:t>Creating the DOE HEP Budget Request</a:t>
            </a:r>
          </a:p>
        </p:txBody>
      </p:sp>
      <p:sp>
        <p:nvSpPr>
          <p:cNvPr id="5" name="Footer Placeholder 4"/>
          <p:cNvSpPr>
            <a:spLocks noGrp="1"/>
          </p:cNvSpPr>
          <p:nvPr>
            <p:ph type="ftr" sz="quarter" idx="11"/>
          </p:nvPr>
        </p:nvSpPr>
        <p:spPr/>
        <p:txBody>
          <a:bodyPr/>
          <a:lstStyle/>
          <a:p>
            <a:r>
              <a:rPr lang="en-US"/>
              <a:t>HEP @ 53rd Annual Users Mtg</a:t>
            </a:r>
            <a:endParaRPr lang="en-US" dirty="0"/>
          </a:p>
        </p:txBody>
      </p:sp>
      <p:sp>
        <p:nvSpPr>
          <p:cNvPr id="4" name="Slide Number Placeholder 3"/>
          <p:cNvSpPr>
            <a:spLocks noGrp="1"/>
          </p:cNvSpPr>
          <p:nvPr>
            <p:ph type="sldNum" sz="quarter" idx="12"/>
          </p:nvPr>
        </p:nvSpPr>
        <p:spPr/>
        <p:txBody>
          <a:bodyPr/>
          <a:lstStyle/>
          <a:p>
            <a:fld id="{26CA2777-A89F-4130-B308-73BB65955918}" type="slidenum">
              <a:rPr lang="en-US" smtClean="0"/>
              <a:pPr/>
              <a:t>54</a:t>
            </a:fld>
            <a:endParaRPr lang="en-US" dirty="0"/>
          </a:p>
        </p:txBody>
      </p:sp>
      <p:sp>
        <p:nvSpPr>
          <p:cNvPr id="26" name="Content Placeholder 2"/>
          <p:cNvSpPr>
            <a:spLocks noGrp="1"/>
          </p:cNvSpPr>
          <p:nvPr>
            <p:ph idx="4294967295"/>
          </p:nvPr>
        </p:nvSpPr>
        <p:spPr>
          <a:xfrm>
            <a:off x="152401" y="1746265"/>
            <a:ext cx="2896892" cy="1149721"/>
          </a:xfrm>
        </p:spPr>
        <p:txBody>
          <a:bodyPr>
            <a:normAutofit/>
          </a:bodyPr>
          <a:lstStyle/>
          <a:p>
            <a:pPr marL="0" indent="0">
              <a:buNone/>
            </a:pPr>
            <a:r>
              <a:rPr lang="en-US" sz="1800" dirty="0">
                <a:solidFill>
                  <a:srgbClr val="002060"/>
                </a:solidFill>
              </a:rPr>
              <a:t>Top-down and bottom-up influences to the DOE HEP budget</a:t>
            </a:r>
            <a:endParaRPr lang="en-US" sz="1600" dirty="0">
              <a:solidFill>
                <a:srgbClr val="002060"/>
              </a:solidFill>
            </a:endParaRPr>
          </a:p>
        </p:txBody>
      </p:sp>
      <p:sp>
        <p:nvSpPr>
          <p:cNvPr id="12" name="Rounded Rectangle 11"/>
          <p:cNvSpPr/>
          <p:nvPr/>
        </p:nvSpPr>
        <p:spPr>
          <a:xfrm>
            <a:off x="152403" y="5600204"/>
            <a:ext cx="4669983" cy="581706"/>
          </a:xfrm>
          <a:prstGeom prst="roundRect">
            <a:avLst/>
          </a:prstGeom>
          <a:gradFill>
            <a:gsLst>
              <a:gs pos="0">
                <a:schemeClr val="accent1">
                  <a:lumMod val="5000"/>
                  <a:lumOff val="95000"/>
                </a:schemeClr>
              </a:gs>
              <a:gs pos="20000">
                <a:schemeClr val="accent3">
                  <a:lumMod val="40000"/>
                  <a:lumOff val="60000"/>
                </a:schemeClr>
              </a:gs>
              <a:gs pos="83000">
                <a:schemeClr val="accent3"/>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Particle Physics Community</a:t>
            </a:r>
          </a:p>
        </p:txBody>
      </p:sp>
      <p:sp>
        <p:nvSpPr>
          <p:cNvPr id="14" name="Right Arrow 13"/>
          <p:cNvSpPr/>
          <p:nvPr/>
        </p:nvSpPr>
        <p:spPr>
          <a:xfrm rot="16200000">
            <a:off x="-91097" y="3964189"/>
            <a:ext cx="2164175" cy="1332638"/>
          </a:xfrm>
          <a:prstGeom prst="rightArrow">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Advisory Panels (HEPAP, AAAC)</a:t>
            </a:r>
          </a:p>
        </p:txBody>
      </p:sp>
      <p:sp>
        <p:nvSpPr>
          <p:cNvPr id="15" name="Right Arrow 14"/>
          <p:cNvSpPr/>
          <p:nvPr/>
        </p:nvSpPr>
        <p:spPr>
          <a:xfrm rot="16200000">
            <a:off x="1331404" y="3964188"/>
            <a:ext cx="2164177" cy="1332638"/>
          </a:xfrm>
          <a:prstGeom prst="rightArrow">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Community-driven Strategic Plans (P5)</a:t>
            </a:r>
          </a:p>
        </p:txBody>
      </p:sp>
      <p:sp>
        <p:nvSpPr>
          <p:cNvPr id="16" name="Right Arrow 15"/>
          <p:cNvSpPr/>
          <p:nvPr/>
        </p:nvSpPr>
        <p:spPr>
          <a:xfrm rot="16200000">
            <a:off x="2754162" y="3964447"/>
            <a:ext cx="2163658" cy="1332638"/>
          </a:xfrm>
          <a:prstGeom prst="rightArrow">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Review Committee &amp; Workshop Reports</a:t>
            </a:r>
          </a:p>
        </p:txBody>
      </p:sp>
      <p:sp>
        <p:nvSpPr>
          <p:cNvPr id="17" name="Right Arrow 16"/>
          <p:cNvSpPr/>
          <p:nvPr/>
        </p:nvSpPr>
        <p:spPr>
          <a:xfrm rot="16200000">
            <a:off x="4406614" y="3964187"/>
            <a:ext cx="2164178" cy="1332638"/>
          </a:xfrm>
          <a:prstGeom prst="rightArrow">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Project Performance</a:t>
            </a:r>
          </a:p>
        </p:txBody>
      </p:sp>
      <p:sp>
        <p:nvSpPr>
          <p:cNvPr id="18" name="Right Arrow 17"/>
          <p:cNvSpPr/>
          <p:nvPr/>
        </p:nvSpPr>
        <p:spPr>
          <a:xfrm rot="16200000">
            <a:off x="5830847" y="3964187"/>
            <a:ext cx="2164177" cy="1332640"/>
          </a:xfrm>
          <a:prstGeom prst="rightArrow">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DOE/SC Management</a:t>
            </a:r>
          </a:p>
        </p:txBody>
      </p:sp>
      <p:sp>
        <p:nvSpPr>
          <p:cNvPr id="19" name="Right Arrow 18"/>
          <p:cNvSpPr/>
          <p:nvPr/>
        </p:nvSpPr>
        <p:spPr>
          <a:xfrm rot="16200000">
            <a:off x="7255079" y="3964187"/>
            <a:ext cx="2164181" cy="1332639"/>
          </a:xfrm>
          <a:prstGeom prst="rightArrow">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DOE/HEP Program</a:t>
            </a:r>
          </a:p>
        </p:txBody>
      </p:sp>
      <p:sp>
        <p:nvSpPr>
          <p:cNvPr id="23" name="Rounded Rectangle 22"/>
          <p:cNvSpPr/>
          <p:nvPr/>
        </p:nvSpPr>
        <p:spPr>
          <a:xfrm>
            <a:off x="2242953" y="973255"/>
            <a:ext cx="4669983" cy="581706"/>
          </a:xfrm>
          <a:prstGeom prst="roundRect">
            <a:avLst/>
          </a:prstGeom>
          <a:gradFill>
            <a:gsLst>
              <a:gs pos="0">
                <a:schemeClr val="accent4"/>
              </a:gs>
              <a:gs pos="20000">
                <a:schemeClr val="accent4"/>
              </a:gs>
              <a:gs pos="83000">
                <a:schemeClr val="accent4">
                  <a:lumMod val="40000"/>
                  <a:lumOff val="60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White House</a:t>
            </a:r>
          </a:p>
        </p:txBody>
      </p:sp>
      <p:sp>
        <p:nvSpPr>
          <p:cNvPr id="21" name="Left Arrow 20"/>
          <p:cNvSpPr/>
          <p:nvPr/>
        </p:nvSpPr>
        <p:spPr>
          <a:xfrm rot="16200000">
            <a:off x="2943302" y="1584602"/>
            <a:ext cx="1739906" cy="1378110"/>
          </a:xfrm>
          <a:prstGeom prst="leftArrow">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White House Priorities</a:t>
            </a:r>
          </a:p>
        </p:txBody>
      </p:sp>
      <p:sp>
        <p:nvSpPr>
          <p:cNvPr id="22" name="Left Arrow 21"/>
          <p:cNvSpPr/>
          <p:nvPr/>
        </p:nvSpPr>
        <p:spPr>
          <a:xfrm rot="16200000">
            <a:off x="4622354" y="1607337"/>
            <a:ext cx="1739906" cy="1332638"/>
          </a:xfrm>
          <a:prstGeom prst="leftArrow">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OMB Directives</a:t>
            </a:r>
          </a:p>
        </p:txBody>
      </p:sp>
      <p:pic>
        <p:nvPicPr>
          <p:cNvPr id="24" name="Picture 2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60171" y="3143611"/>
            <a:ext cx="657225" cy="638175"/>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07094" y="1926450"/>
            <a:ext cx="2047529" cy="137498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5" name="Content Placeholder 2">
            <a:extLst>
              <a:ext uri="{FF2B5EF4-FFF2-40B4-BE49-F238E27FC236}">
                <a16:creationId xmlns:a16="http://schemas.microsoft.com/office/drawing/2014/main" id="{5B458924-83DC-4D10-BAFD-9D6D87D266FF}"/>
              </a:ext>
            </a:extLst>
          </p:cNvPr>
          <p:cNvSpPr txBox="1">
            <a:spLocks/>
          </p:cNvSpPr>
          <p:nvPr/>
        </p:nvSpPr>
        <p:spPr>
          <a:xfrm rot="21239654">
            <a:off x="6804462" y="1445634"/>
            <a:ext cx="2140554" cy="295889"/>
          </a:xfrm>
          <a:prstGeom prst="rect">
            <a:avLst/>
          </a:prstGeom>
        </p:spPr>
        <p:txBody>
          <a:bodyPr vert="horz" lIns="91440" tIns="45720" rIns="91440" bIns="45720" rtlCol="0">
            <a:normAutofit fontScale="70000" lnSpcReduction="20000"/>
          </a:bodyPr>
          <a:lstStyle>
            <a:lvl1pPr marL="227013" indent="-173038" algn="l" defTabSz="685800" rtl="0" eaLnBrk="1" latinLnBrk="0" hangingPunct="1">
              <a:lnSpc>
                <a:spcPct val="120000"/>
              </a:lnSpc>
              <a:spcBef>
                <a:spcPts val="1000"/>
              </a:spcBef>
              <a:buClr>
                <a:schemeClr val="tx2"/>
              </a:buClr>
              <a:buSzPct val="80000"/>
              <a:buFont typeface="Wingdings 3" panose="05040102010807070707" pitchFamily="18" charset="2"/>
              <a:buChar char=""/>
              <a:defRPr sz="2800" kern="1200">
                <a:solidFill>
                  <a:schemeClr val="tx1"/>
                </a:solidFill>
                <a:latin typeface="+mn-lt"/>
                <a:ea typeface="+mn-ea"/>
                <a:cs typeface="+mn-cs"/>
              </a:defRPr>
            </a:lvl1pPr>
            <a:lvl2pPr marL="39846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2400" kern="1200">
                <a:solidFill>
                  <a:schemeClr val="tx1">
                    <a:lumMod val="75000"/>
                    <a:lumOff val="25000"/>
                  </a:schemeClr>
                </a:solidFill>
                <a:latin typeface="+mn-lt"/>
                <a:ea typeface="+mn-ea"/>
                <a:cs typeface="+mn-cs"/>
              </a:defRPr>
            </a:lvl2pPr>
            <a:lvl3pPr marL="56991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2000" kern="1200">
                <a:solidFill>
                  <a:schemeClr val="tx1">
                    <a:lumMod val="75000"/>
                    <a:lumOff val="25000"/>
                  </a:schemeClr>
                </a:solidFill>
                <a:latin typeface="+mn-lt"/>
                <a:ea typeface="+mn-ea"/>
                <a:cs typeface="+mn-cs"/>
              </a:defRPr>
            </a:lvl3pPr>
            <a:lvl4pPr marL="742950" indent="-173038"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4pPr>
            <a:lvl5pPr marL="914400"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a:lstStyle>
          <a:p>
            <a:pPr marL="0" indent="0">
              <a:buNone/>
            </a:pPr>
            <a:r>
              <a:rPr lang="en-US" sz="1800" dirty="0">
                <a:solidFill>
                  <a:srgbClr val="002060"/>
                </a:solidFill>
              </a:rPr>
              <a:t>“Thread the needle”</a:t>
            </a:r>
            <a:endParaRPr lang="en-US" sz="1600" dirty="0">
              <a:solidFill>
                <a:srgbClr val="002060"/>
              </a:solidFill>
            </a:endParaRPr>
          </a:p>
        </p:txBody>
      </p:sp>
      <p:pic>
        <p:nvPicPr>
          <p:cNvPr id="8" name="Picture 7">
            <a:extLst>
              <a:ext uri="{FF2B5EF4-FFF2-40B4-BE49-F238E27FC236}">
                <a16:creationId xmlns:a16="http://schemas.microsoft.com/office/drawing/2014/main" id="{E37C0BFD-8399-4B56-A9D5-2ED0A2BEC97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90087" y="2578268"/>
            <a:ext cx="1156921" cy="1529451"/>
          </a:xfrm>
          <a:prstGeom prst="rect">
            <a:avLst/>
          </a:prstGeom>
        </p:spPr>
      </p:pic>
      <p:sp>
        <p:nvSpPr>
          <p:cNvPr id="2" name="Date Placeholder 1">
            <a:extLst>
              <a:ext uri="{FF2B5EF4-FFF2-40B4-BE49-F238E27FC236}">
                <a16:creationId xmlns:a16="http://schemas.microsoft.com/office/drawing/2014/main" id="{E7EADEE7-8373-407A-A0EE-8BB222CE4685}"/>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16288810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7B102F54-5A53-447B-906B-20F864E7D8C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5717628"/>
          </a:xfrm>
          <a:prstGeom prst="rect">
            <a:avLst/>
          </a:prstGeom>
        </p:spPr>
      </p:pic>
      <p:graphicFrame>
        <p:nvGraphicFramePr>
          <p:cNvPr id="6" name="Table 5"/>
          <p:cNvGraphicFramePr>
            <a:graphicFrameLocks noGrp="1"/>
          </p:cNvGraphicFramePr>
          <p:nvPr/>
        </p:nvGraphicFramePr>
        <p:xfrm>
          <a:off x="-18" y="5549071"/>
          <a:ext cx="9144019" cy="1308931"/>
        </p:xfrm>
        <a:graphic>
          <a:graphicData uri="http://schemas.openxmlformats.org/drawingml/2006/table">
            <a:tbl>
              <a:tblPr/>
              <a:tblGrid>
                <a:gridCol w="839539">
                  <a:extLst>
                    <a:ext uri="{9D8B030D-6E8A-4147-A177-3AD203B41FA5}">
                      <a16:colId xmlns:a16="http://schemas.microsoft.com/office/drawing/2014/main" val="20000"/>
                    </a:ext>
                  </a:extLst>
                </a:gridCol>
                <a:gridCol w="230680">
                  <a:extLst>
                    <a:ext uri="{9D8B030D-6E8A-4147-A177-3AD203B41FA5}">
                      <a16:colId xmlns:a16="http://schemas.microsoft.com/office/drawing/2014/main" val="20001"/>
                    </a:ext>
                  </a:extLst>
                </a:gridCol>
                <a:gridCol w="230680">
                  <a:extLst>
                    <a:ext uri="{9D8B030D-6E8A-4147-A177-3AD203B41FA5}">
                      <a16:colId xmlns:a16="http://schemas.microsoft.com/office/drawing/2014/main" val="20002"/>
                    </a:ext>
                  </a:extLst>
                </a:gridCol>
                <a:gridCol w="230680">
                  <a:extLst>
                    <a:ext uri="{9D8B030D-6E8A-4147-A177-3AD203B41FA5}">
                      <a16:colId xmlns:a16="http://schemas.microsoft.com/office/drawing/2014/main" val="20003"/>
                    </a:ext>
                  </a:extLst>
                </a:gridCol>
                <a:gridCol w="230680">
                  <a:extLst>
                    <a:ext uri="{9D8B030D-6E8A-4147-A177-3AD203B41FA5}">
                      <a16:colId xmlns:a16="http://schemas.microsoft.com/office/drawing/2014/main" val="20004"/>
                    </a:ext>
                  </a:extLst>
                </a:gridCol>
                <a:gridCol w="230680">
                  <a:extLst>
                    <a:ext uri="{9D8B030D-6E8A-4147-A177-3AD203B41FA5}">
                      <a16:colId xmlns:a16="http://schemas.microsoft.com/office/drawing/2014/main" val="20005"/>
                    </a:ext>
                  </a:extLst>
                </a:gridCol>
                <a:gridCol w="230680">
                  <a:extLst>
                    <a:ext uri="{9D8B030D-6E8A-4147-A177-3AD203B41FA5}">
                      <a16:colId xmlns:a16="http://schemas.microsoft.com/office/drawing/2014/main" val="20006"/>
                    </a:ext>
                  </a:extLst>
                </a:gridCol>
                <a:gridCol w="230680">
                  <a:extLst>
                    <a:ext uri="{9D8B030D-6E8A-4147-A177-3AD203B41FA5}">
                      <a16:colId xmlns:a16="http://schemas.microsoft.com/office/drawing/2014/main" val="20007"/>
                    </a:ext>
                  </a:extLst>
                </a:gridCol>
                <a:gridCol w="230680">
                  <a:extLst>
                    <a:ext uri="{9D8B030D-6E8A-4147-A177-3AD203B41FA5}">
                      <a16:colId xmlns:a16="http://schemas.microsoft.com/office/drawing/2014/main" val="20008"/>
                    </a:ext>
                  </a:extLst>
                </a:gridCol>
                <a:gridCol w="230680">
                  <a:extLst>
                    <a:ext uri="{9D8B030D-6E8A-4147-A177-3AD203B41FA5}">
                      <a16:colId xmlns:a16="http://schemas.microsoft.com/office/drawing/2014/main" val="20009"/>
                    </a:ext>
                  </a:extLst>
                </a:gridCol>
                <a:gridCol w="230680">
                  <a:extLst>
                    <a:ext uri="{9D8B030D-6E8A-4147-A177-3AD203B41FA5}">
                      <a16:colId xmlns:a16="http://schemas.microsoft.com/office/drawing/2014/main" val="20010"/>
                    </a:ext>
                  </a:extLst>
                </a:gridCol>
                <a:gridCol w="230680">
                  <a:extLst>
                    <a:ext uri="{9D8B030D-6E8A-4147-A177-3AD203B41FA5}">
                      <a16:colId xmlns:a16="http://schemas.microsoft.com/office/drawing/2014/main" val="20011"/>
                    </a:ext>
                  </a:extLst>
                </a:gridCol>
                <a:gridCol w="230680">
                  <a:extLst>
                    <a:ext uri="{9D8B030D-6E8A-4147-A177-3AD203B41FA5}">
                      <a16:colId xmlns:a16="http://schemas.microsoft.com/office/drawing/2014/main" val="20012"/>
                    </a:ext>
                  </a:extLst>
                </a:gridCol>
                <a:gridCol w="230680">
                  <a:extLst>
                    <a:ext uri="{9D8B030D-6E8A-4147-A177-3AD203B41FA5}">
                      <a16:colId xmlns:a16="http://schemas.microsoft.com/office/drawing/2014/main" val="20013"/>
                    </a:ext>
                  </a:extLst>
                </a:gridCol>
                <a:gridCol w="230680">
                  <a:extLst>
                    <a:ext uri="{9D8B030D-6E8A-4147-A177-3AD203B41FA5}">
                      <a16:colId xmlns:a16="http://schemas.microsoft.com/office/drawing/2014/main" val="20014"/>
                    </a:ext>
                  </a:extLst>
                </a:gridCol>
                <a:gridCol w="230680">
                  <a:extLst>
                    <a:ext uri="{9D8B030D-6E8A-4147-A177-3AD203B41FA5}">
                      <a16:colId xmlns:a16="http://schemas.microsoft.com/office/drawing/2014/main" val="20015"/>
                    </a:ext>
                  </a:extLst>
                </a:gridCol>
                <a:gridCol w="230680">
                  <a:extLst>
                    <a:ext uri="{9D8B030D-6E8A-4147-A177-3AD203B41FA5}">
                      <a16:colId xmlns:a16="http://schemas.microsoft.com/office/drawing/2014/main" val="20016"/>
                    </a:ext>
                  </a:extLst>
                </a:gridCol>
                <a:gridCol w="230680">
                  <a:extLst>
                    <a:ext uri="{9D8B030D-6E8A-4147-A177-3AD203B41FA5}">
                      <a16:colId xmlns:a16="http://schemas.microsoft.com/office/drawing/2014/main" val="20017"/>
                    </a:ext>
                  </a:extLst>
                </a:gridCol>
                <a:gridCol w="230680">
                  <a:extLst>
                    <a:ext uri="{9D8B030D-6E8A-4147-A177-3AD203B41FA5}">
                      <a16:colId xmlns:a16="http://schemas.microsoft.com/office/drawing/2014/main" val="20018"/>
                    </a:ext>
                  </a:extLst>
                </a:gridCol>
                <a:gridCol w="230680">
                  <a:extLst>
                    <a:ext uri="{9D8B030D-6E8A-4147-A177-3AD203B41FA5}">
                      <a16:colId xmlns:a16="http://schemas.microsoft.com/office/drawing/2014/main" val="20019"/>
                    </a:ext>
                  </a:extLst>
                </a:gridCol>
                <a:gridCol w="230680">
                  <a:extLst>
                    <a:ext uri="{9D8B030D-6E8A-4147-A177-3AD203B41FA5}">
                      <a16:colId xmlns:a16="http://schemas.microsoft.com/office/drawing/2014/main" val="20020"/>
                    </a:ext>
                  </a:extLst>
                </a:gridCol>
                <a:gridCol w="230680">
                  <a:extLst>
                    <a:ext uri="{9D8B030D-6E8A-4147-A177-3AD203B41FA5}">
                      <a16:colId xmlns:a16="http://schemas.microsoft.com/office/drawing/2014/main" val="20021"/>
                    </a:ext>
                  </a:extLst>
                </a:gridCol>
                <a:gridCol w="230680">
                  <a:extLst>
                    <a:ext uri="{9D8B030D-6E8A-4147-A177-3AD203B41FA5}">
                      <a16:colId xmlns:a16="http://schemas.microsoft.com/office/drawing/2014/main" val="20022"/>
                    </a:ext>
                  </a:extLst>
                </a:gridCol>
                <a:gridCol w="230680">
                  <a:extLst>
                    <a:ext uri="{9D8B030D-6E8A-4147-A177-3AD203B41FA5}">
                      <a16:colId xmlns:a16="http://schemas.microsoft.com/office/drawing/2014/main" val="20023"/>
                    </a:ext>
                  </a:extLst>
                </a:gridCol>
                <a:gridCol w="230680">
                  <a:extLst>
                    <a:ext uri="{9D8B030D-6E8A-4147-A177-3AD203B41FA5}">
                      <a16:colId xmlns:a16="http://schemas.microsoft.com/office/drawing/2014/main" val="20024"/>
                    </a:ext>
                  </a:extLst>
                </a:gridCol>
                <a:gridCol w="230680">
                  <a:extLst>
                    <a:ext uri="{9D8B030D-6E8A-4147-A177-3AD203B41FA5}">
                      <a16:colId xmlns:a16="http://schemas.microsoft.com/office/drawing/2014/main" val="20025"/>
                    </a:ext>
                  </a:extLst>
                </a:gridCol>
                <a:gridCol w="230680">
                  <a:extLst>
                    <a:ext uri="{9D8B030D-6E8A-4147-A177-3AD203B41FA5}">
                      <a16:colId xmlns:a16="http://schemas.microsoft.com/office/drawing/2014/main" val="20026"/>
                    </a:ext>
                  </a:extLst>
                </a:gridCol>
                <a:gridCol w="230680">
                  <a:extLst>
                    <a:ext uri="{9D8B030D-6E8A-4147-A177-3AD203B41FA5}">
                      <a16:colId xmlns:a16="http://schemas.microsoft.com/office/drawing/2014/main" val="20027"/>
                    </a:ext>
                  </a:extLst>
                </a:gridCol>
                <a:gridCol w="230680">
                  <a:extLst>
                    <a:ext uri="{9D8B030D-6E8A-4147-A177-3AD203B41FA5}">
                      <a16:colId xmlns:a16="http://schemas.microsoft.com/office/drawing/2014/main" val="20028"/>
                    </a:ext>
                  </a:extLst>
                </a:gridCol>
                <a:gridCol w="230680">
                  <a:extLst>
                    <a:ext uri="{9D8B030D-6E8A-4147-A177-3AD203B41FA5}">
                      <a16:colId xmlns:a16="http://schemas.microsoft.com/office/drawing/2014/main" val="20029"/>
                    </a:ext>
                  </a:extLst>
                </a:gridCol>
                <a:gridCol w="230680">
                  <a:extLst>
                    <a:ext uri="{9D8B030D-6E8A-4147-A177-3AD203B41FA5}">
                      <a16:colId xmlns:a16="http://schemas.microsoft.com/office/drawing/2014/main" val="20030"/>
                    </a:ext>
                  </a:extLst>
                </a:gridCol>
                <a:gridCol w="230680">
                  <a:extLst>
                    <a:ext uri="{9D8B030D-6E8A-4147-A177-3AD203B41FA5}">
                      <a16:colId xmlns:a16="http://schemas.microsoft.com/office/drawing/2014/main" val="20031"/>
                    </a:ext>
                  </a:extLst>
                </a:gridCol>
                <a:gridCol w="230680">
                  <a:extLst>
                    <a:ext uri="{9D8B030D-6E8A-4147-A177-3AD203B41FA5}">
                      <a16:colId xmlns:a16="http://schemas.microsoft.com/office/drawing/2014/main" val="20032"/>
                    </a:ext>
                  </a:extLst>
                </a:gridCol>
                <a:gridCol w="230680">
                  <a:extLst>
                    <a:ext uri="{9D8B030D-6E8A-4147-A177-3AD203B41FA5}">
                      <a16:colId xmlns:a16="http://schemas.microsoft.com/office/drawing/2014/main" val="20033"/>
                    </a:ext>
                  </a:extLst>
                </a:gridCol>
                <a:gridCol w="230680">
                  <a:extLst>
                    <a:ext uri="{9D8B030D-6E8A-4147-A177-3AD203B41FA5}">
                      <a16:colId xmlns:a16="http://schemas.microsoft.com/office/drawing/2014/main" val="20034"/>
                    </a:ext>
                  </a:extLst>
                </a:gridCol>
                <a:gridCol w="230680">
                  <a:extLst>
                    <a:ext uri="{9D8B030D-6E8A-4147-A177-3AD203B41FA5}">
                      <a16:colId xmlns:a16="http://schemas.microsoft.com/office/drawing/2014/main" val="20035"/>
                    </a:ext>
                  </a:extLst>
                </a:gridCol>
                <a:gridCol w="230680">
                  <a:extLst>
                    <a:ext uri="{9D8B030D-6E8A-4147-A177-3AD203B41FA5}">
                      <a16:colId xmlns:a16="http://schemas.microsoft.com/office/drawing/2014/main" val="20036"/>
                    </a:ext>
                  </a:extLst>
                </a:gridCol>
              </a:tblGrid>
              <a:tr h="789139">
                <a:tc>
                  <a:txBody>
                    <a:bodyPr/>
                    <a:lstStyle/>
                    <a:p>
                      <a:pPr algn="ctr" fontAlgn="ctr"/>
                      <a:r>
                        <a:rPr lang="en-US" sz="1800" b="1" i="0" u="none" strike="noStrike" dirty="0">
                          <a:solidFill>
                            <a:srgbClr val="000000"/>
                          </a:solidFill>
                          <a:effectLst/>
                          <a:latin typeface="Calibri" panose="020F0502020204030204" pitchFamily="34" charset="0"/>
                        </a:rPr>
                        <a:t>FY 20XX</a:t>
                      </a:r>
                    </a:p>
                    <a:p>
                      <a:pPr algn="ctr" fontAlgn="ctr"/>
                      <a:r>
                        <a:rPr lang="en-US" sz="1800" b="1" i="0" u="none" strike="noStrike" dirty="0">
                          <a:solidFill>
                            <a:srgbClr val="000000"/>
                          </a:solidFill>
                          <a:effectLst/>
                          <a:latin typeface="Calibri" panose="020F0502020204030204" pitchFamily="34" charset="0"/>
                        </a:rPr>
                        <a:t>Budget</a:t>
                      </a:r>
                    </a:p>
                  </a:txBody>
                  <a:tcPr marL="6849" marR="6849" marT="6849"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gridSpan="12">
                  <a:txBody>
                    <a:bodyPr/>
                    <a:lstStyle/>
                    <a:p>
                      <a:pPr algn="ctr" fontAlgn="ctr"/>
                      <a:r>
                        <a:rPr lang="en-US" sz="1800" b="1" i="0" u="none" strike="noStrike" dirty="0">
                          <a:solidFill>
                            <a:schemeClr val="tx1"/>
                          </a:solidFill>
                          <a:effectLst/>
                          <a:latin typeface="Calibri" panose="020F0502020204030204" pitchFamily="34" charset="0"/>
                        </a:rPr>
                        <a:t>DOE Internal Planning with OMB and OSTP Guidance</a:t>
                      </a:r>
                    </a:p>
                  </a:txBody>
                  <a:tcPr marL="6849" marR="6849" marT="6849"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ctr"/>
                      <a:r>
                        <a:rPr lang="en-US" sz="1800" b="1" i="0" u="none" strike="noStrike" dirty="0">
                          <a:solidFill>
                            <a:schemeClr val="tx1"/>
                          </a:solidFill>
                          <a:effectLst/>
                          <a:latin typeface="Calibri" panose="020F0502020204030204" pitchFamily="34" charset="0"/>
                        </a:rPr>
                        <a:t>OMB Review</a:t>
                      </a:r>
                    </a:p>
                  </a:txBody>
                  <a:tcPr marL="6849" marR="6849" marT="6849"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ctr"/>
                      <a:r>
                        <a:rPr lang="en-US" sz="900" b="1" i="0" u="none" strike="noStrike" dirty="0">
                          <a:solidFill>
                            <a:schemeClr val="tx1"/>
                          </a:solidFill>
                          <a:effectLst/>
                          <a:latin typeface="Calibri" panose="020F0502020204030204" pitchFamily="34" charset="0"/>
                        </a:rPr>
                        <a:t>Budget Release </a:t>
                      </a:r>
                    </a:p>
                  </a:txBody>
                  <a:tcPr marL="6849" marR="6849" marT="6849" marB="0" vert="vert27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50000"/>
                      </a:schemeClr>
                    </a:solidFill>
                  </a:tcPr>
                </a:tc>
                <a:tc gridSpan="7">
                  <a:txBody>
                    <a:bodyPr/>
                    <a:lstStyle/>
                    <a:p>
                      <a:pPr algn="ctr" fontAlgn="ctr"/>
                      <a:r>
                        <a:rPr lang="en-US" sz="1600" b="1" i="0" u="none" strike="noStrike" dirty="0">
                          <a:solidFill>
                            <a:srgbClr val="000000"/>
                          </a:solidFill>
                          <a:effectLst/>
                          <a:latin typeface="Calibri" panose="020F0502020204030204" pitchFamily="34" charset="0"/>
                        </a:rPr>
                        <a:t>Congressional Budget and Appropriations</a:t>
                      </a:r>
                    </a:p>
                  </a:txBody>
                  <a:tcPr marL="6849" marR="6849" marT="6849"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99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2">
                  <a:txBody>
                    <a:bodyPr/>
                    <a:lstStyle/>
                    <a:p>
                      <a:pPr algn="ctr" fontAlgn="ctr"/>
                      <a:r>
                        <a:rPr lang="en-US" sz="1800" b="1" i="0" u="none" strike="noStrike" dirty="0">
                          <a:solidFill>
                            <a:srgbClr val="000000"/>
                          </a:solidFill>
                          <a:effectLst/>
                          <a:latin typeface="Calibri" panose="020F0502020204030204" pitchFamily="34" charset="0"/>
                        </a:rPr>
                        <a:t>Spend the Fiscal Year Budget</a:t>
                      </a:r>
                    </a:p>
                  </a:txBody>
                  <a:tcPr marL="6849" marR="6849" marT="6849"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59896">
                <a:tc>
                  <a:txBody>
                    <a:bodyPr/>
                    <a:lstStyle/>
                    <a:p>
                      <a:pPr algn="l" fontAlgn="b"/>
                      <a:endParaRPr lang="en-US" sz="900" b="0" i="0" u="none" strike="noStrike" dirty="0">
                        <a:solidFill>
                          <a:srgbClr val="000000"/>
                        </a:solidFill>
                        <a:effectLst/>
                        <a:latin typeface="Calibri" panose="020F0502020204030204" pitchFamily="34" charset="0"/>
                      </a:endParaRPr>
                    </a:p>
                  </a:txBody>
                  <a:tcPr marL="6849" marR="6849" marT="6849" marB="0" anchor="b">
                    <a:lnL>
                      <a:noFill/>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Oct</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Nov</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Dec</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Jan</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Feb</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Mar</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Apr</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May</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Jun</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Jul</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Aug</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Sep</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Oct</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Nov</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Dec</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Jan</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Feb</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Mar</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Apr</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May</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Jun</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Jul</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Aug</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Sep</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Oct</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Nov</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Dec</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Jan</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Feb</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Mar</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Apr</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May</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Jun</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Jul</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Aug</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Sep</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1"/>
                  </a:ext>
                </a:extLst>
              </a:tr>
              <a:tr h="259896">
                <a:tc>
                  <a:txBody>
                    <a:bodyPr/>
                    <a:lstStyle/>
                    <a:p>
                      <a:pPr algn="l" fontAlgn="b"/>
                      <a:endParaRPr lang="en-US" sz="900" b="0" i="0" u="none" strike="noStrike" dirty="0">
                        <a:solidFill>
                          <a:srgbClr val="000000"/>
                        </a:solidFill>
                        <a:effectLst/>
                        <a:latin typeface="Calibri" panose="020F0502020204030204" pitchFamily="34" charset="0"/>
                      </a:endParaRPr>
                    </a:p>
                  </a:txBody>
                  <a:tcPr marL="6849" marR="6849" marT="6849" marB="0" anchor="b">
                    <a:lnL>
                      <a:noFill/>
                    </a:lnL>
                    <a:lnR w="6350" cap="flat" cmpd="sng" algn="ctr">
                      <a:solidFill>
                        <a:srgbClr val="000000"/>
                      </a:solidFill>
                      <a:prstDash val="solid"/>
                      <a:round/>
                      <a:headEnd type="none" w="med" len="med"/>
                      <a:tailEnd type="none" w="med" len="med"/>
                    </a:lnR>
                    <a:lnT>
                      <a:noFill/>
                    </a:lnT>
                    <a:lnB>
                      <a:noFill/>
                    </a:lnB>
                    <a:solidFill>
                      <a:schemeClr val="bg1"/>
                    </a:solidFill>
                  </a:tcPr>
                </a:tc>
                <a:tc gridSpan="3">
                  <a:txBody>
                    <a:bodyPr/>
                    <a:lstStyle/>
                    <a:p>
                      <a:pPr algn="ctr" fontAlgn="b"/>
                      <a:r>
                        <a:rPr lang="en-US" sz="1400" b="1" i="0" u="none" strike="noStrike" dirty="0">
                          <a:solidFill>
                            <a:srgbClr val="000000"/>
                          </a:solidFill>
                          <a:effectLst/>
                          <a:latin typeface="Calibri" panose="020F0502020204030204" pitchFamily="34" charset="0"/>
                        </a:rPr>
                        <a:t>CY(XX–3)</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hMerge="1">
                  <a:txBody>
                    <a:bodyPr/>
                    <a:lstStyle/>
                    <a:p>
                      <a:endParaRPr lang="en-US"/>
                    </a:p>
                  </a:txBody>
                  <a:tcPr/>
                </a:tc>
                <a:tc hMerge="1">
                  <a:txBody>
                    <a:bodyPr/>
                    <a:lstStyle/>
                    <a:p>
                      <a:endParaRPr lang="en-US"/>
                    </a:p>
                  </a:txBody>
                  <a:tcPr/>
                </a:tc>
                <a:tc gridSpan="12">
                  <a:txBody>
                    <a:bodyPr/>
                    <a:lstStyle/>
                    <a:p>
                      <a:pPr algn="ctr" fontAlgn="b"/>
                      <a:r>
                        <a:rPr lang="en-US" sz="1400" b="1" i="0" u="none" strike="noStrike" dirty="0">
                          <a:solidFill>
                            <a:srgbClr val="000000"/>
                          </a:solidFill>
                          <a:effectLst/>
                          <a:latin typeface="Calibri" panose="020F0502020204030204" pitchFamily="34" charset="0"/>
                        </a:rPr>
                        <a:t>Calendar Year</a:t>
                      </a:r>
                      <a:r>
                        <a:rPr lang="en-US" sz="1400" b="1" i="0" u="none" strike="noStrike" baseline="0" dirty="0">
                          <a:solidFill>
                            <a:srgbClr val="000000"/>
                          </a:solidFill>
                          <a:effectLst/>
                          <a:latin typeface="Calibri" panose="020F0502020204030204" pitchFamily="34" charset="0"/>
                        </a:rPr>
                        <a:t> </a:t>
                      </a:r>
                      <a:r>
                        <a:rPr lang="en-US" sz="1400" b="1" i="0" u="none" strike="noStrike" dirty="0">
                          <a:solidFill>
                            <a:srgbClr val="000000"/>
                          </a:solidFill>
                          <a:effectLst/>
                          <a:latin typeface="Calibri" panose="020F0502020204030204" pitchFamily="34" charset="0"/>
                        </a:rPr>
                        <a:t> (20XX–2)</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2">
                  <a:txBody>
                    <a:bodyPr/>
                    <a:lstStyle/>
                    <a:p>
                      <a:pPr algn="ctr" fontAlgn="b"/>
                      <a:r>
                        <a:rPr lang="en-US" sz="1400" b="1" i="0" u="none" strike="noStrike" dirty="0">
                          <a:solidFill>
                            <a:srgbClr val="000000"/>
                          </a:solidFill>
                          <a:effectLst/>
                          <a:latin typeface="Calibri" panose="020F0502020204030204" pitchFamily="34" charset="0"/>
                        </a:rPr>
                        <a:t>Calendar Year (20XX–1)</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9">
                  <a:txBody>
                    <a:bodyPr/>
                    <a:lstStyle/>
                    <a:p>
                      <a:pPr algn="ctr" fontAlgn="b"/>
                      <a:r>
                        <a:rPr lang="en-US" sz="1400" b="1" i="0" u="none" strike="noStrike" dirty="0">
                          <a:solidFill>
                            <a:srgbClr val="000000"/>
                          </a:solidFill>
                          <a:effectLst/>
                          <a:latin typeface="Calibri" panose="020F0502020204030204" pitchFamily="34" charset="0"/>
                        </a:rPr>
                        <a:t>Calendar</a:t>
                      </a:r>
                      <a:r>
                        <a:rPr lang="en-US" sz="1400" b="1" i="0" u="none" strike="noStrike" baseline="0" dirty="0">
                          <a:solidFill>
                            <a:srgbClr val="000000"/>
                          </a:solidFill>
                          <a:effectLst/>
                          <a:latin typeface="Calibri" panose="020F0502020204030204" pitchFamily="34" charset="0"/>
                        </a:rPr>
                        <a:t> Year 20</a:t>
                      </a:r>
                      <a:r>
                        <a:rPr lang="en-US" sz="1400" b="1" i="0" u="none" strike="noStrike" dirty="0">
                          <a:solidFill>
                            <a:srgbClr val="000000"/>
                          </a:solidFill>
                          <a:effectLst/>
                          <a:latin typeface="Calibri" panose="020F0502020204030204" pitchFamily="34" charset="0"/>
                        </a:rPr>
                        <a:t>XX</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bl>
          </a:graphicData>
        </a:graphic>
      </p:graphicFrame>
      <p:sp>
        <p:nvSpPr>
          <p:cNvPr id="10" name="Title 1"/>
          <p:cNvSpPr txBox="1">
            <a:spLocks/>
          </p:cNvSpPr>
          <p:nvPr/>
        </p:nvSpPr>
        <p:spPr>
          <a:xfrm>
            <a:off x="834380" y="-1862698"/>
            <a:ext cx="7475220" cy="2926080"/>
          </a:xfrm>
          <a:prstGeom prst="rect">
            <a:avLst/>
          </a:prstGeom>
        </p:spPr>
        <p:txBody>
          <a:bodyPr vert="horz" lIns="91440" tIns="45720" rIns="91440" bIns="45720" rtlCol="0" anchor="b">
            <a:noAutofit/>
          </a:bodyPr>
          <a:lstStyle>
            <a:lvl1pPr algn="ctr" defTabSz="685800" rtl="0" eaLnBrk="1" latinLnBrk="0" hangingPunct="1">
              <a:lnSpc>
                <a:spcPct val="85000"/>
              </a:lnSpc>
              <a:spcBef>
                <a:spcPct val="0"/>
              </a:spcBef>
              <a:buNone/>
              <a:defRPr sz="6000" b="1" kern="1200" cap="none" baseline="0">
                <a:solidFill>
                  <a:schemeClr val="tx1">
                    <a:lumMod val="75000"/>
                    <a:lumOff val="25000"/>
                  </a:schemeClr>
                </a:solidFill>
                <a:latin typeface="+mj-lt"/>
                <a:ea typeface="+mj-ea"/>
                <a:cs typeface="+mj-cs"/>
              </a:defRPr>
            </a:lvl1pPr>
          </a:lstStyle>
          <a:p>
            <a:r>
              <a:rPr lang="en-US" dirty="0">
                <a:ln w="25400">
                  <a:solidFill>
                    <a:schemeClr val="tx2"/>
                  </a:solidFill>
                </a:ln>
                <a:solidFill>
                  <a:schemeClr val="bg1"/>
                </a:solidFill>
              </a:rPr>
              <a:t>Congressional</a:t>
            </a:r>
          </a:p>
        </p:txBody>
      </p:sp>
    </p:spTree>
    <p:extLst>
      <p:ext uri="{BB962C8B-B14F-4D97-AF65-F5344CB8AC3E}">
        <p14:creationId xmlns:p14="http://schemas.microsoft.com/office/powerpoint/2010/main" val="35969095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Congressional Budget and Impoundment Control Act of 1974 [aka CBA]</a:t>
            </a:r>
          </a:p>
        </p:txBody>
      </p:sp>
      <p:sp>
        <p:nvSpPr>
          <p:cNvPr id="2" name="Content Placeholder 1"/>
          <p:cNvSpPr>
            <a:spLocks noGrp="1"/>
          </p:cNvSpPr>
          <p:nvPr>
            <p:ph idx="1"/>
          </p:nvPr>
        </p:nvSpPr>
        <p:spPr>
          <a:xfrm>
            <a:off x="162790" y="2995990"/>
            <a:ext cx="4409208" cy="3208430"/>
          </a:xfrm>
        </p:spPr>
        <p:txBody>
          <a:bodyPr>
            <a:normAutofit lnSpcReduction="10000"/>
          </a:bodyPr>
          <a:lstStyle/>
          <a:p>
            <a:pPr>
              <a:spcBef>
                <a:spcPts val="600"/>
              </a:spcBef>
            </a:pPr>
            <a:r>
              <a:rPr lang="en-US" sz="1200" dirty="0"/>
              <a:t>Prior to 1974, Congress had no formal process for establishing a federal budget. The Act was passed in response to feelings in Congress that President Nixon was </a:t>
            </a:r>
            <a:r>
              <a:rPr lang="en-US" sz="1200" b="1" dirty="0"/>
              <a:t>abusing his power of impoundment </a:t>
            </a:r>
            <a:r>
              <a:rPr lang="en-US" sz="1200" dirty="0"/>
              <a:t>by withholding funding of programs he opposed.</a:t>
            </a:r>
          </a:p>
          <a:p>
            <a:pPr>
              <a:spcBef>
                <a:spcPts val="600"/>
              </a:spcBef>
            </a:pPr>
            <a:r>
              <a:rPr lang="en-US" sz="1200" dirty="0"/>
              <a:t>CBA </a:t>
            </a:r>
            <a:r>
              <a:rPr lang="en-US" sz="1200" b="1" dirty="0"/>
              <a:t>created the Congressional Budget Office </a:t>
            </a:r>
            <a:r>
              <a:rPr lang="en-US" sz="1200" dirty="0"/>
              <a:t>(CBO), which gained more control of the budget, limiting the power of the OMB. </a:t>
            </a:r>
          </a:p>
          <a:p>
            <a:pPr>
              <a:spcBef>
                <a:spcPts val="600"/>
              </a:spcBef>
            </a:pPr>
            <a:r>
              <a:rPr lang="en-US" sz="1200" dirty="0"/>
              <a:t>Established </a:t>
            </a:r>
            <a:r>
              <a:rPr lang="en-US" sz="1200" b="1" dirty="0"/>
              <a:t>timetable for the budget process</a:t>
            </a:r>
            <a:r>
              <a:rPr lang="en-US" sz="1200" dirty="0"/>
              <a:t>, and </a:t>
            </a:r>
            <a:r>
              <a:rPr lang="en-US" sz="1200" b="1" dirty="0"/>
              <a:t>Committees on the Budget </a:t>
            </a:r>
            <a:r>
              <a:rPr lang="en-US" sz="1200" dirty="0"/>
              <a:t>in the House and Senate</a:t>
            </a:r>
          </a:p>
          <a:p>
            <a:pPr>
              <a:spcBef>
                <a:spcPts val="600"/>
              </a:spcBef>
            </a:pPr>
            <a:r>
              <a:rPr lang="en-US" sz="1200" dirty="0"/>
              <a:t>The Act passed easily while the administration was embroiled in the Watergate scandal and was unwilling to provoke Congress. </a:t>
            </a:r>
          </a:p>
        </p:txBody>
      </p:sp>
      <p:pic>
        <p:nvPicPr>
          <p:cNvPr id="3074" name="Picture 2" descr="https://upload.wikimedia.org/wikipedia/commons/1/1d/White_House_north_and_south_sides.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916699"/>
            <a:ext cx="3594586" cy="199662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US Capitol west side.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578258" y="916701"/>
            <a:ext cx="3580656" cy="1999895"/>
          </a:xfrm>
          <a:prstGeom prst="rect">
            <a:avLst/>
          </a:prstGeom>
          <a:noFill/>
          <a:extLst>
            <a:ext uri="{909E8E84-426E-40DD-AFC4-6F175D3DCCD1}">
              <a14:hiddenFill xmlns:a14="http://schemas.microsoft.com/office/drawing/2010/main">
                <a:solidFill>
                  <a:srgbClr val="FFFFFF"/>
                </a:solidFill>
              </a14:hiddenFill>
            </a:ext>
          </a:extLst>
        </p:spPr>
      </p:pic>
      <p:sp>
        <p:nvSpPr>
          <p:cNvPr id="7" name="Right Arrow 6"/>
          <p:cNvSpPr/>
          <p:nvPr/>
        </p:nvSpPr>
        <p:spPr>
          <a:xfrm>
            <a:off x="3721396" y="1695692"/>
            <a:ext cx="1733106" cy="462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8" name="Table 7"/>
          <p:cNvGraphicFramePr>
            <a:graphicFrameLocks noGrp="1"/>
          </p:cNvGraphicFramePr>
          <p:nvPr/>
        </p:nvGraphicFramePr>
        <p:xfrm>
          <a:off x="4624799" y="2995989"/>
          <a:ext cx="4367284" cy="3264600"/>
        </p:xfrm>
        <a:graphic>
          <a:graphicData uri="http://schemas.openxmlformats.org/drawingml/2006/table">
            <a:tbl>
              <a:tblPr firstRow="1" bandRow="1">
                <a:tableStyleId>{6E25E649-3F16-4E02-A733-19D2CDBF48F0}</a:tableStyleId>
              </a:tblPr>
              <a:tblGrid>
                <a:gridCol w="1351129">
                  <a:extLst>
                    <a:ext uri="{9D8B030D-6E8A-4147-A177-3AD203B41FA5}">
                      <a16:colId xmlns:a16="http://schemas.microsoft.com/office/drawing/2014/main" val="20000"/>
                    </a:ext>
                  </a:extLst>
                </a:gridCol>
                <a:gridCol w="3016155">
                  <a:extLst>
                    <a:ext uri="{9D8B030D-6E8A-4147-A177-3AD203B41FA5}">
                      <a16:colId xmlns:a16="http://schemas.microsoft.com/office/drawing/2014/main" val="20001"/>
                    </a:ext>
                  </a:extLst>
                </a:gridCol>
              </a:tblGrid>
              <a:tr h="131963">
                <a:tc>
                  <a:txBody>
                    <a:bodyPr/>
                    <a:lstStyle/>
                    <a:p>
                      <a:pPr algn="ctr" fontAlgn="ctr"/>
                      <a:r>
                        <a:rPr lang="en-US" sz="1200" dirty="0">
                          <a:effectLst/>
                        </a:rPr>
                        <a:t>  On or Before:</a:t>
                      </a:r>
                    </a:p>
                  </a:txBody>
                  <a:tcPr marL="45720" marR="45720" anchor="ctr"/>
                </a:tc>
                <a:tc>
                  <a:txBody>
                    <a:bodyPr/>
                    <a:lstStyle/>
                    <a:p>
                      <a:pPr algn="ctr" fontAlgn="t"/>
                      <a:r>
                        <a:rPr lang="en-US" sz="1200" dirty="0">
                          <a:effectLst/>
                        </a:rPr>
                        <a:t>Action to be completed:</a:t>
                      </a:r>
                    </a:p>
                  </a:txBody>
                  <a:tcPr marL="45720" marR="45720"/>
                </a:tc>
                <a:extLst>
                  <a:ext uri="{0D108BD9-81ED-4DB2-BD59-A6C34878D82A}">
                    <a16:rowId xmlns:a16="http://schemas.microsoft.com/office/drawing/2014/main" val="10000"/>
                  </a:ext>
                </a:extLst>
              </a:tr>
              <a:tr h="225247">
                <a:tc>
                  <a:txBody>
                    <a:bodyPr/>
                    <a:lstStyle/>
                    <a:p>
                      <a:pPr algn="ctr" fontAlgn="ctr"/>
                      <a:r>
                        <a:rPr lang="en-US" sz="1200" dirty="0">
                          <a:solidFill>
                            <a:schemeClr val="tx1"/>
                          </a:solidFill>
                          <a:effectLst/>
                        </a:rPr>
                        <a:t>1</a:t>
                      </a:r>
                      <a:r>
                        <a:rPr lang="en-US" sz="1200" baseline="30000" dirty="0">
                          <a:solidFill>
                            <a:schemeClr val="tx1"/>
                          </a:solidFill>
                          <a:effectLst/>
                        </a:rPr>
                        <a:t>st</a:t>
                      </a:r>
                      <a:r>
                        <a:rPr lang="en-US" sz="1200" dirty="0">
                          <a:solidFill>
                            <a:schemeClr val="tx1"/>
                          </a:solidFill>
                          <a:effectLst/>
                        </a:rPr>
                        <a:t> Mon. in Feb.</a:t>
                      </a:r>
                    </a:p>
                  </a:txBody>
                  <a:tcPr marL="45720" marR="45720" anchor="ctr"/>
                </a:tc>
                <a:tc>
                  <a:txBody>
                    <a:bodyPr/>
                    <a:lstStyle/>
                    <a:p>
                      <a:pPr algn="ctr" fontAlgn="ctr"/>
                      <a:r>
                        <a:rPr lang="en-US" sz="1200" dirty="0">
                          <a:solidFill>
                            <a:schemeClr val="tx1"/>
                          </a:solidFill>
                          <a:effectLst/>
                        </a:rPr>
                        <a:t> President submits his budget</a:t>
                      </a:r>
                    </a:p>
                  </a:txBody>
                  <a:tcPr marL="45720" marR="45720" anchor="ctr"/>
                </a:tc>
                <a:extLst>
                  <a:ext uri="{0D108BD9-81ED-4DB2-BD59-A6C34878D82A}">
                    <a16:rowId xmlns:a16="http://schemas.microsoft.com/office/drawing/2014/main" val="10001"/>
                  </a:ext>
                </a:extLst>
              </a:tr>
              <a:tr h="489674">
                <a:tc>
                  <a:txBody>
                    <a:bodyPr/>
                    <a:lstStyle/>
                    <a:p>
                      <a:pPr algn="ctr" fontAlgn="ctr"/>
                      <a:r>
                        <a:rPr lang="en-US" sz="1200" dirty="0">
                          <a:solidFill>
                            <a:schemeClr val="tx1"/>
                          </a:solidFill>
                          <a:effectLst/>
                        </a:rPr>
                        <a:t> &lt;6 weeks after PBR submitted</a:t>
                      </a:r>
                    </a:p>
                  </a:txBody>
                  <a:tcPr marL="45720" marR="45720" anchor="ctr"/>
                </a:tc>
                <a:tc>
                  <a:txBody>
                    <a:bodyPr/>
                    <a:lstStyle/>
                    <a:p>
                      <a:pPr algn="ctr" fontAlgn="ctr"/>
                      <a:r>
                        <a:rPr lang="en-US" sz="1200" dirty="0">
                          <a:solidFill>
                            <a:schemeClr val="tx1"/>
                          </a:solidFill>
                          <a:effectLst/>
                        </a:rPr>
                        <a:t> Committees submit views and estimates</a:t>
                      </a:r>
                      <a:r>
                        <a:rPr lang="en-US" sz="1200" baseline="0" dirty="0">
                          <a:solidFill>
                            <a:schemeClr val="tx1"/>
                          </a:solidFill>
                          <a:effectLst/>
                        </a:rPr>
                        <a:t> </a:t>
                      </a:r>
                      <a:r>
                        <a:rPr lang="en-US" sz="1200" dirty="0">
                          <a:solidFill>
                            <a:schemeClr val="tx1"/>
                          </a:solidFill>
                          <a:effectLst/>
                        </a:rPr>
                        <a:t>to Budget Committees</a:t>
                      </a:r>
                    </a:p>
                  </a:txBody>
                  <a:tcPr marL="45720" marR="45720" anchor="ctr"/>
                </a:tc>
                <a:extLst>
                  <a:ext uri="{0D108BD9-81ED-4DB2-BD59-A6C34878D82A}">
                    <a16:rowId xmlns:a16="http://schemas.microsoft.com/office/drawing/2014/main" val="10002"/>
                  </a:ext>
                </a:extLst>
              </a:tr>
              <a:tr h="342772">
                <a:tc>
                  <a:txBody>
                    <a:bodyPr/>
                    <a:lstStyle/>
                    <a:p>
                      <a:pPr algn="ctr"/>
                      <a:r>
                        <a:rPr lang="en-US" sz="1200" dirty="0">
                          <a:solidFill>
                            <a:schemeClr val="tx1"/>
                          </a:solidFill>
                          <a:effectLst/>
                        </a:rPr>
                        <a:t> April 15</a:t>
                      </a:r>
                    </a:p>
                  </a:txBody>
                  <a:tcPr marL="45720" marR="45720" anchor="ctr"/>
                </a:tc>
                <a:tc>
                  <a:txBody>
                    <a:bodyPr/>
                    <a:lstStyle/>
                    <a:p>
                      <a:pPr algn="ctr" fontAlgn="ctr"/>
                      <a:r>
                        <a:rPr lang="en-US" sz="1200" dirty="0">
                          <a:solidFill>
                            <a:schemeClr val="tx1"/>
                          </a:solidFill>
                          <a:effectLst/>
                        </a:rPr>
                        <a:t> Congress completes action on the concurrent resolution on the budget</a:t>
                      </a:r>
                    </a:p>
                  </a:txBody>
                  <a:tcPr marL="45720" marR="45720" anchor="ctr"/>
                </a:tc>
                <a:extLst>
                  <a:ext uri="{0D108BD9-81ED-4DB2-BD59-A6C34878D82A}">
                    <a16:rowId xmlns:a16="http://schemas.microsoft.com/office/drawing/2014/main" val="10003"/>
                  </a:ext>
                </a:extLst>
              </a:tr>
              <a:tr h="195870">
                <a:tc>
                  <a:txBody>
                    <a:bodyPr/>
                    <a:lstStyle/>
                    <a:p>
                      <a:pPr algn="ctr"/>
                      <a:r>
                        <a:rPr lang="en-US" sz="1200" dirty="0">
                          <a:solidFill>
                            <a:schemeClr val="tx1"/>
                          </a:solidFill>
                          <a:effectLst/>
                        </a:rPr>
                        <a:t> May 15</a:t>
                      </a:r>
                    </a:p>
                  </a:txBody>
                  <a:tcPr marL="45720" marR="45720" anchor="ctr"/>
                </a:tc>
                <a:tc>
                  <a:txBody>
                    <a:bodyPr/>
                    <a:lstStyle/>
                    <a:p>
                      <a:pPr algn="ctr"/>
                      <a:r>
                        <a:rPr lang="en-US" sz="1200" dirty="0">
                          <a:solidFill>
                            <a:schemeClr val="tx1"/>
                          </a:solidFill>
                          <a:effectLst/>
                        </a:rPr>
                        <a:t> Annual appropriation bills may be</a:t>
                      </a:r>
                      <a:r>
                        <a:rPr lang="en-US" sz="1200" baseline="0" dirty="0">
                          <a:solidFill>
                            <a:schemeClr val="tx1"/>
                          </a:solidFill>
                          <a:effectLst/>
                        </a:rPr>
                        <a:t> </a:t>
                      </a:r>
                      <a:r>
                        <a:rPr lang="en-US" sz="1200" dirty="0">
                          <a:solidFill>
                            <a:schemeClr val="tx1"/>
                          </a:solidFill>
                          <a:effectLst/>
                        </a:rPr>
                        <a:t>considered in House</a:t>
                      </a:r>
                    </a:p>
                  </a:txBody>
                  <a:tcPr marL="45720" marR="45720" anchor="ctr"/>
                </a:tc>
                <a:extLst>
                  <a:ext uri="{0D108BD9-81ED-4DB2-BD59-A6C34878D82A}">
                    <a16:rowId xmlns:a16="http://schemas.microsoft.com/office/drawing/2014/main" val="10004"/>
                  </a:ext>
                </a:extLst>
              </a:tr>
              <a:tr h="269320">
                <a:tc>
                  <a:txBody>
                    <a:bodyPr/>
                    <a:lstStyle/>
                    <a:p>
                      <a:pPr algn="ctr"/>
                      <a:r>
                        <a:rPr lang="en-US" sz="1200" dirty="0">
                          <a:solidFill>
                            <a:schemeClr val="tx1"/>
                          </a:solidFill>
                          <a:effectLst/>
                        </a:rPr>
                        <a:t>June 10</a:t>
                      </a:r>
                    </a:p>
                  </a:txBody>
                  <a:tcPr marL="45720" marR="45720" anchor="ctr"/>
                </a:tc>
                <a:tc>
                  <a:txBody>
                    <a:bodyPr/>
                    <a:lstStyle/>
                    <a:p>
                      <a:pPr algn="ctr"/>
                      <a:r>
                        <a:rPr lang="en-US" sz="1200" dirty="0">
                          <a:solidFill>
                            <a:schemeClr val="tx1"/>
                          </a:solidFill>
                          <a:effectLst/>
                        </a:rPr>
                        <a:t> House Appropriations Committee reports</a:t>
                      </a:r>
                      <a:r>
                        <a:rPr lang="en-US" sz="1200" baseline="0" dirty="0">
                          <a:solidFill>
                            <a:schemeClr val="tx1"/>
                          </a:solidFill>
                          <a:effectLst/>
                        </a:rPr>
                        <a:t> </a:t>
                      </a:r>
                      <a:r>
                        <a:rPr lang="en-US" sz="1200" dirty="0">
                          <a:solidFill>
                            <a:schemeClr val="tx1"/>
                          </a:solidFill>
                          <a:effectLst/>
                        </a:rPr>
                        <a:t>last annual appropriation bill</a:t>
                      </a:r>
                    </a:p>
                  </a:txBody>
                  <a:tcPr marL="45720" marR="45720" anchor="ctr"/>
                </a:tc>
                <a:extLst>
                  <a:ext uri="{0D108BD9-81ED-4DB2-BD59-A6C34878D82A}">
                    <a16:rowId xmlns:a16="http://schemas.microsoft.com/office/drawing/2014/main" val="10005"/>
                  </a:ext>
                </a:extLst>
              </a:tr>
              <a:tr h="306046">
                <a:tc>
                  <a:txBody>
                    <a:bodyPr/>
                    <a:lstStyle/>
                    <a:p>
                      <a:pPr algn="ctr"/>
                      <a:r>
                        <a:rPr lang="en-US" sz="1200" dirty="0">
                          <a:solidFill>
                            <a:schemeClr val="tx1"/>
                          </a:solidFill>
                          <a:effectLst/>
                        </a:rPr>
                        <a:t>June 15</a:t>
                      </a:r>
                    </a:p>
                  </a:txBody>
                  <a:tcPr marL="45720" marR="45720" anchor="ctr"/>
                </a:tc>
                <a:tc>
                  <a:txBody>
                    <a:bodyPr/>
                    <a:lstStyle/>
                    <a:p>
                      <a:pPr algn="ctr"/>
                      <a:r>
                        <a:rPr lang="en-US" sz="1200" dirty="0">
                          <a:solidFill>
                            <a:schemeClr val="tx1"/>
                          </a:solidFill>
                          <a:effectLst/>
                        </a:rPr>
                        <a:t> Congress completes reconciliation</a:t>
                      </a:r>
                    </a:p>
                  </a:txBody>
                  <a:tcPr marL="45720" marR="45720" anchor="ctr"/>
                </a:tc>
                <a:extLst>
                  <a:ext uri="{0D108BD9-81ED-4DB2-BD59-A6C34878D82A}">
                    <a16:rowId xmlns:a16="http://schemas.microsoft.com/office/drawing/2014/main" val="10006"/>
                  </a:ext>
                </a:extLst>
              </a:tr>
              <a:tr h="232595">
                <a:tc>
                  <a:txBody>
                    <a:bodyPr/>
                    <a:lstStyle/>
                    <a:p>
                      <a:pPr algn="ctr"/>
                      <a:r>
                        <a:rPr lang="en-US" sz="1200" dirty="0">
                          <a:solidFill>
                            <a:schemeClr val="tx1"/>
                          </a:solidFill>
                          <a:effectLst/>
                        </a:rPr>
                        <a:t> June 30</a:t>
                      </a:r>
                    </a:p>
                  </a:txBody>
                  <a:tcPr marL="45720" marR="45720" anchor="ctr"/>
                </a:tc>
                <a:tc>
                  <a:txBody>
                    <a:bodyPr/>
                    <a:lstStyle/>
                    <a:p>
                      <a:pPr algn="ctr"/>
                      <a:r>
                        <a:rPr lang="en-US" sz="1200" dirty="0">
                          <a:solidFill>
                            <a:schemeClr val="tx1"/>
                          </a:solidFill>
                          <a:effectLst/>
                        </a:rPr>
                        <a:t> House completes action on bills</a:t>
                      </a:r>
                    </a:p>
                  </a:txBody>
                  <a:tcPr marL="45720" marR="45720" anchor="ctr"/>
                </a:tc>
                <a:extLst>
                  <a:ext uri="{0D108BD9-81ED-4DB2-BD59-A6C34878D82A}">
                    <a16:rowId xmlns:a16="http://schemas.microsoft.com/office/drawing/2014/main" val="10007"/>
                  </a:ext>
                </a:extLst>
              </a:tr>
              <a:tr h="0">
                <a:tc>
                  <a:txBody>
                    <a:bodyPr/>
                    <a:lstStyle/>
                    <a:p>
                      <a:pPr algn="ctr" fontAlgn="ctr"/>
                      <a:r>
                        <a:rPr lang="en-US" sz="1200" dirty="0">
                          <a:solidFill>
                            <a:schemeClr val="tx1"/>
                          </a:solidFill>
                          <a:effectLst/>
                        </a:rPr>
                        <a:t> October 1</a:t>
                      </a:r>
                    </a:p>
                  </a:txBody>
                  <a:tcPr marL="45720" marR="45720" anchor="ctr"/>
                </a:tc>
                <a:tc>
                  <a:txBody>
                    <a:bodyPr/>
                    <a:lstStyle/>
                    <a:p>
                      <a:pPr algn="ctr"/>
                      <a:r>
                        <a:rPr lang="en-US" sz="1200" dirty="0">
                          <a:solidFill>
                            <a:schemeClr val="tx1"/>
                          </a:solidFill>
                          <a:effectLst/>
                        </a:rPr>
                        <a:t> Fiscal year begins</a:t>
                      </a:r>
                    </a:p>
                  </a:txBody>
                  <a:tcPr marL="45720" marR="45720" anchor="ctr"/>
                </a:tc>
                <a:extLst>
                  <a:ext uri="{0D108BD9-81ED-4DB2-BD59-A6C34878D82A}">
                    <a16:rowId xmlns:a16="http://schemas.microsoft.com/office/drawing/2014/main" val="10008"/>
                  </a:ext>
                </a:extLst>
              </a:tr>
            </a:tbl>
          </a:graphicData>
        </a:graphic>
      </p:graphicFrame>
      <p:sp>
        <p:nvSpPr>
          <p:cNvPr id="9" name="Footer Placeholder 8"/>
          <p:cNvSpPr>
            <a:spLocks noGrp="1"/>
          </p:cNvSpPr>
          <p:nvPr>
            <p:ph type="ftr" sz="quarter" idx="11"/>
          </p:nvPr>
        </p:nvSpPr>
        <p:spPr/>
        <p:txBody>
          <a:bodyPr/>
          <a:lstStyle/>
          <a:p>
            <a:r>
              <a:rPr lang="en-US"/>
              <a:t>HEP @ 53rd Annual Users Mtg</a:t>
            </a:r>
            <a:endParaRPr lang="en-US" dirty="0"/>
          </a:p>
        </p:txBody>
      </p:sp>
      <p:sp>
        <p:nvSpPr>
          <p:cNvPr id="10" name="Slide Number Placeholder 9"/>
          <p:cNvSpPr>
            <a:spLocks noGrp="1"/>
          </p:cNvSpPr>
          <p:nvPr>
            <p:ph type="sldNum" sz="quarter" idx="12"/>
          </p:nvPr>
        </p:nvSpPr>
        <p:spPr/>
        <p:txBody>
          <a:bodyPr/>
          <a:lstStyle/>
          <a:p>
            <a:fld id="{26CA2777-A89F-4130-B308-73BB65955918}" type="slidenum">
              <a:rPr lang="en-US" smtClean="0"/>
              <a:pPr/>
              <a:t>56</a:t>
            </a:fld>
            <a:endParaRPr lang="en-US" dirty="0"/>
          </a:p>
        </p:txBody>
      </p:sp>
      <p:pic>
        <p:nvPicPr>
          <p:cNvPr id="5" name="Picture 4">
            <a:extLst>
              <a:ext uri="{FF2B5EF4-FFF2-40B4-BE49-F238E27FC236}">
                <a16:creationId xmlns:a16="http://schemas.microsoft.com/office/drawing/2014/main" id="{FB5EDE9E-6D14-4B31-985F-BACAE68C1E3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
            <a:off x="3915713" y="1041977"/>
            <a:ext cx="1312568" cy="1735216"/>
          </a:xfrm>
          <a:prstGeom prst="rect">
            <a:avLst/>
          </a:prstGeom>
        </p:spPr>
      </p:pic>
      <p:sp>
        <p:nvSpPr>
          <p:cNvPr id="4" name="Date Placeholder 3">
            <a:extLst>
              <a:ext uri="{FF2B5EF4-FFF2-40B4-BE49-F238E27FC236}">
                <a16:creationId xmlns:a16="http://schemas.microsoft.com/office/drawing/2014/main" id="{35DF1CB2-A7D5-4AF3-8E73-CDCEE4C96726}"/>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18575421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Congressional Budget Process</a:t>
            </a:r>
          </a:p>
        </p:txBody>
      </p:sp>
      <p:sp>
        <p:nvSpPr>
          <p:cNvPr id="2" name="Content Placeholder 1"/>
          <p:cNvSpPr>
            <a:spLocks noGrp="1"/>
          </p:cNvSpPr>
          <p:nvPr>
            <p:ph idx="1"/>
          </p:nvPr>
        </p:nvSpPr>
        <p:spPr>
          <a:xfrm>
            <a:off x="467278" y="954272"/>
            <a:ext cx="8542553" cy="2797189"/>
          </a:xfrm>
        </p:spPr>
        <p:txBody>
          <a:bodyPr>
            <a:normAutofit fontScale="55000" lnSpcReduction="20000"/>
          </a:bodyPr>
          <a:lstStyle/>
          <a:p>
            <a:r>
              <a:rPr lang="en-US" sz="2900" dirty="0"/>
              <a:t>Budget Resolution</a:t>
            </a:r>
          </a:p>
          <a:p>
            <a:pPr lvl="1"/>
            <a:r>
              <a:rPr lang="en-US" sz="2500" dirty="0">
                <a:solidFill>
                  <a:schemeClr val="tx1"/>
                </a:solidFill>
              </a:rPr>
              <a:t>Overall appropriation committee sets each subcommittee’s allocation of spending authority for the next fiscal year and aggregate spending and revenue levels for 5 years</a:t>
            </a:r>
          </a:p>
          <a:p>
            <a:r>
              <a:rPr lang="en-US" sz="2900" dirty="0"/>
              <a:t>Authorization legislation</a:t>
            </a:r>
          </a:p>
          <a:p>
            <a:pPr lvl="1"/>
            <a:r>
              <a:rPr lang="en-US" sz="2500" dirty="0">
                <a:solidFill>
                  <a:schemeClr val="tx1"/>
                </a:solidFill>
              </a:rPr>
              <a:t>May create or continue agencies, programs, or activities as well as authorize and recommend funding levels for the subsequent enactment of appropriations</a:t>
            </a:r>
          </a:p>
          <a:p>
            <a:r>
              <a:rPr lang="en-US" sz="2900" dirty="0"/>
              <a:t>Appropriation bills (must originate in House)</a:t>
            </a:r>
          </a:p>
          <a:p>
            <a:pPr lvl="1"/>
            <a:r>
              <a:rPr lang="en-US" sz="2500" dirty="0">
                <a:solidFill>
                  <a:schemeClr val="tx1"/>
                </a:solidFill>
              </a:rPr>
              <a:t>12 bills define discretionary spending and provide the funding for authorized agencies, programs, or activities</a:t>
            </a:r>
          </a:p>
          <a:p>
            <a:endParaRPr lang="en-US" dirty="0"/>
          </a:p>
          <a:p>
            <a:endParaRPr lang="en-US" dirty="0"/>
          </a:p>
        </p:txBody>
      </p:sp>
      <p:sp>
        <p:nvSpPr>
          <p:cNvPr id="7" name="Footer Placeholder 6"/>
          <p:cNvSpPr>
            <a:spLocks noGrp="1"/>
          </p:cNvSpPr>
          <p:nvPr>
            <p:ph type="ftr" sz="quarter" idx="11"/>
          </p:nvPr>
        </p:nvSpPr>
        <p:spPr/>
        <p:txBody>
          <a:bodyPr/>
          <a:lstStyle/>
          <a:p>
            <a:r>
              <a:rPr lang="en-US"/>
              <a:t>HEP @ 53rd Annual Users Mtg</a:t>
            </a:r>
            <a:endParaRPr lang="en-US" dirty="0"/>
          </a:p>
        </p:txBody>
      </p:sp>
      <p:sp>
        <p:nvSpPr>
          <p:cNvPr id="8" name="Slide Number Placeholder 7"/>
          <p:cNvSpPr>
            <a:spLocks noGrp="1"/>
          </p:cNvSpPr>
          <p:nvPr>
            <p:ph type="sldNum" sz="quarter" idx="12"/>
          </p:nvPr>
        </p:nvSpPr>
        <p:spPr/>
        <p:txBody>
          <a:bodyPr/>
          <a:lstStyle/>
          <a:p>
            <a:fld id="{26CA2777-A89F-4130-B308-73BB65955918}" type="slidenum">
              <a:rPr lang="en-US" smtClean="0"/>
              <a:pPr/>
              <a:t>57</a:t>
            </a:fld>
            <a:endParaRPr lang="en-US" dirty="0"/>
          </a:p>
        </p:txBody>
      </p:sp>
      <p:sp>
        <p:nvSpPr>
          <p:cNvPr id="6" name="Rounded Rectangle 5"/>
          <p:cNvSpPr/>
          <p:nvPr/>
        </p:nvSpPr>
        <p:spPr>
          <a:xfrm>
            <a:off x="691117" y="3616242"/>
            <a:ext cx="2105246" cy="953256"/>
          </a:xfrm>
          <a:prstGeom prst="roundRect">
            <a:avLst/>
          </a:prstGeom>
          <a:ln w="38100">
            <a:solidFill>
              <a:schemeClr val="accent2">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1600" dirty="0"/>
              <a:t>President Submits Budget Request</a:t>
            </a:r>
          </a:p>
          <a:p>
            <a:pPr algn="ctr"/>
            <a:r>
              <a:rPr lang="en-US" sz="1100" i="1" dirty="0"/>
              <a:t>1</a:t>
            </a:r>
            <a:r>
              <a:rPr lang="en-US" sz="1100" i="1" baseline="30000" dirty="0"/>
              <a:t>st</a:t>
            </a:r>
            <a:r>
              <a:rPr lang="en-US" sz="1100" i="1" dirty="0"/>
              <a:t> Monday in February</a:t>
            </a:r>
          </a:p>
        </p:txBody>
      </p:sp>
      <p:sp>
        <p:nvSpPr>
          <p:cNvPr id="9" name="Rounded Rectangle 8"/>
          <p:cNvSpPr/>
          <p:nvPr/>
        </p:nvSpPr>
        <p:spPr>
          <a:xfrm>
            <a:off x="691117" y="4987846"/>
            <a:ext cx="2105246" cy="1130465"/>
          </a:xfrm>
          <a:prstGeom prst="roundRect">
            <a:avLst/>
          </a:prstGeom>
          <a:ln w="38100">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1600" dirty="0"/>
              <a:t>House &amp; Senate Pass Budget Resolutions</a:t>
            </a:r>
          </a:p>
          <a:p>
            <a:pPr algn="ctr"/>
            <a:r>
              <a:rPr lang="en-US" sz="1100" i="1" dirty="0"/>
              <a:t>April</a:t>
            </a:r>
          </a:p>
        </p:txBody>
      </p:sp>
      <p:sp>
        <p:nvSpPr>
          <p:cNvPr id="10" name="Rounded Rectangle 9"/>
          <p:cNvSpPr/>
          <p:nvPr/>
        </p:nvSpPr>
        <p:spPr>
          <a:xfrm>
            <a:off x="3421911" y="3527641"/>
            <a:ext cx="2255874" cy="1130465"/>
          </a:xfrm>
          <a:prstGeom prst="roundRect">
            <a:avLst/>
          </a:prstGeom>
          <a:ln w="38100">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1400" dirty="0"/>
              <a:t>House &amp; Senate Markup Appropriations Bills</a:t>
            </a:r>
          </a:p>
          <a:p>
            <a:pPr algn="ctr"/>
            <a:r>
              <a:rPr lang="en-US" sz="1050" i="1" dirty="0"/>
              <a:t>May</a:t>
            </a:r>
          </a:p>
        </p:txBody>
      </p:sp>
      <p:sp>
        <p:nvSpPr>
          <p:cNvPr id="11" name="Rounded Rectangle 10"/>
          <p:cNvSpPr/>
          <p:nvPr/>
        </p:nvSpPr>
        <p:spPr>
          <a:xfrm>
            <a:off x="3432544" y="4987844"/>
            <a:ext cx="2255874" cy="1130464"/>
          </a:xfrm>
          <a:prstGeom prst="roundRect">
            <a:avLst/>
          </a:prstGeom>
          <a:ln w="38100">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1400" dirty="0"/>
              <a:t>House &amp; Senate Vote on Appropriations Bills</a:t>
            </a:r>
          </a:p>
          <a:p>
            <a:pPr algn="ctr"/>
            <a:r>
              <a:rPr lang="en-US" sz="1050" i="1" dirty="0"/>
              <a:t>June</a:t>
            </a:r>
          </a:p>
        </p:txBody>
      </p:sp>
      <p:sp>
        <p:nvSpPr>
          <p:cNvPr id="12" name="Rounded Rectangle 11"/>
          <p:cNvSpPr/>
          <p:nvPr/>
        </p:nvSpPr>
        <p:spPr>
          <a:xfrm>
            <a:off x="6303333" y="3527641"/>
            <a:ext cx="2255874" cy="1130463"/>
          </a:xfrm>
          <a:prstGeom prst="roundRect">
            <a:avLst/>
          </a:prstGeom>
          <a:ln w="38100">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1400" dirty="0"/>
              <a:t>House &amp; Senate Reconcile Appropriations Bills</a:t>
            </a:r>
          </a:p>
          <a:p>
            <a:pPr algn="ctr"/>
            <a:r>
              <a:rPr lang="en-US" sz="1050" i="1" dirty="0"/>
              <a:t>June</a:t>
            </a:r>
            <a:endParaRPr lang="en-US" sz="1050" dirty="0"/>
          </a:p>
        </p:txBody>
      </p:sp>
      <p:sp>
        <p:nvSpPr>
          <p:cNvPr id="13" name="Rounded Rectangle 12"/>
          <p:cNvSpPr/>
          <p:nvPr/>
        </p:nvSpPr>
        <p:spPr>
          <a:xfrm>
            <a:off x="6303333" y="5076448"/>
            <a:ext cx="2255874" cy="953256"/>
          </a:xfrm>
          <a:prstGeom prst="roundRect">
            <a:avLst/>
          </a:prstGeom>
          <a:ln w="38100">
            <a:solidFill>
              <a:schemeClr val="accent2">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1600" dirty="0"/>
              <a:t>President Signs Appropriations Bills</a:t>
            </a:r>
          </a:p>
        </p:txBody>
      </p:sp>
      <p:cxnSp>
        <p:nvCxnSpPr>
          <p:cNvPr id="15" name="Curved Connector 14"/>
          <p:cNvCxnSpPr>
            <a:stCxn id="6" idx="2"/>
            <a:endCxn id="9" idx="0"/>
          </p:cNvCxnSpPr>
          <p:nvPr/>
        </p:nvCxnSpPr>
        <p:spPr>
          <a:xfrm rot="5400000">
            <a:off x="1534567" y="4778671"/>
            <a:ext cx="418346" cy="12700"/>
          </a:xfrm>
          <a:prstGeom prst="curved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urved Connector 18"/>
          <p:cNvCxnSpPr>
            <a:stCxn id="9" idx="3"/>
            <a:endCxn id="10" idx="1"/>
          </p:cNvCxnSpPr>
          <p:nvPr/>
        </p:nvCxnSpPr>
        <p:spPr>
          <a:xfrm flipV="1">
            <a:off x="2796363" y="4092874"/>
            <a:ext cx="625548" cy="1460205"/>
          </a:xfrm>
          <a:prstGeom prst="curved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urved Connector 22"/>
          <p:cNvCxnSpPr>
            <a:stCxn id="12" idx="2"/>
            <a:endCxn id="13" idx="0"/>
          </p:cNvCxnSpPr>
          <p:nvPr/>
        </p:nvCxnSpPr>
        <p:spPr>
          <a:xfrm rot="5400000">
            <a:off x="7222097" y="4867275"/>
            <a:ext cx="418346" cy="12700"/>
          </a:xfrm>
          <a:prstGeom prst="curved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urved Connector 23"/>
          <p:cNvCxnSpPr>
            <a:stCxn id="11" idx="3"/>
            <a:endCxn id="12" idx="1"/>
          </p:cNvCxnSpPr>
          <p:nvPr/>
        </p:nvCxnSpPr>
        <p:spPr>
          <a:xfrm flipV="1">
            <a:off x="5688420" y="4092873"/>
            <a:ext cx="614915" cy="1460205"/>
          </a:xfrm>
          <a:prstGeom prst="curved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urved Connector 24"/>
          <p:cNvCxnSpPr>
            <a:stCxn id="10" idx="2"/>
            <a:endCxn id="11" idx="0"/>
          </p:cNvCxnSpPr>
          <p:nvPr/>
        </p:nvCxnSpPr>
        <p:spPr>
          <a:xfrm rot="16200000" flipH="1">
            <a:off x="4390294" y="4817659"/>
            <a:ext cx="329740" cy="10633"/>
          </a:xfrm>
          <a:prstGeom prst="curved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E2B88139-5DD1-4080-88FB-0A274F9A182F}"/>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18161583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9335" y="4"/>
            <a:ext cx="3480834" cy="902525"/>
          </a:xfrm>
        </p:spPr>
        <p:txBody>
          <a:bodyPr>
            <a:normAutofit fontScale="90000"/>
          </a:bodyPr>
          <a:lstStyle/>
          <a:p>
            <a:r>
              <a:rPr lang="en-US" dirty="0"/>
              <a:t>Appropriations Subcommittees</a:t>
            </a:r>
          </a:p>
        </p:txBody>
      </p:sp>
      <p:sp>
        <p:nvSpPr>
          <p:cNvPr id="6" name="Footer Placeholder 5"/>
          <p:cNvSpPr>
            <a:spLocks noGrp="1"/>
          </p:cNvSpPr>
          <p:nvPr>
            <p:ph type="ftr" sz="quarter" idx="11"/>
          </p:nvPr>
        </p:nvSpPr>
        <p:spPr/>
        <p:txBody>
          <a:bodyPr/>
          <a:lstStyle/>
          <a:p>
            <a:r>
              <a:rPr lang="en-US"/>
              <a:t>HEP @ 53rd Annual Users Mtg</a:t>
            </a:r>
            <a:endParaRPr lang="en-US" dirty="0"/>
          </a:p>
        </p:txBody>
      </p:sp>
      <p:sp>
        <p:nvSpPr>
          <p:cNvPr id="7" name="Slide Number Placeholder 6"/>
          <p:cNvSpPr>
            <a:spLocks noGrp="1"/>
          </p:cNvSpPr>
          <p:nvPr>
            <p:ph type="sldNum" sz="quarter" idx="12"/>
          </p:nvPr>
        </p:nvSpPr>
        <p:spPr/>
        <p:txBody>
          <a:bodyPr/>
          <a:lstStyle/>
          <a:p>
            <a:fld id="{26CA2777-A89F-4130-B308-73BB65955918}" type="slidenum">
              <a:rPr lang="en-US" smtClean="0"/>
              <a:pPr/>
              <a:t>58</a:t>
            </a:fld>
            <a:endParaRPr lang="en-US" dirty="0"/>
          </a:p>
        </p:txBody>
      </p:sp>
      <p:pic>
        <p:nvPicPr>
          <p:cNvPr id="1030" name="Picture 6">
            <a:extLst>
              <a:ext uri="{FF2B5EF4-FFF2-40B4-BE49-F238E27FC236}">
                <a16:creationId xmlns:a16="http://schemas.microsoft.com/office/drawing/2014/main" id="{FC6A2736-B5E1-45D1-BE3F-DF6EFEE5365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99338" y="2"/>
            <a:ext cx="5244662" cy="3918299"/>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276264" y="923386"/>
            <a:ext cx="8691524" cy="5288228"/>
          </a:xfrm>
        </p:spPr>
        <p:txBody>
          <a:bodyPr>
            <a:normAutofit fontScale="77500" lnSpcReduction="20000"/>
          </a:bodyPr>
          <a:lstStyle/>
          <a:p>
            <a:pPr>
              <a:spcBef>
                <a:spcPts val="300"/>
              </a:spcBef>
            </a:pPr>
            <a:r>
              <a:rPr lang="en-US" sz="1900" dirty="0"/>
              <a:t>Agriculture, Rural Development, </a:t>
            </a:r>
            <a:br>
              <a:rPr lang="en-US" sz="1900" dirty="0"/>
            </a:br>
            <a:r>
              <a:rPr lang="en-US" sz="1900" dirty="0"/>
              <a:t>Food and Drug Administration, </a:t>
            </a:r>
            <a:br>
              <a:rPr lang="en-US" sz="1900" dirty="0"/>
            </a:br>
            <a:r>
              <a:rPr lang="en-US" sz="1900" dirty="0"/>
              <a:t>and Related Agencies</a:t>
            </a:r>
          </a:p>
          <a:p>
            <a:pPr>
              <a:spcBef>
                <a:spcPts val="300"/>
              </a:spcBef>
            </a:pPr>
            <a:r>
              <a:rPr lang="en-US" sz="1900" dirty="0"/>
              <a:t>Commerce, Justice, Science, </a:t>
            </a:r>
            <a:br>
              <a:rPr lang="en-US" sz="1900" dirty="0"/>
            </a:br>
            <a:r>
              <a:rPr lang="en-US" sz="1900" dirty="0"/>
              <a:t>and Related Agencies</a:t>
            </a:r>
          </a:p>
          <a:p>
            <a:pPr lvl="1">
              <a:spcBef>
                <a:spcPts val="300"/>
              </a:spcBef>
            </a:pPr>
            <a:r>
              <a:rPr lang="en-US" sz="1600" b="1" dirty="0">
                <a:solidFill>
                  <a:schemeClr val="accent1"/>
                </a:solidFill>
              </a:rPr>
              <a:t>NASA and NSF</a:t>
            </a:r>
          </a:p>
          <a:p>
            <a:pPr>
              <a:spcBef>
                <a:spcPts val="300"/>
              </a:spcBef>
            </a:pPr>
            <a:r>
              <a:rPr lang="en-US" sz="1900" dirty="0"/>
              <a:t>Defense</a:t>
            </a:r>
          </a:p>
          <a:p>
            <a:pPr>
              <a:spcBef>
                <a:spcPts val="300"/>
              </a:spcBef>
            </a:pPr>
            <a:r>
              <a:rPr lang="en-US" sz="1900" b="1" dirty="0">
                <a:solidFill>
                  <a:schemeClr val="tx2"/>
                </a:solidFill>
              </a:rPr>
              <a:t>Energy &amp; Water Development</a:t>
            </a:r>
          </a:p>
          <a:p>
            <a:pPr lvl="1">
              <a:spcBef>
                <a:spcPts val="300"/>
              </a:spcBef>
            </a:pPr>
            <a:r>
              <a:rPr lang="en-US" sz="1600" b="1" dirty="0"/>
              <a:t>Department of Energy</a:t>
            </a:r>
          </a:p>
          <a:p>
            <a:pPr>
              <a:spcBef>
                <a:spcPts val="300"/>
              </a:spcBef>
            </a:pPr>
            <a:r>
              <a:rPr lang="en-US" sz="1900" dirty="0"/>
              <a:t>Financial Services and General </a:t>
            </a:r>
            <a:br>
              <a:rPr lang="en-US" sz="1900" dirty="0"/>
            </a:br>
            <a:r>
              <a:rPr lang="en-US" sz="1900" dirty="0"/>
              <a:t>Government</a:t>
            </a:r>
          </a:p>
          <a:p>
            <a:pPr>
              <a:spcBef>
                <a:spcPts val="300"/>
              </a:spcBef>
            </a:pPr>
            <a:r>
              <a:rPr lang="en-US" sz="1900" dirty="0"/>
              <a:t>Homeland Security</a:t>
            </a:r>
          </a:p>
          <a:p>
            <a:pPr>
              <a:spcBef>
                <a:spcPts val="300"/>
              </a:spcBef>
            </a:pPr>
            <a:r>
              <a:rPr lang="en-US" sz="1900" dirty="0"/>
              <a:t>Interior, Environment, and Related Agencies</a:t>
            </a:r>
          </a:p>
          <a:p>
            <a:pPr lvl="1">
              <a:spcBef>
                <a:spcPts val="300"/>
              </a:spcBef>
            </a:pPr>
            <a:r>
              <a:rPr lang="en-US" sz="1600" dirty="0"/>
              <a:t>Specific portions of Department of Health and Human Services </a:t>
            </a:r>
          </a:p>
          <a:p>
            <a:pPr>
              <a:spcBef>
                <a:spcPts val="300"/>
              </a:spcBef>
            </a:pPr>
            <a:r>
              <a:rPr lang="en-US" sz="1900" dirty="0"/>
              <a:t>Labor, Health and Human Services, Education, and Related Agencies</a:t>
            </a:r>
          </a:p>
          <a:p>
            <a:pPr lvl="1">
              <a:spcBef>
                <a:spcPts val="300"/>
              </a:spcBef>
            </a:pPr>
            <a:r>
              <a:rPr lang="en-US" sz="1600" dirty="0"/>
              <a:t>Department of Health and Human Services (with above exceptions)</a:t>
            </a:r>
          </a:p>
          <a:p>
            <a:pPr>
              <a:spcBef>
                <a:spcPts val="300"/>
              </a:spcBef>
            </a:pPr>
            <a:r>
              <a:rPr lang="en-US" sz="1900" dirty="0"/>
              <a:t>Legislative Branch</a:t>
            </a:r>
          </a:p>
          <a:p>
            <a:pPr>
              <a:spcBef>
                <a:spcPts val="300"/>
              </a:spcBef>
            </a:pPr>
            <a:r>
              <a:rPr lang="en-US" sz="1900" dirty="0"/>
              <a:t>Military Construction, Veterans Affairs, and Related Agencies</a:t>
            </a:r>
          </a:p>
          <a:p>
            <a:pPr>
              <a:spcBef>
                <a:spcPts val="300"/>
              </a:spcBef>
            </a:pPr>
            <a:r>
              <a:rPr lang="en-US" sz="1900" dirty="0"/>
              <a:t>State, Foreign Operations, and Related Programs</a:t>
            </a:r>
          </a:p>
          <a:p>
            <a:pPr>
              <a:spcBef>
                <a:spcPts val="300"/>
              </a:spcBef>
            </a:pPr>
            <a:r>
              <a:rPr lang="en-US" sz="1900" dirty="0"/>
              <a:t>Transportation, Housing and Urban Development, and Related Agencies</a:t>
            </a:r>
            <a:endParaRPr lang="en-US" dirty="0"/>
          </a:p>
        </p:txBody>
      </p:sp>
      <p:sp>
        <p:nvSpPr>
          <p:cNvPr id="4" name="Date Placeholder 3">
            <a:extLst>
              <a:ext uri="{FF2B5EF4-FFF2-40B4-BE49-F238E27FC236}">
                <a16:creationId xmlns:a16="http://schemas.microsoft.com/office/drawing/2014/main" id="{CAB4CC36-A52A-43DD-AD30-9A697721C93F}"/>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11969718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Authorizations and Appropriations</a:t>
            </a:r>
          </a:p>
        </p:txBody>
      </p:sp>
      <p:sp>
        <p:nvSpPr>
          <p:cNvPr id="5" name="Footer Placeholder 4"/>
          <p:cNvSpPr>
            <a:spLocks noGrp="1"/>
          </p:cNvSpPr>
          <p:nvPr>
            <p:ph type="ftr" sz="quarter" idx="11"/>
          </p:nvPr>
        </p:nvSpPr>
        <p:spPr/>
        <p:txBody>
          <a:bodyPr/>
          <a:lstStyle/>
          <a:p>
            <a:r>
              <a:rPr lang="en-US"/>
              <a:t>HEP @ 53rd Annual Users Mtg</a:t>
            </a:r>
            <a:endParaRPr lang="en-US" dirty="0"/>
          </a:p>
        </p:txBody>
      </p:sp>
      <p:sp>
        <p:nvSpPr>
          <p:cNvPr id="6" name="Slide Number Placeholder 5"/>
          <p:cNvSpPr>
            <a:spLocks noGrp="1"/>
          </p:cNvSpPr>
          <p:nvPr>
            <p:ph type="sldNum" sz="quarter" idx="12"/>
          </p:nvPr>
        </p:nvSpPr>
        <p:spPr/>
        <p:txBody>
          <a:bodyPr/>
          <a:lstStyle/>
          <a:p>
            <a:fld id="{600448BA-62AF-4340-AB5F-316C0E06117B}" type="slidenum">
              <a:rPr lang="en-US" smtClean="0"/>
              <a:pPr/>
              <a:t>59</a:t>
            </a:fld>
            <a:endParaRPr lang="en-US" dirty="0"/>
          </a:p>
        </p:txBody>
      </p:sp>
      <p:grpSp>
        <p:nvGrpSpPr>
          <p:cNvPr id="19" name="Group 18"/>
          <p:cNvGrpSpPr/>
          <p:nvPr/>
        </p:nvGrpSpPr>
        <p:grpSpPr>
          <a:xfrm>
            <a:off x="467499" y="1012437"/>
            <a:ext cx="8539689" cy="932617"/>
            <a:chOff x="467497" y="1012435"/>
            <a:chExt cx="8539689" cy="932617"/>
          </a:xfrm>
        </p:grpSpPr>
        <p:sp>
          <p:nvSpPr>
            <p:cNvPr id="7" name="Freeform 6"/>
            <p:cNvSpPr/>
            <p:nvPr/>
          </p:nvSpPr>
          <p:spPr>
            <a:xfrm>
              <a:off x="3279254" y="1030841"/>
              <a:ext cx="5727932" cy="890482"/>
            </a:xfrm>
            <a:custGeom>
              <a:avLst/>
              <a:gdLst>
                <a:gd name="connsiteX0" fmla="*/ 0 w 5727932"/>
                <a:gd name="connsiteY0" fmla="*/ 111310 h 890482"/>
                <a:gd name="connsiteX1" fmla="*/ 5282691 w 5727932"/>
                <a:gd name="connsiteY1" fmla="*/ 111310 h 890482"/>
                <a:gd name="connsiteX2" fmla="*/ 5282691 w 5727932"/>
                <a:gd name="connsiteY2" fmla="*/ 0 h 890482"/>
                <a:gd name="connsiteX3" fmla="*/ 5727932 w 5727932"/>
                <a:gd name="connsiteY3" fmla="*/ 445241 h 890482"/>
                <a:gd name="connsiteX4" fmla="*/ 5282691 w 5727932"/>
                <a:gd name="connsiteY4" fmla="*/ 890482 h 890482"/>
                <a:gd name="connsiteX5" fmla="*/ 5282691 w 5727932"/>
                <a:gd name="connsiteY5" fmla="*/ 779172 h 890482"/>
                <a:gd name="connsiteX6" fmla="*/ 0 w 5727932"/>
                <a:gd name="connsiteY6" fmla="*/ 779172 h 890482"/>
                <a:gd name="connsiteX7" fmla="*/ 0 w 5727932"/>
                <a:gd name="connsiteY7" fmla="*/ 111310 h 89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27932" h="890482">
                  <a:moveTo>
                    <a:pt x="0" y="111310"/>
                  </a:moveTo>
                  <a:lnTo>
                    <a:pt x="5282691" y="111310"/>
                  </a:lnTo>
                  <a:lnTo>
                    <a:pt x="5282691" y="0"/>
                  </a:lnTo>
                  <a:lnTo>
                    <a:pt x="5727932" y="445241"/>
                  </a:lnTo>
                  <a:lnTo>
                    <a:pt x="5282691" y="890482"/>
                  </a:lnTo>
                  <a:lnTo>
                    <a:pt x="5282691" y="779172"/>
                  </a:lnTo>
                  <a:lnTo>
                    <a:pt x="0" y="779172"/>
                  </a:lnTo>
                  <a:lnTo>
                    <a:pt x="0" y="111310"/>
                  </a:lnTo>
                  <a:close/>
                </a:path>
              </a:pathLst>
            </a:custGeom>
          </p:spPr>
          <p:style>
            <a:lnRef idx="1">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8255" tIns="119565" rIns="342186" bIns="119565" numCol="1" spcCol="1270" anchor="t" anchorCtr="0">
              <a:noAutofit/>
            </a:bodyPr>
            <a:lstStyle/>
            <a:p>
              <a:pPr marL="114300" lvl="1" indent="-114300" defTabSz="577850">
                <a:lnSpc>
                  <a:spcPct val="90000"/>
                </a:lnSpc>
                <a:spcBef>
                  <a:spcPct val="0"/>
                </a:spcBef>
                <a:spcAft>
                  <a:spcPts val="300"/>
                </a:spcAft>
                <a:buChar char="••"/>
              </a:pPr>
              <a:r>
                <a:rPr lang="en-US" sz="1300" b="1" dirty="0"/>
                <a:t>Establish/continue/modify</a:t>
              </a:r>
              <a:r>
                <a:rPr lang="en-US" sz="1300" dirty="0"/>
                <a:t> federal programs</a:t>
              </a:r>
            </a:p>
            <a:p>
              <a:pPr marL="114300" lvl="1" indent="-114300" defTabSz="577850">
                <a:lnSpc>
                  <a:spcPct val="90000"/>
                </a:lnSpc>
                <a:spcBef>
                  <a:spcPct val="0"/>
                </a:spcBef>
                <a:spcAft>
                  <a:spcPts val="300"/>
                </a:spcAft>
                <a:buChar char="••"/>
              </a:pPr>
              <a:r>
                <a:rPr lang="en-US" sz="1300" dirty="0"/>
                <a:t>Provide Congress </a:t>
              </a:r>
              <a:r>
                <a:rPr lang="en-US" sz="1300" b="1" dirty="0"/>
                <a:t>budget authority and guidance </a:t>
              </a:r>
              <a:r>
                <a:rPr lang="en-US" sz="1300" dirty="0"/>
                <a:t>for appropriations</a:t>
              </a:r>
            </a:p>
          </p:txBody>
        </p:sp>
        <p:sp>
          <p:nvSpPr>
            <p:cNvPr id="8" name="Freeform 7"/>
            <p:cNvSpPr/>
            <p:nvPr/>
          </p:nvSpPr>
          <p:spPr>
            <a:xfrm>
              <a:off x="467497" y="1012435"/>
              <a:ext cx="2790138" cy="932617"/>
            </a:xfrm>
            <a:custGeom>
              <a:avLst/>
              <a:gdLst>
                <a:gd name="connsiteX0" fmla="*/ 0 w 2790138"/>
                <a:gd name="connsiteY0" fmla="*/ 155439 h 932617"/>
                <a:gd name="connsiteX1" fmla="*/ 155439 w 2790138"/>
                <a:gd name="connsiteY1" fmla="*/ 0 h 932617"/>
                <a:gd name="connsiteX2" fmla="*/ 2634699 w 2790138"/>
                <a:gd name="connsiteY2" fmla="*/ 0 h 932617"/>
                <a:gd name="connsiteX3" fmla="*/ 2790138 w 2790138"/>
                <a:gd name="connsiteY3" fmla="*/ 155439 h 932617"/>
                <a:gd name="connsiteX4" fmla="*/ 2790138 w 2790138"/>
                <a:gd name="connsiteY4" fmla="*/ 777178 h 932617"/>
                <a:gd name="connsiteX5" fmla="*/ 2634699 w 2790138"/>
                <a:gd name="connsiteY5" fmla="*/ 932617 h 932617"/>
                <a:gd name="connsiteX6" fmla="*/ 155439 w 2790138"/>
                <a:gd name="connsiteY6" fmla="*/ 932617 h 932617"/>
                <a:gd name="connsiteX7" fmla="*/ 0 w 2790138"/>
                <a:gd name="connsiteY7" fmla="*/ 777178 h 932617"/>
                <a:gd name="connsiteX8" fmla="*/ 0 w 2790138"/>
                <a:gd name="connsiteY8" fmla="*/ 155439 h 932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0138" h="932617">
                  <a:moveTo>
                    <a:pt x="0" y="155439"/>
                  </a:moveTo>
                  <a:cubicBezTo>
                    <a:pt x="0" y="69592"/>
                    <a:pt x="69592" y="0"/>
                    <a:pt x="155439" y="0"/>
                  </a:cubicBezTo>
                  <a:lnTo>
                    <a:pt x="2634699" y="0"/>
                  </a:lnTo>
                  <a:cubicBezTo>
                    <a:pt x="2720546" y="0"/>
                    <a:pt x="2790138" y="69592"/>
                    <a:pt x="2790138" y="155439"/>
                  </a:cubicBezTo>
                  <a:lnTo>
                    <a:pt x="2790138" y="777178"/>
                  </a:lnTo>
                  <a:cubicBezTo>
                    <a:pt x="2790138" y="863025"/>
                    <a:pt x="2720546" y="932617"/>
                    <a:pt x="2634699" y="932617"/>
                  </a:cubicBezTo>
                  <a:lnTo>
                    <a:pt x="155439" y="932617"/>
                  </a:lnTo>
                  <a:cubicBezTo>
                    <a:pt x="69592" y="932617"/>
                    <a:pt x="0" y="863025"/>
                    <a:pt x="0" y="777178"/>
                  </a:cubicBezTo>
                  <a:lnTo>
                    <a:pt x="0" y="155439"/>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106487" tIns="76007" rIns="106487" bIns="76007" numCol="1" spcCol="1270" anchor="ctr" anchorCtr="0">
              <a:noAutofit/>
            </a:bodyPr>
            <a:lstStyle/>
            <a:p>
              <a:pPr algn="ctr" defTabSz="711200">
                <a:lnSpc>
                  <a:spcPct val="90000"/>
                </a:lnSpc>
                <a:spcBef>
                  <a:spcPct val="0"/>
                </a:spcBef>
                <a:spcAft>
                  <a:spcPct val="35000"/>
                </a:spcAft>
              </a:pPr>
              <a:r>
                <a:rPr lang="en-US" sz="1600" b="1" dirty="0"/>
                <a:t>Basic Purposes of Authorization</a:t>
              </a:r>
              <a:endParaRPr lang="en-US" sz="1600" dirty="0"/>
            </a:p>
          </p:txBody>
        </p:sp>
      </p:grpSp>
      <p:grpSp>
        <p:nvGrpSpPr>
          <p:cNvPr id="18" name="Group 17"/>
          <p:cNvGrpSpPr/>
          <p:nvPr/>
        </p:nvGrpSpPr>
        <p:grpSpPr>
          <a:xfrm>
            <a:off x="467499" y="2015919"/>
            <a:ext cx="8539689" cy="1437764"/>
            <a:chOff x="467497" y="2015919"/>
            <a:chExt cx="8539689" cy="1437764"/>
          </a:xfrm>
        </p:grpSpPr>
        <p:sp>
          <p:nvSpPr>
            <p:cNvPr id="10" name="Freeform 9"/>
            <p:cNvSpPr/>
            <p:nvPr/>
          </p:nvSpPr>
          <p:spPr>
            <a:xfrm>
              <a:off x="3227634" y="2071693"/>
              <a:ext cx="5779552" cy="1338374"/>
            </a:xfrm>
            <a:custGeom>
              <a:avLst/>
              <a:gdLst>
                <a:gd name="connsiteX0" fmla="*/ 0 w 5779552"/>
                <a:gd name="connsiteY0" fmla="*/ 167297 h 1338374"/>
                <a:gd name="connsiteX1" fmla="*/ 5110365 w 5779552"/>
                <a:gd name="connsiteY1" fmla="*/ 167297 h 1338374"/>
                <a:gd name="connsiteX2" fmla="*/ 5110365 w 5779552"/>
                <a:gd name="connsiteY2" fmla="*/ 0 h 1338374"/>
                <a:gd name="connsiteX3" fmla="*/ 5779552 w 5779552"/>
                <a:gd name="connsiteY3" fmla="*/ 669187 h 1338374"/>
                <a:gd name="connsiteX4" fmla="*/ 5110365 w 5779552"/>
                <a:gd name="connsiteY4" fmla="*/ 1338374 h 1338374"/>
                <a:gd name="connsiteX5" fmla="*/ 5110365 w 5779552"/>
                <a:gd name="connsiteY5" fmla="*/ 1171077 h 1338374"/>
                <a:gd name="connsiteX6" fmla="*/ 0 w 5779552"/>
                <a:gd name="connsiteY6" fmla="*/ 1171077 h 1338374"/>
                <a:gd name="connsiteX7" fmla="*/ 0 w 5779552"/>
                <a:gd name="connsiteY7" fmla="*/ 167297 h 1338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79552" h="1338374">
                  <a:moveTo>
                    <a:pt x="0" y="167297"/>
                  </a:moveTo>
                  <a:lnTo>
                    <a:pt x="5110365" y="167297"/>
                  </a:lnTo>
                  <a:lnTo>
                    <a:pt x="5110365" y="0"/>
                  </a:lnTo>
                  <a:lnTo>
                    <a:pt x="5779552" y="669187"/>
                  </a:lnTo>
                  <a:lnTo>
                    <a:pt x="5110365" y="1338374"/>
                  </a:lnTo>
                  <a:lnTo>
                    <a:pt x="5110365" y="1171077"/>
                  </a:lnTo>
                  <a:lnTo>
                    <a:pt x="0" y="1171077"/>
                  </a:lnTo>
                  <a:lnTo>
                    <a:pt x="0" y="167297"/>
                  </a:lnTo>
                  <a:close/>
                </a:path>
              </a:pathLst>
            </a:custGeom>
          </p:spPr>
          <p:style>
            <a:lnRef idx="1">
              <a:schemeClr val="accent3">
                <a:tint val="40000"/>
                <a:alpha val="90000"/>
                <a:hueOff val="-4370024"/>
                <a:satOff val="667"/>
                <a:lumOff val="45"/>
                <a:alphaOff val="0"/>
              </a:schemeClr>
            </a:lnRef>
            <a:fillRef idx="1">
              <a:schemeClr val="accent3">
                <a:tint val="40000"/>
                <a:alpha val="90000"/>
                <a:hueOff val="-4370024"/>
                <a:satOff val="667"/>
                <a:lumOff val="45"/>
                <a:alphaOff val="0"/>
              </a:schemeClr>
            </a:fillRef>
            <a:effectRef idx="0">
              <a:schemeClr val="accent3">
                <a:tint val="40000"/>
                <a:alpha val="90000"/>
                <a:hueOff val="-4370024"/>
                <a:satOff val="667"/>
                <a:lumOff val="45"/>
                <a:alphaOff val="0"/>
              </a:schemeClr>
            </a:effectRef>
            <a:fontRef idx="minor">
              <a:schemeClr val="dk1">
                <a:hueOff val="0"/>
                <a:satOff val="0"/>
                <a:lumOff val="0"/>
                <a:alphaOff val="0"/>
              </a:schemeClr>
            </a:fontRef>
          </p:style>
          <p:txBody>
            <a:bodyPr spcFirstLastPara="0" vert="horz" wrap="square" lIns="8255" tIns="175552" rIns="510145" bIns="175552" numCol="1" spcCol="1270" anchor="t" anchorCtr="0">
              <a:noAutofit/>
            </a:bodyPr>
            <a:lstStyle/>
            <a:p>
              <a:pPr marL="114300" lvl="1" indent="-114300" defTabSz="577850">
                <a:lnSpc>
                  <a:spcPct val="90000"/>
                </a:lnSpc>
                <a:spcBef>
                  <a:spcPct val="0"/>
                </a:spcBef>
                <a:spcAft>
                  <a:spcPts val="300"/>
                </a:spcAft>
                <a:buChar char="••"/>
              </a:pPr>
              <a:r>
                <a:rPr lang="en-US" sz="1300" b="1" dirty="0"/>
                <a:t>Mandatory spending </a:t>
              </a:r>
              <a:r>
                <a:rPr lang="en-US" sz="1300" dirty="0"/>
                <a:t>is done automatically based on eligibility or formula, includes entitlement programs like Medicare and Social Security</a:t>
              </a:r>
            </a:p>
            <a:p>
              <a:pPr marL="114300" lvl="1" indent="-114300" defTabSz="577850">
                <a:lnSpc>
                  <a:spcPct val="90000"/>
                </a:lnSpc>
                <a:spcBef>
                  <a:spcPct val="0"/>
                </a:spcBef>
                <a:spcAft>
                  <a:spcPts val="300"/>
                </a:spcAft>
                <a:buChar char="••"/>
              </a:pPr>
              <a:r>
                <a:rPr lang="en-US" sz="1300" b="1" dirty="0"/>
                <a:t>Authorization must change </a:t>
              </a:r>
              <a:r>
                <a:rPr lang="en-US" sz="1300" dirty="0"/>
                <a:t>to reduce funding; not part of annual appropriation process</a:t>
              </a:r>
            </a:p>
          </p:txBody>
        </p:sp>
        <p:sp>
          <p:nvSpPr>
            <p:cNvPr id="11" name="Freeform 10"/>
            <p:cNvSpPr/>
            <p:nvPr/>
          </p:nvSpPr>
          <p:spPr>
            <a:xfrm>
              <a:off x="467497" y="2015919"/>
              <a:ext cx="2760137" cy="1437764"/>
            </a:xfrm>
            <a:custGeom>
              <a:avLst/>
              <a:gdLst>
                <a:gd name="connsiteX0" fmla="*/ 0 w 2760137"/>
                <a:gd name="connsiteY0" fmla="*/ 239632 h 1437764"/>
                <a:gd name="connsiteX1" fmla="*/ 239632 w 2760137"/>
                <a:gd name="connsiteY1" fmla="*/ 0 h 1437764"/>
                <a:gd name="connsiteX2" fmla="*/ 2520505 w 2760137"/>
                <a:gd name="connsiteY2" fmla="*/ 0 h 1437764"/>
                <a:gd name="connsiteX3" fmla="*/ 2760137 w 2760137"/>
                <a:gd name="connsiteY3" fmla="*/ 239632 h 1437764"/>
                <a:gd name="connsiteX4" fmla="*/ 2760137 w 2760137"/>
                <a:gd name="connsiteY4" fmla="*/ 1198132 h 1437764"/>
                <a:gd name="connsiteX5" fmla="*/ 2520505 w 2760137"/>
                <a:gd name="connsiteY5" fmla="*/ 1437764 h 1437764"/>
                <a:gd name="connsiteX6" fmla="*/ 239632 w 2760137"/>
                <a:gd name="connsiteY6" fmla="*/ 1437764 h 1437764"/>
                <a:gd name="connsiteX7" fmla="*/ 0 w 2760137"/>
                <a:gd name="connsiteY7" fmla="*/ 1198132 h 1437764"/>
                <a:gd name="connsiteX8" fmla="*/ 0 w 2760137"/>
                <a:gd name="connsiteY8" fmla="*/ 239632 h 1437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0137" h="1437764">
                  <a:moveTo>
                    <a:pt x="0" y="239632"/>
                  </a:moveTo>
                  <a:cubicBezTo>
                    <a:pt x="0" y="107287"/>
                    <a:pt x="107287" y="0"/>
                    <a:pt x="239632" y="0"/>
                  </a:cubicBezTo>
                  <a:lnTo>
                    <a:pt x="2520505" y="0"/>
                  </a:lnTo>
                  <a:cubicBezTo>
                    <a:pt x="2652850" y="0"/>
                    <a:pt x="2760137" y="107287"/>
                    <a:pt x="2760137" y="239632"/>
                  </a:cubicBezTo>
                  <a:lnTo>
                    <a:pt x="2760137" y="1198132"/>
                  </a:lnTo>
                  <a:cubicBezTo>
                    <a:pt x="2760137" y="1330477"/>
                    <a:pt x="2652850" y="1437764"/>
                    <a:pt x="2520505" y="1437764"/>
                  </a:cubicBezTo>
                  <a:lnTo>
                    <a:pt x="239632" y="1437764"/>
                  </a:lnTo>
                  <a:cubicBezTo>
                    <a:pt x="107287" y="1437764"/>
                    <a:pt x="0" y="1330477"/>
                    <a:pt x="0" y="1198132"/>
                  </a:cubicBezTo>
                  <a:lnTo>
                    <a:pt x="0" y="239632"/>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4223218"/>
                <a:satOff val="755"/>
                <a:lumOff val="65"/>
                <a:alphaOff val="0"/>
              </a:schemeClr>
            </a:fillRef>
            <a:effectRef idx="1">
              <a:schemeClr val="accent3">
                <a:hueOff val="-4223218"/>
                <a:satOff val="755"/>
                <a:lumOff val="65"/>
                <a:alphaOff val="0"/>
              </a:schemeClr>
            </a:effectRef>
            <a:fontRef idx="minor">
              <a:schemeClr val="dk1"/>
            </a:fontRef>
          </p:style>
          <p:txBody>
            <a:bodyPr spcFirstLastPara="0" vert="horz" wrap="square" lIns="131146" tIns="100666" rIns="131146" bIns="100666" numCol="1" spcCol="1270" anchor="ctr" anchorCtr="0">
              <a:noAutofit/>
            </a:bodyPr>
            <a:lstStyle/>
            <a:p>
              <a:pPr algn="ctr" defTabSz="711200">
                <a:lnSpc>
                  <a:spcPct val="90000"/>
                </a:lnSpc>
                <a:spcBef>
                  <a:spcPct val="0"/>
                </a:spcBef>
                <a:spcAft>
                  <a:spcPct val="35000"/>
                </a:spcAft>
              </a:pPr>
              <a:r>
                <a:rPr lang="en-US" sz="1600" b="1" dirty="0"/>
                <a:t>Direct or Mandatory Spending</a:t>
              </a:r>
            </a:p>
          </p:txBody>
        </p:sp>
      </p:grpSp>
      <p:grpSp>
        <p:nvGrpSpPr>
          <p:cNvPr id="17" name="Group 16"/>
          <p:cNvGrpSpPr/>
          <p:nvPr/>
        </p:nvGrpSpPr>
        <p:grpSpPr>
          <a:xfrm>
            <a:off x="467499" y="3488156"/>
            <a:ext cx="8539689" cy="1439744"/>
            <a:chOff x="467497" y="3488156"/>
            <a:chExt cx="8539689" cy="1439744"/>
          </a:xfrm>
        </p:grpSpPr>
        <p:sp>
          <p:nvSpPr>
            <p:cNvPr id="12" name="Freeform 11"/>
            <p:cNvSpPr/>
            <p:nvPr/>
          </p:nvSpPr>
          <p:spPr>
            <a:xfrm>
              <a:off x="3227634" y="3488156"/>
              <a:ext cx="5779552" cy="1439744"/>
            </a:xfrm>
            <a:custGeom>
              <a:avLst/>
              <a:gdLst>
                <a:gd name="connsiteX0" fmla="*/ 0 w 5779552"/>
                <a:gd name="connsiteY0" fmla="*/ 179968 h 1439744"/>
                <a:gd name="connsiteX1" fmla="*/ 5059680 w 5779552"/>
                <a:gd name="connsiteY1" fmla="*/ 179968 h 1439744"/>
                <a:gd name="connsiteX2" fmla="*/ 5059680 w 5779552"/>
                <a:gd name="connsiteY2" fmla="*/ 0 h 1439744"/>
                <a:gd name="connsiteX3" fmla="*/ 5779552 w 5779552"/>
                <a:gd name="connsiteY3" fmla="*/ 719872 h 1439744"/>
                <a:gd name="connsiteX4" fmla="*/ 5059680 w 5779552"/>
                <a:gd name="connsiteY4" fmla="*/ 1439744 h 1439744"/>
                <a:gd name="connsiteX5" fmla="*/ 5059680 w 5779552"/>
                <a:gd name="connsiteY5" fmla="*/ 1259776 h 1439744"/>
                <a:gd name="connsiteX6" fmla="*/ 0 w 5779552"/>
                <a:gd name="connsiteY6" fmla="*/ 1259776 h 1439744"/>
                <a:gd name="connsiteX7" fmla="*/ 0 w 5779552"/>
                <a:gd name="connsiteY7" fmla="*/ 179968 h 143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79552" h="1439744">
                  <a:moveTo>
                    <a:pt x="0" y="179968"/>
                  </a:moveTo>
                  <a:lnTo>
                    <a:pt x="5059680" y="179968"/>
                  </a:lnTo>
                  <a:lnTo>
                    <a:pt x="5059680" y="0"/>
                  </a:lnTo>
                  <a:lnTo>
                    <a:pt x="5779552" y="719872"/>
                  </a:lnTo>
                  <a:lnTo>
                    <a:pt x="5059680" y="1439744"/>
                  </a:lnTo>
                  <a:lnTo>
                    <a:pt x="5059680" y="1259776"/>
                  </a:lnTo>
                  <a:lnTo>
                    <a:pt x="0" y="1259776"/>
                  </a:lnTo>
                  <a:lnTo>
                    <a:pt x="0" y="179968"/>
                  </a:lnTo>
                  <a:close/>
                </a:path>
              </a:pathLst>
            </a:custGeom>
          </p:spPr>
          <p:style>
            <a:lnRef idx="1">
              <a:schemeClr val="accent3">
                <a:tint val="40000"/>
                <a:alpha val="90000"/>
                <a:hueOff val="-8740048"/>
                <a:satOff val="1333"/>
                <a:lumOff val="90"/>
                <a:alphaOff val="0"/>
              </a:schemeClr>
            </a:lnRef>
            <a:fillRef idx="1">
              <a:schemeClr val="accent3">
                <a:tint val="40000"/>
                <a:alpha val="90000"/>
                <a:hueOff val="-8740048"/>
                <a:satOff val="1333"/>
                <a:lumOff val="90"/>
                <a:alphaOff val="0"/>
              </a:schemeClr>
            </a:fillRef>
            <a:effectRef idx="0">
              <a:schemeClr val="accent3">
                <a:tint val="40000"/>
                <a:alpha val="90000"/>
                <a:hueOff val="-8740048"/>
                <a:satOff val="1333"/>
                <a:lumOff val="90"/>
                <a:alphaOff val="0"/>
              </a:schemeClr>
            </a:effectRef>
            <a:fontRef idx="minor">
              <a:schemeClr val="dk1">
                <a:hueOff val="0"/>
                <a:satOff val="0"/>
                <a:lumOff val="0"/>
                <a:alphaOff val="0"/>
              </a:schemeClr>
            </a:fontRef>
          </p:style>
          <p:txBody>
            <a:bodyPr spcFirstLastPara="0" vert="horz" wrap="square" lIns="8255" tIns="188223" rIns="548159" bIns="188223" numCol="1" spcCol="1270" anchor="t" anchorCtr="0">
              <a:noAutofit/>
            </a:bodyPr>
            <a:lstStyle/>
            <a:p>
              <a:pPr marL="114300" lvl="1" indent="-114300" defTabSz="577850">
                <a:lnSpc>
                  <a:spcPct val="90000"/>
                </a:lnSpc>
                <a:spcBef>
                  <a:spcPct val="0"/>
                </a:spcBef>
                <a:spcAft>
                  <a:spcPts val="300"/>
                </a:spcAft>
                <a:buChar char="••"/>
              </a:pPr>
              <a:r>
                <a:rPr lang="en-US" sz="1300" b="1" dirty="0"/>
                <a:t>Discretionary spending </a:t>
              </a:r>
              <a:r>
                <a:rPr lang="en-US" sz="1300" dirty="0"/>
                <a:t>determined by appropriations process</a:t>
              </a:r>
              <a:r>
                <a:rPr lang="en-US" sz="1300" dirty="0">
                  <a:solidFill>
                    <a:schemeClr val="tx1"/>
                  </a:solidFill>
                </a:rPr>
                <a:t>, includes National defense, food safety, education, and science research</a:t>
              </a:r>
            </a:p>
            <a:p>
              <a:pPr marL="114300" lvl="1" indent="-114300" defTabSz="577850">
                <a:lnSpc>
                  <a:spcPct val="90000"/>
                </a:lnSpc>
                <a:spcBef>
                  <a:spcPct val="0"/>
                </a:spcBef>
                <a:spcAft>
                  <a:spcPts val="300"/>
                </a:spcAft>
                <a:buChar char="••"/>
              </a:pPr>
              <a:r>
                <a:rPr lang="en-US" sz="1300" dirty="0"/>
                <a:t>Provided in </a:t>
              </a:r>
              <a:r>
                <a:rPr lang="en-US" sz="1300" b="1" dirty="0"/>
                <a:t>12 appropriation acts</a:t>
              </a:r>
              <a:r>
                <a:rPr lang="en-US" sz="1300" dirty="0"/>
                <a:t>, it is less than 1/3 of current federal expenditures</a:t>
              </a:r>
            </a:p>
          </p:txBody>
        </p:sp>
        <p:sp>
          <p:nvSpPr>
            <p:cNvPr id="13" name="Freeform 12"/>
            <p:cNvSpPr/>
            <p:nvPr/>
          </p:nvSpPr>
          <p:spPr>
            <a:xfrm>
              <a:off x="467497" y="3512124"/>
              <a:ext cx="2760137" cy="1391809"/>
            </a:xfrm>
            <a:custGeom>
              <a:avLst/>
              <a:gdLst>
                <a:gd name="connsiteX0" fmla="*/ 0 w 2760137"/>
                <a:gd name="connsiteY0" fmla="*/ 231973 h 1391809"/>
                <a:gd name="connsiteX1" fmla="*/ 231973 w 2760137"/>
                <a:gd name="connsiteY1" fmla="*/ 0 h 1391809"/>
                <a:gd name="connsiteX2" fmla="*/ 2528164 w 2760137"/>
                <a:gd name="connsiteY2" fmla="*/ 0 h 1391809"/>
                <a:gd name="connsiteX3" fmla="*/ 2760137 w 2760137"/>
                <a:gd name="connsiteY3" fmla="*/ 231973 h 1391809"/>
                <a:gd name="connsiteX4" fmla="*/ 2760137 w 2760137"/>
                <a:gd name="connsiteY4" fmla="*/ 1159836 h 1391809"/>
                <a:gd name="connsiteX5" fmla="*/ 2528164 w 2760137"/>
                <a:gd name="connsiteY5" fmla="*/ 1391809 h 1391809"/>
                <a:gd name="connsiteX6" fmla="*/ 231973 w 2760137"/>
                <a:gd name="connsiteY6" fmla="*/ 1391809 h 1391809"/>
                <a:gd name="connsiteX7" fmla="*/ 0 w 2760137"/>
                <a:gd name="connsiteY7" fmla="*/ 1159836 h 1391809"/>
                <a:gd name="connsiteX8" fmla="*/ 0 w 2760137"/>
                <a:gd name="connsiteY8" fmla="*/ 231973 h 139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0137" h="1391809">
                  <a:moveTo>
                    <a:pt x="0" y="231973"/>
                  </a:moveTo>
                  <a:cubicBezTo>
                    <a:pt x="0" y="103858"/>
                    <a:pt x="103858" y="0"/>
                    <a:pt x="231973" y="0"/>
                  </a:cubicBezTo>
                  <a:lnTo>
                    <a:pt x="2528164" y="0"/>
                  </a:lnTo>
                  <a:cubicBezTo>
                    <a:pt x="2656279" y="0"/>
                    <a:pt x="2760137" y="103858"/>
                    <a:pt x="2760137" y="231973"/>
                  </a:cubicBezTo>
                  <a:lnTo>
                    <a:pt x="2760137" y="1159836"/>
                  </a:lnTo>
                  <a:cubicBezTo>
                    <a:pt x="2760137" y="1287951"/>
                    <a:pt x="2656279" y="1391809"/>
                    <a:pt x="2528164" y="1391809"/>
                  </a:cubicBezTo>
                  <a:lnTo>
                    <a:pt x="231973" y="1391809"/>
                  </a:lnTo>
                  <a:cubicBezTo>
                    <a:pt x="103858" y="1391809"/>
                    <a:pt x="0" y="1287951"/>
                    <a:pt x="0" y="1159836"/>
                  </a:cubicBezTo>
                  <a:lnTo>
                    <a:pt x="0" y="231973"/>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8446436"/>
                <a:satOff val="1510"/>
                <a:lumOff val="131"/>
                <a:alphaOff val="0"/>
              </a:schemeClr>
            </a:fillRef>
            <a:effectRef idx="1">
              <a:schemeClr val="accent3">
                <a:hueOff val="-8446436"/>
                <a:satOff val="1510"/>
                <a:lumOff val="131"/>
                <a:alphaOff val="0"/>
              </a:schemeClr>
            </a:effectRef>
            <a:fontRef idx="minor">
              <a:schemeClr val="dk1"/>
            </a:fontRef>
          </p:style>
          <p:txBody>
            <a:bodyPr spcFirstLastPara="0" vert="horz" wrap="square" lIns="128903" tIns="98423" rIns="128903" bIns="98423" numCol="1" spcCol="1270" anchor="ctr" anchorCtr="0">
              <a:noAutofit/>
            </a:bodyPr>
            <a:lstStyle/>
            <a:p>
              <a:pPr algn="ctr" defTabSz="711200">
                <a:lnSpc>
                  <a:spcPct val="90000"/>
                </a:lnSpc>
                <a:spcBef>
                  <a:spcPct val="0"/>
                </a:spcBef>
                <a:spcAft>
                  <a:spcPct val="35000"/>
                </a:spcAft>
              </a:pPr>
              <a:r>
                <a:rPr lang="en-US" sz="1600" b="1" dirty="0"/>
                <a:t>Annual Appropriations</a:t>
              </a:r>
              <a:endParaRPr lang="en-US" sz="1600" dirty="0"/>
            </a:p>
          </p:txBody>
        </p:sp>
      </p:grpSp>
      <p:grpSp>
        <p:nvGrpSpPr>
          <p:cNvPr id="16" name="Group 15"/>
          <p:cNvGrpSpPr/>
          <p:nvPr/>
        </p:nvGrpSpPr>
        <p:grpSpPr>
          <a:xfrm>
            <a:off x="467499" y="4968246"/>
            <a:ext cx="8539689" cy="1174053"/>
            <a:chOff x="467497" y="4968244"/>
            <a:chExt cx="8539689" cy="1174053"/>
          </a:xfrm>
        </p:grpSpPr>
        <p:sp>
          <p:nvSpPr>
            <p:cNvPr id="14" name="Freeform 13"/>
            <p:cNvSpPr/>
            <p:nvPr/>
          </p:nvSpPr>
          <p:spPr>
            <a:xfrm>
              <a:off x="3227634" y="5116476"/>
              <a:ext cx="5779552" cy="877588"/>
            </a:xfrm>
            <a:custGeom>
              <a:avLst/>
              <a:gdLst>
                <a:gd name="connsiteX0" fmla="*/ 0 w 5779552"/>
                <a:gd name="connsiteY0" fmla="*/ 109699 h 877588"/>
                <a:gd name="connsiteX1" fmla="*/ 5340758 w 5779552"/>
                <a:gd name="connsiteY1" fmla="*/ 109699 h 877588"/>
                <a:gd name="connsiteX2" fmla="*/ 5340758 w 5779552"/>
                <a:gd name="connsiteY2" fmla="*/ 0 h 877588"/>
                <a:gd name="connsiteX3" fmla="*/ 5779552 w 5779552"/>
                <a:gd name="connsiteY3" fmla="*/ 438794 h 877588"/>
                <a:gd name="connsiteX4" fmla="*/ 5340758 w 5779552"/>
                <a:gd name="connsiteY4" fmla="*/ 877588 h 877588"/>
                <a:gd name="connsiteX5" fmla="*/ 5340758 w 5779552"/>
                <a:gd name="connsiteY5" fmla="*/ 767890 h 877588"/>
                <a:gd name="connsiteX6" fmla="*/ 0 w 5779552"/>
                <a:gd name="connsiteY6" fmla="*/ 767890 h 877588"/>
                <a:gd name="connsiteX7" fmla="*/ 0 w 5779552"/>
                <a:gd name="connsiteY7" fmla="*/ 109699 h 87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79552" h="877588">
                  <a:moveTo>
                    <a:pt x="0" y="109699"/>
                  </a:moveTo>
                  <a:lnTo>
                    <a:pt x="5340758" y="109699"/>
                  </a:lnTo>
                  <a:lnTo>
                    <a:pt x="5340758" y="0"/>
                  </a:lnTo>
                  <a:lnTo>
                    <a:pt x="5779552" y="438794"/>
                  </a:lnTo>
                  <a:lnTo>
                    <a:pt x="5340758" y="877588"/>
                  </a:lnTo>
                  <a:lnTo>
                    <a:pt x="5340758" y="767890"/>
                  </a:lnTo>
                  <a:lnTo>
                    <a:pt x="0" y="767890"/>
                  </a:lnTo>
                  <a:lnTo>
                    <a:pt x="0" y="109699"/>
                  </a:lnTo>
                  <a:close/>
                </a:path>
              </a:pathLst>
            </a:custGeom>
          </p:spPr>
          <p:style>
            <a:lnRef idx="1">
              <a:schemeClr val="accent3">
                <a:tint val="40000"/>
                <a:alpha val="90000"/>
                <a:hueOff val="-13110071"/>
                <a:satOff val="2000"/>
                <a:lumOff val="135"/>
                <a:alphaOff val="0"/>
              </a:schemeClr>
            </a:lnRef>
            <a:fillRef idx="1">
              <a:schemeClr val="accent3">
                <a:tint val="40000"/>
                <a:alpha val="90000"/>
                <a:hueOff val="-13110071"/>
                <a:satOff val="2000"/>
                <a:lumOff val="135"/>
                <a:alphaOff val="0"/>
              </a:schemeClr>
            </a:fillRef>
            <a:effectRef idx="0">
              <a:schemeClr val="accent3">
                <a:tint val="40000"/>
                <a:alpha val="90000"/>
                <a:hueOff val="-13110071"/>
                <a:satOff val="2000"/>
                <a:lumOff val="135"/>
                <a:alphaOff val="0"/>
              </a:schemeClr>
            </a:effectRef>
            <a:fontRef idx="minor">
              <a:schemeClr val="dk1">
                <a:hueOff val="0"/>
                <a:satOff val="0"/>
                <a:lumOff val="0"/>
                <a:alphaOff val="0"/>
              </a:schemeClr>
            </a:fontRef>
          </p:style>
          <p:txBody>
            <a:bodyPr spcFirstLastPara="0" vert="horz" wrap="square" lIns="8255" tIns="117954" rIns="337350" bIns="117953" numCol="1" spcCol="1270" anchor="t" anchorCtr="0">
              <a:noAutofit/>
            </a:bodyPr>
            <a:lstStyle/>
            <a:p>
              <a:pPr marL="114300" lvl="1" indent="-114300" defTabSz="577850">
                <a:lnSpc>
                  <a:spcPct val="90000"/>
                </a:lnSpc>
                <a:spcBef>
                  <a:spcPct val="0"/>
                </a:spcBef>
                <a:spcAft>
                  <a:spcPts val="300"/>
                </a:spcAft>
                <a:buChar char="••"/>
              </a:pPr>
              <a:r>
                <a:rPr lang="en-US" sz="1300" b="1" dirty="0"/>
                <a:t>Reauthorization</a:t>
              </a:r>
              <a:r>
                <a:rPr lang="en-US" sz="1300" dirty="0"/>
                <a:t> can extend a program</a:t>
              </a:r>
            </a:p>
            <a:p>
              <a:pPr marL="114300" lvl="1" indent="-114300" defTabSz="577850">
                <a:lnSpc>
                  <a:spcPct val="90000"/>
                </a:lnSpc>
                <a:spcBef>
                  <a:spcPct val="0"/>
                </a:spcBef>
                <a:spcAft>
                  <a:spcPts val="300"/>
                </a:spcAft>
                <a:buChar char="••"/>
              </a:pPr>
              <a:r>
                <a:rPr lang="en-US" sz="1300" dirty="0"/>
                <a:t>Unless prohibited, </a:t>
              </a:r>
              <a:r>
                <a:rPr lang="en-US" sz="1300" b="1" dirty="0"/>
                <a:t>new appropriations </a:t>
              </a:r>
              <a:r>
                <a:rPr lang="en-US" sz="1300" dirty="0"/>
                <a:t>may also extend a program</a:t>
              </a:r>
            </a:p>
          </p:txBody>
        </p:sp>
        <p:sp>
          <p:nvSpPr>
            <p:cNvPr id="15" name="Freeform 14"/>
            <p:cNvSpPr/>
            <p:nvPr/>
          </p:nvSpPr>
          <p:spPr>
            <a:xfrm>
              <a:off x="467497" y="4968244"/>
              <a:ext cx="2760137" cy="1174053"/>
            </a:xfrm>
            <a:custGeom>
              <a:avLst/>
              <a:gdLst>
                <a:gd name="connsiteX0" fmla="*/ 0 w 2760137"/>
                <a:gd name="connsiteY0" fmla="*/ 195679 h 1174053"/>
                <a:gd name="connsiteX1" fmla="*/ 195679 w 2760137"/>
                <a:gd name="connsiteY1" fmla="*/ 0 h 1174053"/>
                <a:gd name="connsiteX2" fmla="*/ 2564458 w 2760137"/>
                <a:gd name="connsiteY2" fmla="*/ 0 h 1174053"/>
                <a:gd name="connsiteX3" fmla="*/ 2760137 w 2760137"/>
                <a:gd name="connsiteY3" fmla="*/ 195679 h 1174053"/>
                <a:gd name="connsiteX4" fmla="*/ 2760137 w 2760137"/>
                <a:gd name="connsiteY4" fmla="*/ 978374 h 1174053"/>
                <a:gd name="connsiteX5" fmla="*/ 2564458 w 2760137"/>
                <a:gd name="connsiteY5" fmla="*/ 1174053 h 1174053"/>
                <a:gd name="connsiteX6" fmla="*/ 195679 w 2760137"/>
                <a:gd name="connsiteY6" fmla="*/ 1174053 h 1174053"/>
                <a:gd name="connsiteX7" fmla="*/ 0 w 2760137"/>
                <a:gd name="connsiteY7" fmla="*/ 978374 h 1174053"/>
                <a:gd name="connsiteX8" fmla="*/ 0 w 2760137"/>
                <a:gd name="connsiteY8" fmla="*/ 195679 h 117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0137" h="1174053">
                  <a:moveTo>
                    <a:pt x="0" y="195679"/>
                  </a:moveTo>
                  <a:cubicBezTo>
                    <a:pt x="0" y="87608"/>
                    <a:pt x="87608" y="0"/>
                    <a:pt x="195679" y="0"/>
                  </a:cubicBezTo>
                  <a:lnTo>
                    <a:pt x="2564458" y="0"/>
                  </a:lnTo>
                  <a:cubicBezTo>
                    <a:pt x="2672529" y="0"/>
                    <a:pt x="2760137" y="87608"/>
                    <a:pt x="2760137" y="195679"/>
                  </a:cubicBezTo>
                  <a:lnTo>
                    <a:pt x="2760137" y="978374"/>
                  </a:lnTo>
                  <a:cubicBezTo>
                    <a:pt x="2760137" y="1086445"/>
                    <a:pt x="2672529" y="1174053"/>
                    <a:pt x="2564458" y="1174053"/>
                  </a:cubicBezTo>
                  <a:lnTo>
                    <a:pt x="195679" y="1174053"/>
                  </a:lnTo>
                  <a:cubicBezTo>
                    <a:pt x="87608" y="1174053"/>
                    <a:pt x="0" y="1086445"/>
                    <a:pt x="0" y="978374"/>
                  </a:cubicBezTo>
                  <a:lnTo>
                    <a:pt x="0" y="195679"/>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12669652"/>
                <a:satOff val="2265"/>
                <a:lumOff val="196"/>
                <a:alphaOff val="0"/>
              </a:schemeClr>
            </a:fillRef>
            <a:effectRef idx="1">
              <a:schemeClr val="accent3">
                <a:hueOff val="-12669652"/>
                <a:satOff val="2265"/>
                <a:lumOff val="196"/>
                <a:alphaOff val="0"/>
              </a:schemeClr>
            </a:effectRef>
            <a:fontRef idx="minor">
              <a:schemeClr val="dk1"/>
            </a:fontRef>
          </p:style>
          <p:txBody>
            <a:bodyPr spcFirstLastPara="0" vert="horz" wrap="square" lIns="118273" tIns="87793" rIns="118273" bIns="87793" numCol="1" spcCol="1270" anchor="ctr" anchorCtr="0">
              <a:noAutofit/>
            </a:bodyPr>
            <a:lstStyle/>
            <a:p>
              <a:pPr algn="ctr" defTabSz="711200">
                <a:lnSpc>
                  <a:spcPct val="90000"/>
                </a:lnSpc>
                <a:spcBef>
                  <a:spcPct val="0"/>
                </a:spcBef>
                <a:spcAft>
                  <a:spcPct val="35000"/>
                </a:spcAft>
              </a:pPr>
              <a:r>
                <a:rPr lang="en-US" sz="1600" b="1" dirty="0"/>
                <a:t>Renewing Authorizations</a:t>
              </a:r>
            </a:p>
          </p:txBody>
        </p:sp>
      </p:grpSp>
      <p:sp>
        <p:nvSpPr>
          <p:cNvPr id="3" name="Date Placeholder 2">
            <a:extLst>
              <a:ext uri="{FF2B5EF4-FFF2-40B4-BE49-F238E27FC236}">
                <a16:creationId xmlns:a16="http://schemas.microsoft.com/office/drawing/2014/main" id="{A8E15236-DBDD-4099-962C-917407EDEB41}"/>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35374255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169336" y="4"/>
            <a:ext cx="8840495" cy="804249"/>
          </a:xfrm>
        </p:spPr>
        <p:txBody>
          <a:bodyPr/>
          <a:lstStyle/>
          <a:p>
            <a:r>
              <a:rPr lang="en-US" dirty="0">
                <a:effectLst>
                  <a:outerShdw blurRad="38100" dist="38100" dir="2700000" algn="tl">
                    <a:srgbClr val="000000">
                      <a:alpha val="43137"/>
                    </a:srgbClr>
                  </a:outerShdw>
                </a:effectLst>
              </a:rPr>
              <a:t>Constitution and Disclaimers</a:t>
            </a:r>
          </a:p>
        </p:txBody>
      </p:sp>
      <p:sp>
        <p:nvSpPr>
          <p:cNvPr id="5" name="Footer Placeholder 4"/>
          <p:cNvSpPr>
            <a:spLocks noGrp="1"/>
          </p:cNvSpPr>
          <p:nvPr>
            <p:ph type="ftr" sz="quarter" idx="11"/>
          </p:nvPr>
        </p:nvSpPr>
        <p:spPr/>
        <p:txBody>
          <a:bodyPr/>
          <a:lstStyle/>
          <a:p>
            <a:r>
              <a:rPr lang="en-US"/>
              <a:t>HEP @ 53rd Annual Users Mtg</a:t>
            </a:r>
            <a:endParaRPr lang="en-US" dirty="0"/>
          </a:p>
        </p:txBody>
      </p:sp>
      <p:sp>
        <p:nvSpPr>
          <p:cNvPr id="6" name="Slide Number Placeholder 5"/>
          <p:cNvSpPr>
            <a:spLocks noGrp="1"/>
          </p:cNvSpPr>
          <p:nvPr>
            <p:ph type="sldNum" sz="quarter" idx="12"/>
          </p:nvPr>
        </p:nvSpPr>
        <p:spPr/>
        <p:txBody>
          <a:bodyPr/>
          <a:lstStyle/>
          <a:p>
            <a:fld id="{600448BA-62AF-4340-AB5F-316C0E06117B}" type="slidenum">
              <a:rPr lang="en-US" smtClean="0"/>
              <a:pPr/>
              <a:t>6</a:t>
            </a:fld>
            <a:endParaRPr lang="en-US"/>
          </a:p>
        </p:txBody>
      </p:sp>
      <p:sp>
        <p:nvSpPr>
          <p:cNvPr id="9" name="Content Placeholder 1"/>
          <p:cNvSpPr txBox="1">
            <a:spLocks/>
          </p:cNvSpPr>
          <p:nvPr/>
        </p:nvSpPr>
        <p:spPr>
          <a:xfrm>
            <a:off x="300829" y="2942238"/>
            <a:ext cx="4488674" cy="3547341"/>
          </a:xfrm>
          <a:prstGeom prst="rect">
            <a:avLst/>
          </a:prstGeom>
        </p:spPr>
        <p:txBody>
          <a:bodyPr vert="horz" lIns="91440" tIns="45720" rIns="91440" bIns="45720" rtlCol="0">
            <a:normAutofit/>
          </a:bodyPr>
          <a:lstStyle>
            <a:lvl1pPr marL="227013" indent="-173038" algn="l" defTabSz="685800" rtl="0" eaLnBrk="1" latinLnBrk="0" hangingPunct="1">
              <a:lnSpc>
                <a:spcPct val="120000"/>
              </a:lnSpc>
              <a:spcBef>
                <a:spcPts val="1000"/>
              </a:spcBef>
              <a:buClr>
                <a:schemeClr val="tx2"/>
              </a:buClr>
              <a:buSzPct val="80000"/>
              <a:buFont typeface="Wingdings 3" panose="05040102010807070707" pitchFamily="18" charset="2"/>
              <a:buChar char=""/>
              <a:defRPr sz="2800" kern="1200">
                <a:solidFill>
                  <a:schemeClr val="tx1"/>
                </a:solidFill>
                <a:latin typeface="+mn-lt"/>
                <a:ea typeface="+mn-ea"/>
                <a:cs typeface="+mn-cs"/>
              </a:defRPr>
            </a:lvl1pPr>
            <a:lvl2pPr marL="39846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2400" kern="1200">
                <a:solidFill>
                  <a:schemeClr val="tx1">
                    <a:lumMod val="75000"/>
                    <a:lumOff val="25000"/>
                  </a:schemeClr>
                </a:solidFill>
                <a:latin typeface="+mn-lt"/>
                <a:ea typeface="+mn-ea"/>
                <a:cs typeface="+mn-cs"/>
              </a:defRPr>
            </a:lvl2pPr>
            <a:lvl3pPr marL="56991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2000" kern="1200">
                <a:solidFill>
                  <a:schemeClr val="tx1">
                    <a:lumMod val="75000"/>
                    <a:lumOff val="25000"/>
                  </a:schemeClr>
                </a:solidFill>
                <a:latin typeface="+mn-lt"/>
                <a:ea typeface="+mn-ea"/>
                <a:cs typeface="+mn-cs"/>
              </a:defRPr>
            </a:lvl3pPr>
            <a:lvl4pPr marL="742950" indent="-173038"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4pPr>
            <a:lvl5pPr marL="914400"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a:lstStyle>
          <a:p>
            <a:pPr lvl="1"/>
            <a:endParaRPr lang="en-US" dirty="0"/>
          </a:p>
        </p:txBody>
      </p:sp>
      <p:pic>
        <p:nvPicPr>
          <p:cNvPr id="19" name="Content Placeholder 18"/>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0" y="793116"/>
            <a:ext cx="9144000" cy="1678310"/>
          </a:xfrm>
          <a:prstGeom prst="rect">
            <a:avLst/>
          </a:prstGeom>
        </p:spPr>
      </p:pic>
      <p:pic>
        <p:nvPicPr>
          <p:cNvPr id="20" name="Content Placeholder 18"/>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p:blipFill>
        <p:spPr>
          <a:xfrm>
            <a:off x="183750" y="1387366"/>
            <a:ext cx="8175372" cy="621226"/>
          </a:xfrm>
          <a:prstGeom prst="rect">
            <a:avLst/>
          </a:prstGeom>
          <a:effectLst>
            <a:outerShdw blurRad="63500" sx="102000" sy="102000" algn="ctr" rotWithShape="0">
              <a:prstClr val="black">
                <a:alpha val="40000"/>
              </a:prstClr>
            </a:outerShdw>
          </a:effectLst>
        </p:spPr>
      </p:pic>
      <p:sp>
        <p:nvSpPr>
          <p:cNvPr id="12" name="TextBox 11"/>
          <p:cNvSpPr txBox="1"/>
          <p:nvPr/>
        </p:nvSpPr>
        <p:spPr>
          <a:xfrm>
            <a:off x="266308" y="2508082"/>
            <a:ext cx="8527583" cy="523220"/>
          </a:xfrm>
          <a:prstGeom prst="rect">
            <a:avLst/>
          </a:prstGeom>
          <a:noFill/>
          <a:ln>
            <a:solidFill>
              <a:schemeClr val="tx1"/>
            </a:solidFill>
          </a:ln>
        </p:spPr>
        <p:txBody>
          <a:bodyPr wrap="square" rtlCol="0">
            <a:spAutoFit/>
          </a:bodyPr>
          <a:lstStyle/>
          <a:p>
            <a:r>
              <a:rPr lang="en-US" sz="1400" b="1" dirty="0"/>
              <a:t>U.S. Constitution. Article 1, Section 8, Clause 8:  </a:t>
            </a:r>
            <a:r>
              <a:rPr lang="en-US" sz="1400" b="1" dirty="0">
                <a:solidFill>
                  <a:srgbClr val="002060"/>
                </a:solidFill>
              </a:rPr>
              <a:t>“The Congress shall have Power… To promote the Progress of Science and useful Arts” </a:t>
            </a:r>
          </a:p>
        </p:txBody>
      </p:sp>
      <p:sp>
        <p:nvSpPr>
          <p:cNvPr id="3" name="Date Placeholder 2">
            <a:extLst>
              <a:ext uri="{FF2B5EF4-FFF2-40B4-BE49-F238E27FC236}">
                <a16:creationId xmlns:a16="http://schemas.microsoft.com/office/drawing/2014/main" id="{6D41076A-0180-440D-BD11-13D42DB0A90B}"/>
              </a:ext>
            </a:extLst>
          </p:cNvPr>
          <p:cNvSpPr>
            <a:spLocks noGrp="1"/>
          </p:cNvSpPr>
          <p:nvPr>
            <p:ph type="dt" sz="half" idx="10"/>
          </p:nvPr>
        </p:nvSpPr>
        <p:spPr/>
        <p:txBody>
          <a:bodyPr/>
          <a:lstStyle/>
          <a:p>
            <a:r>
              <a:rPr lang="en-US"/>
              <a:t>12 August 2020</a:t>
            </a:r>
            <a:endParaRPr lang="en-US" dirty="0"/>
          </a:p>
        </p:txBody>
      </p:sp>
      <p:sp>
        <p:nvSpPr>
          <p:cNvPr id="13" name="Content Placeholder 1">
            <a:extLst>
              <a:ext uri="{FF2B5EF4-FFF2-40B4-BE49-F238E27FC236}">
                <a16:creationId xmlns:a16="http://schemas.microsoft.com/office/drawing/2014/main" id="{FC06505B-5D46-4358-80B0-E3D78F2710F3}"/>
              </a:ext>
            </a:extLst>
          </p:cNvPr>
          <p:cNvSpPr txBox="1">
            <a:spLocks/>
          </p:cNvSpPr>
          <p:nvPr/>
        </p:nvSpPr>
        <p:spPr>
          <a:xfrm>
            <a:off x="270107" y="3067959"/>
            <a:ext cx="8527583" cy="638674"/>
          </a:xfrm>
          <a:prstGeom prst="rect">
            <a:avLst/>
          </a:prstGeom>
          <a:ln>
            <a:solidFill>
              <a:schemeClr val="tx1"/>
            </a:solidFill>
          </a:ln>
        </p:spPr>
        <p:txBody>
          <a:bodyPr vert="horz" lIns="91440" tIns="45720" rIns="91440" bIns="45720" rtlCol="0">
            <a:noAutofit/>
          </a:bodyPr>
          <a:lstStyle>
            <a:lvl1pPr marL="227013" indent="-173038" algn="l" defTabSz="685800" rtl="0" eaLnBrk="1" latinLnBrk="0" hangingPunct="1">
              <a:lnSpc>
                <a:spcPct val="120000"/>
              </a:lnSpc>
              <a:spcBef>
                <a:spcPts val="1000"/>
              </a:spcBef>
              <a:buClr>
                <a:schemeClr val="tx2"/>
              </a:buClr>
              <a:buSzPct val="80000"/>
              <a:buFont typeface="Wingdings 3" panose="05040102010807070707" pitchFamily="18" charset="2"/>
              <a:buChar char=""/>
              <a:defRPr sz="2800" kern="1200">
                <a:solidFill>
                  <a:schemeClr val="tx1"/>
                </a:solidFill>
                <a:latin typeface="+mn-lt"/>
                <a:ea typeface="+mn-ea"/>
                <a:cs typeface="+mn-cs"/>
              </a:defRPr>
            </a:lvl1pPr>
            <a:lvl2pPr marL="39846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2400" kern="1200">
                <a:solidFill>
                  <a:schemeClr val="tx1">
                    <a:lumMod val="75000"/>
                    <a:lumOff val="25000"/>
                  </a:schemeClr>
                </a:solidFill>
                <a:latin typeface="+mn-lt"/>
                <a:ea typeface="+mn-ea"/>
                <a:cs typeface="+mn-cs"/>
              </a:defRPr>
            </a:lvl2pPr>
            <a:lvl3pPr marL="56991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2000" kern="1200">
                <a:solidFill>
                  <a:schemeClr val="tx1">
                    <a:lumMod val="75000"/>
                    <a:lumOff val="25000"/>
                  </a:schemeClr>
                </a:solidFill>
                <a:latin typeface="+mn-lt"/>
                <a:ea typeface="+mn-ea"/>
                <a:cs typeface="+mn-cs"/>
              </a:defRPr>
            </a:lvl3pPr>
            <a:lvl4pPr marL="742950" indent="-173038"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4pPr>
            <a:lvl5pPr marL="914400"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a:lstStyle>
          <a:p>
            <a:pPr>
              <a:lnSpc>
                <a:spcPts val="1600"/>
              </a:lnSpc>
              <a:spcBef>
                <a:spcPts val="0"/>
              </a:spcBef>
              <a:spcAft>
                <a:spcPts val="600"/>
              </a:spcAft>
            </a:pPr>
            <a:r>
              <a:rPr lang="en-US" sz="1600" dirty="0"/>
              <a:t>The constitutional rationale for selective support of pure scientific research lies primarily in the </a:t>
            </a:r>
            <a:r>
              <a:rPr lang="en-US" sz="1600" u="sng" dirty="0">
                <a:solidFill>
                  <a:srgbClr val="C00000"/>
                </a:solidFill>
              </a:rPr>
              <a:t>stimulation of educational initiatives that train the scientists and engineers</a:t>
            </a:r>
            <a:r>
              <a:rPr lang="en-US" sz="1600" dirty="0"/>
              <a:t> that serve constitutional functions, particularly national security.</a:t>
            </a:r>
            <a:endParaRPr lang="en-US" sz="2000" b="1" dirty="0">
              <a:latin typeface="Calibri" panose="020F0502020204030204" pitchFamily="34" charset="0"/>
            </a:endParaRPr>
          </a:p>
        </p:txBody>
      </p:sp>
      <p:sp>
        <p:nvSpPr>
          <p:cNvPr id="2" name="Content Placeholder 1">
            <a:extLst>
              <a:ext uri="{FF2B5EF4-FFF2-40B4-BE49-F238E27FC236}">
                <a16:creationId xmlns:a16="http://schemas.microsoft.com/office/drawing/2014/main" id="{9EEE65D9-A208-43C5-8F80-0AB42159E6C3}"/>
              </a:ext>
            </a:extLst>
          </p:cNvPr>
          <p:cNvSpPr txBox="1">
            <a:spLocks/>
          </p:cNvSpPr>
          <p:nvPr/>
        </p:nvSpPr>
        <p:spPr>
          <a:xfrm>
            <a:off x="270106" y="3752423"/>
            <a:ext cx="8527583" cy="2372031"/>
          </a:xfrm>
          <a:prstGeom prst="rect">
            <a:avLst/>
          </a:prstGeom>
          <a:ln>
            <a:solidFill>
              <a:schemeClr val="tx1"/>
            </a:solidFill>
          </a:ln>
        </p:spPr>
        <p:txBody>
          <a:bodyPr vert="horz" lIns="91440" tIns="45720" rIns="91440" bIns="45720" rtlCol="0">
            <a:noAutofit/>
          </a:bodyPr>
          <a:lstStyle>
            <a:lvl1pPr marL="227013" indent="-173038" algn="l" defTabSz="685800" rtl="0" eaLnBrk="1" latinLnBrk="0" hangingPunct="1">
              <a:lnSpc>
                <a:spcPct val="120000"/>
              </a:lnSpc>
              <a:spcBef>
                <a:spcPts val="1000"/>
              </a:spcBef>
              <a:buClr>
                <a:schemeClr val="tx2"/>
              </a:buClr>
              <a:buSzPct val="80000"/>
              <a:buFont typeface="Wingdings 3" panose="05040102010807070707" pitchFamily="18" charset="2"/>
              <a:buChar char=""/>
              <a:defRPr sz="2800" kern="1200">
                <a:solidFill>
                  <a:schemeClr val="tx1"/>
                </a:solidFill>
                <a:latin typeface="+mn-lt"/>
                <a:ea typeface="+mn-ea"/>
                <a:cs typeface="+mn-cs"/>
              </a:defRPr>
            </a:lvl1pPr>
            <a:lvl2pPr marL="39846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2400" kern="1200">
                <a:solidFill>
                  <a:schemeClr val="tx1">
                    <a:lumMod val="75000"/>
                    <a:lumOff val="25000"/>
                  </a:schemeClr>
                </a:solidFill>
                <a:latin typeface="+mn-lt"/>
                <a:ea typeface="+mn-ea"/>
                <a:cs typeface="+mn-cs"/>
              </a:defRPr>
            </a:lvl2pPr>
            <a:lvl3pPr marL="56991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2000" kern="1200">
                <a:solidFill>
                  <a:schemeClr val="tx1">
                    <a:lumMod val="75000"/>
                    <a:lumOff val="25000"/>
                  </a:schemeClr>
                </a:solidFill>
                <a:latin typeface="+mn-lt"/>
                <a:ea typeface="+mn-ea"/>
                <a:cs typeface="+mn-cs"/>
              </a:defRPr>
            </a:lvl3pPr>
            <a:lvl4pPr marL="742950" indent="-173038"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4pPr>
            <a:lvl5pPr marL="914400"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a:lstStyle>
          <a:p>
            <a:pPr>
              <a:lnSpc>
                <a:spcPts val="1600"/>
              </a:lnSpc>
              <a:spcBef>
                <a:spcPts val="600"/>
              </a:spcBef>
              <a:spcAft>
                <a:spcPts val="300"/>
              </a:spcAft>
            </a:pPr>
            <a:r>
              <a:rPr lang="en-US" sz="1600" b="1" dirty="0"/>
              <a:t>Lobbying (</a:t>
            </a:r>
            <a:r>
              <a:rPr lang="en-US" sz="1600" b="1" dirty="0">
                <a:hlinkClick r:id="rId6"/>
              </a:rPr>
              <a:t>http://energy.gov/management/lobbying</a:t>
            </a:r>
            <a:r>
              <a:rPr lang="en-US" sz="1600" b="1" dirty="0"/>
              <a:t>)</a:t>
            </a:r>
          </a:p>
          <a:p>
            <a:pPr lvl="1">
              <a:lnSpc>
                <a:spcPts val="1600"/>
              </a:lnSpc>
              <a:spcBef>
                <a:spcPts val="0"/>
              </a:spcBef>
            </a:pPr>
            <a:r>
              <a:rPr lang="en-US" sz="1500" dirty="0"/>
              <a:t>Generally prohibited from contacting or encouraging others to contact a state or federal legislator or executive branch official in an attempt to influence the enactment or modification of legislation or other specified activities</a:t>
            </a:r>
          </a:p>
          <a:p>
            <a:pPr>
              <a:lnSpc>
                <a:spcPts val="1600"/>
              </a:lnSpc>
              <a:spcBef>
                <a:spcPts val="600"/>
              </a:spcBef>
              <a:spcAft>
                <a:spcPts val="300"/>
              </a:spcAft>
            </a:pPr>
            <a:r>
              <a:rPr lang="en-US" sz="1600" b="1" dirty="0"/>
              <a:t>Partisan Political Activity (</a:t>
            </a:r>
            <a:r>
              <a:rPr lang="en-US" sz="1600" b="1" dirty="0">
                <a:hlinkClick r:id="rId7"/>
              </a:rPr>
              <a:t>https://osc.gov/Pages/HatchAct.aspx</a:t>
            </a:r>
            <a:r>
              <a:rPr lang="en-US" sz="1600" b="1" dirty="0"/>
              <a:t>)</a:t>
            </a:r>
          </a:p>
          <a:p>
            <a:pPr lvl="1">
              <a:lnSpc>
                <a:spcPts val="1600"/>
              </a:lnSpc>
              <a:spcBef>
                <a:spcPts val="0"/>
              </a:spcBef>
              <a:spcAft>
                <a:spcPts val="600"/>
              </a:spcAft>
            </a:pPr>
            <a:r>
              <a:rPr lang="en-US" sz="1500" dirty="0"/>
              <a:t>In general, executive branch federal employees may not:</a:t>
            </a:r>
          </a:p>
          <a:p>
            <a:pPr lvl="2">
              <a:lnSpc>
                <a:spcPts val="1600"/>
              </a:lnSpc>
              <a:spcBef>
                <a:spcPts val="0"/>
              </a:spcBef>
              <a:spcAft>
                <a:spcPts val="0"/>
              </a:spcAft>
            </a:pPr>
            <a:r>
              <a:rPr lang="en-US" sz="1400" dirty="0">
                <a:solidFill>
                  <a:schemeClr val="accent1"/>
                </a:solidFill>
              </a:rPr>
              <a:t>Use official authority or influence to interfere with an election</a:t>
            </a:r>
          </a:p>
          <a:p>
            <a:pPr lvl="2">
              <a:lnSpc>
                <a:spcPts val="1600"/>
              </a:lnSpc>
              <a:spcBef>
                <a:spcPts val="0"/>
              </a:spcBef>
              <a:spcAft>
                <a:spcPts val="0"/>
              </a:spcAft>
            </a:pPr>
            <a:r>
              <a:rPr lang="en-US" sz="1400" dirty="0">
                <a:solidFill>
                  <a:schemeClr val="accent1"/>
                </a:solidFill>
              </a:rPr>
              <a:t>Solicit or discourage political activity of anyone with business before their agency</a:t>
            </a:r>
          </a:p>
          <a:p>
            <a:pPr lvl="2">
              <a:lnSpc>
                <a:spcPts val="1600"/>
              </a:lnSpc>
              <a:spcBef>
                <a:spcPts val="0"/>
              </a:spcBef>
              <a:spcAft>
                <a:spcPts val="0"/>
              </a:spcAft>
            </a:pPr>
            <a:r>
              <a:rPr lang="en-US" sz="1400" dirty="0">
                <a:solidFill>
                  <a:schemeClr val="accent1"/>
                </a:solidFill>
              </a:rPr>
              <a:t>Engage in political activity while: on duty, in a government office, wearing an official uniform, or using a government vehicle</a:t>
            </a:r>
          </a:p>
          <a:p>
            <a:pPr lvl="1">
              <a:lnSpc>
                <a:spcPts val="1600"/>
              </a:lnSpc>
              <a:spcBef>
                <a:spcPts val="0"/>
              </a:spcBef>
              <a:spcAft>
                <a:spcPts val="600"/>
              </a:spcAft>
            </a:pPr>
            <a:endParaRPr lang="en-US" sz="900" dirty="0">
              <a:latin typeface="Calibri" panose="020F0502020204030204" pitchFamily="34" charset="0"/>
            </a:endParaRPr>
          </a:p>
        </p:txBody>
      </p:sp>
      <p:sp>
        <p:nvSpPr>
          <p:cNvPr id="4" name="TextBox 3">
            <a:extLst>
              <a:ext uri="{FF2B5EF4-FFF2-40B4-BE49-F238E27FC236}">
                <a16:creationId xmlns:a16="http://schemas.microsoft.com/office/drawing/2014/main" id="{67FEAE37-1804-416E-BB48-7A52111709B8}"/>
              </a:ext>
            </a:extLst>
          </p:cNvPr>
          <p:cNvSpPr txBox="1"/>
          <p:nvPr/>
        </p:nvSpPr>
        <p:spPr>
          <a:xfrm>
            <a:off x="7421401" y="134950"/>
            <a:ext cx="1156205" cy="523220"/>
          </a:xfrm>
          <a:prstGeom prst="rect">
            <a:avLst/>
          </a:prstGeom>
          <a:solidFill>
            <a:schemeClr val="accent1">
              <a:lumMod val="20000"/>
              <a:lumOff val="80000"/>
            </a:schemeClr>
          </a:solidFill>
        </p:spPr>
        <p:txBody>
          <a:bodyPr wrap="square" rtlCol="0">
            <a:spAutoFit/>
          </a:bodyPr>
          <a:lstStyle/>
          <a:p>
            <a:r>
              <a:rPr lang="en-US" sz="1400" b="1" dirty="0">
                <a:solidFill>
                  <a:srgbClr val="2744BF"/>
                </a:solidFill>
              </a:rPr>
              <a:t>More in back-up</a:t>
            </a:r>
          </a:p>
        </p:txBody>
      </p:sp>
    </p:spTree>
    <p:extLst>
      <p:ext uri="{BB962C8B-B14F-4D97-AF65-F5344CB8AC3E}">
        <p14:creationId xmlns:p14="http://schemas.microsoft.com/office/powerpoint/2010/main" val="3395131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HEP Role in Congressional Process</a:t>
            </a:r>
          </a:p>
        </p:txBody>
      </p:sp>
      <p:sp>
        <p:nvSpPr>
          <p:cNvPr id="2" name="Content Placeholder 1"/>
          <p:cNvSpPr>
            <a:spLocks noGrp="1"/>
          </p:cNvSpPr>
          <p:nvPr>
            <p:ph idx="1"/>
          </p:nvPr>
        </p:nvSpPr>
        <p:spPr>
          <a:xfrm>
            <a:off x="249786" y="901723"/>
            <a:ext cx="8840495" cy="5655849"/>
          </a:xfrm>
        </p:spPr>
        <p:txBody>
          <a:bodyPr>
            <a:normAutofit fontScale="70000" lnSpcReduction="20000"/>
          </a:bodyPr>
          <a:lstStyle/>
          <a:p>
            <a:r>
              <a:rPr lang="en-US" dirty="0"/>
              <a:t>The budget narrative provides the justification for the level of support in the President’s Budget Request</a:t>
            </a:r>
          </a:p>
          <a:p>
            <a:pPr lvl="1"/>
            <a:r>
              <a:rPr lang="en-US" sz="2600" dirty="0">
                <a:solidFill>
                  <a:schemeClr val="tx1"/>
                </a:solidFill>
              </a:rPr>
              <a:t>Narrative provides overview of the HEP program, highlights </a:t>
            </a:r>
            <a:br>
              <a:rPr lang="en-US" sz="2600" dirty="0">
                <a:solidFill>
                  <a:schemeClr val="tx1"/>
                </a:solidFill>
              </a:rPr>
            </a:br>
            <a:r>
              <a:rPr lang="en-US" sz="2600" dirty="0">
                <a:solidFill>
                  <a:schemeClr val="tx1"/>
                </a:solidFill>
              </a:rPr>
              <a:t>from the past year, and discussion of:</a:t>
            </a:r>
          </a:p>
          <a:p>
            <a:pPr lvl="2"/>
            <a:r>
              <a:rPr lang="en-US" sz="2300" dirty="0">
                <a:solidFill>
                  <a:srgbClr val="0070C0"/>
                </a:solidFill>
              </a:rPr>
              <a:t>Line Item Construction, Major Items of Equipment, New Initiatives or New Starts, Facilities Operations, and Research program priorities</a:t>
            </a:r>
          </a:p>
          <a:p>
            <a:pPr lvl="1"/>
            <a:r>
              <a:rPr lang="en-US" sz="2600" dirty="0">
                <a:solidFill>
                  <a:schemeClr val="tx1"/>
                </a:solidFill>
              </a:rPr>
              <a:t>Detailed funding of Budget Request vs. Prior Year Request (or Enacted)</a:t>
            </a:r>
          </a:p>
          <a:p>
            <a:pPr lvl="1"/>
            <a:r>
              <a:rPr lang="en-US" sz="2600" dirty="0">
                <a:solidFill>
                  <a:schemeClr val="tx1"/>
                </a:solidFill>
              </a:rPr>
              <a:t>“Explanation of Changes”</a:t>
            </a:r>
          </a:p>
          <a:p>
            <a:pPr lvl="2"/>
            <a:r>
              <a:rPr lang="en-US" sz="2300" b="1" dirty="0">
                <a:solidFill>
                  <a:srgbClr val="00B050"/>
                </a:solidFill>
              </a:rPr>
              <a:t>Additional scope of work (Increase) or </a:t>
            </a:r>
            <a:r>
              <a:rPr lang="en-US" sz="2300" b="1" dirty="0">
                <a:solidFill>
                  <a:srgbClr val="C00000"/>
                </a:solidFill>
              </a:rPr>
              <a:t>Emphasis/Focus/Priority (Decrease)</a:t>
            </a:r>
          </a:p>
          <a:p>
            <a:pPr lvl="2"/>
            <a:r>
              <a:rPr lang="en-US" sz="2300" dirty="0">
                <a:solidFill>
                  <a:srgbClr val="0070C0"/>
                </a:solidFill>
              </a:rPr>
              <a:t>Focus on what can be done, with priorities</a:t>
            </a:r>
          </a:p>
          <a:p>
            <a:pPr>
              <a:spcBef>
                <a:spcPts val="300"/>
              </a:spcBef>
            </a:pPr>
            <a:r>
              <a:rPr lang="en-US" dirty="0"/>
              <a:t>Agencies usually invited to brief Congress on budget request</a:t>
            </a:r>
          </a:p>
          <a:p>
            <a:pPr lvl="1"/>
            <a:r>
              <a:rPr lang="en-US" sz="2600" dirty="0">
                <a:solidFill>
                  <a:schemeClr val="tx1"/>
                </a:solidFill>
              </a:rPr>
              <a:t>Opportunity to reinforce overall strategy. Highlight key elements of request</a:t>
            </a:r>
          </a:p>
          <a:p>
            <a:pPr lvl="2"/>
            <a:r>
              <a:rPr lang="en-US" sz="2300" dirty="0">
                <a:solidFill>
                  <a:srgbClr val="7030A0"/>
                </a:solidFill>
              </a:rPr>
              <a:t>Congress must individually approve each DOE project &gt;$5M</a:t>
            </a:r>
          </a:p>
          <a:p>
            <a:pPr lvl="1"/>
            <a:r>
              <a:rPr lang="en-US" sz="2600" dirty="0">
                <a:solidFill>
                  <a:schemeClr val="tx1"/>
                </a:solidFill>
              </a:rPr>
              <a:t>Informational request for additional detail</a:t>
            </a:r>
          </a:p>
          <a:p>
            <a:pPr lvl="1"/>
            <a:r>
              <a:rPr lang="en-US" sz="2600" dirty="0">
                <a:solidFill>
                  <a:schemeClr val="tx1"/>
                </a:solidFill>
              </a:rPr>
              <a:t>Respond to requests regarding impact of alternative funding decisions</a:t>
            </a:r>
          </a:p>
        </p:txBody>
      </p:sp>
      <p:sp>
        <p:nvSpPr>
          <p:cNvPr id="7" name="Footer Placeholder 6"/>
          <p:cNvSpPr>
            <a:spLocks noGrp="1"/>
          </p:cNvSpPr>
          <p:nvPr>
            <p:ph type="ftr" sz="quarter" idx="11"/>
          </p:nvPr>
        </p:nvSpPr>
        <p:spPr/>
        <p:txBody>
          <a:bodyPr/>
          <a:lstStyle/>
          <a:p>
            <a:r>
              <a:rPr lang="en-US"/>
              <a:t>HEP @ 53rd Annual Users Mtg</a:t>
            </a:r>
            <a:endParaRPr lang="en-US" dirty="0"/>
          </a:p>
        </p:txBody>
      </p:sp>
      <p:sp>
        <p:nvSpPr>
          <p:cNvPr id="8" name="Slide Number Placeholder 7"/>
          <p:cNvSpPr>
            <a:spLocks noGrp="1"/>
          </p:cNvSpPr>
          <p:nvPr>
            <p:ph type="sldNum" sz="quarter" idx="12"/>
          </p:nvPr>
        </p:nvSpPr>
        <p:spPr/>
        <p:txBody>
          <a:bodyPr/>
          <a:lstStyle/>
          <a:p>
            <a:fld id="{26CA2777-A89F-4130-B308-73BB65955918}" type="slidenum">
              <a:rPr lang="en-US" smtClean="0"/>
              <a:pPr/>
              <a:t>60</a:t>
            </a:fld>
            <a:endParaRPr lang="en-US" dirty="0"/>
          </a:p>
        </p:txBody>
      </p:sp>
      <p:sp>
        <p:nvSpPr>
          <p:cNvPr id="4" name="Date Placeholder 3">
            <a:extLst>
              <a:ext uri="{FF2B5EF4-FFF2-40B4-BE49-F238E27FC236}">
                <a16:creationId xmlns:a16="http://schemas.microsoft.com/office/drawing/2014/main" id="{B458F317-87C2-45E7-A261-90E5A5A6216A}"/>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34397608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Impacts of a Continuing Resolution</a:t>
            </a:r>
          </a:p>
        </p:txBody>
      </p:sp>
      <p:sp>
        <p:nvSpPr>
          <p:cNvPr id="2" name="Content Placeholder 1"/>
          <p:cNvSpPr>
            <a:spLocks noGrp="1"/>
          </p:cNvSpPr>
          <p:nvPr>
            <p:ph idx="1"/>
          </p:nvPr>
        </p:nvSpPr>
        <p:spPr>
          <a:xfrm>
            <a:off x="467278" y="1017331"/>
            <a:ext cx="8542553" cy="5290724"/>
          </a:xfrm>
        </p:spPr>
        <p:txBody>
          <a:bodyPr>
            <a:normAutofit fontScale="70000" lnSpcReduction="20000"/>
          </a:bodyPr>
          <a:lstStyle/>
          <a:p>
            <a:r>
              <a:rPr lang="en-US" dirty="0"/>
              <a:t>If the U.S. Congress and the President have not passed all appropriations bills by September 30, a Continuing Resolution (CR) may be passed to avoid a U.S. Government shutdown</a:t>
            </a:r>
          </a:p>
          <a:p>
            <a:pPr lvl="1"/>
            <a:r>
              <a:rPr lang="en-US" sz="2100" dirty="0"/>
              <a:t>Must pass some level of appropriations to have legal authority to spend money!</a:t>
            </a:r>
          </a:p>
          <a:p>
            <a:pPr lvl="1"/>
            <a:r>
              <a:rPr lang="en-US" sz="2100" dirty="0"/>
              <a:t>CRs typically extend level of funding from the previous year for a set amount of time </a:t>
            </a:r>
            <a:r>
              <a:rPr lang="en-US" sz="2100" i="1" dirty="0"/>
              <a:t>with </a:t>
            </a:r>
            <a:r>
              <a:rPr lang="en-US" sz="2100" b="1" i="1" dirty="0"/>
              <a:t>no significant programmatic changes </a:t>
            </a:r>
            <a:r>
              <a:rPr lang="en-US" sz="2100" b="1" dirty="0"/>
              <a:t>(a.k.a. “no new starts”)</a:t>
            </a:r>
          </a:p>
          <a:p>
            <a:r>
              <a:rPr lang="en-US" dirty="0"/>
              <a:t>Therefore, a </a:t>
            </a:r>
            <a:r>
              <a:rPr lang="en-US" b="1" dirty="0"/>
              <a:t>CR may impede the start of new projects</a:t>
            </a:r>
          </a:p>
          <a:p>
            <a:pPr lvl="1"/>
            <a:r>
              <a:rPr lang="en-US" sz="2100" dirty="0"/>
              <a:t>Projects with total cost &gt;$5M must be approved by Congress in an appropriations bill before funding can begin</a:t>
            </a:r>
          </a:p>
          <a:p>
            <a:pPr lvl="1"/>
            <a:r>
              <a:rPr lang="en-US" sz="2100" dirty="0"/>
              <a:t>It is possible, though not typical, for CRs to include “anomalies” that would allow new starts</a:t>
            </a:r>
          </a:p>
          <a:p>
            <a:r>
              <a:rPr lang="en-US" dirty="0"/>
              <a:t>A </a:t>
            </a:r>
            <a:r>
              <a:rPr lang="en-US" b="1" dirty="0"/>
              <a:t>CR may also impact the ramp-up of new projects</a:t>
            </a:r>
          </a:p>
          <a:p>
            <a:pPr lvl="1"/>
            <a:r>
              <a:rPr lang="en-US" sz="2100" dirty="0"/>
              <a:t>DOE is committed to the successful execution of projects that have reached </a:t>
            </a:r>
            <a:br>
              <a:rPr lang="en-US" sz="2100" dirty="0"/>
            </a:br>
            <a:r>
              <a:rPr lang="en-US" sz="2100" dirty="0"/>
              <a:t>CD-2 and aims to provide the baseline funding profile</a:t>
            </a:r>
          </a:p>
          <a:p>
            <a:pPr lvl="1"/>
            <a:r>
              <a:rPr lang="en-US" sz="2100" dirty="0"/>
              <a:t>Projects that have not reached CD-2 are most likely to be impacted under a CR</a:t>
            </a:r>
          </a:p>
          <a:p>
            <a:r>
              <a:rPr lang="en-US" dirty="0"/>
              <a:t>A </a:t>
            </a:r>
            <a:r>
              <a:rPr lang="en-US" b="1" dirty="0"/>
              <a:t>CR may also impact future-year planning</a:t>
            </a:r>
            <a:r>
              <a:rPr lang="en-US" dirty="0"/>
              <a:t>…</a:t>
            </a:r>
          </a:p>
          <a:p>
            <a:endParaRPr lang="en-US" sz="1200" dirty="0"/>
          </a:p>
        </p:txBody>
      </p:sp>
      <p:sp>
        <p:nvSpPr>
          <p:cNvPr id="6" name="Footer Placeholder 5"/>
          <p:cNvSpPr>
            <a:spLocks noGrp="1"/>
          </p:cNvSpPr>
          <p:nvPr>
            <p:ph type="ftr" sz="quarter" idx="11"/>
          </p:nvPr>
        </p:nvSpPr>
        <p:spPr/>
        <p:txBody>
          <a:bodyPr/>
          <a:lstStyle/>
          <a:p>
            <a:r>
              <a:rPr lang="en-US"/>
              <a:t>HEP @ 53rd Annual Users Mtg</a:t>
            </a:r>
            <a:endParaRPr lang="en-US" dirty="0"/>
          </a:p>
        </p:txBody>
      </p:sp>
      <p:sp>
        <p:nvSpPr>
          <p:cNvPr id="7" name="Slide Number Placeholder 6"/>
          <p:cNvSpPr>
            <a:spLocks noGrp="1"/>
          </p:cNvSpPr>
          <p:nvPr>
            <p:ph type="sldNum" sz="quarter" idx="12"/>
          </p:nvPr>
        </p:nvSpPr>
        <p:spPr/>
        <p:txBody>
          <a:bodyPr/>
          <a:lstStyle/>
          <a:p>
            <a:fld id="{26CA2777-A89F-4130-B308-73BB65955918}" type="slidenum">
              <a:rPr lang="en-US" smtClean="0"/>
              <a:pPr/>
              <a:t>61</a:t>
            </a:fld>
            <a:endParaRPr lang="en-US" dirty="0"/>
          </a:p>
        </p:txBody>
      </p:sp>
      <p:sp>
        <p:nvSpPr>
          <p:cNvPr id="4" name="Date Placeholder 3">
            <a:extLst>
              <a:ext uri="{FF2B5EF4-FFF2-40B4-BE49-F238E27FC236}">
                <a16:creationId xmlns:a16="http://schemas.microsoft.com/office/drawing/2014/main" id="{829C116D-AE64-4C71-B7B5-350ABB7A9B4A}"/>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25168338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40204-2F8A-4441-910C-820F208B17BC}"/>
              </a:ext>
            </a:extLst>
          </p:cNvPr>
          <p:cNvSpPr>
            <a:spLocks noGrp="1"/>
          </p:cNvSpPr>
          <p:nvPr>
            <p:ph type="title"/>
          </p:nvPr>
        </p:nvSpPr>
        <p:spPr/>
        <p:txBody>
          <a:bodyPr>
            <a:normAutofit fontScale="90000"/>
          </a:bodyPr>
          <a:lstStyle/>
          <a:p>
            <a:r>
              <a:rPr lang="en-US" dirty="0"/>
              <a:t>Number of Continuing Resolutions: </a:t>
            </a:r>
            <a:br>
              <a:rPr lang="en-US" dirty="0"/>
            </a:br>
            <a:r>
              <a:rPr lang="en-US" dirty="0"/>
              <a:t>FY 1999 – FY 2020</a:t>
            </a:r>
          </a:p>
        </p:txBody>
      </p:sp>
      <p:pic>
        <p:nvPicPr>
          <p:cNvPr id="7" name="Content Placeholder 6">
            <a:extLst>
              <a:ext uri="{FF2B5EF4-FFF2-40B4-BE49-F238E27FC236}">
                <a16:creationId xmlns:a16="http://schemas.microsoft.com/office/drawing/2014/main" id="{CC3F277D-6F1F-4235-BBAA-49856D454829}"/>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0"/>
            <a:ext cx="9144000" cy="6854010"/>
          </a:xfrm>
        </p:spPr>
      </p:pic>
      <p:sp>
        <p:nvSpPr>
          <p:cNvPr id="8" name="TextBox 7">
            <a:extLst>
              <a:ext uri="{FF2B5EF4-FFF2-40B4-BE49-F238E27FC236}">
                <a16:creationId xmlns:a16="http://schemas.microsoft.com/office/drawing/2014/main" id="{5578096A-C0C9-4F64-891C-6AEE09D498CB}"/>
              </a:ext>
            </a:extLst>
          </p:cNvPr>
          <p:cNvSpPr txBox="1"/>
          <p:nvPr/>
        </p:nvSpPr>
        <p:spPr>
          <a:xfrm>
            <a:off x="5717629" y="1438582"/>
            <a:ext cx="3184634" cy="1323439"/>
          </a:xfrm>
          <a:prstGeom prst="rect">
            <a:avLst/>
          </a:prstGeom>
          <a:noFill/>
          <a:ln>
            <a:solidFill>
              <a:schemeClr val="tx1"/>
            </a:solidFill>
          </a:ln>
        </p:spPr>
        <p:txBody>
          <a:bodyPr wrap="square" rtlCol="0">
            <a:spAutoFit/>
          </a:bodyPr>
          <a:lstStyle/>
          <a:p>
            <a:r>
              <a:rPr lang="en-US" sz="1600" b="1" dirty="0">
                <a:latin typeface="Calibri" panose="020F0502020204030204" pitchFamily="34" charset="0"/>
              </a:rPr>
              <a:t>Between fiscal year 1977 and fiscal year 2018, Congress only passed all twelve regular appropriations bills on time in four years - fiscal years </a:t>
            </a:r>
            <a:r>
              <a:rPr lang="en-US" sz="1600" b="1" dirty="0">
                <a:solidFill>
                  <a:srgbClr val="0070C0"/>
                </a:solidFill>
                <a:latin typeface="Calibri" panose="020F0502020204030204" pitchFamily="34" charset="0"/>
              </a:rPr>
              <a:t>1977, 1989, 1995, and 1997.</a:t>
            </a:r>
          </a:p>
        </p:txBody>
      </p:sp>
      <p:sp>
        <p:nvSpPr>
          <p:cNvPr id="9" name="TextBox 8">
            <a:extLst>
              <a:ext uri="{FF2B5EF4-FFF2-40B4-BE49-F238E27FC236}">
                <a16:creationId xmlns:a16="http://schemas.microsoft.com/office/drawing/2014/main" id="{29970FD1-AE00-4E13-B81B-A60B7DA51661}"/>
              </a:ext>
            </a:extLst>
          </p:cNvPr>
          <p:cNvSpPr txBox="1"/>
          <p:nvPr/>
        </p:nvSpPr>
        <p:spPr>
          <a:xfrm>
            <a:off x="5717630" y="2934851"/>
            <a:ext cx="3184633" cy="1569660"/>
          </a:xfrm>
          <a:prstGeom prst="rect">
            <a:avLst/>
          </a:prstGeom>
          <a:noFill/>
          <a:ln>
            <a:solidFill>
              <a:schemeClr val="tx1"/>
            </a:solidFill>
          </a:ln>
          <a:scene3d>
            <a:camera prst="orthographicFront"/>
            <a:lightRig rig="threePt" dir="t"/>
          </a:scene3d>
          <a:sp3d>
            <a:bevelT/>
          </a:sp3d>
        </p:spPr>
        <p:txBody>
          <a:bodyPr wrap="square" rtlCol="0">
            <a:spAutoFit/>
          </a:bodyPr>
          <a:lstStyle/>
          <a:p>
            <a:r>
              <a:rPr lang="en-US" sz="1600" b="1" dirty="0">
                <a:latin typeface="Calibri" panose="020F0502020204030204" pitchFamily="34" charset="0"/>
              </a:rPr>
              <a:t>In fiscal years </a:t>
            </a:r>
            <a:r>
              <a:rPr lang="en-US" sz="1600" b="1" dirty="0">
                <a:solidFill>
                  <a:srgbClr val="0070C0"/>
                </a:solidFill>
                <a:latin typeface="Calibri" panose="020F0502020204030204" pitchFamily="34" charset="0"/>
              </a:rPr>
              <a:t>2007, 2013, and 2014, </a:t>
            </a:r>
            <a:r>
              <a:rPr lang="en-US" sz="1600" b="1" dirty="0">
                <a:latin typeface="Calibri" panose="020F0502020204030204" pitchFamily="34" charset="0"/>
              </a:rPr>
              <a:t>Congress enacted an extended CR to provide funding for the remainder of the fiscal year, e.g. full-year CR, (not included in the total number).</a:t>
            </a:r>
            <a:endParaRPr lang="en-US" sz="1600" b="1" dirty="0">
              <a:solidFill>
                <a:srgbClr val="0070C0"/>
              </a:solidFill>
              <a:latin typeface="Calibri" panose="020F0502020204030204" pitchFamily="34" charset="0"/>
            </a:endParaRPr>
          </a:p>
        </p:txBody>
      </p:sp>
    </p:spTree>
    <p:extLst>
      <p:ext uri="{BB962C8B-B14F-4D97-AF65-F5344CB8AC3E}">
        <p14:creationId xmlns:p14="http://schemas.microsoft.com/office/powerpoint/2010/main" val="3649962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8" descr="A picture containing indoor, laptop, table, computer&#10;&#10;Description automatically generated">
            <a:extLst>
              <a:ext uri="{FF2B5EF4-FFF2-40B4-BE49-F238E27FC236}">
                <a16:creationId xmlns:a16="http://schemas.microsoft.com/office/drawing/2014/main" id="{E142B00A-05C6-45F3-8889-04507A189C0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52" y="11564"/>
            <a:ext cx="9141848" cy="6846437"/>
          </a:xfrm>
          <a:prstGeom prst="rect">
            <a:avLst/>
          </a:prstGeom>
        </p:spPr>
      </p:pic>
      <p:graphicFrame>
        <p:nvGraphicFramePr>
          <p:cNvPr id="6" name="Table 5"/>
          <p:cNvGraphicFramePr>
            <a:graphicFrameLocks noGrp="1"/>
          </p:cNvGraphicFramePr>
          <p:nvPr/>
        </p:nvGraphicFramePr>
        <p:xfrm>
          <a:off x="-18" y="5439118"/>
          <a:ext cx="9144019" cy="1308931"/>
        </p:xfrm>
        <a:graphic>
          <a:graphicData uri="http://schemas.openxmlformats.org/drawingml/2006/table">
            <a:tbl>
              <a:tblPr/>
              <a:tblGrid>
                <a:gridCol w="839539">
                  <a:extLst>
                    <a:ext uri="{9D8B030D-6E8A-4147-A177-3AD203B41FA5}">
                      <a16:colId xmlns:a16="http://schemas.microsoft.com/office/drawing/2014/main" val="20000"/>
                    </a:ext>
                  </a:extLst>
                </a:gridCol>
                <a:gridCol w="230680">
                  <a:extLst>
                    <a:ext uri="{9D8B030D-6E8A-4147-A177-3AD203B41FA5}">
                      <a16:colId xmlns:a16="http://schemas.microsoft.com/office/drawing/2014/main" val="20001"/>
                    </a:ext>
                  </a:extLst>
                </a:gridCol>
                <a:gridCol w="230680">
                  <a:extLst>
                    <a:ext uri="{9D8B030D-6E8A-4147-A177-3AD203B41FA5}">
                      <a16:colId xmlns:a16="http://schemas.microsoft.com/office/drawing/2014/main" val="20002"/>
                    </a:ext>
                  </a:extLst>
                </a:gridCol>
                <a:gridCol w="230680">
                  <a:extLst>
                    <a:ext uri="{9D8B030D-6E8A-4147-A177-3AD203B41FA5}">
                      <a16:colId xmlns:a16="http://schemas.microsoft.com/office/drawing/2014/main" val="20003"/>
                    </a:ext>
                  </a:extLst>
                </a:gridCol>
                <a:gridCol w="230680">
                  <a:extLst>
                    <a:ext uri="{9D8B030D-6E8A-4147-A177-3AD203B41FA5}">
                      <a16:colId xmlns:a16="http://schemas.microsoft.com/office/drawing/2014/main" val="20004"/>
                    </a:ext>
                  </a:extLst>
                </a:gridCol>
                <a:gridCol w="230680">
                  <a:extLst>
                    <a:ext uri="{9D8B030D-6E8A-4147-A177-3AD203B41FA5}">
                      <a16:colId xmlns:a16="http://schemas.microsoft.com/office/drawing/2014/main" val="20005"/>
                    </a:ext>
                  </a:extLst>
                </a:gridCol>
                <a:gridCol w="230680">
                  <a:extLst>
                    <a:ext uri="{9D8B030D-6E8A-4147-A177-3AD203B41FA5}">
                      <a16:colId xmlns:a16="http://schemas.microsoft.com/office/drawing/2014/main" val="20006"/>
                    </a:ext>
                  </a:extLst>
                </a:gridCol>
                <a:gridCol w="230680">
                  <a:extLst>
                    <a:ext uri="{9D8B030D-6E8A-4147-A177-3AD203B41FA5}">
                      <a16:colId xmlns:a16="http://schemas.microsoft.com/office/drawing/2014/main" val="20007"/>
                    </a:ext>
                  </a:extLst>
                </a:gridCol>
                <a:gridCol w="230680">
                  <a:extLst>
                    <a:ext uri="{9D8B030D-6E8A-4147-A177-3AD203B41FA5}">
                      <a16:colId xmlns:a16="http://schemas.microsoft.com/office/drawing/2014/main" val="20008"/>
                    </a:ext>
                  </a:extLst>
                </a:gridCol>
                <a:gridCol w="230680">
                  <a:extLst>
                    <a:ext uri="{9D8B030D-6E8A-4147-A177-3AD203B41FA5}">
                      <a16:colId xmlns:a16="http://schemas.microsoft.com/office/drawing/2014/main" val="20009"/>
                    </a:ext>
                  </a:extLst>
                </a:gridCol>
                <a:gridCol w="230680">
                  <a:extLst>
                    <a:ext uri="{9D8B030D-6E8A-4147-A177-3AD203B41FA5}">
                      <a16:colId xmlns:a16="http://schemas.microsoft.com/office/drawing/2014/main" val="20010"/>
                    </a:ext>
                  </a:extLst>
                </a:gridCol>
                <a:gridCol w="230680">
                  <a:extLst>
                    <a:ext uri="{9D8B030D-6E8A-4147-A177-3AD203B41FA5}">
                      <a16:colId xmlns:a16="http://schemas.microsoft.com/office/drawing/2014/main" val="20011"/>
                    </a:ext>
                  </a:extLst>
                </a:gridCol>
                <a:gridCol w="230680">
                  <a:extLst>
                    <a:ext uri="{9D8B030D-6E8A-4147-A177-3AD203B41FA5}">
                      <a16:colId xmlns:a16="http://schemas.microsoft.com/office/drawing/2014/main" val="20012"/>
                    </a:ext>
                  </a:extLst>
                </a:gridCol>
                <a:gridCol w="230680">
                  <a:extLst>
                    <a:ext uri="{9D8B030D-6E8A-4147-A177-3AD203B41FA5}">
                      <a16:colId xmlns:a16="http://schemas.microsoft.com/office/drawing/2014/main" val="20013"/>
                    </a:ext>
                  </a:extLst>
                </a:gridCol>
                <a:gridCol w="230680">
                  <a:extLst>
                    <a:ext uri="{9D8B030D-6E8A-4147-A177-3AD203B41FA5}">
                      <a16:colId xmlns:a16="http://schemas.microsoft.com/office/drawing/2014/main" val="20014"/>
                    </a:ext>
                  </a:extLst>
                </a:gridCol>
                <a:gridCol w="230680">
                  <a:extLst>
                    <a:ext uri="{9D8B030D-6E8A-4147-A177-3AD203B41FA5}">
                      <a16:colId xmlns:a16="http://schemas.microsoft.com/office/drawing/2014/main" val="20015"/>
                    </a:ext>
                  </a:extLst>
                </a:gridCol>
                <a:gridCol w="230680">
                  <a:extLst>
                    <a:ext uri="{9D8B030D-6E8A-4147-A177-3AD203B41FA5}">
                      <a16:colId xmlns:a16="http://schemas.microsoft.com/office/drawing/2014/main" val="20016"/>
                    </a:ext>
                  </a:extLst>
                </a:gridCol>
                <a:gridCol w="230680">
                  <a:extLst>
                    <a:ext uri="{9D8B030D-6E8A-4147-A177-3AD203B41FA5}">
                      <a16:colId xmlns:a16="http://schemas.microsoft.com/office/drawing/2014/main" val="20017"/>
                    </a:ext>
                  </a:extLst>
                </a:gridCol>
                <a:gridCol w="230680">
                  <a:extLst>
                    <a:ext uri="{9D8B030D-6E8A-4147-A177-3AD203B41FA5}">
                      <a16:colId xmlns:a16="http://schemas.microsoft.com/office/drawing/2014/main" val="20018"/>
                    </a:ext>
                  </a:extLst>
                </a:gridCol>
                <a:gridCol w="230680">
                  <a:extLst>
                    <a:ext uri="{9D8B030D-6E8A-4147-A177-3AD203B41FA5}">
                      <a16:colId xmlns:a16="http://schemas.microsoft.com/office/drawing/2014/main" val="20019"/>
                    </a:ext>
                  </a:extLst>
                </a:gridCol>
                <a:gridCol w="230680">
                  <a:extLst>
                    <a:ext uri="{9D8B030D-6E8A-4147-A177-3AD203B41FA5}">
                      <a16:colId xmlns:a16="http://schemas.microsoft.com/office/drawing/2014/main" val="20020"/>
                    </a:ext>
                  </a:extLst>
                </a:gridCol>
                <a:gridCol w="230680">
                  <a:extLst>
                    <a:ext uri="{9D8B030D-6E8A-4147-A177-3AD203B41FA5}">
                      <a16:colId xmlns:a16="http://schemas.microsoft.com/office/drawing/2014/main" val="20021"/>
                    </a:ext>
                  </a:extLst>
                </a:gridCol>
                <a:gridCol w="230680">
                  <a:extLst>
                    <a:ext uri="{9D8B030D-6E8A-4147-A177-3AD203B41FA5}">
                      <a16:colId xmlns:a16="http://schemas.microsoft.com/office/drawing/2014/main" val="20022"/>
                    </a:ext>
                  </a:extLst>
                </a:gridCol>
                <a:gridCol w="230680">
                  <a:extLst>
                    <a:ext uri="{9D8B030D-6E8A-4147-A177-3AD203B41FA5}">
                      <a16:colId xmlns:a16="http://schemas.microsoft.com/office/drawing/2014/main" val="20023"/>
                    </a:ext>
                  </a:extLst>
                </a:gridCol>
                <a:gridCol w="230680">
                  <a:extLst>
                    <a:ext uri="{9D8B030D-6E8A-4147-A177-3AD203B41FA5}">
                      <a16:colId xmlns:a16="http://schemas.microsoft.com/office/drawing/2014/main" val="20024"/>
                    </a:ext>
                  </a:extLst>
                </a:gridCol>
                <a:gridCol w="230680">
                  <a:extLst>
                    <a:ext uri="{9D8B030D-6E8A-4147-A177-3AD203B41FA5}">
                      <a16:colId xmlns:a16="http://schemas.microsoft.com/office/drawing/2014/main" val="20025"/>
                    </a:ext>
                  </a:extLst>
                </a:gridCol>
                <a:gridCol w="230680">
                  <a:extLst>
                    <a:ext uri="{9D8B030D-6E8A-4147-A177-3AD203B41FA5}">
                      <a16:colId xmlns:a16="http://schemas.microsoft.com/office/drawing/2014/main" val="20026"/>
                    </a:ext>
                  </a:extLst>
                </a:gridCol>
                <a:gridCol w="230680">
                  <a:extLst>
                    <a:ext uri="{9D8B030D-6E8A-4147-A177-3AD203B41FA5}">
                      <a16:colId xmlns:a16="http://schemas.microsoft.com/office/drawing/2014/main" val="20027"/>
                    </a:ext>
                  </a:extLst>
                </a:gridCol>
                <a:gridCol w="230680">
                  <a:extLst>
                    <a:ext uri="{9D8B030D-6E8A-4147-A177-3AD203B41FA5}">
                      <a16:colId xmlns:a16="http://schemas.microsoft.com/office/drawing/2014/main" val="20028"/>
                    </a:ext>
                  </a:extLst>
                </a:gridCol>
                <a:gridCol w="230680">
                  <a:extLst>
                    <a:ext uri="{9D8B030D-6E8A-4147-A177-3AD203B41FA5}">
                      <a16:colId xmlns:a16="http://schemas.microsoft.com/office/drawing/2014/main" val="20029"/>
                    </a:ext>
                  </a:extLst>
                </a:gridCol>
                <a:gridCol w="230680">
                  <a:extLst>
                    <a:ext uri="{9D8B030D-6E8A-4147-A177-3AD203B41FA5}">
                      <a16:colId xmlns:a16="http://schemas.microsoft.com/office/drawing/2014/main" val="20030"/>
                    </a:ext>
                  </a:extLst>
                </a:gridCol>
                <a:gridCol w="230680">
                  <a:extLst>
                    <a:ext uri="{9D8B030D-6E8A-4147-A177-3AD203B41FA5}">
                      <a16:colId xmlns:a16="http://schemas.microsoft.com/office/drawing/2014/main" val="20031"/>
                    </a:ext>
                  </a:extLst>
                </a:gridCol>
                <a:gridCol w="230680">
                  <a:extLst>
                    <a:ext uri="{9D8B030D-6E8A-4147-A177-3AD203B41FA5}">
                      <a16:colId xmlns:a16="http://schemas.microsoft.com/office/drawing/2014/main" val="20032"/>
                    </a:ext>
                  </a:extLst>
                </a:gridCol>
                <a:gridCol w="230680">
                  <a:extLst>
                    <a:ext uri="{9D8B030D-6E8A-4147-A177-3AD203B41FA5}">
                      <a16:colId xmlns:a16="http://schemas.microsoft.com/office/drawing/2014/main" val="20033"/>
                    </a:ext>
                  </a:extLst>
                </a:gridCol>
                <a:gridCol w="230680">
                  <a:extLst>
                    <a:ext uri="{9D8B030D-6E8A-4147-A177-3AD203B41FA5}">
                      <a16:colId xmlns:a16="http://schemas.microsoft.com/office/drawing/2014/main" val="20034"/>
                    </a:ext>
                  </a:extLst>
                </a:gridCol>
                <a:gridCol w="230680">
                  <a:extLst>
                    <a:ext uri="{9D8B030D-6E8A-4147-A177-3AD203B41FA5}">
                      <a16:colId xmlns:a16="http://schemas.microsoft.com/office/drawing/2014/main" val="20035"/>
                    </a:ext>
                  </a:extLst>
                </a:gridCol>
                <a:gridCol w="230680">
                  <a:extLst>
                    <a:ext uri="{9D8B030D-6E8A-4147-A177-3AD203B41FA5}">
                      <a16:colId xmlns:a16="http://schemas.microsoft.com/office/drawing/2014/main" val="20036"/>
                    </a:ext>
                  </a:extLst>
                </a:gridCol>
              </a:tblGrid>
              <a:tr h="789139">
                <a:tc>
                  <a:txBody>
                    <a:bodyPr/>
                    <a:lstStyle/>
                    <a:p>
                      <a:pPr algn="ctr" fontAlgn="ctr"/>
                      <a:r>
                        <a:rPr lang="en-US" sz="1800" b="1" i="0" u="none" strike="noStrike" dirty="0">
                          <a:solidFill>
                            <a:srgbClr val="000000"/>
                          </a:solidFill>
                          <a:effectLst/>
                          <a:latin typeface="Calibri" panose="020F0502020204030204" pitchFamily="34" charset="0"/>
                        </a:rPr>
                        <a:t>FY 20XX</a:t>
                      </a:r>
                    </a:p>
                    <a:p>
                      <a:pPr algn="ctr" fontAlgn="ctr"/>
                      <a:r>
                        <a:rPr lang="en-US" sz="1800" b="1" i="0" u="none" strike="noStrike" dirty="0">
                          <a:solidFill>
                            <a:srgbClr val="000000"/>
                          </a:solidFill>
                          <a:effectLst/>
                          <a:latin typeface="Calibri" panose="020F0502020204030204" pitchFamily="34" charset="0"/>
                        </a:rPr>
                        <a:t>Budget</a:t>
                      </a:r>
                    </a:p>
                  </a:txBody>
                  <a:tcPr marL="6849" marR="6849" marT="6849"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gridSpan="12">
                  <a:txBody>
                    <a:bodyPr/>
                    <a:lstStyle/>
                    <a:p>
                      <a:pPr algn="ctr" fontAlgn="ctr"/>
                      <a:r>
                        <a:rPr lang="en-US" sz="1800" b="1" i="0" u="none" strike="noStrike" dirty="0">
                          <a:solidFill>
                            <a:schemeClr val="tx1"/>
                          </a:solidFill>
                          <a:effectLst/>
                          <a:latin typeface="Calibri" panose="020F0502020204030204" pitchFamily="34" charset="0"/>
                        </a:rPr>
                        <a:t>DOE Internal Planning with OMB and OSTP Guidance</a:t>
                      </a:r>
                    </a:p>
                  </a:txBody>
                  <a:tcPr marL="6849" marR="6849" marT="6849"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ctr"/>
                      <a:r>
                        <a:rPr lang="en-US" sz="1800" b="1" i="0" u="none" strike="noStrike" dirty="0">
                          <a:solidFill>
                            <a:schemeClr val="tx1"/>
                          </a:solidFill>
                          <a:effectLst/>
                          <a:latin typeface="Calibri" panose="020F0502020204030204" pitchFamily="34" charset="0"/>
                        </a:rPr>
                        <a:t>OMB Review</a:t>
                      </a:r>
                    </a:p>
                  </a:txBody>
                  <a:tcPr marL="6849" marR="6849" marT="6849"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ctr"/>
                      <a:r>
                        <a:rPr lang="en-US" sz="900" b="1" i="0" u="none" strike="noStrike" dirty="0">
                          <a:solidFill>
                            <a:schemeClr val="tx1"/>
                          </a:solidFill>
                          <a:effectLst/>
                          <a:latin typeface="Calibri" panose="020F0502020204030204" pitchFamily="34" charset="0"/>
                        </a:rPr>
                        <a:t>Budget Release </a:t>
                      </a:r>
                    </a:p>
                  </a:txBody>
                  <a:tcPr marL="6849" marR="6849" marT="6849" marB="0" vert="vert27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50000"/>
                      </a:schemeClr>
                    </a:solidFill>
                  </a:tcPr>
                </a:tc>
                <a:tc gridSpan="7">
                  <a:txBody>
                    <a:bodyPr/>
                    <a:lstStyle/>
                    <a:p>
                      <a:pPr algn="ctr" fontAlgn="ctr"/>
                      <a:r>
                        <a:rPr lang="en-US" sz="1600" b="1" i="0" u="none" strike="noStrike" dirty="0">
                          <a:solidFill>
                            <a:srgbClr val="000000"/>
                          </a:solidFill>
                          <a:effectLst/>
                          <a:latin typeface="Calibri" panose="020F0502020204030204" pitchFamily="34" charset="0"/>
                        </a:rPr>
                        <a:t>Congressional Budget and Appropriations</a:t>
                      </a:r>
                    </a:p>
                  </a:txBody>
                  <a:tcPr marL="6849" marR="6849" marT="6849"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2">
                  <a:txBody>
                    <a:bodyPr/>
                    <a:lstStyle/>
                    <a:p>
                      <a:pPr algn="ctr" fontAlgn="ctr"/>
                      <a:r>
                        <a:rPr lang="en-US" sz="1800" b="1" i="0" u="none" strike="noStrike" dirty="0">
                          <a:solidFill>
                            <a:srgbClr val="000000"/>
                          </a:solidFill>
                          <a:effectLst/>
                          <a:latin typeface="Calibri" panose="020F0502020204030204" pitchFamily="34" charset="0"/>
                        </a:rPr>
                        <a:t>Spend the Fiscal Year Budget</a:t>
                      </a:r>
                    </a:p>
                  </a:txBody>
                  <a:tcPr marL="6849" marR="6849" marT="6849"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A9D08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59896">
                <a:tc>
                  <a:txBody>
                    <a:bodyPr/>
                    <a:lstStyle/>
                    <a:p>
                      <a:pPr algn="l" fontAlgn="b"/>
                      <a:endParaRPr lang="en-US" sz="900" b="0" i="0" u="none" strike="noStrike" dirty="0">
                        <a:solidFill>
                          <a:srgbClr val="000000"/>
                        </a:solidFill>
                        <a:effectLst/>
                        <a:latin typeface="Calibri" panose="020F0502020204030204" pitchFamily="34" charset="0"/>
                      </a:endParaRPr>
                    </a:p>
                  </a:txBody>
                  <a:tcPr marL="6849" marR="6849" marT="6849" marB="0" anchor="b">
                    <a:lnL>
                      <a:noFill/>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Oct</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Nov</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Dec</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Jan</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Feb</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Mar</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Apr</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May</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Jun</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Jul</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Aug</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Sep</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Oct</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Nov</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Dec</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Jan</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Feb</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Mar</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Apr</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May</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Jun</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Jul</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Aug</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Sep</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Oct</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Nov</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Dec</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Jan</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Feb</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Mar</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Apr</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May</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Jun</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Jul</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Aug</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Sep</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59896">
                <a:tc>
                  <a:txBody>
                    <a:bodyPr/>
                    <a:lstStyle/>
                    <a:p>
                      <a:pPr algn="l" fontAlgn="b"/>
                      <a:endParaRPr lang="en-US" sz="900" b="0" i="0" u="none" strike="noStrike" dirty="0">
                        <a:solidFill>
                          <a:srgbClr val="000000"/>
                        </a:solidFill>
                        <a:effectLst/>
                        <a:latin typeface="Calibri" panose="020F0502020204030204" pitchFamily="34" charset="0"/>
                      </a:endParaRPr>
                    </a:p>
                  </a:txBody>
                  <a:tcPr marL="6849" marR="6849" marT="6849" marB="0" anchor="b">
                    <a:lnL>
                      <a:noFill/>
                    </a:lnL>
                    <a:lnR w="6350" cap="flat" cmpd="sng" algn="ctr">
                      <a:solidFill>
                        <a:srgbClr val="000000"/>
                      </a:solidFill>
                      <a:prstDash val="solid"/>
                      <a:round/>
                      <a:headEnd type="none" w="med" len="med"/>
                      <a:tailEnd type="none" w="med" len="med"/>
                    </a:lnR>
                    <a:lnT>
                      <a:noFill/>
                    </a:lnT>
                    <a:lnB>
                      <a:noFill/>
                    </a:lnB>
                    <a:solidFill>
                      <a:schemeClr val="bg1"/>
                    </a:solidFill>
                  </a:tcPr>
                </a:tc>
                <a:tc gridSpan="3">
                  <a:txBody>
                    <a:bodyPr/>
                    <a:lstStyle/>
                    <a:p>
                      <a:pPr algn="ctr" fontAlgn="b"/>
                      <a:r>
                        <a:rPr lang="en-US" sz="1400" b="1" i="0" u="none" strike="noStrike" dirty="0">
                          <a:solidFill>
                            <a:srgbClr val="000000"/>
                          </a:solidFill>
                          <a:effectLst/>
                          <a:latin typeface="Calibri" panose="020F0502020204030204" pitchFamily="34" charset="0"/>
                        </a:rPr>
                        <a:t>CY(XX–3)</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hMerge="1">
                  <a:txBody>
                    <a:bodyPr/>
                    <a:lstStyle/>
                    <a:p>
                      <a:endParaRPr lang="en-US"/>
                    </a:p>
                  </a:txBody>
                  <a:tcPr/>
                </a:tc>
                <a:tc hMerge="1">
                  <a:txBody>
                    <a:bodyPr/>
                    <a:lstStyle/>
                    <a:p>
                      <a:endParaRPr lang="en-US"/>
                    </a:p>
                  </a:txBody>
                  <a:tcPr/>
                </a:tc>
                <a:tc gridSpan="12">
                  <a:txBody>
                    <a:bodyPr/>
                    <a:lstStyle/>
                    <a:p>
                      <a:pPr algn="ctr" fontAlgn="b"/>
                      <a:r>
                        <a:rPr lang="en-US" sz="1400" b="1" i="0" u="none" strike="noStrike" dirty="0">
                          <a:solidFill>
                            <a:srgbClr val="000000"/>
                          </a:solidFill>
                          <a:effectLst/>
                          <a:latin typeface="Calibri" panose="020F0502020204030204" pitchFamily="34" charset="0"/>
                        </a:rPr>
                        <a:t>Calendar Year</a:t>
                      </a:r>
                      <a:r>
                        <a:rPr lang="en-US" sz="1400" b="1" i="0" u="none" strike="noStrike" baseline="0" dirty="0">
                          <a:solidFill>
                            <a:srgbClr val="000000"/>
                          </a:solidFill>
                          <a:effectLst/>
                          <a:latin typeface="Calibri" panose="020F0502020204030204" pitchFamily="34" charset="0"/>
                        </a:rPr>
                        <a:t> </a:t>
                      </a:r>
                      <a:r>
                        <a:rPr lang="en-US" sz="1400" b="1" i="0" u="none" strike="noStrike" dirty="0">
                          <a:solidFill>
                            <a:srgbClr val="000000"/>
                          </a:solidFill>
                          <a:effectLst/>
                          <a:latin typeface="Calibri" panose="020F0502020204030204" pitchFamily="34" charset="0"/>
                        </a:rPr>
                        <a:t> (20XX–2)</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2">
                  <a:txBody>
                    <a:bodyPr/>
                    <a:lstStyle/>
                    <a:p>
                      <a:pPr algn="ctr" fontAlgn="b"/>
                      <a:r>
                        <a:rPr lang="en-US" sz="1400" b="1" i="0" u="none" strike="noStrike" dirty="0">
                          <a:solidFill>
                            <a:srgbClr val="000000"/>
                          </a:solidFill>
                          <a:effectLst/>
                          <a:latin typeface="Calibri" panose="020F0502020204030204" pitchFamily="34" charset="0"/>
                        </a:rPr>
                        <a:t>Calendar Year (20XX–1)</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9">
                  <a:txBody>
                    <a:bodyPr/>
                    <a:lstStyle/>
                    <a:p>
                      <a:pPr algn="ctr" fontAlgn="b"/>
                      <a:r>
                        <a:rPr lang="en-US" sz="1400" b="1" i="0" u="none" strike="noStrike" dirty="0">
                          <a:solidFill>
                            <a:srgbClr val="000000"/>
                          </a:solidFill>
                          <a:effectLst/>
                          <a:latin typeface="Calibri" panose="020F0502020204030204" pitchFamily="34" charset="0"/>
                        </a:rPr>
                        <a:t>Calendar</a:t>
                      </a:r>
                      <a:r>
                        <a:rPr lang="en-US" sz="1400" b="1" i="0" u="none" strike="noStrike" baseline="0" dirty="0">
                          <a:solidFill>
                            <a:srgbClr val="000000"/>
                          </a:solidFill>
                          <a:effectLst/>
                          <a:latin typeface="Calibri" panose="020F0502020204030204" pitchFamily="34" charset="0"/>
                        </a:rPr>
                        <a:t> Year 20</a:t>
                      </a:r>
                      <a:r>
                        <a:rPr lang="en-US" sz="1400" b="1" i="0" u="none" strike="noStrike" dirty="0">
                          <a:solidFill>
                            <a:srgbClr val="000000"/>
                          </a:solidFill>
                          <a:effectLst/>
                          <a:latin typeface="Calibri" panose="020F0502020204030204" pitchFamily="34" charset="0"/>
                        </a:rPr>
                        <a:t>XX</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bl>
          </a:graphicData>
        </a:graphic>
      </p:graphicFrame>
      <p:sp>
        <p:nvSpPr>
          <p:cNvPr id="9" name="Title 1"/>
          <p:cNvSpPr txBox="1">
            <a:spLocks/>
          </p:cNvSpPr>
          <p:nvPr/>
        </p:nvSpPr>
        <p:spPr>
          <a:xfrm>
            <a:off x="834380" y="11562"/>
            <a:ext cx="7475220" cy="916766"/>
          </a:xfrm>
          <a:prstGeom prst="rect">
            <a:avLst/>
          </a:prstGeom>
        </p:spPr>
        <p:txBody>
          <a:bodyPr vert="horz" lIns="91440" tIns="45720" rIns="91440" bIns="45720" rtlCol="0" anchor="b">
            <a:noAutofit/>
          </a:bodyPr>
          <a:lstStyle>
            <a:lvl1pPr algn="ctr" defTabSz="685800" rtl="0" eaLnBrk="1" latinLnBrk="0" hangingPunct="1">
              <a:lnSpc>
                <a:spcPct val="85000"/>
              </a:lnSpc>
              <a:spcBef>
                <a:spcPct val="0"/>
              </a:spcBef>
              <a:buNone/>
              <a:defRPr sz="6000" b="1" kern="1200" cap="none" baseline="0">
                <a:solidFill>
                  <a:schemeClr val="tx1">
                    <a:lumMod val="75000"/>
                    <a:lumOff val="25000"/>
                  </a:schemeClr>
                </a:solidFill>
                <a:latin typeface="+mj-lt"/>
                <a:ea typeface="+mj-ea"/>
                <a:cs typeface="+mj-cs"/>
              </a:defRPr>
            </a:lvl1pPr>
          </a:lstStyle>
          <a:p>
            <a:r>
              <a:rPr lang="en-US" dirty="0">
                <a:ln w="25400">
                  <a:solidFill>
                    <a:schemeClr val="tx2"/>
                  </a:solidFill>
                </a:ln>
                <a:solidFill>
                  <a:schemeClr val="bg1"/>
                </a:solidFill>
              </a:rPr>
              <a:t>Execution</a:t>
            </a:r>
          </a:p>
        </p:txBody>
      </p:sp>
    </p:spTree>
    <p:extLst>
      <p:ext uri="{BB962C8B-B14F-4D97-AF65-F5344CB8AC3E}">
        <p14:creationId xmlns:p14="http://schemas.microsoft.com/office/powerpoint/2010/main" val="39156325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Budget Execution</a:t>
            </a:r>
          </a:p>
        </p:txBody>
      </p:sp>
      <p:sp>
        <p:nvSpPr>
          <p:cNvPr id="6" name="Content Placeholder 5"/>
          <p:cNvSpPr>
            <a:spLocks noGrp="1"/>
          </p:cNvSpPr>
          <p:nvPr>
            <p:ph idx="1"/>
          </p:nvPr>
        </p:nvSpPr>
        <p:spPr/>
        <p:txBody>
          <a:bodyPr>
            <a:normAutofit fontScale="92500" lnSpcReduction="20000"/>
          </a:bodyPr>
          <a:lstStyle/>
          <a:p>
            <a:r>
              <a:rPr lang="en-US" sz="2000" dirty="0"/>
              <a:t>Start from the general plan laid out in </a:t>
            </a:r>
            <a:r>
              <a:rPr lang="en-US" sz="2000" dirty="0">
                <a:solidFill>
                  <a:srgbClr val="C00000"/>
                </a:solidFill>
              </a:rPr>
              <a:t>budget formulation</a:t>
            </a:r>
            <a:r>
              <a:rPr lang="en-US" sz="2000" dirty="0"/>
              <a:t>, </a:t>
            </a:r>
            <a:r>
              <a:rPr lang="en-US" sz="2000" dirty="0">
                <a:solidFill>
                  <a:srgbClr val="003399"/>
                </a:solidFill>
              </a:rPr>
              <a:t>modified by the actual appropriation</a:t>
            </a:r>
            <a:r>
              <a:rPr lang="en-US" sz="2000" dirty="0"/>
              <a:t>, taking into account:</a:t>
            </a:r>
          </a:p>
          <a:p>
            <a:pPr lvl="1"/>
            <a:r>
              <a:rPr lang="en-US" sz="1600" dirty="0">
                <a:solidFill>
                  <a:schemeClr val="tx1"/>
                </a:solidFill>
              </a:rPr>
              <a:t>Strategic plan for program (P5, AAAC Decadal Survey)</a:t>
            </a:r>
          </a:p>
          <a:p>
            <a:pPr lvl="1"/>
            <a:r>
              <a:rPr lang="en-US" sz="1600" dirty="0">
                <a:solidFill>
                  <a:schemeClr val="tx1"/>
                </a:solidFill>
              </a:rPr>
              <a:t>Available </a:t>
            </a:r>
            <a:r>
              <a:rPr lang="en-US" sz="1600" b="1" dirty="0">
                <a:solidFill>
                  <a:schemeClr val="tx1"/>
                </a:solidFill>
              </a:rPr>
              <a:t>funding vehicles </a:t>
            </a:r>
            <a:r>
              <a:rPr lang="en-US" sz="1600" dirty="0">
                <a:solidFill>
                  <a:schemeClr val="tx1"/>
                </a:solidFill>
              </a:rPr>
              <a:t>(Grants, Contracts, Cooperative Agreement)</a:t>
            </a:r>
          </a:p>
          <a:p>
            <a:pPr lvl="1"/>
            <a:r>
              <a:rPr lang="en-US" sz="1600" b="1" dirty="0">
                <a:solidFill>
                  <a:schemeClr val="tx1"/>
                </a:solidFill>
              </a:rPr>
              <a:t>Stewardship</a:t>
            </a:r>
            <a:r>
              <a:rPr lang="en-US" sz="1600" dirty="0">
                <a:solidFill>
                  <a:schemeClr val="tx1"/>
                </a:solidFill>
              </a:rPr>
              <a:t> of DOE National Laboratories (SC User Facilities)</a:t>
            </a:r>
          </a:p>
          <a:p>
            <a:pPr lvl="1"/>
            <a:r>
              <a:rPr lang="en-US" sz="1600" dirty="0">
                <a:solidFill>
                  <a:schemeClr val="tx1"/>
                </a:solidFill>
              </a:rPr>
              <a:t>Support for </a:t>
            </a:r>
            <a:r>
              <a:rPr lang="en-US" sz="1600" b="1" dirty="0">
                <a:solidFill>
                  <a:schemeClr val="tx1"/>
                </a:solidFill>
              </a:rPr>
              <a:t>Projects</a:t>
            </a:r>
          </a:p>
          <a:p>
            <a:pPr lvl="1"/>
            <a:r>
              <a:rPr lang="en-US" sz="1600" b="1" dirty="0">
                <a:solidFill>
                  <a:schemeClr val="tx1"/>
                </a:solidFill>
              </a:rPr>
              <a:t>Coordination with partners </a:t>
            </a:r>
            <a:r>
              <a:rPr lang="en-US" sz="1600" dirty="0">
                <a:solidFill>
                  <a:schemeClr val="tx1"/>
                </a:solidFill>
              </a:rPr>
              <a:t>(International, Other Federal, Universities)</a:t>
            </a:r>
          </a:p>
          <a:p>
            <a:pPr lvl="1"/>
            <a:r>
              <a:rPr lang="en-US" sz="1600" b="1" dirty="0">
                <a:solidFill>
                  <a:schemeClr val="tx1"/>
                </a:solidFill>
              </a:rPr>
              <a:t>Diversity, Equity, Inclusion.</a:t>
            </a:r>
          </a:p>
          <a:p>
            <a:pPr lvl="2"/>
            <a:r>
              <a:rPr lang="en-US" sz="1200" dirty="0">
                <a:hlinkClick r:id="rId2"/>
              </a:rPr>
              <a:t>https://science.osti.gov/-/media/ascr/ascac/pdf/meetings/201909/JCarruthers_ASCAC_201909.pdf</a:t>
            </a:r>
            <a:endParaRPr lang="en-US" sz="1200" dirty="0">
              <a:solidFill>
                <a:schemeClr val="tx1"/>
              </a:solidFill>
            </a:endParaRPr>
          </a:p>
          <a:p>
            <a:r>
              <a:rPr lang="en-US" sz="2000" dirty="0"/>
              <a:t>Note that it </a:t>
            </a:r>
            <a:r>
              <a:rPr lang="en-US" sz="2000" dirty="0">
                <a:solidFill>
                  <a:srgbClr val="003399"/>
                </a:solidFill>
              </a:rPr>
              <a:t>typically takes some time to translate Congressional Appropriation into detailed agency-level budgets</a:t>
            </a:r>
            <a:r>
              <a:rPr lang="en-US" sz="2000" dirty="0"/>
              <a:t>:</a:t>
            </a:r>
          </a:p>
          <a:p>
            <a:pPr lvl="1"/>
            <a:r>
              <a:rPr lang="en-US" sz="1600" dirty="0">
                <a:solidFill>
                  <a:schemeClr val="tx1"/>
                </a:solidFill>
              </a:rPr>
              <a:t>Appropriations bills are long and detailed</a:t>
            </a:r>
          </a:p>
          <a:p>
            <a:pPr lvl="1"/>
            <a:r>
              <a:rPr lang="en-US" sz="1600" dirty="0">
                <a:solidFill>
                  <a:schemeClr val="tx1"/>
                </a:solidFill>
              </a:rPr>
              <a:t>If in a CR, have to resolve current spending level versus final Appropriation</a:t>
            </a:r>
          </a:p>
          <a:p>
            <a:pPr lvl="1"/>
            <a:r>
              <a:rPr lang="en-US" sz="1600" dirty="0">
                <a:solidFill>
                  <a:schemeClr val="tx1"/>
                </a:solidFill>
              </a:rPr>
              <a:t>There may be “rescissions” and/or recovery of prior year balances </a:t>
            </a:r>
          </a:p>
          <a:p>
            <a:pPr lvl="1"/>
            <a:r>
              <a:rPr lang="en-US" sz="1600" dirty="0">
                <a:solidFill>
                  <a:schemeClr val="tx1"/>
                </a:solidFill>
              </a:rPr>
              <a:t>Occasionally there are internal contradictions or errors</a:t>
            </a:r>
          </a:p>
          <a:p>
            <a:pPr lvl="1"/>
            <a:r>
              <a:rPr lang="en-US" sz="1600" dirty="0">
                <a:solidFill>
                  <a:schemeClr val="tx1"/>
                </a:solidFill>
              </a:rPr>
              <a:t>Agency CFOs have to resolve all this and get agreement with OMB </a:t>
            </a:r>
            <a:r>
              <a:rPr lang="en-US" sz="1600" b="1" dirty="0">
                <a:solidFill>
                  <a:srgbClr val="C00000"/>
                </a:solidFill>
              </a:rPr>
              <a:t>before issuing current FY “allotments” of budget authority &gt; 2-3 months</a:t>
            </a:r>
          </a:p>
        </p:txBody>
      </p:sp>
      <p:sp>
        <p:nvSpPr>
          <p:cNvPr id="3" name="Footer Placeholder 2"/>
          <p:cNvSpPr>
            <a:spLocks noGrp="1"/>
          </p:cNvSpPr>
          <p:nvPr>
            <p:ph type="ftr" sz="quarter" idx="11"/>
          </p:nvPr>
        </p:nvSpPr>
        <p:spPr/>
        <p:txBody>
          <a:bodyPr/>
          <a:lstStyle/>
          <a:p>
            <a:r>
              <a:rPr lang="en-US"/>
              <a:t>HEP @ 53rd Annual Users Mtg</a:t>
            </a:r>
            <a:endParaRPr lang="en-US" dirty="0"/>
          </a:p>
        </p:txBody>
      </p:sp>
      <p:sp>
        <p:nvSpPr>
          <p:cNvPr id="8" name="Slide Number Placeholder 7"/>
          <p:cNvSpPr>
            <a:spLocks noGrp="1"/>
          </p:cNvSpPr>
          <p:nvPr>
            <p:ph type="sldNum" sz="quarter" idx="12"/>
          </p:nvPr>
        </p:nvSpPr>
        <p:spPr/>
        <p:txBody>
          <a:bodyPr/>
          <a:lstStyle/>
          <a:p>
            <a:fld id="{26CA2777-A89F-4130-B308-73BB65955918}" type="slidenum">
              <a:rPr lang="en-US" smtClean="0"/>
              <a:pPr/>
              <a:t>64</a:t>
            </a:fld>
            <a:endParaRPr lang="en-US" dirty="0"/>
          </a:p>
        </p:txBody>
      </p:sp>
      <p:sp>
        <p:nvSpPr>
          <p:cNvPr id="2" name="Date Placeholder 1">
            <a:extLst>
              <a:ext uri="{FF2B5EF4-FFF2-40B4-BE49-F238E27FC236}">
                <a16:creationId xmlns:a16="http://schemas.microsoft.com/office/drawing/2014/main" id="{F4607A75-60D7-45E1-BDDF-3767A557735C}"/>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25792009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9198449-E4F0-448B-8333-A5F1886B59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01929" y="3611169"/>
            <a:ext cx="5281471" cy="2743583"/>
          </a:xfrm>
          <a:prstGeom prst="rect">
            <a:avLst/>
          </a:prstGeom>
        </p:spPr>
      </p:pic>
      <p:sp>
        <p:nvSpPr>
          <p:cNvPr id="2" name="Title 1"/>
          <p:cNvSpPr>
            <a:spLocks noGrp="1"/>
          </p:cNvSpPr>
          <p:nvPr>
            <p:ph type="title"/>
          </p:nvPr>
        </p:nvSpPr>
        <p:spPr/>
        <p:txBody>
          <a:bodyPr>
            <a:normAutofit/>
          </a:bodyPr>
          <a:lstStyle/>
          <a:p>
            <a:r>
              <a:rPr lang="en-US" sz="3100" dirty="0"/>
              <a:t>Bipartisan Budget Act of 2019 (H.R. 3877)</a:t>
            </a:r>
            <a:br>
              <a:rPr lang="en-US" dirty="0"/>
            </a:br>
            <a:r>
              <a:rPr lang="en-US" sz="1600" dirty="0"/>
              <a:t>Signed on August 2, 2019, includes Budget Resolutions for FY 2020 and FY 2021</a:t>
            </a:r>
          </a:p>
        </p:txBody>
      </p:sp>
      <p:sp>
        <p:nvSpPr>
          <p:cNvPr id="3" name="Content Placeholder 2"/>
          <p:cNvSpPr>
            <a:spLocks noGrp="1"/>
          </p:cNvSpPr>
          <p:nvPr>
            <p:ph idx="1"/>
          </p:nvPr>
        </p:nvSpPr>
        <p:spPr>
          <a:xfrm>
            <a:off x="4957467" y="1066013"/>
            <a:ext cx="3970553" cy="2316881"/>
          </a:xfrm>
        </p:spPr>
        <p:txBody>
          <a:bodyPr>
            <a:normAutofit fontScale="70000" lnSpcReduction="20000"/>
          </a:bodyPr>
          <a:lstStyle/>
          <a:p>
            <a:r>
              <a:rPr lang="en-US" dirty="0"/>
              <a:t>The bill raises the 2011 Budget Control Act (BCA) budget caps for both defense and nondefense for FY 2020 and FY 2021, the final 2 years of the discretionary caps. </a:t>
            </a:r>
          </a:p>
        </p:txBody>
      </p:sp>
      <p:sp>
        <p:nvSpPr>
          <p:cNvPr id="4" name="Footer Placeholder 3"/>
          <p:cNvSpPr>
            <a:spLocks noGrp="1"/>
          </p:cNvSpPr>
          <p:nvPr>
            <p:ph type="ftr" sz="quarter" idx="11"/>
          </p:nvPr>
        </p:nvSpPr>
        <p:spPr/>
        <p:txBody>
          <a:bodyPr/>
          <a:lstStyle/>
          <a:p>
            <a:r>
              <a:rPr lang="en-US"/>
              <a:t>HEP @ 53rd Annual Users Mtg</a:t>
            </a:r>
            <a:endParaRPr lang="en-US" dirty="0"/>
          </a:p>
        </p:txBody>
      </p:sp>
      <p:sp>
        <p:nvSpPr>
          <p:cNvPr id="5" name="Slide Number Placeholder 4"/>
          <p:cNvSpPr>
            <a:spLocks noGrp="1"/>
          </p:cNvSpPr>
          <p:nvPr>
            <p:ph type="sldNum" sz="quarter" idx="12"/>
          </p:nvPr>
        </p:nvSpPr>
        <p:spPr/>
        <p:txBody>
          <a:bodyPr/>
          <a:lstStyle/>
          <a:p>
            <a:fld id="{26CA2777-A89F-4130-B308-73BB65955918}" type="slidenum">
              <a:rPr lang="en-US" smtClean="0"/>
              <a:pPr/>
              <a:t>65</a:t>
            </a:fld>
            <a:endParaRPr lang="en-US" dirty="0"/>
          </a:p>
        </p:txBody>
      </p:sp>
      <p:pic>
        <p:nvPicPr>
          <p:cNvPr id="1026" name="Picture 2" descr="U.S. President Donald Trump signs an executive order on Monday, June 24.">
            <a:extLst>
              <a:ext uri="{FF2B5EF4-FFF2-40B4-BE49-F238E27FC236}">
                <a16:creationId xmlns:a16="http://schemas.microsoft.com/office/drawing/2014/main" id="{71108948-8A9D-4876-A970-914FDE15467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0595" y="977667"/>
            <a:ext cx="4341493" cy="2743582"/>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a:extLst>
              <a:ext uri="{FF2B5EF4-FFF2-40B4-BE49-F238E27FC236}">
                <a16:creationId xmlns:a16="http://schemas.microsoft.com/office/drawing/2014/main" id="{58BE02C0-A0C8-4C63-81DF-ADBD3E7EE1B5}"/>
              </a:ext>
            </a:extLst>
          </p:cNvPr>
          <p:cNvSpPr txBox="1">
            <a:spLocks/>
          </p:cNvSpPr>
          <p:nvPr/>
        </p:nvSpPr>
        <p:spPr>
          <a:xfrm>
            <a:off x="100411" y="3723221"/>
            <a:ext cx="3617436" cy="2309281"/>
          </a:xfrm>
          <a:prstGeom prst="rect">
            <a:avLst/>
          </a:prstGeom>
        </p:spPr>
        <p:txBody>
          <a:bodyPr vert="horz" lIns="91440" tIns="45720" rIns="91440" bIns="45720" rtlCol="0">
            <a:normAutofit fontScale="70000" lnSpcReduction="20000"/>
          </a:bodyPr>
          <a:lstStyle>
            <a:lvl1pPr marL="227013" indent="-173038" algn="l" defTabSz="685800" rtl="0" eaLnBrk="1" latinLnBrk="0" hangingPunct="1">
              <a:lnSpc>
                <a:spcPct val="120000"/>
              </a:lnSpc>
              <a:spcBef>
                <a:spcPts val="1000"/>
              </a:spcBef>
              <a:buClr>
                <a:schemeClr val="tx2"/>
              </a:buClr>
              <a:buSzPct val="80000"/>
              <a:buFont typeface="Wingdings 3" panose="05040102010807070707" pitchFamily="18" charset="2"/>
              <a:buChar char=""/>
              <a:defRPr sz="2800" kern="1200">
                <a:solidFill>
                  <a:schemeClr val="tx1"/>
                </a:solidFill>
                <a:latin typeface="+mn-lt"/>
                <a:ea typeface="+mn-ea"/>
                <a:cs typeface="+mn-cs"/>
              </a:defRPr>
            </a:lvl1pPr>
            <a:lvl2pPr marL="39846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2400" kern="1200">
                <a:solidFill>
                  <a:schemeClr val="tx1">
                    <a:lumMod val="75000"/>
                    <a:lumOff val="25000"/>
                  </a:schemeClr>
                </a:solidFill>
                <a:latin typeface="+mn-lt"/>
                <a:ea typeface="+mn-ea"/>
                <a:cs typeface="+mn-cs"/>
              </a:defRPr>
            </a:lvl2pPr>
            <a:lvl3pPr marL="56991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2000" kern="1200">
                <a:solidFill>
                  <a:schemeClr val="tx1">
                    <a:lumMod val="75000"/>
                    <a:lumOff val="25000"/>
                  </a:schemeClr>
                </a:solidFill>
                <a:latin typeface="+mn-lt"/>
                <a:ea typeface="+mn-ea"/>
                <a:cs typeface="+mn-cs"/>
              </a:defRPr>
            </a:lvl3pPr>
            <a:lvl4pPr marL="742950" indent="-173038"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4pPr>
            <a:lvl5pPr marL="914400"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a:lstStyle>
          <a:p>
            <a:r>
              <a:rPr lang="en-US" dirty="0"/>
              <a:t>The bill also suspends the debt ceiling through July 31, 2021 and extends cuts on certain mandatory programs from FY 2027 to FY 2029. </a:t>
            </a:r>
          </a:p>
        </p:txBody>
      </p:sp>
      <p:sp>
        <p:nvSpPr>
          <p:cNvPr id="6" name="Date Placeholder 5">
            <a:extLst>
              <a:ext uri="{FF2B5EF4-FFF2-40B4-BE49-F238E27FC236}">
                <a16:creationId xmlns:a16="http://schemas.microsoft.com/office/drawing/2014/main" id="{135FE65B-7A87-4592-B14B-E4AE4D18C241}"/>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5557841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8471338" cy="931176"/>
          </a:xfrm>
        </p:spPr>
        <p:txBody>
          <a:bodyPr>
            <a:noAutofit/>
          </a:bodyPr>
          <a:lstStyle/>
          <a:p>
            <a:r>
              <a:rPr lang="en-US" sz="2800" dirty="0"/>
              <a:t>FY 2020 Two CRs and an Appropriations</a:t>
            </a:r>
          </a:p>
        </p:txBody>
      </p:sp>
      <p:sp>
        <p:nvSpPr>
          <p:cNvPr id="3" name="Content Placeholder 2"/>
          <p:cNvSpPr>
            <a:spLocks noGrp="1"/>
          </p:cNvSpPr>
          <p:nvPr>
            <p:ph idx="1"/>
          </p:nvPr>
        </p:nvSpPr>
        <p:spPr>
          <a:xfrm>
            <a:off x="147150" y="3810571"/>
            <a:ext cx="8921215" cy="2361177"/>
          </a:xfrm>
        </p:spPr>
        <p:txBody>
          <a:bodyPr>
            <a:normAutofit fontScale="62500" lnSpcReduction="20000"/>
          </a:bodyPr>
          <a:lstStyle/>
          <a:p>
            <a:pPr>
              <a:spcBef>
                <a:spcPts val="600"/>
              </a:spcBef>
            </a:pPr>
            <a:r>
              <a:rPr lang="en-US" dirty="0"/>
              <a:t>Nov 21, 2019: President Trump signs H.R. 3055, giving lawmakers more time to set spending levels and pass the 12 appropriations bills</a:t>
            </a:r>
          </a:p>
          <a:p>
            <a:pPr lvl="1">
              <a:spcBef>
                <a:spcPts val="600"/>
              </a:spcBef>
            </a:pPr>
            <a:r>
              <a:rPr lang="en-US" b="1" dirty="0">
                <a:solidFill>
                  <a:schemeClr val="accent3"/>
                </a:solidFill>
              </a:rPr>
              <a:t>CR #2 funded agencies at 2019 levels through Dec.20</a:t>
            </a:r>
            <a:endParaRPr lang="en-US" dirty="0"/>
          </a:p>
          <a:p>
            <a:pPr>
              <a:spcBef>
                <a:spcPts val="600"/>
              </a:spcBef>
            </a:pPr>
            <a:r>
              <a:rPr lang="en-US" dirty="0"/>
              <a:t>On December 20, President Trump signed into law </a:t>
            </a:r>
            <a:r>
              <a:rPr lang="en-US" b="1" dirty="0"/>
              <a:t>H.R. 1158: Consolidated Appropriations Act, 2020</a:t>
            </a:r>
            <a:r>
              <a:rPr lang="en-US" dirty="0"/>
              <a:t> and </a:t>
            </a:r>
            <a:r>
              <a:rPr lang="en-US" b="1" dirty="0"/>
              <a:t>H.R. 1865: Consolidated Domestic and International Assistance Bill, </a:t>
            </a:r>
            <a:r>
              <a:rPr lang="en-US" dirty="0"/>
              <a:t>setting overall spending levels for federal agencies through September 30, 2020</a:t>
            </a:r>
          </a:p>
        </p:txBody>
      </p:sp>
      <p:sp>
        <p:nvSpPr>
          <p:cNvPr id="5" name="Footer Placeholder 4"/>
          <p:cNvSpPr>
            <a:spLocks noGrp="1"/>
          </p:cNvSpPr>
          <p:nvPr>
            <p:ph type="ftr" sz="quarter" idx="11"/>
          </p:nvPr>
        </p:nvSpPr>
        <p:spPr/>
        <p:txBody>
          <a:bodyPr/>
          <a:lstStyle>
            <a:defPPr>
              <a:defRPr lang="en-US"/>
            </a:defPPr>
            <a:lvl1pPr marL="0" algn="ctr" defTabSz="914400" rtl="0" eaLnBrk="1" latinLnBrk="0" hangingPunct="1">
              <a:defRPr sz="10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HEP @ 53rd Annual Users Mtg</a:t>
            </a:r>
            <a:endParaRPr lang="en-US" dirty="0"/>
          </a:p>
        </p:txBody>
      </p:sp>
      <p:sp>
        <p:nvSpPr>
          <p:cNvPr id="6" name="Slide Number Placeholder 5"/>
          <p:cNvSpPr>
            <a:spLocks noGrp="1"/>
          </p:cNvSpPr>
          <p:nvPr>
            <p:ph type="sldNum" sz="quarter" idx="12"/>
          </p:nvPr>
        </p:nvSpPr>
        <p:spPr/>
        <p:txBody>
          <a:bodyPr/>
          <a:lstStyle>
            <a:defPPr>
              <a:defRPr lang="en-US"/>
            </a:defPPr>
            <a:lvl1pPr marL="0" algn="r" defTabSz="914400" rtl="0" eaLnBrk="1" latinLnBrk="0" hangingPunct="1">
              <a:defRPr sz="10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00448BA-62AF-4340-AB5F-316C0E06117B}" type="slidenum">
              <a:rPr lang="en-US" smtClean="0"/>
              <a:pPr/>
              <a:t>66</a:t>
            </a:fld>
            <a:endParaRPr lang="en-US" dirty="0"/>
          </a:p>
        </p:txBody>
      </p:sp>
      <p:pic>
        <p:nvPicPr>
          <p:cNvPr id="3076" name="Picture 4" descr="Image result for fy 2020 continuing resolution">
            <a:extLst>
              <a:ext uri="{FF2B5EF4-FFF2-40B4-BE49-F238E27FC236}">
                <a16:creationId xmlns:a16="http://schemas.microsoft.com/office/drawing/2014/main" id="{1164215D-5C28-4350-B063-B4DCC9B9211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5114" y="931180"/>
            <a:ext cx="4848836" cy="2725379"/>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C94CE6B8-C5D5-40C3-9022-80D188B4C4D5}"/>
              </a:ext>
            </a:extLst>
          </p:cNvPr>
          <p:cNvSpPr txBox="1">
            <a:spLocks/>
          </p:cNvSpPr>
          <p:nvPr/>
        </p:nvSpPr>
        <p:spPr>
          <a:xfrm>
            <a:off x="5454870" y="1085191"/>
            <a:ext cx="3491583" cy="2707677"/>
          </a:xfrm>
          <a:prstGeom prst="rect">
            <a:avLst/>
          </a:prstGeom>
        </p:spPr>
        <p:txBody>
          <a:bodyPr vert="horz" lIns="91440" tIns="45720" rIns="91440" bIns="45720" rtlCol="0">
            <a:normAutofit fontScale="55000" lnSpcReduction="20000"/>
          </a:bodyPr>
          <a:lstStyle>
            <a:lvl1pPr marL="227013" indent="-173038" algn="l" defTabSz="685800" rtl="0" eaLnBrk="1" latinLnBrk="0" hangingPunct="1">
              <a:lnSpc>
                <a:spcPct val="120000"/>
              </a:lnSpc>
              <a:spcBef>
                <a:spcPts val="1000"/>
              </a:spcBef>
              <a:buClr>
                <a:schemeClr val="tx2"/>
              </a:buClr>
              <a:buSzPct val="80000"/>
              <a:buFont typeface="Wingdings 3" panose="05040102010807070707" pitchFamily="18" charset="2"/>
              <a:buChar char=""/>
              <a:defRPr sz="2800" kern="1200">
                <a:solidFill>
                  <a:schemeClr val="tx1"/>
                </a:solidFill>
                <a:latin typeface="+mn-lt"/>
                <a:ea typeface="+mn-ea"/>
                <a:cs typeface="+mn-cs"/>
              </a:defRPr>
            </a:lvl1pPr>
            <a:lvl2pPr marL="39846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2400" kern="1200">
                <a:solidFill>
                  <a:schemeClr val="tx1">
                    <a:lumMod val="75000"/>
                    <a:lumOff val="25000"/>
                  </a:schemeClr>
                </a:solidFill>
                <a:latin typeface="+mn-lt"/>
                <a:ea typeface="+mn-ea"/>
                <a:cs typeface="+mn-cs"/>
              </a:defRPr>
            </a:lvl2pPr>
            <a:lvl3pPr marL="56991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2000" kern="1200">
                <a:solidFill>
                  <a:schemeClr val="tx1">
                    <a:lumMod val="75000"/>
                    <a:lumOff val="25000"/>
                  </a:schemeClr>
                </a:solidFill>
                <a:latin typeface="+mn-lt"/>
                <a:ea typeface="+mn-ea"/>
                <a:cs typeface="+mn-cs"/>
              </a:defRPr>
            </a:lvl3pPr>
            <a:lvl4pPr marL="742950" indent="-173038"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4pPr>
            <a:lvl5pPr marL="914400"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a:lstStyle>
          <a:p>
            <a:r>
              <a:rPr lang="en-US" dirty="0"/>
              <a:t>H.R. 4378: Continuing </a:t>
            </a:r>
            <a:br>
              <a:rPr lang="en-US" dirty="0"/>
            </a:br>
            <a:r>
              <a:rPr lang="en-US" dirty="0"/>
              <a:t>Appropriations Act, 2020, and </a:t>
            </a:r>
            <a:br>
              <a:rPr lang="en-US" dirty="0"/>
            </a:br>
            <a:r>
              <a:rPr lang="en-US" dirty="0"/>
              <a:t>Health Extenders Act of 2019</a:t>
            </a:r>
          </a:p>
          <a:p>
            <a:r>
              <a:rPr lang="en-US" dirty="0"/>
              <a:t>Sep 27, 2019: </a:t>
            </a:r>
            <a:r>
              <a:rPr lang="en-US" b="1" dirty="0"/>
              <a:t>President Trump signed a 7-week continuing resolution into law, delaying the possibility of another government shutdown </a:t>
            </a:r>
          </a:p>
          <a:p>
            <a:pPr lvl="1"/>
            <a:r>
              <a:rPr lang="en-US" b="1" dirty="0">
                <a:solidFill>
                  <a:schemeClr val="accent3"/>
                </a:solidFill>
              </a:rPr>
              <a:t>CR#1 funded agencies at 2019 levels through Nov. 21</a:t>
            </a:r>
            <a:endParaRPr lang="en-US" b="1" dirty="0"/>
          </a:p>
        </p:txBody>
      </p:sp>
      <p:sp>
        <p:nvSpPr>
          <p:cNvPr id="4" name="Date Placeholder 3">
            <a:extLst>
              <a:ext uri="{FF2B5EF4-FFF2-40B4-BE49-F238E27FC236}">
                <a16:creationId xmlns:a16="http://schemas.microsoft.com/office/drawing/2014/main" id="{6C73D85A-8F98-4E0D-97F0-B57F3DC2E513}"/>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22379229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FY 2019 vs FY 2020 Office of Science</a:t>
            </a:r>
          </a:p>
        </p:txBody>
      </p:sp>
      <p:sp>
        <p:nvSpPr>
          <p:cNvPr id="5" name="Footer Placeholder 4"/>
          <p:cNvSpPr>
            <a:spLocks noGrp="1"/>
          </p:cNvSpPr>
          <p:nvPr>
            <p:ph type="ftr" sz="quarter" idx="11"/>
          </p:nvPr>
        </p:nvSpPr>
        <p:spPr/>
        <p:txBody>
          <a:bodyPr/>
          <a:lstStyle/>
          <a:p>
            <a:r>
              <a:rPr lang="en-US">
                <a:solidFill>
                  <a:srgbClr val="0F3F66"/>
                </a:solidFill>
              </a:rPr>
              <a:t>HEP @ 53rd Annual Users Mtg</a:t>
            </a:r>
            <a:endParaRPr lang="en-US" dirty="0">
              <a:solidFill>
                <a:srgbClr val="0F3F66"/>
              </a:solidFill>
            </a:endParaRPr>
          </a:p>
        </p:txBody>
      </p:sp>
      <p:sp>
        <p:nvSpPr>
          <p:cNvPr id="6" name="Slide Number Placeholder 5"/>
          <p:cNvSpPr>
            <a:spLocks noGrp="1"/>
          </p:cNvSpPr>
          <p:nvPr>
            <p:ph type="sldNum" sz="quarter" idx="12"/>
          </p:nvPr>
        </p:nvSpPr>
        <p:spPr/>
        <p:txBody>
          <a:bodyPr/>
          <a:lstStyle/>
          <a:p>
            <a:fld id="{600448BA-62AF-4340-AB5F-316C0E06117B}" type="slidenum">
              <a:rPr lang="en-US" smtClean="0">
                <a:solidFill>
                  <a:srgbClr val="0F3F66"/>
                </a:solidFill>
              </a:rPr>
              <a:pPr/>
              <a:t>67</a:t>
            </a:fld>
            <a:endParaRPr lang="en-US" dirty="0">
              <a:solidFill>
                <a:srgbClr val="0F3F66"/>
              </a:solidFill>
            </a:endParaRPr>
          </a:p>
        </p:txBody>
      </p:sp>
      <p:sp>
        <p:nvSpPr>
          <p:cNvPr id="10" name="Content Placeholder 7"/>
          <p:cNvSpPr txBox="1">
            <a:spLocks/>
          </p:cNvSpPr>
          <p:nvPr/>
        </p:nvSpPr>
        <p:spPr>
          <a:xfrm>
            <a:off x="4272364" y="5388700"/>
            <a:ext cx="4737464" cy="902525"/>
          </a:xfrm>
          <a:prstGeom prst="rect">
            <a:avLst/>
          </a:prstGeom>
          <a:solidFill>
            <a:schemeClr val="accent2">
              <a:lumMod val="20000"/>
              <a:lumOff val="80000"/>
            </a:schemeClr>
          </a:solidFill>
          <a:ln>
            <a:solidFill>
              <a:srgbClr val="002060"/>
            </a:solidFill>
          </a:ln>
        </p:spPr>
        <p:txBody>
          <a:bodyPr vert="horz" lIns="91440" tIns="45720" rIns="91440" bIns="45720" rtlCol="0">
            <a:noAutofit/>
          </a:bodyPr>
          <a:lstStyle>
            <a:lvl1pPr marL="227013" indent="-173038" algn="l" defTabSz="685800" rtl="0" eaLnBrk="1" latinLnBrk="0" hangingPunct="1">
              <a:lnSpc>
                <a:spcPct val="120000"/>
              </a:lnSpc>
              <a:spcBef>
                <a:spcPts val="1000"/>
              </a:spcBef>
              <a:buClr>
                <a:schemeClr val="tx2"/>
              </a:buClr>
              <a:buSzPct val="80000"/>
              <a:buFont typeface="Wingdings 3" panose="05040102010807070707" pitchFamily="18" charset="2"/>
              <a:buChar char=""/>
              <a:defRPr sz="1650" kern="1200">
                <a:solidFill>
                  <a:schemeClr val="tx1"/>
                </a:solidFill>
                <a:latin typeface="+mn-lt"/>
                <a:ea typeface="+mn-ea"/>
                <a:cs typeface="+mn-cs"/>
              </a:defRPr>
            </a:lvl1pPr>
            <a:lvl2pPr marL="39846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500" kern="1200">
                <a:solidFill>
                  <a:schemeClr val="tx1">
                    <a:lumMod val="75000"/>
                    <a:lumOff val="25000"/>
                  </a:schemeClr>
                </a:solidFill>
                <a:latin typeface="+mn-lt"/>
                <a:ea typeface="+mn-ea"/>
                <a:cs typeface="+mn-cs"/>
              </a:defRPr>
            </a:lvl2pPr>
            <a:lvl3pPr marL="56991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350" kern="1200">
                <a:solidFill>
                  <a:schemeClr val="tx1">
                    <a:lumMod val="75000"/>
                    <a:lumOff val="25000"/>
                  </a:schemeClr>
                </a:solidFill>
                <a:latin typeface="+mn-lt"/>
                <a:ea typeface="+mn-ea"/>
                <a:cs typeface="+mn-cs"/>
              </a:defRPr>
            </a:lvl3pPr>
            <a:lvl4pPr marL="742950" indent="-173038"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200" kern="1200">
                <a:solidFill>
                  <a:schemeClr val="tx1">
                    <a:lumMod val="75000"/>
                    <a:lumOff val="25000"/>
                  </a:schemeClr>
                </a:solidFill>
                <a:latin typeface="+mn-lt"/>
                <a:ea typeface="+mn-ea"/>
                <a:cs typeface="+mn-cs"/>
              </a:defRPr>
            </a:lvl4pPr>
            <a:lvl5pPr marL="914400"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200" kern="1200">
                <a:solidFill>
                  <a:schemeClr val="tx1">
                    <a:lumMod val="75000"/>
                    <a:lumOff val="25000"/>
                  </a:schemeClr>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9pPr>
          </a:lstStyle>
          <a:p>
            <a:pPr>
              <a:lnSpc>
                <a:spcPct val="100000"/>
              </a:lnSpc>
              <a:spcBef>
                <a:spcPts val="0"/>
              </a:spcBef>
              <a:buClr>
                <a:srgbClr val="0F3F66"/>
              </a:buClr>
            </a:pPr>
            <a:r>
              <a:rPr lang="en-US" sz="1300" dirty="0">
                <a:solidFill>
                  <a:prstClr val="black"/>
                </a:solidFill>
                <a:latin typeface="Calibri" panose="020F0502020204030204" pitchFamily="34" charset="0"/>
              </a:rPr>
              <a:t>HEP </a:t>
            </a:r>
            <a:r>
              <a:rPr lang="en-US" sz="1300" b="1" dirty="0">
                <a:solidFill>
                  <a:srgbClr val="0F6636"/>
                </a:solidFill>
                <a:latin typeface="Calibri" panose="020F0502020204030204" pitchFamily="34" charset="0"/>
              </a:rPr>
              <a:t>increase of +8% </a:t>
            </a:r>
            <a:r>
              <a:rPr lang="en-US" sz="1300" dirty="0">
                <a:solidFill>
                  <a:prstClr val="black"/>
                </a:solidFill>
                <a:latin typeface="Calibri" panose="020F0502020204030204" pitchFamily="34" charset="0"/>
              </a:rPr>
              <a:t>from 908M in FY 2018 to 980M in FY 2019</a:t>
            </a:r>
          </a:p>
          <a:p>
            <a:pPr>
              <a:lnSpc>
                <a:spcPct val="100000"/>
              </a:lnSpc>
              <a:spcBef>
                <a:spcPts val="0"/>
              </a:spcBef>
              <a:buClr>
                <a:srgbClr val="0F3F66"/>
              </a:buClr>
            </a:pPr>
            <a:r>
              <a:rPr lang="en-US" sz="1300" dirty="0">
                <a:solidFill>
                  <a:prstClr val="black"/>
                </a:solidFill>
                <a:latin typeface="Calibri" panose="020F0502020204030204" pitchFamily="34" charset="0"/>
              </a:rPr>
              <a:t>All projects were addressed at their baseline levels. Five projects receive final planned funding:</a:t>
            </a:r>
          </a:p>
          <a:p>
            <a:pPr lvl="1">
              <a:lnSpc>
                <a:spcPct val="100000"/>
              </a:lnSpc>
              <a:spcBef>
                <a:spcPts val="0"/>
              </a:spcBef>
              <a:buClr>
                <a:srgbClr val="0F3F66"/>
              </a:buClr>
            </a:pPr>
            <a:r>
              <a:rPr lang="en-US" sz="1150" dirty="0">
                <a:solidFill>
                  <a:prstClr val="black"/>
                </a:solidFill>
                <a:latin typeface="Calibri" panose="020F0502020204030204" pitchFamily="34" charset="0"/>
              </a:rPr>
              <a:t>Mu2e, LZ, DESI, SuperCDMS-SNOLAB, and FACET-II</a:t>
            </a:r>
          </a:p>
        </p:txBody>
      </p:sp>
      <p:pic>
        <p:nvPicPr>
          <p:cNvPr id="2050" name="Picture 2" descr="FY19 DOE Office of Science Appropriations"/>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a:stretch>
            <a:fillRect/>
          </a:stretch>
        </p:blipFill>
        <p:spPr bwMode="auto">
          <a:xfrm>
            <a:off x="391637" y="2198560"/>
            <a:ext cx="3678658" cy="400600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6" name="Picture 2" descr="FY19 DOE Office of Science Appropriations"/>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81418" y="3741195"/>
            <a:ext cx="3899099" cy="487386"/>
          </a:xfrm>
          <a:prstGeom prst="rect">
            <a:avLst/>
          </a:prstGeom>
          <a:noFill/>
          <a:ln>
            <a:solidFill>
              <a:schemeClr val="tx1"/>
            </a:solidFill>
          </a:ln>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 name="Content Placeholder 7">
            <a:extLst>
              <a:ext uri="{FF2B5EF4-FFF2-40B4-BE49-F238E27FC236}">
                <a16:creationId xmlns:a16="http://schemas.microsoft.com/office/drawing/2014/main" id="{4AA97698-8297-4592-BD8A-778C2BAB8045}"/>
              </a:ext>
            </a:extLst>
          </p:cNvPr>
          <p:cNvSpPr txBox="1">
            <a:spLocks/>
          </p:cNvSpPr>
          <p:nvPr/>
        </p:nvSpPr>
        <p:spPr>
          <a:xfrm>
            <a:off x="331536" y="929709"/>
            <a:ext cx="4934773" cy="1136802"/>
          </a:xfrm>
          <a:prstGeom prst="rect">
            <a:avLst/>
          </a:prstGeom>
          <a:solidFill>
            <a:schemeClr val="accent2">
              <a:lumMod val="20000"/>
              <a:lumOff val="80000"/>
            </a:schemeClr>
          </a:solidFill>
          <a:ln>
            <a:solidFill>
              <a:srgbClr val="002060"/>
            </a:solidFill>
          </a:ln>
        </p:spPr>
        <p:txBody>
          <a:bodyPr vert="horz" lIns="91440" tIns="45720" rIns="91440" bIns="45720" rtlCol="0">
            <a:noAutofit/>
          </a:bodyPr>
          <a:lstStyle>
            <a:lvl1pPr marL="227013" indent="-173038" algn="l" defTabSz="685800" rtl="0" eaLnBrk="1" latinLnBrk="0" hangingPunct="1">
              <a:lnSpc>
                <a:spcPct val="120000"/>
              </a:lnSpc>
              <a:spcBef>
                <a:spcPts val="1000"/>
              </a:spcBef>
              <a:buClr>
                <a:schemeClr val="tx2"/>
              </a:buClr>
              <a:buSzPct val="80000"/>
              <a:buFont typeface="Wingdings 3" panose="05040102010807070707" pitchFamily="18" charset="2"/>
              <a:buChar char=""/>
              <a:defRPr sz="1650" kern="1200">
                <a:solidFill>
                  <a:schemeClr val="tx1"/>
                </a:solidFill>
                <a:latin typeface="+mn-lt"/>
                <a:ea typeface="+mn-ea"/>
                <a:cs typeface="+mn-cs"/>
              </a:defRPr>
            </a:lvl1pPr>
            <a:lvl2pPr marL="39846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500" kern="1200">
                <a:solidFill>
                  <a:schemeClr val="tx1">
                    <a:lumMod val="75000"/>
                    <a:lumOff val="25000"/>
                  </a:schemeClr>
                </a:solidFill>
                <a:latin typeface="+mn-lt"/>
                <a:ea typeface="+mn-ea"/>
                <a:cs typeface="+mn-cs"/>
              </a:defRPr>
            </a:lvl2pPr>
            <a:lvl3pPr marL="56991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350" kern="1200">
                <a:solidFill>
                  <a:schemeClr val="tx1">
                    <a:lumMod val="75000"/>
                    <a:lumOff val="25000"/>
                  </a:schemeClr>
                </a:solidFill>
                <a:latin typeface="+mn-lt"/>
                <a:ea typeface="+mn-ea"/>
                <a:cs typeface="+mn-cs"/>
              </a:defRPr>
            </a:lvl3pPr>
            <a:lvl4pPr marL="742950" indent="-173038"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200" kern="1200">
                <a:solidFill>
                  <a:schemeClr val="tx1">
                    <a:lumMod val="75000"/>
                    <a:lumOff val="25000"/>
                  </a:schemeClr>
                </a:solidFill>
                <a:latin typeface="+mn-lt"/>
                <a:ea typeface="+mn-ea"/>
                <a:cs typeface="+mn-cs"/>
              </a:defRPr>
            </a:lvl4pPr>
            <a:lvl5pPr marL="914400"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200" kern="1200">
                <a:solidFill>
                  <a:schemeClr val="tx1">
                    <a:lumMod val="75000"/>
                    <a:lumOff val="25000"/>
                  </a:schemeClr>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9pPr>
          </a:lstStyle>
          <a:p>
            <a:pPr>
              <a:lnSpc>
                <a:spcPct val="100000"/>
              </a:lnSpc>
              <a:spcBef>
                <a:spcPts val="0"/>
              </a:spcBef>
              <a:buClr>
                <a:srgbClr val="0F3F66"/>
              </a:buClr>
            </a:pPr>
            <a:r>
              <a:rPr lang="en-US" sz="1300" dirty="0">
                <a:solidFill>
                  <a:prstClr val="black"/>
                </a:solidFill>
                <a:latin typeface="Calibri" panose="020F0502020204030204" pitchFamily="34" charset="0"/>
              </a:rPr>
              <a:t>HEP </a:t>
            </a:r>
            <a:r>
              <a:rPr lang="en-US" sz="1300" b="1" dirty="0">
                <a:solidFill>
                  <a:srgbClr val="0F6636"/>
                </a:solidFill>
                <a:latin typeface="Calibri" panose="020F0502020204030204" pitchFamily="34" charset="0"/>
              </a:rPr>
              <a:t>increase of +7% </a:t>
            </a:r>
            <a:r>
              <a:rPr lang="en-US" sz="1300" dirty="0">
                <a:solidFill>
                  <a:prstClr val="black"/>
                </a:solidFill>
                <a:latin typeface="Calibri" panose="020F0502020204030204" pitchFamily="34" charset="0"/>
              </a:rPr>
              <a:t>from 980M in FY 2019 to 1045M in FY 2020</a:t>
            </a:r>
          </a:p>
          <a:p>
            <a:pPr>
              <a:lnSpc>
                <a:spcPct val="100000"/>
              </a:lnSpc>
              <a:spcBef>
                <a:spcPts val="0"/>
              </a:spcBef>
              <a:buClr>
                <a:srgbClr val="0F3F66"/>
              </a:buClr>
            </a:pPr>
            <a:r>
              <a:rPr lang="en-US" sz="1300" dirty="0">
                <a:solidFill>
                  <a:prstClr val="black"/>
                </a:solidFill>
                <a:latin typeface="Calibri" panose="020F0502020204030204" pitchFamily="34" charset="0"/>
              </a:rPr>
              <a:t>Strong support in QIS and Artificial intelligence Research</a:t>
            </a:r>
          </a:p>
          <a:p>
            <a:pPr>
              <a:lnSpc>
                <a:spcPct val="100000"/>
              </a:lnSpc>
              <a:spcBef>
                <a:spcPts val="0"/>
              </a:spcBef>
              <a:buClr>
                <a:srgbClr val="0F3F66"/>
              </a:buClr>
            </a:pPr>
            <a:r>
              <a:rPr lang="en-US" sz="1300" dirty="0">
                <a:solidFill>
                  <a:prstClr val="black"/>
                </a:solidFill>
                <a:latin typeface="Calibri" panose="020F0502020204030204" pitchFamily="34" charset="0"/>
              </a:rPr>
              <a:t>Increased construction funding for LBNF/DUNE and PIP-II. Strong support for HL-LHC projects.</a:t>
            </a:r>
          </a:p>
          <a:p>
            <a:pPr>
              <a:lnSpc>
                <a:spcPct val="100000"/>
              </a:lnSpc>
              <a:spcBef>
                <a:spcPts val="0"/>
              </a:spcBef>
              <a:buClr>
                <a:srgbClr val="0F3F66"/>
              </a:buClr>
            </a:pPr>
            <a:r>
              <a:rPr lang="en-US" sz="1300" dirty="0">
                <a:solidFill>
                  <a:prstClr val="black"/>
                </a:solidFill>
                <a:latin typeface="Calibri" panose="020F0502020204030204" pitchFamily="34" charset="0"/>
              </a:rPr>
              <a:t>Increased support for Sanford Underground Research Facility</a:t>
            </a:r>
          </a:p>
        </p:txBody>
      </p:sp>
      <p:sp>
        <p:nvSpPr>
          <p:cNvPr id="4" name="Left Arrow 3"/>
          <p:cNvSpPr/>
          <p:nvPr/>
        </p:nvSpPr>
        <p:spPr>
          <a:xfrm>
            <a:off x="3732260" y="5513140"/>
            <a:ext cx="540104"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026" name="Picture 2" descr="Image not available">
            <a:extLst>
              <a:ext uri="{FF2B5EF4-FFF2-40B4-BE49-F238E27FC236}">
                <a16:creationId xmlns:a16="http://schemas.microsoft.com/office/drawing/2014/main" id="{D20489CE-19CF-45D0-946E-E46580F5A3A1}"/>
              </a:ext>
            </a:extLst>
          </p:cNvPr>
          <p:cNvPicPr>
            <a:picLocks noGrp="1" noChangeAspect="1" noChangeArrowheads="1"/>
          </p:cNvPicPr>
          <p:nvPr>
            <p:ph sz="half" idx="1"/>
          </p:nvPr>
        </p:nvPicPr>
        <p:blipFill>
          <a:blip r:embed="rId5" cstate="email">
            <a:extLst>
              <a:ext uri="{28A0092B-C50C-407E-A947-70E740481C1C}">
                <a14:useLocalDpi xmlns:a14="http://schemas.microsoft.com/office/drawing/2010/main"/>
              </a:ext>
            </a:extLst>
          </a:blip>
          <a:srcRect/>
          <a:stretch>
            <a:fillRect/>
          </a:stretch>
        </p:blipFill>
        <p:spPr bwMode="auto">
          <a:xfrm>
            <a:off x="5334317" y="961499"/>
            <a:ext cx="3607505" cy="42839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9" name="Right Arrow 10">
            <a:extLst>
              <a:ext uri="{FF2B5EF4-FFF2-40B4-BE49-F238E27FC236}">
                <a16:creationId xmlns:a16="http://schemas.microsoft.com/office/drawing/2014/main" id="{83756923-2A83-4DFF-97F7-3903001B04B2}"/>
              </a:ext>
            </a:extLst>
          </p:cNvPr>
          <p:cNvSpPr/>
          <p:nvPr/>
        </p:nvSpPr>
        <p:spPr>
          <a:xfrm>
            <a:off x="5135164" y="1045815"/>
            <a:ext cx="596749"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0" name="Picture 2" descr="Image not available">
            <a:extLst>
              <a:ext uri="{FF2B5EF4-FFF2-40B4-BE49-F238E27FC236}">
                <a16:creationId xmlns:a16="http://schemas.microsoft.com/office/drawing/2014/main" id="{3F5FD875-BE7B-47AD-BFA2-BD69BF4680A0}"/>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4744889" y="2473188"/>
            <a:ext cx="4264941" cy="570387"/>
          </a:xfrm>
          <a:prstGeom prst="rect">
            <a:avLst/>
          </a:prstGeom>
          <a:noFill/>
          <a:ln>
            <a:solidFill>
              <a:schemeClr val="tx1"/>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47AA7D46-3B2C-47DF-BD00-54EFAE644DE3}"/>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18391045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FY 2020 HEP Appropriation</a:t>
            </a:r>
          </a:p>
        </p:txBody>
      </p:sp>
      <p:sp>
        <p:nvSpPr>
          <p:cNvPr id="7" name="Content Placeholder 6"/>
          <p:cNvSpPr>
            <a:spLocks noGrp="1"/>
          </p:cNvSpPr>
          <p:nvPr>
            <p:ph idx="1"/>
          </p:nvPr>
        </p:nvSpPr>
        <p:spPr>
          <a:xfrm>
            <a:off x="151754" y="3208109"/>
            <a:ext cx="8840495" cy="3163006"/>
          </a:xfrm>
        </p:spPr>
        <p:txBody>
          <a:bodyPr>
            <a:normAutofit fontScale="55000" lnSpcReduction="20000"/>
          </a:bodyPr>
          <a:lstStyle/>
          <a:p>
            <a:r>
              <a:rPr lang="en-US" dirty="0"/>
              <a:t>FY 2020 Appropriations supports the SC and P5 priorities</a:t>
            </a:r>
          </a:p>
          <a:p>
            <a:pPr lvl="1"/>
            <a:r>
              <a:rPr lang="en-US" dirty="0">
                <a:solidFill>
                  <a:schemeClr val="tx1"/>
                </a:solidFill>
              </a:rPr>
              <a:t>SC: Interagency and international partnerships, national laboratories, R&amp;D initiatives</a:t>
            </a:r>
          </a:p>
          <a:p>
            <a:pPr lvl="1"/>
            <a:r>
              <a:rPr lang="en-US" dirty="0">
                <a:solidFill>
                  <a:schemeClr val="tx1"/>
                </a:solidFill>
              </a:rPr>
              <a:t>P5: preserve vision, modify execution</a:t>
            </a:r>
          </a:p>
          <a:p>
            <a:pPr>
              <a:spcBef>
                <a:spcPts val="600"/>
              </a:spcBef>
            </a:pPr>
            <a:r>
              <a:rPr lang="en-US" dirty="0"/>
              <a:t>FY 2020 HEP Budget continues support for P5-guided investments in mid- and long-term program</a:t>
            </a:r>
          </a:p>
          <a:p>
            <a:pPr lvl="1"/>
            <a:r>
              <a:rPr lang="en-US" dirty="0">
                <a:solidFill>
                  <a:schemeClr val="tx1"/>
                </a:solidFill>
              </a:rPr>
              <a:t>“Building for Discovery” by supporting P5 projects to enable future program</a:t>
            </a:r>
          </a:p>
          <a:p>
            <a:pPr lvl="1"/>
            <a:r>
              <a:rPr lang="en-US" dirty="0">
                <a:solidFill>
                  <a:schemeClr val="tx1"/>
                </a:solidFill>
              </a:rPr>
              <a:t>Research support advances P5 science drivers and world-leading, long-term R&amp;D in Advanced Technology, Accelerator Stewardship, Quantum Information Science, and Artificial Intelligence &amp; Machine Learning</a:t>
            </a:r>
          </a:p>
          <a:p>
            <a:pPr lvl="1"/>
            <a:r>
              <a:rPr lang="en-US" dirty="0">
                <a:solidFill>
                  <a:schemeClr val="tx1"/>
                </a:solidFill>
              </a:rPr>
              <a:t>Operations support enables world-class research at HEP User Facilities:</a:t>
            </a:r>
          </a:p>
          <a:p>
            <a:pPr lvl="2"/>
            <a:r>
              <a:rPr lang="en-US" sz="2200" dirty="0">
                <a:solidFill>
                  <a:schemeClr val="tx1"/>
                </a:solidFill>
              </a:rPr>
              <a:t>Fermilab Accelerator Complex, Brookhaven Accelerator Test Facility (ATF), SLAC Facility for Advanced Accelerator Experimental Tests (FACET)</a:t>
            </a:r>
          </a:p>
          <a:p>
            <a:endParaRPr lang="en-US" dirty="0"/>
          </a:p>
          <a:p>
            <a:endParaRPr lang="en-US" dirty="0"/>
          </a:p>
        </p:txBody>
      </p:sp>
      <p:sp>
        <p:nvSpPr>
          <p:cNvPr id="14" name="Footer Placeholder 13"/>
          <p:cNvSpPr>
            <a:spLocks noGrp="1"/>
          </p:cNvSpPr>
          <p:nvPr>
            <p:ph type="ftr" sz="quarter" idx="11"/>
          </p:nvPr>
        </p:nvSpPr>
        <p:spPr/>
        <p:txBody>
          <a:bodyPr/>
          <a:lstStyle/>
          <a:p>
            <a:r>
              <a:rPr lang="en-US">
                <a:solidFill>
                  <a:srgbClr val="0F3F66"/>
                </a:solidFill>
              </a:rPr>
              <a:t>HEP @ 53rd Annual Users Mtg</a:t>
            </a:r>
            <a:endParaRPr lang="en-US" dirty="0">
              <a:solidFill>
                <a:srgbClr val="0F3F66"/>
              </a:solidFill>
            </a:endParaRPr>
          </a:p>
        </p:txBody>
      </p:sp>
      <p:sp>
        <p:nvSpPr>
          <p:cNvPr id="2" name="Slide Number Placeholder 1"/>
          <p:cNvSpPr>
            <a:spLocks noGrp="1"/>
          </p:cNvSpPr>
          <p:nvPr>
            <p:ph type="sldNum" sz="quarter" idx="12"/>
          </p:nvPr>
        </p:nvSpPr>
        <p:spPr/>
        <p:txBody>
          <a:bodyPr/>
          <a:lstStyle/>
          <a:p>
            <a:fld id="{C0A2BE09-5C53-429F-9B0D-04D6F428253C}" type="slidenum">
              <a:rPr lang="en-US" smtClean="0">
                <a:solidFill>
                  <a:srgbClr val="0F3F66"/>
                </a:solidFill>
              </a:rPr>
              <a:pPr/>
              <a:t>68</a:t>
            </a:fld>
            <a:endParaRPr lang="en-US" dirty="0">
              <a:solidFill>
                <a:srgbClr val="0F3F66"/>
              </a:solidFill>
            </a:endParaRPr>
          </a:p>
        </p:txBody>
      </p:sp>
      <p:graphicFrame>
        <p:nvGraphicFramePr>
          <p:cNvPr id="8" name="Table 13"/>
          <p:cNvGraphicFramePr>
            <a:graphicFrameLocks noGrp="1"/>
          </p:cNvGraphicFramePr>
          <p:nvPr>
            <p:extLst>
              <p:ext uri="{D42A27DB-BD31-4B8C-83A1-F6EECF244321}">
                <p14:modId xmlns:p14="http://schemas.microsoft.com/office/powerpoint/2010/main" val="3549388660"/>
              </p:ext>
            </p:extLst>
          </p:nvPr>
        </p:nvGraphicFramePr>
        <p:xfrm>
          <a:off x="650554" y="961288"/>
          <a:ext cx="7751932" cy="2194176"/>
        </p:xfrm>
        <a:graphic>
          <a:graphicData uri="http://schemas.openxmlformats.org/drawingml/2006/table">
            <a:tbl>
              <a:tblPr firstRow="1" lastRow="1">
                <a:tableStyleId>{6E25E649-3F16-4E02-A733-19D2CDBF48F0}</a:tableStyleId>
              </a:tblPr>
              <a:tblGrid>
                <a:gridCol w="2093822">
                  <a:extLst>
                    <a:ext uri="{9D8B030D-6E8A-4147-A177-3AD203B41FA5}">
                      <a16:colId xmlns:a16="http://schemas.microsoft.com/office/drawing/2014/main" val="20000"/>
                    </a:ext>
                  </a:extLst>
                </a:gridCol>
                <a:gridCol w="1328335">
                  <a:extLst>
                    <a:ext uri="{9D8B030D-6E8A-4147-A177-3AD203B41FA5}">
                      <a16:colId xmlns:a16="http://schemas.microsoft.com/office/drawing/2014/main" val="20001"/>
                    </a:ext>
                  </a:extLst>
                </a:gridCol>
                <a:gridCol w="1149292">
                  <a:extLst>
                    <a:ext uri="{9D8B030D-6E8A-4147-A177-3AD203B41FA5}">
                      <a16:colId xmlns:a16="http://schemas.microsoft.com/office/drawing/2014/main" val="20002"/>
                    </a:ext>
                  </a:extLst>
                </a:gridCol>
                <a:gridCol w="1577130">
                  <a:extLst>
                    <a:ext uri="{9D8B030D-6E8A-4147-A177-3AD203B41FA5}">
                      <a16:colId xmlns:a16="http://schemas.microsoft.com/office/drawing/2014/main" val="20003"/>
                    </a:ext>
                  </a:extLst>
                </a:gridCol>
                <a:gridCol w="1603353">
                  <a:extLst>
                    <a:ext uri="{9D8B030D-6E8A-4147-A177-3AD203B41FA5}">
                      <a16:colId xmlns:a16="http://schemas.microsoft.com/office/drawing/2014/main" val="20004"/>
                    </a:ext>
                  </a:extLst>
                </a:gridCol>
              </a:tblGrid>
              <a:tr h="749578">
                <a:tc>
                  <a:txBody>
                    <a:bodyPr/>
                    <a:lstStyle/>
                    <a:p>
                      <a:pPr algn="l" fontAlgn="b"/>
                      <a:r>
                        <a:rPr lang="en-US" sz="1400" u="none" strike="noStrike" dirty="0">
                          <a:effectLst/>
                        </a:rPr>
                        <a:t>HEP Funding Category </a:t>
                      </a:r>
                      <a:br>
                        <a:rPr lang="en-US" sz="1400" u="none" strike="noStrike" dirty="0">
                          <a:effectLst/>
                        </a:rPr>
                      </a:br>
                      <a:r>
                        <a:rPr lang="en-US" sz="1400" u="none" strike="noStrike" dirty="0">
                          <a:effectLst/>
                        </a:rPr>
                        <a:t>($ in K)</a:t>
                      </a:r>
                      <a:endParaRPr lang="en-US" sz="1400" b="1" i="0" u="none" strike="noStrike" dirty="0">
                        <a:solidFill>
                          <a:srgbClr val="FFFFFF"/>
                        </a:solidFill>
                        <a:effectLst/>
                        <a:latin typeface="+mj-lt"/>
                      </a:endParaRPr>
                    </a:p>
                  </a:txBody>
                  <a:tcPr marL="45720" marR="45720" anchor="ctr"/>
                </a:tc>
                <a:tc>
                  <a:txBody>
                    <a:bodyPr/>
                    <a:lstStyle/>
                    <a:p>
                      <a:pPr algn="ctr" fontAlgn="ctr"/>
                      <a:r>
                        <a:rPr lang="en-US" sz="1400" u="none" strike="noStrike" dirty="0">
                          <a:effectLst/>
                        </a:rPr>
                        <a:t>FY 2018 Actual</a:t>
                      </a:r>
                      <a:endParaRPr lang="en-US" sz="1400" b="1" i="0" u="none" strike="noStrike" kern="1200" dirty="0">
                        <a:solidFill>
                          <a:srgbClr val="FFFFFF"/>
                        </a:solidFill>
                        <a:effectLst/>
                        <a:latin typeface="+mn-lt"/>
                        <a:ea typeface="+mn-ea"/>
                        <a:cs typeface="+mn-cs"/>
                      </a:endParaRPr>
                    </a:p>
                  </a:txBody>
                  <a:tcPr marL="45720" marR="45720" anchor="ctr"/>
                </a:tc>
                <a:tc>
                  <a:txBody>
                    <a:bodyPr/>
                    <a:lstStyle/>
                    <a:p>
                      <a:pPr algn="ctr" fontAlgn="ctr"/>
                      <a:r>
                        <a:rPr lang="en-US" sz="1400" u="none" strike="noStrike" dirty="0">
                          <a:effectLst/>
                        </a:rPr>
                        <a:t>FY 2019 Actual</a:t>
                      </a:r>
                      <a:endParaRPr lang="en-US" sz="1400" b="1" i="0" u="none" strike="noStrike" dirty="0">
                        <a:solidFill>
                          <a:srgbClr val="FFFFFF"/>
                        </a:solidFill>
                        <a:effectLst/>
                        <a:latin typeface="+mj-lt"/>
                      </a:endParaRPr>
                    </a:p>
                  </a:txBody>
                  <a:tcPr marL="45720" marR="45720" anchor="ctr"/>
                </a:tc>
                <a:tc>
                  <a:txBody>
                    <a:bodyPr/>
                    <a:lstStyle/>
                    <a:p>
                      <a:pPr algn="ctr" fontAlgn="ctr"/>
                      <a:r>
                        <a:rPr lang="en-US" sz="1400" u="none" strike="noStrike" dirty="0">
                          <a:effectLst/>
                        </a:rPr>
                        <a:t>FY 2020 Appropriation</a:t>
                      </a:r>
                      <a:endParaRPr lang="en-US" sz="1400" b="1" i="0" u="none" strike="noStrike" dirty="0">
                        <a:solidFill>
                          <a:srgbClr val="FFFFFF"/>
                        </a:solidFill>
                        <a:effectLst/>
                        <a:latin typeface="+mj-lt"/>
                      </a:endParaRPr>
                    </a:p>
                  </a:txBody>
                  <a:tcPr marL="45720" marR="45720" anchor="ctr"/>
                </a:tc>
                <a:tc>
                  <a:txBody>
                    <a:bodyPr/>
                    <a:lstStyle/>
                    <a:p>
                      <a:pPr algn="ctr" fontAlgn="ctr"/>
                      <a:r>
                        <a:rPr lang="en-US" sz="1400" u="none" strike="noStrike" dirty="0">
                          <a:effectLst/>
                          <a:latin typeface="+mn-lt"/>
                        </a:rPr>
                        <a:t>FY 2020 Appropriation </a:t>
                      </a:r>
                      <a:br>
                        <a:rPr lang="en-US" sz="1400" u="none" strike="noStrike" dirty="0">
                          <a:effectLst/>
                          <a:latin typeface="+mn-lt"/>
                        </a:rPr>
                      </a:br>
                      <a:r>
                        <a:rPr lang="en-US" sz="1400" u="none" strike="noStrike" dirty="0">
                          <a:effectLst/>
                          <a:latin typeface="+mn-lt"/>
                        </a:rPr>
                        <a:t>- FY 2019 Actual</a:t>
                      </a:r>
                      <a:endParaRPr lang="en-US" sz="1400" b="1" i="0" u="none" strike="noStrike" dirty="0">
                        <a:solidFill>
                          <a:srgbClr val="000000"/>
                        </a:solidFill>
                        <a:effectLst/>
                        <a:latin typeface="+mn-lt"/>
                      </a:endParaRPr>
                    </a:p>
                  </a:txBody>
                  <a:tcPr marL="45720" marR="45720" anchor="ctr"/>
                </a:tc>
                <a:extLst>
                  <a:ext uri="{0D108BD9-81ED-4DB2-BD59-A6C34878D82A}">
                    <a16:rowId xmlns:a16="http://schemas.microsoft.com/office/drawing/2014/main" val="10000"/>
                  </a:ext>
                </a:extLst>
              </a:tr>
              <a:tr h="312324">
                <a:tc>
                  <a:txBody>
                    <a:bodyPr/>
                    <a:lstStyle/>
                    <a:p>
                      <a:pPr algn="l" fontAlgn="b"/>
                      <a:r>
                        <a:rPr lang="en-US" sz="1400" u="none" strike="noStrike" dirty="0">
                          <a:effectLst/>
                        </a:rPr>
                        <a:t>Research</a:t>
                      </a:r>
                      <a:endParaRPr lang="en-US" sz="1400" b="0" i="0" u="none" strike="noStrike" dirty="0">
                        <a:solidFill>
                          <a:srgbClr val="000000"/>
                        </a:solidFill>
                        <a:effectLst/>
                        <a:latin typeface="+mj-lt"/>
                      </a:endParaRPr>
                    </a:p>
                  </a:txBody>
                  <a:tcPr marL="45720" marR="45720" anchor="ctr"/>
                </a:tc>
                <a:tc>
                  <a:txBody>
                    <a:bodyPr/>
                    <a:lstStyle/>
                    <a:p>
                      <a:pPr algn="r" fontAlgn="b"/>
                      <a:r>
                        <a:rPr lang="en-US" sz="1400" u="none" strike="noStrike" dirty="0">
                          <a:effectLst/>
                        </a:rPr>
                        <a:t>   359,177 </a:t>
                      </a:r>
                      <a:endParaRPr lang="en-US" sz="1400" b="0" i="0" u="none" strike="noStrike" dirty="0">
                        <a:solidFill>
                          <a:srgbClr val="000000"/>
                        </a:solidFill>
                        <a:effectLst/>
                        <a:latin typeface="+mj-lt"/>
                      </a:endParaRPr>
                    </a:p>
                  </a:txBody>
                  <a:tcPr marL="45720" marR="45720" anchor="ctr"/>
                </a:tc>
                <a:tc>
                  <a:txBody>
                    <a:bodyPr/>
                    <a:lstStyle/>
                    <a:p>
                      <a:pPr algn="r" fontAlgn="b"/>
                      <a:r>
                        <a:rPr lang="en-US" sz="1400" u="none" strike="noStrike" dirty="0">
                          <a:effectLst/>
                        </a:rPr>
                        <a:t>   384,286 </a:t>
                      </a:r>
                      <a:endParaRPr lang="en-US" sz="1400" b="0" i="0" u="none" strike="noStrike" dirty="0">
                        <a:solidFill>
                          <a:srgbClr val="000000"/>
                        </a:solidFill>
                        <a:effectLst/>
                        <a:latin typeface="+mj-lt"/>
                      </a:endParaRPr>
                    </a:p>
                  </a:txBody>
                  <a:tcPr marL="45720" marR="45720" anchor="ctr"/>
                </a:tc>
                <a:tc>
                  <a:txBody>
                    <a:bodyPr/>
                    <a:lstStyle/>
                    <a:p>
                      <a:pPr algn="r" fontAlgn="b"/>
                      <a:r>
                        <a:rPr lang="en-US" sz="1400" u="none" strike="noStrike" dirty="0">
                          <a:effectLst/>
                        </a:rPr>
                        <a:t>   389,577 </a:t>
                      </a:r>
                      <a:endParaRPr lang="en-US" sz="1400" b="0" i="0" u="none" strike="noStrike" dirty="0">
                        <a:solidFill>
                          <a:srgbClr val="000000"/>
                        </a:solidFill>
                        <a:effectLst/>
                        <a:latin typeface="+mj-lt"/>
                      </a:endParaRPr>
                    </a:p>
                  </a:txBody>
                  <a:tcPr marL="45720" marR="45720" anchor="ctr"/>
                </a:tc>
                <a:tc>
                  <a:txBody>
                    <a:bodyPr/>
                    <a:lstStyle/>
                    <a:p>
                      <a:pPr algn="r" fontAlgn="b"/>
                      <a:r>
                        <a:rPr lang="en-US" sz="1400" u="none" strike="noStrike" dirty="0">
                          <a:effectLst/>
                        </a:rPr>
                        <a:t>+5,291</a:t>
                      </a:r>
                      <a:endParaRPr lang="en-US" sz="1400" b="0" i="0" u="none" strike="noStrike" dirty="0">
                        <a:solidFill>
                          <a:srgbClr val="000000"/>
                        </a:solidFill>
                        <a:effectLst/>
                        <a:latin typeface="+mj-lt"/>
                      </a:endParaRPr>
                    </a:p>
                  </a:txBody>
                  <a:tcPr marL="45720" marR="45720" anchor="ctr"/>
                </a:tc>
                <a:extLst>
                  <a:ext uri="{0D108BD9-81ED-4DB2-BD59-A6C34878D82A}">
                    <a16:rowId xmlns:a16="http://schemas.microsoft.com/office/drawing/2014/main" val="10001"/>
                  </a:ext>
                </a:extLst>
              </a:tr>
              <a:tr h="312324">
                <a:tc>
                  <a:txBody>
                    <a:bodyPr/>
                    <a:lstStyle/>
                    <a:p>
                      <a:pPr algn="l" fontAlgn="b"/>
                      <a:r>
                        <a:rPr lang="en-US" sz="1400" u="none" strike="noStrike" dirty="0">
                          <a:effectLst/>
                        </a:rPr>
                        <a:t>Facilities/Operations</a:t>
                      </a:r>
                      <a:endParaRPr lang="en-US" sz="1400" b="0" i="0" u="none" strike="noStrike" dirty="0">
                        <a:solidFill>
                          <a:srgbClr val="000000"/>
                        </a:solidFill>
                        <a:effectLst/>
                        <a:latin typeface="+mj-lt"/>
                      </a:endParaRPr>
                    </a:p>
                  </a:txBody>
                  <a:tcPr marL="45720" marR="45720" anchor="ctr"/>
                </a:tc>
                <a:tc>
                  <a:txBody>
                    <a:bodyPr/>
                    <a:lstStyle/>
                    <a:p>
                      <a:pPr algn="r" fontAlgn="b"/>
                      <a:r>
                        <a:rPr lang="en-US" sz="1400" u="none" strike="noStrike" dirty="0">
                          <a:effectLst/>
                        </a:rPr>
                        <a:t>   270,488 </a:t>
                      </a:r>
                      <a:endParaRPr lang="en-US" sz="1400" b="0" i="0" u="none" strike="noStrike" dirty="0">
                        <a:solidFill>
                          <a:srgbClr val="000000"/>
                        </a:solidFill>
                        <a:effectLst/>
                        <a:latin typeface="+mj-lt"/>
                      </a:endParaRPr>
                    </a:p>
                  </a:txBody>
                  <a:tcPr marL="45720" marR="45720" anchor="ctr"/>
                </a:tc>
                <a:tc>
                  <a:txBody>
                    <a:bodyPr/>
                    <a:lstStyle/>
                    <a:p>
                      <a:pPr algn="r" fontAlgn="b"/>
                      <a:r>
                        <a:rPr lang="en-US" sz="1400" u="none" strike="noStrike" dirty="0">
                          <a:effectLst/>
                        </a:rPr>
                        <a:t>   258,364 </a:t>
                      </a:r>
                      <a:endParaRPr lang="en-US" sz="1400" b="0" i="0" u="none" strike="noStrike" dirty="0">
                        <a:solidFill>
                          <a:srgbClr val="000000"/>
                        </a:solidFill>
                        <a:effectLst/>
                        <a:latin typeface="+mj-lt"/>
                      </a:endParaRPr>
                    </a:p>
                  </a:txBody>
                  <a:tcPr marL="45720" marR="45720" anchor="ctr"/>
                </a:tc>
                <a:tc>
                  <a:txBody>
                    <a:bodyPr/>
                    <a:lstStyle/>
                    <a:p>
                      <a:pPr algn="r" fontAlgn="b"/>
                      <a:r>
                        <a:rPr lang="en-US" sz="1400" u="none" strike="noStrike" dirty="0">
                          <a:effectLst/>
                        </a:rPr>
                        <a:t>   317,929 </a:t>
                      </a:r>
                      <a:endParaRPr lang="en-US" sz="1400" b="0" i="0" u="none" strike="noStrike" dirty="0">
                        <a:solidFill>
                          <a:srgbClr val="000000"/>
                        </a:solidFill>
                        <a:effectLst/>
                        <a:latin typeface="+mj-lt"/>
                      </a:endParaRPr>
                    </a:p>
                  </a:txBody>
                  <a:tcPr marL="45720" marR="45720" anchor="ctr"/>
                </a:tc>
                <a:tc>
                  <a:txBody>
                    <a:bodyPr/>
                    <a:lstStyle/>
                    <a:p>
                      <a:pPr algn="r" fontAlgn="b"/>
                      <a:r>
                        <a:rPr lang="en-US" sz="1400" u="none" strike="noStrike" dirty="0">
                          <a:effectLst/>
                        </a:rPr>
                        <a:t>+59,565</a:t>
                      </a:r>
                      <a:endParaRPr lang="en-US" sz="1400" b="0" i="0" u="none" strike="noStrike" dirty="0">
                        <a:solidFill>
                          <a:srgbClr val="000000"/>
                        </a:solidFill>
                        <a:effectLst/>
                        <a:latin typeface="+mj-lt"/>
                      </a:endParaRPr>
                    </a:p>
                  </a:txBody>
                  <a:tcPr marL="45720" marR="45720" anchor="ctr"/>
                </a:tc>
                <a:extLst>
                  <a:ext uri="{0D108BD9-81ED-4DB2-BD59-A6C34878D82A}">
                    <a16:rowId xmlns:a16="http://schemas.microsoft.com/office/drawing/2014/main" val="10002"/>
                  </a:ext>
                </a:extLst>
              </a:tr>
              <a:tr h="312324">
                <a:tc>
                  <a:txBody>
                    <a:bodyPr/>
                    <a:lstStyle/>
                    <a:p>
                      <a:pPr algn="l" fontAlgn="b"/>
                      <a:r>
                        <a:rPr lang="en-US" sz="1400" u="none" strike="noStrike" dirty="0">
                          <a:effectLst/>
                        </a:rPr>
                        <a:t>Projects</a:t>
                      </a:r>
                      <a:endParaRPr lang="en-US" sz="1400" b="0" i="0" u="none" strike="noStrike" dirty="0">
                        <a:solidFill>
                          <a:srgbClr val="000000"/>
                        </a:solidFill>
                        <a:effectLst/>
                        <a:latin typeface="+mj-lt"/>
                      </a:endParaRPr>
                    </a:p>
                  </a:txBody>
                  <a:tcPr marL="45720" marR="45720" anchor="ctr"/>
                </a:tc>
                <a:tc>
                  <a:txBody>
                    <a:bodyPr/>
                    <a:lstStyle/>
                    <a:p>
                      <a:pPr marL="0" marR="0" lvl="0" indent="0" algn="r" defTabSz="685800" rtl="0" eaLnBrk="1" fontAlgn="b" latinLnBrk="0" hangingPunct="1">
                        <a:lnSpc>
                          <a:spcPct val="100000"/>
                        </a:lnSpc>
                        <a:spcBef>
                          <a:spcPts val="0"/>
                        </a:spcBef>
                        <a:spcAft>
                          <a:spcPts val="0"/>
                        </a:spcAft>
                        <a:buClrTx/>
                        <a:buSzTx/>
                        <a:buFontTx/>
                        <a:buNone/>
                        <a:tabLst/>
                        <a:defRPr/>
                      </a:pPr>
                      <a:r>
                        <a:rPr lang="en-US" sz="1400" u="none" strike="noStrike" dirty="0">
                          <a:effectLst/>
                        </a:rPr>
                        <a:t>   278,335 </a:t>
                      </a:r>
                      <a:endParaRPr lang="en-US" sz="1400" b="0" i="0" u="none" strike="noStrike" dirty="0">
                        <a:solidFill>
                          <a:srgbClr val="000000"/>
                        </a:solidFill>
                        <a:effectLst/>
                        <a:latin typeface="+mj-lt"/>
                      </a:endParaRPr>
                    </a:p>
                  </a:txBody>
                  <a:tcPr marL="45720" marR="45720" anchor="ctr"/>
                </a:tc>
                <a:tc>
                  <a:txBody>
                    <a:bodyPr/>
                    <a:lstStyle/>
                    <a:p>
                      <a:pPr algn="r" fontAlgn="b"/>
                      <a:r>
                        <a:rPr lang="en-US" sz="1400" u="none" strike="noStrike" dirty="0">
                          <a:effectLst/>
                        </a:rPr>
                        <a:t>   337,350 </a:t>
                      </a:r>
                      <a:endParaRPr lang="en-US" sz="1400" b="0" i="0" u="none" strike="noStrike" dirty="0">
                        <a:solidFill>
                          <a:srgbClr val="000000"/>
                        </a:solidFill>
                        <a:effectLst/>
                        <a:latin typeface="+mj-lt"/>
                      </a:endParaRPr>
                    </a:p>
                  </a:txBody>
                  <a:tcPr marL="45720" marR="45720" anchor="ctr"/>
                </a:tc>
                <a:tc>
                  <a:txBody>
                    <a:bodyPr/>
                    <a:lstStyle/>
                    <a:p>
                      <a:pPr algn="r" fontAlgn="b"/>
                      <a:r>
                        <a:rPr lang="en-US" sz="1400" u="none" strike="noStrike" dirty="0">
                          <a:effectLst/>
                        </a:rPr>
                        <a:t>   337,494 </a:t>
                      </a:r>
                      <a:endParaRPr lang="en-US" sz="1400" b="0" i="0" u="none" strike="noStrike" dirty="0">
                        <a:solidFill>
                          <a:srgbClr val="000000"/>
                        </a:solidFill>
                        <a:effectLst/>
                        <a:latin typeface="+mj-lt"/>
                      </a:endParaRPr>
                    </a:p>
                  </a:txBody>
                  <a:tcPr marL="45720" marR="45720" anchor="ctr"/>
                </a:tc>
                <a:tc>
                  <a:txBody>
                    <a:bodyPr/>
                    <a:lstStyle/>
                    <a:p>
                      <a:pPr algn="r" fontAlgn="b"/>
                      <a:r>
                        <a:rPr lang="en-US" sz="1400" u="none" strike="noStrike" dirty="0">
                          <a:effectLst/>
                        </a:rPr>
                        <a:t>+144</a:t>
                      </a:r>
                      <a:endParaRPr lang="en-US" sz="1400" b="0" i="0" u="none" strike="noStrike" dirty="0">
                        <a:solidFill>
                          <a:srgbClr val="000000"/>
                        </a:solidFill>
                        <a:effectLst/>
                        <a:latin typeface="+mj-lt"/>
                      </a:endParaRPr>
                    </a:p>
                  </a:txBody>
                  <a:tcPr marL="45720" marR="45720" anchor="ctr"/>
                </a:tc>
                <a:extLst>
                  <a:ext uri="{0D108BD9-81ED-4DB2-BD59-A6C34878D82A}">
                    <a16:rowId xmlns:a16="http://schemas.microsoft.com/office/drawing/2014/main" val="10003"/>
                  </a:ext>
                </a:extLst>
              </a:tr>
              <a:tr h="312324">
                <a:tc>
                  <a:txBody>
                    <a:bodyPr/>
                    <a:lstStyle/>
                    <a:p>
                      <a:pPr algn="l" fontAlgn="b"/>
                      <a:r>
                        <a:rPr lang="en-US" sz="1400" u="none" strike="noStrike" dirty="0">
                          <a:effectLst/>
                        </a:rPr>
                        <a:t>Total</a:t>
                      </a:r>
                      <a:endParaRPr lang="en-US" sz="1400" b="1" i="0" u="none" strike="noStrike" dirty="0">
                        <a:solidFill>
                          <a:srgbClr val="000000"/>
                        </a:solidFill>
                        <a:effectLst/>
                        <a:latin typeface="+mj-lt"/>
                      </a:endParaRPr>
                    </a:p>
                  </a:txBody>
                  <a:tcPr marL="45720" marR="45720" anchor="ctr"/>
                </a:tc>
                <a:tc>
                  <a:txBody>
                    <a:bodyPr/>
                    <a:lstStyle/>
                    <a:p>
                      <a:pPr algn="r" fontAlgn="b"/>
                      <a:r>
                        <a:rPr lang="en-US" sz="1400" u="none" strike="noStrike" dirty="0">
                          <a:effectLst/>
                        </a:rPr>
                        <a:t>   908,000 </a:t>
                      </a:r>
                      <a:endParaRPr lang="en-US" sz="1400" b="1" i="0" u="none" strike="noStrike" dirty="0">
                        <a:solidFill>
                          <a:srgbClr val="000000"/>
                        </a:solidFill>
                        <a:effectLst/>
                        <a:latin typeface="+mj-lt"/>
                      </a:endParaRPr>
                    </a:p>
                  </a:txBody>
                  <a:tcPr marL="45720" marR="45720" anchor="ctr"/>
                </a:tc>
                <a:tc>
                  <a:txBody>
                    <a:bodyPr/>
                    <a:lstStyle/>
                    <a:p>
                      <a:pPr algn="r" fontAlgn="b"/>
                      <a:r>
                        <a:rPr lang="en-US" sz="1400" u="none" strike="noStrike" dirty="0">
                          <a:effectLst/>
                        </a:rPr>
                        <a:t>   980,000 </a:t>
                      </a:r>
                      <a:endParaRPr lang="en-US" sz="1400" b="1" i="0" u="none" strike="noStrike" dirty="0">
                        <a:solidFill>
                          <a:srgbClr val="000000"/>
                        </a:solidFill>
                        <a:effectLst/>
                        <a:latin typeface="+mj-lt"/>
                      </a:endParaRPr>
                    </a:p>
                  </a:txBody>
                  <a:tcPr marL="45720" marR="45720" anchor="ctr"/>
                </a:tc>
                <a:tc>
                  <a:txBody>
                    <a:bodyPr/>
                    <a:lstStyle/>
                    <a:p>
                      <a:pPr algn="r" fontAlgn="b"/>
                      <a:r>
                        <a:rPr lang="en-US" sz="1400" u="none" strike="noStrike" dirty="0">
                          <a:effectLst/>
                        </a:rPr>
                        <a:t>   1,045,000 </a:t>
                      </a:r>
                      <a:endParaRPr lang="en-US" sz="1400" b="1" i="0" u="none" strike="noStrike" dirty="0">
                        <a:solidFill>
                          <a:srgbClr val="000000"/>
                        </a:solidFill>
                        <a:effectLst/>
                        <a:latin typeface="+mj-lt"/>
                      </a:endParaRPr>
                    </a:p>
                  </a:txBody>
                  <a:tcPr marL="45720" marR="45720" anchor="ctr"/>
                </a:tc>
                <a:tc>
                  <a:txBody>
                    <a:bodyPr/>
                    <a:lstStyle/>
                    <a:p>
                      <a:pPr algn="r" fontAlgn="b"/>
                      <a:r>
                        <a:rPr lang="en-US" sz="1400" u="none" strike="noStrike" dirty="0">
                          <a:effectLst/>
                        </a:rPr>
                        <a:t>+65,000</a:t>
                      </a:r>
                      <a:endParaRPr lang="en-US" sz="1400" b="1" i="0" u="none" strike="noStrike" dirty="0">
                        <a:solidFill>
                          <a:srgbClr val="000000"/>
                        </a:solidFill>
                        <a:effectLst/>
                        <a:latin typeface="+mj-lt"/>
                      </a:endParaRPr>
                    </a:p>
                  </a:txBody>
                  <a:tcPr marL="45720" marR="45720" anchor="ctr"/>
                </a:tc>
                <a:extLst>
                  <a:ext uri="{0D108BD9-81ED-4DB2-BD59-A6C34878D82A}">
                    <a16:rowId xmlns:a16="http://schemas.microsoft.com/office/drawing/2014/main" val="10004"/>
                  </a:ext>
                </a:extLst>
              </a:tr>
            </a:tbl>
          </a:graphicData>
        </a:graphic>
      </p:graphicFrame>
      <p:sp>
        <p:nvSpPr>
          <p:cNvPr id="3" name="Date Placeholder 2">
            <a:extLst>
              <a:ext uri="{FF2B5EF4-FFF2-40B4-BE49-F238E27FC236}">
                <a16:creationId xmlns:a16="http://schemas.microsoft.com/office/drawing/2014/main" id="{52FFEFD6-3403-453E-96D9-4781410B22BC}"/>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36582992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Report Language Matters!</a:t>
            </a:r>
            <a:endParaRPr lang="en-US" dirty="0"/>
          </a:p>
        </p:txBody>
      </p:sp>
      <p:sp>
        <p:nvSpPr>
          <p:cNvPr id="2" name="Content Placeholder 1"/>
          <p:cNvSpPr>
            <a:spLocks noGrp="1"/>
          </p:cNvSpPr>
          <p:nvPr>
            <p:ph idx="1"/>
          </p:nvPr>
        </p:nvSpPr>
        <p:spPr>
          <a:xfrm>
            <a:off x="467277" y="1017332"/>
            <a:ext cx="8428096" cy="2614142"/>
          </a:xfrm>
        </p:spPr>
        <p:txBody>
          <a:bodyPr>
            <a:normAutofit fontScale="55000" lnSpcReduction="20000"/>
          </a:bodyPr>
          <a:lstStyle/>
          <a:p>
            <a:r>
              <a:rPr lang="en-US" dirty="0"/>
              <a:t>Congress will usually specify top-line budget for a program and sometimes direct specific project or subprogram budget levels</a:t>
            </a:r>
          </a:p>
          <a:p>
            <a:pPr lvl="1"/>
            <a:r>
              <a:rPr lang="en-US" dirty="0"/>
              <a:t>It is up to program management to make things work “within available funds”</a:t>
            </a:r>
          </a:p>
          <a:p>
            <a:r>
              <a:rPr lang="en-US" dirty="0"/>
              <a:t>Example:  HEP received $1,045M in the FY 2020 Congressional Appropriation, about $277M above the FY 2020 President’s Budget Request</a:t>
            </a:r>
          </a:p>
          <a:p>
            <a:pPr lvl="1"/>
            <a:r>
              <a:rPr lang="en-US" dirty="0"/>
              <a:t>Congressional “Research” line includes everything other than Line Item Construction, or what HEP traditionally calls Research, Operations, and Projects</a:t>
            </a:r>
          </a:p>
          <a:p>
            <a:pPr lvl="1"/>
            <a:r>
              <a:rPr lang="en-US" dirty="0"/>
              <a:t>Congressional direction included specific amounts for Line Item Construction, Projects, Vera C. Rubin Observatory, and SURF; </a:t>
            </a:r>
            <a:r>
              <a:rPr lang="en-US" b="1" dirty="0"/>
              <a:t>HEP cannot adjust what is spent on those items</a:t>
            </a:r>
          </a:p>
        </p:txBody>
      </p:sp>
      <p:sp>
        <p:nvSpPr>
          <p:cNvPr id="5" name="Footer Placeholder 4"/>
          <p:cNvSpPr>
            <a:spLocks noGrp="1"/>
          </p:cNvSpPr>
          <p:nvPr>
            <p:ph type="ftr" sz="quarter" idx="11"/>
          </p:nvPr>
        </p:nvSpPr>
        <p:spPr/>
        <p:txBody>
          <a:bodyPr/>
          <a:lstStyle/>
          <a:p>
            <a:r>
              <a:rPr lang="en-US"/>
              <a:t>HEP @ 53rd Annual Users Mtg</a:t>
            </a:r>
          </a:p>
        </p:txBody>
      </p:sp>
      <p:sp>
        <p:nvSpPr>
          <p:cNvPr id="4" name="Slide Number Placeholder 3"/>
          <p:cNvSpPr>
            <a:spLocks noGrp="1"/>
          </p:cNvSpPr>
          <p:nvPr>
            <p:ph type="sldNum" sz="quarter" idx="12"/>
          </p:nvPr>
        </p:nvSpPr>
        <p:spPr/>
        <p:txBody>
          <a:bodyPr/>
          <a:lstStyle/>
          <a:p>
            <a:fld id="{26CA2777-A89F-4130-B308-73BB65955918}" type="slidenum">
              <a:rPr lang="en-US" smtClean="0"/>
              <a:pPr/>
              <a:t>69</a:t>
            </a:fld>
            <a:endParaRPr lang="en-US"/>
          </a:p>
        </p:txBody>
      </p:sp>
      <p:pic>
        <p:nvPicPr>
          <p:cNvPr id="8" name="Picture 7">
            <a:extLst>
              <a:ext uri="{FF2B5EF4-FFF2-40B4-BE49-F238E27FC236}">
                <a16:creationId xmlns:a16="http://schemas.microsoft.com/office/drawing/2014/main" id="{8BB84CEC-7BE6-4C26-A4BF-CA7411A6F3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95159" y="3540161"/>
            <a:ext cx="5500215" cy="2495372"/>
          </a:xfrm>
          <a:prstGeom prst="rect">
            <a:avLst/>
          </a:prstGeom>
        </p:spPr>
      </p:pic>
      <p:pic>
        <p:nvPicPr>
          <p:cNvPr id="12" name="Picture 11">
            <a:extLst>
              <a:ext uri="{FF2B5EF4-FFF2-40B4-BE49-F238E27FC236}">
                <a16:creationId xmlns:a16="http://schemas.microsoft.com/office/drawing/2014/main" id="{A95DA7E5-A4BE-4D98-B74D-AD265F3360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8629" y="3403900"/>
            <a:ext cx="4914621" cy="589318"/>
          </a:xfrm>
          <a:prstGeom prst="rect">
            <a:avLst/>
          </a:prstGeom>
        </p:spPr>
      </p:pic>
      <p:sp>
        <p:nvSpPr>
          <p:cNvPr id="13" name="Oval 12">
            <a:extLst>
              <a:ext uri="{FF2B5EF4-FFF2-40B4-BE49-F238E27FC236}">
                <a16:creationId xmlns:a16="http://schemas.microsoft.com/office/drawing/2014/main" id="{0136C51B-9EAA-4C40-BE24-1CDBCA44B3FF}"/>
              </a:ext>
            </a:extLst>
          </p:cNvPr>
          <p:cNvSpPr/>
          <p:nvPr/>
        </p:nvSpPr>
        <p:spPr>
          <a:xfrm>
            <a:off x="3205657" y="4129479"/>
            <a:ext cx="5804173" cy="5121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C9E76906-9C14-4946-9C4D-8E145FF2E08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953" y="4807452"/>
            <a:ext cx="3662533" cy="1146629"/>
          </a:xfrm>
          <a:prstGeom prst="rect">
            <a:avLst/>
          </a:prstGeom>
        </p:spPr>
      </p:pic>
      <p:sp>
        <p:nvSpPr>
          <p:cNvPr id="6" name="TextBox 5">
            <a:extLst>
              <a:ext uri="{FF2B5EF4-FFF2-40B4-BE49-F238E27FC236}">
                <a16:creationId xmlns:a16="http://schemas.microsoft.com/office/drawing/2014/main" id="{3A51BBA5-3B63-48F7-ABFB-E62C84EC5C8B}"/>
              </a:ext>
            </a:extLst>
          </p:cNvPr>
          <p:cNvSpPr txBox="1"/>
          <p:nvPr/>
        </p:nvSpPr>
        <p:spPr>
          <a:xfrm>
            <a:off x="107679" y="3999364"/>
            <a:ext cx="2813424" cy="692497"/>
          </a:xfrm>
          <a:prstGeom prst="rect">
            <a:avLst/>
          </a:prstGeom>
          <a:noFill/>
          <a:ln>
            <a:solidFill>
              <a:schemeClr val="tx1"/>
            </a:solidFill>
          </a:ln>
        </p:spPr>
        <p:txBody>
          <a:bodyPr wrap="square" rtlCol="0">
            <a:spAutoFit/>
          </a:bodyPr>
          <a:lstStyle/>
          <a:p>
            <a:r>
              <a:rPr lang="en-US" sz="1300" dirty="0"/>
              <a:t>Congressional directional at the SC level for QIS and AI/ML propagated down to HEP</a:t>
            </a:r>
          </a:p>
        </p:txBody>
      </p:sp>
      <p:sp>
        <p:nvSpPr>
          <p:cNvPr id="7" name="Arrow: Down 6">
            <a:extLst>
              <a:ext uri="{FF2B5EF4-FFF2-40B4-BE49-F238E27FC236}">
                <a16:creationId xmlns:a16="http://schemas.microsoft.com/office/drawing/2014/main" id="{44657368-B17E-4ABD-857F-C0FCFBB087EB}"/>
              </a:ext>
            </a:extLst>
          </p:cNvPr>
          <p:cNvSpPr/>
          <p:nvPr/>
        </p:nvSpPr>
        <p:spPr>
          <a:xfrm>
            <a:off x="2451618" y="4385574"/>
            <a:ext cx="352573" cy="3853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a16="http://schemas.microsoft.com/office/drawing/2014/main" id="{2CBED077-4DD4-4BD6-9126-4732E9CF3580}"/>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3332495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 is the Office of Science?</a:t>
            </a:r>
          </a:p>
        </p:txBody>
      </p:sp>
      <p:sp>
        <p:nvSpPr>
          <p:cNvPr id="4" name="Content Placeholder 3"/>
          <p:cNvSpPr>
            <a:spLocks noGrp="1"/>
          </p:cNvSpPr>
          <p:nvPr>
            <p:ph idx="1"/>
          </p:nvPr>
        </p:nvSpPr>
        <p:spPr>
          <a:xfrm>
            <a:off x="367864" y="1066802"/>
            <a:ext cx="8623737" cy="2435421"/>
          </a:xfrm>
        </p:spPr>
        <p:txBody>
          <a:bodyPr>
            <a:normAutofit fontScale="40000" lnSpcReduction="20000"/>
          </a:bodyPr>
          <a:lstStyle/>
          <a:p>
            <a:pPr marL="53975" indent="0">
              <a:buNone/>
            </a:pPr>
            <a:r>
              <a:rPr lang="en-US" sz="3800" b="1" dirty="0">
                <a:solidFill>
                  <a:schemeClr val="tx2"/>
                </a:solidFill>
              </a:rPr>
              <a:t>The Mission of the U.S. Department of Energy</a:t>
            </a:r>
            <a:r>
              <a:rPr lang="en-US" sz="3800" dirty="0"/>
              <a:t> is to ensure America’s security and prosperity by addressing its energy, environmental and nuclear challenges through transformative science and technology solutions.</a:t>
            </a:r>
          </a:p>
          <a:p>
            <a:pPr marL="53975" indent="0">
              <a:buNone/>
            </a:pPr>
            <a:r>
              <a:rPr lang="en-US" sz="3800" b="1" dirty="0">
                <a:solidFill>
                  <a:schemeClr val="tx2"/>
                </a:solidFill>
              </a:rPr>
              <a:t>DOE Office of Science </a:t>
            </a:r>
            <a:r>
              <a:rPr lang="en-US" sz="3800" dirty="0"/>
              <a:t>is the lead federal agency supporting fundamental scientific research for energy and the largest supporter of basic research in the physical sciences in the United States, fulfilling a Mission to:</a:t>
            </a:r>
          </a:p>
          <a:p>
            <a:pPr>
              <a:spcBef>
                <a:spcPts val="600"/>
              </a:spcBef>
            </a:pPr>
            <a:r>
              <a:rPr lang="en-US" sz="3800" dirty="0"/>
              <a:t>Deliver scientific discoveries and major scientific tools to transform our understanding of nature</a:t>
            </a:r>
          </a:p>
          <a:p>
            <a:pPr>
              <a:spcBef>
                <a:spcPts val="600"/>
              </a:spcBef>
            </a:pPr>
            <a:r>
              <a:rPr lang="en-US" sz="3800" dirty="0"/>
              <a:t>Advance the energy, economic, and national security of the United States </a:t>
            </a:r>
          </a:p>
          <a:p>
            <a:endParaRPr lang="en-US" dirty="0"/>
          </a:p>
          <a:p>
            <a:endParaRPr lang="en-US" dirty="0"/>
          </a:p>
          <a:p>
            <a:endParaRPr lang="en-US" dirty="0"/>
          </a:p>
          <a:p>
            <a:endParaRPr lang="en-US" dirty="0"/>
          </a:p>
          <a:p>
            <a:endParaRPr lang="en-US" dirty="0"/>
          </a:p>
        </p:txBody>
      </p:sp>
      <p:sp>
        <p:nvSpPr>
          <p:cNvPr id="20" name="Footer Placeholder 19"/>
          <p:cNvSpPr>
            <a:spLocks noGrp="1"/>
          </p:cNvSpPr>
          <p:nvPr>
            <p:ph type="ftr" sz="quarter" idx="11"/>
          </p:nvPr>
        </p:nvSpPr>
        <p:spPr/>
        <p:txBody>
          <a:bodyPr/>
          <a:lstStyle/>
          <a:p>
            <a:r>
              <a:rPr lang="en-US"/>
              <a:t>HEP @ 53rd Annual Users Mtg</a:t>
            </a:r>
            <a:endParaRPr lang="en-US" dirty="0"/>
          </a:p>
        </p:txBody>
      </p:sp>
      <p:sp>
        <p:nvSpPr>
          <p:cNvPr id="23" name="Slide Number Placeholder 22"/>
          <p:cNvSpPr>
            <a:spLocks noGrp="1"/>
          </p:cNvSpPr>
          <p:nvPr>
            <p:ph type="sldNum" sz="quarter" idx="12"/>
          </p:nvPr>
        </p:nvSpPr>
        <p:spPr/>
        <p:txBody>
          <a:bodyPr/>
          <a:lstStyle/>
          <a:p>
            <a:fld id="{600448BA-62AF-4340-AB5F-316C0E06117B}" type="slidenum">
              <a:rPr lang="en-US" smtClean="0"/>
              <a:pPr/>
              <a:t>7</a:t>
            </a:fld>
            <a:endParaRPr lang="en-US" dirty="0"/>
          </a:p>
        </p:txBody>
      </p:sp>
      <p:pic>
        <p:nvPicPr>
          <p:cNvPr id="1026" name="Picture 2" descr="https://science.energy.gov/~/media/ascr/images/highlights/2017/ASCR-2017-01-a-lrg.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281" y="3564224"/>
            <a:ext cx="2368932" cy="10868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cience.energy.gov/~/media/bes/suf/images/user-facilities/light-sources/lcls-512x288.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55562" y="3553485"/>
            <a:ext cx="2367721" cy="10881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lhc tunnel"/>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3455562" y="5467201"/>
            <a:ext cx="2367721" cy="109154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69336" y="4612880"/>
            <a:ext cx="2378879" cy="523220"/>
          </a:xfrm>
          <a:prstGeom prst="rect">
            <a:avLst/>
          </a:prstGeom>
          <a:noFill/>
        </p:spPr>
        <p:txBody>
          <a:bodyPr wrap="square" rtlCol="0">
            <a:spAutoFit/>
          </a:bodyPr>
          <a:lstStyle/>
          <a:p>
            <a:pPr algn="ctr"/>
            <a:r>
              <a:rPr lang="en-US" sz="1400" b="1" dirty="0">
                <a:solidFill>
                  <a:schemeClr val="tx2"/>
                </a:solidFill>
              </a:rPr>
              <a:t>Advanced Scientific Computing Research</a:t>
            </a:r>
          </a:p>
        </p:txBody>
      </p:sp>
      <p:sp>
        <p:nvSpPr>
          <p:cNvPr id="13" name="TextBox 12"/>
          <p:cNvSpPr txBox="1"/>
          <p:nvPr/>
        </p:nvSpPr>
        <p:spPr>
          <a:xfrm>
            <a:off x="3455562" y="4604474"/>
            <a:ext cx="2367721" cy="523220"/>
          </a:xfrm>
          <a:prstGeom prst="rect">
            <a:avLst/>
          </a:prstGeom>
          <a:noFill/>
        </p:spPr>
        <p:txBody>
          <a:bodyPr wrap="square" rtlCol="0">
            <a:spAutoFit/>
          </a:bodyPr>
          <a:lstStyle/>
          <a:p>
            <a:pPr algn="ctr"/>
            <a:r>
              <a:rPr lang="en-US" sz="1400" b="1" dirty="0">
                <a:solidFill>
                  <a:schemeClr val="tx2"/>
                </a:solidFill>
              </a:rPr>
              <a:t>Basic Energy Sciences</a:t>
            </a:r>
          </a:p>
        </p:txBody>
      </p:sp>
      <p:sp>
        <p:nvSpPr>
          <p:cNvPr id="16" name="TextBox 15"/>
          <p:cNvSpPr txBox="1"/>
          <p:nvPr/>
        </p:nvSpPr>
        <p:spPr>
          <a:xfrm>
            <a:off x="3455561" y="5169334"/>
            <a:ext cx="2367720" cy="307777"/>
          </a:xfrm>
          <a:prstGeom prst="rect">
            <a:avLst/>
          </a:prstGeom>
          <a:noFill/>
        </p:spPr>
        <p:txBody>
          <a:bodyPr wrap="square" rtlCol="0">
            <a:spAutoFit/>
          </a:bodyPr>
          <a:lstStyle/>
          <a:p>
            <a:pPr algn="ctr"/>
            <a:r>
              <a:rPr lang="en-US" sz="1400" b="1" dirty="0">
                <a:solidFill>
                  <a:schemeClr val="tx2"/>
                </a:solidFill>
              </a:rPr>
              <a:t>High Energy Physics</a:t>
            </a:r>
          </a:p>
        </p:txBody>
      </p:sp>
      <p:sp>
        <p:nvSpPr>
          <p:cNvPr id="17" name="TextBox 16"/>
          <p:cNvSpPr txBox="1"/>
          <p:nvPr/>
        </p:nvSpPr>
        <p:spPr>
          <a:xfrm>
            <a:off x="6649153" y="5177286"/>
            <a:ext cx="2360677" cy="307777"/>
          </a:xfrm>
          <a:prstGeom prst="rect">
            <a:avLst/>
          </a:prstGeom>
          <a:noFill/>
        </p:spPr>
        <p:txBody>
          <a:bodyPr wrap="square" rtlCol="0">
            <a:spAutoFit/>
          </a:bodyPr>
          <a:lstStyle/>
          <a:p>
            <a:pPr algn="ctr"/>
            <a:r>
              <a:rPr lang="en-US" sz="1400" b="1" dirty="0">
                <a:solidFill>
                  <a:schemeClr val="tx2"/>
                </a:solidFill>
              </a:rPr>
              <a:t>Nuclear Physics</a:t>
            </a:r>
          </a:p>
        </p:txBody>
      </p:sp>
      <p:sp>
        <p:nvSpPr>
          <p:cNvPr id="18" name="TextBox 17"/>
          <p:cNvSpPr txBox="1"/>
          <p:nvPr/>
        </p:nvSpPr>
        <p:spPr>
          <a:xfrm>
            <a:off x="6649152" y="4603565"/>
            <a:ext cx="2360678" cy="738664"/>
          </a:xfrm>
          <a:prstGeom prst="rect">
            <a:avLst/>
          </a:prstGeom>
          <a:noFill/>
        </p:spPr>
        <p:txBody>
          <a:bodyPr wrap="square" rtlCol="0">
            <a:spAutoFit/>
          </a:bodyPr>
          <a:lstStyle/>
          <a:p>
            <a:pPr algn="ctr"/>
            <a:r>
              <a:rPr lang="en-US" sz="1400" b="1" dirty="0">
                <a:solidFill>
                  <a:schemeClr val="tx2"/>
                </a:solidFill>
              </a:rPr>
              <a:t>Biological and Environmental Research</a:t>
            </a:r>
          </a:p>
        </p:txBody>
      </p:sp>
      <p:sp>
        <p:nvSpPr>
          <p:cNvPr id="19" name="TextBox 18"/>
          <p:cNvSpPr txBox="1"/>
          <p:nvPr/>
        </p:nvSpPr>
        <p:spPr>
          <a:xfrm>
            <a:off x="179284" y="5167373"/>
            <a:ext cx="2368931" cy="523220"/>
          </a:xfrm>
          <a:prstGeom prst="rect">
            <a:avLst/>
          </a:prstGeom>
          <a:noFill/>
        </p:spPr>
        <p:txBody>
          <a:bodyPr wrap="square" rtlCol="0">
            <a:spAutoFit/>
          </a:bodyPr>
          <a:lstStyle/>
          <a:p>
            <a:pPr algn="ctr"/>
            <a:r>
              <a:rPr lang="en-US" sz="1400" b="1" dirty="0">
                <a:solidFill>
                  <a:schemeClr val="tx2"/>
                </a:solidFill>
              </a:rPr>
              <a:t>Fusion Energy Sciences</a:t>
            </a:r>
          </a:p>
        </p:txBody>
      </p:sp>
      <p:sp>
        <p:nvSpPr>
          <p:cNvPr id="6" name="Rectangle 5"/>
          <p:cNvSpPr/>
          <p:nvPr/>
        </p:nvSpPr>
        <p:spPr>
          <a:xfrm>
            <a:off x="6631839" y="5485621"/>
            <a:ext cx="2378239" cy="10792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1034" name="Picture 10" descr="https://science.energy.gov/~/media/np/images/highlights/2017/12/NP-2017-12-b-lrg.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7004540" y="5485190"/>
            <a:ext cx="1638300" cy="107990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science.energy.gov/~/media/fes/images/banner-images/2017/scatteredPower-lrg.jpg?h=252&amp;w=448"/>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179281" y="5455132"/>
            <a:ext cx="2368932" cy="110697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PSI_structure from bryant.jp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6649154" y="3553487"/>
            <a:ext cx="1169239" cy="1076979"/>
          </a:xfrm>
          <a:prstGeom prst="rect">
            <a:avLst/>
          </a:prstGeom>
          <a:noFill/>
          <a:ln w="9525">
            <a:noFill/>
            <a:miter lim="800000"/>
            <a:headEnd/>
            <a:tailEnd/>
          </a:ln>
        </p:spPr>
      </p:pic>
      <p:pic>
        <p:nvPicPr>
          <p:cNvPr id="22" name="Placeholder" descr="placeholder-base---neutral.png"/>
          <p:cNvPicPr/>
          <p:nvPr/>
        </p:nvPicPr>
        <p:blipFill>
          <a:blip r:embed="rId9" cstate="email">
            <a:extLst>
              <a:ext uri="{28A0092B-C50C-407E-A947-70E740481C1C}">
                <a14:useLocalDpi xmlns:a14="http://schemas.microsoft.com/office/drawing/2010/main"/>
              </a:ext>
            </a:extLst>
          </a:blip>
          <a:srcRect/>
          <a:stretch>
            <a:fillRect/>
          </a:stretch>
        </p:blipFill>
        <p:spPr bwMode="auto">
          <a:xfrm>
            <a:off x="7818391" y="3552720"/>
            <a:ext cx="1194738" cy="1079834"/>
          </a:xfrm>
          <a:prstGeom prst="rect">
            <a:avLst/>
          </a:prstGeom>
          <a:noFill/>
        </p:spPr>
      </p:pic>
      <p:sp>
        <p:nvSpPr>
          <p:cNvPr id="2" name="Date Placeholder 1">
            <a:extLst>
              <a:ext uri="{FF2B5EF4-FFF2-40B4-BE49-F238E27FC236}">
                <a16:creationId xmlns:a16="http://schemas.microsoft.com/office/drawing/2014/main" id="{832E699E-4F6D-44FA-ADB8-366EC64590DF}"/>
              </a:ext>
            </a:extLst>
          </p:cNvPr>
          <p:cNvSpPr>
            <a:spLocks noGrp="1"/>
          </p:cNvSpPr>
          <p:nvPr>
            <p:ph type="dt" sz="half" idx="10"/>
          </p:nvPr>
        </p:nvSpPr>
        <p:spPr/>
        <p:txBody>
          <a:bodyPr/>
          <a:lstStyle/>
          <a:p>
            <a:r>
              <a:rPr lang="en-US"/>
              <a:t>12 August 2020</a:t>
            </a:r>
            <a:endParaRPr lang="en-US" dirty="0"/>
          </a:p>
        </p:txBody>
      </p:sp>
      <p:sp>
        <p:nvSpPr>
          <p:cNvPr id="7" name="TextBox 6">
            <a:extLst>
              <a:ext uri="{FF2B5EF4-FFF2-40B4-BE49-F238E27FC236}">
                <a16:creationId xmlns:a16="http://schemas.microsoft.com/office/drawing/2014/main" id="{ABD77D42-26D4-45F5-A635-BC81218BBE79}"/>
              </a:ext>
            </a:extLst>
          </p:cNvPr>
          <p:cNvSpPr txBox="1"/>
          <p:nvPr/>
        </p:nvSpPr>
        <p:spPr>
          <a:xfrm>
            <a:off x="7818393" y="2624315"/>
            <a:ext cx="1156205" cy="523220"/>
          </a:xfrm>
          <a:prstGeom prst="rect">
            <a:avLst/>
          </a:prstGeom>
          <a:solidFill>
            <a:schemeClr val="accent1">
              <a:lumMod val="20000"/>
              <a:lumOff val="80000"/>
            </a:schemeClr>
          </a:solidFill>
        </p:spPr>
        <p:txBody>
          <a:bodyPr wrap="square" rtlCol="0">
            <a:spAutoFit/>
          </a:bodyPr>
          <a:lstStyle/>
          <a:p>
            <a:r>
              <a:rPr lang="en-US" sz="1400" b="1" dirty="0">
                <a:solidFill>
                  <a:srgbClr val="2744BF"/>
                </a:solidFill>
              </a:rPr>
              <a:t>More in back-up</a:t>
            </a:r>
          </a:p>
        </p:txBody>
      </p:sp>
    </p:spTree>
    <p:extLst>
      <p:ext uri="{BB962C8B-B14F-4D97-AF65-F5344CB8AC3E}">
        <p14:creationId xmlns:p14="http://schemas.microsoft.com/office/powerpoint/2010/main" val="14630240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0424A-729B-44C5-8E91-009AAEF9AC62}"/>
              </a:ext>
            </a:extLst>
          </p:cNvPr>
          <p:cNvSpPr>
            <a:spLocks noGrp="1"/>
          </p:cNvSpPr>
          <p:nvPr>
            <p:ph type="title"/>
          </p:nvPr>
        </p:nvSpPr>
        <p:spPr/>
        <p:txBody>
          <a:bodyPr>
            <a:noAutofit/>
          </a:bodyPr>
          <a:lstStyle/>
          <a:p>
            <a:r>
              <a:rPr lang="en-US" sz="3000" dirty="0"/>
              <a:t>Funding: Projects (FY2019) Transition to Operations (FY 2020)</a:t>
            </a:r>
          </a:p>
        </p:txBody>
      </p:sp>
      <p:graphicFrame>
        <p:nvGraphicFramePr>
          <p:cNvPr id="7" name="Content Placeholder 6">
            <a:extLst>
              <a:ext uri="{FF2B5EF4-FFF2-40B4-BE49-F238E27FC236}">
                <a16:creationId xmlns:a16="http://schemas.microsoft.com/office/drawing/2014/main" id="{B0F5A70E-F04A-4411-AC39-51C978F88633}"/>
              </a:ext>
            </a:extLst>
          </p:cNvPr>
          <p:cNvGraphicFramePr>
            <a:graphicFrameLocks noGrp="1"/>
          </p:cNvGraphicFramePr>
          <p:nvPr>
            <p:ph idx="1"/>
            <p:extLst>
              <p:ext uri="{D42A27DB-BD31-4B8C-83A1-F6EECF244321}">
                <p14:modId xmlns:p14="http://schemas.microsoft.com/office/powerpoint/2010/main" val="3043545678"/>
              </p:ext>
            </p:extLst>
          </p:nvPr>
        </p:nvGraphicFramePr>
        <p:xfrm>
          <a:off x="432194" y="1138500"/>
          <a:ext cx="8508669" cy="4077750"/>
        </p:xfrm>
        <a:graphic>
          <a:graphicData uri="http://schemas.openxmlformats.org/drawingml/2006/table">
            <a:tbl>
              <a:tblPr firstRow="1" firstCol="1" lastRow="1">
                <a:tableStyleId>{6E25E649-3F16-4E02-A733-19D2CDBF48F0}</a:tableStyleId>
              </a:tblPr>
              <a:tblGrid>
                <a:gridCol w="1519809">
                  <a:extLst>
                    <a:ext uri="{9D8B030D-6E8A-4147-A177-3AD203B41FA5}">
                      <a16:colId xmlns:a16="http://schemas.microsoft.com/office/drawing/2014/main" val="2091463670"/>
                    </a:ext>
                  </a:extLst>
                </a:gridCol>
                <a:gridCol w="2819379">
                  <a:extLst>
                    <a:ext uri="{9D8B030D-6E8A-4147-A177-3AD203B41FA5}">
                      <a16:colId xmlns:a16="http://schemas.microsoft.com/office/drawing/2014/main" val="3101481503"/>
                    </a:ext>
                  </a:extLst>
                </a:gridCol>
                <a:gridCol w="1044719">
                  <a:extLst>
                    <a:ext uri="{9D8B030D-6E8A-4147-A177-3AD203B41FA5}">
                      <a16:colId xmlns:a16="http://schemas.microsoft.com/office/drawing/2014/main" val="1617838555"/>
                    </a:ext>
                  </a:extLst>
                </a:gridCol>
                <a:gridCol w="1518407">
                  <a:extLst>
                    <a:ext uri="{9D8B030D-6E8A-4147-A177-3AD203B41FA5}">
                      <a16:colId xmlns:a16="http://schemas.microsoft.com/office/drawing/2014/main" val="3513069734"/>
                    </a:ext>
                  </a:extLst>
                </a:gridCol>
                <a:gridCol w="1606355">
                  <a:extLst>
                    <a:ext uri="{9D8B030D-6E8A-4147-A177-3AD203B41FA5}">
                      <a16:colId xmlns:a16="http://schemas.microsoft.com/office/drawing/2014/main" val="3880242715"/>
                    </a:ext>
                  </a:extLst>
                </a:gridCol>
              </a:tblGrid>
              <a:tr h="642184">
                <a:tc>
                  <a:txBody>
                    <a:bodyPr/>
                    <a:lstStyle/>
                    <a:p>
                      <a:pPr algn="ctr" fontAlgn="b"/>
                      <a:endParaRPr lang="en-US" sz="1000" b="1" i="0" u="none" strike="noStrike" dirty="0">
                        <a:solidFill>
                          <a:srgbClr val="000000"/>
                        </a:solidFill>
                        <a:effectLst/>
                        <a:latin typeface="Calibri" panose="020F0502020204030204" pitchFamily="34" charset="0"/>
                      </a:endParaRPr>
                    </a:p>
                  </a:txBody>
                  <a:tcPr marT="6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300" u="none" strike="noStrike" dirty="0">
                          <a:effectLst/>
                          <a:latin typeface="+mn-lt"/>
                        </a:rPr>
                        <a:t>Project</a:t>
                      </a:r>
                      <a:endParaRPr lang="en-US" sz="1300" b="1" i="0" u="none" strike="noStrike" dirty="0">
                        <a:solidFill>
                          <a:srgbClr val="000000"/>
                        </a:solidFill>
                        <a:effectLst/>
                        <a:latin typeface="+mn-lt"/>
                      </a:endParaRPr>
                    </a:p>
                  </a:txBody>
                  <a:tcPr marT="69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300" u="none" strike="noStrike" dirty="0">
                          <a:effectLst/>
                          <a:latin typeface="+mn-lt"/>
                        </a:rPr>
                        <a:t>FY 2019 Actual</a:t>
                      </a:r>
                      <a:endParaRPr lang="en-US" sz="1300" b="1" i="0" u="none" strike="noStrike" dirty="0">
                        <a:solidFill>
                          <a:srgbClr val="000000"/>
                        </a:solidFill>
                        <a:effectLst/>
                        <a:latin typeface="+mn-lt"/>
                      </a:endParaRPr>
                    </a:p>
                  </a:txBody>
                  <a:tcPr marT="69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300" u="none" strike="noStrike" dirty="0">
                          <a:effectLst/>
                          <a:latin typeface="+mn-lt"/>
                        </a:rPr>
                        <a:t>FY 2020</a:t>
                      </a:r>
                      <a:r>
                        <a:rPr lang="en-US" sz="1300" u="none" strike="noStrike" baseline="0" dirty="0">
                          <a:effectLst/>
                          <a:latin typeface="+mn-lt"/>
                        </a:rPr>
                        <a:t> Appropriation</a:t>
                      </a:r>
                      <a:endParaRPr lang="en-US" sz="1300" b="1" i="0" u="none" strike="noStrike" dirty="0">
                        <a:solidFill>
                          <a:srgbClr val="000000"/>
                        </a:solidFill>
                        <a:effectLst/>
                        <a:latin typeface="+mn-lt"/>
                      </a:endParaRPr>
                    </a:p>
                  </a:txBody>
                  <a:tcPr marT="69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300" u="none" strike="noStrike" dirty="0">
                          <a:effectLst/>
                          <a:latin typeface="+mn-lt"/>
                        </a:rPr>
                        <a:t>FY 2020 Appropriation </a:t>
                      </a:r>
                      <a:br>
                        <a:rPr lang="en-US" sz="1300" u="none" strike="noStrike" dirty="0">
                          <a:effectLst/>
                          <a:latin typeface="+mn-lt"/>
                        </a:rPr>
                      </a:br>
                      <a:r>
                        <a:rPr lang="en-US" sz="1300" u="none" strike="noStrike" dirty="0">
                          <a:effectLst/>
                          <a:latin typeface="+mn-lt"/>
                        </a:rPr>
                        <a:t>- FY 2019 Actual</a:t>
                      </a:r>
                      <a:endParaRPr lang="en-US" sz="1300" b="1" i="0" u="none" strike="noStrike" dirty="0">
                        <a:solidFill>
                          <a:srgbClr val="000000"/>
                        </a:solidFill>
                        <a:effectLst/>
                        <a:latin typeface="+mn-lt"/>
                      </a:endParaRPr>
                    </a:p>
                  </a:txBody>
                  <a:tcPr marT="69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2730534"/>
                  </a:ext>
                </a:extLst>
              </a:tr>
              <a:tr h="183802">
                <a:tc rowSpan="11">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300" u="none" strike="noStrike" dirty="0">
                          <a:effectLst/>
                          <a:latin typeface="+mn-lt"/>
                        </a:rPr>
                        <a:t>Major Item of Equipment (MIE) and </a:t>
                      </a:r>
                      <a:r>
                        <a:rPr lang="en-US" sz="1300" b="1" i="0" u="none" strike="noStrike" dirty="0">
                          <a:solidFill>
                            <a:srgbClr val="FFFFFF"/>
                          </a:solidFill>
                          <a:effectLst/>
                          <a:latin typeface="+mn-lt"/>
                        </a:rPr>
                        <a:t>Other Project Costs (OPC)</a:t>
                      </a:r>
                      <a:endParaRPr lang="en-US" sz="1300" b="1" i="0" u="none" strike="noStrike" dirty="0">
                        <a:solidFill>
                          <a:srgbClr val="000000"/>
                        </a:solidFill>
                        <a:effectLst/>
                        <a:latin typeface="+mn-lt"/>
                      </a:endParaRPr>
                    </a:p>
                  </a:txBody>
                  <a:tcPr marT="69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200" u="none" strike="noStrike" dirty="0">
                          <a:effectLst/>
                        </a:rPr>
                        <a:t>LBNF/DUNE OPC</a:t>
                      </a:r>
                      <a:endParaRPr lang="en-US" sz="1200" b="1" i="0" u="none" strike="noStrike" dirty="0">
                        <a:solidFill>
                          <a:srgbClr val="000000"/>
                        </a:solidFill>
                        <a:effectLst/>
                        <a:latin typeface="Calibri" panose="020F0502020204030204" pitchFamily="34" charset="0"/>
                      </a:endParaRPr>
                    </a:p>
                  </a:txBody>
                  <a:tcPr marT="6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r" fontAlgn="b"/>
                      <a:r>
                        <a:rPr lang="en-US" sz="1200" u="none" strike="noStrike" dirty="0">
                          <a:effectLst/>
                        </a:rPr>
                        <a:t>1,000</a:t>
                      </a:r>
                      <a:endParaRPr lang="en-US" sz="1200" b="0" i="0" u="none" strike="noStrike" dirty="0">
                        <a:solidFill>
                          <a:srgbClr val="000000"/>
                        </a:solidFill>
                        <a:effectLst/>
                        <a:latin typeface="Calibri" panose="020F0502020204030204" pitchFamily="34" charset="0"/>
                      </a:endParaRPr>
                    </a:p>
                  </a:txBody>
                  <a:tcPr marT="6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r" fontAlgn="b"/>
                      <a:r>
                        <a:rPr lang="en-US" sz="1200" u="none" strike="noStrike" dirty="0">
                          <a:effectLst/>
                        </a:rPr>
                        <a:t>4,000</a:t>
                      </a:r>
                      <a:endParaRPr lang="en-US" sz="1200" b="0" i="0" u="none" strike="noStrike" dirty="0">
                        <a:solidFill>
                          <a:srgbClr val="000000"/>
                        </a:solidFill>
                        <a:effectLst/>
                        <a:latin typeface="Calibri" panose="020F0502020204030204" pitchFamily="34" charset="0"/>
                      </a:endParaRPr>
                    </a:p>
                  </a:txBody>
                  <a:tcPr marT="6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algn="r" defTabSz="685800" rtl="0" eaLnBrk="1" fontAlgn="b" latinLnBrk="0" hangingPunct="1"/>
                      <a:r>
                        <a:rPr lang="en-US" sz="1200" u="none" strike="noStrike" kern="1200" dirty="0">
                          <a:solidFill>
                            <a:schemeClr val="dk1"/>
                          </a:solidFill>
                          <a:effectLst/>
                          <a:latin typeface="+mn-lt"/>
                          <a:ea typeface="+mn-ea"/>
                          <a:cs typeface="+mn-cs"/>
                        </a:rPr>
                        <a:t>+3,000</a:t>
                      </a:r>
                    </a:p>
                  </a:txBody>
                  <a:tcPr marT="6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022422549"/>
                  </a:ext>
                </a:extLst>
              </a:tr>
              <a:tr h="183802">
                <a:tc vMerge="1">
                  <a:txBody>
                    <a:bodyPr/>
                    <a:lstStyle/>
                    <a:p>
                      <a:endParaRPr lang="en-US"/>
                    </a:p>
                  </a:txBody>
                  <a:tcPr/>
                </a:tc>
                <a:tc>
                  <a:txBody>
                    <a:bodyPr/>
                    <a:lstStyle/>
                    <a:p>
                      <a:pPr algn="l" fontAlgn="ctr"/>
                      <a:r>
                        <a:rPr lang="en-US" sz="1200" u="none" strike="noStrike" dirty="0">
                          <a:effectLst/>
                        </a:rPr>
                        <a:t>PIP-II OPC</a:t>
                      </a:r>
                      <a:endParaRPr lang="en-US" sz="1200" b="1" i="0" u="none" strike="noStrike" dirty="0">
                        <a:solidFill>
                          <a:srgbClr val="000000"/>
                        </a:solidFill>
                        <a:effectLst/>
                        <a:latin typeface="Times New Roman" panose="02020603050405020304" pitchFamily="18" charset="0"/>
                      </a:endParaRPr>
                    </a:p>
                  </a:txBody>
                  <a:tcPr marT="69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r" fontAlgn="b"/>
                      <a:r>
                        <a:rPr lang="en-US" sz="1200" u="none" strike="noStrike" dirty="0">
                          <a:effectLst/>
                        </a:rPr>
                        <a:t>15,000</a:t>
                      </a:r>
                      <a:endParaRPr lang="en-US" sz="1200" b="0" i="0" u="none" strike="noStrike" dirty="0">
                        <a:solidFill>
                          <a:srgbClr val="000000"/>
                        </a:solidFill>
                        <a:effectLst/>
                        <a:latin typeface="Calibri" panose="020F0502020204030204" pitchFamily="34" charset="0"/>
                      </a:endParaRPr>
                    </a:p>
                  </a:txBody>
                  <a:tcPr marT="6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r" fontAlgn="b"/>
                      <a:r>
                        <a:rPr lang="en-US" sz="1200" b="0" i="0" u="none" strike="noStrike" dirty="0">
                          <a:solidFill>
                            <a:schemeClr val="dk1"/>
                          </a:solidFill>
                          <a:effectLst/>
                          <a:latin typeface="+mn-lt"/>
                        </a:rPr>
                        <a:t>494</a:t>
                      </a:r>
                      <a:endParaRPr lang="en-US" sz="1200" b="0" i="0" u="none" strike="noStrike" dirty="0">
                        <a:solidFill>
                          <a:srgbClr val="000000"/>
                        </a:solidFill>
                        <a:effectLst/>
                        <a:latin typeface="Calibri" panose="020F0502020204030204" pitchFamily="34" charset="0"/>
                      </a:endParaRPr>
                    </a:p>
                  </a:txBody>
                  <a:tcPr marT="6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algn="r" defTabSz="685800" rtl="0" eaLnBrk="1" fontAlgn="b" latinLnBrk="0" hangingPunct="1"/>
                      <a:r>
                        <a:rPr lang="en-US" sz="1200" u="none" strike="noStrike" kern="1200" dirty="0">
                          <a:solidFill>
                            <a:schemeClr val="dk1"/>
                          </a:solidFill>
                          <a:effectLst/>
                          <a:latin typeface="+mn-lt"/>
                          <a:ea typeface="+mn-ea"/>
                          <a:cs typeface="+mn-cs"/>
                        </a:rPr>
                        <a:t>-14,506</a:t>
                      </a:r>
                    </a:p>
                  </a:txBody>
                  <a:tcPr marT="6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874660088"/>
                  </a:ext>
                </a:extLst>
              </a:tr>
              <a:tr h="183802">
                <a:tc vMerge="1">
                  <a:txBody>
                    <a:bodyPr/>
                    <a:lstStyle/>
                    <a:p>
                      <a:endParaRPr lang="en-US"/>
                    </a:p>
                  </a:txBody>
                  <a:tcPr/>
                </a:tc>
                <a:tc>
                  <a:txBody>
                    <a:bodyPr/>
                    <a:lstStyle/>
                    <a:p>
                      <a:pPr algn="l" fontAlgn="b"/>
                      <a:r>
                        <a:rPr lang="en-US" sz="1200" u="none" strike="noStrike" dirty="0">
                          <a:effectLst/>
                        </a:rPr>
                        <a:t>HL-LHC ATLAS</a:t>
                      </a:r>
                      <a:endParaRPr lang="en-US" sz="1200" b="1" i="0" u="none" strike="noStrike" dirty="0">
                        <a:solidFill>
                          <a:srgbClr val="000000"/>
                        </a:solidFill>
                        <a:effectLst/>
                        <a:latin typeface="Calibri" panose="020F0502020204030204" pitchFamily="34" charset="0"/>
                      </a:endParaRPr>
                    </a:p>
                  </a:txBody>
                  <a:tcPr marT="6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u="none" strike="noStrike" dirty="0">
                          <a:effectLst/>
                        </a:rPr>
                        <a:t>27,500</a:t>
                      </a:r>
                      <a:endParaRPr lang="en-US" sz="1200" b="0" i="0" u="none" strike="noStrike" dirty="0">
                        <a:solidFill>
                          <a:srgbClr val="000000"/>
                        </a:solidFill>
                        <a:effectLst/>
                        <a:latin typeface="Calibri" panose="020F0502020204030204" pitchFamily="34" charset="0"/>
                      </a:endParaRPr>
                    </a:p>
                  </a:txBody>
                  <a:tcPr marT="6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u="none" strike="noStrike" dirty="0">
                          <a:effectLst/>
                        </a:rPr>
                        <a:t>24,500</a:t>
                      </a:r>
                      <a:endParaRPr lang="en-US" sz="1200" b="0" i="0" u="none" strike="noStrike" dirty="0">
                        <a:solidFill>
                          <a:srgbClr val="000000"/>
                        </a:solidFill>
                        <a:effectLst/>
                        <a:latin typeface="Calibri" panose="020F0502020204030204" pitchFamily="34" charset="0"/>
                      </a:endParaRPr>
                    </a:p>
                  </a:txBody>
                  <a:tcPr marT="6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685800" rtl="0" eaLnBrk="1" fontAlgn="b" latinLnBrk="0" hangingPunct="1"/>
                      <a:r>
                        <a:rPr lang="en-US" sz="1200" u="none" strike="noStrike" kern="1200" dirty="0">
                          <a:solidFill>
                            <a:schemeClr val="dk1"/>
                          </a:solidFill>
                          <a:effectLst/>
                          <a:latin typeface="+mn-lt"/>
                          <a:ea typeface="+mn-ea"/>
                          <a:cs typeface="+mn-cs"/>
                        </a:rPr>
                        <a:t>-3,000</a:t>
                      </a:r>
                    </a:p>
                  </a:txBody>
                  <a:tcPr marT="6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4651513"/>
                  </a:ext>
                </a:extLst>
              </a:tr>
              <a:tr h="183802">
                <a:tc vMerge="1">
                  <a:txBody>
                    <a:bodyPr/>
                    <a:lstStyle/>
                    <a:p>
                      <a:endParaRPr lang="en-US"/>
                    </a:p>
                  </a:txBody>
                  <a:tcPr/>
                </a:tc>
                <a:tc>
                  <a:txBody>
                    <a:bodyPr/>
                    <a:lstStyle/>
                    <a:p>
                      <a:pPr algn="l" fontAlgn="b"/>
                      <a:r>
                        <a:rPr lang="en-US" sz="1200" u="none" strike="noStrike" dirty="0">
                          <a:effectLst/>
                        </a:rPr>
                        <a:t>HL-LHC CMS</a:t>
                      </a:r>
                      <a:endParaRPr lang="en-US" sz="1200" b="1" i="0" u="none" strike="noStrike" dirty="0">
                        <a:solidFill>
                          <a:srgbClr val="000000"/>
                        </a:solidFill>
                        <a:effectLst/>
                        <a:latin typeface="Calibri" panose="020F0502020204030204" pitchFamily="34" charset="0"/>
                      </a:endParaRPr>
                    </a:p>
                  </a:txBody>
                  <a:tcPr marT="6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u="none" strike="noStrike" dirty="0">
                          <a:effectLst/>
                        </a:rPr>
                        <a:t>27,500</a:t>
                      </a:r>
                      <a:endParaRPr lang="en-US" sz="1200" b="0" i="0" u="none" strike="noStrike" dirty="0">
                        <a:solidFill>
                          <a:srgbClr val="000000"/>
                        </a:solidFill>
                        <a:effectLst/>
                        <a:latin typeface="Calibri" panose="020F0502020204030204" pitchFamily="34" charset="0"/>
                      </a:endParaRPr>
                    </a:p>
                  </a:txBody>
                  <a:tcPr marT="6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u="none" strike="noStrike" dirty="0">
                          <a:effectLst/>
                        </a:rPr>
                        <a:t>23,475</a:t>
                      </a:r>
                      <a:endParaRPr lang="en-US" sz="1200" b="0" i="0" u="none" strike="noStrike" dirty="0">
                        <a:solidFill>
                          <a:srgbClr val="000000"/>
                        </a:solidFill>
                        <a:effectLst/>
                        <a:latin typeface="Calibri" panose="020F0502020204030204" pitchFamily="34" charset="0"/>
                      </a:endParaRPr>
                    </a:p>
                  </a:txBody>
                  <a:tcPr marT="6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685800" rtl="0" eaLnBrk="1" fontAlgn="b" latinLnBrk="0" hangingPunct="1"/>
                      <a:r>
                        <a:rPr lang="en-US" sz="1200" u="none" strike="noStrike" kern="1200" dirty="0">
                          <a:solidFill>
                            <a:schemeClr val="dk1"/>
                          </a:solidFill>
                          <a:effectLst/>
                          <a:latin typeface="+mn-lt"/>
                          <a:ea typeface="+mn-ea"/>
                          <a:cs typeface="+mn-cs"/>
                        </a:rPr>
                        <a:t>-4,025</a:t>
                      </a:r>
                    </a:p>
                  </a:txBody>
                  <a:tcPr marT="6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5024963"/>
                  </a:ext>
                </a:extLst>
              </a:tr>
              <a:tr h="183802">
                <a:tc vMerge="1">
                  <a:txBody>
                    <a:bodyPr/>
                    <a:lstStyle/>
                    <a:p>
                      <a:endParaRPr lang="en-US"/>
                    </a:p>
                  </a:txBody>
                  <a:tcPr/>
                </a:tc>
                <a:tc>
                  <a:txBody>
                    <a:bodyPr/>
                    <a:lstStyle/>
                    <a:p>
                      <a:pPr algn="l" fontAlgn="b"/>
                      <a:r>
                        <a:rPr lang="en-US" sz="1200" u="none" strike="noStrike" dirty="0">
                          <a:effectLst/>
                        </a:rPr>
                        <a:t>HL-LHC AUP</a:t>
                      </a:r>
                      <a:endParaRPr lang="en-US" sz="1200" b="1" i="0" u="none" strike="noStrike" dirty="0">
                        <a:solidFill>
                          <a:srgbClr val="000000"/>
                        </a:solidFill>
                        <a:effectLst/>
                        <a:latin typeface="Calibri" panose="020F0502020204030204" pitchFamily="34" charset="0"/>
                      </a:endParaRPr>
                    </a:p>
                  </a:txBody>
                  <a:tcPr marT="6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u="none" strike="noStrike" dirty="0">
                          <a:effectLst/>
                        </a:rPr>
                        <a:t>50,000</a:t>
                      </a:r>
                      <a:endParaRPr lang="en-US" sz="1200" b="0" i="0" u="none" strike="noStrike" dirty="0">
                        <a:solidFill>
                          <a:srgbClr val="000000"/>
                        </a:solidFill>
                        <a:effectLst/>
                        <a:latin typeface="Calibri" panose="020F0502020204030204" pitchFamily="34" charset="0"/>
                      </a:endParaRPr>
                    </a:p>
                  </a:txBody>
                  <a:tcPr marT="6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u="none" strike="noStrike" dirty="0">
                          <a:effectLst/>
                        </a:rPr>
                        <a:t>52,025</a:t>
                      </a:r>
                      <a:endParaRPr lang="en-US" sz="1200" b="0" i="0" u="none" strike="noStrike" dirty="0">
                        <a:solidFill>
                          <a:srgbClr val="000000"/>
                        </a:solidFill>
                        <a:effectLst/>
                        <a:latin typeface="Calibri" panose="020F0502020204030204" pitchFamily="34" charset="0"/>
                      </a:endParaRPr>
                    </a:p>
                  </a:txBody>
                  <a:tcPr marT="6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685800" rtl="0" eaLnBrk="1" fontAlgn="b" latinLnBrk="0" hangingPunct="1"/>
                      <a:r>
                        <a:rPr lang="en-US" sz="1200" u="none" strike="noStrike" kern="1200" dirty="0">
                          <a:solidFill>
                            <a:schemeClr val="dk1"/>
                          </a:solidFill>
                          <a:effectLst/>
                          <a:latin typeface="+mn-lt"/>
                          <a:ea typeface="+mn-ea"/>
                          <a:cs typeface="+mn-cs"/>
                        </a:rPr>
                        <a:t>+2,025</a:t>
                      </a:r>
                    </a:p>
                  </a:txBody>
                  <a:tcPr marT="6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39096888"/>
                  </a:ext>
                </a:extLst>
              </a:tr>
              <a:tr h="183802">
                <a:tc vMerge="1">
                  <a:txBody>
                    <a:bodyPr/>
                    <a:lstStyle/>
                    <a:p>
                      <a:endParaRPr lang="en-US"/>
                    </a:p>
                  </a:txBody>
                  <a:tcPr/>
                </a:tc>
                <a:tc>
                  <a:txBody>
                    <a:bodyPr/>
                    <a:lstStyle/>
                    <a:p>
                      <a:pPr algn="l" fontAlgn="b"/>
                      <a:r>
                        <a:rPr lang="en-US" sz="1200" u="none" strike="noStrike" dirty="0">
                          <a:effectLst/>
                        </a:rPr>
                        <a:t>LZ</a:t>
                      </a:r>
                      <a:endParaRPr lang="en-US" sz="1200" b="1" i="0" u="none" strike="noStrike" dirty="0">
                        <a:solidFill>
                          <a:srgbClr val="000000"/>
                        </a:solidFill>
                        <a:effectLst/>
                        <a:latin typeface="Calibri" panose="020F0502020204030204" pitchFamily="34" charset="0"/>
                      </a:endParaRPr>
                    </a:p>
                  </a:txBody>
                  <a:tcPr marT="6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r" fontAlgn="b"/>
                      <a:r>
                        <a:rPr lang="en-US" sz="1200" u="none" strike="noStrike" dirty="0">
                          <a:effectLst/>
                        </a:rPr>
                        <a:t>14,450</a:t>
                      </a:r>
                      <a:endParaRPr lang="en-US" sz="1200" b="0" i="0" u="none" strike="noStrike" dirty="0">
                        <a:solidFill>
                          <a:srgbClr val="000000"/>
                        </a:solidFill>
                        <a:effectLst/>
                        <a:latin typeface="Calibri" panose="020F0502020204030204" pitchFamily="34" charset="0"/>
                      </a:endParaRPr>
                    </a:p>
                  </a:txBody>
                  <a:tcPr marT="6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r" fontAlgn="b"/>
                      <a:r>
                        <a:rPr lang="en-US" sz="1200" u="none" strike="noStrike" dirty="0">
                          <a:effectLst/>
                        </a:rPr>
                        <a:t>0</a:t>
                      </a:r>
                      <a:endParaRPr lang="en-US" sz="1200" b="0" i="0" u="none" strike="noStrike" dirty="0">
                        <a:solidFill>
                          <a:srgbClr val="000000"/>
                        </a:solidFill>
                        <a:effectLst/>
                        <a:latin typeface="Calibri" panose="020F0502020204030204" pitchFamily="34" charset="0"/>
                      </a:endParaRPr>
                    </a:p>
                  </a:txBody>
                  <a:tcPr marT="6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algn="r" defTabSz="685800" rtl="0" eaLnBrk="1" fontAlgn="b" latinLnBrk="0" hangingPunct="1"/>
                      <a:r>
                        <a:rPr lang="en-US" sz="1200" u="none" strike="noStrike" kern="1200" dirty="0">
                          <a:solidFill>
                            <a:schemeClr val="dk1"/>
                          </a:solidFill>
                          <a:effectLst/>
                          <a:latin typeface="+mn-lt"/>
                          <a:ea typeface="+mn-ea"/>
                          <a:cs typeface="+mn-cs"/>
                        </a:rPr>
                        <a:t>-14,450</a:t>
                      </a:r>
                    </a:p>
                  </a:txBody>
                  <a:tcPr marT="6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085091525"/>
                  </a:ext>
                </a:extLst>
              </a:tr>
              <a:tr h="183802">
                <a:tc vMerge="1">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endParaRPr lang="en-US" sz="1300" b="1" i="0" u="none" strike="noStrike" dirty="0">
                        <a:solidFill>
                          <a:srgbClr val="000000"/>
                        </a:solidFill>
                        <a:effectLst/>
                        <a:latin typeface="+mn-lt"/>
                      </a:endParaRPr>
                    </a:p>
                  </a:txBody>
                  <a:tcPr marT="69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200" u="none" strike="noStrike" dirty="0">
                          <a:effectLst/>
                        </a:rPr>
                        <a:t>SuperCDMS-SNOLAB</a:t>
                      </a:r>
                      <a:endParaRPr lang="en-US" sz="1200" b="1" i="0" u="none" strike="noStrike" dirty="0">
                        <a:solidFill>
                          <a:srgbClr val="000000"/>
                        </a:solidFill>
                        <a:effectLst/>
                        <a:latin typeface="Calibri" panose="020F0502020204030204" pitchFamily="34" charset="0"/>
                      </a:endParaRPr>
                    </a:p>
                  </a:txBody>
                  <a:tcPr marT="6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r" fontAlgn="b"/>
                      <a:r>
                        <a:rPr lang="en-US" sz="1200" u="none" strike="noStrike" dirty="0">
                          <a:effectLst/>
                        </a:rPr>
                        <a:t>2,550</a:t>
                      </a:r>
                      <a:endParaRPr lang="en-US" sz="1200" b="0" i="0" u="none" strike="noStrike" dirty="0">
                        <a:solidFill>
                          <a:srgbClr val="000000"/>
                        </a:solidFill>
                        <a:effectLst/>
                        <a:latin typeface="Calibri" panose="020F0502020204030204" pitchFamily="34" charset="0"/>
                      </a:endParaRPr>
                    </a:p>
                  </a:txBody>
                  <a:tcPr marT="6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r" fontAlgn="b"/>
                      <a:r>
                        <a:rPr lang="en-US" sz="1200" u="none" strike="noStrike" dirty="0">
                          <a:effectLst/>
                        </a:rPr>
                        <a:t>0</a:t>
                      </a:r>
                      <a:endParaRPr lang="en-US" sz="1200" b="0" i="0" u="none" strike="noStrike" dirty="0">
                        <a:solidFill>
                          <a:srgbClr val="000000"/>
                        </a:solidFill>
                        <a:effectLst/>
                        <a:latin typeface="Calibri" panose="020F0502020204030204" pitchFamily="34" charset="0"/>
                      </a:endParaRPr>
                    </a:p>
                  </a:txBody>
                  <a:tcPr marT="6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algn="r" defTabSz="685800" rtl="0" eaLnBrk="1" fontAlgn="b" latinLnBrk="0" hangingPunct="1"/>
                      <a:r>
                        <a:rPr lang="en-US" sz="1200" u="none" strike="noStrike" kern="1200" dirty="0">
                          <a:solidFill>
                            <a:schemeClr val="dk1"/>
                          </a:solidFill>
                          <a:effectLst/>
                          <a:latin typeface="+mn-lt"/>
                          <a:ea typeface="+mn-ea"/>
                          <a:cs typeface="+mn-cs"/>
                        </a:rPr>
                        <a:t>-2,550</a:t>
                      </a:r>
                    </a:p>
                  </a:txBody>
                  <a:tcPr marT="6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100909064"/>
                  </a:ext>
                </a:extLst>
              </a:tr>
              <a:tr h="183802">
                <a:tc vMerge="1">
                  <a:txBody>
                    <a:bodyPr/>
                    <a:lstStyle/>
                    <a:p>
                      <a:endParaRPr lang="en-US"/>
                    </a:p>
                  </a:txBody>
                  <a:tcPr/>
                </a:tc>
                <a:tc>
                  <a:txBody>
                    <a:bodyPr/>
                    <a:lstStyle/>
                    <a:p>
                      <a:pPr algn="l" fontAlgn="b"/>
                      <a:r>
                        <a:rPr lang="en-US" sz="1200" u="none" strike="noStrike" dirty="0">
                          <a:effectLst/>
                        </a:rPr>
                        <a:t>DESI</a:t>
                      </a:r>
                      <a:endParaRPr lang="en-US" sz="1200" b="1" i="0" u="none" strike="noStrike" dirty="0">
                        <a:solidFill>
                          <a:srgbClr val="000000"/>
                        </a:solidFill>
                        <a:effectLst/>
                        <a:latin typeface="Calibri" panose="020F0502020204030204" pitchFamily="34" charset="0"/>
                      </a:endParaRPr>
                    </a:p>
                  </a:txBody>
                  <a:tcPr marT="6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r" fontAlgn="b"/>
                      <a:r>
                        <a:rPr lang="en-US" sz="1200" u="none" strike="noStrike" dirty="0">
                          <a:effectLst/>
                        </a:rPr>
                        <a:t>9,350</a:t>
                      </a:r>
                      <a:endParaRPr lang="en-US" sz="1200" b="0" i="0" u="none" strike="noStrike" dirty="0">
                        <a:solidFill>
                          <a:srgbClr val="000000"/>
                        </a:solidFill>
                        <a:effectLst/>
                        <a:latin typeface="Calibri" panose="020F0502020204030204" pitchFamily="34" charset="0"/>
                      </a:endParaRPr>
                    </a:p>
                  </a:txBody>
                  <a:tcPr marT="6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r" fontAlgn="b"/>
                      <a:r>
                        <a:rPr lang="en-US" sz="1200" u="none" strike="noStrike" dirty="0">
                          <a:effectLst/>
                        </a:rPr>
                        <a:t>0</a:t>
                      </a:r>
                      <a:endParaRPr lang="en-US" sz="1200" b="0" i="0" u="none" strike="noStrike" dirty="0">
                        <a:solidFill>
                          <a:srgbClr val="000000"/>
                        </a:solidFill>
                        <a:effectLst/>
                        <a:latin typeface="Calibri" panose="020F0502020204030204" pitchFamily="34" charset="0"/>
                      </a:endParaRPr>
                    </a:p>
                  </a:txBody>
                  <a:tcPr marT="6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algn="r" defTabSz="685800" rtl="0" eaLnBrk="1" fontAlgn="b" latinLnBrk="0" hangingPunct="1"/>
                      <a:r>
                        <a:rPr lang="en-US" sz="1200" u="none" strike="noStrike" kern="1200" dirty="0">
                          <a:solidFill>
                            <a:schemeClr val="dk1"/>
                          </a:solidFill>
                          <a:effectLst/>
                          <a:latin typeface="+mn-lt"/>
                          <a:ea typeface="+mn-ea"/>
                          <a:cs typeface="+mn-cs"/>
                        </a:rPr>
                        <a:t>-9,350</a:t>
                      </a:r>
                    </a:p>
                  </a:txBody>
                  <a:tcPr marT="6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847018828"/>
                  </a:ext>
                </a:extLst>
              </a:tr>
              <a:tr h="183802">
                <a:tc vMerge="1">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endParaRPr lang="en-US" sz="1300" b="1" i="0" u="none" strike="noStrike" dirty="0">
                        <a:solidFill>
                          <a:srgbClr val="000000"/>
                        </a:solidFill>
                        <a:effectLst/>
                        <a:latin typeface="+mn-lt"/>
                      </a:endParaRPr>
                    </a:p>
                  </a:txBody>
                  <a:tcPr marT="69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200" u="none" strike="noStrike" dirty="0">
                          <a:effectLst/>
                        </a:rPr>
                        <a:t>FACET II</a:t>
                      </a:r>
                      <a:endParaRPr lang="en-US" sz="1200" b="1" i="0" u="none" strike="noStrike" dirty="0">
                        <a:solidFill>
                          <a:srgbClr val="000000"/>
                        </a:solidFill>
                        <a:effectLst/>
                        <a:latin typeface="Calibri" panose="020F0502020204030204" pitchFamily="34" charset="0"/>
                      </a:endParaRPr>
                    </a:p>
                  </a:txBody>
                  <a:tcPr marT="6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en-US" sz="1200" u="none" strike="noStrike" dirty="0">
                          <a:effectLst/>
                        </a:rPr>
                        <a:t>10,000</a:t>
                      </a:r>
                      <a:endParaRPr lang="en-US" sz="1200" b="0" i="0" u="none" strike="noStrike" dirty="0">
                        <a:solidFill>
                          <a:srgbClr val="000000"/>
                        </a:solidFill>
                        <a:effectLst/>
                        <a:latin typeface="Calibri" panose="020F0502020204030204" pitchFamily="34" charset="0"/>
                      </a:endParaRPr>
                    </a:p>
                  </a:txBody>
                  <a:tcPr marT="6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en-US" sz="1200" u="none" strike="noStrike" dirty="0">
                          <a:effectLst/>
                        </a:rPr>
                        <a:t>0</a:t>
                      </a:r>
                      <a:endParaRPr lang="en-US" sz="1200" b="0" i="0" u="none" strike="noStrike" dirty="0">
                        <a:solidFill>
                          <a:srgbClr val="000000"/>
                        </a:solidFill>
                        <a:effectLst/>
                        <a:latin typeface="Calibri" panose="020F0502020204030204" pitchFamily="34" charset="0"/>
                      </a:endParaRPr>
                    </a:p>
                  </a:txBody>
                  <a:tcPr marT="6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algn="r" defTabSz="685800" rtl="0" eaLnBrk="1" fontAlgn="b" latinLnBrk="0" hangingPunct="1"/>
                      <a:r>
                        <a:rPr lang="en-US" sz="1200" u="none" strike="noStrike" kern="1200" dirty="0">
                          <a:solidFill>
                            <a:schemeClr val="dk1"/>
                          </a:solidFill>
                          <a:effectLst/>
                          <a:latin typeface="+mn-lt"/>
                          <a:ea typeface="+mn-ea"/>
                          <a:cs typeface="+mn-cs"/>
                        </a:rPr>
                        <a:t>-10,000</a:t>
                      </a:r>
                    </a:p>
                  </a:txBody>
                  <a:tcPr marT="6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3484471742"/>
                  </a:ext>
                </a:extLst>
              </a:tr>
              <a:tr h="183802">
                <a:tc vMerge="1">
                  <a:txBody>
                    <a:bodyPr/>
                    <a:lstStyle/>
                    <a:p>
                      <a:endParaRPr lang="en-US"/>
                    </a:p>
                  </a:txBody>
                  <a:tcPr/>
                </a:tc>
                <a:tc>
                  <a:txBody>
                    <a:bodyPr/>
                    <a:lstStyle/>
                    <a:p>
                      <a:pPr algn="l" fontAlgn="b"/>
                      <a:r>
                        <a:rPr lang="en-US" sz="1200" u="none" strike="noStrike" dirty="0">
                          <a:effectLst/>
                        </a:rPr>
                        <a:t>CMB-S4 (OPC)</a:t>
                      </a:r>
                      <a:endParaRPr lang="en-US" sz="1200" b="1" i="0" u="none" strike="noStrike" dirty="0">
                        <a:solidFill>
                          <a:srgbClr val="000000"/>
                        </a:solidFill>
                        <a:effectLst/>
                        <a:latin typeface="Calibri" panose="020F0502020204030204" pitchFamily="34" charset="0"/>
                      </a:endParaRPr>
                    </a:p>
                  </a:txBody>
                  <a:tcPr marT="6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u="none" strike="noStrike" dirty="0">
                          <a:effectLst/>
                        </a:rPr>
                        <a:t>0</a:t>
                      </a:r>
                      <a:endParaRPr lang="en-US" sz="1200" b="0" i="0" u="none" strike="noStrike" dirty="0">
                        <a:solidFill>
                          <a:srgbClr val="000000"/>
                        </a:solidFill>
                        <a:effectLst/>
                        <a:latin typeface="Calibri" panose="020F0502020204030204" pitchFamily="34" charset="0"/>
                      </a:endParaRPr>
                    </a:p>
                  </a:txBody>
                  <a:tcPr marT="6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u="none" strike="noStrike" dirty="0">
                          <a:effectLst/>
                        </a:rPr>
                        <a:t>2,000</a:t>
                      </a:r>
                      <a:endParaRPr lang="en-US" sz="1200" b="0" i="0" u="none" strike="noStrike" dirty="0">
                        <a:solidFill>
                          <a:srgbClr val="000000"/>
                        </a:solidFill>
                        <a:effectLst/>
                        <a:latin typeface="Calibri" panose="020F0502020204030204" pitchFamily="34" charset="0"/>
                      </a:endParaRPr>
                    </a:p>
                  </a:txBody>
                  <a:tcPr marT="6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685800" rtl="0" eaLnBrk="1" fontAlgn="b" latinLnBrk="0" hangingPunct="1"/>
                      <a:r>
                        <a:rPr lang="en-US" sz="1200" u="none" strike="noStrike" kern="1200" dirty="0">
                          <a:solidFill>
                            <a:schemeClr val="dk1"/>
                          </a:solidFill>
                          <a:effectLst/>
                          <a:latin typeface="+mn-lt"/>
                          <a:ea typeface="+mn-ea"/>
                          <a:cs typeface="+mn-cs"/>
                        </a:rPr>
                        <a:t>+2,000</a:t>
                      </a:r>
                    </a:p>
                  </a:txBody>
                  <a:tcPr marT="6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2610345"/>
                  </a:ext>
                </a:extLst>
              </a:tr>
              <a:tr h="183802">
                <a:tc vMerge="1">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endParaRPr lang="en-US" sz="1300" b="1" i="0" u="none" strike="noStrike" dirty="0">
                        <a:solidFill>
                          <a:srgbClr val="000000"/>
                        </a:solidFill>
                        <a:effectLst/>
                        <a:latin typeface="+mn-lt"/>
                      </a:endParaRPr>
                    </a:p>
                  </a:txBody>
                  <a:tcPr marT="69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685800" rtl="0" eaLnBrk="1" fontAlgn="b" latinLnBrk="0" hangingPunct="1">
                        <a:lnSpc>
                          <a:spcPct val="100000"/>
                        </a:lnSpc>
                        <a:spcBef>
                          <a:spcPts val="0"/>
                        </a:spcBef>
                        <a:spcAft>
                          <a:spcPts val="0"/>
                        </a:spcAft>
                        <a:buClrTx/>
                        <a:buSzTx/>
                        <a:buFontTx/>
                        <a:buNone/>
                        <a:tabLst/>
                        <a:defRPr/>
                      </a:pPr>
                      <a:r>
                        <a:rPr lang="en-US" sz="1200" b="1" i="0" u="none" strike="noStrike" dirty="0">
                          <a:solidFill>
                            <a:srgbClr val="000000"/>
                          </a:solidFill>
                          <a:effectLst/>
                          <a:latin typeface="+mn-lt"/>
                        </a:rPr>
                        <a:t>MIE Subtotal</a:t>
                      </a:r>
                    </a:p>
                  </a:txBody>
                  <a:tcPr marT="6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685800" rtl="0" eaLnBrk="1" fontAlgn="b" latinLnBrk="0" hangingPunct="1"/>
                      <a:r>
                        <a:rPr lang="en-US" sz="1200" b="1" i="0" u="none" strike="noStrike" kern="1200" dirty="0">
                          <a:solidFill>
                            <a:srgbClr val="000000"/>
                          </a:solidFill>
                          <a:effectLst/>
                          <a:latin typeface="+mn-lt"/>
                          <a:ea typeface="+mn-ea"/>
                          <a:cs typeface="+mn-cs"/>
                        </a:rPr>
                        <a:t>157,350</a:t>
                      </a:r>
                    </a:p>
                  </a:txBody>
                  <a:tcPr marT="6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685800" rtl="0" eaLnBrk="1" fontAlgn="b" latinLnBrk="0" hangingPunct="1"/>
                      <a:r>
                        <a:rPr lang="en-US" sz="1200" b="1" i="0" u="none" strike="noStrike" kern="1200" dirty="0">
                          <a:solidFill>
                            <a:srgbClr val="000000"/>
                          </a:solidFill>
                          <a:effectLst/>
                          <a:latin typeface="+mn-lt"/>
                          <a:ea typeface="+mn-ea"/>
                          <a:cs typeface="+mn-cs"/>
                        </a:rPr>
                        <a:t>106,494</a:t>
                      </a:r>
                    </a:p>
                  </a:txBody>
                  <a:tcPr marT="6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685800" rtl="0" eaLnBrk="1" fontAlgn="b" latinLnBrk="0" hangingPunct="1"/>
                      <a:r>
                        <a:rPr lang="en-US" sz="1200" b="1" u="none" strike="noStrike" kern="1200" dirty="0">
                          <a:solidFill>
                            <a:schemeClr val="dk1"/>
                          </a:solidFill>
                          <a:effectLst/>
                          <a:latin typeface="+mn-lt"/>
                          <a:ea typeface="+mn-ea"/>
                          <a:cs typeface="+mn-cs"/>
                        </a:rPr>
                        <a:t>-50,856</a:t>
                      </a:r>
                    </a:p>
                  </a:txBody>
                  <a:tcPr marT="6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5749272"/>
                  </a:ext>
                </a:extLst>
              </a:tr>
              <a:tr h="183802">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endParaRPr lang="en-US" sz="1300" b="1" i="0" u="none" strike="noStrike" dirty="0">
                        <a:solidFill>
                          <a:srgbClr val="000000"/>
                        </a:solidFill>
                        <a:effectLst/>
                        <a:latin typeface="+mn-lt"/>
                      </a:endParaRPr>
                    </a:p>
                  </a:txBody>
                  <a:tcPr marT="69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200" b="1" i="0" u="none" strike="noStrike" dirty="0">
                        <a:solidFill>
                          <a:srgbClr val="000000"/>
                        </a:solidFill>
                        <a:effectLst/>
                        <a:latin typeface="Calibri" panose="020F0502020204030204" pitchFamily="34" charset="0"/>
                      </a:endParaRPr>
                    </a:p>
                  </a:txBody>
                  <a:tcPr marT="6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endParaRPr lang="en-US" sz="1200" b="0" i="0" u="none" strike="noStrike" dirty="0">
                        <a:solidFill>
                          <a:srgbClr val="000000"/>
                        </a:solidFill>
                        <a:effectLst/>
                        <a:latin typeface="Calibri" panose="020F0502020204030204" pitchFamily="34" charset="0"/>
                      </a:endParaRPr>
                    </a:p>
                  </a:txBody>
                  <a:tcPr marT="6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endParaRPr lang="en-US" sz="1200" b="0" i="0" u="none" strike="noStrike" dirty="0">
                        <a:solidFill>
                          <a:srgbClr val="000000"/>
                        </a:solidFill>
                        <a:effectLst/>
                        <a:latin typeface="Calibri" panose="020F0502020204030204" pitchFamily="34" charset="0"/>
                      </a:endParaRPr>
                    </a:p>
                  </a:txBody>
                  <a:tcPr marT="6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685800" rtl="0" eaLnBrk="1" fontAlgn="b" latinLnBrk="0" hangingPunct="1"/>
                      <a:endParaRPr lang="en-US" sz="1200" u="none" strike="noStrike" kern="1200" dirty="0">
                        <a:solidFill>
                          <a:schemeClr val="dk1"/>
                        </a:solidFill>
                        <a:effectLst/>
                        <a:latin typeface="+mn-lt"/>
                        <a:ea typeface="+mn-ea"/>
                        <a:cs typeface="+mn-cs"/>
                      </a:endParaRPr>
                    </a:p>
                  </a:txBody>
                  <a:tcPr marT="6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3320900"/>
                  </a:ext>
                </a:extLst>
              </a:tr>
              <a:tr h="198559">
                <a:tc rowSpan="4">
                  <a:txBody>
                    <a:bodyPr/>
                    <a:lstStyle/>
                    <a:p>
                      <a:pPr algn="ctr" fontAlgn="ctr"/>
                      <a:r>
                        <a:rPr lang="en-US" sz="1300" b="1" i="0" u="none" strike="noStrike" dirty="0">
                          <a:solidFill>
                            <a:srgbClr val="FFFFFF"/>
                          </a:solidFill>
                          <a:effectLst/>
                          <a:latin typeface="+mn-lt"/>
                        </a:rPr>
                        <a:t>Line Item Construction (LIC)</a:t>
                      </a:r>
                    </a:p>
                  </a:txBody>
                  <a:tcPr marT="69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200" u="none" strike="noStrike" dirty="0">
                          <a:effectLst/>
                        </a:rPr>
                        <a:t>LBNF/DUNE</a:t>
                      </a:r>
                      <a:endParaRPr lang="en-US" sz="1200" b="1" i="0" u="none" strike="noStrike" dirty="0">
                        <a:solidFill>
                          <a:srgbClr val="000000"/>
                        </a:solidFill>
                        <a:effectLst/>
                        <a:latin typeface="Calibri" panose="020F0502020204030204" pitchFamily="34" charset="0"/>
                      </a:endParaRPr>
                    </a:p>
                  </a:txBody>
                  <a:tcPr marT="6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u="none" strike="noStrike" dirty="0">
                          <a:effectLst/>
                        </a:rPr>
                        <a:t>130,000</a:t>
                      </a:r>
                      <a:endParaRPr lang="en-US" sz="1200" b="0" i="0" u="none" strike="noStrike" dirty="0">
                        <a:solidFill>
                          <a:srgbClr val="000000"/>
                        </a:solidFill>
                        <a:effectLst/>
                        <a:latin typeface="Calibri" panose="020F0502020204030204" pitchFamily="34" charset="0"/>
                      </a:endParaRPr>
                    </a:p>
                  </a:txBody>
                  <a:tcPr marT="6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u="none" strike="noStrike" dirty="0">
                          <a:effectLst/>
                        </a:rPr>
                        <a:t>171,000</a:t>
                      </a:r>
                      <a:endParaRPr lang="en-US" sz="1200" b="0" i="0" u="none" strike="noStrike" dirty="0">
                        <a:solidFill>
                          <a:srgbClr val="000000"/>
                        </a:solidFill>
                        <a:effectLst/>
                        <a:latin typeface="Calibri" panose="020F0502020204030204" pitchFamily="34" charset="0"/>
                      </a:endParaRPr>
                    </a:p>
                  </a:txBody>
                  <a:tcPr marT="6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685800" rtl="0" eaLnBrk="1" fontAlgn="b" latinLnBrk="0" hangingPunct="1"/>
                      <a:r>
                        <a:rPr lang="en-US" sz="1200" u="none" strike="noStrike" kern="1200" dirty="0">
                          <a:solidFill>
                            <a:schemeClr val="dk1"/>
                          </a:solidFill>
                          <a:effectLst/>
                          <a:latin typeface="+mn-lt"/>
                          <a:ea typeface="+mn-ea"/>
                          <a:cs typeface="+mn-cs"/>
                        </a:rPr>
                        <a:t>+41,000</a:t>
                      </a:r>
                    </a:p>
                  </a:txBody>
                  <a:tcPr marT="6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3"/>
                  </a:ext>
                </a:extLst>
              </a:tr>
              <a:tr h="183802">
                <a:tc vMerge="1">
                  <a:txBody>
                    <a:bodyPr/>
                    <a:lstStyle/>
                    <a:p>
                      <a:pPr algn="ctr" fontAlgn="ctr"/>
                      <a:endParaRPr lang="en-US" sz="1300" b="1" i="0" u="none" strike="noStrike" dirty="0">
                        <a:solidFill>
                          <a:srgbClr val="FFFFFF"/>
                        </a:solidFill>
                        <a:effectLst/>
                        <a:latin typeface="+mn-lt"/>
                      </a:endParaRPr>
                    </a:p>
                  </a:txBody>
                  <a:tcPr marT="69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200" u="none" strike="noStrike" dirty="0">
                          <a:effectLst/>
                        </a:rPr>
                        <a:t>PIP-II</a:t>
                      </a:r>
                      <a:endParaRPr lang="en-US" sz="1200" b="1" i="0" u="none" strike="noStrike" dirty="0">
                        <a:solidFill>
                          <a:srgbClr val="000000"/>
                        </a:solidFill>
                        <a:effectLst/>
                        <a:latin typeface="Calibri" panose="020F0502020204030204" pitchFamily="34" charset="0"/>
                      </a:endParaRPr>
                    </a:p>
                  </a:txBody>
                  <a:tcPr marT="6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u="none" strike="noStrike" dirty="0">
                          <a:effectLst/>
                        </a:rPr>
                        <a:t>20,000</a:t>
                      </a:r>
                      <a:endParaRPr lang="en-US" sz="1200" b="0" i="0" u="none" strike="noStrike" dirty="0">
                        <a:solidFill>
                          <a:srgbClr val="000000"/>
                        </a:solidFill>
                        <a:effectLst/>
                        <a:latin typeface="Calibri" panose="020F0502020204030204" pitchFamily="34" charset="0"/>
                      </a:endParaRPr>
                    </a:p>
                  </a:txBody>
                  <a:tcPr marT="6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u="none" strike="noStrike" dirty="0">
                          <a:effectLst/>
                        </a:rPr>
                        <a:t>60,000</a:t>
                      </a:r>
                      <a:endParaRPr lang="en-US" sz="1200" b="0" i="0" u="none" strike="noStrike" dirty="0">
                        <a:solidFill>
                          <a:srgbClr val="000000"/>
                        </a:solidFill>
                        <a:effectLst/>
                        <a:latin typeface="Calibri" panose="020F0502020204030204" pitchFamily="34" charset="0"/>
                      </a:endParaRPr>
                    </a:p>
                  </a:txBody>
                  <a:tcPr marT="6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685800" rtl="0" eaLnBrk="1" fontAlgn="b" latinLnBrk="0" hangingPunct="1"/>
                      <a:r>
                        <a:rPr lang="en-US" sz="1200" u="none" strike="noStrike" kern="1200" dirty="0">
                          <a:solidFill>
                            <a:schemeClr val="dk1"/>
                          </a:solidFill>
                          <a:effectLst/>
                          <a:latin typeface="+mn-lt"/>
                          <a:ea typeface="+mn-ea"/>
                          <a:cs typeface="+mn-cs"/>
                        </a:rPr>
                        <a:t>+40,000</a:t>
                      </a:r>
                    </a:p>
                  </a:txBody>
                  <a:tcPr marT="6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05399342"/>
                  </a:ext>
                </a:extLst>
              </a:tr>
              <a:tr h="183802">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200" u="none" strike="noStrike" dirty="0">
                          <a:effectLst/>
                        </a:rPr>
                        <a:t>Mu2e</a:t>
                      </a:r>
                      <a:endParaRPr lang="en-US" sz="1200" b="1" i="0" u="none" strike="noStrike" dirty="0">
                        <a:solidFill>
                          <a:srgbClr val="000000"/>
                        </a:solidFill>
                        <a:effectLst/>
                        <a:latin typeface="Calibri" panose="020F0502020204030204" pitchFamily="34" charset="0"/>
                      </a:endParaRPr>
                    </a:p>
                  </a:txBody>
                  <a:tcPr marT="6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u="none" strike="noStrike" dirty="0">
                          <a:effectLst/>
                        </a:rPr>
                        <a:t>30,000</a:t>
                      </a:r>
                      <a:endParaRPr lang="en-US" sz="1200" b="0" i="0" u="none" strike="noStrike" dirty="0">
                        <a:solidFill>
                          <a:srgbClr val="000000"/>
                        </a:solidFill>
                        <a:effectLst/>
                        <a:latin typeface="Calibri" panose="020F0502020204030204" pitchFamily="34" charset="0"/>
                      </a:endParaRPr>
                    </a:p>
                  </a:txBody>
                  <a:tcPr marT="6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u="none" strike="noStrike" dirty="0">
                          <a:effectLst/>
                        </a:rPr>
                        <a:t>0</a:t>
                      </a:r>
                      <a:endParaRPr lang="en-US" sz="1200" b="0" i="0" u="none" strike="noStrike" dirty="0">
                        <a:solidFill>
                          <a:srgbClr val="000000"/>
                        </a:solidFill>
                        <a:effectLst/>
                        <a:latin typeface="Calibri" panose="020F0502020204030204" pitchFamily="34" charset="0"/>
                      </a:endParaRPr>
                    </a:p>
                  </a:txBody>
                  <a:tcPr marT="6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685800" rtl="0" eaLnBrk="1" fontAlgn="b" latinLnBrk="0" hangingPunct="1"/>
                      <a:r>
                        <a:rPr lang="en-US" sz="1200" u="none" strike="noStrike" kern="1200" dirty="0">
                          <a:solidFill>
                            <a:schemeClr val="dk1"/>
                          </a:solidFill>
                          <a:effectLst/>
                          <a:latin typeface="+mn-lt"/>
                          <a:ea typeface="+mn-ea"/>
                          <a:cs typeface="+mn-cs"/>
                        </a:rPr>
                        <a:t>-30,000</a:t>
                      </a:r>
                    </a:p>
                  </a:txBody>
                  <a:tcPr marT="6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4536222"/>
                  </a:ext>
                </a:extLst>
              </a:tr>
              <a:tr h="214631">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u="none" strike="noStrike" dirty="0">
                          <a:effectLst/>
                        </a:rPr>
                        <a:t>LIC Subtotal</a:t>
                      </a:r>
                      <a:endParaRPr lang="en-US" sz="1200" b="1" i="0" u="none" strike="noStrike" dirty="0">
                        <a:solidFill>
                          <a:srgbClr val="000000"/>
                        </a:solidFill>
                        <a:effectLst/>
                        <a:latin typeface="Calibri" panose="020F0502020204030204" pitchFamily="34" charset="0"/>
                      </a:endParaRPr>
                    </a:p>
                  </a:txBody>
                  <a:tcPr marT="6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u="none" strike="noStrike" dirty="0">
                          <a:effectLst/>
                        </a:rPr>
                        <a:t>180,000</a:t>
                      </a:r>
                      <a:endParaRPr lang="en-US" sz="1200" b="1" i="0" u="none" strike="noStrike" dirty="0">
                        <a:solidFill>
                          <a:srgbClr val="000000"/>
                        </a:solidFill>
                        <a:effectLst/>
                        <a:latin typeface="Calibri" panose="020F0502020204030204" pitchFamily="34" charset="0"/>
                      </a:endParaRPr>
                    </a:p>
                  </a:txBody>
                  <a:tcPr marT="6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mn-lt"/>
                        </a:rPr>
                        <a:t>231,000</a:t>
                      </a:r>
                    </a:p>
                  </a:txBody>
                  <a:tcPr marT="6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685800" rtl="0" eaLnBrk="1" fontAlgn="b" latinLnBrk="0" hangingPunct="1"/>
                      <a:r>
                        <a:rPr lang="en-US" sz="1200" b="1" u="none" strike="noStrike" kern="1200" dirty="0">
                          <a:solidFill>
                            <a:schemeClr val="dk1"/>
                          </a:solidFill>
                          <a:effectLst/>
                          <a:latin typeface="+mn-lt"/>
                          <a:ea typeface="+mn-ea"/>
                          <a:cs typeface="+mn-cs"/>
                        </a:rPr>
                        <a:t>+51,000</a:t>
                      </a:r>
                    </a:p>
                  </a:txBody>
                  <a:tcPr marT="6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06938671"/>
                  </a:ext>
                </a:extLst>
              </a:tr>
              <a:tr h="183802">
                <a:tc>
                  <a:txBody>
                    <a:bodyPr/>
                    <a:lstStyle/>
                    <a:p>
                      <a:pPr algn="ctr" fontAlgn="ctr"/>
                      <a:r>
                        <a:rPr lang="en-US" sz="800" u="none" strike="noStrike" dirty="0">
                          <a:effectLst/>
                        </a:rPr>
                        <a:t> </a:t>
                      </a:r>
                      <a:endParaRPr lang="en-US" sz="800" b="1" i="0" u="none" strike="noStrike" dirty="0">
                        <a:solidFill>
                          <a:srgbClr val="000000"/>
                        </a:solidFill>
                        <a:effectLst/>
                        <a:latin typeface="Calibri" panose="020F0502020204030204" pitchFamily="34" charset="0"/>
                      </a:endParaRPr>
                    </a:p>
                  </a:txBody>
                  <a:tcPr marT="69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mn-lt"/>
                        </a:rPr>
                        <a:t>Project Total</a:t>
                      </a:r>
                    </a:p>
                  </a:txBody>
                  <a:tcPr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mn-lt"/>
                        </a:rPr>
                        <a:t>337,350</a:t>
                      </a:r>
                    </a:p>
                  </a:txBody>
                  <a:tcPr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mn-lt"/>
                        </a:rPr>
                        <a:t>337,494</a:t>
                      </a:r>
                    </a:p>
                  </a:txBody>
                  <a:tcPr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685800" rtl="0" eaLnBrk="1" fontAlgn="b" latinLnBrk="0" hangingPunct="1"/>
                      <a:r>
                        <a:rPr lang="en-US" sz="1200" u="none" strike="noStrike" kern="1200" dirty="0">
                          <a:solidFill>
                            <a:schemeClr val="dk1"/>
                          </a:solidFill>
                          <a:effectLst/>
                          <a:latin typeface="+mn-lt"/>
                          <a:ea typeface="+mn-ea"/>
                          <a:cs typeface="+mn-cs"/>
                        </a:rPr>
                        <a:t>+144</a:t>
                      </a:r>
                    </a:p>
                  </a:txBody>
                  <a:tcPr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18759071"/>
                  </a:ext>
                </a:extLst>
              </a:tr>
            </a:tbl>
          </a:graphicData>
        </a:graphic>
      </p:graphicFrame>
      <p:sp>
        <p:nvSpPr>
          <p:cNvPr id="5" name="Footer Placeholder 4">
            <a:extLst>
              <a:ext uri="{FF2B5EF4-FFF2-40B4-BE49-F238E27FC236}">
                <a16:creationId xmlns:a16="http://schemas.microsoft.com/office/drawing/2014/main" id="{A0069859-ED79-49AE-ADAD-640035FB28DA}"/>
              </a:ext>
            </a:extLst>
          </p:cNvPr>
          <p:cNvSpPr>
            <a:spLocks noGrp="1"/>
          </p:cNvSpPr>
          <p:nvPr>
            <p:ph type="ftr" sz="quarter" idx="11"/>
          </p:nvPr>
        </p:nvSpPr>
        <p:spPr/>
        <p:txBody>
          <a:bodyPr/>
          <a:lstStyle/>
          <a:p>
            <a:r>
              <a:rPr lang="en-US"/>
              <a:t>HEP @ 53rd Annual Users Mtg</a:t>
            </a:r>
            <a:endParaRPr lang="en-US" dirty="0"/>
          </a:p>
        </p:txBody>
      </p:sp>
      <p:sp>
        <p:nvSpPr>
          <p:cNvPr id="6" name="Slide Number Placeholder 5">
            <a:extLst>
              <a:ext uri="{FF2B5EF4-FFF2-40B4-BE49-F238E27FC236}">
                <a16:creationId xmlns:a16="http://schemas.microsoft.com/office/drawing/2014/main" id="{003128F1-0954-4BCB-938D-4B75F19B4E09}"/>
              </a:ext>
            </a:extLst>
          </p:cNvPr>
          <p:cNvSpPr>
            <a:spLocks noGrp="1"/>
          </p:cNvSpPr>
          <p:nvPr>
            <p:ph type="sldNum" sz="quarter" idx="12"/>
          </p:nvPr>
        </p:nvSpPr>
        <p:spPr/>
        <p:txBody>
          <a:bodyPr/>
          <a:lstStyle/>
          <a:p>
            <a:fld id="{600448BA-62AF-4340-AB5F-316C0E06117B}" type="slidenum">
              <a:rPr lang="en-US" smtClean="0"/>
              <a:pPr/>
              <a:t>70</a:t>
            </a:fld>
            <a:endParaRPr lang="en-US" dirty="0"/>
          </a:p>
        </p:txBody>
      </p:sp>
      <p:sp>
        <p:nvSpPr>
          <p:cNvPr id="8" name="Rectangle 7">
            <a:extLst>
              <a:ext uri="{FF2B5EF4-FFF2-40B4-BE49-F238E27FC236}">
                <a16:creationId xmlns:a16="http://schemas.microsoft.com/office/drawing/2014/main" id="{022F9137-E0D0-46D5-B48F-038BA3660D7F}"/>
              </a:ext>
            </a:extLst>
          </p:cNvPr>
          <p:cNvSpPr/>
          <p:nvPr/>
        </p:nvSpPr>
        <p:spPr>
          <a:xfrm>
            <a:off x="180364" y="5234154"/>
            <a:ext cx="8628077" cy="1040347"/>
          </a:xfrm>
          <a:prstGeom prst="rect">
            <a:avLst/>
          </a:prstGeom>
        </p:spPr>
        <p:txBody>
          <a:bodyPr wrap="square">
            <a:normAutofit/>
          </a:bodyPr>
          <a:lstStyle/>
          <a:p>
            <a:pPr marL="285750" indent="-285750">
              <a:lnSpc>
                <a:spcPct val="120000"/>
              </a:lnSpc>
              <a:spcBef>
                <a:spcPts val="600"/>
              </a:spcBef>
              <a:spcAft>
                <a:spcPts val="200"/>
              </a:spcAft>
              <a:buFont typeface="Arial" panose="020B0604020202020204" pitchFamily="34" charset="0"/>
              <a:buChar char="•"/>
            </a:pPr>
            <a:r>
              <a:rPr lang="en-US" sz="1600" dirty="0">
                <a:ea typeface="Calibri" panose="020F0502020204030204" pitchFamily="34" charset="0"/>
                <a:cs typeface="Times New Roman" panose="02020603050405020304" pitchFamily="18" charset="0"/>
              </a:rPr>
              <a:t>Net reduction from FY 2019 to FY 2020 for MIEs and LIC OPC was about $50M, which was redirected to Facilities/Operations: Cosmic Frontier (DESI, LZ, Vera Rubin), Fermilab Accelerator Complex, FACET-II, SURF, and Test Facilities. </a:t>
            </a:r>
          </a:p>
        </p:txBody>
      </p:sp>
      <p:sp>
        <p:nvSpPr>
          <p:cNvPr id="3" name="Date Placeholder 2">
            <a:extLst>
              <a:ext uri="{FF2B5EF4-FFF2-40B4-BE49-F238E27FC236}">
                <a16:creationId xmlns:a16="http://schemas.microsoft.com/office/drawing/2014/main" id="{583EC939-2AA2-4094-B4E6-23E5FE3E316D}"/>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9711642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FY 2020 Funding by Subprogram</a:t>
            </a:r>
          </a:p>
        </p:txBody>
      </p:sp>
      <p:sp>
        <p:nvSpPr>
          <p:cNvPr id="7" name="Content Placeholder 6"/>
          <p:cNvSpPr>
            <a:spLocks noGrp="1"/>
          </p:cNvSpPr>
          <p:nvPr>
            <p:ph idx="1"/>
          </p:nvPr>
        </p:nvSpPr>
        <p:spPr>
          <a:xfrm>
            <a:off x="243332" y="4576649"/>
            <a:ext cx="8766496" cy="1707707"/>
          </a:xfrm>
          <a:ln>
            <a:noFill/>
          </a:ln>
        </p:spPr>
        <p:txBody>
          <a:bodyPr>
            <a:normAutofit fontScale="47500" lnSpcReduction="20000"/>
          </a:bodyPr>
          <a:lstStyle/>
          <a:p>
            <a:pPr>
              <a:spcBef>
                <a:spcPts val="600"/>
              </a:spcBef>
            </a:pPr>
            <a:r>
              <a:rPr lang="en-US" dirty="0"/>
              <a:t>Energy: -5M HL-LHC Projects</a:t>
            </a:r>
          </a:p>
          <a:p>
            <a:pPr>
              <a:spcBef>
                <a:spcPts val="600"/>
              </a:spcBef>
            </a:pPr>
            <a:r>
              <a:rPr lang="en-US" dirty="0"/>
              <a:t>Intensity: -14.5M PIP-II OPC; +3M DUNE OPC; Fermilab Acc Complex ramps up</a:t>
            </a:r>
          </a:p>
          <a:p>
            <a:pPr>
              <a:spcBef>
                <a:spcPts val="600"/>
              </a:spcBef>
            </a:pPr>
            <a:r>
              <a:rPr lang="en-US" dirty="0"/>
              <a:t>Cosmic: -26.35M DESI, LZ, and SuperCDMS-SNOLAB projects; +2M CMB; Operations ramps up +20.4M</a:t>
            </a:r>
          </a:p>
          <a:p>
            <a:pPr>
              <a:spcBef>
                <a:spcPts val="600"/>
              </a:spcBef>
            </a:pPr>
            <a:r>
              <a:rPr lang="en-US" dirty="0"/>
              <a:t>Theory, Computational, and Interdisciplinary: +11M QIS; +10M AI/ML; +2.5M LQCD </a:t>
            </a:r>
          </a:p>
          <a:p>
            <a:pPr>
              <a:spcBef>
                <a:spcPts val="600"/>
              </a:spcBef>
            </a:pPr>
            <a:r>
              <a:rPr lang="en-US" dirty="0"/>
              <a:t>Advanced Technology: -10M FACET-II SLAC; Operations ramps up</a:t>
            </a:r>
          </a:p>
          <a:p>
            <a:pPr>
              <a:spcBef>
                <a:spcPts val="600"/>
              </a:spcBef>
              <a:buNone/>
            </a:pPr>
            <a:endParaRPr lang="en-US" dirty="0">
              <a:solidFill>
                <a:srgbClr val="FF0000"/>
              </a:solidFill>
            </a:endParaRPr>
          </a:p>
          <a:p>
            <a:pPr>
              <a:spcBef>
                <a:spcPts val="600"/>
              </a:spcBef>
            </a:pPr>
            <a:endParaRPr lang="en-US" dirty="0"/>
          </a:p>
          <a:p>
            <a:endParaRPr lang="en-US" dirty="0"/>
          </a:p>
          <a:p>
            <a:endParaRPr lang="en-US" dirty="0"/>
          </a:p>
        </p:txBody>
      </p:sp>
      <p:sp>
        <p:nvSpPr>
          <p:cNvPr id="3" name="Footer Placeholder 2"/>
          <p:cNvSpPr>
            <a:spLocks noGrp="1"/>
          </p:cNvSpPr>
          <p:nvPr>
            <p:ph type="ftr" sz="quarter" idx="11"/>
          </p:nvPr>
        </p:nvSpPr>
        <p:spPr/>
        <p:txBody>
          <a:bodyPr/>
          <a:lstStyle/>
          <a:p>
            <a:r>
              <a:rPr lang="en-US"/>
              <a:t>HEP @ 53rd Annual Users Mtg</a:t>
            </a:r>
            <a:endParaRPr lang="en-US" dirty="0"/>
          </a:p>
        </p:txBody>
      </p:sp>
      <p:sp>
        <p:nvSpPr>
          <p:cNvPr id="5" name="Slide Number Placeholder 4"/>
          <p:cNvSpPr>
            <a:spLocks noGrp="1"/>
          </p:cNvSpPr>
          <p:nvPr>
            <p:ph type="sldNum" sz="quarter" idx="12"/>
          </p:nvPr>
        </p:nvSpPr>
        <p:spPr/>
        <p:txBody>
          <a:bodyPr/>
          <a:lstStyle/>
          <a:p>
            <a:fld id="{C0A2BE09-5C53-429F-9B0D-04D6F428253C}" type="slidenum">
              <a:rPr lang="en-US" smtClean="0"/>
              <a:pPr/>
              <a:t>71</a:t>
            </a:fld>
            <a:endParaRPr lang="en-US" dirty="0"/>
          </a:p>
        </p:txBody>
      </p:sp>
      <p:graphicFrame>
        <p:nvGraphicFramePr>
          <p:cNvPr id="6" name="Table 5"/>
          <p:cNvGraphicFramePr>
            <a:graphicFrameLocks noGrp="1"/>
          </p:cNvGraphicFramePr>
          <p:nvPr/>
        </p:nvGraphicFramePr>
        <p:xfrm>
          <a:off x="497416" y="925535"/>
          <a:ext cx="8110332" cy="3383280"/>
        </p:xfrm>
        <a:graphic>
          <a:graphicData uri="http://schemas.openxmlformats.org/drawingml/2006/table">
            <a:tbl>
              <a:tblPr firstRow="1" lastRow="1">
                <a:tableStyleId>{6E25E649-3F16-4E02-A733-19D2CDBF48F0}</a:tableStyleId>
              </a:tblPr>
              <a:tblGrid>
                <a:gridCol w="2754069">
                  <a:extLst>
                    <a:ext uri="{9D8B030D-6E8A-4147-A177-3AD203B41FA5}">
                      <a16:colId xmlns:a16="http://schemas.microsoft.com/office/drawing/2014/main" val="20000"/>
                    </a:ext>
                  </a:extLst>
                </a:gridCol>
                <a:gridCol w="1182877">
                  <a:extLst>
                    <a:ext uri="{9D8B030D-6E8A-4147-A177-3AD203B41FA5}">
                      <a16:colId xmlns:a16="http://schemas.microsoft.com/office/drawing/2014/main" val="20001"/>
                    </a:ext>
                  </a:extLst>
                </a:gridCol>
                <a:gridCol w="1048624">
                  <a:extLst>
                    <a:ext uri="{9D8B030D-6E8A-4147-A177-3AD203B41FA5}">
                      <a16:colId xmlns:a16="http://schemas.microsoft.com/office/drawing/2014/main" val="20002"/>
                    </a:ext>
                  </a:extLst>
                </a:gridCol>
                <a:gridCol w="1484851">
                  <a:extLst>
                    <a:ext uri="{9D8B030D-6E8A-4147-A177-3AD203B41FA5}">
                      <a16:colId xmlns:a16="http://schemas.microsoft.com/office/drawing/2014/main" val="20003"/>
                    </a:ext>
                  </a:extLst>
                </a:gridCol>
                <a:gridCol w="1639911">
                  <a:extLst>
                    <a:ext uri="{9D8B030D-6E8A-4147-A177-3AD203B41FA5}">
                      <a16:colId xmlns:a16="http://schemas.microsoft.com/office/drawing/2014/main" val="20004"/>
                    </a:ext>
                  </a:extLst>
                </a:gridCol>
              </a:tblGrid>
              <a:tr h="431084">
                <a:tc>
                  <a:txBody>
                    <a:bodyPr/>
                    <a:lstStyle/>
                    <a:p>
                      <a:pPr algn="l" fontAlgn="b"/>
                      <a:r>
                        <a:rPr lang="en-US" sz="1400" u="none" strike="noStrike" dirty="0">
                          <a:effectLst/>
                        </a:rPr>
                        <a:t>HEP Funding Category </a:t>
                      </a:r>
                      <a:br>
                        <a:rPr lang="en-US" sz="1400" u="none" strike="noStrike" dirty="0">
                          <a:effectLst/>
                        </a:rPr>
                      </a:br>
                      <a:r>
                        <a:rPr lang="en-US" sz="1400" u="none" strike="noStrike" dirty="0">
                          <a:effectLst/>
                        </a:rPr>
                        <a:t>($ in K)</a:t>
                      </a:r>
                      <a:endParaRPr lang="en-US" sz="1400" b="1" i="0" u="none" strike="noStrike" dirty="0">
                        <a:solidFill>
                          <a:srgbClr val="FFFFFF"/>
                        </a:solidFill>
                        <a:effectLst/>
                        <a:latin typeface="Calibri" panose="020F0502020204030204" pitchFamily="34" charset="0"/>
                      </a:endParaRPr>
                    </a:p>
                  </a:txBody>
                  <a:tcPr marL="45720" marR="45720" anchor="ctr"/>
                </a:tc>
                <a:tc>
                  <a:txBody>
                    <a:bodyPr/>
                    <a:lstStyle/>
                    <a:p>
                      <a:pPr algn="ctr" fontAlgn="ctr"/>
                      <a:r>
                        <a:rPr lang="en-US" sz="1400" u="none" strike="noStrike" dirty="0">
                          <a:effectLst/>
                        </a:rPr>
                        <a:t>FY 2018 Actual</a:t>
                      </a:r>
                      <a:endParaRPr lang="en-US" sz="1400" b="1" i="0" u="none" strike="noStrike" dirty="0">
                        <a:solidFill>
                          <a:srgbClr val="FFFFFF"/>
                        </a:solidFill>
                        <a:effectLst/>
                        <a:latin typeface="Calibri" panose="020F0502020204030204" pitchFamily="34" charset="0"/>
                      </a:endParaRPr>
                    </a:p>
                  </a:txBody>
                  <a:tcPr marL="45720" marR="45720" anchor="ctr"/>
                </a:tc>
                <a:tc>
                  <a:txBody>
                    <a:bodyPr/>
                    <a:lstStyle/>
                    <a:p>
                      <a:pPr algn="ctr" fontAlgn="ctr"/>
                      <a:r>
                        <a:rPr lang="en-US" sz="1400" u="none" strike="noStrike" dirty="0">
                          <a:effectLst/>
                        </a:rPr>
                        <a:t>FY 2019 Actual</a:t>
                      </a:r>
                      <a:endParaRPr lang="en-US" sz="1400" b="1" i="0" u="none" strike="noStrike" dirty="0">
                        <a:solidFill>
                          <a:srgbClr val="FFFFFF"/>
                        </a:solidFill>
                        <a:effectLst/>
                        <a:latin typeface="Calibri" panose="020F0502020204030204" pitchFamily="34" charset="0"/>
                      </a:endParaRPr>
                    </a:p>
                  </a:txBody>
                  <a:tcPr marL="45720" marR="45720" anchor="ctr"/>
                </a:tc>
                <a:tc>
                  <a:txBody>
                    <a:bodyPr/>
                    <a:lstStyle/>
                    <a:p>
                      <a:pPr algn="ctr" fontAlgn="ctr"/>
                      <a:r>
                        <a:rPr lang="en-US" sz="1400" u="none" strike="noStrike" dirty="0">
                          <a:effectLst/>
                        </a:rPr>
                        <a:t>FY 2020 Appropriation</a:t>
                      </a:r>
                      <a:endParaRPr lang="en-US" sz="1400" b="1" i="0" u="none" strike="noStrike" dirty="0">
                        <a:solidFill>
                          <a:srgbClr val="FFFFFF"/>
                        </a:solidFill>
                        <a:effectLst/>
                        <a:latin typeface="Calibri" panose="020F0502020204030204" pitchFamily="34" charset="0"/>
                      </a:endParaRPr>
                    </a:p>
                  </a:txBody>
                  <a:tcPr marL="45720" marR="45720" anchor="ctr"/>
                </a:tc>
                <a:tc>
                  <a:txBody>
                    <a:bodyPr/>
                    <a:lstStyle/>
                    <a:p>
                      <a:pPr algn="ctr" fontAlgn="ctr"/>
                      <a:r>
                        <a:rPr lang="en-US" sz="1400" u="none" strike="noStrike" dirty="0">
                          <a:effectLst/>
                        </a:rPr>
                        <a:t>FY 2020 Appropriation - FY 2019 Actual</a:t>
                      </a:r>
                      <a:endParaRPr lang="en-US" sz="1400" b="1" i="0" u="none" strike="noStrike" dirty="0">
                        <a:solidFill>
                          <a:srgbClr val="FFFFFF"/>
                        </a:solidFill>
                        <a:effectLst/>
                        <a:latin typeface="Calibri" panose="020F0502020204030204" pitchFamily="34" charset="0"/>
                      </a:endParaRPr>
                    </a:p>
                  </a:txBody>
                  <a:tcPr marL="45720" marR="45720" anchor="ctr"/>
                </a:tc>
                <a:extLst>
                  <a:ext uri="{0D108BD9-81ED-4DB2-BD59-A6C34878D82A}">
                    <a16:rowId xmlns:a16="http://schemas.microsoft.com/office/drawing/2014/main" val="10000"/>
                  </a:ext>
                </a:extLst>
              </a:tr>
              <a:tr h="253579">
                <a:tc>
                  <a:txBody>
                    <a:bodyPr/>
                    <a:lstStyle/>
                    <a:p>
                      <a:pPr algn="l" fontAlgn="b"/>
                      <a:r>
                        <a:rPr lang="en-US" sz="1400" u="none" strike="noStrike" dirty="0">
                          <a:effectLst/>
                        </a:rPr>
                        <a:t>Energy Frontier</a:t>
                      </a:r>
                      <a:endParaRPr lang="en-US" sz="1400" b="0" i="0" u="none" strike="noStrike" dirty="0">
                        <a:solidFill>
                          <a:srgbClr val="000000"/>
                        </a:solidFill>
                        <a:effectLst/>
                        <a:latin typeface="Calibri" panose="020F0502020204030204" pitchFamily="34" charset="0"/>
                      </a:endParaRPr>
                    </a:p>
                  </a:txBody>
                  <a:tcPr marL="45720" marR="45720" anchor="ctr"/>
                </a:tc>
                <a:tc>
                  <a:txBody>
                    <a:bodyPr/>
                    <a:lstStyle/>
                    <a:p>
                      <a:pPr algn="r" fontAlgn="b"/>
                      <a:r>
                        <a:rPr lang="en-US" sz="1400" u="none" strike="noStrike" dirty="0">
                          <a:effectLst/>
                        </a:rPr>
                        <a:t>   183,219 </a:t>
                      </a:r>
                      <a:endParaRPr lang="en-US" sz="1400" b="0" i="0" u="none" strike="noStrike" dirty="0">
                        <a:solidFill>
                          <a:srgbClr val="000000"/>
                        </a:solidFill>
                        <a:effectLst/>
                        <a:latin typeface="Calibri" panose="020F0502020204030204" pitchFamily="34" charset="0"/>
                      </a:endParaRPr>
                    </a:p>
                  </a:txBody>
                  <a:tcPr marL="45720" marR="45720" anchor="ctr"/>
                </a:tc>
                <a:tc>
                  <a:txBody>
                    <a:bodyPr/>
                    <a:lstStyle/>
                    <a:p>
                      <a:pPr algn="r" fontAlgn="b"/>
                      <a:r>
                        <a:rPr lang="en-US" sz="1400" u="none" strike="noStrike" dirty="0">
                          <a:effectLst/>
                        </a:rPr>
                        <a:t>   235,403 </a:t>
                      </a:r>
                      <a:endParaRPr lang="en-US" sz="1400" b="0" i="0" u="none" strike="noStrike" dirty="0">
                        <a:solidFill>
                          <a:srgbClr val="000000"/>
                        </a:solidFill>
                        <a:effectLst/>
                        <a:latin typeface="Calibri" panose="020F0502020204030204" pitchFamily="34" charset="0"/>
                      </a:endParaRPr>
                    </a:p>
                  </a:txBody>
                  <a:tcPr marL="45720" marR="45720" anchor="ctr"/>
                </a:tc>
                <a:tc>
                  <a:txBody>
                    <a:bodyPr/>
                    <a:lstStyle/>
                    <a:p>
                      <a:pPr algn="r" fontAlgn="b"/>
                      <a:r>
                        <a:rPr lang="en-US" sz="1400" u="none" strike="noStrike" dirty="0">
                          <a:effectLst/>
                        </a:rPr>
                        <a:t>229,666</a:t>
                      </a:r>
                      <a:endParaRPr lang="en-US" sz="1400" b="0" i="0" u="none" strike="noStrike" dirty="0">
                        <a:solidFill>
                          <a:srgbClr val="000000"/>
                        </a:solidFill>
                        <a:effectLst/>
                        <a:latin typeface="Calibri" panose="020F0502020204030204" pitchFamily="34" charset="0"/>
                      </a:endParaRPr>
                    </a:p>
                  </a:txBody>
                  <a:tcPr marL="45720" marR="45720" anchor="ctr"/>
                </a:tc>
                <a:tc>
                  <a:txBody>
                    <a:bodyPr/>
                    <a:lstStyle/>
                    <a:p>
                      <a:pPr algn="r" fontAlgn="b"/>
                      <a:r>
                        <a:rPr lang="en-US" sz="1400" b="0" i="0" u="none" strike="noStrike" dirty="0">
                          <a:solidFill>
                            <a:schemeClr val="dk1"/>
                          </a:solidFill>
                          <a:effectLst/>
                          <a:latin typeface="+mn-lt"/>
                        </a:rPr>
                        <a:t>-5,737</a:t>
                      </a:r>
                      <a:endParaRPr lang="en-US" sz="1400" b="0" i="0" u="none" strike="noStrike" dirty="0">
                        <a:solidFill>
                          <a:srgbClr val="000000"/>
                        </a:solidFill>
                        <a:effectLst/>
                        <a:latin typeface="Calibri" panose="020F0502020204030204" pitchFamily="34" charset="0"/>
                      </a:endParaRPr>
                    </a:p>
                  </a:txBody>
                  <a:tcPr marL="45720" marR="45720" anchor="ctr"/>
                </a:tc>
                <a:extLst>
                  <a:ext uri="{0D108BD9-81ED-4DB2-BD59-A6C34878D82A}">
                    <a16:rowId xmlns:a16="http://schemas.microsoft.com/office/drawing/2014/main" val="10001"/>
                  </a:ext>
                </a:extLst>
              </a:tr>
              <a:tr h="253579">
                <a:tc>
                  <a:txBody>
                    <a:bodyPr/>
                    <a:lstStyle/>
                    <a:p>
                      <a:pPr algn="l" fontAlgn="b"/>
                      <a:r>
                        <a:rPr lang="en-US" sz="1400" u="none" strike="noStrike" dirty="0">
                          <a:effectLst/>
                        </a:rPr>
                        <a:t>Intensity Frontier</a:t>
                      </a:r>
                      <a:endParaRPr lang="en-US" sz="1400" b="0" i="0" u="none" strike="noStrike" dirty="0">
                        <a:solidFill>
                          <a:srgbClr val="000000"/>
                        </a:solidFill>
                        <a:effectLst/>
                        <a:latin typeface="Calibri" panose="020F0502020204030204" pitchFamily="34" charset="0"/>
                      </a:endParaRPr>
                    </a:p>
                  </a:txBody>
                  <a:tcPr marL="45720" marR="45720" anchor="ctr"/>
                </a:tc>
                <a:tc>
                  <a:txBody>
                    <a:bodyPr/>
                    <a:lstStyle/>
                    <a:p>
                      <a:pPr algn="r" fontAlgn="b"/>
                      <a:r>
                        <a:rPr lang="en-US" sz="1400" u="none" strike="noStrike" dirty="0">
                          <a:effectLst/>
                        </a:rPr>
                        <a:t>   247,048 </a:t>
                      </a:r>
                      <a:endParaRPr lang="en-US" sz="1400" b="0" i="0" u="none" strike="noStrike" dirty="0">
                        <a:solidFill>
                          <a:srgbClr val="000000"/>
                        </a:solidFill>
                        <a:effectLst/>
                        <a:latin typeface="Calibri" panose="020F0502020204030204" pitchFamily="34" charset="0"/>
                      </a:endParaRPr>
                    </a:p>
                  </a:txBody>
                  <a:tcPr marL="45720" marR="45720" anchor="ctr"/>
                </a:tc>
                <a:tc>
                  <a:txBody>
                    <a:bodyPr/>
                    <a:lstStyle/>
                    <a:p>
                      <a:pPr algn="r" fontAlgn="b"/>
                      <a:r>
                        <a:rPr lang="en-US" sz="1400" u="none" strike="noStrike" dirty="0">
                          <a:effectLst/>
                        </a:rPr>
                        <a:t>   247,256 </a:t>
                      </a:r>
                      <a:endParaRPr lang="en-US" sz="1400" b="0" i="0" u="none" strike="noStrike" dirty="0">
                        <a:solidFill>
                          <a:srgbClr val="000000"/>
                        </a:solidFill>
                        <a:effectLst/>
                        <a:latin typeface="Calibri" panose="020F0502020204030204" pitchFamily="34" charset="0"/>
                      </a:endParaRPr>
                    </a:p>
                  </a:txBody>
                  <a:tcPr marL="45720" marR="45720" anchor="ctr"/>
                </a:tc>
                <a:tc>
                  <a:txBody>
                    <a:bodyPr/>
                    <a:lstStyle/>
                    <a:p>
                      <a:pPr algn="r" fontAlgn="b"/>
                      <a:r>
                        <a:rPr lang="en-US" sz="1400" u="none" strike="noStrike" dirty="0">
                          <a:effectLst/>
                        </a:rPr>
                        <a:t>   251,666 </a:t>
                      </a:r>
                      <a:endParaRPr lang="en-US" sz="1400" b="0" i="0" u="none" strike="noStrike" dirty="0">
                        <a:solidFill>
                          <a:srgbClr val="000000"/>
                        </a:solidFill>
                        <a:effectLst/>
                        <a:latin typeface="Calibri" panose="020F0502020204030204" pitchFamily="34" charset="0"/>
                      </a:endParaRPr>
                    </a:p>
                  </a:txBody>
                  <a:tcPr marL="45720" marR="45720" anchor="ctr"/>
                </a:tc>
                <a:tc>
                  <a:txBody>
                    <a:bodyPr/>
                    <a:lstStyle/>
                    <a:p>
                      <a:pPr marL="0" algn="r" defTabSz="685800" rtl="0" eaLnBrk="1" fontAlgn="b" latinLnBrk="0" hangingPunct="1"/>
                      <a:r>
                        <a:rPr lang="en-US" sz="1400" b="0" i="0" u="none" strike="noStrike" kern="1200" dirty="0">
                          <a:solidFill>
                            <a:schemeClr val="dk1"/>
                          </a:solidFill>
                          <a:effectLst/>
                          <a:latin typeface="+mn-lt"/>
                          <a:ea typeface="+mn-ea"/>
                          <a:cs typeface="+mn-cs"/>
                        </a:rPr>
                        <a:t>+4,410</a:t>
                      </a:r>
                    </a:p>
                  </a:txBody>
                  <a:tcPr marL="45720" marR="45720" anchor="ctr"/>
                </a:tc>
                <a:extLst>
                  <a:ext uri="{0D108BD9-81ED-4DB2-BD59-A6C34878D82A}">
                    <a16:rowId xmlns:a16="http://schemas.microsoft.com/office/drawing/2014/main" val="10002"/>
                  </a:ext>
                </a:extLst>
              </a:tr>
              <a:tr h="253579">
                <a:tc>
                  <a:txBody>
                    <a:bodyPr/>
                    <a:lstStyle/>
                    <a:p>
                      <a:pPr algn="l" fontAlgn="b"/>
                      <a:r>
                        <a:rPr lang="en-US" sz="1400" u="none" strike="noStrike" dirty="0">
                          <a:effectLst/>
                        </a:rPr>
                        <a:t>Cosmic Frontier</a:t>
                      </a:r>
                      <a:endParaRPr lang="en-US" sz="1400" b="0" i="0" u="none" strike="noStrike" dirty="0">
                        <a:solidFill>
                          <a:srgbClr val="000000"/>
                        </a:solidFill>
                        <a:effectLst/>
                        <a:latin typeface="Calibri" panose="020F0502020204030204" pitchFamily="34" charset="0"/>
                      </a:endParaRPr>
                    </a:p>
                  </a:txBody>
                  <a:tcPr marL="45720" marR="45720" anchor="ctr"/>
                </a:tc>
                <a:tc>
                  <a:txBody>
                    <a:bodyPr/>
                    <a:lstStyle/>
                    <a:p>
                      <a:pPr algn="r" fontAlgn="b"/>
                      <a:r>
                        <a:rPr lang="en-US" sz="1400" u="none" strike="noStrike" dirty="0">
                          <a:effectLst/>
                        </a:rPr>
                        <a:t>   119,630 </a:t>
                      </a:r>
                      <a:endParaRPr lang="en-US" sz="1400" b="0" i="0" u="none" strike="noStrike" dirty="0">
                        <a:solidFill>
                          <a:srgbClr val="000000"/>
                        </a:solidFill>
                        <a:effectLst/>
                        <a:latin typeface="Calibri" panose="020F0502020204030204" pitchFamily="34" charset="0"/>
                      </a:endParaRPr>
                    </a:p>
                  </a:txBody>
                  <a:tcPr marL="45720" marR="45720" anchor="ctr"/>
                </a:tc>
                <a:tc>
                  <a:txBody>
                    <a:bodyPr/>
                    <a:lstStyle/>
                    <a:p>
                      <a:pPr algn="r" fontAlgn="b"/>
                      <a:r>
                        <a:rPr lang="en-US" sz="1400" u="none" strike="noStrike" dirty="0">
                          <a:effectLst/>
                        </a:rPr>
                        <a:t>   105,084 </a:t>
                      </a:r>
                      <a:endParaRPr lang="en-US" sz="1400" b="0" i="0" u="none" strike="noStrike" dirty="0">
                        <a:solidFill>
                          <a:srgbClr val="000000"/>
                        </a:solidFill>
                        <a:effectLst/>
                        <a:latin typeface="Calibri" panose="020F0502020204030204" pitchFamily="34" charset="0"/>
                      </a:endParaRPr>
                    </a:p>
                  </a:txBody>
                  <a:tcPr marL="45720" marR="45720" anchor="ctr"/>
                </a:tc>
                <a:tc>
                  <a:txBody>
                    <a:bodyPr/>
                    <a:lstStyle/>
                    <a:p>
                      <a:pPr algn="r" fontAlgn="b"/>
                      <a:r>
                        <a:rPr lang="en-US" sz="1400" u="none" strike="noStrike" dirty="0">
                          <a:effectLst/>
                        </a:rPr>
                        <a:t>95,858</a:t>
                      </a:r>
                      <a:endParaRPr lang="en-US" sz="1400" b="0" i="0" u="none" strike="noStrike" dirty="0">
                        <a:solidFill>
                          <a:srgbClr val="000000"/>
                        </a:solidFill>
                        <a:effectLst/>
                        <a:latin typeface="Calibri" panose="020F0502020204030204" pitchFamily="34" charset="0"/>
                      </a:endParaRPr>
                    </a:p>
                  </a:txBody>
                  <a:tcPr marL="45720" marR="45720" anchor="ctr"/>
                </a:tc>
                <a:tc>
                  <a:txBody>
                    <a:bodyPr/>
                    <a:lstStyle/>
                    <a:p>
                      <a:pPr algn="r" fontAlgn="b"/>
                      <a:r>
                        <a:rPr lang="en-US" sz="1400" u="none" strike="noStrike" dirty="0">
                          <a:effectLst/>
                        </a:rPr>
                        <a:t>-9,226</a:t>
                      </a:r>
                    </a:p>
                  </a:txBody>
                  <a:tcPr marL="45720" marR="45720" anchor="ctr"/>
                </a:tc>
                <a:extLst>
                  <a:ext uri="{0D108BD9-81ED-4DB2-BD59-A6C34878D82A}">
                    <a16:rowId xmlns:a16="http://schemas.microsoft.com/office/drawing/2014/main" val="10003"/>
                  </a:ext>
                </a:extLst>
              </a:tr>
              <a:tr h="431084">
                <a:tc>
                  <a:txBody>
                    <a:bodyPr/>
                    <a:lstStyle/>
                    <a:p>
                      <a:pPr algn="l" fontAlgn="b"/>
                      <a:r>
                        <a:rPr lang="en-US" sz="1400" u="none" strike="noStrike" dirty="0">
                          <a:effectLst/>
                        </a:rPr>
                        <a:t>Theoretical,</a:t>
                      </a:r>
                      <a:r>
                        <a:rPr lang="en-US" sz="1400" u="none" strike="noStrike" baseline="0" dirty="0">
                          <a:effectLst/>
                        </a:rPr>
                        <a:t> </a:t>
                      </a:r>
                      <a:r>
                        <a:rPr lang="en-US" sz="1400" u="none" strike="noStrike" dirty="0">
                          <a:effectLst/>
                        </a:rPr>
                        <a:t>Computational, and Interdisciplinary Physics</a:t>
                      </a:r>
                      <a:r>
                        <a:rPr lang="en-US" sz="1200" i="1" kern="1200" dirty="0">
                          <a:solidFill>
                            <a:schemeClr val="tx2"/>
                          </a:solidFill>
                          <a:latin typeface="+mn-lt"/>
                          <a:ea typeface="+mn-ea"/>
                          <a:cs typeface="+mn-cs"/>
                        </a:rPr>
                        <a:t>*</a:t>
                      </a:r>
                    </a:p>
                  </a:txBody>
                  <a:tcPr marL="45720" marR="45720" anchor="ctr"/>
                </a:tc>
                <a:tc>
                  <a:txBody>
                    <a:bodyPr/>
                    <a:lstStyle/>
                    <a:p>
                      <a:pPr algn="r" fontAlgn="b"/>
                      <a:r>
                        <a:rPr lang="en-US" sz="1400" u="none" strike="noStrike" dirty="0">
                          <a:effectLst/>
                        </a:rPr>
                        <a:t>      76,176 </a:t>
                      </a:r>
                      <a:endParaRPr lang="en-US" sz="1400" b="0" i="0" u="none" strike="noStrike" dirty="0">
                        <a:solidFill>
                          <a:srgbClr val="000000"/>
                        </a:solidFill>
                        <a:effectLst/>
                        <a:latin typeface="Calibri" panose="020F0502020204030204" pitchFamily="34" charset="0"/>
                      </a:endParaRPr>
                    </a:p>
                  </a:txBody>
                  <a:tcPr marL="45720" marR="45720" anchor="ctr"/>
                </a:tc>
                <a:tc>
                  <a:txBody>
                    <a:bodyPr/>
                    <a:lstStyle/>
                    <a:p>
                      <a:pPr algn="r" fontAlgn="b"/>
                      <a:r>
                        <a:rPr lang="en-US" sz="1400" u="none" strike="noStrike" dirty="0">
                          <a:effectLst/>
                        </a:rPr>
                        <a:t>    87,043 </a:t>
                      </a:r>
                      <a:endParaRPr lang="en-US" sz="1400" b="0" i="0" u="none" strike="noStrike" dirty="0">
                        <a:solidFill>
                          <a:srgbClr val="000000"/>
                        </a:solidFill>
                        <a:effectLst/>
                        <a:latin typeface="Calibri" panose="020F0502020204030204" pitchFamily="34" charset="0"/>
                      </a:endParaRPr>
                    </a:p>
                  </a:txBody>
                  <a:tcPr marL="45720" marR="45720" anchor="ctr"/>
                </a:tc>
                <a:tc>
                  <a:txBody>
                    <a:bodyPr/>
                    <a:lstStyle/>
                    <a:p>
                      <a:pPr algn="r" fontAlgn="b"/>
                      <a:r>
                        <a:rPr lang="en-US" sz="1400" u="none" strike="noStrike" dirty="0">
                          <a:effectLst/>
                        </a:rPr>
                        <a:t>     112,560</a:t>
                      </a:r>
                      <a:endParaRPr lang="en-US" sz="1400" b="0" i="0" u="none" strike="noStrike" dirty="0">
                        <a:solidFill>
                          <a:srgbClr val="000000"/>
                        </a:solidFill>
                        <a:effectLst/>
                        <a:latin typeface="Calibri" panose="020F0502020204030204" pitchFamily="34" charset="0"/>
                      </a:endParaRPr>
                    </a:p>
                  </a:txBody>
                  <a:tcPr marL="45720" marR="45720" anchor="ctr"/>
                </a:tc>
                <a:tc>
                  <a:txBody>
                    <a:bodyPr/>
                    <a:lstStyle/>
                    <a:p>
                      <a:pPr algn="r" fontAlgn="b"/>
                      <a:r>
                        <a:rPr lang="en-US" sz="1400" u="none" strike="noStrike" dirty="0">
                          <a:effectLst/>
                        </a:rPr>
                        <a:t>+25,517</a:t>
                      </a:r>
                      <a:endParaRPr lang="en-US" sz="1400" b="0" i="0" u="none" strike="noStrike" dirty="0">
                        <a:solidFill>
                          <a:srgbClr val="000000"/>
                        </a:solidFill>
                        <a:effectLst/>
                        <a:latin typeface="Calibri" panose="020F0502020204030204" pitchFamily="34" charset="0"/>
                      </a:endParaRPr>
                    </a:p>
                  </a:txBody>
                  <a:tcPr marL="45720" marR="45720" anchor="ctr"/>
                </a:tc>
                <a:extLst>
                  <a:ext uri="{0D108BD9-81ED-4DB2-BD59-A6C34878D82A}">
                    <a16:rowId xmlns:a16="http://schemas.microsoft.com/office/drawing/2014/main" val="10004"/>
                  </a:ext>
                </a:extLst>
              </a:tr>
              <a:tr h="253579">
                <a:tc>
                  <a:txBody>
                    <a:bodyPr/>
                    <a:lstStyle/>
                    <a:p>
                      <a:pPr algn="l" fontAlgn="b"/>
                      <a:r>
                        <a:rPr lang="en-US" sz="1400" u="none" strike="noStrike" dirty="0">
                          <a:effectLst/>
                        </a:rPr>
                        <a:t>Advanced Technology R&amp;D</a:t>
                      </a:r>
                      <a:r>
                        <a:rPr lang="en-US" sz="1200" i="1" kern="1200" dirty="0">
                          <a:solidFill>
                            <a:schemeClr val="tx2"/>
                          </a:solidFill>
                          <a:latin typeface="+mn-lt"/>
                          <a:ea typeface="+mn-ea"/>
                          <a:cs typeface="+mn-cs"/>
                        </a:rPr>
                        <a:t>*</a:t>
                      </a:r>
                    </a:p>
                  </a:txBody>
                  <a:tcPr marL="45720" marR="45720" anchor="ctr"/>
                </a:tc>
                <a:tc>
                  <a:txBody>
                    <a:bodyPr/>
                    <a:lstStyle/>
                    <a:p>
                      <a:pPr algn="r" fontAlgn="b"/>
                      <a:r>
                        <a:rPr lang="en-US" sz="1400" u="none" strike="noStrike" dirty="0">
                          <a:effectLst/>
                        </a:rPr>
                        <a:t>   125,643 </a:t>
                      </a:r>
                      <a:endParaRPr lang="en-US" sz="1400" b="0" i="0" u="none" strike="noStrike" dirty="0">
                        <a:solidFill>
                          <a:srgbClr val="000000"/>
                        </a:solidFill>
                        <a:effectLst/>
                        <a:latin typeface="Calibri" panose="020F0502020204030204" pitchFamily="34" charset="0"/>
                      </a:endParaRPr>
                    </a:p>
                  </a:txBody>
                  <a:tcPr marL="45720" marR="45720" anchor="ctr"/>
                </a:tc>
                <a:tc>
                  <a:txBody>
                    <a:bodyPr/>
                    <a:lstStyle/>
                    <a:p>
                      <a:pPr algn="r" fontAlgn="b"/>
                      <a:r>
                        <a:rPr lang="en-US" sz="1400" u="none" strike="noStrike" dirty="0">
                          <a:effectLst/>
                        </a:rPr>
                        <a:t>   109,190 </a:t>
                      </a:r>
                      <a:endParaRPr lang="en-US" sz="1400" b="0" i="0" u="none" strike="noStrike" dirty="0">
                        <a:solidFill>
                          <a:srgbClr val="000000"/>
                        </a:solidFill>
                        <a:effectLst/>
                        <a:latin typeface="Calibri" panose="020F0502020204030204" pitchFamily="34" charset="0"/>
                      </a:endParaRPr>
                    </a:p>
                  </a:txBody>
                  <a:tcPr marL="45720" marR="45720" anchor="ctr"/>
                </a:tc>
                <a:tc>
                  <a:txBody>
                    <a:bodyPr/>
                    <a:lstStyle/>
                    <a:p>
                      <a:pPr algn="r" fontAlgn="b"/>
                      <a:r>
                        <a:rPr lang="en-US" sz="1400" u="none" strike="noStrike" dirty="0">
                          <a:effectLst/>
                        </a:rPr>
                        <a:t>107,711</a:t>
                      </a:r>
                      <a:endParaRPr lang="en-US" sz="1400" b="0" i="0" u="none" strike="noStrike" dirty="0">
                        <a:solidFill>
                          <a:srgbClr val="000000"/>
                        </a:solidFill>
                        <a:effectLst/>
                        <a:latin typeface="Calibri" panose="020F0502020204030204" pitchFamily="34" charset="0"/>
                      </a:endParaRPr>
                    </a:p>
                  </a:txBody>
                  <a:tcPr marL="45720" marR="45720" anchor="ctr"/>
                </a:tc>
                <a:tc>
                  <a:txBody>
                    <a:bodyPr/>
                    <a:lstStyle/>
                    <a:p>
                      <a:pPr algn="r" fontAlgn="b"/>
                      <a:r>
                        <a:rPr lang="en-US" sz="1400" b="0" i="0" u="none" strike="noStrike" dirty="0">
                          <a:solidFill>
                            <a:schemeClr val="dk1"/>
                          </a:solidFill>
                          <a:effectLst/>
                          <a:latin typeface="+mn-lt"/>
                        </a:rPr>
                        <a:t>-1,479</a:t>
                      </a:r>
                      <a:endParaRPr lang="en-US" sz="1400" b="0" i="0" u="none" strike="noStrike" dirty="0">
                        <a:solidFill>
                          <a:srgbClr val="000000"/>
                        </a:solidFill>
                        <a:effectLst/>
                        <a:latin typeface="Calibri" panose="020F0502020204030204" pitchFamily="34" charset="0"/>
                      </a:endParaRPr>
                    </a:p>
                  </a:txBody>
                  <a:tcPr marL="45720" marR="45720" anchor="ctr"/>
                </a:tc>
                <a:extLst>
                  <a:ext uri="{0D108BD9-81ED-4DB2-BD59-A6C34878D82A}">
                    <a16:rowId xmlns:a16="http://schemas.microsoft.com/office/drawing/2014/main" val="10005"/>
                  </a:ext>
                </a:extLst>
              </a:tr>
              <a:tr h="253579">
                <a:tc>
                  <a:txBody>
                    <a:bodyPr/>
                    <a:lstStyle/>
                    <a:p>
                      <a:pPr algn="l" fontAlgn="b"/>
                      <a:r>
                        <a:rPr lang="en-US" sz="1400" u="none" strike="noStrike" dirty="0">
                          <a:effectLst/>
                        </a:rPr>
                        <a:t>Accelerator Stewardship</a:t>
                      </a:r>
                      <a:r>
                        <a:rPr lang="en-US" sz="1200" i="1" kern="1200" dirty="0">
                          <a:solidFill>
                            <a:schemeClr val="tx2"/>
                          </a:solidFill>
                          <a:latin typeface="+mn-lt"/>
                          <a:ea typeface="+mn-ea"/>
                          <a:cs typeface="+mn-cs"/>
                        </a:rPr>
                        <a:t>*</a:t>
                      </a:r>
                    </a:p>
                  </a:txBody>
                  <a:tcPr marL="45720" marR="45720" anchor="ctr"/>
                </a:tc>
                <a:tc>
                  <a:txBody>
                    <a:bodyPr/>
                    <a:lstStyle/>
                    <a:p>
                      <a:pPr algn="r" fontAlgn="b"/>
                      <a:r>
                        <a:rPr lang="en-US" sz="1400" u="none" strike="noStrike" dirty="0">
                          <a:effectLst/>
                        </a:rPr>
                        <a:t>      15,885 </a:t>
                      </a:r>
                      <a:endParaRPr lang="en-US" sz="1400" b="0" i="0" u="none" strike="noStrike" dirty="0">
                        <a:solidFill>
                          <a:srgbClr val="000000"/>
                        </a:solidFill>
                        <a:effectLst/>
                        <a:latin typeface="Calibri" panose="020F0502020204030204" pitchFamily="34" charset="0"/>
                      </a:endParaRPr>
                    </a:p>
                  </a:txBody>
                  <a:tcPr marL="45720" marR="45720" anchor="ctr"/>
                </a:tc>
                <a:tc>
                  <a:txBody>
                    <a:bodyPr/>
                    <a:lstStyle/>
                    <a:p>
                      <a:pPr algn="r" fontAlgn="b"/>
                      <a:r>
                        <a:rPr lang="en-US" sz="1400" u="none" strike="noStrike" dirty="0">
                          <a:effectLst/>
                        </a:rPr>
                        <a:t>     16,024 </a:t>
                      </a:r>
                      <a:endParaRPr lang="en-US" sz="1400" b="0" i="0" u="none" strike="noStrike" dirty="0">
                        <a:solidFill>
                          <a:srgbClr val="000000"/>
                        </a:solidFill>
                        <a:effectLst/>
                        <a:latin typeface="Calibri" panose="020F0502020204030204" pitchFamily="34" charset="0"/>
                      </a:endParaRPr>
                    </a:p>
                  </a:txBody>
                  <a:tcPr marL="45720" marR="45720" anchor="ctr"/>
                </a:tc>
                <a:tc>
                  <a:txBody>
                    <a:bodyPr/>
                    <a:lstStyle/>
                    <a:p>
                      <a:pPr algn="r" fontAlgn="b"/>
                      <a:r>
                        <a:rPr lang="en-US" sz="1400" u="none" strike="noStrike" dirty="0">
                          <a:effectLst/>
                        </a:rPr>
                        <a:t>      16,539 </a:t>
                      </a:r>
                      <a:endParaRPr lang="en-US" sz="1400" b="0" i="0" u="none" strike="noStrike" dirty="0">
                        <a:solidFill>
                          <a:srgbClr val="000000"/>
                        </a:solidFill>
                        <a:effectLst/>
                        <a:latin typeface="Calibri" panose="020F0502020204030204" pitchFamily="34" charset="0"/>
                      </a:endParaRPr>
                    </a:p>
                  </a:txBody>
                  <a:tcPr marL="45720" marR="45720" anchor="ctr"/>
                </a:tc>
                <a:tc>
                  <a:txBody>
                    <a:bodyPr/>
                    <a:lstStyle/>
                    <a:p>
                      <a:pPr algn="r" fontAlgn="b"/>
                      <a:r>
                        <a:rPr lang="en-US" sz="1400" u="none" strike="noStrike" dirty="0">
                          <a:effectLst/>
                        </a:rPr>
                        <a:t>+515</a:t>
                      </a:r>
                      <a:endParaRPr lang="en-US" sz="1400" b="0" i="0" u="none" strike="noStrike" dirty="0">
                        <a:solidFill>
                          <a:srgbClr val="000000"/>
                        </a:solidFill>
                        <a:effectLst/>
                        <a:latin typeface="Calibri" panose="020F0502020204030204" pitchFamily="34" charset="0"/>
                      </a:endParaRPr>
                    </a:p>
                  </a:txBody>
                  <a:tcPr marL="45720" marR="45720" anchor="ctr"/>
                </a:tc>
                <a:extLst>
                  <a:ext uri="{0D108BD9-81ED-4DB2-BD59-A6C34878D82A}">
                    <a16:rowId xmlns:a16="http://schemas.microsoft.com/office/drawing/2014/main" val="10006"/>
                  </a:ext>
                </a:extLst>
              </a:tr>
              <a:tr h="253579">
                <a:tc>
                  <a:txBody>
                    <a:bodyPr/>
                    <a:lstStyle/>
                    <a:p>
                      <a:pPr algn="l" fontAlgn="b"/>
                      <a:r>
                        <a:rPr lang="en-US" sz="1400" u="none" strike="noStrike" dirty="0">
                          <a:effectLst/>
                        </a:rPr>
                        <a:t>Construction (Line Item)</a:t>
                      </a:r>
                      <a:endParaRPr lang="en-US" sz="1400" b="0" i="0" u="none" strike="noStrike" dirty="0">
                        <a:solidFill>
                          <a:srgbClr val="000000"/>
                        </a:solidFill>
                        <a:effectLst/>
                        <a:latin typeface="Calibri" panose="020F0502020204030204" pitchFamily="34" charset="0"/>
                      </a:endParaRPr>
                    </a:p>
                  </a:txBody>
                  <a:tcPr marL="45720" marR="45720" anchor="ctr"/>
                </a:tc>
                <a:tc>
                  <a:txBody>
                    <a:bodyPr/>
                    <a:lstStyle/>
                    <a:p>
                      <a:pPr algn="r" fontAlgn="b"/>
                      <a:r>
                        <a:rPr lang="en-US" sz="1400" u="none" strike="noStrike" dirty="0">
                          <a:effectLst/>
                        </a:rPr>
                        <a:t>   140,400 </a:t>
                      </a:r>
                      <a:endParaRPr lang="en-US" sz="1400" b="0" i="0" u="none" strike="noStrike" dirty="0">
                        <a:solidFill>
                          <a:srgbClr val="000000"/>
                        </a:solidFill>
                        <a:effectLst/>
                        <a:latin typeface="Calibri" panose="020F0502020204030204" pitchFamily="34" charset="0"/>
                      </a:endParaRPr>
                    </a:p>
                  </a:txBody>
                  <a:tcPr marL="45720" marR="45720" anchor="ctr"/>
                </a:tc>
                <a:tc>
                  <a:txBody>
                    <a:bodyPr/>
                    <a:lstStyle/>
                    <a:p>
                      <a:pPr algn="r" fontAlgn="b"/>
                      <a:r>
                        <a:rPr lang="en-US" sz="1400" u="none" strike="noStrike" dirty="0">
                          <a:effectLst/>
                        </a:rPr>
                        <a:t>   180,000 </a:t>
                      </a:r>
                      <a:endParaRPr lang="en-US" sz="1400" b="0" i="0" u="none" strike="noStrike" dirty="0">
                        <a:solidFill>
                          <a:srgbClr val="000000"/>
                        </a:solidFill>
                        <a:effectLst/>
                        <a:latin typeface="Calibri" panose="020F0502020204030204" pitchFamily="34" charset="0"/>
                      </a:endParaRPr>
                    </a:p>
                  </a:txBody>
                  <a:tcPr marL="45720" marR="45720" anchor="ctr"/>
                </a:tc>
                <a:tc>
                  <a:txBody>
                    <a:bodyPr/>
                    <a:lstStyle/>
                    <a:p>
                      <a:pPr algn="r" fontAlgn="b"/>
                      <a:r>
                        <a:rPr lang="en-US" sz="1400" u="none" strike="noStrike" dirty="0">
                          <a:effectLst/>
                        </a:rPr>
                        <a:t>   231,000 </a:t>
                      </a:r>
                      <a:endParaRPr lang="en-US" sz="1400" b="0" i="0" u="none" strike="noStrike" dirty="0">
                        <a:solidFill>
                          <a:srgbClr val="000000"/>
                        </a:solidFill>
                        <a:effectLst/>
                        <a:latin typeface="Calibri" panose="020F0502020204030204" pitchFamily="34" charset="0"/>
                      </a:endParaRPr>
                    </a:p>
                  </a:txBody>
                  <a:tcPr marL="45720" marR="45720" anchor="ctr"/>
                </a:tc>
                <a:tc>
                  <a:txBody>
                    <a:bodyPr/>
                    <a:lstStyle/>
                    <a:p>
                      <a:pPr algn="r" fontAlgn="b"/>
                      <a:r>
                        <a:rPr lang="en-US" sz="1400" u="none" strike="noStrike" dirty="0">
                          <a:effectLst/>
                        </a:rPr>
                        <a:t>+51,000</a:t>
                      </a:r>
                      <a:endParaRPr lang="en-US" sz="1400" b="0" i="0" u="none" strike="noStrike" dirty="0">
                        <a:solidFill>
                          <a:srgbClr val="000000"/>
                        </a:solidFill>
                        <a:effectLst/>
                        <a:latin typeface="Calibri" panose="020F0502020204030204" pitchFamily="34" charset="0"/>
                      </a:endParaRPr>
                    </a:p>
                  </a:txBody>
                  <a:tcPr marL="45720" marR="45720" anchor="ctr"/>
                </a:tc>
                <a:extLst>
                  <a:ext uri="{0D108BD9-81ED-4DB2-BD59-A6C34878D82A}">
                    <a16:rowId xmlns:a16="http://schemas.microsoft.com/office/drawing/2014/main" val="10007"/>
                  </a:ext>
                </a:extLst>
              </a:tr>
              <a:tr h="253579">
                <a:tc>
                  <a:txBody>
                    <a:bodyPr/>
                    <a:lstStyle/>
                    <a:p>
                      <a:pPr algn="l" fontAlgn="b"/>
                      <a:r>
                        <a:rPr lang="en-US" sz="1400" u="none" strike="noStrike" dirty="0">
                          <a:effectLst/>
                        </a:rPr>
                        <a:t>Total</a:t>
                      </a:r>
                      <a:endParaRPr lang="en-US" sz="1400" b="1" i="0" u="none" strike="noStrike" dirty="0">
                        <a:solidFill>
                          <a:srgbClr val="000000"/>
                        </a:solidFill>
                        <a:effectLst/>
                        <a:latin typeface="Calibri" panose="020F0502020204030204" pitchFamily="34" charset="0"/>
                      </a:endParaRPr>
                    </a:p>
                  </a:txBody>
                  <a:tcPr marL="45720" marR="45720" anchor="ctr"/>
                </a:tc>
                <a:tc>
                  <a:txBody>
                    <a:bodyPr/>
                    <a:lstStyle/>
                    <a:p>
                      <a:pPr algn="r" fontAlgn="b"/>
                      <a:r>
                        <a:rPr lang="en-US" sz="1400" u="none" strike="noStrike" dirty="0">
                          <a:effectLst/>
                        </a:rPr>
                        <a:t>  908,000 </a:t>
                      </a:r>
                      <a:endParaRPr lang="en-US" sz="1400" b="1" i="0" u="none" strike="noStrike" dirty="0">
                        <a:solidFill>
                          <a:srgbClr val="000000"/>
                        </a:solidFill>
                        <a:effectLst/>
                        <a:latin typeface="Calibri" panose="020F0502020204030204" pitchFamily="34" charset="0"/>
                      </a:endParaRPr>
                    </a:p>
                  </a:txBody>
                  <a:tcPr marL="45720" marR="45720" anchor="ctr"/>
                </a:tc>
                <a:tc>
                  <a:txBody>
                    <a:bodyPr/>
                    <a:lstStyle/>
                    <a:p>
                      <a:pPr algn="r" fontAlgn="b"/>
                      <a:r>
                        <a:rPr lang="en-US" sz="1400" u="none" strike="noStrike" dirty="0">
                          <a:effectLst/>
                        </a:rPr>
                        <a:t>  980,000 </a:t>
                      </a:r>
                      <a:endParaRPr lang="en-US" sz="1400" b="1" i="0" u="none" strike="noStrike" dirty="0">
                        <a:solidFill>
                          <a:srgbClr val="000000"/>
                        </a:solidFill>
                        <a:effectLst/>
                        <a:latin typeface="Calibri" panose="020F0502020204030204" pitchFamily="34" charset="0"/>
                      </a:endParaRPr>
                    </a:p>
                  </a:txBody>
                  <a:tcPr marL="45720" marR="45720" anchor="ctr"/>
                </a:tc>
                <a:tc>
                  <a:txBody>
                    <a:bodyPr/>
                    <a:lstStyle/>
                    <a:p>
                      <a:pPr algn="r" fontAlgn="b"/>
                      <a:r>
                        <a:rPr lang="en-US" sz="1400" u="none" strike="noStrike" dirty="0">
                          <a:effectLst/>
                        </a:rPr>
                        <a:t>  1,045,000 </a:t>
                      </a:r>
                      <a:endParaRPr lang="en-US" sz="1400" b="1" i="0" u="none" strike="noStrike" dirty="0">
                        <a:solidFill>
                          <a:srgbClr val="000000"/>
                        </a:solidFill>
                        <a:effectLst/>
                        <a:latin typeface="Calibri" panose="020F0502020204030204" pitchFamily="34" charset="0"/>
                      </a:endParaRPr>
                    </a:p>
                  </a:txBody>
                  <a:tcPr marL="45720" marR="45720" anchor="ctr"/>
                </a:tc>
                <a:tc>
                  <a:txBody>
                    <a:bodyPr/>
                    <a:lstStyle/>
                    <a:p>
                      <a:pPr algn="r" fontAlgn="b"/>
                      <a:r>
                        <a:rPr lang="en-US" sz="1400" u="none" strike="noStrike" dirty="0">
                          <a:effectLst/>
                        </a:rPr>
                        <a:t>+65,000</a:t>
                      </a:r>
                      <a:endParaRPr lang="en-US" sz="1400" b="1" i="0" u="none" strike="noStrike" dirty="0">
                        <a:solidFill>
                          <a:srgbClr val="000000"/>
                        </a:solidFill>
                        <a:effectLst/>
                        <a:latin typeface="Calibri" panose="020F0502020204030204" pitchFamily="34" charset="0"/>
                      </a:endParaRPr>
                    </a:p>
                  </a:txBody>
                  <a:tcPr marL="45720" marR="45720" anchor="ctr"/>
                </a:tc>
                <a:extLst>
                  <a:ext uri="{0D108BD9-81ED-4DB2-BD59-A6C34878D82A}">
                    <a16:rowId xmlns:a16="http://schemas.microsoft.com/office/drawing/2014/main" val="10008"/>
                  </a:ext>
                </a:extLst>
              </a:tr>
            </a:tbl>
          </a:graphicData>
        </a:graphic>
      </p:graphicFrame>
      <p:sp>
        <p:nvSpPr>
          <p:cNvPr id="8" name="TextBox 7">
            <a:extLst>
              <a:ext uri="{FF2B5EF4-FFF2-40B4-BE49-F238E27FC236}">
                <a16:creationId xmlns:a16="http://schemas.microsoft.com/office/drawing/2014/main" id="{8D7A805C-D7D1-4368-AFC9-209D1E19DAF3}"/>
              </a:ext>
            </a:extLst>
          </p:cNvPr>
          <p:cNvSpPr txBox="1"/>
          <p:nvPr/>
        </p:nvSpPr>
        <p:spPr>
          <a:xfrm>
            <a:off x="390869" y="4299651"/>
            <a:ext cx="8323426" cy="276999"/>
          </a:xfrm>
          <a:prstGeom prst="rect">
            <a:avLst/>
          </a:prstGeom>
          <a:noFill/>
        </p:spPr>
        <p:txBody>
          <a:bodyPr wrap="square" rtlCol="0">
            <a:spAutoFit/>
          </a:bodyPr>
          <a:lstStyle/>
          <a:p>
            <a:r>
              <a:rPr lang="en-US" sz="1200" i="1" dirty="0">
                <a:solidFill>
                  <a:schemeClr val="tx2"/>
                </a:solidFill>
              </a:rPr>
              <a:t>* Includes reserve funds pending final decision.  Funding levels may change.</a:t>
            </a:r>
          </a:p>
        </p:txBody>
      </p:sp>
      <p:sp>
        <p:nvSpPr>
          <p:cNvPr id="4" name="Date Placeholder 3">
            <a:extLst>
              <a:ext uri="{FF2B5EF4-FFF2-40B4-BE49-F238E27FC236}">
                <a16:creationId xmlns:a16="http://schemas.microsoft.com/office/drawing/2014/main" id="{702C87D1-A999-42D1-BD39-54259B9F8B07}"/>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31695347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C9042-CCB4-4DA4-8444-B5F5D96DB072}"/>
              </a:ext>
            </a:extLst>
          </p:cNvPr>
          <p:cNvSpPr>
            <a:spLocks noGrp="1"/>
          </p:cNvSpPr>
          <p:nvPr>
            <p:ph type="title"/>
          </p:nvPr>
        </p:nvSpPr>
        <p:spPr/>
        <p:txBody>
          <a:bodyPr>
            <a:normAutofit fontScale="90000"/>
          </a:bodyPr>
          <a:lstStyle/>
          <a:p>
            <a:r>
              <a:rPr lang="en-US" sz="4000" dirty="0"/>
              <a:t>HEP Budget ($k) FY 2011-2020</a:t>
            </a:r>
            <a:br>
              <a:rPr lang="en-US" dirty="0"/>
            </a:br>
            <a:r>
              <a:rPr lang="en-US" sz="2700" dirty="0"/>
              <a:t>Research, Operations, </a:t>
            </a:r>
            <a:r>
              <a:rPr lang="en-US" sz="2200" dirty="0"/>
              <a:t>Projects: (Construction and MIEs)</a:t>
            </a:r>
            <a:endParaRPr lang="en-US" dirty="0"/>
          </a:p>
        </p:txBody>
      </p:sp>
      <p:sp>
        <p:nvSpPr>
          <p:cNvPr id="5" name="Footer Placeholder 4">
            <a:extLst>
              <a:ext uri="{FF2B5EF4-FFF2-40B4-BE49-F238E27FC236}">
                <a16:creationId xmlns:a16="http://schemas.microsoft.com/office/drawing/2014/main" id="{61DD89FB-76CB-4CA3-AC3C-F359A8EE6F49}"/>
              </a:ext>
            </a:extLst>
          </p:cNvPr>
          <p:cNvSpPr>
            <a:spLocks noGrp="1"/>
          </p:cNvSpPr>
          <p:nvPr>
            <p:ph type="ftr" sz="quarter" idx="11"/>
          </p:nvPr>
        </p:nvSpPr>
        <p:spPr/>
        <p:txBody>
          <a:bodyPr/>
          <a:lstStyle/>
          <a:p>
            <a:r>
              <a:rPr lang="en-US"/>
              <a:t>HEP @ 53rd Annual Users Mtg</a:t>
            </a:r>
            <a:endParaRPr lang="en-US" dirty="0"/>
          </a:p>
        </p:txBody>
      </p:sp>
      <p:sp>
        <p:nvSpPr>
          <p:cNvPr id="6" name="Slide Number Placeholder 5">
            <a:extLst>
              <a:ext uri="{FF2B5EF4-FFF2-40B4-BE49-F238E27FC236}">
                <a16:creationId xmlns:a16="http://schemas.microsoft.com/office/drawing/2014/main" id="{E13E2D58-8E2E-4CB6-820D-E85779815490}"/>
              </a:ext>
            </a:extLst>
          </p:cNvPr>
          <p:cNvSpPr>
            <a:spLocks noGrp="1"/>
          </p:cNvSpPr>
          <p:nvPr>
            <p:ph type="sldNum" sz="quarter" idx="12"/>
          </p:nvPr>
        </p:nvSpPr>
        <p:spPr/>
        <p:txBody>
          <a:bodyPr/>
          <a:lstStyle/>
          <a:p>
            <a:fld id="{600448BA-62AF-4340-AB5F-316C0E06117B}" type="slidenum">
              <a:rPr lang="en-US" smtClean="0"/>
              <a:pPr/>
              <a:t>72</a:t>
            </a:fld>
            <a:endParaRPr lang="en-US" dirty="0"/>
          </a:p>
        </p:txBody>
      </p:sp>
      <p:graphicFrame>
        <p:nvGraphicFramePr>
          <p:cNvPr id="7" name="Content Placeholder 6">
            <a:extLst>
              <a:ext uri="{FF2B5EF4-FFF2-40B4-BE49-F238E27FC236}">
                <a16:creationId xmlns:a16="http://schemas.microsoft.com/office/drawing/2014/main" id="{00000000-0008-0000-0100-00000A000000}"/>
              </a:ext>
            </a:extLst>
          </p:cNvPr>
          <p:cNvGraphicFramePr>
            <a:graphicFrameLocks noGrp="1"/>
          </p:cNvGraphicFramePr>
          <p:nvPr>
            <p:ph idx="1"/>
          </p:nvPr>
        </p:nvGraphicFramePr>
        <p:xfrm>
          <a:off x="276837" y="1017590"/>
          <a:ext cx="8732226" cy="5221287"/>
        </p:xfrm>
        <a:graphic>
          <a:graphicData uri="http://schemas.openxmlformats.org/drawingml/2006/chart">
            <c:chart xmlns:c="http://schemas.openxmlformats.org/drawingml/2006/chart" xmlns:r="http://schemas.openxmlformats.org/officeDocument/2006/relationships" r:id="rId2"/>
          </a:graphicData>
        </a:graphic>
      </p:graphicFrame>
      <p:sp>
        <p:nvSpPr>
          <p:cNvPr id="3" name="Date Placeholder 2">
            <a:extLst>
              <a:ext uri="{FF2B5EF4-FFF2-40B4-BE49-F238E27FC236}">
                <a16:creationId xmlns:a16="http://schemas.microsoft.com/office/drawing/2014/main" id="{D07C02CB-EB80-4862-B51B-85D3AA7A29F9}"/>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12410529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F9F59-EF2A-4653-8F91-0BF6D1710CC0}"/>
              </a:ext>
            </a:extLst>
          </p:cNvPr>
          <p:cNvSpPr>
            <a:spLocks noGrp="1"/>
          </p:cNvSpPr>
          <p:nvPr>
            <p:ph type="title"/>
          </p:nvPr>
        </p:nvSpPr>
        <p:spPr/>
        <p:txBody>
          <a:bodyPr>
            <a:normAutofit/>
          </a:bodyPr>
          <a:lstStyle/>
          <a:p>
            <a:r>
              <a:rPr lang="en-US" dirty="0"/>
              <a:t>HEP Budget ($k) FY 2011-2020</a:t>
            </a:r>
            <a:br>
              <a:rPr lang="en-US" dirty="0"/>
            </a:br>
            <a:r>
              <a:rPr lang="en-US" sz="2000" dirty="0"/>
              <a:t>(excluding Line Item Construction TEC)</a:t>
            </a:r>
            <a:endParaRPr lang="en-US" dirty="0"/>
          </a:p>
        </p:txBody>
      </p:sp>
      <p:graphicFrame>
        <p:nvGraphicFramePr>
          <p:cNvPr id="7" name="Content Placeholder 6">
            <a:extLst>
              <a:ext uri="{FF2B5EF4-FFF2-40B4-BE49-F238E27FC236}">
                <a16:creationId xmlns:a16="http://schemas.microsoft.com/office/drawing/2014/main" id="{00000000-0008-0000-0500-000002000000}"/>
              </a:ext>
            </a:extLst>
          </p:cNvPr>
          <p:cNvGraphicFramePr>
            <a:graphicFrameLocks noGrp="1"/>
          </p:cNvGraphicFramePr>
          <p:nvPr>
            <p:ph idx="1"/>
          </p:nvPr>
        </p:nvGraphicFramePr>
        <p:xfrm>
          <a:off x="276837" y="1059535"/>
          <a:ext cx="8732226" cy="522128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Table 8">
            <a:extLst>
              <a:ext uri="{FF2B5EF4-FFF2-40B4-BE49-F238E27FC236}">
                <a16:creationId xmlns:a16="http://schemas.microsoft.com/office/drawing/2014/main" id="{D4473754-EDFE-41A6-BDE2-01D6C0AF9AAD}"/>
              </a:ext>
            </a:extLst>
          </p:cNvPr>
          <p:cNvGraphicFramePr>
            <a:graphicFrameLocks noGrp="1"/>
          </p:cNvGraphicFramePr>
          <p:nvPr/>
        </p:nvGraphicFramePr>
        <p:xfrm>
          <a:off x="1308678" y="4546696"/>
          <a:ext cx="7097088" cy="969006"/>
        </p:xfrm>
        <a:graphic>
          <a:graphicData uri="http://schemas.openxmlformats.org/drawingml/2006/table">
            <a:tbl>
              <a:tblPr firstRow="1" firstCol="1" lastRow="1">
                <a:tableStyleId>{1E171933-4619-4E11-9A3F-F7608DF75F80}</a:tableStyleId>
              </a:tblPr>
              <a:tblGrid>
                <a:gridCol w="1426914">
                  <a:extLst>
                    <a:ext uri="{9D8B030D-6E8A-4147-A177-3AD203B41FA5}">
                      <a16:colId xmlns:a16="http://schemas.microsoft.com/office/drawing/2014/main" val="208844778"/>
                    </a:ext>
                  </a:extLst>
                </a:gridCol>
                <a:gridCol w="555831">
                  <a:extLst>
                    <a:ext uri="{9D8B030D-6E8A-4147-A177-3AD203B41FA5}">
                      <a16:colId xmlns:a16="http://schemas.microsoft.com/office/drawing/2014/main" val="688916161"/>
                    </a:ext>
                  </a:extLst>
                </a:gridCol>
                <a:gridCol w="506056">
                  <a:extLst>
                    <a:ext uri="{9D8B030D-6E8A-4147-A177-3AD203B41FA5}">
                      <a16:colId xmlns:a16="http://schemas.microsoft.com/office/drawing/2014/main" val="387897158"/>
                    </a:ext>
                  </a:extLst>
                </a:gridCol>
                <a:gridCol w="605607">
                  <a:extLst>
                    <a:ext uri="{9D8B030D-6E8A-4147-A177-3AD203B41FA5}">
                      <a16:colId xmlns:a16="http://schemas.microsoft.com/office/drawing/2014/main" val="390105894"/>
                    </a:ext>
                  </a:extLst>
                </a:gridCol>
                <a:gridCol w="522116">
                  <a:extLst>
                    <a:ext uri="{9D8B030D-6E8A-4147-A177-3AD203B41FA5}">
                      <a16:colId xmlns:a16="http://schemas.microsoft.com/office/drawing/2014/main" val="483535459"/>
                    </a:ext>
                  </a:extLst>
                </a:gridCol>
                <a:gridCol w="580094">
                  <a:extLst>
                    <a:ext uri="{9D8B030D-6E8A-4147-A177-3AD203B41FA5}">
                      <a16:colId xmlns:a16="http://schemas.microsoft.com/office/drawing/2014/main" val="2771158973"/>
                    </a:ext>
                  </a:extLst>
                </a:gridCol>
                <a:gridCol w="580094">
                  <a:extLst>
                    <a:ext uri="{9D8B030D-6E8A-4147-A177-3AD203B41FA5}">
                      <a16:colId xmlns:a16="http://schemas.microsoft.com/office/drawing/2014/main" val="1135261767"/>
                    </a:ext>
                  </a:extLst>
                </a:gridCol>
                <a:gridCol w="580094">
                  <a:extLst>
                    <a:ext uri="{9D8B030D-6E8A-4147-A177-3AD203B41FA5}">
                      <a16:colId xmlns:a16="http://schemas.microsoft.com/office/drawing/2014/main" val="1850003273"/>
                    </a:ext>
                  </a:extLst>
                </a:gridCol>
                <a:gridCol w="580094">
                  <a:extLst>
                    <a:ext uri="{9D8B030D-6E8A-4147-A177-3AD203B41FA5}">
                      <a16:colId xmlns:a16="http://schemas.microsoft.com/office/drawing/2014/main" val="537114516"/>
                    </a:ext>
                  </a:extLst>
                </a:gridCol>
                <a:gridCol w="580094">
                  <a:extLst>
                    <a:ext uri="{9D8B030D-6E8A-4147-A177-3AD203B41FA5}">
                      <a16:colId xmlns:a16="http://schemas.microsoft.com/office/drawing/2014/main" val="1466334004"/>
                    </a:ext>
                  </a:extLst>
                </a:gridCol>
                <a:gridCol w="580094">
                  <a:extLst>
                    <a:ext uri="{9D8B030D-6E8A-4147-A177-3AD203B41FA5}">
                      <a16:colId xmlns:a16="http://schemas.microsoft.com/office/drawing/2014/main" val="3357523276"/>
                    </a:ext>
                  </a:extLst>
                </a:gridCol>
              </a:tblGrid>
              <a:tr h="181227">
                <a:tc>
                  <a:txBody>
                    <a:bodyPr/>
                    <a:lstStyle/>
                    <a:p>
                      <a:pPr algn="l" fontAlgn="b"/>
                      <a:r>
                        <a:rPr lang="en-US" sz="800" u="none" strike="noStrike" dirty="0">
                          <a:effectLst/>
                        </a:rPr>
                        <a:t>High Energy Physics</a:t>
                      </a:r>
                      <a:endParaRPr lang="en-US" sz="800" b="1" i="0" u="none" strike="noStrike" dirty="0">
                        <a:solidFill>
                          <a:srgbClr val="FFFFFF"/>
                        </a:solidFill>
                        <a:effectLst/>
                        <a:latin typeface="Calibri" panose="020F0502020204030204" pitchFamily="34" charset="0"/>
                      </a:endParaRPr>
                    </a:p>
                  </a:txBody>
                  <a:tcPr marL="9144" marR="0" marT="9144" marB="9144" anchor="ctr"/>
                </a:tc>
                <a:tc>
                  <a:txBody>
                    <a:bodyPr/>
                    <a:lstStyle/>
                    <a:p>
                      <a:pPr algn="ctr" fontAlgn="b"/>
                      <a:r>
                        <a:rPr lang="en-US" sz="800" u="none" strike="noStrike" dirty="0">
                          <a:effectLst/>
                        </a:rPr>
                        <a:t>FY 2011</a:t>
                      </a:r>
                      <a:endParaRPr lang="en-US" sz="800" b="1" i="0" u="none" strike="noStrike" dirty="0">
                        <a:solidFill>
                          <a:srgbClr val="FFFFFF"/>
                        </a:solidFill>
                        <a:effectLst/>
                        <a:latin typeface="Calibri" panose="020F0502020204030204" pitchFamily="34" charset="0"/>
                      </a:endParaRPr>
                    </a:p>
                  </a:txBody>
                  <a:tcPr marL="9144" marR="0" marT="9144" marB="9144" anchor="ctr"/>
                </a:tc>
                <a:tc>
                  <a:txBody>
                    <a:bodyPr/>
                    <a:lstStyle/>
                    <a:p>
                      <a:pPr algn="ctr" fontAlgn="b"/>
                      <a:r>
                        <a:rPr lang="en-US" sz="800" u="none" strike="noStrike" dirty="0">
                          <a:effectLst/>
                        </a:rPr>
                        <a:t>FY 2012</a:t>
                      </a:r>
                      <a:endParaRPr lang="en-US" sz="800" b="1" i="0" u="none" strike="noStrike" dirty="0">
                        <a:solidFill>
                          <a:srgbClr val="FFFFFF"/>
                        </a:solidFill>
                        <a:effectLst/>
                        <a:latin typeface="Calibri" panose="020F0502020204030204" pitchFamily="34" charset="0"/>
                      </a:endParaRPr>
                    </a:p>
                  </a:txBody>
                  <a:tcPr marL="9144" marR="0" marT="9144" marB="9144" anchor="ctr"/>
                </a:tc>
                <a:tc>
                  <a:txBody>
                    <a:bodyPr/>
                    <a:lstStyle/>
                    <a:p>
                      <a:pPr algn="ctr" fontAlgn="b"/>
                      <a:r>
                        <a:rPr lang="en-US" sz="800" u="none" strike="noStrike" dirty="0">
                          <a:effectLst/>
                        </a:rPr>
                        <a:t>FY 2013</a:t>
                      </a:r>
                      <a:endParaRPr lang="en-US" sz="800" b="1" i="0" u="none" strike="noStrike" dirty="0">
                        <a:solidFill>
                          <a:srgbClr val="FFFFFF"/>
                        </a:solidFill>
                        <a:effectLst/>
                        <a:latin typeface="Calibri" panose="020F0502020204030204" pitchFamily="34" charset="0"/>
                      </a:endParaRPr>
                    </a:p>
                  </a:txBody>
                  <a:tcPr marL="9144" marR="0" marT="9144" marB="9144" anchor="ctr"/>
                </a:tc>
                <a:tc>
                  <a:txBody>
                    <a:bodyPr/>
                    <a:lstStyle/>
                    <a:p>
                      <a:pPr algn="ctr" fontAlgn="b"/>
                      <a:r>
                        <a:rPr lang="en-US" sz="800" u="none" strike="noStrike" dirty="0">
                          <a:effectLst/>
                        </a:rPr>
                        <a:t>FY 2014</a:t>
                      </a:r>
                      <a:endParaRPr lang="en-US" sz="800" b="1" i="0" u="none" strike="noStrike" dirty="0">
                        <a:solidFill>
                          <a:srgbClr val="FFFFFF"/>
                        </a:solidFill>
                        <a:effectLst/>
                        <a:latin typeface="Calibri" panose="020F0502020204030204" pitchFamily="34" charset="0"/>
                      </a:endParaRPr>
                    </a:p>
                  </a:txBody>
                  <a:tcPr marL="9144" marR="0" marT="9144" marB="9144" anchor="ctr"/>
                </a:tc>
                <a:tc>
                  <a:txBody>
                    <a:bodyPr/>
                    <a:lstStyle/>
                    <a:p>
                      <a:pPr algn="ctr" fontAlgn="b"/>
                      <a:r>
                        <a:rPr lang="en-US" sz="800" u="none" strike="noStrike" dirty="0">
                          <a:effectLst/>
                        </a:rPr>
                        <a:t>FY 2015</a:t>
                      </a:r>
                      <a:endParaRPr lang="en-US" sz="800" b="1" i="0" u="none" strike="noStrike" dirty="0">
                        <a:solidFill>
                          <a:srgbClr val="FFFFFF"/>
                        </a:solidFill>
                        <a:effectLst/>
                        <a:latin typeface="Calibri" panose="020F0502020204030204" pitchFamily="34" charset="0"/>
                      </a:endParaRPr>
                    </a:p>
                  </a:txBody>
                  <a:tcPr marL="9144" marR="0" marT="9144" marB="9144" anchor="ctr"/>
                </a:tc>
                <a:tc>
                  <a:txBody>
                    <a:bodyPr/>
                    <a:lstStyle/>
                    <a:p>
                      <a:pPr algn="ctr" fontAlgn="b"/>
                      <a:r>
                        <a:rPr lang="en-US" sz="800" u="none" strike="noStrike" dirty="0">
                          <a:effectLst/>
                        </a:rPr>
                        <a:t>FY 2016</a:t>
                      </a:r>
                      <a:endParaRPr lang="en-US" sz="800" b="1" i="0" u="none" strike="noStrike" dirty="0">
                        <a:solidFill>
                          <a:srgbClr val="FFFFFF"/>
                        </a:solidFill>
                        <a:effectLst/>
                        <a:latin typeface="Calibri" panose="020F0502020204030204" pitchFamily="34" charset="0"/>
                      </a:endParaRPr>
                    </a:p>
                  </a:txBody>
                  <a:tcPr marL="9144" marR="0" marT="9144" marB="9144" anchor="ctr"/>
                </a:tc>
                <a:tc>
                  <a:txBody>
                    <a:bodyPr/>
                    <a:lstStyle/>
                    <a:p>
                      <a:pPr algn="ctr" fontAlgn="b"/>
                      <a:r>
                        <a:rPr lang="en-US" sz="800" u="none" strike="noStrike" dirty="0">
                          <a:effectLst/>
                        </a:rPr>
                        <a:t>FY 2017</a:t>
                      </a:r>
                      <a:endParaRPr lang="en-US" sz="800" b="1" i="0" u="none" strike="noStrike" dirty="0">
                        <a:solidFill>
                          <a:srgbClr val="FFFFFF"/>
                        </a:solidFill>
                        <a:effectLst/>
                        <a:latin typeface="Calibri" panose="020F0502020204030204" pitchFamily="34" charset="0"/>
                      </a:endParaRPr>
                    </a:p>
                  </a:txBody>
                  <a:tcPr marL="9144" marR="0" marT="9144" marB="9144" anchor="ctr"/>
                </a:tc>
                <a:tc>
                  <a:txBody>
                    <a:bodyPr/>
                    <a:lstStyle/>
                    <a:p>
                      <a:pPr algn="ctr" fontAlgn="b"/>
                      <a:r>
                        <a:rPr lang="en-US" sz="800" u="none" strike="noStrike" dirty="0">
                          <a:effectLst/>
                        </a:rPr>
                        <a:t>FY 2018</a:t>
                      </a:r>
                      <a:endParaRPr lang="en-US" sz="800" b="1" i="0" u="none" strike="noStrike" dirty="0">
                        <a:solidFill>
                          <a:srgbClr val="FFFFFF"/>
                        </a:solidFill>
                        <a:effectLst/>
                        <a:latin typeface="Calibri" panose="020F0502020204030204" pitchFamily="34" charset="0"/>
                      </a:endParaRPr>
                    </a:p>
                  </a:txBody>
                  <a:tcPr marL="9144" marR="0" marT="9144" marB="9144" anchor="ctr"/>
                </a:tc>
                <a:tc>
                  <a:txBody>
                    <a:bodyPr/>
                    <a:lstStyle/>
                    <a:p>
                      <a:pPr algn="ctr" fontAlgn="b"/>
                      <a:r>
                        <a:rPr lang="en-US" sz="800" u="none" strike="noStrike" dirty="0">
                          <a:effectLst/>
                        </a:rPr>
                        <a:t>FY 2019</a:t>
                      </a:r>
                      <a:endParaRPr lang="en-US" sz="800" b="1" i="0" u="none" strike="noStrike" dirty="0">
                        <a:solidFill>
                          <a:srgbClr val="FFFFFF"/>
                        </a:solidFill>
                        <a:effectLst/>
                        <a:latin typeface="Calibri" panose="020F0502020204030204" pitchFamily="34" charset="0"/>
                      </a:endParaRPr>
                    </a:p>
                  </a:txBody>
                  <a:tcPr marL="9144" marR="0" marT="9144" marB="9144" anchor="ctr"/>
                </a:tc>
                <a:tc>
                  <a:txBody>
                    <a:bodyPr/>
                    <a:lstStyle/>
                    <a:p>
                      <a:pPr algn="ctr" fontAlgn="b"/>
                      <a:r>
                        <a:rPr lang="en-US" sz="800" u="none" strike="noStrike" dirty="0">
                          <a:effectLst/>
                        </a:rPr>
                        <a:t>FY 2020</a:t>
                      </a:r>
                      <a:endParaRPr lang="en-US" sz="800" b="1" i="0" u="none" strike="noStrike" dirty="0">
                        <a:solidFill>
                          <a:srgbClr val="FFFFFF"/>
                        </a:solidFill>
                        <a:effectLst/>
                        <a:latin typeface="Calibri" panose="020F0502020204030204" pitchFamily="34" charset="0"/>
                      </a:endParaRPr>
                    </a:p>
                  </a:txBody>
                  <a:tcPr marL="9144" marR="0" marT="9144" marB="9144" anchor="ctr"/>
                </a:tc>
                <a:extLst>
                  <a:ext uri="{0D108BD9-81ED-4DB2-BD59-A6C34878D82A}">
                    <a16:rowId xmlns:a16="http://schemas.microsoft.com/office/drawing/2014/main" val="3562797201"/>
                  </a:ext>
                </a:extLst>
              </a:tr>
              <a:tr h="94020">
                <a:tc>
                  <a:txBody>
                    <a:bodyPr/>
                    <a:lstStyle/>
                    <a:p>
                      <a:pPr algn="l" fontAlgn="b"/>
                      <a:r>
                        <a:rPr lang="en-US" sz="800" u="none" strike="noStrike" dirty="0">
                          <a:effectLst/>
                        </a:rPr>
                        <a:t>Research</a:t>
                      </a:r>
                      <a:endParaRPr lang="en-US" sz="800" b="1" i="0" u="none" strike="noStrike" dirty="0">
                        <a:solidFill>
                          <a:srgbClr val="000000"/>
                        </a:solidFill>
                        <a:effectLst/>
                        <a:latin typeface="Calibri" panose="020F0502020204030204" pitchFamily="34" charset="0"/>
                      </a:endParaRPr>
                    </a:p>
                  </a:txBody>
                  <a:tcPr marL="9144" marR="0" marT="9144" marB="9144" anchor="ctr"/>
                </a:tc>
                <a:tc>
                  <a:txBody>
                    <a:bodyPr/>
                    <a:lstStyle/>
                    <a:p>
                      <a:pPr algn="r" fontAlgn="b"/>
                      <a:r>
                        <a:rPr lang="en-US" sz="800" b="0" i="0" u="none" strike="noStrike" dirty="0">
                          <a:solidFill>
                            <a:srgbClr val="000000"/>
                          </a:solidFill>
                          <a:effectLst/>
                          <a:latin typeface="+mn-lt"/>
                        </a:rPr>
                        <a:t>   408,360 </a:t>
                      </a:r>
                    </a:p>
                  </a:txBody>
                  <a:tcPr marL="9144" marR="0" marT="9144" marB="9144"/>
                </a:tc>
                <a:tc>
                  <a:txBody>
                    <a:bodyPr/>
                    <a:lstStyle/>
                    <a:p>
                      <a:pPr algn="r" fontAlgn="b"/>
                      <a:r>
                        <a:rPr lang="en-US" sz="800" b="0" i="0" u="none" strike="noStrike" dirty="0">
                          <a:solidFill>
                            <a:srgbClr val="000000"/>
                          </a:solidFill>
                          <a:effectLst/>
                          <a:latin typeface="+mn-lt"/>
                        </a:rPr>
                        <a:t> 391,329 </a:t>
                      </a:r>
                    </a:p>
                  </a:txBody>
                  <a:tcPr marL="9144" marR="0" marT="9144" marB="9144"/>
                </a:tc>
                <a:tc>
                  <a:txBody>
                    <a:bodyPr/>
                    <a:lstStyle/>
                    <a:p>
                      <a:pPr algn="r" fontAlgn="b"/>
                      <a:r>
                        <a:rPr lang="en-US" sz="800" b="0" i="0" u="none" strike="noStrike">
                          <a:solidFill>
                            <a:srgbClr val="000000"/>
                          </a:solidFill>
                          <a:effectLst/>
                          <a:latin typeface="+mn-lt"/>
                        </a:rPr>
                        <a:t>    361,766 </a:t>
                      </a:r>
                    </a:p>
                  </a:txBody>
                  <a:tcPr marL="9144" marR="0" marT="9144" marB="9144"/>
                </a:tc>
                <a:tc>
                  <a:txBody>
                    <a:bodyPr/>
                    <a:lstStyle/>
                    <a:p>
                      <a:pPr algn="r" fontAlgn="b"/>
                      <a:r>
                        <a:rPr lang="en-US" sz="800" b="0" i="0" u="none" strike="noStrike" dirty="0">
                          <a:solidFill>
                            <a:srgbClr val="000000"/>
                          </a:solidFill>
                          <a:effectLst/>
                          <a:latin typeface="+mn-lt"/>
                        </a:rPr>
                        <a:t>  360,932 </a:t>
                      </a:r>
                    </a:p>
                  </a:txBody>
                  <a:tcPr marL="9144" marR="0" marT="9144" marB="9144"/>
                </a:tc>
                <a:tc>
                  <a:txBody>
                    <a:bodyPr/>
                    <a:lstStyle/>
                    <a:p>
                      <a:pPr algn="r" fontAlgn="b"/>
                      <a:r>
                        <a:rPr lang="en-US" sz="800" b="0" i="0" u="none" strike="noStrike" dirty="0">
                          <a:solidFill>
                            <a:srgbClr val="000000"/>
                          </a:solidFill>
                          <a:effectLst/>
                          <a:latin typeface="+mn-lt"/>
                        </a:rPr>
                        <a:t>   334,225 </a:t>
                      </a:r>
                    </a:p>
                  </a:txBody>
                  <a:tcPr marL="9144" marR="0" marT="9144" marB="9144"/>
                </a:tc>
                <a:tc>
                  <a:txBody>
                    <a:bodyPr/>
                    <a:lstStyle/>
                    <a:p>
                      <a:pPr algn="r" fontAlgn="b"/>
                      <a:r>
                        <a:rPr lang="en-US" sz="800" b="0" i="0" u="none" strike="noStrike" dirty="0">
                          <a:solidFill>
                            <a:srgbClr val="000000"/>
                          </a:solidFill>
                          <a:effectLst/>
                          <a:latin typeface="+mn-lt"/>
                        </a:rPr>
                        <a:t>   320,816 </a:t>
                      </a:r>
                    </a:p>
                  </a:txBody>
                  <a:tcPr marL="9144" marR="0" marT="9144" marB="9144"/>
                </a:tc>
                <a:tc>
                  <a:txBody>
                    <a:bodyPr/>
                    <a:lstStyle/>
                    <a:p>
                      <a:pPr algn="r" fontAlgn="b"/>
                      <a:r>
                        <a:rPr lang="en-US" sz="800" b="0" i="0" u="none" strike="noStrike" dirty="0">
                          <a:solidFill>
                            <a:srgbClr val="000000"/>
                          </a:solidFill>
                          <a:effectLst/>
                          <a:latin typeface="+mn-lt"/>
                        </a:rPr>
                        <a:t>   321,892 </a:t>
                      </a:r>
                    </a:p>
                  </a:txBody>
                  <a:tcPr marL="9144" marR="0" marT="9144" marB="9144"/>
                </a:tc>
                <a:tc>
                  <a:txBody>
                    <a:bodyPr/>
                    <a:lstStyle/>
                    <a:p>
                      <a:pPr algn="r" fontAlgn="b"/>
                      <a:r>
                        <a:rPr lang="en-US" sz="800" b="0" i="0" u="none" strike="noStrike" dirty="0">
                          <a:solidFill>
                            <a:srgbClr val="000000"/>
                          </a:solidFill>
                          <a:effectLst/>
                          <a:latin typeface="+mn-lt"/>
                        </a:rPr>
                        <a:t>   334,750 </a:t>
                      </a:r>
                    </a:p>
                  </a:txBody>
                  <a:tcPr marL="9144" marR="0" marT="9144" marB="9144"/>
                </a:tc>
                <a:tc>
                  <a:txBody>
                    <a:bodyPr/>
                    <a:lstStyle/>
                    <a:p>
                      <a:pPr algn="r" fontAlgn="b"/>
                      <a:r>
                        <a:rPr lang="en-US" sz="800" b="0" i="0" u="none" strike="noStrike" dirty="0">
                          <a:solidFill>
                            <a:srgbClr val="000000"/>
                          </a:solidFill>
                          <a:effectLst/>
                          <a:latin typeface="+mn-lt"/>
                        </a:rPr>
                        <a:t>356,752 </a:t>
                      </a:r>
                    </a:p>
                  </a:txBody>
                  <a:tcPr marL="9144" marR="0" marT="9144" marB="9144"/>
                </a:tc>
                <a:tc>
                  <a:txBody>
                    <a:bodyPr/>
                    <a:lstStyle/>
                    <a:p>
                      <a:pPr algn="r" fontAlgn="b"/>
                      <a:r>
                        <a:rPr lang="en-US" sz="800" b="0" i="0" u="none" strike="noStrike" dirty="0">
                          <a:solidFill>
                            <a:srgbClr val="000000"/>
                          </a:solidFill>
                          <a:effectLst/>
                          <a:latin typeface="+mn-lt"/>
                        </a:rPr>
                        <a:t>364181</a:t>
                      </a:r>
                    </a:p>
                  </a:txBody>
                  <a:tcPr marL="9144" marR="0" marT="9144" marB="9144"/>
                </a:tc>
                <a:extLst>
                  <a:ext uri="{0D108BD9-81ED-4DB2-BD59-A6C34878D82A}">
                    <a16:rowId xmlns:a16="http://schemas.microsoft.com/office/drawing/2014/main" val="3640779018"/>
                  </a:ext>
                </a:extLst>
              </a:tr>
              <a:tr h="94020">
                <a:tc>
                  <a:txBody>
                    <a:bodyPr/>
                    <a:lstStyle/>
                    <a:p>
                      <a:pPr algn="l" fontAlgn="b"/>
                      <a:r>
                        <a:rPr lang="en-US" sz="800" u="none" strike="noStrike" dirty="0">
                          <a:effectLst/>
                        </a:rPr>
                        <a:t>SBIR/STTR</a:t>
                      </a:r>
                      <a:endParaRPr lang="en-US" sz="800" b="1" i="0" u="none" strike="noStrike" dirty="0">
                        <a:solidFill>
                          <a:srgbClr val="000000"/>
                        </a:solidFill>
                        <a:effectLst/>
                        <a:latin typeface="Calibri" panose="020F0502020204030204" pitchFamily="34" charset="0"/>
                      </a:endParaRPr>
                    </a:p>
                  </a:txBody>
                  <a:tcPr marL="9144" marR="0" marT="9144" marB="9144" anchor="ctr"/>
                </a:tc>
                <a:tc>
                  <a:txBody>
                    <a:bodyPr/>
                    <a:lstStyle/>
                    <a:p>
                      <a:pPr algn="r" fontAlgn="b"/>
                      <a:r>
                        <a:rPr lang="en-US" sz="800" b="0" i="0" u="none" strike="noStrike" dirty="0">
                          <a:solidFill>
                            <a:srgbClr val="000000"/>
                          </a:solidFill>
                          <a:effectLst/>
                          <a:latin typeface="+mn-lt"/>
                        </a:rPr>
                        <a:t>     19,842 </a:t>
                      </a:r>
                    </a:p>
                  </a:txBody>
                  <a:tcPr marL="9144" marR="0" marT="9144" marB="9144"/>
                </a:tc>
                <a:tc>
                  <a:txBody>
                    <a:bodyPr/>
                    <a:lstStyle/>
                    <a:p>
                      <a:pPr algn="r" fontAlgn="b"/>
                      <a:r>
                        <a:rPr lang="en-US" sz="800" b="0" i="0" u="none" strike="noStrike" dirty="0">
                          <a:solidFill>
                            <a:srgbClr val="000000"/>
                          </a:solidFill>
                          <a:effectLst/>
                          <a:latin typeface="+mn-lt"/>
                        </a:rPr>
                        <a:t>   20,327 </a:t>
                      </a:r>
                    </a:p>
                  </a:txBody>
                  <a:tcPr marL="9144" marR="0" marT="9144" marB="9144"/>
                </a:tc>
                <a:tc>
                  <a:txBody>
                    <a:bodyPr/>
                    <a:lstStyle/>
                    <a:p>
                      <a:pPr algn="r" fontAlgn="b"/>
                      <a:r>
                        <a:rPr lang="en-US" sz="800" b="0" i="0" u="none" strike="noStrike" dirty="0">
                          <a:solidFill>
                            <a:srgbClr val="000000"/>
                          </a:solidFill>
                          <a:effectLst/>
                          <a:latin typeface="+mn-lt"/>
                        </a:rPr>
                        <a:t>      20,791 </a:t>
                      </a:r>
                    </a:p>
                  </a:txBody>
                  <a:tcPr marL="9144" marR="0" marT="9144" marB="9144"/>
                </a:tc>
                <a:tc>
                  <a:txBody>
                    <a:bodyPr/>
                    <a:lstStyle/>
                    <a:p>
                      <a:pPr algn="r" fontAlgn="b"/>
                      <a:r>
                        <a:rPr lang="en-US" sz="800" b="0" i="0" u="none" strike="noStrike" dirty="0">
                          <a:solidFill>
                            <a:srgbClr val="000000"/>
                          </a:solidFill>
                          <a:effectLst/>
                          <a:latin typeface="+mn-lt"/>
                        </a:rPr>
                        <a:t>    21,601 </a:t>
                      </a:r>
                    </a:p>
                  </a:txBody>
                  <a:tcPr marL="9144" marR="0" marT="9144" marB="9144"/>
                </a:tc>
                <a:tc>
                  <a:txBody>
                    <a:bodyPr/>
                    <a:lstStyle/>
                    <a:p>
                      <a:pPr algn="r" fontAlgn="b"/>
                      <a:r>
                        <a:rPr lang="en-US" sz="800" b="0" i="0" u="none" strike="noStrike" dirty="0">
                          <a:solidFill>
                            <a:srgbClr val="000000"/>
                          </a:solidFill>
                          <a:effectLst/>
                          <a:latin typeface="+mn-lt"/>
                        </a:rPr>
                        <a:t>     20,768 </a:t>
                      </a:r>
                    </a:p>
                  </a:txBody>
                  <a:tcPr marL="9144" marR="0" marT="9144" marB="9144"/>
                </a:tc>
                <a:tc>
                  <a:txBody>
                    <a:bodyPr/>
                    <a:lstStyle/>
                    <a:p>
                      <a:pPr algn="r" fontAlgn="b"/>
                      <a:r>
                        <a:rPr lang="en-US" sz="800" b="0" i="0" u="none" strike="noStrike" dirty="0">
                          <a:solidFill>
                            <a:srgbClr val="000000"/>
                          </a:solidFill>
                          <a:effectLst/>
                          <a:latin typeface="+mn-lt"/>
                        </a:rPr>
                        <a:t>     20,847 </a:t>
                      </a:r>
                    </a:p>
                  </a:txBody>
                  <a:tcPr marL="9144" marR="0" marT="9144" marB="9144"/>
                </a:tc>
                <a:tc>
                  <a:txBody>
                    <a:bodyPr/>
                    <a:lstStyle/>
                    <a:p>
                      <a:pPr algn="r" fontAlgn="b"/>
                      <a:r>
                        <a:rPr lang="en-US" sz="800" b="0" i="0" u="none" strike="noStrike" dirty="0">
                          <a:solidFill>
                            <a:srgbClr val="000000"/>
                          </a:solidFill>
                          <a:effectLst/>
                          <a:latin typeface="+mn-lt"/>
                        </a:rPr>
                        <a:t>     22,151 </a:t>
                      </a:r>
                    </a:p>
                  </a:txBody>
                  <a:tcPr marL="9144" marR="0" marT="9144" marB="9144"/>
                </a:tc>
                <a:tc>
                  <a:txBody>
                    <a:bodyPr/>
                    <a:lstStyle/>
                    <a:p>
                      <a:pPr algn="r" fontAlgn="b"/>
                      <a:r>
                        <a:rPr lang="en-US" sz="800" b="0" i="0" u="none" strike="noStrike" dirty="0">
                          <a:solidFill>
                            <a:srgbClr val="000000"/>
                          </a:solidFill>
                          <a:effectLst/>
                          <a:latin typeface="+mn-lt"/>
                        </a:rPr>
                        <a:t>     24,427 </a:t>
                      </a:r>
                    </a:p>
                  </a:txBody>
                  <a:tcPr marL="9144" marR="0" marT="9144" marB="9144"/>
                </a:tc>
                <a:tc>
                  <a:txBody>
                    <a:bodyPr/>
                    <a:lstStyle/>
                    <a:p>
                      <a:pPr algn="r" fontAlgn="b"/>
                      <a:r>
                        <a:rPr lang="en-US" sz="800" b="0" i="0" u="none" strike="noStrike" dirty="0">
                          <a:solidFill>
                            <a:srgbClr val="000000"/>
                          </a:solidFill>
                          <a:effectLst/>
                          <a:latin typeface="+mn-lt"/>
                        </a:rPr>
                        <a:t>    24,095 </a:t>
                      </a:r>
                    </a:p>
                  </a:txBody>
                  <a:tcPr marL="27432" marR="27432" marT="9144" marB="9144"/>
                </a:tc>
                <a:tc>
                  <a:txBody>
                    <a:bodyPr/>
                    <a:lstStyle/>
                    <a:p>
                      <a:pPr algn="r" fontAlgn="b"/>
                      <a:r>
                        <a:rPr lang="en-US" sz="800" b="0" i="0" u="none" strike="noStrike" dirty="0">
                          <a:solidFill>
                            <a:srgbClr val="000000"/>
                          </a:solidFill>
                          <a:effectLst/>
                          <a:latin typeface="+mn-lt"/>
                        </a:rPr>
                        <a:t>25396</a:t>
                      </a:r>
                    </a:p>
                  </a:txBody>
                  <a:tcPr marL="9144" marR="0" marT="9144" marB="9144"/>
                </a:tc>
                <a:extLst>
                  <a:ext uri="{0D108BD9-81ED-4DB2-BD59-A6C34878D82A}">
                    <a16:rowId xmlns:a16="http://schemas.microsoft.com/office/drawing/2014/main" val="3561539639"/>
                  </a:ext>
                </a:extLst>
              </a:tr>
              <a:tr h="94020">
                <a:tc>
                  <a:txBody>
                    <a:bodyPr/>
                    <a:lstStyle/>
                    <a:p>
                      <a:pPr algn="l" fontAlgn="b"/>
                      <a:r>
                        <a:rPr lang="en-US" sz="800" u="none" strike="noStrike" dirty="0">
                          <a:effectLst/>
                        </a:rPr>
                        <a:t>Facilities/Ops</a:t>
                      </a:r>
                      <a:endParaRPr lang="en-US" sz="800" b="1" i="0" u="none" strike="noStrike" dirty="0">
                        <a:solidFill>
                          <a:srgbClr val="000000"/>
                        </a:solidFill>
                        <a:effectLst/>
                        <a:latin typeface="Calibri" panose="020F0502020204030204" pitchFamily="34" charset="0"/>
                      </a:endParaRPr>
                    </a:p>
                  </a:txBody>
                  <a:tcPr marL="9144" marR="0" marT="9144" marB="9144" anchor="ctr"/>
                </a:tc>
                <a:tc>
                  <a:txBody>
                    <a:bodyPr/>
                    <a:lstStyle/>
                    <a:p>
                      <a:pPr algn="r" fontAlgn="b"/>
                      <a:r>
                        <a:rPr lang="en-US" sz="800" b="0" i="0" u="none" strike="noStrike" dirty="0">
                          <a:solidFill>
                            <a:srgbClr val="000000"/>
                          </a:solidFill>
                          <a:effectLst/>
                          <a:latin typeface="+mn-lt"/>
                        </a:rPr>
                        <a:t>   264,389 </a:t>
                      </a:r>
                    </a:p>
                  </a:txBody>
                  <a:tcPr marL="9144" marR="0" marT="9144" marB="9144"/>
                </a:tc>
                <a:tc>
                  <a:txBody>
                    <a:bodyPr/>
                    <a:lstStyle/>
                    <a:p>
                      <a:pPr algn="r" fontAlgn="b"/>
                      <a:r>
                        <a:rPr lang="en-US" sz="800" b="0" i="0" u="none" strike="noStrike" dirty="0">
                          <a:solidFill>
                            <a:srgbClr val="000000"/>
                          </a:solidFill>
                          <a:effectLst/>
                          <a:latin typeface="+mn-lt"/>
                        </a:rPr>
                        <a:t> 249,241 </a:t>
                      </a:r>
                    </a:p>
                  </a:txBody>
                  <a:tcPr marL="9144" marR="0" marT="9144" marB="9144"/>
                </a:tc>
                <a:tc>
                  <a:txBody>
                    <a:bodyPr/>
                    <a:lstStyle/>
                    <a:p>
                      <a:pPr algn="r" fontAlgn="b"/>
                      <a:r>
                        <a:rPr lang="en-US" sz="800" b="0" i="0" u="none" strike="noStrike" dirty="0">
                          <a:solidFill>
                            <a:srgbClr val="000000"/>
                          </a:solidFill>
                          <a:effectLst/>
                          <a:latin typeface="+mn-lt"/>
                        </a:rPr>
                        <a:t>    265,123 </a:t>
                      </a:r>
                    </a:p>
                  </a:txBody>
                  <a:tcPr marL="9144" marR="0" marT="9144" marB="9144"/>
                </a:tc>
                <a:tc>
                  <a:txBody>
                    <a:bodyPr/>
                    <a:lstStyle/>
                    <a:p>
                      <a:pPr algn="r" fontAlgn="b"/>
                      <a:r>
                        <a:rPr lang="en-US" sz="800" b="0" i="0" u="none" strike="noStrike" dirty="0">
                          <a:solidFill>
                            <a:srgbClr val="000000"/>
                          </a:solidFill>
                          <a:effectLst/>
                          <a:latin typeface="+mn-lt"/>
                        </a:rPr>
                        <a:t>  278,683 </a:t>
                      </a:r>
                    </a:p>
                  </a:txBody>
                  <a:tcPr marL="9144" marR="0" marT="9144" marB="9144"/>
                </a:tc>
                <a:tc>
                  <a:txBody>
                    <a:bodyPr/>
                    <a:lstStyle/>
                    <a:p>
                      <a:pPr algn="r" fontAlgn="b"/>
                      <a:r>
                        <a:rPr lang="en-US" sz="800" b="0" i="0" u="none" strike="noStrike" dirty="0">
                          <a:solidFill>
                            <a:srgbClr val="000000"/>
                          </a:solidFill>
                          <a:effectLst/>
                          <a:latin typeface="+mn-lt"/>
                        </a:rPr>
                        <a:t>   264,634 </a:t>
                      </a:r>
                    </a:p>
                  </a:txBody>
                  <a:tcPr marL="9144" marR="0" marT="9144" marB="9144"/>
                </a:tc>
                <a:tc>
                  <a:txBody>
                    <a:bodyPr/>
                    <a:lstStyle/>
                    <a:p>
                      <a:pPr algn="r" fontAlgn="b"/>
                      <a:r>
                        <a:rPr lang="en-US" sz="800" b="0" i="0" u="none" strike="noStrike" dirty="0">
                          <a:solidFill>
                            <a:srgbClr val="000000"/>
                          </a:solidFill>
                          <a:effectLst/>
                          <a:latin typeface="+mn-lt"/>
                        </a:rPr>
                        <a:t>   258,236 </a:t>
                      </a:r>
                    </a:p>
                  </a:txBody>
                  <a:tcPr marL="9144" marR="0" marT="9144" marB="9144"/>
                </a:tc>
                <a:tc>
                  <a:txBody>
                    <a:bodyPr/>
                    <a:lstStyle/>
                    <a:p>
                      <a:pPr algn="r" fontAlgn="b"/>
                      <a:r>
                        <a:rPr lang="en-US" sz="800" b="0" i="0" u="none" strike="noStrike" dirty="0">
                          <a:solidFill>
                            <a:srgbClr val="000000"/>
                          </a:solidFill>
                          <a:effectLst/>
                          <a:latin typeface="+mn-lt"/>
                        </a:rPr>
                        <a:t>   258,696 </a:t>
                      </a:r>
                    </a:p>
                  </a:txBody>
                  <a:tcPr marL="9144" marR="0" marT="9144" marB="9144"/>
                </a:tc>
                <a:tc>
                  <a:txBody>
                    <a:bodyPr/>
                    <a:lstStyle/>
                    <a:p>
                      <a:pPr algn="r" fontAlgn="b"/>
                      <a:r>
                        <a:rPr lang="en-US" sz="800" b="0" i="0" u="none" strike="noStrike" dirty="0">
                          <a:solidFill>
                            <a:srgbClr val="000000"/>
                          </a:solidFill>
                          <a:effectLst/>
                          <a:latin typeface="+mn-lt"/>
                        </a:rPr>
                        <a:t>   270,488 </a:t>
                      </a:r>
                    </a:p>
                  </a:txBody>
                  <a:tcPr marL="9144" marR="0" marT="9144" marB="9144"/>
                </a:tc>
                <a:tc>
                  <a:txBody>
                    <a:bodyPr/>
                    <a:lstStyle/>
                    <a:p>
                      <a:pPr algn="r" fontAlgn="b"/>
                      <a:r>
                        <a:rPr lang="en-US" sz="800" b="0" i="0" u="none" strike="noStrike" dirty="0">
                          <a:solidFill>
                            <a:srgbClr val="000000"/>
                          </a:solidFill>
                          <a:effectLst/>
                          <a:latin typeface="+mn-lt"/>
                        </a:rPr>
                        <a:t>   260,803 </a:t>
                      </a:r>
                    </a:p>
                  </a:txBody>
                  <a:tcPr marL="9144" marR="0" marT="9144" marB="9144"/>
                </a:tc>
                <a:tc>
                  <a:txBody>
                    <a:bodyPr/>
                    <a:lstStyle/>
                    <a:p>
                      <a:pPr algn="r" fontAlgn="b"/>
                      <a:r>
                        <a:rPr lang="en-US" sz="800" b="0" i="0" u="none" strike="noStrike" dirty="0">
                          <a:solidFill>
                            <a:srgbClr val="000000"/>
                          </a:solidFill>
                          <a:effectLst/>
                          <a:latin typeface="+mn-lt"/>
                        </a:rPr>
                        <a:t>317929</a:t>
                      </a:r>
                    </a:p>
                  </a:txBody>
                  <a:tcPr marL="9144" marR="0" marT="9144" marB="9144"/>
                </a:tc>
                <a:extLst>
                  <a:ext uri="{0D108BD9-81ED-4DB2-BD59-A6C34878D82A}">
                    <a16:rowId xmlns:a16="http://schemas.microsoft.com/office/drawing/2014/main" val="69724499"/>
                  </a:ext>
                </a:extLst>
              </a:tr>
              <a:tr h="181227">
                <a:tc>
                  <a:txBody>
                    <a:bodyPr/>
                    <a:lstStyle/>
                    <a:p>
                      <a:pPr algn="l" fontAlgn="b"/>
                      <a:r>
                        <a:rPr lang="en-US" sz="800" u="none" strike="noStrike" dirty="0">
                          <a:effectLst/>
                        </a:rPr>
                        <a:t>Projects (</a:t>
                      </a:r>
                      <a:r>
                        <a:rPr lang="en-US" sz="700" u="none" strike="noStrike" dirty="0">
                          <a:effectLst/>
                        </a:rPr>
                        <a:t>excl LIC TEC</a:t>
                      </a:r>
                      <a:r>
                        <a:rPr lang="en-US" sz="800" u="none" strike="noStrike" dirty="0">
                          <a:effectLst/>
                        </a:rPr>
                        <a:t>)</a:t>
                      </a:r>
                      <a:endParaRPr lang="en-US" sz="800" b="1" i="0" u="none" strike="noStrike" dirty="0">
                        <a:solidFill>
                          <a:srgbClr val="000000"/>
                        </a:solidFill>
                        <a:effectLst/>
                        <a:latin typeface="Calibri" panose="020F0502020204030204" pitchFamily="34" charset="0"/>
                      </a:endParaRPr>
                    </a:p>
                  </a:txBody>
                  <a:tcPr marL="9144" marR="0" marT="9144" marB="9144" anchor="ctr"/>
                </a:tc>
                <a:tc>
                  <a:txBody>
                    <a:bodyPr/>
                    <a:lstStyle/>
                    <a:p>
                      <a:pPr algn="r" fontAlgn="b"/>
                      <a:r>
                        <a:rPr lang="en-US" sz="800" b="0" i="0" u="none" strike="noStrike" dirty="0">
                          <a:solidFill>
                            <a:srgbClr val="000000"/>
                          </a:solidFill>
                          <a:effectLst/>
                          <a:latin typeface="+mn-lt"/>
                        </a:rPr>
                        <a:t> 102829</a:t>
                      </a:r>
                    </a:p>
                  </a:txBody>
                  <a:tcPr marL="9144" marR="0" marT="9144" marB="9144"/>
                </a:tc>
                <a:tc>
                  <a:txBody>
                    <a:bodyPr/>
                    <a:lstStyle/>
                    <a:p>
                      <a:pPr algn="r" fontAlgn="b"/>
                      <a:r>
                        <a:rPr lang="en-US" sz="800" b="0" i="0" u="none" strike="noStrike" dirty="0">
                          <a:solidFill>
                            <a:srgbClr val="000000"/>
                          </a:solidFill>
                          <a:effectLst/>
                          <a:latin typeface="+mn-lt"/>
                        </a:rPr>
                        <a:t>101963 </a:t>
                      </a:r>
                    </a:p>
                  </a:txBody>
                  <a:tcPr marL="9144" marR="0" marT="9144" marB="9144"/>
                </a:tc>
                <a:tc>
                  <a:txBody>
                    <a:bodyPr/>
                    <a:lstStyle/>
                    <a:p>
                      <a:pPr algn="r" fontAlgn="b"/>
                      <a:r>
                        <a:rPr lang="en-US" sz="800" b="0" i="0" u="none" strike="noStrike" dirty="0">
                          <a:solidFill>
                            <a:srgbClr val="000000"/>
                          </a:solidFill>
                          <a:effectLst/>
                          <a:latin typeface="+mn-lt"/>
                        </a:rPr>
                        <a:t>    88853 </a:t>
                      </a:r>
                    </a:p>
                  </a:txBody>
                  <a:tcPr marL="9144" marR="0" marT="9144" marB="9144"/>
                </a:tc>
                <a:tc>
                  <a:txBody>
                    <a:bodyPr/>
                    <a:lstStyle/>
                    <a:p>
                      <a:pPr algn="r" fontAlgn="b"/>
                      <a:r>
                        <a:rPr lang="en-US" sz="800" b="0" i="0" u="none" strike="noStrike" dirty="0">
                          <a:solidFill>
                            <a:srgbClr val="000000"/>
                          </a:solidFill>
                          <a:effectLst/>
                          <a:latin typeface="+mn-lt"/>
                        </a:rPr>
                        <a:t>  84305 </a:t>
                      </a:r>
                    </a:p>
                  </a:txBody>
                  <a:tcPr marL="9144" marR="0" marT="9144" marB="9144"/>
                </a:tc>
                <a:tc>
                  <a:txBody>
                    <a:bodyPr/>
                    <a:lstStyle/>
                    <a:p>
                      <a:pPr algn="r" fontAlgn="b"/>
                      <a:r>
                        <a:rPr lang="en-US" sz="800" b="0" i="0" u="none" strike="noStrike" dirty="0">
                          <a:solidFill>
                            <a:srgbClr val="000000"/>
                          </a:solidFill>
                          <a:effectLst/>
                          <a:latin typeface="+mn-lt"/>
                        </a:rPr>
                        <a:t>  109373 </a:t>
                      </a:r>
                    </a:p>
                  </a:txBody>
                  <a:tcPr marL="9144" marR="0" marT="9144" marB="9144"/>
                </a:tc>
                <a:tc>
                  <a:txBody>
                    <a:bodyPr/>
                    <a:lstStyle/>
                    <a:p>
                      <a:pPr algn="r" fontAlgn="b"/>
                      <a:r>
                        <a:rPr lang="en-US" sz="800" b="0" i="0" u="none" strike="noStrike" dirty="0">
                          <a:solidFill>
                            <a:srgbClr val="000000"/>
                          </a:solidFill>
                          <a:effectLst/>
                          <a:latin typeface="+mn-lt"/>
                        </a:rPr>
                        <a:t>  129001 </a:t>
                      </a:r>
                    </a:p>
                  </a:txBody>
                  <a:tcPr marL="9144" marR="0" marT="9144" marB="9144"/>
                </a:tc>
                <a:tc>
                  <a:txBody>
                    <a:bodyPr/>
                    <a:lstStyle/>
                    <a:p>
                      <a:pPr algn="r" fontAlgn="b"/>
                      <a:r>
                        <a:rPr lang="en-US" sz="800" b="0" i="0" u="none" strike="noStrike" dirty="0">
                          <a:solidFill>
                            <a:srgbClr val="000000"/>
                          </a:solidFill>
                          <a:effectLst/>
                          <a:latin typeface="+mn-lt"/>
                        </a:rPr>
                        <a:t>  128761 </a:t>
                      </a:r>
                    </a:p>
                  </a:txBody>
                  <a:tcPr marL="9144" marR="0" marT="9144" marB="9144"/>
                </a:tc>
                <a:tc>
                  <a:txBody>
                    <a:bodyPr/>
                    <a:lstStyle/>
                    <a:p>
                      <a:pPr algn="r" fontAlgn="b"/>
                      <a:r>
                        <a:rPr lang="en-US" sz="800" b="0" i="0" u="none" strike="noStrike" dirty="0">
                          <a:solidFill>
                            <a:srgbClr val="000000"/>
                          </a:solidFill>
                          <a:effectLst/>
                          <a:latin typeface="+mn-lt"/>
                        </a:rPr>
                        <a:t>  137935 </a:t>
                      </a:r>
                    </a:p>
                  </a:txBody>
                  <a:tcPr marL="9144" marR="0" marT="9144" marB="9144"/>
                </a:tc>
                <a:tc>
                  <a:txBody>
                    <a:bodyPr/>
                    <a:lstStyle/>
                    <a:p>
                      <a:pPr algn="r" fontAlgn="b"/>
                      <a:r>
                        <a:rPr lang="en-US" sz="800" b="0" i="0" u="none" strike="noStrike" dirty="0">
                          <a:solidFill>
                            <a:srgbClr val="000000"/>
                          </a:solidFill>
                          <a:effectLst/>
                          <a:latin typeface="+mn-lt"/>
                        </a:rPr>
                        <a:t>  158350 </a:t>
                      </a:r>
                    </a:p>
                  </a:txBody>
                  <a:tcPr marL="9144" marR="0" marT="9144" marB="9144"/>
                </a:tc>
                <a:tc>
                  <a:txBody>
                    <a:bodyPr/>
                    <a:lstStyle/>
                    <a:p>
                      <a:pPr algn="r" fontAlgn="b"/>
                      <a:r>
                        <a:rPr lang="en-US" sz="800" b="0" i="0" u="none" strike="noStrike" dirty="0">
                          <a:solidFill>
                            <a:srgbClr val="000000"/>
                          </a:solidFill>
                          <a:effectLst/>
                          <a:latin typeface="+mn-lt"/>
                        </a:rPr>
                        <a:t>  106494 </a:t>
                      </a:r>
                    </a:p>
                  </a:txBody>
                  <a:tcPr marL="9144" marR="0" marT="9144" marB="9144"/>
                </a:tc>
                <a:extLst>
                  <a:ext uri="{0D108BD9-81ED-4DB2-BD59-A6C34878D82A}">
                    <a16:rowId xmlns:a16="http://schemas.microsoft.com/office/drawing/2014/main" val="3252564100"/>
                  </a:ext>
                </a:extLst>
              </a:tr>
              <a:tr h="143951">
                <a:tc>
                  <a:txBody>
                    <a:bodyPr/>
                    <a:lstStyle/>
                    <a:p>
                      <a:pPr algn="l" fontAlgn="b"/>
                      <a:r>
                        <a:rPr lang="en-US" sz="1100" u="none" strike="noStrike" dirty="0">
                          <a:effectLst/>
                        </a:rPr>
                        <a:t>Total</a:t>
                      </a:r>
                      <a:endParaRPr lang="en-US" sz="1100" b="1" i="0" u="none" strike="noStrike" dirty="0">
                        <a:solidFill>
                          <a:srgbClr val="000000"/>
                        </a:solidFill>
                        <a:effectLst/>
                        <a:latin typeface="Calibri" panose="020F0502020204030204" pitchFamily="34" charset="0"/>
                      </a:endParaRPr>
                    </a:p>
                  </a:txBody>
                  <a:tcPr marL="9144" marR="0" marT="9144" marB="9144"/>
                </a:tc>
                <a:tc>
                  <a:txBody>
                    <a:bodyPr/>
                    <a:lstStyle/>
                    <a:p>
                      <a:pPr algn="r" fontAlgn="b"/>
                      <a:r>
                        <a:rPr lang="en-US" sz="1100" b="1" i="0" u="none" strike="noStrike" dirty="0">
                          <a:solidFill>
                            <a:srgbClr val="000000"/>
                          </a:solidFill>
                          <a:effectLst/>
                          <a:latin typeface="Calibri" panose="020F0502020204030204" pitchFamily="34" charset="0"/>
                        </a:rPr>
                        <a:t> 795,420 </a:t>
                      </a:r>
                    </a:p>
                  </a:txBody>
                  <a:tcPr marL="9144" marR="0" marT="9144" marB="9144"/>
                </a:tc>
                <a:tc>
                  <a:txBody>
                    <a:bodyPr/>
                    <a:lstStyle/>
                    <a:p>
                      <a:pPr algn="r" fontAlgn="b"/>
                      <a:r>
                        <a:rPr lang="en-US" sz="1100" b="1" i="0" u="none" strike="noStrike" dirty="0">
                          <a:solidFill>
                            <a:srgbClr val="000000"/>
                          </a:solidFill>
                          <a:effectLst/>
                          <a:latin typeface="Calibri" panose="020F0502020204030204" pitchFamily="34" charset="0"/>
                        </a:rPr>
                        <a:t> 762,860 </a:t>
                      </a:r>
                    </a:p>
                  </a:txBody>
                  <a:tcPr marL="9144" marR="0" marT="9144" marB="9144"/>
                </a:tc>
                <a:tc>
                  <a:txBody>
                    <a:bodyPr/>
                    <a:lstStyle/>
                    <a:p>
                      <a:pPr algn="r" fontAlgn="b"/>
                      <a:r>
                        <a:rPr lang="en-US" sz="1100" b="1" i="0" u="none" strike="noStrike" dirty="0">
                          <a:solidFill>
                            <a:srgbClr val="000000"/>
                          </a:solidFill>
                          <a:effectLst/>
                          <a:latin typeface="Calibri" panose="020F0502020204030204" pitchFamily="34" charset="0"/>
                        </a:rPr>
                        <a:t>  736,533 </a:t>
                      </a:r>
                    </a:p>
                  </a:txBody>
                  <a:tcPr marL="9144" marR="0" marT="9144" marB="9144"/>
                </a:tc>
                <a:tc>
                  <a:txBody>
                    <a:bodyPr/>
                    <a:lstStyle/>
                    <a:p>
                      <a:pPr algn="r" fontAlgn="b"/>
                      <a:r>
                        <a:rPr lang="en-US" sz="1100" b="1" i="0" u="none" strike="noStrike" dirty="0">
                          <a:solidFill>
                            <a:srgbClr val="000000"/>
                          </a:solidFill>
                          <a:effectLst/>
                          <a:latin typeface="Calibri" panose="020F0502020204030204" pitchFamily="34" charset="0"/>
                        </a:rPr>
                        <a:t> 745,521 </a:t>
                      </a:r>
                    </a:p>
                  </a:txBody>
                  <a:tcPr marL="9144" marR="0" marT="9144" marB="9144"/>
                </a:tc>
                <a:tc>
                  <a:txBody>
                    <a:bodyPr/>
                    <a:lstStyle/>
                    <a:p>
                      <a:pPr algn="r" fontAlgn="b"/>
                      <a:r>
                        <a:rPr lang="en-US" sz="1100" b="1" i="0" u="none" strike="noStrike" dirty="0">
                          <a:solidFill>
                            <a:srgbClr val="000000"/>
                          </a:solidFill>
                          <a:effectLst/>
                          <a:latin typeface="Calibri" panose="020F0502020204030204" pitchFamily="34" charset="0"/>
                        </a:rPr>
                        <a:t>  729,000 </a:t>
                      </a:r>
                    </a:p>
                  </a:txBody>
                  <a:tcPr marL="9144" marR="0" marT="9144" marB="9144"/>
                </a:tc>
                <a:tc>
                  <a:txBody>
                    <a:bodyPr/>
                    <a:lstStyle/>
                    <a:p>
                      <a:pPr algn="r" fontAlgn="b"/>
                      <a:r>
                        <a:rPr lang="en-US" sz="1100" b="1" i="0" u="none" strike="noStrike" dirty="0">
                          <a:solidFill>
                            <a:srgbClr val="000000"/>
                          </a:solidFill>
                          <a:effectLst/>
                          <a:latin typeface="Calibri" panose="020F0502020204030204" pitchFamily="34" charset="0"/>
                        </a:rPr>
                        <a:t>  728,900 </a:t>
                      </a:r>
                    </a:p>
                  </a:txBody>
                  <a:tcPr marL="9144" marR="0" marT="9144" marB="9144"/>
                </a:tc>
                <a:tc>
                  <a:txBody>
                    <a:bodyPr/>
                    <a:lstStyle/>
                    <a:p>
                      <a:pPr algn="r" fontAlgn="b"/>
                      <a:r>
                        <a:rPr lang="en-US" sz="1100" b="1" i="0" u="none" strike="noStrike" dirty="0">
                          <a:solidFill>
                            <a:srgbClr val="000000"/>
                          </a:solidFill>
                          <a:effectLst/>
                          <a:latin typeface="Calibri" panose="020F0502020204030204" pitchFamily="34" charset="0"/>
                        </a:rPr>
                        <a:t>  731,500 </a:t>
                      </a:r>
                    </a:p>
                  </a:txBody>
                  <a:tcPr marL="9144" marR="0" marT="9144" marB="9144"/>
                </a:tc>
                <a:tc>
                  <a:txBody>
                    <a:bodyPr/>
                    <a:lstStyle/>
                    <a:p>
                      <a:pPr algn="r" fontAlgn="b"/>
                      <a:r>
                        <a:rPr lang="en-US" sz="1100" b="1" i="0" u="none" strike="noStrike" dirty="0">
                          <a:solidFill>
                            <a:srgbClr val="000000"/>
                          </a:solidFill>
                          <a:effectLst/>
                          <a:latin typeface="Calibri" panose="020F0502020204030204" pitchFamily="34" charset="0"/>
                        </a:rPr>
                        <a:t>  767,600 </a:t>
                      </a:r>
                    </a:p>
                  </a:txBody>
                  <a:tcPr marL="9144" marR="0" marT="9144" marB="9144"/>
                </a:tc>
                <a:tc>
                  <a:txBody>
                    <a:bodyPr/>
                    <a:lstStyle/>
                    <a:p>
                      <a:pPr algn="r" fontAlgn="b"/>
                      <a:r>
                        <a:rPr lang="en-US" sz="1100" b="1" i="0" u="none" strike="noStrike" dirty="0">
                          <a:solidFill>
                            <a:srgbClr val="000000"/>
                          </a:solidFill>
                          <a:effectLst/>
                          <a:latin typeface="Calibri" panose="020F0502020204030204" pitchFamily="34" charset="0"/>
                        </a:rPr>
                        <a:t>  800,000 </a:t>
                      </a:r>
                    </a:p>
                  </a:txBody>
                  <a:tcPr marL="9144" marR="0" marT="9144" marB="9144"/>
                </a:tc>
                <a:tc>
                  <a:txBody>
                    <a:bodyPr/>
                    <a:lstStyle/>
                    <a:p>
                      <a:pPr algn="r" fontAlgn="b"/>
                      <a:r>
                        <a:rPr lang="en-US" sz="1100" b="1" i="0" u="none" strike="noStrike" dirty="0">
                          <a:solidFill>
                            <a:srgbClr val="000000"/>
                          </a:solidFill>
                          <a:effectLst/>
                          <a:latin typeface="Calibri" panose="020F0502020204030204" pitchFamily="34" charset="0"/>
                        </a:rPr>
                        <a:t>  814,000 </a:t>
                      </a:r>
                    </a:p>
                  </a:txBody>
                  <a:tcPr marL="9144" marR="0" marT="9144" marB="9144"/>
                </a:tc>
                <a:extLst>
                  <a:ext uri="{0D108BD9-81ED-4DB2-BD59-A6C34878D82A}">
                    <a16:rowId xmlns:a16="http://schemas.microsoft.com/office/drawing/2014/main" val="4272808752"/>
                  </a:ext>
                </a:extLst>
              </a:tr>
            </a:tbl>
          </a:graphicData>
        </a:graphic>
      </p:graphicFrame>
      <p:sp>
        <p:nvSpPr>
          <p:cNvPr id="4" name="Footer Placeholder 3">
            <a:extLst>
              <a:ext uri="{FF2B5EF4-FFF2-40B4-BE49-F238E27FC236}">
                <a16:creationId xmlns:a16="http://schemas.microsoft.com/office/drawing/2014/main" id="{086A9E69-3B0A-4558-94CE-09A701A235BF}"/>
              </a:ext>
            </a:extLst>
          </p:cNvPr>
          <p:cNvSpPr>
            <a:spLocks noGrp="1"/>
          </p:cNvSpPr>
          <p:nvPr>
            <p:ph type="ftr" sz="quarter" idx="11"/>
          </p:nvPr>
        </p:nvSpPr>
        <p:spPr/>
        <p:txBody>
          <a:bodyPr/>
          <a:lstStyle/>
          <a:p>
            <a:r>
              <a:rPr lang="en-US"/>
              <a:t>HEP @ 53rd Annual Users Mtg</a:t>
            </a:r>
            <a:endParaRPr lang="en-US" dirty="0"/>
          </a:p>
        </p:txBody>
      </p:sp>
      <p:sp>
        <p:nvSpPr>
          <p:cNvPr id="5" name="Slide Number Placeholder 4">
            <a:extLst>
              <a:ext uri="{FF2B5EF4-FFF2-40B4-BE49-F238E27FC236}">
                <a16:creationId xmlns:a16="http://schemas.microsoft.com/office/drawing/2014/main" id="{81112E7E-E638-4587-9302-4D7283F9D7AD}"/>
              </a:ext>
            </a:extLst>
          </p:cNvPr>
          <p:cNvSpPr>
            <a:spLocks noGrp="1"/>
          </p:cNvSpPr>
          <p:nvPr>
            <p:ph type="sldNum" sz="quarter" idx="12"/>
          </p:nvPr>
        </p:nvSpPr>
        <p:spPr/>
        <p:txBody>
          <a:bodyPr/>
          <a:lstStyle/>
          <a:p>
            <a:fld id="{600448BA-62AF-4340-AB5F-316C0E06117B}" type="slidenum">
              <a:rPr lang="en-US" smtClean="0"/>
              <a:pPr/>
              <a:t>73</a:t>
            </a:fld>
            <a:endParaRPr lang="en-US"/>
          </a:p>
        </p:txBody>
      </p:sp>
      <p:sp>
        <p:nvSpPr>
          <p:cNvPr id="3" name="Date Placeholder 2">
            <a:extLst>
              <a:ext uri="{FF2B5EF4-FFF2-40B4-BE49-F238E27FC236}">
                <a16:creationId xmlns:a16="http://schemas.microsoft.com/office/drawing/2014/main" id="{850C9F9B-1221-4300-98E2-99BF78B6C7FC}"/>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108992797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91BF7-9998-4580-8173-A489F0CAEE9C}"/>
              </a:ext>
            </a:extLst>
          </p:cNvPr>
          <p:cNvSpPr>
            <a:spLocks noGrp="1"/>
          </p:cNvSpPr>
          <p:nvPr>
            <p:ph type="title"/>
          </p:nvPr>
        </p:nvSpPr>
        <p:spPr/>
        <p:txBody>
          <a:bodyPr>
            <a:noAutofit/>
          </a:bodyPr>
          <a:lstStyle/>
          <a:p>
            <a:r>
              <a:rPr lang="en-US" sz="2800" dirty="0"/>
              <a:t>HEP Facilities/Operations ($k) FY 2011-2020</a:t>
            </a:r>
          </a:p>
        </p:txBody>
      </p:sp>
      <p:sp>
        <p:nvSpPr>
          <p:cNvPr id="5" name="Footer Placeholder 4">
            <a:extLst>
              <a:ext uri="{FF2B5EF4-FFF2-40B4-BE49-F238E27FC236}">
                <a16:creationId xmlns:a16="http://schemas.microsoft.com/office/drawing/2014/main" id="{49DFF87B-38BF-4057-8D74-ECEB0E912D5A}"/>
              </a:ext>
            </a:extLst>
          </p:cNvPr>
          <p:cNvSpPr>
            <a:spLocks noGrp="1"/>
          </p:cNvSpPr>
          <p:nvPr>
            <p:ph type="ftr" sz="quarter" idx="11"/>
          </p:nvPr>
        </p:nvSpPr>
        <p:spPr/>
        <p:txBody>
          <a:bodyPr/>
          <a:lstStyle/>
          <a:p>
            <a:r>
              <a:rPr lang="en-US"/>
              <a:t>HEP @ 53rd Annual Users Mtg</a:t>
            </a:r>
            <a:endParaRPr lang="en-US" dirty="0"/>
          </a:p>
        </p:txBody>
      </p:sp>
      <p:sp>
        <p:nvSpPr>
          <p:cNvPr id="6" name="Slide Number Placeholder 5">
            <a:extLst>
              <a:ext uri="{FF2B5EF4-FFF2-40B4-BE49-F238E27FC236}">
                <a16:creationId xmlns:a16="http://schemas.microsoft.com/office/drawing/2014/main" id="{B02CB588-E18C-47BE-83D0-65618200E0AD}"/>
              </a:ext>
            </a:extLst>
          </p:cNvPr>
          <p:cNvSpPr>
            <a:spLocks noGrp="1"/>
          </p:cNvSpPr>
          <p:nvPr>
            <p:ph type="sldNum" sz="quarter" idx="12"/>
          </p:nvPr>
        </p:nvSpPr>
        <p:spPr/>
        <p:txBody>
          <a:bodyPr/>
          <a:lstStyle/>
          <a:p>
            <a:fld id="{600448BA-62AF-4340-AB5F-316C0E06117B}" type="slidenum">
              <a:rPr lang="en-US" smtClean="0"/>
              <a:pPr/>
              <a:t>74</a:t>
            </a:fld>
            <a:endParaRPr lang="en-US" dirty="0"/>
          </a:p>
        </p:txBody>
      </p:sp>
      <p:graphicFrame>
        <p:nvGraphicFramePr>
          <p:cNvPr id="7" name="Content Placeholder 6">
            <a:extLst>
              <a:ext uri="{FF2B5EF4-FFF2-40B4-BE49-F238E27FC236}">
                <a16:creationId xmlns:a16="http://schemas.microsoft.com/office/drawing/2014/main" id="{00000000-0008-0000-0300-000002000000}"/>
              </a:ext>
            </a:extLst>
          </p:cNvPr>
          <p:cNvGraphicFramePr>
            <a:graphicFrameLocks noGrp="1"/>
          </p:cNvGraphicFramePr>
          <p:nvPr>
            <p:ph idx="1"/>
          </p:nvPr>
        </p:nvGraphicFramePr>
        <p:xfrm>
          <a:off x="298947" y="994649"/>
          <a:ext cx="8517883" cy="5221287"/>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8">
            <a:extLst>
              <a:ext uri="{FF2B5EF4-FFF2-40B4-BE49-F238E27FC236}">
                <a16:creationId xmlns:a16="http://schemas.microsoft.com/office/drawing/2014/main" id="{C5B0B830-557D-4D66-98F4-3387F3630640}"/>
              </a:ext>
            </a:extLst>
          </p:cNvPr>
          <p:cNvSpPr/>
          <p:nvPr/>
        </p:nvSpPr>
        <p:spPr>
          <a:xfrm>
            <a:off x="5910045" y="1140903"/>
            <a:ext cx="1719743" cy="2492990"/>
          </a:xfrm>
          <a:prstGeom prst="rect">
            <a:avLst/>
          </a:prstGeom>
          <a:solidFill>
            <a:schemeClr val="accent4">
              <a:lumMod val="20000"/>
              <a:lumOff val="80000"/>
            </a:schemeClr>
          </a:solidFill>
          <a:ln>
            <a:solidFill>
              <a:schemeClr val="tx1"/>
            </a:solidFill>
          </a:ln>
        </p:spPr>
        <p:txBody>
          <a:bodyPr wrap="square">
            <a:spAutoFit/>
          </a:bodyPr>
          <a:lstStyle/>
          <a:p>
            <a:r>
              <a:rPr lang="en-US" sz="1200" b="1" dirty="0">
                <a:latin typeface="Calibri" panose="020F0502020204030204" pitchFamily="34" charset="0"/>
              </a:rPr>
              <a:t>MIE Transition to Experimental Ops: </a:t>
            </a:r>
          </a:p>
          <a:p>
            <a:r>
              <a:rPr lang="en-US" sz="1200" b="1" dirty="0">
                <a:latin typeface="Calibri" panose="020F0502020204030204" pitchFamily="34" charset="0"/>
              </a:rPr>
              <a:t>DESI, LZ, </a:t>
            </a:r>
            <a:r>
              <a:rPr lang="en-US" sz="1200" b="1" dirty="0" err="1">
                <a:latin typeface="Calibri" panose="020F0502020204030204" pitchFamily="34" charset="0"/>
              </a:rPr>
              <a:t>LSSTCam</a:t>
            </a:r>
            <a:r>
              <a:rPr lang="en-US" sz="1200" b="1" dirty="0">
                <a:latin typeface="Calibri" panose="020F0502020204030204" pitchFamily="34" charset="0"/>
              </a:rPr>
              <a:t> &amp; Vera Rubin Observatory, and  SuperCDMS-SNOLAB. </a:t>
            </a:r>
          </a:p>
          <a:p>
            <a:endParaRPr lang="en-US" sz="1200" b="1" dirty="0">
              <a:latin typeface="Calibri" panose="020F0502020204030204" pitchFamily="34" charset="0"/>
            </a:endParaRPr>
          </a:p>
          <a:p>
            <a:r>
              <a:rPr lang="en-US" sz="1200" b="1" dirty="0">
                <a:latin typeface="Calibri" panose="020F0502020204030204" pitchFamily="34" charset="0"/>
              </a:rPr>
              <a:t>SURF refurbishment.</a:t>
            </a:r>
          </a:p>
          <a:p>
            <a:endParaRPr lang="en-US" sz="1200" b="1" dirty="0">
              <a:latin typeface="Calibri" panose="020F0502020204030204" pitchFamily="34" charset="0"/>
            </a:endParaRPr>
          </a:p>
          <a:p>
            <a:r>
              <a:rPr lang="en-US" sz="1200" b="1" dirty="0">
                <a:latin typeface="Calibri" panose="020F0502020204030204" pitchFamily="34" charset="0"/>
              </a:rPr>
              <a:t>Increase to SC User Facilities: </a:t>
            </a:r>
          </a:p>
          <a:p>
            <a:r>
              <a:rPr lang="en-US" sz="1200" b="1" dirty="0">
                <a:latin typeface="Calibri" panose="020F0502020204030204" pitchFamily="34" charset="0"/>
              </a:rPr>
              <a:t>Fermilab Acc. Complex, BNL ATF, SLAC FACET-II</a:t>
            </a:r>
          </a:p>
        </p:txBody>
      </p:sp>
      <p:sp>
        <p:nvSpPr>
          <p:cNvPr id="10" name="Arrow: Down 9">
            <a:extLst>
              <a:ext uri="{FF2B5EF4-FFF2-40B4-BE49-F238E27FC236}">
                <a16:creationId xmlns:a16="http://schemas.microsoft.com/office/drawing/2014/main" id="{9E4FE80F-4DAC-44C7-A450-39EBE0D10EAE}"/>
              </a:ext>
            </a:extLst>
          </p:cNvPr>
          <p:cNvSpPr/>
          <p:nvPr/>
        </p:nvSpPr>
        <p:spPr>
          <a:xfrm rot="16200000">
            <a:off x="7610811" y="2088540"/>
            <a:ext cx="365125" cy="597716"/>
          </a:xfrm>
          <a:prstGeom prst="downArrow">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9930F417-E526-4CD8-A2E5-6B8CB8536397}"/>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26287923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C4211-23E8-4710-996C-50FF0C8A77FE}"/>
              </a:ext>
            </a:extLst>
          </p:cNvPr>
          <p:cNvSpPr>
            <a:spLocks noGrp="1"/>
          </p:cNvSpPr>
          <p:nvPr>
            <p:ph type="title"/>
          </p:nvPr>
        </p:nvSpPr>
        <p:spPr/>
        <p:txBody>
          <a:bodyPr/>
          <a:lstStyle/>
          <a:p>
            <a:r>
              <a:rPr lang="en-US" dirty="0"/>
              <a:t>HEP Research ($k) FY 2011-2020</a:t>
            </a:r>
          </a:p>
        </p:txBody>
      </p:sp>
      <p:sp>
        <p:nvSpPr>
          <p:cNvPr id="5" name="Footer Placeholder 4">
            <a:extLst>
              <a:ext uri="{FF2B5EF4-FFF2-40B4-BE49-F238E27FC236}">
                <a16:creationId xmlns:a16="http://schemas.microsoft.com/office/drawing/2014/main" id="{85002A68-780D-4B26-8629-D5751BAB159B}"/>
              </a:ext>
            </a:extLst>
          </p:cNvPr>
          <p:cNvSpPr>
            <a:spLocks noGrp="1"/>
          </p:cNvSpPr>
          <p:nvPr>
            <p:ph type="ftr" sz="quarter" idx="11"/>
          </p:nvPr>
        </p:nvSpPr>
        <p:spPr/>
        <p:txBody>
          <a:bodyPr/>
          <a:lstStyle/>
          <a:p>
            <a:r>
              <a:rPr lang="en-US"/>
              <a:t>HEP @ 53rd Annual Users Mtg</a:t>
            </a:r>
            <a:endParaRPr lang="en-US" dirty="0"/>
          </a:p>
        </p:txBody>
      </p:sp>
      <p:sp>
        <p:nvSpPr>
          <p:cNvPr id="6" name="Slide Number Placeholder 5">
            <a:extLst>
              <a:ext uri="{FF2B5EF4-FFF2-40B4-BE49-F238E27FC236}">
                <a16:creationId xmlns:a16="http://schemas.microsoft.com/office/drawing/2014/main" id="{00D12A5B-E55C-4D5A-BAD0-10B2D5F4DB11}"/>
              </a:ext>
            </a:extLst>
          </p:cNvPr>
          <p:cNvSpPr>
            <a:spLocks noGrp="1"/>
          </p:cNvSpPr>
          <p:nvPr>
            <p:ph type="sldNum" sz="quarter" idx="12"/>
          </p:nvPr>
        </p:nvSpPr>
        <p:spPr/>
        <p:txBody>
          <a:bodyPr/>
          <a:lstStyle/>
          <a:p>
            <a:fld id="{600448BA-62AF-4340-AB5F-316C0E06117B}" type="slidenum">
              <a:rPr lang="en-US" smtClean="0"/>
              <a:pPr/>
              <a:t>75</a:t>
            </a:fld>
            <a:endParaRPr lang="en-US" dirty="0"/>
          </a:p>
        </p:txBody>
      </p:sp>
      <p:graphicFrame>
        <p:nvGraphicFramePr>
          <p:cNvPr id="7" name="Content Placeholder 6">
            <a:extLst>
              <a:ext uri="{FF2B5EF4-FFF2-40B4-BE49-F238E27FC236}">
                <a16:creationId xmlns:a16="http://schemas.microsoft.com/office/drawing/2014/main" id="{00000000-0008-0000-0200-000002000000}"/>
              </a:ext>
            </a:extLst>
          </p:cNvPr>
          <p:cNvGraphicFramePr>
            <a:graphicFrameLocks noGrp="1"/>
          </p:cNvGraphicFramePr>
          <p:nvPr>
            <p:ph idx="1"/>
          </p:nvPr>
        </p:nvGraphicFramePr>
        <p:xfrm>
          <a:off x="411061" y="1017590"/>
          <a:ext cx="8674216" cy="5221287"/>
        </p:xfrm>
        <a:graphic>
          <a:graphicData uri="http://schemas.openxmlformats.org/drawingml/2006/chart">
            <c:chart xmlns:c="http://schemas.openxmlformats.org/drawingml/2006/chart" xmlns:r="http://schemas.openxmlformats.org/officeDocument/2006/relationships" r:id="rId2"/>
          </a:graphicData>
        </a:graphic>
      </p:graphicFrame>
      <p:sp>
        <p:nvSpPr>
          <p:cNvPr id="10" name="Arrow: Down 9">
            <a:extLst>
              <a:ext uri="{FF2B5EF4-FFF2-40B4-BE49-F238E27FC236}">
                <a16:creationId xmlns:a16="http://schemas.microsoft.com/office/drawing/2014/main" id="{A5AC1334-5A7B-4D17-8069-6B3A94171882}"/>
              </a:ext>
            </a:extLst>
          </p:cNvPr>
          <p:cNvSpPr/>
          <p:nvPr/>
        </p:nvSpPr>
        <p:spPr>
          <a:xfrm>
            <a:off x="3540156" y="1224795"/>
            <a:ext cx="1830227" cy="3556931"/>
          </a:xfrm>
          <a:prstGeom prst="downArrow">
            <a:avLst>
              <a:gd name="adj1" fmla="val 50000"/>
              <a:gd name="adj2" fmla="val 28457"/>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1" dirty="0">
                <a:solidFill>
                  <a:srgbClr val="FF0000"/>
                </a:solidFill>
              </a:rPr>
              <a:t>-87M</a:t>
            </a:r>
          </a:p>
          <a:p>
            <a:pPr algn="ctr"/>
            <a:r>
              <a:rPr lang="en-US" sz="1000" b="1" dirty="0">
                <a:solidFill>
                  <a:srgbClr val="FF0000"/>
                </a:solidFill>
              </a:rPr>
              <a:t>FY11 to FY16 for Research</a:t>
            </a:r>
          </a:p>
          <a:p>
            <a:pPr algn="ctr"/>
            <a:endParaRPr lang="en-US" sz="1000" b="1" dirty="0">
              <a:solidFill>
                <a:srgbClr val="FF0000"/>
              </a:solidFill>
            </a:endParaRPr>
          </a:p>
          <a:p>
            <a:pPr algn="ctr"/>
            <a:endParaRPr lang="en-US" sz="1000" b="1" dirty="0">
              <a:solidFill>
                <a:srgbClr val="FF0000"/>
              </a:solidFill>
            </a:endParaRPr>
          </a:p>
          <a:p>
            <a:pPr algn="ctr"/>
            <a:endParaRPr lang="en-US" sz="1050" b="1" dirty="0">
              <a:solidFill>
                <a:schemeClr val="tx1"/>
              </a:solidFill>
            </a:endParaRPr>
          </a:p>
          <a:p>
            <a:pPr algn="ctr"/>
            <a:r>
              <a:rPr lang="en-US" sz="900" b="1" dirty="0">
                <a:solidFill>
                  <a:schemeClr val="tx1"/>
                </a:solidFill>
              </a:rPr>
              <a:t>MIEs </a:t>
            </a:r>
          </a:p>
          <a:p>
            <a:pPr algn="ctr"/>
            <a:r>
              <a:rPr lang="en-US" sz="900" b="1" dirty="0">
                <a:solidFill>
                  <a:schemeClr val="tx1"/>
                </a:solidFill>
              </a:rPr>
              <a:t>+56M from FY11 ($103M) to FY16</a:t>
            </a:r>
          </a:p>
          <a:p>
            <a:pPr algn="ctr"/>
            <a:r>
              <a:rPr lang="en-US" sz="900" b="1" dirty="0">
                <a:solidFill>
                  <a:schemeClr val="tx1"/>
                </a:solidFill>
              </a:rPr>
              <a:t>($159M)</a:t>
            </a:r>
          </a:p>
          <a:p>
            <a:pPr algn="ctr"/>
            <a:endParaRPr lang="en-US" sz="900" b="1" dirty="0">
              <a:solidFill>
                <a:schemeClr val="tx1"/>
              </a:solidFill>
            </a:endParaRPr>
          </a:p>
          <a:p>
            <a:pPr algn="ctr"/>
            <a:r>
              <a:rPr lang="en-US" sz="900" b="1" dirty="0">
                <a:solidFill>
                  <a:schemeClr val="tx1"/>
                </a:solidFill>
              </a:rPr>
              <a:t>LICs </a:t>
            </a:r>
          </a:p>
          <a:p>
            <a:pPr algn="ctr"/>
            <a:r>
              <a:rPr lang="en-US" sz="900" b="1" dirty="0">
                <a:solidFill>
                  <a:schemeClr val="tx1"/>
                </a:solidFill>
              </a:rPr>
              <a:t>+66M from FY11 ($0) to FY16</a:t>
            </a:r>
          </a:p>
          <a:p>
            <a:pPr algn="ctr"/>
            <a:r>
              <a:rPr lang="en-US" sz="900" b="1" dirty="0">
                <a:solidFill>
                  <a:schemeClr val="tx1"/>
                </a:solidFill>
              </a:rPr>
              <a:t>($66M)</a:t>
            </a:r>
          </a:p>
          <a:p>
            <a:pPr algn="ctr"/>
            <a:endParaRPr lang="en-US" sz="1050" b="1" dirty="0">
              <a:solidFill>
                <a:schemeClr val="tx1"/>
              </a:solidFill>
            </a:endParaRPr>
          </a:p>
        </p:txBody>
      </p:sp>
      <p:sp>
        <p:nvSpPr>
          <p:cNvPr id="3" name="Rectangle: Rounded Corners 2">
            <a:extLst>
              <a:ext uri="{FF2B5EF4-FFF2-40B4-BE49-F238E27FC236}">
                <a16:creationId xmlns:a16="http://schemas.microsoft.com/office/drawing/2014/main" id="{96F73BA6-3D2A-4C0A-A074-786997E20515}"/>
              </a:ext>
            </a:extLst>
          </p:cNvPr>
          <p:cNvSpPr/>
          <p:nvPr/>
        </p:nvSpPr>
        <p:spPr>
          <a:xfrm>
            <a:off x="6674071" y="2217685"/>
            <a:ext cx="2217683" cy="2837793"/>
          </a:xfrm>
          <a:prstGeom prst="roundRect">
            <a:avLst/>
          </a:prstGeom>
          <a:noFill/>
          <a:ln w="412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7F39B04-E3AB-40B5-8772-1364254D5400}"/>
              </a:ext>
            </a:extLst>
          </p:cNvPr>
          <p:cNvSpPr txBox="1"/>
          <p:nvPr/>
        </p:nvSpPr>
        <p:spPr>
          <a:xfrm>
            <a:off x="6355044" y="1575379"/>
            <a:ext cx="2730235" cy="584775"/>
          </a:xfrm>
          <a:prstGeom prst="rect">
            <a:avLst/>
          </a:prstGeom>
          <a:noFill/>
        </p:spPr>
        <p:txBody>
          <a:bodyPr wrap="none" rtlCol="0">
            <a:spAutoFit/>
          </a:bodyPr>
          <a:lstStyle/>
          <a:p>
            <a:pPr algn="ctr"/>
            <a:r>
              <a:rPr lang="en-US" b="1" dirty="0">
                <a:solidFill>
                  <a:srgbClr val="C00000"/>
                </a:solidFill>
              </a:rPr>
              <a:t>Research Growth</a:t>
            </a:r>
          </a:p>
          <a:p>
            <a:pPr algn="ctr"/>
            <a:r>
              <a:rPr lang="en-US" sz="1400" b="1" dirty="0"/>
              <a:t>Driven by QIS and AI/ML</a:t>
            </a:r>
          </a:p>
        </p:txBody>
      </p:sp>
      <p:sp>
        <p:nvSpPr>
          <p:cNvPr id="8" name="Date Placeholder 7">
            <a:extLst>
              <a:ext uri="{FF2B5EF4-FFF2-40B4-BE49-F238E27FC236}">
                <a16:creationId xmlns:a16="http://schemas.microsoft.com/office/drawing/2014/main" id="{B8F1D2A0-A849-40D5-B5DB-D7B10B9BD7EE}"/>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12457044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C4211-23E8-4710-996C-50FF0C8A77FE}"/>
              </a:ext>
            </a:extLst>
          </p:cNvPr>
          <p:cNvSpPr>
            <a:spLocks noGrp="1"/>
          </p:cNvSpPr>
          <p:nvPr>
            <p:ph type="title"/>
          </p:nvPr>
        </p:nvSpPr>
        <p:spPr/>
        <p:txBody>
          <a:bodyPr/>
          <a:lstStyle/>
          <a:p>
            <a:r>
              <a:rPr lang="en-US" dirty="0"/>
              <a:t>HEP Research ($k) FY 2014-2020</a:t>
            </a:r>
          </a:p>
        </p:txBody>
      </p:sp>
      <p:sp>
        <p:nvSpPr>
          <p:cNvPr id="5" name="Footer Placeholder 4">
            <a:extLst>
              <a:ext uri="{FF2B5EF4-FFF2-40B4-BE49-F238E27FC236}">
                <a16:creationId xmlns:a16="http://schemas.microsoft.com/office/drawing/2014/main" id="{85002A68-780D-4B26-8629-D5751BAB159B}"/>
              </a:ext>
            </a:extLst>
          </p:cNvPr>
          <p:cNvSpPr>
            <a:spLocks noGrp="1"/>
          </p:cNvSpPr>
          <p:nvPr>
            <p:ph type="ftr" sz="quarter" idx="11"/>
          </p:nvPr>
        </p:nvSpPr>
        <p:spPr/>
        <p:txBody>
          <a:bodyPr/>
          <a:lstStyle/>
          <a:p>
            <a:r>
              <a:rPr lang="en-US" dirty="0"/>
              <a:t>HEP @ 53rd Annual Users Mtg</a:t>
            </a:r>
          </a:p>
        </p:txBody>
      </p:sp>
      <p:sp>
        <p:nvSpPr>
          <p:cNvPr id="6" name="Slide Number Placeholder 5">
            <a:extLst>
              <a:ext uri="{FF2B5EF4-FFF2-40B4-BE49-F238E27FC236}">
                <a16:creationId xmlns:a16="http://schemas.microsoft.com/office/drawing/2014/main" id="{00D12A5B-E55C-4D5A-BAD0-10B2D5F4DB11}"/>
              </a:ext>
            </a:extLst>
          </p:cNvPr>
          <p:cNvSpPr>
            <a:spLocks noGrp="1"/>
          </p:cNvSpPr>
          <p:nvPr>
            <p:ph type="sldNum" sz="quarter" idx="12"/>
          </p:nvPr>
        </p:nvSpPr>
        <p:spPr/>
        <p:txBody>
          <a:bodyPr/>
          <a:lstStyle/>
          <a:p>
            <a:fld id="{600448BA-62AF-4340-AB5F-316C0E06117B}" type="slidenum">
              <a:rPr lang="en-US" smtClean="0"/>
              <a:pPr/>
              <a:t>76</a:t>
            </a:fld>
            <a:endParaRPr lang="en-US" dirty="0"/>
          </a:p>
        </p:txBody>
      </p:sp>
      <p:graphicFrame>
        <p:nvGraphicFramePr>
          <p:cNvPr id="7" name="Content Placeholder 6">
            <a:extLst>
              <a:ext uri="{FF2B5EF4-FFF2-40B4-BE49-F238E27FC236}">
                <a16:creationId xmlns:a16="http://schemas.microsoft.com/office/drawing/2014/main" id="{00000000-0008-0000-0200-000002000000}"/>
              </a:ext>
            </a:extLst>
          </p:cNvPr>
          <p:cNvGraphicFramePr>
            <a:graphicFrameLocks noGrp="1"/>
          </p:cNvGraphicFramePr>
          <p:nvPr>
            <p:ph idx="1"/>
          </p:nvPr>
        </p:nvGraphicFramePr>
        <p:xfrm>
          <a:off x="411061" y="1017590"/>
          <a:ext cx="8674216" cy="5221287"/>
        </p:xfrm>
        <a:graphic>
          <a:graphicData uri="http://schemas.openxmlformats.org/drawingml/2006/chart">
            <c:chart xmlns:c="http://schemas.openxmlformats.org/drawingml/2006/chart" xmlns:r="http://schemas.openxmlformats.org/officeDocument/2006/relationships" r:id="rId2"/>
          </a:graphicData>
        </a:graphic>
      </p:graphicFrame>
      <p:sp>
        <p:nvSpPr>
          <p:cNvPr id="8" name="Arrow: Up 7">
            <a:extLst>
              <a:ext uri="{FF2B5EF4-FFF2-40B4-BE49-F238E27FC236}">
                <a16:creationId xmlns:a16="http://schemas.microsoft.com/office/drawing/2014/main" id="{9804EEC9-3249-4961-BD4E-6BBD6CE95EEB}"/>
              </a:ext>
            </a:extLst>
          </p:cNvPr>
          <p:cNvSpPr/>
          <p:nvPr/>
        </p:nvSpPr>
        <p:spPr>
          <a:xfrm>
            <a:off x="3706596" y="1627466"/>
            <a:ext cx="1730811" cy="1967211"/>
          </a:xfrm>
          <a:prstGeom prst="upArrow">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1" dirty="0">
                <a:solidFill>
                  <a:schemeClr val="accent1"/>
                </a:solidFill>
              </a:rPr>
              <a:t>+48.5M </a:t>
            </a:r>
          </a:p>
          <a:p>
            <a:pPr algn="ctr"/>
            <a:r>
              <a:rPr lang="en-US" sz="1000" b="1" dirty="0">
                <a:solidFill>
                  <a:schemeClr val="accent1"/>
                </a:solidFill>
              </a:rPr>
              <a:t>FY17 to FY20</a:t>
            </a:r>
          </a:p>
          <a:p>
            <a:pPr algn="ctr"/>
            <a:endParaRPr lang="en-US" sz="600" b="1" dirty="0">
              <a:solidFill>
                <a:schemeClr val="tx1"/>
              </a:solidFill>
            </a:endParaRPr>
          </a:p>
          <a:p>
            <a:pPr algn="ctr"/>
            <a:r>
              <a:rPr lang="en-US" sz="900" b="1" dirty="0">
                <a:solidFill>
                  <a:schemeClr val="tx1"/>
                </a:solidFill>
              </a:rPr>
              <a:t>QIS +38.5M</a:t>
            </a:r>
          </a:p>
          <a:p>
            <a:pPr algn="ctr"/>
            <a:endParaRPr lang="en-US" sz="900" b="1" dirty="0">
              <a:solidFill>
                <a:schemeClr val="tx1"/>
              </a:solidFill>
            </a:endParaRPr>
          </a:p>
          <a:p>
            <a:pPr algn="ctr"/>
            <a:r>
              <a:rPr lang="en-US" sz="900" b="1" dirty="0">
                <a:solidFill>
                  <a:schemeClr val="tx1"/>
                </a:solidFill>
              </a:rPr>
              <a:t>AI/ML </a:t>
            </a:r>
          </a:p>
          <a:p>
            <a:pPr algn="ctr"/>
            <a:r>
              <a:rPr lang="en-US" sz="900" b="1" dirty="0">
                <a:solidFill>
                  <a:schemeClr val="tx1"/>
                </a:solidFill>
              </a:rPr>
              <a:t>+10M</a:t>
            </a:r>
          </a:p>
        </p:txBody>
      </p:sp>
      <p:sp>
        <p:nvSpPr>
          <p:cNvPr id="3" name="Date Placeholder 2">
            <a:extLst>
              <a:ext uri="{FF2B5EF4-FFF2-40B4-BE49-F238E27FC236}">
                <a16:creationId xmlns:a16="http://schemas.microsoft.com/office/drawing/2014/main" id="{BC5DD6C4-B888-4DFF-894A-ACC7BEC60A63}"/>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410002928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279" y="4"/>
            <a:ext cx="4243275" cy="902525"/>
          </a:xfrm>
        </p:spPr>
        <p:txBody>
          <a:bodyPr>
            <a:noAutofit/>
          </a:bodyPr>
          <a:lstStyle/>
          <a:p>
            <a:r>
              <a:rPr lang="en-US" sz="2800" dirty="0"/>
              <a:t>Procurement Requests (aka Grants)</a:t>
            </a:r>
          </a:p>
        </p:txBody>
      </p:sp>
      <p:sp>
        <p:nvSpPr>
          <p:cNvPr id="6" name="Footer Placeholder 5"/>
          <p:cNvSpPr>
            <a:spLocks noGrp="1"/>
          </p:cNvSpPr>
          <p:nvPr>
            <p:ph type="ftr" sz="quarter" idx="11"/>
          </p:nvPr>
        </p:nvSpPr>
        <p:spPr/>
        <p:txBody>
          <a:bodyPr/>
          <a:lstStyle/>
          <a:p>
            <a:r>
              <a:rPr lang="en-US"/>
              <a:t>HEP @ 53rd Annual Users Mtg</a:t>
            </a:r>
            <a:endParaRPr lang="en-US" dirty="0"/>
          </a:p>
        </p:txBody>
      </p:sp>
      <p:sp>
        <p:nvSpPr>
          <p:cNvPr id="7" name="Slide Number Placeholder 6"/>
          <p:cNvSpPr>
            <a:spLocks noGrp="1"/>
          </p:cNvSpPr>
          <p:nvPr>
            <p:ph type="sldNum" sz="quarter" idx="12"/>
          </p:nvPr>
        </p:nvSpPr>
        <p:spPr/>
        <p:txBody>
          <a:bodyPr/>
          <a:lstStyle/>
          <a:p>
            <a:fld id="{26CA2777-A89F-4130-B308-73BB65955918}" type="slidenum">
              <a:rPr lang="en-US" smtClean="0"/>
              <a:pPr/>
              <a:t>77</a:t>
            </a:fld>
            <a:endParaRPr lang="en-US" dirty="0"/>
          </a:p>
        </p:txBody>
      </p:sp>
      <p:graphicFrame>
        <p:nvGraphicFramePr>
          <p:cNvPr id="5" name="Table 4">
            <a:extLst>
              <a:ext uri="{FF2B5EF4-FFF2-40B4-BE49-F238E27FC236}">
                <a16:creationId xmlns:a16="http://schemas.microsoft.com/office/drawing/2014/main" id="{AAE441E9-60CC-4570-AD48-50804EB6557F}"/>
              </a:ext>
            </a:extLst>
          </p:cNvPr>
          <p:cNvGraphicFramePr>
            <a:graphicFrameLocks noGrp="1"/>
          </p:cNvGraphicFramePr>
          <p:nvPr/>
        </p:nvGraphicFramePr>
        <p:xfrm>
          <a:off x="4907560" y="2718033"/>
          <a:ext cx="208280" cy="297180"/>
        </p:xfrm>
        <a:graphic>
          <a:graphicData uri="http://schemas.openxmlformats.org/drawingml/2006/table">
            <a:tbl>
              <a:tblPr/>
              <a:tblGrid>
                <a:gridCol w="208280">
                  <a:extLst>
                    <a:ext uri="{9D8B030D-6E8A-4147-A177-3AD203B41FA5}">
                      <a16:colId xmlns:a16="http://schemas.microsoft.com/office/drawing/2014/main" val="2504317403"/>
                    </a:ext>
                  </a:extLst>
                </a:gridCol>
              </a:tblGrid>
              <a:tr h="117446">
                <a:tc>
                  <a:txBody>
                    <a:bodyPr/>
                    <a:lstStyle/>
                    <a:p>
                      <a:endParaRPr lang="en-US" dirty="0"/>
                    </a:p>
                  </a:txBody>
                  <a:tcPr>
                    <a:lnL w="12700" cmpd="sng">
                      <a:solidFill>
                        <a:schemeClr val="bg1"/>
                      </a:solidFill>
                      <a:prstDash val="solid"/>
                    </a:lnL>
                    <a:lnR w="12700" cmpd="sng">
                      <a:solidFill>
                        <a:schemeClr val="bg1"/>
                      </a:solidFill>
                      <a:prstDash val="solid"/>
                    </a:lnR>
                    <a:lnT w="12700" cmpd="sng">
                      <a:solidFill>
                        <a:schemeClr val="bg1"/>
                      </a:solidFill>
                      <a:prstDash val="solid"/>
                    </a:lnT>
                    <a:lnB w="12700" cmpd="sng">
                      <a:solidFill>
                        <a:schemeClr val="bg1"/>
                      </a:solidFill>
                      <a:prstDash val="solid"/>
                    </a:lnB>
                  </a:tcPr>
                </a:tc>
                <a:extLst>
                  <a:ext uri="{0D108BD9-81ED-4DB2-BD59-A6C34878D82A}">
                    <a16:rowId xmlns:a16="http://schemas.microsoft.com/office/drawing/2014/main" val="2460189060"/>
                  </a:ext>
                </a:extLst>
              </a:tr>
            </a:tbl>
          </a:graphicData>
        </a:graphic>
      </p:graphicFrame>
      <p:graphicFrame>
        <p:nvGraphicFramePr>
          <p:cNvPr id="12" name="Chart 11">
            <a:extLst>
              <a:ext uri="{FF2B5EF4-FFF2-40B4-BE49-F238E27FC236}">
                <a16:creationId xmlns:a16="http://schemas.microsoft.com/office/drawing/2014/main" id="{00000000-0008-0000-0000-000007000000}"/>
              </a:ext>
            </a:extLst>
          </p:cNvPr>
          <p:cNvGraphicFramePr>
            <a:graphicFrameLocks/>
          </p:cNvGraphicFramePr>
          <p:nvPr/>
        </p:nvGraphicFramePr>
        <p:xfrm>
          <a:off x="4324865" y="1"/>
          <a:ext cx="4812192" cy="382562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ontent Placeholder 8">
            <a:extLst>
              <a:ext uri="{FF2B5EF4-FFF2-40B4-BE49-F238E27FC236}">
                <a16:creationId xmlns:a16="http://schemas.microsoft.com/office/drawing/2014/main" id="{9CC47709-961E-4CE8-9FDA-EB87856C2903}"/>
              </a:ext>
            </a:extLst>
          </p:cNvPr>
          <p:cNvGraphicFramePr>
            <a:graphicFrameLocks/>
          </p:cNvGraphicFramePr>
          <p:nvPr/>
        </p:nvGraphicFramePr>
        <p:xfrm>
          <a:off x="1946246" y="3843634"/>
          <a:ext cx="7063580" cy="2329339"/>
        </p:xfrm>
        <a:graphic>
          <a:graphicData uri="http://schemas.openxmlformats.org/drawingml/2006/table">
            <a:tbl>
              <a:tblPr firstRow="1" firstCol="1" bandCol="1">
                <a:tableStyleId>{5C22544A-7EE6-4342-B048-85BDC9FD1C3A}</a:tableStyleId>
              </a:tblPr>
              <a:tblGrid>
                <a:gridCol w="2424418">
                  <a:extLst>
                    <a:ext uri="{9D8B030D-6E8A-4147-A177-3AD203B41FA5}">
                      <a16:colId xmlns:a16="http://schemas.microsoft.com/office/drawing/2014/main" val="20000"/>
                    </a:ext>
                  </a:extLst>
                </a:gridCol>
                <a:gridCol w="964734">
                  <a:extLst>
                    <a:ext uri="{9D8B030D-6E8A-4147-A177-3AD203B41FA5}">
                      <a16:colId xmlns:a16="http://schemas.microsoft.com/office/drawing/2014/main" val="20001"/>
                    </a:ext>
                  </a:extLst>
                </a:gridCol>
                <a:gridCol w="830510">
                  <a:extLst>
                    <a:ext uri="{9D8B030D-6E8A-4147-A177-3AD203B41FA5}">
                      <a16:colId xmlns:a16="http://schemas.microsoft.com/office/drawing/2014/main" val="1833782244"/>
                    </a:ext>
                  </a:extLst>
                </a:gridCol>
                <a:gridCol w="1409351">
                  <a:extLst>
                    <a:ext uri="{9D8B030D-6E8A-4147-A177-3AD203B41FA5}">
                      <a16:colId xmlns:a16="http://schemas.microsoft.com/office/drawing/2014/main" val="20002"/>
                    </a:ext>
                  </a:extLst>
                </a:gridCol>
                <a:gridCol w="1434567">
                  <a:extLst>
                    <a:ext uri="{9D8B030D-6E8A-4147-A177-3AD203B41FA5}">
                      <a16:colId xmlns:a16="http://schemas.microsoft.com/office/drawing/2014/main" val="2139643027"/>
                    </a:ext>
                  </a:extLst>
                </a:gridCol>
              </a:tblGrid>
              <a:tr h="430435">
                <a:tc>
                  <a:txBody>
                    <a:bodyPr/>
                    <a:lstStyle/>
                    <a:p>
                      <a:pPr marL="0" marR="0" lvl="0" indent="0" algn="l" defTabSz="685800" rtl="0" eaLnBrk="1" fontAlgn="auto" latinLnBrk="0" hangingPunct="1">
                        <a:lnSpc>
                          <a:spcPct val="105000"/>
                        </a:lnSpc>
                        <a:spcBef>
                          <a:spcPts val="0"/>
                        </a:spcBef>
                        <a:spcAft>
                          <a:spcPts val="0"/>
                        </a:spcAft>
                        <a:buClrTx/>
                        <a:buSzTx/>
                        <a:buFontTx/>
                        <a:buNone/>
                        <a:tabLst/>
                        <a:defRPr/>
                      </a:pPr>
                      <a:r>
                        <a:rPr lang="en-US" sz="1200" dirty="0">
                          <a:effectLst/>
                        </a:rPr>
                        <a:t> </a:t>
                      </a:r>
                      <a:r>
                        <a:rPr lang="en-US" sz="1400" dirty="0">
                          <a:effectLst/>
                        </a:rPr>
                        <a:t>Office of High Energy Physics</a:t>
                      </a:r>
                      <a:endParaRPr lang="en-US" sz="1200" dirty="0">
                        <a:effectLst/>
                        <a:latin typeface="+mn-lt"/>
                        <a:ea typeface="Calibri" panose="020F0502020204030204" pitchFamily="34" charset="0"/>
                      </a:endParaRPr>
                    </a:p>
                  </a:txBody>
                  <a:tcPr marL="32434" marR="32434" marT="0" marB="0"/>
                </a:tc>
                <a:tc gridSpan="2">
                  <a:txBody>
                    <a:bodyPr/>
                    <a:lstStyle/>
                    <a:p>
                      <a:pPr marL="0" marR="0" algn="ctr">
                        <a:lnSpc>
                          <a:spcPct val="105000"/>
                        </a:lnSpc>
                        <a:spcBef>
                          <a:spcPts val="0"/>
                        </a:spcBef>
                        <a:spcAft>
                          <a:spcPts val="0"/>
                        </a:spcAft>
                      </a:pPr>
                      <a:r>
                        <a:rPr lang="en-US" sz="1200" dirty="0">
                          <a:effectLst/>
                        </a:rPr>
                        <a:t># of Procurement Requests</a:t>
                      </a:r>
                      <a:endParaRPr lang="en-US" sz="1200" dirty="0">
                        <a:effectLst/>
                        <a:latin typeface="+mn-lt"/>
                        <a:ea typeface="Calibri" panose="020F0502020204030204" pitchFamily="34" charset="0"/>
                      </a:endParaRPr>
                    </a:p>
                  </a:txBody>
                  <a:tcPr marL="32434" marR="32434" marT="0" marB="0"/>
                </a:tc>
                <a:tc hMerge="1">
                  <a:txBody>
                    <a:bodyPr/>
                    <a:lstStyle/>
                    <a:p>
                      <a:pPr marL="0" marR="0" algn="ctr">
                        <a:lnSpc>
                          <a:spcPct val="105000"/>
                        </a:lnSpc>
                        <a:spcBef>
                          <a:spcPts val="0"/>
                        </a:spcBef>
                        <a:spcAft>
                          <a:spcPts val="0"/>
                        </a:spcAft>
                      </a:pPr>
                      <a:endParaRPr lang="en-US" sz="1200" dirty="0">
                        <a:effectLst/>
                        <a:latin typeface="+mn-lt"/>
                        <a:ea typeface="Calibri" panose="020F0502020204030204" pitchFamily="34" charset="0"/>
                      </a:endParaRPr>
                    </a:p>
                  </a:txBody>
                  <a:tcPr marL="32434" marR="32434" marT="0" marB="0"/>
                </a:tc>
                <a:tc gridSpan="2">
                  <a:txBody>
                    <a:bodyPr/>
                    <a:lstStyle/>
                    <a:p>
                      <a:pPr marL="0" marR="0" algn="ctr">
                        <a:lnSpc>
                          <a:spcPct val="105000"/>
                        </a:lnSpc>
                        <a:spcBef>
                          <a:spcPts val="0"/>
                        </a:spcBef>
                        <a:spcAft>
                          <a:spcPts val="0"/>
                        </a:spcAft>
                      </a:pPr>
                      <a:r>
                        <a:rPr lang="en-US" sz="1200" dirty="0">
                          <a:effectLst/>
                        </a:rPr>
                        <a:t>Funds</a:t>
                      </a:r>
                      <a:r>
                        <a:rPr lang="en-US" sz="1200" baseline="0" dirty="0">
                          <a:effectLst/>
                        </a:rPr>
                        <a:t> Awarded</a:t>
                      </a:r>
                      <a:endParaRPr lang="en-US" sz="1200" dirty="0">
                        <a:effectLst/>
                        <a:latin typeface="+mn-lt"/>
                        <a:ea typeface="Calibri" panose="020F0502020204030204" pitchFamily="34" charset="0"/>
                      </a:endParaRPr>
                    </a:p>
                  </a:txBody>
                  <a:tcPr marL="32434" marR="32434" marT="0" marB="0"/>
                </a:tc>
                <a:tc hMerge="1">
                  <a:txBody>
                    <a:bodyPr/>
                    <a:lstStyle/>
                    <a:p>
                      <a:pPr marL="0" marR="0" algn="ctr">
                        <a:lnSpc>
                          <a:spcPct val="105000"/>
                        </a:lnSpc>
                        <a:spcBef>
                          <a:spcPts val="0"/>
                        </a:spcBef>
                        <a:spcAft>
                          <a:spcPts val="0"/>
                        </a:spcAft>
                      </a:pPr>
                      <a:endParaRPr lang="en-US" sz="1200" dirty="0">
                        <a:effectLst/>
                        <a:latin typeface="+mn-lt"/>
                        <a:ea typeface="Calibri" panose="020F0502020204030204" pitchFamily="34" charset="0"/>
                      </a:endParaRPr>
                    </a:p>
                  </a:txBody>
                  <a:tcPr marL="32434" marR="32434" marT="0" marB="0"/>
                </a:tc>
                <a:extLst>
                  <a:ext uri="{0D108BD9-81ED-4DB2-BD59-A6C34878D82A}">
                    <a16:rowId xmlns:a16="http://schemas.microsoft.com/office/drawing/2014/main" val="10000"/>
                  </a:ext>
                </a:extLst>
              </a:tr>
              <a:tr h="237363">
                <a:tc>
                  <a:txBody>
                    <a:bodyPr/>
                    <a:lstStyle/>
                    <a:p>
                      <a:pPr marL="0" marR="0" lvl="0" indent="0" algn="l" defTabSz="685800" rtl="0" eaLnBrk="1" fontAlgn="auto" latinLnBrk="0" hangingPunct="1">
                        <a:lnSpc>
                          <a:spcPct val="150000"/>
                        </a:lnSpc>
                        <a:spcBef>
                          <a:spcPts val="600"/>
                        </a:spcBef>
                        <a:spcAft>
                          <a:spcPts val="0"/>
                        </a:spcAft>
                        <a:buClrTx/>
                        <a:buSzTx/>
                        <a:buFontTx/>
                        <a:buNone/>
                        <a:tabLst/>
                        <a:defRPr/>
                      </a:pPr>
                      <a:endParaRPr lang="en-US" sz="1200" dirty="0">
                        <a:effectLst/>
                        <a:latin typeface="+mn-lt"/>
                        <a:ea typeface="Calibri" panose="020F0502020204030204" pitchFamily="34" charset="0"/>
                      </a:endParaRPr>
                    </a:p>
                  </a:txBody>
                  <a:tcPr marL="32434" marR="32434" marT="0" marB="0"/>
                </a:tc>
                <a:tc>
                  <a:txBody>
                    <a:bodyPr/>
                    <a:lstStyle/>
                    <a:p>
                      <a:pPr marL="0" marR="0" algn="ctr">
                        <a:lnSpc>
                          <a:spcPct val="150000"/>
                        </a:lnSpc>
                        <a:spcBef>
                          <a:spcPts val="600"/>
                        </a:spcBef>
                        <a:spcAft>
                          <a:spcPts val="0"/>
                        </a:spcAft>
                      </a:pPr>
                      <a:r>
                        <a:rPr lang="en-US" sz="1200" b="1" dirty="0">
                          <a:effectLst/>
                        </a:rPr>
                        <a:t>FY 2018</a:t>
                      </a:r>
                      <a:endParaRPr lang="en-US" sz="1200" b="1" dirty="0">
                        <a:effectLst/>
                        <a:latin typeface="+mn-lt"/>
                        <a:ea typeface="Calibri" panose="020F0502020204030204" pitchFamily="34" charset="0"/>
                      </a:endParaRPr>
                    </a:p>
                  </a:txBody>
                  <a:tcPr marL="32434" marR="32434" marT="0" marB="0"/>
                </a:tc>
                <a:tc>
                  <a:txBody>
                    <a:bodyPr/>
                    <a:lstStyle/>
                    <a:p>
                      <a:pPr marL="0" marR="0" algn="ctr">
                        <a:lnSpc>
                          <a:spcPct val="150000"/>
                        </a:lnSpc>
                        <a:spcBef>
                          <a:spcPts val="600"/>
                        </a:spcBef>
                        <a:spcAft>
                          <a:spcPts val="0"/>
                        </a:spcAft>
                      </a:pPr>
                      <a:r>
                        <a:rPr lang="en-US" sz="1200" b="1" dirty="0">
                          <a:effectLst/>
                        </a:rPr>
                        <a:t>FY 2019</a:t>
                      </a:r>
                      <a:endParaRPr lang="en-US" sz="1200" b="1" dirty="0">
                        <a:effectLst/>
                        <a:latin typeface="+mn-lt"/>
                        <a:ea typeface="Calibri" panose="020F0502020204030204" pitchFamily="34" charset="0"/>
                      </a:endParaRPr>
                    </a:p>
                  </a:txBody>
                  <a:tcPr marL="32434" marR="32434" marT="0" marB="0"/>
                </a:tc>
                <a:tc>
                  <a:txBody>
                    <a:bodyPr/>
                    <a:lstStyle/>
                    <a:p>
                      <a:pPr marL="0" marR="0" algn="ctr">
                        <a:lnSpc>
                          <a:spcPct val="150000"/>
                        </a:lnSpc>
                        <a:spcBef>
                          <a:spcPts val="600"/>
                        </a:spcBef>
                        <a:spcAft>
                          <a:spcPts val="0"/>
                        </a:spcAft>
                      </a:pPr>
                      <a:r>
                        <a:rPr lang="en-US" sz="1200" b="1" dirty="0">
                          <a:effectLst/>
                        </a:rPr>
                        <a:t>FY 2018</a:t>
                      </a:r>
                      <a:endParaRPr lang="en-US" sz="1200" b="1" dirty="0">
                        <a:effectLst/>
                        <a:latin typeface="+mn-lt"/>
                        <a:ea typeface="Calibri" panose="020F0502020204030204" pitchFamily="34" charset="0"/>
                      </a:endParaRPr>
                    </a:p>
                  </a:txBody>
                  <a:tcPr marL="32434" marR="32434" marT="0" marB="0"/>
                </a:tc>
                <a:tc>
                  <a:txBody>
                    <a:bodyPr/>
                    <a:lstStyle/>
                    <a:p>
                      <a:pPr marL="0" marR="0" algn="ctr">
                        <a:lnSpc>
                          <a:spcPct val="150000"/>
                        </a:lnSpc>
                        <a:spcBef>
                          <a:spcPts val="600"/>
                        </a:spcBef>
                        <a:spcAft>
                          <a:spcPts val="0"/>
                        </a:spcAft>
                      </a:pPr>
                      <a:r>
                        <a:rPr lang="en-US" sz="1200" b="1" dirty="0">
                          <a:effectLst/>
                        </a:rPr>
                        <a:t>FY 2019</a:t>
                      </a:r>
                      <a:endParaRPr lang="en-US" sz="1200" b="1" dirty="0">
                        <a:effectLst/>
                        <a:latin typeface="+mn-lt"/>
                        <a:ea typeface="Calibri" panose="020F0502020204030204" pitchFamily="34" charset="0"/>
                      </a:endParaRPr>
                    </a:p>
                  </a:txBody>
                  <a:tcPr marL="32434" marR="32434" marT="0" marB="0"/>
                </a:tc>
                <a:extLst>
                  <a:ext uri="{0D108BD9-81ED-4DB2-BD59-A6C34878D82A}">
                    <a16:rowId xmlns:a16="http://schemas.microsoft.com/office/drawing/2014/main" val="740240398"/>
                  </a:ext>
                </a:extLst>
              </a:tr>
              <a:tr h="237363">
                <a:tc>
                  <a:txBody>
                    <a:bodyPr/>
                    <a:lstStyle/>
                    <a:p>
                      <a:pPr marL="0" marR="0">
                        <a:lnSpc>
                          <a:spcPct val="150000"/>
                        </a:lnSpc>
                        <a:spcBef>
                          <a:spcPts val="600"/>
                        </a:spcBef>
                        <a:spcAft>
                          <a:spcPts val="0"/>
                        </a:spcAft>
                      </a:pPr>
                      <a:r>
                        <a:rPr lang="en-US" sz="1200" dirty="0">
                          <a:effectLst/>
                        </a:rPr>
                        <a:t>Total</a:t>
                      </a:r>
                      <a:endParaRPr lang="en-US" sz="1200" dirty="0">
                        <a:effectLst/>
                        <a:latin typeface="+mn-lt"/>
                        <a:ea typeface="Calibri" panose="020F0502020204030204" pitchFamily="34" charset="0"/>
                      </a:endParaRPr>
                    </a:p>
                  </a:txBody>
                  <a:tcPr marL="32434" marR="32434" marT="0" marB="0"/>
                </a:tc>
                <a:tc>
                  <a:txBody>
                    <a:bodyPr/>
                    <a:lstStyle/>
                    <a:p>
                      <a:pPr marL="0" marR="0" algn="r">
                        <a:lnSpc>
                          <a:spcPct val="150000"/>
                        </a:lnSpc>
                        <a:spcBef>
                          <a:spcPts val="600"/>
                        </a:spcBef>
                        <a:spcAft>
                          <a:spcPts val="0"/>
                        </a:spcAft>
                      </a:pPr>
                      <a:r>
                        <a:rPr lang="en-US" sz="1200" dirty="0">
                          <a:effectLst/>
                        </a:rPr>
                        <a:t>347</a:t>
                      </a:r>
                      <a:endParaRPr lang="en-US" sz="1200" dirty="0">
                        <a:effectLst/>
                        <a:latin typeface="+mn-lt"/>
                        <a:ea typeface="Calibri" panose="020F0502020204030204" pitchFamily="34" charset="0"/>
                      </a:endParaRPr>
                    </a:p>
                  </a:txBody>
                  <a:tcPr marL="32434" marR="32434" marT="0" marB="0"/>
                </a:tc>
                <a:tc>
                  <a:txBody>
                    <a:bodyPr/>
                    <a:lstStyle/>
                    <a:p>
                      <a:pPr marL="0" marR="0" algn="r">
                        <a:lnSpc>
                          <a:spcPct val="150000"/>
                        </a:lnSpc>
                        <a:spcBef>
                          <a:spcPts val="600"/>
                        </a:spcBef>
                        <a:spcAft>
                          <a:spcPts val="0"/>
                        </a:spcAft>
                      </a:pPr>
                      <a:r>
                        <a:rPr lang="en-US" sz="1200" dirty="0">
                          <a:effectLst/>
                        </a:rPr>
                        <a:t>364</a:t>
                      </a:r>
                      <a:endParaRPr lang="en-US" sz="1200" dirty="0">
                        <a:effectLst/>
                        <a:latin typeface="+mn-lt"/>
                        <a:ea typeface="Calibri" panose="020F0502020204030204" pitchFamily="34" charset="0"/>
                      </a:endParaRPr>
                    </a:p>
                  </a:txBody>
                  <a:tcPr marL="32434" marR="32434" marT="0" marB="0"/>
                </a:tc>
                <a:tc>
                  <a:txBody>
                    <a:bodyPr/>
                    <a:lstStyle/>
                    <a:p>
                      <a:pPr marL="0" marR="0" algn="r">
                        <a:lnSpc>
                          <a:spcPct val="150000"/>
                        </a:lnSpc>
                        <a:spcBef>
                          <a:spcPts val="600"/>
                        </a:spcBef>
                        <a:spcAft>
                          <a:spcPts val="0"/>
                        </a:spcAft>
                      </a:pPr>
                      <a:r>
                        <a:rPr lang="en-US" sz="1200" dirty="0">
                          <a:effectLst/>
                        </a:rPr>
                        <a:t>$126,857,897.03</a:t>
                      </a:r>
                      <a:endParaRPr lang="en-US" sz="1200" dirty="0">
                        <a:effectLst/>
                        <a:latin typeface="+mn-lt"/>
                        <a:ea typeface="Calibri" panose="020F0502020204030204" pitchFamily="34" charset="0"/>
                      </a:endParaRPr>
                    </a:p>
                  </a:txBody>
                  <a:tcPr marL="32434" marR="32434" marT="0" marB="0"/>
                </a:tc>
                <a:tc>
                  <a:txBody>
                    <a:bodyPr/>
                    <a:lstStyle/>
                    <a:p>
                      <a:pPr marL="0" marR="0" algn="r">
                        <a:lnSpc>
                          <a:spcPct val="150000"/>
                        </a:lnSpc>
                        <a:spcBef>
                          <a:spcPts val="600"/>
                        </a:spcBef>
                        <a:spcAft>
                          <a:spcPts val="0"/>
                        </a:spcAft>
                      </a:pPr>
                      <a:r>
                        <a:rPr lang="en-US" sz="1200" dirty="0">
                          <a:effectLst/>
                        </a:rPr>
                        <a:t>$121,820,365.80</a:t>
                      </a:r>
                      <a:endParaRPr lang="en-US" sz="1200" dirty="0">
                        <a:effectLst/>
                        <a:latin typeface="+mn-lt"/>
                        <a:ea typeface="Calibri" panose="020F0502020204030204" pitchFamily="34" charset="0"/>
                      </a:endParaRPr>
                    </a:p>
                  </a:txBody>
                  <a:tcPr marL="32434" marR="32434" marT="0" marB="0"/>
                </a:tc>
                <a:extLst>
                  <a:ext uri="{0D108BD9-81ED-4DB2-BD59-A6C34878D82A}">
                    <a16:rowId xmlns:a16="http://schemas.microsoft.com/office/drawing/2014/main" val="10001"/>
                  </a:ext>
                </a:extLst>
              </a:tr>
              <a:tr h="237363">
                <a:tc>
                  <a:txBody>
                    <a:bodyPr/>
                    <a:lstStyle/>
                    <a:p>
                      <a:pPr marL="0" marR="0" indent="127635">
                        <a:lnSpc>
                          <a:spcPct val="150000"/>
                        </a:lnSpc>
                        <a:spcBef>
                          <a:spcPts val="600"/>
                        </a:spcBef>
                        <a:spcAft>
                          <a:spcPts val="0"/>
                        </a:spcAft>
                      </a:pPr>
                      <a:r>
                        <a:rPr lang="en-US" sz="1200" dirty="0">
                          <a:effectLst/>
                        </a:rPr>
                        <a:t>Award Revision</a:t>
                      </a:r>
                      <a:endParaRPr lang="en-US" sz="1200" dirty="0">
                        <a:effectLst/>
                        <a:latin typeface="+mn-lt"/>
                        <a:ea typeface="Calibri" panose="020F0502020204030204" pitchFamily="34" charset="0"/>
                      </a:endParaRPr>
                    </a:p>
                  </a:txBody>
                  <a:tcPr marL="32434" marR="32434" marT="0" marB="0"/>
                </a:tc>
                <a:tc>
                  <a:txBody>
                    <a:bodyPr/>
                    <a:lstStyle/>
                    <a:p>
                      <a:pPr marL="0" marR="0" algn="r">
                        <a:lnSpc>
                          <a:spcPct val="150000"/>
                        </a:lnSpc>
                        <a:spcBef>
                          <a:spcPts val="600"/>
                        </a:spcBef>
                        <a:spcAft>
                          <a:spcPts val="0"/>
                        </a:spcAft>
                      </a:pPr>
                      <a:r>
                        <a:rPr lang="en-US" sz="1200" dirty="0">
                          <a:effectLst/>
                        </a:rPr>
                        <a:t>5</a:t>
                      </a:r>
                      <a:endParaRPr lang="en-US" sz="1200" dirty="0">
                        <a:effectLst/>
                        <a:latin typeface="+mn-lt"/>
                        <a:ea typeface="Calibri" panose="020F0502020204030204" pitchFamily="34" charset="0"/>
                      </a:endParaRPr>
                    </a:p>
                  </a:txBody>
                  <a:tcPr marL="32434" marR="32434" marT="0" marB="0"/>
                </a:tc>
                <a:tc>
                  <a:txBody>
                    <a:bodyPr/>
                    <a:lstStyle/>
                    <a:p>
                      <a:pPr marL="0" marR="0" algn="r">
                        <a:lnSpc>
                          <a:spcPct val="150000"/>
                        </a:lnSpc>
                        <a:spcBef>
                          <a:spcPts val="600"/>
                        </a:spcBef>
                        <a:spcAft>
                          <a:spcPts val="0"/>
                        </a:spcAft>
                      </a:pPr>
                      <a:r>
                        <a:rPr lang="en-US" sz="1200" dirty="0">
                          <a:effectLst/>
                        </a:rPr>
                        <a:t>8</a:t>
                      </a:r>
                      <a:endParaRPr lang="en-US" sz="1200" dirty="0">
                        <a:effectLst/>
                        <a:latin typeface="+mn-lt"/>
                        <a:ea typeface="Calibri" panose="020F0502020204030204" pitchFamily="34" charset="0"/>
                      </a:endParaRPr>
                    </a:p>
                  </a:txBody>
                  <a:tcPr marL="32434" marR="32434" marT="0" marB="0"/>
                </a:tc>
                <a:tc>
                  <a:txBody>
                    <a:bodyPr/>
                    <a:lstStyle/>
                    <a:p>
                      <a:pPr marL="0" marR="0" algn="r">
                        <a:lnSpc>
                          <a:spcPct val="150000"/>
                        </a:lnSpc>
                        <a:spcBef>
                          <a:spcPts val="600"/>
                        </a:spcBef>
                        <a:spcAft>
                          <a:spcPts val="0"/>
                        </a:spcAft>
                      </a:pPr>
                      <a:r>
                        <a:rPr lang="en-US" sz="1200" dirty="0">
                          <a:effectLst/>
                        </a:rPr>
                        <a:t>-$116,531.97</a:t>
                      </a:r>
                      <a:endParaRPr lang="en-US" sz="1200" dirty="0">
                        <a:effectLst/>
                        <a:latin typeface="+mn-lt"/>
                        <a:ea typeface="Calibri" panose="020F0502020204030204" pitchFamily="34" charset="0"/>
                      </a:endParaRPr>
                    </a:p>
                  </a:txBody>
                  <a:tcPr marL="32434" marR="32434" marT="0" marB="0"/>
                </a:tc>
                <a:tc>
                  <a:txBody>
                    <a:bodyPr/>
                    <a:lstStyle/>
                    <a:p>
                      <a:pPr marL="0" marR="0" algn="r">
                        <a:lnSpc>
                          <a:spcPct val="150000"/>
                        </a:lnSpc>
                        <a:spcBef>
                          <a:spcPts val="600"/>
                        </a:spcBef>
                        <a:spcAft>
                          <a:spcPts val="0"/>
                        </a:spcAft>
                      </a:pPr>
                      <a:r>
                        <a:rPr lang="en-US" sz="1200" dirty="0">
                          <a:effectLst/>
                        </a:rPr>
                        <a:t>-$200,950.29</a:t>
                      </a:r>
                      <a:endParaRPr lang="en-US" sz="1200" dirty="0">
                        <a:effectLst/>
                        <a:latin typeface="+mn-lt"/>
                        <a:ea typeface="Calibri" panose="020F0502020204030204" pitchFamily="34" charset="0"/>
                      </a:endParaRPr>
                    </a:p>
                  </a:txBody>
                  <a:tcPr marL="32434" marR="32434" marT="0" marB="0"/>
                </a:tc>
                <a:extLst>
                  <a:ext uri="{0D108BD9-81ED-4DB2-BD59-A6C34878D82A}">
                    <a16:rowId xmlns:a16="http://schemas.microsoft.com/office/drawing/2014/main" val="10002"/>
                  </a:ext>
                </a:extLst>
              </a:tr>
              <a:tr h="237363">
                <a:tc>
                  <a:txBody>
                    <a:bodyPr/>
                    <a:lstStyle/>
                    <a:p>
                      <a:pPr marL="0" marR="0" indent="127635">
                        <a:lnSpc>
                          <a:spcPct val="150000"/>
                        </a:lnSpc>
                        <a:spcBef>
                          <a:spcPts val="600"/>
                        </a:spcBef>
                        <a:spcAft>
                          <a:spcPts val="0"/>
                        </a:spcAft>
                      </a:pPr>
                      <a:r>
                        <a:rPr lang="en-US" sz="1200" dirty="0">
                          <a:effectLst/>
                        </a:rPr>
                        <a:t>Continuation</a:t>
                      </a:r>
                      <a:endParaRPr lang="en-US" sz="1200" dirty="0">
                        <a:effectLst/>
                        <a:latin typeface="+mn-lt"/>
                        <a:ea typeface="Calibri" panose="020F0502020204030204" pitchFamily="34" charset="0"/>
                      </a:endParaRPr>
                    </a:p>
                  </a:txBody>
                  <a:tcPr marL="32434" marR="32434" marT="0" marB="0"/>
                </a:tc>
                <a:tc>
                  <a:txBody>
                    <a:bodyPr/>
                    <a:lstStyle/>
                    <a:p>
                      <a:pPr marL="0" marR="0" algn="r">
                        <a:lnSpc>
                          <a:spcPct val="150000"/>
                        </a:lnSpc>
                        <a:spcBef>
                          <a:spcPts val="600"/>
                        </a:spcBef>
                        <a:spcAft>
                          <a:spcPts val="0"/>
                        </a:spcAft>
                      </a:pPr>
                      <a:r>
                        <a:rPr lang="en-US" sz="1200" dirty="0">
                          <a:effectLst/>
                        </a:rPr>
                        <a:t>155</a:t>
                      </a:r>
                      <a:endParaRPr lang="en-US" sz="1200" dirty="0">
                        <a:effectLst/>
                        <a:latin typeface="+mn-lt"/>
                        <a:ea typeface="Calibri" panose="020F0502020204030204" pitchFamily="34" charset="0"/>
                      </a:endParaRPr>
                    </a:p>
                  </a:txBody>
                  <a:tcPr marL="32434" marR="32434" marT="0" marB="0"/>
                </a:tc>
                <a:tc>
                  <a:txBody>
                    <a:bodyPr/>
                    <a:lstStyle/>
                    <a:p>
                      <a:pPr marL="0" marR="0" algn="r">
                        <a:lnSpc>
                          <a:spcPct val="150000"/>
                        </a:lnSpc>
                        <a:spcBef>
                          <a:spcPts val="600"/>
                        </a:spcBef>
                        <a:spcAft>
                          <a:spcPts val="0"/>
                        </a:spcAft>
                      </a:pPr>
                      <a:r>
                        <a:rPr lang="en-US" sz="1200" dirty="0">
                          <a:effectLst/>
                        </a:rPr>
                        <a:t>180</a:t>
                      </a:r>
                      <a:endParaRPr lang="en-US" sz="1200" dirty="0">
                        <a:effectLst/>
                        <a:latin typeface="+mn-lt"/>
                        <a:ea typeface="Calibri" panose="020F0502020204030204" pitchFamily="34" charset="0"/>
                      </a:endParaRPr>
                    </a:p>
                  </a:txBody>
                  <a:tcPr marL="32434" marR="32434" marT="0" marB="0"/>
                </a:tc>
                <a:tc>
                  <a:txBody>
                    <a:bodyPr/>
                    <a:lstStyle/>
                    <a:p>
                      <a:pPr marL="0" marR="0" algn="r">
                        <a:lnSpc>
                          <a:spcPct val="150000"/>
                        </a:lnSpc>
                        <a:spcBef>
                          <a:spcPts val="600"/>
                        </a:spcBef>
                        <a:spcAft>
                          <a:spcPts val="0"/>
                        </a:spcAft>
                      </a:pPr>
                      <a:r>
                        <a:rPr lang="en-US" sz="1200" dirty="0">
                          <a:effectLst/>
                        </a:rPr>
                        <a:t>$72,350,000.00</a:t>
                      </a:r>
                      <a:endParaRPr lang="en-US" sz="1200" dirty="0">
                        <a:effectLst/>
                        <a:latin typeface="+mn-lt"/>
                        <a:ea typeface="Calibri" panose="020F0502020204030204" pitchFamily="34" charset="0"/>
                      </a:endParaRPr>
                    </a:p>
                  </a:txBody>
                  <a:tcPr marL="32434" marR="32434" marT="0" marB="0"/>
                </a:tc>
                <a:tc>
                  <a:txBody>
                    <a:bodyPr/>
                    <a:lstStyle/>
                    <a:p>
                      <a:pPr marL="0" marR="0" algn="r">
                        <a:lnSpc>
                          <a:spcPct val="150000"/>
                        </a:lnSpc>
                        <a:spcBef>
                          <a:spcPts val="600"/>
                        </a:spcBef>
                        <a:spcAft>
                          <a:spcPts val="0"/>
                        </a:spcAft>
                      </a:pPr>
                      <a:r>
                        <a:rPr lang="en-US" sz="1200" dirty="0">
                          <a:effectLst/>
                        </a:rPr>
                        <a:t>$71,705,000.00</a:t>
                      </a:r>
                      <a:endParaRPr lang="en-US" sz="1200" dirty="0">
                        <a:effectLst/>
                        <a:latin typeface="+mn-lt"/>
                        <a:ea typeface="Calibri" panose="020F0502020204030204" pitchFamily="34" charset="0"/>
                      </a:endParaRPr>
                    </a:p>
                  </a:txBody>
                  <a:tcPr marL="32434" marR="32434" marT="0" marB="0"/>
                </a:tc>
                <a:extLst>
                  <a:ext uri="{0D108BD9-81ED-4DB2-BD59-A6C34878D82A}">
                    <a16:rowId xmlns:a16="http://schemas.microsoft.com/office/drawing/2014/main" val="10003"/>
                  </a:ext>
                </a:extLst>
              </a:tr>
              <a:tr h="237363">
                <a:tc>
                  <a:txBody>
                    <a:bodyPr/>
                    <a:lstStyle/>
                    <a:p>
                      <a:pPr marL="0" marR="0" indent="127635">
                        <a:lnSpc>
                          <a:spcPct val="150000"/>
                        </a:lnSpc>
                        <a:spcBef>
                          <a:spcPts val="600"/>
                        </a:spcBef>
                        <a:spcAft>
                          <a:spcPts val="0"/>
                        </a:spcAft>
                      </a:pPr>
                      <a:r>
                        <a:rPr lang="en-US" sz="1200" dirty="0">
                          <a:effectLst/>
                        </a:rPr>
                        <a:t>New</a:t>
                      </a:r>
                      <a:endParaRPr lang="en-US" sz="1200" dirty="0">
                        <a:effectLst/>
                        <a:latin typeface="+mn-lt"/>
                        <a:ea typeface="Calibri" panose="020F0502020204030204" pitchFamily="34" charset="0"/>
                      </a:endParaRPr>
                    </a:p>
                  </a:txBody>
                  <a:tcPr marL="32434" marR="32434" marT="0" marB="0"/>
                </a:tc>
                <a:tc>
                  <a:txBody>
                    <a:bodyPr/>
                    <a:lstStyle/>
                    <a:p>
                      <a:pPr marL="0" marR="0" algn="r">
                        <a:lnSpc>
                          <a:spcPct val="150000"/>
                        </a:lnSpc>
                        <a:spcBef>
                          <a:spcPts val="600"/>
                        </a:spcBef>
                        <a:spcAft>
                          <a:spcPts val="0"/>
                        </a:spcAft>
                      </a:pPr>
                      <a:r>
                        <a:rPr lang="en-US" sz="1200" dirty="0">
                          <a:effectLst/>
                        </a:rPr>
                        <a:t>91</a:t>
                      </a:r>
                      <a:endParaRPr lang="en-US" sz="1200" dirty="0">
                        <a:effectLst/>
                        <a:latin typeface="+mn-lt"/>
                        <a:ea typeface="Calibri" panose="020F0502020204030204" pitchFamily="34" charset="0"/>
                      </a:endParaRPr>
                    </a:p>
                  </a:txBody>
                  <a:tcPr marL="32434" marR="32434" marT="0" marB="0"/>
                </a:tc>
                <a:tc>
                  <a:txBody>
                    <a:bodyPr/>
                    <a:lstStyle/>
                    <a:p>
                      <a:pPr marL="0" marR="0" algn="r">
                        <a:lnSpc>
                          <a:spcPct val="150000"/>
                        </a:lnSpc>
                        <a:spcBef>
                          <a:spcPts val="600"/>
                        </a:spcBef>
                        <a:spcAft>
                          <a:spcPts val="0"/>
                        </a:spcAft>
                      </a:pPr>
                      <a:r>
                        <a:rPr lang="en-US" sz="1200" dirty="0">
                          <a:effectLst/>
                        </a:rPr>
                        <a:t>55</a:t>
                      </a:r>
                      <a:endParaRPr lang="en-US" sz="1200" dirty="0">
                        <a:effectLst/>
                        <a:latin typeface="+mn-lt"/>
                        <a:ea typeface="Calibri" panose="020F0502020204030204" pitchFamily="34" charset="0"/>
                      </a:endParaRPr>
                    </a:p>
                  </a:txBody>
                  <a:tcPr marL="32434" marR="32434" marT="0" marB="0"/>
                </a:tc>
                <a:tc>
                  <a:txBody>
                    <a:bodyPr/>
                    <a:lstStyle/>
                    <a:p>
                      <a:pPr marL="0" marR="0" algn="r">
                        <a:lnSpc>
                          <a:spcPct val="150000"/>
                        </a:lnSpc>
                        <a:spcBef>
                          <a:spcPts val="600"/>
                        </a:spcBef>
                        <a:spcAft>
                          <a:spcPts val="0"/>
                        </a:spcAft>
                      </a:pPr>
                      <a:r>
                        <a:rPr lang="en-US" sz="1200" dirty="0">
                          <a:effectLst/>
                        </a:rPr>
                        <a:t>$26,363,429.00</a:t>
                      </a:r>
                      <a:endParaRPr lang="en-US" sz="1200" dirty="0">
                        <a:effectLst/>
                        <a:latin typeface="+mn-lt"/>
                        <a:ea typeface="Calibri" panose="020F0502020204030204" pitchFamily="34" charset="0"/>
                      </a:endParaRPr>
                    </a:p>
                  </a:txBody>
                  <a:tcPr marL="32434" marR="32434" marT="0" marB="0"/>
                </a:tc>
                <a:tc>
                  <a:txBody>
                    <a:bodyPr/>
                    <a:lstStyle/>
                    <a:p>
                      <a:pPr marL="0" marR="0" algn="r">
                        <a:lnSpc>
                          <a:spcPct val="150000"/>
                        </a:lnSpc>
                        <a:spcBef>
                          <a:spcPts val="600"/>
                        </a:spcBef>
                        <a:spcAft>
                          <a:spcPts val="0"/>
                        </a:spcAft>
                      </a:pPr>
                      <a:r>
                        <a:rPr lang="en-US" sz="1200" dirty="0">
                          <a:effectLst/>
                        </a:rPr>
                        <a:t>$17,263,816.09</a:t>
                      </a:r>
                      <a:endParaRPr lang="en-US" sz="1200" dirty="0">
                        <a:effectLst/>
                        <a:latin typeface="+mn-lt"/>
                        <a:ea typeface="Calibri" panose="020F0502020204030204" pitchFamily="34" charset="0"/>
                      </a:endParaRPr>
                    </a:p>
                  </a:txBody>
                  <a:tcPr marL="32434" marR="32434" marT="0" marB="0"/>
                </a:tc>
                <a:extLst>
                  <a:ext uri="{0D108BD9-81ED-4DB2-BD59-A6C34878D82A}">
                    <a16:rowId xmlns:a16="http://schemas.microsoft.com/office/drawing/2014/main" val="10004"/>
                  </a:ext>
                </a:extLst>
              </a:tr>
              <a:tr h="237363">
                <a:tc>
                  <a:txBody>
                    <a:bodyPr/>
                    <a:lstStyle/>
                    <a:p>
                      <a:pPr marL="0" marR="0" indent="127635">
                        <a:lnSpc>
                          <a:spcPct val="150000"/>
                        </a:lnSpc>
                        <a:spcBef>
                          <a:spcPts val="600"/>
                        </a:spcBef>
                        <a:spcAft>
                          <a:spcPts val="0"/>
                        </a:spcAft>
                      </a:pPr>
                      <a:r>
                        <a:rPr lang="en-US" sz="1200" dirty="0">
                          <a:effectLst/>
                        </a:rPr>
                        <a:t>No Cost Extension</a:t>
                      </a:r>
                      <a:endParaRPr lang="en-US" sz="1200" dirty="0">
                        <a:effectLst/>
                        <a:latin typeface="+mn-lt"/>
                        <a:ea typeface="Calibri" panose="020F0502020204030204" pitchFamily="34" charset="0"/>
                      </a:endParaRPr>
                    </a:p>
                  </a:txBody>
                  <a:tcPr marL="32434" marR="32434" marT="0" marB="0"/>
                </a:tc>
                <a:tc>
                  <a:txBody>
                    <a:bodyPr/>
                    <a:lstStyle/>
                    <a:p>
                      <a:pPr marL="0" marR="0" algn="r">
                        <a:lnSpc>
                          <a:spcPct val="150000"/>
                        </a:lnSpc>
                        <a:spcBef>
                          <a:spcPts val="600"/>
                        </a:spcBef>
                        <a:spcAft>
                          <a:spcPts val="0"/>
                        </a:spcAft>
                      </a:pPr>
                      <a:r>
                        <a:rPr lang="en-US" sz="1200" dirty="0">
                          <a:effectLst/>
                        </a:rPr>
                        <a:t>48</a:t>
                      </a:r>
                      <a:endParaRPr lang="en-US" sz="1200" dirty="0">
                        <a:effectLst/>
                        <a:latin typeface="+mn-lt"/>
                        <a:ea typeface="Calibri" panose="020F0502020204030204" pitchFamily="34" charset="0"/>
                      </a:endParaRPr>
                    </a:p>
                  </a:txBody>
                  <a:tcPr marL="32434" marR="32434" marT="0" marB="0"/>
                </a:tc>
                <a:tc>
                  <a:txBody>
                    <a:bodyPr/>
                    <a:lstStyle/>
                    <a:p>
                      <a:pPr marL="0" marR="0" algn="r">
                        <a:lnSpc>
                          <a:spcPct val="150000"/>
                        </a:lnSpc>
                        <a:spcBef>
                          <a:spcPts val="600"/>
                        </a:spcBef>
                        <a:spcAft>
                          <a:spcPts val="0"/>
                        </a:spcAft>
                      </a:pPr>
                      <a:r>
                        <a:rPr lang="en-US" sz="1200" dirty="0">
                          <a:effectLst/>
                        </a:rPr>
                        <a:t>58</a:t>
                      </a:r>
                      <a:endParaRPr lang="en-US" sz="1200" dirty="0">
                        <a:effectLst/>
                        <a:latin typeface="+mn-lt"/>
                        <a:ea typeface="Calibri" panose="020F0502020204030204" pitchFamily="34" charset="0"/>
                      </a:endParaRPr>
                    </a:p>
                  </a:txBody>
                  <a:tcPr marL="32434" marR="32434" marT="0" marB="0"/>
                </a:tc>
                <a:tc>
                  <a:txBody>
                    <a:bodyPr/>
                    <a:lstStyle/>
                    <a:p>
                      <a:pPr marL="0" marR="0" algn="r">
                        <a:lnSpc>
                          <a:spcPct val="150000"/>
                        </a:lnSpc>
                        <a:spcBef>
                          <a:spcPts val="600"/>
                        </a:spcBef>
                        <a:spcAft>
                          <a:spcPts val="0"/>
                        </a:spcAft>
                      </a:pPr>
                      <a:r>
                        <a:rPr lang="en-US" sz="1200" dirty="0">
                          <a:effectLst/>
                        </a:rPr>
                        <a:t>$0.00</a:t>
                      </a:r>
                      <a:endParaRPr lang="en-US" sz="1200" dirty="0">
                        <a:effectLst/>
                        <a:latin typeface="+mn-lt"/>
                        <a:ea typeface="Calibri" panose="020F0502020204030204" pitchFamily="34" charset="0"/>
                      </a:endParaRPr>
                    </a:p>
                  </a:txBody>
                  <a:tcPr marL="32434" marR="32434" marT="0" marB="0"/>
                </a:tc>
                <a:tc>
                  <a:txBody>
                    <a:bodyPr/>
                    <a:lstStyle/>
                    <a:p>
                      <a:pPr marL="0" marR="0" algn="r">
                        <a:lnSpc>
                          <a:spcPct val="150000"/>
                        </a:lnSpc>
                        <a:spcBef>
                          <a:spcPts val="600"/>
                        </a:spcBef>
                        <a:spcAft>
                          <a:spcPts val="0"/>
                        </a:spcAft>
                      </a:pPr>
                      <a:r>
                        <a:rPr lang="en-US" sz="1200" dirty="0">
                          <a:effectLst/>
                        </a:rPr>
                        <a:t>$0.00</a:t>
                      </a:r>
                      <a:endParaRPr lang="en-US" sz="1200" dirty="0">
                        <a:effectLst/>
                        <a:latin typeface="+mn-lt"/>
                        <a:ea typeface="Calibri" panose="020F0502020204030204" pitchFamily="34" charset="0"/>
                      </a:endParaRPr>
                    </a:p>
                  </a:txBody>
                  <a:tcPr marL="32434" marR="32434" marT="0" marB="0"/>
                </a:tc>
                <a:extLst>
                  <a:ext uri="{0D108BD9-81ED-4DB2-BD59-A6C34878D82A}">
                    <a16:rowId xmlns:a16="http://schemas.microsoft.com/office/drawing/2014/main" val="10005"/>
                  </a:ext>
                </a:extLst>
              </a:tr>
              <a:tr h="237363">
                <a:tc>
                  <a:txBody>
                    <a:bodyPr/>
                    <a:lstStyle/>
                    <a:p>
                      <a:pPr marL="0" marR="0" indent="127635">
                        <a:lnSpc>
                          <a:spcPct val="150000"/>
                        </a:lnSpc>
                        <a:spcBef>
                          <a:spcPts val="600"/>
                        </a:spcBef>
                        <a:spcAft>
                          <a:spcPts val="0"/>
                        </a:spcAft>
                      </a:pPr>
                      <a:r>
                        <a:rPr lang="en-US" sz="1200" dirty="0">
                          <a:effectLst/>
                        </a:rPr>
                        <a:t>Renewal</a:t>
                      </a:r>
                      <a:endParaRPr lang="en-US" sz="1200" dirty="0">
                        <a:effectLst/>
                        <a:latin typeface="+mn-lt"/>
                        <a:ea typeface="Calibri" panose="020F0502020204030204" pitchFamily="34" charset="0"/>
                      </a:endParaRPr>
                    </a:p>
                  </a:txBody>
                  <a:tcPr marL="32434" marR="32434" marT="0" marB="0"/>
                </a:tc>
                <a:tc>
                  <a:txBody>
                    <a:bodyPr/>
                    <a:lstStyle/>
                    <a:p>
                      <a:pPr marL="0" marR="0" algn="r">
                        <a:lnSpc>
                          <a:spcPct val="150000"/>
                        </a:lnSpc>
                        <a:spcBef>
                          <a:spcPts val="600"/>
                        </a:spcBef>
                        <a:spcAft>
                          <a:spcPts val="0"/>
                        </a:spcAft>
                      </a:pPr>
                      <a:r>
                        <a:rPr lang="en-US" sz="1200" dirty="0">
                          <a:effectLst/>
                        </a:rPr>
                        <a:t>36</a:t>
                      </a:r>
                      <a:endParaRPr lang="en-US" sz="1200" dirty="0">
                        <a:effectLst/>
                        <a:latin typeface="+mn-lt"/>
                        <a:ea typeface="Calibri" panose="020F0502020204030204" pitchFamily="34" charset="0"/>
                      </a:endParaRPr>
                    </a:p>
                  </a:txBody>
                  <a:tcPr marL="32434" marR="32434" marT="0" marB="0"/>
                </a:tc>
                <a:tc>
                  <a:txBody>
                    <a:bodyPr/>
                    <a:lstStyle/>
                    <a:p>
                      <a:pPr marL="0" marR="0" algn="r">
                        <a:lnSpc>
                          <a:spcPct val="150000"/>
                        </a:lnSpc>
                        <a:spcBef>
                          <a:spcPts val="600"/>
                        </a:spcBef>
                        <a:spcAft>
                          <a:spcPts val="0"/>
                        </a:spcAft>
                      </a:pPr>
                      <a:r>
                        <a:rPr lang="en-US" sz="1200" dirty="0">
                          <a:effectLst/>
                        </a:rPr>
                        <a:t>56</a:t>
                      </a:r>
                      <a:endParaRPr lang="en-US" sz="1200" dirty="0">
                        <a:effectLst/>
                        <a:latin typeface="+mn-lt"/>
                        <a:ea typeface="Calibri" panose="020F0502020204030204" pitchFamily="34" charset="0"/>
                      </a:endParaRPr>
                    </a:p>
                  </a:txBody>
                  <a:tcPr marL="32434" marR="32434" marT="0" marB="0"/>
                </a:tc>
                <a:tc>
                  <a:txBody>
                    <a:bodyPr/>
                    <a:lstStyle/>
                    <a:p>
                      <a:pPr marL="0" marR="0" algn="r">
                        <a:lnSpc>
                          <a:spcPct val="150000"/>
                        </a:lnSpc>
                        <a:spcBef>
                          <a:spcPts val="600"/>
                        </a:spcBef>
                        <a:spcAft>
                          <a:spcPts val="0"/>
                        </a:spcAft>
                      </a:pPr>
                      <a:r>
                        <a:rPr lang="en-US" sz="1200" dirty="0">
                          <a:effectLst/>
                        </a:rPr>
                        <a:t>$26,210,000.00</a:t>
                      </a:r>
                      <a:endParaRPr lang="en-US" sz="1200" dirty="0">
                        <a:effectLst/>
                        <a:latin typeface="+mn-lt"/>
                        <a:ea typeface="Calibri" panose="020F0502020204030204" pitchFamily="34" charset="0"/>
                      </a:endParaRPr>
                    </a:p>
                  </a:txBody>
                  <a:tcPr marL="32434" marR="32434" marT="0" marB="0"/>
                </a:tc>
                <a:tc>
                  <a:txBody>
                    <a:bodyPr/>
                    <a:lstStyle/>
                    <a:p>
                      <a:pPr marL="0" marR="0" algn="r">
                        <a:lnSpc>
                          <a:spcPct val="150000"/>
                        </a:lnSpc>
                        <a:spcBef>
                          <a:spcPts val="600"/>
                        </a:spcBef>
                        <a:spcAft>
                          <a:spcPts val="0"/>
                        </a:spcAft>
                      </a:pPr>
                      <a:r>
                        <a:rPr lang="en-US" sz="1200" dirty="0">
                          <a:effectLst/>
                        </a:rPr>
                        <a:t>$32,635,500.00</a:t>
                      </a:r>
                      <a:endParaRPr lang="en-US" sz="1200" dirty="0">
                        <a:effectLst/>
                        <a:latin typeface="+mn-lt"/>
                        <a:ea typeface="Calibri" panose="020F0502020204030204" pitchFamily="34" charset="0"/>
                      </a:endParaRPr>
                    </a:p>
                  </a:txBody>
                  <a:tcPr marL="32434" marR="32434" marT="0" marB="0"/>
                </a:tc>
                <a:extLst>
                  <a:ext uri="{0D108BD9-81ED-4DB2-BD59-A6C34878D82A}">
                    <a16:rowId xmlns:a16="http://schemas.microsoft.com/office/drawing/2014/main" val="10006"/>
                  </a:ext>
                </a:extLst>
              </a:tr>
              <a:tr h="237363">
                <a:tc>
                  <a:txBody>
                    <a:bodyPr/>
                    <a:lstStyle/>
                    <a:p>
                      <a:pPr marL="0" marR="0" indent="127635">
                        <a:lnSpc>
                          <a:spcPct val="150000"/>
                        </a:lnSpc>
                        <a:spcBef>
                          <a:spcPts val="600"/>
                        </a:spcBef>
                        <a:spcAft>
                          <a:spcPts val="0"/>
                        </a:spcAft>
                      </a:pPr>
                      <a:r>
                        <a:rPr lang="en-US" sz="1200" dirty="0">
                          <a:effectLst/>
                        </a:rPr>
                        <a:t>Supplemental</a:t>
                      </a:r>
                      <a:endParaRPr lang="en-US" sz="1200" dirty="0">
                        <a:effectLst/>
                        <a:latin typeface="+mn-lt"/>
                        <a:ea typeface="Calibri" panose="020F0502020204030204" pitchFamily="34" charset="0"/>
                      </a:endParaRPr>
                    </a:p>
                  </a:txBody>
                  <a:tcPr marL="32434" marR="32434" marT="0" marB="0"/>
                </a:tc>
                <a:tc>
                  <a:txBody>
                    <a:bodyPr/>
                    <a:lstStyle/>
                    <a:p>
                      <a:pPr marL="0" marR="0" algn="r">
                        <a:lnSpc>
                          <a:spcPct val="150000"/>
                        </a:lnSpc>
                        <a:spcBef>
                          <a:spcPts val="600"/>
                        </a:spcBef>
                        <a:spcAft>
                          <a:spcPts val="0"/>
                        </a:spcAft>
                      </a:pPr>
                      <a:r>
                        <a:rPr lang="en-US" sz="1200" dirty="0">
                          <a:effectLst/>
                        </a:rPr>
                        <a:t>12</a:t>
                      </a:r>
                      <a:endParaRPr lang="en-US" sz="1200" dirty="0">
                        <a:effectLst/>
                        <a:latin typeface="+mn-lt"/>
                        <a:ea typeface="Calibri" panose="020F0502020204030204" pitchFamily="34" charset="0"/>
                      </a:endParaRPr>
                    </a:p>
                  </a:txBody>
                  <a:tcPr marL="32434" marR="32434" marT="0" marB="0"/>
                </a:tc>
                <a:tc>
                  <a:txBody>
                    <a:bodyPr/>
                    <a:lstStyle/>
                    <a:p>
                      <a:pPr marL="0" marR="0" algn="r">
                        <a:lnSpc>
                          <a:spcPct val="150000"/>
                        </a:lnSpc>
                        <a:spcBef>
                          <a:spcPts val="600"/>
                        </a:spcBef>
                        <a:spcAft>
                          <a:spcPts val="0"/>
                        </a:spcAft>
                      </a:pPr>
                      <a:r>
                        <a:rPr lang="en-US" sz="1200" dirty="0">
                          <a:effectLst/>
                        </a:rPr>
                        <a:t>7</a:t>
                      </a:r>
                      <a:endParaRPr lang="en-US" sz="1200" dirty="0">
                        <a:effectLst/>
                        <a:latin typeface="+mn-lt"/>
                        <a:ea typeface="Calibri" panose="020F0502020204030204" pitchFamily="34" charset="0"/>
                      </a:endParaRPr>
                    </a:p>
                  </a:txBody>
                  <a:tcPr marL="32434" marR="32434" marT="0" marB="0"/>
                </a:tc>
                <a:tc>
                  <a:txBody>
                    <a:bodyPr/>
                    <a:lstStyle/>
                    <a:p>
                      <a:pPr marL="0" marR="0" algn="r">
                        <a:lnSpc>
                          <a:spcPct val="150000"/>
                        </a:lnSpc>
                        <a:spcBef>
                          <a:spcPts val="600"/>
                        </a:spcBef>
                        <a:spcAft>
                          <a:spcPts val="0"/>
                        </a:spcAft>
                      </a:pPr>
                      <a:r>
                        <a:rPr lang="en-US" sz="1200" dirty="0">
                          <a:effectLst/>
                        </a:rPr>
                        <a:t>$2,051,000.00</a:t>
                      </a:r>
                      <a:endParaRPr lang="en-US" sz="1200" dirty="0">
                        <a:effectLst/>
                        <a:latin typeface="+mn-lt"/>
                        <a:ea typeface="Calibri" panose="020F0502020204030204" pitchFamily="34" charset="0"/>
                      </a:endParaRPr>
                    </a:p>
                  </a:txBody>
                  <a:tcPr marL="32434" marR="32434" marT="0" marB="0"/>
                </a:tc>
                <a:tc>
                  <a:txBody>
                    <a:bodyPr/>
                    <a:lstStyle/>
                    <a:p>
                      <a:pPr marL="0" marR="0" algn="r">
                        <a:lnSpc>
                          <a:spcPct val="150000"/>
                        </a:lnSpc>
                        <a:spcBef>
                          <a:spcPts val="600"/>
                        </a:spcBef>
                        <a:spcAft>
                          <a:spcPts val="0"/>
                        </a:spcAft>
                      </a:pPr>
                      <a:r>
                        <a:rPr lang="en-US" sz="1200" dirty="0">
                          <a:effectLst/>
                        </a:rPr>
                        <a:t>$417,000.00</a:t>
                      </a:r>
                      <a:endParaRPr lang="en-US" sz="1200" dirty="0">
                        <a:effectLst/>
                        <a:latin typeface="+mn-lt"/>
                        <a:ea typeface="Calibri" panose="020F0502020204030204" pitchFamily="34" charset="0"/>
                      </a:endParaRPr>
                    </a:p>
                  </a:txBody>
                  <a:tcPr marL="32434" marR="32434" marT="0" marB="0"/>
                </a:tc>
                <a:extLst>
                  <a:ext uri="{0D108BD9-81ED-4DB2-BD59-A6C34878D82A}">
                    <a16:rowId xmlns:a16="http://schemas.microsoft.com/office/drawing/2014/main" val="10007"/>
                  </a:ext>
                </a:extLst>
              </a:tr>
            </a:tbl>
          </a:graphicData>
        </a:graphic>
      </p:graphicFrame>
      <p:sp>
        <p:nvSpPr>
          <p:cNvPr id="11" name="Content Placeholder 1"/>
          <p:cNvSpPr txBox="1">
            <a:spLocks/>
          </p:cNvSpPr>
          <p:nvPr/>
        </p:nvSpPr>
        <p:spPr>
          <a:xfrm>
            <a:off x="327172" y="981821"/>
            <a:ext cx="3976380" cy="2726729"/>
          </a:xfrm>
          <a:prstGeom prst="rect">
            <a:avLst/>
          </a:prstGeom>
        </p:spPr>
        <p:txBody>
          <a:bodyPr vert="horz" lIns="91440" tIns="45720" rIns="91440" bIns="45720" rtlCol="0">
            <a:noAutofit/>
          </a:bodyPr>
          <a:lstStyle>
            <a:lvl1pPr marL="227013" indent="-173038" algn="l" defTabSz="685800" rtl="0" eaLnBrk="1" latinLnBrk="0" hangingPunct="1">
              <a:lnSpc>
                <a:spcPct val="120000"/>
              </a:lnSpc>
              <a:spcBef>
                <a:spcPts val="1000"/>
              </a:spcBef>
              <a:buClr>
                <a:schemeClr val="tx2"/>
              </a:buClr>
              <a:buSzPct val="80000"/>
              <a:buFont typeface="Wingdings 3" panose="05040102010807070707" pitchFamily="18" charset="2"/>
              <a:buChar char=""/>
              <a:defRPr sz="2800" kern="1200">
                <a:solidFill>
                  <a:schemeClr val="tx1"/>
                </a:solidFill>
                <a:latin typeface="+mn-lt"/>
                <a:ea typeface="+mn-ea"/>
                <a:cs typeface="+mn-cs"/>
              </a:defRPr>
            </a:lvl1pPr>
            <a:lvl2pPr marL="39846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2400" kern="1200">
                <a:solidFill>
                  <a:schemeClr val="tx1">
                    <a:lumMod val="75000"/>
                    <a:lumOff val="25000"/>
                  </a:schemeClr>
                </a:solidFill>
                <a:latin typeface="+mn-lt"/>
                <a:ea typeface="+mn-ea"/>
                <a:cs typeface="+mn-cs"/>
              </a:defRPr>
            </a:lvl2pPr>
            <a:lvl3pPr marL="56991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2000" kern="1200">
                <a:solidFill>
                  <a:schemeClr val="tx1">
                    <a:lumMod val="75000"/>
                    <a:lumOff val="25000"/>
                  </a:schemeClr>
                </a:solidFill>
                <a:latin typeface="+mn-lt"/>
                <a:ea typeface="+mn-ea"/>
                <a:cs typeface="+mn-cs"/>
              </a:defRPr>
            </a:lvl3pPr>
            <a:lvl4pPr marL="742950" indent="-173038"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4pPr>
            <a:lvl5pPr marL="914400"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a:lstStyle>
          <a:p>
            <a:pPr>
              <a:spcBef>
                <a:spcPts val="600"/>
              </a:spcBef>
            </a:pPr>
            <a:r>
              <a:rPr lang="en-US" sz="1400" dirty="0"/>
              <a:t>Awards are fixed once made</a:t>
            </a:r>
          </a:p>
          <a:p>
            <a:pPr lvl="1">
              <a:spcBef>
                <a:spcPts val="0"/>
              </a:spcBef>
              <a:spcAft>
                <a:spcPts val="0"/>
              </a:spcAft>
            </a:pPr>
            <a:r>
              <a:rPr lang="en-US" sz="1200" dirty="0">
                <a:solidFill>
                  <a:schemeClr val="tx1"/>
                </a:solidFill>
              </a:rPr>
              <a:t>Funding cycle of 1-5 years</a:t>
            </a:r>
          </a:p>
          <a:p>
            <a:pPr lvl="1">
              <a:spcBef>
                <a:spcPts val="0"/>
              </a:spcBef>
              <a:spcAft>
                <a:spcPts val="0"/>
              </a:spcAft>
            </a:pPr>
            <a:r>
              <a:rPr lang="en-US" sz="1200" dirty="0">
                <a:solidFill>
                  <a:schemeClr val="tx1"/>
                </a:solidFill>
              </a:rPr>
              <a:t>Funding adjustments (downward) are possible if circumstances change </a:t>
            </a:r>
          </a:p>
          <a:p>
            <a:pPr lvl="1">
              <a:spcBef>
                <a:spcPts val="0"/>
              </a:spcBef>
              <a:spcAft>
                <a:spcPts val="0"/>
              </a:spcAft>
            </a:pPr>
            <a:r>
              <a:rPr lang="en-US" sz="1200" dirty="0">
                <a:solidFill>
                  <a:schemeClr val="tx1"/>
                </a:solidFill>
              </a:rPr>
              <a:t>Changes are also possible through submission of supplementary proposals</a:t>
            </a:r>
          </a:p>
          <a:p>
            <a:pPr>
              <a:spcBef>
                <a:spcPts val="600"/>
              </a:spcBef>
            </a:pPr>
            <a:r>
              <a:rPr lang="en-US" sz="1400" dirty="0"/>
              <a:t>Continuations</a:t>
            </a:r>
          </a:p>
          <a:p>
            <a:pPr lvl="1">
              <a:spcBef>
                <a:spcPts val="0"/>
              </a:spcBef>
              <a:spcAft>
                <a:spcPts val="0"/>
              </a:spcAft>
            </a:pPr>
            <a:r>
              <a:rPr lang="en-US" sz="1200" dirty="0"/>
              <a:t>About half of HEP’s PRs are continuations, providing &gt; 50% total grand funding </a:t>
            </a:r>
          </a:p>
          <a:p>
            <a:pPr lvl="1">
              <a:spcBef>
                <a:spcPts val="0"/>
              </a:spcBef>
              <a:spcAft>
                <a:spcPts val="0"/>
              </a:spcAft>
            </a:pPr>
            <a:r>
              <a:rPr lang="en-US" sz="1200" b="1" dirty="0">
                <a:solidFill>
                  <a:srgbClr val="C00000"/>
                </a:solidFill>
              </a:rPr>
              <a:t>Progress reports can be submitted as soon as PIs get the PAMS notification in early December (two weeks!)</a:t>
            </a:r>
          </a:p>
          <a:p>
            <a:pPr lvl="1">
              <a:spcBef>
                <a:spcPts val="0"/>
              </a:spcBef>
              <a:spcAft>
                <a:spcPts val="0"/>
              </a:spcAft>
            </a:pPr>
            <a:endParaRPr lang="en-US" sz="1000" dirty="0"/>
          </a:p>
        </p:txBody>
      </p:sp>
      <p:sp>
        <p:nvSpPr>
          <p:cNvPr id="18" name="Content Placeholder 1">
            <a:extLst>
              <a:ext uri="{FF2B5EF4-FFF2-40B4-BE49-F238E27FC236}">
                <a16:creationId xmlns:a16="http://schemas.microsoft.com/office/drawing/2014/main" id="{03573D36-C865-4B1E-A79F-F83F06F8F98B}"/>
              </a:ext>
            </a:extLst>
          </p:cNvPr>
          <p:cNvSpPr txBox="1">
            <a:spLocks/>
          </p:cNvSpPr>
          <p:nvPr/>
        </p:nvSpPr>
        <p:spPr>
          <a:xfrm>
            <a:off x="-80938" y="3843632"/>
            <a:ext cx="1901350" cy="2149624"/>
          </a:xfrm>
          <a:prstGeom prst="rect">
            <a:avLst/>
          </a:prstGeom>
        </p:spPr>
        <p:txBody>
          <a:bodyPr vert="horz" lIns="91440" tIns="45720" rIns="91440" bIns="45720" rtlCol="0">
            <a:noAutofit/>
          </a:bodyPr>
          <a:lstStyle>
            <a:lvl1pPr marL="227013" indent="-173038" algn="l" defTabSz="685800" rtl="0" eaLnBrk="1" latinLnBrk="0" hangingPunct="1">
              <a:lnSpc>
                <a:spcPct val="120000"/>
              </a:lnSpc>
              <a:spcBef>
                <a:spcPts val="1000"/>
              </a:spcBef>
              <a:buClr>
                <a:schemeClr val="tx2"/>
              </a:buClr>
              <a:buSzPct val="80000"/>
              <a:buFont typeface="Wingdings 3" panose="05040102010807070707" pitchFamily="18" charset="2"/>
              <a:buChar char=""/>
              <a:defRPr sz="2800" kern="1200">
                <a:solidFill>
                  <a:schemeClr val="tx1"/>
                </a:solidFill>
                <a:latin typeface="+mn-lt"/>
                <a:ea typeface="+mn-ea"/>
                <a:cs typeface="+mn-cs"/>
              </a:defRPr>
            </a:lvl1pPr>
            <a:lvl2pPr marL="39846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2400" kern="1200">
                <a:solidFill>
                  <a:schemeClr val="tx1">
                    <a:lumMod val="75000"/>
                    <a:lumOff val="25000"/>
                  </a:schemeClr>
                </a:solidFill>
                <a:latin typeface="+mn-lt"/>
                <a:ea typeface="+mn-ea"/>
                <a:cs typeface="+mn-cs"/>
              </a:defRPr>
            </a:lvl2pPr>
            <a:lvl3pPr marL="56991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2000" kern="1200">
                <a:solidFill>
                  <a:schemeClr val="tx1">
                    <a:lumMod val="75000"/>
                    <a:lumOff val="25000"/>
                  </a:schemeClr>
                </a:solidFill>
                <a:latin typeface="+mn-lt"/>
                <a:ea typeface="+mn-ea"/>
                <a:cs typeface="+mn-cs"/>
              </a:defRPr>
            </a:lvl3pPr>
            <a:lvl4pPr marL="742950" indent="-173038"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4pPr>
            <a:lvl5pPr marL="914400"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a:lstStyle>
          <a:p>
            <a:pPr>
              <a:lnSpc>
                <a:spcPct val="100000"/>
              </a:lnSpc>
              <a:spcBef>
                <a:spcPts val="300"/>
              </a:spcBef>
            </a:pPr>
            <a:r>
              <a:rPr lang="en-US" sz="1300" dirty="0"/>
              <a:t>Early submission will help ensure on-time processing by HEP and SC of continuation funding before the end of the grant budget period (March 31, 202X or later).</a:t>
            </a:r>
          </a:p>
          <a:p>
            <a:pPr>
              <a:spcBef>
                <a:spcPts val="600"/>
              </a:spcBef>
            </a:pPr>
            <a:endParaRPr lang="en-US" sz="1200" dirty="0"/>
          </a:p>
        </p:txBody>
      </p:sp>
      <p:sp>
        <p:nvSpPr>
          <p:cNvPr id="2" name="Date Placeholder 1">
            <a:extLst>
              <a:ext uri="{FF2B5EF4-FFF2-40B4-BE49-F238E27FC236}">
                <a16:creationId xmlns:a16="http://schemas.microsoft.com/office/drawing/2014/main" id="{729981E8-1B1A-4112-95EE-D4EF0BB064EE}"/>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27635795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 Funding ($k) – FY 2017-2019</a:t>
            </a:r>
          </a:p>
        </p:txBody>
      </p:sp>
      <p:sp>
        <p:nvSpPr>
          <p:cNvPr id="5" name="Footer Placeholder 4"/>
          <p:cNvSpPr>
            <a:spLocks noGrp="1"/>
          </p:cNvSpPr>
          <p:nvPr>
            <p:ph type="ftr" sz="quarter" idx="11"/>
          </p:nvPr>
        </p:nvSpPr>
        <p:spPr/>
        <p:txBody>
          <a:bodyPr/>
          <a:lstStyle/>
          <a:p>
            <a:r>
              <a:rPr lang="en-US" dirty="0">
                <a:solidFill>
                  <a:srgbClr val="0F3F66"/>
                </a:solidFill>
              </a:rPr>
              <a:t>HEP @ 53rd Annual Users Mtg</a:t>
            </a:r>
          </a:p>
        </p:txBody>
      </p:sp>
      <p:sp>
        <p:nvSpPr>
          <p:cNvPr id="6" name="Slide Number Placeholder 5"/>
          <p:cNvSpPr>
            <a:spLocks noGrp="1"/>
          </p:cNvSpPr>
          <p:nvPr>
            <p:ph type="sldNum" sz="quarter" idx="12"/>
          </p:nvPr>
        </p:nvSpPr>
        <p:spPr/>
        <p:txBody>
          <a:bodyPr/>
          <a:lstStyle/>
          <a:p>
            <a:fld id="{600448BA-62AF-4340-AB5F-316C0E06117B}" type="slidenum">
              <a:rPr lang="en-US" smtClean="0">
                <a:solidFill>
                  <a:srgbClr val="0F3F66"/>
                </a:solidFill>
              </a:rPr>
              <a:pPr/>
              <a:t>78</a:t>
            </a:fld>
            <a:endParaRPr lang="en-US" dirty="0">
              <a:solidFill>
                <a:srgbClr val="0F3F66"/>
              </a:solidFill>
            </a:endParaRPr>
          </a:p>
        </p:txBody>
      </p:sp>
      <p:graphicFrame>
        <p:nvGraphicFramePr>
          <p:cNvPr id="7" name="Content Placeholder 6"/>
          <p:cNvGraphicFramePr>
            <a:graphicFrameLocks noGrp="1"/>
          </p:cNvGraphicFramePr>
          <p:nvPr>
            <p:ph idx="1"/>
          </p:nvPr>
        </p:nvGraphicFramePr>
        <p:xfrm>
          <a:off x="466727" y="1017589"/>
          <a:ext cx="7116923" cy="380188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Table 7"/>
          <p:cNvGraphicFramePr>
            <a:graphicFrameLocks noGrp="1"/>
          </p:cNvGraphicFramePr>
          <p:nvPr/>
        </p:nvGraphicFramePr>
        <p:xfrm>
          <a:off x="369116" y="4978865"/>
          <a:ext cx="8483594" cy="1126930"/>
        </p:xfrm>
        <a:graphic>
          <a:graphicData uri="http://schemas.openxmlformats.org/drawingml/2006/table">
            <a:tbl>
              <a:tblPr firstRow="1" firstCol="1" lastRow="1">
                <a:tableStyleId>{F5AB1C69-6EDB-4FF4-983F-18BD219EF322}</a:tableStyleId>
              </a:tblPr>
              <a:tblGrid>
                <a:gridCol w="2667228">
                  <a:extLst>
                    <a:ext uri="{9D8B030D-6E8A-4147-A177-3AD203B41FA5}">
                      <a16:colId xmlns:a16="http://schemas.microsoft.com/office/drawing/2014/main" val="20000"/>
                    </a:ext>
                  </a:extLst>
                </a:gridCol>
                <a:gridCol w="1858831">
                  <a:extLst>
                    <a:ext uri="{9D8B030D-6E8A-4147-A177-3AD203B41FA5}">
                      <a16:colId xmlns:a16="http://schemas.microsoft.com/office/drawing/2014/main" val="20001"/>
                    </a:ext>
                  </a:extLst>
                </a:gridCol>
                <a:gridCol w="1916919">
                  <a:extLst>
                    <a:ext uri="{9D8B030D-6E8A-4147-A177-3AD203B41FA5}">
                      <a16:colId xmlns:a16="http://schemas.microsoft.com/office/drawing/2014/main" val="20002"/>
                    </a:ext>
                  </a:extLst>
                </a:gridCol>
                <a:gridCol w="2040616">
                  <a:extLst>
                    <a:ext uri="{9D8B030D-6E8A-4147-A177-3AD203B41FA5}">
                      <a16:colId xmlns:a16="http://schemas.microsoft.com/office/drawing/2014/main" val="20003"/>
                    </a:ext>
                  </a:extLst>
                </a:gridCol>
              </a:tblGrid>
              <a:tr h="225386">
                <a:tc>
                  <a:txBody>
                    <a:bodyPr/>
                    <a:lstStyle/>
                    <a:p>
                      <a:pPr algn="l" fontAlgn="b"/>
                      <a:endParaRPr lang="en-US" sz="14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1400" u="none" strike="noStrike" dirty="0">
                          <a:effectLst/>
                        </a:rPr>
                        <a:t>FY 2017 Actual</a:t>
                      </a:r>
                      <a:endParaRPr lang="en-US" sz="1400" b="0" i="0" u="none" strike="noStrike" dirty="0">
                        <a:solidFill>
                          <a:srgbClr val="000000"/>
                        </a:solidFill>
                        <a:effectLst/>
                        <a:latin typeface="Calibri" panose="020F0502020204030204" pitchFamily="34" charset="0"/>
                      </a:endParaRPr>
                    </a:p>
                  </a:txBody>
                  <a:tcPr marL="0" marT="0" marB="0" anchor="b"/>
                </a:tc>
                <a:tc>
                  <a:txBody>
                    <a:bodyPr/>
                    <a:lstStyle/>
                    <a:p>
                      <a:pPr algn="r" fontAlgn="b"/>
                      <a:r>
                        <a:rPr lang="en-US" sz="1400" u="none" strike="noStrike" dirty="0">
                          <a:effectLst/>
                        </a:rPr>
                        <a:t>FY 2018 Actual</a:t>
                      </a:r>
                      <a:endParaRPr lang="en-US" sz="1400" b="0" i="0" u="none" strike="noStrike" dirty="0">
                        <a:solidFill>
                          <a:srgbClr val="000000"/>
                        </a:solidFill>
                        <a:effectLst/>
                        <a:latin typeface="Calibri" panose="020F0502020204030204" pitchFamily="34" charset="0"/>
                      </a:endParaRPr>
                    </a:p>
                  </a:txBody>
                  <a:tcPr marL="0" marT="0" marB="0" anchor="b"/>
                </a:tc>
                <a:tc>
                  <a:txBody>
                    <a:bodyPr/>
                    <a:lstStyle/>
                    <a:p>
                      <a:pPr algn="r" fontAlgn="b"/>
                      <a:r>
                        <a:rPr lang="en-US" sz="1400" u="none" strike="noStrike" dirty="0">
                          <a:effectLst/>
                        </a:rPr>
                        <a:t>FY 2019</a:t>
                      </a:r>
                      <a:r>
                        <a:rPr lang="en-US" sz="1400" u="none" strike="noStrike" baseline="0" dirty="0">
                          <a:effectLst/>
                        </a:rPr>
                        <a:t> </a:t>
                      </a:r>
                      <a:r>
                        <a:rPr lang="en-US" sz="1400" u="none" strike="noStrike" dirty="0">
                          <a:effectLst/>
                        </a:rPr>
                        <a:t>Actual</a:t>
                      </a:r>
                      <a:endParaRPr lang="en-US" sz="1400" b="0" i="0" u="none" strike="noStrike" dirty="0">
                        <a:solidFill>
                          <a:srgbClr val="000000"/>
                        </a:solidFill>
                        <a:effectLst/>
                        <a:latin typeface="Calibri" panose="020F0502020204030204" pitchFamily="34" charset="0"/>
                      </a:endParaRPr>
                    </a:p>
                  </a:txBody>
                  <a:tcPr marL="0" marT="0" marB="0" anchor="b"/>
                </a:tc>
                <a:extLst>
                  <a:ext uri="{0D108BD9-81ED-4DB2-BD59-A6C34878D82A}">
                    <a16:rowId xmlns:a16="http://schemas.microsoft.com/office/drawing/2014/main" val="10000"/>
                  </a:ext>
                </a:extLst>
              </a:tr>
              <a:tr h="225386">
                <a:tc>
                  <a:txBody>
                    <a:bodyPr/>
                    <a:lstStyle/>
                    <a:p>
                      <a:pPr algn="l" fontAlgn="b"/>
                      <a:r>
                        <a:rPr lang="en-US" sz="1400" u="none" strike="noStrike" dirty="0">
                          <a:effectLst/>
                        </a:rPr>
                        <a:t>Research</a:t>
                      </a:r>
                      <a:endParaRPr lang="en-US" sz="1400" b="0" i="0" u="none" strike="noStrike" dirty="0">
                        <a:solidFill>
                          <a:srgbClr val="000000"/>
                        </a:solidFill>
                        <a:effectLst/>
                        <a:latin typeface="Calibri" panose="020F0502020204030204" pitchFamily="34" charset="0"/>
                      </a:endParaRPr>
                    </a:p>
                  </a:txBody>
                  <a:tcPr marR="0" marT="0" marB="0" anchor="b"/>
                </a:tc>
                <a:tc>
                  <a:txBody>
                    <a:bodyPr/>
                    <a:lstStyle/>
                    <a:p>
                      <a:pPr algn="r" fontAlgn="b"/>
                      <a:r>
                        <a:rPr lang="en-US" sz="1400" b="1" u="none" strike="noStrike" dirty="0">
                          <a:effectLst/>
                        </a:rPr>
                        <a:t>            217,892 </a:t>
                      </a:r>
                      <a:endParaRPr lang="en-US" sz="1400" b="1" i="0" u="none" strike="noStrike" dirty="0">
                        <a:solidFill>
                          <a:srgbClr val="000000"/>
                        </a:solidFill>
                        <a:effectLst/>
                        <a:latin typeface="Calibri" panose="020F0502020204030204" pitchFamily="34" charset="0"/>
                      </a:endParaRPr>
                    </a:p>
                  </a:txBody>
                  <a:tcPr marL="0" marT="0" marB="0" anchor="b"/>
                </a:tc>
                <a:tc>
                  <a:txBody>
                    <a:bodyPr/>
                    <a:lstStyle/>
                    <a:p>
                      <a:pPr algn="r" fontAlgn="b"/>
                      <a:r>
                        <a:rPr lang="en-US" sz="1400" b="1" u="none" strike="noStrike" dirty="0">
                          <a:effectLst/>
                        </a:rPr>
                        <a:t>            213,454 </a:t>
                      </a:r>
                      <a:endParaRPr lang="en-US" sz="1400" b="1" i="0" u="none" strike="noStrike" dirty="0">
                        <a:solidFill>
                          <a:srgbClr val="000000"/>
                        </a:solidFill>
                        <a:effectLst/>
                        <a:latin typeface="Calibri" panose="020F0502020204030204" pitchFamily="34" charset="0"/>
                      </a:endParaRPr>
                    </a:p>
                  </a:txBody>
                  <a:tcPr marL="0" marT="0" marB="0" anchor="b"/>
                </a:tc>
                <a:tc>
                  <a:txBody>
                    <a:bodyPr/>
                    <a:lstStyle/>
                    <a:p>
                      <a:pPr algn="r" fontAlgn="b"/>
                      <a:r>
                        <a:rPr lang="en-US" sz="1400" b="1" u="none" strike="noStrike" dirty="0">
                          <a:effectLst/>
                        </a:rPr>
                        <a:t>            230,489 </a:t>
                      </a:r>
                      <a:endParaRPr lang="en-US" sz="1400" b="1" i="0" u="none" strike="noStrike" dirty="0">
                        <a:solidFill>
                          <a:srgbClr val="000000"/>
                        </a:solidFill>
                        <a:effectLst/>
                        <a:latin typeface="Calibri" panose="020F0502020204030204" pitchFamily="34" charset="0"/>
                      </a:endParaRPr>
                    </a:p>
                  </a:txBody>
                  <a:tcPr marL="0" marT="0" marB="0" anchor="b"/>
                </a:tc>
                <a:extLst>
                  <a:ext uri="{0D108BD9-81ED-4DB2-BD59-A6C34878D82A}">
                    <a16:rowId xmlns:a16="http://schemas.microsoft.com/office/drawing/2014/main" val="10001"/>
                  </a:ext>
                </a:extLst>
              </a:tr>
              <a:tr h="225386">
                <a:tc>
                  <a:txBody>
                    <a:bodyPr/>
                    <a:lstStyle/>
                    <a:p>
                      <a:pPr algn="l" fontAlgn="b"/>
                      <a:r>
                        <a:rPr lang="en-US" sz="1400" u="none" strike="noStrike" dirty="0">
                          <a:effectLst/>
                        </a:rPr>
                        <a:t>Facilities/Operations</a:t>
                      </a:r>
                      <a:endParaRPr lang="en-US" sz="1400" b="0" i="0" u="none" strike="noStrike" dirty="0">
                        <a:solidFill>
                          <a:srgbClr val="000000"/>
                        </a:solidFill>
                        <a:effectLst/>
                        <a:latin typeface="Calibri" panose="020F0502020204030204" pitchFamily="34" charset="0"/>
                      </a:endParaRPr>
                    </a:p>
                  </a:txBody>
                  <a:tcPr marR="0" marT="0" marB="0" anchor="b"/>
                </a:tc>
                <a:tc>
                  <a:txBody>
                    <a:bodyPr/>
                    <a:lstStyle/>
                    <a:p>
                      <a:pPr algn="r" fontAlgn="b"/>
                      <a:r>
                        <a:rPr lang="en-US" sz="1400" b="1" u="none" strike="noStrike" dirty="0">
                          <a:effectLst/>
                        </a:rPr>
                        <a:t>            250,611 </a:t>
                      </a:r>
                      <a:endParaRPr lang="en-US" sz="1400" b="1" i="0" u="none" strike="noStrike" dirty="0">
                        <a:solidFill>
                          <a:srgbClr val="000000"/>
                        </a:solidFill>
                        <a:effectLst/>
                        <a:latin typeface="Calibri" panose="020F0502020204030204" pitchFamily="34" charset="0"/>
                      </a:endParaRPr>
                    </a:p>
                  </a:txBody>
                  <a:tcPr marL="0" marT="0" marB="0" anchor="b"/>
                </a:tc>
                <a:tc>
                  <a:txBody>
                    <a:bodyPr/>
                    <a:lstStyle/>
                    <a:p>
                      <a:pPr algn="r" fontAlgn="b"/>
                      <a:r>
                        <a:rPr lang="en-US" sz="1400" b="1" u="none" strike="noStrike" dirty="0">
                          <a:effectLst/>
                        </a:rPr>
                        <a:t>            260,761 </a:t>
                      </a:r>
                      <a:endParaRPr lang="en-US" sz="1400" b="1" i="0" u="none" strike="noStrike" dirty="0">
                        <a:solidFill>
                          <a:srgbClr val="000000"/>
                        </a:solidFill>
                        <a:effectLst/>
                        <a:latin typeface="Calibri" panose="020F0502020204030204" pitchFamily="34" charset="0"/>
                      </a:endParaRPr>
                    </a:p>
                  </a:txBody>
                  <a:tcPr marL="0" marT="0" marB="0" anchor="b"/>
                </a:tc>
                <a:tc>
                  <a:txBody>
                    <a:bodyPr/>
                    <a:lstStyle/>
                    <a:p>
                      <a:pPr algn="r" fontAlgn="b"/>
                      <a:r>
                        <a:rPr lang="en-US" sz="1400" b="1" u="none" strike="noStrike" dirty="0">
                          <a:effectLst/>
                        </a:rPr>
                        <a:t>            261,188 </a:t>
                      </a:r>
                      <a:endParaRPr lang="en-US" sz="1400" b="1" i="0" u="none" strike="noStrike" dirty="0">
                        <a:solidFill>
                          <a:srgbClr val="000000"/>
                        </a:solidFill>
                        <a:effectLst/>
                        <a:latin typeface="Calibri" panose="020F0502020204030204" pitchFamily="34" charset="0"/>
                      </a:endParaRPr>
                    </a:p>
                  </a:txBody>
                  <a:tcPr marL="0" marT="0" marB="0" anchor="b"/>
                </a:tc>
                <a:extLst>
                  <a:ext uri="{0D108BD9-81ED-4DB2-BD59-A6C34878D82A}">
                    <a16:rowId xmlns:a16="http://schemas.microsoft.com/office/drawing/2014/main" val="10002"/>
                  </a:ext>
                </a:extLst>
              </a:tr>
              <a:tr h="225386">
                <a:tc>
                  <a:txBody>
                    <a:bodyPr/>
                    <a:lstStyle/>
                    <a:p>
                      <a:pPr algn="l" fontAlgn="b"/>
                      <a:r>
                        <a:rPr lang="en-US" sz="1400" u="none" strike="noStrike" dirty="0">
                          <a:effectLst/>
                        </a:rPr>
                        <a:t>Projects</a:t>
                      </a:r>
                      <a:endParaRPr lang="en-US" sz="1400" b="0" i="0" u="none" strike="noStrike" dirty="0">
                        <a:solidFill>
                          <a:srgbClr val="000000"/>
                        </a:solidFill>
                        <a:effectLst/>
                        <a:latin typeface="Calibri" panose="020F0502020204030204" pitchFamily="34" charset="0"/>
                      </a:endParaRPr>
                    </a:p>
                  </a:txBody>
                  <a:tcPr marR="0" marT="0" marB="0" anchor="b"/>
                </a:tc>
                <a:tc>
                  <a:txBody>
                    <a:bodyPr/>
                    <a:lstStyle/>
                    <a:p>
                      <a:pPr algn="r" fontAlgn="b"/>
                      <a:r>
                        <a:rPr lang="en-US" sz="1400" b="1" u="none" strike="noStrike" dirty="0">
                          <a:effectLst/>
                        </a:rPr>
                        <a:t>            218,586 </a:t>
                      </a:r>
                      <a:endParaRPr lang="en-US" sz="1400" b="1" i="0" u="none" strike="noStrike" dirty="0">
                        <a:solidFill>
                          <a:srgbClr val="000000"/>
                        </a:solidFill>
                        <a:effectLst/>
                        <a:latin typeface="Calibri" panose="020F0502020204030204" pitchFamily="34" charset="0"/>
                      </a:endParaRPr>
                    </a:p>
                  </a:txBody>
                  <a:tcPr marL="0" marT="0" marB="0" anchor="b"/>
                </a:tc>
                <a:tc>
                  <a:txBody>
                    <a:bodyPr/>
                    <a:lstStyle/>
                    <a:p>
                      <a:pPr algn="r" fontAlgn="b"/>
                      <a:r>
                        <a:rPr lang="en-US" sz="1400" b="1" u="none" strike="noStrike" dirty="0">
                          <a:effectLst/>
                        </a:rPr>
                        <a:t>            278,335 </a:t>
                      </a:r>
                      <a:endParaRPr lang="en-US" sz="1400" b="1" i="0" u="none" strike="noStrike" dirty="0">
                        <a:solidFill>
                          <a:srgbClr val="000000"/>
                        </a:solidFill>
                        <a:effectLst/>
                        <a:latin typeface="Calibri" panose="020F0502020204030204" pitchFamily="34" charset="0"/>
                      </a:endParaRPr>
                    </a:p>
                  </a:txBody>
                  <a:tcPr marL="0" marT="0" marB="0" anchor="b"/>
                </a:tc>
                <a:tc>
                  <a:txBody>
                    <a:bodyPr/>
                    <a:lstStyle/>
                    <a:p>
                      <a:pPr algn="r" fontAlgn="b"/>
                      <a:r>
                        <a:rPr lang="en-US" sz="1400" b="1" u="none" strike="noStrike" dirty="0">
                          <a:effectLst/>
                        </a:rPr>
                        <a:t>            337,350 </a:t>
                      </a:r>
                      <a:endParaRPr lang="en-US" sz="1400" b="1" i="0" u="none" strike="noStrike" dirty="0">
                        <a:solidFill>
                          <a:srgbClr val="000000"/>
                        </a:solidFill>
                        <a:effectLst/>
                        <a:latin typeface="Calibri" panose="020F0502020204030204" pitchFamily="34" charset="0"/>
                      </a:endParaRPr>
                    </a:p>
                  </a:txBody>
                  <a:tcPr marL="0" marT="0" marB="0" anchor="b"/>
                </a:tc>
                <a:extLst>
                  <a:ext uri="{0D108BD9-81ED-4DB2-BD59-A6C34878D82A}">
                    <a16:rowId xmlns:a16="http://schemas.microsoft.com/office/drawing/2014/main" val="10003"/>
                  </a:ext>
                </a:extLst>
              </a:tr>
              <a:tr h="225386">
                <a:tc>
                  <a:txBody>
                    <a:bodyPr/>
                    <a:lstStyle/>
                    <a:p>
                      <a:pPr algn="l" fontAlgn="b"/>
                      <a:r>
                        <a:rPr lang="en-US" sz="1400" u="none" strike="noStrike" dirty="0">
                          <a:effectLst/>
                        </a:rPr>
                        <a:t>Total</a:t>
                      </a:r>
                      <a:endParaRPr lang="en-US" sz="1400" b="0" i="0" u="none" strike="noStrike" dirty="0">
                        <a:solidFill>
                          <a:srgbClr val="000000"/>
                        </a:solidFill>
                        <a:effectLst/>
                        <a:latin typeface="Calibri" panose="020F0502020204030204" pitchFamily="34" charset="0"/>
                      </a:endParaRPr>
                    </a:p>
                  </a:txBody>
                  <a:tcPr marR="0" marT="0" marB="0" anchor="b"/>
                </a:tc>
                <a:tc>
                  <a:txBody>
                    <a:bodyPr/>
                    <a:lstStyle/>
                    <a:p>
                      <a:pPr algn="r" fontAlgn="b"/>
                      <a:r>
                        <a:rPr lang="en-US" sz="1400" u="none" strike="noStrike" dirty="0">
                          <a:effectLst/>
                        </a:rPr>
                        <a:t>            687,089 </a:t>
                      </a:r>
                      <a:endParaRPr lang="en-US" sz="1400" b="0" i="0" u="none" strike="noStrike" dirty="0">
                        <a:solidFill>
                          <a:srgbClr val="000000"/>
                        </a:solidFill>
                        <a:effectLst/>
                        <a:latin typeface="Calibri" panose="020F0502020204030204" pitchFamily="34" charset="0"/>
                      </a:endParaRPr>
                    </a:p>
                  </a:txBody>
                  <a:tcPr marL="0" marT="0" marB="0" anchor="b"/>
                </a:tc>
                <a:tc>
                  <a:txBody>
                    <a:bodyPr/>
                    <a:lstStyle/>
                    <a:p>
                      <a:pPr algn="r" fontAlgn="b"/>
                      <a:r>
                        <a:rPr lang="en-US" sz="1400" u="none" strike="noStrike" dirty="0">
                          <a:effectLst/>
                        </a:rPr>
                        <a:t>            752,550 </a:t>
                      </a:r>
                      <a:endParaRPr lang="en-US" sz="1400" b="0" i="0" u="none" strike="noStrike" dirty="0">
                        <a:solidFill>
                          <a:srgbClr val="000000"/>
                        </a:solidFill>
                        <a:effectLst/>
                        <a:latin typeface="Calibri" panose="020F0502020204030204" pitchFamily="34" charset="0"/>
                      </a:endParaRPr>
                    </a:p>
                  </a:txBody>
                  <a:tcPr marL="0" marT="0" marB="0" anchor="b"/>
                </a:tc>
                <a:tc>
                  <a:txBody>
                    <a:bodyPr/>
                    <a:lstStyle/>
                    <a:p>
                      <a:pPr algn="r" fontAlgn="b"/>
                      <a:r>
                        <a:rPr lang="en-US" sz="1400" u="none" strike="noStrike" dirty="0">
                          <a:effectLst/>
                        </a:rPr>
                        <a:t>            829,027 </a:t>
                      </a:r>
                      <a:endParaRPr lang="en-US" sz="1400" b="0" i="0" u="none" strike="noStrike" dirty="0">
                        <a:solidFill>
                          <a:srgbClr val="000000"/>
                        </a:solidFill>
                        <a:effectLst/>
                        <a:latin typeface="Calibri" panose="020F0502020204030204" pitchFamily="34" charset="0"/>
                      </a:endParaRPr>
                    </a:p>
                  </a:txBody>
                  <a:tcPr marL="0" marT="0" marB="0" anchor="b"/>
                </a:tc>
                <a:extLst>
                  <a:ext uri="{0D108BD9-81ED-4DB2-BD59-A6C34878D82A}">
                    <a16:rowId xmlns:a16="http://schemas.microsoft.com/office/drawing/2014/main" val="10004"/>
                  </a:ext>
                </a:extLst>
              </a:tr>
            </a:tbl>
          </a:graphicData>
        </a:graphic>
      </p:graphicFrame>
      <p:sp>
        <p:nvSpPr>
          <p:cNvPr id="3" name="Date Placeholder 2">
            <a:extLst>
              <a:ext uri="{FF2B5EF4-FFF2-40B4-BE49-F238E27FC236}">
                <a16:creationId xmlns:a16="http://schemas.microsoft.com/office/drawing/2014/main" id="{E68175CD-5673-43C2-9D9B-AA6AD85AE7E1}"/>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31997906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P5 Implementation Status – FY 2019</a:t>
            </a:r>
          </a:p>
        </p:txBody>
      </p:sp>
      <p:sp>
        <p:nvSpPr>
          <p:cNvPr id="7" name="Rectangle 6"/>
          <p:cNvSpPr/>
          <p:nvPr/>
        </p:nvSpPr>
        <p:spPr>
          <a:xfrm>
            <a:off x="5149516" y="951451"/>
            <a:ext cx="2069734" cy="52762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7"/>
          <p:cNvSpPr>
            <a:spLocks noGrp="1"/>
          </p:cNvSpPr>
          <p:nvPr>
            <p:ph idx="1"/>
          </p:nvPr>
        </p:nvSpPr>
        <p:spPr>
          <a:xfrm>
            <a:off x="5193435" y="-2"/>
            <a:ext cx="3950565" cy="6857999"/>
          </a:xfrm>
          <a:solidFill>
            <a:schemeClr val="bg1"/>
          </a:solidFill>
        </p:spPr>
        <p:txBody>
          <a:bodyPr>
            <a:noAutofit/>
          </a:bodyPr>
          <a:lstStyle/>
          <a:p>
            <a:pPr marL="53975" indent="0">
              <a:lnSpc>
                <a:spcPct val="110000"/>
              </a:lnSpc>
              <a:buNone/>
            </a:pPr>
            <a:r>
              <a:rPr lang="en-US" sz="1800" b="1" dirty="0">
                <a:solidFill>
                  <a:schemeClr val="tx2"/>
                </a:solidFill>
              </a:rPr>
              <a:t>All Projects on budget &amp; schedule</a:t>
            </a:r>
          </a:p>
          <a:p>
            <a:pPr>
              <a:lnSpc>
                <a:spcPct val="110000"/>
              </a:lnSpc>
            </a:pPr>
            <a:r>
              <a:rPr lang="en-US" sz="1400" dirty="0"/>
              <a:t>Projects fully funded as of FY19</a:t>
            </a:r>
          </a:p>
          <a:p>
            <a:pPr lvl="1">
              <a:lnSpc>
                <a:spcPct val="110000"/>
              </a:lnSpc>
              <a:spcBef>
                <a:spcPts val="0"/>
              </a:spcBef>
            </a:pPr>
            <a:r>
              <a:rPr lang="en-US" sz="1300" dirty="0"/>
              <a:t>Muon g-2: 1</a:t>
            </a:r>
            <a:r>
              <a:rPr lang="en-US" sz="1300" baseline="30000" dirty="0"/>
              <a:t>st</a:t>
            </a:r>
            <a:r>
              <a:rPr lang="en-US" sz="1300" dirty="0"/>
              <a:t> beam 2017</a:t>
            </a:r>
          </a:p>
          <a:p>
            <a:pPr lvl="1">
              <a:lnSpc>
                <a:spcPct val="110000"/>
              </a:lnSpc>
              <a:spcBef>
                <a:spcPts val="0"/>
              </a:spcBef>
            </a:pPr>
            <a:r>
              <a:rPr lang="en-US" sz="1300" dirty="0"/>
              <a:t>LHC detector upgrades: on track for 2019/20 installation</a:t>
            </a:r>
          </a:p>
          <a:p>
            <a:pPr lvl="1">
              <a:lnSpc>
                <a:spcPct val="110000"/>
              </a:lnSpc>
              <a:spcBef>
                <a:spcPts val="0"/>
              </a:spcBef>
            </a:pPr>
            <a:r>
              <a:rPr lang="en-US" sz="1300" dirty="0"/>
              <a:t>DESI: 1st light 2019</a:t>
            </a:r>
          </a:p>
          <a:p>
            <a:pPr lvl="1">
              <a:lnSpc>
                <a:spcPct val="110000"/>
              </a:lnSpc>
              <a:spcBef>
                <a:spcPts val="0"/>
              </a:spcBef>
            </a:pPr>
            <a:r>
              <a:rPr lang="en-US" sz="1300" dirty="0"/>
              <a:t>DM-G2 (superCDMS &amp; LZ): 1</a:t>
            </a:r>
            <a:r>
              <a:rPr lang="en-US" sz="1300" baseline="30000" dirty="0"/>
              <a:t>st</a:t>
            </a:r>
            <a:r>
              <a:rPr lang="en-US" sz="1300" dirty="0"/>
              <a:t> data 2020</a:t>
            </a:r>
          </a:p>
          <a:p>
            <a:pPr lvl="1">
              <a:lnSpc>
                <a:spcPct val="110000"/>
              </a:lnSpc>
              <a:spcBef>
                <a:spcPts val="0"/>
              </a:spcBef>
            </a:pPr>
            <a:r>
              <a:rPr lang="it-IT" sz="1300" dirty="0"/>
              <a:t>Mu2e : </a:t>
            </a:r>
            <a:r>
              <a:rPr lang="en-US" sz="1300" dirty="0"/>
              <a:t>1</a:t>
            </a:r>
            <a:r>
              <a:rPr lang="en-US" sz="1300" baseline="30000" dirty="0"/>
              <a:t>st</a:t>
            </a:r>
            <a:r>
              <a:rPr lang="en-US" sz="1300" dirty="0"/>
              <a:t> </a:t>
            </a:r>
            <a:r>
              <a:rPr lang="it-IT" sz="1300" dirty="0"/>
              <a:t>data in 2023</a:t>
            </a:r>
          </a:p>
          <a:p>
            <a:pPr lvl="1">
              <a:lnSpc>
                <a:spcPct val="110000"/>
              </a:lnSpc>
              <a:spcBef>
                <a:spcPts val="0"/>
              </a:spcBef>
            </a:pPr>
            <a:r>
              <a:rPr lang="en-US" sz="1300" dirty="0"/>
              <a:t>LSST: full science operations 2023</a:t>
            </a:r>
          </a:p>
          <a:p>
            <a:pPr>
              <a:lnSpc>
                <a:spcPct val="100000"/>
              </a:lnSpc>
              <a:spcBef>
                <a:spcPts val="600"/>
              </a:spcBef>
            </a:pPr>
            <a:r>
              <a:rPr lang="en-US" sz="1400" dirty="0"/>
              <a:t>HL-LHC accelerator and detector upgrades started on schedule</a:t>
            </a:r>
          </a:p>
          <a:p>
            <a:pPr>
              <a:lnSpc>
                <a:spcPct val="100000"/>
              </a:lnSpc>
              <a:spcBef>
                <a:spcPts val="600"/>
              </a:spcBef>
            </a:pPr>
            <a:r>
              <a:rPr lang="en-US" sz="1400" dirty="0"/>
              <a:t>LBNF/DUNE &amp; PIP-II schedules advanced  due to strong support by Administration &amp; Congress</a:t>
            </a:r>
          </a:p>
          <a:p>
            <a:pPr>
              <a:lnSpc>
                <a:spcPct val="100000"/>
              </a:lnSpc>
              <a:spcBef>
                <a:spcPts val="600"/>
              </a:spcBef>
            </a:pPr>
            <a:r>
              <a:rPr lang="en-US" sz="1400" dirty="0"/>
              <a:t>CMB S4: developing technically-driven schedule to inform agencies, NAS Astro 2020 Decadal Survey</a:t>
            </a:r>
          </a:p>
          <a:p>
            <a:pPr>
              <a:lnSpc>
                <a:spcPct val="100000"/>
              </a:lnSpc>
              <a:spcBef>
                <a:spcPts val="600"/>
              </a:spcBef>
            </a:pPr>
            <a:r>
              <a:rPr lang="en-US" sz="1400" dirty="0"/>
              <a:t>DM-G3: R&amp;D limited while fabricating G2</a:t>
            </a:r>
          </a:p>
          <a:p>
            <a:pPr>
              <a:lnSpc>
                <a:spcPct val="100000"/>
              </a:lnSpc>
              <a:spcBef>
                <a:spcPts val="600"/>
              </a:spcBef>
            </a:pPr>
            <a:r>
              <a:rPr lang="en-US" sz="1400" dirty="0"/>
              <a:t>ILC: cost reduction R&amp;D while waiting for decision from Japan</a:t>
            </a:r>
          </a:p>
          <a:p>
            <a:pPr>
              <a:lnSpc>
                <a:spcPct val="100000"/>
              </a:lnSpc>
              <a:spcBef>
                <a:spcPts val="600"/>
              </a:spcBef>
            </a:pPr>
            <a:r>
              <a:rPr lang="en-US" sz="1400" dirty="0"/>
              <a:t>Broad portfolio of small projects running</a:t>
            </a:r>
          </a:p>
        </p:txBody>
      </p:sp>
      <p:sp>
        <p:nvSpPr>
          <p:cNvPr id="10" name="Slide Number Placeholder 9">
            <a:extLst>
              <a:ext uri="{FF2B5EF4-FFF2-40B4-BE49-F238E27FC236}">
                <a16:creationId xmlns:a16="http://schemas.microsoft.com/office/drawing/2014/main" id="{AA58C952-3BDE-49A9-B27A-584307875368}"/>
              </a:ext>
            </a:extLst>
          </p:cNvPr>
          <p:cNvSpPr>
            <a:spLocks noGrp="1"/>
          </p:cNvSpPr>
          <p:nvPr>
            <p:ph type="sldNum" sz="quarter" idx="12"/>
          </p:nvPr>
        </p:nvSpPr>
        <p:spPr>
          <a:xfrm>
            <a:off x="8577606" y="6439858"/>
            <a:ext cx="432222" cy="365125"/>
          </a:xfrm>
        </p:spPr>
        <p:txBody>
          <a:bodyPr/>
          <a:lstStyle/>
          <a:p>
            <a:fld id="{600448BA-62AF-4340-AB5F-316C0E06117B}" type="slidenum">
              <a:rPr lang="en-US" smtClean="0"/>
              <a:pPr/>
              <a:t>79</a:t>
            </a:fld>
            <a:endParaRPr lang="en-US" dirty="0"/>
          </a:p>
        </p:txBody>
      </p:sp>
      <p:pic>
        <p:nvPicPr>
          <p:cNvPr id="25" name="Picture 24">
            <a:extLst>
              <a:ext uri="{FF2B5EF4-FFF2-40B4-BE49-F238E27FC236}">
                <a16:creationId xmlns:a16="http://schemas.microsoft.com/office/drawing/2014/main" id="{C95D3EC5-9D68-4586-BFDB-F22C7268264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
            <a:ext cx="5299363" cy="6858000"/>
          </a:xfrm>
          <a:prstGeom prst="rect">
            <a:avLst/>
          </a:prstGeom>
        </p:spPr>
      </p:pic>
      <p:sp>
        <p:nvSpPr>
          <p:cNvPr id="2" name="Footer Placeholder 1">
            <a:extLst>
              <a:ext uri="{FF2B5EF4-FFF2-40B4-BE49-F238E27FC236}">
                <a16:creationId xmlns:a16="http://schemas.microsoft.com/office/drawing/2014/main" id="{EA446060-2191-4FFC-B386-C38963472FFC}"/>
              </a:ext>
            </a:extLst>
          </p:cNvPr>
          <p:cNvSpPr>
            <a:spLocks noGrp="1"/>
          </p:cNvSpPr>
          <p:nvPr>
            <p:ph type="ftr" sz="quarter" idx="11"/>
          </p:nvPr>
        </p:nvSpPr>
        <p:spPr>
          <a:xfrm>
            <a:off x="5039277" y="6455270"/>
            <a:ext cx="3538331" cy="365125"/>
          </a:xfrm>
        </p:spPr>
        <p:txBody>
          <a:bodyPr/>
          <a:lstStyle/>
          <a:p>
            <a:r>
              <a:rPr lang="en-US" dirty="0"/>
              <a:t>HEP @ 53rd Annual Users Mtg</a:t>
            </a:r>
          </a:p>
        </p:txBody>
      </p:sp>
    </p:spTree>
    <p:extLst>
      <p:ext uri="{BB962C8B-B14F-4D97-AF65-F5344CB8AC3E}">
        <p14:creationId xmlns:p14="http://schemas.microsoft.com/office/powerpoint/2010/main" val="8553019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36" y="5"/>
            <a:ext cx="8840495" cy="626033"/>
          </a:xfrm>
        </p:spPr>
        <p:txBody>
          <a:bodyPr>
            <a:normAutofit/>
          </a:bodyPr>
          <a:lstStyle/>
          <a:p>
            <a:r>
              <a:rPr lang="en-US" dirty="0"/>
              <a:t>Particle Physics in the United States</a:t>
            </a:r>
          </a:p>
        </p:txBody>
      </p:sp>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994086"/>
            <a:ext cx="9144000" cy="4863914"/>
          </a:xfrm>
          <a:prstGeom prst="rect">
            <a:avLst/>
          </a:prstGeom>
        </p:spPr>
      </p:pic>
      <p:sp>
        <p:nvSpPr>
          <p:cNvPr id="8" name="Content Placeholder 2"/>
          <p:cNvSpPr txBox="1">
            <a:spLocks/>
          </p:cNvSpPr>
          <p:nvPr/>
        </p:nvSpPr>
        <p:spPr>
          <a:xfrm>
            <a:off x="0" y="626036"/>
            <a:ext cx="9144000" cy="1368050"/>
          </a:xfrm>
          <a:prstGeom prst="rect">
            <a:avLst/>
          </a:prstGeom>
          <a:solidFill>
            <a:schemeClr val="lt1"/>
          </a:solidFill>
          <a:ln>
            <a:noFill/>
          </a:ln>
        </p:spPr>
        <p:txBody>
          <a:bodyPr vert="horz" lIns="91440" tIns="45720" rIns="91440" bIns="45720" rtlCol="0">
            <a:normAutofit fontScale="55000" lnSpcReduction="20000"/>
          </a:bodyPr>
          <a:lstStyle>
            <a:lvl1pPr marL="227013" indent="-173038" algn="l" defTabSz="685800" rtl="0" eaLnBrk="1" latinLnBrk="0" hangingPunct="1">
              <a:lnSpc>
                <a:spcPct val="120000"/>
              </a:lnSpc>
              <a:spcBef>
                <a:spcPts val="1000"/>
              </a:spcBef>
              <a:buClr>
                <a:schemeClr val="tx2"/>
              </a:buClr>
              <a:buSzPct val="80000"/>
              <a:buFont typeface="Wingdings 3" panose="05040102010807070707" pitchFamily="18" charset="2"/>
              <a:buChar char=""/>
              <a:defRPr sz="2800" kern="1200">
                <a:solidFill>
                  <a:schemeClr val="tx1"/>
                </a:solidFill>
                <a:latin typeface="+mn-lt"/>
                <a:ea typeface="+mn-ea"/>
                <a:cs typeface="+mn-cs"/>
              </a:defRPr>
            </a:lvl1pPr>
            <a:lvl2pPr marL="39846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2400" kern="1200">
                <a:solidFill>
                  <a:schemeClr val="tx1">
                    <a:lumMod val="75000"/>
                    <a:lumOff val="25000"/>
                  </a:schemeClr>
                </a:solidFill>
                <a:latin typeface="+mn-lt"/>
                <a:ea typeface="+mn-ea"/>
                <a:cs typeface="+mn-cs"/>
              </a:defRPr>
            </a:lvl2pPr>
            <a:lvl3pPr marL="56991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2000" kern="1200">
                <a:solidFill>
                  <a:schemeClr val="tx1">
                    <a:lumMod val="75000"/>
                    <a:lumOff val="25000"/>
                  </a:schemeClr>
                </a:solidFill>
                <a:latin typeface="+mn-lt"/>
                <a:ea typeface="+mn-ea"/>
                <a:cs typeface="+mn-cs"/>
              </a:defRPr>
            </a:lvl3pPr>
            <a:lvl4pPr marL="742950" indent="-173038"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4pPr>
            <a:lvl5pPr marL="914400"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a:lstStyle>
          <a:p>
            <a:pPr marL="53975" indent="0">
              <a:buClr>
                <a:srgbClr val="0F3F66"/>
              </a:buClr>
              <a:buNone/>
            </a:pPr>
            <a:r>
              <a:rPr lang="en-US" dirty="0">
                <a:solidFill>
                  <a:srgbClr val="003399"/>
                </a:solidFill>
              </a:rPr>
              <a:t>Scientists, engineers, and technicians at more than 180 universities, institutes, and laboratories throughout the U.S. </a:t>
            </a:r>
            <a:r>
              <a:rPr lang="en-US" dirty="0">
                <a:solidFill>
                  <a:prstClr val="black"/>
                </a:solidFill>
              </a:rPr>
              <a:t>are working in partnership with their international colleagues to build high-tech tools and components, conduct scientific research, and</a:t>
            </a:r>
            <a:r>
              <a:rPr lang="en-US" dirty="0">
                <a:solidFill>
                  <a:srgbClr val="003399"/>
                </a:solidFill>
              </a:rPr>
              <a:t> train and educate the next generation of innovators. </a:t>
            </a:r>
            <a:r>
              <a:rPr lang="en-US" dirty="0">
                <a:solidFill>
                  <a:prstClr val="black"/>
                </a:solidFill>
              </a:rPr>
              <a:t>Particle physics activities in the U.S. attract some of the best scientists from around the world.</a:t>
            </a:r>
          </a:p>
        </p:txBody>
      </p:sp>
      <p:sp>
        <p:nvSpPr>
          <p:cNvPr id="10" name="TextBox 9"/>
          <p:cNvSpPr txBox="1"/>
          <p:nvPr/>
        </p:nvSpPr>
        <p:spPr>
          <a:xfrm>
            <a:off x="1171814" y="6604162"/>
            <a:ext cx="6532391" cy="230832"/>
          </a:xfrm>
          <a:prstGeom prst="rect">
            <a:avLst/>
          </a:prstGeom>
          <a:noFill/>
        </p:spPr>
        <p:txBody>
          <a:bodyPr wrap="square" rtlCol="0">
            <a:spAutoFit/>
          </a:bodyPr>
          <a:lstStyle/>
          <a:p>
            <a:r>
              <a:rPr lang="en-US" sz="900" i="1" dirty="0">
                <a:solidFill>
                  <a:prstClr val="white"/>
                </a:solidFill>
              </a:rPr>
              <a:t>Dots represent Laboratories and Universities receiving funding in 2019 for particle physics from DOE or NSF</a:t>
            </a:r>
          </a:p>
        </p:txBody>
      </p:sp>
    </p:spTree>
    <p:extLst>
      <p:ext uri="{BB962C8B-B14F-4D97-AF65-F5344CB8AC3E}">
        <p14:creationId xmlns:p14="http://schemas.microsoft.com/office/powerpoint/2010/main" val="424739412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C856-70F3-48AF-B013-28D7ABF9FD9E}"/>
              </a:ext>
            </a:extLst>
          </p:cNvPr>
          <p:cNvSpPr>
            <a:spLocks noGrp="1"/>
          </p:cNvSpPr>
          <p:nvPr>
            <p:ph type="title"/>
          </p:nvPr>
        </p:nvSpPr>
        <p:spPr/>
        <p:txBody>
          <a:bodyPr/>
          <a:lstStyle/>
          <a:p>
            <a:r>
              <a:rPr lang="en-US" dirty="0"/>
              <a:t>HEP Small Projects</a:t>
            </a:r>
          </a:p>
        </p:txBody>
      </p:sp>
      <p:sp>
        <p:nvSpPr>
          <p:cNvPr id="3" name="Content Placeholder 2">
            <a:extLst>
              <a:ext uri="{FF2B5EF4-FFF2-40B4-BE49-F238E27FC236}">
                <a16:creationId xmlns:a16="http://schemas.microsoft.com/office/drawing/2014/main" id="{842480AE-7A13-4C72-8061-E0E2BC359479}"/>
              </a:ext>
            </a:extLst>
          </p:cNvPr>
          <p:cNvSpPr>
            <a:spLocks noGrp="1"/>
          </p:cNvSpPr>
          <p:nvPr>
            <p:ph idx="1"/>
          </p:nvPr>
        </p:nvSpPr>
        <p:spPr>
          <a:xfrm>
            <a:off x="467280" y="1082567"/>
            <a:ext cx="3642267" cy="4739060"/>
          </a:xfrm>
        </p:spPr>
        <p:txBody>
          <a:bodyPr>
            <a:normAutofit fontScale="92500" lnSpcReduction="20000"/>
          </a:bodyPr>
          <a:lstStyle/>
          <a:p>
            <a:r>
              <a:rPr lang="en-US" dirty="0">
                <a:solidFill>
                  <a:srgbClr val="0070C0"/>
                </a:solidFill>
              </a:rPr>
              <a:t>Several new small HEP projects were initiated in FY 2020</a:t>
            </a:r>
            <a:r>
              <a:rPr lang="en-US" dirty="0"/>
              <a:t>:</a:t>
            </a:r>
          </a:p>
          <a:p>
            <a:pPr lvl="1"/>
            <a:r>
              <a:rPr lang="en-US" dirty="0"/>
              <a:t>T2K upgrade</a:t>
            </a:r>
          </a:p>
          <a:p>
            <a:pPr lvl="1"/>
            <a:r>
              <a:rPr lang="en-US" dirty="0">
                <a:solidFill>
                  <a:schemeClr val="accent1"/>
                </a:solidFill>
              </a:rPr>
              <a:t>NA61 upgrade</a:t>
            </a:r>
          </a:p>
          <a:p>
            <a:pPr lvl="1"/>
            <a:r>
              <a:rPr lang="en-US" dirty="0"/>
              <a:t>Dark Matter New Initiatives (R&amp;D awards) for LDMX and TESSERACT </a:t>
            </a:r>
          </a:p>
          <a:p>
            <a:pPr lvl="1"/>
            <a:r>
              <a:rPr lang="en-US" dirty="0">
                <a:solidFill>
                  <a:schemeClr val="accent1"/>
                </a:solidFill>
              </a:rPr>
              <a:t>Sector 30 beamline AIP Phase I at SLAC</a:t>
            </a:r>
          </a:p>
        </p:txBody>
      </p:sp>
      <p:sp>
        <p:nvSpPr>
          <p:cNvPr id="4" name="Date Placeholder 3">
            <a:extLst>
              <a:ext uri="{FF2B5EF4-FFF2-40B4-BE49-F238E27FC236}">
                <a16:creationId xmlns:a16="http://schemas.microsoft.com/office/drawing/2014/main" id="{E8F99581-249A-4AF4-A815-B72F9D8B472E}"/>
              </a:ext>
            </a:extLst>
          </p:cNvPr>
          <p:cNvSpPr>
            <a:spLocks noGrp="1"/>
          </p:cNvSpPr>
          <p:nvPr>
            <p:ph type="dt" sz="half" idx="10"/>
          </p:nvPr>
        </p:nvSpPr>
        <p:spPr/>
        <p:txBody>
          <a:bodyPr/>
          <a:lstStyle/>
          <a:p>
            <a:r>
              <a:rPr lang="en-US"/>
              <a:t>12 August 2020</a:t>
            </a:r>
            <a:endParaRPr lang="en-US" dirty="0"/>
          </a:p>
        </p:txBody>
      </p:sp>
      <p:sp>
        <p:nvSpPr>
          <p:cNvPr id="5" name="Footer Placeholder 4">
            <a:extLst>
              <a:ext uri="{FF2B5EF4-FFF2-40B4-BE49-F238E27FC236}">
                <a16:creationId xmlns:a16="http://schemas.microsoft.com/office/drawing/2014/main" id="{37308D1D-167C-4891-AC18-3E8DEDABB75B}"/>
              </a:ext>
            </a:extLst>
          </p:cNvPr>
          <p:cNvSpPr>
            <a:spLocks noGrp="1"/>
          </p:cNvSpPr>
          <p:nvPr>
            <p:ph type="ftr" sz="quarter" idx="11"/>
          </p:nvPr>
        </p:nvSpPr>
        <p:spPr/>
        <p:txBody>
          <a:bodyPr/>
          <a:lstStyle/>
          <a:p>
            <a:r>
              <a:rPr lang="en-US"/>
              <a:t>HEP @ 53rd Annual Users Mtg</a:t>
            </a:r>
            <a:endParaRPr lang="en-US" dirty="0"/>
          </a:p>
        </p:txBody>
      </p:sp>
      <p:sp>
        <p:nvSpPr>
          <p:cNvPr id="6" name="Slide Number Placeholder 5">
            <a:extLst>
              <a:ext uri="{FF2B5EF4-FFF2-40B4-BE49-F238E27FC236}">
                <a16:creationId xmlns:a16="http://schemas.microsoft.com/office/drawing/2014/main" id="{1BE5ADA9-5831-4E55-80FD-24F86A2B16C0}"/>
              </a:ext>
            </a:extLst>
          </p:cNvPr>
          <p:cNvSpPr>
            <a:spLocks noGrp="1"/>
          </p:cNvSpPr>
          <p:nvPr>
            <p:ph type="sldNum" sz="quarter" idx="12"/>
          </p:nvPr>
        </p:nvSpPr>
        <p:spPr/>
        <p:txBody>
          <a:bodyPr/>
          <a:lstStyle/>
          <a:p>
            <a:fld id="{600448BA-62AF-4340-AB5F-316C0E06117B}" type="slidenum">
              <a:rPr lang="en-US" smtClean="0"/>
              <a:pPr/>
              <a:t>80</a:t>
            </a:fld>
            <a:endParaRPr lang="en-US" dirty="0"/>
          </a:p>
        </p:txBody>
      </p:sp>
      <p:sp>
        <p:nvSpPr>
          <p:cNvPr id="7" name="TextBox 6">
            <a:extLst>
              <a:ext uri="{FF2B5EF4-FFF2-40B4-BE49-F238E27FC236}">
                <a16:creationId xmlns:a16="http://schemas.microsoft.com/office/drawing/2014/main" id="{222F2274-8D2C-497F-A591-85A5C010BDB9}"/>
              </a:ext>
            </a:extLst>
          </p:cNvPr>
          <p:cNvSpPr txBox="1"/>
          <p:nvPr/>
        </p:nvSpPr>
        <p:spPr>
          <a:xfrm>
            <a:off x="4165875" y="1064092"/>
            <a:ext cx="4618803" cy="646331"/>
          </a:xfrm>
          <a:prstGeom prst="rect">
            <a:avLst/>
          </a:prstGeom>
          <a:noFill/>
        </p:spPr>
        <p:txBody>
          <a:bodyPr wrap="square" rtlCol="0">
            <a:spAutoFit/>
          </a:bodyPr>
          <a:lstStyle/>
          <a:p>
            <a:r>
              <a:rPr lang="en-US" b="1" dirty="0">
                <a:solidFill>
                  <a:srgbClr val="0070C0"/>
                </a:solidFill>
              </a:rPr>
              <a:t>“Small” projects currently HEP-supported (incl. </a:t>
            </a:r>
            <a:r>
              <a:rPr lang="en-US" b="1" dirty="0">
                <a:solidFill>
                  <a:srgbClr val="FF0000"/>
                </a:solidFill>
              </a:rPr>
              <a:t>new since P5</a:t>
            </a:r>
            <a:r>
              <a:rPr lang="en-US" b="1" dirty="0">
                <a:solidFill>
                  <a:srgbClr val="0070C0"/>
                </a:solidFill>
              </a:rPr>
              <a:t>):</a:t>
            </a:r>
          </a:p>
        </p:txBody>
      </p:sp>
      <p:sp>
        <p:nvSpPr>
          <p:cNvPr id="8" name="Content Placeholder 2">
            <a:extLst>
              <a:ext uri="{FF2B5EF4-FFF2-40B4-BE49-F238E27FC236}">
                <a16:creationId xmlns:a16="http://schemas.microsoft.com/office/drawing/2014/main" id="{360FB7F8-E60E-46C6-B00B-B59232D47721}"/>
              </a:ext>
            </a:extLst>
          </p:cNvPr>
          <p:cNvSpPr txBox="1">
            <a:spLocks/>
          </p:cNvSpPr>
          <p:nvPr/>
        </p:nvSpPr>
        <p:spPr>
          <a:xfrm>
            <a:off x="3983421" y="1874493"/>
            <a:ext cx="2159768" cy="3459086"/>
          </a:xfrm>
          <a:prstGeom prst="rect">
            <a:avLst/>
          </a:prstGeom>
        </p:spPr>
        <p:txBody>
          <a:bodyPr vert="horz" lIns="68580" tIns="34290" rIns="68580" bIns="34290" rtlCol="0">
            <a:normAutofit fontScale="70000" lnSpcReduction="20000"/>
          </a:bodyPr>
          <a:lstStyle>
            <a:lvl1pPr marL="170260" indent="-129779" algn="l" defTabSz="514350" rtl="0" eaLnBrk="1" latinLnBrk="0" hangingPunct="1">
              <a:lnSpc>
                <a:spcPct val="120000"/>
              </a:lnSpc>
              <a:spcBef>
                <a:spcPts val="750"/>
              </a:spcBef>
              <a:buClr>
                <a:schemeClr val="tx2"/>
              </a:buClr>
              <a:buSzPct val="80000"/>
              <a:buFont typeface="Wingdings 3" panose="05040102010807070707" pitchFamily="18" charset="2"/>
              <a:buChar char=""/>
              <a:defRPr sz="2800" kern="1200">
                <a:solidFill>
                  <a:schemeClr val="tx1"/>
                </a:solidFill>
                <a:latin typeface="+mn-lt"/>
                <a:ea typeface="+mn-ea"/>
                <a:cs typeface="+mn-cs"/>
              </a:defRPr>
            </a:lvl1pPr>
            <a:lvl2pPr marL="298847" indent="-128588" algn="l" defTabSz="514350" rtl="0" eaLnBrk="1" latinLnBrk="0" hangingPunct="1">
              <a:lnSpc>
                <a:spcPct val="120000"/>
              </a:lnSpc>
              <a:spcBef>
                <a:spcPts val="113"/>
              </a:spcBef>
              <a:spcAft>
                <a:spcPts val="225"/>
              </a:spcAft>
              <a:buClr>
                <a:schemeClr val="tx2"/>
              </a:buClr>
              <a:buSzPct val="80000"/>
              <a:buFont typeface="Wingdings 3" panose="05040102010807070707" pitchFamily="18" charset="2"/>
              <a:buChar char=""/>
              <a:defRPr sz="2400" kern="1200">
                <a:solidFill>
                  <a:schemeClr val="tx1">
                    <a:lumMod val="75000"/>
                    <a:lumOff val="25000"/>
                  </a:schemeClr>
                </a:solidFill>
                <a:latin typeface="+mn-lt"/>
                <a:ea typeface="+mn-ea"/>
                <a:cs typeface="+mn-cs"/>
              </a:defRPr>
            </a:lvl2pPr>
            <a:lvl3pPr marL="427435" indent="-128588" algn="l" defTabSz="514350" rtl="0" eaLnBrk="1" latinLnBrk="0" hangingPunct="1">
              <a:lnSpc>
                <a:spcPct val="120000"/>
              </a:lnSpc>
              <a:spcBef>
                <a:spcPts val="113"/>
              </a:spcBef>
              <a:spcAft>
                <a:spcPts val="225"/>
              </a:spcAft>
              <a:buClr>
                <a:schemeClr val="tx2"/>
              </a:buClr>
              <a:buSzPct val="80000"/>
              <a:buFont typeface="Wingdings 3" panose="05040102010807070707" pitchFamily="18" charset="2"/>
              <a:buChar char=""/>
              <a:defRPr sz="2000" kern="1200">
                <a:solidFill>
                  <a:schemeClr val="tx1">
                    <a:lumMod val="75000"/>
                    <a:lumOff val="25000"/>
                  </a:schemeClr>
                </a:solidFill>
                <a:latin typeface="+mn-lt"/>
                <a:ea typeface="+mn-ea"/>
                <a:cs typeface="+mn-cs"/>
              </a:defRPr>
            </a:lvl3pPr>
            <a:lvl4pPr marL="557213" indent="-129779" algn="l" defTabSz="514350" rtl="0" eaLnBrk="1" latinLnBrk="0" hangingPunct="1">
              <a:lnSpc>
                <a:spcPct val="120000"/>
              </a:lnSpc>
              <a:spcBef>
                <a:spcPts val="113"/>
              </a:spcBef>
              <a:spcAft>
                <a:spcPts val="225"/>
              </a:spcAft>
              <a:buClr>
                <a:schemeClr val="tx2"/>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4pPr>
            <a:lvl5pPr marL="685800" indent="-128588" algn="l" defTabSz="514350" rtl="0" eaLnBrk="1" latinLnBrk="0" hangingPunct="1">
              <a:lnSpc>
                <a:spcPct val="120000"/>
              </a:lnSpc>
              <a:spcBef>
                <a:spcPts val="113"/>
              </a:spcBef>
              <a:spcAft>
                <a:spcPts val="225"/>
              </a:spcAft>
              <a:buClr>
                <a:schemeClr val="tx2"/>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5pPr>
            <a:lvl6pPr marL="825000" indent="-128588" algn="l" defTabSz="514350" rtl="0" eaLnBrk="1" latinLnBrk="0" hangingPunct="1">
              <a:lnSpc>
                <a:spcPct val="90000"/>
              </a:lnSpc>
              <a:spcBef>
                <a:spcPts val="113"/>
              </a:spcBef>
              <a:spcAft>
                <a:spcPts val="225"/>
              </a:spcAft>
              <a:buClr>
                <a:schemeClr val="accent1"/>
              </a:buClr>
              <a:buSzPct val="80000"/>
              <a:buFont typeface="Corbel" pitchFamily="34" charset="0"/>
              <a:buChar char="•"/>
              <a:defRPr sz="1050" kern="1200">
                <a:solidFill>
                  <a:schemeClr val="accent1"/>
                </a:solidFill>
                <a:latin typeface="+mn-lt"/>
                <a:ea typeface="+mn-ea"/>
                <a:cs typeface="+mn-cs"/>
              </a:defRPr>
            </a:lvl6pPr>
            <a:lvl7pPr marL="975000" indent="-128588" algn="l" defTabSz="514350" rtl="0" eaLnBrk="1" latinLnBrk="0" hangingPunct="1">
              <a:lnSpc>
                <a:spcPct val="90000"/>
              </a:lnSpc>
              <a:spcBef>
                <a:spcPts val="113"/>
              </a:spcBef>
              <a:spcAft>
                <a:spcPts val="225"/>
              </a:spcAft>
              <a:buClr>
                <a:schemeClr val="accent1"/>
              </a:buClr>
              <a:buSzPct val="80000"/>
              <a:buFont typeface="Corbel" pitchFamily="34" charset="0"/>
              <a:buChar char="•"/>
              <a:defRPr sz="1050" kern="1200">
                <a:solidFill>
                  <a:schemeClr val="accent1"/>
                </a:solidFill>
                <a:latin typeface="+mn-lt"/>
                <a:ea typeface="+mn-ea"/>
                <a:cs typeface="+mn-cs"/>
              </a:defRPr>
            </a:lvl7pPr>
            <a:lvl8pPr marL="1125000" indent="-128588" algn="l" defTabSz="514350" rtl="0" eaLnBrk="1" latinLnBrk="0" hangingPunct="1">
              <a:lnSpc>
                <a:spcPct val="90000"/>
              </a:lnSpc>
              <a:spcBef>
                <a:spcPts val="113"/>
              </a:spcBef>
              <a:spcAft>
                <a:spcPts val="225"/>
              </a:spcAft>
              <a:buClr>
                <a:schemeClr val="accent1"/>
              </a:buClr>
              <a:buSzPct val="80000"/>
              <a:buFont typeface="Corbel" pitchFamily="34" charset="0"/>
              <a:buChar char="•"/>
              <a:defRPr sz="1050" kern="1200">
                <a:solidFill>
                  <a:schemeClr val="accent1"/>
                </a:solidFill>
                <a:latin typeface="+mn-lt"/>
                <a:ea typeface="+mn-ea"/>
                <a:cs typeface="+mn-cs"/>
              </a:defRPr>
            </a:lvl8pPr>
            <a:lvl9pPr marL="1275000" indent="-128588" algn="l" defTabSz="514350" rtl="0" eaLnBrk="1" latinLnBrk="0" hangingPunct="1">
              <a:lnSpc>
                <a:spcPct val="90000"/>
              </a:lnSpc>
              <a:spcBef>
                <a:spcPts val="113"/>
              </a:spcBef>
              <a:spcAft>
                <a:spcPts val="225"/>
              </a:spcAft>
              <a:buClr>
                <a:schemeClr val="accent1"/>
              </a:buClr>
              <a:buSzPct val="80000"/>
              <a:buFont typeface="Corbel" pitchFamily="34" charset="0"/>
              <a:buChar char="•"/>
              <a:defRPr sz="1050" kern="1200">
                <a:solidFill>
                  <a:schemeClr val="accent1"/>
                </a:solidFill>
                <a:latin typeface="+mn-lt"/>
                <a:ea typeface="+mn-ea"/>
                <a:cs typeface="+mn-cs"/>
              </a:defRPr>
            </a:lvl9pPr>
          </a:lstStyle>
          <a:p>
            <a:pPr marL="40481" indent="0">
              <a:buNone/>
            </a:pPr>
            <a:r>
              <a:rPr lang="en-US" sz="2000" b="1" dirty="0"/>
              <a:t>Intensity Frontier</a:t>
            </a:r>
            <a:endParaRPr lang="en-US" sz="2100" b="1" dirty="0"/>
          </a:p>
          <a:p>
            <a:pPr>
              <a:spcBef>
                <a:spcPts val="450"/>
              </a:spcBef>
            </a:pPr>
            <a:r>
              <a:rPr lang="en-US" sz="1900" b="1" dirty="0">
                <a:solidFill>
                  <a:srgbClr val="FF0000"/>
                </a:solidFill>
              </a:rPr>
              <a:t>ANNIE</a:t>
            </a:r>
          </a:p>
          <a:p>
            <a:pPr>
              <a:spcBef>
                <a:spcPts val="450"/>
              </a:spcBef>
            </a:pPr>
            <a:r>
              <a:rPr lang="en-US" sz="1900" b="1" dirty="0">
                <a:solidFill>
                  <a:srgbClr val="FF0000"/>
                </a:solidFill>
              </a:rPr>
              <a:t>COHERENT</a:t>
            </a:r>
          </a:p>
          <a:p>
            <a:pPr>
              <a:spcBef>
                <a:spcPts val="450"/>
              </a:spcBef>
            </a:pPr>
            <a:r>
              <a:rPr lang="en-US" sz="1900" b="1" dirty="0"/>
              <a:t>Heavy Photon Search</a:t>
            </a:r>
          </a:p>
          <a:p>
            <a:pPr>
              <a:spcBef>
                <a:spcPts val="450"/>
              </a:spcBef>
            </a:pPr>
            <a:r>
              <a:rPr lang="en-US" sz="1900" b="1" dirty="0"/>
              <a:t>KOTO</a:t>
            </a:r>
          </a:p>
          <a:p>
            <a:pPr>
              <a:spcBef>
                <a:spcPts val="450"/>
              </a:spcBef>
            </a:pPr>
            <a:r>
              <a:rPr lang="en-US" sz="1900" b="1" dirty="0" err="1">
                <a:solidFill>
                  <a:srgbClr val="FF0000"/>
                </a:solidFill>
              </a:rPr>
              <a:t>LArIAT</a:t>
            </a:r>
            <a:endParaRPr lang="en-US" sz="1900" b="1" dirty="0">
              <a:solidFill>
                <a:srgbClr val="FF0000"/>
              </a:solidFill>
            </a:endParaRPr>
          </a:p>
          <a:p>
            <a:pPr>
              <a:spcBef>
                <a:spcPts val="450"/>
              </a:spcBef>
            </a:pPr>
            <a:r>
              <a:rPr lang="en-US" sz="1900" b="1" dirty="0">
                <a:solidFill>
                  <a:srgbClr val="FF0000"/>
                </a:solidFill>
              </a:rPr>
              <a:t>NA61 Upgrade</a:t>
            </a:r>
          </a:p>
          <a:p>
            <a:pPr>
              <a:spcBef>
                <a:spcPts val="450"/>
              </a:spcBef>
            </a:pPr>
            <a:r>
              <a:rPr lang="en-US" sz="1900" b="1" dirty="0">
                <a:solidFill>
                  <a:srgbClr val="FF0000"/>
                </a:solidFill>
              </a:rPr>
              <a:t>PROSPECT</a:t>
            </a:r>
          </a:p>
          <a:p>
            <a:pPr>
              <a:spcBef>
                <a:spcPts val="450"/>
              </a:spcBef>
            </a:pPr>
            <a:r>
              <a:rPr lang="en-US" sz="1900" b="1" dirty="0">
                <a:solidFill>
                  <a:srgbClr val="FF0000"/>
                </a:solidFill>
              </a:rPr>
              <a:t>SBN Program</a:t>
            </a:r>
          </a:p>
          <a:p>
            <a:pPr>
              <a:spcBef>
                <a:spcPts val="450"/>
              </a:spcBef>
            </a:pPr>
            <a:r>
              <a:rPr lang="en-US" sz="1900" b="1" dirty="0">
                <a:solidFill>
                  <a:srgbClr val="FF0000"/>
                </a:solidFill>
              </a:rPr>
              <a:t>WATCHMAN</a:t>
            </a:r>
          </a:p>
          <a:p>
            <a:pPr>
              <a:spcBef>
                <a:spcPts val="450"/>
              </a:spcBef>
            </a:pPr>
            <a:r>
              <a:rPr lang="en-US" sz="1900" b="1" dirty="0">
                <a:solidFill>
                  <a:srgbClr val="FF0000"/>
                </a:solidFill>
              </a:rPr>
              <a:t>T2K Upgrade</a:t>
            </a:r>
          </a:p>
        </p:txBody>
      </p:sp>
      <p:sp>
        <p:nvSpPr>
          <p:cNvPr id="9" name="Content Placeholder 6">
            <a:extLst>
              <a:ext uri="{FF2B5EF4-FFF2-40B4-BE49-F238E27FC236}">
                <a16:creationId xmlns:a16="http://schemas.microsoft.com/office/drawing/2014/main" id="{97F2730A-CE06-4D62-84E1-B07E32F639B8}"/>
              </a:ext>
            </a:extLst>
          </p:cNvPr>
          <p:cNvSpPr txBox="1">
            <a:spLocks/>
          </p:cNvSpPr>
          <p:nvPr/>
        </p:nvSpPr>
        <p:spPr>
          <a:xfrm>
            <a:off x="6003492" y="1842953"/>
            <a:ext cx="3047020" cy="4925700"/>
          </a:xfrm>
          <a:prstGeom prst="rect">
            <a:avLst/>
          </a:prstGeom>
        </p:spPr>
        <p:txBody>
          <a:bodyPr>
            <a:normAutofit/>
          </a:bodyPr>
          <a:lstStyle>
            <a:lvl1pPr marL="170260" indent="-129779" algn="l" defTabSz="514350" rtl="0" eaLnBrk="1" latinLnBrk="0" hangingPunct="1">
              <a:lnSpc>
                <a:spcPct val="120000"/>
              </a:lnSpc>
              <a:spcBef>
                <a:spcPts val="750"/>
              </a:spcBef>
              <a:buClr>
                <a:schemeClr val="tx2"/>
              </a:buClr>
              <a:buSzPct val="80000"/>
              <a:buFont typeface="Wingdings 3" panose="05040102010807070707" pitchFamily="18" charset="2"/>
              <a:buChar char=""/>
              <a:defRPr sz="2800" kern="1200">
                <a:solidFill>
                  <a:schemeClr val="tx1"/>
                </a:solidFill>
                <a:latin typeface="+mn-lt"/>
                <a:ea typeface="+mn-ea"/>
                <a:cs typeface="+mn-cs"/>
              </a:defRPr>
            </a:lvl1pPr>
            <a:lvl2pPr marL="298847" indent="-128588" algn="l" defTabSz="514350" rtl="0" eaLnBrk="1" latinLnBrk="0" hangingPunct="1">
              <a:lnSpc>
                <a:spcPct val="120000"/>
              </a:lnSpc>
              <a:spcBef>
                <a:spcPts val="113"/>
              </a:spcBef>
              <a:spcAft>
                <a:spcPts val="225"/>
              </a:spcAft>
              <a:buClr>
                <a:schemeClr val="tx2"/>
              </a:buClr>
              <a:buSzPct val="80000"/>
              <a:buFont typeface="Wingdings 3" panose="05040102010807070707" pitchFamily="18" charset="2"/>
              <a:buChar char=""/>
              <a:defRPr sz="2400" kern="1200">
                <a:solidFill>
                  <a:schemeClr val="tx1">
                    <a:lumMod val="75000"/>
                    <a:lumOff val="25000"/>
                  </a:schemeClr>
                </a:solidFill>
                <a:latin typeface="+mn-lt"/>
                <a:ea typeface="+mn-ea"/>
                <a:cs typeface="+mn-cs"/>
              </a:defRPr>
            </a:lvl2pPr>
            <a:lvl3pPr marL="427435" indent="-128588" algn="l" defTabSz="514350" rtl="0" eaLnBrk="1" latinLnBrk="0" hangingPunct="1">
              <a:lnSpc>
                <a:spcPct val="120000"/>
              </a:lnSpc>
              <a:spcBef>
                <a:spcPts val="113"/>
              </a:spcBef>
              <a:spcAft>
                <a:spcPts val="225"/>
              </a:spcAft>
              <a:buClr>
                <a:schemeClr val="tx2"/>
              </a:buClr>
              <a:buSzPct val="80000"/>
              <a:buFont typeface="Wingdings 3" panose="05040102010807070707" pitchFamily="18" charset="2"/>
              <a:buChar char=""/>
              <a:defRPr sz="2000" kern="1200">
                <a:solidFill>
                  <a:schemeClr val="tx1">
                    <a:lumMod val="75000"/>
                    <a:lumOff val="25000"/>
                  </a:schemeClr>
                </a:solidFill>
                <a:latin typeface="+mn-lt"/>
                <a:ea typeface="+mn-ea"/>
                <a:cs typeface="+mn-cs"/>
              </a:defRPr>
            </a:lvl3pPr>
            <a:lvl4pPr marL="557213" indent="-129779" algn="l" defTabSz="514350" rtl="0" eaLnBrk="1" latinLnBrk="0" hangingPunct="1">
              <a:lnSpc>
                <a:spcPct val="120000"/>
              </a:lnSpc>
              <a:spcBef>
                <a:spcPts val="113"/>
              </a:spcBef>
              <a:spcAft>
                <a:spcPts val="225"/>
              </a:spcAft>
              <a:buClr>
                <a:schemeClr val="tx2"/>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4pPr>
            <a:lvl5pPr marL="685800" indent="-128588" algn="l" defTabSz="514350" rtl="0" eaLnBrk="1" latinLnBrk="0" hangingPunct="1">
              <a:lnSpc>
                <a:spcPct val="120000"/>
              </a:lnSpc>
              <a:spcBef>
                <a:spcPts val="113"/>
              </a:spcBef>
              <a:spcAft>
                <a:spcPts val="225"/>
              </a:spcAft>
              <a:buClr>
                <a:schemeClr val="tx2"/>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5pPr>
            <a:lvl6pPr marL="825000" indent="-128588" algn="l" defTabSz="514350" rtl="0" eaLnBrk="1" latinLnBrk="0" hangingPunct="1">
              <a:lnSpc>
                <a:spcPct val="90000"/>
              </a:lnSpc>
              <a:spcBef>
                <a:spcPts val="113"/>
              </a:spcBef>
              <a:spcAft>
                <a:spcPts val="225"/>
              </a:spcAft>
              <a:buClr>
                <a:schemeClr val="accent1"/>
              </a:buClr>
              <a:buSzPct val="80000"/>
              <a:buFont typeface="Corbel" pitchFamily="34" charset="0"/>
              <a:buChar char="•"/>
              <a:defRPr sz="1050" kern="1200">
                <a:solidFill>
                  <a:schemeClr val="accent1"/>
                </a:solidFill>
                <a:latin typeface="+mn-lt"/>
                <a:ea typeface="+mn-ea"/>
                <a:cs typeface="+mn-cs"/>
              </a:defRPr>
            </a:lvl6pPr>
            <a:lvl7pPr marL="975000" indent="-128588" algn="l" defTabSz="514350" rtl="0" eaLnBrk="1" latinLnBrk="0" hangingPunct="1">
              <a:lnSpc>
                <a:spcPct val="90000"/>
              </a:lnSpc>
              <a:spcBef>
                <a:spcPts val="113"/>
              </a:spcBef>
              <a:spcAft>
                <a:spcPts val="225"/>
              </a:spcAft>
              <a:buClr>
                <a:schemeClr val="accent1"/>
              </a:buClr>
              <a:buSzPct val="80000"/>
              <a:buFont typeface="Corbel" pitchFamily="34" charset="0"/>
              <a:buChar char="•"/>
              <a:defRPr sz="1050" kern="1200">
                <a:solidFill>
                  <a:schemeClr val="accent1"/>
                </a:solidFill>
                <a:latin typeface="+mn-lt"/>
                <a:ea typeface="+mn-ea"/>
                <a:cs typeface="+mn-cs"/>
              </a:defRPr>
            </a:lvl7pPr>
            <a:lvl8pPr marL="1125000" indent="-128588" algn="l" defTabSz="514350" rtl="0" eaLnBrk="1" latinLnBrk="0" hangingPunct="1">
              <a:lnSpc>
                <a:spcPct val="90000"/>
              </a:lnSpc>
              <a:spcBef>
                <a:spcPts val="113"/>
              </a:spcBef>
              <a:spcAft>
                <a:spcPts val="225"/>
              </a:spcAft>
              <a:buClr>
                <a:schemeClr val="accent1"/>
              </a:buClr>
              <a:buSzPct val="80000"/>
              <a:buFont typeface="Corbel" pitchFamily="34" charset="0"/>
              <a:buChar char="•"/>
              <a:defRPr sz="1050" kern="1200">
                <a:solidFill>
                  <a:schemeClr val="accent1"/>
                </a:solidFill>
                <a:latin typeface="+mn-lt"/>
                <a:ea typeface="+mn-ea"/>
                <a:cs typeface="+mn-cs"/>
              </a:defRPr>
            </a:lvl8pPr>
            <a:lvl9pPr marL="1275000" indent="-128588" algn="l" defTabSz="514350" rtl="0" eaLnBrk="1" latinLnBrk="0" hangingPunct="1">
              <a:lnSpc>
                <a:spcPct val="90000"/>
              </a:lnSpc>
              <a:spcBef>
                <a:spcPts val="113"/>
              </a:spcBef>
              <a:spcAft>
                <a:spcPts val="225"/>
              </a:spcAft>
              <a:buClr>
                <a:schemeClr val="accent1"/>
              </a:buClr>
              <a:buSzPct val="80000"/>
              <a:buFont typeface="Corbel" pitchFamily="34" charset="0"/>
              <a:buChar char="•"/>
              <a:defRPr sz="1050" kern="1200">
                <a:solidFill>
                  <a:schemeClr val="accent1"/>
                </a:solidFill>
                <a:latin typeface="+mn-lt"/>
                <a:ea typeface="+mn-ea"/>
                <a:cs typeface="+mn-cs"/>
              </a:defRPr>
            </a:lvl9pPr>
          </a:lstStyle>
          <a:p>
            <a:pPr marL="40481" indent="0">
              <a:buNone/>
            </a:pPr>
            <a:r>
              <a:rPr lang="en-US" sz="1400" b="1" dirty="0"/>
              <a:t>Cosmic Frontier</a:t>
            </a:r>
          </a:p>
          <a:p>
            <a:pPr>
              <a:lnSpc>
                <a:spcPct val="100000"/>
              </a:lnSpc>
              <a:spcBef>
                <a:spcPts val="450"/>
              </a:spcBef>
            </a:pPr>
            <a:r>
              <a:rPr lang="en-US" sz="1300" b="1" dirty="0">
                <a:solidFill>
                  <a:srgbClr val="FF0000"/>
                </a:solidFill>
              </a:rPr>
              <a:t>ADMX-G2</a:t>
            </a:r>
          </a:p>
          <a:p>
            <a:pPr>
              <a:lnSpc>
                <a:spcPct val="100000"/>
              </a:lnSpc>
              <a:spcBef>
                <a:spcPts val="450"/>
              </a:spcBef>
            </a:pPr>
            <a:r>
              <a:rPr lang="en-US" sz="1300" b="1" dirty="0" err="1"/>
              <a:t>eBOSS</a:t>
            </a:r>
            <a:endParaRPr lang="en-US" sz="1300" b="1" dirty="0"/>
          </a:p>
          <a:p>
            <a:pPr>
              <a:lnSpc>
                <a:spcPct val="100000"/>
              </a:lnSpc>
              <a:spcBef>
                <a:spcPts val="450"/>
              </a:spcBef>
            </a:pPr>
            <a:r>
              <a:rPr lang="en-US" sz="1300" b="1" dirty="0"/>
              <a:t>HAWC</a:t>
            </a:r>
          </a:p>
          <a:p>
            <a:pPr>
              <a:lnSpc>
                <a:spcPct val="100000"/>
              </a:lnSpc>
              <a:spcBef>
                <a:spcPts val="450"/>
              </a:spcBef>
            </a:pPr>
            <a:r>
              <a:rPr lang="en-US" sz="1300" b="1" dirty="0" err="1">
                <a:solidFill>
                  <a:srgbClr val="FF0000"/>
                </a:solidFill>
              </a:rPr>
              <a:t>SuperCDMS</a:t>
            </a:r>
            <a:r>
              <a:rPr lang="en-US" sz="1300" b="1" dirty="0">
                <a:solidFill>
                  <a:srgbClr val="FF0000"/>
                </a:solidFill>
              </a:rPr>
              <a:t>-SNOLAB</a:t>
            </a:r>
          </a:p>
          <a:p>
            <a:pPr>
              <a:lnSpc>
                <a:spcPct val="100000"/>
              </a:lnSpc>
              <a:spcBef>
                <a:spcPts val="450"/>
              </a:spcBef>
            </a:pPr>
            <a:r>
              <a:rPr lang="en-US" sz="1300" b="1" dirty="0">
                <a:solidFill>
                  <a:srgbClr val="FF0000"/>
                </a:solidFill>
              </a:rPr>
              <a:t>SPT-3G</a:t>
            </a:r>
          </a:p>
          <a:p>
            <a:pPr marL="30361" indent="0">
              <a:spcBef>
                <a:spcPts val="450"/>
              </a:spcBef>
              <a:buNone/>
            </a:pPr>
            <a:r>
              <a:rPr lang="en-US" sz="225" b="1" dirty="0">
                <a:solidFill>
                  <a:srgbClr val="FF0000"/>
                </a:solidFill>
              </a:rPr>
              <a:t> </a:t>
            </a:r>
            <a:endParaRPr lang="en-US" sz="825" b="1" dirty="0">
              <a:solidFill>
                <a:srgbClr val="FF0000"/>
              </a:solidFill>
            </a:endParaRPr>
          </a:p>
          <a:p>
            <a:pPr marL="30361" indent="0">
              <a:spcBef>
                <a:spcPts val="450"/>
              </a:spcBef>
              <a:buNone/>
            </a:pPr>
            <a:r>
              <a:rPr lang="en-US" sz="1400" b="1" dirty="0"/>
              <a:t>Dark Matter New Initiatives</a:t>
            </a:r>
          </a:p>
          <a:p>
            <a:pPr lvl="1">
              <a:spcBef>
                <a:spcPts val="0"/>
              </a:spcBef>
            </a:pPr>
            <a:r>
              <a:rPr lang="en-US" sz="1200" b="1" dirty="0">
                <a:solidFill>
                  <a:srgbClr val="FF0000"/>
                </a:solidFill>
              </a:rPr>
              <a:t>ADMX Extended (2-4GHz)</a:t>
            </a:r>
          </a:p>
          <a:p>
            <a:pPr lvl="1">
              <a:spcBef>
                <a:spcPts val="0"/>
              </a:spcBef>
            </a:pPr>
            <a:r>
              <a:rPr lang="en-US" sz="1200" b="1" dirty="0">
                <a:solidFill>
                  <a:srgbClr val="FF0000"/>
                </a:solidFill>
              </a:rPr>
              <a:t>OSCURA (Skipper CCD detector)</a:t>
            </a:r>
          </a:p>
          <a:p>
            <a:pPr lvl="1">
              <a:spcBef>
                <a:spcPts val="0"/>
              </a:spcBef>
            </a:pPr>
            <a:r>
              <a:rPr lang="en-US" sz="1200" b="1" dirty="0">
                <a:solidFill>
                  <a:srgbClr val="FF0000"/>
                </a:solidFill>
              </a:rPr>
              <a:t>DM-Radio axion search</a:t>
            </a:r>
          </a:p>
          <a:p>
            <a:pPr lvl="1">
              <a:spcBef>
                <a:spcPts val="0"/>
              </a:spcBef>
            </a:pPr>
            <a:r>
              <a:rPr lang="en-US" sz="1200" b="1" dirty="0">
                <a:solidFill>
                  <a:srgbClr val="FF0000"/>
                </a:solidFill>
              </a:rPr>
              <a:t>TESSERACT (Multiple detectors, w/TES readout)</a:t>
            </a:r>
          </a:p>
          <a:p>
            <a:pPr lvl="1">
              <a:spcBef>
                <a:spcPts val="0"/>
              </a:spcBef>
            </a:pPr>
            <a:r>
              <a:rPr lang="en-US" sz="1200" b="1" dirty="0">
                <a:solidFill>
                  <a:srgbClr val="FF0000"/>
                </a:solidFill>
              </a:rPr>
              <a:t>Beam Dump exp at LANL</a:t>
            </a:r>
          </a:p>
          <a:p>
            <a:pPr lvl="1">
              <a:spcBef>
                <a:spcPts val="0"/>
              </a:spcBef>
            </a:pPr>
            <a:r>
              <a:rPr lang="en-US" sz="1200" b="1" dirty="0">
                <a:solidFill>
                  <a:srgbClr val="FF0000"/>
                </a:solidFill>
              </a:rPr>
              <a:t>Light Dark Matter Experiment (LDMX)</a:t>
            </a:r>
            <a:endParaRPr lang="en-US" sz="1200" dirty="0">
              <a:solidFill>
                <a:srgbClr val="FF0000"/>
              </a:solidFill>
            </a:endParaRPr>
          </a:p>
        </p:txBody>
      </p:sp>
    </p:spTree>
    <p:extLst>
      <p:ext uri="{BB962C8B-B14F-4D97-AF65-F5344CB8AC3E}">
        <p14:creationId xmlns:p14="http://schemas.microsoft.com/office/powerpoint/2010/main" val="42893083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pPr marL="53975" indent="0">
              <a:buNone/>
            </a:pPr>
            <a:r>
              <a:rPr lang="en-US" dirty="0">
                <a:solidFill>
                  <a:srgbClr val="0033CC"/>
                </a:solidFill>
              </a:rPr>
              <a:t>Most of the recent HEP budget growth is in Projects</a:t>
            </a:r>
            <a:r>
              <a:rPr lang="en-US" dirty="0"/>
              <a:t>, without similar increases in Operations and Research</a:t>
            </a:r>
          </a:p>
          <a:p>
            <a:pPr lvl="1"/>
            <a:r>
              <a:rPr lang="en-US" dirty="0"/>
              <a:t>HEP-style Projects depend heavily on Research and Ops support for R&amp;D, QA/QC, integration, installation, and commissioning</a:t>
            </a:r>
          </a:p>
          <a:p>
            <a:pPr lvl="1"/>
            <a:r>
              <a:rPr lang="en-US" dirty="0"/>
              <a:t>Given that there is a lot of current Research and Ops effort committed to active experiments, this is not optimal for successful project execution</a:t>
            </a:r>
          </a:p>
          <a:p>
            <a:pPr lvl="1"/>
            <a:r>
              <a:rPr lang="en-US" dirty="0">
                <a:solidFill>
                  <a:srgbClr val="0033CC"/>
                </a:solidFill>
              </a:rPr>
              <a:t>Balancing Research and Ops with the needs of current and future projects will require careful prioritization </a:t>
            </a:r>
          </a:p>
          <a:p>
            <a:pPr marL="53975" indent="0">
              <a:buNone/>
            </a:pPr>
            <a:r>
              <a:rPr lang="en-US" dirty="0">
                <a:solidFill>
                  <a:srgbClr val="0070C0"/>
                </a:solidFill>
              </a:rPr>
              <a:t>This is a complex interlocking problem with many contributing factors </a:t>
            </a:r>
          </a:p>
          <a:p>
            <a:pPr lvl="1"/>
            <a:r>
              <a:rPr lang="en-US" dirty="0"/>
              <a:t>Cannot simply “trim the big projects” (or other “simple” solutions) without having impacts elsewhere</a:t>
            </a:r>
            <a:endParaRPr lang="en-US" dirty="0">
              <a:solidFill>
                <a:srgbClr val="0033CC"/>
              </a:solidFill>
            </a:endParaRPr>
          </a:p>
          <a:p>
            <a:pPr lvl="1"/>
            <a:r>
              <a:rPr lang="en-US" b="1" dirty="0"/>
              <a:t>HEP Program Managers work on this ~every day</a:t>
            </a:r>
          </a:p>
        </p:txBody>
      </p:sp>
      <p:sp>
        <p:nvSpPr>
          <p:cNvPr id="3" name="Title 2"/>
          <p:cNvSpPr>
            <a:spLocks noGrp="1"/>
          </p:cNvSpPr>
          <p:nvPr>
            <p:ph type="title"/>
          </p:nvPr>
        </p:nvSpPr>
        <p:spPr/>
        <p:txBody>
          <a:bodyPr/>
          <a:lstStyle/>
          <a:p>
            <a:r>
              <a:rPr lang="en-US" dirty="0"/>
              <a:t>Research Funding Challenges</a:t>
            </a:r>
          </a:p>
        </p:txBody>
      </p:sp>
      <p:sp>
        <p:nvSpPr>
          <p:cNvPr id="10" name="Footer Placeholder 9"/>
          <p:cNvSpPr>
            <a:spLocks noGrp="1"/>
          </p:cNvSpPr>
          <p:nvPr>
            <p:ph type="ftr" sz="quarter" idx="11"/>
          </p:nvPr>
        </p:nvSpPr>
        <p:spPr/>
        <p:txBody>
          <a:bodyPr/>
          <a:lstStyle/>
          <a:p>
            <a:r>
              <a:rPr lang="en-US"/>
              <a:t>HEP @ 53rd Annual Users Mtg</a:t>
            </a:r>
            <a:endParaRPr lang="en-US" dirty="0"/>
          </a:p>
        </p:txBody>
      </p:sp>
      <p:sp>
        <p:nvSpPr>
          <p:cNvPr id="11" name="Slide Number Placeholder 10"/>
          <p:cNvSpPr>
            <a:spLocks noGrp="1"/>
          </p:cNvSpPr>
          <p:nvPr>
            <p:ph type="sldNum" sz="quarter" idx="12"/>
          </p:nvPr>
        </p:nvSpPr>
        <p:spPr/>
        <p:txBody>
          <a:bodyPr/>
          <a:lstStyle/>
          <a:p>
            <a:fld id="{600448BA-62AF-4340-AB5F-316C0E06117B}" type="slidenum">
              <a:rPr lang="en-US" smtClean="0"/>
              <a:pPr/>
              <a:t>81</a:t>
            </a:fld>
            <a:endParaRPr lang="en-US"/>
          </a:p>
        </p:txBody>
      </p:sp>
      <p:sp>
        <p:nvSpPr>
          <p:cNvPr id="4" name="Date Placeholder 3">
            <a:extLst>
              <a:ext uri="{FF2B5EF4-FFF2-40B4-BE49-F238E27FC236}">
                <a16:creationId xmlns:a16="http://schemas.microsoft.com/office/drawing/2014/main" id="{D4C9D969-EEA0-4998-A10B-1509FD5BC38B}"/>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163526768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Compounding Effects of Success</a:t>
            </a:r>
            <a:endParaRPr lang="en-US" dirty="0"/>
          </a:p>
        </p:txBody>
      </p:sp>
      <p:sp>
        <p:nvSpPr>
          <p:cNvPr id="3" name="Content Placeholder 2"/>
          <p:cNvSpPr>
            <a:spLocks noGrp="1"/>
          </p:cNvSpPr>
          <p:nvPr>
            <p:ph idx="1"/>
          </p:nvPr>
        </p:nvSpPr>
        <p:spPr>
          <a:xfrm>
            <a:off x="169334" y="1017333"/>
            <a:ext cx="8974666" cy="5221425"/>
          </a:xfrm>
        </p:spPr>
        <p:txBody>
          <a:bodyPr>
            <a:normAutofit fontScale="70000" lnSpcReduction="20000"/>
          </a:bodyPr>
          <a:lstStyle/>
          <a:p>
            <a:r>
              <a:rPr lang="en-US" dirty="0"/>
              <a:t>A number of smaller issues have </a:t>
            </a:r>
            <a:r>
              <a:rPr lang="en-US" b="1" dirty="0"/>
              <a:t>created a cumulative effect </a:t>
            </a:r>
            <a:r>
              <a:rPr lang="en-US" dirty="0"/>
              <a:t>that impacts the Core Research program</a:t>
            </a:r>
          </a:p>
          <a:p>
            <a:pPr lvl="1"/>
            <a:r>
              <a:rPr lang="en-US" dirty="0">
                <a:solidFill>
                  <a:srgbClr val="003399"/>
                </a:solidFill>
              </a:rPr>
              <a:t>Cost of doing business has increased significantly</a:t>
            </a:r>
            <a:r>
              <a:rPr lang="en-US" dirty="0"/>
              <a:t>, year by year, reducing the buying power of research dollars</a:t>
            </a:r>
          </a:p>
          <a:p>
            <a:pPr lvl="1"/>
            <a:r>
              <a:rPr lang="en-US" dirty="0"/>
              <a:t>The </a:t>
            </a:r>
            <a:r>
              <a:rPr lang="en-US" dirty="0">
                <a:solidFill>
                  <a:srgbClr val="003399"/>
                </a:solidFill>
              </a:rPr>
              <a:t>University Research community has grown</a:t>
            </a:r>
            <a:r>
              <a:rPr lang="en-US" dirty="0"/>
              <a:t>, which adds more competitors to the pool for comparative review</a:t>
            </a:r>
          </a:p>
          <a:p>
            <a:pPr lvl="1"/>
            <a:r>
              <a:rPr lang="en-US" dirty="0"/>
              <a:t>Research efforts necessary to support P5 projects are </a:t>
            </a:r>
            <a:r>
              <a:rPr lang="en-US" dirty="0">
                <a:solidFill>
                  <a:schemeClr val="accent1"/>
                </a:solidFill>
              </a:rPr>
              <a:t>increasing due to the size, sensitivity, and complexity</a:t>
            </a:r>
            <a:r>
              <a:rPr lang="en-US" dirty="0"/>
              <a:t> compared to previous generations</a:t>
            </a:r>
          </a:p>
          <a:p>
            <a:pPr lvl="1"/>
            <a:r>
              <a:rPr lang="en-US" dirty="0">
                <a:solidFill>
                  <a:srgbClr val="C00000"/>
                </a:solidFill>
              </a:rPr>
              <a:t>SC Initiatives </a:t>
            </a:r>
            <a:r>
              <a:rPr lang="en-US" dirty="0"/>
              <a:t>focuses increasing resources into QIS, AI/ML, Microelectronics</a:t>
            </a:r>
          </a:p>
          <a:p>
            <a:pPr lvl="1"/>
            <a:r>
              <a:rPr lang="en-US" dirty="0">
                <a:solidFill>
                  <a:srgbClr val="003399"/>
                </a:solidFill>
              </a:rPr>
              <a:t>Operations costs necessary for experiments are increasing </a:t>
            </a:r>
            <a:r>
              <a:rPr lang="en-US" dirty="0"/>
              <a:t>as P5 projects are successfully completing and starting to take data</a:t>
            </a:r>
          </a:p>
          <a:p>
            <a:pPr lvl="1"/>
            <a:r>
              <a:rPr lang="en-US" b="1" dirty="0"/>
              <a:t>Additional investments in S&amp;T infrastructure are necessary</a:t>
            </a:r>
            <a:r>
              <a:rPr lang="en-US" dirty="0"/>
              <a:t> to increase capacity, efficiency, and support larger user community</a:t>
            </a:r>
          </a:p>
          <a:p>
            <a:r>
              <a:rPr lang="en-US" dirty="0"/>
              <a:t>These effects are </a:t>
            </a:r>
            <a:r>
              <a:rPr lang="en-US" b="1" dirty="0"/>
              <a:t>tied to the high level of support </a:t>
            </a:r>
            <a:r>
              <a:rPr lang="en-US" dirty="0"/>
              <a:t>received through appropriations based on the very successful execution of the P5 strategy so far</a:t>
            </a:r>
          </a:p>
        </p:txBody>
      </p:sp>
      <p:sp>
        <p:nvSpPr>
          <p:cNvPr id="5" name="Footer Placeholder 4"/>
          <p:cNvSpPr>
            <a:spLocks noGrp="1"/>
          </p:cNvSpPr>
          <p:nvPr>
            <p:ph type="ftr" sz="quarter" idx="11"/>
          </p:nvPr>
        </p:nvSpPr>
        <p:spPr/>
        <p:txBody>
          <a:bodyPr/>
          <a:lstStyle/>
          <a:p>
            <a:r>
              <a:rPr lang="en-US"/>
              <a:t>HEP @ 53rd Annual Users Mtg</a:t>
            </a:r>
            <a:endParaRPr lang="en-US" dirty="0"/>
          </a:p>
        </p:txBody>
      </p:sp>
      <p:sp>
        <p:nvSpPr>
          <p:cNvPr id="6" name="Slide Number Placeholder 5"/>
          <p:cNvSpPr>
            <a:spLocks noGrp="1"/>
          </p:cNvSpPr>
          <p:nvPr>
            <p:ph type="sldNum" sz="quarter" idx="12"/>
          </p:nvPr>
        </p:nvSpPr>
        <p:spPr/>
        <p:txBody>
          <a:bodyPr/>
          <a:lstStyle/>
          <a:p>
            <a:fld id="{600448BA-62AF-4340-AB5F-316C0E06117B}" type="slidenum">
              <a:rPr lang="en-US" smtClean="0"/>
              <a:pPr/>
              <a:t>82</a:t>
            </a:fld>
            <a:endParaRPr lang="en-US"/>
          </a:p>
        </p:txBody>
      </p:sp>
      <p:sp>
        <p:nvSpPr>
          <p:cNvPr id="4" name="Date Placeholder 3">
            <a:extLst>
              <a:ext uri="{FF2B5EF4-FFF2-40B4-BE49-F238E27FC236}">
                <a16:creationId xmlns:a16="http://schemas.microsoft.com/office/drawing/2014/main" id="{CD90C5EC-91F3-4F9A-8E5B-20D536EB4B20}"/>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228969464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FY 2020 Budget Review Takeaways</a:t>
            </a:r>
            <a:br>
              <a:rPr lang="en-US" dirty="0"/>
            </a:br>
            <a:r>
              <a:rPr lang="en-US" sz="2700" dirty="0"/>
              <a:t>(Research Only)</a:t>
            </a:r>
            <a:endParaRPr lang="en-US" dirty="0"/>
          </a:p>
        </p:txBody>
      </p:sp>
      <p:sp>
        <p:nvSpPr>
          <p:cNvPr id="3" name="Content Placeholder 2"/>
          <p:cNvSpPr>
            <a:spLocks noGrp="1"/>
          </p:cNvSpPr>
          <p:nvPr>
            <p:ph idx="1"/>
          </p:nvPr>
        </p:nvSpPr>
        <p:spPr>
          <a:xfrm>
            <a:off x="258507" y="902529"/>
            <a:ext cx="8716161" cy="5506661"/>
          </a:xfrm>
        </p:spPr>
        <p:txBody>
          <a:bodyPr>
            <a:normAutofit/>
          </a:bodyPr>
          <a:lstStyle/>
          <a:p>
            <a:pPr>
              <a:lnSpc>
                <a:spcPct val="100000"/>
              </a:lnSpc>
              <a:spcBef>
                <a:spcPts val="0"/>
              </a:spcBef>
            </a:pPr>
            <a:r>
              <a:rPr lang="en-US" sz="1500" b="1" dirty="0">
                <a:sym typeface="Wingdings" panose="05000000000000000000" pitchFamily="2" charset="2"/>
              </a:rPr>
              <a:t>P5 has been wildly successful</a:t>
            </a:r>
            <a:r>
              <a:rPr lang="en-US" sz="1500" dirty="0">
                <a:sym typeface="Wingdings" panose="05000000000000000000" pitchFamily="2" charset="2"/>
              </a:rPr>
              <a:t>, and we will need plenty of new (mid- to large-scale) ideas, </a:t>
            </a:r>
            <a:r>
              <a:rPr lang="en-US" sz="1500" b="1" dirty="0">
                <a:solidFill>
                  <a:srgbClr val="0070C0"/>
                </a:solidFill>
                <a:sym typeface="Wingdings" panose="05000000000000000000" pitchFamily="2" charset="2"/>
              </a:rPr>
              <a:t>to prepare for the next long-term strategic plan</a:t>
            </a:r>
          </a:p>
          <a:p>
            <a:pPr lvl="1">
              <a:lnSpc>
                <a:spcPct val="100000"/>
              </a:lnSpc>
              <a:spcBef>
                <a:spcPts val="300"/>
              </a:spcBef>
              <a:spcAft>
                <a:spcPts val="0"/>
              </a:spcAft>
            </a:pPr>
            <a:r>
              <a:rPr lang="en-US" sz="1400" dirty="0">
                <a:sym typeface="Wingdings" panose="05000000000000000000" pitchFamily="2" charset="2"/>
              </a:rPr>
              <a:t>Future Energy Frontier Colliders and Detectors</a:t>
            </a:r>
          </a:p>
          <a:p>
            <a:pPr lvl="1">
              <a:lnSpc>
                <a:spcPct val="100000"/>
              </a:lnSpc>
              <a:spcBef>
                <a:spcPts val="300"/>
              </a:spcBef>
              <a:spcAft>
                <a:spcPts val="0"/>
              </a:spcAft>
            </a:pPr>
            <a:r>
              <a:rPr lang="en-US" sz="1400" dirty="0">
                <a:sym typeface="Wingdings" panose="05000000000000000000" pitchFamily="2" charset="2"/>
              </a:rPr>
              <a:t>Underground HEP Science</a:t>
            </a:r>
          </a:p>
          <a:p>
            <a:pPr lvl="1">
              <a:lnSpc>
                <a:spcPct val="100000"/>
              </a:lnSpc>
              <a:spcBef>
                <a:spcPts val="300"/>
              </a:spcBef>
              <a:spcAft>
                <a:spcPts val="0"/>
              </a:spcAft>
            </a:pPr>
            <a:r>
              <a:rPr lang="en-US" sz="1400" dirty="0">
                <a:sym typeface="Wingdings" panose="05000000000000000000" pitchFamily="2" charset="2"/>
              </a:rPr>
              <a:t>Next-generation Dark Energy and Dark Matter experiments</a:t>
            </a:r>
          </a:p>
          <a:p>
            <a:pPr lvl="1">
              <a:lnSpc>
                <a:spcPct val="100000"/>
              </a:lnSpc>
              <a:spcBef>
                <a:spcPts val="300"/>
              </a:spcBef>
              <a:spcAft>
                <a:spcPts val="0"/>
              </a:spcAft>
            </a:pPr>
            <a:r>
              <a:rPr lang="en-US" sz="1400" dirty="0">
                <a:sym typeface="Wingdings" panose="05000000000000000000" pitchFamily="2" charset="2"/>
              </a:rPr>
              <a:t>PIP-II/Booster Upgrade (non LBNF) program</a:t>
            </a:r>
          </a:p>
          <a:p>
            <a:pPr lvl="1">
              <a:lnSpc>
                <a:spcPct val="100000"/>
              </a:lnSpc>
              <a:spcBef>
                <a:spcPts val="300"/>
              </a:spcBef>
              <a:spcAft>
                <a:spcPts val="0"/>
              </a:spcAft>
            </a:pPr>
            <a:r>
              <a:rPr lang="en-US" sz="1400" dirty="0">
                <a:sym typeface="Wingdings" panose="05000000000000000000" pitchFamily="2" charset="2"/>
              </a:rPr>
              <a:t>Technology R&amp;D demonstrators</a:t>
            </a:r>
          </a:p>
          <a:p>
            <a:pPr lvl="1">
              <a:lnSpc>
                <a:spcPct val="100000"/>
              </a:lnSpc>
              <a:spcBef>
                <a:spcPts val="300"/>
              </a:spcBef>
              <a:spcAft>
                <a:spcPts val="0"/>
              </a:spcAft>
            </a:pPr>
            <a:r>
              <a:rPr lang="en-US" sz="1400" dirty="0">
                <a:sym typeface="Wingdings" panose="05000000000000000000" pitchFamily="2" charset="2"/>
              </a:rPr>
              <a:t>Leverage non-HEP facilities and accelerators</a:t>
            </a:r>
          </a:p>
          <a:p>
            <a:pPr>
              <a:lnSpc>
                <a:spcPct val="100000"/>
              </a:lnSpc>
              <a:spcBef>
                <a:spcPts val="600"/>
              </a:spcBef>
            </a:pPr>
            <a:r>
              <a:rPr lang="en-US" sz="1500" dirty="0">
                <a:sym typeface="Wingdings" panose="05000000000000000000" pitchFamily="2" charset="2"/>
              </a:rPr>
              <a:t>However… within core Research, resources for R&amp;D will continue to be constrained for the next several years as we deliver on P5 projects, operations, and research</a:t>
            </a:r>
          </a:p>
          <a:p>
            <a:pPr lvl="1">
              <a:lnSpc>
                <a:spcPct val="100000"/>
              </a:lnSpc>
              <a:spcBef>
                <a:spcPts val="300"/>
              </a:spcBef>
              <a:spcAft>
                <a:spcPts val="0"/>
              </a:spcAft>
            </a:pPr>
            <a:r>
              <a:rPr lang="en-US" sz="1400" b="1" dirty="0">
                <a:solidFill>
                  <a:schemeClr val="accent1"/>
                </a:solidFill>
                <a:sym typeface="Wingdings" panose="05000000000000000000" pitchFamily="2" charset="2"/>
              </a:rPr>
              <a:t>Need to leverage all available other sources (LDRD, US-Japan, QIS, non-DOE, Early Career, University Start-up, AI/ML, WDTS, </a:t>
            </a:r>
            <a:r>
              <a:rPr lang="en-US" sz="1400" b="1" dirty="0" err="1">
                <a:solidFill>
                  <a:schemeClr val="accent1"/>
                </a:solidFill>
                <a:sym typeface="Wingdings" panose="05000000000000000000" pitchFamily="2" charset="2"/>
              </a:rPr>
              <a:t>EPSCoR</a:t>
            </a:r>
            <a:r>
              <a:rPr lang="en-US" sz="1400" b="1" dirty="0">
                <a:solidFill>
                  <a:schemeClr val="accent1"/>
                </a:solidFill>
                <a:sym typeface="Wingdings" panose="05000000000000000000" pitchFamily="2" charset="2"/>
              </a:rPr>
              <a:t>, etc.)</a:t>
            </a:r>
          </a:p>
          <a:p>
            <a:pPr>
              <a:lnSpc>
                <a:spcPct val="100000"/>
              </a:lnSpc>
              <a:spcBef>
                <a:spcPts val="600"/>
              </a:spcBef>
            </a:pPr>
            <a:r>
              <a:rPr lang="en-US" sz="1500" b="1" dirty="0"/>
              <a:t>Basic Research Needs (BRN) Workshop </a:t>
            </a:r>
            <a:r>
              <a:rPr lang="en-US" sz="1500" dirty="0"/>
              <a:t>and the resulting report </a:t>
            </a:r>
            <a:r>
              <a:rPr lang="en-US" sz="1500" b="1" dirty="0">
                <a:solidFill>
                  <a:schemeClr val="accent1"/>
                </a:solidFill>
              </a:rPr>
              <a:t>may provide compelling justification for new funding</a:t>
            </a:r>
            <a:r>
              <a:rPr lang="en-US" sz="1500" dirty="0"/>
              <a:t>  </a:t>
            </a:r>
          </a:p>
          <a:p>
            <a:pPr lvl="1">
              <a:lnSpc>
                <a:spcPct val="100000"/>
              </a:lnSpc>
              <a:spcBef>
                <a:spcPts val="300"/>
              </a:spcBef>
              <a:spcAft>
                <a:spcPts val="0"/>
              </a:spcAft>
            </a:pPr>
            <a:r>
              <a:rPr lang="en-US" sz="1400" dirty="0"/>
              <a:t>Invest in Adv. Tech R&amp;D, Theory, QIS, AI/ML, Crosscuts (SC, Private Sector, etc.)</a:t>
            </a:r>
          </a:p>
          <a:p>
            <a:pPr lvl="1">
              <a:lnSpc>
                <a:spcPct val="100000"/>
              </a:lnSpc>
              <a:spcBef>
                <a:spcPts val="0"/>
              </a:spcBef>
              <a:spcAft>
                <a:spcPts val="0"/>
              </a:spcAft>
            </a:pPr>
            <a:r>
              <a:rPr lang="en-US" sz="1400" dirty="0"/>
              <a:t>Recent BRNs: Accelerator (Compact Sources), Dark Matter (HEP) and Microelectronics (BES), Detector R&amp;D (HEP) </a:t>
            </a:r>
            <a:endParaRPr lang="en-US" sz="1400" b="1" dirty="0">
              <a:solidFill>
                <a:schemeClr val="accent3"/>
              </a:solidFill>
            </a:endParaRPr>
          </a:p>
          <a:p>
            <a:pPr>
              <a:lnSpc>
                <a:spcPct val="100000"/>
              </a:lnSpc>
              <a:spcBef>
                <a:spcPts val="600"/>
              </a:spcBef>
            </a:pPr>
            <a:r>
              <a:rPr lang="en-US" sz="1500" b="1" dirty="0">
                <a:solidFill>
                  <a:schemeClr val="accent3"/>
                </a:solidFill>
              </a:rPr>
              <a:t>Continuous pipeline of new initiatives (20M+/3-5 years) </a:t>
            </a:r>
            <a:r>
              <a:rPr lang="en-US" sz="1500" dirty="0"/>
              <a:t>for FY 2022 and beyond. Understanding these investments will take 3-5 years for initial outcomes</a:t>
            </a:r>
          </a:p>
          <a:p>
            <a:pPr lvl="1">
              <a:lnSpc>
                <a:spcPct val="100000"/>
              </a:lnSpc>
              <a:spcBef>
                <a:spcPts val="300"/>
              </a:spcBef>
              <a:spcAft>
                <a:spcPts val="0"/>
              </a:spcAft>
            </a:pPr>
            <a:r>
              <a:rPr lang="en-US" sz="1400" dirty="0"/>
              <a:t>Addresses the priorities of the Administration, DOE and Office of Science</a:t>
            </a:r>
          </a:p>
          <a:p>
            <a:pPr lvl="1">
              <a:lnSpc>
                <a:spcPct val="100000"/>
              </a:lnSpc>
              <a:spcBef>
                <a:spcPts val="0"/>
              </a:spcBef>
              <a:spcAft>
                <a:spcPts val="0"/>
              </a:spcAft>
            </a:pPr>
            <a:r>
              <a:rPr lang="en-US" sz="1400" dirty="0"/>
              <a:t>Builds R&amp;D by distinct thrusts or consortiums (Comparative Review/Detector R&amp;D)</a:t>
            </a:r>
          </a:p>
          <a:p>
            <a:pPr>
              <a:lnSpc>
                <a:spcPct val="100000"/>
              </a:lnSpc>
              <a:spcBef>
                <a:spcPts val="300"/>
              </a:spcBef>
            </a:pPr>
            <a:endParaRPr lang="en-US" sz="1100" dirty="0"/>
          </a:p>
        </p:txBody>
      </p:sp>
      <p:sp>
        <p:nvSpPr>
          <p:cNvPr id="5" name="Footer Placeholder 4"/>
          <p:cNvSpPr>
            <a:spLocks noGrp="1"/>
          </p:cNvSpPr>
          <p:nvPr>
            <p:ph type="ftr" sz="quarter" idx="11"/>
          </p:nvPr>
        </p:nvSpPr>
        <p:spPr/>
        <p:txBody>
          <a:bodyPr/>
          <a:lstStyle/>
          <a:p>
            <a:r>
              <a:rPr lang="en-US">
                <a:solidFill>
                  <a:srgbClr val="0F3F66"/>
                </a:solidFill>
              </a:rPr>
              <a:t>HEP @ 53rd Annual Users Mtg</a:t>
            </a:r>
            <a:endParaRPr lang="en-US" dirty="0">
              <a:solidFill>
                <a:srgbClr val="0F3F66"/>
              </a:solidFill>
            </a:endParaRPr>
          </a:p>
        </p:txBody>
      </p:sp>
      <p:sp>
        <p:nvSpPr>
          <p:cNvPr id="6" name="Slide Number Placeholder 5"/>
          <p:cNvSpPr>
            <a:spLocks noGrp="1"/>
          </p:cNvSpPr>
          <p:nvPr>
            <p:ph type="sldNum" sz="quarter" idx="12"/>
          </p:nvPr>
        </p:nvSpPr>
        <p:spPr/>
        <p:txBody>
          <a:bodyPr/>
          <a:lstStyle/>
          <a:p>
            <a:fld id="{600448BA-62AF-4340-AB5F-316C0E06117B}" type="slidenum">
              <a:rPr lang="en-US" smtClean="0">
                <a:solidFill>
                  <a:srgbClr val="0F3F66"/>
                </a:solidFill>
              </a:rPr>
              <a:pPr/>
              <a:t>83</a:t>
            </a:fld>
            <a:endParaRPr lang="en-US" dirty="0">
              <a:solidFill>
                <a:srgbClr val="0F3F66"/>
              </a:solidFill>
            </a:endParaRPr>
          </a:p>
        </p:txBody>
      </p:sp>
      <p:sp>
        <p:nvSpPr>
          <p:cNvPr id="4" name="Date Placeholder 3">
            <a:extLst>
              <a:ext uri="{FF2B5EF4-FFF2-40B4-BE49-F238E27FC236}">
                <a16:creationId xmlns:a16="http://schemas.microsoft.com/office/drawing/2014/main" id="{39756A75-9EDA-4D10-A937-664BE5A36FF5}"/>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394407199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opies of President Donald Trump's budget for fiscal year 2021 are prepared for distribution at the Government Publishing Office, February 6, 2020.">
            <a:extLst>
              <a:ext uri="{FF2B5EF4-FFF2-40B4-BE49-F238E27FC236}">
                <a16:creationId xmlns:a16="http://schemas.microsoft.com/office/drawing/2014/main" id="{A5BF610F-51A3-4D5A-8016-E858EC532CA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819807"/>
            <a:ext cx="9144000" cy="603819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a:extLst>
              <a:ext uri="{FF2B5EF4-FFF2-40B4-BE49-F238E27FC236}">
                <a16:creationId xmlns:a16="http://schemas.microsoft.com/office/drawing/2014/main" id="{83344548-9700-4722-932E-0690FA73121B}"/>
              </a:ext>
            </a:extLst>
          </p:cNvPr>
          <p:cNvSpPr>
            <a:spLocks noGrp="1"/>
          </p:cNvSpPr>
          <p:nvPr>
            <p:ph type="title"/>
          </p:nvPr>
        </p:nvSpPr>
        <p:spPr/>
        <p:txBody>
          <a:bodyPr/>
          <a:lstStyle/>
          <a:p>
            <a:r>
              <a:rPr lang="en-US" dirty="0"/>
              <a:t>FY 2021 President’s Budget Request</a:t>
            </a:r>
          </a:p>
        </p:txBody>
      </p:sp>
    </p:spTree>
    <p:extLst>
      <p:ext uri="{BB962C8B-B14F-4D97-AF65-F5344CB8AC3E}">
        <p14:creationId xmlns:p14="http://schemas.microsoft.com/office/powerpoint/2010/main" val="28159730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FY 2021 HEP Budget Request</a:t>
            </a:r>
          </a:p>
        </p:txBody>
      </p:sp>
      <p:sp>
        <p:nvSpPr>
          <p:cNvPr id="7" name="Content Placeholder 6"/>
          <p:cNvSpPr>
            <a:spLocks noGrp="1"/>
          </p:cNvSpPr>
          <p:nvPr>
            <p:ph idx="1"/>
          </p:nvPr>
        </p:nvSpPr>
        <p:spPr>
          <a:xfrm>
            <a:off x="467278" y="3200400"/>
            <a:ext cx="8542553" cy="3107656"/>
          </a:xfrm>
        </p:spPr>
        <p:txBody>
          <a:bodyPr>
            <a:normAutofit fontScale="55000" lnSpcReduction="20000"/>
          </a:bodyPr>
          <a:lstStyle/>
          <a:p>
            <a:r>
              <a:rPr lang="en-US" dirty="0"/>
              <a:t>FY 2021 President’s Budget Request is overlay of Administration, SC, P5 priorities</a:t>
            </a:r>
          </a:p>
          <a:p>
            <a:pPr lvl="1"/>
            <a:r>
              <a:rPr lang="en-US" dirty="0"/>
              <a:t>SC: interagency partnerships, national laboratories, accelerator R&amp;D, QIS, AI/ML </a:t>
            </a:r>
          </a:p>
          <a:p>
            <a:pPr lvl="1"/>
            <a:r>
              <a:rPr lang="en-US" dirty="0"/>
              <a:t>HEP: continue successful P5 execution, advance Administration and DOE/SC initiatives</a:t>
            </a:r>
          </a:p>
          <a:p>
            <a:r>
              <a:rPr lang="en-US" dirty="0"/>
              <a:t>FY 2021 HEP Budget continues support for P5-guided investments</a:t>
            </a:r>
          </a:p>
          <a:p>
            <a:pPr lvl="1"/>
            <a:r>
              <a:rPr lang="en-US" b="1" dirty="0"/>
              <a:t>Research</a:t>
            </a:r>
            <a:r>
              <a:rPr lang="en-US" dirty="0"/>
              <a:t>: Continue U.S. leadership in LHC, muon experiments, international neutrino experiments at Fermilab, dark matter, dark energy, and vibrant theory program; QIS; AI/ML; Microelectronics centers (with ASCR, BES, and FES); Strategic Accelerator Technology Initiative; Traineeships in accelerator science</a:t>
            </a:r>
          </a:p>
          <a:p>
            <a:pPr lvl="1"/>
            <a:r>
              <a:rPr lang="en-US" b="1" dirty="0"/>
              <a:t>Operations</a:t>
            </a:r>
            <a:r>
              <a:rPr lang="en-US" dirty="0"/>
              <a:t>: Support HEP user facilities and running P5-recommended experiments</a:t>
            </a:r>
          </a:p>
          <a:p>
            <a:pPr lvl="1"/>
            <a:r>
              <a:rPr lang="en-US" b="1" dirty="0"/>
              <a:t>Line Item Construction and Projects</a:t>
            </a:r>
            <a:r>
              <a:rPr lang="en-US" dirty="0"/>
              <a:t>: HL-LHC Accelerator and ATLAS &amp; CMS Detectors, LBNF/DUNE, PIP-II, new MIE start for CMB-S4</a:t>
            </a:r>
          </a:p>
        </p:txBody>
      </p:sp>
      <p:sp>
        <p:nvSpPr>
          <p:cNvPr id="14" name="Footer Placeholder 13"/>
          <p:cNvSpPr>
            <a:spLocks noGrp="1"/>
          </p:cNvSpPr>
          <p:nvPr>
            <p:ph type="ftr" sz="quarter" idx="11"/>
          </p:nvPr>
        </p:nvSpPr>
        <p:spPr/>
        <p:txBody>
          <a:bodyPr/>
          <a:lstStyle/>
          <a:p>
            <a:r>
              <a:rPr lang="en-US"/>
              <a:t>HEP @ 53rd Annual Users Mtg</a:t>
            </a:r>
            <a:endParaRPr lang="en-US" dirty="0"/>
          </a:p>
        </p:txBody>
      </p:sp>
      <p:sp>
        <p:nvSpPr>
          <p:cNvPr id="2" name="Slide Number Placeholder 1"/>
          <p:cNvSpPr>
            <a:spLocks noGrp="1"/>
          </p:cNvSpPr>
          <p:nvPr>
            <p:ph type="sldNum" sz="quarter" idx="12"/>
          </p:nvPr>
        </p:nvSpPr>
        <p:spPr/>
        <p:txBody>
          <a:bodyPr/>
          <a:lstStyle/>
          <a:p>
            <a:fld id="{C0A2BE09-5C53-429F-9B0D-04D6F428253C}" type="slidenum">
              <a:rPr lang="en-US" smtClean="0"/>
              <a:pPr/>
              <a:t>85</a:t>
            </a:fld>
            <a:endParaRPr lang="en-US" dirty="0"/>
          </a:p>
        </p:txBody>
      </p:sp>
      <p:graphicFrame>
        <p:nvGraphicFramePr>
          <p:cNvPr id="8" name="Table 13"/>
          <p:cNvGraphicFramePr>
            <a:graphicFrameLocks noGrp="1"/>
          </p:cNvGraphicFramePr>
          <p:nvPr/>
        </p:nvGraphicFramePr>
        <p:xfrm>
          <a:off x="713615" y="1024351"/>
          <a:ext cx="7751932" cy="1998874"/>
        </p:xfrm>
        <a:graphic>
          <a:graphicData uri="http://schemas.openxmlformats.org/drawingml/2006/table">
            <a:tbl>
              <a:tblPr firstRow="1" lastRow="1">
                <a:tableStyleId>{6E25E649-3F16-4E02-A733-19D2CDBF48F0}</a:tableStyleId>
              </a:tblPr>
              <a:tblGrid>
                <a:gridCol w="2093822">
                  <a:extLst>
                    <a:ext uri="{9D8B030D-6E8A-4147-A177-3AD203B41FA5}">
                      <a16:colId xmlns:a16="http://schemas.microsoft.com/office/drawing/2014/main" val="20000"/>
                    </a:ext>
                  </a:extLst>
                </a:gridCol>
                <a:gridCol w="1538061">
                  <a:extLst>
                    <a:ext uri="{9D8B030D-6E8A-4147-A177-3AD203B41FA5}">
                      <a16:colId xmlns:a16="http://schemas.microsoft.com/office/drawing/2014/main" val="20001"/>
                    </a:ext>
                  </a:extLst>
                </a:gridCol>
                <a:gridCol w="1443249">
                  <a:extLst>
                    <a:ext uri="{9D8B030D-6E8A-4147-A177-3AD203B41FA5}">
                      <a16:colId xmlns:a16="http://schemas.microsoft.com/office/drawing/2014/main" val="20002"/>
                    </a:ext>
                  </a:extLst>
                </a:gridCol>
                <a:gridCol w="1506457">
                  <a:extLst>
                    <a:ext uri="{9D8B030D-6E8A-4147-A177-3AD203B41FA5}">
                      <a16:colId xmlns:a16="http://schemas.microsoft.com/office/drawing/2014/main" val="20003"/>
                    </a:ext>
                  </a:extLst>
                </a:gridCol>
                <a:gridCol w="1170343">
                  <a:extLst>
                    <a:ext uri="{9D8B030D-6E8A-4147-A177-3AD203B41FA5}">
                      <a16:colId xmlns:a16="http://schemas.microsoft.com/office/drawing/2014/main" val="20004"/>
                    </a:ext>
                  </a:extLst>
                </a:gridCol>
              </a:tblGrid>
              <a:tr h="749578">
                <a:tc>
                  <a:txBody>
                    <a:bodyPr/>
                    <a:lstStyle/>
                    <a:p>
                      <a:pPr algn="l" fontAlgn="b"/>
                      <a:r>
                        <a:rPr lang="en-US" sz="1400" u="none" strike="noStrike" dirty="0">
                          <a:effectLst/>
                        </a:rPr>
                        <a:t>HEP Funding Category </a:t>
                      </a:r>
                      <a:br>
                        <a:rPr lang="en-US" sz="1400" u="none" strike="noStrike" dirty="0">
                          <a:effectLst/>
                        </a:rPr>
                      </a:br>
                      <a:r>
                        <a:rPr lang="en-US" sz="1400" u="none" strike="noStrike" dirty="0">
                          <a:effectLst/>
                        </a:rPr>
                        <a:t>($ in K)</a:t>
                      </a:r>
                      <a:endParaRPr lang="en-US" sz="1400" b="1" i="0" u="none" strike="noStrike" dirty="0">
                        <a:solidFill>
                          <a:srgbClr val="FFFFFF"/>
                        </a:solidFill>
                        <a:effectLst/>
                        <a:latin typeface="+mj-lt"/>
                      </a:endParaRPr>
                    </a:p>
                  </a:txBody>
                  <a:tcPr marL="45720" marR="45720" anchor="ctr"/>
                </a:tc>
                <a:tc>
                  <a:txBody>
                    <a:bodyPr/>
                    <a:lstStyle/>
                    <a:p>
                      <a:pPr algn="ctr" fontAlgn="ctr"/>
                      <a:r>
                        <a:rPr lang="en-US" sz="1400" u="none" strike="noStrike" dirty="0">
                          <a:effectLst/>
                        </a:rPr>
                        <a:t>FY 2019 Actual</a:t>
                      </a:r>
                      <a:endParaRPr lang="en-US" sz="1400" b="1" i="0" u="none" strike="noStrike" dirty="0">
                        <a:solidFill>
                          <a:srgbClr val="FFFFFF"/>
                        </a:solidFill>
                        <a:effectLst/>
                        <a:latin typeface="+mj-lt"/>
                      </a:endParaRPr>
                    </a:p>
                  </a:txBody>
                  <a:tcPr marL="45720" marR="45720" anchor="ctr"/>
                </a:tc>
                <a:tc>
                  <a:txBody>
                    <a:bodyPr/>
                    <a:lstStyle/>
                    <a:p>
                      <a:pPr algn="ctr" fontAlgn="ctr"/>
                      <a:r>
                        <a:rPr lang="en-US" sz="1400" u="none" strike="noStrike" dirty="0">
                          <a:effectLst/>
                        </a:rPr>
                        <a:t>FY 2020 Enacted</a:t>
                      </a:r>
                      <a:endParaRPr lang="en-US" sz="1400" b="1" i="0" u="none" strike="noStrike" dirty="0">
                        <a:solidFill>
                          <a:srgbClr val="FFFFFF"/>
                        </a:solidFill>
                        <a:effectLst/>
                        <a:latin typeface="+mj-lt"/>
                      </a:endParaRPr>
                    </a:p>
                  </a:txBody>
                  <a:tcPr marL="45720" marR="45720" anchor="ctr"/>
                </a:tc>
                <a:tc>
                  <a:txBody>
                    <a:bodyPr/>
                    <a:lstStyle/>
                    <a:p>
                      <a:pPr algn="ctr" fontAlgn="ctr"/>
                      <a:r>
                        <a:rPr lang="en-US" sz="1400" u="none" strike="noStrike" dirty="0">
                          <a:effectLst/>
                        </a:rPr>
                        <a:t>FY 2021</a:t>
                      </a:r>
                      <a:r>
                        <a:rPr lang="en-US" sz="1400" u="none" strike="noStrike" baseline="0" dirty="0">
                          <a:effectLst/>
                        </a:rPr>
                        <a:t> </a:t>
                      </a:r>
                      <a:r>
                        <a:rPr lang="en-US" sz="1400" u="none" strike="noStrike" dirty="0">
                          <a:effectLst/>
                        </a:rPr>
                        <a:t>Request</a:t>
                      </a:r>
                      <a:endParaRPr lang="en-US" sz="1400" b="1" i="0" u="none" strike="noStrike" dirty="0">
                        <a:solidFill>
                          <a:srgbClr val="FFFFFF"/>
                        </a:solidFill>
                        <a:effectLst/>
                        <a:latin typeface="+mj-lt"/>
                      </a:endParaRPr>
                    </a:p>
                  </a:txBody>
                  <a:tcPr marL="45720" marR="45720" anchor="ctr"/>
                </a:tc>
                <a:tc>
                  <a:txBody>
                    <a:bodyPr/>
                    <a:lstStyle/>
                    <a:p>
                      <a:pPr algn="ctr" fontAlgn="ctr"/>
                      <a:r>
                        <a:rPr lang="en-US" sz="1400" u="none" strike="noStrike" dirty="0">
                          <a:effectLst/>
                        </a:rPr>
                        <a:t>FY 2021 vs. </a:t>
                      </a:r>
                      <a:br>
                        <a:rPr lang="en-US" sz="1400" u="none" strike="noStrike" dirty="0">
                          <a:effectLst/>
                        </a:rPr>
                      </a:br>
                      <a:r>
                        <a:rPr lang="en-US" sz="1400" u="none" strike="noStrike" dirty="0">
                          <a:effectLst/>
                        </a:rPr>
                        <a:t>FY 2020</a:t>
                      </a:r>
                      <a:endParaRPr lang="en-US" sz="1400" b="1" i="0" u="none" strike="noStrike" dirty="0">
                        <a:solidFill>
                          <a:srgbClr val="FFFFFF"/>
                        </a:solidFill>
                        <a:effectLst/>
                        <a:latin typeface="+mj-lt"/>
                      </a:endParaRPr>
                    </a:p>
                  </a:txBody>
                  <a:tcPr marL="45720" marR="45720" anchor="ctr"/>
                </a:tc>
                <a:extLst>
                  <a:ext uri="{0D108BD9-81ED-4DB2-BD59-A6C34878D82A}">
                    <a16:rowId xmlns:a16="http://schemas.microsoft.com/office/drawing/2014/main" val="10000"/>
                  </a:ext>
                </a:extLst>
              </a:tr>
              <a:tr h="312324">
                <a:tc>
                  <a:txBody>
                    <a:bodyPr/>
                    <a:lstStyle/>
                    <a:p>
                      <a:pPr algn="l" fontAlgn="b"/>
                      <a:r>
                        <a:rPr lang="en-US" sz="1400" u="none" strike="noStrike" dirty="0">
                          <a:effectLst/>
                        </a:rPr>
                        <a:t>Research</a:t>
                      </a:r>
                      <a:endParaRPr lang="en-US" sz="1400" b="0" i="0" u="none" strike="noStrike" dirty="0">
                        <a:solidFill>
                          <a:srgbClr val="000000"/>
                        </a:solidFill>
                        <a:effectLst/>
                        <a:latin typeface="+mj-lt"/>
                      </a:endParaRPr>
                    </a:p>
                  </a:txBody>
                  <a:tcPr marL="45720" marR="45720" anchor="ctr"/>
                </a:tc>
                <a:tc>
                  <a:txBody>
                    <a:bodyPr/>
                    <a:lstStyle/>
                    <a:p>
                      <a:pPr algn="r" fontAlgn="b"/>
                      <a:r>
                        <a:rPr lang="en-US" sz="1400" u="none" strike="noStrike" dirty="0">
                          <a:effectLst/>
                        </a:rPr>
                        <a:t>   372,629 </a:t>
                      </a:r>
                      <a:endParaRPr lang="en-US" sz="1400" b="0" i="0" u="none" strike="noStrike" dirty="0">
                        <a:solidFill>
                          <a:srgbClr val="000000"/>
                        </a:solidFill>
                        <a:effectLst/>
                        <a:latin typeface="+mj-lt"/>
                      </a:endParaRPr>
                    </a:p>
                  </a:txBody>
                  <a:tcPr marL="45720" marR="45720" anchor="ctr"/>
                </a:tc>
                <a:tc>
                  <a:txBody>
                    <a:bodyPr/>
                    <a:lstStyle/>
                    <a:p>
                      <a:pPr algn="r" fontAlgn="b"/>
                      <a:r>
                        <a:rPr lang="en-US" sz="1400" u="none" strike="noStrike" dirty="0">
                          <a:effectLst/>
                        </a:rPr>
                        <a:t>390,077</a:t>
                      </a:r>
                      <a:endParaRPr lang="en-US" sz="1400" b="0" i="0" u="none" strike="noStrike" dirty="0">
                        <a:solidFill>
                          <a:srgbClr val="000000"/>
                        </a:solidFill>
                        <a:effectLst/>
                        <a:latin typeface="+mj-lt"/>
                      </a:endParaRPr>
                    </a:p>
                  </a:txBody>
                  <a:tcPr marL="45720" marR="45720" anchor="ctr"/>
                </a:tc>
                <a:tc>
                  <a:txBody>
                    <a:bodyPr/>
                    <a:lstStyle/>
                    <a:p>
                      <a:pPr algn="r" fontAlgn="b"/>
                      <a:r>
                        <a:rPr lang="en-US" sz="1400" u="none" strike="noStrike" dirty="0">
                          <a:effectLst/>
                        </a:rPr>
                        <a:t>328,903    </a:t>
                      </a:r>
                      <a:endParaRPr lang="en-US" sz="1400" b="0" i="0" u="none" strike="noStrike" dirty="0">
                        <a:solidFill>
                          <a:srgbClr val="000000"/>
                        </a:solidFill>
                        <a:effectLst/>
                        <a:latin typeface="+mj-lt"/>
                      </a:endParaRPr>
                    </a:p>
                  </a:txBody>
                  <a:tcPr marL="45720" marR="45720" anchor="ctr"/>
                </a:tc>
                <a:tc>
                  <a:txBody>
                    <a:bodyPr/>
                    <a:lstStyle/>
                    <a:p>
                      <a:pPr algn="r" fontAlgn="b"/>
                      <a:r>
                        <a:rPr lang="en-US" sz="1400" b="0" i="0" u="none" strike="noStrike" dirty="0">
                          <a:solidFill>
                            <a:srgbClr val="000000"/>
                          </a:solidFill>
                          <a:effectLst/>
                          <a:latin typeface="+mj-lt"/>
                        </a:rPr>
                        <a:t>-61,171</a:t>
                      </a:r>
                    </a:p>
                  </a:txBody>
                  <a:tcPr marL="45720" marR="45720" anchor="ctr"/>
                </a:tc>
                <a:extLst>
                  <a:ext uri="{0D108BD9-81ED-4DB2-BD59-A6C34878D82A}">
                    <a16:rowId xmlns:a16="http://schemas.microsoft.com/office/drawing/2014/main" val="10001"/>
                  </a:ext>
                </a:extLst>
              </a:tr>
              <a:tr h="312324">
                <a:tc>
                  <a:txBody>
                    <a:bodyPr/>
                    <a:lstStyle/>
                    <a:p>
                      <a:pPr algn="l" fontAlgn="b"/>
                      <a:r>
                        <a:rPr lang="en-US" sz="1400" u="none" strike="noStrike" dirty="0">
                          <a:effectLst/>
                        </a:rPr>
                        <a:t>Facilities/Operations</a:t>
                      </a:r>
                      <a:endParaRPr lang="en-US" sz="1400" b="0" i="0" u="none" strike="noStrike" dirty="0">
                        <a:solidFill>
                          <a:srgbClr val="000000"/>
                        </a:solidFill>
                        <a:effectLst/>
                        <a:latin typeface="+mj-lt"/>
                      </a:endParaRPr>
                    </a:p>
                  </a:txBody>
                  <a:tcPr marL="45720" marR="45720" anchor="ctr"/>
                </a:tc>
                <a:tc>
                  <a:txBody>
                    <a:bodyPr/>
                    <a:lstStyle/>
                    <a:p>
                      <a:pPr algn="r" fontAlgn="b"/>
                      <a:r>
                        <a:rPr lang="en-US" sz="1400" u="none" strike="noStrike" dirty="0">
                          <a:effectLst/>
                        </a:rPr>
                        <a:t>   266,556 </a:t>
                      </a:r>
                      <a:endParaRPr lang="en-US" sz="1400" b="0" i="0" u="none" strike="noStrike" dirty="0">
                        <a:solidFill>
                          <a:srgbClr val="000000"/>
                        </a:solidFill>
                        <a:effectLst/>
                        <a:latin typeface="+mj-lt"/>
                      </a:endParaRPr>
                    </a:p>
                  </a:txBody>
                  <a:tcPr marL="45720" marR="45720" anchor="ctr"/>
                </a:tc>
                <a:tc>
                  <a:txBody>
                    <a:bodyPr/>
                    <a:lstStyle/>
                    <a:p>
                      <a:pPr algn="r" fontAlgn="b"/>
                      <a:r>
                        <a:rPr lang="en-US" sz="1400" u="none" strike="noStrike" dirty="0">
                          <a:effectLst/>
                        </a:rPr>
                        <a:t>   316,429 </a:t>
                      </a:r>
                      <a:endParaRPr lang="en-US" sz="1400" b="0" i="0" u="none" strike="noStrike" dirty="0">
                        <a:solidFill>
                          <a:srgbClr val="000000"/>
                        </a:solidFill>
                        <a:effectLst/>
                        <a:latin typeface="+mj-lt"/>
                      </a:endParaRPr>
                    </a:p>
                  </a:txBody>
                  <a:tcPr marL="45720" marR="45720" anchor="ctr"/>
                </a:tc>
                <a:tc>
                  <a:txBody>
                    <a:bodyPr/>
                    <a:lstStyle/>
                    <a:p>
                      <a:pPr algn="r" fontAlgn="b"/>
                      <a:r>
                        <a:rPr lang="en-US" sz="1400" u="none" strike="noStrike" dirty="0">
                          <a:effectLst/>
                        </a:rPr>
                        <a:t>285,725   </a:t>
                      </a:r>
                      <a:endParaRPr lang="en-US" sz="1400" b="0" i="0" u="none" strike="noStrike" dirty="0">
                        <a:solidFill>
                          <a:srgbClr val="000000"/>
                        </a:solidFill>
                        <a:effectLst/>
                        <a:latin typeface="+mj-lt"/>
                      </a:endParaRPr>
                    </a:p>
                  </a:txBody>
                  <a:tcPr marL="45720" marR="45720" anchor="ctr"/>
                </a:tc>
                <a:tc>
                  <a:txBody>
                    <a:bodyPr/>
                    <a:lstStyle/>
                    <a:p>
                      <a:pPr algn="r" fontAlgn="b"/>
                      <a:r>
                        <a:rPr lang="en-US" sz="1400" b="0" i="0" u="none" strike="noStrike" dirty="0">
                          <a:solidFill>
                            <a:srgbClr val="000000"/>
                          </a:solidFill>
                          <a:effectLst/>
                          <a:latin typeface="+mj-lt"/>
                        </a:rPr>
                        <a:t>-30,704</a:t>
                      </a:r>
                    </a:p>
                  </a:txBody>
                  <a:tcPr marL="45720" marR="45720" anchor="ctr"/>
                </a:tc>
                <a:extLst>
                  <a:ext uri="{0D108BD9-81ED-4DB2-BD59-A6C34878D82A}">
                    <a16:rowId xmlns:a16="http://schemas.microsoft.com/office/drawing/2014/main" val="10002"/>
                  </a:ext>
                </a:extLst>
              </a:tr>
              <a:tr h="312324">
                <a:tc>
                  <a:txBody>
                    <a:bodyPr/>
                    <a:lstStyle/>
                    <a:p>
                      <a:pPr algn="l" fontAlgn="b"/>
                      <a:r>
                        <a:rPr lang="en-US" sz="1400" u="none" strike="noStrike" dirty="0">
                          <a:effectLst/>
                        </a:rPr>
                        <a:t>Projects</a:t>
                      </a:r>
                      <a:endParaRPr lang="en-US" sz="1400" b="0" i="0" u="none" strike="noStrike" dirty="0">
                        <a:solidFill>
                          <a:srgbClr val="000000"/>
                        </a:solidFill>
                        <a:effectLst/>
                        <a:latin typeface="+mj-lt"/>
                      </a:endParaRPr>
                    </a:p>
                  </a:txBody>
                  <a:tcPr marL="45720" marR="45720" anchor="ctr"/>
                </a:tc>
                <a:tc>
                  <a:txBody>
                    <a:bodyPr/>
                    <a:lstStyle/>
                    <a:p>
                      <a:pPr algn="r" fontAlgn="b"/>
                      <a:r>
                        <a:rPr lang="en-US" sz="1400" u="none" strike="noStrike" dirty="0">
                          <a:effectLst/>
                        </a:rPr>
                        <a:t>340,815</a:t>
                      </a:r>
                      <a:endParaRPr lang="en-US" sz="1400" b="0" i="0" u="none" strike="noStrike" dirty="0">
                        <a:solidFill>
                          <a:srgbClr val="000000"/>
                        </a:solidFill>
                        <a:effectLst/>
                        <a:latin typeface="+mj-lt"/>
                      </a:endParaRPr>
                    </a:p>
                  </a:txBody>
                  <a:tcPr marL="45720" marR="45720" anchor="ctr"/>
                </a:tc>
                <a:tc>
                  <a:txBody>
                    <a:bodyPr/>
                    <a:lstStyle/>
                    <a:p>
                      <a:pPr algn="r" fontAlgn="b"/>
                      <a:r>
                        <a:rPr lang="en-US" sz="1400" u="none" strike="noStrike" dirty="0">
                          <a:effectLst/>
                        </a:rPr>
                        <a:t>   338,494 </a:t>
                      </a:r>
                      <a:endParaRPr lang="en-US" sz="1400" b="0" i="0" u="none" strike="noStrike" dirty="0">
                        <a:solidFill>
                          <a:srgbClr val="000000"/>
                        </a:solidFill>
                        <a:effectLst/>
                        <a:latin typeface="+mj-lt"/>
                      </a:endParaRPr>
                    </a:p>
                  </a:txBody>
                  <a:tcPr marL="45720" marR="45720" anchor="ctr"/>
                </a:tc>
                <a:tc>
                  <a:txBody>
                    <a:bodyPr/>
                    <a:lstStyle/>
                    <a:p>
                      <a:pPr algn="r" fontAlgn="b"/>
                      <a:r>
                        <a:rPr lang="en-US" sz="1400" u="none" strike="noStrike" dirty="0">
                          <a:effectLst/>
                        </a:rPr>
                        <a:t>818,131    </a:t>
                      </a:r>
                      <a:endParaRPr lang="en-US" sz="1400" b="0" i="0" u="none" strike="noStrike" dirty="0">
                        <a:solidFill>
                          <a:srgbClr val="000000"/>
                        </a:solidFill>
                        <a:effectLst/>
                        <a:latin typeface="+mj-lt"/>
                      </a:endParaRPr>
                    </a:p>
                  </a:txBody>
                  <a:tcPr marL="45720" marR="45720" anchor="ctr"/>
                </a:tc>
                <a:tc>
                  <a:txBody>
                    <a:bodyPr/>
                    <a:lstStyle/>
                    <a:p>
                      <a:pPr algn="r" fontAlgn="b"/>
                      <a:r>
                        <a:rPr lang="en-US" sz="1400" b="0" i="0" u="none" strike="noStrike" dirty="0">
                          <a:solidFill>
                            <a:srgbClr val="000000"/>
                          </a:solidFill>
                          <a:effectLst/>
                          <a:latin typeface="+mj-lt"/>
                        </a:rPr>
                        <a:t>-134,994</a:t>
                      </a:r>
                    </a:p>
                  </a:txBody>
                  <a:tcPr marL="45720" marR="45720" anchor="ctr"/>
                </a:tc>
                <a:extLst>
                  <a:ext uri="{0D108BD9-81ED-4DB2-BD59-A6C34878D82A}">
                    <a16:rowId xmlns:a16="http://schemas.microsoft.com/office/drawing/2014/main" val="10003"/>
                  </a:ext>
                </a:extLst>
              </a:tr>
              <a:tr h="312324">
                <a:tc>
                  <a:txBody>
                    <a:bodyPr/>
                    <a:lstStyle/>
                    <a:p>
                      <a:pPr algn="l" fontAlgn="b"/>
                      <a:r>
                        <a:rPr lang="en-US" sz="1400" u="none" strike="noStrike" dirty="0">
                          <a:effectLst/>
                        </a:rPr>
                        <a:t>Total</a:t>
                      </a:r>
                      <a:endParaRPr lang="en-US" sz="1400" b="1" i="0" u="none" strike="noStrike" dirty="0">
                        <a:solidFill>
                          <a:srgbClr val="000000"/>
                        </a:solidFill>
                        <a:effectLst/>
                        <a:latin typeface="+mj-lt"/>
                      </a:endParaRPr>
                    </a:p>
                  </a:txBody>
                  <a:tcPr marL="45720" marR="45720" anchor="ctr"/>
                </a:tc>
                <a:tc>
                  <a:txBody>
                    <a:bodyPr/>
                    <a:lstStyle/>
                    <a:p>
                      <a:pPr algn="r" fontAlgn="b"/>
                      <a:r>
                        <a:rPr lang="en-US" sz="1400" u="none" strike="noStrike" dirty="0">
                          <a:effectLst/>
                        </a:rPr>
                        <a:t>   980,000 </a:t>
                      </a:r>
                      <a:endParaRPr lang="en-US" sz="1400" b="1" i="0" u="none" strike="noStrike" dirty="0">
                        <a:solidFill>
                          <a:srgbClr val="000000"/>
                        </a:solidFill>
                        <a:effectLst/>
                        <a:latin typeface="+mj-lt"/>
                      </a:endParaRPr>
                    </a:p>
                  </a:txBody>
                  <a:tcPr marL="45720" marR="45720" anchor="ctr"/>
                </a:tc>
                <a:tc>
                  <a:txBody>
                    <a:bodyPr/>
                    <a:lstStyle/>
                    <a:p>
                      <a:pPr algn="r" fontAlgn="b"/>
                      <a:r>
                        <a:rPr lang="en-US" sz="1400" u="none" strike="noStrike" dirty="0">
                          <a:effectLst/>
                        </a:rPr>
                        <a:t>1,045,000</a:t>
                      </a:r>
                      <a:endParaRPr lang="en-US" sz="1400" b="1" i="0" u="none" strike="noStrike" dirty="0">
                        <a:solidFill>
                          <a:srgbClr val="000000"/>
                        </a:solidFill>
                        <a:effectLst/>
                        <a:latin typeface="+mj-lt"/>
                      </a:endParaRPr>
                    </a:p>
                  </a:txBody>
                  <a:tcPr marL="45720" marR="45720" anchor="ctr"/>
                </a:tc>
                <a:tc>
                  <a:txBody>
                    <a:bodyPr/>
                    <a:lstStyle/>
                    <a:p>
                      <a:pPr algn="r" fontAlgn="b"/>
                      <a:r>
                        <a:rPr lang="en-US" sz="1400" u="none" strike="noStrike" dirty="0">
                          <a:effectLst/>
                        </a:rPr>
                        <a:t>818,131    </a:t>
                      </a:r>
                      <a:endParaRPr lang="en-US" sz="1400" b="1" i="0" u="none" strike="noStrike" dirty="0">
                        <a:solidFill>
                          <a:srgbClr val="000000"/>
                        </a:solidFill>
                        <a:effectLst/>
                        <a:latin typeface="+mj-lt"/>
                      </a:endParaRPr>
                    </a:p>
                  </a:txBody>
                  <a:tcPr marL="45720" marR="45720" anchor="ctr"/>
                </a:tc>
                <a:tc>
                  <a:txBody>
                    <a:bodyPr/>
                    <a:lstStyle/>
                    <a:p>
                      <a:pPr algn="r" fontAlgn="b"/>
                      <a:r>
                        <a:rPr lang="en-US" sz="1400" b="1" i="0" u="none" strike="noStrike" dirty="0">
                          <a:solidFill>
                            <a:srgbClr val="000000"/>
                          </a:solidFill>
                          <a:effectLst/>
                          <a:latin typeface="+mj-lt"/>
                        </a:rPr>
                        <a:t>-226,869</a:t>
                      </a:r>
                    </a:p>
                  </a:txBody>
                  <a:tcPr marL="45720" marR="45720" anchor="ctr"/>
                </a:tc>
                <a:extLst>
                  <a:ext uri="{0D108BD9-81ED-4DB2-BD59-A6C34878D82A}">
                    <a16:rowId xmlns:a16="http://schemas.microsoft.com/office/drawing/2014/main" val="10004"/>
                  </a:ext>
                </a:extLst>
              </a:tr>
            </a:tbl>
          </a:graphicData>
        </a:graphic>
      </p:graphicFrame>
      <p:sp>
        <p:nvSpPr>
          <p:cNvPr id="3" name="Date Placeholder 2">
            <a:extLst>
              <a:ext uri="{FF2B5EF4-FFF2-40B4-BE49-F238E27FC236}">
                <a16:creationId xmlns:a16="http://schemas.microsoft.com/office/drawing/2014/main" id="{DEF497A2-AFBB-44A1-AE34-02358FE38C5A}"/>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51850039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FB1E2468-3FA6-43B4-A99A-976245AAA807}"/>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1"/>
            <a:ext cx="9144000" cy="6858001"/>
          </a:xfrm>
        </p:spPr>
      </p:pic>
    </p:spTree>
    <p:extLst>
      <p:ext uri="{BB962C8B-B14F-4D97-AF65-F5344CB8AC3E}">
        <p14:creationId xmlns:p14="http://schemas.microsoft.com/office/powerpoint/2010/main" val="29384020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Antideficiency Act (ADA) of 1884</a:t>
            </a:r>
            <a:br>
              <a:rPr lang="en-US" dirty="0"/>
            </a:br>
            <a:r>
              <a:rPr lang="en-US" sz="2000" i="1" dirty="0"/>
              <a:t>Current version enacted on September 12, 1982</a:t>
            </a:r>
            <a:endParaRPr lang="en-US" i="1" dirty="0"/>
          </a:p>
        </p:txBody>
      </p:sp>
      <p:sp>
        <p:nvSpPr>
          <p:cNvPr id="5" name="Footer Placeholder 4"/>
          <p:cNvSpPr>
            <a:spLocks noGrp="1"/>
          </p:cNvSpPr>
          <p:nvPr>
            <p:ph type="ftr" sz="quarter" idx="11"/>
          </p:nvPr>
        </p:nvSpPr>
        <p:spPr/>
        <p:txBody>
          <a:bodyPr/>
          <a:lstStyle/>
          <a:p>
            <a:r>
              <a:rPr lang="en-US"/>
              <a:t>HEP @ 53rd Annual Users Mtg</a:t>
            </a:r>
            <a:endParaRPr lang="en-US" dirty="0"/>
          </a:p>
        </p:txBody>
      </p:sp>
      <p:sp>
        <p:nvSpPr>
          <p:cNvPr id="6" name="Slide Number Placeholder 5"/>
          <p:cNvSpPr>
            <a:spLocks noGrp="1"/>
          </p:cNvSpPr>
          <p:nvPr>
            <p:ph type="sldNum" sz="quarter" idx="12"/>
          </p:nvPr>
        </p:nvSpPr>
        <p:spPr/>
        <p:txBody>
          <a:bodyPr/>
          <a:lstStyle/>
          <a:p>
            <a:fld id="{600448BA-62AF-4340-AB5F-316C0E06117B}" type="slidenum">
              <a:rPr lang="en-US" smtClean="0"/>
              <a:pPr/>
              <a:t>87</a:t>
            </a:fld>
            <a:endParaRPr lang="en-US" dirty="0"/>
          </a:p>
        </p:txBody>
      </p:sp>
      <p:sp>
        <p:nvSpPr>
          <p:cNvPr id="9" name="Content Placeholder 2"/>
          <p:cNvSpPr txBox="1">
            <a:spLocks/>
          </p:cNvSpPr>
          <p:nvPr/>
        </p:nvSpPr>
        <p:spPr>
          <a:xfrm>
            <a:off x="3790237" y="3523409"/>
            <a:ext cx="5296591" cy="2895147"/>
          </a:xfrm>
          <a:prstGeom prst="rect">
            <a:avLst/>
          </a:prstGeom>
        </p:spPr>
        <p:txBody>
          <a:bodyPr vert="horz" lIns="91440" tIns="45720" rIns="91440" bIns="45720" rtlCol="0">
            <a:normAutofit lnSpcReduction="10000"/>
          </a:bodyPr>
          <a:lstStyle>
            <a:lvl1pPr marL="227013" indent="-173038" algn="l" defTabSz="685800" rtl="0" eaLnBrk="1" latinLnBrk="0" hangingPunct="1">
              <a:lnSpc>
                <a:spcPct val="120000"/>
              </a:lnSpc>
              <a:spcBef>
                <a:spcPts val="1000"/>
              </a:spcBef>
              <a:buClr>
                <a:schemeClr val="tx2"/>
              </a:buClr>
              <a:buSzPct val="80000"/>
              <a:buFont typeface="Wingdings 3" panose="05040102010807070707" pitchFamily="18" charset="2"/>
              <a:buChar char=""/>
              <a:defRPr sz="1650" kern="1200">
                <a:solidFill>
                  <a:schemeClr val="tx1"/>
                </a:solidFill>
                <a:latin typeface="+mn-lt"/>
                <a:ea typeface="+mn-ea"/>
                <a:cs typeface="+mn-cs"/>
              </a:defRPr>
            </a:lvl1pPr>
            <a:lvl2pPr marL="39846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500" kern="1200">
                <a:solidFill>
                  <a:schemeClr val="tx1">
                    <a:lumMod val="75000"/>
                    <a:lumOff val="25000"/>
                  </a:schemeClr>
                </a:solidFill>
                <a:latin typeface="+mn-lt"/>
                <a:ea typeface="+mn-ea"/>
                <a:cs typeface="+mn-cs"/>
              </a:defRPr>
            </a:lvl2pPr>
            <a:lvl3pPr marL="56991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350" kern="1200">
                <a:solidFill>
                  <a:schemeClr val="tx1">
                    <a:lumMod val="75000"/>
                    <a:lumOff val="25000"/>
                  </a:schemeClr>
                </a:solidFill>
                <a:latin typeface="+mn-lt"/>
                <a:ea typeface="+mn-ea"/>
                <a:cs typeface="+mn-cs"/>
              </a:defRPr>
            </a:lvl3pPr>
            <a:lvl4pPr marL="742950" indent="-173038"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200" kern="1200">
                <a:solidFill>
                  <a:schemeClr val="tx1">
                    <a:lumMod val="75000"/>
                    <a:lumOff val="25000"/>
                  </a:schemeClr>
                </a:solidFill>
                <a:latin typeface="+mn-lt"/>
                <a:ea typeface="+mn-ea"/>
                <a:cs typeface="+mn-cs"/>
              </a:defRPr>
            </a:lvl4pPr>
            <a:lvl5pPr marL="914400"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200" kern="1200">
                <a:solidFill>
                  <a:schemeClr val="tx1">
                    <a:lumMod val="75000"/>
                    <a:lumOff val="25000"/>
                  </a:schemeClr>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9pPr>
          </a:lstStyle>
          <a:p>
            <a:pPr>
              <a:lnSpc>
                <a:spcPct val="100000"/>
              </a:lnSpc>
              <a:spcBef>
                <a:spcPts val="300"/>
              </a:spcBef>
            </a:pPr>
            <a:r>
              <a:rPr lang="en-US" sz="1300" dirty="0"/>
              <a:t>To some extent, but not entirely, it implements the provisions of Article One of the United States Constitution, Section 9, Clause 7 (the "power of the purse"): </a:t>
            </a:r>
            <a:r>
              <a:rPr lang="en-US" sz="1300" b="1" dirty="0">
                <a:solidFill>
                  <a:srgbClr val="00B050"/>
                </a:solidFill>
              </a:rPr>
              <a:t>"No money shall be drawn from the treasury, but in consequence of appropriations made by law."</a:t>
            </a:r>
          </a:p>
          <a:p>
            <a:pPr>
              <a:lnSpc>
                <a:spcPct val="100000"/>
              </a:lnSpc>
              <a:spcBef>
                <a:spcPts val="300"/>
              </a:spcBef>
            </a:pPr>
            <a:r>
              <a:rPr lang="en-US" sz="1300" dirty="0"/>
              <a:t>The Government Accountability Office, inspectors general, and individual agencies investigate potential violations of the ADA every year. The act has ramifications for agencies and individual employees alike.</a:t>
            </a:r>
          </a:p>
          <a:p>
            <a:pPr lvl="1">
              <a:lnSpc>
                <a:spcPct val="100000"/>
              </a:lnSpc>
              <a:spcBef>
                <a:spcPts val="300"/>
              </a:spcBef>
              <a:spcAft>
                <a:spcPts val="0"/>
              </a:spcAft>
            </a:pPr>
            <a:r>
              <a:rPr lang="en-US" sz="1200" dirty="0"/>
              <a:t>Although </a:t>
            </a:r>
            <a:r>
              <a:rPr lang="en-US" sz="1200" b="1" dirty="0"/>
              <a:t>no one has ever been convicted or indicted for ADA violation</a:t>
            </a:r>
            <a:r>
              <a:rPr lang="en-US" sz="1200" dirty="0"/>
              <a:t>, </a:t>
            </a:r>
            <a:r>
              <a:rPr lang="en-US" sz="1200" b="1" dirty="0">
                <a:solidFill>
                  <a:srgbClr val="FF0000"/>
                </a:solidFill>
              </a:rPr>
              <a:t>punitive administrative actions are routinely taken against government employees.</a:t>
            </a:r>
          </a:p>
          <a:p>
            <a:pPr>
              <a:lnSpc>
                <a:spcPct val="100000"/>
              </a:lnSpc>
              <a:spcBef>
                <a:spcPts val="300"/>
              </a:spcBef>
            </a:pPr>
            <a:r>
              <a:rPr lang="en-US" sz="1300" dirty="0"/>
              <a:t>The </a:t>
            </a:r>
            <a:r>
              <a:rPr lang="en-US" sz="1300" b="1" dirty="0"/>
              <a:t>ADA is cited as the reason for a government shutdown </a:t>
            </a:r>
            <a:r>
              <a:rPr lang="en-US" sz="1300" dirty="0"/>
              <a:t>when Congress misses a deadline for passing an interim or full-year appropriations bill.</a:t>
            </a:r>
            <a:endParaRPr lang="en-US" sz="1300" dirty="0">
              <a:solidFill>
                <a:schemeClr val="accent1"/>
              </a:solidFill>
            </a:endParaRPr>
          </a:p>
        </p:txBody>
      </p:sp>
      <p:pic>
        <p:nvPicPr>
          <p:cNvPr id="3074" name="Picture 2" descr="Antideficiency Act">
            <a:extLst>
              <a:ext uri="{FF2B5EF4-FFF2-40B4-BE49-F238E27FC236}">
                <a16:creationId xmlns:a16="http://schemas.microsoft.com/office/drawing/2014/main" id="{D63FEF2D-EEFF-4967-B4F4-57397B80088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90441" y="902263"/>
            <a:ext cx="6760345" cy="265672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half" idx="1"/>
          </p:nvPr>
        </p:nvSpPr>
        <p:spPr>
          <a:xfrm>
            <a:off x="0" y="902263"/>
            <a:ext cx="3826276" cy="5161186"/>
          </a:xfrm>
          <a:solidFill>
            <a:schemeClr val="bg1"/>
          </a:solidFill>
        </p:spPr>
        <p:txBody>
          <a:bodyPr>
            <a:normAutofit fontScale="85000" lnSpcReduction="10000"/>
          </a:bodyPr>
          <a:lstStyle/>
          <a:p>
            <a:r>
              <a:rPr lang="en-US" b="1" dirty="0"/>
              <a:t>It shall not be lawful for any department of the government to expend in any one fiscal year any sum in excess of appropriations made by Congress for that fiscal year</a:t>
            </a:r>
            <a:r>
              <a:rPr lang="en-US" dirty="0"/>
              <a:t>, or </a:t>
            </a:r>
            <a:r>
              <a:rPr lang="en-US" b="1" dirty="0">
                <a:solidFill>
                  <a:srgbClr val="0070C0"/>
                </a:solidFill>
              </a:rPr>
              <a:t>to involve the government in any contract for the future payment of money in excess of such appropriations</a:t>
            </a:r>
          </a:p>
          <a:p>
            <a:r>
              <a:rPr lang="en-US" dirty="0"/>
              <a:t>ADA has its roots in post-Civil War.</a:t>
            </a:r>
          </a:p>
          <a:p>
            <a:pPr lvl="1"/>
            <a:r>
              <a:rPr lang="en-US" dirty="0"/>
              <a:t>Many agencies, particularly the military, would </a:t>
            </a:r>
            <a:r>
              <a:rPr lang="en-US" b="1" dirty="0">
                <a:solidFill>
                  <a:srgbClr val="FF0000"/>
                </a:solidFill>
              </a:rPr>
              <a:t>intentionally run out of money</a:t>
            </a:r>
            <a:r>
              <a:rPr lang="en-US" dirty="0"/>
              <a:t>, obligating Congress to provide additional funds to avoid breaching contracts. </a:t>
            </a:r>
          </a:p>
          <a:p>
            <a:pPr lvl="1"/>
            <a:r>
              <a:rPr lang="en-US" dirty="0"/>
              <a:t>Some agencies went so far as to </a:t>
            </a:r>
            <a:r>
              <a:rPr lang="en-US" b="1" dirty="0">
                <a:solidFill>
                  <a:srgbClr val="FF0000"/>
                </a:solidFill>
              </a:rPr>
              <a:t>spend their entire budget in the first few months of the fiscal year</a:t>
            </a:r>
            <a:r>
              <a:rPr lang="en-US" dirty="0"/>
              <a:t>, funding the rest of the year after the fact with additional appropriations from Congress.</a:t>
            </a:r>
          </a:p>
        </p:txBody>
      </p:sp>
      <p:sp>
        <p:nvSpPr>
          <p:cNvPr id="4" name="Date Placeholder 3">
            <a:extLst>
              <a:ext uri="{FF2B5EF4-FFF2-40B4-BE49-F238E27FC236}">
                <a16:creationId xmlns:a16="http://schemas.microsoft.com/office/drawing/2014/main" id="{33FA880C-4D7B-4986-8381-058D3B4C2A35}"/>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206805240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E4234-23FF-48ED-8FDB-52A12DA217A8}"/>
              </a:ext>
            </a:extLst>
          </p:cNvPr>
          <p:cNvSpPr>
            <a:spLocks noGrp="1"/>
          </p:cNvSpPr>
          <p:nvPr>
            <p:ph type="title"/>
          </p:nvPr>
        </p:nvSpPr>
        <p:spPr/>
        <p:txBody>
          <a:bodyPr/>
          <a:lstStyle/>
          <a:p>
            <a:r>
              <a:rPr lang="en-US" dirty="0"/>
              <a:t>Government Shutdown</a:t>
            </a:r>
          </a:p>
        </p:txBody>
      </p:sp>
      <p:sp>
        <p:nvSpPr>
          <p:cNvPr id="3" name="Content Placeholder 2">
            <a:extLst>
              <a:ext uri="{FF2B5EF4-FFF2-40B4-BE49-F238E27FC236}">
                <a16:creationId xmlns:a16="http://schemas.microsoft.com/office/drawing/2014/main" id="{5F7A6062-E42A-4E1F-8E19-D0BA37103BEE}"/>
              </a:ext>
            </a:extLst>
          </p:cNvPr>
          <p:cNvSpPr>
            <a:spLocks noGrp="1"/>
          </p:cNvSpPr>
          <p:nvPr>
            <p:ph sz="half" idx="1"/>
          </p:nvPr>
        </p:nvSpPr>
        <p:spPr>
          <a:xfrm>
            <a:off x="221944" y="985421"/>
            <a:ext cx="4674093" cy="5322634"/>
          </a:xfrm>
        </p:spPr>
        <p:txBody>
          <a:bodyPr>
            <a:normAutofit fontScale="92500" lnSpcReduction="20000"/>
          </a:bodyPr>
          <a:lstStyle/>
          <a:p>
            <a:r>
              <a:rPr lang="en-US" sz="1500" b="1" dirty="0"/>
              <a:t>Until 1980, there was no such thing as a “government shutdown.” </a:t>
            </a:r>
            <a:r>
              <a:rPr lang="en-US" sz="1500" dirty="0"/>
              <a:t>When presidents didn’t have cash, they spent on credit. If Congress failed to pass a budget on time, federal agencies just carried on with work until appropriated funding was authorized retroactively.</a:t>
            </a:r>
          </a:p>
          <a:p>
            <a:pPr>
              <a:spcBef>
                <a:spcPts val="600"/>
              </a:spcBef>
            </a:pPr>
            <a:r>
              <a:rPr lang="en-US" sz="1500" b="1" dirty="0"/>
              <a:t>Benjamin Civiletti, Pres. Carter’s attorney general</a:t>
            </a:r>
            <a:r>
              <a:rPr lang="en-US" sz="1500" dirty="0"/>
              <a:t>, was asked for a legal opinion on what exactly the federal bureaucracy is supposed to do when Congress doesn’t pass a budget by deadline, as  they did every fiscal year of Pres. Carter’s presidency.</a:t>
            </a:r>
          </a:p>
          <a:p>
            <a:pPr>
              <a:spcBef>
                <a:spcPts val="600"/>
              </a:spcBef>
            </a:pPr>
            <a:r>
              <a:rPr lang="en-US" sz="1500" dirty="0"/>
              <a:t>On April 25, 1980, he wrote to Pres. Carter “</a:t>
            </a:r>
            <a:r>
              <a:rPr lang="en-US" sz="1500" b="1" dirty="0">
                <a:solidFill>
                  <a:srgbClr val="0070C0"/>
                </a:solidFill>
              </a:rPr>
              <a:t>My Dear Mr. President;</a:t>
            </a:r>
            <a:r>
              <a:rPr lang="en-US" sz="1500" b="1" dirty="0"/>
              <a:t> </a:t>
            </a:r>
            <a:r>
              <a:rPr lang="en-US" sz="1500" b="1" dirty="0">
                <a:solidFill>
                  <a:srgbClr val="0070C0"/>
                </a:solidFill>
              </a:rPr>
              <a:t>It is my opinion that, during periods of ‘lapsed appropriations,’ no funds may be expended except as necessary to bring about the orderly termination of an agency’s functions.”</a:t>
            </a:r>
          </a:p>
          <a:p>
            <a:pPr lvl="1"/>
            <a:r>
              <a:rPr lang="en-US" dirty="0"/>
              <a:t>Expenditure of additional funds without congressional approval would violate the Antideficiency Act  </a:t>
            </a:r>
          </a:p>
        </p:txBody>
      </p:sp>
      <p:sp>
        <p:nvSpPr>
          <p:cNvPr id="6" name="Footer Placeholder 5">
            <a:extLst>
              <a:ext uri="{FF2B5EF4-FFF2-40B4-BE49-F238E27FC236}">
                <a16:creationId xmlns:a16="http://schemas.microsoft.com/office/drawing/2014/main" id="{CCCCD102-25FF-4438-85EA-5452199F6729}"/>
              </a:ext>
            </a:extLst>
          </p:cNvPr>
          <p:cNvSpPr>
            <a:spLocks noGrp="1"/>
          </p:cNvSpPr>
          <p:nvPr>
            <p:ph type="ftr" sz="quarter" idx="11"/>
          </p:nvPr>
        </p:nvSpPr>
        <p:spPr/>
        <p:txBody>
          <a:bodyPr/>
          <a:lstStyle/>
          <a:p>
            <a:r>
              <a:rPr lang="en-US"/>
              <a:t>HEP @ 53rd Annual Users Mtg</a:t>
            </a:r>
            <a:endParaRPr lang="en-US" dirty="0"/>
          </a:p>
        </p:txBody>
      </p:sp>
      <p:sp>
        <p:nvSpPr>
          <p:cNvPr id="7" name="Slide Number Placeholder 6">
            <a:extLst>
              <a:ext uri="{FF2B5EF4-FFF2-40B4-BE49-F238E27FC236}">
                <a16:creationId xmlns:a16="http://schemas.microsoft.com/office/drawing/2014/main" id="{7866757D-51EF-4913-A7C0-0239F72D6EEA}"/>
              </a:ext>
            </a:extLst>
          </p:cNvPr>
          <p:cNvSpPr>
            <a:spLocks noGrp="1"/>
          </p:cNvSpPr>
          <p:nvPr>
            <p:ph type="sldNum" sz="quarter" idx="12"/>
          </p:nvPr>
        </p:nvSpPr>
        <p:spPr/>
        <p:txBody>
          <a:bodyPr/>
          <a:lstStyle/>
          <a:p>
            <a:fld id="{600448BA-62AF-4340-AB5F-316C0E06117B}" type="slidenum">
              <a:rPr lang="en-US" smtClean="0"/>
              <a:pPr/>
              <a:t>88</a:t>
            </a:fld>
            <a:endParaRPr lang="en-US" dirty="0"/>
          </a:p>
        </p:txBody>
      </p:sp>
      <p:pic>
        <p:nvPicPr>
          <p:cNvPr id="6146" name="Picture 2" descr="Pres. Jimmy Carter (R) w. Atty. Gen Benjamin Civiletti at the White House in 1979.">
            <a:extLst>
              <a:ext uri="{FF2B5EF4-FFF2-40B4-BE49-F238E27FC236}">
                <a16:creationId xmlns:a16="http://schemas.microsoft.com/office/drawing/2014/main" id="{E5B73C95-AAAF-4635-9BC1-D5F19C70F682}"/>
              </a:ext>
            </a:extLst>
          </p:cNvPr>
          <p:cNvPicPr>
            <a:picLocks noGrp="1" noChangeAspect="1" noChangeArrowheads="1"/>
          </p:cNvPicPr>
          <p:nvPr>
            <p:ph sz="half" idx="2"/>
          </p:nvPr>
        </p:nvPicPr>
        <p:blipFill>
          <a:blip r:embed="rId2" cstate="email">
            <a:extLst>
              <a:ext uri="{28A0092B-C50C-407E-A947-70E740481C1C}">
                <a14:useLocalDpi xmlns:a14="http://schemas.microsoft.com/office/drawing/2010/main"/>
              </a:ext>
            </a:extLst>
          </a:blip>
          <a:srcRect/>
          <a:stretch>
            <a:fillRect/>
          </a:stretch>
        </p:blipFill>
        <p:spPr bwMode="auto">
          <a:xfrm>
            <a:off x="5643477" y="2"/>
            <a:ext cx="3466492" cy="2344215"/>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43E8E41F-22F5-4902-9C86-F77805B0A4DF}"/>
              </a:ext>
            </a:extLst>
          </p:cNvPr>
          <p:cNvSpPr txBox="1">
            <a:spLocks/>
          </p:cNvSpPr>
          <p:nvPr/>
        </p:nvSpPr>
        <p:spPr>
          <a:xfrm>
            <a:off x="4740678" y="2379217"/>
            <a:ext cx="4369293" cy="3928839"/>
          </a:xfrm>
          <a:prstGeom prst="rect">
            <a:avLst/>
          </a:prstGeom>
        </p:spPr>
        <p:txBody>
          <a:bodyPr vert="horz" lIns="91440" tIns="45720" rIns="91440" bIns="45720" rtlCol="0">
            <a:noAutofit/>
          </a:bodyPr>
          <a:lstStyle>
            <a:lvl1pPr marL="227013" indent="-173038" algn="l" defTabSz="685800" rtl="0" eaLnBrk="1" latinLnBrk="0" hangingPunct="1">
              <a:lnSpc>
                <a:spcPct val="120000"/>
              </a:lnSpc>
              <a:spcBef>
                <a:spcPts val="1000"/>
              </a:spcBef>
              <a:buClr>
                <a:schemeClr val="tx2"/>
              </a:buClr>
              <a:buSzPct val="80000"/>
              <a:buFont typeface="Wingdings 3" panose="05040102010807070707" pitchFamily="18" charset="2"/>
              <a:buChar char=""/>
              <a:defRPr sz="1650" kern="1200">
                <a:solidFill>
                  <a:schemeClr val="tx1"/>
                </a:solidFill>
                <a:latin typeface="+mn-lt"/>
                <a:ea typeface="+mn-ea"/>
                <a:cs typeface="+mn-cs"/>
              </a:defRPr>
            </a:lvl1pPr>
            <a:lvl2pPr marL="39846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500" kern="1200">
                <a:solidFill>
                  <a:schemeClr val="tx1">
                    <a:lumMod val="75000"/>
                    <a:lumOff val="25000"/>
                  </a:schemeClr>
                </a:solidFill>
                <a:latin typeface="+mn-lt"/>
                <a:ea typeface="+mn-ea"/>
                <a:cs typeface="+mn-cs"/>
              </a:defRPr>
            </a:lvl2pPr>
            <a:lvl3pPr marL="56991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350" kern="1200">
                <a:solidFill>
                  <a:schemeClr val="tx1">
                    <a:lumMod val="75000"/>
                    <a:lumOff val="25000"/>
                  </a:schemeClr>
                </a:solidFill>
                <a:latin typeface="+mn-lt"/>
                <a:ea typeface="+mn-ea"/>
                <a:cs typeface="+mn-cs"/>
              </a:defRPr>
            </a:lvl3pPr>
            <a:lvl4pPr marL="742950" indent="-173038"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200" kern="1200">
                <a:solidFill>
                  <a:schemeClr val="tx1">
                    <a:lumMod val="75000"/>
                    <a:lumOff val="25000"/>
                  </a:schemeClr>
                </a:solidFill>
                <a:latin typeface="+mn-lt"/>
                <a:ea typeface="+mn-ea"/>
                <a:cs typeface="+mn-cs"/>
              </a:defRPr>
            </a:lvl4pPr>
            <a:lvl5pPr marL="914400"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200" kern="1200">
                <a:solidFill>
                  <a:schemeClr val="tx1">
                    <a:lumMod val="75000"/>
                    <a:lumOff val="25000"/>
                  </a:schemeClr>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9pPr>
          </a:lstStyle>
          <a:p>
            <a:pPr>
              <a:lnSpc>
                <a:spcPts val="1460"/>
              </a:lnSpc>
            </a:pPr>
            <a:r>
              <a:rPr lang="en-US" sz="1400" dirty="0"/>
              <a:t>The law’s language was “plain and unambiguous,” and that it </a:t>
            </a:r>
            <a:r>
              <a:rPr lang="en-US" sz="1400" b="1" dirty="0"/>
              <a:t>barred agencies </a:t>
            </a:r>
            <a:r>
              <a:rPr lang="en-US" sz="1400" dirty="0"/>
              <a:t>from “</a:t>
            </a:r>
            <a:r>
              <a:rPr lang="en-US" sz="1400" b="1" dirty="0">
                <a:solidFill>
                  <a:srgbClr val="0070C0"/>
                </a:solidFill>
              </a:rPr>
              <a:t>incurring pay obligations once its authority to expend appropriations lapses</a:t>
            </a:r>
            <a:r>
              <a:rPr lang="en-US" sz="1400" dirty="0"/>
              <a:t>.” The only legitimate use for funds once a budget deadline has passed is </a:t>
            </a:r>
            <a:r>
              <a:rPr lang="en-US" sz="1400" b="1" dirty="0">
                <a:solidFill>
                  <a:srgbClr val="C00000"/>
                </a:solidFill>
              </a:rPr>
              <a:t>to facilitate an “orderly termination”</a:t>
            </a:r>
            <a:r>
              <a:rPr lang="en-US" sz="1400" dirty="0"/>
              <a:t>, the reason federal employees get to go into work for a few hours to batten down the proverbial hatches on the first day of a shutdown. </a:t>
            </a:r>
          </a:p>
          <a:p>
            <a:pPr>
              <a:lnSpc>
                <a:spcPts val="1460"/>
              </a:lnSpc>
              <a:spcBef>
                <a:spcPts val="600"/>
              </a:spcBef>
            </a:pPr>
            <a:r>
              <a:rPr lang="en-US" sz="1400" dirty="0"/>
              <a:t>In a second legal opinion on the matter, Civiletti carved out exemptions to his austere, “either exists or it does not” rule. </a:t>
            </a:r>
            <a:r>
              <a:rPr lang="en-US" sz="1400" b="1" dirty="0">
                <a:solidFill>
                  <a:schemeClr val="accent3"/>
                </a:solidFill>
              </a:rPr>
              <a:t>The Executive has the constitutional “leeway to perform essential functions and make the government ‘workable’”</a:t>
            </a:r>
            <a:r>
              <a:rPr lang="en-US" sz="1400" dirty="0"/>
              <a:t>—this is the reason “essential” air traffic controllers still go to work while most of “nonessential” NASA stays home.</a:t>
            </a:r>
          </a:p>
        </p:txBody>
      </p:sp>
      <p:sp>
        <p:nvSpPr>
          <p:cNvPr id="4" name="Date Placeholder 3">
            <a:extLst>
              <a:ext uri="{FF2B5EF4-FFF2-40B4-BE49-F238E27FC236}">
                <a16:creationId xmlns:a16="http://schemas.microsoft.com/office/drawing/2014/main" id="{A4D2A73E-9C28-446D-BE98-D95FAEF297C9}"/>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60484426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Related image">
            <a:extLst>
              <a:ext uri="{FF2B5EF4-FFF2-40B4-BE49-F238E27FC236}">
                <a16:creationId xmlns:a16="http://schemas.microsoft.com/office/drawing/2014/main" id="{6D0F98F2-48D3-4FD7-A33B-FAAA94893E5F}"/>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039276" y="-1"/>
            <a:ext cx="4104724" cy="513970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1AC74189-21EA-4D35-BEB4-48DF13E3E7CF}"/>
              </a:ext>
            </a:extLst>
          </p:cNvPr>
          <p:cNvSpPr>
            <a:spLocks noGrp="1"/>
          </p:cNvSpPr>
          <p:nvPr>
            <p:ph type="title"/>
          </p:nvPr>
        </p:nvSpPr>
        <p:spPr>
          <a:xfrm>
            <a:off x="169336" y="4"/>
            <a:ext cx="4917571" cy="902525"/>
          </a:xfrm>
        </p:spPr>
        <p:txBody>
          <a:bodyPr>
            <a:noAutofit/>
          </a:bodyPr>
          <a:lstStyle/>
          <a:p>
            <a:r>
              <a:rPr lang="en-US" sz="2600" b="1" dirty="0"/>
              <a:t>How Many Times Has the </a:t>
            </a:r>
            <a:br>
              <a:rPr lang="en-US" sz="2600" b="1" dirty="0"/>
            </a:br>
            <a:r>
              <a:rPr lang="en-US" sz="2600" b="1" dirty="0"/>
              <a:t>Government Shutdown? </a:t>
            </a:r>
          </a:p>
        </p:txBody>
      </p:sp>
      <p:sp>
        <p:nvSpPr>
          <p:cNvPr id="11" name="Content Placeholder 10">
            <a:extLst>
              <a:ext uri="{FF2B5EF4-FFF2-40B4-BE49-F238E27FC236}">
                <a16:creationId xmlns:a16="http://schemas.microsoft.com/office/drawing/2014/main" id="{3DC97248-9F5A-49D5-BEE2-07A354D32755}"/>
              </a:ext>
            </a:extLst>
          </p:cNvPr>
          <p:cNvSpPr>
            <a:spLocks noGrp="1"/>
          </p:cNvSpPr>
          <p:nvPr>
            <p:ph sz="quarter" idx="4"/>
          </p:nvPr>
        </p:nvSpPr>
        <p:spPr>
          <a:xfrm>
            <a:off x="255497" y="947027"/>
            <a:ext cx="4864964" cy="5222954"/>
          </a:xfrm>
        </p:spPr>
        <p:txBody>
          <a:bodyPr>
            <a:normAutofit fontScale="85000" lnSpcReduction="20000"/>
          </a:bodyPr>
          <a:lstStyle/>
          <a:p>
            <a:r>
              <a:rPr lang="en-US" dirty="0"/>
              <a:t>Since the passage of the Congressional Budget and Impoundment Act of 1974, there have been 22 gaps in budget funding</a:t>
            </a:r>
          </a:p>
          <a:p>
            <a:r>
              <a:rPr lang="en-US" dirty="0"/>
              <a:t>Before 1980, the government did not shut down but rather continued normal operations through six funding gaps. </a:t>
            </a:r>
          </a:p>
          <a:p>
            <a:r>
              <a:rPr lang="en-US" dirty="0"/>
              <a:t>Since 1981, ten funding gaps of three days or less have occurred, mostly over a weekend when government operations were only minimally affected.  </a:t>
            </a:r>
          </a:p>
          <a:p>
            <a:r>
              <a:rPr lang="en-US" dirty="0"/>
              <a:t>There have been 4 “true” shutdowns where operations were affected for </a:t>
            </a:r>
            <a:r>
              <a:rPr lang="en-US" b="1" dirty="0"/>
              <a:t>more than one business day</a:t>
            </a:r>
            <a:r>
              <a:rPr lang="en-US" dirty="0"/>
              <a:t>. </a:t>
            </a:r>
          </a:p>
          <a:p>
            <a:r>
              <a:rPr lang="en-US" dirty="0"/>
              <a:t>The first two happened in the winter of 1995-1996, when President Bill Clinton and the Republican Congress were unable to agree on spending levels and shut down the government twice, for a total of 26 days. </a:t>
            </a:r>
          </a:p>
          <a:p>
            <a:r>
              <a:rPr lang="en-US" dirty="0"/>
              <a:t>The third was in 2013 when the House and Senate standoff on funding the Affordable Care Act resulted in a 16-day shutdown. </a:t>
            </a:r>
          </a:p>
          <a:p>
            <a:endParaRPr lang="en-US" dirty="0"/>
          </a:p>
          <a:p>
            <a:endParaRPr lang="en-US" dirty="0"/>
          </a:p>
        </p:txBody>
      </p:sp>
      <p:sp>
        <p:nvSpPr>
          <p:cNvPr id="6" name="Footer Placeholder 5">
            <a:extLst>
              <a:ext uri="{FF2B5EF4-FFF2-40B4-BE49-F238E27FC236}">
                <a16:creationId xmlns:a16="http://schemas.microsoft.com/office/drawing/2014/main" id="{D4685AC4-64D0-44A7-A174-6140F5F56794}"/>
              </a:ext>
            </a:extLst>
          </p:cNvPr>
          <p:cNvSpPr>
            <a:spLocks noGrp="1"/>
          </p:cNvSpPr>
          <p:nvPr>
            <p:ph type="ftr" sz="quarter" idx="11"/>
          </p:nvPr>
        </p:nvSpPr>
        <p:spPr/>
        <p:txBody>
          <a:bodyPr/>
          <a:lstStyle/>
          <a:p>
            <a:r>
              <a:rPr lang="en-US"/>
              <a:t>HEP @ 53rd Annual Users Mtg</a:t>
            </a:r>
            <a:endParaRPr lang="en-US" dirty="0"/>
          </a:p>
        </p:txBody>
      </p:sp>
      <p:sp>
        <p:nvSpPr>
          <p:cNvPr id="7" name="Slide Number Placeholder 6">
            <a:extLst>
              <a:ext uri="{FF2B5EF4-FFF2-40B4-BE49-F238E27FC236}">
                <a16:creationId xmlns:a16="http://schemas.microsoft.com/office/drawing/2014/main" id="{6A9B4B27-C754-4F9B-AB00-D257B8FF726A}"/>
              </a:ext>
            </a:extLst>
          </p:cNvPr>
          <p:cNvSpPr>
            <a:spLocks noGrp="1"/>
          </p:cNvSpPr>
          <p:nvPr>
            <p:ph type="sldNum" sz="quarter" idx="12"/>
          </p:nvPr>
        </p:nvSpPr>
        <p:spPr/>
        <p:txBody>
          <a:bodyPr/>
          <a:lstStyle/>
          <a:p>
            <a:fld id="{600448BA-62AF-4340-AB5F-316C0E06117B}" type="slidenum">
              <a:rPr lang="en-US" smtClean="0"/>
              <a:pPr/>
              <a:t>89</a:t>
            </a:fld>
            <a:endParaRPr lang="en-US" dirty="0"/>
          </a:p>
        </p:txBody>
      </p:sp>
      <p:sp>
        <p:nvSpPr>
          <p:cNvPr id="19" name="Content Placeholder 10">
            <a:extLst>
              <a:ext uri="{FF2B5EF4-FFF2-40B4-BE49-F238E27FC236}">
                <a16:creationId xmlns:a16="http://schemas.microsoft.com/office/drawing/2014/main" id="{E6F2B769-775D-40AA-8231-CAF94E21AD76}"/>
              </a:ext>
            </a:extLst>
          </p:cNvPr>
          <p:cNvSpPr txBox="1">
            <a:spLocks/>
          </p:cNvSpPr>
          <p:nvPr/>
        </p:nvSpPr>
        <p:spPr>
          <a:xfrm>
            <a:off x="4833891" y="5277777"/>
            <a:ext cx="4238082" cy="1030279"/>
          </a:xfrm>
          <a:prstGeom prst="rect">
            <a:avLst/>
          </a:prstGeom>
        </p:spPr>
        <p:txBody>
          <a:bodyPr vert="horz" lIns="91440" tIns="45720" rIns="91440" bIns="45720" rtlCol="0">
            <a:normAutofit fontScale="92500" lnSpcReduction="20000"/>
          </a:bodyPr>
          <a:lstStyle>
            <a:lvl1pPr marL="227013" indent="-173038" algn="l" defTabSz="685800" rtl="0" eaLnBrk="1" latinLnBrk="0" hangingPunct="1">
              <a:lnSpc>
                <a:spcPct val="120000"/>
              </a:lnSpc>
              <a:spcBef>
                <a:spcPts val="1000"/>
              </a:spcBef>
              <a:buClr>
                <a:schemeClr val="tx2"/>
              </a:buClr>
              <a:buSzPct val="80000"/>
              <a:buFont typeface="Wingdings 3" panose="05040102010807070707" pitchFamily="18" charset="2"/>
              <a:buChar char=""/>
              <a:defRPr sz="1650" kern="1200">
                <a:solidFill>
                  <a:schemeClr val="tx1"/>
                </a:solidFill>
                <a:latin typeface="+mn-lt"/>
                <a:ea typeface="+mn-ea"/>
                <a:cs typeface="+mn-cs"/>
              </a:defRPr>
            </a:lvl1pPr>
            <a:lvl2pPr marL="39846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500" kern="1200">
                <a:solidFill>
                  <a:schemeClr val="tx1">
                    <a:lumMod val="75000"/>
                    <a:lumOff val="25000"/>
                  </a:schemeClr>
                </a:solidFill>
                <a:latin typeface="+mn-lt"/>
                <a:ea typeface="+mn-ea"/>
                <a:cs typeface="+mn-cs"/>
              </a:defRPr>
            </a:lvl2pPr>
            <a:lvl3pPr marL="56991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350" kern="1200">
                <a:solidFill>
                  <a:schemeClr val="tx1">
                    <a:lumMod val="75000"/>
                    <a:lumOff val="25000"/>
                  </a:schemeClr>
                </a:solidFill>
                <a:latin typeface="+mn-lt"/>
                <a:ea typeface="+mn-ea"/>
                <a:cs typeface="+mn-cs"/>
              </a:defRPr>
            </a:lvl3pPr>
            <a:lvl4pPr marL="742950" indent="-173038"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200" kern="1200">
                <a:solidFill>
                  <a:schemeClr val="tx1">
                    <a:lumMod val="75000"/>
                    <a:lumOff val="25000"/>
                  </a:schemeClr>
                </a:solidFill>
                <a:latin typeface="+mn-lt"/>
                <a:ea typeface="+mn-ea"/>
                <a:cs typeface="+mn-cs"/>
              </a:defRPr>
            </a:lvl4pPr>
            <a:lvl5pPr marL="914400"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200" kern="1200">
                <a:solidFill>
                  <a:schemeClr val="tx1">
                    <a:lumMod val="75000"/>
                    <a:lumOff val="25000"/>
                  </a:schemeClr>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9pPr>
          </a:lstStyle>
          <a:p>
            <a:r>
              <a:rPr lang="en-US" dirty="0"/>
              <a:t>The fourth (partial) shutdown, starting Dec 22, 2018 and lasted 35 days, centered on a dispute over border wall funding.</a:t>
            </a:r>
          </a:p>
        </p:txBody>
      </p:sp>
      <p:sp>
        <p:nvSpPr>
          <p:cNvPr id="2" name="Date Placeholder 1">
            <a:extLst>
              <a:ext uri="{FF2B5EF4-FFF2-40B4-BE49-F238E27FC236}">
                <a16:creationId xmlns:a16="http://schemas.microsoft.com/office/drawing/2014/main" id="{E3C08E35-150B-4BAE-A9D8-53AC87171C70}"/>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27578079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HEP: A Mission-Driven Agency</a:t>
            </a:r>
          </a:p>
        </p:txBody>
      </p:sp>
      <p:sp>
        <p:nvSpPr>
          <p:cNvPr id="3" name="Content Placeholder 2"/>
          <p:cNvSpPr>
            <a:spLocks noGrp="1"/>
          </p:cNvSpPr>
          <p:nvPr>
            <p:ph idx="1"/>
          </p:nvPr>
        </p:nvSpPr>
        <p:spPr>
          <a:xfrm>
            <a:off x="274436" y="849176"/>
            <a:ext cx="8840495" cy="5655849"/>
          </a:xfrm>
        </p:spPr>
        <p:txBody>
          <a:bodyPr>
            <a:normAutofit fontScale="62500" lnSpcReduction="20000"/>
          </a:bodyPr>
          <a:lstStyle/>
          <a:p>
            <a:r>
              <a:rPr lang="en-US" dirty="0"/>
              <a:t>The mission of the HEP program is to </a:t>
            </a:r>
            <a:r>
              <a:rPr lang="en-US" b="1" dirty="0"/>
              <a:t>understand how the universe works</a:t>
            </a:r>
            <a:r>
              <a:rPr lang="en-US" dirty="0"/>
              <a:t> at its most fundamental level by discovering the elementary constituents of matter and energy, probing the interactions between them, and exploring the basic nature of space and time.</a:t>
            </a:r>
          </a:p>
          <a:p>
            <a:pPr>
              <a:spcBef>
                <a:spcPts val="600"/>
              </a:spcBef>
            </a:pPr>
            <a:r>
              <a:rPr lang="en-US" dirty="0"/>
              <a:t>Experimental Science and Technology R&amp;D is “mission-driven”: </a:t>
            </a:r>
          </a:p>
          <a:p>
            <a:pPr lvl="1"/>
            <a:r>
              <a:rPr lang="en-US" sz="2600" dirty="0">
                <a:solidFill>
                  <a:schemeClr val="tx1"/>
                </a:solidFill>
              </a:rPr>
              <a:t>Develops and supports a specific portfolio of projects. </a:t>
            </a:r>
            <a:r>
              <a:rPr lang="en-US" sz="2600" dirty="0">
                <a:solidFill>
                  <a:srgbClr val="003399"/>
                </a:solidFill>
              </a:rPr>
              <a:t>Emphasis is placed on supporting science collaborations in all stages, conducting experiments, and seeking the best possible science results.</a:t>
            </a:r>
          </a:p>
          <a:p>
            <a:pPr lvl="1">
              <a:spcBef>
                <a:spcPts val="0"/>
              </a:spcBef>
            </a:pPr>
            <a:r>
              <a:rPr lang="en-US" sz="2600" dirty="0">
                <a:solidFill>
                  <a:schemeClr val="tx1"/>
                </a:solidFill>
              </a:rPr>
              <a:t>Makes</a:t>
            </a:r>
            <a:r>
              <a:rPr lang="en-US" sz="2600" dirty="0">
                <a:solidFill>
                  <a:schemeClr val="accent1"/>
                </a:solidFill>
              </a:rPr>
              <a:t> significant, coherent contributions to facilities/experiments </a:t>
            </a:r>
            <a:r>
              <a:rPr lang="en-US" sz="2600" dirty="0">
                <a:solidFill>
                  <a:schemeClr val="tx1"/>
                </a:solidFill>
              </a:rPr>
              <a:t>selected for the program, including project management.</a:t>
            </a:r>
          </a:p>
          <a:p>
            <a:pPr lvl="1">
              <a:spcBef>
                <a:spcPts val="0"/>
              </a:spcBef>
            </a:pPr>
            <a:r>
              <a:rPr lang="en-US" sz="2600" dirty="0">
                <a:solidFill>
                  <a:schemeClr val="tx1"/>
                </a:solidFill>
              </a:rPr>
              <a:t>Supports</a:t>
            </a:r>
            <a:r>
              <a:rPr lang="en-US" sz="2600" dirty="0">
                <a:solidFill>
                  <a:schemeClr val="accent1"/>
                </a:solidFill>
              </a:rPr>
              <a:t> R&amp;D that will advance the state-of-the-art in particle accelerators and detectors</a:t>
            </a:r>
            <a:r>
              <a:rPr lang="en-US" sz="2600" dirty="0">
                <a:solidFill>
                  <a:schemeClr val="tx1"/>
                </a:solidFill>
              </a:rPr>
              <a:t>, which will lead to new, more capable facilities.</a:t>
            </a:r>
          </a:p>
          <a:p>
            <a:pPr lvl="1">
              <a:spcBef>
                <a:spcPts val="0"/>
              </a:spcBef>
            </a:pPr>
            <a:r>
              <a:rPr lang="en-US" sz="2600" dirty="0">
                <a:solidFill>
                  <a:schemeClr val="tx1"/>
                </a:solidFill>
              </a:rPr>
              <a:t>Supports</a:t>
            </a:r>
            <a:r>
              <a:rPr lang="en-US" sz="2600" dirty="0">
                <a:solidFill>
                  <a:schemeClr val="accent1"/>
                </a:solidFill>
              </a:rPr>
              <a:t> R&amp;D to enable new and transformative capabilities in QIS, AI/MI</a:t>
            </a:r>
            <a:r>
              <a:rPr lang="en-US" sz="2600" dirty="0">
                <a:solidFill>
                  <a:schemeClr val="tx1"/>
                </a:solidFill>
              </a:rPr>
              <a:t>, and crosscutting technology areas </a:t>
            </a:r>
          </a:p>
          <a:p>
            <a:pPr>
              <a:spcBef>
                <a:spcPts val="600"/>
              </a:spcBef>
            </a:pPr>
            <a:r>
              <a:rPr lang="en-US" dirty="0"/>
              <a:t>Theory supports activities that </a:t>
            </a:r>
            <a:r>
              <a:rPr lang="en-US" b="1" dirty="0"/>
              <a:t>provide the vision </a:t>
            </a:r>
            <a:r>
              <a:rPr lang="en-US" dirty="0"/>
              <a:t>and the mathematical framework for understanding and </a:t>
            </a:r>
            <a:r>
              <a:rPr lang="en-US" b="1" dirty="0"/>
              <a:t>extending our knowledge </a:t>
            </a:r>
            <a:r>
              <a:rPr lang="en-US" dirty="0"/>
              <a:t>of particles, forces, space-time, and the universe.</a:t>
            </a:r>
          </a:p>
          <a:p>
            <a:pPr>
              <a:spcBef>
                <a:spcPts val="600"/>
              </a:spcBef>
            </a:pPr>
            <a:r>
              <a:rPr lang="en-US" b="1" dirty="0"/>
              <a:t>HEP supports ~85% of the U.S. particle physics (in $)</a:t>
            </a:r>
            <a:r>
              <a:rPr lang="en-US" dirty="0"/>
              <a:t>, incl. </a:t>
            </a:r>
            <a:r>
              <a:rPr lang="en-US" b="1" dirty="0"/>
              <a:t>~all national labs</a:t>
            </a:r>
          </a:p>
        </p:txBody>
      </p:sp>
      <p:sp>
        <p:nvSpPr>
          <p:cNvPr id="5" name="Footer Placeholder 4"/>
          <p:cNvSpPr>
            <a:spLocks noGrp="1"/>
          </p:cNvSpPr>
          <p:nvPr>
            <p:ph type="ftr" sz="quarter" idx="11"/>
          </p:nvPr>
        </p:nvSpPr>
        <p:spPr/>
        <p:txBody>
          <a:bodyPr/>
          <a:lstStyle/>
          <a:p>
            <a:r>
              <a:rPr lang="en-US"/>
              <a:t>HEP @ 53rd Annual Users Mtg</a:t>
            </a:r>
            <a:endParaRPr lang="en-US" dirty="0"/>
          </a:p>
        </p:txBody>
      </p:sp>
      <p:sp>
        <p:nvSpPr>
          <p:cNvPr id="6" name="Slide Number Placeholder 5"/>
          <p:cNvSpPr>
            <a:spLocks noGrp="1"/>
          </p:cNvSpPr>
          <p:nvPr>
            <p:ph type="sldNum" sz="quarter" idx="12"/>
          </p:nvPr>
        </p:nvSpPr>
        <p:spPr/>
        <p:txBody>
          <a:bodyPr/>
          <a:lstStyle/>
          <a:p>
            <a:fld id="{600448BA-62AF-4340-AB5F-316C0E06117B}" type="slidenum">
              <a:rPr lang="en-US" smtClean="0"/>
              <a:pPr/>
              <a:t>9</a:t>
            </a:fld>
            <a:endParaRPr lang="en-US"/>
          </a:p>
        </p:txBody>
      </p:sp>
      <p:sp>
        <p:nvSpPr>
          <p:cNvPr id="4" name="Date Placeholder 3">
            <a:extLst>
              <a:ext uri="{FF2B5EF4-FFF2-40B4-BE49-F238E27FC236}">
                <a16:creationId xmlns:a16="http://schemas.microsoft.com/office/drawing/2014/main" id="{796C46FF-A41F-4D43-A898-9E70730DCFD2}"/>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10310201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ctrTitle"/>
          </p:nvPr>
        </p:nvSpPr>
        <p:spPr/>
        <p:txBody>
          <a:bodyPr/>
          <a:lstStyle/>
          <a:p>
            <a:endParaRPr lang="en-US" dirty="0"/>
          </a:p>
        </p:txBody>
      </p:sp>
      <p:sp>
        <p:nvSpPr>
          <p:cNvPr id="15" name="Subtitle 14"/>
          <p:cNvSpPr>
            <a:spLocks noGrp="1"/>
          </p:cNvSpPr>
          <p:nvPr>
            <p:ph type="subTitle" idx="1"/>
          </p:nvPr>
        </p:nvSpPr>
        <p:spPr/>
        <p:txBody>
          <a:bodyPr/>
          <a:lstStyle/>
          <a:p>
            <a:endParaRPr lang="en-US" dirty="0"/>
          </a:p>
        </p:txBody>
      </p:sp>
      <p:sp>
        <p:nvSpPr>
          <p:cNvPr id="16" name="Text Placeholder 15"/>
          <p:cNvSpPr>
            <a:spLocks noGrp="1"/>
          </p:cNvSpPr>
          <p:nvPr>
            <p:ph type="body" sz="quarter" idx="13"/>
          </p:nvPr>
        </p:nvSpPr>
        <p:spPr/>
        <p:txBody>
          <a:bodyPr/>
          <a:lstStyle/>
          <a:p>
            <a:endParaRPr lang="en-US" dirty="0"/>
          </a:p>
        </p:txBody>
      </p:sp>
      <p:sp>
        <p:nvSpPr>
          <p:cNvPr id="9" name="Rectangle 8"/>
          <p:cNvSpPr/>
          <p:nvPr/>
        </p:nvSpPr>
        <p:spPr>
          <a:xfrm>
            <a:off x="182879" y="182879"/>
            <a:ext cx="8778240" cy="6492240"/>
          </a:xfrm>
          <a:prstGeom prst="rect">
            <a:avLst/>
          </a:prstGeom>
          <a:blipFill>
            <a:blip r:embed="rId2" cstate="email">
              <a:extLst>
                <a:ext uri="{28A0092B-C50C-407E-A947-70E740481C1C}">
                  <a14:useLocalDpi xmlns:a14="http://schemas.microsoft.com/office/drawing/2010/main"/>
                </a:ext>
              </a:extLst>
            </a:blip>
            <a:stretch>
              <a:fillRect/>
            </a:stretch>
          </a:blip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2856" y="2788248"/>
            <a:ext cx="7634478" cy="1281502"/>
          </a:xfrm>
          <a:prstGeom prst="rect">
            <a:avLst/>
          </a:prstGeom>
        </p:spPr>
      </p:pic>
    </p:spTree>
    <p:extLst>
      <p:ext uri="{BB962C8B-B14F-4D97-AF65-F5344CB8AC3E}">
        <p14:creationId xmlns:p14="http://schemas.microsoft.com/office/powerpoint/2010/main" val="203691112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3734A9B-5927-416F-B5D3-347118F5DF45}"/>
              </a:ext>
            </a:extLst>
          </p:cNvPr>
          <p:cNvSpPr>
            <a:spLocks noGrp="1"/>
          </p:cNvSpPr>
          <p:nvPr>
            <p:ph type="title"/>
          </p:nvPr>
        </p:nvSpPr>
        <p:spPr/>
        <p:txBody>
          <a:bodyPr/>
          <a:lstStyle/>
          <a:p>
            <a:r>
              <a:rPr lang="en-US" dirty="0"/>
              <a:t>Hatch Act of 1939</a:t>
            </a:r>
          </a:p>
        </p:txBody>
      </p:sp>
      <p:sp>
        <p:nvSpPr>
          <p:cNvPr id="9" name="Content Placeholder 8">
            <a:extLst>
              <a:ext uri="{FF2B5EF4-FFF2-40B4-BE49-F238E27FC236}">
                <a16:creationId xmlns:a16="http://schemas.microsoft.com/office/drawing/2014/main" id="{889CF0D6-5511-418B-9A40-C64EA9A6BE7E}"/>
              </a:ext>
            </a:extLst>
          </p:cNvPr>
          <p:cNvSpPr>
            <a:spLocks noGrp="1"/>
          </p:cNvSpPr>
          <p:nvPr>
            <p:ph sz="half" idx="2"/>
          </p:nvPr>
        </p:nvSpPr>
        <p:spPr>
          <a:xfrm>
            <a:off x="244137" y="936592"/>
            <a:ext cx="4563123" cy="5304878"/>
          </a:xfrm>
        </p:spPr>
        <p:txBody>
          <a:bodyPr>
            <a:normAutofit fontScale="85000" lnSpcReduction="20000"/>
          </a:bodyPr>
          <a:lstStyle/>
          <a:p>
            <a:r>
              <a:rPr lang="en-US" dirty="0"/>
              <a:t>The Hatch Act, officially, </a:t>
            </a:r>
            <a:r>
              <a:rPr lang="en-US" b="1" dirty="0"/>
              <a:t>An Act to Prevent Pernicious Political Activities</a:t>
            </a:r>
            <a:r>
              <a:rPr lang="en-US" dirty="0"/>
              <a:t>, is a United States federal law, enacted by Congress in 1939. The main provision </a:t>
            </a:r>
            <a:r>
              <a:rPr lang="en-US" b="1" dirty="0"/>
              <a:t>prohibits employees in the </a:t>
            </a:r>
            <a:r>
              <a:rPr lang="en-US" b="1" u="sng" dirty="0"/>
              <a:t>executive branch of the federal government</a:t>
            </a:r>
            <a:r>
              <a:rPr lang="en-US" dirty="0"/>
              <a:t>, except the president, vice-president, and certain designated high-level officials, </a:t>
            </a:r>
            <a:r>
              <a:rPr lang="en-US" b="1" dirty="0"/>
              <a:t>from engaging in some forms of political activity. </a:t>
            </a:r>
          </a:p>
          <a:p>
            <a:r>
              <a:rPr lang="en-US" b="1" dirty="0">
                <a:solidFill>
                  <a:srgbClr val="0070C0"/>
                </a:solidFill>
              </a:rPr>
              <a:t>Sen. Carl Hatch, D-N.M., introduced the act </a:t>
            </a:r>
            <a:r>
              <a:rPr lang="en-US" dirty="0"/>
              <a:t>after learning that New Deal–era government programs, specifically the Works Progress Administration, were </a:t>
            </a:r>
            <a:r>
              <a:rPr lang="en-US" b="1" dirty="0"/>
              <a:t>using federal funds overtly to support Democratic Party candidates in the 1938 elections</a:t>
            </a:r>
            <a:r>
              <a:rPr lang="en-US" dirty="0"/>
              <a:t>. </a:t>
            </a:r>
          </a:p>
          <a:p>
            <a:r>
              <a:rPr lang="en-US" dirty="0"/>
              <a:t>The law was an attempt to </a:t>
            </a:r>
            <a:r>
              <a:rPr lang="en-US" b="1" dirty="0"/>
              <a:t>regulate corruption and possible intimidation of federal employees in the civil service by their elected supervisors. </a:t>
            </a:r>
            <a:r>
              <a:rPr lang="en-US" dirty="0"/>
              <a:t>The act banned the use of federal funds for electoral purposes and </a:t>
            </a:r>
            <a:r>
              <a:rPr lang="en-US" b="1" dirty="0">
                <a:solidFill>
                  <a:schemeClr val="accent1"/>
                </a:solidFill>
              </a:rPr>
              <a:t>forbade federal officials from coercing political support with the promise of public jobs or funds</a:t>
            </a:r>
            <a:r>
              <a:rPr lang="en-US" dirty="0"/>
              <a:t>. </a:t>
            </a:r>
          </a:p>
        </p:txBody>
      </p:sp>
      <p:sp>
        <p:nvSpPr>
          <p:cNvPr id="5" name="Footer Placeholder 4">
            <a:extLst>
              <a:ext uri="{FF2B5EF4-FFF2-40B4-BE49-F238E27FC236}">
                <a16:creationId xmlns:a16="http://schemas.microsoft.com/office/drawing/2014/main" id="{4271A702-397D-4B46-903C-5918CF307EAD}"/>
              </a:ext>
            </a:extLst>
          </p:cNvPr>
          <p:cNvSpPr>
            <a:spLocks noGrp="1"/>
          </p:cNvSpPr>
          <p:nvPr>
            <p:ph type="ftr" sz="quarter" idx="11"/>
          </p:nvPr>
        </p:nvSpPr>
        <p:spPr/>
        <p:txBody>
          <a:bodyPr/>
          <a:lstStyle/>
          <a:p>
            <a:r>
              <a:rPr lang="en-US"/>
              <a:t>HEP @ 53rd Annual Users Mtg</a:t>
            </a:r>
            <a:endParaRPr lang="en-US" dirty="0"/>
          </a:p>
        </p:txBody>
      </p:sp>
      <p:sp>
        <p:nvSpPr>
          <p:cNvPr id="6" name="Slide Number Placeholder 5">
            <a:extLst>
              <a:ext uri="{FF2B5EF4-FFF2-40B4-BE49-F238E27FC236}">
                <a16:creationId xmlns:a16="http://schemas.microsoft.com/office/drawing/2014/main" id="{AFCF54EA-3832-4EC6-87A4-807709A63876}"/>
              </a:ext>
            </a:extLst>
          </p:cNvPr>
          <p:cNvSpPr>
            <a:spLocks noGrp="1"/>
          </p:cNvSpPr>
          <p:nvPr>
            <p:ph type="sldNum" sz="quarter" idx="12"/>
          </p:nvPr>
        </p:nvSpPr>
        <p:spPr/>
        <p:txBody>
          <a:bodyPr/>
          <a:lstStyle/>
          <a:p>
            <a:fld id="{600448BA-62AF-4340-AB5F-316C0E06117B}" type="slidenum">
              <a:rPr lang="en-US" smtClean="0"/>
              <a:pPr/>
              <a:t>91</a:t>
            </a:fld>
            <a:endParaRPr lang="en-US" dirty="0"/>
          </a:p>
        </p:txBody>
      </p:sp>
      <p:pic>
        <p:nvPicPr>
          <p:cNvPr id="11266" name="Picture 2" descr="Related image">
            <a:extLst>
              <a:ext uri="{FF2B5EF4-FFF2-40B4-BE49-F238E27FC236}">
                <a16:creationId xmlns:a16="http://schemas.microsoft.com/office/drawing/2014/main" id="{47018809-B067-4AE5-87B0-F48B32CFCB57}"/>
              </a:ext>
            </a:extLst>
          </p:cNvPr>
          <p:cNvPicPr>
            <a:picLocks noGrp="1" noChangeAspect="1" noChangeArrowheads="1"/>
          </p:cNvPicPr>
          <p:nvPr>
            <p:ph sz="half" idx="1"/>
          </p:nvPr>
        </p:nvPicPr>
        <p:blipFill>
          <a:blip r:embed="rId3" cstate="email">
            <a:extLst>
              <a:ext uri="{28A0092B-C50C-407E-A947-70E740481C1C}">
                <a14:useLocalDpi xmlns:a14="http://schemas.microsoft.com/office/drawing/2010/main"/>
              </a:ext>
            </a:extLst>
          </a:blip>
          <a:srcRect/>
          <a:stretch>
            <a:fillRect/>
          </a:stretch>
        </p:blipFill>
        <p:spPr bwMode="auto">
          <a:xfrm>
            <a:off x="5009093" y="-17755"/>
            <a:ext cx="4126826" cy="3649230"/>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8">
            <a:extLst>
              <a:ext uri="{FF2B5EF4-FFF2-40B4-BE49-F238E27FC236}">
                <a16:creationId xmlns:a16="http://schemas.microsoft.com/office/drawing/2014/main" id="{2E3B3E38-B039-406B-8D4F-1A188B755C80}"/>
              </a:ext>
            </a:extLst>
          </p:cNvPr>
          <p:cNvSpPr txBox="1">
            <a:spLocks/>
          </p:cNvSpPr>
          <p:nvPr/>
        </p:nvSpPr>
        <p:spPr>
          <a:xfrm>
            <a:off x="4664281" y="3631477"/>
            <a:ext cx="4345549" cy="2743199"/>
          </a:xfrm>
          <a:prstGeom prst="rect">
            <a:avLst/>
          </a:prstGeom>
        </p:spPr>
        <p:txBody>
          <a:bodyPr vert="horz" lIns="91440" tIns="45720" rIns="91440" bIns="45720" rtlCol="0">
            <a:noAutofit/>
          </a:bodyPr>
          <a:lstStyle>
            <a:lvl1pPr marL="227013" indent="-173038" algn="l" defTabSz="685800" rtl="0" eaLnBrk="1" latinLnBrk="0" hangingPunct="1">
              <a:lnSpc>
                <a:spcPct val="120000"/>
              </a:lnSpc>
              <a:spcBef>
                <a:spcPts val="1000"/>
              </a:spcBef>
              <a:buClr>
                <a:schemeClr val="tx2"/>
              </a:buClr>
              <a:buSzPct val="80000"/>
              <a:buFont typeface="Wingdings 3" panose="05040102010807070707" pitchFamily="18" charset="2"/>
              <a:buChar char=""/>
              <a:defRPr sz="1650" kern="1200">
                <a:solidFill>
                  <a:schemeClr val="tx1"/>
                </a:solidFill>
                <a:latin typeface="+mn-lt"/>
                <a:ea typeface="+mn-ea"/>
                <a:cs typeface="+mn-cs"/>
              </a:defRPr>
            </a:lvl1pPr>
            <a:lvl2pPr marL="39846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500" kern="1200">
                <a:solidFill>
                  <a:schemeClr val="tx1">
                    <a:lumMod val="75000"/>
                    <a:lumOff val="25000"/>
                  </a:schemeClr>
                </a:solidFill>
                <a:latin typeface="+mn-lt"/>
                <a:ea typeface="+mn-ea"/>
                <a:cs typeface="+mn-cs"/>
              </a:defRPr>
            </a:lvl2pPr>
            <a:lvl3pPr marL="56991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350" kern="1200">
                <a:solidFill>
                  <a:schemeClr val="tx1">
                    <a:lumMod val="75000"/>
                    <a:lumOff val="25000"/>
                  </a:schemeClr>
                </a:solidFill>
                <a:latin typeface="+mn-lt"/>
                <a:ea typeface="+mn-ea"/>
                <a:cs typeface="+mn-cs"/>
              </a:defRPr>
            </a:lvl3pPr>
            <a:lvl4pPr marL="742950" indent="-173038"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200" kern="1200">
                <a:solidFill>
                  <a:schemeClr val="tx1">
                    <a:lumMod val="75000"/>
                    <a:lumOff val="25000"/>
                  </a:schemeClr>
                </a:solidFill>
                <a:latin typeface="+mn-lt"/>
                <a:ea typeface="+mn-ea"/>
                <a:cs typeface="+mn-cs"/>
              </a:defRPr>
            </a:lvl4pPr>
            <a:lvl5pPr marL="914400"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200" kern="1200">
                <a:solidFill>
                  <a:schemeClr val="tx1">
                    <a:lumMod val="75000"/>
                    <a:lumOff val="25000"/>
                  </a:schemeClr>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9pPr>
          </a:lstStyle>
          <a:p>
            <a:pPr>
              <a:lnSpc>
                <a:spcPct val="100000"/>
              </a:lnSpc>
              <a:spcBef>
                <a:spcPts val="0"/>
              </a:spcBef>
              <a:spcAft>
                <a:spcPts val="600"/>
              </a:spcAft>
            </a:pPr>
            <a:r>
              <a:rPr lang="en-US" sz="1400" dirty="0"/>
              <a:t>Executive branch federal employees are still </a:t>
            </a:r>
            <a:r>
              <a:rPr lang="en-US" sz="1400" b="1" dirty="0"/>
              <a:t>forbidden to use their authority to affect the results of an election.</a:t>
            </a:r>
            <a:endParaRPr lang="en-US" sz="1400" dirty="0"/>
          </a:p>
          <a:p>
            <a:pPr lvl="2">
              <a:lnSpc>
                <a:spcPct val="100000"/>
              </a:lnSpc>
              <a:spcBef>
                <a:spcPts val="0"/>
              </a:spcBef>
              <a:spcAft>
                <a:spcPts val="600"/>
              </a:spcAft>
            </a:pPr>
            <a:r>
              <a:rPr lang="en-US" sz="1300" b="1" dirty="0"/>
              <a:t>Use official authority or influence to interfere with an election</a:t>
            </a:r>
          </a:p>
          <a:p>
            <a:pPr lvl="2">
              <a:lnSpc>
                <a:spcPct val="100000"/>
              </a:lnSpc>
              <a:spcBef>
                <a:spcPts val="0"/>
              </a:spcBef>
              <a:spcAft>
                <a:spcPts val="600"/>
              </a:spcAft>
            </a:pPr>
            <a:r>
              <a:rPr lang="en-US" sz="1300" dirty="0"/>
              <a:t>Solicit or discourage political activity of anyone with business before their agency</a:t>
            </a:r>
          </a:p>
          <a:p>
            <a:pPr lvl="2">
              <a:lnSpc>
                <a:spcPct val="100000"/>
              </a:lnSpc>
              <a:spcBef>
                <a:spcPts val="0"/>
              </a:spcBef>
              <a:spcAft>
                <a:spcPts val="600"/>
              </a:spcAft>
            </a:pPr>
            <a:r>
              <a:rPr lang="en-US" sz="1300" b="1" dirty="0"/>
              <a:t>Engage in political activity while: on duty</a:t>
            </a:r>
            <a:r>
              <a:rPr lang="en-US" sz="1300" dirty="0"/>
              <a:t>, in a government office, wearing an official uniform, or using a government vehicle</a:t>
            </a:r>
          </a:p>
        </p:txBody>
      </p:sp>
      <p:sp>
        <p:nvSpPr>
          <p:cNvPr id="2" name="Date Placeholder 1">
            <a:extLst>
              <a:ext uri="{FF2B5EF4-FFF2-40B4-BE49-F238E27FC236}">
                <a16:creationId xmlns:a16="http://schemas.microsoft.com/office/drawing/2014/main" id="{3E78989F-23B0-457C-986C-F4629058B377}"/>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419253276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514C5D-5B05-4221-A8B1-BBBB3C929AEF}"/>
              </a:ext>
            </a:extLst>
          </p:cNvPr>
          <p:cNvSpPr/>
          <p:nvPr/>
        </p:nvSpPr>
        <p:spPr>
          <a:xfrm>
            <a:off x="1" y="0"/>
            <a:ext cx="9143999" cy="68547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1"/>
          <p:cNvSpPr txBox="1">
            <a:spLocks/>
          </p:cNvSpPr>
          <p:nvPr/>
        </p:nvSpPr>
        <p:spPr>
          <a:xfrm>
            <a:off x="300829" y="2942238"/>
            <a:ext cx="4488674" cy="3547341"/>
          </a:xfrm>
          <a:prstGeom prst="rect">
            <a:avLst/>
          </a:prstGeom>
        </p:spPr>
        <p:txBody>
          <a:bodyPr vert="horz" lIns="91440" tIns="45720" rIns="91440" bIns="45720" rtlCol="0">
            <a:normAutofit/>
          </a:bodyPr>
          <a:lstStyle>
            <a:lvl1pPr marL="227013" indent="-173038" algn="l" defTabSz="685800" rtl="0" eaLnBrk="1" latinLnBrk="0" hangingPunct="1">
              <a:lnSpc>
                <a:spcPct val="120000"/>
              </a:lnSpc>
              <a:spcBef>
                <a:spcPts val="1000"/>
              </a:spcBef>
              <a:buClr>
                <a:schemeClr val="tx2"/>
              </a:buClr>
              <a:buSzPct val="80000"/>
              <a:buFont typeface="Wingdings 3" panose="05040102010807070707" pitchFamily="18" charset="2"/>
              <a:buChar char=""/>
              <a:defRPr sz="2800" kern="1200">
                <a:solidFill>
                  <a:schemeClr val="tx1"/>
                </a:solidFill>
                <a:latin typeface="+mn-lt"/>
                <a:ea typeface="+mn-ea"/>
                <a:cs typeface="+mn-cs"/>
              </a:defRPr>
            </a:lvl1pPr>
            <a:lvl2pPr marL="39846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2400" kern="1200">
                <a:solidFill>
                  <a:schemeClr val="tx1">
                    <a:lumMod val="75000"/>
                    <a:lumOff val="25000"/>
                  </a:schemeClr>
                </a:solidFill>
                <a:latin typeface="+mn-lt"/>
                <a:ea typeface="+mn-ea"/>
                <a:cs typeface="+mn-cs"/>
              </a:defRPr>
            </a:lvl2pPr>
            <a:lvl3pPr marL="56991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2000" kern="1200">
                <a:solidFill>
                  <a:schemeClr val="tx1">
                    <a:lumMod val="75000"/>
                    <a:lumOff val="25000"/>
                  </a:schemeClr>
                </a:solidFill>
                <a:latin typeface="+mn-lt"/>
                <a:ea typeface="+mn-ea"/>
                <a:cs typeface="+mn-cs"/>
              </a:defRPr>
            </a:lvl3pPr>
            <a:lvl4pPr marL="742950" indent="-173038"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4pPr>
            <a:lvl5pPr marL="914400"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a:lstStyle>
          <a:p>
            <a:pPr lvl="1"/>
            <a:endParaRPr lang="en-US" dirty="0"/>
          </a:p>
        </p:txBody>
      </p:sp>
      <p:sp>
        <p:nvSpPr>
          <p:cNvPr id="26" name="Content Placeholder 25"/>
          <p:cNvSpPr>
            <a:spLocks noGrp="1"/>
          </p:cNvSpPr>
          <p:nvPr>
            <p:ph idx="1"/>
          </p:nvPr>
        </p:nvSpPr>
        <p:spPr>
          <a:xfrm>
            <a:off x="-2" y="924720"/>
            <a:ext cx="9144000" cy="5955473"/>
          </a:xfrm>
          <a:solidFill>
            <a:schemeClr val="bg1">
              <a:alpha val="50000"/>
            </a:schemeClr>
          </a:solidFill>
        </p:spPr>
        <p:txBody>
          <a:bodyPr>
            <a:normAutofit lnSpcReduction="10000"/>
          </a:bodyPr>
          <a:lstStyle/>
          <a:p>
            <a:pPr>
              <a:spcBef>
                <a:spcPts val="600"/>
              </a:spcBef>
            </a:pPr>
            <a:r>
              <a:rPr lang="en-US" sz="1400" b="1" dirty="0">
                <a:solidFill>
                  <a:srgbClr val="0070C0"/>
                </a:solidFill>
              </a:rPr>
              <a:t>The Founders understood the importance</a:t>
            </a:r>
            <a:br>
              <a:rPr lang="en-US" sz="1400" b="1" dirty="0">
                <a:solidFill>
                  <a:srgbClr val="0070C0"/>
                </a:solidFill>
              </a:rPr>
            </a:br>
            <a:r>
              <a:rPr lang="en-US" sz="1400" b="1" dirty="0">
                <a:solidFill>
                  <a:srgbClr val="0070C0"/>
                </a:solidFill>
              </a:rPr>
              <a:t>of science and technology in the long-term </a:t>
            </a:r>
            <a:br>
              <a:rPr lang="en-US" sz="1400" b="1" dirty="0">
                <a:solidFill>
                  <a:srgbClr val="0070C0"/>
                </a:solidFill>
              </a:rPr>
            </a:br>
            <a:r>
              <a:rPr lang="en-US" sz="1400" b="1" dirty="0">
                <a:solidFill>
                  <a:srgbClr val="0070C0"/>
                </a:solidFill>
              </a:rPr>
              <a:t>future of the United States. </a:t>
            </a:r>
            <a:r>
              <a:rPr lang="en-US" sz="1400" dirty="0">
                <a:solidFill>
                  <a:schemeClr val="tx2"/>
                </a:solidFill>
              </a:rPr>
              <a:t>Without science </a:t>
            </a:r>
            <a:br>
              <a:rPr lang="en-US" sz="1400" dirty="0">
                <a:solidFill>
                  <a:schemeClr val="tx2"/>
                </a:solidFill>
              </a:rPr>
            </a:br>
            <a:r>
              <a:rPr lang="en-US" sz="1400" dirty="0">
                <a:solidFill>
                  <a:schemeClr val="tx2"/>
                </a:solidFill>
              </a:rPr>
              <a:t>and engineering advancement, in the face of </a:t>
            </a:r>
            <a:br>
              <a:rPr lang="en-US" sz="1400" dirty="0">
                <a:solidFill>
                  <a:schemeClr val="tx2"/>
                </a:solidFill>
              </a:rPr>
            </a:br>
            <a:r>
              <a:rPr lang="en-US" sz="1400" dirty="0">
                <a:solidFill>
                  <a:schemeClr val="tx2"/>
                </a:solidFill>
              </a:rPr>
              <a:t>advancement by others, the US could not compete with ideological and economic challengers.</a:t>
            </a:r>
            <a:endParaRPr lang="en-US" sz="1400" dirty="0"/>
          </a:p>
          <a:p>
            <a:pPr>
              <a:spcBef>
                <a:spcPts val="600"/>
              </a:spcBef>
            </a:pPr>
            <a:r>
              <a:rPr lang="en-US" sz="1400" b="1" dirty="0">
                <a:solidFill>
                  <a:srgbClr val="FF0000"/>
                </a:solidFill>
              </a:rPr>
              <a:t>Scientific and technological advancement funded by the Federal Government has a strong constitutional foundation </a:t>
            </a:r>
            <a:r>
              <a:rPr lang="en-US" sz="1400" dirty="0"/>
              <a:t>in the Preamble’s mandated promotion of the </a:t>
            </a:r>
            <a:r>
              <a:rPr lang="en-US" sz="1400" i="1" dirty="0"/>
              <a:t>“common Defence and general Welfare.” </a:t>
            </a:r>
            <a:r>
              <a:rPr lang="en-US" sz="1400" b="1" dirty="0"/>
              <a:t>Congress enumerated powers in Article I, Section 8. </a:t>
            </a:r>
            <a:r>
              <a:rPr lang="en-US" sz="1400" b="1" dirty="0">
                <a:solidFill>
                  <a:srgbClr val="0070C0"/>
                </a:solidFill>
              </a:rPr>
              <a:t>Implementation of those powers requires federal involvement in </a:t>
            </a:r>
            <a:r>
              <a:rPr lang="en-US" sz="1400" b="1" u="sng" dirty="0">
                <a:solidFill>
                  <a:srgbClr val="0070C0"/>
                </a:solidFill>
              </a:rPr>
              <a:t>science and engineering research</a:t>
            </a:r>
            <a:r>
              <a:rPr lang="en-US" sz="1400" dirty="0"/>
              <a:t>, for example:</a:t>
            </a:r>
          </a:p>
          <a:p>
            <a:pPr lvl="1">
              <a:spcBef>
                <a:spcPts val="600"/>
              </a:spcBef>
              <a:spcAft>
                <a:spcPts val="0"/>
              </a:spcAft>
            </a:pPr>
            <a:r>
              <a:rPr lang="en-US" sz="1400" dirty="0"/>
              <a:t>Clause 5 – fixing of </a:t>
            </a:r>
            <a:r>
              <a:rPr lang="en-US" sz="1400" i="1" dirty="0"/>
              <a:t>“the </a:t>
            </a:r>
            <a:r>
              <a:rPr lang="en-US" sz="1400" b="1" i="1" dirty="0">
                <a:solidFill>
                  <a:schemeClr val="accent1"/>
                </a:solidFill>
              </a:rPr>
              <a:t>Standard of Weights and Measures</a:t>
            </a:r>
            <a:r>
              <a:rPr lang="en-US" sz="1400" i="1" dirty="0"/>
              <a:t>.”</a:t>
            </a:r>
          </a:p>
          <a:p>
            <a:pPr lvl="1">
              <a:spcBef>
                <a:spcPts val="0"/>
              </a:spcBef>
            </a:pPr>
            <a:r>
              <a:rPr lang="en-US" sz="1400" dirty="0"/>
              <a:t>Clause 6 – detection and prevention </a:t>
            </a:r>
            <a:r>
              <a:rPr lang="en-US" sz="1400" i="1" dirty="0"/>
              <a:t>“of counterfeiting.”</a:t>
            </a:r>
          </a:p>
          <a:p>
            <a:pPr lvl="1">
              <a:spcBef>
                <a:spcPts val="0"/>
              </a:spcBef>
            </a:pPr>
            <a:r>
              <a:rPr lang="en-US" sz="1400" dirty="0"/>
              <a:t>Clause 7 – establishment and implied improvement of </a:t>
            </a:r>
            <a:r>
              <a:rPr lang="en-US" sz="1400" i="1" dirty="0"/>
              <a:t>“post Roads” </a:t>
            </a:r>
            <a:r>
              <a:rPr lang="en-US" sz="1400" dirty="0"/>
              <a:t>and, by logical extension, more </a:t>
            </a:r>
            <a:r>
              <a:rPr lang="en-US" sz="1400" b="1" dirty="0">
                <a:solidFill>
                  <a:schemeClr val="accent1"/>
                </a:solidFill>
              </a:rPr>
              <a:t>modern means of delivering communications</a:t>
            </a:r>
            <a:r>
              <a:rPr lang="en-US" sz="1400" dirty="0"/>
              <a:t>.</a:t>
            </a:r>
          </a:p>
          <a:p>
            <a:pPr lvl="1">
              <a:spcBef>
                <a:spcPts val="0"/>
              </a:spcBef>
            </a:pPr>
            <a:r>
              <a:rPr lang="en-US" sz="1400" b="1" dirty="0">
                <a:solidFill>
                  <a:schemeClr val="tx1"/>
                </a:solidFill>
              </a:rPr>
              <a:t>Clause 8 – evaluation of </a:t>
            </a:r>
            <a:r>
              <a:rPr lang="en-US" sz="1400" b="1" i="1" dirty="0">
                <a:solidFill>
                  <a:schemeClr val="tx1"/>
                </a:solidFill>
              </a:rPr>
              <a:t>“Discoveries” </a:t>
            </a:r>
            <a:r>
              <a:rPr lang="en-US" sz="1400" b="1" dirty="0">
                <a:solidFill>
                  <a:schemeClr val="tx1"/>
                </a:solidFill>
              </a:rPr>
              <a:t>in </a:t>
            </a:r>
            <a:r>
              <a:rPr lang="en-US" sz="1400" b="1" i="1" dirty="0">
                <a:solidFill>
                  <a:schemeClr val="tx1"/>
                </a:solidFill>
              </a:rPr>
              <a:t>“Science and the useful Arts” </a:t>
            </a:r>
            <a:r>
              <a:rPr lang="en-US" sz="1400" dirty="0"/>
              <a:t>for the purpose of </a:t>
            </a:r>
            <a:r>
              <a:rPr lang="en-US" sz="1400" i="1" dirty="0"/>
              <a:t>“securing…exclusive rights” </a:t>
            </a:r>
            <a:r>
              <a:rPr lang="en-US" sz="1400" dirty="0"/>
              <a:t>for </a:t>
            </a:r>
            <a:r>
              <a:rPr lang="en-US" sz="1400" i="1" dirty="0"/>
              <a:t>“Inventors.”</a:t>
            </a:r>
          </a:p>
          <a:p>
            <a:pPr lvl="1">
              <a:spcBef>
                <a:spcPts val="0"/>
              </a:spcBef>
            </a:pPr>
            <a:r>
              <a:rPr lang="en-US" sz="1400" dirty="0"/>
              <a:t>Clause 12 and 13 – </a:t>
            </a:r>
            <a:r>
              <a:rPr lang="en-US" sz="1400" i="1" dirty="0"/>
              <a:t>“support” </a:t>
            </a:r>
            <a:r>
              <a:rPr lang="en-US" sz="1400" dirty="0"/>
              <a:t>of </a:t>
            </a:r>
            <a:r>
              <a:rPr lang="en-US" sz="1400" i="1" dirty="0"/>
              <a:t>“Armies” </a:t>
            </a:r>
            <a:r>
              <a:rPr lang="en-US" sz="1400" dirty="0"/>
              <a:t>and maintenance of </a:t>
            </a:r>
            <a:r>
              <a:rPr lang="en-US" sz="1400" i="1" dirty="0"/>
              <a:t>“a Navy” </a:t>
            </a:r>
            <a:r>
              <a:rPr lang="en-US" sz="1400" dirty="0"/>
              <a:t>and, by logical extension, </a:t>
            </a:r>
            <a:r>
              <a:rPr lang="en-US" sz="1400" b="1" dirty="0">
                <a:solidFill>
                  <a:schemeClr val="accent1"/>
                </a:solidFill>
              </a:rPr>
              <a:t>future forces necessary to the </a:t>
            </a:r>
            <a:r>
              <a:rPr lang="en-US" sz="1400" b="1" i="1" dirty="0">
                <a:solidFill>
                  <a:schemeClr val="accent1"/>
                </a:solidFill>
              </a:rPr>
              <a:t>“common </a:t>
            </a:r>
            <a:r>
              <a:rPr lang="en-US" sz="1400" b="1" i="1" dirty="0" err="1">
                <a:solidFill>
                  <a:schemeClr val="accent1"/>
                </a:solidFill>
              </a:rPr>
              <a:t>Defence</a:t>
            </a:r>
            <a:r>
              <a:rPr lang="en-US" sz="1400" i="1" dirty="0"/>
              <a:t>.”</a:t>
            </a:r>
          </a:p>
          <a:p>
            <a:pPr lvl="1">
              <a:spcBef>
                <a:spcPts val="0"/>
              </a:spcBef>
            </a:pPr>
            <a:r>
              <a:rPr lang="en-US" sz="1400" dirty="0"/>
              <a:t>Clause 15 and 16 – support of the </a:t>
            </a:r>
            <a:r>
              <a:rPr lang="en-US" sz="1400" i="1" dirty="0"/>
              <a:t>“Militia” </a:t>
            </a:r>
            <a:r>
              <a:rPr lang="en-US" sz="1400" dirty="0"/>
              <a:t>and their use to </a:t>
            </a:r>
            <a:r>
              <a:rPr lang="en-US" sz="1400" i="1" dirty="0"/>
              <a:t>“repel Invasions.”</a:t>
            </a:r>
          </a:p>
          <a:p>
            <a:pPr lvl="1">
              <a:spcBef>
                <a:spcPts val="0"/>
              </a:spcBef>
            </a:pPr>
            <a:r>
              <a:rPr lang="en-US" sz="1400" b="1" dirty="0">
                <a:solidFill>
                  <a:schemeClr val="tx1"/>
                </a:solidFill>
              </a:rPr>
              <a:t>Clause 18 </a:t>
            </a:r>
            <a:r>
              <a:rPr lang="en-US" sz="1400" dirty="0"/>
              <a:t>gives Congress the power </a:t>
            </a:r>
            <a:r>
              <a:rPr lang="en-US" sz="1400" i="1" dirty="0"/>
              <a:t>“</a:t>
            </a:r>
            <a:r>
              <a:rPr lang="en-US" sz="1400" b="1" i="1" dirty="0">
                <a:solidFill>
                  <a:schemeClr val="tx1"/>
                </a:solidFill>
              </a:rPr>
              <a:t>to make all laws necessary and proper for carrying into Execution the foregoing Powers</a:t>
            </a:r>
            <a:r>
              <a:rPr lang="en-US" sz="1400" i="1" dirty="0"/>
              <a:t>, and all other Powers vested by this Constitution </a:t>
            </a:r>
            <a:r>
              <a:rPr lang="en-US" sz="1400" i="1" dirty="0">
                <a:solidFill>
                  <a:schemeClr val="tx1"/>
                </a:solidFill>
              </a:rPr>
              <a:t>in the Government of the United States, or in </a:t>
            </a:r>
            <a:r>
              <a:rPr lang="en-US" sz="1400" b="1" i="1" dirty="0">
                <a:solidFill>
                  <a:schemeClr val="accent1"/>
                </a:solidFill>
              </a:rPr>
              <a:t>any Department or Officer </a:t>
            </a:r>
            <a:r>
              <a:rPr lang="en-US" sz="1400" i="1" dirty="0">
                <a:solidFill>
                  <a:schemeClr val="tx1"/>
                </a:solidFill>
              </a:rPr>
              <a:t>thereof.”</a:t>
            </a:r>
            <a:endParaRPr lang="en-US" sz="1400" i="1" dirty="0">
              <a:solidFill>
                <a:schemeClr val="tx1"/>
              </a:solidFill>
              <a:latin typeface="Calibri" panose="020F0502020204030204" pitchFamily="34" charset="0"/>
            </a:endParaRPr>
          </a:p>
          <a:p>
            <a:endParaRPr lang="en-US" dirty="0"/>
          </a:p>
        </p:txBody>
      </p:sp>
      <p:sp>
        <p:nvSpPr>
          <p:cNvPr id="5" name="Footer Placeholder 4"/>
          <p:cNvSpPr>
            <a:spLocks noGrp="1"/>
          </p:cNvSpPr>
          <p:nvPr>
            <p:ph type="ftr" sz="quarter" idx="11"/>
          </p:nvPr>
        </p:nvSpPr>
        <p:spPr>
          <a:xfrm>
            <a:off x="5197587" y="6489579"/>
            <a:ext cx="3538331" cy="365125"/>
          </a:xfrm>
        </p:spPr>
        <p:txBody>
          <a:bodyPr/>
          <a:lstStyle/>
          <a:p>
            <a:r>
              <a:rPr lang="en-US"/>
              <a:t>HEP @ 53rd Annual Users Mtg</a:t>
            </a:r>
            <a:endParaRPr lang="en-US" dirty="0"/>
          </a:p>
        </p:txBody>
      </p:sp>
      <p:sp>
        <p:nvSpPr>
          <p:cNvPr id="6" name="Slide Number Placeholder 5"/>
          <p:cNvSpPr>
            <a:spLocks noGrp="1"/>
          </p:cNvSpPr>
          <p:nvPr>
            <p:ph type="sldNum" sz="quarter" idx="12"/>
          </p:nvPr>
        </p:nvSpPr>
        <p:spPr>
          <a:xfrm>
            <a:off x="8711777" y="6492877"/>
            <a:ext cx="432222" cy="365125"/>
          </a:xfrm>
        </p:spPr>
        <p:txBody>
          <a:bodyPr/>
          <a:lstStyle/>
          <a:p>
            <a:fld id="{600448BA-62AF-4340-AB5F-316C0E06117B}" type="slidenum">
              <a:rPr lang="en-US" smtClean="0"/>
              <a:pPr/>
              <a:t>92</a:t>
            </a:fld>
            <a:endParaRPr lang="en-US" dirty="0"/>
          </a:p>
        </p:txBody>
      </p:sp>
      <p:pic>
        <p:nvPicPr>
          <p:cNvPr id="1042" name="Picture 18" descr="Congress shall have Power . . . to promote the Progress of Science and useful Arts, by securing for limited Time to Authors and Inventors the exclusive Right to their respective Writings and Discoveries. - James Madison"/>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655325" y="2"/>
            <a:ext cx="4488674" cy="1849432"/>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4"/>
          <p:cNvSpPr>
            <a:spLocks noGrp="1"/>
          </p:cNvSpPr>
          <p:nvPr>
            <p:ph type="title"/>
          </p:nvPr>
        </p:nvSpPr>
        <p:spPr>
          <a:xfrm>
            <a:off x="0" y="4"/>
            <a:ext cx="4655324" cy="902525"/>
          </a:xfrm>
          <a:solidFill>
            <a:schemeClr val="tx2"/>
          </a:solidFill>
        </p:spPr>
        <p:txBody>
          <a:bodyPr>
            <a:noAutofit/>
          </a:bodyPr>
          <a:lstStyle/>
          <a:p>
            <a:r>
              <a:rPr lang="en-US" sz="2600" dirty="0"/>
              <a:t>Federal Support of Science and Engineering</a:t>
            </a:r>
          </a:p>
        </p:txBody>
      </p:sp>
      <p:sp>
        <p:nvSpPr>
          <p:cNvPr id="3" name="Date Placeholder 2">
            <a:extLst>
              <a:ext uri="{FF2B5EF4-FFF2-40B4-BE49-F238E27FC236}">
                <a16:creationId xmlns:a16="http://schemas.microsoft.com/office/drawing/2014/main" id="{89D4BBA6-2259-4382-9F81-B55195C67CD8}"/>
              </a:ext>
            </a:extLst>
          </p:cNvPr>
          <p:cNvSpPr>
            <a:spLocks noGrp="1"/>
          </p:cNvSpPr>
          <p:nvPr>
            <p:ph type="dt" sz="half" idx="10"/>
          </p:nvPr>
        </p:nvSpPr>
        <p:spPr>
          <a:xfrm>
            <a:off x="3292470" y="6486731"/>
            <a:ext cx="1746806" cy="365125"/>
          </a:xfrm>
        </p:spPr>
        <p:txBody>
          <a:bodyPr/>
          <a:lstStyle/>
          <a:p>
            <a:r>
              <a:rPr lang="en-US"/>
              <a:t>12 August 2020</a:t>
            </a:r>
            <a:endParaRPr lang="en-US" dirty="0"/>
          </a:p>
        </p:txBody>
      </p:sp>
    </p:spTree>
    <p:extLst>
      <p:ext uri="{BB962C8B-B14F-4D97-AF65-F5344CB8AC3E}">
        <p14:creationId xmlns:p14="http://schemas.microsoft.com/office/powerpoint/2010/main" val="173758338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Science Policy and the Constitution</a:t>
            </a:r>
          </a:p>
        </p:txBody>
      </p:sp>
      <p:sp>
        <p:nvSpPr>
          <p:cNvPr id="8" name="Content Placeholder 7"/>
          <p:cNvSpPr>
            <a:spLocks noGrp="1"/>
          </p:cNvSpPr>
          <p:nvPr>
            <p:ph idx="1"/>
          </p:nvPr>
        </p:nvSpPr>
        <p:spPr>
          <a:xfrm>
            <a:off x="258012" y="902527"/>
            <a:ext cx="8840495" cy="5405528"/>
          </a:xfrm>
        </p:spPr>
        <p:txBody>
          <a:bodyPr>
            <a:normAutofit fontScale="25000" lnSpcReduction="20000"/>
          </a:bodyPr>
          <a:lstStyle/>
          <a:p>
            <a:pPr>
              <a:spcBef>
                <a:spcPts val="600"/>
              </a:spcBef>
            </a:pPr>
            <a:r>
              <a:rPr lang="en-US" sz="5600" b="1" dirty="0"/>
              <a:t>Under Clause 2 of Article II, Section 2</a:t>
            </a:r>
            <a:r>
              <a:rPr lang="en-US" sz="5600" dirty="0"/>
              <a:t>, </a:t>
            </a:r>
            <a:r>
              <a:rPr lang="en-US" sz="5600" b="1" dirty="0">
                <a:solidFill>
                  <a:srgbClr val="0070C0"/>
                </a:solidFill>
              </a:rPr>
              <a:t>Presidents have the power to appoint </a:t>
            </a:r>
            <a:r>
              <a:rPr lang="en-US" sz="5600" i="1" dirty="0"/>
              <a:t>“…by and with Advice and Consent of the Senate…all other Officers of the United States…whose Appointments… shall be established by Law…” </a:t>
            </a:r>
            <a:r>
              <a:rPr lang="en-US" sz="5600" b="1" dirty="0">
                <a:solidFill>
                  <a:srgbClr val="0070C0"/>
                </a:solidFill>
              </a:rPr>
              <a:t>including individuals responsible for federally supported research in science and technology</a:t>
            </a:r>
          </a:p>
          <a:p>
            <a:pPr>
              <a:spcBef>
                <a:spcPts val="600"/>
              </a:spcBef>
            </a:pPr>
            <a:r>
              <a:rPr lang="en-US" sz="5600" dirty="0"/>
              <a:t>The President has </a:t>
            </a:r>
            <a:r>
              <a:rPr lang="en-US" sz="5600" b="1" dirty="0"/>
              <a:t>significant discretion in assigning science and technology research duties to federal Departments and Agencies</a:t>
            </a:r>
            <a:r>
              <a:rPr lang="en-US" sz="5600" dirty="0">
                <a:solidFill>
                  <a:srgbClr val="C00000"/>
                </a:solidFill>
              </a:rPr>
              <a:t> </a:t>
            </a:r>
            <a:r>
              <a:rPr lang="en-US" sz="5600" dirty="0"/>
              <a:t>so long as Congress can constitutionally fund their implementation. </a:t>
            </a:r>
          </a:p>
          <a:p>
            <a:pPr>
              <a:spcBef>
                <a:spcPts val="600"/>
              </a:spcBef>
            </a:pPr>
            <a:r>
              <a:rPr lang="en-US" sz="5600" b="1" dirty="0"/>
              <a:t>Since the nation’s founding, federally supported or managed big science and engineering efforts have contributed to national defense or to treaty enforcement</a:t>
            </a:r>
            <a:r>
              <a:rPr lang="en-US" sz="5600" dirty="0"/>
              <a:t>. </a:t>
            </a:r>
          </a:p>
          <a:p>
            <a:pPr lvl="1">
              <a:spcBef>
                <a:spcPts val="300"/>
              </a:spcBef>
              <a:spcAft>
                <a:spcPts val="0"/>
              </a:spcAft>
            </a:pPr>
            <a:r>
              <a:rPr lang="en-US" sz="5600" dirty="0"/>
              <a:t>Canals, locks, dams, and levees beginning in the early 1800s; </a:t>
            </a:r>
          </a:p>
          <a:p>
            <a:pPr lvl="1">
              <a:spcBef>
                <a:spcPts val="300"/>
              </a:spcBef>
              <a:spcAft>
                <a:spcPts val="0"/>
              </a:spcAft>
            </a:pPr>
            <a:r>
              <a:rPr lang="en-US" sz="5600" b="1" dirty="0">
                <a:solidFill>
                  <a:srgbClr val="C00000"/>
                </a:solidFill>
              </a:rPr>
              <a:t>Agricultural research through Land Grant academic </a:t>
            </a:r>
            <a:br>
              <a:rPr lang="en-US" sz="5600" b="1" dirty="0">
                <a:solidFill>
                  <a:srgbClr val="C00000"/>
                </a:solidFill>
              </a:rPr>
            </a:br>
            <a:r>
              <a:rPr lang="en-US" sz="5600" b="1" dirty="0">
                <a:solidFill>
                  <a:srgbClr val="C00000"/>
                </a:solidFill>
              </a:rPr>
              <a:t>institutions (1860s and 1890s); </a:t>
            </a:r>
          </a:p>
          <a:p>
            <a:pPr lvl="1">
              <a:spcBef>
                <a:spcPts val="300"/>
              </a:spcBef>
              <a:spcAft>
                <a:spcPts val="0"/>
              </a:spcAft>
            </a:pPr>
            <a:r>
              <a:rPr lang="en-US" sz="5600" dirty="0"/>
              <a:t>Transcontinental Railroad in the late 1860s; </a:t>
            </a:r>
          </a:p>
          <a:p>
            <a:pPr lvl="1">
              <a:spcBef>
                <a:spcPts val="300"/>
              </a:spcBef>
              <a:spcAft>
                <a:spcPts val="0"/>
              </a:spcAft>
            </a:pPr>
            <a:r>
              <a:rPr lang="en-US" sz="5600" dirty="0"/>
              <a:t>Aeronautical research that began early in the 1910s; </a:t>
            </a:r>
          </a:p>
          <a:p>
            <a:pPr lvl="1">
              <a:spcBef>
                <a:spcPts val="300"/>
              </a:spcBef>
              <a:spcAft>
                <a:spcPts val="0"/>
              </a:spcAft>
            </a:pPr>
            <a:r>
              <a:rPr lang="en-US" sz="5600" b="1" dirty="0">
                <a:solidFill>
                  <a:srgbClr val="C00000"/>
                </a:solidFill>
              </a:rPr>
              <a:t>The Manhattan Project of the 1940s; </a:t>
            </a:r>
          </a:p>
          <a:p>
            <a:pPr lvl="1">
              <a:spcBef>
                <a:spcPts val="300"/>
              </a:spcBef>
              <a:spcAft>
                <a:spcPts val="0"/>
              </a:spcAft>
            </a:pPr>
            <a:r>
              <a:rPr lang="en-US" sz="5600" dirty="0"/>
              <a:t>Nuclear Navy and related power systems, and communication </a:t>
            </a:r>
            <a:br>
              <a:rPr lang="en-US" sz="5600" dirty="0"/>
            </a:br>
            <a:r>
              <a:rPr lang="en-US" sz="5600" dirty="0"/>
              <a:t>satellites in the 1950s; </a:t>
            </a:r>
          </a:p>
          <a:p>
            <a:pPr lvl="1">
              <a:spcBef>
                <a:spcPts val="300"/>
              </a:spcBef>
              <a:spcAft>
                <a:spcPts val="0"/>
              </a:spcAft>
            </a:pPr>
            <a:r>
              <a:rPr lang="en-US" sz="5600" b="1" dirty="0">
                <a:solidFill>
                  <a:srgbClr val="0070C0"/>
                </a:solidFill>
              </a:rPr>
              <a:t>The Apollo Moon-landing Program of the 1960s.</a:t>
            </a:r>
          </a:p>
          <a:p>
            <a:r>
              <a:rPr lang="en-US" sz="5600" dirty="0"/>
              <a:t>The </a:t>
            </a:r>
            <a:r>
              <a:rPr lang="en-US" sz="5600" b="1" dirty="0"/>
              <a:t>constitutional rationale for selective support of pure </a:t>
            </a:r>
            <a:br>
              <a:rPr lang="en-US" sz="5600" b="1" dirty="0"/>
            </a:br>
            <a:r>
              <a:rPr lang="en-US" sz="5600" b="1" dirty="0"/>
              <a:t>scientific research lies primarily in the stimulation of </a:t>
            </a:r>
            <a:br>
              <a:rPr lang="en-US" sz="5600" b="1" dirty="0"/>
            </a:br>
            <a:r>
              <a:rPr lang="en-US" sz="5600" b="1" dirty="0"/>
              <a:t>educational initiatives that train the scientists and engineers</a:t>
            </a:r>
            <a:br>
              <a:rPr lang="en-US" sz="5600" b="1" dirty="0"/>
            </a:br>
            <a:r>
              <a:rPr lang="en-US" sz="5600" dirty="0"/>
              <a:t>that serve constitutional functions, particularly national security.</a:t>
            </a:r>
          </a:p>
          <a:p>
            <a:endParaRPr lang="en-US" dirty="0"/>
          </a:p>
          <a:p>
            <a:endParaRPr lang="en-US" dirty="0"/>
          </a:p>
        </p:txBody>
      </p:sp>
      <p:sp>
        <p:nvSpPr>
          <p:cNvPr id="6" name="Footer Placeholder 5"/>
          <p:cNvSpPr>
            <a:spLocks noGrp="1"/>
          </p:cNvSpPr>
          <p:nvPr>
            <p:ph type="ftr" sz="quarter" idx="11"/>
          </p:nvPr>
        </p:nvSpPr>
        <p:spPr/>
        <p:txBody>
          <a:bodyPr/>
          <a:lstStyle/>
          <a:p>
            <a:r>
              <a:rPr lang="en-US"/>
              <a:t>HEP @ 53rd Annual Users Mtg</a:t>
            </a:r>
            <a:endParaRPr lang="en-US" dirty="0"/>
          </a:p>
        </p:txBody>
      </p:sp>
      <p:sp>
        <p:nvSpPr>
          <p:cNvPr id="7" name="Slide Number Placeholder 6"/>
          <p:cNvSpPr>
            <a:spLocks noGrp="1"/>
          </p:cNvSpPr>
          <p:nvPr>
            <p:ph type="sldNum" sz="quarter" idx="12"/>
          </p:nvPr>
        </p:nvSpPr>
        <p:spPr/>
        <p:txBody>
          <a:bodyPr/>
          <a:lstStyle/>
          <a:p>
            <a:fld id="{600448BA-62AF-4340-AB5F-316C0E06117B}" type="slidenum">
              <a:rPr lang="en-US" smtClean="0"/>
              <a:pPr/>
              <a:t>93</a:t>
            </a:fld>
            <a:endParaRPr lang="en-US" dirty="0"/>
          </a:p>
        </p:txBody>
      </p:sp>
      <p:sp>
        <p:nvSpPr>
          <p:cNvPr id="14" name="Rectangle 13"/>
          <p:cNvSpPr/>
          <p:nvPr/>
        </p:nvSpPr>
        <p:spPr>
          <a:xfrm>
            <a:off x="3244700" y="6175705"/>
            <a:ext cx="2889725" cy="230832"/>
          </a:xfrm>
          <a:prstGeom prst="rect">
            <a:avLst/>
          </a:prstGeom>
        </p:spPr>
        <p:txBody>
          <a:bodyPr wrap="square">
            <a:spAutoFit/>
          </a:bodyPr>
          <a:lstStyle/>
          <a:p>
            <a:r>
              <a:rPr lang="en-US" sz="900" dirty="0">
                <a:hlinkClick r:id="rId2"/>
              </a:rPr>
              <a:t>https://www.americasuncommonsense.com/</a:t>
            </a:r>
            <a:endParaRPr lang="en-US" sz="900" dirty="0"/>
          </a:p>
        </p:txBody>
      </p:sp>
      <p:pic>
        <p:nvPicPr>
          <p:cNvPr id="2052" name="Picture 4" descr="Trinity_Test_-_Oppenheimer_and_Groves_at_Ground_Zero_00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26955" y="3069659"/>
            <a:ext cx="2203895" cy="285428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4B321CF-DFA6-4AB5-8541-F45F58610D14}"/>
              </a:ext>
            </a:extLst>
          </p:cNvPr>
          <p:cNvSpPr txBox="1"/>
          <p:nvPr/>
        </p:nvSpPr>
        <p:spPr>
          <a:xfrm>
            <a:off x="6826954" y="5894579"/>
            <a:ext cx="2271552" cy="400110"/>
          </a:xfrm>
          <a:prstGeom prst="rect">
            <a:avLst/>
          </a:prstGeom>
          <a:noFill/>
        </p:spPr>
        <p:txBody>
          <a:bodyPr wrap="square" rtlCol="0">
            <a:spAutoFit/>
          </a:bodyPr>
          <a:lstStyle/>
          <a:p>
            <a:r>
              <a:rPr lang="en-US" sz="1000" b="1" dirty="0"/>
              <a:t>Dr. Robert Oppenheimer and General Leslie Groves</a:t>
            </a:r>
          </a:p>
        </p:txBody>
      </p:sp>
      <p:sp>
        <p:nvSpPr>
          <p:cNvPr id="4" name="Date Placeholder 3">
            <a:extLst>
              <a:ext uri="{FF2B5EF4-FFF2-40B4-BE49-F238E27FC236}">
                <a16:creationId xmlns:a16="http://schemas.microsoft.com/office/drawing/2014/main" id="{3F08E32E-4E65-440A-97B3-EB0DEB22047A}"/>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209104724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Mission of the Department of Energy</a:t>
            </a:r>
          </a:p>
        </p:txBody>
      </p:sp>
      <p:sp>
        <p:nvSpPr>
          <p:cNvPr id="2" name="Content Placeholder 1"/>
          <p:cNvSpPr>
            <a:spLocks noGrp="1"/>
          </p:cNvSpPr>
          <p:nvPr>
            <p:ph idx="1"/>
          </p:nvPr>
        </p:nvSpPr>
        <p:spPr>
          <a:xfrm>
            <a:off x="467277" y="1017333"/>
            <a:ext cx="6644092" cy="5221425"/>
          </a:xfrm>
        </p:spPr>
        <p:txBody>
          <a:bodyPr>
            <a:normAutofit fontScale="70000" lnSpcReduction="20000"/>
          </a:bodyPr>
          <a:lstStyle/>
          <a:p>
            <a:r>
              <a:rPr lang="en-US" dirty="0"/>
              <a:t>The mission of the Energy Department is to ensure America’s security and prosperity by addressing its energy, environmental and nuclear challenges through transformative science and technology solutions.</a:t>
            </a:r>
          </a:p>
          <a:p>
            <a:pPr lvl="1"/>
            <a:r>
              <a:rPr lang="en-US" dirty="0"/>
              <a:t>Catalyze the timely, material, and efficient transformation of the nation’s energy system and secure U.S. leadership in clean energy technologies.</a:t>
            </a:r>
          </a:p>
          <a:p>
            <a:pPr lvl="1">
              <a:buClr>
                <a:schemeClr val="tx1">
                  <a:lumMod val="85000"/>
                  <a:lumOff val="15000"/>
                </a:schemeClr>
              </a:buClr>
            </a:pPr>
            <a:r>
              <a:rPr lang="en-US" b="1" dirty="0">
                <a:solidFill>
                  <a:srgbClr val="0070C0"/>
                </a:solidFill>
              </a:rPr>
              <a:t>Maintain a vibrant U.S. effort in science and engineering as a cornerstone of our economic prosperity with clear leadership in strategic areas.</a:t>
            </a:r>
          </a:p>
          <a:p>
            <a:pPr lvl="1"/>
            <a:r>
              <a:rPr lang="en-US" dirty="0"/>
              <a:t>Enhance nuclear security through defense, nonproliferation, and environmental efforts.</a:t>
            </a:r>
          </a:p>
          <a:p>
            <a:pPr lvl="1"/>
            <a:r>
              <a:rPr lang="en-US" dirty="0"/>
              <a:t>Establish an operational and adaptable framework that combines the best wisdom of all Department stakeholders to maximize mission success.</a:t>
            </a:r>
          </a:p>
          <a:p>
            <a:pPr lvl="1"/>
            <a:endParaRPr lang="en-US" sz="1100" dirty="0"/>
          </a:p>
        </p:txBody>
      </p:sp>
      <p:sp>
        <p:nvSpPr>
          <p:cNvPr id="6" name="Footer Placeholder 5"/>
          <p:cNvSpPr>
            <a:spLocks noGrp="1"/>
          </p:cNvSpPr>
          <p:nvPr>
            <p:ph type="ftr" sz="quarter" idx="11"/>
          </p:nvPr>
        </p:nvSpPr>
        <p:spPr/>
        <p:txBody>
          <a:bodyPr/>
          <a:lstStyle/>
          <a:p>
            <a:r>
              <a:rPr lang="en-US"/>
              <a:t>HEP @ 53rd Annual Users Mtg</a:t>
            </a:r>
            <a:endParaRPr lang="en-US" dirty="0"/>
          </a:p>
        </p:txBody>
      </p:sp>
      <p:sp>
        <p:nvSpPr>
          <p:cNvPr id="7" name="Slide Number Placeholder 6"/>
          <p:cNvSpPr>
            <a:spLocks noGrp="1"/>
          </p:cNvSpPr>
          <p:nvPr>
            <p:ph type="sldNum" sz="quarter" idx="12"/>
          </p:nvPr>
        </p:nvSpPr>
        <p:spPr/>
        <p:txBody>
          <a:bodyPr/>
          <a:lstStyle/>
          <a:p>
            <a:fld id="{26CA2777-A89F-4130-B308-73BB65955918}" type="slidenum">
              <a:rPr lang="en-US" smtClean="0"/>
              <a:pPr/>
              <a:t>94</a:t>
            </a:fld>
            <a:endParaRPr lang="en-US" dirty="0"/>
          </a:p>
        </p:txBody>
      </p:sp>
      <p:grpSp>
        <p:nvGrpSpPr>
          <p:cNvPr id="10" name="Group 9"/>
          <p:cNvGrpSpPr/>
          <p:nvPr/>
        </p:nvGrpSpPr>
        <p:grpSpPr>
          <a:xfrm>
            <a:off x="7111368" y="803721"/>
            <a:ext cx="2032632" cy="5398673"/>
            <a:chOff x="6414214" y="803719"/>
            <a:chExt cx="2381250" cy="6324604"/>
          </a:xfrm>
        </p:grpSpPr>
        <p:pic>
          <p:nvPicPr>
            <p:cNvPr id="1026" name="Picture 2" descr="http://www.energy.gov/sites/prod/files/styles/borealis_mission_hero_respondsmall/public/Solar.png?itok=GAyUhnHb"/>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14214" y="803719"/>
              <a:ext cx="2381250" cy="15811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energy.gov/sites/prod/files/styles/borealis_mission_hero_respondsmall/public/080111_hero_nexttopin_1.jpg?itok=zpGOXIxB"/>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14214" y="2384870"/>
              <a:ext cx="2381250" cy="15811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energy.gov/sites/prod/files/styles/borealis_mission_hero_respondsmall/public/Nuclear_Security.png?itok=TX19GN5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14214" y="3966021"/>
              <a:ext cx="2381250" cy="158115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energy.gov/sites/prod/files/styles/borealis_mission_hero_respondsmall/public/Workplace_0.png?itok=O0nUqfn_"/>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414214" y="5547172"/>
              <a:ext cx="2381250" cy="1581151"/>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Date Placeholder 3">
            <a:extLst>
              <a:ext uri="{FF2B5EF4-FFF2-40B4-BE49-F238E27FC236}">
                <a16:creationId xmlns:a16="http://schemas.microsoft.com/office/drawing/2014/main" id="{C64591D1-0826-4474-B265-5D56995A9132}"/>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241675194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Office of Science?</a:t>
            </a:r>
          </a:p>
        </p:txBody>
      </p:sp>
      <p:graphicFrame>
        <p:nvGraphicFramePr>
          <p:cNvPr id="5" name="Content Placeholder 4"/>
          <p:cNvGraphicFramePr>
            <a:graphicFrameLocks noGrp="1"/>
          </p:cNvGraphicFramePr>
          <p:nvPr>
            <p:ph idx="1"/>
          </p:nvPr>
        </p:nvGraphicFramePr>
        <p:xfrm>
          <a:off x="466727" y="1017588"/>
          <a:ext cx="8542893" cy="2948940"/>
        </p:xfrm>
        <a:graphic>
          <a:graphicData uri="http://schemas.openxmlformats.org/drawingml/2006/table">
            <a:tbl>
              <a:tblPr/>
              <a:tblGrid>
                <a:gridCol w="3682626">
                  <a:extLst>
                    <a:ext uri="{9D8B030D-6E8A-4147-A177-3AD203B41FA5}">
                      <a16:colId xmlns:a16="http://schemas.microsoft.com/office/drawing/2014/main" val="20000"/>
                    </a:ext>
                  </a:extLst>
                </a:gridCol>
                <a:gridCol w="2275443">
                  <a:extLst>
                    <a:ext uri="{9D8B030D-6E8A-4147-A177-3AD203B41FA5}">
                      <a16:colId xmlns:a16="http://schemas.microsoft.com/office/drawing/2014/main" val="20001"/>
                    </a:ext>
                  </a:extLst>
                </a:gridCol>
                <a:gridCol w="2584824">
                  <a:extLst>
                    <a:ext uri="{9D8B030D-6E8A-4147-A177-3AD203B41FA5}">
                      <a16:colId xmlns:a16="http://schemas.microsoft.com/office/drawing/2014/main" val="20002"/>
                    </a:ext>
                  </a:extLst>
                </a:gridCol>
              </a:tblGrid>
              <a:tr h="571500">
                <a:tc>
                  <a:txBody>
                    <a:bodyPr/>
                    <a:lstStyle/>
                    <a:p>
                      <a:pPr algn="l"/>
                      <a:r>
                        <a:rPr lang="en-US" sz="1700" b="1" cap="all" dirty="0">
                          <a:solidFill>
                            <a:srgbClr val="292929"/>
                          </a:solidFill>
                          <a:effectLst/>
                        </a:rPr>
                        <a:t>ACTIVITY/AGENCY</a:t>
                      </a:r>
                      <a:endParaRPr lang="en-US" sz="1700" b="0" cap="all" dirty="0">
                        <a:solidFill>
                          <a:srgbClr val="292929"/>
                        </a:solidFill>
                        <a:effectLst/>
                      </a:endParaRPr>
                    </a:p>
                  </a:txBody>
                  <a:tcPr marL="83832" marR="83832" marT="34290" marB="34290" anchor="ctr">
                    <a:lnL w="7620" cap="flat" cmpd="sng" algn="ctr">
                      <a:solidFill>
                        <a:srgbClr val="C8CBC8"/>
                      </a:solidFill>
                      <a:prstDash val="solid"/>
                      <a:round/>
                      <a:headEnd type="none" w="med" len="med"/>
                      <a:tailEnd type="none" w="med" len="med"/>
                    </a:lnL>
                    <a:lnR w="7620" cap="flat" cmpd="sng" algn="ctr">
                      <a:solidFill>
                        <a:srgbClr val="C8CBC8"/>
                      </a:solidFill>
                      <a:prstDash val="solid"/>
                      <a:round/>
                      <a:headEnd type="none" w="med" len="med"/>
                      <a:tailEnd type="none" w="med" len="med"/>
                    </a:lnR>
                    <a:lnT w="7620" cap="flat" cmpd="sng" algn="ctr">
                      <a:solidFill>
                        <a:srgbClr val="C8CBC8"/>
                      </a:solidFill>
                      <a:prstDash val="solid"/>
                      <a:round/>
                      <a:headEnd type="none" w="med" len="med"/>
                      <a:tailEnd type="none" w="med" len="med"/>
                    </a:lnT>
                    <a:lnB w="7620" cap="flat" cmpd="sng" algn="ctr">
                      <a:solidFill>
                        <a:srgbClr val="C8CBC8"/>
                      </a:solidFill>
                      <a:prstDash val="solid"/>
                      <a:round/>
                      <a:headEnd type="none" w="med" len="med"/>
                      <a:tailEnd type="none" w="med" len="med"/>
                    </a:lnB>
                  </a:tcPr>
                </a:tc>
                <a:tc>
                  <a:txBody>
                    <a:bodyPr/>
                    <a:lstStyle/>
                    <a:p>
                      <a:pPr algn="l"/>
                      <a:r>
                        <a:rPr lang="en-US" sz="1700" b="1" cap="all" dirty="0">
                          <a:solidFill>
                            <a:srgbClr val="292929"/>
                          </a:solidFill>
                          <a:effectLst/>
                        </a:rPr>
                        <a:t>YEARS</a:t>
                      </a:r>
                      <a:endParaRPr lang="en-US" sz="1700" b="0" cap="all" dirty="0">
                        <a:solidFill>
                          <a:srgbClr val="292929"/>
                        </a:solidFill>
                        <a:effectLst/>
                      </a:endParaRPr>
                    </a:p>
                  </a:txBody>
                  <a:tcPr marL="83832" marR="83832" marT="34290" marB="34290" anchor="ctr">
                    <a:lnL w="7620" cap="flat" cmpd="sng" algn="ctr">
                      <a:solidFill>
                        <a:srgbClr val="C8CBC8"/>
                      </a:solidFill>
                      <a:prstDash val="solid"/>
                      <a:round/>
                      <a:headEnd type="none" w="med" len="med"/>
                      <a:tailEnd type="none" w="med" len="med"/>
                    </a:lnL>
                    <a:lnR w="7620" cap="flat" cmpd="sng" algn="ctr">
                      <a:solidFill>
                        <a:srgbClr val="C8CBC8"/>
                      </a:solidFill>
                      <a:prstDash val="solid"/>
                      <a:round/>
                      <a:headEnd type="none" w="med" len="med"/>
                      <a:tailEnd type="none" w="med" len="med"/>
                    </a:lnR>
                    <a:lnT w="7620" cap="flat" cmpd="sng" algn="ctr">
                      <a:solidFill>
                        <a:srgbClr val="C8CBC8"/>
                      </a:solidFill>
                      <a:prstDash val="solid"/>
                      <a:round/>
                      <a:headEnd type="none" w="med" len="med"/>
                      <a:tailEnd type="none" w="med" len="med"/>
                    </a:lnT>
                    <a:lnB w="7620" cap="flat" cmpd="sng" algn="ctr">
                      <a:solidFill>
                        <a:srgbClr val="C8CBC8"/>
                      </a:solidFill>
                      <a:prstDash val="solid"/>
                      <a:round/>
                      <a:headEnd type="none" w="med" len="med"/>
                      <a:tailEnd type="none" w="med" len="med"/>
                    </a:lnB>
                  </a:tcPr>
                </a:tc>
                <a:tc>
                  <a:txBody>
                    <a:bodyPr/>
                    <a:lstStyle/>
                    <a:p>
                      <a:pPr algn="l"/>
                      <a:r>
                        <a:rPr lang="en-US" sz="1700" b="1" cap="all">
                          <a:solidFill>
                            <a:srgbClr val="292929"/>
                          </a:solidFill>
                          <a:effectLst/>
                        </a:rPr>
                        <a:t>AUTHORIZATION</a:t>
                      </a:r>
                      <a:endParaRPr lang="en-US" sz="1700" b="0" cap="all">
                        <a:solidFill>
                          <a:srgbClr val="292929"/>
                        </a:solidFill>
                        <a:effectLst/>
                      </a:endParaRPr>
                    </a:p>
                  </a:txBody>
                  <a:tcPr marL="83832" marR="83832" marT="34290" marB="34290" anchor="ctr">
                    <a:lnL w="7620" cap="flat" cmpd="sng" algn="ctr">
                      <a:solidFill>
                        <a:srgbClr val="C8CBC8"/>
                      </a:solidFill>
                      <a:prstDash val="solid"/>
                      <a:round/>
                      <a:headEnd type="none" w="med" len="med"/>
                      <a:tailEnd type="none" w="med" len="med"/>
                    </a:lnL>
                    <a:lnR w="7620" cap="flat" cmpd="sng" algn="ctr">
                      <a:solidFill>
                        <a:srgbClr val="C8CBC8"/>
                      </a:solidFill>
                      <a:prstDash val="solid"/>
                      <a:round/>
                      <a:headEnd type="none" w="med" len="med"/>
                      <a:tailEnd type="none" w="med" len="med"/>
                    </a:lnR>
                    <a:lnT w="7620" cap="flat" cmpd="sng" algn="ctr">
                      <a:solidFill>
                        <a:srgbClr val="C8CBC8"/>
                      </a:solidFill>
                      <a:prstDash val="solid"/>
                      <a:round/>
                      <a:headEnd type="none" w="med" len="med"/>
                      <a:tailEnd type="none" w="med" len="med"/>
                    </a:lnT>
                    <a:lnB w="7620" cap="flat" cmpd="sng" algn="ctr">
                      <a:solidFill>
                        <a:srgbClr val="C8CBC8"/>
                      </a:solidFill>
                      <a:prstDash val="solid"/>
                      <a:round/>
                      <a:headEnd type="none" w="med" len="med"/>
                      <a:tailEnd type="none" w="med" len="med"/>
                    </a:lnB>
                  </a:tcPr>
                </a:tc>
                <a:extLst>
                  <a:ext uri="{0D108BD9-81ED-4DB2-BD59-A6C34878D82A}">
                    <a16:rowId xmlns:a16="http://schemas.microsoft.com/office/drawing/2014/main" val="10000"/>
                  </a:ext>
                </a:extLst>
              </a:tr>
              <a:tr h="320040">
                <a:tc>
                  <a:txBody>
                    <a:bodyPr/>
                    <a:lstStyle/>
                    <a:p>
                      <a:r>
                        <a:rPr lang="en-US" sz="1700" dirty="0">
                          <a:effectLst/>
                        </a:rPr>
                        <a:t>Manhattan Project</a:t>
                      </a:r>
                    </a:p>
                  </a:txBody>
                  <a:tcPr marL="83832" marR="83832" marT="34290" marB="34290" anchor="ctr">
                    <a:lnL w="7620" cap="flat" cmpd="sng" algn="ctr">
                      <a:solidFill>
                        <a:srgbClr val="C8CBC8"/>
                      </a:solidFill>
                      <a:prstDash val="solid"/>
                      <a:round/>
                      <a:headEnd type="none" w="med" len="med"/>
                      <a:tailEnd type="none" w="med" len="med"/>
                    </a:lnL>
                    <a:lnR w="7620" cap="flat" cmpd="sng" algn="ctr">
                      <a:solidFill>
                        <a:srgbClr val="C8CBC8"/>
                      </a:solidFill>
                      <a:prstDash val="solid"/>
                      <a:round/>
                      <a:headEnd type="none" w="med" len="med"/>
                      <a:tailEnd type="none" w="med" len="med"/>
                    </a:lnR>
                    <a:lnT w="7620" cap="flat" cmpd="sng" algn="ctr">
                      <a:solidFill>
                        <a:srgbClr val="C8CBC8"/>
                      </a:solidFill>
                      <a:prstDash val="solid"/>
                      <a:round/>
                      <a:headEnd type="none" w="med" len="med"/>
                      <a:tailEnd type="none" w="med" len="med"/>
                    </a:lnT>
                    <a:lnB w="7620" cap="flat" cmpd="sng" algn="ctr">
                      <a:solidFill>
                        <a:srgbClr val="C8CBC8"/>
                      </a:solidFill>
                      <a:prstDash val="solid"/>
                      <a:round/>
                      <a:headEnd type="none" w="med" len="med"/>
                      <a:tailEnd type="none" w="med" len="med"/>
                    </a:lnB>
                    <a:solidFill>
                      <a:srgbClr val="F5F5F5"/>
                    </a:solidFill>
                  </a:tcPr>
                </a:tc>
                <a:tc>
                  <a:txBody>
                    <a:bodyPr/>
                    <a:lstStyle/>
                    <a:p>
                      <a:r>
                        <a:rPr lang="en-US" sz="1700">
                          <a:effectLst/>
                        </a:rPr>
                        <a:t>1942 – 1946</a:t>
                      </a:r>
                    </a:p>
                  </a:txBody>
                  <a:tcPr marL="83832" marR="83832" marT="34290" marB="34290" anchor="ctr">
                    <a:lnL w="7620" cap="flat" cmpd="sng" algn="ctr">
                      <a:solidFill>
                        <a:srgbClr val="C8CBC8"/>
                      </a:solidFill>
                      <a:prstDash val="solid"/>
                      <a:round/>
                      <a:headEnd type="none" w="med" len="med"/>
                      <a:tailEnd type="none" w="med" len="med"/>
                    </a:lnL>
                    <a:lnR w="7620" cap="flat" cmpd="sng" algn="ctr">
                      <a:solidFill>
                        <a:srgbClr val="C8CBC8"/>
                      </a:solidFill>
                      <a:prstDash val="solid"/>
                      <a:round/>
                      <a:headEnd type="none" w="med" len="med"/>
                      <a:tailEnd type="none" w="med" len="med"/>
                    </a:lnR>
                    <a:lnT w="7620" cap="flat" cmpd="sng" algn="ctr">
                      <a:solidFill>
                        <a:srgbClr val="C8CBC8"/>
                      </a:solidFill>
                      <a:prstDash val="solid"/>
                      <a:round/>
                      <a:headEnd type="none" w="med" len="med"/>
                      <a:tailEnd type="none" w="med" len="med"/>
                    </a:lnT>
                    <a:lnB w="7620" cap="flat" cmpd="sng" algn="ctr">
                      <a:solidFill>
                        <a:srgbClr val="C8CBC8"/>
                      </a:solidFill>
                      <a:prstDash val="solid"/>
                      <a:round/>
                      <a:headEnd type="none" w="med" len="med"/>
                      <a:tailEnd type="none" w="med" len="med"/>
                    </a:lnB>
                    <a:solidFill>
                      <a:srgbClr val="F5F5F5"/>
                    </a:solidFill>
                  </a:tcPr>
                </a:tc>
                <a:tc>
                  <a:txBody>
                    <a:bodyPr/>
                    <a:lstStyle/>
                    <a:p>
                      <a:r>
                        <a:rPr lang="en-US" sz="1700">
                          <a:effectLst/>
                        </a:rPr>
                        <a:t>none</a:t>
                      </a:r>
                    </a:p>
                  </a:txBody>
                  <a:tcPr marL="83832" marR="83832" marT="34290" marB="34290" anchor="ctr">
                    <a:lnL w="7620" cap="flat" cmpd="sng" algn="ctr">
                      <a:solidFill>
                        <a:srgbClr val="C8CBC8"/>
                      </a:solidFill>
                      <a:prstDash val="solid"/>
                      <a:round/>
                      <a:headEnd type="none" w="med" len="med"/>
                      <a:tailEnd type="none" w="med" len="med"/>
                    </a:lnL>
                    <a:lnR w="7620" cap="flat" cmpd="sng" algn="ctr">
                      <a:solidFill>
                        <a:srgbClr val="C8CBC8"/>
                      </a:solidFill>
                      <a:prstDash val="solid"/>
                      <a:round/>
                      <a:headEnd type="none" w="med" len="med"/>
                      <a:tailEnd type="none" w="med" len="med"/>
                    </a:lnR>
                    <a:lnT w="7620" cap="flat" cmpd="sng" algn="ctr">
                      <a:solidFill>
                        <a:srgbClr val="C8CBC8"/>
                      </a:solidFill>
                      <a:prstDash val="solid"/>
                      <a:round/>
                      <a:headEnd type="none" w="med" len="med"/>
                      <a:tailEnd type="none" w="med" len="med"/>
                    </a:lnT>
                    <a:lnB w="7620" cap="flat" cmpd="sng" algn="ctr">
                      <a:solidFill>
                        <a:srgbClr val="C8CBC8"/>
                      </a:solidFill>
                      <a:prstDash val="solid"/>
                      <a:round/>
                      <a:headEnd type="none" w="med" len="med"/>
                      <a:tailEnd type="none" w="med" len="med"/>
                    </a:lnB>
                    <a:solidFill>
                      <a:srgbClr val="F5F5F5"/>
                    </a:solidFill>
                  </a:tcPr>
                </a:tc>
                <a:extLst>
                  <a:ext uri="{0D108BD9-81ED-4DB2-BD59-A6C34878D82A}">
                    <a16:rowId xmlns:a16="http://schemas.microsoft.com/office/drawing/2014/main" val="10001"/>
                  </a:ext>
                </a:extLst>
              </a:tr>
              <a:tr h="571500">
                <a:tc>
                  <a:txBody>
                    <a:bodyPr/>
                    <a:lstStyle/>
                    <a:p>
                      <a:r>
                        <a:rPr lang="en-US" sz="1700" dirty="0">
                          <a:effectLst/>
                        </a:rPr>
                        <a:t>Atomic Energy Commission</a:t>
                      </a:r>
                    </a:p>
                  </a:txBody>
                  <a:tcPr marL="83832" marR="83832" marT="34290" marB="34290" anchor="ctr">
                    <a:lnL w="7620" cap="flat" cmpd="sng" algn="ctr">
                      <a:solidFill>
                        <a:srgbClr val="C8CBC8"/>
                      </a:solidFill>
                      <a:prstDash val="solid"/>
                      <a:round/>
                      <a:headEnd type="none" w="med" len="med"/>
                      <a:tailEnd type="none" w="med" len="med"/>
                    </a:lnL>
                    <a:lnR w="7620" cap="flat" cmpd="sng" algn="ctr">
                      <a:solidFill>
                        <a:srgbClr val="C8CBC8"/>
                      </a:solidFill>
                      <a:prstDash val="solid"/>
                      <a:round/>
                      <a:headEnd type="none" w="med" len="med"/>
                      <a:tailEnd type="none" w="med" len="med"/>
                    </a:lnR>
                    <a:lnT w="7620" cap="flat" cmpd="sng" algn="ctr">
                      <a:solidFill>
                        <a:srgbClr val="C8CBC8"/>
                      </a:solidFill>
                      <a:prstDash val="solid"/>
                      <a:round/>
                      <a:headEnd type="none" w="med" len="med"/>
                      <a:tailEnd type="none" w="med" len="med"/>
                    </a:lnT>
                    <a:lnB w="7620" cap="flat" cmpd="sng" algn="ctr">
                      <a:solidFill>
                        <a:srgbClr val="C8CBC8"/>
                      </a:solidFill>
                      <a:prstDash val="solid"/>
                      <a:round/>
                      <a:headEnd type="none" w="med" len="med"/>
                      <a:tailEnd type="none" w="med" len="med"/>
                    </a:lnB>
                    <a:solidFill>
                      <a:srgbClr val="FFFFFF"/>
                    </a:solidFill>
                  </a:tcPr>
                </a:tc>
                <a:tc>
                  <a:txBody>
                    <a:bodyPr/>
                    <a:lstStyle/>
                    <a:p>
                      <a:r>
                        <a:rPr lang="en-US" sz="1700">
                          <a:effectLst/>
                        </a:rPr>
                        <a:t>1946 – 1974</a:t>
                      </a:r>
                    </a:p>
                  </a:txBody>
                  <a:tcPr marL="83832" marR="83832" marT="34290" marB="34290" anchor="ctr">
                    <a:lnL w="7620" cap="flat" cmpd="sng" algn="ctr">
                      <a:solidFill>
                        <a:srgbClr val="C8CBC8"/>
                      </a:solidFill>
                      <a:prstDash val="solid"/>
                      <a:round/>
                      <a:headEnd type="none" w="med" len="med"/>
                      <a:tailEnd type="none" w="med" len="med"/>
                    </a:lnL>
                    <a:lnR w="7620" cap="flat" cmpd="sng" algn="ctr">
                      <a:solidFill>
                        <a:srgbClr val="C8CBC8"/>
                      </a:solidFill>
                      <a:prstDash val="solid"/>
                      <a:round/>
                      <a:headEnd type="none" w="med" len="med"/>
                      <a:tailEnd type="none" w="med" len="med"/>
                    </a:lnR>
                    <a:lnT w="7620" cap="flat" cmpd="sng" algn="ctr">
                      <a:solidFill>
                        <a:srgbClr val="C8CBC8"/>
                      </a:solidFill>
                      <a:prstDash val="solid"/>
                      <a:round/>
                      <a:headEnd type="none" w="med" len="med"/>
                      <a:tailEnd type="none" w="med" len="med"/>
                    </a:lnT>
                    <a:lnB w="7620" cap="flat" cmpd="sng" algn="ctr">
                      <a:solidFill>
                        <a:srgbClr val="C8CBC8"/>
                      </a:solidFill>
                      <a:prstDash val="solid"/>
                      <a:round/>
                      <a:headEnd type="none" w="med" len="med"/>
                      <a:tailEnd type="none" w="med" len="med"/>
                    </a:lnB>
                    <a:solidFill>
                      <a:srgbClr val="FFFFFF"/>
                    </a:solidFill>
                  </a:tcPr>
                </a:tc>
                <a:tc>
                  <a:txBody>
                    <a:bodyPr/>
                    <a:lstStyle/>
                    <a:p>
                      <a:r>
                        <a:rPr lang="en-US" sz="1700">
                          <a:effectLst/>
                        </a:rPr>
                        <a:t>P.L. 79-585</a:t>
                      </a:r>
                    </a:p>
                  </a:txBody>
                  <a:tcPr marL="83832" marR="83832" marT="34290" marB="34290" anchor="ctr">
                    <a:lnL w="7620" cap="flat" cmpd="sng" algn="ctr">
                      <a:solidFill>
                        <a:srgbClr val="C8CBC8"/>
                      </a:solidFill>
                      <a:prstDash val="solid"/>
                      <a:round/>
                      <a:headEnd type="none" w="med" len="med"/>
                      <a:tailEnd type="none" w="med" len="med"/>
                    </a:lnL>
                    <a:lnR w="7620" cap="flat" cmpd="sng" algn="ctr">
                      <a:solidFill>
                        <a:srgbClr val="C8CBC8"/>
                      </a:solidFill>
                      <a:prstDash val="solid"/>
                      <a:round/>
                      <a:headEnd type="none" w="med" len="med"/>
                      <a:tailEnd type="none" w="med" len="med"/>
                    </a:lnR>
                    <a:lnT w="7620" cap="flat" cmpd="sng" algn="ctr">
                      <a:solidFill>
                        <a:srgbClr val="C8CBC8"/>
                      </a:solidFill>
                      <a:prstDash val="solid"/>
                      <a:round/>
                      <a:headEnd type="none" w="med" len="med"/>
                      <a:tailEnd type="none" w="med" len="med"/>
                    </a:lnT>
                    <a:lnB w="7620" cap="flat" cmpd="sng" algn="ctr">
                      <a:solidFill>
                        <a:srgbClr val="C8CBC8"/>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822960">
                <a:tc>
                  <a:txBody>
                    <a:bodyPr/>
                    <a:lstStyle/>
                    <a:p>
                      <a:r>
                        <a:rPr lang="en-US" sz="1700">
                          <a:effectLst/>
                        </a:rPr>
                        <a:t>Energy Research and Development Administration</a:t>
                      </a:r>
                    </a:p>
                  </a:txBody>
                  <a:tcPr marL="83832" marR="83832" marT="34290" marB="34290" anchor="ctr">
                    <a:lnL w="7620" cap="flat" cmpd="sng" algn="ctr">
                      <a:solidFill>
                        <a:srgbClr val="C8CBC8"/>
                      </a:solidFill>
                      <a:prstDash val="solid"/>
                      <a:round/>
                      <a:headEnd type="none" w="med" len="med"/>
                      <a:tailEnd type="none" w="med" len="med"/>
                    </a:lnL>
                    <a:lnR w="7620" cap="flat" cmpd="sng" algn="ctr">
                      <a:solidFill>
                        <a:srgbClr val="C8CBC8"/>
                      </a:solidFill>
                      <a:prstDash val="solid"/>
                      <a:round/>
                      <a:headEnd type="none" w="med" len="med"/>
                      <a:tailEnd type="none" w="med" len="med"/>
                    </a:lnR>
                    <a:lnT w="7620" cap="flat" cmpd="sng" algn="ctr">
                      <a:solidFill>
                        <a:srgbClr val="C8CBC8"/>
                      </a:solidFill>
                      <a:prstDash val="solid"/>
                      <a:round/>
                      <a:headEnd type="none" w="med" len="med"/>
                      <a:tailEnd type="none" w="med" len="med"/>
                    </a:lnT>
                    <a:lnB w="7620" cap="flat" cmpd="sng" algn="ctr">
                      <a:solidFill>
                        <a:srgbClr val="C8CBC8"/>
                      </a:solidFill>
                      <a:prstDash val="solid"/>
                      <a:round/>
                      <a:headEnd type="none" w="med" len="med"/>
                      <a:tailEnd type="none" w="med" len="med"/>
                    </a:lnB>
                    <a:solidFill>
                      <a:srgbClr val="F5F5F5"/>
                    </a:solidFill>
                  </a:tcPr>
                </a:tc>
                <a:tc>
                  <a:txBody>
                    <a:bodyPr/>
                    <a:lstStyle/>
                    <a:p>
                      <a:r>
                        <a:rPr lang="en-US" sz="1700">
                          <a:effectLst/>
                        </a:rPr>
                        <a:t>1974 – 1977</a:t>
                      </a:r>
                    </a:p>
                  </a:txBody>
                  <a:tcPr marL="83832" marR="83832" marT="34290" marB="34290" anchor="ctr">
                    <a:lnL w="7620" cap="flat" cmpd="sng" algn="ctr">
                      <a:solidFill>
                        <a:srgbClr val="C8CBC8"/>
                      </a:solidFill>
                      <a:prstDash val="solid"/>
                      <a:round/>
                      <a:headEnd type="none" w="med" len="med"/>
                      <a:tailEnd type="none" w="med" len="med"/>
                    </a:lnL>
                    <a:lnR w="7620" cap="flat" cmpd="sng" algn="ctr">
                      <a:solidFill>
                        <a:srgbClr val="C8CBC8"/>
                      </a:solidFill>
                      <a:prstDash val="solid"/>
                      <a:round/>
                      <a:headEnd type="none" w="med" len="med"/>
                      <a:tailEnd type="none" w="med" len="med"/>
                    </a:lnR>
                    <a:lnT w="7620" cap="flat" cmpd="sng" algn="ctr">
                      <a:solidFill>
                        <a:srgbClr val="C8CBC8"/>
                      </a:solidFill>
                      <a:prstDash val="solid"/>
                      <a:round/>
                      <a:headEnd type="none" w="med" len="med"/>
                      <a:tailEnd type="none" w="med" len="med"/>
                    </a:lnT>
                    <a:lnB w="7620" cap="flat" cmpd="sng" algn="ctr">
                      <a:solidFill>
                        <a:srgbClr val="C8CBC8"/>
                      </a:solidFill>
                      <a:prstDash val="solid"/>
                      <a:round/>
                      <a:headEnd type="none" w="med" len="med"/>
                      <a:tailEnd type="none" w="med" len="med"/>
                    </a:lnB>
                    <a:solidFill>
                      <a:srgbClr val="F5F5F5"/>
                    </a:solidFill>
                  </a:tcPr>
                </a:tc>
                <a:tc>
                  <a:txBody>
                    <a:bodyPr/>
                    <a:lstStyle/>
                    <a:p>
                      <a:r>
                        <a:rPr lang="en-US" sz="1700">
                          <a:effectLst/>
                        </a:rPr>
                        <a:t>P.L. 93-438</a:t>
                      </a:r>
                    </a:p>
                  </a:txBody>
                  <a:tcPr marL="83832" marR="83832" marT="34290" marB="34290" anchor="ctr">
                    <a:lnL w="7620" cap="flat" cmpd="sng" algn="ctr">
                      <a:solidFill>
                        <a:srgbClr val="C8CBC8"/>
                      </a:solidFill>
                      <a:prstDash val="solid"/>
                      <a:round/>
                      <a:headEnd type="none" w="med" len="med"/>
                      <a:tailEnd type="none" w="med" len="med"/>
                    </a:lnL>
                    <a:lnR w="7620" cap="flat" cmpd="sng" algn="ctr">
                      <a:solidFill>
                        <a:srgbClr val="C8CBC8"/>
                      </a:solidFill>
                      <a:prstDash val="solid"/>
                      <a:round/>
                      <a:headEnd type="none" w="med" len="med"/>
                      <a:tailEnd type="none" w="med" len="med"/>
                    </a:lnR>
                    <a:lnT w="7620" cap="flat" cmpd="sng" algn="ctr">
                      <a:solidFill>
                        <a:srgbClr val="C8CBC8"/>
                      </a:solidFill>
                      <a:prstDash val="solid"/>
                      <a:round/>
                      <a:headEnd type="none" w="med" len="med"/>
                      <a:tailEnd type="none" w="med" len="med"/>
                    </a:lnT>
                    <a:lnB w="7620" cap="flat" cmpd="sng" algn="ctr">
                      <a:solidFill>
                        <a:srgbClr val="C8CBC8"/>
                      </a:solidFill>
                      <a:prstDash val="solid"/>
                      <a:round/>
                      <a:headEnd type="none" w="med" len="med"/>
                      <a:tailEnd type="none" w="med" len="med"/>
                    </a:lnB>
                    <a:solidFill>
                      <a:srgbClr val="F5F5F5"/>
                    </a:solidFill>
                  </a:tcPr>
                </a:tc>
                <a:extLst>
                  <a:ext uri="{0D108BD9-81ED-4DB2-BD59-A6C34878D82A}">
                    <a16:rowId xmlns:a16="http://schemas.microsoft.com/office/drawing/2014/main" val="10003"/>
                  </a:ext>
                </a:extLst>
              </a:tr>
              <a:tr h="320040">
                <a:tc>
                  <a:txBody>
                    <a:bodyPr/>
                    <a:lstStyle/>
                    <a:p>
                      <a:r>
                        <a:rPr lang="en-US" sz="1700">
                          <a:effectLst/>
                        </a:rPr>
                        <a:t>Office of Energy Research</a:t>
                      </a:r>
                    </a:p>
                  </a:txBody>
                  <a:tcPr marL="83832" marR="83832" marT="34290" marB="34290" anchor="ctr">
                    <a:lnL w="7620" cap="flat" cmpd="sng" algn="ctr">
                      <a:solidFill>
                        <a:srgbClr val="C8CBC8"/>
                      </a:solidFill>
                      <a:prstDash val="solid"/>
                      <a:round/>
                      <a:headEnd type="none" w="med" len="med"/>
                      <a:tailEnd type="none" w="med" len="med"/>
                    </a:lnL>
                    <a:lnR w="7620" cap="flat" cmpd="sng" algn="ctr">
                      <a:solidFill>
                        <a:srgbClr val="C8CBC8"/>
                      </a:solidFill>
                      <a:prstDash val="solid"/>
                      <a:round/>
                      <a:headEnd type="none" w="med" len="med"/>
                      <a:tailEnd type="none" w="med" len="med"/>
                    </a:lnR>
                    <a:lnT w="7620" cap="flat" cmpd="sng" algn="ctr">
                      <a:solidFill>
                        <a:srgbClr val="C8CBC8"/>
                      </a:solidFill>
                      <a:prstDash val="solid"/>
                      <a:round/>
                      <a:headEnd type="none" w="med" len="med"/>
                      <a:tailEnd type="none" w="med" len="med"/>
                    </a:lnT>
                    <a:lnB w="7620" cap="flat" cmpd="sng" algn="ctr">
                      <a:solidFill>
                        <a:srgbClr val="C8CBC8"/>
                      </a:solidFill>
                      <a:prstDash val="solid"/>
                      <a:round/>
                      <a:headEnd type="none" w="med" len="med"/>
                      <a:tailEnd type="none" w="med" len="med"/>
                    </a:lnB>
                    <a:solidFill>
                      <a:schemeClr val="accent6">
                        <a:lumMod val="20000"/>
                        <a:lumOff val="80000"/>
                      </a:schemeClr>
                    </a:solidFill>
                  </a:tcPr>
                </a:tc>
                <a:tc>
                  <a:txBody>
                    <a:bodyPr/>
                    <a:lstStyle/>
                    <a:p>
                      <a:r>
                        <a:rPr lang="en-US" sz="1700">
                          <a:effectLst/>
                        </a:rPr>
                        <a:t>1977 – 1998</a:t>
                      </a:r>
                    </a:p>
                  </a:txBody>
                  <a:tcPr marL="83832" marR="83832" marT="34290" marB="34290" anchor="ctr">
                    <a:lnL w="7620" cap="flat" cmpd="sng" algn="ctr">
                      <a:solidFill>
                        <a:srgbClr val="C8CBC8"/>
                      </a:solidFill>
                      <a:prstDash val="solid"/>
                      <a:round/>
                      <a:headEnd type="none" w="med" len="med"/>
                      <a:tailEnd type="none" w="med" len="med"/>
                    </a:lnL>
                    <a:lnR w="7620" cap="flat" cmpd="sng" algn="ctr">
                      <a:solidFill>
                        <a:srgbClr val="C8CBC8"/>
                      </a:solidFill>
                      <a:prstDash val="solid"/>
                      <a:round/>
                      <a:headEnd type="none" w="med" len="med"/>
                      <a:tailEnd type="none" w="med" len="med"/>
                    </a:lnR>
                    <a:lnT w="7620" cap="flat" cmpd="sng" algn="ctr">
                      <a:solidFill>
                        <a:srgbClr val="C8CBC8"/>
                      </a:solidFill>
                      <a:prstDash val="solid"/>
                      <a:round/>
                      <a:headEnd type="none" w="med" len="med"/>
                      <a:tailEnd type="none" w="med" len="med"/>
                    </a:lnT>
                    <a:lnB w="7620" cap="flat" cmpd="sng" algn="ctr">
                      <a:solidFill>
                        <a:srgbClr val="C8CBC8"/>
                      </a:solidFill>
                      <a:prstDash val="solid"/>
                      <a:round/>
                      <a:headEnd type="none" w="med" len="med"/>
                      <a:tailEnd type="none" w="med" len="med"/>
                    </a:lnB>
                    <a:solidFill>
                      <a:schemeClr val="accent6">
                        <a:lumMod val="20000"/>
                        <a:lumOff val="80000"/>
                      </a:schemeClr>
                    </a:solidFill>
                  </a:tcPr>
                </a:tc>
                <a:tc>
                  <a:txBody>
                    <a:bodyPr/>
                    <a:lstStyle/>
                    <a:p>
                      <a:r>
                        <a:rPr lang="en-US" sz="1700">
                          <a:effectLst/>
                        </a:rPr>
                        <a:t>P.L. 95-91</a:t>
                      </a:r>
                    </a:p>
                  </a:txBody>
                  <a:tcPr marL="83832" marR="83832" marT="34290" marB="34290" anchor="ctr">
                    <a:lnL w="7620" cap="flat" cmpd="sng" algn="ctr">
                      <a:solidFill>
                        <a:srgbClr val="C8CBC8"/>
                      </a:solidFill>
                      <a:prstDash val="solid"/>
                      <a:round/>
                      <a:headEnd type="none" w="med" len="med"/>
                      <a:tailEnd type="none" w="med" len="med"/>
                    </a:lnL>
                    <a:lnR w="7620" cap="flat" cmpd="sng" algn="ctr">
                      <a:solidFill>
                        <a:srgbClr val="C8CBC8"/>
                      </a:solidFill>
                      <a:prstDash val="solid"/>
                      <a:round/>
                      <a:headEnd type="none" w="med" len="med"/>
                      <a:tailEnd type="none" w="med" len="med"/>
                    </a:lnR>
                    <a:lnT w="7620" cap="flat" cmpd="sng" algn="ctr">
                      <a:solidFill>
                        <a:srgbClr val="C8CBC8"/>
                      </a:solidFill>
                      <a:prstDash val="solid"/>
                      <a:round/>
                      <a:headEnd type="none" w="med" len="med"/>
                      <a:tailEnd type="none" w="med" len="med"/>
                    </a:lnT>
                    <a:lnB w="7620" cap="flat" cmpd="sng" algn="ctr">
                      <a:solidFill>
                        <a:srgbClr val="C8CBC8"/>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4"/>
                  </a:ext>
                </a:extLst>
              </a:tr>
              <a:tr h="320040">
                <a:tc>
                  <a:txBody>
                    <a:bodyPr/>
                    <a:lstStyle/>
                    <a:p>
                      <a:r>
                        <a:rPr lang="en-US" sz="1700">
                          <a:effectLst/>
                        </a:rPr>
                        <a:t>Office of Science</a:t>
                      </a:r>
                    </a:p>
                  </a:txBody>
                  <a:tcPr marL="83832" marR="83832" marT="34290" marB="34290" anchor="ctr">
                    <a:lnL w="7620" cap="flat" cmpd="sng" algn="ctr">
                      <a:solidFill>
                        <a:srgbClr val="C8CBC8"/>
                      </a:solidFill>
                      <a:prstDash val="solid"/>
                      <a:round/>
                      <a:headEnd type="none" w="med" len="med"/>
                      <a:tailEnd type="none" w="med" len="med"/>
                    </a:lnL>
                    <a:lnR w="7620" cap="flat" cmpd="sng" algn="ctr">
                      <a:solidFill>
                        <a:srgbClr val="C8CBC8"/>
                      </a:solidFill>
                      <a:prstDash val="solid"/>
                      <a:round/>
                      <a:headEnd type="none" w="med" len="med"/>
                      <a:tailEnd type="none" w="med" len="med"/>
                    </a:lnR>
                    <a:lnT w="7620" cap="flat" cmpd="sng" algn="ctr">
                      <a:solidFill>
                        <a:srgbClr val="C8CBC8"/>
                      </a:solidFill>
                      <a:prstDash val="solid"/>
                      <a:round/>
                      <a:headEnd type="none" w="med" len="med"/>
                      <a:tailEnd type="none" w="med" len="med"/>
                    </a:lnT>
                    <a:lnB w="7620" cap="flat" cmpd="sng" algn="ctr">
                      <a:solidFill>
                        <a:srgbClr val="C8CBC8"/>
                      </a:solidFill>
                      <a:prstDash val="solid"/>
                      <a:round/>
                      <a:headEnd type="none" w="med" len="med"/>
                      <a:tailEnd type="none" w="med" len="med"/>
                    </a:lnB>
                    <a:solidFill>
                      <a:schemeClr val="accent6">
                        <a:lumMod val="20000"/>
                        <a:lumOff val="80000"/>
                      </a:schemeClr>
                    </a:solidFill>
                  </a:tcPr>
                </a:tc>
                <a:tc>
                  <a:txBody>
                    <a:bodyPr/>
                    <a:lstStyle/>
                    <a:p>
                      <a:r>
                        <a:rPr lang="en-US" sz="1700">
                          <a:effectLst/>
                        </a:rPr>
                        <a:t>1998 – present</a:t>
                      </a:r>
                    </a:p>
                  </a:txBody>
                  <a:tcPr marL="83832" marR="83832" marT="34290" marB="34290" anchor="ctr">
                    <a:lnL w="7620" cap="flat" cmpd="sng" algn="ctr">
                      <a:solidFill>
                        <a:srgbClr val="C8CBC8"/>
                      </a:solidFill>
                      <a:prstDash val="solid"/>
                      <a:round/>
                      <a:headEnd type="none" w="med" len="med"/>
                      <a:tailEnd type="none" w="med" len="med"/>
                    </a:lnL>
                    <a:lnR w="7620" cap="flat" cmpd="sng" algn="ctr">
                      <a:solidFill>
                        <a:srgbClr val="C8CBC8"/>
                      </a:solidFill>
                      <a:prstDash val="solid"/>
                      <a:round/>
                      <a:headEnd type="none" w="med" len="med"/>
                      <a:tailEnd type="none" w="med" len="med"/>
                    </a:lnR>
                    <a:lnT w="7620" cap="flat" cmpd="sng" algn="ctr">
                      <a:solidFill>
                        <a:srgbClr val="C8CBC8"/>
                      </a:solidFill>
                      <a:prstDash val="solid"/>
                      <a:round/>
                      <a:headEnd type="none" w="med" len="med"/>
                      <a:tailEnd type="none" w="med" len="med"/>
                    </a:lnT>
                    <a:lnB w="7620" cap="flat" cmpd="sng" algn="ctr">
                      <a:solidFill>
                        <a:srgbClr val="C8CBC8"/>
                      </a:solidFill>
                      <a:prstDash val="solid"/>
                      <a:round/>
                      <a:headEnd type="none" w="med" len="med"/>
                      <a:tailEnd type="none" w="med" len="med"/>
                    </a:lnB>
                    <a:solidFill>
                      <a:schemeClr val="accent6">
                        <a:lumMod val="20000"/>
                        <a:lumOff val="80000"/>
                      </a:schemeClr>
                    </a:solidFill>
                  </a:tcPr>
                </a:tc>
                <a:tc>
                  <a:txBody>
                    <a:bodyPr/>
                    <a:lstStyle/>
                    <a:p>
                      <a:r>
                        <a:rPr lang="en-US" sz="1700" dirty="0">
                          <a:effectLst/>
                        </a:rPr>
                        <a:t>P.L. 105-245</a:t>
                      </a:r>
                    </a:p>
                  </a:txBody>
                  <a:tcPr marL="83832" marR="83832" marT="34290" marB="34290" anchor="ctr">
                    <a:lnL w="7620" cap="flat" cmpd="sng" algn="ctr">
                      <a:solidFill>
                        <a:srgbClr val="C8CBC8"/>
                      </a:solidFill>
                      <a:prstDash val="solid"/>
                      <a:round/>
                      <a:headEnd type="none" w="med" len="med"/>
                      <a:tailEnd type="none" w="med" len="med"/>
                    </a:lnL>
                    <a:lnR w="7620" cap="flat" cmpd="sng" algn="ctr">
                      <a:solidFill>
                        <a:srgbClr val="C8CBC8"/>
                      </a:solidFill>
                      <a:prstDash val="solid"/>
                      <a:round/>
                      <a:headEnd type="none" w="med" len="med"/>
                      <a:tailEnd type="none" w="med" len="med"/>
                    </a:lnR>
                    <a:lnT w="7620" cap="flat" cmpd="sng" algn="ctr">
                      <a:solidFill>
                        <a:srgbClr val="C8CBC8"/>
                      </a:solidFill>
                      <a:prstDash val="solid"/>
                      <a:round/>
                      <a:headEnd type="none" w="med" len="med"/>
                      <a:tailEnd type="none" w="med" len="med"/>
                    </a:lnT>
                    <a:lnB w="7620" cap="flat" cmpd="sng" algn="ctr">
                      <a:solidFill>
                        <a:srgbClr val="C8CBC8"/>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5"/>
                  </a:ext>
                </a:extLst>
              </a:tr>
            </a:tbl>
          </a:graphicData>
        </a:graphic>
      </p:graphicFrame>
      <p:sp>
        <p:nvSpPr>
          <p:cNvPr id="4" name="Slide Number Placeholder 3"/>
          <p:cNvSpPr>
            <a:spLocks noGrp="1"/>
          </p:cNvSpPr>
          <p:nvPr>
            <p:ph type="sldNum" sz="quarter" idx="12"/>
          </p:nvPr>
        </p:nvSpPr>
        <p:spPr/>
        <p:txBody>
          <a:bodyPr/>
          <a:lstStyle/>
          <a:p>
            <a:fld id="{2F3902C9-C47C-4EF4-BA50-DAB7C4D8D7B4}" type="slidenum">
              <a:rPr lang="en-US" smtClean="0"/>
              <a:pPr/>
              <a:t>95</a:t>
            </a:fld>
            <a:endParaRPr lang="en-US" dirty="0"/>
          </a:p>
        </p:txBody>
      </p:sp>
      <p:sp>
        <p:nvSpPr>
          <p:cNvPr id="7" name="Right Brace 6"/>
          <p:cNvSpPr/>
          <p:nvPr/>
        </p:nvSpPr>
        <p:spPr>
          <a:xfrm>
            <a:off x="7970061" y="3340668"/>
            <a:ext cx="175532" cy="625860"/>
          </a:xfrm>
          <a:prstGeom prst="rightBrace">
            <a:avLst>
              <a:gd name="adj1" fmla="val 21847"/>
              <a:gd name="adj2" fmla="val 47391"/>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8" name="TextBox 7"/>
          <p:cNvSpPr txBox="1"/>
          <p:nvPr/>
        </p:nvSpPr>
        <p:spPr>
          <a:xfrm>
            <a:off x="8212764" y="3429000"/>
            <a:ext cx="729687" cy="369332"/>
          </a:xfrm>
          <a:prstGeom prst="rect">
            <a:avLst/>
          </a:prstGeom>
          <a:noFill/>
        </p:spPr>
        <p:txBody>
          <a:bodyPr wrap="none" rtlCol="0">
            <a:spAutoFit/>
          </a:bodyPr>
          <a:lstStyle/>
          <a:p>
            <a:r>
              <a:rPr lang="en-US" b="1" dirty="0"/>
              <a:t>DOE</a:t>
            </a:r>
          </a:p>
        </p:txBody>
      </p:sp>
      <p:sp>
        <p:nvSpPr>
          <p:cNvPr id="9" name="TextBox 8"/>
          <p:cNvSpPr txBox="1"/>
          <p:nvPr/>
        </p:nvSpPr>
        <p:spPr>
          <a:xfrm>
            <a:off x="466725" y="4081590"/>
            <a:ext cx="8475724" cy="1846659"/>
          </a:xfrm>
          <a:prstGeom prst="rect">
            <a:avLst/>
          </a:prstGeom>
          <a:noFill/>
        </p:spPr>
        <p:txBody>
          <a:bodyPr wrap="square" rtlCol="0">
            <a:spAutoFit/>
          </a:bodyPr>
          <a:lstStyle/>
          <a:p>
            <a:r>
              <a:rPr lang="en-US" sz="2000" dirty="0"/>
              <a:t>Today the DOE Office of Science is </a:t>
            </a:r>
          </a:p>
          <a:p>
            <a:pPr marL="383381" indent="-211931">
              <a:buFont typeface="Arial" panose="020B0604020202020204" pitchFamily="34" charset="0"/>
              <a:buChar char="•"/>
            </a:pPr>
            <a:r>
              <a:rPr lang="en-US" dirty="0"/>
              <a:t>The nation’s largest supporter of basic research in the physical sciences</a:t>
            </a:r>
          </a:p>
          <a:p>
            <a:pPr marL="383381" indent="-211931">
              <a:buFont typeface="Arial" panose="020B0604020202020204" pitchFamily="34" charset="0"/>
              <a:buChar char="•"/>
            </a:pPr>
            <a:r>
              <a:rPr lang="en-US" dirty="0"/>
              <a:t>The steward of 10 national laboratories</a:t>
            </a:r>
          </a:p>
          <a:p>
            <a:pPr marL="383381" indent="-211931">
              <a:buFont typeface="Arial" panose="020B0604020202020204" pitchFamily="34" charset="0"/>
              <a:buChar char="•"/>
            </a:pPr>
            <a:r>
              <a:rPr lang="en-US" dirty="0"/>
              <a:t>The lead agency supporting fundamental research for energy production and security</a:t>
            </a:r>
          </a:p>
        </p:txBody>
      </p:sp>
      <p:sp>
        <p:nvSpPr>
          <p:cNvPr id="6" name="Footer Placeholder 5">
            <a:extLst>
              <a:ext uri="{FF2B5EF4-FFF2-40B4-BE49-F238E27FC236}">
                <a16:creationId xmlns:a16="http://schemas.microsoft.com/office/drawing/2014/main" id="{0F8F0310-E838-47D4-AA74-909685D30BB1}"/>
              </a:ext>
            </a:extLst>
          </p:cNvPr>
          <p:cNvSpPr>
            <a:spLocks noGrp="1"/>
          </p:cNvSpPr>
          <p:nvPr>
            <p:ph type="ftr" sz="quarter" idx="11"/>
          </p:nvPr>
        </p:nvSpPr>
        <p:spPr/>
        <p:txBody>
          <a:bodyPr/>
          <a:lstStyle/>
          <a:p>
            <a:r>
              <a:rPr lang="en-US"/>
              <a:t>HEP @ 53rd Annual Users Mtg</a:t>
            </a:r>
            <a:endParaRPr lang="en-US" dirty="0"/>
          </a:p>
        </p:txBody>
      </p:sp>
      <p:sp>
        <p:nvSpPr>
          <p:cNvPr id="3" name="Date Placeholder 2">
            <a:extLst>
              <a:ext uri="{FF2B5EF4-FFF2-40B4-BE49-F238E27FC236}">
                <a16:creationId xmlns:a16="http://schemas.microsoft.com/office/drawing/2014/main" id="{10491905-D07C-4DBE-97E2-D36A2D8CF675}"/>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188960073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p:cNvGraphicFramePr/>
          <p:nvPr/>
        </p:nvGraphicFramePr>
        <p:xfrm>
          <a:off x="499535" y="1220253"/>
          <a:ext cx="8173919" cy="47741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3928709" y="5994400"/>
            <a:ext cx="4434099" cy="307777"/>
          </a:xfrm>
          <a:prstGeom prst="rect">
            <a:avLst/>
          </a:prstGeom>
        </p:spPr>
        <p:txBody>
          <a:bodyPr wrap="none">
            <a:spAutoFit/>
          </a:bodyPr>
          <a:lstStyle/>
          <a:p>
            <a:r>
              <a:rPr lang="en-US" sz="1400" dirty="0">
                <a:hlinkClick r:id="rId8"/>
              </a:rPr>
              <a:t>https://www.energy.gov/science/office-science</a:t>
            </a:r>
            <a:endParaRPr lang="en-US" sz="1400" dirty="0"/>
          </a:p>
        </p:txBody>
      </p:sp>
      <p:sp>
        <p:nvSpPr>
          <p:cNvPr id="2" name="Title 1"/>
          <p:cNvSpPr>
            <a:spLocks noGrp="1"/>
          </p:cNvSpPr>
          <p:nvPr>
            <p:ph type="title"/>
          </p:nvPr>
        </p:nvSpPr>
        <p:spPr/>
        <p:txBody>
          <a:bodyPr>
            <a:normAutofit fontScale="90000"/>
          </a:bodyPr>
          <a:lstStyle/>
          <a:p>
            <a:r>
              <a:rPr lang="en-US" dirty="0"/>
              <a:t>DOE Office of Science Research Programs</a:t>
            </a:r>
          </a:p>
        </p:txBody>
      </p:sp>
      <p:sp>
        <p:nvSpPr>
          <p:cNvPr id="5" name="Footer Placeholder 4"/>
          <p:cNvSpPr>
            <a:spLocks noGrp="1"/>
          </p:cNvSpPr>
          <p:nvPr>
            <p:ph type="ftr" sz="quarter" idx="11"/>
          </p:nvPr>
        </p:nvSpPr>
        <p:spPr/>
        <p:txBody>
          <a:bodyPr/>
          <a:lstStyle/>
          <a:p>
            <a:r>
              <a:rPr lang="en-US"/>
              <a:t>HEP @ 53rd Annual Users Mtg</a:t>
            </a:r>
            <a:endParaRPr lang="en-US" dirty="0"/>
          </a:p>
        </p:txBody>
      </p:sp>
      <p:sp>
        <p:nvSpPr>
          <p:cNvPr id="6" name="Slide Number Placeholder 5"/>
          <p:cNvSpPr>
            <a:spLocks noGrp="1"/>
          </p:cNvSpPr>
          <p:nvPr>
            <p:ph type="sldNum" sz="quarter" idx="12"/>
          </p:nvPr>
        </p:nvSpPr>
        <p:spPr/>
        <p:txBody>
          <a:bodyPr/>
          <a:lstStyle/>
          <a:p>
            <a:fld id="{26CA2777-A89F-4130-B308-73BB65955918}" type="slidenum">
              <a:rPr lang="en-US" smtClean="0"/>
              <a:pPr/>
              <a:t>96</a:t>
            </a:fld>
            <a:endParaRPr lang="en-US" dirty="0"/>
          </a:p>
        </p:txBody>
      </p:sp>
      <p:sp>
        <p:nvSpPr>
          <p:cNvPr id="4" name="Date Placeholder 3">
            <a:extLst>
              <a:ext uri="{FF2B5EF4-FFF2-40B4-BE49-F238E27FC236}">
                <a16:creationId xmlns:a16="http://schemas.microsoft.com/office/drawing/2014/main" id="{76C87D25-8BF9-4C27-93AB-008931625FE3}"/>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112204366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133382"/>
            <a:ext cx="9144000" cy="7513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218" name="Rectangle 3"/>
          <p:cNvSpPr>
            <a:spLocks noGrp="1" noChangeArrowheads="1"/>
          </p:cNvSpPr>
          <p:nvPr>
            <p:ph type="title" idx="4294967295"/>
          </p:nvPr>
        </p:nvSpPr>
        <p:spPr>
          <a:xfrm>
            <a:off x="1083719" y="49827"/>
            <a:ext cx="7608277" cy="685800"/>
          </a:xfrm>
          <a:prstGeom prst="rect">
            <a:avLst/>
          </a:prstGeom>
          <a:noFill/>
        </p:spPr>
        <p:txBody>
          <a:bodyPr>
            <a:normAutofit fontScale="90000"/>
          </a:bodyPr>
          <a:lstStyle/>
          <a:p>
            <a:r>
              <a:rPr lang="en-US" altLang="en-US" sz="2800" b="1" dirty="0"/>
              <a:t>Seventeen DOE National Laboratories</a:t>
            </a:r>
          </a:p>
        </p:txBody>
      </p:sp>
      <p:pic>
        <p:nvPicPr>
          <p:cNvPr id="9219" name="Picture 2" descr="http://science.energy.gov/~/media/_/images/laboratories/DOE_Laboratories_Map_2014_Hi-res.jpg"/>
          <p:cNvPicPr>
            <a:picLocks noGrp="1" noChangeAspect="1" noChangeArrowheads="1"/>
          </p:cNvPicPr>
          <p:nvPr>
            <p:ph idx="4294967295"/>
          </p:nvPr>
        </p:nvPicPr>
        <p:blipFill>
          <a:blip r:embed="rId2" cstate="email">
            <a:extLst>
              <a:ext uri="{28A0092B-C50C-407E-A947-70E740481C1C}">
                <a14:useLocalDpi xmlns:a14="http://schemas.microsoft.com/office/drawing/2010/main"/>
              </a:ext>
            </a:extLst>
          </a:blip>
          <a:stretch>
            <a:fillRect/>
          </a:stretch>
        </p:blipFill>
        <p:spPr>
          <a:xfrm>
            <a:off x="324811" y="831486"/>
            <a:ext cx="7976796" cy="5959080"/>
          </a:xfrm>
          <a:prstGeom prst="rect">
            <a:avLst/>
          </a:prstGeom>
        </p:spPr>
      </p:pic>
    </p:spTree>
    <p:extLst>
      <p:ext uri="{BB962C8B-B14F-4D97-AF65-F5344CB8AC3E}">
        <p14:creationId xmlns:p14="http://schemas.microsoft.com/office/powerpoint/2010/main" val="86385220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Stewardship of DOE </a:t>
            </a:r>
            <a:br>
              <a:rPr lang="en-US" dirty="0"/>
            </a:br>
            <a:r>
              <a:rPr lang="en-US" dirty="0"/>
              <a:t>National Laboratories</a:t>
            </a:r>
          </a:p>
        </p:txBody>
      </p:sp>
      <p:sp>
        <p:nvSpPr>
          <p:cNvPr id="2" name="Content Placeholder 1"/>
          <p:cNvSpPr>
            <a:spLocks noGrp="1"/>
          </p:cNvSpPr>
          <p:nvPr>
            <p:ph idx="1"/>
          </p:nvPr>
        </p:nvSpPr>
        <p:spPr>
          <a:xfrm>
            <a:off x="327259" y="914402"/>
            <a:ext cx="5515737" cy="5221425"/>
          </a:xfrm>
        </p:spPr>
        <p:txBody>
          <a:bodyPr>
            <a:normAutofit fontScale="70000" lnSpcReduction="20000"/>
          </a:bodyPr>
          <a:lstStyle/>
          <a:p>
            <a:r>
              <a:rPr lang="en-US" sz="2600" dirty="0"/>
              <a:t>Together, the 17 DOE laboratories comprise a preeminent federal research system, providing the Nation with strategic scientific and technological capabilities. The laboratories:</a:t>
            </a:r>
          </a:p>
          <a:p>
            <a:pPr lvl="1"/>
            <a:r>
              <a:rPr lang="en-US" b="1" dirty="0"/>
              <a:t>Execute long-term government scientific and technological missions</a:t>
            </a:r>
            <a:r>
              <a:rPr lang="en-US" dirty="0"/>
              <a:t>, often with complex security, safety, project management, or other operational challenges;</a:t>
            </a:r>
          </a:p>
          <a:p>
            <a:pPr lvl="1"/>
            <a:r>
              <a:rPr lang="en-US" b="1" dirty="0"/>
              <a:t>Develop unique, often multidisciplinary, scientific capabilities </a:t>
            </a:r>
            <a:r>
              <a:rPr lang="en-US" dirty="0"/>
              <a:t>beyond the scope of academic and industrial institutions, to benefit the Nation’s researchers and national strategic priorities; and</a:t>
            </a:r>
          </a:p>
          <a:p>
            <a:pPr lvl="1"/>
            <a:r>
              <a:rPr lang="en-US" b="1" dirty="0"/>
              <a:t>Develop and sustain critical scientific and technical capabilities </a:t>
            </a:r>
            <a:r>
              <a:rPr lang="en-US" dirty="0"/>
              <a:t>to which the government requires assured access.</a:t>
            </a:r>
          </a:p>
          <a:p>
            <a:pPr lvl="1"/>
            <a:endParaRPr lang="en-US" dirty="0"/>
          </a:p>
        </p:txBody>
      </p:sp>
      <p:sp>
        <p:nvSpPr>
          <p:cNvPr id="7" name="Footer Placeholder 6"/>
          <p:cNvSpPr>
            <a:spLocks noGrp="1"/>
          </p:cNvSpPr>
          <p:nvPr>
            <p:ph type="ftr" sz="quarter" idx="11"/>
          </p:nvPr>
        </p:nvSpPr>
        <p:spPr/>
        <p:txBody>
          <a:bodyPr/>
          <a:lstStyle/>
          <a:p>
            <a:r>
              <a:rPr lang="en-US"/>
              <a:t>HEP @ 53rd Annual Users Mtg</a:t>
            </a:r>
            <a:endParaRPr lang="en-US" dirty="0"/>
          </a:p>
        </p:txBody>
      </p:sp>
      <p:sp>
        <p:nvSpPr>
          <p:cNvPr id="8" name="Slide Number Placeholder 7"/>
          <p:cNvSpPr>
            <a:spLocks noGrp="1"/>
          </p:cNvSpPr>
          <p:nvPr>
            <p:ph type="sldNum" sz="quarter" idx="12"/>
          </p:nvPr>
        </p:nvSpPr>
        <p:spPr/>
        <p:txBody>
          <a:bodyPr/>
          <a:lstStyle/>
          <a:p>
            <a:fld id="{26CA2777-A89F-4130-B308-73BB65955918}" type="slidenum">
              <a:rPr lang="en-US" smtClean="0"/>
              <a:pPr/>
              <a:t>98</a:t>
            </a:fld>
            <a:endParaRPr lang="en-US" dirty="0"/>
          </a:p>
        </p:txBody>
      </p:sp>
      <p:pic>
        <p:nvPicPr>
          <p:cNvPr id="2052" name="Picture 4" descr="Fermi National Accelerator Laboratory"/>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892804" y="0"/>
            <a:ext cx="3251199"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ermi National Accelerator Laboratory Lo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92502" y="5916751"/>
            <a:ext cx="2400300" cy="438151"/>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4">
            <a:extLst>
              <a:ext uri="{FF2B5EF4-FFF2-40B4-BE49-F238E27FC236}">
                <a16:creationId xmlns:a16="http://schemas.microsoft.com/office/drawing/2014/main" id="{23A52D9D-BC7E-4EDA-BD0B-EFFB80F2946D}"/>
              </a:ext>
            </a:extLst>
          </p:cNvPr>
          <p:cNvSpPr txBox="1">
            <a:spLocks noChangeArrowheads="1"/>
          </p:cNvSpPr>
          <p:nvPr/>
        </p:nvSpPr>
        <p:spPr bwMode="auto">
          <a:xfrm>
            <a:off x="6058877" y="1852596"/>
            <a:ext cx="3009265" cy="4455461"/>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r>
              <a:rPr lang="en-US" sz="900" b="1" dirty="0">
                <a:ea typeface="MS Mincho" panose="02020609040205080304" pitchFamily="49" charset="-128"/>
                <a:cs typeface="Times New Roman" panose="02020603050405020304" pitchFamily="18" charset="0"/>
              </a:rPr>
              <a:t>Location: </a:t>
            </a:r>
            <a:r>
              <a:rPr lang="en-US" sz="900" dirty="0">
                <a:ea typeface="MS Mincho" panose="02020609040205080304" pitchFamily="49" charset="-128"/>
                <a:cs typeface="Times New Roman" panose="02020603050405020304" pitchFamily="18" charset="0"/>
              </a:rPr>
              <a:t>Batavia, Illinois</a:t>
            </a:r>
            <a:endParaRPr lang="en-US" sz="1100" dirty="0">
              <a:ea typeface="MS Mincho" panose="02020609040205080304" pitchFamily="49" charset="-128"/>
              <a:cs typeface="Times New Roman" panose="02020603050405020304" pitchFamily="18" charset="0"/>
            </a:endParaRPr>
          </a:p>
          <a:p>
            <a:r>
              <a:rPr lang="en-US" sz="900" b="1" dirty="0">
                <a:ea typeface="MS Mincho" panose="02020609040205080304" pitchFamily="49" charset="-128"/>
                <a:cs typeface="Times New Roman" panose="02020603050405020304" pitchFamily="18" charset="0"/>
              </a:rPr>
              <a:t>Type: </a:t>
            </a:r>
            <a:r>
              <a:rPr lang="en-US" sz="900" dirty="0">
                <a:ea typeface="MS Mincho" panose="02020609040205080304" pitchFamily="49" charset="-128"/>
                <a:cs typeface="Times New Roman" panose="02020603050405020304" pitchFamily="18" charset="0"/>
              </a:rPr>
              <a:t>Single-program laboratory</a:t>
            </a:r>
            <a:endParaRPr lang="en-US" sz="1100" dirty="0">
              <a:ea typeface="MS Mincho" panose="02020609040205080304" pitchFamily="49" charset="-128"/>
              <a:cs typeface="Times New Roman" panose="02020603050405020304" pitchFamily="18" charset="0"/>
            </a:endParaRPr>
          </a:p>
          <a:p>
            <a:r>
              <a:rPr lang="en-US" sz="900" b="1" dirty="0">
                <a:ea typeface="MS Mincho" panose="02020609040205080304" pitchFamily="49" charset="-128"/>
                <a:cs typeface="Times New Roman" panose="02020603050405020304" pitchFamily="18" charset="0"/>
              </a:rPr>
              <a:t>Contractor: </a:t>
            </a:r>
            <a:r>
              <a:rPr lang="en-US" sz="900" dirty="0">
                <a:ea typeface="MS Mincho" panose="02020609040205080304" pitchFamily="49" charset="-128"/>
                <a:cs typeface="Times New Roman" panose="02020603050405020304" pitchFamily="18" charset="0"/>
              </a:rPr>
              <a:t>Fermi Research Alliance, LLC</a:t>
            </a:r>
            <a:endParaRPr lang="en-US" sz="1100" dirty="0">
              <a:ea typeface="MS Mincho" panose="02020609040205080304" pitchFamily="49" charset="-128"/>
              <a:cs typeface="Times New Roman" panose="02020603050405020304" pitchFamily="18" charset="0"/>
            </a:endParaRPr>
          </a:p>
          <a:p>
            <a:r>
              <a:rPr lang="en-US" sz="900" b="1" dirty="0">
                <a:ea typeface="MS Mincho" panose="02020609040205080304" pitchFamily="49" charset="-128"/>
                <a:cs typeface="Times New Roman" panose="02020603050405020304" pitchFamily="18" charset="0"/>
              </a:rPr>
              <a:t>Responsible Site Office: </a:t>
            </a:r>
            <a:r>
              <a:rPr lang="en-US" sz="900" dirty="0">
                <a:ea typeface="MS Mincho" panose="02020609040205080304" pitchFamily="49" charset="-128"/>
                <a:cs typeface="Times New Roman" panose="02020603050405020304" pitchFamily="18" charset="0"/>
              </a:rPr>
              <a:t>Fermi Site Office</a:t>
            </a:r>
            <a:endParaRPr lang="en-US" sz="1100" dirty="0">
              <a:ea typeface="MS Mincho" panose="02020609040205080304" pitchFamily="49" charset="-128"/>
              <a:cs typeface="Times New Roman" panose="02020603050405020304" pitchFamily="18" charset="0"/>
            </a:endParaRPr>
          </a:p>
          <a:p>
            <a:r>
              <a:rPr lang="en-US" sz="900" b="1" dirty="0">
                <a:ea typeface="MS Mincho" panose="02020609040205080304" pitchFamily="49" charset="-128"/>
                <a:cs typeface="Times New Roman" panose="02020603050405020304" pitchFamily="18" charset="0"/>
              </a:rPr>
              <a:t>Website: </a:t>
            </a:r>
            <a:r>
              <a:rPr lang="en-US" sz="900" u="sng" dirty="0">
                <a:solidFill>
                  <a:srgbClr val="0000FF"/>
                </a:solidFill>
                <a:ea typeface="MS Mincho" panose="02020609040205080304" pitchFamily="49" charset="-128"/>
                <a:cs typeface="Times New Roman" panose="02020603050405020304" pitchFamily="18" charset="0"/>
                <a:hlinkClick r:id="rId4"/>
              </a:rPr>
              <a:t>https://www.fnal.gov</a:t>
            </a:r>
            <a:endParaRPr lang="en-US" sz="1100" dirty="0">
              <a:ea typeface="MS Mincho" panose="02020609040205080304" pitchFamily="49" charset="-128"/>
              <a:cs typeface="Times New Roman" panose="02020603050405020304" pitchFamily="18" charset="0"/>
            </a:endParaRPr>
          </a:p>
          <a:p>
            <a:r>
              <a:rPr lang="en-US" sz="1100" b="1" dirty="0">
                <a:ea typeface="MS Mincho" panose="02020609040205080304" pitchFamily="49" charset="-128"/>
                <a:cs typeface="Times New Roman" panose="02020603050405020304" pitchFamily="18" charset="0"/>
              </a:rPr>
              <a:t> </a:t>
            </a:r>
            <a:endParaRPr lang="en-US" sz="1100" dirty="0">
              <a:ea typeface="MS Mincho" panose="02020609040205080304" pitchFamily="49" charset="-128"/>
              <a:cs typeface="Times New Roman" panose="02020603050405020304" pitchFamily="18" charset="0"/>
            </a:endParaRPr>
          </a:p>
          <a:p>
            <a:r>
              <a:rPr lang="en-US" sz="1100" b="1" u="sng" dirty="0">
                <a:solidFill>
                  <a:srgbClr val="0000FF"/>
                </a:solidFill>
                <a:ea typeface="MS Mincho" panose="02020609040205080304" pitchFamily="49" charset="-128"/>
                <a:cs typeface="Times New Roman" panose="02020603050405020304" pitchFamily="18" charset="0"/>
              </a:rPr>
              <a:t>Physical Assets:</a:t>
            </a:r>
            <a:endParaRPr lang="en-US" sz="1100" dirty="0">
              <a:ea typeface="MS Mincho" panose="02020609040205080304" pitchFamily="49" charset="-128"/>
              <a:cs typeface="Times New Roman" panose="02020603050405020304" pitchFamily="18" charset="0"/>
            </a:endParaRPr>
          </a:p>
          <a:p>
            <a:pPr marL="114300" indent="-114300">
              <a:tabLst>
                <a:tab pos="-3886200" algn="l"/>
              </a:tabLst>
            </a:pPr>
            <a:r>
              <a:rPr lang="en-US" sz="900" dirty="0">
                <a:ea typeface="MS Mincho" panose="02020609040205080304" pitchFamily="49" charset="-128"/>
                <a:cs typeface="Times New Roman" panose="02020603050405020304" pitchFamily="18" charset="0"/>
              </a:rPr>
              <a:t>6,800 acres </a:t>
            </a:r>
            <a:r>
              <a:rPr lang="en-US" sz="900" dirty="0">
                <a:solidFill>
                  <a:srgbClr val="000000"/>
                </a:solidFill>
                <a:ea typeface="MS Mincho" panose="02020609040205080304" pitchFamily="49" charset="-128"/>
                <a:cs typeface="Times New Roman" panose="02020603050405020304" pitchFamily="18" charset="0"/>
              </a:rPr>
              <a:t>and </a:t>
            </a:r>
            <a:r>
              <a:rPr lang="en-US" sz="900" dirty="0">
                <a:ea typeface="MS Mincho" panose="02020609040205080304" pitchFamily="49" charset="-128"/>
                <a:cs typeface="Times New Roman" panose="02020603050405020304" pitchFamily="18" charset="0"/>
              </a:rPr>
              <a:t>365</a:t>
            </a:r>
            <a:r>
              <a:rPr lang="en-US" sz="900" dirty="0">
                <a:solidFill>
                  <a:srgbClr val="FF0000"/>
                </a:solidFill>
                <a:ea typeface="MS Mincho" panose="02020609040205080304" pitchFamily="49" charset="-128"/>
                <a:cs typeface="Times New Roman" panose="02020603050405020304" pitchFamily="18" charset="0"/>
              </a:rPr>
              <a:t> </a:t>
            </a:r>
            <a:r>
              <a:rPr lang="en-US" sz="900" dirty="0">
                <a:solidFill>
                  <a:srgbClr val="000000"/>
                </a:solidFill>
                <a:ea typeface="MS Mincho" panose="02020609040205080304" pitchFamily="49" charset="-128"/>
                <a:cs typeface="Times New Roman" panose="02020603050405020304" pitchFamily="18" charset="0"/>
              </a:rPr>
              <a:t>buildings</a:t>
            </a:r>
            <a:endParaRPr lang="en-US" sz="1100" dirty="0">
              <a:ea typeface="MS Mincho" panose="02020609040205080304" pitchFamily="49" charset="-128"/>
              <a:cs typeface="Times New Roman" panose="02020603050405020304" pitchFamily="18" charset="0"/>
            </a:endParaRPr>
          </a:p>
          <a:p>
            <a:pPr marL="114300" indent="-114300">
              <a:tabLst>
                <a:tab pos="-3886200" algn="l"/>
              </a:tabLst>
            </a:pPr>
            <a:r>
              <a:rPr lang="en-US" sz="900" dirty="0">
                <a:ea typeface="MS Mincho" panose="02020609040205080304" pitchFamily="49" charset="-128"/>
                <a:cs typeface="Times New Roman" panose="02020603050405020304" pitchFamily="18" charset="0"/>
              </a:rPr>
              <a:t>2.4 million GSF in buildings</a:t>
            </a:r>
            <a:endParaRPr lang="en-US" sz="1100" dirty="0">
              <a:ea typeface="MS Mincho" panose="02020609040205080304" pitchFamily="49" charset="-128"/>
              <a:cs typeface="Times New Roman" panose="02020603050405020304" pitchFamily="18" charset="0"/>
            </a:endParaRPr>
          </a:p>
          <a:p>
            <a:pPr marL="114300" indent="-114300">
              <a:tabLst>
                <a:tab pos="-3886200" algn="l"/>
              </a:tabLst>
            </a:pPr>
            <a:r>
              <a:rPr lang="en-US" sz="900" dirty="0">
                <a:ea typeface="MS Mincho" panose="02020609040205080304" pitchFamily="49" charset="-128"/>
                <a:cs typeface="Times New Roman" panose="02020603050405020304" pitchFamily="18" charset="0"/>
              </a:rPr>
              <a:t>Replacement Plant Value: $2.44B</a:t>
            </a:r>
            <a:endParaRPr lang="en-US" sz="1100" dirty="0">
              <a:ea typeface="MS Mincho" panose="02020609040205080304" pitchFamily="49" charset="-128"/>
              <a:cs typeface="Times New Roman" panose="02020603050405020304" pitchFamily="18" charset="0"/>
            </a:endParaRPr>
          </a:p>
          <a:p>
            <a:pPr marL="114300" indent="-114300">
              <a:tabLst>
                <a:tab pos="-3886200" algn="l"/>
              </a:tabLst>
            </a:pPr>
            <a:r>
              <a:rPr lang="en-US" sz="900" dirty="0">
                <a:ea typeface="MS Mincho" panose="02020609040205080304" pitchFamily="49" charset="-128"/>
                <a:cs typeface="Times New Roman" panose="02020603050405020304" pitchFamily="18" charset="0"/>
              </a:rPr>
              <a:t>28,913 GSF in 10 Excess Facilities</a:t>
            </a:r>
            <a:endParaRPr lang="en-US" sz="1100" dirty="0">
              <a:ea typeface="MS Mincho" panose="02020609040205080304" pitchFamily="49" charset="-128"/>
              <a:cs typeface="Times New Roman" panose="02020603050405020304" pitchFamily="18" charset="0"/>
            </a:endParaRPr>
          </a:p>
          <a:p>
            <a:pPr marL="114300" indent="-114300">
              <a:tabLst>
                <a:tab pos="-3886200" algn="l"/>
              </a:tabLst>
            </a:pPr>
            <a:r>
              <a:rPr lang="en-US" sz="900" dirty="0">
                <a:ea typeface="MS Mincho" panose="02020609040205080304" pitchFamily="49" charset="-128"/>
                <a:cs typeface="Times New Roman" panose="02020603050405020304" pitchFamily="18" charset="0"/>
              </a:rPr>
              <a:t>22,155 GSF in Leased Facilities</a:t>
            </a:r>
            <a:endParaRPr lang="en-US" sz="1100" dirty="0">
              <a:ea typeface="MS Mincho" panose="02020609040205080304" pitchFamily="49" charset="-128"/>
              <a:cs typeface="Times New Roman" panose="02020603050405020304" pitchFamily="18" charset="0"/>
            </a:endParaRPr>
          </a:p>
          <a:p>
            <a:r>
              <a:rPr lang="en-US" sz="900" dirty="0">
                <a:ea typeface="MS Mincho" panose="02020609040205080304" pitchFamily="49" charset="-128"/>
                <a:cs typeface="Times New Roman" panose="02020603050405020304" pitchFamily="18" charset="0"/>
              </a:rPr>
              <a:t> </a:t>
            </a:r>
            <a:endParaRPr lang="en-US" sz="1100" dirty="0">
              <a:ea typeface="MS Mincho" panose="02020609040205080304" pitchFamily="49" charset="-128"/>
              <a:cs typeface="Times New Roman" panose="02020603050405020304" pitchFamily="18" charset="0"/>
            </a:endParaRPr>
          </a:p>
          <a:p>
            <a:r>
              <a:rPr lang="en-US" sz="1100" b="1" u="sng" dirty="0">
                <a:solidFill>
                  <a:srgbClr val="0000FF"/>
                </a:solidFill>
                <a:ea typeface="MS Mincho" panose="02020609040205080304" pitchFamily="49" charset="-128"/>
                <a:cs typeface="Times New Roman" panose="02020603050405020304" pitchFamily="18" charset="0"/>
              </a:rPr>
              <a:t>Human Capital: </a:t>
            </a:r>
            <a:endParaRPr lang="en-US" sz="1100" dirty="0">
              <a:ea typeface="MS Mincho" panose="02020609040205080304" pitchFamily="49" charset="-128"/>
              <a:cs typeface="Times New Roman" panose="02020603050405020304" pitchFamily="18" charset="0"/>
            </a:endParaRPr>
          </a:p>
          <a:p>
            <a:pPr marL="114300" indent="-114300">
              <a:tabLst>
                <a:tab pos="-3429000" algn="l"/>
              </a:tabLst>
            </a:pPr>
            <a:r>
              <a:rPr lang="en-US" sz="900" dirty="0">
                <a:ea typeface="MS Mincho" panose="02020609040205080304" pitchFamily="49" charset="-128"/>
                <a:cs typeface="Times New Roman" panose="02020603050405020304" pitchFamily="18" charset="0"/>
              </a:rPr>
              <a:t>1,810 Full Time Equivalent Employees (FTEs)</a:t>
            </a:r>
            <a:endParaRPr lang="en-US" sz="1100" dirty="0">
              <a:ea typeface="MS Mincho" panose="02020609040205080304" pitchFamily="49" charset="-128"/>
              <a:cs typeface="Times New Roman" panose="02020603050405020304" pitchFamily="18" charset="0"/>
            </a:endParaRPr>
          </a:p>
          <a:p>
            <a:pPr marL="114300" indent="-114300">
              <a:tabLst>
                <a:tab pos="-3429000" algn="l"/>
              </a:tabLst>
            </a:pPr>
            <a:r>
              <a:rPr lang="en-US" sz="900" dirty="0">
                <a:ea typeface="MS Mincho" panose="02020609040205080304" pitchFamily="49" charset="-128"/>
                <a:cs typeface="Times New Roman" panose="02020603050405020304" pitchFamily="18" charset="0"/>
              </a:rPr>
              <a:t>22 Joint faculty</a:t>
            </a:r>
            <a:endParaRPr lang="en-US" sz="1100" dirty="0">
              <a:ea typeface="MS Mincho" panose="02020609040205080304" pitchFamily="49" charset="-128"/>
              <a:cs typeface="Times New Roman" panose="02020603050405020304" pitchFamily="18" charset="0"/>
            </a:endParaRPr>
          </a:p>
          <a:p>
            <a:pPr marL="114300" indent="-114300">
              <a:tabLst>
                <a:tab pos="-3429000" algn="l"/>
              </a:tabLst>
            </a:pPr>
            <a:r>
              <a:rPr lang="en-US" sz="900" dirty="0">
                <a:ea typeface="MS Mincho" panose="02020609040205080304" pitchFamily="49" charset="-128"/>
                <a:cs typeface="Times New Roman" panose="02020603050405020304" pitchFamily="18" charset="0"/>
              </a:rPr>
              <a:t>95 Postdoctoral Researchers</a:t>
            </a:r>
            <a:endParaRPr lang="en-US" sz="1100" dirty="0">
              <a:ea typeface="MS Mincho" panose="02020609040205080304" pitchFamily="49" charset="-128"/>
              <a:cs typeface="Times New Roman" panose="02020603050405020304" pitchFamily="18" charset="0"/>
            </a:endParaRPr>
          </a:p>
          <a:p>
            <a:pPr marL="114300" indent="-114300">
              <a:tabLst>
                <a:tab pos="-3429000" algn="l"/>
              </a:tabLst>
            </a:pPr>
            <a:r>
              <a:rPr lang="en-US" sz="900" dirty="0">
                <a:ea typeface="MS Mincho" panose="02020609040205080304" pitchFamily="49" charset="-128"/>
                <a:cs typeface="Times New Roman" panose="02020603050405020304" pitchFamily="18" charset="0"/>
              </a:rPr>
              <a:t>65 Undergraduate Students</a:t>
            </a:r>
            <a:endParaRPr lang="en-US" sz="1100" dirty="0">
              <a:ea typeface="MS Mincho" panose="02020609040205080304" pitchFamily="49" charset="-128"/>
              <a:cs typeface="Times New Roman" panose="02020603050405020304" pitchFamily="18" charset="0"/>
            </a:endParaRPr>
          </a:p>
          <a:p>
            <a:pPr marL="114300" indent="-114300">
              <a:tabLst>
                <a:tab pos="-3429000" algn="l"/>
              </a:tabLst>
            </a:pPr>
            <a:r>
              <a:rPr lang="en-US" sz="900" dirty="0">
                <a:ea typeface="MS Mincho" panose="02020609040205080304" pitchFamily="49" charset="-128"/>
                <a:cs typeface="Times New Roman" panose="02020603050405020304" pitchFamily="18" charset="0"/>
              </a:rPr>
              <a:t>30 Graduate Students</a:t>
            </a:r>
            <a:endParaRPr lang="en-US" sz="1100" dirty="0">
              <a:ea typeface="MS Mincho" panose="02020609040205080304" pitchFamily="49" charset="-128"/>
              <a:cs typeface="Times New Roman" panose="02020603050405020304" pitchFamily="18" charset="0"/>
            </a:endParaRPr>
          </a:p>
          <a:p>
            <a:pPr marL="114300" indent="-114300">
              <a:tabLst>
                <a:tab pos="-3429000" algn="l"/>
              </a:tabLst>
            </a:pPr>
            <a:r>
              <a:rPr lang="en-US" sz="900" dirty="0">
                <a:ea typeface="MS Mincho" panose="02020609040205080304" pitchFamily="49" charset="-128"/>
                <a:cs typeface="Times New Roman" panose="02020603050405020304" pitchFamily="18" charset="0"/>
              </a:rPr>
              <a:t>3,746 Facility Users</a:t>
            </a:r>
            <a:endParaRPr lang="en-US" sz="1100" dirty="0">
              <a:ea typeface="MS Mincho" panose="02020609040205080304" pitchFamily="49" charset="-128"/>
              <a:cs typeface="Times New Roman" panose="02020603050405020304" pitchFamily="18" charset="0"/>
            </a:endParaRPr>
          </a:p>
          <a:p>
            <a:pPr marL="114300" indent="-114300">
              <a:tabLst>
                <a:tab pos="-3429000" algn="l"/>
              </a:tabLst>
            </a:pPr>
            <a:r>
              <a:rPr lang="en-US" sz="900" dirty="0">
                <a:ea typeface="MS Mincho" panose="02020609040205080304" pitchFamily="49" charset="-128"/>
                <a:cs typeface="Times New Roman" panose="02020603050405020304" pitchFamily="18" charset="0"/>
              </a:rPr>
              <a:t>7 Visiting Scientists</a:t>
            </a:r>
            <a:endParaRPr lang="en-US" sz="1100" dirty="0">
              <a:ea typeface="MS Mincho" panose="02020609040205080304" pitchFamily="49" charset="-128"/>
              <a:cs typeface="Times New Roman" panose="02020603050405020304" pitchFamily="18" charset="0"/>
            </a:endParaRPr>
          </a:p>
          <a:p>
            <a:pPr marL="114300"/>
            <a:r>
              <a:rPr lang="en-US" sz="900" dirty="0">
                <a:ea typeface="MS Mincho" panose="02020609040205080304" pitchFamily="49" charset="-128"/>
                <a:cs typeface="Times New Roman" panose="02020603050405020304" pitchFamily="18" charset="0"/>
              </a:rPr>
              <a:t> </a:t>
            </a:r>
            <a:endParaRPr lang="en-US" sz="1100" dirty="0">
              <a:ea typeface="MS Mincho" panose="02020609040205080304" pitchFamily="49" charset="-128"/>
              <a:cs typeface="Times New Roman" panose="02020603050405020304" pitchFamily="18" charset="0"/>
            </a:endParaRPr>
          </a:p>
          <a:p>
            <a:r>
              <a:rPr lang="en-US" sz="1100" b="1" dirty="0">
                <a:ea typeface="MS Mincho" panose="02020609040205080304" pitchFamily="49" charset="-128"/>
                <a:cs typeface="Times New Roman" panose="02020603050405020304" pitchFamily="18" charset="0"/>
              </a:rPr>
              <a:t>FY 2019 Costs by Funding Source:</a:t>
            </a:r>
            <a:r>
              <a:rPr lang="en-US" sz="1100" i="1" dirty="0">
                <a:ea typeface="MS Mincho" panose="02020609040205080304" pitchFamily="49" charset="-128"/>
                <a:cs typeface="Times New Roman" panose="02020603050405020304" pitchFamily="18" charset="0"/>
              </a:rPr>
              <a:t> </a:t>
            </a:r>
            <a:endParaRPr lang="en-US" sz="1100" dirty="0">
              <a:ea typeface="MS Mincho" panose="02020609040205080304" pitchFamily="49" charset="-128"/>
              <a:cs typeface="Times New Roman" panose="02020603050405020304" pitchFamily="18" charset="0"/>
            </a:endParaRPr>
          </a:p>
          <a:p>
            <a:r>
              <a:rPr lang="en-US" sz="1100" i="1" dirty="0">
                <a:ea typeface="MS Mincho" panose="02020609040205080304" pitchFamily="49" charset="-128"/>
                <a:cs typeface="Times New Roman" panose="02020603050405020304" pitchFamily="18" charset="0"/>
              </a:rPr>
              <a:t>(Cost Data in $M):</a:t>
            </a:r>
            <a:endParaRPr lang="en-US" sz="1100" dirty="0">
              <a:ea typeface="MS Mincho" panose="02020609040205080304" pitchFamily="49" charset="-128"/>
              <a:cs typeface="Times New Roman" panose="02020603050405020304" pitchFamily="18" charset="0"/>
            </a:endParaRPr>
          </a:p>
          <a:p>
            <a:r>
              <a:rPr lang="en-US" sz="900" b="1" dirty="0">
                <a:ea typeface="MS Mincho" panose="02020609040205080304" pitchFamily="49" charset="-128"/>
                <a:cs typeface="Times New Roman" panose="02020603050405020304" pitchFamily="18" charset="0"/>
              </a:rPr>
              <a:t> </a:t>
            </a:r>
            <a:endParaRPr lang="en-US" sz="1100" dirty="0">
              <a:ea typeface="MS Mincho" panose="02020609040205080304" pitchFamily="49" charset="-128"/>
              <a:cs typeface="Times New Roman" panose="02020603050405020304" pitchFamily="18" charset="0"/>
            </a:endParaRPr>
          </a:p>
          <a:p>
            <a:r>
              <a:rPr lang="en-US" sz="900" b="1" dirty="0">
                <a:ea typeface="MS Mincho" panose="02020609040205080304" pitchFamily="49" charset="-128"/>
                <a:cs typeface="Times New Roman" panose="02020603050405020304" pitchFamily="18" charset="0"/>
              </a:rPr>
              <a:t>Lab Operating Costs:  </a:t>
            </a:r>
            <a:r>
              <a:rPr lang="en-US" sz="900" dirty="0">
                <a:solidFill>
                  <a:srgbClr val="000000"/>
                </a:solidFill>
                <a:ea typeface="MS Mincho" panose="02020609040205080304" pitchFamily="49" charset="-128"/>
                <a:cs typeface="Times New Roman" panose="02020603050405020304" pitchFamily="18" charset="0"/>
              </a:rPr>
              <a:t>$491.64M</a:t>
            </a:r>
            <a:endParaRPr lang="en-US" sz="1100" dirty="0">
              <a:ea typeface="MS Mincho" panose="02020609040205080304" pitchFamily="49" charset="-128"/>
              <a:cs typeface="Times New Roman" panose="02020603050405020304" pitchFamily="18" charset="0"/>
            </a:endParaRPr>
          </a:p>
          <a:p>
            <a:r>
              <a:rPr lang="en-US" sz="900" b="1" dirty="0">
                <a:ea typeface="MS Mincho" panose="02020609040205080304" pitchFamily="49" charset="-128"/>
                <a:cs typeface="Times New Roman" panose="02020603050405020304" pitchFamily="18" charset="0"/>
              </a:rPr>
              <a:t>DOE Costs: </a:t>
            </a:r>
            <a:r>
              <a:rPr lang="en-US" sz="900" dirty="0">
                <a:ea typeface="MS Mincho" panose="02020609040205080304" pitchFamily="49" charset="-128"/>
                <a:cs typeface="Times New Roman" panose="02020603050405020304" pitchFamily="18" charset="0"/>
              </a:rPr>
              <a:t>$</a:t>
            </a:r>
            <a:r>
              <a:rPr lang="en-US" sz="900" dirty="0">
                <a:solidFill>
                  <a:srgbClr val="000000"/>
                </a:solidFill>
                <a:ea typeface="MS Mincho" panose="02020609040205080304" pitchFamily="49" charset="-128"/>
                <a:cs typeface="Times New Roman" panose="02020603050405020304" pitchFamily="18" charset="0"/>
              </a:rPr>
              <a:t>490.12M</a:t>
            </a:r>
            <a:endParaRPr lang="en-US" sz="1100" dirty="0">
              <a:ea typeface="MS Mincho" panose="02020609040205080304" pitchFamily="49" charset="-128"/>
              <a:cs typeface="Times New Roman" panose="02020603050405020304" pitchFamily="18" charset="0"/>
            </a:endParaRPr>
          </a:p>
          <a:p>
            <a:r>
              <a:rPr lang="en-US" sz="900" b="1" dirty="0">
                <a:ea typeface="MS Mincho" panose="02020609040205080304" pitchFamily="49" charset="-128"/>
                <a:cs typeface="Times New Roman" panose="02020603050405020304" pitchFamily="18" charset="0"/>
              </a:rPr>
              <a:t>SPP (Non-DOE/Non-DHS) Costs: </a:t>
            </a:r>
            <a:r>
              <a:rPr lang="en-US" sz="900" dirty="0">
                <a:solidFill>
                  <a:srgbClr val="000000"/>
                </a:solidFill>
                <a:ea typeface="MS Mincho" panose="02020609040205080304" pitchFamily="49" charset="-128"/>
                <a:cs typeface="Times New Roman" panose="02020603050405020304" pitchFamily="18" charset="0"/>
              </a:rPr>
              <a:t>$1.51M</a:t>
            </a:r>
            <a:endParaRPr lang="en-US" sz="1100" dirty="0">
              <a:ea typeface="MS Mincho" panose="02020609040205080304" pitchFamily="49" charset="-128"/>
              <a:cs typeface="Times New Roman" panose="02020603050405020304" pitchFamily="18" charset="0"/>
            </a:endParaRPr>
          </a:p>
          <a:p>
            <a:r>
              <a:rPr lang="en-US" sz="900" b="1" dirty="0">
                <a:ea typeface="MS Mincho" panose="02020609040205080304" pitchFamily="49" charset="-128"/>
                <a:cs typeface="Times New Roman" panose="02020603050405020304" pitchFamily="18" charset="0"/>
              </a:rPr>
              <a:t>SPP as % Total Lab Operating Costs:</a:t>
            </a:r>
            <a:r>
              <a:rPr lang="en-US" sz="900" dirty="0">
                <a:ea typeface="MS Mincho" panose="02020609040205080304" pitchFamily="49" charset="-128"/>
                <a:cs typeface="Times New Roman" panose="02020603050405020304" pitchFamily="18" charset="0"/>
              </a:rPr>
              <a:t> </a:t>
            </a:r>
            <a:r>
              <a:rPr lang="en-US" sz="900" dirty="0">
                <a:solidFill>
                  <a:srgbClr val="000000"/>
                </a:solidFill>
                <a:ea typeface="MS Mincho" panose="02020609040205080304" pitchFamily="49" charset="-128"/>
                <a:cs typeface="Times New Roman" panose="02020603050405020304" pitchFamily="18" charset="0"/>
              </a:rPr>
              <a:t>0.3%</a:t>
            </a:r>
            <a:r>
              <a:rPr lang="en-US" sz="900" dirty="0">
                <a:ea typeface="MS Mincho" panose="02020609040205080304" pitchFamily="49" charset="-128"/>
                <a:cs typeface="Times New Roman" panose="02020603050405020304" pitchFamily="18" charset="0"/>
              </a:rPr>
              <a:t> </a:t>
            </a:r>
            <a:endParaRPr lang="en-US" sz="1100" dirty="0">
              <a:ea typeface="MS Mincho" panose="02020609040205080304" pitchFamily="49" charset="-128"/>
              <a:cs typeface="Times New Roman" panose="02020603050405020304" pitchFamily="18" charset="0"/>
            </a:endParaRPr>
          </a:p>
          <a:p>
            <a:pPr>
              <a:spcAft>
                <a:spcPts val="600"/>
              </a:spcAft>
            </a:pPr>
            <a:r>
              <a:rPr lang="en-US" sz="1100" dirty="0">
                <a:latin typeface="Calibri" panose="020F0502020204030204" pitchFamily="34" charset="0"/>
                <a:ea typeface="MS Mincho" panose="02020609040205080304" pitchFamily="49" charset="-128"/>
                <a:cs typeface="Times New Roman" panose="02020603050405020304" pitchFamily="18" charset="0"/>
              </a:rPr>
              <a:t> </a:t>
            </a:r>
          </a:p>
        </p:txBody>
      </p:sp>
      <p:sp>
        <p:nvSpPr>
          <p:cNvPr id="4" name="Date Placeholder 3">
            <a:extLst>
              <a:ext uri="{FF2B5EF4-FFF2-40B4-BE49-F238E27FC236}">
                <a16:creationId xmlns:a16="http://schemas.microsoft.com/office/drawing/2014/main" id="{4412D035-72D1-4A3F-8B2A-B239E1EF5BCC}"/>
              </a:ext>
            </a:extLst>
          </p:cNvPr>
          <p:cNvSpPr>
            <a:spLocks noGrp="1"/>
          </p:cNvSpPr>
          <p:nvPr>
            <p:ph type="dt" sz="half" idx="10"/>
          </p:nvPr>
        </p:nvSpPr>
        <p:spPr/>
        <p:txBody>
          <a:bodyPr/>
          <a:lstStyle/>
          <a:p>
            <a:r>
              <a:rPr lang="en-US"/>
              <a:t>12 August 2020</a:t>
            </a:r>
            <a:endParaRPr lang="en-US" dirty="0"/>
          </a:p>
        </p:txBody>
      </p:sp>
    </p:spTree>
    <p:extLst>
      <p:ext uri="{BB962C8B-B14F-4D97-AF65-F5344CB8AC3E}">
        <p14:creationId xmlns:p14="http://schemas.microsoft.com/office/powerpoint/2010/main" val="231823995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1D9FE-0586-47C2-9ABD-471665F43AB5}"/>
              </a:ext>
            </a:extLst>
          </p:cNvPr>
          <p:cNvSpPr>
            <a:spLocks noGrp="1"/>
          </p:cNvSpPr>
          <p:nvPr>
            <p:ph type="title"/>
          </p:nvPr>
        </p:nvSpPr>
        <p:spPr/>
        <p:txBody>
          <a:bodyPr>
            <a:normAutofit fontScale="90000"/>
          </a:bodyPr>
          <a:lstStyle/>
          <a:p>
            <a:r>
              <a:rPr lang="en-US" b="1" dirty="0">
                <a:cs typeface="Arial" pitchFamily="34" charset="0"/>
              </a:rPr>
              <a:t>Office of Science oversees 10 of 17 DOE National</a:t>
            </a:r>
            <a:endParaRPr lang="en-US" dirty="0"/>
          </a:p>
        </p:txBody>
      </p:sp>
      <p:sp>
        <p:nvSpPr>
          <p:cNvPr id="3" name="Content Placeholder 2">
            <a:extLst>
              <a:ext uri="{FF2B5EF4-FFF2-40B4-BE49-F238E27FC236}">
                <a16:creationId xmlns:a16="http://schemas.microsoft.com/office/drawing/2014/main" id="{AB247EE3-2220-412C-9E41-F4C89BF3777D}"/>
              </a:ext>
            </a:extLst>
          </p:cNvPr>
          <p:cNvSpPr>
            <a:spLocks noGrp="1"/>
          </p:cNvSpPr>
          <p:nvPr>
            <p:ph idx="1"/>
          </p:nvPr>
        </p:nvSpPr>
        <p:spPr/>
        <p:txBody>
          <a:bodyPr/>
          <a:lstStyle/>
          <a:p>
            <a:endParaRPr lang="en-US" dirty="0"/>
          </a:p>
        </p:txBody>
      </p:sp>
      <p:grpSp>
        <p:nvGrpSpPr>
          <p:cNvPr id="7" name="Group 6">
            <a:extLst>
              <a:ext uri="{FF2B5EF4-FFF2-40B4-BE49-F238E27FC236}">
                <a16:creationId xmlns:a16="http://schemas.microsoft.com/office/drawing/2014/main" id="{F5143840-3ED5-4ABF-8FAB-2DE51DA02C73}"/>
              </a:ext>
            </a:extLst>
          </p:cNvPr>
          <p:cNvGrpSpPr/>
          <p:nvPr/>
        </p:nvGrpSpPr>
        <p:grpSpPr>
          <a:xfrm>
            <a:off x="-157654" y="901658"/>
            <a:ext cx="9301655" cy="5955474"/>
            <a:chOff x="1524000" y="841999"/>
            <a:chExt cx="9144000" cy="6008176"/>
          </a:xfrm>
        </p:grpSpPr>
        <p:sp>
          <p:nvSpPr>
            <p:cNvPr id="8" name="Rectangle 7">
              <a:extLst>
                <a:ext uri="{FF2B5EF4-FFF2-40B4-BE49-F238E27FC236}">
                  <a16:creationId xmlns:a16="http://schemas.microsoft.com/office/drawing/2014/main" id="{471E525D-1741-45DF-AC27-532F3B6FDEFC}"/>
                </a:ext>
              </a:extLst>
            </p:cNvPr>
            <p:cNvSpPr/>
            <p:nvPr/>
          </p:nvSpPr>
          <p:spPr>
            <a:xfrm>
              <a:off x="1524000" y="6317070"/>
              <a:ext cx="9144000" cy="533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rtlCol="0" anchor="ctr"/>
            <a:lstStyle/>
            <a:p>
              <a:pPr algn="ctr" fontAlgn="base">
                <a:spcBef>
                  <a:spcPct val="0"/>
                </a:spcBef>
                <a:spcAft>
                  <a:spcPct val="0"/>
                </a:spcAft>
              </a:pPr>
              <a:endParaRPr lang="en-US" sz="1350">
                <a:solidFill>
                  <a:prstClr val="white"/>
                </a:solidFill>
              </a:endParaRPr>
            </a:p>
          </p:txBody>
        </p:sp>
        <p:pic>
          <p:nvPicPr>
            <p:cNvPr id="9" name="Picture 2">
              <a:extLst>
                <a:ext uri="{FF2B5EF4-FFF2-40B4-BE49-F238E27FC236}">
                  <a16:creationId xmlns:a16="http://schemas.microsoft.com/office/drawing/2014/main" id="{7BFBCC64-324D-45B6-80D1-0D286EF308C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80912" y="841999"/>
              <a:ext cx="8846197" cy="291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a:extLst>
                <a:ext uri="{FF2B5EF4-FFF2-40B4-BE49-F238E27FC236}">
                  <a16:creationId xmlns:a16="http://schemas.microsoft.com/office/drawing/2014/main" id="{F0426D6A-D183-4F0A-AA77-862ACF79B83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65075" y="3838734"/>
              <a:ext cx="8864496" cy="2928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a:extLst>
                <a:ext uri="{FF2B5EF4-FFF2-40B4-BE49-F238E27FC236}">
                  <a16:creationId xmlns:a16="http://schemas.microsoft.com/office/drawing/2014/main" id="{D39A9AFC-91C4-429D-A4EA-2849C3B36FCF}"/>
                </a:ext>
              </a:extLst>
            </p:cNvPr>
            <p:cNvSpPr/>
            <p:nvPr/>
          </p:nvSpPr>
          <p:spPr>
            <a:xfrm>
              <a:off x="1826179" y="871822"/>
              <a:ext cx="1319780" cy="705628"/>
            </a:xfrm>
            <a:prstGeom prst="rect">
              <a:avLst/>
            </a:prstGeom>
            <a:solidFill>
              <a:srgbClr val="C6C5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rtlCol="0" anchor="ctr"/>
            <a:lstStyle/>
            <a:p>
              <a:pPr algn="ctr" fontAlgn="base">
                <a:spcBef>
                  <a:spcPct val="0"/>
                </a:spcBef>
                <a:spcAft>
                  <a:spcPct val="0"/>
                </a:spcAft>
              </a:pPr>
              <a:endParaRPr lang="en-US" sz="1350">
                <a:solidFill>
                  <a:prstClr val="white"/>
                </a:solidFill>
              </a:endParaRPr>
            </a:p>
          </p:txBody>
        </p:sp>
        <p:pic>
          <p:nvPicPr>
            <p:cNvPr id="12" name="Picture 11">
              <a:extLst>
                <a:ext uri="{FF2B5EF4-FFF2-40B4-BE49-F238E27FC236}">
                  <a16:creationId xmlns:a16="http://schemas.microsoft.com/office/drawing/2014/main" id="{46496C23-3B0D-4EEE-B056-07DF584AAD1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86222" y="894191"/>
              <a:ext cx="869368" cy="654057"/>
            </a:xfrm>
            <a:prstGeom prst="rect">
              <a:avLst/>
            </a:prstGeom>
          </p:spPr>
        </p:pic>
        <p:sp>
          <p:nvSpPr>
            <p:cNvPr id="13" name="Rectangle 12">
              <a:extLst>
                <a:ext uri="{FF2B5EF4-FFF2-40B4-BE49-F238E27FC236}">
                  <a16:creationId xmlns:a16="http://schemas.microsoft.com/office/drawing/2014/main" id="{79BF9427-0DE1-4FC1-B058-2D5AE818B513}"/>
                </a:ext>
              </a:extLst>
            </p:cNvPr>
            <p:cNvSpPr/>
            <p:nvPr/>
          </p:nvSpPr>
          <p:spPr>
            <a:xfrm>
              <a:off x="1703279" y="5847822"/>
              <a:ext cx="1599264" cy="813199"/>
            </a:xfrm>
            <a:prstGeom prst="rect">
              <a:avLst/>
            </a:prstGeom>
            <a:solidFill>
              <a:srgbClr val="C6C5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rtlCol="0" anchor="ctr"/>
            <a:lstStyle/>
            <a:p>
              <a:pPr algn="ctr" fontAlgn="base">
                <a:spcBef>
                  <a:spcPct val="0"/>
                </a:spcBef>
                <a:spcAft>
                  <a:spcPct val="0"/>
                </a:spcAft>
              </a:pPr>
              <a:endParaRPr lang="en-US" sz="1350">
                <a:solidFill>
                  <a:prstClr val="white"/>
                </a:solidFill>
              </a:endParaRPr>
            </a:p>
          </p:txBody>
        </p:sp>
        <p:sp>
          <p:nvSpPr>
            <p:cNvPr id="14" name="Rectangle 13">
              <a:extLst>
                <a:ext uri="{FF2B5EF4-FFF2-40B4-BE49-F238E27FC236}">
                  <a16:creationId xmlns:a16="http://schemas.microsoft.com/office/drawing/2014/main" id="{0814FF8C-02EA-410F-8172-F84734FDE5B6}"/>
                </a:ext>
              </a:extLst>
            </p:cNvPr>
            <p:cNvSpPr/>
            <p:nvPr/>
          </p:nvSpPr>
          <p:spPr>
            <a:xfrm>
              <a:off x="3482553" y="5847822"/>
              <a:ext cx="1599264" cy="813199"/>
            </a:xfrm>
            <a:prstGeom prst="rect">
              <a:avLst/>
            </a:prstGeom>
            <a:solidFill>
              <a:srgbClr val="C6C5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rtlCol="0" anchor="ctr"/>
            <a:lstStyle/>
            <a:p>
              <a:pPr algn="ctr" fontAlgn="base">
                <a:spcBef>
                  <a:spcPct val="0"/>
                </a:spcBef>
                <a:spcAft>
                  <a:spcPct val="0"/>
                </a:spcAft>
              </a:pPr>
              <a:endParaRPr lang="en-US" sz="1350">
                <a:solidFill>
                  <a:prstClr val="white"/>
                </a:solidFill>
              </a:endParaRPr>
            </a:p>
          </p:txBody>
        </p:sp>
        <p:sp>
          <p:nvSpPr>
            <p:cNvPr id="15" name="Rectangle 14">
              <a:extLst>
                <a:ext uri="{FF2B5EF4-FFF2-40B4-BE49-F238E27FC236}">
                  <a16:creationId xmlns:a16="http://schemas.microsoft.com/office/drawing/2014/main" id="{146BA75E-EE71-401D-A403-E78466E46BE5}"/>
                </a:ext>
              </a:extLst>
            </p:cNvPr>
            <p:cNvSpPr/>
            <p:nvPr/>
          </p:nvSpPr>
          <p:spPr>
            <a:xfrm>
              <a:off x="5282182" y="5847822"/>
              <a:ext cx="1599264" cy="813199"/>
            </a:xfrm>
            <a:prstGeom prst="rect">
              <a:avLst/>
            </a:prstGeom>
            <a:solidFill>
              <a:srgbClr val="C6C5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rtlCol="0" anchor="ctr"/>
            <a:lstStyle/>
            <a:p>
              <a:pPr algn="ctr" fontAlgn="base">
                <a:spcBef>
                  <a:spcPct val="0"/>
                </a:spcBef>
                <a:spcAft>
                  <a:spcPct val="0"/>
                </a:spcAft>
              </a:pPr>
              <a:endParaRPr lang="en-US" sz="1350">
                <a:solidFill>
                  <a:prstClr val="white"/>
                </a:solidFill>
              </a:endParaRPr>
            </a:p>
          </p:txBody>
        </p:sp>
        <p:sp>
          <p:nvSpPr>
            <p:cNvPr id="16" name="Rectangle 15">
              <a:extLst>
                <a:ext uri="{FF2B5EF4-FFF2-40B4-BE49-F238E27FC236}">
                  <a16:creationId xmlns:a16="http://schemas.microsoft.com/office/drawing/2014/main" id="{E65AADF8-EB10-4A94-9381-7703617AAA83}"/>
                </a:ext>
              </a:extLst>
            </p:cNvPr>
            <p:cNvSpPr/>
            <p:nvPr/>
          </p:nvSpPr>
          <p:spPr>
            <a:xfrm>
              <a:off x="7103189" y="5847822"/>
              <a:ext cx="1599264" cy="813199"/>
            </a:xfrm>
            <a:prstGeom prst="rect">
              <a:avLst/>
            </a:prstGeom>
            <a:solidFill>
              <a:srgbClr val="C6C5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rtlCol="0" anchor="ctr"/>
            <a:lstStyle/>
            <a:p>
              <a:pPr algn="ctr" fontAlgn="base">
                <a:spcBef>
                  <a:spcPct val="0"/>
                </a:spcBef>
                <a:spcAft>
                  <a:spcPct val="0"/>
                </a:spcAft>
              </a:pPr>
              <a:endParaRPr lang="en-US" sz="1350">
                <a:solidFill>
                  <a:prstClr val="white"/>
                </a:solidFill>
              </a:endParaRPr>
            </a:p>
          </p:txBody>
        </p:sp>
        <p:sp>
          <p:nvSpPr>
            <p:cNvPr id="17" name="Rectangle 16">
              <a:extLst>
                <a:ext uri="{FF2B5EF4-FFF2-40B4-BE49-F238E27FC236}">
                  <a16:creationId xmlns:a16="http://schemas.microsoft.com/office/drawing/2014/main" id="{B0B7F8EE-DC35-45AD-8112-FBAE4CEA904B}"/>
                </a:ext>
              </a:extLst>
            </p:cNvPr>
            <p:cNvSpPr/>
            <p:nvPr/>
          </p:nvSpPr>
          <p:spPr>
            <a:xfrm>
              <a:off x="8883943" y="5847822"/>
              <a:ext cx="1599264" cy="813199"/>
            </a:xfrm>
            <a:prstGeom prst="rect">
              <a:avLst/>
            </a:prstGeom>
            <a:solidFill>
              <a:srgbClr val="C6C5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rtlCol="0" anchor="ctr"/>
            <a:lstStyle/>
            <a:p>
              <a:pPr algn="ctr" fontAlgn="base">
                <a:spcBef>
                  <a:spcPct val="0"/>
                </a:spcBef>
                <a:spcAft>
                  <a:spcPct val="0"/>
                </a:spcAft>
              </a:pPr>
              <a:endParaRPr lang="en-US" sz="1350">
                <a:solidFill>
                  <a:prstClr val="white"/>
                </a:solidFill>
              </a:endParaRPr>
            </a:p>
          </p:txBody>
        </p:sp>
        <p:sp>
          <p:nvSpPr>
            <p:cNvPr id="18" name="Rectangle 17">
              <a:extLst>
                <a:ext uri="{FF2B5EF4-FFF2-40B4-BE49-F238E27FC236}">
                  <a16:creationId xmlns:a16="http://schemas.microsoft.com/office/drawing/2014/main" id="{F6E29150-5B56-4E15-A7B6-DF52409D716E}"/>
                </a:ext>
              </a:extLst>
            </p:cNvPr>
            <p:cNvSpPr/>
            <p:nvPr/>
          </p:nvSpPr>
          <p:spPr>
            <a:xfrm>
              <a:off x="3504921" y="2840562"/>
              <a:ext cx="1599264" cy="845585"/>
            </a:xfrm>
            <a:prstGeom prst="rect">
              <a:avLst/>
            </a:prstGeom>
            <a:solidFill>
              <a:srgbClr val="C6C5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rtlCol="0" anchor="ctr"/>
            <a:lstStyle/>
            <a:p>
              <a:pPr algn="ctr" fontAlgn="base">
                <a:spcBef>
                  <a:spcPct val="0"/>
                </a:spcBef>
                <a:spcAft>
                  <a:spcPct val="0"/>
                </a:spcAft>
              </a:pPr>
              <a:endParaRPr lang="en-US" sz="1350">
                <a:solidFill>
                  <a:prstClr val="white"/>
                </a:solidFill>
              </a:endParaRPr>
            </a:p>
          </p:txBody>
        </p:sp>
        <p:sp>
          <p:nvSpPr>
            <p:cNvPr id="19" name="Rectangle 18">
              <a:extLst>
                <a:ext uri="{FF2B5EF4-FFF2-40B4-BE49-F238E27FC236}">
                  <a16:creationId xmlns:a16="http://schemas.microsoft.com/office/drawing/2014/main" id="{5302DD9F-5E59-4C56-8D08-70412B4B9FB9}"/>
                </a:ext>
              </a:extLst>
            </p:cNvPr>
            <p:cNvSpPr/>
            <p:nvPr/>
          </p:nvSpPr>
          <p:spPr>
            <a:xfrm>
              <a:off x="5303614" y="2840562"/>
              <a:ext cx="1599264" cy="845585"/>
            </a:xfrm>
            <a:prstGeom prst="rect">
              <a:avLst/>
            </a:prstGeom>
            <a:solidFill>
              <a:srgbClr val="C6C5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rtlCol="0" anchor="ctr"/>
            <a:lstStyle/>
            <a:p>
              <a:pPr algn="ctr" fontAlgn="base">
                <a:spcBef>
                  <a:spcPct val="0"/>
                </a:spcBef>
                <a:spcAft>
                  <a:spcPct val="0"/>
                </a:spcAft>
              </a:pPr>
              <a:endParaRPr lang="en-US" sz="1350">
                <a:solidFill>
                  <a:prstClr val="white"/>
                </a:solidFill>
              </a:endParaRPr>
            </a:p>
          </p:txBody>
        </p:sp>
        <p:sp>
          <p:nvSpPr>
            <p:cNvPr id="20" name="Rectangle 19">
              <a:extLst>
                <a:ext uri="{FF2B5EF4-FFF2-40B4-BE49-F238E27FC236}">
                  <a16:creationId xmlns:a16="http://schemas.microsoft.com/office/drawing/2014/main" id="{2E11439F-B495-4D8A-9122-7470FC17598C}"/>
                </a:ext>
              </a:extLst>
            </p:cNvPr>
            <p:cNvSpPr/>
            <p:nvPr/>
          </p:nvSpPr>
          <p:spPr>
            <a:xfrm>
              <a:off x="7103189" y="2840562"/>
              <a:ext cx="1599264" cy="845585"/>
            </a:xfrm>
            <a:prstGeom prst="rect">
              <a:avLst/>
            </a:prstGeom>
            <a:solidFill>
              <a:srgbClr val="C6C5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rtlCol="0" anchor="ctr"/>
            <a:lstStyle/>
            <a:p>
              <a:pPr algn="ctr" fontAlgn="base">
                <a:spcBef>
                  <a:spcPct val="0"/>
                </a:spcBef>
                <a:spcAft>
                  <a:spcPct val="0"/>
                </a:spcAft>
              </a:pPr>
              <a:endParaRPr lang="en-US" sz="1350">
                <a:solidFill>
                  <a:prstClr val="white"/>
                </a:solidFill>
              </a:endParaRPr>
            </a:p>
          </p:txBody>
        </p:sp>
        <p:sp>
          <p:nvSpPr>
            <p:cNvPr id="21" name="Rectangle 20">
              <a:extLst>
                <a:ext uri="{FF2B5EF4-FFF2-40B4-BE49-F238E27FC236}">
                  <a16:creationId xmlns:a16="http://schemas.microsoft.com/office/drawing/2014/main" id="{A90C1820-4D8F-4566-BF26-0194B1BE99BB}"/>
                </a:ext>
              </a:extLst>
            </p:cNvPr>
            <p:cNvSpPr/>
            <p:nvPr/>
          </p:nvSpPr>
          <p:spPr>
            <a:xfrm>
              <a:off x="8883943" y="2840562"/>
              <a:ext cx="1599264" cy="845585"/>
            </a:xfrm>
            <a:prstGeom prst="rect">
              <a:avLst/>
            </a:prstGeom>
            <a:solidFill>
              <a:srgbClr val="C6C5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rtlCol="0" anchor="ctr"/>
            <a:lstStyle/>
            <a:p>
              <a:pPr algn="ctr" fontAlgn="base">
                <a:spcBef>
                  <a:spcPct val="0"/>
                </a:spcBef>
                <a:spcAft>
                  <a:spcPct val="0"/>
                </a:spcAft>
              </a:pPr>
              <a:endParaRPr lang="en-US" sz="1350">
                <a:solidFill>
                  <a:prstClr val="white"/>
                </a:solidFill>
              </a:endParaRPr>
            </a:p>
          </p:txBody>
        </p:sp>
        <p:sp>
          <p:nvSpPr>
            <p:cNvPr id="22" name="Rectangle 21">
              <a:extLst>
                <a:ext uri="{FF2B5EF4-FFF2-40B4-BE49-F238E27FC236}">
                  <a16:creationId xmlns:a16="http://schemas.microsoft.com/office/drawing/2014/main" id="{91EC689B-96C8-4E2D-8990-0E84E711C235}"/>
                </a:ext>
              </a:extLst>
            </p:cNvPr>
            <p:cNvSpPr/>
            <p:nvPr/>
          </p:nvSpPr>
          <p:spPr>
            <a:xfrm>
              <a:off x="1721273" y="2840562"/>
              <a:ext cx="1599264" cy="845585"/>
            </a:xfrm>
            <a:prstGeom prst="rect">
              <a:avLst/>
            </a:prstGeom>
            <a:solidFill>
              <a:srgbClr val="C6C5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rtlCol="0" anchor="ctr"/>
            <a:lstStyle/>
            <a:p>
              <a:pPr algn="ctr" fontAlgn="base">
                <a:spcBef>
                  <a:spcPct val="0"/>
                </a:spcBef>
                <a:spcAft>
                  <a:spcPct val="0"/>
                </a:spcAft>
              </a:pPr>
              <a:endParaRPr lang="en-US" sz="1350">
                <a:solidFill>
                  <a:prstClr val="white"/>
                </a:solidFill>
              </a:endParaRPr>
            </a:p>
          </p:txBody>
        </p:sp>
        <p:sp>
          <p:nvSpPr>
            <p:cNvPr id="23" name="TextBox 22">
              <a:extLst>
                <a:ext uri="{FF2B5EF4-FFF2-40B4-BE49-F238E27FC236}">
                  <a16:creationId xmlns:a16="http://schemas.microsoft.com/office/drawing/2014/main" id="{FC2DE7F9-65BA-4DAA-8F09-90EF326B7343}"/>
                </a:ext>
              </a:extLst>
            </p:cNvPr>
            <p:cNvSpPr txBox="1"/>
            <p:nvPr/>
          </p:nvSpPr>
          <p:spPr>
            <a:xfrm>
              <a:off x="1687105" y="2775738"/>
              <a:ext cx="1610585" cy="962550"/>
            </a:xfrm>
            <a:prstGeom prst="rect">
              <a:avLst/>
            </a:prstGeom>
            <a:noFill/>
          </p:spPr>
          <p:txBody>
            <a:bodyPr wrap="square" lIns="91440" tIns="45720" rIns="91440" rtlCol="0">
              <a:spAutoFit/>
            </a:bodyPr>
            <a:lstStyle/>
            <a:p>
              <a:pPr marL="128588" indent="-128588" fontAlgn="base">
                <a:spcBef>
                  <a:spcPct val="0"/>
                </a:spcBef>
                <a:spcAft>
                  <a:spcPct val="0"/>
                </a:spcAft>
                <a:buFont typeface="Arial" panose="020B0604020202020204" pitchFamily="34" charset="0"/>
                <a:buChar char="•"/>
              </a:pPr>
              <a:r>
                <a:rPr lang="en-US" sz="800" dirty="0">
                  <a:solidFill>
                    <a:prstClr val="black"/>
                  </a:solidFill>
                  <a:latin typeface="Arial" charset="0"/>
                </a:rPr>
                <a:t>Founded 1931 </a:t>
              </a:r>
            </a:p>
            <a:p>
              <a:pPr marL="128588" indent="-128588" fontAlgn="base">
                <a:spcBef>
                  <a:spcPct val="0"/>
                </a:spcBef>
                <a:spcAft>
                  <a:spcPct val="0"/>
                </a:spcAft>
                <a:buFont typeface="Arial" panose="020B0604020202020204" pitchFamily="34" charset="0"/>
                <a:buChar char="•"/>
              </a:pPr>
              <a:r>
                <a:rPr lang="en-US" sz="800" dirty="0">
                  <a:solidFill>
                    <a:prstClr val="black"/>
                  </a:solidFill>
                  <a:latin typeface="Arial" charset="0"/>
                </a:rPr>
                <a:t>202 acres, 97 buildings</a:t>
              </a:r>
            </a:p>
            <a:p>
              <a:pPr marL="128588" indent="-128588" fontAlgn="base">
                <a:spcBef>
                  <a:spcPct val="0"/>
                </a:spcBef>
                <a:spcAft>
                  <a:spcPct val="0"/>
                </a:spcAft>
                <a:buFont typeface="Arial" panose="020B0604020202020204" pitchFamily="34" charset="0"/>
                <a:buChar char="•"/>
              </a:pPr>
              <a:r>
                <a:rPr lang="en-US" sz="800" dirty="0">
                  <a:solidFill>
                    <a:prstClr val="black"/>
                  </a:solidFill>
                  <a:latin typeface="Arial" charset="0"/>
                </a:rPr>
                <a:t>3,129 FTEs, including: 428 post-docs, 441 students, and 239 joint faculty</a:t>
              </a:r>
            </a:p>
            <a:p>
              <a:pPr marL="128588" indent="-128588" fontAlgn="base">
                <a:spcBef>
                  <a:spcPct val="0"/>
                </a:spcBef>
                <a:spcAft>
                  <a:spcPct val="0"/>
                </a:spcAft>
                <a:buFont typeface="Arial" panose="020B0604020202020204" pitchFamily="34" charset="0"/>
                <a:buChar char="•"/>
              </a:pPr>
              <a:r>
                <a:rPr lang="en-US" sz="800" dirty="0">
                  <a:solidFill>
                    <a:prstClr val="black"/>
                  </a:solidFill>
                  <a:latin typeface="Arial" charset="0"/>
                </a:rPr>
                <a:t>2,043 visiting scientists</a:t>
              </a:r>
            </a:p>
            <a:p>
              <a:pPr marL="128588" indent="-128588" fontAlgn="base">
                <a:spcBef>
                  <a:spcPct val="0"/>
                </a:spcBef>
                <a:spcAft>
                  <a:spcPct val="0"/>
                </a:spcAft>
                <a:buFont typeface="Arial" panose="020B0604020202020204" pitchFamily="34" charset="0"/>
                <a:buChar char="•"/>
              </a:pPr>
              <a:r>
                <a:rPr lang="en-US" sz="800" dirty="0">
                  <a:solidFill>
                    <a:prstClr val="black"/>
                  </a:solidFill>
                  <a:latin typeface="Arial" charset="0"/>
                </a:rPr>
                <a:t>12,763 facility users</a:t>
              </a:r>
            </a:p>
          </p:txBody>
        </p:sp>
        <p:sp>
          <p:nvSpPr>
            <p:cNvPr id="24" name="TextBox 23">
              <a:extLst>
                <a:ext uri="{FF2B5EF4-FFF2-40B4-BE49-F238E27FC236}">
                  <a16:creationId xmlns:a16="http://schemas.microsoft.com/office/drawing/2014/main" id="{845EF4D7-B5AF-4011-9ED3-1636D323B8E7}"/>
                </a:ext>
              </a:extLst>
            </p:cNvPr>
            <p:cNvSpPr txBox="1"/>
            <p:nvPr/>
          </p:nvSpPr>
          <p:spPr>
            <a:xfrm>
              <a:off x="3473995" y="2792454"/>
              <a:ext cx="1616380" cy="962550"/>
            </a:xfrm>
            <a:prstGeom prst="rect">
              <a:avLst/>
            </a:prstGeom>
            <a:noFill/>
          </p:spPr>
          <p:txBody>
            <a:bodyPr wrap="square" lIns="91440" tIns="45720" rIns="91440" rtlCol="0">
              <a:spAutoFit/>
            </a:bodyPr>
            <a:lstStyle/>
            <a:p>
              <a:pPr marL="128588" indent="-128588" fontAlgn="base">
                <a:spcBef>
                  <a:spcPct val="0"/>
                </a:spcBef>
                <a:spcAft>
                  <a:spcPct val="0"/>
                </a:spcAft>
                <a:buFont typeface="Arial" panose="020B0604020202020204" pitchFamily="34" charset="0"/>
                <a:buChar char="•"/>
              </a:pPr>
              <a:r>
                <a:rPr lang="en-US" sz="800" dirty="0">
                  <a:solidFill>
                    <a:prstClr val="black"/>
                  </a:solidFill>
                  <a:latin typeface="Arial" charset="0"/>
                </a:rPr>
                <a:t>Founded 1965</a:t>
              </a:r>
            </a:p>
            <a:p>
              <a:pPr marL="128588" indent="-128588" fontAlgn="base">
                <a:spcBef>
                  <a:spcPct val="0"/>
                </a:spcBef>
                <a:spcAft>
                  <a:spcPct val="0"/>
                </a:spcAft>
                <a:buFont typeface="Arial" panose="020B0604020202020204" pitchFamily="34" charset="0"/>
                <a:buChar char="•"/>
              </a:pPr>
              <a:r>
                <a:rPr lang="en-US" sz="800" dirty="0">
                  <a:solidFill>
                    <a:prstClr val="black"/>
                  </a:solidFill>
                  <a:latin typeface="Arial" charset="0"/>
                </a:rPr>
                <a:t>781 acres, 77 buildings</a:t>
              </a:r>
            </a:p>
            <a:p>
              <a:pPr marL="128588" indent="-128588" fontAlgn="base">
                <a:spcBef>
                  <a:spcPct val="0"/>
                </a:spcBef>
                <a:spcAft>
                  <a:spcPct val="0"/>
                </a:spcAft>
                <a:buFont typeface="Arial" panose="020B0604020202020204" pitchFamily="34" charset="0"/>
                <a:buChar char="•"/>
              </a:pPr>
              <a:r>
                <a:rPr lang="en-US" sz="800" dirty="0">
                  <a:solidFill>
                    <a:prstClr val="black"/>
                  </a:solidFill>
                  <a:latin typeface="Arial" charset="0"/>
                </a:rPr>
                <a:t>4,177 FTEs, including: 223 post-docs, 737 students, and 112 joint faculty</a:t>
              </a:r>
            </a:p>
            <a:p>
              <a:pPr marL="128588" indent="-128588" fontAlgn="base">
                <a:spcBef>
                  <a:spcPct val="0"/>
                </a:spcBef>
                <a:spcAft>
                  <a:spcPct val="0"/>
                </a:spcAft>
                <a:buFont typeface="Arial" panose="020B0604020202020204" pitchFamily="34" charset="0"/>
                <a:buChar char="•"/>
              </a:pPr>
              <a:r>
                <a:rPr lang="en-US" sz="800" dirty="0">
                  <a:solidFill>
                    <a:prstClr val="black"/>
                  </a:solidFill>
                  <a:latin typeface="Arial" charset="0"/>
                </a:rPr>
                <a:t>60 visiting scientists </a:t>
              </a:r>
            </a:p>
            <a:p>
              <a:pPr marL="128588" indent="-128588" fontAlgn="base">
                <a:spcBef>
                  <a:spcPct val="0"/>
                </a:spcBef>
                <a:spcAft>
                  <a:spcPct val="0"/>
                </a:spcAft>
                <a:buFont typeface="Arial" panose="020B0604020202020204" pitchFamily="34" charset="0"/>
                <a:buChar char="•"/>
              </a:pPr>
              <a:r>
                <a:rPr lang="en-US" sz="800" dirty="0">
                  <a:solidFill>
                    <a:prstClr val="black"/>
                  </a:solidFill>
                  <a:latin typeface="Arial" charset="0"/>
                </a:rPr>
                <a:t>1,734 facility users</a:t>
              </a:r>
            </a:p>
          </p:txBody>
        </p:sp>
        <p:sp>
          <p:nvSpPr>
            <p:cNvPr id="25" name="TextBox 24">
              <a:extLst>
                <a:ext uri="{FF2B5EF4-FFF2-40B4-BE49-F238E27FC236}">
                  <a16:creationId xmlns:a16="http://schemas.microsoft.com/office/drawing/2014/main" id="{5EF54843-8BB0-4816-8130-63A5C261B387}"/>
                </a:ext>
              </a:extLst>
            </p:cNvPr>
            <p:cNvSpPr txBox="1"/>
            <p:nvPr/>
          </p:nvSpPr>
          <p:spPr>
            <a:xfrm>
              <a:off x="5259575" y="2823966"/>
              <a:ext cx="1621872" cy="838351"/>
            </a:xfrm>
            <a:prstGeom prst="rect">
              <a:avLst/>
            </a:prstGeom>
            <a:noFill/>
          </p:spPr>
          <p:txBody>
            <a:bodyPr wrap="square" lIns="91440" tIns="45720" rIns="91440" rtlCol="0">
              <a:spAutoFit/>
            </a:bodyPr>
            <a:lstStyle/>
            <a:p>
              <a:pPr marL="128588" indent="-128588" fontAlgn="base">
                <a:spcBef>
                  <a:spcPct val="0"/>
                </a:spcBef>
                <a:spcAft>
                  <a:spcPct val="0"/>
                </a:spcAft>
                <a:buFont typeface="Arial" panose="020B0604020202020204" pitchFamily="34" charset="0"/>
                <a:buChar char="•"/>
              </a:pPr>
              <a:r>
                <a:rPr lang="en-US" sz="800" dirty="0">
                  <a:solidFill>
                    <a:prstClr val="black"/>
                  </a:solidFill>
                  <a:latin typeface="Arial" charset="0"/>
                </a:rPr>
                <a:t>Founded 1947 (1942)</a:t>
              </a:r>
            </a:p>
            <a:p>
              <a:pPr marL="128588" indent="-128588" fontAlgn="base">
                <a:spcBef>
                  <a:spcPct val="0"/>
                </a:spcBef>
                <a:spcAft>
                  <a:spcPct val="0"/>
                </a:spcAft>
                <a:buFont typeface="Arial" panose="020B0604020202020204" pitchFamily="34" charset="0"/>
                <a:buChar char="•"/>
              </a:pPr>
              <a:r>
                <a:rPr lang="en-US" sz="800" dirty="0">
                  <a:solidFill>
                    <a:prstClr val="black"/>
                  </a:solidFill>
                  <a:latin typeface="Arial" charset="0"/>
                </a:rPr>
                <a:t>10 acres, 13 buildings</a:t>
              </a:r>
            </a:p>
            <a:p>
              <a:pPr marL="128588" indent="-128588" fontAlgn="base">
                <a:spcBef>
                  <a:spcPct val="0"/>
                </a:spcBef>
                <a:spcAft>
                  <a:spcPct val="0"/>
                </a:spcAft>
                <a:buFont typeface="Arial" panose="020B0604020202020204" pitchFamily="34" charset="0"/>
                <a:buChar char="•"/>
              </a:pPr>
              <a:r>
                <a:rPr lang="en-US" sz="800" dirty="0">
                  <a:solidFill>
                    <a:prstClr val="black"/>
                  </a:solidFill>
                  <a:latin typeface="Arial" charset="0"/>
                </a:rPr>
                <a:t>307 FTEs, including: 44 post-docs, 180 students, and 45 joint faculty</a:t>
              </a:r>
            </a:p>
            <a:p>
              <a:pPr marL="128588" indent="-128588" fontAlgn="base">
                <a:spcBef>
                  <a:spcPct val="0"/>
                </a:spcBef>
                <a:spcAft>
                  <a:spcPts val="900"/>
                </a:spcAft>
                <a:buFont typeface="Arial" panose="020B0604020202020204" pitchFamily="34" charset="0"/>
                <a:buChar char="•"/>
              </a:pPr>
              <a:r>
                <a:rPr lang="en-US" sz="800" dirty="0">
                  <a:solidFill>
                    <a:prstClr val="black"/>
                  </a:solidFill>
                  <a:latin typeface="Arial" charset="0"/>
                </a:rPr>
                <a:t>120 visiting scientists</a:t>
              </a:r>
            </a:p>
          </p:txBody>
        </p:sp>
        <p:sp>
          <p:nvSpPr>
            <p:cNvPr id="26" name="TextBox 25">
              <a:extLst>
                <a:ext uri="{FF2B5EF4-FFF2-40B4-BE49-F238E27FC236}">
                  <a16:creationId xmlns:a16="http://schemas.microsoft.com/office/drawing/2014/main" id="{0FD31CB8-9C8A-422B-9995-35411121B1A2}"/>
                </a:ext>
              </a:extLst>
            </p:cNvPr>
            <p:cNvSpPr txBox="1"/>
            <p:nvPr/>
          </p:nvSpPr>
          <p:spPr>
            <a:xfrm>
              <a:off x="7064999" y="2823966"/>
              <a:ext cx="1602723" cy="962550"/>
            </a:xfrm>
            <a:prstGeom prst="rect">
              <a:avLst/>
            </a:prstGeom>
            <a:noFill/>
          </p:spPr>
          <p:txBody>
            <a:bodyPr wrap="square" lIns="91440" tIns="45720" rIns="91440" rtlCol="0">
              <a:spAutoFit/>
            </a:bodyPr>
            <a:lstStyle/>
            <a:p>
              <a:pPr marL="128588" indent="-128588" fontAlgn="base">
                <a:spcBef>
                  <a:spcPct val="0"/>
                </a:spcBef>
                <a:spcAft>
                  <a:spcPct val="0"/>
                </a:spcAft>
                <a:buFont typeface="Arial" panose="020B0604020202020204" pitchFamily="34" charset="0"/>
                <a:buChar char="•"/>
              </a:pPr>
              <a:r>
                <a:rPr lang="en-US" sz="800" dirty="0">
                  <a:solidFill>
                    <a:prstClr val="black"/>
                  </a:solidFill>
                  <a:latin typeface="Arial" charset="0"/>
                </a:rPr>
                <a:t>Founded 1967</a:t>
              </a:r>
            </a:p>
            <a:p>
              <a:pPr marL="128588" indent="-128588" fontAlgn="base">
                <a:spcBef>
                  <a:spcPct val="0"/>
                </a:spcBef>
                <a:spcAft>
                  <a:spcPct val="0"/>
                </a:spcAft>
                <a:buFont typeface="Arial" panose="020B0604020202020204" pitchFamily="34" charset="0"/>
                <a:buChar char="•"/>
              </a:pPr>
              <a:r>
                <a:rPr lang="en-US" sz="800" dirty="0">
                  <a:solidFill>
                    <a:prstClr val="black"/>
                  </a:solidFill>
                  <a:latin typeface="Arial" charset="0"/>
                </a:rPr>
                <a:t>6,800 acres, 366 buildings</a:t>
              </a:r>
            </a:p>
            <a:p>
              <a:pPr marL="128588" indent="-128588" fontAlgn="base">
                <a:spcBef>
                  <a:spcPct val="0"/>
                </a:spcBef>
                <a:spcAft>
                  <a:spcPct val="0"/>
                </a:spcAft>
                <a:buFont typeface="Arial" panose="020B0604020202020204" pitchFamily="34" charset="0"/>
                <a:buChar char="•"/>
              </a:pPr>
              <a:r>
                <a:rPr lang="en-US" sz="800" dirty="0">
                  <a:solidFill>
                    <a:prstClr val="black"/>
                  </a:solidFill>
                  <a:latin typeface="Arial" charset="0"/>
                </a:rPr>
                <a:t>1,782 FTEs, including: 95 post-docs, 103 students, and 21 joint faculty</a:t>
              </a:r>
            </a:p>
            <a:p>
              <a:pPr marL="128588" indent="-128588" fontAlgn="base">
                <a:spcBef>
                  <a:spcPct val="0"/>
                </a:spcBef>
                <a:spcAft>
                  <a:spcPct val="0"/>
                </a:spcAft>
                <a:buFont typeface="Arial" panose="020B0604020202020204" pitchFamily="34" charset="0"/>
                <a:buChar char="•"/>
              </a:pPr>
              <a:r>
                <a:rPr lang="en-US" sz="800" dirty="0">
                  <a:solidFill>
                    <a:prstClr val="black"/>
                  </a:solidFill>
                  <a:latin typeface="Arial" charset="0"/>
                </a:rPr>
                <a:t>8 visiting scientists</a:t>
              </a:r>
            </a:p>
            <a:p>
              <a:pPr marL="128588" indent="-128588" fontAlgn="base">
                <a:spcBef>
                  <a:spcPct val="0"/>
                </a:spcBef>
                <a:spcAft>
                  <a:spcPct val="0"/>
                </a:spcAft>
                <a:buFont typeface="Arial" panose="020B0604020202020204" pitchFamily="34" charset="0"/>
                <a:buChar char="•"/>
              </a:pPr>
              <a:r>
                <a:rPr lang="en-US" sz="800" dirty="0">
                  <a:solidFill>
                    <a:prstClr val="black"/>
                  </a:solidFill>
                  <a:latin typeface="Arial" charset="0"/>
                </a:rPr>
                <a:t>3,635 facility users</a:t>
              </a:r>
            </a:p>
          </p:txBody>
        </p:sp>
        <p:sp>
          <p:nvSpPr>
            <p:cNvPr id="27" name="TextBox 26">
              <a:extLst>
                <a:ext uri="{FF2B5EF4-FFF2-40B4-BE49-F238E27FC236}">
                  <a16:creationId xmlns:a16="http://schemas.microsoft.com/office/drawing/2014/main" id="{09ED00D7-0DE2-4BFF-96F3-7A5834CD3D28}"/>
                </a:ext>
              </a:extLst>
            </p:cNvPr>
            <p:cNvSpPr txBox="1"/>
            <p:nvPr/>
          </p:nvSpPr>
          <p:spPr>
            <a:xfrm>
              <a:off x="8883944" y="2792454"/>
              <a:ext cx="1704697" cy="962550"/>
            </a:xfrm>
            <a:prstGeom prst="rect">
              <a:avLst/>
            </a:prstGeom>
            <a:noFill/>
          </p:spPr>
          <p:txBody>
            <a:bodyPr wrap="square" lIns="91440" tIns="45720" rIns="91440" rtlCol="0">
              <a:spAutoFit/>
            </a:bodyPr>
            <a:lstStyle/>
            <a:p>
              <a:pPr marL="128588" indent="-128588" fontAlgn="base">
                <a:spcBef>
                  <a:spcPct val="0"/>
                </a:spcBef>
                <a:spcAft>
                  <a:spcPct val="0"/>
                </a:spcAft>
                <a:buFont typeface="Arial" panose="020B0604020202020204" pitchFamily="34" charset="0"/>
                <a:buChar char="•"/>
              </a:pPr>
              <a:r>
                <a:rPr lang="en-US" sz="800" dirty="0">
                  <a:solidFill>
                    <a:prstClr val="black"/>
                  </a:solidFill>
                  <a:latin typeface="Arial" charset="0"/>
                </a:rPr>
                <a:t>Founded 1946 (1942)</a:t>
              </a:r>
            </a:p>
            <a:p>
              <a:pPr marL="128588" indent="-128588" fontAlgn="base">
                <a:spcBef>
                  <a:spcPct val="0"/>
                </a:spcBef>
                <a:spcAft>
                  <a:spcPct val="0"/>
                </a:spcAft>
                <a:buFont typeface="Arial" panose="020B0604020202020204" pitchFamily="34" charset="0"/>
                <a:buChar char="•"/>
              </a:pPr>
              <a:r>
                <a:rPr lang="en-US" sz="800" dirty="0">
                  <a:solidFill>
                    <a:prstClr val="black"/>
                  </a:solidFill>
                  <a:latin typeface="Arial" charset="0"/>
                </a:rPr>
                <a:t>1,517 acres, 154 buildings</a:t>
              </a:r>
            </a:p>
            <a:p>
              <a:pPr marL="128588" indent="-128588" fontAlgn="base">
                <a:spcBef>
                  <a:spcPct val="0"/>
                </a:spcBef>
                <a:spcAft>
                  <a:spcPct val="0"/>
                </a:spcAft>
                <a:buFont typeface="Arial" panose="020B0604020202020204" pitchFamily="34" charset="0"/>
                <a:buChar char="•"/>
              </a:pPr>
              <a:r>
                <a:rPr lang="en-US" sz="800" dirty="0">
                  <a:solidFill>
                    <a:prstClr val="black"/>
                  </a:solidFill>
                  <a:latin typeface="Arial" charset="0"/>
                </a:rPr>
                <a:t>3,237 FTEs, including: 260 post-docs, 595 students, and 2343 joint faculty</a:t>
              </a:r>
            </a:p>
            <a:p>
              <a:pPr marL="128588" indent="-128588" fontAlgn="base">
                <a:spcBef>
                  <a:spcPct val="0"/>
                </a:spcBef>
                <a:spcAft>
                  <a:spcPct val="0"/>
                </a:spcAft>
                <a:buFont typeface="Arial" panose="020B0604020202020204" pitchFamily="34" charset="0"/>
                <a:buChar char="•"/>
              </a:pPr>
              <a:r>
                <a:rPr lang="en-US" sz="800" dirty="0">
                  <a:solidFill>
                    <a:prstClr val="black"/>
                  </a:solidFill>
                  <a:latin typeface="Arial" charset="0"/>
                </a:rPr>
                <a:t>790  visiting scientists</a:t>
              </a:r>
            </a:p>
            <a:p>
              <a:pPr marL="128588" indent="-128588" fontAlgn="base">
                <a:spcBef>
                  <a:spcPct val="0"/>
                </a:spcBef>
                <a:spcAft>
                  <a:spcPct val="0"/>
                </a:spcAft>
                <a:buFont typeface="Arial" panose="020B0604020202020204" pitchFamily="34" charset="0"/>
                <a:buChar char="•"/>
              </a:pPr>
              <a:r>
                <a:rPr lang="en-US" sz="800" dirty="0">
                  <a:solidFill>
                    <a:prstClr val="black"/>
                  </a:solidFill>
                  <a:latin typeface="Arial" charset="0"/>
                </a:rPr>
                <a:t>7,921 facility users</a:t>
              </a:r>
            </a:p>
          </p:txBody>
        </p:sp>
        <p:sp>
          <p:nvSpPr>
            <p:cNvPr id="28" name="TextBox 27">
              <a:extLst>
                <a:ext uri="{FF2B5EF4-FFF2-40B4-BE49-F238E27FC236}">
                  <a16:creationId xmlns:a16="http://schemas.microsoft.com/office/drawing/2014/main" id="{9F033C90-ECDE-4272-84EC-85E8AA62E2E6}"/>
                </a:ext>
              </a:extLst>
            </p:cNvPr>
            <p:cNvSpPr txBox="1"/>
            <p:nvPr/>
          </p:nvSpPr>
          <p:spPr>
            <a:xfrm>
              <a:off x="3464967" y="5791008"/>
              <a:ext cx="1582021" cy="962550"/>
            </a:xfrm>
            <a:prstGeom prst="rect">
              <a:avLst/>
            </a:prstGeom>
            <a:noFill/>
          </p:spPr>
          <p:txBody>
            <a:bodyPr wrap="square" lIns="91440" tIns="45720" rIns="91440" rtlCol="0">
              <a:spAutoFit/>
            </a:bodyPr>
            <a:lstStyle/>
            <a:p>
              <a:pPr marL="128588" indent="-128588" fontAlgn="base">
                <a:spcBef>
                  <a:spcPct val="0"/>
                </a:spcBef>
                <a:spcAft>
                  <a:spcPct val="0"/>
                </a:spcAft>
                <a:buFont typeface="Arial" panose="020B0604020202020204" pitchFamily="34" charset="0"/>
                <a:buChar char="•"/>
              </a:pPr>
              <a:r>
                <a:rPr lang="en-US" sz="800" dirty="0">
                  <a:solidFill>
                    <a:prstClr val="black"/>
                  </a:solidFill>
                  <a:latin typeface="Arial" charset="0"/>
                </a:rPr>
                <a:t>Founded 1943</a:t>
              </a:r>
            </a:p>
            <a:p>
              <a:pPr marL="128588" indent="-128588" fontAlgn="base">
                <a:spcBef>
                  <a:spcPct val="0"/>
                </a:spcBef>
                <a:spcAft>
                  <a:spcPct val="0"/>
                </a:spcAft>
                <a:buFont typeface="Arial" panose="020B0604020202020204" pitchFamily="34" charset="0"/>
                <a:buChar char="•"/>
              </a:pPr>
              <a:r>
                <a:rPr lang="en-US" sz="800" dirty="0">
                  <a:solidFill>
                    <a:prstClr val="black"/>
                  </a:solidFill>
                  <a:latin typeface="Arial" charset="0"/>
                </a:rPr>
                <a:t>4,421 acres, 272 buildings</a:t>
              </a:r>
            </a:p>
            <a:p>
              <a:pPr marL="128588" indent="-128588" fontAlgn="base">
                <a:spcBef>
                  <a:spcPct val="0"/>
                </a:spcBef>
                <a:spcAft>
                  <a:spcPct val="0"/>
                </a:spcAft>
                <a:buFont typeface="Arial" panose="020B0604020202020204" pitchFamily="34" charset="0"/>
                <a:buChar char="•"/>
              </a:pPr>
              <a:r>
                <a:rPr lang="en-US" sz="800" dirty="0">
                  <a:solidFill>
                    <a:prstClr val="black"/>
                  </a:solidFill>
                  <a:latin typeface="Arial" charset="0"/>
                </a:rPr>
                <a:t>4,708 FTEs, including: 281 post-docs, 936 students, and 196 joint faculty</a:t>
              </a:r>
            </a:p>
            <a:p>
              <a:pPr marL="128588" indent="-128588" fontAlgn="base">
                <a:spcBef>
                  <a:spcPct val="0"/>
                </a:spcBef>
                <a:spcAft>
                  <a:spcPct val="0"/>
                </a:spcAft>
                <a:buFont typeface="Arial" panose="020B0604020202020204" pitchFamily="34" charset="0"/>
                <a:buChar char="•"/>
              </a:pPr>
              <a:r>
                <a:rPr lang="en-US" sz="800" dirty="0">
                  <a:solidFill>
                    <a:prstClr val="black"/>
                  </a:solidFill>
                  <a:latin typeface="Arial" charset="0"/>
                </a:rPr>
                <a:t>1,533 visiting scientists</a:t>
              </a:r>
            </a:p>
            <a:p>
              <a:pPr marL="128588" indent="-128588" fontAlgn="base">
                <a:spcBef>
                  <a:spcPct val="0"/>
                </a:spcBef>
                <a:spcAft>
                  <a:spcPct val="0"/>
                </a:spcAft>
                <a:buFont typeface="Arial" panose="020B0604020202020204" pitchFamily="34" charset="0"/>
                <a:buChar char="•"/>
              </a:pPr>
              <a:r>
                <a:rPr lang="en-US" sz="800" dirty="0">
                  <a:solidFill>
                    <a:prstClr val="black"/>
                  </a:solidFill>
                  <a:latin typeface="Arial" charset="0"/>
                </a:rPr>
                <a:t>3,289 facility users</a:t>
              </a:r>
            </a:p>
          </p:txBody>
        </p:sp>
        <p:sp>
          <p:nvSpPr>
            <p:cNvPr id="29" name="TextBox 28">
              <a:extLst>
                <a:ext uri="{FF2B5EF4-FFF2-40B4-BE49-F238E27FC236}">
                  <a16:creationId xmlns:a16="http://schemas.microsoft.com/office/drawing/2014/main" id="{D7E6F836-D83D-4A8B-9248-2431BDCE1A42}"/>
                </a:ext>
              </a:extLst>
            </p:cNvPr>
            <p:cNvSpPr txBox="1"/>
            <p:nvPr/>
          </p:nvSpPr>
          <p:spPr>
            <a:xfrm>
              <a:off x="5242227" y="5791008"/>
              <a:ext cx="1639220" cy="962550"/>
            </a:xfrm>
            <a:prstGeom prst="rect">
              <a:avLst/>
            </a:prstGeom>
            <a:noFill/>
          </p:spPr>
          <p:txBody>
            <a:bodyPr wrap="square" lIns="91440" tIns="45720" rIns="91440" rtlCol="0">
              <a:spAutoFit/>
            </a:bodyPr>
            <a:lstStyle/>
            <a:p>
              <a:pPr marL="128588" indent="-128588" fontAlgn="base">
                <a:spcBef>
                  <a:spcPct val="0"/>
                </a:spcBef>
                <a:spcAft>
                  <a:spcPct val="0"/>
                </a:spcAft>
                <a:buFont typeface="Arial" panose="020B0604020202020204" pitchFamily="34" charset="0"/>
                <a:buChar char="•"/>
              </a:pPr>
              <a:r>
                <a:rPr lang="en-US" sz="800" dirty="0">
                  <a:solidFill>
                    <a:prstClr val="black"/>
                  </a:solidFill>
                  <a:latin typeface="Arial" charset="0"/>
                </a:rPr>
                <a:t>Founded 1962</a:t>
              </a:r>
            </a:p>
            <a:p>
              <a:pPr marL="128588" indent="-128588" fontAlgn="base">
                <a:spcBef>
                  <a:spcPct val="0"/>
                </a:spcBef>
                <a:spcAft>
                  <a:spcPct val="0"/>
                </a:spcAft>
                <a:buFont typeface="Arial" panose="020B0604020202020204" pitchFamily="34" charset="0"/>
                <a:buChar char="•"/>
              </a:pPr>
              <a:r>
                <a:rPr lang="en-US" sz="800" dirty="0">
                  <a:solidFill>
                    <a:prstClr val="black"/>
                  </a:solidFill>
                  <a:latin typeface="Arial" charset="0"/>
                </a:rPr>
                <a:t>169 acres, 69 buildings</a:t>
              </a:r>
            </a:p>
            <a:p>
              <a:pPr marL="128588" indent="-128588" fontAlgn="base">
                <a:spcBef>
                  <a:spcPct val="0"/>
                </a:spcBef>
                <a:spcAft>
                  <a:spcPct val="0"/>
                </a:spcAft>
                <a:buFont typeface="Arial" panose="020B0604020202020204" pitchFamily="34" charset="0"/>
                <a:buChar char="•"/>
              </a:pPr>
              <a:r>
                <a:rPr lang="en-US" sz="800" dirty="0">
                  <a:solidFill>
                    <a:prstClr val="black"/>
                  </a:solidFill>
                  <a:latin typeface="Arial" charset="0"/>
                </a:rPr>
                <a:t>693 FTEs, including: 33 post-docs, 62 students, and 28 joint faculty</a:t>
              </a:r>
            </a:p>
            <a:p>
              <a:pPr marL="128588" indent="-128588" fontAlgn="base">
                <a:spcBef>
                  <a:spcPct val="0"/>
                </a:spcBef>
                <a:spcAft>
                  <a:spcPct val="0"/>
                </a:spcAft>
                <a:buFont typeface="Arial" panose="020B0604020202020204" pitchFamily="34" charset="0"/>
                <a:buChar char="•"/>
              </a:pPr>
              <a:r>
                <a:rPr lang="en-US" sz="800" dirty="0">
                  <a:solidFill>
                    <a:prstClr val="black"/>
                  </a:solidFill>
                  <a:latin typeface="Arial" charset="0"/>
                </a:rPr>
                <a:t>1,491 visiting scientists</a:t>
              </a:r>
            </a:p>
            <a:p>
              <a:pPr marL="128588" indent="-128588" fontAlgn="base">
                <a:spcBef>
                  <a:spcPct val="0"/>
                </a:spcBef>
                <a:spcAft>
                  <a:spcPct val="0"/>
                </a:spcAft>
                <a:buFont typeface="Arial" panose="020B0604020202020204" pitchFamily="34" charset="0"/>
                <a:buChar char="•"/>
              </a:pPr>
              <a:r>
                <a:rPr lang="en-US" sz="800" dirty="0">
                  <a:solidFill>
                    <a:prstClr val="black"/>
                  </a:solidFill>
                  <a:latin typeface="Arial" charset="0"/>
                </a:rPr>
                <a:t>1,630 facility users</a:t>
              </a:r>
            </a:p>
          </p:txBody>
        </p:sp>
        <p:sp>
          <p:nvSpPr>
            <p:cNvPr id="30" name="TextBox 29">
              <a:extLst>
                <a:ext uri="{FF2B5EF4-FFF2-40B4-BE49-F238E27FC236}">
                  <a16:creationId xmlns:a16="http://schemas.microsoft.com/office/drawing/2014/main" id="{3E6E5F38-93B2-45B9-B50B-00052AB7CDF5}"/>
                </a:ext>
              </a:extLst>
            </p:cNvPr>
            <p:cNvSpPr txBox="1"/>
            <p:nvPr/>
          </p:nvSpPr>
          <p:spPr>
            <a:xfrm>
              <a:off x="7076687" y="5831650"/>
              <a:ext cx="1604084" cy="962550"/>
            </a:xfrm>
            <a:prstGeom prst="rect">
              <a:avLst/>
            </a:prstGeom>
            <a:noFill/>
          </p:spPr>
          <p:txBody>
            <a:bodyPr wrap="square" lIns="91440" tIns="45720" rIns="91440" rtlCol="0">
              <a:spAutoFit/>
            </a:bodyPr>
            <a:lstStyle/>
            <a:p>
              <a:pPr marL="128588" indent="-128588" fontAlgn="base">
                <a:spcBef>
                  <a:spcPct val="0"/>
                </a:spcBef>
                <a:spcAft>
                  <a:spcPct val="0"/>
                </a:spcAft>
                <a:buFont typeface="Arial" panose="020B0604020202020204" pitchFamily="34" charset="0"/>
                <a:buChar char="•"/>
              </a:pPr>
              <a:r>
                <a:rPr lang="en-US" sz="800" dirty="0">
                  <a:solidFill>
                    <a:prstClr val="black"/>
                  </a:solidFill>
                  <a:latin typeface="Arial" charset="0"/>
                </a:rPr>
                <a:t>Founded 1961 (1951)</a:t>
              </a:r>
            </a:p>
            <a:p>
              <a:pPr marL="128588" indent="-128588" fontAlgn="base">
                <a:spcBef>
                  <a:spcPct val="0"/>
                </a:spcBef>
                <a:spcAft>
                  <a:spcPct val="0"/>
                </a:spcAft>
                <a:buFont typeface="Arial" panose="020B0604020202020204" pitchFamily="34" charset="0"/>
                <a:buChar char="•"/>
              </a:pPr>
              <a:r>
                <a:rPr lang="en-US" sz="800" dirty="0">
                  <a:solidFill>
                    <a:prstClr val="black"/>
                  </a:solidFill>
                  <a:latin typeface="Arial" charset="0"/>
                </a:rPr>
                <a:t>91 acres, 30 buildings</a:t>
              </a:r>
            </a:p>
            <a:p>
              <a:pPr marL="128588" indent="-128588" fontAlgn="base">
                <a:spcBef>
                  <a:spcPct val="0"/>
                </a:spcBef>
                <a:spcAft>
                  <a:spcPct val="0"/>
                </a:spcAft>
                <a:buFont typeface="Arial" panose="020B0604020202020204" pitchFamily="34" charset="0"/>
                <a:buChar char="•"/>
              </a:pPr>
              <a:r>
                <a:rPr lang="en-US" sz="800" dirty="0">
                  <a:solidFill>
                    <a:prstClr val="black"/>
                  </a:solidFill>
                  <a:latin typeface="Arial" charset="0"/>
                </a:rPr>
                <a:t>447 FTEs, including: 21 post-docs, 43 students, and 7 joint faculty</a:t>
              </a:r>
            </a:p>
            <a:p>
              <a:pPr marL="128588" indent="-128588" fontAlgn="base">
                <a:spcBef>
                  <a:spcPct val="0"/>
                </a:spcBef>
                <a:spcAft>
                  <a:spcPct val="0"/>
                </a:spcAft>
                <a:buFont typeface="Arial" panose="020B0604020202020204" pitchFamily="34" charset="0"/>
                <a:buChar char="•"/>
              </a:pPr>
              <a:r>
                <a:rPr lang="en-US" sz="800" dirty="0">
                  <a:solidFill>
                    <a:prstClr val="black"/>
                  </a:solidFill>
                  <a:latin typeface="Arial" charset="0"/>
                </a:rPr>
                <a:t>50 visiting scientists</a:t>
              </a:r>
            </a:p>
            <a:p>
              <a:pPr marL="128588" indent="-128588" fontAlgn="base">
                <a:spcBef>
                  <a:spcPct val="0"/>
                </a:spcBef>
                <a:spcAft>
                  <a:spcPts val="900"/>
                </a:spcAft>
                <a:buFont typeface="Arial" panose="020B0604020202020204" pitchFamily="34" charset="0"/>
                <a:buChar char="•"/>
              </a:pPr>
              <a:r>
                <a:rPr lang="en-US" sz="800" dirty="0">
                  <a:solidFill>
                    <a:prstClr val="black"/>
                  </a:solidFill>
                  <a:latin typeface="Arial" charset="0"/>
                </a:rPr>
                <a:t>292 facility users</a:t>
              </a:r>
            </a:p>
          </p:txBody>
        </p:sp>
        <p:sp>
          <p:nvSpPr>
            <p:cNvPr id="31" name="TextBox 30">
              <a:extLst>
                <a:ext uri="{FF2B5EF4-FFF2-40B4-BE49-F238E27FC236}">
                  <a16:creationId xmlns:a16="http://schemas.microsoft.com/office/drawing/2014/main" id="{091B21A8-D7A9-4ACE-8966-F67076FCC394}"/>
                </a:ext>
              </a:extLst>
            </p:cNvPr>
            <p:cNvSpPr txBox="1"/>
            <p:nvPr/>
          </p:nvSpPr>
          <p:spPr>
            <a:xfrm>
              <a:off x="8868745" y="5791008"/>
              <a:ext cx="1624684" cy="962550"/>
            </a:xfrm>
            <a:prstGeom prst="rect">
              <a:avLst/>
            </a:prstGeom>
            <a:noFill/>
          </p:spPr>
          <p:txBody>
            <a:bodyPr wrap="square" lIns="91440" tIns="45720" rIns="91440" rtlCol="0">
              <a:spAutoFit/>
            </a:bodyPr>
            <a:lstStyle/>
            <a:p>
              <a:pPr marL="128588" indent="-128588" fontAlgn="base">
                <a:spcBef>
                  <a:spcPct val="0"/>
                </a:spcBef>
                <a:spcAft>
                  <a:spcPct val="0"/>
                </a:spcAft>
                <a:buFont typeface="Arial" panose="020B0604020202020204" pitchFamily="34" charset="0"/>
                <a:buChar char="•"/>
              </a:pPr>
              <a:r>
                <a:rPr lang="en-US" sz="800" dirty="0">
                  <a:solidFill>
                    <a:prstClr val="black"/>
                  </a:solidFill>
                  <a:latin typeface="Arial" charset="0"/>
                </a:rPr>
                <a:t>Founded 1947</a:t>
              </a:r>
            </a:p>
            <a:p>
              <a:pPr marL="128588" indent="-128588" fontAlgn="base">
                <a:spcBef>
                  <a:spcPct val="0"/>
                </a:spcBef>
                <a:spcAft>
                  <a:spcPct val="0"/>
                </a:spcAft>
                <a:buFont typeface="Arial" panose="020B0604020202020204" pitchFamily="34" charset="0"/>
                <a:buChar char="•"/>
              </a:pPr>
              <a:r>
                <a:rPr lang="en-US" sz="800" dirty="0">
                  <a:solidFill>
                    <a:prstClr val="black"/>
                  </a:solidFill>
                  <a:latin typeface="Arial" charset="0"/>
                </a:rPr>
                <a:t>5,322 acres, 315 buildings</a:t>
              </a:r>
            </a:p>
            <a:p>
              <a:pPr marL="128588" indent="-128588" fontAlgn="base">
                <a:spcBef>
                  <a:spcPct val="0"/>
                </a:spcBef>
                <a:spcAft>
                  <a:spcPct val="0"/>
                </a:spcAft>
                <a:buFont typeface="Arial" panose="020B0604020202020204" pitchFamily="34" charset="0"/>
                <a:buChar char="•"/>
              </a:pPr>
              <a:r>
                <a:rPr lang="en-US" sz="800" dirty="0">
                  <a:solidFill>
                    <a:prstClr val="black"/>
                  </a:solidFill>
                  <a:latin typeface="Arial" charset="0"/>
                </a:rPr>
                <a:t>2,379 FTEs, including: 121 post-docs, 448 students, and 139 joint faculty</a:t>
              </a:r>
            </a:p>
            <a:p>
              <a:pPr marL="128588" indent="-128588" fontAlgn="base">
                <a:spcBef>
                  <a:spcPct val="0"/>
                </a:spcBef>
                <a:spcAft>
                  <a:spcPct val="0"/>
                </a:spcAft>
                <a:buFont typeface="Arial" panose="020B0604020202020204" pitchFamily="34" charset="0"/>
                <a:buChar char="•"/>
              </a:pPr>
              <a:r>
                <a:rPr lang="en-US" sz="800" dirty="0">
                  <a:solidFill>
                    <a:prstClr val="black"/>
                  </a:solidFill>
                  <a:latin typeface="Arial" charset="0"/>
                </a:rPr>
                <a:t>2,176 visiting scientists</a:t>
              </a:r>
            </a:p>
            <a:p>
              <a:pPr marL="128588" indent="-128588" fontAlgn="base">
                <a:spcBef>
                  <a:spcPct val="0"/>
                </a:spcBef>
                <a:spcAft>
                  <a:spcPct val="0"/>
                </a:spcAft>
                <a:buFont typeface="Arial" panose="020B0604020202020204" pitchFamily="34" charset="0"/>
                <a:buChar char="•"/>
              </a:pPr>
              <a:r>
                <a:rPr lang="en-US" sz="800" dirty="0">
                  <a:solidFill>
                    <a:prstClr val="black"/>
                  </a:solidFill>
                  <a:latin typeface="Arial" charset="0"/>
                </a:rPr>
                <a:t>3,198 facility users</a:t>
              </a:r>
            </a:p>
          </p:txBody>
        </p:sp>
        <p:sp>
          <p:nvSpPr>
            <p:cNvPr id="32" name="TextBox 31">
              <a:extLst>
                <a:ext uri="{FF2B5EF4-FFF2-40B4-BE49-F238E27FC236}">
                  <a16:creationId xmlns:a16="http://schemas.microsoft.com/office/drawing/2014/main" id="{8B24707F-CD91-4859-9F2A-9BFFF75C675F}"/>
                </a:ext>
              </a:extLst>
            </p:cNvPr>
            <p:cNvSpPr txBox="1"/>
            <p:nvPr/>
          </p:nvSpPr>
          <p:spPr>
            <a:xfrm>
              <a:off x="1666983" y="5812658"/>
              <a:ext cx="1638175" cy="962550"/>
            </a:xfrm>
            <a:prstGeom prst="rect">
              <a:avLst/>
            </a:prstGeom>
            <a:noFill/>
          </p:spPr>
          <p:txBody>
            <a:bodyPr wrap="square" lIns="91440" tIns="45720" rIns="91440" rtlCol="0">
              <a:spAutoFit/>
            </a:bodyPr>
            <a:lstStyle/>
            <a:p>
              <a:pPr marL="128588" indent="-128588" fontAlgn="base">
                <a:spcBef>
                  <a:spcPct val="0"/>
                </a:spcBef>
                <a:spcAft>
                  <a:spcPct val="0"/>
                </a:spcAft>
                <a:buFont typeface="Arial" panose="020B0604020202020204" pitchFamily="34" charset="0"/>
                <a:buChar char="•"/>
              </a:pPr>
              <a:r>
                <a:rPr lang="en-US" sz="800" dirty="0">
                  <a:solidFill>
                    <a:prstClr val="black"/>
                  </a:solidFill>
                  <a:latin typeface="Arial" charset="0"/>
                </a:rPr>
                <a:t>Founded 1962</a:t>
              </a:r>
            </a:p>
            <a:p>
              <a:pPr marL="128588" indent="-128588" fontAlgn="base">
                <a:spcBef>
                  <a:spcPct val="0"/>
                </a:spcBef>
                <a:spcAft>
                  <a:spcPct val="0"/>
                </a:spcAft>
                <a:buFont typeface="Arial" panose="020B0604020202020204" pitchFamily="34" charset="0"/>
                <a:buChar char="•"/>
              </a:pPr>
              <a:r>
                <a:rPr lang="en-US" sz="800" dirty="0">
                  <a:solidFill>
                    <a:prstClr val="black"/>
                  </a:solidFill>
                  <a:latin typeface="Arial" charset="0"/>
                </a:rPr>
                <a:t>426 acres, 150 buildings</a:t>
              </a:r>
            </a:p>
            <a:p>
              <a:pPr marL="128588" indent="-128588" fontAlgn="base">
                <a:spcBef>
                  <a:spcPct val="0"/>
                </a:spcBef>
                <a:spcAft>
                  <a:spcPct val="0"/>
                </a:spcAft>
                <a:buFont typeface="Arial" panose="020B0604020202020204" pitchFamily="34" charset="0"/>
                <a:buChar char="•"/>
              </a:pPr>
              <a:r>
                <a:rPr lang="en-US" sz="800" dirty="0">
                  <a:solidFill>
                    <a:prstClr val="black"/>
                  </a:solidFill>
                  <a:latin typeface="Arial" charset="0"/>
                </a:rPr>
                <a:t>1,602 FTEs, including: 145 post-docs, 327 students, and 32 joint faculty</a:t>
              </a:r>
            </a:p>
            <a:p>
              <a:pPr marL="128588" indent="-128588" fontAlgn="base">
                <a:spcBef>
                  <a:spcPct val="0"/>
                </a:spcBef>
                <a:spcAft>
                  <a:spcPct val="0"/>
                </a:spcAft>
                <a:buFont typeface="Arial" panose="020B0604020202020204" pitchFamily="34" charset="0"/>
                <a:buChar char="•"/>
              </a:pPr>
              <a:r>
                <a:rPr lang="en-US" sz="800" dirty="0">
                  <a:solidFill>
                    <a:prstClr val="black"/>
                  </a:solidFill>
                  <a:latin typeface="Arial" charset="0"/>
                </a:rPr>
                <a:t>22 visiting scientists</a:t>
              </a:r>
            </a:p>
            <a:p>
              <a:pPr marL="128588" indent="-128588" fontAlgn="base">
                <a:spcBef>
                  <a:spcPct val="0"/>
                </a:spcBef>
                <a:spcAft>
                  <a:spcPct val="0"/>
                </a:spcAft>
                <a:buFont typeface="Arial" panose="020B0604020202020204" pitchFamily="34" charset="0"/>
                <a:buChar char="•"/>
              </a:pPr>
              <a:r>
                <a:rPr lang="en-US" sz="800" dirty="0">
                  <a:solidFill>
                    <a:prstClr val="black"/>
                  </a:solidFill>
                  <a:latin typeface="Arial" charset="0"/>
                </a:rPr>
                <a:t>2,931 facility users</a:t>
              </a:r>
            </a:p>
          </p:txBody>
        </p:sp>
        <p:sp>
          <p:nvSpPr>
            <p:cNvPr id="33" name="Rounded Rectangle 3">
              <a:extLst>
                <a:ext uri="{FF2B5EF4-FFF2-40B4-BE49-F238E27FC236}">
                  <a16:creationId xmlns:a16="http://schemas.microsoft.com/office/drawing/2014/main" id="{8FE6C354-5032-457B-BEB4-869A33CA3C1E}"/>
                </a:ext>
              </a:extLst>
            </p:cNvPr>
            <p:cNvSpPr/>
            <p:nvPr/>
          </p:nvSpPr>
          <p:spPr>
            <a:xfrm>
              <a:off x="5335687" y="1617155"/>
              <a:ext cx="1536644" cy="175814"/>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rtlCol="0" anchor="ctr"/>
            <a:lstStyle/>
            <a:p>
              <a:pPr algn="ctr" fontAlgn="base">
                <a:spcBef>
                  <a:spcPct val="0"/>
                </a:spcBef>
                <a:spcAft>
                  <a:spcPct val="0"/>
                </a:spcAft>
              </a:pPr>
              <a:r>
                <a:rPr lang="en-US" sz="825" dirty="0">
                  <a:solidFill>
                    <a:prstClr val="black"/>
                  </a:solidFill>
                </a:rPr>
                <a:t>$54M in FY 2019</a:t>
              </a:r>
            </a:p>
          </p:txBody>
        </p:sp>
        <p:sp>
          <p:nvSpPr>
            <p:cNvPr id="34" name="Rounded Rectangle 30">
              <a:extLst>
                <a:ext uri="{FF2B5EF4-FFF2-40B4-BE49-F238E27FC236}">
                  <a16:creationId xmlns:a16="http://schemas.microsoft.com/office/drawing/2014/main" id="{BBF70459-84CD-44A3-A6EC-F2D0A07CA190}"/>
                </a:ext>
              </a:extLst>
            </p:cNvPr>
            <p:cNvSpPr/>
            <p:nvPr/>
          </p:nvSpPr>
          <p:spPr>
            <a:xfrm>
              <a:off x="8915253" y="1610553"/>
              <a:ext cx="1536644" cy="175814"/>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rtlCol="0" anchor="ctr"/>
            <a:lstStyle/>
            <a:p>
              <a:pPr algn="ctr" fontAlgn="base">
                <a:spcBef>
                  <a:spcPct val="0"/>
                </a:spcBef>
                <a:spcAft>
                  <a:spcPct val="0"/>
                </a:spcAft>
              </a:pPr>
              <a:r>
                <a:rPr lang="en-US" sz="825" dirty="0">
                  <a:solidFill>
                    <a:prstClr val="black"/>
                  </a:solidFill>
                </a:rPr>
                <a:t>$837M in FY 2019</a:t>
              </a:r>
            </a:p>
          </p:txBody>
        </p:sp>
        <p:sp>
          <p:nvSpPr>
            <p:cNvPr id="35" name="Rounded Rectangle 31">
              <a:extLst>
                <a:ext uri="{FF2B5EF4-FFF2-40B4-BE49-F238E27FC236}">
                  <a16:creationId xmlns:a16="http://schemas.microsoft.com/office/drawing/2014/main" id="{8C6A3813-A61F-468A-A615-6426416D6F69}"/>
                </a:ext>
              </a:extLst>
            </p:cNvPr>
            <p:cNvSpPr/>
            <p:nvPr/>
          </p:nvSpPr>
          <p:spPr>
            <a:xfrm>
              <a:off x="8915253" y="4615674"/>
              <a:ext cx="1536644" cy="175814"/>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rtlCol="0" anchor="ctr"/>
            <a:lstStyle/>
            <a:p>
              <a:pPr algn="ctr" fontAlgn="base">
                <a:spcBef>
                  <a:spcPct val="0"/>
                </a:spcBef>
                <a:spcAft>
                  <a:spcPct val="0"/>
                </a:spcAft>
              </a:pPr>
              <a:r>
                <a:rPr lang="en-US" sz="825" dirty="0">
                  <a:solidFill>
                    <a:prstClr val="black"/>
                  </a:solidFill>
                </a:rPr>
                <a:t>$588M in FY 2019</a:t>
              </a:r>
            </a:p>
          </p:txBody>
        </p:sp>
        <p:sp>
          <p:nvSpPr>
            <p:cNvPr id="36" name="Rounded Rectangle 32">
              <a:extLst>
                <a:ext uri="{FF2B5EF4-FFF2-40B4-BE49-F238E27FC236}">
                  <a16:creationId xmlns:a16="http://schemas.microsoft.com/office/drawing/2014/main" id="{E9C94201-140D-4FB2-B05F-2ECC719E06B0}"/>
                </a:ext>
              </a:extLst>
            </p:cNvPr>
            <p:cNvSpPr/>
            <p:nvPr/>
          </p:nvSpPr>
          <p:spPr>
            <a:xfrm>
              <a:off x="7163075" y="1610553"/>
              <a:ext cx="1536644" cy="175814"/>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rtlCol="0" anchor="ctr"/>
            <a:lstStyle/>
            <a:p>
              <a:pPr algn="ctr" fontAlgn="base">
                <a:spcBef>
                  <a:spcPct val="0"/>
                </a:spcBef>
                <a:spcAft>
                  <a:spcPct val="0"/>
                </a:spcAft>
              </a:pPr>
              <a:r>
                <a:rPr lang="en-US" sz="825" dirty="0">
                  <a:solidFill>
                    <a:prstClr val="black"/>
                  </a:solidFill>
                </a:rPr>
                <a:t>$491M in FY 2019</a:t>
              </a:r>
            </a:p>
          </p:txBody>
        </p:sp>
        <p:sp>
          <p:nvSpPr>
            <p:cNvPr id="37" name="Rounded Rectangle 33">
              <a:extLst>
                <a:ext uri="{FF2B5EF4-FFF2-40B4-BE49-F238E27FC236}">
                  <a16:creationId xmlns:a16="http://schemas.microsoft.com/office/drawing/2014/main" id="{6071FB47-4301-4B58-B6E3-0FE68F6B2598}"/>
                </a:ext>
              </a:extLst>
            </p:cNvPr>
            <p:cNvSpPr/>
            <p:nvPr/>
          </p:nvSpPr>
          <p:spPr>
            <a:xfrm>
              <a:off x="1754132" y="1618473"/>
              <a:ext cx="1536644" cy="175814"/>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rtlCol="0" anchor="ctr"/>
            <a:lstStyle/>
            <a:p>
              <a:pPr algn="ctr" fontAlgn="base">
                <a:spcBef>
                  <a:spcPct val="0"/>
                </a:spcBef>
                <a:spcAft>
                  <a:spcPct val="0"/>
                </a:spcAft>
              </a:pPr>
              <a:r>
                <a:rPr lang="en-US" sz="825" dirty="0">
                  <a:solidFill>
                    <a:prstClr val="black"/>
                  </a:solidFill>
                </a:rPr>
                <a:t>$898M in FY 2019</a:t>
              </a:r>
            </a:p>
          </p:txBody>
        </p:sp>
        <p:sp>
          <p:nvSpPr>
            <p:cNvPr id="38" name="Rounded Rectangle 34">
              <a:extLst>
                <a:ext uri="{FF2B5EF4-FFF2-40B4-BE49-F238E27FC236}">
                  <a16:creationId xmlns:a16="http://schemas.microsoft.com/office/drawing/2014/main" id="{F756FEBC-9579-4D1C-BD74-DFB0D9BF8741}"/>
                </a:ext>
              </a:extLst>
            </p:cNvPr>
            <p:cNvSpPr/>
            <p:nvPr/>
          </p:nvSpPr>
          <p:spPr>
            <a:xfrm>
              <a:off x="3513876" y="4615675"/>
              <a:ext cx="1536644" cy="175814"/>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rtlCol="0" anchor="ctr"/>
            <a:lstStyle/>
            <a:p>
              <a:pPr algn="ctr" fontAlgn="base">
                <a:spcBef>
                  <a:spcPct val="0"/>
                </a:spcBef>
                <a:spcAft>
                  <a:spcPct val="0"/>
                </a:spcAft>
              </a:pPr>
              <a:r>
                <a:rPr lang="en-US" sz="825" dirty="0">
                  <a:solidFill>
                    <a:prstClr val="black"/>
                  </a:solidFill>
                </a:rPr>
                <a:t>$1,825M in FY 2019</a:t>
              </a:r>
            </a:p>
          </p:txBody>
        </p:sp>
        <p:sp>
          <p:nvSpPr>
            <p:cNvPr id="39" name="Rounded Rectangle 35">
              <a:extLst>
                <a:ext uri="{FF2B5EF4-FFF2-40B4-BE49-F238E27FC236}">
                  <a16:creationId xmlns:a16="http://schemas.microsoft.com/office/drawing/2014/main" id="{50A5FC5B-CBF9-4558-B6F6-1650DF204D4D}"/>
                </a:ext>
              </a:extLst>
            </p:cNvPr>
            <p:cNvSpPr/>
            <p:nvPr/>
          </p:nvSpPr>
          <p:spPr>
            <a:xfrm>
              <a:off x="3536231" y="1618473"/>
              <a:ext cx="1536644" cy="175814"/>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rtlCol="0" anchor="ctr"/>
            <a:lstStyle/>
            <a:p>
              <a:pPr algn="ctr" fontAlgn="base">
                <a:spcBef>
                  <a:spcPct val="0"/>
                </a:spcBef>
                <a:spcAft>
                  <a:spcPct val="0"/>
                </a:spcAft>
              </a:pPr>
              <a:r>
                <a:rPr lang="en-US" sz="825" dirty="0">
                  <a:solidFill>
                    <a:prstClr val="black"/>
                  </a:solidFill>
                </a:rPr>
                <a:t>$939M in FY 2019</a:t>
              </a:r>
            </a:p>
          </p:txBody>
        </p:sp>
        <p:sp>
          <p:nvSpPr>
            <p:cNvPr id="40" name="Rounded Rectangle 36">
              <a:extLst>
                <a:ext uri="{FF2B5EF4-FFF2-40B4-BE49-F238E27FC236}">
                  <a16:creationId xmlns:a16="http://schemas.microsoft.com/office/drawing/2014/main" id="{E11719FB-B3B2-480B-AF53-C26E6AF24157}"/>
                </a:ext>
              </a:extLst>
            </p:cNvPr>
            <p:cNvSpPr/>
            <p:nvPr/>
          </p:nvSpPr>
          <p:spPr>
            <a:xfrm>
              <a:off x="7144126" y="4601986"/>
              <a:ext cx="1536644" cy="175814"/>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rtlCol="0" anchor="ctr"/>
            <a:lstStyle/>
            <a:p>
              <a:pPr algn="ctr" fontAlgn="base">
                <a:spcBef>
                  <a:spcPct val="0"/>
                </a:spcBef>
                <a:spcAft>
                  <a:spcPct val="0"/>
                </a:spcAft>
              </a:pPr>
              <a:r>
                <a:rPr lang="en-US" sz="825" dirty="0">
                  <a:solidFill>
                    <a:prstClr val="black"/>
                  </a:solidFill>
                </a:rPr>
                <a:t>$97M in FY 2019</a:t>
              </a:r>
            </a:p>
          </p:txBody>
        </p:sp>
        <p:sp>
          <p:nvSpPr>
            <p:cNvPr id="41" name="Rounded Rectangle 37">
              <a:extLst>
                <a:ext uri="{FF2B5EF4-FFF2-40B4-BE49-F238E27FC236}">
                  <a16:creationId xmlns:a16="http://schemas.microsoft.com/office/drawing/2014/main" id="{EA5FFD46-6EEF-4432-BFFF-FF0182A36501}"/>
                </a:ext>
              </a:extLst>
            </p:cNvPr>
            <p:cNvSpPr/>
            <p:nvPr/>
          </p:nvSpPr>
          <p:spPr>
            <a:xfrm>
              <a:off x="1721273" y="4615674"/>
              <a:ext cx="1536644" cy="175814"/>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rtlCol="0" anchor="ctr"/>
            <a:lstStyle/>
            <a:p>
              <a:pPr algn="ctr" fontAlgn="base">
                <a:spcBef>
                  <a:spcPct val="0"/>
                </a:spcBef>
                <a:spcAft>
                  <a:spcPct val="0"/>
                </a:spcAft>
              </a:pPr>
              <a:r>
                <a:rPr lang="en-US" sz="825" dirty="0">
                  <a:solidFill>
                    <a:prstClr val="black"/>
                  </a:solidFill>
                </a:rPr>
                <a:t>$542M in FY 2019</a:t>
              </a:r>
            </a:p>
          </p:txBody>
        </p:sp>
        <p:sp>
          <p:nvSpPr>
            <p:cNvPr id="42" name="Rounded Rectangle 38">
              <a:extLst>
                <a:ext uri="{FF2B5EF4-FFF2-40B4-BE49-F238E27FC236}">
                  <a16:creationId xmlns:a16="http://schemas.microsoft.com/office/drawing/2014/main" id="{36AF6066-284E-4B3F-A58D-F5C872B03350}"/>
                </a:ext>
              </a:extLst>
            </p:cNvPr>
            <p:cNvSpPr/>
            <p:nvPr/>
          </p:nvSpPr>
          <p:spPr>
            <a:xfrm>
              <a:off x="5329001" y="4624415"/>
              <a:ext cx="1536644" cy="175814"/>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rtlCol="0" anchor="ctr"/>
            <a:lstStyle/>
            <a:p>
              <a:pPr algn="ctr" fontAlgn="base">
                <a:spcBef>
                  <a:spcPct val="0"/>
                </a:spcBef>
                <a:spcAft>
                  <a:spcPct val="0"/>
                </a:spcAft>
              </a:pPr>
              <a:r>
                <a:rPr lang="en-US" sz="825" dirty="0">
                  <a:solidFill>
                    <a:prstClr val="black"/>
                  </a:solidFill>
                </a:rPr>
                <a:t>$160M in FY 2019</a:t>
              </a:r>
            </a:p>
          </p:txBody>
        </p:sp>
      </p:grpSp>
    </p:spTree>
    <p:extLst>
      <p:ext uri="{BB962C8B-B14F-4D97-AF65-F5344CB8AC3E}">
        <p14:creationId xmlns:p14="http://schemas.microsoft.com/office/powerpoint/2010/main" val="3923569882"/>
      </p:ext>
    </p:extLst>
  </p:cSld>
  <p:clrMapOvr>
    <a:masterClrMapping/>
  </p:clrMapOvr>
</p:sld>
</file>

<file path=ppt/theme/theme1.xml><?xml version="1.0" encoding="utf-8"?>
<a:theme xmlns:a="http://schemas.openxmlformats.org/drawingml/2006/main" name="DOE SC Theme - Blue v4">
  <a:themeElements>
    <a:clrScheme name="DOE SC Colors">
      <a:dk1>
        <a:sysClr val="windowText" lastClr="000000"/>
      </a:dk1>
      <a:lt1>
        <a:sysClr val="window" lastClr="FFFFFF"/>
      </a:lt1>
      <a:dk2>
        <a:srgbClr val="0F3F66"/>
      </a:dk2>
      <a:lt2>
        <a:srgbClr val="EEECE1"/>
      </a:lt2>
      <a:accent1>
        <a:srgbClr val="0F6636"/>
      </a:accent1>
      <a:accent2>
        <a:srgbClr val="F3C727"/>
      </a:accent2>
      <a:accent3>
        <a:srgbClr val="4F81BD"/>
      </a:accent3>
      <a:accent4>
        <a:srgbClr val="C0504D"/>
      </a:accent4>
      <a:accent5>
        <a:srgbClr val="9BBB59"/>
      </a:accent5>
      <a:accent6>
        <a:srgbClr val="8064A2"/>
      </a:accent6>
      <a:hlink>
        <a:srgbClr val="0000FF"/>
      </a:hlink>
      <a:folHlink>
        <a:srgbClr val="800080"/>
      </a:folHlink>
    </a:clrScheme>
    <a:fontScheme name="Verdana">
      <a:majorFont>
        <a:latin typeface="Verdana"/>
        <a:ea typeface=""/>
        <a:cs typeface=""/>
      </a:majorFont>
      <a:minorFont>
        <a:latin typeface="Verdana"/>
        <a:ea typeface=""/>
        <a:cs typeface=""/>
      </a:minorFont>
    </a:fontScheme>
    <a:fmtScheme name="Reflection">
      <a:fillStyleLst>
        <a:solidFill>
          <a:schemeClr val="phClr"/>
        </a:solidFill>
        <a:gradFill rotWithShape="1">
          <a:gsLst>
            <a:gs pos="0">
              <a:schemeClr val="phClr">
                <a:tint val="50000"/>
                <a:alpha val="100000"/>
                <a:satMod val="140000"/>
                <a:lumMod val="105000"/>
              </a:schemeClr>
            </a:gs>
            <a:gs pos="41000">
              <a:schemeClr val="phClr">
                <a:tint val="57000"/>
                <a:satMod val="160000"/>
                <a:lumMod val="99000"/>
              </a:schemeClr>
            </a:gs>
            <a:gs pos="100000">
              <a:schemeClr val="phClr">
                <a:tint val="80000"/>
                <a:satMod val="180000"/>
                <a:lumMod val="104000"/>
              </a:schemeClr>
            </a:gs>
          </a:gsLst>
          <a:lin ang="5400000" scaled="1"/>
        </a:gradFill>
        <a:gradFill rotWithShape="1">
          <a:gsLst>
            <a:gs pos="0">
              <a:schemeClr val="phClr">
                <a:tint val="97000"/>
                <a:satMod val="115000"/>
                <a:lumMod val="114000"/>
              </a:schemeClr>
            </a:gs>
            <a:gs pos="60000">
              <a:schemeClr val="phClr">
                <a:tint val="100000"/>
                <a:shade val="96000"/>
                <a:satMod val="100000"/>
                <a:lumMod val="108000"/>
              </a:schemeClr>
            </a:gs>
            <a:gs pos="100000">
              <a:schemeClr val="phClr">
                <a:shade val="91000"/>
                <a:sat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38100" dist="25400" dir="5400000" rotWithShape="0">
              <a:srgbClr val="000000">
                <a:alpha val="28000"/>
              </a:srgbClr>
            </a:outerShdw>
          </a:effectLst>
        </a:effectStyle>
        <a:effectStyle>
          <a:effectLst>
            <a:outerShdw blurRad="50800" dist="31750" dir="5400000" sy="98000" rotWithShape="0">
              <a:srgbClr val="000000">
                <a:alpha val="47000"/>
              </a:srgbClr>
            </a:outerShdw>
          </a:effectLst>
          <a:scene3d>
            <a:camera prst="orthographicFront">
              <a:rot lat="0" lon="0" rev="0"/>
            </a:camera>
            <a:lightRig rig="twoPt" dir="t">
              <a:rot lat="0" lon="0" rev="4800000"/>
            </a:lightRig>
          </a:scene3d>
          <a:sp3d prstMaterial="matte">
            <a:bevelT w="25400" h="44450"/>
          </a:sp3d>
        </a:effectStyle>
        <a:effectStyle>
          <a:effectLst>
            <a:reflection blurRad="25400" stA="32000" endPos="28000" dist="8889" dir="5400000" sy="-100000" rotWithShape="0"/>
          </a:effectLst>
          <a:scene3d>
            <a:camera prst="orthographicFront">
              <a:rot lat="0" lon="0" rev="0"/>
            </a:camera>
            <a:lightRig rig="threePt" dir="t">
              <a:rot lat="0" lon="0" rev="4800000"/>
            </a:lightRig>
          </a:scene3d>
          <a:sp3d>
            <a:bevelT w="50800" h="25400"/>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DOE SC Theme - Blue v4" id="{2E1294BB-8993-4114-96C1-6CC4D255FBFF}" vid="{D610BA37-A141-4228-9A0D-27EB455A82B5}"/>
    </a:ext>
  </a:extLst>
</a:theme>
</file>

<file path=ppt/theme/theme2.xml><?xml version="1.0" encoding="utf-8"?>
<a:theme xmlns:a="http://schemas.openxmlformats.org/drawingml/2006/main" name="DOE SC Theme - Blue v8">
  <a:themeElements>
    <a:clrScheme name="DOE SC Colors">
      <a:dk1>
        <a:sysClr val="windowText" lastClr="000000"/>
      </a:dk1>
      <a:lt1>
        <a:sysClr val="window" lastClr="FFFFFF"/>
      </a:lt1>
      <a:dk2>
        <a:srgbClr val="0F3F66"/>
      </a:dk2>
      <a:lt2>
        <a:srgbClr val="EEECE1"/>
      </a:lt2>
      <a:accent1>
        <a:srgbClr val="0F6636"/>
      </a:accent1>
      <a:accent2>
        <a:srgbClr val="F3C727"/>
      </a:accent2>
      <a:accent3>
        <a:srgbClr val="4F81BD"/>
      </a:accent3>
      <a:accent4>
        <a:srgbClr val="C0504D"/>
      </a:accent4>
      <a:accent5>
        <a:srgbClr val="9BBB59"/>
      </a:accent5>
      <a:accent6>
        <a:srgbClr val="8064A2"/>
      </a:accent6>
      <a:hlink>
        <a:srgbClr val="0000FF"/>
      </a:hlink>
      <a:folHlink>
        <a:srgbClr val="800080"/>
      </a:folHlink>
    </a:clrScheme>
    <a:fontScheme name="Verdana">
      <a:majorFont>
        <a:latin typeface="Verdana"/>
        <a:ea typeface=""/>
        <a:cs typeface=""/>
      </a:majorFont>
      <a:minorFont>
        <a:latin typeface="Verdana"/>
        <a:ea typeface=""/>
        <a:cs typeface=""/>
      </a:minorFont>
    </a:fontScheme>
    <a:fmtScheme name="Reflection">
      <a:fillStyleLst>
        <a:solidFill>
          <a:schemeClr val="phClr"/>
        </a:solidFill>
        <a:gradFill rotWithShape="1">
          <a:gsLst>
            <a:gs pos="0">
              <a:schemeClr val="phClr">
                <a:tint val="50000"/>
                <a:alpha val="100000"/>
                <a:satMod val="140000"/>
                <a:lumMod val="105000"/>
              </a:schemeClr>
            </a:gs>
            <a:gs pos="41000">
              <a:schemeClr val="phClr">
                <a:tint val="57000"/>
                <a:satMod val="160000"/>
                <a:lumMod val="99000"/>
              </a:schemeClr>
            </a:gs>
            <a:gs pos="100000">
              <a:schemeClr val="phClr">
                <a:tint val="80000"/>
                <a:satMod val="180000"/>
                <a:lumMod val="104000"/>
              </a:schemeClr>
            </a:gs>
          </a:gsLst>
          <a:lin ang="5400000" scaled="1"/>
        </a:gradFill>
        <a:gradFill rotWithShape="1">
          <a:gsLst>
            <a:gs pos="0">
              <a:schemeClr val="phClr">
                <a:tint val="97000"/>
                <a:satMod val="115000"/>
                <a:lumMod val="114000"/>
              </a:schemeClr>
            </a:gs>
            <a:gs pos="60000">
              <a:schemeClr val="phClr">
                <a:tint val="100000"/>
                <a:shade val="96000"/>
                <a:satMod val="100000"/>
                <a:lumMod val="108000"/>
              </a:schemeClr>
            </a:gs>
            <a:gs pos="100000">
              <a:schemeClr val="phClr">
                <a:shade val="91000"/>
                <a:sat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38100" dist="25400" dir="5400000" rotWithShape="0">
              <a:srgbClr val="000000">
                <a:alpha val="28000"/>
              </a:srgbClr>
            </a:outerShdw>
          </a:effectLst>
        </a:effectStyle>
        <a:effectStyle>
          <a:effectLst>
            <a:outerShdw blurRad="50800" dist="31750" dir="5400000" sy="98000" rotWithShape="0">
              <a:srgbClr val="000000">
                <a:alpha val="47000"/>
              </a:srgbClr>
            </a:outerShdw>
          </a:effectLst>
          <a:scene3d>
            <a:camera prst="orthographicFront">
              <a:rot lat="0" lon="0" rev="0"/>
            </a:camera>
            <a:lightRig rig="twoPt" dir="t">
              <a:rot lat="0" lon="0" rev="4800000"/>
            </a:lightRig>
          </a:scene3d>
          <a:sp3d prstMaterial="matte">
            <a:bevelT w="25400" h="44450"/>
          </a:sp3d>
        </a:effectStyle>
        <a:effectStyle>
          <a:effectLst>
            <a:reflection blurRad="25400" stA="32000" endPos="28000" dist="8889" dir="5400000" sy="-100000" rotWithShape="0"/>
          </a:effectLst>
          <a:scene3d>
            <a:camera prst="orthographicFront">
              <a:rot lat="0" lon="0" rev="0"/>
            </a:camera>
            <a:lightRig rig="threePt" dir="t">
              <a:rot lat="0" lon="0" rev="4800000"/>
            </a:lightRig>
          </a:scene3d>
          <a:sp3d>
            <a:bevelT w="50800" h="25400"/>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DOE SC Theme - Blue v8" id="{7D0725E6-8B91-418A-88A4-164A67FA1FBC}" vid="{4D1FBDC7-8084-4D91-8529-54A44E4044A0}"/>
    </a:ext>
  </a:extLst>
</a:theme>
</file>

<file path=ppt/theme/theme3.xml><?xml version="1.0" encoding="utf-8"?>
<a:theme xmlns:a="http://schemas.openxmlformats.org/drawingml/2006/main" name="1_DOE SC Theme - Blue v8">
  <a:themeElements>
    <a:clrScheme name="DOE SC Colors">
      <a:dk1>
        <a:sysClr val="windowText" lastClr="000000"/>
      </a:dk1>
      <a:lt1>
        <a:sysClr val="window" lastClr="FFFFFF"/>
      </a:lt1>
      <a:dk2>
        <a:srgbClr val="0F3F66"/>
      </a:dk2>
      <a:lt2>
        <a:srgbClr val="EEECE1"/>
      </a:lt2>
      <a:accent1>
        <a:srgbClr val="0F6636"/>
      </a:accent1>
      <a:accent2>
        <a:srgbClr val="F3C727"/>
      </a:accent2>
      <a:accent3>
        <a:srgbClr val="4F81BD"/>
      </a:accent3>
      <a:accent4>
        <a:srgbClr val="C0504D"/>
      </a:accent4>
      <a:accent5>
        <a:srgbClr val="9BBB59"/>
      </a:accent5>
      <a:accent6>
        <a:srgbClr val="8064A2"/>
      </a:accent6>
      <a:hlink>
        <a:srgbClr val="0000FF"/>
      </a:hlink>
      <a:folHlink>
        <a:srgbClr val="800080"/>
      </a:folHlink>
    </a:clrScheme>
    <a:fontScheme name="Verdana">
      <a:majorFont>
        <a:latin typeface="Verdana"/>
        <a:ea typeface=""/>
        <a:cs typeface=""/>
      </a:majorFont>
      <a:minorFont>
        <a:latin typeface="Verdana"/>
        <a:ea typeface=""/>
        <a:cs typeface=""/>
      </a:minorFont>
    </a:fontScheme>
    <a:fmtScheme name="Reflection">
      <a:fillStyleLst>
        <a:solidFill>
          <a:schemeClr val="phClr"/>
        </a:solidFill>
        <a:gradFill rotWithShape="1">
          <a:gsLst>
            <a:gs pos="0">
              <a:schemeClr val="phClr">
                <a:tint val="50000"/>
                <a:alpha val="100000"/>
                <a:satMod val="140000"/>
                <a:lumMod val="105000"/>
              </a:schemeClr>
            </a:gs>
            <a:gs pos="41000">
              <a:schemeClr val="phClr">
                <a:tint val="57000"/>
                <a:satMod val="160000"/>
                <a:lumMod val="99000"/>
              </a:schemeClr>
            </a:gs>
            <a:gs pos="100000">
              <a:schemeClr val="phClr">
                <a:tint val="80000"/>
                <a:satMod val="180000"/>
                <a:lumMod val="104000"/>
              </a:schemeClr>
            </a:gs>
          </a:gsLst>
          <a:lin ang="5400000" scaled="1"/>
        </a:gradFill>
        <a:gradFill rotWithShape="1">
          <a:gsLst>
            <a:gs pos="0">
              <a:schemeClr val="phClr">
                <a:tint val="97000"/>
                <a:satMod val="115000"/>
                <a:lumMod val="114000"/>
              </a:schemeClr>
            </a:gs>
            <a:gs pos="60000">
              <a:schemeClr val="phClr">
                <a:tint val="100000"/>
                <a:shade val="96000"/>
                <a:satMod val="100000"/>
                <a:lumMod val="108000"/>
              </a:schemeClr>
            </a:gs>
            <a:gs pos="100000">
              <a:schemeClr val="phClr">
                <a:shade val="91000"/>
                <a:sat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38100" dist="25400" dir="5400000" rotWithShape="0">
              <a:srgbClr val="000000">
                <a:alpha val="28000"/>
              </a:srgbClr>
            </a:outerShdw>
          </a:effectLst>
        </a:effectStyle>
        <a:effectStyle>
          <a:effectLst>
            <a:outerShdw blurRad="50800" dist="31750" dir="5400000" sy="98000" rotWithShape="0">
              <a:srgbClr val="000000">
                <a:alpha val="47000"/>
              </a:srgbClr>
            </a:outerShdw>
          </a:effectLst>
          <a:scene3d>
            <a:camera prst="orthographicFront">
              <a:rot lat="0" lon="0" rev="0"/>
            </a:camera>
            <a:lightRig rig="twoPt" dir="t">
              <a:rot lat="0" lon="0" rev="4800000"/>
            </a:lightRig>
          </a:scene3d>
          <a:sp3d prstMaterial="matte">
            <a:bevelT w="25400" h="44450"/>
          </a:sp3d>
        </a:effectStyle>
        <a:effectStyle>
          <a:effectLst>
            <a:reflection blurRad="25400" stA="32000" endPos="28000" dist="8889" dir="5400000" sy="-100000" rotWithShape="0"/>
          </a:effectLst>
          <a:scene3d>
            <a:camera prst="orthographicFront">
              <a:rot lat="0" lon="0" rev="0"/>
            </a:camera>
            <a:lightRig rig="threePt" dir="t">
              <a:rot lat="0" lon="0" rev="4800000"/>
            </a:lightRig>
          </a:scene3d>
          <a:sp3d>
            <a:bevelT w="50800" h="25400"/>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DOE SC Theme - Blue v8" id="{7D0725E6-8B91-418A-88A4-164A67FA1FBC}" vid="{4D1FBDC7-8084-4D91-8529-54A44E4044A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resenter xmlns="584d3962-e464-4395-be02-de294b635ed6">
      <UserInfo>
        <DisplayName>Stone, Alan</DisplayName>
        <AccountId>163</AccountId>
        <AccountType/>
      </UserInfo>
    </Presenter>
    <Category xmlns="584d3962-e464-4395-be02-de294b635ed6">PI Meeting</Category>
    <Audience xmlns="584d3962-e464-4395-be02-de294b635ed6" xsi:nil="true"/>
    <TaxKeywordTaxHTField xmlns="4baba050-fa1d-40b7-ac3c-d2eee5996a97">
      <Terms xmlns="http://schemas.microsoft.com/office/infopath/2007/PartnerControls"/>
    </TaxKeywordTaxHTField>
    <Subprogram xmlns="584d3962-e464-4395-be02-de294b635ed6">All HEP</Subprogram>
    <Internal_x0020_Only_x003f_ xmlns="584d3962-e464-4395-be02-de294b635ed6"/>
    <TaxCatchAll xmlns="233eefd7-1486-4379-b083-89771e4550f2"/>
    <Date_x0020_of_x0020_Talk xmlns="584d3962-e464-4395-be02-de294b635ed6">2018-08-24T04:00:00+00:00</Date_x0020_of_x0020_Talk>
    <Material_x0020_Type xmlns="584d3962-e464-4395-be02-de294b635ed6">Presentation</Material_x0020_Type>
    <_dlc_DocId xmlns="4baba050-fa1d-40b7-ac3c-d2eee5996a97">HTTNCAPE4TVF-624104558-77</_dlc_DocId>
    <_dlc_DocIdUrl xmlns="4baba050-fa1d-40b7-ac3c-d2eee5996a97">
      <Url>https://intranet.osc.doe.gov/depts/programs/HighEng/_layouts/DocIdRedir.aspx?ID=HTTNCAPE4TVF-624104558-77</Url>
      <Description>HTTNCAPE4TVF-624104558-77</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0C13013946B674D9EA571286E9677D6" ma:contentTypeVersion="3" ma:contentTypeDescription="Create a new document." ma:contentTypeScope="" ma:versionID="9ae1bde1e8d200e6da49726d31e1b890">
  <xsd:schema xmlns:xsd="http://www.w3.org/2001/XMLSchema" xmlns:xs="http://www.w3.org/2001/XMLSchema" xmlns:p="http://schemas.microsoft.com/office/2006/metadata/properties" xmlns:ns2="4baba050-fa1d-40b7-ac3c-d2eee5996a97" xmlns:ns3="584d3962-e464-4395-be02-de294b635ed6" xmlns:ns4="233eefd7-1486-4379-b083-89771e4550f2" targetNamespace="http://schemas.microsoft.com/office/2006/metadata/properties" ma:root="true" ma:fieldsID="ccee80dc5cf81d5b41f0e55a53264547" ns2:_="" ns3:_="" ns4:_="">
    <xsd:import namespace="4baba050-fa1d-40b7-ac3c-d2eee5996a97"/>
    <xsd:import namespace="584d3962-e464-4395-be02-de294b635ed6"/>
    <xsd:import namespace="233eefd7-1486-4379-b083-89771e4550f2"/>
    <xsd:element name="properties">
      <xsd:complexType>
        <xsd:sequence>
          <xsd:element name="documentManagement">
            <xsd:complexType>
              <xsd:all>
                <xsd:element ref="ns2:_dlc_DocId" minOccurs="0"/>
                <xsd:element ref="ns2:_dlc_DocIdUrl" minOccurs="0"/>
                <xsd:element ref="ns2:_dlc_DocIdPersistId" minOccurs="0"/>
                <xsd:element ref="ns3:Date_x0020_of_x0020_Talk" minOccurs="0"/>
                <xsd:element ref="ns3:Presenter" minOccurs="0"/>
                <xsd:element ref="ns3:Material_x0020_Type" minOccurs="0"/>
                <xsd:element ref="ns3:Category" minOccurs="0"/>
                <xsd:element ref="ns3:Subprogram" minOccurs="0"/>
                <xsd:element ref="ns3:Audience" minOccurs="0"/>
                <xsd:element ref="ns3:Internal_x0020_Only_x003f_" minOccurs="0"/>
                <xsd:element ref="ns2:TaxKeywordTaxHTField" minOccurs="0"/>
                <xsd:element ref="ns4:TaxCatchAll" minOccurs="0"/>
                <xsd:element ref="ns4:TaxCatchAllLabe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aba050-fa1d-40b7-ac3c-d2eee5996a97"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KeywordTaxHTField" ma:index="18" nillable="true" ma:taxonomy="true" ma:internalName="TaxKeywordTaxHTField" ma:taxonomyFieldName="TaxKeyword" ma:displayName="Enterprise Keywords" ma:fieldId="{23f27201-bee3-471e-b2e7-b64fd8b7ca38}" ma:taxonomyMulti="true" ma:sspId="43c8c17d-6de2-4d94-b57c-8c1896722c74" ma:termSetId="00000000-0000-0000-0000-000000000000" ma:anchorId="00000000-0000-0000-0000-000000000000" ma:open="true" ma:isKeyword="tru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84d3962-e464-4395-be02-de294b635ed6" elementFormDefault="qualified">
    <xsd:import namespace="http://schemas.microsoft.com/office/2006/documentManagement/types"/>
    <xsd:import namespace="http://schemas.microsoft.com/office/infopath/2007/PartnerControls"/>
    <xsd:element name="Date_x0020_of_x0020_Talk" ma:index="11" nillable="true" ma:displayName="Date of Talk" ma:format="DateOnly" ma:indexed="true" ma:internalName="Date_x0020_of_x0020_Talk">
      <xsd:simpleType>
        <xsd:restriction base="dms:DateTime"/>
      </xsd:simpleType>
    </xsd:element>
    <xsd:element name="Presenter" ma:index="12" nillable="true" ma:displayName="Presenter" ma:indexed="true" ma:list="UserInfo" ma:SharePointGroup="0" ma:internalName="Present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erial_x0020_Type" ma:index="13" nillable="true" ma:displayName="Material Type" ma:format="Dropdown" ma:internalName="Material_x0020_Type">
      <xsd:simpleType>
        <xsd:restriction base="dms:Choice">
          <xsd:enumeration value="Presentation"/>
          <xsd:enumeration value="Supporting Material"/>
          <xsd:enumeration value="Template"/>
          <xsd:enumeration value="Reference Material"/>
          <xsd:enumeration value="Other"/>
        </xsd:restriction>
      </xsd:simpleType>
    </xsd:element>
    <xsd:element name="Category" ma:index="14" nillable="true" ma:displayName="Category" ma:format="Dropdown" ma:internalName="Category">
      <xsd:simpleType>
        <xsd:restriction base="dms:Choice">
          <xsd:enumeration value="Budget"/>
          <xsd:enumeration value="Science Briefing"/>
          <xsd:enumeration value="Site Visit"/>
          <xsd:enumeration value="Workshop"/>
          <xsd:enumeration value="Advisory Committee"/>
          <xsd:enumeration value="Conference"/>
          <xsd:enumeration value="PI Meeting"/>
          <xsd:enumeration value="Other"/>
        </xsd:restriction>
      </xsd:simpleType>
    </xsd:element>
    <xsd:element name="Subprogram" ma:index="15" nillable="true" ma:displayName="Subprogram" ma:format="Dropdown" ma:internalName="Subprogram">
      <xsd:simpleType>
        <xsd:restriction base="dms:Choice">
          <xsd:enumeration value="All HEP"/>
          <xsd:enumeration value="Energy Frontier"/>
          <xsd:enumeration value="Intensity Frontier"/>
          <xsd:enumeration value="Cosmic Frontier"/>
          <xsd:enumeration value="Theory"/>
          <xsd:enumeration value="Computational HEP"/>
          <xsd:enumeration value="Quantum Information Science"/>
          <xsd:enumeration value="General Accelerator R&amp;D"/>
          <xsd:enumeration value="Directed Accelerator R&amp;D"/>
          <xsd:enumeration value="Detector R&amp;D"/>
          <xsd:enumeration value="Accelerator Stewardship"/>
          <xsd:enumeration value="Line Item Construction"/>
        </xsd:restriction>
      </xsd:simpleType>
    </xsd:element>
    <xsd:element name="Audience" ma:index="16" nillable="true" ma:displayName="Audience" ma:format="Dropdown" ma:internalName="Audience">
      <xsd:simpleType>
        <xsd:union memberTypes="dms:Text">
          <xsd:simpleType>
            <xsd:restriction base="dms:Choice">
              <xsd:enumeration value="HEPAP"/>
              <xsd:enumeration value="AAAC"/>
              <xsd:enumeration value="National Academy of Sciences"/>
              <xsd:enumeration value="NSF"/>
              <xsd:enumeration value="NASA"/>
              <xsd:enumeration value="U.S. Agency"/>
              <xsd:enumeration value="CERN"/>
              <xsd:enumeration value="International Agency"/>
              <xsd:enumeration value="HEP Community"/>
              <xsd:enumeration value="Public"/>
              <xsd:enumeration value="Congress"/>
              <xsd:enumeration value="OMB"/>
              <xsd:enumeration value="DOE CFO"/>
              <xsd:enumeration value="DOE Office of Science"/>
              <xsd:enumeration value="HEP"/>
              <xsd:enumeration value="Other"/>
            </xsd:restriction>
          </xsd:simpleType>
        </xsd:union>
      </xsd:simpleType>
    </xsd:element>
    <xsd:element name="Internal_x0020_Only_x003f_" ma:index="17" nillable="true" ma:displayName="Internal Only?" ma:internalName="Internal_x0020_Only_x003f_">
      <xsd:complexType>
        <xsd:complexContent>
          <xsd:extension base="dms:MultiChoice">
            <xsd:sequence>
              <xsd:element name="Value" maxOccurs="unbounded" minOccurs="0" nillable="true">
                <xsd:simpleType>
                  <xsd:restriction base="dms:Choice">
                    <xsd:enumeration value="Yes"/>
                  </xsd:restriction>
                </xsd:simple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33eefd7-1486-4379-b083-89771e4550f2"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a71968d2-afc4-4377-955d-61150286d950}" ma:internalName="TaxCatchAll" ma:showField="CatchAllData" ma:web="4baba050-fa1d-40b7-ac3c-d2eee5996a97">
      <xsd:complexType>
        <xsd:complexContent>
          <xsd:extension base="dms:MultiChoiceLookup">
            <xsd:sequence>
              <xsd:element name="Value" type="dms:Lookup" maxOccurs="unbounded" minOccurs="0" nillable="true"/>
            </xsd:sequence>
          </xsd:extension>
        </xsd:complexContent>
      </xsd:complexType>
    </xsd:element>
    <xsd:element name="TaxCatchAllLabel" ma:index="20" nillable="true" ma:displayName="Taxonomy Catch All Column1" ma:hidden="true" ma:list="{a71968d2-afc4-4377-955d-61150286d950}" ma:internalName="TaxCatchAllLabel" ma:readOnly="true" ma:showField="CatchAllDataLabel" ma:web="4baba050-fa1d-40b7-ac3c-d2eee5996a9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alk 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E6B6C524-BCA3-4326-8DB6-F23C9C1DF88E}">
  <ds:schemaRefs>
    <ds:schemaRef ds:uri="http://purl.org/dc/terms/"/>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4baba050-fa1d-40b7-ac3c-d2eee5996a97"/>
    <ds:schemaRef ds:uri="http://www.w3.org/XML/1998/namespace"/>
    <ds:schemaRef ds:uri="http://purl.org/dc/dcmitype/"/>
    <ds:schemaRef ds:uri="233eefd7-1486-4379-b083-89771e4550f2"/>
    <ds:schemaRef ds:uri="584d3962-e464-4395-be02-de294b635ed6"/>
    <ds:schemaRef ds:uri="http://schemas.microsoft.com/office/2006/metadata/properties"/>
  </ds:schemaRefs>
</ds:datastoreItem>
</file>

<file path=customXml/itemProps2.xml><?xml version="1.0" encoding="utf-8"?>
<ds:datastoreItem xmlns:ds="http://schemas.openxmlformats.org/officeDocument/2006/customXml" ds:itemID="{B5C22A32-1B5B-4D95-BB23-F2EB133E96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aba050-fa1d-40b7-ac3c-d2eee5996a97"/>
    <ds:schemaRef ds:uri="584d3962-e464-4395-be02-de294b635ed6"/>
    <ds:schemaRef ds:uri="233eefd7-1486-4379-b083-89771e4550f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D16C438-07F0-4D84-993E-5A0C133701EA}">
  <ds:schemaRefs>
    <ds:schemaRef ds:uri="http://schemas.microsoft.com/sharepoint/v3/contenttype/forms"/>
  </ds:schemaRefs>
</ds:datastoreItem>
</file>

<file path=customXml/itemProps4.xml><?xml version="1.0" encoding="utf-8"?>
<ds:datastoreItem xmlns:ds="http://schemas.openxmlformats.org/officeDocument/2006/customXml" ds:itemID="{BE8FFDFD-5556-4C73-AC5B-0164EC1F1A9F}">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DOE SC Theme - Blue v4</Template>
  <TotalTime>0</TotalTime>
  <Words>26748</Words>
  <Application>Microsoft Office PowerPoint</Application>
  <PresentationFormat>On-screen Show (4:3)</PresentationFormat>
  <Paragraphs>3343</Paragraphs>
  <Slides>171</Slides>
  <Notes>55</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171</vt:i4>
      </vt:variant>
    </vt:vector>
  </HeadingPairs>
  <TitlesOfParts>
    <vt:vector size="189" baseType="lpstr">
      <vt:lpstr>Arial</vt:lpstr>
      <vt:lpstr>Benton Sans</vt:lpstr>
      <vt:lpstr>Calibri</vt:lpstr>
      <vt:lpstr>Corbel</vt:lpstr>
      <vt:lpstr>Courier New</vt:lpstr>
      <vt:lpstr>Garamond</vt:lpstr>
      <vt:lpstr>georgia</vt:lpstr>
      <vt:lpstr>Helvetica</vt:lpstr>
      <vt:lpstr>Open Sans</vt:lpstr>
      <vt:lpstr>Symbol</vt:lpstr>
      <vt:lpstr>Times New Roman</vt:lpstr>
      <vt:lpstr>Trebuchet MS</vt:lpstr>
      <vt:lpstr>Verdana</vt:lpstr>
      <vt:lpstr>Wingdings</vt:lpstr>
      <vt:lpstr>Wingdings 3</vt:lpstr>
      <vt:lpstr>DOE SC Theme - Blue v4</vt:lpstr>
      <vt:lpstr>DOE SC Theme - Blue v8</vt:lpstr>
      <vt:lpstr>1_DOE SC Theme - Blue v8</vt:lpstr>
      <vt:lpstr>Report from HEP [Teleworking from home in Frederick, MD since March 17th]</vt:lpstr>
      <vt:lpstr>Hello, My Name Is… Alan Stone</vt:lpstr>
      <vt:lpstr>Take Your Daughters and Sons to Work Day [25 April 2019 – DOE, Germantown, MD]</vt:lpstr>
      <vt:lpstr>Opening Remarks</vt:lpstr>
      <vt:lpstr>Message from Office of Science https://science.osti.gov/hep/hepap/Meetings/202007</vt:lpstr>
      <vt:lpstr>Constitution and Disclaimers</vt:lpstr>
      <vt:lpstr>What is the Office of Science?</vt:lpstr>
      <vt:lpstr>Particle Physics in the United States</vt:lpstr>
      <vt:lpstr>HEP: A Mission-Driven Agency</vt:lpstr>
      <vt:lpstr>Core Research vs. Early Career</vt:lpstr>
      <vt:lpstr>Develop a Personal Roadmap</vt:lpstr>
      <vt:lpstr>Tell a Story</vt:lpstr>
      <vt:lpstr>Increasing Investments to Early Career Research Program</vt:lpstr>
      <vt:lpstr>HEP PI Meeting: August 24-26, 2020</vt:lpstr>
      <vt:lpstr>Snowmass21.org</vt:lpstr>
      <vt:lpstr>HEP FOAs &amp; New Initiatives https://science.osti.gov/hep/Funding-Opportunities</vt:lpstr>
      <vt:lpstr>AAAS Science &amp; Technology Policy Fellowships https://www.aaas.org/programs/science-technology-policy-fellowships</vt:lpstr>
      <vt:lpstr>More Fellowship Opportunities https://www.profellow.com/</vt:lpstr>
      <vt:lpstr>ORISE</vt:lpstr>
      <vt:lpstr>SC Workforce Development for Teachers and Scientists (WDTS)</vt:lpstr>
      <vt:lpstr>DOE Experimental Program to Stimulate Competitive Research (EPSCoR)</vt:lpstr>
      <vt:lpstr>A Few Minutes on Budget</vt:lpstr>
      <vt:lpstr>Fiscal Year 2020 Federal Budget* *Before Covid19 Pandemic Response</vt:lpstr>
      <vt:lpstr>U.S. Congress Supports P5 Strategy</vt:lpstr>
      <vt:lpstr>HEP Request (blue) vs. Appropriation (red) [FY 2011-2021]</vt:lpstr>
      <vt:lpstr>Office of Science - FY 2021 Research Initiatives </vt:lpstr>
      <vt:lpstr>FY 2021 House Mark</vt:lpstr>
      <vt:lpstr>Discussion</vt:lpstr>
      <vt:lpstr>Small Wins:  Redefining the Scale of Social Problems</vt:lpstr>
      <vt:lpstr>Principles of DEI are Central  to My Work-Life </vt:lpstr>
      <vt:lpstr>Implicit Bias in Scientific Peer Review [Introduced this slide to Intensity Frontier Panel Review Nov 2015]</vt:lpstr>
      <vt:lpstr>Promoting DEI in Office of Science Business Practices https://science.osti.gov/hep/hepap/Meetings/202007</vt:lpstr>
      <vt:lpstr>Passion? Responsibility? Burden?</vt:lpstr>
      <vt:lpstr>Case Studies: Advantages, Barriers, and Risks at All Career Stages</vt:lpstr>
      <vt:lpstr>With More Time…</vt:lpstr>
      <vt:lpstr>Summary</vt:lpstr>
      <vt:lpstr>PowerPoint Presentation</vt:lpstr>
      <vt:lpstr>PowerPoint Presentation</vt:lpstr>
      <vt:lpstr>Comings &amp; Goings</vt:lpstr>
      <vt:lpstr>High Energy Physics Advisory Panel https://science.osti.gov/hep/hepap </vt:lpstr>
      <vt:lpstr>Grand Challenge: Communicating Results</vt:lpstr>
      <vt:lpstr>FY 2020 HEP Funding in Historical Context</vt:lpstr>
      <vt:lpstr>Historical Chart of HEP Projects FY 1996 – FY 2020</vt:lpstr>
      <vt:lpstr>Delivery of Early Science from New Projects</vt:lpstr>
      <vt:lpstr>Quantum Information Science (QIS)</vt:lpstr>
      <vt:lpstr>HEP Center for Computational Excellence</vt:lpstr>
      <vt:lpstr>Artificial Intelligence &amp; Machine Learning in SC</vt:lpstr>
      <vt:lpstr>Artificial Intelligence &amp; Machine Learning in HEP</vt:lpstr>
      <vt:lpstr>Formulation</vt:lpstr>
      <vt:lpstr>Budget and Accounting Act of 1921</vt:lpstr>
      <vt:lpstr>Three Phases of Budget Process</vt:lpstr>
      <vt:lpstr>The U.S. Federal Budget Cycle</vt:lpstr>
      <vt:lpstr>Overview of Budget Formulation Process</vt:lpstr>
      <vt:lpstr>Creating the DOE HEP Budget Request</vt:lpstr>
      <vt:lpstr>PowerPoint Presentation</vt:lpstr>
      <vt:lpstr>Congressional Budget and Impoundment Control Act of 1974 [aka CBA]</vt:lpstr>
      <vt:lpstr>Congressional Budget Process</vt:lpstr>
      <vt:lpstr>Appropriations Subcommittees</vt:lpstr>
      <vt:lpstr>Authorizations and Appropriations</vt:lpstr>
      <vt:lpstr>HEP Role in Congressional Process</vt:lpstr>
      <vt:lpstr>Impacts of a Continuing Resolution</vt:lpstr>
      <vt:lpstr>Number of Continuing Resolutions:  FY 1999 – FY 2020</vt:lpstr>
      <vt:lpstr>PowerPoint Presentation</vt:lpstr>
      <vt:lpstr>Budget Execution</vt:lpstr>
      <vt:lpstr>Bipartisan Budget Act of 2019 (H.R. 3877) Signed on August 2, 2019, includes Budget Resolutions for FY 2020 and FY 2021</vt:lpstr>
      <vt:lpstr>FY 2020 Two CRs and an Appropriations</vt:lpstr>
      <vt:lpstr>FY 2019 vs FY 2020 Office of Science</vt:lpstr>
      <vt:lpstr>FY 2020 HEP Appropriation</vt:lpstr>
      <vt:lpstr>Report Language Matters!</vt:lpstr>
      <vt:lpstr>Funding: Projects (FY2019) Transition to Operations (FY 2020)</vt:lpstr>
      <vt:lpstr>FY 2020 Funding by Subprogram</vt:lpstr>
      <vt:lpstr>HEP Budget ($k) FY 2011-2020 Research, Operations, Projects: (Construction and MIEs)</vt:lpstr>
      <vt:lpstr>HEP Budget ($k) FY 2011-2020 (excluding Line Item Construction TEC)</vt:lpstr>
      <vt:lpstr>HEP Facilities/Operations ($k) FY 2011-2020</vt:lpstr>
      <vt:lpstr>HEP Research ($k) FY 2011-2020</vt:lpstr>
      <vt:lpstr>HEP Research ($k) FY 2014-2020</vt:lpstr>
      <vt:lpstr>Procurement Requests (aka Grants)</vt:lpstr>
      <vt:lpstr>Lab Funding ($k) – FY 2017-2019</vt:lpstr>
      <vt:lpstr>P5 Implementation Status – FY 2019</vt:lpstr>
      <vt:lpstr>HEP Small Projects</vt:lpstr>
      <vt:lpstr>Research Funding Challenges</vt:lpstr>
      <vt:lpstr>Compounding Effects of Success</vt:lpstr>
      <vt:lpstr>FY 2020 Budget Review Takeaways (Research Only)</vt:lpstr>
      <vt:lpstr>FY 2021 President’s Budget Request</vt:lpstr>
      <vt:lpstr>FY 2021 HEP Budget Request</vt:lpstr>
      <vt:lpstr>PowerPoint Presentation</vt:lpstr>
      <vt:lpstr>Antideficiency Act (ADA) of 1884 Current version enacted on September 12, 1982</vt:lpstr>
      <vt:lpstr>Government Shutdown</vt:lpstr>
      <vt:lpstr>How Many Times Has the  Government Shutdown? </vt:lpstr>
      <vt:lpstr>PowerPoint Presentation</vt:lpstr>
      <vt:lpstr>Hatch Act of 1939</vt:lpstr>
      <vt:lpstr>Federal Support of Science and Engineering</vt:lpstr>
      <vt:lpstr>Science Policy and the Constitution</vt:lpstr>
      <vt:lpstr>Mission of the Department of Energy</vt:lpstr>
      <vt:lpstr>What is the Office of Science?</vt:lpstr>
      <vt:lpstr>DOE Office of Science Research Programs</vt:lpstr>
      <vt:lpstr>Seventeen DOE National Laboratories</vt:lpstr>
      <vt:lpstr>Stewardship of DOE  National Laboratories</vt:lpstr>
      <vt:lpstr>Office of Science oversees 10 of 17 DOE National</vt:lpstr>
      <vt:lpstr>HEP Major Laboratory Investments</vt:lpstr>
      <vt:lpstr>PowerPoint Presentation</vt:lpstr>
      <vt:lpstr>U.S. Long-Term Particle Physics Strategy</vt:lpstr>
      <vt:lpstr>The High Energy Physics Program Mission</vt:lpstr>
      <vt:lpstr>P5: Science Drivers of Particle Physics</vt:lpstr>
      <vt:lpstr>U.S. Administration Supports P5</vt:lpstr>
      <vt:lpstr>Appropriators Noticed the P5 Report</vt:lpstr>
      <vt:lpstr>Infrastructure</vt:lpstr>
      <vt:lpstr>The Science Laboratories Infrastructure (SLI) Program</vt:lpstr>
      <vt:lpstr>New Strategy to Invest in Fermilab Core Campus Revitalization</vt:lpstr>
      <vt:lpstr>Fermilab: Master Substation Radial-Feed Project</vt:lpstr>
      <vt:lpstr>Fermilab: IB4/MP9 Cleanroom &amp; Facilities Consolidation</vt:lpstr>
      <vt:lpstr>SLAC: Sector 30 Transfer Line (S30XL)</vt:lpstr>
      <vt:lpstr>PowerPoint Presentation</vt:lpstr>
      <vt:lpstr>Infrastructure Takeaway</vt:lpstr>
      <vt:lpstr>Government-Wide Diversity and Inclusion Initiative</vt:lpstr>
      <vt:lpstr>Dimensions of Diversity</vt:lpstr>
      <vt:lpstr>What’s the Difference? Diversity</vt:lpstr>
      <vt:lpstr>What’s the Difference? Inclusion</vt:lpstr>
      <vt:lpstr>What’s the Difference? Equity</vt:lpstr>
      <vt:lpstr>Multi-university project to tackle equity and inclusion in STEM</vt:lpstr>
      <vt:lpstr>Thought exercise</vt:lpstr>
      <vt:lpstr>Reflection</vt:lpstr>
      <vt:lpstr>DOE Supports Mission-Driven Science</vt:lpstr>
      <vt:lpstr>Funding Vehicles for Federal Funds</vt:lpstr>
      <vt:lpstr>Grant Process</vt:lpstr>
      <vt:lpstr>Grants and Contracts</vt:lpstr>
      <vt:lpstr>DOE SC Graduate Student Research Fellowships</vt:lpstr>
      <vt:lpstr>US-Japan Student Exchange Program https://www.bnl.gov/ozaki/</vt:lpstr>
      <vt:lpstr>Laboratory Directed Research and Development (LDRD)</vt:lpstr>
      <vt:lpstr>Small Business Innovation Research (SBIR) &amp; Small Business Technology Transfer (STTR)</vt:lpstr>
      <vt:lpstr>Small Business Innovation Research (SBIR) and Small Business Technology Transfer (STTR) Program</vt:lpstr>
      <vt:lpstr>DOE Particle Physics Agency Partnerships</vt:lpstr>
      <vt:lpstr>Program Advice and Coordination</vt:lpstr>
      <vt:lpstr>DOE Roles and Responsibilities</vt:lpstr>
      <vt:lpstr>DOE Lab Roles and Responsibilities</vt:lpstr>
      <vt:lpstr>University Roles and Responsibilities (DOE Perspective)</vt:lpstr>
      <vt:lpstr>Starting Notes</vt:lpstr>
      <vt:lpstr>Early Career Research Program</vt:lpstr>
      <vt:lpstr>Overall ECRP Process (HEP)</vt:lpstr>
      <vt:lpstr>HEP ECRP Review Procedure</vt:lpstr>
      <vt:lpstr>ECRP Merit Review Criteria</vt:lpstr>
      <vt:lpstr>Early Career Merit Review</vt:lpstr>
      <vt:lpstr>Early Career Proposal Framework</vt:lpstr>
      <vt:lpstr>Identify The Problem</vt:lpstr>
      <vt:lpstr>Justify that You can solve the Problem</vt:lpstr>
      <vt:lpstr>What Is Your “Unfair Competitive Advantage?”</vt:lpstr>
      <vt:lpstr>Validate: Costs, Resources, Schedule </vt:lpstr>
      <vt:lpstr>Demonstrate Leadership</vt:lpstr>
      <vt:lpstr>2019 PECASE Award Ceremony</vt:lpstr>
      <vt:lpstr>Beware of Red Herrings</vt:lpstr>
      <vt:lpstr>Speaker’s Pet Peeves</vt:lpstr>
      <vt:lpstr>Start with the Answer</vt:lpstr>
      <vt:lpstr>Proposals: What To Do</vt:lpstr>
      <vt:lpstr>Proposals: What Not To Do</vt:lpstr>
      <vt:lpstr>Final Word: Engagement</vt:lpstr>
      <vt:lpstr>HEP Early Career Demographics</vt:lpstr>
      <vt:lpstr>FY 2020 HEP Early Career Awards: Univ.</vt:lpstr>
      <vt:lpstr>FY 2020 HEP Early Career Awards: Univ.</vt:lpstr>
      <vt:lpstr>FY 2020 HEP Early Career Awards: Labs</vt:lpstr>
      <vt:lpstr>FY 2019 HEP Early Career Awards: Univ.</vt:lpstr>
      <vt:lpstr>FY 2019 HEP Early Career Awards: Labs</vt:lpstr>
      <vt:lpstr>FY 2018 HEP Early Career Awards: Univ.</vt:lpstr>
      <vt:lpstr>FY 2018 HEP Early Career Awards: Labs</vt:lpstr>
      <vt:lpstr>FY 2017 HEP Early Career Awards</vt:lpstr>
      <vt:lpstr>FY 2016 HEP Early Career Awards</vt:lpstr>
      <vt:lpstr>FY 2015 HEP Early Career Awards</vt:lpstr>
      <vt:lpstr>FY 2014 HEP Early Career Awards</vt:lpstr>
      <vt:lpstr>FY 2013 HEP Early Career Awards</vt:lpstr>
      <vt:lpstr>FY 2012 HEP Early Career Awards</vt:lpstr>
      <vt:lpstr>FY 2011 HEP Early Career Awards</vt:lpstr>
      <vt:lpstr>FY 2010 HEP Early Career Awards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Early Career Primer</dc:title>
  <dc:creator/>
  <cp:keywords/>
  <cp:lastModifiedBy/>
  <cp:revision>1</cp:revision>
  <dcterms:created xsi:type="dcterms:W3CDTF">2018-06-21T14:08:28Z</dcterms:created>
  <dcterms:modified xsi:type="dcterms:W3CDTF">2020-08-12T18:05:01Z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0x01010030C13013946B674D9EA571286E9677D6</vt:lpwstr>
  </property>
  <property fmtid="{D5CDD505-2E9C-101B-9397-08002B2CF9AE}" pid="3" name="_dlc_DocIdItemGuid">
    <vt:lpwstr>a2f04fef-c871-41d4-88dc-ca117626d791</vt:lpwstr>
  </property>
  <property fmtid="{D5CDD505-2E9C-101B-9397-08002B2CF9AE}" pid="4" name="TaxKeyword">
    <vt:lpwstr/>
  </property>
</Properties>
</file>