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Lst>
  <p:notesMasterIdLst>
    <p:notesMasterId r:id="rId39"/>
  </p:notesMasterIdLst>
  <p:handoutMasterIdLst>
    <p:handoutMasterId r:id="rId40"/>
  </p:handoutMasterIdLst>
  <p:sldIdLst>
    <p:sldId id="294" r:id="rId2"/>
    <p:sldId id="302" r:id="rId3"/>
    <p:sldId id="309" r:id="rId4"/>
    <p:sldId id="303" r:id="rId5"/>
    <p:sldId id="336" r:id="rId6"/>
    <p:sldId id="317" r:id="rId7"/>
    <p:sldId id="342" r:id="rId8"/>
    <p:sldId id="318" r:id="rId9"/>
    <p:sldId id="344" r:id="rId10"/>
    <p:sldId id="346" r:id="rId11"/>
    <p:sldId id="343" r:id="rId12"/>
    <p:sldId id="325" r:id="rId13"/>
    <p:sldId id="298" r:id="rId14"/>
    <p:sldId id="345" r:id="rId15"/>
    <p:sldId id="339" r:id="rId16"/>
    <p:sldId id="301" r:id="rId17"/>
    <p:sldId id="331" r:id="rId18"/>
    <p:sldId id="332" r:id="rId19"/>
    <p:sldId id="334" r:id="rId20"/>
    <p:sldId id="335" r:id="rId21"/>
    <p:sldId id="333" r:id="rId22"/>
    <p:sldId id="330" r:id="rId23"/>
    <p:sldId id="326" r:id="rId24"/>
    <p:sldId id="327" r:id="rId25"/>
    <p:sldId id="329" r:id="rId26"/>
    <p:sldId id="338" r:id="rId27"/>
    <p:sldId id="337" r:id="rId28"/>
    <p:sldId id="299" r:id="rId29"/>
    <p:sldId id="311" r:id="rId30"/>
    <p:sldId id="323" r:id="rId31"/>
    <p:sldId id="310" r:id="rId32"/>
    <p:sldId id="304" r:id="rId33"/>
    <p:sldId id="308" r:id="rId34"/>
    <p:sldId id="305" r:id="rId35"/>
    <p:sldId id="307" r:id="rId36"/>
    <p:sldId id="306" r:id="rId37"/>
    <p:sldId id="315" r:id="rId38"/>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10" clrIdx="0">
    <p:extLst>
      <p:ext uri="{19B8F6BF-5375-455C-9EA6-DF929625EA0E}">
        <p15:presenceInfo xmlns:p15="http://schemas.microsoft.com/office/powerpoint/2012/main" userId="S::urn:spo:anon#eba92cd1944bbdaa7a4f730935c2529bb4212e6d2b2e2b97d62ca29eb85129c7::" providerId="AD"/>
      </p:ext>
    </p:extLst>
  </p:cmAuthor>
  <p:cmAuthor id="2" name="Barrow, Josh" initials="BJ" lastIdx="5" clrIdx="1">
    <p:extLst>
      <p:ext uri="{19B8F6BF-5375-455C-9EA6-DF929625EA0E}">
        <p15:presenceInfo xmlns:p15="http://schemas.microsoft.com/office/powerpoint/2012/main" userId="Barrow, Jos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7"/>
    <a:srgbClr val="404040"/>
    <a:srgbClr val="50504E"/>
    <a:srgbClr val="4E4E4E"/>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48" y="717"/>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Barrow" userId="cee76c35-ae93-44d9-86f0-888a0a7effc5" providerId="ADAL" clId="{DE2D72D1-0D80-46BA-81F7-0AC54D9DAB08}"/>
    <pc:docChg chg="undo custSel addSld delSld modSld">
      <pc:chgData name="Josh Barrow" userId="cee76c35-ae93-44d9-86f0-888a0a7effc5" providerId="ADAL" clId="{DE2D72D1-0D80-46BA-81F7-0AC54D9DAB08}" dt="2020-08-17T17:37:49.721" v="34" actId="680"/>
      <pc:docMkLst>
        <pc:docMk/>
      </pc:docMkLst>
      <pc:sldChg chg="modSp mod">
        <pc:chgData name="Josh Barrow" userId="cee76c35-ae93-44d9-86f0-888a0a7effc5" providerId="ADAL" clId="{DE2D72D1-0D80-46BA-81F7-0AC54D9DAB08}" dt="2020-08-17T17:10:57.831" v="1" actId="14100"/>
        <pc:sldMkLst>
          <pc:docMk/>
          <pc:sldMk cId="3802945486" sldId="346"/>
        </pc:sldMkLst>
        <pc:picChg chg="mod">
          <ac:chgData name="Josh Barrow" userId="cee76c35-ae93-44d9-86f0-888a0a7effc5" providerId="ADAL" clId="{DE2D72D1-0D80-46BA-81F7-0AC54D9DAB08}" dt="2020-08-17T17:10:57.831" v="1" actId="14100"/>
          <ac:picMkLst>
            <pc:docMk/>
            <pc:sldMk cId="3802945486" sldId="346"/>
            <ac:picMk id="9" creationId="{6344BA13-55C5-4034-AC70-C00472EADB37}"/>
          </ac:picMkLst>
        </pc:picChg>
        <pc:cxnChg chg="mod">
          <ac:chgData name="Josh Barrow" userId="cee76c35-ae93-44d9-86f0-888a0a7effc5" providerId="ADAL" clId="{DE2D72D1-0D80-46BA-81F7-0AC54D9DAB08}" dt="2020-08-17T17:10:57.831" v="1" actId="14100"/>
          <ac:cxnSpMkLst>
            <pc:docMk/>
            <pc:sldMk cId="3802945486" sldId="346"/>
            <ac:cxnSpMk id="12" creationId="{24FCE44C-0FBC-4007-A3E9-AF6D92CB309A}"/>
          </ac:cxnSpMkLst>
        </pc:cxnChg>
      </pc:sldChg>
      <pc:sldChg chg="addSp delSp modSp new del mod">
        <pc:chgData name="Josh Barrow" userId="cee76c35-ae93-44d9-86f0-888a0a7effc5" providerId="ADAL" clId="{DE2D72D1-0D80-46BA-81F7-0AC54D9DAB08}" dt="2020-08-17T17:37:49.721" v="34" actId="680"/>
        <pc:sldMkLst>
          <pc:docMk/>
          <pc:sldMk cId="1699123310" sldId="347"/>
        </pc:sldMkLst>
        <pc:spChg chg="add del">
          <ac:chgData name="Josh Barrow" userId="cee76c35-ae93-44d9-86f0-888a0a7effc5" providerId="ADAL" clId="{DE2D72D1-0D80-46BA-81F7-0AC54D9DAB08}" dt="2020-08-17T17:37:49.664" v="33" actId="478"/>
          <ac:spMkLst>
            <pc:docMk/>
            <pc:sldMk cId="1699123310" sldId="347"/>
            <ac:spMk id="5" creationId="{01DEA669-1EC5-4E15-B81C-2218146DB6F6}"/>
          </ac:spMkLst>
        </pc:spChg>
        <pc:picChg chg="add del">
          <ac:chgData name="Josh Barrow" userId="cee76c35-ae93-44d9-86f0-888a0a7effc5" providerId="ADAL" clId="{DE2D72D1-0D80-46BA-81F7-0AC54D9DAB08}" dt="2020-08-17T17:37:48.894" v="32" actId="22"/>
          <ac:picMkLst>
            <pc:docMk/>
            <pc:sldMk cId="1699123310" sldId="347"/>
            <ac:picMk id="7" creationId="{3D8DCAA0-ABA0-4FEF-8DFA-D93F3DE240FD}"/>
          </ac:picMkLst>
        </pc:picChg>
        <pc:picChg chg="add del mod">
          <ac:chgData name="Josh Barrow" userId="cee76c35-ae93-44d9-86f0-888a0a7effc5" providerId="ADAL" clId="{DE2D72D1-0D80-46BA-81F7-0AC54D9DAB08}" dt="2020-08-17T17:37:48.894" v="32" actId="22"/>
          <ac:picMkLst>
            <pc:docMk/>
            <pc:sldMk cId="1699123310" sldId="347"/>
            <ac:picMk id="9" creationId="{369BB099-7D07-4D26-9F24-32A1A440E533}"/>
          </ac:picMkLst>
        </pc:picChg>
      </pc:sldChg>
      <pc:sldChg chg="addSp delSp modSp new del mod">
        <pc:chgData name="Josh Barrow" userId="cee76c35-ae93-44d9-86f0-888a0a7effc5" providerId="ADAL" clId="{DE2D72D1-0D80-46BA-81F7-0AC54D9DAB08}" dt="2020-08-17T17:37:47.329" v="28" actId="680"/>
        <pc:sldMkLst>
          <pc:docMk/>
          <pc:sldMk cId="2035580425" sldId="348"/>
        </pc:sldMkLst>
        <pc:spChg chg="add del">
          <ac:chgData name="Josh Barrow" userId="cee76c35-ae93-44d9-86f0-888a0a7effc5" providerId="ADAL" clId="{DE2D72D1-0D80-46BA-81F7-0AC54D9DAB08}" dt="2020-08-17T17:37:47.246" v="27" actId="478"/>
          <ac:spMkLst>
            <pc:docMk/>
            <pc:sldMk cId="2035580425" sldId="348"/>
            <ac:spMk id="5" creationId="{38DCEE74-4C60-4C0D-91D2-70C32D2CC6B4}"/>
          </ac:spMkLst>
        </pc:spChg>
        <pc:picChg chg="add del mod">
          <ac:chgData name="Josh Barrow" userId="cee76c35-ae93-44d9-86f0-888a0a7effc5" providerId="ADAL" clId="{DE2D72D1-0D80-46BA-81F7-0AC54D9DAB08}" dt="2020-08-17T17:37:46.704" v="26" actId="22"/>
          <ac:picMkLst>
            <pc:docMk/>
            <pc:sldMk cId="2035580425" sldId="348"/>
            <ac:picMk id="7" creationId="{6DA8E035-FB00-4582-98CC-5B5CBDA9F8EB}"/>
          </ac:picMkLst>
        </pc:picChg>
      </pc:sldChg>
    </pc:docChg>
  </pc:docChgLst>
  <pc:docChgLst>
    <pc:chgData name="Josh Barrow" userId="cee76c35-ae93-44d9-86f0-888a0a7effc5" providerId="ADAL" clId="{EB1D2EEA-6371-4648-A709-3EF63C2D0747}"/>
    <pc:docChg chg="undo redo custSel addSld delSld modSld sldOrd">
      <pc:chgData name="Josh Barrow" userId="cee76c35-ae93-44d9-86f0-888a0a7effc5" providerId="ADAL" clId="{EB1D2EEA-6371-4648-A709-3EF63C2D0747}" dt="2020-07-20T21:57:38.382" v="5892" actId="2711"/>
      <pc:docMkLst>
        <pc:docMk/>
      </pc:docMkLst>
      <pc:sldChg chg="addSp modSp mod modTransition">
        <pc:chgData name="Josh Barrow" userId="cee76c35-ae93-44d9-86f0-888a0a7effc5" providerId="ADAL" clId="{EB1D2EEA-6371-4648-A709-3EF63C2D0747}" dt="2020-07-20T14:05:38.543" v="4830" actId="2711"/>
        <pc:sldMkLst>
          <pc:docMk/>
          <pc:sldMk cId="1989597527" sldId="294"/>
        </pc:sldMkLst>
        <pc:spChg chg="mod">
          <ac:chgData name="Josh Barrow" userId="cee76c35-ae93-44d9-86f0-888a0a7effc5" providerId="ADAL" clId="{EB1D2EEA-6371-4648-A709-3EF63C2D0747}" dt="2020-07-20T14:05:38.543" v="4830" actId="2711"/>
          <ac:spMkLst>
            <pc:docMk/>
            <pc:sldMk cId="1989597527" sldId="294"/>
            <ac:spMk id="3" creationId="{00000000-0000-0000-0000-000000000000}"/>
          </ac:spMkLst>
        </pc:spChg>
        <pc:spChg chg="mod">
          <ac:chgData name="Josh Barrow" userId="cee76c35-ae93-44d9-86f0-888a0a7effc5" providerId="ADAL" clId="{EB1D2EEA-6371-4648-A709-3EF63C2D0747}" dt="2020-07-20T08:15:58.983" v="4762" actId="20577"/>
          <ac:spMkLst>
            <pc:docMk/>
            <pc:sldMk cId="1989597527" sldId="294"/>
            <ac:spMk id="4" creationId="{00000000-0000-0000-0000-000000000000}"/>
          </ac:spMkLst>
        </pc:spChg>
        <pc:spChg chg="add mod">
          <ac:chgData name="Josh Barrow" userId="cee76c35-ae93-44d9-86f0-888a0a7effc5" providerId="ADAL" clId="{EB1D2EEA-6371-4648-A709-3EF63C2D0747}" dt="2020-07-06T23:33:22.865" v="40" actId="1035"/>
          <ac:spMkLst>
            <pc:docMk/>
            <pc:sldMk cId="1989597527" sldId="294"/>
            <ac:spMk id="9" creationId="{4DEF7036-9D2D-45D4-A68B-915621187EA9}"/>
          </ac:spMkLst>
        </pc:spChg>
      </pc:sldChg>
      <pc:sldChg chg="addSp delSp modSp mod modTransition modNotesTx">
        <pc:chgData name="Josh Barrow" userId="cee76c35-ae93-44d9-86f0-888a0a7effc5" providerId="ADAL" clId="{EB1D2EEA-6371-4648-A709-3EF63C2D0747}" dt="2020-07-20T14:06:35.497" v="4831" actId="6549"/>
        <pc:sldMkLst>
          <pc:docMk/>
          <pc:sldMk cId="3788454943" sldId="298"/>
        </pc:sldMkLst>
        <pc:spChg chg="mod">
          <ac:chgData name="Josh Barrow" userId="cee76c35-ae93-44d9-86f0-888a0a7effc5" providerId="ADAL" clId="{EB1D2EEA-6371-4648-A709-3EF63C2D0747}" dt="2020-07-14T16:30:56.017" v="849" actId="1076"/>
          <ac:spMkLst>
            <pc:docMk/>
            <pc:sldMk cId="3788454943" sldId="298"/>
            <ac:spMk id="9" creationId="{0FE81B37-7C3E-4AE0-B9ED-2E810C763986}"/>
          </ac:spMkLst>
        </pc:spChg>
        <pc:spChg chg="mod">
          <ac:chgData name="Josh Barrow" userId="cee76c35-ae93-44d9-86f0-888a0a7effc5" providerId="ADAL" clId="{EB1D2EEA-6371-4648-A709-3EF63C2D0747}" dt="2020-07-14T16:30:13.314" v="842" actId="1076"/>
          <ac:spMkLst>
            <pc:docMk/>
            <pc:sldMk cId="3788454943" sldId="298"/>
            <ac:spMk id="12" creationId="{1BD7B396-A220-4476-BBCE-166F83235053}"/>
          </ac:spMkLst>
        </pc:spChg>
        <pc:spChg chg="mod">
          <ac:chgData name="Josh Barrow" userId="cee76c35-ae93-44d9-86f0-888a0a7effc5" providerId="ADAL" clId="{EB1D2EEA-6371-4648-A709-3EF63C2D0747}" dt="2020-07-14T16:30:57.652" v="850" actId="1076"/>
          <ac:spMkLst>
            <pc:docMk/>
            <pc:sldMk cId="3788454943" sldId="298"/>
            <ac:spMk id="14" creationId="{EEFF3569-B1FB-4241-B206-B4789709E246}"/>
          </ac:spMkLst>
        </pc:spChg>
        <pc:picChg chg="del">
          <ac:chgData name="Josh Barrow" userId="cee76c35-ae93-44d9-86f0-888a0a7effc5" providerId="ADAL" clId="{EB1D2EEA-6371-4648-A709-3EF63C2D0747}" dt="2020-07-14T16:28:58.243" v="834" actId="478"/>
          <ac:picMkLst>
            <pc:docMk/>
            <pc:sldMk cId="3788454943" sldId="298"/>
            <ac:picMk id="2" creationId="{C0122960-B594-4FD5-A99E-CE20210BAB51}"/>
          </ac:picMkLst>
        </pc:picChg>
        <pc:picChg chg="add mod modCrop">
          <ac:chgData name="Josh Barrow" userId="cee76c35-ae93-44d9-86f0-888a0a7effc5" providerId="ADAL" clId="{EB1D2EEA-6371-4648-A709-3EF63C2D0747}" dt="2020-07-14T16:30:44.080" v="848" actId="1076"/>
          <ac:picMkLst>
            <pc:docMk/>
            <pc:sldMk cId="3788454943" sldId="298"/>
            <ac:picMk id="13" creationId="{BA5C3C3D-8776-4E73-B260-B14E5B50C146}"/>
          </ac:picMkLst>
        </pc:picChg>
        <pc:picChg chg="mod">
          <ac:chgData name="Josh Barrow" userId="cee76c35-ae93-44d9-86f0-888a0a7effc5" providerId="ADAL" clId="{EB1D2EEA-6371-4648-A709-3EF63C2D0747}" dt="2020-07-14T16:30:13.314" v="842" actId="1076"/>
          <ac:picMkLst>
            <pc:docMk/>
            <pc:sldMk cId="3788454943" sldId="298"/>
            <ac:picMk id="1026" creationId="{834F166A-204D-4B01-B6B9-6AD291D0857B}"/>
          </ac:picMkLst>
        </pc:picChg>
      </pc:sldChg>
      <pc:sldChg chg="modTransition">
        <pc:chgData name="Josh Barrow" userId="cee76c35-ae93-44d9-86f0-888a0a7effc5" providerId="ADAL" clId="{EB1D2EEA-6371-4648-A709-3EF63C2D0747}" dt="2020-07-17T23:58:29.075" v="2097"/>
        <pc:sldMkLst>
          <pc:docMk/>
          <pc:sldMk cId="964752087" sldId="299"/>
        </pc:sldMkLst>
      </pc:sldChg>
      <pc:sldChg chg="modTransition modNotesTx">
        <pc:chgData name="Josh Barrow" userId="cee76c35-ae93-44d9-86f0-888a0a7effc5" providerId="ADAL" clId="{EB1D2EEA-6371-4648-A709-3EF63C2D0747}" dt="2020-07-20T14:06:52.012" v="4832" actId="6549"/>
        <pc:sldMkLst>
          <pc:docMk/>
          <pc:sldMk cId="502563839" sldId="301"/>
        </pc:sldMkLst>
      </pc:sldChg>
      <pc:sldChg chg="modSp mod modTransition">
        <pc:chgData name="Josh Barrow" userId="cee76c35-ae93-44d9-86f0-888a0a7effc5" providerId="ADAL" clId="{EB1D2EEA-6371-4648-A709-3EF63C2D0747}" dt="2020-07-20T20:03:06.085" v="5482" actId="20577"/>
        <pc:sldMkLst>
          <pc:docMk/>
          <pc:sldMk cId="2255685287" sldId="302"/>
        </pc:sldMkLst>
        <pc:spChg chg="mod">
          <ac:chgData name="Josh Barrow" userId="cee76c35-ae93-44d9-86f0-888a0a7effc5" providerId="ADAL" clId="{EB1D2EEA-6371-4648-A709-3EF63C2D0747}" dt="2020-07-20T20:03:06.085" v="5482" actId="20577"/>
          <ac:spMkLst>
            <pc:docMk/>
            <pc:sldMk cId="2255685287" sldId="302"/>
            <ac:spMk id="2" creationId="{625DDCC1-7037-4B8C-83F4-FE4C91CEE5F5}"/>
          </ac:spMkLst>
        </pc:spChg>
      </pc:sldChg>
      <pc:sldChg chg="modSp mod ord modTransition">
        <pc:chgData name="Josh Barrow" userId="cee76c35-ae93-44d9-86f0-888a0a7effc5" providerId="ADAL" clId="{EB1D2EEA-6371-4648-A709-3EF63C2D0747}" dt="2020-07-20T14:17:46.977" v="4847" actId="1076"/>
        <pc:sldMkLst>
          <pc:docMk/>
          <pc:sldMk cId="3560784483" sldId="303"/>
        </pc:sldMkLst>
        <pc:picChg chg="mod">
          <ac:chgData name="Josh Barrow" userId="cee76c35-ae93-44d9-86f0-888a0a7effc5" providerId="ADAL" clId="{EB1D2EEA-6371-4648-A709-3EF63C2D0747}" dt="2020-07-20T14:17:46.977" v="4847" actId="1076"/>
          <ac:picMkLst>
            <pc:docMk/>
            <pc:sldMk cId="3560784483" sldId="303"/>
            <ac:picMk id="7" creationId="{2668F6DE-37E7-4006-A27A-58EA146DF681}"/>
          </ac:picMkLst>
        </pc:picChg>
      </pc:sldChg>
      <pc:sldChg chg="modTransition">
        <pc:chgData name="Josh Barrow" userId="cee76c35-ae93-44d9-86f0-888a0a7effc5" providerId="ADAL" clId="{EB1D2EEA-6371-4648-A709-3EF63C2D0747}" dt="2020-07-17T23:58:29.075" v="2097"/>
        <pc:sldMkLst>
          <pc:docMk/>
          <pc:sldMk cId="1862955641" sldId="304"/>
        </pc:sldMkLst>
      </pc:sldChg>
      <pc:sldChg chg="modTransition">
        <pc:chgData name="Josh Barrow" userId="cee76c35-ae93-44d9-86f0-888a0a7effc5" providerId="ADAL" clId="{EB1D2EEA-6371-4648-A709-3EF63C2D0747}" dt="2020-07-17T23:58:29.075" v="2097"/>
        <pc:sldMkLst>
          <pc:docMk/>
          <pc:sldMk cId="310636172" sldId="305"/>
        </pc:sldMkLst>
      </pc:sldChg>
      <pc:sldChg chg="modTransition">
        <pc:chgData name="Josh Barrow" userId="cee76c35-ae93-44d9-86f0-888a0a7effc5" providerId="ADAL" clId="{EB1D2EEA-6371-4648-A709-3EF63C2D0747}" dt="2020-07-17T23:58:29.075" v="2097"/>
        <pc:sldMkLst>
          <pc:docMk/>
          <pc:sldMk cId="3774266950" sldId="306"/>
        </pc:sldMkLst>
      </pc:sldChg>
      <pc:sldChg chg="modTransition">
        <pc:chgData name="Josh Barrow" userId="cee76c35-ae93-44d9-86f0-888a0a7effc5" providerId="ADAL" clId="{EB1D2EEA-6371-4648-A709-3EF63C2D0747}" dt="2020-07-17T23:58:29.075" v="2097"/>
        <pc:sldMkLst>
          <pc:docMk/>
          <pc:sldMk cId="3428912760" sldId="307"/>
        </pc:sldMkLst>
      </pc:sldChg>
      <pc:sldChg chg="delSp mod modTransition">
        <pc:chgData name="Josh Barrow" userId="cee76c35-ae93-44d9-86f0-888a0a7effc5" providerId="ADAL" clId="{EB1D2EEA-6371-4648-A709-3EF63C2D0747}" dt="2020-07-20T14:07:52.535" v="4843" actId="478"/>
        <pc:sldMkLst>
          <pc:docMk/>
          <pc:sldMk cId="2929826783" sldId="308"/>
        </pc:sldMkLst>
        <pc:spChg chg="del">
          <ac:chgData name="Josh Barrow" userId="cee76c35-ae93-44d9-86f0-888a0a7effc5" providerId="ADAL" clId="{EB1D2EEA-6371-4648-A709-3EF63C2D0747}" dt="2020-07-20T14:07:52.535" v="4843" actId="478"/>
          <ac:spMkLst>
            <pc:docMk/>
            <pc:sldMk cId="2929826783" sldId="308"/>
            <ac:spMk id="5" creationId="{8C7C9BED-8ECE-42C5-8EFC-AD2465FBACA1}"/>
          </ac:spMkLst>
        </pc:spChg>
        <pc:spChg chg="del">
          <ac:chgData name="Josh Barrow" userId="cee76c35-ae93-44d9-86f0-888a0a7effc5" providerId="ADAL" clId="{EB1D2EEA-6371-4648-A709-3EF63C2D0747}" dt="2020-07-20T14:07:50.001" v="4842" actId="478"/>
          <ac:spMkLst>
            <pc:docMk/>
            <pc:sldMk cId="2929826783" sldId="308"/>
            <ac:spMk id="13" creationId="{CD93B48B-9D7A-460D-960A-BAE678B74FA6}"/>
          </ac:spMkLst>
        </pc:spChg>
      </pc:sldChg>
      <pc:sldChg chg="modSp mod modTransition">
        <pc:chgData name="Josh Barrow" userId="cee76c35-ae93-44d9-86f0-888a0a7effc5" providerId="ADAL" clId="{EB1D2EEA-6371-4648-A709-3EF63C2D0747}" dt="2020-07-20T08:12:05.261" v="4645" actId="404"/>
        <pc:sldMkLst>
          <pc:docMk/>
          <pc:sldMk cId="765404569" sldId="309"/>
        </pc:sldMkLst>
        <pc:spChg chg="mod">
          <ac:chgData name="Josh Barrow" userId="cee76c35-ae93-44d9-86f0-888a0a7effc5" providerId="ADAL" clId="{EB1D2EEA-6371-4648-A709-3EF63C2D0747}" dt="2020-07-20T08:12:05.261" v="4645" actId="404"/>
          <ac:spMkLst>
            <pc:docMk/>
            <pc:sldMk cId="765404569" sldId="309"/>
            <ac:spMk id="2" creationId="{625DDCC1-7037-4B8C-83F4-FE4C91CEE5F5}"/>
          </ac:spMkLst>
        </pc:spChg>
      </pc:sldChg>
      <pc:sldChg chg="modTransition">
        <pc:chgData name="Josh Barrow" userId="cee76c35-ae93-44d9-86f0-888a0a7effc5" providerId="ADAL" clId="{EB1D2EEA-6371-4648-A709-3EF63C2D0747}" dt="2020-07-17T23:58:29.075" v="2097"/>
        <pc:sldMkLst>
          <pc:docMk/>
          <pc:sldMk cId="3038962615" sldId="310"/>
        </pc:sldMkLst>
      </pc:sldChg>
      <pc:sldChg chg="modTransition">
        <pc:chgData name="Josh Barrow" userId="cee76c35-ae93-44d9-86f0-888a0a7effc5" providerId="ADAL" clId="{EB1D2EEA-6371-4648-A709-3EF63C2D0747}" dt="2020-07-17T23:58:29.075" v="2097"/>
        <pc:sldMkLst>
          <pc:docMk/>
          <pc:sldMk cId="3945847362" sldId="311"/>
        </pc:sldMkLst>
      </pc:sldChg>
      <pc:sldChg chg="modTransition">
        <pc:chgData name="Josh Barrow" userId="cee76c35-ae93-44d9-86f0-888a0a7effc5" providerId="ADAL" clId="{EB1D2EEA-6371-4648-A709-3EF63C2D0747}" dt="2020-07-17T23:58:29.075" v="2097"/>
        <pc:sldMkLst>
          <pc:docMk/>
          <pc:sldMk cId="493264511" sldId="315"/>
        </pc:sldMkLst>
      </pc:sldChg>
      <pc:sldChg chg="modSp del mod">
        <pc:chgData name="Josh Barrow" userId="cee76c35-ae93-44d9-86f0-888a0a7effc5" providerId="ADAL" clId="{EB1D2EEA-6371-4648-A709-3EF63C2D0747}" dt="2020-07-14T16:04:14.983" v="410" actId="47"/>
        <pc:sldMkLst>
          <pc:docMk/>
          <pc:sldMk cId="3056638519" sldId="316"/>
        </pc:sldMkLst>
        <pc:spChg chg="mod">
          <ac:chgData name="Josh Barrow" userId="cee76c35-ae93-44d9-86f0-888a0a7effc5" providerId="ADAL" clId="{EB1D2EEA-6371-4648-A709-3EF63C2D0747}" dt="2020-07-14T16:04:05.747" v="409" actId="1076"/>
          <ac:spMkLst>
            <pc:docMk/>
            <pc:sldMk cId="3056638519" sldId="316"/>
            <ac:spMk id="3" creationId="{FBCA55EA-E05D-4530-A3FC-25D88264A397}"/>
          </ac:spMkLst>
        </pc:spChg>
      </pc:sldChg>
      <pc:sldChg chg="modSp mod modTransition delCm">
        <pc:chgData name="Josh Barrow" userId="cee76c35-ae93-44d9-86f0-888a0a7effc5" providerId="ADAL" clId="{EB1D2EEA-6371-4648-A709-3EF63C2D0747}" dt="2020-07-17T23:58:29.075" v="2097"/>
        <pc:sldMkLst>
          <pc:docMk/>
          <pc:sldMk cId="2009990242" sldId="317"/>
        </pc:sldMkLst>
        <pc:spChg chg="mod">
          <ac:chgData name="Josh Barrow" userId="cee76c35-ae93-44d9-86f0-888a0a7effc5" providerId="ADAL" clId="{EB1D2EEA-6371-4648-A709-3EF63C2D0747}" dt="2020-07-14T16:34:45.301" v="876" actId="2711"/>
          <ac:spMkLst>
            <pc:docMk/>
            <pc:sldMk cId="2009990242" sldId="317"/>
            <ac:spMk id="9" creationId="{BA9154ED-CEA6-473A-AFDB-132911AC7A8D}"/>
          </ac:spMkLst>
        </pc:spChg>
        <pc:picChg chg="mod modCrop">
          <ac:chgData name="Josh Barrow" userId="cee76c35-ae93-44d9-86f0-888a0a7effc5" providerId="ADAL" clId="{EB1D2EEA-6371-4648-A709-3EF63C2D0747}" dt="2020-07-14T16:34:27.478" v="875" actId="14100"/>
          <ac:picMkLst>
            <pc:docMk/>
            <pc:sldMk cId="2009990242" sldId="317"/>
            <ac:picMk id="16" creationId="{643D4416-EF2C-4051-996C-8267C18B749A}"/>
          </ac:picMkLst>
        </pc:picChg>
      </pc:sldChg>
      <pc:sldChg chg="addSp delSp modSp mod ord modTransition delCm modCm">
        <pc:chgData name="Josh Barrow" userId="cee76c35-ae93-44d9-86f0-888a0a7effc5" providerId="ADAL" clId="{EB1D2EEA-6371-4648-A709-3EF63C2D0747}" dt="2020-07-20T07:51:17.753" v="4173" actId="113"/>
        <pc:sldMkLst>
          <pc:docMk/>
          <pc:sldMk cId="3146373627" sldId="318"/>
        </pc:sldMkLst>
        <pc:spChg chg="add mod">
          <ac:chgData name="Josh Barrow" userId="cee76c35-ae93-44d9-86f0-888a0a7effc5" providerId="ADAL" clId="{EB1D2EEA-6371-4648-A709-3EF63C2D0747}" dt="2020-07-20T04:59:41.139" v="3140" actId="404"/>
          <ac:spMkLst>
            <pc:docMk/>
            <pc:sldMk cId="3146373627" sldId="318"/>
            <ac:spMk id="2" creationId="{13422134-5420-4DA0-B9C6-BC0CFF518AD7}"/>
          </ac:spMkLst>
        </pc:spChg>
        <pc:spChg chg="mod">
          <ac:chgData name="Josh Barrow" userId="cee76c35-ae93-44d9-86f0-888a0a7effc5" providerId="ADAL" clId="{EB1D2EEA-6371-4648-A709-3EF63C2D0747}" dt="2020-07-14T17:00:04.451" v="1287" actId="1076"/>
          <ac:spMkLst>
            <pc:docMk/>
            <pc:sldMk cId="3146373627" sldId="318"/>
            <ac:spMk id="3" creationId="{BF72A952-B028-42B4-9A8D-8309141BE1E5}"/>
          </ac:spMkLst>
        </pc:spChg>
        <pc:spChg chg="add mod">
          <ac:chgData name="Josh Barrow" userId="cee76c35-ae93-44d9-86f0-888a0a7effc5" providerId="ADAL" clId="{EB1D2EEA-6371-4648-A709-3EF63C2D0747}" dt="2020-07-20T04:59:47.693" v="3142" actId="1076"/>
          <ac:spMkLst>
            <pc:docMk/>
            <pc:sldMk cId="3146373627" sldId="318"/>
            <ac:spMk id="7" creationId="{F2170605-F4F5-4944-946F-4F804A8A2A26}"/>
          </ac:spMkLst>
        </pc:spChg>
        <pc:spChg chg="add del">
          <ac:chgData name="Josh Barrow" userId="cee76c35-ae93-44d9-86f0-888a0a7effc5" providerId="ADAL" clId="{EB1D2EEA-6371-4648-A709-3EF63C2D0747}" dt="2020-07-20T04:59:55.172" v="3144" actId="22"/>
          <ac:spMkLst>
            <pc:docMk/>
            <pc:sldMk cId="3146373627" sldId="318"/>
            <ac:spMk id="9" creationId="{6F469BD9-6184-4817-BD40-6BAC52FD486A}"/>
          </ac:spMkLst>
        </pc:spChg>
        <pc:spChg chg="mod">
          <ac:chgData name="Josh Barrow" userId="cee76c35-ae93-44d9-86f0-888a0a7effc5" providerId="ADAL" clId="{EB1D2EEA-6371-4648-A709-3EF63C2D0747}" dt="2020-07-17T23:43:36.098" v="1940" actId="962"/>
          <ac:spMkLst>
            <pc:docMk/>
            <pc:sldMk cId="3146373627" sldId="318"/>
            <ac:spMk id="10" creationId="{0F959ECE-92D4-4C24-AB80-690B66721551}"/>
          </ac:spMkLst>
        </pc:spChg>
        <pc:spChg chg="mod">
          <ac:chgData name="Josh Barrow" userId="cee76c35-ae93-44d9-86f0-888a0a7effc5" providerId="ADAL" clId="{EB1D2EEA-6371-4648-A709-3EF63C2D0747}" dt="2020-07-20T07:51:17.753" v="4173" actId="113"/>
          <ac:spMkLst>
            <pc:docMk/>
            <pc:sldMk cId="3146373627" sldId="318"/>
            <ac:spMk id="12" creationId="{74DE60A5-03FD-4F7C-9BEC-99D07FA83B0D}"/>
          </ac:spMkLst>
        </pc:spChg>
        <pc:spChg chg="add del mod">
          <ac:chgData name="Josh Barrow" userId="cee76c35-ae93-44d9-86f0-888a0a7effc5" providerId="ADAL" clId="{EB1D2EEA-6371-4648-A709-3EF63C2D0747}" dt="2020-07-20T05:00:02.808" v="3148" actId="22"/>
          <ac:spMkLst>
            <pc:docMk/>
            <pc:sldMk cId="3146373627" sldId="318"/>
            <ac:spMk id="13" creationId="{0D84C1D1-2020-46DA-A44B-A9C57B876003}"/>
          </ac:spMkLst>
        </pc:spChg>
        <pc:spChg chg="del">
          <ac:chgData name="Josh Barrow" userId="cee76c35-ae93-44d9-86f0-888a0a7effc5" providerId="ADAL" clId="{EB1D2EEA-6371-4648-A709-3EF63C2D0747}" dt="2020-07-14T15:56:02.963" v="244" actId="478"/>
          <ac:spMkLst>
            <pc:docMk/>
            <pc:sldMk cId="3146373627" sldId="318"/>
            <ac:spMk id="14" creationId="{461A8614-2154-435E-AC0F-6C3C429486D5}"/>
          </ac:spMkLst>
        </pc:spChg>
        <pc:spChg chg="del">
          <ac:chgData name="Josh Barrow" userId="cee76c35-ae93-44d9-86f0-888a0a7effc5" providerId="ADAL" clId="{EB1D2EEA-6371-4648-A709-3EF63C2D0747}" dt="2020-07-14T15:56:20.678" v="247" actId="478"/>
          <ac:spMkLst>
            <pc:docMk/>
            <pc:sldMk cId="3146373627" sldId="318"/>
            <ac:spMk id="15" creationId="{7F2EFE54-E6D0-46C4-A2F9-3E944BC9A492}"/>
          </ac:spMkLst>
        </pc:spChg>
        <pc:spChg chg="add mod">
          <ac:chgData name="Josh Barrow" userId="cee76c35-ae93-44d9-86f0-888a0a7effc5" providerId="ADAL" clId="{EB1D2EEA-6371-4648-A709-3EF63C2D0747}" dt="2020-07-20T05:00:12.459" v="3150" actId="1076"/>
          <ac:spMkLst>
            <pc:docMk/>
            <pc:sldMk cId="3146373627" sldId="318"/>
            <ac:spMk id="18" creationId="{93202307-6EA3-4BE1-B238-14D5848E11E7}"/>
          </ac:spMkLst>
        </pc:spChg>
        <pc:spChg chg="add del mod">
          <ac:chgData name="Josh Barrow" userId="cee76c35-ae93-44d9-86f0-888a0a7effc5" providerId="ADAL" clId="{EB1D2EEA-6371-4648-A709-3EF63C2D0747}" dt="2020-07-17T23:44:31.633" v="1957" actId="21"/>
          <ac:spMkLst>
            <pc:docMk/>
            <pc:sldMk cId="3146373627" sldId="318"/>
            <ac:spMk id="18" creationId="{9DD2AD0E-F585-47FA-B837-419D59385135}"/>
          </ac:spMkLst>
        </pc:spChg>
        <pc:spChg chg="add mod">
          <ac:chgData name="Josh Barrow" userId="cee76c35-ae93-44d9-86f0-888a0a7effc5" providerId="ADAL" clId="{EB1D2EEA-6371-4648-A709-3EF63C2D0747}" dt="2020-07-20T05:00:23.001" v="3152" actId="1076"/>
          <ac:spMkLst>
            <pc:docMk/>
            <pc:sldMk cId="3146373627" sldId="318"/>
            <ac:spMk id="20" creationId="{75E912F2-F8FE-4A85-B7F7-B02289C267B5}"/>
          </ac:spMkLst>
        </pc:spChg>
        <pc:spChg chg="add mod">
          <ac:chgData name="Josh Barrow" userId="cee76c35-ae93-44d9-86f0-888a0a7effc5" providerId="ADAL" clId="{EB1D2EEA-6371-4648-A709-3EF63C2D0747}" dt="2020-07-17T23:44:56.701" v="1971" actId="1076"/>
          <ac:spMkLst>
            <pc:docMk/>
            <pc:sldMk cId="3146373627" sldId="318"/>
            <ac:spMk id="24" creationId="{313EFD9D-5AD9-4CAB-ABEF-4C87AD6ECD82}"/>
          </ac:spMkLst>
        </pc:spChg>
        <pc:spChg chg="add mod">
          <ac:chgData name="Josh Barrow" userId="cee76c35-ae93-44d9-86f0-888a0a7effc5" providerId="ADAL" clId="{EB1D2EEA-6371-4648-A709-3EF63C2D0747}" dt="2020-07-18T00:53:57.930" v="3128" actId="1035"/>
          <ac:spMkLst>
            <pc:docMk/>
            <pc:sldMk cId="3146373627" sldId="318"/>
            <ac:spMk id="26" creationId="{885688B0-8530-43BA-B3E5-48427CBAD04A}"/>
          </ac:spMkLst>
        </pc:spChg>
        <pc:spChg chg="add mod">
          <ac:chgData name="Josh Barrow" userId="cee76c35-ae93-44d9-86f0-888a0a7effc5" providerId="ADAL" clId="{EB1D2EEA-6371-4648-A709-3EF63C2D0747}" dt="2020-07-18T00:53:49.121" v="3126" actId="1076"/>
          <ac:spMkLst>
            <pc:docMk/>
            <pc:sldMk cId="3146373627" sldId="318"/>
            <ac:spMk id="28" creationId="{A67A1F5E-1019-43CA-873C-DCC430A1BC20}"/>
          </ac:spMkLst>
        </pc:spChg>
        <pc:picChg chg="add del mod modCrop">
          <ac:chgData name="Josh Barrow" userId="cee76c35-ae93-44d9-86f0-888a0a7effc5" providerId="ADAL" clId="{EB1D2EEA-6371-4648-A709-3EF63C2D0747}" dt="2020-07-17T23:44:31.633" v="1957" actId="21"/>
          <ac:picMkLst>
            <pc:docMk/>
            <pc:sldMk cId="3146373627" sldId="318"/>
            <ac:picMk id="2" creationId="{6F06BEB3-29F0-40B1-AAF3-A9005AC05023}"/>
          </ac:picMkLst>
        </pc:picChg>
        <pc:picChg chg="add del mod ord modCrop">
          <ac:chgData name="Josh Barrow" userId="cee76c35-ae93-44d9-86f0-888a0a7effc5" providerId="ADAL" clId="{EB1D2EEA-6371-4648-A709-3EF63C2D0747}" dt="2020-07-17T23:44:31.633" v="1957" actId="21"/>
          <ac:picMkLst>
            <pc:docMk/>
            <pc:sldMk cId="3146373627" sldId="318"/>
            <ac:picMk id="7" creationId="{EB8C7BA6-CB7E-41E7-BF1D-17A243B1CFC8}"/>
          </ac:picMkLst>
        </pc:picChg>
        <pc:picChg chg="del">
          <ac:chgData name="Josh Barrow" userId="cee76c35-ae93-44d9-86f0-888a0a7effc5" providerId="ADAL" clId="{EB1D2EEA-6371-4648-A709-3EF63C2D0747}" dt="2020-07-14T15:56:00.044" v="243" actId="478"/>
          <ac:picMkLst>
            <pc:docMk/>
            <pc:sldMk cId="3146373627" sldId="318"/>
            <ac:picMk id="9" creationId="{DDB60B8E-C8AB-409F-BE69-2326DD06B385}"/>
          </ac:picMkLst>
        </pc:picChg>
        <pc:picChg chg="add mod">
          <ac:chgData name="Josh Barrow" userId="cee76c35-ae93-44d9-86f0-888a0a7effc5" providerId="ADAL" clId="{EB1D2EEA-6371-4648-A709-3EF63C2D0747}" dt="2020-07-18T00:53:14.743" v="3098" actId="1035"/>
          <ac:picMkLst>
            <pc:docMk/>
            <pc:sldMk cId="3146373627" sldId="318"/>
            <ac:picMk id="11" creationId="{77879114-7C6D-4777-BB04-4958B711C7A1}"/>
          </ac:picMkLst>
        </pc:picChg>
        <pc:picChg chg="add mod">
          <ac:chgData name="Josh Barrow" userId="cee76c35-ae93-44d9-86f0-888a0a7effc5" providerId="ADAL" clId="{EB1D2EEA-6371-4648-A709-3EF63C2D0747}" dt="2020-07-18T00:53:14.743" v="3098" actId="1035"/>
          <ac:picMkLst>
            <pc:docMk/>
            <pc:sldMk cId="3146373627" sldId="318"/>
            <ac:picMk id="14" creationId="{486ABD93-5CD6-43C5-96DE-DB3A19E2B70B}"/>
          </ac:picMkLst>
        </pc:picChg>
        <pc:picChg chg="add mod">
          <ac:chgData name="Josh Barrow" userId="cee76c35-ae93-44d9-86f0-888a0a7effc5" providerId="ADAL" clId="{EB1D2EEA-6371-4648-A709-3EF63C2D0747}" dt="2020-07-17T23:44:56.701" v="1971" actId="1076"/>
          <ac:picMkLst>
            <pc:docMk/>
            <pc:sldMk cId="3146373627" sldId="318"/>
            <ac:picMk id="15" creationId="{CE115D50-C6D9-4DD4-A3C6-296EECE6E833}"/>
          </ac:picMkLst>
        </pc:picChg>
        <pc:picChg chg="add mod">
          <ac:chgData name="Josh Barrow" userId="cee76c35-ae93-44d9-86f0-888a0a7effc5" providerId="ADAL" clId="{EB1D2EEA-6371-4648-A709-3EF63C2D0747}" dt="2020-07-17T23:44:56.701" v="1971" actId="1076"/>
          <ac:picMkLst>
            <pc:docMk/>
            <pc:sldMk cId="3146373627" sldId="318"/>
            <ac:picMk id="16" creationId="{5C1E819E-D929-41E2-9921-70A13850BA5D}"/>
          </ac:picMkLst>
        </pc:picChg>
        <pc:picChg chg="add del mod modCrop">
          <ac:chgData name="Josh Barrow" userId="cee76c35-ae93-44d9-86f0-888a0a7effc5" providerId="ADAL" clId="{EB1D2EEA-6371-4648-A709-3EF63C2D0747}" dt="2020-07-17T23:44:31.633" v="1957" actId="21"/>
          <ac:picMkLst>
            <pc:docMk/>
            <pc:sldMk cId="3146373627" sldId="318"/>
            <ac:picMk id="17" creationId="{D78D3E15-423A-4B6F-A624-B4C365913770}"/>
          </ac:picMkLst>
        </pc:picChg>
        <pc:picChg chg="add mod">
          <ac:chgData name="Josh Barrow" userId="cee76c35-ae93-44d9-86f0-888a0a7effc5" providerId="ADAL" clId="{EB1D2EEA-6371-4648-A709-3EF63C2D0747}" dt="2020-07-17T23:44:56.701" v="1971" actId="1076"/>
          <ac:picMkLst>
            <pc:docMk/>
            <pc:sldMk cId="3146373627" sldId="318"/>
            <ac:picMk id="22" creationId="{D44B31A1-826F-4D13-8043-AD179173873F}"/>
          </ac:picMkLst>
        </pc:picChg>
      </pc:sldChg>
      <pc:sldChg chg="modTransition">
        <pc:chgData name="Josh Barrow" userId="cee76c35-ae93-44d9-86f0-888a0a7effc5" providerId="ADAL" clId="{EB1D2EEA-6371-4648-A709-3EF63C2D0747}" dt="2020-07-17T23:58:29.075" v="2097"/>
        <pc:sldMkLst>
          <pc:docMk/>
          <pc:sldMk cId="4212227995" sldId="323"/>
        </pc:sldMkLst>
      </pc:sldChg>
      <pc:sldChg chg="addSp modSp mod ord modTransition">
        <pc:chgData name="Josh Barrow" userId="cee76c35-ae93-44d9-86f0-888a0a7effc5" providerId="ADAL" clId="{EB1D2EEA-6371-4648-A709-3EF63C2D0747}" dt="2020-07-20T08:06:37.008" v="4555" actId="113"/>
        <pc:sldMkLst>
          <pc:docMk/>
          <pc:sldMk cId="1481107930" sldId="325"/>
        </pc:sldMkLst>
        <pc:spChg chg="add mod">
          <ac:chgData name="Josh Barrow" userId="cee76c35-ae93-44d9-86f0-888a0a7effc5" providerId="ADAL" clId="{EB1D2EEA-6371-4648-A709-3EF63C2D0747}" dt="2020-07-20T05:01:09.058" v="3165" actId="403"/>
          <ac:spMkLst>
            <pc:docMk/>
            <pc:sldMk cId="1481107930" sldId="325"/>
            <ac:spMk id="2" creationId="{C60FA7B5-EC16-4423-97F5-5CCC9CD34B3E}"/>
          </ac:spMkLst>
        </pc:spChg>
        <pc:spChg chg="mod">
          <ac:chgData name="Josh Barrow" userId="cee76c35-ae93-44d9-86f0-888a0a7effc5" providerId="ADAL" clId="{EB1D2EEA-6371-4648-A709-3EF63C2D0747}" dt="2020-07-20T08:06:37.008" v="4555" actId="113"/>
          <ac:spMkLst>
            <pc:docMk/>
            <pc:sldMk cId="1481107930" sldId="325"/>
            <ac:spMk id="3" creationId="{80A93AFC-341B-42FB-83D5-0ED1F3583453}"/>
          </ac:spMkLst>
        </pc:spChg>
        <pc:picChg chg="mod">
          <ac:chgData name="Josh Barrow" userId="cee76c35-ae93-44d9-86f0-888a0a7effc5" providerId="ADAL" clId="{EB1D2EEA-6371-4648-A709-3EF63C2D0747}" dt="2020-07-20T05:01:01.224" v="3161" actId="1076"/>
          <ac:picMkLst>
            <pc:docMk/>
            <pc:sldMk cId="1481107930" sldId="325"/>
            <ac:picMk id="9" creationId="{2B1EDDC7-A12A-467B-A433-F71A9F533A55}"/>
          </ac:picMkLst>
        </pc:picChg>
      </pc:sldChg>
      <pc:sldChg chg="modTransition modNotesTx">
        <pc:chgData name="Josh Barrow" userId="cee76c35-ae93-44d9-86f0-888a0a7effc5" providerId="ADAL" clId="{EB1D2EEA-6371-4648-A709-3EF63C2D0747}" dt="2020-07-20T14:07:20.898" v="4839" actId="6549"/>
        <pc:sldMkLst>
          <pc:docMk/>
          <pc:sldMk cId="2108502408" sldId="326"/>
        </pc:sldMkLst>
      </pc:sldChg>
      <pc:sldChg chg="modTransition modNotesTx">
        <pc:chgData name="Josh Barrow" userId="cee76c35-ae93-44d9-86f0-888a0a7effc5" providerId="ADAL" clId="{EB1D2EEA-6371-4648-A709-3EF63C2D0747}" dt="2020-07-20T14:07:24.236" v="4840" actId="6549"/>
        <pc:sldMkLst>
          <pc:docMk/>
          <pc:sldMk cId="3180275864" sldId="327"/>
        </pc:sldMkLst>
      </pc:sldChg>
      <pc:sldChg chg="modTransition modNotesTx">
        <pc:chgData name="Josh Barrow" userId="cee76c35-ae93-44d9-86f0-888a0a7effc5" providerId="ADAL" clId="{EB1D2EEA-6371-4648-A709-3EF63C2D0747}" dt="2020-07-20T14:07:27.559" v="4841" actId="6549"/>
        <pc:sldMkLst>
          <pc:docMk/>
          <pc:sldMk cId="2064821443" sldId="329"/>
        </pc:sldMkLst>
      </pc:sldChg>
      <pc:sldChg chg="modTransition modNotesTx">
        <pc:chgData name="Josh Barrow" userId="cee76c35-ae93-44d9-86f0-888a0a7effc5" providerId="ADAL" clId="{EB1D2EEA-6371-4648-A709-3EF63C2D0747}" dt="2020-07-20T14:07:16.715" v="4838" actId="6549"/>
        <pc:sldMkLst>
          <pc:docMk/>
          <pc:sldMk cId="929999632" sldId="330"/>
        </pc:sldMkLst>
      </pc:sldChg>
      <pc:sldChg chg="modTransition modNotesTx">
        <pc:chgData name="Josh Barrow" userId="cee76c35-ae93-44d9-86f0-888a0a7effc5" providerId="ADAL" clId="{EB1D2EEA-6371-4648-A709-3EF63C2D0747}" dt="2020-07-20T14:06:57.038" v="4833" actId="6549"/>
        <pc:sldMkLst>
          <pc:docMk/>
          <pc:sldMk cId="3612409530" sldId="331"/>
        </pc:sldMkLst>
      </pc:sldChg>
      <pc:sldChg chg="modTransition modNotesTx">
        <pc:chgData name="Josh Barrow" userId="cee76c35-ae93-44d9-86f0-888a0a7effc5" providerId="ADAL" clId="{EB1D2EEA-6371-4648-A709-3EF63C2D0747}" dt="2020-07-20T14:07:01.458" v="4834" actId="6549"/>
        <pc:sldMkLst>
          <pc:docMk/>
          <pc:sldMk cId="1459228658" sldId="332"/>
        </pc:sldMkLst>
      </pc:sldChg>
      <pc:sldChg chg="modTransition modNotesTx">
        <pc:chgData name="Josh Barrow" userId="cee76c35-ae93-44d9-86f0-888a0a7effc5" providerId="ADAL" clId="{EB1D2EEA-6371-4648-A709-3EF63C2D0747}" dt="2020-07-20T14:07:12.746" v="4837" actId="6549"/>
        <pc:sldMkLst>
          <pc:docMk/>
          <pc:sldMk cId="3815038049" sldId="333"/>
        </pc:sldMkLst>
      </pc:sldChg>
      <pc:sldChg chg="modTransition modNotesTx">
        <pc:chgData name="Josh Barrow" userId="cee76c35-ae93-44d9-86f0-888a0a7effc5" providerId="ADAL" clId="{EB1D2EEA-6371-4648-A709-3EF63C2D0747}" dt="2020-07-20T14:07:05.279" v="4835" actId="6549"/>
        <pc:sldMkLst>
          <pc:docMk/>
          <pc:sldMk cId="4263332711" sldId="334"/>
        </pc:sldMkLst>
      </pc:sldChg>
      <pc:sldChg chg="modTransition modNotesTx">
        <pc:chgData name="Josh Barrow" userId="cee76c35-ae93-44d9-86f0-888a0a7effc5" providerId="ADAL" clId="{EB1D2EEA-6371-4648-A709-3EF63C2D0747}" dt="2020-07-20T14:07:09.415" v="4836" actId="6549"/>
        <pc:sldMkLst>
          <pc:docMk/>
          <pc:sldMk cId="3268407115" sldId="335"/>
        </pc:sldMkLst>
      </pc:sldChg>
      <pc:sldChg chg="addSp delSp modSp mod modTransition">
        <pc:chgData name="Josh Barrow" userId="cee76c35-ae93-44d9-86f0-888a0a7effc5" providerId="ADAL" clId="{EB1D2EEA-6371-4648-A709-3EF63C2D0747}" dt="2020-07-20T15:35:43.504" v="5395" actId="20577"/>
        <pc:sldMkLst>
          <pc:docMk/>
          <pc:sldMk cId="3377751468" sldId="336"/>
        </pc:sldMkLst>
        <pc:spChg chg="mod">
          <ac:chgData name="Josh Barrow" userId="cee76c35-ae93-44d9-86f0-888a0a7effc5" providerId="ADAL" clId="{EB1D2EEA-6371-4648-A709-3EF63C2D0747}" dt="2020-07-20T15:35:43.504" v="5395" actId="20577"/>
          <ac:spMkLst>
            <pc:docMk/>
            <pc:sldMk cId="3377751468" sldId="336"/>
            <ac:spMk id="2" creationId="{8C6A1B05-562E-473A-8EE7-D6999DC8F746}"/>
          </ac:spMkLst>
        </pc:spChg>
        <pc:spChg chg="mod">
          <ac:chgData name="Josh Barrow" userId="cee76c35-ae93-44d9-86f0-888a0a7effc5" providerId="ADAL" clId="{EB1D2EEA-6371-4648-A709-3EF63C2D0747}" dt="2020-07-20T15:34:11.363" v="5306" actId="1036"/>
          <ac:spMkLst>
            <pc:docMk/>
            <pc:sldMk cId="3377751468" sldId="336"/>
            <ac:spMk id="3" creationId="{BF72A952-B028-42B4-9A8D-8309141BE1E5}"/>
          </ac:spMkLst>
        </pc:spChg>
        <pc:spChg chg="mod">
          <ac:chgData name="Josh Barrow" userId="cee76c35-ae93-44d9-86f0-888a0a7effc5" providerId="ADAL" clId="{EB1D2EEA-6371-4648-A709-3EF63C2D0747}" dt="2020-07-20T14:25:57.689" v="5242" actId="20577"/>
          <ac:spMkLst>
            <pc:docMk/>
            <pc:sldMk cId="3377751468" sldId="336"/>
            <ac:spMk id="9" creationId="{F0443ABF-81EF-49E1-B665-0085C8E3AF2D}"/>
          </ac:spMkLst>
        </pc:spChg>
        <pc:spChg chg="add mod">
          <ac:chgData name="Josh Barrow" userId="cee76c35-ae93-44d9-86f0-888a0a7effc5" providerId="ADAL" clId="{EB1D2EEA-6371-4648-A709-3EF63C2D0747}" dt="2020-07-20T15:34:21.613" v="5309" actId="20577"/>
          <ac:spMkLst>
            <pc:docMk/>
            <pc:sldMk cId="3377751468" sldId="336"/>
            <ac:spMk id="12" creationId="{C35AFDD2-EB17-4909-82E7-C03318C94478}"/>
          </ac:spMkLst>
        </pc:spChg>
        <pc:picChg chg="del mod">
          <ac:chgData name="Josh Barrow" userId="cee76c35-ae93-44d9-86f0-888a0a7effc5" providerId="ADAL" clId="{EB1D2EEA-6371-4648-A709-3EF63C2D0747}" dt="2020-07-20T14:20:31.038" v="5001" actId="478"/>
          <ac:picMkLst>
            <pc:docMk/>
            <pc:sldMk cId="3377751468" sldId="336"/>
            <ac:picMk id="8" creationId="{41856B04-2021-4B21-B90D-F1FBCFE03F14}"/>
          </ac:picMkLst>
        </pc:picChg>
        <pc:picChg chg="del mod">
          <ac:chgData name="Josh Barrow" userId="cee76c35-ae93-44d9-86f0-888a0a7effc5" providerId="ADAL" clId="{EB1D2EEA-6371-4648-A709-3EF63C2D0747}" dt="2020-07-20T15:35:04.386" v="5385" actId="478"/>
          <ac:picMkLst>
            <pc:docMk/>
            <pc:sldMk cId="3377751468" sldId="336"/>
            <ac:picMk id="13" creationId="{EDBA55A1-2448-46FA-9661-36A8AB9600FA}"/>
          </ac:picMkLst>
        </pc:picChg>
      </pc:sldChg>
      <pc:sldChg chg="modTransition">
        <pc:chgData name="Josh Barrow" userId="cee76c35-ae93-44d9-86f0-888a0a7effc5" providerId="ADAL" clId="{EB1D2EEA-6371-4648-A709-3EF63C2D0747}" dt="2020-07-17T23:58:29.075" v="2097"/>
        <pc:sldMkLst>
          <pc:docMk/>
          <pc:sldMk cId="3541473347" sldId="337"/>
        </pc:sldMkLst>
      </pc:sldChg>
      <pc:sldChg chg="modTransition">
        <pc:chgData name="Josh Barrow" userId="cee76c35-ae93-44d9-86f0-888a0a7effc5" providerId="ADAL" clId="{EB1D2EEA-6371-4648-A709-3EF63C2D0747}" dt="2020-07-17T23:58:29.075" v="2097"/>
        <pc:sldMkLst>
          <pc:docMk/>
          <pc:sldMk cId="601232057" sldId="338"/>
        </pc:sldMkLst>
      </pc:sldChg>
      <pc:sldChg chg="modTransition">
        <pc:chgData name="Josh Barrow" userId="cee76c35-ae93-44d9-86f0-888a0a7effc5" providerId="ADAL" clId="{EB1D2EEA-6371-4648-A709-3EF63C2D0747}" dt="2020-07-17T23:58:29.075" v="2097"/>
        <pc:sldMkLst>
          <pc:docMk/>
          <pc:sldMk cId="2734586628" sldId="339"/>
        </pc:sldMkLst>
      </pc:sldChg>
      <pc:sldChg chg="addSp delSp modSp del mod modTransition">
        <pc:chgData name="Josh Barrow" userId="cee76c35-ae93-44d9-86f0-888a0a7effc5" providerId="ADAL" clId="{EB1D2EEA-6371-4648-A709-3EF63C2D0747}" dt="2020-07-18T00:02:10.249" v="2163" actId="47"/>
        <pc:sldMkLst>
          <pc:docMk/>
          <pc:sldMk cId="541961079" sldId="341"/>
        </pc:sldMkLst>
        <pc:spChg chg="del">
          <ac:chgData name="Josh Barrow" userId="cee76c35-ae93-44d9-86f0-888a0a7effc5" providerId="ADAL" clId="{EB1D2EEA-6371-4648-A709-3EF63C2D0747}" dt="2020-07-14T16:55:50.332" v="1170" actId="21"/>
          <ac:spMkLst>
            <pc:docMk/>
            <pc:sldMk cId="541961079" sldId="341"/>
            <ac:spMk id="3" creationId="{B443ADCD-EF51-4FDD-84CD-DDDF4690822F}"/>
          </ac:spMkLst>
        </pc:spChg>
        <pc:spChg chg="add mod">
          <ac:chgData name="Josh Barrow" userId="cee76c35-ae93-44d9-86f0-888a0a7effc5" providerId="ADAL" clId="{EB1D2EEA-6371-4648-A709-3EF63C2D0747}" dt="2020-07-14T16:55:50.332" v="1170" actId="21"/>
          <ac:spMkLst>
            <pc:docMk/>
            <pc:sldMk cId="541961079" sldId="341"/>
            <ac:spMk id="13" creationId="{1FAF15A0-6791-4253-BF72-F79A64574136}"/>
          </ac:spMkLst>
        </pc:spChg>
      </pc:sldChg>
      <pc:sldChg chg="addSp delSp modSp mod ord modTransition">
        <pc:chgData name="Josh Barrow" userId="cee76c35-ae93-44d9-86f0-888a0a7effc5" providerId="ADAL" clId="{EB1D2EEA-6371-4648-A709-3EF63C2D0747}" dt="2020-07-20T18:31:08.093" v="5432" actId="1036"/>
        <pc:sldMkLst>
          <pc:docMk/>
          <pc:sldMk cId="2647004615" sldId="342"/>
        </pc:sldMkLst>
        <pc:spChg chg="mod">
          <ac:chgData name="Josh Barrow" userId="cee76c35-ae93-44d9-86f0-888a0a7effc5" providerId="ADAL" clId="{EB1D2EEA-6371-4648-A709-3EF63C2D0747}" dt="2020-07-20T18:30:48.761" v="5401" actId="113"/>
          <ac:spMkLst>
            <pc:docMk/>
            <pc:sldMk cId="2647004615" sldId="342"/>
            <ac:spMk id="2" creationId="{89ACD0E0-EB7C-4664-A922-067EE38DC4FE}"/>
          </ac:spMkLst>
        </pc:spChg>
        <pc:spChg chg="mod">
          <ac:chgData name="Josh Barrow" userId="cee76c35-ae93-44d9-86f0-888a0a7effc5" providerId="ADAL" clId="{EB1D2EEA-6371-4648-A709-3EF63C2D0747}" dt="2020-07-14T16:44:09.515" v="1008" actId="1035"/>
          <ac:spMkLst>
            <pc:docMk/>
            <pc:sldMk cId="2647004615" sldId="342"/>
            <ac:spMk id="3" creationId="{E52C90D6-6FFF-4454-9BE5-B56956CA53C8}"/>
          </ac:spMkLst>
        </pc:spChg>
        <pc:spChg chg="del">
          <ac:chgData name="Josh Barrow" userId="cee76c35-ae93-44d9-86f0-888a0a7effc5" providerId="ADAL" clId="{EB1D2EEA-6371-4648-A709-3EF63C2D0747}" dt="2020-07-14T16:37:42.029" v="901" actId="478"/>
          <ac:spMkLst>
            <pc:docMk/>
            <pc:sldMk cId="2647004615" sldId="342"/>
            <ac:spMk id="7" creationId="{0198D412-5F3A-4D33-9574-AE6183687099}"/>
          </ac:spMkLst>
        </pc:spChg>
        <pc:spChg chg="add mod">
          <ac:chgData name="Josh Barrow" userId="cee76c35-ae93-44d9-86f0-888a0a7effc5" providerId="ADAL" clId="{EB1D2EEA-6371-4648-A709-3EF63C2D0747}" dt="2020-07-20T18:31:08.093" v="5432" actId="1036"/>
          <ac:spMkLst>
            <pc:docMk/>
            <pc:sldMk cId="2647004615" sldId="342"/>
            <ac:spMk id="7" creationId="{46372F6C-F407-40B7-98A7-24EAE26818E5}"/>
          </ac:spMkLst>
        </pc:spChg>
        <pc:spChg chg="add mod">
          <ac:chgData name="Josh Barrow" userId="cee76c35-ae93-44d9-86f0-888a0a7effc5" providerId="ADAL" clId="{EB1D2EEA-6371-4648-A709-3EF63C2D0747}" dt="2020-07-20T18:31:08.093" v="5432" actId="1036"/>
          <ac:spMkLst>
            <pc:docMk/>
            <pc:sldMk cId="2647004615" sldId="342"/>
            <ac:spMk id="8" creationId="{9F547F6C-0212-463B-9536-0B2688EB8579}"/>
          </ac:spMkLst>
        </pc:spChg>
        <pc:spChg chg="del">
          <ac:chgData name="Josh Barrow" userId="cee76c35-ae93-44d9-86f0-888a0a7effc5" providerId="ADAL" clId="{EB1D2EEA-6371-4648-A709-3EF63C2D0747}" dt="2020-07-14T16:36:19.963" v="895" actId="478"/>
          <ac:spMkLst>
            <pc:docMk/>
            <pc:sldMk cId="2647004615" sldId="342"/>
            <ac:spMk id="12" creationId="{C1DE0282-2E62-4C68-B851-9F4228114ADC}"/>
          </ac:spMkLst>
        </pc:spChg>
        <pc:spChg chg="add del mod">
          <ac:chgData name="Josh Barrow" userId="cee76c35-ae93-44d9-86f0-888a0a7effc5" providerId="ADAL" clId="{EB1D2EEA-6371-4648-A709-3EF63C2D0747}" dt="2020-07-14T16:41:16.854" v="959" actId="478"/>
          <ac:spMkLst>
            <pc:docMk/>
            <pc:sldMk cId="2647004615" sldId="342"/>
            <ac:spMk id="13" creationId="{1125516D-6418-44D2-8CED-3946463A86B7}"/>
          </ac:spMkLst>
        </pc:spChg>
        <pc:picChg chg="del">
          <ac:chgData name="Josh Barrow" userId="cee76c35-ae93-44d9-86f0-888a0a7effc5" providerId="ADAL" clId="{EB1D2EEA-6371-4648-A709-3EF63C2D0747}" dt="2020-07-14T16:09:12.702" v="598" actId="478"/>
          <ac:picMkLst>
            <pc:docMk/>
            <pc:sldMk cId="2647004615" sldId="342"/>
            <ac:picMk id="8" creationId="{90D93280-1EAC-4C60-A7E2-D0A0F791BBEA}"/>
          </ac:picMkLst>
        </pc:picChg>
        <pc:picChg chg="del">
          <ac:chgData name="Josh Barrow" userId="cee76c35-ae93-44d9-86f0-888a0a7effc5" providerId="ADAL" clId="{EB1D2EEA-6371-4648-A709-3EF63C2D0747}" dt="2020-07-14T16:09:12.702" v="598" actId="478"/>
          <ac:picMkLst>
            <pc:docMk/>
            <pc:sldMk cId="2647004615" sldId="342"/>
            <ac:picMk id="9" creationId="{3EA08C89-4A30-426B-B351-118C2B8ED6E0}"/>
          </ac:picMkLst>
        </pc:picChg>
        <pc:picChg chg="del">
          <ac:chgData name="Josh Barrow" userId="cee76c35-ae93-44d9-86f0-888a0a7effc5" providerId="ADAL" clId="{EB1D2EEA-6371-4648-A709-3EF63C2D0747}" dt="2020-07-14T16:09:12.702" v="598" actId="478"/>
          <ac:picMkLst>
            <pc:docMk/>
            <pc:sldMk cId="2647004615" sldId="342"/>
            <ac:picMk id="10" creationId="{90325017-538D-4946-9165-B9403B317B3E}"/>
          </ac:picMkLst>
        </pc:picChg>
        <pc:picChg chg="add mod">
          <ac:chgData name="Josh Barrow" userId="cee76c35-ae93-44d9-86f0-888a0a7effc5" providerId="ADAL" clId="{EB1D2EEA-6371-4648-A709-3EF63C2D0747}" dt="2020-07-20T18:31:08.093" v="5432" actId="1036"/>
          <ac:picMkLst>
            <pc:docMk/>
            <pc:sldMk cId="2647004615" sldId="342"/>
            <ac:picMk id="15" creationId="{B399C8CC-B0F5-4ADB-8BAA-7C79C601E741}"/>
          </ac:picMkLst>
        </pc:picChg>
        <pc:picChg chg="add mod ord">
          <ac:chgData name="Josh Barrow" userId="cee76c35-ae93-44d9-86f0-888a0a7effc5" providerId="ADAL" clId="{EB1D2EEA-6371-4648-A709-3EF63C2D0747}" dt="2020-07-20T18:31:08.093" v="5432" actId="1036"/>
          <ac:picMkLst>
            <pc:docMk/>
            <pc:sldMk cId="2647004615" sldId="342"/>
            <ac:picMk id="17" creationId="{7D621189-DCDE-44FD-9FAF-BB3EBF9535E4}"/>
          </ac:picMkLst>
        </pc:picChg>
      </pc:sldChg>
      <pc:sldChg chg="addSp delSp modSp mod ord modTransition delAnim">
        <pc:chgData name="Josh Barrow" userId="cee76c35-ae93-44d9-86f0-888a0a7effc5" providerId="ADAL" clId="{EB1D2EEA-6371-4648-A709-3EF63C2D0747}" dt="2020-07-20T08:08:44.517" v="4587" actId="6549"/>
        <pc:sldMkLst>
          <pc:docMk/>
          <pc:sldMk cId="1248184381" sldId="343"/>
        </pc:sldMkLst>
        <pc:spChg chg="mod">
          <ac:chgData name="Josh Barrow" userId="cee76c35-ae93-44d9-86f0-888a0a7effc5" providerId="ADAL" clId="{EB1D2EEA-6371-4648-A709-3EF63C2D0747}" dt="2020-07-20T08:02:21.649" v="4311" actId="122"/>
          <ac:spMkLst>
            <pc:docMk/>
            <pc:sldMk cId="1248184381" sldId="343"/>
            <ac:spMk id="2" creationId="{CFBE9257-3F73-4470-BF55-87744FBB070E}"/>
          </ac:spMkLst>
        </pc:spChg>
        <pc:spChg chg="add mod">
          <ac:chgData name="Josh Barrow" userId="cee76c35-ae93-44d9-86f0-888a0a7effc5" providerId="ADAL" clId="{EB1D2EEA-6371-4648-A709-3EF63C2D0747}" dt="2020-07-20T05:00:46.658" v="3156" actId="1076"/>
          <ac:spMkLst>
            <pc:docMk/>
            <pc:sldMk cId="1248184381" sldId="343"/>
            <ac:spMk id="3" creationId="{5CEC17A5-0192-4757-AB26-76F8A26536A4}"/>
          </ac:spMkLst>
        </pc:spChg>
        <pc:spChg chg="del mod">
          <ac:chgData name="Josh Barrow" userId="cee76c35-ae93-44d9-86f0-888a0a7effc5" providerId="ADAL" clId="{EB1D2EEA-6371-4648-A709-3EF63C2D0747}" dt="2020-07-14T16:28:00.389" v="821" actId="478"/>
          <ac:spMkLst>
            <pc:docMk/>
            <pc:sldMk cId="1248184381" sldId="343"/>
            <ac:spMk id="3" creationId="{FD76DF3F-2B1C-408B-800B-6C5C17667B6A}"/>
          </ac:spMkLst>
        </pc:spChg>
        <pc:spChg chg="add mod">
          <ac:chgData name="Josh Barrow" userId="cee76c35-ae93-44d9-86f0-888a0a7effc5" providerId="ADAL" clId="{EB1D2EEA-6371-4648-A709-3EF63C2D0747}" dt="2020-07-20T05:00:54.094" v="3158" actId="1076"/>
          <ac:spMkLst>
            <pc:docMk/>
            <pc:sldMk cId="1248184381" sldId="343"/>
            <ac:spMk id="4" creationId="{5020327D-8C9F-4B9D-ABB6-EECE4C20698D}"/>
          </ac:spMkLst>
        </pc:spChg>
        <pc:spChg chg="mod">
          <ac:chgData name="Josh Barrow" userId="cee76c35-ae93-44d9-86f0-888a0a7effc5" providerId="ADAL" clId="{EB1D2EEA-6371-4648-A709-3EF63C2D0747}" dt="2020-07-17T23:48:03.774" v="2081" actId="20577"/>
          <ac:spMkLst>
            <pc:docMk/>
            <pc:sldMk cId="1248184381" sldId="343"/>
            <ac:spMk id="9" creationId="{38C77EB2-ABC5-4339-B36F-12F8AE5CB1E8}"/>
          </ac:spMkLst>
        </pc:spChg>
        <pc:spChg chg="mod">
          <ac:chgData name="Josh Barrow" userId="cee76c35-ae93-44d9-86f0-888a0a7effc5" providerId="ADAL" clId="{EB1D2EEA-6371-4648-A709-3EF63C2D0747}" dt="2020-07-20T08:08:44.517" v="4587" actId="6549"/>
          <ac:spMkLst>
            <pc:docMk/>
            <pc:sldMk cId="1248184381" sldId="343"/>
            <ac:spMk id="11" creationId="{D419E8D0-99AD-462C-B3DD-A55508BBBDF4}"/>
          </ac:spMkLst>
        </pc:spChg>
        <pc:spChg chg="add mod">
          <ac:chgData name="Josh Barrow" userId="cee76c35-ae93-44d9-86f0-888a0a7effc5" providerId="ADAL" clId="{EB1D2EEA-6371-4648-A709-3EF63C2D0747}" dt="2020-07-20T08:02:07.650" v="4310" actId="20577"/>
          <ac:spMkLst>
            <pc:docMk/>
            <pc:sldMk cId="1248184381" sldId="343"/>
            <ac:spMk id="22" creationId="{8CAB481C-12A7-4ECA-9007-4EBA72E60329}"/>
          </ac:spMkLst>
        </pc:spChg>
        <pc:picChg chg="add del mod">
          <ac:chgData name="Josh Barrow" userId="cee76c35-ae93-44d9-86f0-888a0a7effc5" providerId="ADAL" clId="{EB1D2EEA-6371-4648-A709-3EF63C2D0747}" dt="2020-07-14T16:28:00.389" v="821" actId="478"/>
          <ac:picMkLst>
            <pc:docMk/>
            <pc:sldMk cId="1248184381" sldId="343"/>
            <ac:picMk id="4" creationId="{4714BA40-B1CE-4280-A13A-5300D039F876}"/>
          </ac:picMkLst>
        </pc:picChg>
        <pc:picChg chg="del mod">
          <ac:chgData name="Josh Barrow" userId="cee76c35-ae93-44d9-86f0-888a0a7effc5" providerId="ADAL" clId="{EB1D2EEA-6371-4648-A709-3EF63C2D0747}" dt="2020-07-14T16:58:17.597" v="1237" actId="478"/>
          <ac:picMkLst>
            <pc:docMk/>
            <pc:sldMk cId="1248184381" sldId="343"/>
            <ac:picMk id="12" creationId="{06A45BD3-FE8A-49C5-9589-21698DFF6ACD}"/>
          </ac:picMkLst>
        </pc:picChg>
        <pc:picChg chg="del mod">
          <ac:chgData name="Josh Barrow" userId="cee76c35-ae93-44d9-86f0-888a0a7effc5" providerId="ADAL" clId="{EB1D2EEA-6371-4648-A709-3EF63C2D0747}" dt="2020-07-14T16:18:21.857" v="615" actId="478"/>
          <ac:picMkLst>
            <pc:docMk/>
            <pc:sldMk cId="1248184381" sldId="343"/>
            <ac:picMk id="13" creationId="{27020504-4EA2-427B-B5EA-508F3B9A968E}"/>
          </ac:picMkLst>
        </pc:picChg>
        <pc:picChg chg="add del mod">
          <ac:chgData name="Josh Barrow" userId="cee76c35-ae93-44d9-86f0-888a0a7effc5" providerId="ADAL" clId="{EB1D2EEA-6371-4648-A709-3EF63C2D0747}" dt="2020-07-14T16:58:21.784" v="1239"/>
          <ac:picMkLst>
            <pc:docMk/>
            <pc:sldMk cId="1248184381" sldId="343"/>
            <ac:picMk id="24" creationId="{AD4E4E80-B66B-4224-8700-612C3B7C196F}"/>
          </ac:picMkLst>
        </pc:picChg>
        <pc:picChg chg="add del mod">
          <ac:chgData name="Josh Barrow" userId="cee76c35-ae93-44d9-86f0-888a0a7effc5" providerId="ADAL" clId="{EB1D2EEA-6371-4648-A709-3EF63C2D0747}" dt="2020-07-14T16:58:21.784" v="1239"/>
          <ac:picMkLst>
            <pc:docMk/>
            <pc:sldMk cId="1248184381" sldId="343"/>
            <ac:picMk id="26" creationId="{7FB1CBD4-F4E6-49B5-AE2E-EB6D5614EDA1}"/>
          </ac:picMkLst>
        </pc:picChg>
        <pc:picChg chg="add mod">
          <ac:chgData name="Josh Barrow" userId="cee76c35-ae93-44d9-86f0-888a0a7effc5" providerId="ADAL" clId="{EB1D2EEA-6371-4648-A709-3EF63C2D0747}" dt="2020-07-14T16:59:08.115" v="1247" actId="14100"/>
          <ac:picMkLst>
            <pc:docMk/>
            <pc:sldMk cId="1248184381" sldId="343"/>
            <ac:picMk id="27" creationId="{72572BAC-10AB-49E0-BA9B-A25212115AA7}"/>
          </ac:picMkLst>
        </pc:picChg>
        <pc:picChg chg="add mod">
          <ac:chgData name="Josh Barrow" userId="cee76c35-ae93-44d9-86f0-888a0a7effc5" providerId="ADAL" clId="{EB1D2EEA-6371-4648-A709-3EF63C2D0747}" dt="2020-07-14T16:59:15.857" v="1248" actId="1076"/>
          <ac:picMkLst>
            <pc:docMk/>
            <pc:sldMk cId="1248184381" sldId="343"/>
            <ac:picMk id="29" creationId="{94D0348A-4AC1-43E7-8513-01659EE763E2}"/>
          </ac:picMkLst>
        </pc:picChg>
        <pc:cxnChg chg="del mod">
          <ac:chgData name="Josh Barrow" userId="cee76c35-ae93-44d9-86f0-888a0a7effc5" providerId="ADAL" clId="{EB1D2EEA-6371-4648-A709-3EF63C2D0747}" dt="2020-07-14T16:58:24.911" v="1240" actId="478"/>
          <ac:cxnSpMkLst>
            <pc:docMk/>
            <pc:sldMk cId="1248184381" sldId="343"/>
            <ac:cxnSpMk id="18" creationId="{0244ECCF-1815-4C6C-BE0A-9E10A505B5BA}"/>
          </ac:cxnSpMkLst>
        </pc:cxnChg>
        <pc:cxnChg chg="del mod">
          <ac:chgData name="Josh Barrow" userId="cee76c35-ae93-44d9-86f0-888a0a7effc5" providerId="ADAL" clId="{EB1D2EEA-6371-4648-A709-3EF63C2D0747}" dt="2020-07-14T16:58:24.911" v="1240" actId="478"/>
          <ac:cxnSpMkLst>
            <pc:docMk/>
            <pc:sldMk cId="1248184381" sldId="343"/>
            <ac:cxnSpMk id="19" creationId="{D58A0E1F-C907-4AB8-925A-2EB142A63E6F}"/>
          </ac:cxnSpMkLst>
        </pc:cxnChg>
        <pc:cxnChg chg="del mod">
          <ac:chgData name="Josh Barrow" userId="cee76c35-ae93-44d9-86f0-888a0a7effc5" providerId="ADAL" clId="{EB1D2EEA-6371-4648-A709-3EF63C2D0747}" dt="2020-07-14T16:58:24.911" v="1240" actId="478"/>
          <ac:cxnSpMkLst>
            <pc:docMk/>
            <pc:sldMk cId="1248184381" sldId="343"/>
            <ac:cxnSpMk id="21" creationId="{F47F2217-3D82-4F89-90F6-699D87D0F4FF}"/>
          </ac:cxnSpMkLst>
        </pc:cxnChg>
        <pc:cxnChg chg="del mod">
          <ac:chgData name="Josh Barrow" userId="cee76c35-ae93-44d9-86f0-888a0a7effc5" providerId="ADAL" clId="{EB1D2EEA-6371-4648-A709-3EF63C2D0747}" dt="2020-07-14T16:58:24.911" v="1240" actId="478"/>
          <ac:cxnSpMkLst>
            <pc:docMk/>
            <pc:sldMk cId="1248184381" sldId="343"/>
            <ac:cxnSpMk id="23" creationId="{5F09E117-C0D6-4B46-BA83-BD6880610BC2}"/>
          </ac:cxnSpMkLst>
        </pc:cxnChg>
        <pc:cxnChg chg="del mod">
          <ac:chgData name="Josh Barrow" userId="cee76c35-ae93-44d9-86f0-888a0a7effc5" providerId="ADAL" clId="{EB1D2EEA-6371-4648-A709-3EF63C2D0747}" dt="2020-07-14T16:58:24.911" v="1240" actId="478"/>
          <ac:cxnSpMkLst>
            <pc:docMk/>
            <pc:sldMk cId="1248184381" sldId="343"/>
            <ac:cxnSpMk id="25" creationId="{69A605EA-3EB8-4FD9-B150-CBC641249786}"/>
          </ac:cxnSpMkLst>
        </pc:cxnChg>
        <pc:cxnChg chg="del mod">
          <ac:chgData name="Josh Barrow" userId="cee76c35-ae93-44d9-86f0-888a0a7effc5" providerId="ADAL" clId="{EB1D2EEA-6371-4648-A709-3EF63C2D0747}" dt="2020-07-14T16:58:24.911" v="1240" actId="478"/>
          <ac:cxnSpMkLst>
            <pc:docMk/>
            <pc:sldMk cId="1248184381" sldId="343"/>
            <ac:cxnSpMk id="28" creationId="{35CBC6BE-558A-476F-BEA5-5EDCF6FBDF70}"/>
          </ac:cxnSpMkLst>
        </pc:cxnChg>
        <pc:cxnChg chg="del mod">
          <ac:chgData name="Josh Barrow" userId="cee76c35-ae93-44d9-86f0-888a0a7effc5" providerId="ADAL" clId="{EB1D2EEA-6371-4648-A709-3EF63C2D0747}" dt="2020-07-14T16:58:24.911" v="1240" actId="478"/>
          <ac:cxnSpMkLst>
            <pc:docMk/>
            <pc:sldMk cId="1248184381" sldId="343"/>
            <ac:cxnSpMk id="31" creationId="{5711DDF3-F4E8-4DD5-A258-7DA03CC7995D}"/>
          </ac:cxnSpMkLst>
        </pc:cxnChg>
      </pc:sldChg>
      <pc:sldChg chg="addSp delSp modSp mod modTransition delAnim modAnim">
        <pc:chgData name="Josh Barrow" userId="cee76c35-ae93-44d9-86f0-888a0a7effc5" providerId="ADAL" clId="{EB1D2EEA-6371-4648-A709-3EF63C2D0747}" dt="2020-07-20T21:56:03.696" v="5860"/>
        <pc:sldMkLst>
          <pc:docMk/>
          <pc:sldMk cId="2021662910" sldId="344"/>
        </pc:sldMkLst>
        <pc:spChg chg="add mod">
          <ac:chgData name="Josh Barrow" userId="cee76c35-ae93-44d9-86f0-888a0a7effc5" providerId="ADAL" clId="{EB1D2EEA-6371-4648-A709-3EF63C2D0747}" dt="2020-07-20T07:50:34.628" v="4171" actId="1076"/>
          <ac:spMkLst>
            <pc:docMk/>
            <pc:sldMk cId="2021662910" sldId="344"/>
            <ac:spMk id="2" creationId="{78F1C4C5-CBB7-4915-9B3C-7ED2527F1525}"/>
          </ac:spMkLst>
        </pc:spChg>
        <pc:spChg chg="mod">
          <ac:chgData name="Josh Barrow" userId="cee76c35-ae93-44d9-86f0-888a0a7effc5" providerId="ADAL" clId="{EB1D2EEA-6371-4648-A709-3EF63C2D0747}" dt="2020-07-18T00:51:35.011" v="3051" actId="207"/>
          <ac:spMkLst>
            <pc:docMk/>
            <pc:sldMk cId="2021662910" sldId="344"/>
            <ac:spMk id="3" creationId="{46996F26-6D01-4699-8F89-690DCECDC342}"/>
          </ac:spMkLst>
        </pc:spChg>
        <pc:spChg chg="mod">
          <ac:chgData name="Josh Barrow" userId="cee76c35-ae93-44d9-86f0-888a0a7effc5" providerId="ADAL" clId="{EB1D2EEA-6371-4648-A709-3EF63C2D0747}" dt="2020-07-20T21:44:41.679" v="5824" actId="1037"/>
          <ac:spMkLst>
            <pc:docMk/>
            <pc:sldMk cId="2021662910" sldId="344"/>
            <ac:spMk id="11" creationId="{51E7039B-4F5B-4F14-AC31-CFBEAFC034CC}"/>
          </ac:spMkLst>
        </pc:spChg>
        <pc:spChg chg="mod ord">
          <ac:chgData name="Josh Barrow" userId="cee76c35-ae93-44d9-86f0-888a0a7effc5" providerId="ADAL" clId="{EB1D2EEA-6371-4648-A709-3EF63C2D0747}" dt="2020-07-20T21:54:07.212" v="5855" actId="20577"/>
          <ac:spMkLst>
            <pc:docMk/>
            <pc:sldMk cId="2021662910" sldId="344"/>
            <ac:spMk id="14" creationId="{D42AB790-0FFC-414D-B0C1-95DE998AE49A}"/>
          </ac:spMkLst>
        </pc:spChg>
        <pc:picChg chg="add mod ord">
          <ac:chgData name="Josh Barrow" userId="cee76c35-ae93-44d9-86f0-888a0a7effc5" providerId="ADAL" clId="{EB1D2EEA-6371-4648-A709-3EF63C2D0747}" dt="2020-07-20T21:38:14.625" v="5766" actId="167"/>
          <ac:picMkLst>
            <pc:docMk/>
            <pc:sldMk cId="2021662910" sldId="344"/>
            <ac:picMk id="7" creationId="{576781AC-D81E-4C17-B8BB-B069E5DFB51E}"/>
          </ac:picMkLst>
        </pc:picChg>
        <pc:picChg chg="add del mod ord">
          <ac:chgData name="Josh Barrow" userId="cee76c35-ae93-44d9-86f0-888a0a7effc5" providerId="ADAL" clId="{EB1D2EEA-6371-4648-A709-3EF63C2D0747}" dt="2020-07-20T21:30:17.951" v="5641" actId="478"/>
          <ac:picMkLst>
            <pc:docMk/>
            <pc:sldMk cId="2021662910" sldId="344"/>
            <ac:picMk id="8" creationId="{D413C607-17DE-4712-983B-EA1D66F67981}"/>
          </ac:picMkLst>
        </pc:picChg>
        <pc:picChg chg="del mod">
          <ac:chgData name="Josh Barrow" userId="cee76c35-ae93-44d9-86f0-888a0a7effc5" providerId="ADAL" clId="{EB1D2EEA-6371-4648-A709-3EF63C2D0747}" dt="2020-07-20T20:03:47.011" v="5483" actId="478"/>
          <ac:picMkLst>
            <pc:docMk/>
            <pc:sldMk cId="2021662910" sldId="344"/>
            <ac:picMk id="9" creationId="{DFAE303B-DF05-4962-B6F7-85F460D5B2FE}"/>
          </ac:picMkLst>
        </pc:picChg>
        <pc:picChg chg="add del mod ord modCrop">
          <ac:chgData name="Josh Barrow" userId="cee76c35-ae93-44d9-86f0-888a0a7effc5" providerId="ADAL" clId="{EB1D2EEA-6371-4648-A709-3EF63C2D0747}" dt="2020-07-20T21:45:10.983" v="5825" actId="478"/>
          <ac:picMkLst>
            <pc:docMk/>
            <pc:sldMk cId="2021662910" sldId="344"/>
            <ac:picMk id="12" creationId="{FD3CC80D-0C45-4853-9555-7995BACF8D36}"/>
          </ac:picMkLst>
        </pc:picChg>
        <pc:picChg chg="add mod ord modCrop">
          <ac:chgData name="Josh Barrow" userId="cee76c35-ae93-44d9-86f0-888a0a7effc5" providerId="ADAL" clId="{EB1D2EEA-6371-4648-A709-3EF63C2D0747}" dt="2020-07-20T21:54:52.157" v="5859" actId="14100"/>
          <ac:picMkLst>
            <pc:docMk/>
            <pc:sldMk cId="2021662910" sldId="344"/>
            <ac:picMk id="13" creationId="{819B1EFC-5D0F-44BE-977A-3A8CB6D6F882}"/>
          </ac:picMkLst>
        </pc:picChg>
      </pc:sldChg>
      <pc:sldChg chg="addSp delSp modSp new mod">
        <pc:chgData name="Josh Barrow" userId="cee76c35-ae93-44d9-86f0-888a0a7effc5" providerId="ADAL" clId="{EB1D2EEA-6371-4648-A709-3EF63C2D0747}" dt="2020-07-20T21:57:38.382" v="5892" actId="2711"/>
        <pc:sldMkLst>
          <pc:docMk/>
          <pc:sldMk cId="2087582356" sldId="345"/>
        </pc:sldMkLst>
        <pc:spChg chg="add del mod">
          <ac:chgData name="Josh Barrow" userId="cee76c35-ae93-44d9-86f0-888a0a7effc5" providerId="ADAL" clId="{EB1D2EEA-6371-4648-A709-3EF63C2D0747}" dt="2020-07-20T21:57:38.382" v="5892" actId="2711"/>
          <ac:spMkLst>
            <pc:docMk/>
            <pc:sldMk cId="2087582356" sldId="345"/>
            <ac:spMk id="2" creationId="{48BC3029-51D4-4706-B464-ABE8B50B75C7}"/>
          </ac:spMkLst>
        </pc:spChg>
        <pc:spChg chg="mod">
          <ac:chgData name="Josh Barrow" userId="cee76c35-ae93-44d9-86f0-888a0a7effc5" providerId="ADAL" clId="{EB1D2EEA-6371-4648-A709-3EF63C2D0747}" dt="2020-07-20T08:13:43.063" v="4677" actId="1035"/>
          <ac:spMkLst>
            <pc:docMk/>
            <pc:sldMk cId="2087582356" sldId="345"/>
            <ac:spMk id="3" creationId="{B2FDB62B-E890-4FED-88B0-0726EF10CCC7}"/>
          </ac:spMkLst>
        </pc:spChg>
        <pc:picChg chg="add del mod">
          <ac:chgData name="Josh Barrow" userId="cee76c35-ae93-44d9-86f0-888a0a7effc5" providerId="ADAL" clId="{EB1D2EEA-6371-4648-A709-3EF63C2D0747}" dt="2020-07-18T00:05:05.548" v="2189"/>
          <ac:picMkLst>
            <pc:docMk/>
            <pc:sldMk cId="2087582356" sldId="345"/>
            <ac:picMk id="7" creationId="{1FFAF1FD-211A-42FA-AA25-5A2B18FFF6B2}"/>
          </ac:picMkLst>
        </pc:picChg>
        <pc:picChg chg="add mod">
          <ac:chgData name="Josh Barrow" userId="cee76c35-ae93-44d9-86f0-888a0a7effc5" providerId="ADAL" clId="{EB1D2EEA-6371-4648-A709-3EF63C2D0747}" dt="2020-07-20T08:13:52.383" v="4690" actId="1036"/>
          <ac:picMkLst>
            <pc:docMk/>
            <pc:sldMk cId="2087582356" sldId="345"/>
            <ac:picMk id="8" creationId="{28A39066-703A-43C3-B229-8EC1CBDBC0CB}"/>
          </ac:picMkLst>
        </pc:picChg>
      </pc:sldChg>
      <pc:sldChg chg="del modTransition">
        <pc:chgData name="Josh Barrow" userId="cee76c35-ae93-44d9-86f0-888a0a7effc5" providerId="ADAL" clId="{EB1D2EEA-6371-4648-A709-3EF63C2D0747}" dt="2020-07-18T00:02:22.140" v="2164" actId="47"/>
        <pc:sldMkLst>
          <pc:docMk/>
          <pc:sldMk cId="3520129272" sldId="345"/>
        </pc:sldMkLst>
      </pc:sldChg>
      <pc:sldChg chg="addSp delSp modSp new mod">
        <pc:chgData name="Josh Barrow" userId="cee76c35-ae93-44d9-86f0-888a0a7effc5" providerId="ADAL" clId="{EB1D2EEA-6371-4648-A709-3EF63C2D0747}" dt="2020-07-20T07:56:03.479" v="4293" actId="20577"/>
        <pc:sldMkLst>
          <pc:docMk/>
          <pc:sldMk cId="3802945486" sldId="346"/>
        </pc:sldMkLst>
        <pc:spChg chg="mod">
          <ac:chgData name="Josh Barrow" userId="cee76c35-ae93-44d9-86f0-888a0a7effc5" providerId="ADAL" clId="{EB1D2EEA-6371-4648-A709-3EF63C2D0747}" dt="2020-07-20T07:56:03.479" v="4293" actId="20577"/>
          <ac:spMkLst>
            <pc:docMk/>
            <pc:sldMk cId="3802945486" sldId="346"/>
            <ac:spMk id="2" creationId="{67FD599C-63D2-4247-84F6-62071D95A876}"/>
          </ac:spMkLst>
        </pc:spChg>
        <pc:spChg chg="mod">
          <ac:chgData name="Josh Barrow" userId="cee76c35-ae93-44d9-86f0-888a0a7effc5" providerId="ADAL" clId="{EB1D2EEA-6371-4648-A709-3EF63C2D0747}" dt="2020-07-20T07:48:36.430" v="4162" actId="1036"/>
          <ac:spMkLst>
            <pc:docMk/>
            <pc:sldMk cId="3802945486" sldId="346"/>
            <ac:spMk id="3" creationId="{3377F91E-8973-4583-A7D6-14B508AB709F}"/>
          </ac:spMkLst>
        </pc:spChg>
        <pc:spChg chg="add del">
          <ac:chgData name="Josh Barrow" userId="cee76c35-ae93-44d9-86f0-888a0a7effc5" providerId="ADAL" clId="{EB1D2EEA-6371-4648-A709-3EF63C2D0747}" dt="2020-07-20T05:07:47.226" v="3191"/>
          <ac:spMkLst>
            <pc:docMk/>
            <pc:sldMk cId="3802945486" sldId="346"/>
            <ac:spMk id="8" creationId="{11C78F57-68B8-4C81-896B-61E6DA7FA814}"/>
          </ac:spMkLst>
        </pc:spChg>
        <pc:picChg chg="add mod ord">
          <ac:chgData name="Josh Barrow" userId="cee76c35-ae93-44d9-86f0-888a0a7effc5" providerId="ADAL" clId="{EB1D2EEA-6371-4648-A709-3EF63C2D0747}" dt="2020-07-20T07:47:43.709" v="4117" actId="1037"/>
          <ac:picMkLst>
            <pc:docMk/>
            <pc:sldMk cId="3802945486" sldId="346"/>
            <ac:picMk id="7" creationId="{9DECE94C-216C-4347-A653-806EBF0A7A8A}"/>
          </ac:picMkLst>
        </pc:picChg>
        <pc:picChg chg="add mod ord">
          <ac:chgData name="Josh Barrow" userId="cee76c35-ae93-44d9-86f0-888a0a7effc5" providerId="ADAL" clId="{EB1D2EEA-6371-4648-A709-3EF63C2D0747}" dt="2020-07-20T07:47:43.709" v="4117" actId="1037"/>
          <ac:picMkLst>
            <pc:docMk/>
            <pc:sldMk cId="3802945486" sldId="346"/>
            <ac:picMk id="9" creationId="{6344BA13-55C5-4034-AC70-C00472EADB37}"/>
          </ac:picMkLst>
        </pc:picChg>
        <pc:picChg chg="add mod">
          <ac:chgData name="Josh Barrow" userId="cee76c35-ae93-44d9-86f0-888a0a7effc5" providerId="ADAL" clId="{EB1D2EEA-6371-4648-A709-3EF63C2D0747}" dt="2020-07-20T07:47:43.709" v="4117" actId="1037"/>
          <ac:picMkLst>
            <pc:docMk/>
            <pc:sldMk cId="3802945486" sldId="346"/>
            <ac:picMk id="10" creationId="{B1C809DE-18EF-4417-B853-2F9F4361DE36}"/>
          </ac:picMkLst>
        </pc:picChg>
        <pc:cxnChg chg="add mod">
          <ac:chgData name="Josh Barrow" userId="cee76c35-ae93-44d9-86f0-888a0a7effc5" providerId="ADAL" clId="{EB1D2EEA-6371-4648-A709-3EF63C2D0747}" dt="2020-07-20T07:47:43.709" v="4117" actId="1037"/>
          <ac:cxnSpMkLst>
            <pc:docMk/>
            <pc:sldMk cId="3802945486" sldId="346"/>
            <ac:cxnSpMk id="12" creationId="{24FCE44C-0FBC-4007-A3E9-AF6D92CB309A}"/>
          </ac:cxnSpMkLst>
        </pc:cxnChg>
        <pc:cxnChg chg="add mod">
          <ac:chgData name="Josh Barrow" userId="cee76c35-ae93-44d9-86f0-888a0a7effc5" providerId="ADAL" clId="{EB1D2EEA-6371-4648-A709-3EF63C2D0747}" dt="2020-07-20T07:47:43.709" v="4117" actId="1037"/>
          <ac:cxnSpMkLst>
            <pc:docMk/>
            <pc:sldMk cId="3802945486" sldId="346"/>
            <ac:cxnSpMk id="13" creationId="{AF18E7CF-950C-41BF-BDA0-203D2179A990}"/>
          </ac:cxnSpMkLst>
        </pc:cxnChg>
      </pc:sldChg>
      <pc:sldChg chg="addSp delSp modSp new del mod modAnim">
        <pc:chgData name="Josh Barrow" userId="cee76c35-ae93-44d9-86f0-888a0a7effc5" providerId="ADAL" clId="{EB1D2EEA-6371-4648-A709-3EF63C2D0747}" dt="2020-07-17T23:58:10.770" v="2092" actId="47"/>
        <pc:sldMkLst>
          <pc:docMk/>
          <pc:sldMk cId="3921123138" sldId="346"/>
        </pc:sldMkLst>
        <pc:spChg chg="del">
          <ac:chgData name="Josh Barrow" userId="cee76c35-ae93-44d9-86f0-888a0a7effc5" providerId="ADAL" clId="{EB1D2EEA-6371-4648-A709-3EF63C2D0747}" dt="2020-07-17T23:55:06.365" v="2086" actId="478"/>
          <ac:spMkLst>
            <pc:docMk/>
            <pc:sldMk cId="3921123138" sldId="346"/>
            <ac:spMk id="2" creationId="{A7A654B9-257C-47B9-9F1B-D787BCF42E7F}"/>
          </ac:spMkLst>
        </pc:spChg>
        <pc:spChg chg="del">
          <ac:chgData name="Josh Barrow" userId="cee76c35-ae93-44d9-86f0-888a0a7effc5" providerId="ADAL" clId="{EB1D2EEA-6371-4648-A709-3EF63C2D0747}" dt="2020-07-17T23:55:06.365" v="2086" actId="478"/>
          <ac:spMkLst>
            <pc:docMk/>
            <pc:sldMk cId="3921123138" sldId="346"/>
            <ac:spMk id="3" creationId="{4CD0FB60-AE8E-4397-950C-3B7FA15E751A}"/>
          </ac:spMkLst>
        </pc:spChg>
        <pc:spChg chg="add del mod">
          <ac:chgData name="Josh Barrow" userId="cee76c35-ae93-44d9-86f0-888a0a7effc5" providerId="ADAL" clId="{EB1D2EEA-6371-4648-A709-3EF63C2D0747}" dt="2020-07-17T23:57:43.477" v="2089"/>
          <ac:spMkLst>
            <pc:docMk/>
            <pc:sldMk cId="3921123138" sldId="346"/>
            <ac:spMk id="8" creationId="{AB7B69B4-212E-4BDC-8787-9A90BBD91CFF}"/>
          </ac:spMkLst>
        </pc:spChg>
        <pc:spChg chg="add del mod">
          <ac:chgData name="Josh Barrow" userId="cee76c35-ae93-44d9-86f0-888a0a7effc5" providerId="ADAL" clId="{EB1D2EEA-6371-4648-A709-3EF63C2D0747}" dt="2020-07-17T23:57:43.477" v="2089"/>
          <ac:spMkLst>
            <pc:docMk/>
            <pc:sldMk cId="3921123138" sldId="346"/>
            <ac:spMk id="9" creationId="{DB6D584B-47CE-4E2F-AD64-0C501A2A5889}"/>
          </ac:spMkLst>
        </pc:spChg>
        <pc:spChg chg="add del mod">
          <ac:chgData name="Josh Barrow" userId="cee76c35-ae93-44d9-86f0-888a0a7effc5" providerId="ADAL" clId="{EB1D2EEA-6371-4648-A709-3EF63C2D0747}" dt="2020-07-17T23:57:43.477" v="2089"/>
          <ac:spMkLst>
            <pc:docMk/>
            <pc:sldMk cId="3921123138" sldId="346"/>
            <ac:spMk id="12" creationId="{06E19DBB-68C4-43E6-9F48-0E354CABB320}"/>
          </ac:spMkLst>
        </pc:spChg>
        <pc:picChg chg="add del mod">
          <ac:chgData name="Josh Barrow" userId="cee76c35-ae93-44d9-86f0-888a0a7effc5" providerId="ADAL" clId="{EB1D2EEA-6371-4648-A709-3EF63C2D0747}" dt="2020-07-17T23:57:43.477" v="2089"/>
          <ac:picMkLst>
            <pc:docMk/>
            <pc:sldMk cId="3921123138" sldId="346"/>
            <ac:picMk id="7" creationId="{007158FF-5463-4B60-B136-C52E058DBAAA}"/>
          </ac:picMkLst>
        </pc:picChg>
        <pc:picChg chg="add del mod">
          <ac:chgData name="Josh Barrow" userId="cee76c35-ae93-44d9-86f0-888a0a7effc5" providerId="ADAL" clId="{EB1D2EEA-6371-4648-A709-3EF63C2D0747}" dt="2020-07-17T23:57:43.477" v="2089"/>
          <ac:picMkLst>
            <pc:docMk/>
            <pc:sldMk cId="3921123138" sldId="346"/>
            <ac:picMk id="10" creationId="{509EA24E-A82B-471D-BE7B-5997C85B794B}"/>
          </ac:picMkLst>
        </pc:picChg>
        <pc:picChg chg="add del mod">
          <ac:chgData name="Josh Barrow" userId="cee76c35-ae93-44d9-86f0-888a0a7effc5" providerId="ADAL" clId="{EB1D2EEA-6371-4648-A709-3EF63C2D0747}" dt="2020-07-17T23:57:43.477" v="2089"/>
          <ac:picMkLst>
            <pc:docMk/>
            <pc:sldMk cId="3921123138" sldId="346"/>
            <ac:picMk id="11" creationId="{3C4C8E9A-C921-438E-95E9-A25DAAF871E6}"/>
          </ac:picMkLst>
        </pc:picChg>
        <pc:picChg chg="add del mod">
          <ac:chgData name="Josh Barrow" userId="cee76c35-ae93-44d9-86f0-888a0a7effc5" providerId="ADAL" clId="{EB1D2EEA-6371-4648-A709-3EF63C2D0747}" dt="2020-07-17T23:57:43.477" v="2089"/>
          <ac:picMkLst>
            <pc:docMk/>
            <pc:sldMk cId="3921123138" sldId="346"/>
            <ac:picMk id="13" creationId="{BE7F84F1-E3D0-48D2-A2C7-DFB3F814911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8/17/2020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7T20:12:03.065"/>
    </inkml:context>
    <inkml:brush xml:id="br0">
      <inkml:brushProperty name="width" value="0.1" units="cm"/>
      <inkml:brushProperty name="height" value="0.1" units="cm"/>
      <inkml:brushProperty name="color" value="#E71225"/>
    </inkml:brush>
  </inkml:definitions>
  <inkml:trace contextRef="#ctx0" brushRef="#br0">4 0 128,'-3'6'0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8/17/2020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2129232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24</a:t>
            </a:fld>
            <a:endParaRPr lang="en-US"/>
          </a:p>
        </p:txBody>
      </p:sp>
    </p:spTree>
    <p:extLst>
      <p:ext uri="{BB962C8B-B14F-4D97-AF65-F5344CB8AC3E}">
        <p14:creationId xmlns:p14="http://schemas.microsoft.com/office/powerpoint/2010/main" val="1895589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25</a:t>
            </a:fld>
            <a:endParaRPr lang="en-US"/>
          </a:p>
        </p:txBody>
      </p:sp>
    </p:spTree>
    <p:extLst>
      <p:ext uri="{BB962C8B-B14F-4D97-AF65-F5344CB8AC3E}">
        <p14:creationId xmlns:p14="http://schemas.microsoft.com/office/powerpoint/2010/main" val="397024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16</a:t>
            </a:fld>
            <a:endParaRPr lang="en-US"/>
          </a:p>
        </p:txBody>
      </p:sp>
    </p:spTree>
    <p:extLst>
      <p:ext uri="{BB962C8B-B14F-4D97-AF65-F5344CB8AC3E}">
        <p14:creationId xmlns:p14="http://schemas.microsoft.com/office/powerpoint/2010/main" val="2418601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17</a:t>
            </a:fld>
            <a:endParaRPr lang="en-US"/>
          </a:p>
        </p:txBody>
      </p:sp>
    </p:spTree>
    <p:extLst>
      <p:ext uri="{BB962C8B-B14F-4D97-AF65-F5344CB8AC3E}">
        <p14:creationId xmlns:p14="http://schemas.microsoft.com/office/powerpoint/2010/main" val="2378630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18</a:t>
            </a:fld>
            <a:endParaRPr lang="en-US"/>
          </a:p>
        </p:txBody>
      </p:sp>
    </p:spTree>
    <p:extLst>
      <p:ext uri="{BB962C8B-B14F-4D97-AF65-F5344CB8AC3E}">
        <p14:creationId xmlns:p14="http://schemas.microsoft.com/office/powerpoint/2010/main" val="3792111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19</a:t>
            </a:fld>
            <a:endParaRPr lang="en-US"/>
          </a:p>
        </p:txBody>
      </p:sp>
    </p:spTree>
    <p:extLst>
      <p:ext uri="{BB962C8B-B14F-4D97-AF65-F5344CB8AC3E}">
        <p14:creationId xmlns:p14="http://schemas.microsoft.com/office/powerpoint/2010/main" val="4072032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3664695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21</a:t>
            </a:fld>
            <a:endParaRPr lang="en-US"/>
          </a:p>
        </p:txBody>
      </p:sp>
    </p:spTree>
    <p:extLst>
      <p:ext uri="{BB962C8B-B14F-4D97-AF65-F5344CB8AC3E}">
        <p14:creationId xmlns:p14="http://schemas.microsoft.com/office/powerpoint/2010/main" val="924549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22</a:t>
            </a:fld>
            <a:endParaRPr lang="en-US"/>
          </a:p>
        </p:txBody>
      </p:sp>
    </p:spTree>
    <p:extLst>
      <p:ext uri="{BB962C8B-B14F-4D97-AF65-F5344CB8AC3E}">
        <p14:creationId xmlns:p14="http://schemas.microsoft.com/office/powerpoint/2010/main" val="998209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23</a:t>
            </a:fld>
            <a:endParaRPr lang="en-US"/>
          </a:p>
        </p:txBody>
      </p:sp>
    </p:spTree>
    <p:extLst>
      <p:ext uri="{BB962C8B-B14F-4D97-AF65-F5344CB8AC3E}">
        <p14:creationId xmlns:p14="http://schemas.microsoft.com/office/powerpoint/2010/main" val="2506233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July 20th, 2020</a:t>
            </a:r>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fr-FR"/>
              <a:t>J. L. Barrow | Fermilab New Perspectives: QMC-STA GENIE Implementation</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3439226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July 20th, 2020</a:t>
            </a:r>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fr-FR"/>
              <a:t>J. L. Barrow | Fermilab New Perspectives: QMC-STA GENIE Implementation</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4139580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July 20th, 2020</a:t>
            </a:r>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fr-FR"/>
              <a:t>J. L. Barrow | Fermilab New Perspectives: QMC-STA GENIE Implementation</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2011836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July 20th, 2020</a:t>
            </a:r>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fr-FR"/>
              <a:t>J. L. Barrow | Fermilab New Perspectives: QMC-STA GENIE Implementation</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Tree>
    <p:extLst>
      <p:ext uri="{BB962C8B-B14F-4D97-AF65-F5344CB8AC3E}">
        <p14:creationId xmlns:p14="http://schemas.microsoft.com/office/powerpoint/2010/main" val="2811915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July 20th, 2020</a:t>
            </a:r>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fr-FR"/>
              <a:t>J. L. Barrow | Fermilab New Perspectives: QMC-STA GENIE Implementation</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July 20th, 2020</a:t>
            </a:r>
          </a:p>
        </p:txBody>
      </p:sp>
      <p:sp>
        <p:nvSpPr>
          <p:cNvPr id="4" name="Footer Placeholder 3"/>
          <p:cNvSpPr>
            <a:spLocks noGrp="1"/>
          </p:cNvSpPr>
          <p:nvPr>
            <p:ph type="ftr" sz="quarter" idx="11"/>
          </p:nvPr>
        </p:nvSpPr>
        <p:spPr>
          <a:xfrm>
            <a:off x="1530603" y="4878161"/>
            <a:ext cx="6272278" cy="182155"/>
          </a:xfrm>
        </p:spPr>
        <p:txBody>
          <a:bodyPr/>
          <a:lstStyle/>
          <a:p>
            <a:pPr>
              <a:defRPr/>
            </a:pPr>
            <a:r>
              <a:rPr lang="fr-FR"/>
              <a:t>J. L. Barrow | Fermilab New Perspectives: QMC-STA GENIE Implementation</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Tree>
    <p:extLst>
      <p:ext uri="{BB962C8B-B14F-4D97-AF65-F5344CB8AC3E}">
        <p14:creationId xmlns:p14="http://schemas.microsoft.com/office/powerpoint/2010/main" val="830161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July 20th, 2020</a:t>
            </a:r>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fr-FR"/>
              <a:t>J. L. Barrow | Fermilab New Perspectives: QMC-STA GENIE Implementation</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aori@wustl.edu" TargetMode="External"/><Relationship Id="rId2" Type="http://schemas.openxmlformats.org/officeDocument/2006/relationships/hyperlink" Target="mailto:jbarrow@fnal.gov"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betan009@fnal.gov" TargetMode="External"/><Relationship Id="rId4" Type="http://schemas.openxmlformats.org/officeDocument/2006/relationships/hyperlink" Target="mailto:gardiner@fnal.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hyperlink" Target="https://journals.aps.org/prc/pdf/10.1103/PhysRevC.96.015504" TargetMode="External"/><Relationship Id="rId2" Type="http://schemas.openxmlformats.org/officeDocument/2006/relationships/hyperlink" Target="https://journals.aps.org/prc/pdf/10.1103/PhysRevC.60.065502" TargetMode="Externa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43.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20.pn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journals.aps.org/prc/abstract/10.1103/PhysRevC.101.044612"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faculty.virginia.edu/qes-archive/data/12C.html" TargetMode="External"/><Relationship Id="rId2" Type="http://schemas.openxmlformats.org/officeDocument/2006/relationships/hyperlink" Target="http://faculty.virginia.edu/qes-archive/data/4He.html/" TargetMode="Externa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faculty.virginia.edu/qes-archive/index.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arxiv.org/pdf/1905.08556.pdf&#8203;" TargetMode="External"/><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hyperlink" Target="https://journals.aps.org/prc/abstract/10.1103/PhysRevC.65.024002" TargetMode="Externa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hyperlink" Target="https://journals.aps.org/prc/pdf/10.1103/PhysRevC.60.065502" TargetMode="External"/><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journals.aps.org/prc/pdf/10.1103/PhysRevC.97.055501" TargetMode="External"/><Relationship Id="rId4" Type="http://schemas.openxmlformats.org/officeDocument/2006/relationships/hyperlink" Target="https://journals.aps.org/prc/pdf/10.1103/PhysRevC.96.015504"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customXml" Target="../ink/ink1.xml"/><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hyperlink" Target="https://faculty.virginia.edu/qes-archive/index.html" TargetMode="External"/><Relationship Id="rId4" Type="http://schemas.openxmlformats.org/officeDocument/2006/relationships/hyperlink" Target="http://journals.aps.org/rmp/abstract/10.1103/RevModPhys.80.18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6982" y="3149390"/>
            <a:ext cx="8950036" cy="1247372"/>
          </a:xfrm>
        </p:spPr>
        <p:txBody>
          <a:bodyPr>
            <a:noAutofit/>
          </a:bodyPr>
          <a:lstStyle/>
          <a:p>
            <a:pPr>
              <a:spcBef>
                <a:spcPts val="0"/>
              </a:spcBef>
            </a:pPr>
            <a:r>
              <a:rPr lang="en-US" sz="2000" dirty="0">
                <a:latin typeface="Courier New" panose="02070309020205020404" pitchFamily="49" charset="0"/>
                <a:cs typeface="Courier New" panose="02070309020205020404" pitchFamily="49" charset="0"/>
              </a:rPr>
              <a:t>GENIE</a:t>
            </a:r>
            <a:r>
              <a:rPr lang="en-US" sz="1600" dirty="0"/>
              <a:t> Event Generator Implementation of</a:t>
            </a:r>
          </a:p>
          <a:p>
            <a:pPr>
              <a:spcBef>
                <a:spcPts val="0"/>
              </a:spcBef>
            </a:pPr>
            <a:r>
              <a:rPr lang="en-US" sz="1600" dirty="0"/>
              <a:t>Total Inclusive </a:t>
            </a:r>
            <a:r>
              <a:rPr lang="en-US" sz="1600" dirty="0" err="1"/>
              <a:t>Quasielastic</a:t>
            </a:r>
            <a:r>
              <a:rPr lang="en-US" sz="1600" dirty="0"/>
              <a:t> Electron Scattering Cross Sections and Two-Body Dynamics</a:t>
            </a:r>
          </a:p>
          <a:p>
            <a:pPr>
              <a:spcBef>
                <a:spcPts val="0"/>
              </a:spcBef>
            </a:pPr>
            <a:r>
              <a:rPr lang="en-US" sz="1600" dirty="0"/>
              <a:t>for Future Neutrino Experiments</a:t>
            </a:r>
          </a:p>
          <a:p>
            <a:pPr>
              <a:spcBef>
                <a:spcPts val="0"/>
              </a:spcBef>
            </a:pPr>
            <a:r>
              <a:rPr lang="en-US" sz="1400" b="0" i="1" dirty="0"/>
              <a:t>Current Leptonic-Focused Scaling Results and Data Validations</a:t>
            </a:r>
          </a:p>
          <a:p>
            <a:pPr>
              <a:spcBef>
                <a:spcPts val="0"/>
              </a:spcBef>
            </a:pPr>
            <a:r>
              <a:rPr lang="en-US" sz="1400" b="0" i="1" dirty="0"/>
              <a:t>Using the </a:t>
            </a:r>
            <a:r>
              <a:rPr lang="en-US" sz="1400" b="0" i="1" u="sng" dirty="0"/>
              <a:t>Quantum Monte Carlo Short-Time Approximation</a:t>
            </a:r>
            <a:r>
              <a:rPr lang="en-US" sz="1400" b="0" i="1" dirty="0"/>
              <a:t> in </a:t>
            </a:r>
            <a:r>
              <a:rPr lang="en-US" sz="1400" b="0" dirty="0">
                <a:latin typeface="Courier New" panose="02070309020205020404" pitchFamily="49" charset="0"/>
                <a:cs typeface="Courier New" panose="02070309020205020404" pitchFamily="49" charset="0"/>
              </a:rPr>
              <a:t>GENIE</a:t>
            </a:r>
            <a:endParaRPr lang="en-US" sz="1400" b="0" u="sng" dirty="0">
              <a:latin typeface="Courier New" panose="02070309020205020404" pitchFamily="49" charset="0"/>
              <a:cs typeface="Courier New" panose="02070309020205020404" pitchFamily="49" charset="0"/>
            </a:endParaRPr>
          </a:p>
        </p:txBody>
      </p:sp>
      <p:sp>
        <p:nvSpPr>
          <p:cNvPr id="4" name="Text Placeholder 3"/>
          <p:cNvSpPr>
            <a:spLocks noGrp="1"/>
          </p:cNvSpPr>
          <p:nvPr>
            <p:ph type="body" sz="quarter" idx="10"/>
          </p:nvPr>
        </p:nvSpPr>
        <p:spPr>
          <a:xfrm>
            <a:off x="96982" y="4421010"/>
            <a:ext cx="7512627" cy="688251"/>
          </a:xfrm>
        </p:spPr>
        <p:txBody>
          <a:bodyPr lIns="0" tIns="45720" rIns="0" bIns="45720" anchor="t">
            <a:noAutofit/>
          </a:bodyPr>
          <a:lstStyle/>
          <a:p>
            <a:r>
              <a:rPr lang="en-US" dirty="0"/>
              <a:t>by Joshua Barrow (</a:t>
            </a:r>
            <a:r>
              <a:rPr lang="en-US" dirty="0">
                <a:hlinkClick r:id="rId2"/>
              </a:rPr>
              <a:t>jbarrow@fnal.gov</a:t>
            </a:r>
            <a:r>
              <a:rPr lang="en-US" dirty="0"/>
              <a:t>)</a:t>
            </a:r>
          </a:p>
          <a:p>
            <a:r>
              <a:rPr lang="en-US" sz="1050" dirty="0"/>
              <a:t>With Saori Pastore (</a:t>
            </a:r>
            <a:r>
              <a:rPr lang="en-US" sz="1050" dirty="0">
                <a:hlinkClick r:id="rId3"/>
              </a:rPr>
              <a:t>saori@wustl.edu</a:t>
            </a:r>
            <a:r>
              <a:rPr lang="en-US" sz="1050" dirty="0"/>
              <a:t>), Steven Gardiner (</a:t>
            </a:r>
            <a:r>
              <a:rPr lang="en-US" sz="1050" dirty="0">
                <a:hlinkClick r:id="rId4"/>
              </a:rPr>
              <a:t>gardiner@fnal.gov</a:t>
            </a:r>
            <a:r>
              <a:rPr lang="en-US" sz="1050" dirty="0"/>
              <a:t>), and Minerba Betancourt (</a:t>
            </a:r>
            <a:r>
              <a:rPr lang="en-US" sz="1050" dirty="0">
                <a:hlinkClick r:id="rId5"/>
              </a:rPr>
              <a:t>betan009@fnal.gov</a:t>
            </a:r>
            <a:r>
              <a:rPr lang="en-US" sz="1050" dirty="0"/>
              <a:t>)</a:t>
            </a:r>
          </a:p>
          <a:p>
            <a:r>
              <a:rPr lang="en-US" sz="1200" i="1" dirty="0"/>
              <a:t>Fermilab New Perspectives, July 20</a:t>
            </a:r>
            <a:r>
              <a:rPr lang="en-US" sz="1200" i="1" baseline="30000" dirty="0"/>
              <a:t>th</a:t>
            </a:r>
            <a:r>
              <a:rPr lang="en-US" sz="1200" i="1" dirty="0"/>
              <a:t>, 2020</a:t>
            </a:r>
          </a:p>
        </p:txBody>
      </p:sp>
      <p:pic>
        <p:nvPicPr>
          <p:cNvPr id="7" name="Picture 6" descr="A close up of a sign&#10;&#10;Description automatically generated">
            <a:extLst>
              <a:ext uri="{FF2B5EF4-FFF2-40B4-BE49-F238E27FC236}">
                <a16:creationId xmlns:a16="http://schemas.microsoft.com/office/drawing/2014/main" id="{B18354C8-6257-42D8-91D2-CC6AE24307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3009" y="4021955"/>
            <a:ext cx="1630991" cy="337666"/>
          </a:xfrm>
          <a:prstGeom prst="rect">
            <a:avLst/>
          </a:prstGeom>
        </p:spPr>
      </p:pic>
      <p:sp>
        <p:nvSpPr>
          <p:cNvPr id="8" name="TextBox 7">
            <a:extLst>
              <a:ext uri="{FF2B5EF4-FFF2-40B4-BE49-F238E27FC236}">
                <a16:creationId xmlns:a16="http://schemas.microsoft.com/office/drawing/2014/main" id="{757DD78D-47D8-484F-B9D3-E51E41573201}"/>
              </a:ext>
            </a:extLst>
          </p:cNvPr>
          <p:cNvSpPr txBox="1"/>
          <p:nvPr/>
        </p:nvSpPr>
        <p:spPr>
          <a:xfrm>
            <a:off x="7513009" y="4359621"/>
            <a:ext cx="1630991" cy="830997"/>
          </a:xfrm>
          <a:prstGeom prst="rect">
            <a:avLst/>
          </a:prstGeom>
          <a:noFill/>
        </p:spPr>
        <p:txBody>
          <a:bodyPr wrap="square" rtlCol="0">
            <a:spAutoFit/>
          </a:bodyPr>
          <a:lstStyle/>
          <a:p>
            <a:pPr algn="ctr"/>
            <a:r>
              <a:rPr lang="en-US" sz="600"/>
              <a:t>This presentation is based upon work that is supported by the Visiting Scholars Award Program of the Universities Research Association. Any opinions, findings, and conclusions or recommendations expressed in this material are those of the author(s) and do not necessarily reflect the views of the Universities Research Association, Inc.</a:t>
            </a:r>
          </a:p>
        </p:txBody>
      </p:sp>
      <p:sp>
        <p:nvSpPr>
          <p:cNvPr id="9" name="TextBox 8">
            <a:extLst>
              <a:ext uri="{FF2B5EF4-FFF2-40B4-BE49-F238E27FC236}">
                <a16:creationId xmlns:a16="http://schemas.microsoft.com/office/drawing/2014/main" id="{4DEF7036-9D2D-45D4-A68B-915621187EA9}"/>
              </a:ext>
            </a:extLst>
          </p:cNvPr>
          <p:cNvSpPr txBox="1"/>
          <p:nvPr/>
        </p:nvSpPr>
        <p:spPr>
          <a:xfrm>
            <a:off x="-12988" y="1869"/>
            <a:ext cx="4594512" cy="307777"/>
          </a:xfrm>
          <a:prstGeom prst="rect">
            <a:avLst/>
          </a:prstGeom>
          <a:noFill/>
        </p:spPr>
        <p:txBody>
          <a:bodyPr wrap="square">
            <a:spAutoFit/>
          </a:bodyPr>
          <a:lstStyle/>
          <a:p>
            <a:r>
              <a:rPr lang="en-US" sz="1400" b="1" i="0">
                <a:solidFill>
                  <a:srgbClr val="BFBFBF"/>
                </a:solidFill>
                <a:effectLst/>
                <a:latin typeface="Times New Roman" panose="02020603050405020304" pitchFamily="18" charset="0"/>
              </a:rPr>
              <a:t>FERMILAB-SLIDES-20-036-E-PPD-T</a:t>
            </a:r>
            <a:endParaRPr lang="en-US" sz="1400"/>
          </a:p>
        </p:txBody>
      </p:sp>
    </p:spTree>
    <p:extLst>
      <p:ext uri="{BB962C8B-B14F-4D97-AF65-F5344CB8AC3E}">
        <p14:creationId xmlns:p14="http://schemas.microsoft.com/office/powerpoint/2010/main" val="1989597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7FD599C-63D2-4247-84F6-62071D95A876}"/>
                  </a:ext>
                </a:extLst>
              </p:cNvPr>
              <p:cNvSpPr>
                <a:spLocks noGrp="1"/>
              </p:cNvSpPr>
              <p:nvPr>
                <p:ph idx="1"/>
              </p:nvPr>
            </p:nvSpPr>
            <p:spPr>
              <a:xfrm>
                <a:off x="4824844" y="581891"/>
                <a:ext cx="4274123" cy="4038600"/>
              </a:xfrm>
            </p:spPr>
            <p:txBody>
              <a:bodyPr/>
              <a:lstStyle/>
              <a:p>
                <a:r>
                  <a:rPr lang="en-US" sz="1600" dirty="0"/>
                  <a:t>The same scaling analysis can be completed for a number of pure two-body longitudinal and transverse nuclear response functions</a:t>
                </a:r>
              </a:p>
              <a:p>
                <a:pPr lvl="1"/>
                <a:r>
                  <a:rPr lang="en-US" sz="1400" dirty="0"/>
                  <a:t>Scaling of </a:t>
                </a:r>
                <a14:m>
                  <m:oMath xmlns:m="http://schemas.openxmlformats.org/officeDocument/2006/math">
                    <m:r>
                      <a:rPr lang="en-US" sz="1400" b="0" i="1" smtClean="0">
                        <a:latin typeface="Cambria Math" panose="02040503050406030204" pitchFamily="18" charset="0"/>
                      </a:rPr>
                      <m:t>𝑛𝑛</m:t>
                    </m:r>
                  </m:oMath>
                </a14:m>
                <a:r>
                  <a:rPr lang="en-US" sz="1400" dirty="0"/>
                  <a:t> and </a:t>
                </a:r>
                <a14:m>
                  <m:oMath xmlns:m="http://schemas.openxmlformats.org/officeDocument/2006/math">
                    <m:r>
                      <a:rPr lang="en-US" sz="1400" b="0" i="1" smtClean="0">
                        <a:latin typeface="Cambria Math" panose="02040503050406030204" pitchFamily="18" charset="0"/>
                      </a:rPr>
                      <m:t>𝑝𝑝</m:t>
                    </m:r>
                  </m:oMath>
                </a14:m>
                <a:r>
                  <a:rPr lang="en-US" sz="1400" dirty="0"/>
                  <a:t> nuclear responses works quite well due to their relative lack of two-body currents</a:t>
                </a:r>
              </a:p>
              <a:p>
                <a:r>
                  <a:rPr lang="en-US" sz="1600" dirty="0"/>
                  <a:t>Going through a similar scaling and interpolation, we can create pure two-body scattering double differential cross sections</a:t>
                </a:r>
              </a:p>
              <a:p>
                <a:pPr lvl="1"/>
                <a:r>
                  <a:rPr lang="en-US" sz="1400" b="1" i="1" dirty="0"/>
                  <a:t>Approximates </a:t>
                </a:r>
                <a:r>
                  <a:rPr lang="en-US" sz="1400" dirty="0"/>
                  <a:t>expected two-body final states in </a:t>
                </a:r>
                <a14:m>
                  <m:oMath xmlns:m="http://schemas.openxmlformats.org/officeDocument/2006/math">
                    <m:r>
                      <a:rPr lang="en-US" sz="1400" b="0" i="1" smtClean="0">
                        <a:latin typeface="Cambria Math" panose="02040503050406030204" pitchFamily="18" charset="0"/>
                      </a:rPr>
                      <m:t>𝑒</m:t>
                    </m:r>
                    <m:sPre>
                      <m:sPrePr>
                        <m:ctrlPr>
                          <a:rPr lang="en-US" sz="1400" b="0" i="1" smtClean="0">
                            <a:latin typeface="Cambria Math" panose="02040503050406030204" pitchFamily="18" charset="0"/>
                          </a:rPr>
                        </m:ctrlPr>
                      </m:sPrePr>
                      <m:sub>
                        <m:r>
                          <a:rPr lang="en-US" sz="1400" b="0" i="1" smtClean="0">
                            <a:latin typeface="Cambria Math" panose="02040503050406030204" pitchFamily="18" charset="0"/>
                          </a:rPr>
                          <m:t>2</m:t>
                        </m:r>
                      </m:sub>
                      <m:sup>
                        <m:r>
                          <a:rPr lang="en-US" sz="1400" b="0" i="1" smtClean="0">
                            <a:latin typeface="Cambria Math" panose="02040503050406030204" pitchFamily="18" charset="0"/>
                          </a:rPr>
                          <m:t>4</m:t>
                        </m:r>
                      </m:sup>
                      <m:e>
                        <m:r>
                          <a:rPr lang="en-US" sz="1400" b="0" i="1" smtClean="0">
                            <a:latin typeface="Cambria Math" panose="02040503050406030204" pitchFamily="18" charset="0"/>
                          </a:rPr>
                          <m:t>𝐻𝑒</m:t>
                        </m:r>
                      </m:e>
                    </m:sPre>
                  </m:oMath>
                </a14:m>
                <a:r>
                  <a:rPr lang="en-US" sz="1400" dirty="0"/>
                  <a:t> scattering</a:t>
                </a:r>
              </a:p>
              <a:p>
                <a:pPr lvl="1"/>
                <a:r>
                  <a:rPr lang="en-US" sz="1400" dirty="0"/>
                  <a:t>Interference of </a:t>
                </a:r>
                <a14:m>
                  <m:oMath xmlns:m="http://schemas.openxmlformats.org/officeDocument/2006/math">
                    <m:r>
                      <a:rPr lang="en-US" sz="1400" b="0" i="1" smtClean="0">
                        <a:latin typeface="Cambria Math" panose="02040503050406030204" pitchFamily="18" charset="0"/>
                      </a:rPr>
                      <m:t>𝑒𝑁</m:t>
                    </m:r>
                    <m:r>
                      <a:rPr lang="en-US" sz="1400" b="0" i="0" smtClean="0">
                        <a:latin typeface="Cambria Math" panose="02040503050406030204" pitchFamily="18" charset="0"/>
                      </a:rPr>
                      <m:t>→</m:t>
                    </m:r>
                    <m:r>
                      <a:rPr lang="en-US" sz="1400" b="0" i="1" smtClean="0">
                        <a:latin typeface="Cambria Math" panose="02040503050406030204" pitchFamily="18" charset="0"/>
                      </a:rPr>
                      <m:t>𝑒𝑁𝑁</m:t>
                    </m:r>
                  </m:oMath>
                </a14:m>
                <a:r>
                  <a:rPr lang="en-US" sz="1400" dirty="0"/>
                  <a:t> and </a:t>
                </a:r>
                <a14:m>
                  <m:oMath xmlns:m="http://schemas.openxmlformats.org/officeDocument/2006/math">
                    <m:r>
                      <a:rPr lang="en-US" sz="1400" b="0" i="1" smtClean="0">
                        <a:latin typeface="Cambria Math" panose="02040503050406030204" pitchFamily="18" charset="0"/>
                      </a:rPr>
                      <m:t>𝑒𝑁𝑁</m:t>
                    </m:r>
                    <m:r>
                      <a:rPr lang="en-US" sz="1400" b="0" i="1" smtClean="0">
                        <a:latin typeface="Cambria Math" panose="02040503050406030204" pitchFamily="18" charset="0"/>
                      </a:rPr>
                      <m:t>→</m:t>
                    </m:r>
                    <m:r>
                      <a:rPr lang="en-US" sz="1400" b="0" i="1" smtClean="0">
                        <a:latin typeface="Cambria Math" panose="02040503050406030204" pitchFamily="18" charset="0"/>
                      </a:rPr>
                      <m:t>𝑒𝑁</m:t>
                    </m:r>
                  </m:oMath>
                </a14:m>
                <a:r>
                  <a:rPr lang="en-US" sz="1400" dirty="0"/>
                  <a:t> states </a:t>
                </a:r>
                <a:r>
                  <a:rPr lang="en-US" sz="1400" b="1" dirty="0"/>
                  <a:t>must be accounted for</a:t>
                </a:r>
              </a:p>
              <a:p>
                <a:pPr lvl="2"/>
                <a:r>
                  <a:rPr lang="en-US" sz="1400" dirty="0"/>
                  <a:t>Can only be completed with a full FSI model integration (forthcoming)</a:t>
                </a:r>
              </a:p>
              <a:p>
                <a:pPr lvl="2"/>
                <a:r>
                  <a:rPr lang="en-US" sz="1400" dirty="0"/>
                  <a:t>Angular distributions will be approximated</a:t>
                </a:r>
              </a:p>
            </p:txBody>
          </p:sp>
        </mc:Choice>
        <mc:Fallback xmlns="">
          <p:sp>
            <p:nvSpPr>
              <p:cNvPr id="2" name="Content Placeholder 1">
                <a:extLst>
                  <a:ext uri="{FF2B5EF4-FFF2-40B4-BE49-F238E27FC236}">
                    <a16:creationId xmlns:a16="http://schemas.microsoft.com/office/drawing/2014/main" id="{67FD599C-63D2-4247-84F6-62071D95A876}"/>
                  </a:ext>
                </a:extLst>
              </p:cNvPr>
              <p:cNvSpPr>
                <a:spLocks noGrp="1" noRot="1" noChangeAspect="1" noMove="1" noResize="1" noEditPoints="1" noAdjustHandles="1" noChangeArrowheads="1" noChangeShapeType="1" noTextEdit="1"/>
              </p:cNvSpPr>
              <p:nvPr>
                <p:ph idx="1"/>
              </p:nvPr>
            </p:nvSpPr>
            <p:spPr>
              <a:xfrm>
                <a:off x="4824844" y="581891"/>
                <a:ext cx="4274123" cy="4038600"/>
              </a:xfrm>
              <a:blipFill>
                <a:blip r:embed="rId2"/>
                <a:stretch>
                  <a:fillRect l="-2707" t="-1508" r="-41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3377F91E-8973-4583-A7D6-14B508AB709F}"/>
                  </a:ext>
                </a:extLst>
              </p:cNvPr>
              <p:cNvSpPr>
                <a:spLocks noGrp="1"/>
              </p:cNvSpPr>
              <p:nvPr>
                <p:ph type="title"/>
              </p:nvPr>
            </p:nvSpPr>
            <p:spPr>
              <a:xfrm>
                <a:off x="228600" y="240767"/>
                <a:ext cx="8686800" cy="320908"/>
              </a:xfrm>
            </p:spPr>
            <p:txBody>
              <a:bodyPr/>
              <a:lstStyle/>
              <a:p>
                <a:r>
                  <a:rPr lang="en-US" sz="2400" dirty="0">
                    <a:solidFill>
                      <a:srgbClr val="004C97"/>
                    </a:solidFill>
                  </a:rPr>
                  <a:t>Leptonic </a:t>
                </a:r>
                <a:r>
                  <a:rPr lang="en-US" sz="2400" dirty="0"/>
                  <a:t>two-nucleon </a:t>
                </a:r>
                <a14:m>
                  <m:oMath xmlns:m="http://schemas.openxmlformats.org/officeDocument/2006/math">
                    <m:f>
                      <m:fPr>
                        <m:ctrlPr>
                          <a:rPr lang="en-US" sz="2400" b="1" i="1" smtClean="0">
                            <a:solidFill>
                              <a:srgbClr val="004C97"/>
                            </a:solidFill>
                            <a:latin typeface="Cambria Math" panose="02040503050406030204" pitchFamily="18" charset="0"/>
                          </a:rPr>
                        </m:ctrlPr>
                      </m:fPr>
                      <m:num>
                        <m:sSup>
                          <m:sSupPr>
                            <m:ctrlPr>
                              <a:rPr lang="en-US" sz="2400" b="1" i="1">
                                <a:solidFill>
                                  <a:srgbClr val="004C97"/>
                                </a:solidFill>
                                <a:latin typeface="Cambria Math" panose="02040503050406030204" pitchFamily="18" charset="0"/>
                              </a:rPr>
                            </m:ctrlPr>
                          </m:sSupPr>
                          <m:e>
                            <m:r>
                              <a:rPr lang="en-US" sz="2400" b="1" i="1">
                                <a:solidFill>
                                  <a:srgbClr val="004C97"/>
                                </a:solidFill>
                                <a:latin typeface="Cambria Math" panose="02040503050406030204" pitchFamily="18" charset="0"/>
                              </a:rPr>
                              <m:t>𝒅</m:t>
                            </m:r>
                          </m:e>
                          <m:sup>
                            <m:r>
                              <a:rPr lang="en-US" sz="2400" b="1" i="1">
                                <a:solidFill>
                                  <a:srgbClr val="004C97"/>
                                </a:solidFill>
                                <a:latin typeface="Cambria Math" panose="02040503050406030204" pitchFamily="18" charset="0"/>
                              </a:rPr>
                              <m:t>𝟐</m:t>
                            </m:r>
                          </m:sup>
                        </m:sSup>
                        <m:r>
                          <a:rPr lang="en-US" sz="2400" b="1" i="1">
                            <a:solidFill>
                              <a:srgbClr val="004C97"/>
                            </a:solidFill>
                            <a:latin typeface="Cambria Math" panose="02040503050406030204" pitchFamily="18" charset="0"/>
                          </a:rPr>
                          <m:t>𝝈</m:t>
                        </m:r>
                      </m:num>
                      <m:den>
                        <m:r>
                          <a:rPr lang="en-US" sz="2400" b="1" i="1">
                            <a:solidFill>
                              <a:srgbClr val="004C97"/>
                            </a:solidFill>
                            <a:latin typeface="Cambria Math" panose="02040503050406030204" pitchFamily="18" charset="0"/>
                          </a:rPr>
                          <m:t>𝒅</m:t>
                        </m:r>
                        <m:sSup>
                          <m:sSupPr>
                            <m:ctrlPr>
                              <a:rPr lang="en-US" sz="2400" b="1" i="1">
                                <a:solidFill>
                                  <a:srgbClr val="004C97"/>
                                </a:solidFill>
                                <a:latin typeface="Cambria Math" panose="02040503050406030204" pitchFamily="18" charset="0"/>
                              </a:rPr>
                            </m:ctrlPr>
                          </m:sSupPr>
                          <m:e>
                            <m:r>
                              <a:rPr lang="en-US" sz="2400" b="1" i="1">
                                <a:solidFill>
                                  <a:srgbClr val="004C97"/>
                                </a:solidFill>
                                <a:latin typeface="Cambria Math" panose="02040503050406030204" pitchFamily="18" charset="0"/>
                              </a:rPr>
                              <m:t>𝑬</m:t>
                            </m:r>
                          </m:e>
                          <m:sup>
                            <m:r>
                              <a:rPr lang="en-US" sz="2400" b="1" i="1">
                                <a:solidFill>
                                  <a:srgbClr val="004C97"/>
                                </a:solidFill>
                                <a:latin typeface="Cambria Math" panose="02040503050406030204" pitchFamily="18" charset="0"/>
                              </a:rPr>
                              <m:t>′</m:t>
                            </m:r>
                          </m:sup>
                        </m:sSup>
                        <m:r>
                          <a:rPr lang="en-US" sz="2400" b="1" i="1">
                            <a:solidFill>
                              <a:srgbClr val="004C97"/>
                            </a:solidFill>
                            <a:latin typeface="Cambria Math" panose="02040503050406030204" pitchFamily="18" charset="0"/>
                          </a:rPr>
                          <m:t>𝒅</m:t>
                        </m:r>
                        <m:r>
                          <a:rPr lang="en-US" sz="2400" b="1">
                            <a:solidFill>
                              <a:srgbClr val="004C97"/>
                            </a:solidFill>
                            <a:latin typeface="Cambria Math" panose="02040503050406030204" pitchFamily="18" charset="0"/>
                          </a:rPr>
                          <m:t>𝛀</m:t>
                        </m:r>
                        <m:r>
                          <a:rPr lang="en-US" sz="2400" b="1" i="1">
                            <a:solidFill>
                              <a:srgbClr val="004C97"/>
                            </a:solidFill>
                            <a:latin typeface="Cambria Math" panose="02040503050406030204" pitchFamily="18" charset="0"/>
                          </a:rPr>
                          <m:t>′</m:t>
                        </m:r>
                      </m:den>
                    </m:f>
                    <m:r>
                      <a:rPr lang="en-US" sz="2400" b="1" i="1">
                        <a:solidFill>
                          <a:srgbClr val="004C97"/>
                        </a:solidFill>
                        <a:latin typeface="Cambria Math" panose="02040503050406030204" pitchFamily="18" charset="0"/>
                      </a:rPr>
                      <m:t> </m:t>
                    </m:r>
                  </m:oMath>
                </a14:m>
                <a:r>
                  <a:rPr lang="en-US" sz="2400" dirty="0"/>
                  <a:t>predictions</a:t>
                </a:r>
              </a:p>
            </p:txBody>
          </p:sp>
        </mc:Choice>
        <mc:Fallback xmlns="">
          <p:sp>
            <p:nvSpPr>
              <p:cNvPr id="3" name="Title 2">
                <a:extLst>
                  <a:ext uri="{FF2B5EF4-FFF2-40B4-BE49-F238E27FC236}">
                    <a16:creationId xmlns:a16="http://schemas.microsoft.com/office/drawing/2014/main" id="{3377F91E-8973-4583-A7D6-14B508AB709F}"/>
                  </a:ext>
                </a:extLst>
              </p:cNvPr>
              <p:cNvSpPr>
                <a:spLocks noGrp="1" noRot="1" noChangeAspect="1" noMove="1" noResize="1" noEditPoints="1" noAdjustHandles="1" noChangeArrowheads="1" noChangeShapeType="1" noTextEdit="1"/>
              </p:cNvSpPr>
              <p:nvPr>
                <p:ph type="title"/>
              </p:nvPr>
            </p:nvSpPr>
            <p:spPr>
              <a:xfrm>
                <a:off x="228600" y="240767"/>
                <a:ext cx="8686800" cy="320908"/>
              </a:xfrm>
              <a:blipFill>
                <a:blip r:embed="rId3"/>
                <a:stretch>
                  <a:fillRect l="-2175" t="-67925" b="-3207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FB536A45-8C81-441F-B663-1F2E9D8BA73F}"/>
              </a:ext>
            </a:extLst>
          </p:cNvPr>
          <p:cNvSpPr>
            <a:spLocks noGrp="1"/>
          </p:cNvSpPr>
          <p:nvPr>
            <p:ph type="dt" sz="half" idx="2"/>
          </p:nvPr>
        </p:nvSpPr>
        <p:spPr/>
        <p:txBody>
          <a:bodyPr/>
          <a:lstStyle/>
          <a:p>
            <a:pPr>
              <a:defRPr/>
            </a:pPr>
            <a:r>
              <a:rPr lang="en-US"/>
              <a:t>July 20th, 2020</a:t>
            </a:r>
          </a:p>
        </p:txBody>
      </p:sp>
      <p:sp>
        <p:nvSpPr>
          <p:cNvPr id="5" name="Footer Placeholder 4">
            <a:extLst>
              <a:ext uri="{FF2B5EF4-FFF2-40B4-BE49-F238E27FC236}">
                <a16:creationId xmlns:a16="http://schemas.microsoft.com/office/drawing/2014/main" id="{2677CF11-E387-427D-8CA3-4683A73948F4}"/>
              </a:ext>
            </a:extLst>
          </p:cNvPr>
          <p:cNvSpPr>
            <a:spLocks noGrp="1"/>
          </p:cNvSpPr>
          <p:nvPr>
            <p:ph type="ftr" sz="quarter" idx="3"/>
          </p:nvPr>
        </p:nvSpPr>
        <p:spPr/>
        <p:txBody>
          <a:bodyPr/>
          <a:lstStyle/>
          <a:p>
            <a:pPr>
              <a:defRPr/>
            </a:pPr>
            <a:r>
              <a:rPr lang="fr-FR"/>
              <a:t>J. L. Barrow | Fermilab New Perspectives: QMC-STA GENIE Implementation</a:t>
            </a:r>
            <a:endParaRPr lang="en-US" b="1"/>
          </a:p>
        </p:txBody>
      </p:sp>
      <p:sp>
        <p:nvSpPr>
          <p:cNvPr id="6" name="Slide Number Placeholder 5">
            <a:extLst>
              <a:ext uri="{FF2B5EF4-FFF2-40B4-BE49-F238E27FC236}">
                <a16:creationId xmlns:a16="http://schemas.microsoft.com/office/drawing/2014/main" id="{8531966F-75DD-4631-9FFA-7BCF1F215633}"/>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a:p>
        </p:txBody>
      </p:sp>
      <p:pic>
        <p:nvPicPr>
          <p:cNvPr id="7" name="Picture 6">
            <a:extLst>
              <a:ext uri="{FF2B5EF4-FFF2-40B4-BE49-F238E27FC236}">
                <a16:creationId xmlns:a16="http://schemas.microsoft.com/office/drawing/2014/main" id="{9DECE94C-216C-4347-A653-806EBF0A7A8A}"/>
              </a:ext>
            </a:extLst>
          </p:cNvPr>
          <p:cNvPicPr>
            <a:picLocks noChangeAspect="1"/>
          </p:cNvPicPr>
          <p:nvPr/>
        </p:nvPicPr>
        <p:blipFill>
          <a:blip r:embed="rId4"/>
          <a:stretch>
            <a:fillRect/>
          </a:stretch>
        </p:blipFill>
        <p:spPr>
          <a:xfrm>
            <a:off x="275545" y="622272"/>
            <a:ext cx="2012671" cy="1420447"/>
          </a:xfrm>
          <a:prstGeom prst="rect">
            <a:avLst/>
          </a:prstGeom>
        </p:spPr>
      </p:pic>
      <p:pic>
        <p:nvPicPr>
          <p:cNvPr id="9" name="Picture 8">
            <a:extLst>
              <a:ext uri="{FF2B5EF4-FFF2-40B4-BE49-F238E27FC236}">
                <a16:creationId xmlns:a16="http://schemas.microsoft.com/office/drawing/2014/main" id="{6344BA13-55C5-4034-AC70-C00472EADB37}"/>
              </a:ext>
            </a:extLst>
          </p:cNvPr>
          <p:cNvPicPr>
            <a:picLocks noChangeAspect="1"/>
          </p:cNvPicPr>
          <p:nvPr/>
        </p:nvPicPr>
        <p:blipFill>
          <a:blip r:embed="rId5"/>
          <a:stretch>
            <a:fillRect/>
          </a:stretch>
        </p:blipFill>
        <p:spPr>
          <a:xfrm>
            <a:off x="2354903" y="622272"/>
            <a:ext cx="2161675" cy="1420447"/>
          </a:xfrm>
          <a:prstGeom prst="rect">
            <a:avLst/>
          </a:prstGeom>
        </p:spPr>
      </p:pic>
      <p:pic>
        <p:nvPicPr>
          <p:cNvPr id="10" name="Picture 9">
            <a:extLst>
              <a:ext uri="{FF2B5EF4-FFF2-40B4-BE49-F238E27FC236}">
                <a16:creationId xmlns:a16="http://schemas.microsoft.com/office/drawing/2014/main" id="{B1C809DE-18EF-4417-B853-2F9F4361DE36}"/>
              </a:ext>
            </a:extLst>
          </p:cNvPr>
          <p:cNvPicPr>
            <a:picLocks noChangeAspect="1"/>
          </p:cNvPicPr>
          <p:nvPr/>
        </p:nvPicPr>
        <p:blipFill>
          <a:blip r:embed="rId6"/>
          <a:stretch>
            <a:fillRect/>
          </a:stretch>
        </p:blipFill>
        <p:spPr>
          <a:xfrm>
            <a:off x="450340" y="2089458"/>
            <a:ext cx="3809126" cy="2571750"/>
          </a:xfrm>
          <a:prstGeom prst="rect">
            <a:avLst/>
          </a:prstGeom>
        </p:spPr>
      </p:pic>
      <p:cxnSp>
        <p:nvCxnSpPr>
          <p:cNvPr id="12" name="Connector: Curved 11">
            <a:extLst>
              <a:ext uri="{FF2B5EF4-FFF2-40B4-BE49-F238E27FC236}">
                <a16:creationId xmlns:a16="http://schemas.microsoft.com/office/drawing/2014/main" id="{24FCE44C-0FBC-4007-A3E9-AF6D92CB309A}"/>
              </a:ext>
            </a:extLst>
          </p:cNvPr>
          <p:cNvCxnSpPr>
            <a:cxnSpLocks/>
            <a:stCxn id="9" idx="3"/>
            <a:endCxn id="10" idx="3"/>
          </p:cNvCxnSpPr>
          <p:nvPr/>
        </p:nvCxnSpPr>
        <p:spPr>
          <a:xfrm flipH="1">
            <a:off x="4259466" y="1332496"/>
            <a:ext cx="257112" cy="2042837"/>
          </a:xfrm>
          <a:prstGeom prst="curvedConnector3">
            <a:avLst>
              <a:gd name="adj1" fmla="val -8891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ctor: Curved 12">
            <a:extLst>
              <a:ext uri="{FF2B5EF4-FFF2-40B4-BE49-F238E27FC236}">
                <a16:creationId xmlns:a16="http://schemas.microsoft.com/office/drawing/2014/main" id="{AF18E7CF-950C-41BF-BDA0-203D2179A990}"/>
              </a:ext>
            </a:extLst>
          </p:cNvPr>
          <p:cNvCxnSpPr>
            <a:cxnSpLocks/>
            <a:stCxn id="7" idx="1"/>
            <a:endCxn id="10" idx="1"/>
          </p:cNvCxnSpPr>
          <p:nvPr/>
        </p:nvCxnSpPr>
        <p:spPr>
          <a:xfrm rot="10800000" flipH="1" flipV="1">
            <a:off x="275544" y="1332495"/>
            <a:ext cx="174795" cy="2042837"/>
          </a:xfrm>
          <a:prstGeom prst="curvedConnector3">
            <a:avLst>
              <a:gd name="adj1" fmla="val -130782"/>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2945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07982BE9-E5A5-4DAB-9255-3D1BF1CFB388}"/>
              </a:ext>
            </a:extLst>
          </p:cNvPr>
          <p:cNvSpPr>
            <a:spLocks noGrp="1"/>
          </p:cNvSpPr>
          <p:nvPr>
            <p:ph type="dt" sz="half" idx="2"/>
          </p:nvPr>
        </p:nvSpPr>
        <p:spPr/>
        <p:txBody>
          <a:bodyPr/>
          <a:lstStyle/>
          <a:p>
            <a:pPr>
              <a:defRPr/>
            </a:pPr>
            <a:r>
              <a:rPr lang="en-US"/>
              <a:t>July 20th, 2020</a:t>
            </a:r>
          </a:p>
        </p:txBody>
      </p:sp>
      <p:sp>
        <p:nvSpPr>
          <p:cNvPr id="7" name="Footer Placeholder 6">
            <a:extLst>
              <a:ext uri="{FF2B5EF4-FFF2-40B4-BE49-F238E27FC236}">
                <a16:creationId xmlns:a16="http://schemas.microsoft.com/office/drawing/2014/main" id="{BA73FD19-6830-4D93-B048-795E1DD3AD7F}"/>
              </a:ext>
            </a:extLst>
          </p:cNvPr>
          <p:cNvSpPr>
            <a:spLocks noGrp="1"/>
          </p:cNvSpPr>
          <p:nvPr>
            <p:ph type="ftr" sz="quarter" idx="3"/>
          </p:nvPr>
        </p:nvSpPr>
        <p:spPr/>
        <p:txBody>
          <a:bodyPr/>
          <a:lstStyle/>
          <a:p>
            <a:pPr>
              <a:defRPr/>
            </a:pPr>
            <a:r>
              <a:rPr lang="fr-FR"/>
              <a:t>J. L. Barrow | Fermilab New Perspectives: QMC-STA GENIE Implementation</a:t>
            </a:r>
            <a:endParaRPr lang="en-US" b="1"/>
          </a:p>
        </p:txBody>
      </p:sp>
      <p:sp>
        <p:nvSpPr>
          <p:cNvPr id="8" name="Slide Number Placeholder 7">
            <a:extLst>
              <a:ext uri="{FF2B5EF4-FFF2-40B4-BE49-F238E27FC236}">
                <a16:creationId xmlns:a16="http://schemas.microsoft.com/office/drawing/2014/main" id="{BABFFA50-5E59-42E2-ADAC-C0EAFF2EA965}"/>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a:p>
        </p:txBody>
      </p:sp>
      <p:sp>
        <p:nvSpPr>
          <p:cNvPr id="9" name="Title 8">
            <a:extLst>
              <a:ext uri="{FF2B5EF4-FFF2-40B4-BE49-F238E27FC236}">
                <a16:creationId xmlns:a16="http://schemas.microsoft.com/office/drawing/2014/main" id="{38C77EB2-ABC5-4339-B36F-12F8AE5CB1E8}"/>
              </a:ext>
            </a:extLst>
          </p:cNvPr>
          <p:cNvSpPr>
            <a:spLocks noGrp="1"/>
          </p:cNvSpPr>
          <p:nvPr>
            <p:ph type="title"/>
          </p:nvPr>
        </p:nvSpPr>
        <p:spPr>
          <a:xfrm>
            <a:off x="228600" y="2207"/>
            <a:ext cx="8686800" cy="320908"/>
          </a:xfrm>
        </p:spPr>
        <p:txBody>
          <a:bodyPr/>
          <a:lstStyle/>
          <a:p>
            <a:r>
              <a:rPr lang="en-US" i="1"/>
              <a:t>Interceding </a:t>
            </a:r>
            <a:r>
              <a:rPr lang="en-US"/>
              <a:t>Interpolation Algorithms</a:t>
            </a:r>
          </a:p>
        </p:txBody>
      </p:sp>
      <p:sp>
        <p:nvSpPr>
          <p:cNvPr id="11" name="Rectangle 10">
            <a:extLst>
              <a:ext uri="{FF2B5EF4-FFF2-40B4-BE49-F238E27FC236}">
                <a16:creationId xmlns:a16="http://schemas.microsoft.com/office/drawing/2014/main" id="{D419E8D0-99AD-462C-B3DD-A55508BBBDF4}"/>
              </a:ext>
            </a:extLst>
          </p:cNvPr>
          <p:cNvSpPr/>
          <p:nvPr/>
        </p:nvSpPr>
        <p:spPr>
          <a:xfrm>
            <a:off x="-110512" y="4496258"/>
            <a:ext cx="2442232" cy="261610"/>
          </a:xfrm>
          <a:prstGeom prst="rect">
            <a:avLst/>
          </a:prstGeom>
        </p:spPr>
        <p:txBody>
          <a:bodyPr wrap="square">
            <a:spAutoFit/>
          </a:bodyPr>
          <a:lstStyle/>
          <a:p>
            <a:pPr algn="ctr"/>
            <a:r>
              <a:rPr lang="en-US" sz="1100" dirty="0">
                <a:hlinkClick r:id="rId2"/>
              </a:rPr>
              <a:t>PRC.60.065502</a:t>
            </a:r>
            <a:r>
              <a:rPr lang="en-US" sz="1100" dirty="0"/>
              <a:t>,</a:t>
            </a:r>
            <a:r>
              <a:rPr lang="en-US" sz="1100" dirty="0">
                <a:hlinkClick r:id="rId3"/>
              </a:rPr>
              <a:t>PRC.96.015504</a:t>
            </a:r>
            <a:r>
              <a:rPr lang="en-US" sz="1100" dirty="0"/>
              <a:t> </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CFBE9257-3F73-4470-BF55-87744FBB070E}"/>
                  </a:ext>
                </a:extLst>
              </p:cNvPr>
              <p:cNvSpPr>
                <a:spLocks noGrp="1"/>
              </p:cNvSpPr>
              <p:nvPr>
                <p:ph sz="half" idx="13"/>
              </p:nvPr>
            </p:nvSpPr>
            <p:spPr>
              <a:xfrm>
                <a:off x="228601" y="320704"/>
                <a:ext cx="4206240" cy="2992798"/>
              </a:xfrm>
            </p:spPr>
            <p:txBody>
              <a:bodyPr/>
              <a:lstStyle/>
              <a:p>
                <a:pPr marL="0" indent="0" algn="ctr">
                  <a:buNone/>
                </a:pPr>
                <a:r>
                  <a:rPr lang="en-US" sz="1600" b="1" u="sng" dirty="0"/>
                  <a:t>Alignment</a:t>
                </a:r>
                <a:r>
                  <a:rPr lang="en-US" sz="1600" dirty="0"/>
                  <a:t>-</a:t>
                </a:r>
                <a:r>
                  <a:rPr lang="en-US" sz="1600" b="1" dirty="0"/>
                  <a:t>DEVELOPING</a:t>
                </a:r>
                <a:endParaRPr lang="en-US" sz="1600" dirty="0"/>
              </a:p>
              <a:p>
                <a:r>
                  <a:rPr lang="en-US" sz="1600" dirty="0"/>
                  <a:t>Does not use scaling function, purpose built</a:t>
                </a:r>
              </a:p>
              <a:p>
                <a:pPr lvl="1"/>
                <a:r>
                  <a:rPr lang="en-US" sz="1400" dirty="0"/>
                  <a:t>Exploit alignment of responses in new parameter space of </a:t>
                </a:r>
                <a14:m>
                  <m:oMath xmlns:m="http://schemas.openxmlformats.org/officeDocument/2006/math">
                    <m:d>
                      <m:dPr>
                        <m:begChr m:val="{"/>
                        <m:endChr m:val="}"/>
                        <m:ctrlPr>
                          <a:rPr lang="en-US" sz="1400" b="0" i="1" smtClean="0">
                            <a:latin typeface="Cambria Math" panose="02040503050406030204" pitchFamily="18" charset="0"/>
                          </a:rPr>
                        </m:ctrlPr>
                      </m:dPr>
                      <m:e>
                        <m:r>
                          <a:rPr lang="en-US" sz="1400" b="0" i="1" smtClean="0">
                            <a:latin typeface="Cambria Math" panose="02040503050406030204" pitchFamily="18" charset="0"/>
                          </a:rPr>
                          <m:t>~</m:t>
                        </m:r>
                        <m:r>
                          <a:rPr lang="en-US" sz="1400" b="0" i="1" smtClean="0">
                            <a:latin typeface="Cambria Math" panose="02040503050406030204" pitchFamily="18" charset="0"/>
                          </a:rPr>
                          <m:t>𝑅</m:t>
                        </m:r>
                        <m:r>
                          <a:rPr lang="en-US" sz="1400" b="0" i="1" smtClean="0">
                            <a:latin typeface="Cambria Math" panose="02040503050406030204" pitchFamily="18" charset="0"/>
                          </a:rPr>
                          <m:t>,</m:t>
                        </m:r>
                        <m:d>
                          <m:dPr>
                            <m:begChr m:val="|"/>
                            <m:endChr m:val="|"/>
                            <m:ctrlPr>
                              <a:rPr lang="en-US" sz="1400" b="1" i="1" smtClean="0">
                                <a:latin typeface="Cambria Math" panose="02040503050406030204" pitchFamily="18" charset="0"/>
                              </a:rPr>
                            </m:ctrlPr>
                          </m:dPr>
                          <m:e>
                            <m:r>
                              <a:rPr lang="en-US" sz="1400" b="1" i="1" smtClean="0">
                                <a:latin typeface="Cambria Math" panose="02040503050406030204" pitchFamily="18" charset="0"/>
                              </a:rPr>
                              <m:t>𝒒</m:t>
                            </m:r>
                          </m:e>
                        </m:d>
                        <m:r>
                          <a:rPr lang="en-US" sz="1400" b="0" i="1" smtClean="0">
                            <a:latin typeface="Cambria Math" panose="02040503050406030204" pitchFamily="18" charset="0"/>
                          </a:rPr>
                          <m:t>,</m:t>
                        </m:r>
                        <m:r>
                          <a:rPr lang="en-US" sz="1400" b="0" i="1" smtClean="0">
                            <a:latin typeface="Cambria Math" panose="02040503050406030204" pitchFamily="18" charset="0"/>
                          </a:rPr>
                          <m:t>𝜓</m:t>
                        </m:r>
                        <m:r>
                          <a:rPr lang="en-US" sz="1400" b="0" i="1" smtClean="0">
                            <a:latin typeface="Cambria Math" panose="02040503050406030204" pitchFamily="18" charset="0"/>
                          </a:rPr>
                          <m:t>′</m:t>
                        </m:r>
                      </m:e>
                    </m:d>
                  </m:oMath>
                </a14:m>
                <a:endParaRPr lang="en-US" sz="1400" dirty="0"/>
              </a:p>
              <a:p>
                <a:pPr lvl="2"/>
                <a:r>
                  <a:rPr lang="en-US" sz="1400" dirty="0"/>
                  <a:t>Use same </a:t>
                </a:r>
                <a:r>
                  <a:rPr lang="en-US" sz="1400" dirty="0">
                    <a:latin typeface="Courier New" panose="02070309020205020404" pitchFamily="49" charset="0"/>
                    <a:cs typeface="Courier New" panose="02070309020205020404" pitchFamily="49" charset="0"/>
                  </a:rPr>
                  <a:t>GENIE</a:t>
                </a:r>
                <a:r>
                  <a:rPr lang="en-US" sz="1400" dirty="0"/>
                  <a:t> bilinear interpolation on this surface via a simple change of variables from </a:t>
                </a:r>
                <a14:m>
                  <m:oMath xmlns:m="http://schemas.openxmlformats.org/officeDocument/2006/math">
                    <m:r>
                      <a:rPr lang="en-US" sz="1400" b="0" i="1" smtClean="0">
                        <a:latin typeface="Cambria Math" panose="02040503050406030204" pitchFamily="18" charset="0"/>
                      </a:rPr>
                      <m:t>𝜔</m:t>
                    </m:r>
                    <m:r>
                      <a:rPr lang="en-US" sz="1400" b="0" i="1" smtClean="0">
                        <a:latin typeface="Cambria Math" panose="02040503050406030204" pitchFamily="18" charset="0"/>
                      </a:rPr>
                      <m:t>→</m:t>
                    </m:r>
                    <m:r>
                      <a:rPr lang="en-US" sz="1400" b="0" i="1" smtClean="0">
                        <a:latin typeface="Cambria Math" panose="02040503050406030204" pitchFamily="18" charset="0"/>
                      </a:rPr>
                      <m:t>𝜓</m:t>
                    </m:r>
                    <m:r>
                      <a:rPr lang="en-US" sz="1400" b="0" i="0" smtClean="0">
                        <a:latin typeface="Cambria Math" panose="02040503050406030204" pitchFamily="18" charset="0"/>
                      </a:rPr>
                      <m:t>′</m:t>
                    </m:r>
                  </m:oMath>
                </a14:m>
                <a:r>
                  <a:rPr lang="en-US" sz="1400" dirty="0"/>
                  <a:t> (dimensional!)</a:t>
                </a:r>
              </a:p>
              <a:p>
                <a:pPr lvl="2"/>
                <a:r>
                  <a:rPr lang="en-US" sz="1400" dirty="0"/>
                  <a:t>Convert back from </a:t>
                </a:r>
                <a14:m>
                  <m:oMath xmlns:m="http://schemas.openxmlformats.org/officeDocument/2006/math">
                    <m:r>
                      <a:rPr lang="en-US" sz="1400" b="0" i="1" smtClean="0">
                        <a:latin typeface="Cambria Math" panose="02040503050406030204" pitchFamily="18" charset="0"/>
                      </a:rPr>
                      <m:t>𝜓</m:t>
                    </m:r>
                    <m:r>
                      <a:rPr lang="en-US" sz="1400" b="0" i="1" smtClean="0">
                        <a:latin typeface="Cambria Math" panose="02040503050406030204" pitchFamily="18" charset="0"/>
                      </a:rPr>
                      <m:t>′→</m:t>
                    </m:r>
                    <m:r>
                      <a:rPr lang="en-US" sz="1400" b="0" i="1" smtClean="0">
                        <a:latin typeface="Cambria Math" panose="02040503050406030204" pitchFamily="18" charset="0"/>
                      </a:rPr>
                      <m:t>𝜔</m:t>
                    </m:r>
                  </m:oMath>
                </a14:m>
                <a:r>
                  <a:rPr lang="en-US" sz="1400" dirty="0"/>
                  <a:t>, then recover full </a:t>
                </a:r>
                <a14:m>
                  <m:oMath xmlns:m="http://schemas.openxmlformats.org/officeDocument/2006/math">
                    <m:d>
                      <m:dPr>
                        <m:begChr m:val="{"/>
                        <m:endChr m:val="}"/>
                        <m:ctrlPr>
                          <a:rPr lang="en-US" sz="1400" b="0" i="1" smtClean="0">
                            <a:latin typeface="Cambria Math" panose="02040503050406030204" pitchFamily="18" charset="0"/>
                          </a:rPr>
                        </m:ctrlPr>
                      </m:dPr>
                      <m:e>
                        <m:r>
                          <a:rPr lang="en-US" sz="1400" b="0" i="1" smtClean="0">
                            <a:latin typeface="Cambria Math" panose="02040503050406030204" pitchFamily="18" charset="0"/>
                          </a:rPr>
                          <m:t>~</m:t>
                        </m:r>
                        <m:r>
                          <a:rPr lang="en-US" sz="1400" b="0" i="1" smtClean="0">
                            <a:latin typeface="Cambria Math" panose="02040503050406030204" pitchFamily="18" charset="0"/>
                          </a:rPr>
                          <m:t>𝑅</m:t>
                        </m:r>
                        <m:r>
                          <a:rPr lang="en-US" sz="1400" b="0" i="1" smtClean="0">
                            <a:latin typeface="Cambria Math" panose="02040503050406030204" pitchFamily="18" charset="0"/>
                          </a:rPr>
                          <m:t>,</m:t>
                        </m:r>
                        <m:d>
                          <m:dPr>
                            <m:begChr m:val="|"/>
                            <m:endChr m:val="|"/>
                            <m:ctrlPr>
                              <a:rPr lang="en-US" sz="1400" b="0" i="1" smtClean="0">
                                <a:latin typeface="Cambria Math" panose="02040503050406030204" pitchFamily="18" charset="0"/>
                              </a:rPr>
                            </m:ctrlPr>
                          </m:dPr>
                          <m:e>
                            <m:r>
                              <a:rPr lang="en-US" sz="1400" b="1" i="1" smtClean="0">
                                <a:latin typeface="Cambria Math" panose="02040503050406030204" pitchFamily="18" charset="0"/>
                              </a:rPr>
                              <m:t>𝒒</m:t>
                            </m:r>
                          </m:e>
                        </m:d>
                        <m:r>
                          <a:rPr lang="en-US" sz="1400" b="0" i="1" smtClean="0">
                            <a:latin typeface="Cambria Math" panose="02040503050406030204" pitchFamily="18" charset="0"/>
                          </a:rPr>
                          <m:t>,</m:t>
                        </m:r>
                        <m:r>
                          <a:rPr lang="en-US" sz="1400" b="0" i="1" smtClean="0">
                            <a:latin typeface="Cambria Math" panose="02040503050406030204" pitchFamily="18" charset="0"/>
                          </a:rPr>
                          <m:t>𝜔</m:t>
                        </m:r>
                      </m:e>
                    </m:d>
                  </m:oMath>
                </a14:m>
                <a:r>
                  <a:rPr lang="en-US" sz="1400" dirty="0"/>
                  <a:t> surface</a:t>
                </a:r>
              </a:p>
            </p:txBody>
          </p:sp>
        </mc:Choice>
        <mc:Fallback xmlns="">
          <p:sp>
            <p:nvSpPr>
              <p:cNvPr id="2" name="Content Placeholder 1">
                <a:extLst>
                  <a:ext uri="{FF2B5EF4-FFF2-40B4-BE49-F238E27FC236}">
                    <a16:creationId xmlns:a16="http://schemas.microsoft.com/office/drawing/2014/main" id="{CFBE9257-3F73-4470-BF55-87744FBB070E}"/>
                  </a:ext>
                </a:extLst>
              </p:cNvPr>
              <p:cNvSpPr>
                <a:spLocks noGrp="1" noRot="1" noChangeAspect="1" noMove="1" noResize="1" noEditPoints="1" noAdjustHandles="1" noChangeArrowheads="1" noChangeShapeType="1" noTextEdit="1"/>
              </p:cNvSpPr>
              <p:nvPr>
                <p:ph sz="half" idx="13"/>
              </p:nvPr>
            </p:nvSpPr>
            <p:spPr>
              <a:xfrm>
                <a:off x="228601" y="320704"/>
                <a:ext cx="4206240" cy="2992798"/>
              </a:xfrm>
              <a:blipFill>
                <a:blip r:embed="rId4"/>
                <a:stretch>
                  <a:fillRect l="-2754" t="-2240" r="-1594"/>
                </a:stretch>
              </a:blipFill>
            </p:spPr>
            <p:txBody>
              <a:bodyPr/>
              <a:lstStyle/>
              <a:p>
                <a:r>
                  <a:rPr lang="en-US">
                    <a:noFill/>
                  </a:rPr>
                  <a:t> </a:t>
                </a:r>
              </a:p>
            </p:txBody>
          </p:sp>
        </mc:Fallback>
      </mc:AlternateContent>
      <p:sp>
        <p:nvSpPr>
          <p:cNvPr id="22" name="Content Placeholder 2">
            <a:extLst>
              <a:ext uri="{FF2B5EF4-FFF2-40B4-BE49-F238E27FC236}">
                <a16:creationId xmlns:a16="http://schemas.microsoft.com/office/drawing/2014/main" id="{8CAB481C-12A7-4ECA-9007-4EBA72E60329}"/>
              </a:ext>
            </a:extLst>
          </p:cNvPr>
          <p:cNvSpPr>
            <a:spLocks noGrp="1"/>
          </p:cNvSpPr>
          <p:nvPr>
            <p:ph sz="half" idx="15"/>
          </p:nvPr>
        </p:nvSpPr>
        <p:spPr>
          <a:xfrm>
            <a:off x="4842503" y="326217"/>
            <a:ext cx="4215383" cy="3506012"/>
          </a:xfrm>
        </p:spPr>
        <p:txBody>
          <a:bodyPr/>
          <a:lstStyle/>
          <a:p>
            <a:pPr marL="0" indent="0" algn="ctr">
              <a:buNone/>
            </a:pPr>
            <a:r>
              <a:rPr lang="en-US" sz="1600" b="1" u="sng" dirty="0"/>
              <a:t>Moment Morphing</a:t>
            </a:r>
            <a:r>
              <a:rPr lang="en-US" sz="1600" dirty="0"/>
              <a:t>-</a:t>
            </a:r>
            <a:r>
              <a:rPr lang="en-US" sz="1600" b="1" dirty="0"/>
              <a:t>DEVELOPING</a:t>
            </a:r>
            <a:endParaRPr lang="en-US" sz="1600" b="1" u="sng" dirty="0"/>
          </a:p>
          <a:p>
            <a:r>
              <a:rPr lang="en-US" sz="1600" dirty="0"/>
              <a:t>A nonlinear technique of interpolation developed by and used within HEP/LHC communities</a:t>
            </a:r>
          </a:p>
          <a:p>
            <a:pPr lvl="1"/>
            <a:r>
              <a:rPr lang="en-US" sz="1400" dirty="0"/>
              <a:t>Directly available within </a:t>
            </a:r>
            <a:r>
              <a:rPr lang="en-US" sz="1400" dirty="0">
                <a:latin typeface="cmtcsc10" panose="020B0500000000000000" pitchFamily="34" charset="0"/>
              </a:rPr>
              <a:t>ROOT</a:t>
            </a:r>
            <a:r>
              <a:rPr lang="en-US" sz="1400" dirty="0"/>
              <a:t> and thus </a:t>
            </a:r>
            <a:r>
              <a:rPr lang="en-US" sz="1400" dirty="0">
                <a:latin typeface="cmtcsc10" panose="020B0500000000000000" pitchFamily="34" charset="0"/>
              </a:rPr>
              <a:t>GENIE</a:t>
            </a:r>
          </a:p>
          <a:p>
            <a:pPr lvl="1"/>
            <a:r>
              <a:rPr lang="en-US" sz="1400" dirty="0">
                <a:latin typeface="Helvetica" panose="020B0604020202020204" pitchFamily="34" charset="0"/>
                <a:cs typeface="Helvetica" panose="020B0604020202020204" pitchFamily="34" charset="0"/>
              </a:rPr>
              <a:t>Can handle high-dimensional, sparse systems</a:t>
            </a:r>
          </a:p>
          <a:p>
            <a:pPr lvl="1"/>
            <a:r>
              <a:rPr lang="en-US" sz="1400" dirty="0">
                <a:latin typeface="Helvetica" panose="020B0604020202020204" pitchFamily="34" charset="0"/>
                <a:cs typeface="Helvetica" panose="020B0604020202020204" pitchFamily="34" charset="0"/>
              </a:rPr>
              <a:t>Can utilize moment morphing interpolation for response densities and nuclear responses separately as a cross check (with 𝟏 𝐌𝐞𝐕/𝐜 spacing)</a:t>
            </a:r>
          </a:p>
          <a:p>
            <a:pPr lvl="2"/>
            <a:r>
              <a:rPr lang="en-US" sz="1300" dirty="0">
                <a:latin typeface="Helvetica" panose="020B0604020202020204" pitchFamily="34" charset="0"/>
                <a:cs typeface="Helvetica" panose="020B0604020202020204" pitchFamily="34" charset="0"/>
              </a:rPr>
              <a:t>By integrating response densities, will recover responses identically spaced</a:t>
            </a:r>
          </a:p>
          <a:p>
            <a:pPr lvl="2"/>
            <a:r>
              <a:rPr lang="en-US" sz="1300" dirty="0">
                <a:latin typeface="Helvetica" panose="020B0604020202020204" pitchFamily="34" charset="0"/>
                <a:cs typeface="Helvetica" panose="020B0604020202020204" pitchFamily="34" charset="0"/>
              </a:rPr>
              <a:t>This is very important for interfacing the hadronic two-body part of the nuclear responses and cross sections to create final states after FSI</a:t>
            </a:r>
          </a:p>
        </p:txBody>
      </p:sp>
      <p:pic>
        <p:nvPicPr>
          <p:cNvPr id="27" name="Content Placeholder 22" descr="A close up of a map&#10;&#10;Description automatically generated">
            <a:extLst>
              <a:ext uri="{FF2B5EF4-FFF2-40B4-BE49-F238E27FC236}">
                <a16:creationId xmlns:a16="http://schemas.microsoft.com/office/drawing/2014/main" id="{72572BAC-10AB-49E0-BA9B-A25212115A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32" y="2664478"/>
            <a:ext cx="2666310" cy="1699817"/>
          </a:xfrm>
          <a:prstGeom prst="rect">
            <a:avLst/>
          </a:prstGeom>
        </p:spPr>
      </p:pic>
      <p:pic>
        <p:nvPicPr>
          <p:cNvPr id="29" name="Content Placeholder 24" descr="A close up of a map&#10;&#10;Description automatically generated">
            <a:extLst>
              <a:ext uri="{FF2B5EF4-FFF2-40B4-BE49-F238E27FC236}">
                <a16:creationId xmlns:a16="http://schemas.microsoft.com/office/drawing/2014/main" id="{94D0348A-4AC1-43E7-8513-01659EE763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5262" y="2665024"/>
            <a:ext cx="2665454" cy="1699271"/>
          </a:xfrm>
          <a:prstGeom prst="rect">
            <a:avLst/>
          </a:prstGeom>
        </p:spPr>
      </p:pic>
      <p:sp>
        <p:nvSpPr>
          <p:cNvPr id="3" name="TextBox 2">
            <a:extLst>
              <a:ext uri="{FF2B5EF4-FFF2-40B4-BE49-F238E27FC236}">
                <a16:creationId xmlns:a16="http://schemas.microsoft.com/office/drawing/2014/main" id="{5CEC17A5-0192-4757-AB26-76F8A26536A4}"/>
              </a:ext>
            </a:extLst>
          </p:cNvPr>
          <p:cNvSpPr txBox="1"/>
          <p:nvPr/>
        </p:nvSpPr>
        <p:spPr>
          <a:xfrm rot="2099523">
            <a:off x="3324545" y="3673480"/>
            <a:ext cx="2077693" cy="307777"/>
          </a:xfrm>
          <a:prstGeom prst="rect">
            <a:avLst/>
          </a:prstGeom>
          <a:noFill/>
        </p:spPr>
        <p:txBody>
          <a:bodyPr wrap="square" rtlCol="0">
            <a:spAutoFit/>
          </a:bodyPr>
          <a:lstStyle/>
          <a:p>
            <a:pPr algn="ctr"/>
            <a:r>
              <a:rPr lang="en-US" sz="1400" dirty="0">
                <a:solidFill>
                  <a:srgbClr val="FF0000"/>
                </a:solidFill>
              </a:rPr>
              <a:t>PRELIMINARY</a:t>
            </a:r>
          </a:p>
        </p:txBody>
      </p:sp>
      <p:sp>
        <p:nvSpPr>
          <p:cNvPr id="4" name="TextBox 3">
            <a:extLst>
              <a:ext uri="{FF2B5EF4-FFF2-40B4-BE49-F238E27FC236}">
                <a16:creationId xmlns:a16="http://schemas.microsoft.com/office/drawing/2014/main" id="{5020327D-8C9F-4B9D-ABB6-EECE4C20698D}"/>
              </a:ext>
            </a:extLst>
          </p:cNvPr>
          <p:cNvSpPr txBox="1"/>
          <p:nvPr/>
        </p:nvSpPr>
        <p:spPr>
          <a:xfrm rot="2099523">
            <a:off x="782537" y="3620559"/>
            <a:ext cx="2077693" cy="307777"/>
          </a:xfrm>
          <a:prstGeom prst="rect">
            <a:avLst/>
          </a:prstGeom>
          <a:noFill/>
        </p:spPr>
        <p:txBody>
          <a:bodyPr wrap="square" rtlCol="0">
            <a:spAutoFit/>
          </a:bodyPr>
          <a:lstStyle/>
          <a:p>
            <a:pPr algn="ctr"/>
            <a:r>
              <a:rPr lang="en-US" sz="1400" dirty="0">
                <a:solidFill>
                  <a:srgbClr val="FF0000"/>
                </a:solidFill>
              </a:rPr>
              <a:t>PRELIMINARY</a:t>
            </a:r>
          </a:p>
        </p:txBody>
      </p:sp>
    </p:spTree>
    <p:extLst>
      <p:ext uri="{BB962C8B-B14F-4D97-AF65-F5344CB8AC3E}">
        <p14:creationId xmlns:p14="http://schemas.microsoft.com/office/powerpoint/2010/main" val="1248184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B1EDDC7-A12A-467B-A433-F71A9F533A55}"/>
              </a:ext>
            </a:extLst>
          </p:cNvPr>
          <p:cNvPicPr>
            <a:picLocks noGrp="1" noChangeAspect="1"/>
          </p:cNvPicPr>
          <p:nvPr>
            <p:ph sz="half" idx="15"/>
          </p:nvPr>
        </p:nvPicPr>
        <p:blipFill>
          <a:blip r:embed="rId2"/>
          <a:stretch>
            <a:fillRect/>
          </a:stretch>
        </p:blipFill>
        <p:spPr>
          <a:xfrm>
            <a:off x="3584281" y="794931"/>
            <a:ext cx="5457776" cy="3716238"/>
          </a:xfrm>
        </p:spPr>
      </p:pic>
      <p:sp>
        <p:nvSpPr>
          <p:cNvPr id="4" name="Date Placeholder 3">
            <a:extLst>
              <a:ext uri="{FF2B5EF4-FFF2-40B4-BE49-F238E27FC236}">
                <a16:creationId xmlns:a16="http://schemas.microsoft.com/office/drawing/2014/main" id="{144A8120-ADDD-4DF7-8A80-F20FE3E0152C}"/>
              </a:ext>
            </a:extLst>
          </p:cNvPr>
          <p:cNvSpPr>
            <a:spLocks noGrp="1"/>
          </p:cNvSpPr>
          <p:nvPr>
            <p:ph type="dt" sz="half" idx="16"/>
          </p:nvPr>
        </p:nvSpPr>
        <p:spPr/>
        <p:txBody>
          <a:bodyPr/>
          <a:lstStyle/>
          <a:p>
            <a:pPr>
              <a:defRPr/>
            </a:pPr>
            <a:r>
              <a:rPr lang="en-US"/>
              <a:t>July 20th, 2020</a:t>
            </a:r>
          </a:p>
        </p:txBody>
      </p:sp>
      <p:sp>
        <p:nvSpPr>
          <p:cNvPr id="5" name="Footer Placeholder 4">
            <a:extLst>
              <a:ext uri="{FF2B5EF4-FFF2-40B4-BE49-F238E27FC236}">
                <a16:creationId xmlns:a16="http://schemas.microsoft.com/office/drawing/2014/main" id="{934EDF10-FB62-46F5-B573-EB9D296F4339}"/>
              </a:ext>
            </a:extLst>
          </p:cNvPr>
          <p:cNvSpPr>
            <a:spLocks noGrp="1"/>
          </p:cNvSpPr>
          <p:nvPr>
            <p:ph type="ftr" sz="quarter" idx="17"/>
          </p:nvPr>
        </p:nvSpPr>
        <p:spPr/>
        <p:txBody>
          <a:bodyPr/>
          <a:lstStyle/>
          <a:p>
            <a:pPr>
              <a:defRPr/>
            </a:pPr>
            <a:r>
              <a:rPr lang="fr-FR"/>
              <a:t>J. L. Barrow | Fermilab New Perspectives: QMC-STA GENIE Implementation</a:t>
            </a:r>
            <a:endParaRPr lang="en-US" b="1"/>
          </a:p>
        </p:txBody>
      </p:sp>
      <p:sp>
        <p:nvSpPr>
          <p:cNvPr id="6" name="Slide Number Placeholder 5">
            <a:extLst>
              <a:ext uri="{FF2B5EF4-FFF2-40B4-BE49-F238E27FC236}">
                <a16:creationId xmlns:a16="http://schemas.microsoft.com/office/drawing/2014/main" id="{503EB3C1-5565-49E7-BD49-14F258C7E103}"/>
              </a:ext>
            </a:extLst>
          </p:cNvPr>
          <p:cNvSpPr>
            <a:spLocks noGrp="1"/>
          </p:cNvSpPr>
          <p:nvPr>
            <p:ph type="sldNum" sz="quarter" idx="18"/>
          </p:nvPr>
        </p:nvSpPr>
        <p:spPr/>
        <p:txBody>
          <a:bodyPr/>
          <a:lstStyle/>
          <a:p>
            <a:pPr>
              <a:defRPr/>
            </a:pPr>
            <a:fld id="{979A04A2-726F-2143-A443-7788AF27176E}" type="slidenum">
              <a:rPr lang="en-US" smtClean="0"/>
              <a:pPr>
                <a:defRPr/>
              </a:pPr>
              <a:t>12</a:t>
            </a:fld>
            <a:endParaRPr lang="en-US"/>
          </a:p>
        </p:txBody>
      </p:sp>
      <mc:AlternateContent xmlns:mc="http://schemas.openxmlformats.org/markup-compatibility/2006" xmlns:a14="http://schemas.microsoft.com/office/drawing/2010/main">
        <mc:Choice Requires="a14">
          <p:sp>
            <p:nvSpPr>
              <p:cNvPr id="7" name="Title 6">
                <a:extLst>
                  <a:ext uri="{FF2B5EF4-FFF2-40B4-BE49-F238E27FC236}">
                    <a16:creationId xmlns:a16="http://schemas.microsoft.com/office/drawing/2014/main" id="{F1E177AD-4E10-4074-B579-03F082D6E378}"/>
                  </a:ext>
                </a:extLst>
              </p:cNvPr>
              <p:cNvSpPr>
                <a:spLocks noGrp="1"/>
              </p:cNvSpPr>
              <p:nvPr>
                <p:ph type="title"/>
              </p:nvPr>
            </p:nvSpPr>
            <p:spPr>
              <a:xfrm>
                <a:off x="127747" y="163626"/>
                <a:ext cx="8686800" cy="320908"/>
              </a:xfrm>
            </p:spPr>
            <p:txBody>
              <a:bodyPr/>
              <a:lstStyle/>
              <a:p>
                <a:pPr algn="ctr"/>
                <a:r>
                  <a:rPr lang="en-US" sz="1800"/>
                  <a:t>Interpolation of response densities across </a:t>
                </a:r>
                <a14:m>
                  <m:oMath xmlns:m="http://schemas.openxmlformats.org/officeDocument/2006/math">
                    <m:r>
                      <a:rPr lang="en-US" sz="1800" b="1" i="1" smtClean="0">
                        <a:latin typeface="Cambria Math" panose="02040503050406030204" pitchFamily="18" charset="0"/>
                      </a:rPr>
                      <m:t>𝒒</m:t>
                    </m:r>
                  </m:oMath>
                </a14:m>
                <a:r>
                  <a:rPr lang="en-US" sz="1800"/>
                  <a:t> using nonlinear moment morphing</a:t>
                </a:r>
              </a:p>
            </p:txBody>
          </p:sp>
        </mc:Choice>
        <mc:Fallback xmlns="">
          <p:sp>
            <p:nvSpPr>
              <p:cNvPr id="7" name="Title 6">
                <a:extLst>
                  <a:ext uri="{FF2B5EF4-FFF2-40B4-BE49-F238E27FC236}">
                    <a16:creationId xmlns:a16="http://schemas.microsoft.com/office/drawing/2014/main" id="{F1E177AD-4E10-4074-B579-03F082D6E378}"/>
                  </a:ext>
                </a:extLst>
              </p:cNvPr>
              <p:cNvSpPr>
                <a:spLocks noGrp="1" noRot="1" noChangeAspect="1" noMove="1" noResize="1" noEditPoints="1" noAdjustHandles="1" noChangeArrowheads="1" noChangeShapeType="1" noTextEdit="1"/>
              </p:cNvSpPr>
              <p:nvPr>
                <p:ph type="title"/>
              </p:nvPr>
            </p:nvSpPr>
            <p:spPr>
              <a:xfrm>
                <a:off x="127747" y="163626"/>
                <a:ext cx="8686800" cy="320908"/>
              </a:xfrm>
              <a:blipFill>
                <a:blip r:embed="rId3"/>
                <a:stretch>
                  <a:fillRect l="-1544" t="-11538" r="-1404" b="-46154"/>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80A93AFC-341B-42FB-83D5-0ED1F3583453}"/>
              </a:ext>
            </a:extLst>
          </p:cNvPr>
          <p:cNvSpPr txBox="1"/>
          <p:nvPr/>
        </p:nvSpPr>
        <p:spPr>
          <a:xfrm>
            <a:off x="47426" y="678924"/>
            <a:ext cx="370078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1600" dirty="0">
                <a:solidFill>
                  <a:srgbClr val="282828"/>
                </a:solidFill>
                <a:latin typeface="Helvetica"/>
                <a:cs typeface="Arial"/>
              </a:rPr>
              <a:t> Two-dimensional distributions, dependent on lepton kinematics</a:t>
            </a:r>
          </a:p>
          <a:p>
            <a:pPr lvl="1">
              <a:buFont typeface="Arial"/>
              <a:buChar char="•"/>
            </a:pPr>
            <a:r>
              <a:rPr lang="en-US" sz="1400" dirty="0">
                <a:solidFill>
                  <a:srgbClr val="282828"/>
                </a:solidFill>
                <a:latin typeface="Helvetica"/>
                <a:cs typeface="Arial"/>
              </a:rPr>
              <a:t>Computationally expensive! Need many CPU hours to produce, even on a sparse grid</a:t>
            </a:r>
          </a:p>
          <a:p>
            <a:pPr>
              <a:buFont typeface="Arial"/>
              <a:buChar char="•"/>
            </a:pPr>
            <a:r>
              <a:rPr lang="en-US" sz="1600" dirty="0">
                <a:solidFill>
                  <a:srgbClr val="282828"/>
                </a:solidFill>
                <a:latin typeface="Helvetica"/>
                <a:cs typeface="Arial"/>
              </a:rPr>
              <a:t> We achieve smoothly-varying interpolation of these using a numerical technique called "moment morphing“</a:t>
            </a:r>
          </a:p>
          <a:p>
            <a:pPr lvl="1">
              <a:buFont typeface="Arial"/>
              <a:buChar char="•"/>
            </a:pPr>
            <a:r>
              <a:rPr lang="en-US" sz="1400" dirty="0">
                <a:solidFill>
                  <a:srgbClr val="282828"/>
                </a:solidFill>
                <a:latin typeface="Helvetica"/>
                <a:cs typeface="Arial"/>
              </a:rPr>
              <a:t>Will form foundations of full generator with correlated leptonic and hadronic </a:t>
            </a:r>
            <a:r>
              <a:rPr lang="en-US" sz="1400" i="1" dirty="0">
                <a:solidFill>
                  <a:srgbClr val="282828"/>
                </a:solidFill>
                <a:latin typeface="Helvetica"/>
                <a:cs typeface="Arial"/>
              </a:rPr>
              <a:t>semifinal</a:t>
            </a:r>
            <a:r>
              <a:rPr lang="en-US" sz="1400" dirty="0">
                <a:solidFill>
                  <a:srgbClr val="282828"/>
                </a:solidFill>
                <a:latin typeface="Helvetica"/>
                <a:cs typeface="Arial"/>
              </a:rPr>
              <a:t> state production </a:t>
            </a:r>
            <a:r>
              <a:rPr lang="en-US" sz="1400" b="1" dirty="0">
                <a:solidFill>
                  <a:srgbClr val="282828"/>
                </a:solidFill>
                <a:latin typeface="Helvetica"/>
                <a:cs typeface="Arial"/>
              </a:rPr>
              <a:t>before nuclear transport</a:t>
            </a:r>
          </a:p>
          <a:p>
            <a:pPr>
              <a:buFont typeface="Arial"/>
              <a:buChar char="•"/>
            </a:pPr>
            <a:r>
              <a:rPr lang="en-US" sz="1600" dirty="0">
                <a:solidFill>
                  <a:srgbClr val="282828"/>
                </a:solidFill>
                <a:latin typeface="Helvetica"/>
                <a:cs typeface="Arial"/>
              </a:rPr>
              <a:t> Pioneered to solve similar problems for LHC experiments</a:t>
            </a:r>
          </a:p>
          <a:p>
            <a:pPr lvl="1">
              <a:buFont typeface="Arial"/>
              <a:buChar char="•"/>
            </a:pPr>
            <a:r>
              <a:rPr lang="en-US" sz="1400" dirty="0">
                <a:solidFill>
                  <a:srgbClr val="282828"/>
                </a:solidFill>
                <a:latin typeface="Helvetica"/>
                <a:cs typeface="Arial"/>
              </a:rPr>
              <a:t>See arXiv:1410.7388 for more details</a:t>
            </a:r>
          </a:p>
        </p:txBody>
      </p:sp>
      <p:sp>
        <p:nvSpPr>
          <p:cNvPr id="2" name="TextBox 1">
            <a:extLst>
              <a:ext uri="{FF2B5EF4-FFF2-40B4-BE49-F238E27FC236}">
                <a16:creationId xmlns:a16="http://schemas.microsoft.com/office/drawing/2014/main" id="{C60FA7B5-EC16-4423-97F5-5CCC9CD34B3E}"/>
              </a:ext>
            </a:extLst>
          </p:cNvPr>
          <p:cNvSpPr txBox="1"/>
          <p:nvPr/>
        </p:nvSpPr>
        <p:spPr>
          <a:xfrm rot="2099523">
            <a:off x="6382936" y="1940524"/>
            <a:ext cx="2077693" cy="400110"/>
          </a:xfrm>
          <a:prstGeom prst="rect">
            <a:avLst/>
          </a:prstGeom>
          <a:noFill/>
        </p:spPr>
        <p:txBody>
          <a:bodyPr wrap="square" rtlCol="0">
            <a:spAutoFit/>
          </a:bodyPr>
          <a:lstStyle/>
          <a:p>
            <a:pPr algn="ctr"/>
            <a:r>
              <a:rPr lang="en-US" sz="2000" dirty="0">
                <a:solidFill>
                  <a:srgbClr val="FF0000"/>
                </a:solidFill>
              </a:rPr>
              <a:t>PRELIMINARY</a:t>
            </a:r>
          </a:p>
        </p:txBody>
      </p:sp>
    </p:spTree>
    <p:extLst>
      <p:ext uri="{BB962C8B-B14F-4D97-AF65-F5344CB8AC3E}">
        <p14:creationId xmlns:p14="http://schemas.microsoft.com/office/powerpoint/2010/main" val="1481107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0F40B61-3F4A-421B-98A1-C44AB1AB1184}"/>
              </a:ext>
            </a:extLst>
          </p:cNvPr>
          <p:cNvPicPr>
            <a:picLocks noGrp="1" noChangeAspect="1"/>
          </p:cNvPicPr>
          <p:nvPr>
            <p:ph idx="1"/>
          </p:nvPr>
        </p:nvPicPr>
        <p:blipFill>
          <a:blip r:embed="rId3"/>
          <a:stretch>
            <a:fillRect/>
          </a:stretch>
        </p:blipFill>
        <p:spPr>
          <a:xfrm>
            <a:off x="0" y="509722"/>
            <a:ext cx="3484524" cy="3794125"/>
          </a:xfrm>
          <a:prstGeom prst="rect">
            <a:avLst/>
          </a:prstGeom>
        </p:spPr>
      </p:pic>
      <p:sp>
        <p:nvSpPr>
          <p:cNvPr id="3" name="Title 2">
            <a:extLst>
              <a:ext uri="{FF2B5EF4-FFF2-40B4-BE49-F238E27FC236}">
                <a16:creationId xmlns:a16="http://schemas.microsoft.com/office/drawing/2014/main" id="{2BAF50AC-9B28-476C-B885-12D1176D2C24}"/>
              </a:ext>
            </a:extLst>
          </p:cNvPr>
          <p:cNvSpPr>
            <a:spLocks noGrp="1"/>
          </p:cNvSpPr>
          <p:nvPr>
            <p:ph type="title"/>
          </p:nvPr>
        </p:nvSpPr>
        <p:spPr>
          <a:xfrm>
            <a:off x="228600" y="82023"/>
            <a:ext cx="8686800" cy="320908"/>
          </a:xfrm>
        </p:spPr>
        <p:txBody>
          <a:bodyPr/>
          <a:lstStyle/>
          <a:p>
            <a:r>
              <a:rPr lang="en-US"/>
              <a:t>Collaborators—Thank-you!</a:t>
            </a:r>
          </a:p>
        </p:txBody>
      </p:sp>
      <p:sp>
        <p:nvSpPr>
          <p:cNvPr id="4" name="Date Placeholder 3">
            <a:extLst>
              <a:ext uri="{FF2B5EF4-FFF2-40B4-BE49-F238E27FC236}">
                <a16:creationId xmlns:a16="http://schemas.microsoft.com/office/drawing/2014/main" id="{BEA9824B-4A47-4FF5-9910-2038A167462E}"/>
              </a:ext>
            </a:extLst>
          </p:cNvPr>
          <p:cNvSpPr>
            <a:spLocks noGrp="1"/>
          </p:cNvSpPr>
          <p:nvPr>
            <p:ph type="dt" sz="half" idx="2"/>
          </p:nvPr>
        </p:nvSpPr>
        <p:spPr/>
        <p:txBody>
          <a:bodyPr/>
          <a:lstStyle/>
          <a:p>
            <a:pPr>
              <a:defRPr/>
            </a:pPr>
            <a:r>
              <a:rPr lang="en-US"/>
              <a:t>July 20th, 2020</a:t>
            </a:r>
          </a:p>
        </p:txBody>
      </p:sp>
      <p:sp>
        <p:nvSpPr>
          <p:cNvPr id="5" name="Footer Placeholder 4">
            <a:extLst>
              <a:ext uri="{FF2B5EF4-FFF2-40B4-BE49-F238E27FC236}">
                <a16:creationId xmlns:a16="http://schemas.microsoft.com/office/drawing/2014/main" id="{65F9F716-72BA-4921-A1F7-D02AC5688513}"/>
              </a:ext>
            </a:extLst>
          </p:cNvPr>
          <p:cNvSpPr>
            <a:spLocks noGrp="1"/>
          </p:cNvSpPr>
          <p:nvPr>
            <p:ph type="ftr" sz="quarter" idx="3"/>
          </p:nvPr>
        </p:nvSpPr>
        <p:spPr/>
        <p:txBody>
          <a:bodyPr/>
          <a:lstStyle/>
          <a:p>
            <a:r>
              <a:rPr lang="fr-FR"/>
              <a:t>J. L. Barrow | Fermilab New Perspectives: QMC-STA GENIE Implementation</a:t>
            </a:r>
            <a:endParaRPr lang="en-US"/>
          </a:p>
        </p:txBody>
      </p:sp>
      <p:sp>
        <p:nvSpPr>
          <p:cNvPr id="6" name="Slide Number Placeholder 5">
            <a:extLst>
              <a:ext uri="{FF2B5EF4-FFF2-40B4-BE49-F238E27FC236}">
                <a16:creationId xmlns:a16="http://schemas.microsoft.com/office/drawing/2014/main" id="{DFF8CE72-C53C-4E11-84D8-248CA2B58913}"/>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a:p>
        </p:txBody>
      </p:sp>
      <p:pic>
        <p:nvPicPr>
          <p:cNvPr id="8" name="Picture 7">
            <a:extLst>
              <a:ext uri="{FF2B5EF4-FFF2-40B4-BE49-F238E27FC236}">
                <a16:creationId xmlns:a16="http://schemas.microsoft.com/office/drawing/2014/main" id="{F7600D87-AC07-406F-B101-9F6568A95183}"/>
              </a:ext>
            </a:extLst>
          </p:cNvPr>
          <p:cNvPicPr>
            <a:picLocks noChangeAspect="1"/>
          </p:cNvPicPr>
          <p:nvPr/>
        </p:nvPicPr>
        <p:blipFill>
          <a:blip r:embed="rId4"/>
          <a:stretch>
            <a:fillRect/>
          </a:stretch>
        </p:blipFill>
        <p:spPr>
          <a:xfrm>
            <a:off x="5627028" y="469745"/>
            <a:ext cx="3516972" cy="3794125"/>
          </a:xfrm>
          <a:prstGeom prst="rect">
            <a:avLst/>
          </a:prstGeom>
        </p:spPr>
      </p:pic>
      <p:pic>
        <p:nvPicPr>
          <p:cNvPr id="1026" name="Picture 2" descr="Steven Gardiner.jpg">
            <a:extLst>
              <a:ext uri="{FF2B5EF4-FFF2-40B4-BE49-F238E27FC236}">
                <a16:creationId xmlns:a16="http://schemas.microsoft.com/office/drawing/2014/main" id="{834F166A-204D-4B01-B6B9-6AD291D085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4111"/>
          <a:stretch/>
        </p:blipFill>
        <p:spPr bwMode="auto">
          <a:xfrm>
            <a:off x="3635719" y="509722"/>
            <a:ext cx="1840114" cy="15804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FE81B37-7C3E-4AE0-B9ED-2E810C763986}"/>
              </a:ext>
            </a:extLst>
          </p:cNvPr>
          <p:cNvSpPr txBox="1"/>
          <p:nvPr/>
        </p:nvSpPr>
        <p:spPr>
          <a:xfrm>
            <a:off x="-3464" y="4303800"/>
            <a:ext cx="3484524" cy="369332"/>
          </a:xfrm>
          <a:prstGeom prst="rect">
            <a:avLst/>
          </a:prstGeom>
          <a:noFill/>
        </p:spPr>
        <p:txBody>
          <a:bodyPr wrap="square" rtlCol="0">
            <a:spAutoFit/>
          </a:bodyPr>
          <a:lstStyle/>
          <a:p>
            <a:pPr algn="ctr"/>
            <a:r>
              <a:rPr lang="en-US" sz="1800"/>
              <a:t>Saori Pastore, WUSTL</a:t>
            </a:r>
          </a:p>
        </p:txBody>
      </p:sp>
      <p:sp>
        <p:nvSpPr>
          <p:cNvPr id="11" name="TextBox 10">
            <a:extLst>
              <a:ext uri="{FF2B5EF4-FFF2-40B4-BE49-F238E27FC236}">
                <a16:creationId xmlns:a16="http://schemas.microsoft.com/office/drawing/2014/main" id="{E87D42B9-FDFB-4065-9937-3ED39EC2C5DC}"/>
              </a:ext>
            </a:extLst>
          </p:cNvPr>
          <p:cNvSpPr txBox="1"/>
          <p:nvPr/>
        </p:nvSpPr>
        <p:spPr>
          <a:xfrm>
            <a:off x="5627028" y="4303847"/>
            <a:ext cx="3516972" cy="369332"/>
          </a:xfrm>
          <a:prstGeom prst="rect">
            <a:avLst/>
          </a:prstGeom>
          <a:noFill/>
        </p:spPr>
        <p:txBody>
          <a:bodyPr wrap="square" rtlCol="0">
            <a:spAutoFit/>
          </a:bodyPr>
          <a:lstStyle/>
          <a:p>
            <a:pPr algn="ctr"/>
            <a:r>
              <a:rPr lang="en-US" sz="1800"/>
              <a:t>Minerba Betancourt, FNAL</a:t>
            </a:r>
          </a:p>
        </p:txBody>
      </p:sp>
      <p:sp>
        <p:nvSpPr>
          <p:cNvPr id="12" name="TextBox 11">
            <a:extLst>
              <a:ext uri="{FF2B5EF4-FFF2-40B4-BE49-F238E27FC236}">
                <a16:creationId xmlns:a16="http://schemas.microsoft.com/office/drawing/2014/main" id="{1BD7B396-A220-4476-BBCE-166F83235053}"/>
              </a:ext>
            </a:extLst>
          </p:cNvPr>
          <p:cNvSpPr txBox="1"/>
          <p:nvPr/>
        </p:nvSpPr>
        <p:spPr>
          <a:xfrm>
            <a:off x="3484524" y="2023248"/>
            <a:ext cx="2142504" cy="338554"/>
          </a:xfrm>
          <a:prstGeom prst="rect">
            <a:avLst/>
          </a:prstGeom>
          <a:noFill/>
        </p:spPr>
        <p:txBody>
          <a:bodyPr wrap="square" rtlCol="0">
            <a:spAutoFit/>
          </a:bodyPr>
          <a:lstStyle/>
          <a:p>
            <a:pPr algn="ctr"/>
            <a:r>
              <a:rPr lang="en-US" sz="1600"/>
              <a:t>Steven Gardiner, FNAL</a:t>
            </a:r>
          </a:p>
        </p:txBody>
      </p:sp>
      <p:sp>
        <p:nvSpPr>
          <p:cNvPr id="14" name="TextBox 13">
            <a:extLst>
              <a:ext uri="{FF2B5EF4-FFF2-40B4-BE49-F238E27FC236}">
                <a16:creationId xmlns:a16="http://schemas.microsoft.com/office/drawing/2014/main" id="{EEFF3569-B1FB-4241-B206-B4789709E246}"/>
              </a:ext>
            </a:extLst>
          </p:cNvPr>
          <p:cNvSpPr txBox="1"/>
          <p:nvPr/>
        </p:nvSpPr>
        <p:spPr>
          <a:xfrm>
            <a:off x="3487988" y="4327001"/>
            <a:ext cx="2142504" cy="338554"/>
          </a:xfrm>
          <a:prstGeom prst="rect">
            <a:avLst/>
          </a:prstGeom>
          <a:noFill/>
        </p:spPr>
        <p:txBody>
          <a:bodyPr wrap="square" rtlCol="0">
            <a:spAutoFit/>
          </a:bodyPr>
          <a:lstStyle/>
          <a:p>
            <a:pPr algn="ctr"/>
            <a:r>
              <a:rPr lang="en-US" sz="1600"/>
              <a:t>Joshua Barrow, UTK</a:t>
            </a:r>
          </a:p>
        </p:txBody>
      </p:sp>
      <p:pic>
        <p:nvPicPr>
          <p:cNvPr id="13" name="Picture 12">
            <a:extLst>
              <a:ext uri="{FF2B5EF4-FFF2-40B4-BE49-F238E27FC236}">
                <a16:creationId xmlns:a16="http://schemas.microsoft.com/office/drawing/2014/main" id="{BA5C3C3D-8776-4E73-B260-B14E5B50C146}"/>
              </a:ext>
            </a:extLst>
          </p:cNvPr>
          <p:cNvPicPr>
            <a:picLocks noChangeAspect="1"/>
          </p:cNvPicPr>
          <p:nvPr/>
        </p:nvPicPr>
        <p:blipFill rotWithShape="1">
          <a:blip r:embed="rId6"/>
          <a:srcRect l="20511" t="21810" r="5319" b="19921"/>
          <a:stretch/>
        </p:blipFill>
        <p:spPr>
          <a:xfrm rot="16200000">
            <a:off x="3530972" y="2730424"/>
            <a:ext cx="2082055" cy="1226765"/>
          </a:xfrm>
          <a:prstGeom prst="rect">
            <a:avLst/>
          </a:prstGeom>
        </p:spPr>
      </p:pic>
    </p:spTree>
    <p:extLst>
      <p:ext uri="{BB962C8B-B14F-4D97-AF65-F5344CB8AC3E}">
        <p14:creationId xmlns:p14="http://schemas.microsoft.com/office/powerpoint/2010/main" val="3788454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48BC3029-51D4-4706-B464-ABE8B50B75C7}"/>
                  </a:ext>
                </a:extLst>
              </p:cNvPr>
              <p:cNvSpPr>
                <a:spLocks noGrp="1"/>
              </p:cNvSpPr>
              <p:nvPr>
                <p:ph idx="1"/>
              </p:nvPr>
            </p:nvSpPr>
            <p:spPr>
              <a:xfrm>
                <a:off x="37421" y="55418"/>
                <a:ext cx="2906670" cy="4664014"/>
              </a:xfrm>
            </p:spPr>
            <p:txBody>
              <a:bodyPr/>
              <a:lstStyle/>
              <a:p>
                <a:r>
                  <a:rPr lang="en-US" sz="1400" dirty="0"/>
                  <a:t>First QMC-STA EM QE </a:t>
                </a:r>
                <a:r>
                  <a:rPr lang="en-US" sz="1400" dirty="0">
                    <a:latin typeface="Courier New" panose="02070309020205020404" pitchFamily="49" charset="0"/>
                    <a:cs typeface="Courier New" panose="02070309020205020404" pitchFamily="49" charset="0"/>
                  </a:rPr>
                  <a:t>GENIE </a:t>
                </a:r>
                <a:r>
                  <a:rPr lang="en-US" sz="1400" dirty="0"/>
                  <a:t>implementation focused on leptonic final states is effectively complete</a:t>
                </a:r>
              </a:p>
              <a:p>
                <a:pPr lvl="1"/>
                <a:r>
                  <a:rPr lang="en-US" sz="1200" dirty="0"/>
                  <a:t>Scaling analysis shows great promise</a:t>
                </a:r>
              </a:p>
              <a:p>
                <a:pPr lvl="1"/>
                <a:r>
                  <a:rPr lang="en-US" sz="1200" dirty="0"/>
                  <a:t>Matches available QE EM scattering double differential cross section data very well up to </a:t>
                </a:r>
                <a14:m>
                  <m:oMath xmlns:m="http://schemas.openxmlformats.org/officeDocument/2006/math">
                    <m:r>
                      <a:rPr lang="en-US" sz="1200" b="0" i="1" smtClean="0">
                        <a:latin typeface="Cambria Math" panose="02040503050406030204" pitchFamily="18" charset="0"/>
                      </a:rPr>
                      <m:t>~2</m:t>
                    </m:r>
                    <m:r>
                      <m:rPr>
                        <m:sty m:val="p"/>
                      </m:rPr>
                      <a:rPr lang="en-US" sz="1200" b="0" i="0" smtClean="0">
                        <a:latin typeface="Cambria Math" panose="02040503050406030204" pitchFamily="18" charset="0"/>
                      </a:rPr>
                      <m:t>GeV</m:t>
                    </m:r>
                  </m:oMath>
                </a14:m>
                <a:endParaRPr lang="en-US" sz="1200" dirty="0"/>
              </a:p>
              <a:p>
                <a:pPr lvl="1"/>
                <a:r>
                  <a:rPr lang="en-US" sz="1200" dirty="0"/>
                  <a:t>Other interpolation mechanisms to follow soon</a:t>
                </a:r>
              </a:p>
              <a:p>
                <a:r>
                  <a:rPr lang="en-US" sz="1400" dirty="0"/>
                  <a:t>Stay tuned to the arXiv!</a:t>
                </a:r>
              </a:p>
              <a:p>
                <a:r>
                  <a:rPr lang="en-US" sz="1400" dirty="0"/>
                  <a:t>Still to complete:</a:t>
                </a:r>
              </a:p>
              <a:p>
                <a:pPr lvl="1"/>
                <a:r>
                  <a:rPr lang="en-US" sz="1200" dirty="0"/>
                  <a:t>Go beyond the lepton to create one and two-hadron </a:t>
                </a:r>
                <a:r>
                  <a:rPr lang="en-US" sz="1200" i="1" dirty="0"/>
                  <a:t>final </a:t>
                </a:r>
                <a:r>
                  <a:rPr lang="en-US" sz="1200" dirty="0"/>
                  <a:t>states</a:t>
                </a:r>
              </a:p>
              <a:p>
                <a:pPr lvl="1"/>
                <a:r>
                  <a:rPr lang="en-US" sz="1200" dirty="0"/>
                  <a:t>Compare to available two-body final state data</a:t>
                </a:r>
              </a:p>
              <a:p>
                <a:pPr lvl="2"/>
                <a:r>
                  <a:rPr lang="en-US" sz="1200" dirty="0"/>
                  <a:t>Must integrate our approach within GENIE FSI models</a:t>
                </a:r>
              </a:p>
              <a:p>
                <a:pPr lvl="2"/>
                <a:r>
                  <a:rPr lang="en-US" sz="1200" dirty="0"/>
                  <a:t>Will require “guessing” angular distributions</a:t>
                </a:r>
              </a:p>
              <a:p>
                <a:pPr lvl="1"/>
                <a14:m>
                  <m:oMath xmlns:m="http://schemas.openxmlformats.org/officeDocument/2006/math">
                    <m:sPre>
                      <m:sPrePr>
                        <m:ctrlPr>
                          <a:rPr lang="en-US" sz="1400" i="1" smtClean="0">
                            <a:latin typeface="Cambria Math" panose="02040503050406030204" pitchFamily="18" charset="0"/>
                          </a:rPr>
                        </m:ctrlPr>
                      </m:sPrePr>
                      <m:sub>
                        <m:r>
                          <a:rPr lang="en-US" sz="1400" b="0" i="1" smtClean="0">
                            <a:latin typeface="Cambria Math" panose="02040503050406030204" pitchFamily="18" charset="0"/>
                          </a:rPr>
                          <m:t>2</m:t>
                        </m:r>
                      </m:sub>
                      <m:sup>
                        <m:r>
                          <a:rPr lang="en-US" b="0" i="1" smtClean="0">
                            <a:latin typeface="Cambria Math" panose="02040503050406030204" pitchFamily="18" charset="0"/>
                          </a:rPr>
                          <m:t>3</m:t>
                        </m:r>
                      </m:sup>
                      <m:e>
                        <m:r>
                          <m:rPr>
                            <m:sty m:val="p"/>
                          </m:rPr>
                          <a:rPr lang="en-US" b="0" i="0" smtClean="0">
                            <a:latin typeface="Cambria Math" panose="02040503050406030204" pitchFamily="18" charset="0"/>
                          </a:rPr>
                          <m:t>He</m:t>
                        </m:r>
                      </m:e>
                    </m:sPre>
                  </m:oMath>
                </a14:m>
                <a:r>
                  <a:rPr lang="en-US" sz="1400" dirty="0"/>
                  <a:t>!!! </a:t>
                </a:r>
                <a14:m>
                  <m:oMath xmlns:m="http://schemas.openxmlformats.org/officeDocument/2006/math">
                    <m:sPre>
                      <m:sPrePr>
                        <m:ctrlPr>
                          <a:rPr lang="en-US" sz="1400" i="1" smtClean="0">
                            <a:latin typeface="Cambria Math" panose="02040503050406030204" pitchFamily="18" charset="0"/>
                          </a:rPr>
                        </m:ctrlPr>
                      </m:sPrePr>
                      <m:sub>
                        <m:r>
                          <a:rPr lang="en-US" sz="1400" b="0" i="1" smtClean="0">
                            <a:latin typeface="Cambria Math" panose="02040503050406030204" pitchFamily="18" charset="0"/>
                          </a:rPr>
                          <m:t>6</m:t>
                        </m:r>
                      </m:sub>
                      <m:sup>
                        <m:r>
                          <a:rPr lang="en-US" b="0" i="1" smtClean="0">
                            <a:latin typeface="Cambria Math" panose="02040503050406030204" pitchFamily="18" charset="0"/>
                          </a:rPr>
                          <m:t>12</m:t>
                        </m:r>
                      </m:sup>
                      <m:e>
                        <m:r>
                          <m:rPr>
                            <m:sty m:val="p"/>
                          </m:rPr>
                          <a:rPr lang="en-US" b="0" i="0" smtClean="0">
                            <a:latin typeface="Cambria Math" panose="02040503050406030204" pitchFamily="18" charset="0"/>
                          </a:rPr>
                          <m:t>C</m:t>
                        </m:r>
                      </m:e>
                    </m:sPre>
                  </m:oMath>
                </a14:m>
                <a:r>
                  <a:rPr lang="en-US" sz="1400" dirty="0"/>
                  <a:t>!!! </a:t>
                </a:r>
                <a14:m>
                  <m:oMath xmlns:m="http://schemas.openxmlformats.org/officeDocument/2006/math">
                    <m:r>
                      <a:rPr lang="en-US" sz="1400" b="0" i="1" smtClean="0">
                        <a:latin typeface="Cambria Math" panose="02040503050406030204" pitchFamily="18" charset="0"/>
                      </a:rPr>
                      <m:t>𝜈</m:t>
                    </m:r>
                    <m:r>
                      <a:rPr lang="en-US" sz="1400" b="0" i="1" smtClean="0">
                        <a:latin typeface="Cambria Math" panose="02040503050406030204" pitchFamily="18" charset="0"/>
                      </a:rPr>
                      <m:t>‼!</m:t>
                    </m:r>
                  </m:oMath>
                </a14:m>
                <a:endParaRPr lang="en-US" sz="1400" dirty="0"/>
              </a:p>
            </p:txBody>
          </p:sp>
        </mc:Choice>
        <mc:Fallback xmlns="">
          <p:sp>
            <p:nvSpPr>
              <p:cNvPr id="2" name="Content Placeholder 1">
                <a:extLst>
                  <a:ext uri="{FF2B5EF4-FFF2-40B4-BE49-F238E27FC236}">
                    <a16:creationId xmlns:a16="http://schemas.microsoft.com/office/drawing/2014/main" id="{48BC3029-51D4-4706-B464-ABE8B50B75C7}"/>
                  </a:ext>
                </a:extLst>
              </p:cNvPr>
              <p:cNvSpPr>
                <a:spLocks noGrp="1" noRot="1" noChangeAspect="1" noMove="1" noResize="1" noEditPoints="1" noAdjustHandles="1" noChangeArrowheads="1" noChangeShapeType="1" noTextEdit="1"/>
              </p:cNvSpPr>
              <p:nvPr>
                <p:ph idx="1"/>
              </p:nvPr>
            </p:nvSpPr>
            <p:spPr>
              <a:xfrm>
                <a:off x="37421" y="55418"/>
                <a:ext cx="2906670" cy="4664014"/>
              </a:xfrm>
              <a:blipFill>
                <a:blip r:embed="rId2"/>
                <a:stretch>
                  <a:fillRect l="-3354" t="-1438" r="-4403" b="-1830"/>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B2FDB62B-E890-4FED-88B0-0726EF10CCC7}"/>
              </a:ext>
            </a:extLst>
          </p:cNvPr>
          <p:cNvSpPr>
            <a:spLocks noGrp="1"/>
          </p:cNvSpPr>
          <p:nvPr>
            <p:ph type="title"/>
          </p:nvPr>
        </p:nvSpPr>
        <p:spPr>
          <a:xfrm>
            <a:off x="0" y="-34040"/>
            <a:ext cx="9144000" cy="320908"/>
          </a:xfrm>
        </p:spPr>
        <p:txBody>
          <a:bodyPr/>
          <a:lstStyle/>
          <a:p>
            <a:pPr algn="ctr"/>
            <a:r>
              <a:rPr lang="en-US" sz="2100" dirty="0"/>
              <a:t>Summary and To-Dos</a:t>
            </a:r>
          </a:p>
        </p:txBody>
      </p:sp>
      <p:sp>
        <p:nvSpPr>
          <p:cNvPr id="4" name="Date Placeholder 3">
            <a:extLst>
              <a:ext uri="{FF2B5EF4-FFF2-40B4-BE49-F238E27FC236}">
                <a16:creationId xmlns:a16="http://schemas.microsoft.com/office/drawing/2014/main" id="{43C98419-B694-4D5A-BBF0-5CAB5F0E3DAD}"/>
              </a:ext>
            </a:extLst>
          </p:cNvPr>
          <p:cNvSpPr>
            <a:spLocks noGrp="1"/>
          </p:cNvSpPr>
          <p:nvPr>
            <p:ph type="dt" sz="half" idx="2"/>
          </p:nvPr>
        </p:nvSpPr>
        <p:spPr/>
        <p:txBody>
          <a:bodyPr/>
          <a:lstStyle/>
          <a:p>
            <a:pPr>
              <a:defRPr/>
            </a:pPr>
            <a:r>
              <a:rPr lang="en-US"/>
              <a:t>July 20th, 2020</a:t>
            </a:r>
          </a:p>
        </p:txBody>
      </p:sp>
      <p:sp>
        <p:nvSpPr>
          <p:cNvPr id="5" name="Footer Placeholder 4">
            <a:extLst>
              <a:ext uri="{FF2B5EF4-FFF2-40B4-BE49-F238E27FC236}">
                <a16:creationId xmlns:a16="http://schemas.microsoft.com/office/drawing/2014/main" id="{574499EB-3EBD-4BEE-8E53-CCE1AAA79414}"/>
              </a:ext>
            </a:extLst>
          </p:cNvPr>
          <p:cNvSpPr>
            <a:spLocks noGrp="1"/>
          </p:cNvSpPr>
          <p:nvPr>
            <p:ph type="ftr" sz="quarter" idx="3"/>
          </p:nvPr>
        </p:nvSpPr>
        <p:spPr/>
        <p:txBody>
          <a:bodyPr/>
          <a:lstStyle/>
          <a:p>
            <a:pPr>
              <a:defRPr/>
            </a:pPr>
            <a:r>
              <a:rPr lang="fr-FR"/>
              <a:t>J. L. Barrow | Fermilab New Perspectives: QMC-STA GENIE Implementation</a:t>
            </a:r>
            <a:endParaRPr lang="en-US" b="1"/>
          </a:p>
        </p:txBody>
      </p:sp>
      <p:sp>
        <p:nvSpPr>
          <p:cNvPr id="6" name="Slide Number Placeholder 5">
            <a:extLst>
              <a:ext uri="{FF2B5EF4-FFF2-40B4-BE49-F238E27FC236}">
                <a16:creationId xmlns:a16="http://schemas.microsoft.com/office/drawing/2014/main" id="{6DC70DEA-A901-40B7-AE0E-8440FD039009}"/>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a:p>
        </p:txBody>
      </p:sp>
      <p:pic>
        <p:nvPicPr>
          <p:cNvPr id="8" name="Picture 7">
            <a:extLst>
              <a:ext uri="{FF2B5EF4-FFF2-40B4-BE49-F238E27FC236}">
                <a16:creationId xmlns:a16="http://schemas.microsoft.com/office/drawing/2014/main" id="{28A39066-703A-43C3-B229-8EC1CBDBC0CB}"/>
              </a:ext>
            </a:extLst>
          </p:cNvPr>
          <p:cNvPicPr>
            <a:picLocks noChangeAspect="1"/>
          </p:cNvPicPr>
          <p:nvPr/>
        </p:nvPicPr>
        <p:blipFill>
          <a:blip r:embed="rId3"/>
          <a:stretch>
            <a:fillRect/>
          </a:stretch>
        </p:blipFill>
        <p:spPr>
          <a:xfrm>
            <a:off x="2975156" y="333078"/>
            <a:ext cx="6168844" cy="4315340"/>
          </a:xfrm>
          <a:prstGeom prst="rect">
            <a:avLst/>
          </a:prstGeom>
        </p:spPr>
      </p:pic>
    </p:spTree>
    <p:extLst>
      <p:ext uri="{BB962C8B-B14F-4D97-AF65-F5344CB8AC3E}">
        <p14:creationId xmlns:p14="http://schemas.microsoft.com/office/powerpoint/2010/main" val="2087582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3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3149BC-B873-455A-98D2-0C853D17CBB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267B0D4A-95DB-4399-BD2A-63B4C9D7B53D}"/>
              </a:ext>
            </a:extLst>
          </p:cNvPr>
          <p:cNvSpPr>
            <a:spLocks noGrp="1"/>
          </p:cNvSpPr>
          <p:nvPr>
            <p:ph type="body" sz="quarter" idx="11"/>
          </p:nvPr>
        </p:nvSpPr>
        <p:spPr/>
        <p:txBody>
          <a:bodyPr/>
          <a:lstStyle/>
          <a:p>
            <a:r>
              <a:rPr lang="en-US"/>
              <a:t>Backup Slides</a:t>
            </a:r>
          </a:p>
        </p:txBody>
      </p:sp>
    </p:spTree>
    <p:extLst>
      <p:ext uri="{BB962C8B-B14F-4D97-AF65-F5344CB8AC3E}">
        <p14:creationId xmlns:p14="http://schemas.microsoft.com/office/powerpoint/2010/main" val="2734586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F2C519FD-DB6E-4DB0-8BB8-8BAF1E4A1F5C}"/>
              </a:ext>
            </a:extLst>
          </p:cNvPr>
          <p:cNvPicPr>
            <a:picLocks noChangeAspect="1"/>
          </p:cNvPicPr>
          <p:nvPr/>
        </p:nvPicPr>
        <p:blipFill>
          <a:blip r:embed="rId3"/>
          <a:stretch>
            <a:fillRect/>
          </a:stretch>
        </p:blipFill>
        <p:spPr>
          <a:xfrm>
            <a:off x="1379564" y="214313"/>
            <a:ext cx="6384872" cy="4512754"/>
          </a:xfrm>
          <a:prstGeom prst="rect">
            <a:avLst/>
          </a:prstGeom>
        </p:spPr>
      </p:pic>
      <p:sp>
        <p:nvSpPr>
          <p:cNvPr id="12" name="Date Placeholder 3">
            <a:extLst>
              <a:ext uri="{FF2B5EF4-FFF2-40B4-BE49-F238E27FC236}">
                <a16:creationId xmlns:a16="http://schemas.microsoft.com/office/drawing/2014/main" id="{0792DC52-2C8A-4405-88A5-3C01BE88F60F}"/>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3" name="Footer Placeholder 4">
            <a:extLst>
              <a:ext uri="{FF2B5EF4-FFF2-40B4-BE49-F238E27FC236}">
                <a16:creationId xmlns:a16="http://schemas.microsoft.com/office/drawing/2014/main" id="{B54F25BA-238F-4449-9A2A-6F28ABD43052}"/>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4" name="Slide Number Placeholder 5">
            <a:extLst>
              <a:ext uri="{FF2B5EF4-FFF2-40B4-BE49-F238E27FC236}">
                <a16:creationId xmlns:a16="http://schemas.microsoft.com/office/drawing/2014/main" id="{58A312AC-21D9-4DB7-AAD1-2B3F282BE550}"/>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16</a:t>
            </a:fld>
            <a:endParaRPr lang="en-US"/>
          </a:p>
        </p:txBody>
      </p:sp>
      <p:sp>
        <p:nvSpPr>
          <p:cNvPr id="20" name="Title 19">
            <a:extLst>
              <a:ext uri="{FF2B5EF4-FFF2-40B4-BE49-F238E27FC236}">
                <a16:creationId xmlns:a16="http://schemas.microsoft.com/office/drawing/2014/main" id="{59E482E8-DACB-45EF-BFE4-77EF9AE5C019}"/>
              </a:ext>
            </a:extLst>
          </p:cNvPr>
          <p:cNvSpPr>
            <a:spLocks noGrp="1"/>
          </p:cNvSpPr>
          <p:nvPr>
            <p:ph type="title"/>
          </p:nvPr>
        </p:nvSpPr>
        <p:spPr>
          <a:xfrm>
            <a:off x="228600" y="140856"/>
            <a:ext cx="8686800" cy="320908"/>
          </a:xfrm>
        </p:spPr>
        <p:txBody>
          <a:bodyPr/>
          <a:lstStyle/>
          <a:p>
            <a:r>
              <a:rPr lang="en-US"/>
              <a:t>Neutrinos in the Standard Model</a:t>
            </a:r>
          </a:p>
        </p:txBody>
      </p:sp>
    </p:spTree>
    <p:extLst>
      <p:ext uri="{BB962C8B-B14F-4D97-AF65-F5344CB8AC3E}">
        <p14:creationId xmlns:p14="http://schemas.microsoft.com/office/powerpoint/2010/main" val="502563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0792DC52-2C8A-4405-88A5-3C01BE88F60F}"/>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3" name="Footer Placeholder 4">
            <a:extLst>
              <a:ext uri="{FF2B5EF4-FFF2-40B4-BE49-F238E27FC236}">
                <a16:creationId xmlns:a16="http://schemas.microsoft.com/office/drawing/2014/main" id="{B54F25BA-238F-4449-9A2A-6F28ABD43052}"/>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4" name="Slide Number Placeholder 5">
            <a:extLst>
              <a:ext uri="{FF2B5EF4-FFF2-40B4-BE49-F238E27FC236}">
                <a16:creationId xmlns:a16="http://schemas.microsoft.com/office/drawing/2014/main" id="{58A312AC-21D9-4DB7-AAD1-2B3F282BE550}"/>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17</a:t>
            </a:fld>
            <a:endParaRPr lang="en-US"/>
          </a:p>
        </p:txBody>
      </p:sp>
      <p:sp>
        <p:nvSpPr>
          <p:cNvPr id="20" name="Title 19">
            <a:extLst>
              <a:ext uri="{FF2B5EF4-FFF2-40B4-BE49-F238E27FC236}">
                <a16:creationId xmlns:a16="http://schemas.microsoft.com/office/drawing/2014/main" id="{59E482E8-DACB-45EF-BFE4-77EF9AE5C019}"/>
              </a:ext>
            </a:extLst>
          </p:cNvPr>
          <p:cNvSpPr>
            <a:spLocks noGrp="1"/>
          </p:cNvSpPr>
          <p:nvPr>
            <p:ph type="title"/>
          </p:nvPr>
        </p:nvSpPr>
        <p:spPr>
          <a:xfrm>
            <a:off x="187836" y="132064"/>
            <a:ext cx="8686800" cy="320908"/>
          </a:xfrm>
        </p:spPr>
        <p:txBody>
          <a:bodyPr/>
          <a:lstStyle/>
          <a:p>
            <a:r>
              <a:rPr lang="en-US"/>
              <a:t>Neutrino Oscillations</a:t>
            </a:r>
          </a:p>
        </p:txBody>
      </p:sp>
      <p:pic>
        <p:nvPicPr>
          <p:cNvPr id="4" name="Picture 4" descr="A screenshot of a cell phone&#10;&#10;Description generated with very high confidence">
            <a:extLst>
              <a:ext uri="{FF2B5EF4-FFF2-40B4-BE49-F238E27FC236}">
                <a16:creationId xmlns:a16="http://schemas.microsoft.com/office/drawing/2014/main" id="{358E9AE9-E2D3-4983-AC73-7D68539F04F1}"/>
              </a:ext>
            </a:extLst>
          </p:cNvPr>
          <p:cNvPicPr>
            <a:picLocks noChangeAspect="1"/>
          </p:cNvPicPr>
          <p:nvPr/>
        </p:nvPicPr>
        <p:blipFill>
          <a:blip r:embed="rId3"/>
          <a:stretch>
            <a:fillRect/>
          </a:stretch>
        </p:blipFill>
        <p:spPr>
          <a:xfrm>
            <a:off x="5074761" y="1844845"/>
            <a:ext cx="4133983" cy="2636775"/>
          </a:xfrm>
          <a:prstGeom prst="rect">
            <a:avLst/>
          </a:prstGeom>
        </p:spPr>
      </p:pic>
      <p:sp>
        <p:nvSpPr>
          <p:cNvPr id="3" name="Content Placeholder 7">
            <a:extLst>
              <a:ext uri="{FF2B5EF4-FFF2-40B4-BE49-F238E27FC236}">
                <a16:creationId xmlns:a16="http://schemas.microsoft.com/office/drawing/2014/main" id="{9A56C7AF-A648-4AF6-807D-5C430E45EF65}"/>
              </a:ext>
            </a:extLst>
          </p:cNvPr>
          <p:cNvSpPr>
            <a:spLocks noGrp="1"/>
          </p:cNvSpPr>
          <p:nvPr>
            <p:ph idx="1"/>
          </p:nvPr>
        </p:nvSpPr>
        <p:spPr>
          <a:xfrm>
            <a:off x="165495" y="526618"/>
            <a:ext cx="4528139" cy="4082271"/>
          </a:xfrm>
        </p:spPr>
        <p:txBody>
          <a:bodyPr lIns="0" tIns="0" rIns="0" bIns="0" anchor="t"/>
          <a:lstStyle/>
          <a:p>
            <a:pPr marL="229870" indent="-229870"/>
            <a:r>
              <a:rPr lang="en-US">
                <a:solidFill>
                  <a:schemeClr val="accent6">
                    <a:lumMod val="50000"/>
                  </a:schemeClr>
                </a:solidFill>
              </a:rPr>
              <a:t>Compelling evidence from solar and atmospheric neutrino experiments</a:t>
            </a:r>
          </a:p>
          <a:p>
            <a:pPr marL="229870" indent="-229870"/>
            <a:r>
              <a:rPr lang="en-US">
                <a:solidFill>
                  <a:schemeClr val="accent6">
                    <a:lumMod val="50000"/>
                  </a:schemeClr>
                </a:solidFill>
              </a:rPr>
              <a:t>The 3 known neutrino flavors represent mixtures of at least 3 mass states</a:t>
            </a:r>
          </a:p>
          <a:p>
            <a:pPr marL="512445" lvl="1" indent="-229870"/>
            <a:r>
              <a:rPr lang="en-US">
                <a:solidFill>
                  <a:schemeClr val="accent6">
                    <a:lumMod val="50000"/>
                  </a:schemeClr>
                </a:solidFill>
                <a:ea typeface="ＭＳ Ｐゴシック"/>
              </a:rPr>
              <a:t>3-flavor model parameterized by the Pontecorvo-Maki-Nakagawa-Sakata (PMNS) matrix</a:t>
            </a:r>
            <a:endParaRPr lang="en-US">
              <a:solidFill>
                <a:schemeClr val="accent6">
                  <a:lumMod val="50000"/>
                </a:schemeClr>
              </a:solidFill>
            </a:endParaRPr>
          </a:p>
          <a:p>
            <a:pPr marL="229870" indent="-229870"/>
            <a:r>
              <a:rPr lang="en-US">
                <a:solidFill>
                  <a:schemeClr val="accent6">
                    <a:lumMod val="50000"/>
                  </a:schemeClr>
                </a:solidFill>
                <a:ea typeface="ＭＳ Ｐゴシック"/>
              </a:rPr>
              <a:t>Key questions remain:</a:t>
            </a:r>
          </a:p>
          <a:p>
            <a:pPr marL="512445" lvl="1" indent="-229870"/>
            <a:r>
              <a:rPr lang="en-US">
                <a:solidFill>
                  <a:schemeClr val="accent6">
                    <a:lumMod val="50000"/>
                  </a:schemeClr>
                </a:solidFill>
                <a:ea typeface="ＭＳ Ｐゴシック"/>
              </a:rPr>
              <a:t>Do neutrinos and antineutrinos oscillate differently? (</a:t>
            </a:r>
            <a:r>
              <a:rPr lang="en-US" b="1">
                <a:solidFill>
                  <a:schemeClr val="accent6">
                    <a:lumMod val="50000"/>
                  </a:schemeClr>
                </a:solidFill>
                <a:ea typeface="ＭＳ Ｐゴシック"/>
              </a:rPr>
              <a:t>CP violation</a:t>
            </a:r>
            <a:r>
              <a:rPr lang="en-US">
                <a:solidFill>
                  <a:schemeClr val="accent6">
                    <a:lumMod val="50000"/>
                  </a:schemeClr>
                </a:solidFill>
                <a:ea typeface="ＭＳ Ｐゴシック"/>
              </a:rPr>
              <a:t>)</a:t>
            </a:r>
          </a:p>
          <a:p>
            <a:pPr marL="512445" lvl="1" indent="-229870"/>
            <a:r>
              <a:rPr lang="en-US">
                <a:solidFill>
                  <a:schemeClr val="accent6">
                    <a:lumMod val="50000"/>
                  </a:schemeClr>
                </a:solidFill>
                <a:ea typeface="ＭＳ Ｐゴシック"/>
              </a:rPr>
              <a:t>Is v3 the heaviest or lightest of the known mass states? (</a:t>
            </a:r>
            <a:r>
              <a:rPr lang="en-US" b="1">
                <a:solidFill>
                  <a:schemeClr val="accent6">
                    <a:lumMod val="50000"/>
                  </a:schemeClr>
                </a:solidFill>
                <a:ea typeface="ＭＳ Ｐゴシック"/>
              </a:rPr>
              <a:t>Mass ordering</a:t>
            </a:r>
            <a:r>
              <a:rPr lang="en-US">
                <a:solidFill>
                  <a:schemeClr val="accent6">
                    <a:lumMod val="50000"/>
                  </a:schemeClr>
                </a:solidFill>
                <a:ea typeface="ＭＳ Ｐゴシック"/>
              </a:rPr>
              <a:t>)</a:t>
            </a:r>
          </a:p>
          <a:p>
            <a:pPr marL="512445" lvl="1" indent="-229870"/>
            <a:r>
              <a:rPr lang="en-US">
                <a:solidFill>
                  <a:schemeClr val="accent6">
                    <a:lumMod val="50000"/>
                  </a:schemeClr>
                </a:solidFill>
                <a:ea typeface="ＭＳ Ｐゴシック"/>
              </a:rPr>
              <a:t>Is the 3-flavor model sufficient to describe nature? (</a:t>
            </a:r>
            <a:r>
              <a:rPr lang="en-US" b="1">
                <a:solidFill>
                  <a:schemeClr val="accent6">
                    <a:lumMod val="50000"/>
                  </a:schemeClr>
                </a:solidFill>
                <a:ea typeface="ＭＳ Ｐゴシック"/>
              </a:rPr>
              <a:t>Sterile neutrinos</a:t>
            </a:r>
            <a:r>
              <a:rPr lang="en-US">
                <a:solidFill>
                  <a:schemeClr val="accent6">
                    <a:lumMod val="50000"/>
                  </a:schemeClr>
                </a:solidFill>
                <a:ea typeface="ＭＳ Ｐゴシック"/>
              </a:rPr>
              <a:t>)</a:t>
            </a:r>
          </a:p>
          <a:p>
            <a:pPr marL="512445" lvl="1" indent="-229870"/>
            <a:endParaRPr lang="en-US">
              <a:solidFill>
                <a:schemeClr val="accent6">
                  <a:lumMod val="50000"/>
                </a:schemeClr>
              </a:solidFill>
              <a:ea typeface="ＭＳ Ｐゴシック"/>
            </a:endParaRPr>
          </a:p>
          <a:p>
            <a:pPr marL="512445" lvl="1" indent="-229870"/>
            <a:endParaRPr lang="en-US">
              <a:solidFill>
                <a:schemeClr val="accent6">
                  <a:lumMod val="50000"/>
                </a:schemeClr>
              </a:solidFill>
              <a:ea typeface="ＭＳ Ｐゴシック"/>
            </a:endParaRPr>
          </a:p>
          <a:p>
            <a:pPr marL="229870" indent="-229870"/>
            <a:endParaRPr lang="en-US">
              <a:solidFill>
                <a:schemeClr val="accent6">
                  <a:lumMod val="50000"/>
                </a:schemeClr>
              </a:solidFill>
            </a:endParaRPr>
          </a:p>
        </p:txBody>
      </p:sp>
      <p:pic>
        <p:nvPicPr>
          <p:cNvPr id="5" name="Picture 5" descr="A drawing of a person&#10;&#10;Description generated with high confidence">
            <a:extLst>
              <a:ext uri="{FF2B5EF4-FFF2-40B4-BE49-F238E27FC236}">
                <a16:creationId xmlns:a16="http://schemas.microsoft.com/office/drawing/2014/main" id="{3BB42CA3-D756-4996-85A4-CFF107315D8F}"/>
              </a:ext>
            </a:extLst>
          </p:cNvPr>
          <p:cNvPicPr>
            <a:picLocks noChangeAspect="1"/>
          </p:cNvPicPr>
          <p:nvPr/>
        </p:nvPicPr>
        <p:blipFill>
          <a:blip r:embed="rId4"/>
          <a:stretch>
            <a:fillRect/>
          </a:stretch>
        </p:blipFill>
        <p:spPr>
          <a:xfrm>
            <a:off x="5574323" y="526691"/>
            <a:ext cx="2743200" cy="1124712"/>
          </a:xfrm>
          <a:prstGeom prst="rect">
            <a:avLst/>
          </a:prstGeom>
        </p:spPr>
      </p:pic>
    </p:spTree>
    <p:extLst>
      <p:ext uri="{BB962C8B-B14F-4D97-AF65-F5344CB8AC3E}">
        <p14:creationId xmlns:p14="http://schemas.microsoft.com/office/powerpoint/2010/main" val="3612409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0792DC52-2C8A-4405-88A5-3C01BE88F60F}"/>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3" name="Footer Placeholder 4">
            <a:extLst>
              <a:ext uri="{FF2B5EF4-FFF2-40B4-BE49-F238E27FC236}">
                <a16:creationId xmlns:a16="http://schemas.microsoft.com/office/drawing/2014/main" id="{B54F25BA-238F-4449-9A2A-6F28ABD43052}"/>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4" name="Slide Number Placeholder 5">
            <a:extLst>
              <a:ext uri="{FF2B5EF4-FFF2-40B4-BE49-F238E27FC236}">
                <a16:creationId xmlns:a16="http://schemas.microsoft.com/office/drawing/2014/main" id="{58A312AC-21D9-4DB7-AAD1-2B3F282BE550}"/>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18</a:t>
            </a:fld>
            <a:endParaRPr lang="en-US"/>
          </a:p>
        </p:txBody>
      </p:sp>
      <p:sp>
        <p:nvSpPr>
          <p:cNvPr id="20" name="Title 19">
            <a:extLst>
              <a:ext uri="{FF2B5EF4-FFF2-40B4-BE49-F238E27FC236}">
                <a16:creationId xmlns:a16="http://schemas.microsoft.com/office/drawing/2014/main" id="{59E482E8-DACB-45EF-BFE4-77EF9AE5C019}"/>
              </a:ext>
            </a:extLst>
          </p:cNvPr>
          <p:cNvSpPr>
            <a:spLocks noGrp="1"/>
          </p:cNvSpPr>
          <p:nvPr>
            <p:ph type="title"/>
          </p:nvPr>
        </p:nvSpPr>
        <p:spPr>
          <a:xfrm>
            <a:off x="196628" y="52933"/>
            <a:ext cx="8686800" cy="320908"/>
          </a:xfrm>
        </p:spPr>
        <p:txBody>
          <a:bodyPr/>
          <a:lstStyle/>
          <a:p>
            <a:r>
              <a:rPr lang="en-US"/>
              <a:t>Neutrino Oscillations</a:t>
            </a:r>
          </a:p>
        </p:txBody>
      </p:sp>
      <p:sp>
        <p:nvSpPr>
          <p:cNvPr id="3" name="Content Placeholder 7">
            <a:extLst>
              <a:ext uri="{FF2B5EF4-FFF2-40B4-BE49-F238E27FC236}">
                <a16:creationId xmlns:a16="http://schemas.microsoft.com/office/drawing/2014/main" id="{9A56C7AF-A648-4AF6-807D-5C430E45EF65}"/>
              </a:ext>
            </a:extLst>
          </p:cNvPr>
          <p:cNvSpPr>
            <a:spLocks noGrp="1"/>
          </p:cNvSpPr>
          <p:nvPr>
            <p:ph idx="1"/>
          </p:nvPr>
        </p:nvSpPr>
        <p:spPr>
          <a:xfrm>
            <a:off x="165495" y="526618"/>
            <a:ext cx="4528139" cy="4082271"/>
          </a:xfrm>
        </p:spPr>
        <p:txBody>
          <a:bodyPr lIns="0" tIns="0" rIns="0" bIns="0" anchor="t"/>
          <a:lstStyle/>
          <a:p>
            <a:pPr marL="229870" indent="-229870"/>
            <a:r>
              <a:rPr lang="en-US">
                <a:solidFill>
                  <a:schemeClr val="accent6">
                    <a:lumMod val="50000"/>
                  </a:schemeClr>
                </a:solidFill>
              </a:rPr>
              <a:t>Compelling evidence from solar and atmospheric neutrino experiments</a:t>
            </a:r>
          </a:p>
          <a:p>
            <a:pPr marL="229870" indent="-229870"/>
            <a:r>
              <a:rPr lang="en-US">
                <a:solidFill>
                  <a:schemeClr val="accent6">
                    <a:lumMod val="50000"/>
                  </a:schemeClr>
                </a:solidFill>
              </a:rPr>
              <a:t>The 3 known neutrino flavors represent mixtures of at least 3 mass states</a:t>
            </a:r>
          </a:p>
          <a:p>
            <a:pPr marL="512445" lvl="1" indent="-229870"/>
            <a:r>
              <a:rPr lang="en-US">
                <a:solidFill>
                  <a:schemeClr val="accent6">
                    <a:lumMod val="50000"/>
                  </a:schemeClr>
                </a:solidFill>
                <a:ea typeface="ＭＳ Ｐゴシック"/>
              </a:rPr>
              <a:t>3-flavor model parameterized by the Pontecorvo-Maki-Nakagawa-Sakata (PMNS) matrix</a:t>
            </a:r>
            <a:endParaRPr lang="en-US">
              <a:solidFill>
                <a:schemeClr val="accent6">
                  <a:lumMod val="50000"/>
                </a:schemeClr>
              </a:solidFill>
            </a:endParaRPr>
          </a:p>
          <a:p>
            <a:pPr marL="229870" indent="-229870"/>
            <a:r>
              <a:rPr lang="en-US">
                <a:solidFill>
                  <a:schemeClr val="accent6">
                    <a:lumMod val="50000"/>
                  </a:schemeClr>
                </a:solidFill>
                <a:ea typeface="ＭＳ Ｐゴシック"/>
              </a:rPr>
              <a:t>Key questions remain:</a:t>
            </a:r>
          </a:p>
          <a:p>
            <a:pPr marL="512445" lvl="1" indent="-229870"/>
            <a:r>
              <a:rPr lang="en-US">
                <a:solidFill>
                  <a:schemeClr val="accent6">
                    <a:lumMod val="50000"/>
                  </a:schemeClr>
                </a:solidFill>
                <a:ea typeface="ＭＳ Ｐゴシック"/>
              </a:rPr>
              <a:t>Do neutrinos and antineutrinos oscillate differently? (</a:t>
            </a:r>
            <a:r>
              <a:rPr lang="en-US" b="1">
                <a:solidFill>
                  <a:schemeClr val="accent6">
                    <a:lumMod val="50000"/>
                  </a:schemeClr>
                </a:solidFill>
                <a:ea typeface="ＭＳ Ｐゴシック"/>
              </a:rPr>
              <a:t>CP violation</a:t>
            </a:r>
            <a:r>
              <a:rPr lang="en-US">
                <a:solidFill>
                  <a:schemeClr val="accent6">
                    <a:lumMod val="50000"/>
                  </a:schemeClr>
                </a:solidFill>
                <a:ea typeface="ＭＳ Ｐゴシック"/>
              </a:rPr>
              <a:t>)</a:t>
            </a:r>
          </a:p>
          <a:p>
            <a:pPr marL="512445" lvl="1" indent="-229870"/>
            <a:r>
              <a:rPr lang="en-US">
                <a:solidFill>
                  <a:schemeClr val="accent6">
                    <a:lumMod val="50000"/>
                  </a:schemeClr>
                </a:solidFill>
                <a:ea typeface="ＭＳ Ｐゴシック"/>
              </a:rPr>
              <a:t>Is v3 the heaviest or lightest of the known mass states? (</a:t>
            </a:r>
            <a:r>
              <a:rPr lang="en-US" b="1">
                <a:solidFill>
                  <a:schemeClr val="accent6">
                    <a:lumMod val="50000"/>
                  </a:schemeClr>
                </a:solidFill>
                <a:ea typeface="ＭＳ Ｐゴシック"/>
              </a:rPr>
              <a:t>Mass ordering</a:t>
            </a:r>
            <a:r>
              <a:rPr lang="en-US">
                <a:solidFill>
                  <a:schemeClr val="accent6">
                    <a:lumMod val="50000"/>
                  </a:schemeClr>
                </a:solidFill>
                <a:ea typeface="ＭＳ Ｐゴシック"/>
              </a:rPr>
              <a:t>)</a:t>
            </a:r>
          </a:p>
          <a:p>
            <a:pPr marL="512445" lvl="1" indent="-229870"/>
            <a:r>
              <a:rPr lang="en-US">
                <a:solidFill>
                  <a:schemeClr val="accent6">
                    <a:lumMod val="50000"/>
                  </a:schemeClr>
                </a:solidFill>
                <a:ea typeface="ＭＳ Ｐゴシック"/>
              </a:rPr>
              <a:t>Is the 3-flavor model sufficient to describe nature? (</a:t>
            </a:r>
            <a:r>
              <a:rPr lang="en-US" b="1">
                <a:solidFill>
                  <a:schemeClr val="accent6">
                    <a:lumMod val="50000"/>
                  </a:schemeClr>
                </a:solidFill>
                <a:ea typeface="ＭＳ Ｐゴシック"/>
              </a:rPr>
              <a:t>Sterile neutrinos</a:t>
            </a:r>
            <a:r>
              <a:rPr lang="en-US">
                <a:solidFill>
                  <a:schemeClr val="accent6">
                    <a:lumMod val="50000"/>
                  </a:schemeClr>
                </a:solidFill>
                <a:ea typeface="ＭＳ Ｐゴシック"/>
              </a:rPr>
              <a:t>)</a:t>
            </a:r>
          </a:p>
          <a:p>
            <a:pPr marL="512445" lvl="1" indent="-229870"/>
            <a:endParaRPr lang="en-US">
              <a:solidFill>
                <a:schemeClr val="accent6">
                  <a:lumMod val="50000"/>
                </a:schemeClr>
              </a:solidFill>
              <a:ea typeface="ＭＳ Ｐゴシック"/>
            </a:endParaRPr>
          </a:p>
          <a:p>
            <a:pPr marL="512445" lvl="1" indent="-229870"/>
            <a:endParaRPr lang="en-US">
              <a:solidFill>
                <a:schemeClr val="accent6">
                  <a:lumMod val="50000"/>
                </a:schemeClr>
              </a:solidFill>
              <a:ea typeface="ＭＳ Ｐゴシック"/>
            </a:endParaRPr>
          </a:p>
          <a:p>
            <a:pPr marL="229870" indent="-229870"/>
            <a:endParaRPr lang="en-US">
              <a:solidFill>
                <a:schemeClr val="accent6">
                  <a:lumMod val="50000"/>
                </a:schemeClr>
              </a:solidFill>
            </a:endParaRPr>
          </a:p>
        </p:txBody>
      </p:sp>
      <p:pic>
        <p:nvPicPr>
          <p:cNvPr id="2" name="Picture 5" descr="A picture containing text&#10;&#10;Description generated with very high confidence">
            <a:extLst>
              <a:ext uri="{FF2B5EF4-FFF2-40B4-BE49-F238E27FC236}">
                <a16:creationId xmlns:a16="http://schemas.microsoft.com/office/drawing/2014/main" id="{D1009EC5-22B6-480F-9FF0-2BB6DB87E062}"/>
              </a:ext>
            </a:extLst>
          </p:cNvPr>
          <p:cNvPicPr>
            <a:picLocks noChangeAspect="1"/>
          </p:cNvPicPr>
          <p:nvPr/>
        </p:nvPicPr>
        <p:blipFill>
          <a:blip r:embed="rId3"/>
          <a:stretch>
            <a:fillRect/>
          </a:stretch>
        </p:blipFill>
        <p:spPr>
          <a:xfrm>
            <a:off x="4695093" y="650537"/>
            <a:ext cx="3754315" cy="3702548"/>
          </a:xfrm>
          <a:prstGeom prst="rect">
            <a:avLst/>
          </a:prstGeom>
        </p:spPr>
      </p:pic>
      <p:sp>
        <p:nvSpPr>
          <p:cNvPr id="7" name="TextBox 6">
            <a:extLst>
              <a:ext uri="{FF2B5EF4-FFF2-40B4-BE49-F238E27FC236}">
                <a16:creationId xmlns:a16="http://schemas.microsoft.com/office/drawing/2014/main" id="{15B0F09E-8398-4BD4-AD91-569C2B415134}"/>
              </a:ext>
            </a:extLst>
          </p:cNvPr>
          <p:cNvSpPr txBox="1"/>
          <p:nvPr/>
        </p:nvSpPr>
        <p:spPr>
          <a:xfrm>
            <a:off x="5394481" y="508755"/>
            <a:ext cx="29789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rPr>
              <a:t>Strong evidence for 3 </a:t>
            </a:r>
            <a:r>
              <a:rPr lang="en-US" sz="1200" b="1">
                <a:latin typeface="Calibri"/>
              </a:rPr>
              <a:t>active</a:t>
            </a:r>
            <a:r>
              <a:rPr lang="en-US" sz="1200">
                <a:latin typeface="Calibri"/>
              </a:rPr>
              <a:t> neutrino flavors</a:t>
            </a:r>
          </a:p>
        </p:txBody>
      </p:sp>
    </p:spTree>
    <p:extLst>
      <p:ext uri="{BB962C8B-B14F-4D97-AF65-F5344CB8AC3E}">
        <p14:creationId xmlns:p14="http://schemas.microsoft.com/office/powerpoint/2010/main" val="1459228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0792DC52-2C8A-4405-88A5-3C01BE88F60F}"/>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3" name="Footer Placeholder 4">
            <a:extLst>
              <a:ext uri="{FF2B5EF4-FFF2-40B4-BE49-F238E27FC236}">
                <a16:creationId xmlns:a16="http://schemas.microsoft.com/office/drawing/2014/main" id="{B54F25BA-238F-4449-9A2A-6F28ABD43052}"/>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4" name="Slide Number Placeholder 5">
            <a:extLst>
              <a:ext uri="{FF2B5EF4-FFF2-40B4-BE49-F238E27FC236}">
                <a16:creationId xmlns:a16="http://schemas.microsoft.com/office/drawing/2014/main" id="{58A312AC-21D9-4DB7-AAD1-2B3F282BE550}"/>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19</a:t>
            </a:fld>
            <a:endParaRPr lang="en-US"/>
          </a:p>
        </p:txBody>
      </p:sp>
      <p:sp>
        <p:nvSpPr>
          <p:cNvPr id="20" name="Title 19">
            <a:extLst>
              <a:ext uri="{FF2B5EF4-FFF2-40B4-BE49-F238E27FC236}">
                <a16:creationId xmlns:a16="http://schemas.microsoft.com/office/drawing/2014/main" id="{59E482E8-DACB-45EF-BFE4-77EF9AE5C019}"/>
              </a:ext>
            </a:extLst>
          </p:cNvPr>
          <p:cNvSpPr>
            <a:spLocks noGrp="1"/>
          </p:cNvSpPr>
          <p:nvPr>
            <p:ph type="title"/>
          </p:nvPr>
        </p:nvSpPr>
        <p:spPr>
          <a:xfrm>
            <a:off x="504359" y="60926"/>
            <a:ext cx="8135283" cy="320908"/>
          </a:xfrm>
        </p:spPr>
        <p:txBody>
          <a:bodyPr/>
          <a:lstStyle/>
          <a:p>
            <a:r>
              <a:rPr lang="en-US" sz="1900"/>
              <a:t>Importance of neutrino cross sections for answering the big questions</a:t>
            </a:r>
          </a:p>
        </p:txBody>
      </p:sp>
      <p:sp>
        <p:nvSpPr>
          <p:cNvPr id="3" name="Content Placeholder 7">
            <a:extLst>
              <a:ext uri="{FF2B5EF4-FFF2-40B4-BE49-F238E27FC236}">
                <a16:creationId xmlns:a16="http://schemas.microsoft.com/office/drawing/2014/main" id="{9A56C7AF-A648-4AF6-807D-5C430E45EF65}"/>
              </a:ext>
            </a:extLst>
          </p:cNvPr>
          <p:cNvSpPr>
            <a:spLocks noGrp="1"/>
          </p:cNvSpPr>
          <p:nvPr>
            <p:ph idx="1"/>
          </p:nvPr>
        </p:nvSpPr>
        <p:spPr>
          <a:xfrm>
            <a:off x="165495" y="526618"/>
            <a:ext cx="4528139" cy="4082271"/>
          </a:xfrm>
        </p:spPr>
        <p:txBody>
          <a:bodyPr lIns="0" tIns="0" rIns="0" bIns="0" anchor="t"/>
          <a:lstStyle/>
          <a:p>
            <a:pPr marL="229870" indent="-229870"/>
            <a:endParaRPr lang="en-US">
              <a:solidFill>
                <a:schemeClr val="accent6">
                  <a:lumMod val="50000"/>
                </a:schemeClr>
              </a:solidFill>
              <a:ea typeface="ＭＳ Ｐゴシック"/>
            </a:endParaRPr>
          </a:p>
          <a:p>
            <a:pPr marL="229870" indent="-229870"/>
            <a:endParaRPr lang="en-US">
              <a:solidFill>
                <a:schemeClr val="accent6">
                  <a:lumMod val="50000"/>
                </a:schemeClr>
              </a:solidFill>
            </a:endParaRPr>
          </a:p>
        </p:txBody>
      </p:sp>
      <p:pic>
        <p:nvPicPr>
          <p:cNvPr id="2" name="Picture 4" descr="A screenshot of a cell phone&#10;&#10;Description generated with very high confidence">
            <a:extLst>
              <a:ext uri="{FF2B5EF4-FFF2-40B4-BE49-F238E27FC236}">
                <a16:creationId xmlns:a16="http://schemas.microsoft.com/office/drawing/2014/main" id="{FE917193-CD7A-4BB3-98CF-AEBF7607D337}"/>
              </a:ext>
            </a:extLst>
          </p:cNvPr>
          <p:cNvPicPr>
            <a:picLocks noChangeAspect="1"/>
          </p:cNvPicPr>
          <p:nvPr/>
        </p:nvPicPr>
        <p:blipFill>
          <a:blip r:embed="rId3"/>
          <a:stretch>
            <a:fillRect/>
          </a:stretch>
        </p:blipFill>
        <p:spPr>
          <a:xfrm>
            <a:off x="1134208" y="438973"/>
            <a:ext cx="6811640" cy="4201610"/>
          </a:xfrm>
          <a:prstGeom prst="rect">
            <a:avLst/>
          </a:prstGeom>
        </p:spPr>
      </p:pic>
    </p:spTree>
    <p:extLst>
      <p:ext uri="{BB962C8B-B14F-4D97-AF65-F5344CB8AC3E}">
        <p14:creationId xmlns:p14="http://schemas.microsoft.com/office/powerpoint/2010/main" val="4263332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6BACE0-58FF-4E82-BA0C-9C43B5FDB448}"/>
              </a:ext>
            </a:extLst>
          </p:cNvPr>
          <p:cNvPicPr>
            <a:picLocks noChangeAspect="1"/>
          </p:cNvPicPr>
          <p:nvPr/>
        </p:nvPicPr>
        <p:blipFill>
          <a:blip r:embed="rId2"/>
          <a:stretch>
            <a:fillRect/>
          </a:stretch>
        </p:blipFill>
        <p:spPr>
          <a:xfrm>
            <a:off x="6368335" y="2722620"/>
            <a:ext cx="2775665" cy="1967183"/>
          </a:xfrm>
          <a:prstGeom prst="rect">
            <a:avLst/>
          </a:prstGeom>
        </p:spPr>
      </p:pic>
      <p:pic>
        <p:nvPicPr>
          <p:cNvPr id="5" name="Picture 4">
            <a:extLst>
              <a:ext uri="{FF2B5EF4-FFF2-40B4-BE49-F238E27FC236}">
                <a16:creationId xmlns:a16="http://schemas.microsoft.com/office/drawing/2014/main" id="{1C0D648F-25AC-4404-AD00-8A8BD901AC76}"/>
              </a:ext>
            </a:extLst>
          </p:cNvPr>
          <p:cNvPicPr>
            <a:picLocks noChangeAspect="1"/>
          </p:cNvPicPr>
          <p:nvPr/>
        </p:nvPicPr>
        <p:blipFill rotWithShape="1">
          <a:blip r:embed="rId3"/>
          <a:srcRect l="16504"/>
          <a:stretch/>
        </p:blipFill>
        <p:spPr>
          <a:xfrm>
            <a:off x="6368335" y="678286"/>
            <a:ext cx="2775665" cy="2040831"/>
          </a:xfrm>
          <a:prstGeom prst="rect">
            <a:avLst/>
          </a:prstGeom>
        </p:spPr>
      </p:pic>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25DDCC1-7037-4B8C-83F4-FE4C91CEE5F5}"/>
                  </a:ext>
                </a:extLst>
              </p:cNvPr>
              <p:cNvSpPr>
                <a:spLocks noGrp="1"/>
              </p:cNvSpPr>
              <p:nvPr>
                <p:ph idx="1"/>
              </p:nvPr>
            </p:nvSpPr>
            <p:spPr>
              <a:xfrm>
                <a:off x="52751" y="534531"/>
                <a:ext cx="6365631" cy="4090224"/>
              </a:xfrm>
            </p:spPr>
            <p:txBody>
              <a:bodyPr/>
              <a:lstStyle/>
              <a:p>
                <a:r>
                  <a:rPr lang="en-US" sz="1600" dirty="0"/>
                  <a:t>The nuclear response in a mode </a:t>
                </a:r>
                <a14:m>
                  <m:oMath xmlns:m="http://schemas.openxmlformats.org/officeDocument/2006/math">
                    <m:r>
                      <a:rPr lang="en-US" sz="1600" b="0" i="1" smtClean="0">
                        <a:latin typeface="Cambria Math" panose="02040503050406030204" pitchFamily="18" charset="0"/>
                      </a:rPr>
                      <m:t>𝛼</m:t>
                    </m:r>
                  </m:oMath>
                </a14:m>
                <a:r>
                  <a:rPr lang="en-US" sz="1600" dirty="0"/>
                  <a:t> can be expanded to include two-body terms </a:t>
                </a:r>
                <a:r>
                  <a:rPr lang="en-US" sz="1600" b="1" dirty="0"/>
                  <a:t>for short times</a:t>
                </a:r>
                <a:r>
                  <a:rPr lang="en-US" sz="1600" dirty="0"/>
                  <a:t>, where</a:t>
                </a:r>
                <a:endParaRPr lang="en-US" sz="140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𝑒</m:t>
                          </m:r>
                        </m:e>
                        <m:sup>
                          <m:r>
                            <a:rPr lang="en-US" sz="1400" i="1">
                              <a:latin typeface="Cambria Math" panose="02040503050406030204" pitchFamily="18" charset="0"/>
                              <a:ea typeface="Cambria Math" panose="02040503050406030204" pitchFamily="18" charset="0"/>
                            </a:rPr>
                            <m:t>𝑖</m:t>
                          </m:r>
                          <m:d>
                            <m:dPr>
                              <m:ctrlPr>
                                <a:rPr lang="en-US" sz="1400" i="1">
                                  <a:latin typeface="Cambria Math" panose="02040503050406030204" pitchFamily="18" charset="0"/>
                                  <a:ea typeface="Cambria Math" panose="02040503050406030204" pitchFamily="18" charset="0"/>
                                </a:rPr>
                              </m:ctrlPr>
                            </m:dPr>
                            <m:e>
                              <m:acc>
                                <m:accPr>
                                  <m:chr m:val="̂"/>
                                  <m:ctrlPr>
                                    <a:rPr lang="en-US" sz="1400" i="1">
                                      <a:latin typeface="Cambria Math" panose="02040503050406030204" pitchFamily="18" charset="0"/>
                                      <a:ea typeface="Cambria Math" panose="02040503050406030204" pitchFamily="18" charset="0"/>
                                    </a:rPr>
                                  </m:ctrlPr>
                                </m:accPr>
                                <m:e>
                                  <m:r>
                                    <a:rPr lang="en-US" sz="1400" i="1">
                                      <a:latin typeface="Cambria Math" panose="02040503050406030204" pitchFamily="18" charset="0"/>
                                      <a:ea typeface="Cambria Math" panose="02040503050406030204" pitchFamily="18" charset="0"/>
                                    </a:rPr>
                                    <m:t>𝐻</m:t>
                                  </m:r>
                                </m:e>
                              </m:acc>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𝜔</m:t>
                              </m:r>
                            </m:e>
                          </m:d>
                          <m:r>
                            <a:rPr lang="en-US" sz="1400" i="1">
                              <a:latin typeface="Cambria Math" panose="02040503050406030204" pitchFamily="18" charset="0"/>
                              <a:ea typeface="Cambria Math" panose="02040503050406030204" pitchFamily="18" charset="0"/>
                            </a:rPr>
                            <m:t>𝑡</m:t>
                          </m:r>
                        </m:sup>
                      </m:sSup>
                      <m:r>
                        <a:rPr lang="en-US" sz="1400" b="0" i="1" smtClean="0">
                          <a:latin typeface="Cambria Math" panose="02040503050406030204" pitchFamily="18" charset="0"/>
                          <a:ea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𝑒</m:t>
                          </m:r>
                        </m:e>
                        <m:sup>
                          <m:r>
                            <a:rPr lang="en-US" sz="1400" b="0" i="1" smtClean="0">
                              <a:latin typeface="Cambria Math" panose="02040503050406030204" pitchFamily="18" charset="0"/>
                            </a:rPr>
                            <m:t>𝑖</m:t>
                          </m:r>
                          <m:d>
                            <m:dPr>
                              <m:ctrlPr>
                                <a:rPr lang="en-US" sz="1400" b="0" i="1" smtClean="0">
                                  <a:latin typeface="Cambria Math" panose="02040503050406030204" pitchFamily="18" charset="0"/>
                                </a:rPr>
                              </m:ctrlPr>
                            </m:dPr>
                            <m:e>
                              <m:nary>
                                <m:naryPr>
                                  <m:chr m:val="∑"/>
                                  <m:supHide m:val="on"/>
                                  <m:ctrlPr>
                                    <a:rPr lang="en-US" sz="1400" i="1" dirty="0">
                                      <a:latin typeface="Cambria Math" panose="02040503050406030204" pitchFamily="18" charset="0"/>
                                    </a:rPr>
                                  </m:ctrlPr>
                                </m:naryPr>
                                <m:sub>
                                  <m:r>
                                    <m:rPr>
                                      <m:brk m:alnAt="7"/>
                                    </m:rPr>
                                    <a:rPr lang="en-US" sz="1400" i="1" dirty="0">
                                      <a:latin typeface="Cambria Math" panose="02040503050406030204" pitchFamily="18" charset="0"/>
                                    </a:rPr>
                                    <m:t>𝑖</m:t>
                                  </m:r>
                                </m:sub>
                                <m:sup/>
                                <m:e>
                                  <m:sSub>
                                    <m:sSubPr>
                                      <m:ctrlPr>
                                        <a:rPr lang="en-US" sz="1400" i="1" dirty="0">
                                          <a:latin typeface="Cambria Math" panose="02040503050406030204" pitchFamily="18" charset="0"/>
                                        </a:rPr>
                                      </m:ctrlPr>
                                    </m:sSubPr>
                                    <m:e>
                                      <m:r>
                                        <a:rPr lang="en-US" sz="1400" i="1" dirty="0">
                                          <a:latin typeface="Cambria Math" panose="02040503050406030204" pitchFamily="18" charset="0"/>
                                        </a:rPr>
                                        <m:t>𝑡</m:t>
                                      </m:r>
                                    </m:e>
                                    <m:sub>
                                      <m:r>
                                        <a:rPr lang="en-US" sz="1400" i="1" dirty="0">
                                          <a:latin typeface="Cambria Math" panose="02040503050406030204" pitchFamily="18" charset="0"/>
                                        </a:rPr>
                                        <m:t>𝑖</m:t>
                                      </m:r>
                                    </m:sub>
                                  </m:sSub>
                                </m:e>
                              </m:nary>
                              <m:r>
                                <a:rPr lang="en-US" sz="1400" i="1" dirty="0">
                                  <a:latin typeface="Cambria Math" panose="02040503050406030204" pitchFamily="18" charset="0"/>
                                </a:rPr>
                                <m:t>+</m:t>
                              </m:r>
                              <m:nary>
                                <m:naryPr>
                                  <m:chr m:val="∑"/>
                                  <m:supHide m:val="on"/>
                                  <m:ctrlPr>
                                    <a:rPr lang="en-US" sz="1400" i="1" dirty="0">
                                      <a:latin typeface="Cambria Math" panose="02040503050406030204" pitchFamily="18" charset="0"/>
                                    </a:rPr>
                                  </m:ctrlPr>
                                </m:naryPr>
                                <m:sub>
                                  <m:r>
                                    <m:rPr>
                                      <m:brk m:alnAt="7"/>
                                    </m:rPr>
                                    <a:rPr lang="en-US" sz="1400" i="1" dirty="0">
                                      <a:latin typeface="Cambria Math" panose="02040503050406030204" pitchFamily="18" charset="0"/>
                                    </a:rPr>
                                    <m:t>𝑖</m:t>
                                  </m:r>
                                  <m:r>
                                    <a:rPr lang="en-US" sz="1400" i="1" dirty="0">
                                      <a:latin typeface="Cambria Math" panose="02040503050406030204" pitchFamily="18" charset="0"/>
                                    </a:rPr>
                                    <m:t>&lt;</m:t>
                                  </m:r>
                                  <m:r>
                                    <a:rPr lang="en-US" sz="1400" i="1" dirty="0">
                                      <a:latin typeface="Cambria Math" panose="02040503050406030204" pitchFamily="18" charset="0"/>
                                    </a:rPr>
                                    <m:t>𝑗</m:t>
                                  </m:r>
                                </m:sub>
                                <m:sup/>
                                <m:e>
                                  <m:sSub>
                                    <m:sSubPr>
                                      <m:ctrlPr>
                                        <a:rPr lang="en-US" sz="1400" i="1" dirty="0">
                                          <a:latin typeface="Cambria Math" panose="02040503050406030204" pitchFamily="18" charset="0"/>
                                        </a:rPr>
                                      </m:ctrlPr>
                                    </m:sSubPr>
                                    <m:e>
                                      <m:r>
                                        <a:rPr lang="en-US" sz="1400" i="1" dirty="0">
                                          <a:latin typeface="Cambria Math" panose="02040503050406030204" pitchFamily="18" charset="0"/>
                                        </a:rPr>
                                        <m:t>𝑣</m:t>
                                      </m:r>
                                    </m:e>
                                    <m:sub>
                                      <m:r>
                                        <a:rPr lang="en-US" sz="1400" i="1" dirty="0">
                                          <a:latin typeface="Cambria Math" panose="02040503050406030204" pitchFamily="18" charset="0"/>
                                        </a:rPr>
                                        <m:t>𝑖</m:t>
                                      </m:r>
                                      <m:r>
                                        <a:rPr lang="en-US" sz="1400" b="0" i="1" dirty="0" smtClean="0">
                                          <a:latin typeface="Cambria Math" panose="02040503050406030204" pitchFamily="18" charset="0"/>
                                        </a:rPr>
                                        <m:t>,</m:t>
                                      </m:r>
                                      <m:r>
                                        <a:rPr lang="en-US" sz="1400" i="1" dirty="0">
                                          <a:latin typeface="Cambria Math" panose="02040503050406030204" pitchFamily="18" charset="0"/>
                                        </a:rPr>
                                        <m:t>𝑗</m:t>
                                      </m:r>
                                    </m:sub>
                                  </m:sSub>
                                </m:e>
                              </m:nary>
                              <m:r>
                                <a:rPr lang="en-US" sz="1400" b="0" i="1" dirty="0" smtClean="0">
                                  <a:latin typeface="Cambria Math" panose="02040503050406030204" pitchFamily="18" charset="0"/>
                                </a:rPr>
                                <m:t>−</m:t>
                              </m:r>
                              <m:r>
                                <a:rPr lang="en-US" sz="1400" b="0" i="1" dirty="0" smtClean="0">
                                  <a:latin typeface="Cambria Math" panose="02040503050406030204" pitchFamily="18" charset="0"/>
                                </a:rPr>
                                <m:t>𝜔</m:t>
                              </m:r>
                            </m:e>
                          </m:d>
                          <m:r>
                            <a:rPr lang="en-US" sz="1400" b="0" i="1" dirty="0" smtClean="0">
                              <a:latin typeface="Cambria Math" panose="02040503050406030204" pitchFamily="18" charset="0"/>
                            </a:rPr>
                            <m:t>𝑡</m:t>
                          </m:r>
                        </m:sup>
                      </m:sSup>
                      <m:r>
                        <a:rPr lang="en-US" sz="1400" b="0" i="1" smtClean="0">
                          <a:latin typeface="Cambria Math" panose="02040503050406030204" pitchFamily="18" charset="0"/>
                        </a:rPr>
                        <m:t>≈</m:t>
                      </m:r>
                      <m:nary>
                        <m:naryPr>
                          <m:chr m:val="∑"/>
                          <m:supHide m:val="on"/>
                          <m:ctrlPr>
                            <a:rPr lang="en-US" sz="1400" i="1" dirty="0">
                              <a:latin typeface="Cambria Math" panose="02040503050406030204" pitchFamily="18" charset="0"/>
                            </a:rPr>
                          </m:ctrlPr>
                        </m:naryPr>
                        <m:sub>
                          <m:r>
                            <m:rPr>
                              <m:brk m:alnAt="7"/>
                            </m:rPr>
                            <a:rPr lang="en-US" sz="1400" i="1" dirty="0">
                              <a:latin typeface="Cambria Math" panose="02040503050406030204" pitchFamily="18" charset="0"/>
                            </a:rPr>
                            <m:t>𝑖</m:t>
                          </m:r>
                        </m:sub>
                        <m:sup/>
                        <m:e>
                          <m:sSub>
                            <m:sSubPr>
                              <m:ctrlPr>
                                <a:rPr lang="en-US" sz="1400" i="1" dirty="0">
                                  <a:latin typeface="Cambria Math" panose="02040503050406030204" pitchFamily="18" charset="0"/>
                                </a:rPr>
                              </m:ctrlPr>
                            </m:sSubPr>
                            <m:e>
                              <m:r>
                                <a:rPr lang="en-US" sz="1400" i="1" dirty="0">
                                  <a:latin typeface="Cambria Math" panose="02040503050406030204" pitchFamily="18" charset="0"/>
                                </a:rPr>
                                <m:t>𝑡</m:t>
                              </m:r>
                            </m:e>
                            <m:sub>
                              <m:r>
                                <a:rPr lang="en-US" sz="1400" i="1" dirty="0">
                                  <a:latin typeface="Cambria Math" panose="02040503050406030204" pitchFamily="18" charset="0"/>
                                </a:rPr>
                                <m:t>𝑖</m:t>
                              </m:r>
                            </m:sub>
                          </m:sSub>
                        </m:e>
                      </m:nary>
                      <m:r>
                        <a:rPr lang="en-US" sz="1400" i="1" dirty="0">
                          <a:latin typeface="Cambria Math" panose="02040503050406030204" pitchFamily="18" charset="0"/>
                        </a:rPr>
                        <m:t>+</m:t>
                      </m:r>
                      <m:nary>
                        <m:naryPr>
                          <m:chr m:val="∑"/>
                          <m:supHide m:val="on"/>
                          <m:ctrlPr>
                            <a:rPr lang="en-US" sz="1400" i="1" dirty="0">
                              <a:latin typeface="Cambria Math" panose="02040503050406030204" pitchFamily="18" charset="0"/>
                            </a:rPr>
                          </m:ctrlPr>
                        </m:naryPr>
                        <m:sub>
                          <m:r>
                            <m:rPr>
                              <m:brk m:alnAt="7"/>
                            </m:rPr>
                            <a:rPr lang="en-US" sz="1400" i="1" dirty="0">
                              <a:latin typeface="Cambria Math" panose="02040503050406030204" pitchFamily="18" charset="0"/>
                            </a:rPr>
                            <m:t>𝑖</m:t>
                          </m:r>
                          <m:r>
                            <a:rPr lang="en-US" sz="1400" i="1" dirty="0">
                              <a:latin typeface="Cambria Math" panose="02040503050406030204" pitchFamily="18" charset="0"/>
                            </a:rPr>
                            <m:t>&lt;</m:t>
                          </m:r>
                          <m:r>
                            <a:rPr lang="en-US" sz="1400" i="1" dirty="0">
                              <a:latin typeface="Cambria Math" panose="02040503050406030204" pitchFamily="18" charset="0"/>
                            </a:rPr>
                            <m:t>𝑗</m:t>
                          </m:r>
                        </m:sub>
                        <m:sup/>
                        <m:e>
                          <m:sSub>
                            <m:sSubPr>
                              <m:ctrlPr>
                                <a:rPr lang="en-US" sz="1400" i="1" dirty="0">
                                  <a:latin typeface="Cambria Math" panose="02040503050406030204" pitchFamily="18" charset="0"/>
                                </a:rPr>
                              </m:ctrlPr>
                            </m:sSubPr>
                            <m:e>
                              <m:r>
                                <a:rPr lang="en-US" sz="1400" i="1" dirty="0">
                                  <a:latin typeface="Cambria Math" panose="02040503050406030204" pitchFamily="18" charset="0"/>
                                </a:rPr>
                                <m:t>𝑣</m:t>
                              </m:r>
                            </m:e>
                            <m:sub>
                              <m:r>
                                <a:rPr lang="en-US" sz="1400" i="1" dirty="0">
                                  <a:latin typeface="Cambria Math" panose="02040503050406030204" pitchFamily="18" charset="0"/>
                                </a:rPr>
                                <m:t>𝑖</m:t>
                              </m:r>
                              <m:r>
                                <a:rPr lang="en-US" sz="1400" b="0" i="1" dirty="0" smtClean="0">
                                  <a:latin typeface="Cambria Math" panose="02040503050406030204" pitchFamily="18" charset="0"/>
                                </a:rPr>
                                <m:t>,</m:t>
                              </m:r>
                              <m:r>
                                <a:rPr lang="en-US" sz="1400" i="1" dirty="0">
                                  <a:latin typeface="Cambria Math" panose="02040503050406030204" pitchFamily="18" charset="0"/>
                                </a:rPr>
                                <m:t>𝑗</m:t>
                              </m:r>
                            </m:sub>
                          </m:sSub>
                        </m:e>
                      </m:nary>
                      <m:r>
                        <a:rPr lang="en-US" sz="1400" b="0" i="1" dirty="0" smtClean="0">
                          <a:latin typeface="Cambria Math" panose="02040503050406030204" pitchFamily="18" charset="0"/>
                        </a:rPr>
                        <m:t>=</m:t>
                      </m:r>
                      <m:r>
                        <a:rPr lang="en-US" sz="1400" b="0" i="1" dirty="0" smtClean="0">
                          <a:latin typeface="Cambria Math" panose="02040503050406030204" pitchFamily="18" charset="0"/>
                        </a:rPr>
                        <m:t>𝑃</m:t>
                      </m:r>
                      <m:d>
                        <m:dPr>
                          <m:ctrlPr>
                            <a:rPr lang="en-US" sz="1400" b="0" i="1" dirty="0" smtClean="0">
                              <a:latin typeface="Cambria Math" panose="02040503050406030204" pitchFamily="18" charset="0"/>
                            </a:rPr>
                          </m:ctrlPr>
                        </m:dPr>
                        <m:e>
                          <m:r>
                            <a:rPr lang="en-US" sz="1400" b="0" i="1" dirty="0" smtClean="0">
                              <a:latin typeface="Cambria Math" panose="02040503050406030204" pitchFamily="18" charset="0"/>
                            </a:rPr>
                            <m:t>𝑡</m:t>
                          </m:r>
                        </m:e>
                      </m:d>
                    </m:oMath>
                  </m:oMathPara>
                </a14:m>
                <a:endParaRPr lang="en-US" sz="1600" dirty="0"/>
              </a:p>
              <a:p>
                <a:pPr marL="282575" lvl="1" indent="0">
                  <a:buNone/>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𝑅</m:t>
                          </m:r>
                        </m:e>
                        <m:sub>
                          <m:r>
                            <a:rPr lang="en-US" sz="1200" b="0" i="1" smtClean="0">
                              <a:latin typeface="Cambria Math" panose="02040503050406030204" pitchFamily="18" charset="0"/>
                            </a:rPr>
                            <m:t>𝛼</m:t>
                          </m:r>
                        </m:sub>
                      </m:sSub>
                      <m:d>
                        <m:dPr>
                          <m:ctrlPr>
                            <a:rPr lang="en-US" sz="1200" b="0" i="1" smtClean="0">
                              <a:latin typeface="Cambria Math" panose="02040503050406030204" pitchFamily="18" charset="0"/>
                            </a:rPr>
                          </m:ctrlPr>
                        </m:dPr>
                        <m:e>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𝑞</m:t>
                              </m:r>
                            </m:e>
                            <m:sup>
                              <m:r>
                                <a:rPr lang="en-US" sz="1200" b="0" i="1" smtClean="0">
                                  <a:latin typeface="Cambria Math" panose="02040503050406030204" pitchFamily="18" charset="0"/>
                                </a:rPr>
                                <m:t>𝜇</m:t>
                              </m:r>
                            </m:sup>
                          </m:sSup>
                        </m:e>
                      </m:d>
                      <m:r>
                        <a:rPr lang="en-US" sz="1200" b="0" i="1" smtClean="0">
                          <a:latin typeface="Cambria Math" panose="02040503050406030204" pitchFamily="18" charset="0"/>
                        </a:rPr>
                        <m:t>=</m:t>
                      </m:r>
                      <m:nary>
                        <m:naryPr>
                          <m:limLoc m:val="undOvr"/>
                          <m:subHide m:val="on"/>
                          <m:supHide m:val="on"/>
                          <m:ctrlPr>
                            <a:rPr lang="en-US" sz="1200" i="1" smtClean="0">
                              <a:latin typeface="Cambria Math" panose="02040503050406030204" pitchFamily="18" charset="0"/>
                            </a:rPr>
                          </m:ctrlPr>
                        </m:naryPr>
                        <m:sub/>
                        <m:sup/>
                        <m:e>
                          <m:r>
                            <a:rPr lang="en-US" sz="1200" i="1">
                              <a:latin typeface="Cambria Math" panose="02040503050406030204" pitchFamily="18" charset="0"/>
                            </a:rPr>
                            <m:t>𝑑𝑡</m:t>
                          </m:r>
                          <m:d>
                            <m:dPr>
                              <m:begChr m:val="["/>
                              <m:endChr m:val="]"/>
                              <m:ctrlPr>
                                <a:rPr lang="en-US" sz="1200" i="1">
                                  <a:latin typeface="Cambria Math" panose="02040503050406030204" pitchFamily="18" charset="0"/>
                                </a:rPr>
                              </m:ctrlPr>
                            </m:dPr>
                            <m:e>
                              <m:d>
                                <m:dPr>
                                  <m:begChr m:val="⟨"/>
                                  <m:endChr m:val="⟩"/>
                                  <m:ctrlPr>
                                    <a:rPr lang="en-US" sz="1200" i="1">
                                      <a:latin typeface="Cambria Math" panose="02040503050406030204" pitchFamily="18" charset="0"/>
                                    </a:rPr>
                                  </m:ctrlPr>
                                </m:dPr>
                                <m:e>
                                  <m:r>
                                    <a:rPr lang="en-US" sz="1200" i="1">
                                      <a:latin typeface="Cambria Math" panose="02040503050406030204" pitchFamily="18" charset="0"/>
                                    </a:rPr>
                                    <m:t>0</m:t>
                                  </m:r>
                                </m:e>
                                <m:e>
                                  <m:sSubSup>
                                    <m:sSubSupPr>
                                      <m:ctrlPr>
                                        <a:rPr lang="en-US" sz="1200" i="1">
                                          <a:latin typeface="Cambria Math" panose="02040503050406030204" pitchFamily="18" charset="0"/>
                                        </a:rPr>
                                      </m:ctrlPr>
                                    </m:sSubSupPr>
                                    <m:e>
                                      <m:r>
                                        <a:rPr lang="en-US" sz="1200" i="1">
                                          <a:latin typeface="Cambria Math" panose="02040503050406030204" pitchFamily="18" charset="0"/>
                                        </a:rPr>
                                        <m:t>𝑂</m:t>
                                      </m:r>
                                    </m:e>
                                    <m:sub>
                                      <m:r>
                                        <a:rPr lang="en-US" sz="1200" b="0" i="1" smtClean="0">
                                          <a:latin typeface="Cambria Math" panose="02040503050406030204" pitchFamily="18" charset="0"/>
                                        </a:rPr>
                                        <m:t>𝛼</m:t>
                                      </m:r>
                                    </m:sub>
                                    <m:sup>
                                      <m:r>
                                        <a:rPr lang="en-US" sz="1200" i="1">
                                          <a:latin typeface="Cambria Math" panose="02040503050406030204" pitchFamily="18" charset="0"/>
                                          <a:ea typeface="Cambria Math" panose="02040503050406030204" pitchFamily="18" charset="0"/>
                                        </a:rPr>
                                        <m:t>†</m:t>
                                      </m:r>
                                    </m:sup>
                                  </m:sSubSup>
                                  <m:d>
                                    <m:dPr>
                                      <m:ctrlPr>
                                        <a:rPr lang="en-US" sz="1200" i="1">
                                          <a:latin typeface="Cambria Math" panose="02040503050406030204" pitchFamily="18" charset="0"/>
                                          <a:ea typeface="Cambria Math" panose="02040503050406030204" pitchFamily="18" charset="0"/>
                                        </a:rPr>
                                      </m:ctrlPr>
                                    </m:dPr>
                                    <m:e>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𝑞</m:t>
                                          </m:r>
                                        </m:e>
                                        <m:sup>
                                          <m:r>
                                            <a:rPr lang="en-US" sz="1200" i="1">
                                              <a:latin typeface="Cambria Math" panose="02040503050406030204" pitchFamily="18" charset="0"/>
                                              <a:ea typeface="Cambria Math" panose="02040503050406030204" pitchFamily="18" charset="0"/>
                                            </a:rPr>
                                            <m:t>𝜇</m:t>
                                          </m:r>
                                        </m:sup>
                                      </m:sSup>
                                    </m:e>
                                  </m:d>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𝑒</m:t>
                                      </m:r>
                                    </m:e>
                                    <m:sup>
                                      <m:r>
                                        <a:rPr lang="en-US" sz="1200" i="1">
                                          <a:latin typeface="Cambria Math" panose="02040503050406030204" pitchFamily="18" charset="0"/>
                                          <a:ea typeface="Cambria Math" panose="02040503050406030204" pitchFamily="18" charset="0"/>
                                        </a:rPr>
                                        <m:t>𝑖</m:t>
                                      </m:r>
                                      <m:d>
                                        <m:dPr>
                                          <m:ctrlPr>
                                            <a:rPr lang="en-US" sz="1200" i="1">
                                              <a:latin typeface="Cambria Math" panose="02040503050406030204" pitchFamily="18" charset="0"/>
                                              <a:ea typeface="Cambria Math" panose="02040503050406030204" pitchFamily="18" charset="0"/>
                                            </a:rPr>
                                          </m:ctrlPr>
                                        </m:dPr>
                                        <m:e>
                                          <m:acc>
                                            <m:accPr>
                                              <m:chr m:val="̂"/>
                                              <m:ctrlPr>
                                                <a:rPr lang="en-US" sz="1200" i="1">
                                                  <a:latin typeface="Cambria Math" panose="02040503050406030204" pitchFamily="18" charset="0"/>
                                                  <a:ea typeface="Cambria Math" panose="02040503050406030204" pitchFamily="18" charset="0"/>
                                                </a:rPr>
                                              </m:ctrlPr>
                                            </m:accPr>
                                            <m:e>
                                              <m:r>
                                                <a:rPr lang="en-US" sz="1200" i="1">
                                                  <a:latin typeface="Cambria Math" panose="02040503050406030204" pitchFamily="18" charset="0"/>
                                                  <a:ea typeface="Cambria Math" panose="02040503050406030204" pitchFamily="18" charset="0"/>
                                                </a:rPr>
                                                <m:t>𝐻</m:t>
                                              </m:r>
                                            </m:e>
                                          </m:acc>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𝜔</m:t>
                                          </m:r>
                                        </m:e>
                                      </m:d>
                                      <m:r>
                                        <a:rPr lang="en-US" sz="1200" i="1">
                                          <a:latin typeface="Cambria Math" panose="02040503050406030204" pitchFamily="18" charset="0"/>
                                          <a:ea typeface="Cambria Math" panose="02040503050406030204" pitchFamily="18" charset="0"/>
                                        </a:rPr>
                                        <m:t>𝑡</m:t>
                                      </m:r>
                                    </m:sup>
                                  </m:sSup>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𝑂</m:t>
                                      </m:r>
                                    </m:e>
                                    <m:sub>
                                      <m:r>
                                        <a:rPr lang="en-US" sz="1200" b="0" i="1" smtClean="0">
                                          <a:latin typeface="Cambria Math" panose="02040503050406030204" pitchFamily="18" charset="0"/>
                                          <a:ea typeface="Cambria Math" panose="02040503050406030204" pitchFamily="18" charset="0"/>
                                        </a:rPr>
                                        <m:t>𝛼</m:t>
                                      </m:r>
                                    </m:sub>
                                  </m:sSub>
                                  <m:d>
                                    <m:dPr>
                                      <m:ctrlPr>
                                        <a:rPr lang="en-US" sz="1200" i="1">
                                          <a:latin typeface="Cambria Math" panose="02040503050406030204" pitchFamily="18" charset="0"/>
                                          <a:ea typeface="Cambria Math" panose="02040503050406030204" pitchFamily="18" charset="0"/>
                                        </a:rPr>
                                      </m:ctrlPr>
                                    </m:dPr>
                                    <m:e>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𝑞</m:t>
                                          </m:r>
                                        </m:e>
                                        <m:sup>
                                          <m:r>
                                            <a:rPr lang="en-US" sz="1200" i="1">
                                              <a:latin typeface="Cambria Math" panose="02040503050406030204" pitchFamily="18" charset="0"/>
                                              <a:ea typeface="Cambria Math" panose="02040503050406030204" pitchFamily="18" charset="0"/>
                                            </a:rPr>
                                            <m:t>𝜇</m:t>
                                          </m:r>
                                        </m:sup>
                                      </m:sSup>
                                    </m:e>
                                  </m:d>
                                </m:e>
                                <m:e>
                                  <m:r>
                                    <a:rPr lang="en-US" sz="1200" i="1">
                                      <a:latin typeface="Cambria Math" panose="02040503050406030204" pitchFamily="18" charset="0"/>
                                    </a:rPr>
                                    <m:t>0</m:t>
                                  </m:r>
                                </m:e>
                              </m:d>
                            </m:e>
                          </m:d>
                        </m:e>
                      </m:nary>
                      <m:r>
                        <a:rPr lang="en-US" sz="1200" i="1">
                          <a:latin typeface="Cambria Math" panose="02040503050406030204" pitchFamily="18" charset="0"/>
                        </a:rPr>
                        <m:t>≈</m:t>
                      </m:r>
                      <m:nary>
                        <m:naryPr>
                          <m:limLoc m:val="undOvr"/>
                          <m:subHide m:val="on"/>
                          <m:supHide m:val="on"/>
                          <m:ctrlPr>
                            <a:rPr lang="en-US" sz="1200" i="1">
                              <a:latin typeface="Cambria Math" panose="02040503050406030204" pitchFamily="18" charset="0"/>
                            </a:rPr>
                          </m:ctrlPr>
                        </m:naryPr>
                        <m:sub/>
                        <m:sup/>
                        <m:e>
                          <m:r>
                            <a:rPr lang="en-US" sz="1200" i="1">
                              <a:latin typeface="Cambria Math" panose="02040503050406030204" pitchFamily="18" charset="0"/>
                            </a:rPr>
                            <m:t>𝑑𝑡</m:t>
                          </m:r>
                          <m:d>
                            <m:dPr>
                              <m:begChr m:val="["/>
                              <m:endChr m:val="]"/>
                              <m:ctrlPr>
                                <a:rPr lang="en-US" sz="1200" i="1">
                                  <a:latin typeface="Cambria Math" panose="02040503050406030204" pitchFamily="18" charset="0"/>
                                </a:rPr>
                              </m:ctrlPr>
                            </m:dPr>
                            <m:e>
                              <m:d>
                                <m:dPr>
                                  <m:begChr m:val="⟨"/>
                                  <m:endChr m:val="⟩"/>
                                  <m:ctrlPr>
                                    <a:rPr lang="en-US" sz="1200" i="1">
                                      <a:latin typeface="Cambria Math" panose="02040503050406030204" pitchFamily="18" charset="0"/>
                                    </a:rPr>
                                  </m:ctrlPr>
                                </m:dPr>
                                <m:e>
                                  <m:r>
                                    <a:rPr lang="en-US" sz="1200" i="1">
                                      <a:latin typeface="Cambria Math" panose="02040503050406030204" pitchFamily="18" charset="0"/>
                                    </a:rPr>
                                    <m:t>0</m:t>
                                  </m:r>
                                </m:e>
                                <m:e>
                                  <m:sSubSup>
                                    <m:sSubSupPr>
                                      <m:ctrlPr>
                                        <a:rPr lang="en-US" sz="1200" i="1">
                                          <a:latin typeface="Cambria Math" panose="02040503050406030204" pitchFamily="18" charset="0"/>
                                        </a:rPr>
                                      </m:ctrlPr>
                                    </m:sSubSupPr>
                                    <m:e>
                                      <m:r>
                                        <a:rPr lang="en-US" sz="1200" i="1">
                                          <a:latin typeface="Cambria Math" panose="02040503050406030204" pitchFamily="18" charset="0"/>
                                        </a:rPr>
                                        <m:t>𝑂</m:t>
                                      </m:r>
                                    </m:e>
                                    <m:sub>
                                      <m:r>
                                        <a:rPr lang="en-US" sz="1200" i="1">
                                          <a:latin typeface="Cambria Math" panose="02040503050406030204" pitchFamily="18" charset="0"/>
                                        </a:rPr>
                                        <m:t>𝛼</m:t>
                                      </m:r>
                                    </m:sub>
                                    <m:sup>
                                      <m:r>
                                        <a:rPr lang="en-US" sz="1200" i="1">
                                          <a:latin typeface="Cambria Math" panose="02040503050406030204" pitchFamily="18" charset="0"/>
                                          <a:ea typeface="Cambria Math" panose="02040503050406030204" pitchFamily="18" charset="0"/>
                                        </a:rPr>
                                        <m:t>†</m:t>
                                      </m:r>
                                    </m:sup>
                                  </m:sSubSup>
                                  <m:d>
                                    <m:dPr>
                                      <m:ctrlPr>
                                        <a:rPr lang="en-US" sz="1200" i="1">
                                          <a:latin typeface="Cambria Math" panose="02040503050406030204" pitchFamily="18" charset="0"/>
                                          <a:ea typeface="Cambria Math" panose="02040503050406030204" pitchFamily="18" charset="0"/>
                                        </a:rPr>
                                      </m:ctrlPr>
                                    </m:dPr>
                                    <m:e>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𝑞</m:t>
                                          </m:r>
                                        </m:e>
                                        <m:sup>
                                          <m:r>
                                            <a:rPr lang="en-US" sz="1200" i="1">
                                              <a:latin typeface="Cambria Math" panose="02040503050406030204" pitchFamily="18" charset="0"/>
                                              <a:ea typeface="Cambria Math" panose="02040503050406030204" pitchFamily="18" charset="0"/>
                                            </a:rPr>
                                            <m:t>𝜇</m:t>
                                          </m:r>
                                        </m:sup>
                                      </m:sSup>
                                    </m:e>
                                  </m:d>
                                  <m:r>
                                    <a:rPr lang="en-US" sz="1200" i="1">
                                      <a:latin typeface="Cambria Math" panose="02040503050406030204" pitchFamily="18" charset="0"/>
                                      <a:ea typeface="Cambria Math" panose="02040503050406030204" pitchFamily="18" charset="0"/>
                                    </a:rPr>
                                    <m:t>𝑃</m:t>
                                  </m:r>
                                  <m:d>
                                    <m:dPr>
                                      <m:ctrlPr>
                                        <a:rPr lang="en-US" sz="1200" i="1">
                                          <a:latin typeface="Cambria Math" panose="02040503050406030204" pitchFamily="18" charset="0"/>
                                          <a:ea typeface="Cambria Math" panose="02040503050406030204" pitchFamily="18" charset="0"/>
                                        </a:rPr>
                                      </m:ctrlPr>
                                    </m:dPr>
                                    <m:e>
                                      <m:r>
                                        <a:rPr lang="en-US" sz="1200" i="1">
                                          <a:latin typeface="Cambria Math" panose="02040503050406030204" pitchFamily="18" charset="0"/>
                                          <a:ea typeface="Cambria Math" panose="02040503050406030204" pitchFamily="18" charset="0"/>
                                        </a:rPr>
                                        <m:t>𝑡</m:t>
                                      </m:r>
                                    </m:e>
                                  </m:d>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𝑂</m:t>
                                      </m:r>
                                    </m:e>
                                    <m:sub>
                                      <m:r>
                                        <a:rPr lang="en-US" sz="1200" i="1">
                                          <a:latin typeface="Cambria Math" panose="02040503050406030204" pitchFamily="18" charset="0"/>
                                          <a:ea typeface="Cambria Math" panose="02040503050406030204" pitchFamily="18" charset="0"/>
                                        </a:rPr>
                                        <m:t>𝛼</m:t>
                                      </m:r>
                                    </m:sub>
                                  </m:sSub>
                                  <m:d>
                                    <m:dPr>
                                      <m:ctrlPr>
                                        <a:rPr lang="en-US" sz="1200" i="1">
                                          <a:latin typeface="Cambria Math" panose="02040503050406030204" pitchFamily="18" charset="0"/>
                                          <a:ea typeface="Cambria Math" panose="02040503050406030204" pitchFamily="18" charset="0"/>
                                        </a:rPr>
                                      </m:ctrlPr>
                                    </m:dPr>
                                    <m:e>
                                      <m:sSup>
                                        <m:sSupPr>
                                          <m:ctrlPr>
                                            <a:rPr lang="en-US" sz="1200" i="1">
                                              <a:latin typeface="Cambria Math" panose="02040503050406030204" pitchFamily="18" charset="0"/>
                                              <a:ea typeface="Cambria Math" panose="02040503050406030204" pitchFamily="18" charset="0"/>
                                            </a:rPr>
                                          </m:ctrlPr>
                                        </m:sSupPr>
                                        <m:e>
                                          <m:r>
                                            <a:rPr lang="en-US" sz="1200" i="1">
                                              <a:latin typeface="Cambria Math" panose="02040503050406030204" pitchFamily="18" charset="0"/>
                                              <a:ea typeface="Cambria Math" panose="02040503050406030204" pitchFamily="18" charset="0"/>
                                            </a:rPr>
                                            <m:t>𝑞</m:t>
                                          </m:r>
                                        </m:e>
                                        <m:sup>
                                          <m:r>
                                            <a:rPr lang="en-US" sz="1200" i="1">
                                              <a:latin typeface="Cambria Math" panose="02040503050406030204" pitchFamily="18" charset="0"/>
                                              <a:ea typeface="Cambria Math" panose="02040503050406030204" pitchFamily="18" charset="0"/>
                                            </a:rPr>
                                            <m:t>𝜇</m:t>
                                          </m:r>
                                        </m:sup>
                                      </m:sSup>
                                    </m:e>
                                  </m:d>
                                </m:e>
                                <m:e>
                                  <m:r>
                                    <a:rPr lang="en-US" sz="1200" i="1">
                                      <a:latin typeface="Cambria Math" panose="02040503050406030204" pitchFamily="18" charset="0"/>
                                    </a:rPr>
                                    <m:t>0</m:t>
                                  </m:r>
                                </m:e>
                              </m:d>
                            </m:e>
                          </m:d>
                        </m:e>
                      </m:nary>
                    </m:oMath>
                  </m:oMathPara>
                </a14:m>
                <a:endParaRPr lang="en-US" sz="1200" i="1" dirty="0">
                  <a:latin typeface="Cambria Math" panose="02040503050406030204" pitchFamily="18" charset="0"/>
                </a:endParaRPr>
              </a:p>
              <a:p>
                <a:pPr marL="282575"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𝛼</m:t>
                          </m:r>
                        </m:sub>
                      </m:sSub>
                      <m:r>
                        <a:rPr lang="en-US" b="0" i="1"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𝑂</m:t>
                          </m:r>
                        </m:e>
                        <m:sub>
                          <m:r>
                            <a:rPr lang="en-US" i="1">
                              <a:latin typeface="Cambria Math" panose="02040503050406030204" pitchFamily="18" charset="0"/>
                            </a:rPr>
                            <m:t>𝛼</m:t>
                          </m:r>
                          <m:r>
                            <a:rPr lang="en-US" b="0" i="1" smtClean="0">
                              <a:latin typeface="Cambria Math" panose="02040503050406030204" pitchFamily="18" charset="0"/>
                            </a:rPr>
                            <m:t>;</m:t>
                          </m:r>
                          <m:r>
                            <a:rPr lang="en-US" b="0" i="1" smtClean="0">
                              <a:latin typeface="Cambria Math" panose="02040503050406030204" pitchFamily="18" charset="0"/>
                            </a:rPr>
                            <m:t>𝑖</m:t>
                          </m:r>
                        </m:sub>
                        <m:sup>
                          <m:r>
                            <a:rPr lang="en-US" i="1">
                              <a:latin typeface="Cambria Math" panose="02040503050406030204" pitchFamily="18" charset="0"/>
                              <a:ea typeface="Cambria Math" panose="02040503050406030204" pitchFamily="18" charset="0"/>
                            </a:rPr>
                            <m:t>†</m:t>
                          </m:r>
                        </m:sup>
                      </m:sSubSup>
                      <m:r>
                        <a:rPr lang="en-US" b="0" i="1" smtClean="0">
                          <a:latin typeface="Cambria Math" panose="02040503050406030204" pitchFamily="18" charset="0"/>
                          <a:ea typeface="Cambria Math" panose="02040503050406030204" pitchFamily="18" charset="0"/>
                        </a:rPr>
                        <m:t>𝑃</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𝑂</m:t>
                          </m:r>
                        </m:e>
                        <m:sub>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Sup>
                        <m:sSubSupPr>
                          <m:ctrlPr>
                            <a:rPr lang="en-US" b="1" i="1">
                              <a:latin typeface="Cambria Math" panose="02040503050406030204" pitchFamily="18" charset="0"/>
                            </a:rPr>
                          </m:ctrlPr>
                        </m:sSubSupPr>
                        <m:e>
                          <m:r>
                            <a:rPr lang="en-US" b="1" i="1">
                              <a:latin typeface="Cambria Math" panose="02040503050406030204" pitchFamily="18" charset="0"/>
                            </a:rPr>
                            <m:t>𝑶</m:t>
                          </m:r>
                        </m:e>
                        <m:sub>
                          <m:r>
                            <a:rPr lang="en-US" b="1" i="1">
                              <a:latin typeface="Cambria Math" panose="02040503050406030204" pitchFamily="18" charset="0"/>
                            </a:rPr>
                            <m:t>𝜶</m:t>
                          </m:r>
                          <m:r>
                            <a:rPr lang="en-US" b="1" i="1">
                              <a:latin typeface="Cambria Math" panose="02040503050406030204" pitchFamily="18" charset="0"/>
                            </a:rPr>
                            <m:t>;</m:t>
                          </m:r>
                          <m:r>
                            <a:rPr lang="en-US" b="1" i="1">
                              <a:latin typeface="Cambria Math" panose="02040503050406030204" pitchFamily="18" charset="0"/>
                            </a:rPr>
                            <m:t>𝒊</m:t>
                          </m:r>
                        </m:sub>
                        <m:sup>
                          <m:r>
                            <a:rPr lang="en-US" b="1" i="1">
                              <a:latin typeface="Cambria Math" panose="02040503050406030204" pitchFamily="18" charset="0"/>
                              <a:ea typeface="Cambria Math" panose="02040503050406030204" pitchFamily="18" charset="0"/>
                            </a:rPr>
                            <m:t>†</m:t>
                          </m:r>
                        </m:sup>
                      </m:sSubSup>
                      <m:r>
                        <a:rPr lang="en-US" b="1" i="1">
                          <a:latin typeface="Cambria Math" panose="02040503050406030204" pitchFamily="18" charset="0"/>
                          <a:ea typeface="Cambria Math" panose="02040503050406030204" pitchFamily="18" charset="0"/>
                        </a:rPr>
                        <m:t>𝑷</m:t>
                      </m:r>
                      <m:d>
                        <m:dPr>
                          <m:ctrlPr>
                            <a:rPr lang="en-US" b="1"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𝒕</m:t>
                          </m:r>
                        </m:e>
                      </m:d>
                      <m:sSub>
                        <m:sSubPr>
                          <m:ctrlPr>
                            <a:rPr lang="en-US"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𝑶</m:t>
                          </m:r>
                        </m:e>
                        <m:sub>
                          <m:r>
                            <a:rPr lang="en-US" b="1" i="1">
                              <a:latin typeface="Cambria Math" panose="02040503050406030204" pitchFamily="18" charset="0"/>
                              <a:ea typeface="Cambria Math" panose="02040503050406030204" pitchFamily="18" charset="0"/>
                            </a:rPr>
                            <m:t>𝜶</m:t>
                          </m:r>
                          <m:r>
                            <a:rPr lang="en-US" b="1" i="1">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𝒋</m:t>
                          </m:r>
                        </m:sub>
                      </m:sSub>
                      <m:r>
                        <a:rPr lang="en-US" b="1" i="1" smtClean="0">
                          <a:latin typeface="Cambria Math" panose="02040503050406030204" pitchFamily="18" charset="0"/>
                          <a:ea typeface="Cambria Math" panose="02040503050406030204" pitchFamily="18" charset="0"/>
                        </a:rPr>
                        <m:t>+</m:t>
                      </m:r>
                      <m:sSubSup>
                        <m:sSubSupPr>
                          <m:ctrlPr>
                            <a:rPr lang="en-US" b="1" i="1">
                              <a:latin typeface="Cambria Math" panose="02040503050406030204" pitchFamily="18" charset="0"/>
                            </a:rPr>
                          </m:ctrlPr>
                        </m:sSubSupPr>
                        <m:e>
                          <m:r>
                            <a:rPr lang="en-US" b="1" i="1">
                              <a:latin typeface="Cambria Math" panose="02040503050406030204" pitchFamily="18" charset="0"/>
                            </a:rPr>
                            <m:t>𝑶</m:t>
                          </m:r>
                        </m:e>
                        <m:sub>
                          <m:r>
                            <a:rPr lang="en-US" b="1" i="1">
                              <a:latin typeface="Cambria Math" panose="02040503050406030204" pitchFamily="18" charset="0"/>
                            </a:rPr>
                            <m:t>𝜶</m:t>
                          </m:r>
                          <m:r>
                            <a:rPr lang="en-US" b="1" i="1">
                              <a:latin typeface="Cambria Math" panose="02040503050406030204" pitchFamily="18" charset="0"/>
                            </a:rPr>
                            <m:t>;</m:t>
                          </m:r>
                          <m:r>
                            <a:rPr lang="en-US" b="1" i="1">
                              <a:latin typeface="Cambria Math" panose="02040503050406030204" pitchFamily="18" charset="0"/>
                            </a:rPr>
                            <m:t>𝒊</m:t>
                          </m:r>
                        </m:sub>
                        <m:sup>
                          <m:r>
                            <a:rPr lang="en-US" b="1" i="1">
                              <a:latin typeface="Cambria Math" panose="02040503050406030204" pitchFamily="18" charset="0"/>
                              <a:ea typeface="Cambria Math" panose="02040503050406030204" pitchFamily="18" charset="0"/>
                            </a:rPr>
                            <m:t>†</m:t>
                          </m:r>
                        </m:sup>
                      </m:sSubSup>
                      <m:r>
                        <a:rPr lang="en-US" b="1" i="1">
                          <a:latin typeface="Cambria Math" panose="02040503050406030204" pitchFamily="18" charset="0"/>
                          <a:ea typeface="Cambria Math" panose="02040503050406030204" pitchFamily="18" charset="0"/>
                        </a:rPr>
                        <m:t>𝑷</m:t>
                      </m:r>
                      <m:d>
                        <m:dPr>
                          <m:ctrlPr>
                            <a:rPr lang="en-US" b="1"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𝒕</m:t>
                          </m:r>
                        </m:e>
                      </m:d>
                      <m:sSub>
                        <m:sSubPr>
                          <m:ctrlPr>
                            <a:rPr lang="en-US"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𝑶</m:t>
                          </m:r>
                        </m:e>
                        <m:sub>
                          <m:r>
                            <a:rPr lang="en-US" b="1" i="1">
                              <a:latin typeface="Cambria Math" panose="02040503050406030204" pitchFamily="18" charset="0"/>
                              <a:ea typeface="Cambria Math" panose="02040503050406030204" pitchFamily="18" charset="0"/>
                            </a:rPr>
                            <m:t>𝜶</m:t>
                          </m:r>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𝒊</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𝒋</m:t>
                          </m:r>
                        </m:sub>
                      </m:sSub>
                      <m:r>
                        <a:rPr lang="en-US" b="0" i="1"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𝑂</m:t>
                          </m:r>
                        </m:e>
                        <m:sub>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sub>
                        <m:sup>
                          <m:r>
                            <a:rPr lang="en-US" i="1">
                              <a:latin typeface="Cambria Math" panose="02040503050406030204" pitchFamily="18" charset="0"/>
                              <a:ea typeface="Cambria Math" panose="02040503050406030204" pitchFamily="18" charset="0"/>
                            </a:rPr>
                            <m:t>†</m:t>
                          </m:r>
                        </m:sup>
                      </m:sSubSup>
                      <m:r>
                        <a:rPr lang="en-US" i="1">
                          <a:latin typeface="Cambria Math" panose="02040503050406030204" pitchFamily="18" charset="0"/>
                          <a:ea typeface="Cambria Math" panose="02040503050406030204" pitchFamily="18" charset="0"/>
                        </a:rPr>
                        <m:t>𝑃</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𝑂</m:t>
                          </m:r>
                        </m:e>
                        <m:sub>
                          <m:r>
                            <a:rPr lang="en-US" i="1">
                              <a:latin typeface="Cambria Math" panose="02040503050406030204" pitchFamily="18" charset="0"/>
                              <a:ea typeface="Cambria Math" panose="02040503050406030204" pitchFamily="18" charset="0"/>
                            </a:rPr>
                            <m:t>𝛼</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𝑗</m:t>
                          </m:r>
                        </m:sub>
                      </m:sSub>
                    </m:oMath>
                  </m:oMathPara>
                </a14:m>
                <a:endParaRPr lang="en-US" sz="1400" dirty="0"/>
              </a:p>
              <a:p>
                <a:r>
                  <a:rPr lang="en-US" sz="1600" dirty="0"/>
                  <a:t>This naturally leads us to consider lepton scattering off of pair objects</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𝑓</m:t>
                              </m:r>
                            </m:e>
                          </m:d>
                        </m:e>
                      </m:d>
                      <m:r>
                        <a:rPr lang="en-US" sz="1600" b="0" i="1" smtClean="0">
                          <a:latin typeface="Cambria Math" panose="02040503050406030204" pitchFamily="18" charset="0"/>
                        </a:rPr>
                        <m:t>~</m:t>
                      </m:r>
                      <m:d>
                        <m:dPr>
                          <m:begChr m:val="|"/>
                          <m:endChr m:val=""/>
                          <m:ctrlPr>
                            <a:rPr lang="en-US" sz="1600" i="1">
                              <a:latin typeface="Cambria Math" panose="02040503050406030204" pitchFamily="18" charset="0"/>
                            </a:rPr>
                          </m:ctrlPr>
                        </m:dPr>
                        <m:e>
                          <m:d>
                            <m:dPr>
                              <m:begChr m:val=""/>
                              <m:endChr m:val="⟩"/>
                              <m:ctrlPr>
                                <a:rPr lang="en-US" sz="1600" i="1">
                                  <a:latin typeface="Cambria Math" panose="02040503050406030204" pitchFamily="18" charset="0"/>
                                </a:rPr>
                              </m:ctrlPr>
                            </m:dPr>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𝜓</m:t>
                                  </m:r>
                                </m:e>
                                <m:sub>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𝑝</m:t>
                                      </m:r>
                                    </m:e>
                                    <m:sup>
                                      <m:r>
                                        <a:rPr lang="en-US" sz="1600" b="0" i="1" smtClean="0">
                                          <a:latin typeface="Cambria Math" panose="02040503050406030204" pitchFamily="18" charset="0"/>
                                        </a:rPr>
                                        <m:t>′</m:t>
                                      </m:r>
                                    </m:sup>
                                  </m:sSup>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𝑃</m:t>
                                      </m:r>
                                    </m:e>
                                    <m:sup>
                                      <m:r>
                                        <a:rPr lang="en-US" sz="1600" b="0" i="1" smtClean="0">
                                          <a:latin typeface="Cambria Math" panose="02040503050406030204" pitchFamily="18" charset="0"/>
                                        </a:rPr>
                                        <m:t>′</m:t>
                                      </m:r>
                                    </m:sup>
                                  </m:sSup>
                                  <m:r>
                                    <a:rPr lang="en-US" sz="1600" b="0" i="1" smtClean="0">
                                      <a:latin typeface="Cambria Math" panose="02040503050406030204" pitchFamily="18" charset="0"/>
                                    </a:rPr>
                                    <m:t>,</m:t>
                                  </m:r>
                                  <m:r>
                                    <a:rPr lang="en-US" sz="1600" b="0" i="1" smtClean="0">
                                      <a:latin typeface="Cambria Math" panose="02040503050406030204" pitchFamily="18" charset="0"/>
                                    </a:rPr>
                                    <m:t>𝐽</m:t>
                                  </m:r>
                                  <m:r>
                                    <a:rPr lang="en-US" sz="1600" b="0" i="1" smtClean="0">
                                      <a:latin typeface="Cambria Math" panose="02040503050406030204" pitchFamily="18" charset="0"/>
                                    </a:rPr>
                                    <m:t>,</m:t>
                                  </m:r>
                                  <m:r>
                                    <a:rPr lang="en-US" sz="1600" b="0" i="1" smtClean="0">
                                      <a:latin typeface="Cambria Math" panose="02040503050406030204" pitchFamily="18" charset="0"/>
                                    </a:rPr>
                                    <m:t>𝑀</m:t>
                                  </m:r>
                                  <m:r>
                                    <a:rPr lang="en-US" sz="1600" b="0" i="1" smtClean="0">
                                      <a:latin typeface="Cambria Math" panose="02040503050406030204" pitchFamily="18" charset="0"/>
                                    </a:rPr>
                                    <m:t>,</m:t>
                                  </m:r>
                                  <m:r>
                                    <a:rPr lang="en-US" sz="1600" b="0" i="1" smtClean="0">
                                      <a:latin typeface="Cambria Math" panose="02040503050406030204" pitchFamily="18" charset="0"/>
                                    </a:rPr>
                                    <m:t>𝐿</m:t>
                                  </m:r>
                                  <m:r>
                                    <a:rPr lang="en-US" sz="1600" b="0" i="1" smtClean="0">
                                      <a:latin typeface="Cambria Math" panose="02040503050406030204" pitchFamily="18" charset="0"/>
                                    </a:rPr>
                                    <m:t>,</m:t>
                                  </m:r>
                                  <m:r>
                                    <a:rPr lang="en-US" sz="1600" b="0" i="1" smtClean="0">
                                      <a:latin typeface="Cambria Math" panose="02040503050406030204" pitchFamily="18" charset="0"/>
                                    </a:rPr>
                                    <m:t>𝑆</m:t>
                                  </m:r>
                                  <m:r>
                                    <a:rPr lang="en-US" sz="1600" b="0" i="1" smtClean="0">
                                      <a:latin typeface="Cambria Math" panose="02040503050406030204" pitchFamily="18" charset="0"/>
                                    </a:rPr>
                                    <m:t>,</m:t>
                                  </m:r>
                                  <m:r>
                                    <a:rPr lang="en-US" sz="1600" b="0" i="1" smtClean="0">
                                      <a:latin typeface="Cambria Math" panose="02040503050406030204" pitchFamily="18" charset="0"/>
                                    </a:rPr>
                                    <m:t>𝑇</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𝑀</m:t>
                                      </m:r>
                                    </m:e>
                                    <m:sub>
                                      <m:r>
                                        <a:rPr lang="en-US" sz="1600" b="0" i="1" smtClean="0">
                                          <a:latin typeface="Cambria Math" panose="02040503050406030204" pitchFamily="18" charset="0"/>
                                        </a:rPr>
                                        <m:t>𝑇</m:t>
                                      </m:r>
                                    </m:sub>
                                  </m:sSub>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𝑟</m:t>
                                  </m:r>
                                  <m:r>
                                    <a:rPr lang="en-US" sz="1600" b="0" i="1" smtClean="0">
                                      <a:latin typeface="Cambria Math" panose="02040503050406030204" pitchFamily="18" charset="0"/>
                                    </a:rPr>
                                    <m:t>,</m:t>
                                  </m:r>
                                  <m:r>
                                    <a:rPr lang="en-US" sz="1600" b="0" i="1" smtClean="0">
                                      <a:latin typeface="Cambria Math" panose="02040503050406030204" pitchFamily="18" charset="0"/>
                                    </a:rPr>
                                    <m:t>𝑅</m:t>
                                  </m:r>
                                </m:e>
                              </m:d>
                            </m:e>
                          </m:d>
                        </m:e>
                      </m:d>
                    </m:oMath>
                  </m:oMathPara>
                </a14:m>
                <a:endParaRPr lang="en-US" sz="1600" dirty="0"/>
              </a:p>
              <a:p>
                <a:pPr lvl="1"/>
                <a:r>
                  <a:rPr lang="en-US" sz="1400" dirty="0"/>
                  <a:t>Correlated two-nucleon wave-functions allow for a full solve of the Schrödinger equation</a:t>
                </a:r>
              </a:p>
              <a:p>
                <a:pPr lvl="1"/>
                <a:r>
                  <a:rPr lang="en-US" sz="1400" dirty="0"/>
                  <a:t>Retains all nuclear and electroweak interactions induced by an </a:t>
                </a:r>
                <a14:m>
                  <m:oMath xmlns:m="http://schemas.openxmlformats.org/officeDocument/2006/math">
                    <m:r>
                      <a:rPr lang="en-US" sz="1400" i="1">
                        <a:latin typeface="Cambria Math" panose="02040503050406030204" pitchFamily="18" charset="0"/>
                      </a:rPr>
                      <m:t>𝑒</m:t>
                    </m:r>
                  </m:oMath>
                </a14:m>
                <a:r>
                  <a:rPr lang="en-US" sz="1400" dirty="0"/>
                  <a:t> or </a:t>
                </a:r>
                <a14:m>
                  <m:oMath xmlns:m="http://schemas.openxmlformats.org/officeDocument/2006/math">
                    <m:r>
                      <a:rPr lang="en-US" sz="1400" i="1">
                        <a:latin typeface="Cambria Math" panose="02040503050406030204" pitchFamily="18" charset="0"/>
                      </a:rPr>
                      <m:t>𝜈</m:t>
                    </m:r>
                  </m:oMath>
                </a14:m>
                <a:endParaRPr lang="en-US" sz="1400" dirty="0"/>
              </a:p>
              <a:p>
                <a:pPr lvl="2"/>
                <a:r>
                  <a:rPr lang="en-US" sz="1300" dirty="0"/>
                  <a:t>Does not directly include real </a:t>
                </a:r>
                <a14:m>
                  <m:oMath xmlns:m="http://schemas.openxmlformats.org/officeDocument/2006/math">
                    <m:r>
                      <m:rPr>
                        <m:sty m:val="p"/>
                      </m:rPr>
                      <a:rPr lang="en-US" sz="1300" b="0" i="0" smtClean="0">
                        <a:latin typeface="Cambria Math" panose="02040503050406030204" pitchFamily="18" charset="0"/>
                      </a:rPr>
                      <m:t>Δ</m:t>
                    </m:r>
                  </m:oMath>
                </a14:m>
                <a:r>
                  <a:rPr lang="en-US" sz="1300" dirty="0"/>
                  <a:t>-resonance for </a:t>
                </a:r>
                <a14:m>
                  <m:oMath xmlns:m="http://schemas.openxmlformats.org/officeDocument/2006/math">
                    <m:r>
                      <a:rPr lang="en-US" sz="1300" b="0" i="1" smtClean="0">
                        <a:latin typeface="Cambria Math" panose="02040503050406030204" pitchFamily="18" charset="0"/>
                      </a:rPr>
                      <m:t>𝜋</m:t>
                    </m:r>
                  </m:oMath>
                </a14:m>
                <a:r>
                  <a:rPr lang="en-US" sz="1300" dirty="0"/>
                  <a:t>-production</a:t>
                </a:r>
              </a:p>
            </p:txBody>
          </p:sp>
        </mc:Choice>
        <mc:Fallback xmlns="">
          <p:sp>
            <p:nvSpPr>
              <p:cNvPr id="2" name="Content Placeholder 1">
                <a:extLst>
                  <a:ext uri="{FF2B5EF4-FFF2-40B4-BE49-F238E27FC236}">
                    <a16:creationId xmlns:a16="http://schemas.microsoft.com/office/drawing/2014/main" id="{625DDCC1-7037-4B8C-83F4-FE4C91CEE5F5}"/>
                  </a:ext>
                </a:extLst>
              </p:cNvPr>
              <p:cNvSpPr>
                <a:spLocks noGrp="1" noRot="1" noChangeAspect="1" noMove="1" noResize="1" noEditPoints="1" noAdjustHandles="1" noChangeArrowheads="1" noChangeShapeType="1" noTextEdit="1"/>
              </p:cNvSpPr>
              <p:nvPr>
                <p:ph idx="1"/>
              </p:nvPr>
            </p:nvSpPr>
            <p:spPr>
              <a:xfrm>
                <a:off x="52751" y="534531"/>
                <a:ext cx="6365631" cy="4090224"/>
              </a:xfrm>
              <a:blipFill>
                <a:blip r:embed="rId4"/>
                <a:stretch>
                  <a:fillRect l="-1820" t="-6706" r="-766" b="-2385"/>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B181DED1-219F-4B57-AB1D-659D4B8BFD47}"/>
              </a:ext>
            </a:extLst>
          </p:cNvPr>
          <p:cNvSpPr>
            <a:spLocks noGrp="1"/>
          </p:cNvSpPr>
          <p:nvPr>
            <p:ph type="title"/>
          </p:nvPr>
        </p:nvSpPr>
        <p:spPr>
          <a:xfrm>
            <a:off x="228600" y="111566"/>
            <a:ext cx="8686800" cy="320908"/>
          </a:xfrm>
        </p:spPr>
        <p:txBody>
          <a:bodyPr/>
          <a:lstStyle/>
          <a:p>
            <a:r>
              <a:rPr lang="en-US" sz="2000"/>
              <a:t>STA: The Inclusion of Two-Body Physics: 1b-1b, 1b-2b, 2b-1b, 2b-2b</a:t>
            </a:r>
          </a:p>
        </p:txBody>
      </p:sp>
      <p:sp>
        <p:nvSpPr>
          <p:cNvPr id="10" name="Date Placeholder 3">
            <a:extLst>
              <a:ext uri="{FF2B5EF4-FFF2-40B4-BE49-F238E27FC236}">
                <a16:creationId xmlns:a16="http://schemas.microsoft.com/office/drawing/2014/main" id="{A31D68C0-929A-4028-9D8D-4A2B74E4B6E1}"/>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1" name="Footer Placeholder 4">
            <a:extLst>
              <a:ext uri="{FF2B5EF4-FFF2-40B4-BE49-F238E27FC236}">
                <a16:creationId xmlns:a16="http://schemas.microsoft.com/office/drawing/2014/main" id="{0A581251-15C9-4971-AF23-E370C4E7D892}"/>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2" name="Slide Number Placeholder 5">
            <a:extLst>
              <a:ext uri="{FF2B5EF4-FFF2-40B4-BE49-F238E27FC236}">
                <a16:creationId xmlns:a16="http://schemas.microsoft.com/office/drawing/2014/main" id="{54AF1FEB-FB70-46F8-93E3-DA10FB319B48}"/>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2</a:t>
            </a:fld>
            <a:endParaRPr lang="en-US"/>
          </a:p>
        </p:txBody>
      </p:sp>
    </p:spTree>
    <p:extLst>
      <p:ext uri="{BB962C8B-B14F-4D97-AF65-F5344CB8AC3E}">
        <p14:creationId xmlns:p14="http://schemas.microsoft.com/office/powerpoint/2010/main" val="2255685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0792DC52-2C8A-4405-88A5-3C01BE88F60F}"/>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3" name="Footer Placeholder 4">
            <a:extLst>
              <a:ext uri="{FF2B5EF4-FFF2-40B4-BE49-F238E27FC236}">
                <a16:creationId xmlns:a16="http://schemas.microsoft.com/office/drawing/2014/main" id="{B54F25BA-238F-4449-9A2A-6F28ABD43052}"/>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4" name="Slide Number Placeholder 5">
            <a:extLst>
              <a:ext uri="{FF2B5EF4-FFF2-40B4-BE49-F238E27FC236}">
                <a16:creationId xmlns:a16="http://schemas.microsoft.com/office/drawing/2014/main" id="{58A312AC-21D9-4DB7-AAD1-2B3F282BE550}"/>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20</a:t>
            </a:fld>
            <a:endParaRPr lang="en-US"/>
          </a:p>
        </p:txBody>
      </p:sp>
      <p:sp>
        <p:nvSpPr>
          <p:cNvPr id="20" name="Title 19">
            <a:extLst>
              <a:ext uri="{FF2B5EF4-FFF2-40B4-BE49-F238E27FC236}">
                <a16:creationId xmlns:a16="http://schemas.microsoft.com/office/drawing/2014/main" id="{59E482E8-DACB-45EF-BFE4-77EF9AE5C019}"/>
              </a:ext>
            </a:extLst>
          </p:cNvPr>
          <p:cNvSpPr>
            <a:spLocks noGrp="1"/>
          </p:cNvSpPr>
          <p:nvPr>
            <p:ph type="title"/>
          </p:nvPr>
        </p:nvSpPr>
        <p:spPr>
          <a:xfrm>
            <a:off x="196628" y="52933"/>
            <a:ext cx="8686800" cy="320908"/>
          </a:xfrm>
        </p:spPr>
        <p:txBody>
          <a:bodyPr/>
          <a:lstStyle/>
          <a:p>
            <a:r>
              <a:rPr lang="en-US"/>
              <a:t>Example analysis from the T2K experiment</a:t>
            </a:r>
          </a:p>
        </p:txBody>
      </p:sp>
      <p:sp>
        <p:nvSpPr>
          <p:cNvPr id="3" name="Content Placeholder 7">
            <a:extLst>
              <a:ext uri="{FF2B5EF4-FFF2-40B4-BE49-F238E27FC236}">
                <a16:creationId xmlns:a16="http://schemas.microsoft.com/office/drawing/2014/main" id="{9A56C7AF-A648-4AF6-807D-5C430E45EF65}"/>
              </a:ext>
            </a:extLst>
          </p:cNvPr>
          <p:cNvSpPr>
            <a:spLocks noGrp="1"/>
          </p:cNvSpPr>
          <p:nvPr>
            <p:ph idx="1"/>
          </p:nvPr>
        </p:nvSpPr>
        <p:spPr>
          <a:xfrm>
            <a:off x="165495" y="526618"/>
            <a:ext cx="4528139" cy="4082271"/>
          </a:xfrm>
        </p:spPr>
        <p:txBody>
          <a:bodyPr lIns="0" tIns="0" rIns="0" bIns="0" anchor="t"/>
          <a:lstStyle/>
          <a:p>
            <a:pPr marL="229870" indent="-229870"/>
            <a:endParaRPr lang="en-US">
              <a:solidFill>
                <a:schemeClr val="accent6">
                  <a:lumMod val="50000"/>
                </a:schemeClr>
              </a:solidFill>
              <a:ea typeface="ＭＳ Ｐゴシック"/>
            </a:endParaRPr>
          </a:p>
          <a:p>
            <a:pPr marL="229870" indent="-229870"/>
            <a:endParaRPr lang="en-US">
              <a:solidFill>
                <a:schemeClr val="accent6">
                  <a:lumMod val="50000"/>
                </a:schemeClr>
              </a:solidFill>
            </a:endParaRPr>
          </a:p>
        </p:txBody>
      </p:sp>
      <p:pic>
        <p:nvPicPr>
          <p:cNvPr id="4" name="Picture 4" descr="A screenshot of a cell phone&#10;&#10;Description generated with very high confidence">
            <a:extLst>
              <a:ext uri="{FF2B5EF4-FFF2-40B4-BE49-F238E27FC236}">
                <a16:creationId xmlns:a16="http://schemas.microsoft.com/office/drawing/2014/main" id="{ACB21F7E-4DFE-4CA1-BBBF-8E56AB86A1E0}"/>
              </a:ext>
            </a:extLst>
          </p:cNvPr>
          <p:cNvPicPr>
            <a:picLocks noChangeAspect="1"/>
          </p:cNvPicPr>
          <p:nvPr/>
        </p:nvPicPr>
        <p:blipFill rotWithShape="1">
          <a:blip r:embed="rId3"/>
          <a:srcRect b="3959"/>
          <a:stretch/>
        </p:blipFill>
        <p:spPr>
          <a:xfrm>
            <a:off x="4635145" y="875396"/>
            <a:ext cx="4561609" cy="2917124"/>
          </a:xfrm>
          <a:prstGeom prst="rect">
            <a:avLst/>
          </a:prstGeom>
        </p:spPr>
      </p:pic>
      <p:sp>
        <p:nvSpPr>
          <p:cNvPr id="6" name="Content Placeholder 7">
            <a:extLst>
              <a:ext uri="{FF2B5EF4-FFF2-40B4-BE49-F238E27FC236}">
                <a16:creationId xmlns:a16="http://schemas.microsoft.com/office/drawing/2014/main" id="{9586080F-A7A1-4360-A19F-74F360C2C53B}"/>
              </a:ext>
            </a:extLst>
          </p:cNvPr>
          <p:cNvSpPr txBox="1">
            <a:spLocks/>
          </p:cNvSpPr>
          <p:nvPr/>
        </p:nvSpPr>
        <p:spPr>
          <a:xfrm>
            <a:off x="317895" y="679018"/>
            <a:ext cx="4528139" cy="4082271"/>
          </a:xfrm>
          <a:prstGeom prst="rect">
            <a:avLst/>
          </a:prstGeom>
        </p:spPr>
        <p:txBody>
          <a:bodyPr lIns="0" tIns="0" rIns="0" bIns="0" anchor="t"/>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9870" indent="-229870"/>
            <a:r>
              <a:rPr lang="en-US">
                <a:solidFill>
                  <a:schemeClr val="accent6">
                    <a:lumMod val="50000"/>
                  </a:schemeClr>
                </a:solidFill>
              </a:rPr>
              <a:t>Disappearance</a:t>
            </a:r>
            <a:endParaRPr lang="en-US" i="1">
              <a:solidFill>
                <a:schemeClr val="accent6">
                  <a:lumMod val="50000"/>
                </a:schemeClr>
              </a:solidFill>
              <a:ea typeface="ＭＳ Ｐゴシック"/>
              <a:cs typeface="Helvetica"/>
            </a:endParaRPr>
          </a:p>
          <a:p>
            <a:pPr marL="512445" lvl="1" indent="-229870"/>
            <a:r>
              <a:rPr lang="en-US">
                <a:solidFill>
                  <a:schemeClr val="accent6">
                    <a:lumMod val="50000"/>
                  </a:schemeClr>
                </a:solidFill>
                <a:ea typeface="ＭＳ Ｐゴシック"/>
              </a:rPr>
              <a:t>Measure deficit of detected v</a:t>
            </a:r>
            <a:r>
              <a:rPr lang="en-US">
                <a:solidFill>
                  <a:schemeClr val="accent6">
                    <a:lumMod val="50000"/>
                  </a:schemeClr>
                </a:solidFill>
                <a:ea typeface="ＭＳ Ｐゴシック"/>
                <a:cs typeface="Helvetica"/>
              </a:rPr>
              <a:t>μ relative to expectation without oscillations</a:t>
            </a:r>
            <a:endParaRPr lang="en-US" i="1">
              <a:solidFill>
                <a:schemeClr val="accent6">
                  <a:lumMod val="50000"/>
                </a:schemeClr>
              </a:solidFill>
              <a:ea typeface="ＭＳ Ｐゴシック"/>
              <a:cs typeface="Helvetica"/>
            </a:endParaRPr>
          </a:p>
          <a:p>
            <a:pPr marL="512445" lvl="1" indent="-229870"/>
            <a:r>
              <a:rPr lang="en-US">
                <a:solidFill>
                  <a:schemeClr val="accent6">
                    <a:lumMod val="50000"/>
                  </a:schemeClr>
                </a:solidFill>
                <a:ea typeface="ＭＳ Ｐゴシック"/>
                <a:cs typeface="Helvetica"/>
              </a:rPr>
              <a:t>Fit as a function of reconstructed energy</a:t>
            </a:r>
          </a:p>
          <a:p>
            <a:pPr marL="512445" lvl="1" indent="-229870"/>
            <a:r>
              <a:rPr lang="en-US">
                <a:solidFill>
                  <a:schemeClr val="accent6">
                    <a:lumMod val="50000"/>
                  </a:schemeClr>
                </a:solidFill>
                <a:ea typeface="ＭＳ Ｐゴシック"/>
                <a:cs typeface="Helvetica"/>
              </a:rPr>
              <a:t>Extract PMNS matrix parameters</a:t>
            </a:r>
          </a:p>
          <a:p>
            <a:pPr marL="512445" lvl="1" indent="-229870"/>
            <a:endParaRPr lang="en-US">
              <a:solidFill>
                <a:schemeClr val="accent6">
                  <a:lumMod val="50000"/>
                </a:schemeClr>
              </a:solidFill>
              <a:ea typeface="ＭＳ Ｐゴシック"/>
              <a:cs typeface="Helvetica"/>
            </a:endParaRPr>
          </a:p>
          <a:p>
            <a:pPr marL="229870" indent="-229870"/>
            <a:r>
              <a:rPr lang="en-US">
                <a:solidFill>
                  <a:schemeClr val="accent6">
                    <a:lumMod val="50000"/>
                  </a:schemeClr>
                </a:solidFill>
                <a:ea typeface="ＭＳ Ｐゴシック"/>
                <a:cs typeface="Helvetica"/>
              </a:rPr>
              <a:t>We can't measure the neutrino energy directly</a:t>
            </a:r>
          </a:p>
          <a:p>
            <a:pPr marL="512445" lvl="1" indent="-229870"/>
            <a:r>
              <a:rPr lang="en-US">
                <a:solidFill>
                  <a:schemeClr val="accent6">
                    <a:lumMod val="50000"/>
                  </a:schemeClr>
                </a:solidFill>
                <a:ea typeface="ＭＳ Ｐゴシック"/>
                <a:cs typeface="Helvetica"/>
              </a:rPr>
              <a:t>Instead, we estimate it event-by-event based on the final particles we can see</a:t>
            </a:r>
          </a:p>
          <a:p>
            <a:pPr marL="229870" indent="-229870"/>
            <a:endParaRPr lang="en-US">
              <a:solidFill>
                <a:schemeClr val="accent6">
                  <a:lumMod val="50000"/>
                </a:schemeClr>
              </a:solidFill>
              <a:ea typeface="ＭＳ Ｐゴシック"/>
              <a:cs typeface="Helvetica"/>
            </a:endParaRPr>
          </a:p>
          <a:p>
            <a:pPr marL="229870" indent="-229870"/>
            <a:r>
              <a:rPr lang="en-US">
                <a:solidFill>
                  <a:schemeClr val="accent6">
                    <a:lumMod val="50000"/>
                  </a:schemeClr>
                </a:solidFill>
                <a:ea typeface="ＭＳ Ｐゴシック"/>
                <a:cs typeface="Helvetica"/>
              </a:rPr>
              <a:t>Modeling deficiencies in the cross section prediction can lead to bias!</a:t>
            </a:r>
            <a:endParaRPr lang="en-US">
              <a:solidFill>
                <a:schemeClr val="accent6">
                  <a:lumMod val="50000"/>
                </a:schemeClr>
              </a:solidFill>
            </a:endParaRPr>
          </a:p>
          <a:p>
            <a:pPr marL="229870" indent="-229870"/>
            <a:endParaRPr lang="en-US">
              <a:solidFill>
                <a:schemeClr val="accent6">
                  <a:lumMod val="50000"/>
                </a:schemeClr>
              </a:solidFill>
              <a:ea typeface="ＭＳ Ｐゴシック"/>
            </a:endParaRPr>
          </a:p>
        </p:txBody>
      </p:sp>
      <p:sp>
        <p:nvSpPr>
          <p:cNvPr id="7" name="TextBox 6">
            <a:extLst>
              <a:ext uri="{FF2B5EF4-FFF2-40B4-BE49-F238E27FC236}">
                <a16:creationId xmlns:a16="http://schemas.microsoft.com/office/drawing/2014/main" id="{57418D9B-3F79-4708-8AB6-0097177BF538}"/>
              </a:ext>
            </a:extLst>
          </p:cNvPr>
          <p:cNvSpPr txBox="1"/>
          <p:nvPr/>
        </p:nvSpPr>
        <p:spPr>
          <a:xfrm>
            <a:off x="5134708" y="3793882"/>
            <a:ext cx="3718347" cy="711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rPr>
              <a:t>T2K Collaboration, Phys. Rev. D </a:t>
            </a:r>
            <a:r>
              <a:rPr lang="en-US" sz="1600" b="1">
                <a:latin typeface="Calibri"/>
              </a:rPr>
              <a:t>91</a:t>
            </a:r>
            <a:r>
              <a:rPr lang="en-US" sz="1600">
                <a:latin typeface="Calibri"/>
              </a:rPr>
              <a:t>, 072010</a:t>
            </a:r>
          </a:p>
          <a:p>
            <a:endParaRPr lang="en-US"/>
          </a:p>
        </p:txBody>
      </p:sp>
    </p:spTree>
    <p:extLst>
      <p:ext uri="{BB962C8B-B14F-4D97-AF65-F5344CB8AC3E}">
        <p14:creationId xmlns:p14="http://schemas.microsoft.com/office/powerpoint/2010/main" val="3268407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0792DC52-2C8A-4405-88A5-3C01BE88F60F}"/>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3" name="Footer Placeholder 4">
            <a:extLst>
              <a:ext uri="{FF2B5EF4-FFF2-40B4-BE49-F238E27FC236}">
                <a16:creationId xmlns:a16="http://schemas.microsoft.com/office/drawing/2014/main" id="{B54F25BA-238F-4449-9A2A-6F28ABD43052}"/>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4" name="Slide Number Placeholder 5">
            <a:extLst>
              <a:ext uri="{FF2B5EF4-FFF2-40B4-BE49-F238E27FC236}">
                <a16:creationId xmlns:a16="http://schemas.microsoft.com/office/drawing/2014/main" id="{58A312AC-21D9-4DB7-AAD1-2B3F282BE550}"/>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21</a:t>
            </a:fld>
            <a:endParaRPr lang="en-US"/>
          </a:p>
        </p:txBody>
      </p:sp>
      <p:sp>
        <p:nvSpPr>
          <p:cNvPr id="3" name="Content Placeholder 7">
            <a:extLst>
              <a:ext uri="{FF2B5EF4-FFF2-40B4-BE49-F238E27FC236}">
                <a16:creationId xmlns:a16="http://schemas.microsoft.com/office/drawing/2014/main" id="{9A56C7AF-A648-4AF6-807D-5C430E45EF65}"/>
              </a:ext>
            </a:extLst>
          </p:cNvPr>
          <p:cNvSpPr>
            <a:spLocks noGrp="1"/>
          </p:cNvSpPr>
          <p:nvPr>
            <p:ph idx="1"/>
          </p:nvPr>
        </p:nvSpPr>
        <p:spPr>
          <a:xfrm>
            <a:off x="165495" y="526618"/>
            <a:ext cx="4528139" cy="4082271"/>
          </a:xfrm>
        </p:spPr>
        <p:txBody>
          <a:bodyPr lIns="0" tIns="0" rIns="0" bIns="0" anchor="t"/>
          <a:lstStyle/>
          <a:p>
            <a:pPr marL="229870" indent="-229870"/>
            <a:endParaRPr lang="en-US">
              <a:solidFill>
                <a:schemeClr val="accent6">
                  <a:lumMod val="50000"/>
                </a:schemeClr>
              </a:solidFill>
              <a:ea typeface="ＭＳ Ｐゴシック"/>
            </a:endParaRPr>
          </a:p>
          <a:p>
            <a:pPr marL="229870" indent="-229870"/>
            <a:endParaRPr lang="en-US">
              <a:solidFill>
                <a:schemeClr val="accent6">
                  <a:lumMod val="50000"/>
                </a:schemeClr>
              </a:solidFill>
            </a:endParaRPr>
          </a:p>
        </p:txBody>
      </p:sp>
      <p:pic>
        <p:nvPicPr>
          <p:cNvPr id="11" name="Picture 14">
            <a:extLst>
              <a:ext uri="{FF2B5EF4-FFF2-40B4-BE49-F238E27FC236}">
                <a16:creationId xmlns:a16="http://schemas.microsoft.com/office/drawing/2014/main" id="{0CEBAEC5-65A7-416C-B1D7-9611CCB711F0}"/>
              </a:ext>
            </a:extLst>
          </p:cNvPr>
          <p:cNvPicPr>
            <a:picLocks noChangeAspect="1"/>
          </p:cNvPicPr>
          <p:nvPr/>
        </p:nvPicPr>
        <p:blipFill>
          <a:blip r:embed="rId3"/>
          <a:stretch>
            <a:fillRect/>
          </a:stretch>
        </p:blipFill>
        <p:spPr>
          <a:xfrm>
            <a:off x="1041400" y="1685"/>
            <a:ext cx="7061200" cy="4666096"/>
          </a:xfrm>
          <a:prstGeom prst="rect">
            <a:avLst/>
          </a:prstGeom>
        </p:spPr>
      </p:pic>
    </p:spTree>
    <p:extLst>
      <p:ext uri="{BB962C8B-B14F-4D97-AF65-F5344CB8AC3E}">
        <p14:creationId xmlns:p14="http://schemas.microsoft.com/office/powerpoint/2010/main" val="3815038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4" descr="A screenshot of a cell phone screen with text&#10;&#10;Description generated with very high confidence">
            <a:extLst>
              <a:ext uri="{FF2B5EF4-FFF2-40B4-BE49-F238E27FC236}">
                <a16:creationId xmlns:a16="http://schemas.microsoft.com/office/drawing/2014/main" id="{838850BD-00E3-4D6B-A5DE-3497378B2D8E}"/>
              </a:ext>
            </a:extLst>
          </p:cNvPr>
          <p:cNvPicPr>
            <a:picLocks noChangeAspect="1"/>
          </p:cNvPicPr>
          <p:nvPr/>
        </p:nvPicPr>
        <p:blipFill>
          <a:blip r:embed="rId3"/>
          <a:stretch>
            <a:fillRect/>
          </a:stretch>
        </p:blipFill>
        <p:spPr>
          <a:xfrm>
            <a:off x="1062271" y="318996"/>
            <a:ext cx="7019460" cy="4361632"/>
          </a:xfrm>
          <a:prstGeom prst="rect">
            <a:avLst/>
          </a:prstGeom>
        </p:spPr>
      </p:pic>
      <p:sp>
        <p:nvSpPr>
          <p:cNvPr id="12" name="Date Placeholder 3">
            <a:extLst>
              <a:ext uri="{FF2B5EF4-FFF2-40B4-BE49-F238E27FC236}">
                <a16:creationId xmlns:a16="http://schemas.microsoft.com/office/drawing/2014/main" id="{0792DC52-2C8A-4405-88A5-3C01BE88F60F}"/>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3" name="Footer Placeholder 4">
            <a:extLst>
              <a:ext uri="{FF2B5EF4-FFF2-40B4-BE49-F238E27FC236}">
                <a16:creationId xmlns:a16="http://schemas.microsoft.com/office/drawing/2014/main" id="{B54F25BA-238F-4449-9A2A-6F28ABD43052}"/>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4" name="Slide Number Placeholder 5">
            <a:extLst>
              <a:ext uri="{FF2B5EF4-FFF2-40B4-BE49-F238E27FC236}">
                <a16:creationId xmlns:a16="http://schemas.microsoft.com/office/drawing/2014/main" id="{58A312AC-21D9-4DB7-AAD1-2B3F282BE550}"/>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22</a:t>
            </a:fld>
            <a:endParaRPr lang="en-US"/>
          </a:p>
        </p:txBody>
      </p:sp>
      <p:sp>
        <p:nvSpPr>
          <p:cNvPr id="20" name="Title 19">
            <a:extLst>
              <a:ext uri="{FF2B5EF4-FFF2-40B4-BE49-F238E27FC236}">
                <a16:creationId xmlns:a16="http://schemas.microsoft.com/office/drawing/2014/main" id="{59E482E8-DACB-45EF-BFE4-77EF9AE5C019}"/>
              </a:ext>
            </a:extLst>
          </p:cNvPr>
          <p:cNvSpPr>
            <a:spLocks noGrp="1"/>
          </p:cNvSpPr>
          <p:nvPr>
            <p:ph type="title"/>
          </p:nvPr>
        </p:nvSpPr>
        <p:spPr>
          <a:xfrm>
            <a:off x="228600" y="64922"/>
            <a:ext cx="8686800" cy="320908"/>
          </a:xfrm>
        </p:spPr>
        <p:txBody>
          <a:bodyPr/>
          <a:lstStyle/>
          <a:p>
            <a:r>
              <a:rPr lang="en-US"/>
              <a:t>What tasks are involved in predicting event rates?</a:t>
            </a:r>
          </a:p>
        </p:txBody>
      </p:sp>
      <p:sp>
        <p:nvSpPr>
          <p:cNvPr id="21" name="TextBox 20">
            <a:extLst>
              <a:ext uri="{FF2B5EF4-FFF2-40B4-BE49-F238E27FC236}">
                <a16:creationId xmlns:a16="http://schemas.microsoft.com/office/drawing/2014/main" id="{808BAC3C-F63C-4A94-83C5-5F7446CCD44E}"/>
              </a:ext>
            </a:extLst>
          </p:cNvPr>
          <p:cNvSpPr txBox="1"/>
          <p:nvPr/>
        </p:nvSpPr>
        <p:spPr>
          <a:xfrm>
            <a:off x="5721195" y="3313301"/>
            <a:ext cx="201983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accent6">
                    <a:lumMod val="50000"/>
                  </a:schemeClr>
                </a:solidFill>
                <a:latin typeface="Calibri"/>
              </a:rPr>
              <a:t>Images by C. Andreopoulos</a:t>
            </a:r>
            <a:endParaRPr lang="en-US" sz="1200" b="1">
              <a:solidFill>
                <a:schemeClr val="accent6">
                  <a:lumMod val="50000"/>
                </a:schemeClr>
              </a:solidFill>
            </a:endParaRPr>
          </a:p>
        </p:txBody>
      </p:sp>
    </p:spTree>
    <p:extLst>
      <p:ext uri="{BB962C8B-B14F-4D97-AF65-F5344CB8AC3E}">
        <p14:creationId xmlns:p14="http://schemas.microsoft.com/office/powerpoint/2010/main" val="929999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0792DC52-2C8A-4405-88A5-3C01BE88F60F}"/>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3" name="Footer Placeholder 4">
            <a:extLst>
              <a:ext uri="{FF2B5EF4-FFF2-40B4-BE49-F238E27FC236}">
                <a16:creationId xmlns:a16="http://schemas.microsoft.com/office/drawing/2014/main" id="{B54F25BA-238F-4449-9A2A-6F28ABD43052}"/>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4" name="Slide Number Placeholder 5">
            <a:extLst>
              <a:ext uri="{FF2B5EF4-FFF2-40B4-BE49-F238E27FC236}">
                <a16:creationId xmlns:a16="http://schemas.microsoft.com/office/drawing/2014/main" id="{58A312AC-21D9-4DB7-AAD1-2B3F282BE550}"/>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23</a:t>
            </a:fld>
            <a:endParaRPr lang="en-US"/>
          </a:p>
        </p:txBody>
      </p:sp>
      <p:pic>
        <p:nvPicPr>
          <p:cNvPr id="2" name="Picture 2" descr="A screenshot of a cell phone&#10;&#10;Description generated with very high confidence">
            <a:extLst>
              <a:ext uri="{FF2B5EF4-FFF2-40B4-BE49-F238E27FC236}">
                <a16:creationId xmlns:a16="http://schemas.microsoft.com/office/drawing/2014/main" id="{158A6F60-B8A7-4DDB-A81D-D02F6DDE0A5F}"/>
              </a:ext>
            </a:extLst>
          </p:cNvPr>
          <p:cNvPicPr>
            <a:picLocks noChangeAspect="1"/>
          </p:cNvPicPr>
          <p:nvPr/>
        </p:nvPicPr>
        <p:blipFill>
          <a:blip r:embed="rId3"/>
          <a:stretch>
            <a:fillRect/>
          </a:stretch>
        </p:blipFill>
        <p:spPr>
          <a:xfrm>
            <a:off x="1114225" y="466435"/>
            <a:ext cx="6915549" cy="4222618"/>
          </a:xfrm>
          <a:prstGeom prst="rect">
            <a:avLst/>
          </a:prstGeom>
        </p:spPr>
      </p:pic>
      <p:sp>
        <p:nvSpPr>
          <p:cNvPr id="5" name="Title 19">
            <a:extLst>
              <a:ext uri="{FF2B5EF4-FFF2-40B4-BE49-F238E27FC236}">
                <a16:creationId xmlns:a16="http://schemas.microsoft.com/office/drawing/2014/main" id="{F08CE6B3-F44A-443E-97A7-45AD8C4F7935}"/>
              </a:ext>
            </a:extLst>
          </p:cNvPr>
          <p:cNvSpPr txBox="1">
            <a:spLocks/>
          </p:cNvSpPr>
          <p:nvPr/>
        </p:nvSpPr>
        <p:spPr>
          <a:xfrm>
            <a:off x="228600" y="64922"/>
            <a:ext cx="8686800" cy="320908"/>
          </a:xfrm>
          <a:prstGeom prst="rect">
            <a:avLst/>
          </a:prstGeom>
        </p:spPr>
        <p:txBody>
          <a:bodyPr lIns="0" tIns="0" rIns="0" bIns="0" anchor="b"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a:t>What tasks are involved in predicting event rates?</a:t>
            </a:r>
          </a:p>
        </p:txBody>
      </p:sp>
    </p:spTree>
    <p:extLst>
      <p:ext uri="{BB962C8B-B14F-4D97-AF65-F5344CB8AC3E}">
        <p14:creationId xmlns:p14="http://schemas.microsoft.com/office/powerpoint/2010/main" val="2108502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0792DC52-2C8A-4405-88A5-3C01BE88F60F}"/>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3" name="Footer Placeholder 4">
            <a:extLst>
              <a:ext uri="{FF2B5EF4-FFF2-40B4-BE49-F238E27FC236}">
                <a16:creationId xmlns:a16="http://schemas.microsoft.com/office/drawing/2014/main" id="{B54F25BA-238F-4449-9A2A-6F28ABD43052}"/>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4" name="Slide Number Placeholder 5">
            <a:extLst>
              <a:ext uri="{FF2B5EF4-FFF2-40B4-BE49-F238E27FC236}">
                <a16:creationId xmlns:a16="http://schemas.microsoft.com/office/drawing/2014/main" id="{58A312AC-21D9-4DB7-AAD1-2B3F282BE550}"/>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24</a:t>
            </a:fld>
            <a:endParaRPr lang="en-US"/>
          </a:p>
        </p:txBody>
      </p:sp>
      <p:sp>
        <p:nvSpPr>
          <p:cNvPr id="20" name="Title 19">
            <a:extLst>
              <a:ext uri="{FF2B5EF4-FFF2-40B4-BE49-F238E27FC236}">
                <a16:creationId xmlns:a16="http://schemas.microsoft.com/office/drawing/2014/main" id="{59E482E8-DACB-45EF-BFE4-77EF9AE5C019}"/>
              </a:ext>
            </a:extLst>
          </p:cNvPr>
          <p:cNvSpPr>
            <a:spLocks noGrp="1"/>
          </p:cNvSpPr>
          <p:nvPr>
            <p:ph type="title"/>
          </p:nvPr>
        </p:nvSpPr>
        <p:spPr>
          <a:xfrm>
            <a:off x="228600" y="140856"/>
            <a:ext cx="8686800" cy="320908"/>
          </a:xfrm>
        </p:spPr>
        <p:txBody>
          <a:bodyPr/>
          <a:lstStyle/>
          <a:p>
            <a:r>
              <a:rPr lang="en-US" sz="2000"/>
              <a:t>Generators resort to an approximate picture of the relevant physics</a:t>
            </a:r>
          </a:p>
        </p:txBody>
      </p:sp>
      <p:pic>
        <p:nvPicPr>
          <p:cNvPr id="3" name="Picture 3" descr="A close up of a map&#10;&#10;Description generated with high confidence">
            <a:extLst>
              <a:ext uri="{FF2B5EF4-FFF2-40B4-BE49-F238E27FC236}">
                <a16:creationId xmlns:a16="http://schemas.microsoft.com/office/drawing/2014/main" id="{24AAA8C1-2767-45D0-85A1-93D6FBD65794}"/>
              </a:ext>
            </a:extLst>
          </p:cNvPr>
          <p:cNvPicPr>
            <a:picLocks noChangeAspect="1"/>
          </p:cNvPicPr>
          <p:nvPr/>
        </p:nvPicPr>
        <p:blipFill>
          <a:blip r:embed="rId3"/>
          <a:stretch>
            <a:fillRect/>
          </a:stretch>
        </p:blipFill>
        <p:spPr>
          <a:xfrm>
            <a:off x="4878932" y="2010189"/>
            <a:ext cx="4038067" cy="2489925"/>
          </a:xfrm>
          <a:prstGeom prst="rect">
            <a:avLst/>
          </a:prstGeom>
        </p:spPr>
      </p:pic>
      <p:sp>
        <p:nvSpPr>
          <p:cNvPr id="8" name="Content Placeholder 7">
            <a:extLst>
              <a:ext uri="{FF2B5EF4-FFF2-40B4-BE49-F238E27FC236}">
                <a16:creationId xmlns:a16="http://schemas.microsoft.com/office/drawing/2014/main" id="{A47637BD-1213-43B2-91CF-F0B51D77A271}"/>
              </a:ext>
            </a:extLst>
          </p:cNvPr>
          <p:cNvSpPr>
            <a:spLocks noGrp="1"/>
          </p:cNvSpPr>
          <p:nvPr>
            <p:ph idx="1"/>
          </p:nvPr>
        </p:nvSpPr>
        <p:spPr>
          <a:xfrm>
            <a:off x="117537" y="730440"/>
            <a:ext cx="4544125" cy="3682620"/>
          </a:xfrm>
        </p:spPr>
        <p:txBody>
          <a:bodyPr lIns="0" tIns="0" rIns="0" bIns="0" anchor="t"/>
          <a:lstStyle/>
          <a:p>
            <a:pPr marL="229870" indent="-229870"/>
            <a:r>
              <a:rPr lang="en-US">
                <a:solidFill>
                  <a:schemeClr val="accent6">
                    <a:lumMod val="50000"/>
                  </a:schemeClr>
                </a:solidFill>
              </a:rPr>
              <a:t>"Traditional" treatment includes</a:t>
            </a:r>
          </a:p>
          <a:p>
            <a:pPr marL="512445" lvl="1" indent="-229870"/>
            <a:r>
              <a:rPr lang="en-US">
                <a:solidFill>
                  <a:schemeClr val="accent6">
                    <a:lumMod val="50000"/>
                  </a:schemeClr>
                </a:solidFill>
                <a:ea typeface="ＭＳ Ｐゴシック"/>
              </a:rPr>
              <a:t>Fermi gas model of initial nuclear state</a:t>
            </a:r>
            <a:endParaRPr lang="en-US">
              <a:solidFill>
                <a:schemeClr val="accent6">
                  <a:lumMod val="50000"/>
                </a:schemeClr>
              </a:solidFill>
            </a:endParaRPr>
          </a:p>
          <a:p>
            <a:pPr lvl="2" indent="-229870"/>
            <a:r>
              <a:rPr lang="en-US">
                <a:solidFill>
                  <a:schemeClr val="accent6">
                    <a:lumMod val="50000"/>
                  </a:schemeClr>
                </a:solidFill>
                <a:ea typeface="ＭＳ Ｐゴシック"/>
              </a:rPr>
              <a:t>No shell structure, correlations, etc.</a:t>
            </a:r>
          </a:p>
          <a:p>
            <a:pPr marL="512445" lvl="1" indent="-229870"/>
            <a:r>
              <a:rPr lang="en-US">
                <a:solidFill>
                  <a:schemeClr val="accent6">
                    <a:lumMod val="50000"/>
                  </a:schemeClr>
                </a:solidFill>
                <a:ea typeface="ＭＳ Ｐゴシック"/>
              </a:rPr>
              <a:t>Neutrino scatters on a single bound nucleon</a:t>
            </a:r>
          </a:p>
          <a:p>
            <a:pPr lvl="2" indent="-229870"/>
            <a:r>
              <a:rPr lang="en-US">
                <a:solidFill>
                  <a:schemeClr val="accent6">
                    <a:lumMod val="50000"/>
                  </a:schemeClr>
                </a:solidFill>
                <a:ea typeface="ＭＳ Ｐゴシック"/>
              </a:rPr>
              <a:t>Two-nucleon contributions known to be important!</a:t>
            </a:r>
          </a:p>
          <a:p>
            <a:pPr marL="512445" lvl="1" indent="-229870"/>
            <a:r>
              <a:rPr lang="en-US">
                <a:solidFill>
                  <a:schemeClr val="accent6">
                    <a:lumMod val="50000"/>
                  </a:schemeClr>
                </a:solidFill>
                <a:ea typeface="ＭＳ Ｐゴシック"/>
              </a:rPr>
              <a:t>Interference between processes neglected</a:t>
            </a:r>
          </a:p>
          <a:p>
            <a:pPr lvl="2" indent="-229870"/>
            <a:r>
              <a:rPr lang="en-US">
                <a:solidFill>
                  <a:schemeClr val="accent6">
                    <a:lumMod val="50000"/>
                  </a:schemeClr>
                </a:solidFill>
                <a:ea typeface="ＭＳ Ｐゴシック"/>
              </a:rPr>
              <a:t>"Square then sum" </a:t>
            </a:r>
            <a:r>
              <a:rPr lang="en-US">
                <a:solidFill>
                  <a:schemeClr val="accent6">
                    <a:lumMod val="50000"/>
                  </a:schemeClr>
                </a:solidFill>
                <a:ea typeface="ＭＳ Ｐゴシック"/>
                <a:cs typeface="Helvetica"/>
              </a:rPr>
              <a:t>→ Not what you learned in quantum mechanics class . . .</a:t>
            </a:r>
          </a:p>
          <a:p>
            <a:pPr marL="512445" lvl="1" indent="-229870"/>
            <a:r>
              <a:rPr lang="en-US">
                <a:solidFill>
                  <a:schemeClr val="accent6">
                    <a:lumMod val="50000"/>
                  </a:schemeClr>
                </a:solidFill>
                <a:ea typeface="ＭＳ Ｐゴシック"/>
              </a:rPr>
              <a:t>Semi-classical transport of hadrons out of the nucleus</a:t>
            </a:r>
          </a:p>
          <a:p>
            <a:pPr lvl="2" indent="-229870"/>
            <a:r>
              <a:rPr lang="en-US" err="1">
                <a:solidFill>
                  <a:schemeClr val="accent6">
                    <a:lumMod val="50000"/>
                  </a:schemeClr>
                </a:solidFill>
                <a:ea typeface="ＭＳ Ｐゴシック"/>
                <a:cs typeface="Helvetica"/>
              </a:rPr>
              <a:t>Rescattering</a:t>
            </a:r>
            <a:r>
              <a:rPr lang="en-US">
                <a:solidFill>
                  <a:schemeClr val="accent6">
                    <a:lumMod val="50000"/>
                  </a:schemeClr>
                </a:solidFill>
                <a:ea typeface="ＭＳ Ｐゴシック"/>
                <a:cs typeface="Helvetica"/>
              </a:rPr>
              <a:t> cross sections based on hadron-nucleus data</a:t>
            </a:r>
          </a:p>
          <a:p>
            <a:pPr lvl="2" indent="-229870"/>
            <a:endParaRPr lang="en-US">
              <a:ea typeface="ＭＳ Ｐゴシック"/>
              <a:cs typeface="Helvetica"/>
            </a:endParaRPr>
          </a:p>
        </p:txBody>
      </p:sp>
      <p:pic>
        <p:nvPicPr>
          <p:cNvPr id="11" name="Picture 14" descr="A close up of a clock&#10;&#10;Description generated with high confidence">
            <a:extLst>
              <a:ext uri="{FF2B5EF4-FFF2-40B4-BE49-F238E27FC236}">
                <a16:creationId xmlns:a16="http://schemas.microsoft.com/office/drawing/2014/main" id="{3028C98D-63E8-417D-95C7-CCD0C4F37C24}"/>
              </a:ext>
            </a:extLst>
          </p:cNvPr>
          <p:cNvPicPr>
            <a:picLocks noChangeAspect="1"/>
          </p:cNvPicPr>
          <p:nvPr/>
        </p:nvPicPr>
        <p:blipFill>
          <a:blip r:embed="rId4"/>
          <a:stretch>
            <a:fillRect/>
          </a:stretch>
        </p:blipFill>
        <p:spPr>
          <a:xfrm>
            <a:off x="4763033" y="725844"/>
            <a:ext cx="4381766" cy="1170018"/>
          </a:xfrm>
          <a:prstGeom prst="rect">
            <a:avLst/>
          </a:prstGeom>
        </p:spPr>
      </p:pic>
    </p:spTree>
    <p:extLst>
      <p:ext uri="{BB962C8B-B14F-4D97-AF65-F5344CB8AC3E}">
        <p14:creationId xmlns:p14="http://schemas.microsoft.com/office/powerpoint/2010/main" val="3180275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0792DC52-2C8A-4405-88A5-3C01BE88F60F}"/>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3" name="Footer Placeholder 4">
            <a:extLst>
              <a:ext uri="{FF2B5EF4-FFF2-40B4-BE49-F238E27FC236}">
                <a16:creationId xmlns:a16="http://schemas.microsoft.com/office/drawing/2014/main" id="{B54F25BA-238F-4449-9A2A-6F28ABD43052}"/>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4" name="Slide Number Placeholder 5">
            <a:extLst>
              <a:ext uri="{FF2B5EF4-FFF2-40B4-BE49-F238E27FC236}">
                <a16:creationId xmlns:a16="http://schemas.microsoft.com/office/drawing/2014/main" id="{58A312AC-21D9-4DB7-AAD1-2B3F282BE550}"/>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25</a:t>
            </a:fld>
            <a:endParaRPr lang="en-US"/>
          </a:p>
        </p:txBody>
      </p:sp>
      <p:sp>
        <p:nvSpPr>
          <p:cNvPr id="20" name="Title 19">
            <a:extLst>
              <a:ext uri="{FF2B5EF4-FFF2-40B4-BE49-F238E27FC236}">
                <a16:creationId xmlns:a16="http://schemas.microsoft.com/office/drawing/2014/main" id="{59E482E8-DACB-45EF-BFE4-77EF9AE5C019}"/>
              </a:ext>
            </a:extLst>
          </p:cNvPr>
          <p:cNvSpPr>
            <a:spLocks noGrp="1"/>
          </p:cNvSpPr>
          <p:nvPr>
            <p:ph type="title"/>
          </p:nvPr>
        </p:nvSpPr>
        <p:spPr>
          <a:xfrm>
            <a:off x="228600" y="140856"/>
            <a:ext cx="8686800" cy="320908"/>
          </a:xfrm>
        </p:spPr>
        <p:txBody>
          <a:bodyPr/>
          <a:lstStyle/>
          <a:p>
            <a:r>
              <a:rPr lang="en-US" sz="2000"/>
              <a:t>Generators resort to an approximate picture of the relevant physics</a:t>
            </a:r>
          </a:p>
        </p:txBody>
      </p:sp>
      <p:sp>
        <p:nvSpPr>
          <p:cNvPr id="15" name="Content Placeholder 7">
            <a:extLst>
              <a:ext uri="{FF2B5EF4-FFF2-40B4-BE49-F238E27FC236}">
                <a16:creationId xmlns:a16="http://schemas.microsoft.com/office/drawing/2014/main" id="{E69D7D01-E383-480D-BB8B-F9973FCE4FA0}"/>
              </a:ext>
            </a:extLst>
          </p:cNvPr>
          <p:cNvSpPr>
            <a:spLocks noGrp="1"/>
          </p:cNvSpPr>
          <p:nvPr>
            <p:ph idx="1"/>
          </p:nvPr>
        </p:nvSpPr>
        <p:spPr>
          <a:xfrm>
            <a:off x="57135" y="586403"/>
            <a:ext cx="4887953" cy="4077559"/>
          </a:xfrm>
        </p:spPr>
        <p:txBody>
          <a:bodyPr lIns="0" tIns="0" rIns="0" bIns="0" anchor="t"/>
          <a:lstStyle/>
          <a:p>
            <a:pPr marL="229870" indent="-229870"/>
            <a:r>
              <a:rPr lang="en-US"/>
              <a:t>"Traditional" treatment includes</a:t>
            </a:r>
          </a:p>
          <a:p>
            <a:pPr marL="512445" lvl="1" indent="-229870"/>
            <a:r>
              <a:rPr lang="en-US">
                <a:ea typeface="ＭＳ Ｐゴシック"/>
              </a:rPr>
              <a:t>Fermi gas model of initial nuclear state</a:t>
            </a:r>
            <a:endParaRPr lang="en-US"/>
          </a:p>
          <a:p>
            <a:pPr lvl="2" indent="-229870"/>
            <a:r>
              <a:rPr lang="en-US">
                <a:ea typeface="ＭＳ Ｐゴシック"/>
              </a:rPr>
              <a:t>No shell structure, correlations, etc.</a:t>
            </a:r>
          </a:p>
          <a:p>
            <a:pPr marL="512445" lvl="1" indent="-229870"/>
            <a:r>
              <a:rPr lang="en-US">
                <a:ea typeface="ＭＳ Ｐゴシック"/>
              </a:rPr>
              <a:t>Neutrino scatters on a single bound nucleon</a:t>
            </a:r>
          </a:p>
          <a:p>
            <a:pPr lvl="2" indent="-229870"/>
            <a:r>
              <a:rPr lang="en-US">
                <a:ea typeface="ＭＳ Ｐゴシック"/>
              </a:rPr>
              <a:t>Two-nucleon contributions known to be important!</a:t>
            </a:r>
          </a:p>
          <a:p>
            <a:pPr marL="512445" lvl="1" indent="-229870"/>
            <a:r>
              <a:rPr lang="en-US">
                <a:ea typeface="ＭＳ Ｐゴシック"/>
              </a:rPr>
              <a:t>Interference between processes neglected</a:t>
            </a:r>
          </a:p>
          <a:p>
            <a:pPr lvl="2" indent="-229870"/>
            <a:r>
              <a:rPr lang="en-US">
                <a:ea typeface="ＭＳ Ｐゴシック"/>
              </a:rPr>
              <a:t>"Square then sum" </a:t>
            </a:r>
            <a:r>
              <a:rPr lang="en-US">
                <a:ea typeface="ＭＳ Ｐゴシック"/>
                <a:cs typeface="Helvetica"/>
              </a:rPr>
              <a:t>→ Not what you learned in quantum mechanics class . . .</a:t>
            </a:r>
          </a:p>
          <a:p>
            <a:pPr marL="512445" lvl="1" indent="-229870"/>
            <a:r>
              <a:rPr lang="en-US">
                <a:ea typeface="ＭＳ Ｐゴシック"/>
              </a:rPr>
              <a:t>Semi-classical transport of hadrons out of the nucleus</a:t>
            </a:r>
          </a:p>
          <a:p>
            <a:pPr lvl="2" indent="-229870"/>
            <a:r>
              <a:rPr lang="en-US" err="1">
                <a:ea typeface="ＭＳ Ｐゴシック"/>
                <a:cs typeface="Helvetica"/>
              </a:rPr>
              <a:t>Rescattering</a:t>
            </a:r>
            <a:r>
              <a:rPr lang="en-US">
                <a:ea typeface="ＭＳ Ｐゴシック"/>
                <a:cs typeface="Helvetica"/>
              </a:rPr>
              <a:t> cross sections based on hadron-nucleus data</a:t>
            </a:r>
          </a:p>
          <a:p>
            <a:pPr marL="229870" indent="-229870"/>
            <a:r>
              <a:rPr lang="en-US" b="1">
                <a:ea typeface="ＭＳ Ｐゴシック"/>
                <a:cs typeface="Helvetica"/>
              </a:rPr>
              <a:t>High-precision needed to definitively answer open questions: can we do better?</a:t>
            </a:r>
          </a:p>
          <a:p>
            <a:pPr lvl="2" indent="-229870"/>
            <a:endParaRPr lang="en-US">
              <a:ea typeface="ＭＳ Ｐゴシック"/>
              <a:cs typeface="Helvetica"/>
            </a:endParaRPr>
          </a:p>
        </p:txBody>
      </p:sp>
    </p:spTree>
    <p:extLst>
      <p:ext uri="{BB962C8B-B14F-4D97-AF65-F5344CB8AC3E}">
        <p14:creationId xmlns:p14="http://schemas.microsoft.com/office/powerpoint/2010/main" val="2064821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72A952-B028-42B4-9A8D-8309141BE1E5}"/>
              </a:ext>
            </a:extLst>
          </p:cNvPr>
          <p:cNvSpPr>
            <a:spLocks noGrp="1"/>
          </p:cNvSpPr>
          <p:nvPr>
            <p:ph type="title"/>
          </p:nvPr>
        </p:nvSpPr>
        <p:spPr>
          <a:xfrm>
            <a:off x="188259" y="128302"/>
            <a:ext cx="8955741" cy="367972"/>
          </a:xfrm>
        </p:spPr>
        <p:txBody>
          <a:bodyPr/>
          <a:lstStyle/>
          <a:p>
            <a:r>
              <a:rPr lang="en-US"/>
              <a:t>Two-nucleon physics in event generators: "nucleon cluster model"</a:t>
            </a:r>
          </a:p>
        </p:txBody>
      </p:sp>
      <p:sp>
        <p:nvSpPr>
          <p:cNvPr id="4" name="Date Placeholder 3">
            <a:extLst>
              <a:ext uri="{FF2B5EF4-FFF2-40B4-BE49-F238E27FC236}">
                <a16:creationId xmlns:a16="http://schemas.microsoft.com/office/drawing/2014/main" id="{3D27FE66-E462-490E-847E-C3DD87728CF2}"/>
              </a:ext>
            </a:extLst>
          </p:cNvPr>
          <p:cNvSpPr>
            <a:spLocks noGrp="1"/>
          </p:cNvSpPr>
          <p:nvPr>
            <p:ph type="dt" sz="half" idx="2"/>
          </p:nvPr>
        </p:nvSpPr>
        <p:spPr/>
        <p:txBody>
          <a:bodyPr/>
          <a:lstStyle/>
          <a:p>
            <a:pPr>
              <a:defRPr/>
            </a:pPr>
            <a:r>
              <a:rPr lang="en-US"/>
              <a:t>July 20th, 2020</a:t>
            </a:r>
          </a:p>
        </p:txBody>
      </p:sp>
      <p:sp>
        <p:nvSpPr>
          <p:cNvPr id="5" name="Footer Placeholder 4">
            <a:extLst>
              <a:ext uri="{FF2B5EF4-FFF2-40B4-BE49-F238E27FC236}">
                <a16:creationId xmlns:a16="http://schemas.microsoft.com/office/drawing/2014/main" id="{DDDDAAC3-C2DC-44D3-81A2-6E83BD8B046D}"/>
              </a:ext>
            </a:extLst>
          </p:cNvPr>
          <p:cNvSpPr>
            <a:spLocks noGrp="1"/>
          </p:cNvSpPr>
          <p:nvPr>
            <p:ph type="ftr" sz="quarter" idx="3"/>
          </p:nvPr>
        </p:nvSpPr>
        <p:spPr/>
        <p:txBody>
          <a:bodyPr/>
          <a:lstStyle/>
          <a:p>
            <a:pPr>
              <a:defRPr/>
            </a:pPr>
            <a:r>
              <a:rPr lang="fr-FR"/>
              <a:t>J. L. Barrow | Fermilab New Perspectives: QMC-STA GENIE Implementation</a:t>
            </a:r>
            <a:endParaRPr lang="en-US" b="1"/>
          </a:p>
        </p:txBody>
      </p:sp>
      <p:sp>
        <p:nvSpPr>
          <p:cNvPr id="6" name="Slide Number Placeholder 5">
            <a:extLst>
              <a:ext uri="{FF2B5EF4-FFF2-40B4-BE49-F238E27FC236}">
                <a16:creationId xmlns:a16="http://schemas.microsoft.com/office/drawing/2014/main" id="{40760CAA-C2DC-467A-BD47-D901054CB3C9}"/>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a:p>
        </p:txBody>
      </p:sp>
      <p:sp>
        <p:nvSpPr>
          <p:cNvPr id="10" name="Content Placeholder 1">
            <a:extLst>
              <a:ext uri="{FF2B5EF4-FFF2-40B4-BE49-F238E27FC236}">
                <a16:creationId xmlns:a16="http://schemas.microsoft.com/office/drawing/2014/main" id="{0F959ECE-92D4-4C24-AB80-690B66721551}"/>
              </a:ext>
            </a:extLst>
          </p:cNvPr>
          <p:cNvSpPr txBox="1">
            <a:spLocks/>
          </p:cNvSpPr>
          <p:nvPr/>
        </p:nvSpPr>
        <p:spPr>
          <a:xfrm>
            <a:off x="228603" y="728664"/>
            <a:ext cx="8672513" cy="3794522"/>
          </a:xfrm>
          <a:prstGeom prst="rect">
            <a:avLst/>
          </a:prstGeom>
        </p:spPr>
        <p:txBody>
          <a:bodyPr lIns="0" tIns="0" rIns="0" bIns="0" anchor="t"/>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9870" indent="-229870"/>
            <a:endParaRPr lang="en-US"/>
          </a:p>
        </p:txBody>
      </p:sp>
      <p:pic>
        <p:nvPicPr>
          <p:cNvPr id="2" name="Picture 6" descr="A close up of a map&#10;&#10;Description generated with very high confidence">
            <a:extLst>
              <a:ext uri="{FF2B5EF4-FFF2-40B4-BE49-F238E27FC236}">
                <a16:creationId xmlns:a16="http://schemas.microsoft.com/office/drawing/2014/main" id="{6B56B10E-9496-42FA-BCF4-6397503D0B6B}"/>
              </a:ext>
            </a:extLst>
          </p:cNvPr>
          <p:cNvPicPr>
            <a:picLocks noChangeAspect="1"/>
          </p:cNvPicPr>
          <p:nvPr/>
        </p:nvPicPr>
        <p:blipFill>
          <a:blip r:embed="rId2"/>
          <a:stretch>
            <a:fillRect/>
          </a:stretch>
        </p:blipFill>
        <p:spPr>
          <a:xfrm>
            <a:off x="544606" y="498852"/>
            <a:ext cx="7732058" cy="2706960"/>
          </a:xfrm>
          <a:prstGeom prst="rect">
            <a:avLst/>
          </a:prstGeom>
        </p:spPr>
      </p:pic>
      <p:sp>
        <p:nvSpPr>
          <p:cNvPr id="8" name="Content Placeholder 7">
            <a:extLst>
              <a:ext uri="{FF2B5EF4-FFF2-40B4-BE49-F238E27FC236}">
                <a16:creationId xmlns:a16="http://schemas.microsoft.com/office/drawing/2014/main" id="{48C462B5-4813-4284-8731-DDDCD04B192E}"/>
              </a:ext>
            </a:extLst>
          </p:cNvPr>
          <p:cNvSpPr txBox="1">
            <a:spLocks/>
          </p:cNvSpPr>
          <p:nvPr/>
        </p:nvSpPr>
        <p:spPr>
          <a:xfrm>
            <a:off x="542377" y="3341356"/>
            <a:ext cx="7530027" cy="1415752"/>
          </a:xfrm>
          <a:prstGeom prst="rect">
            <a:avLst/>
          </a:prstGeom>
        </p:spPr>
        <p:txBody>
          <a:bodyPr lIns="0" tIns="0" rIns="0" bIns="0" anchor="t"/>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9870" indent="-229870"/>
            <a:r>
              <a:rPr lang="en-US">
                <a:solidFill>
                  <a:schemeClr val="accent6">
                    <a:lumMod val="50000"/>
                  </a:schemeClr>
                </a:solidFill>
              </a:rPr>
              <a:t>Generators are beginning to include these contributions, but in a very rough way</a:t>
            </a:r>
          </a:p>
          <a:p>
            <a:pPr marL="229870" indent="-229870"/>
            <a:endParaRPr lang="en-US">
              <a:solidFill>
                <a:schemeClr val="accent6">
                  <a:lumMod val="50000"/>
                </a:schemeClr>
              </a:solidFill>
              <a:ea typeface="ＭＳ Ｐゴシック"/>
              <a:cs typeface="Helvetica"/>
            </a:endParaRPr>
          </a:p>
          <a:p>
            <a:pPr marL="229870" indent="-229870"/>
            <a:r>
              <a:rPr lang="en-US">
                <a:solidFill>
                  <a:schemeClr val="accent6">
                    <a:lumMod val="50000"/>
                  </a:schemeClr>
                </a:solidFill>
                <a:ea typeface="ＭＳ Ｐゴシック"/>
                <a:cs typeface="Helvetica"/>
              </a:rPr>
              <a:t>STA calculations allow us to do this much more rigorously</a:t>
            </a:r>
          </a:p>
        </p:txBody>
      </p:sp>
    </p:spTree>
    <p:extLst>
      <p:ext uri="{BB962C8B-B14F-4D97-AF65-F5344CB8AC3E}">
        <p14:creationId xmlns:p14="http://schemas.microsoft.com/office/powerpoint/2010/main" val="601232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A0DC0A4-8959-4E3E-9656-B05BFE50FEFA}"/>
                  </a:ext>
                </a:extLst>
              </p:cNvPr>
              <p:cNvSpPr>
                <a:spLocks noGrp="1"/>
              </p:cNvSpPr>
              <p:nvPr>
                <p:ph idx="1"/>
              </p:nvPr>
            </p:nvSpPr>
            <p:spPr/>
            <p:txBody>
              <a:bodyPr/>
              <a:lstStyle/>
              <a:p>
                <a:r>
                  <a:rPr lang="en-US"/>
                  <a:t>Historically, </a:t>
                </a:r>
                <a14:m>
                  <m:oMath xmlns:m="http://schemas.openxmlformats.org/officeDocument/2006/math">
                    <m:r>
                      <a:rPr lang="en-US" b="0" i="1" smtClean="0">
                        <a:latin typeface="Cambria Math" panose="02040503050406030204" pitchFamily="18" charset="0"/>
                      </a:rPr>
                      <m:t>𝜈</m:t>
                    </m:r>
                  </m:oMath>
                </a14:m>
                <a:r>
                  <a:rPr lang="en-US"/>
                  <a:t> event generators have not been very well </a:t>
                </a:r>
                <a:r>
                  <a:rPr lang="en-US" i="1"/>
                  <a:t>validated</a:t>
                </a:r>
              </a:p>
              <a:p>
                <a:pPr lvl="1"/>
                <a:r>
                  <a:rPr lang="en-US"/>
                  <a:t>Many models, already highly phenomenological, lack the observed behavior</a:t>
                </a:r>
              </a:p>
              <a:p>
                <a:pPr lvl="1"/>
                <a:r>
                  <a:rPr lang="en-US"/>
                  <a:t>This has lead scientists to reconsider how they make and test their models, going beyond simple consistency checks and making a foray into data comparisons</a:t>
                </a:r>
              </a:p>
              <a:p>
                <a:pPr lvl="1"/>
                <a:r>
                  <a:rPr lang="en-US"/>
                  <a:t>For electron scattering, one can parametrize the cross section in terms of longitudinal and transverse nuclear response functions</a:t>
                </a:r>
              </a:p>
              <a:p>
                <a:pPr marL="282575" lvl="1" indent="0">
                  <a:buNone/>
                </a:pPr>
                <a14:m>
                  <m:oMathPara xmlns:m="http://schemas.openxmlformats.org/officeDocument/2006/math">
                    <m:oMathParaPr>
                      <m:jc m:val="centerGroup"/>
                    </m:oMathParaPr>
                    <m:oMath xmlns:m="http://schemas.openxmlformats.org/officeDocument/2006/math">
                      <m:f>
                        <m:fPr>
                          <m:ctrlPr>
                            <a:rPr lang="en-US" b="1" i="1">
                              <a:latin typeface="Cambria Math" panose="02040503050406030204" pitchFamily="18" charset="0"/>
                            </a:rPr>
                          </m:ctrlPr>
                        </m:fPr>
                        <m:num>
                          <m:sSup>
                            <m:sSupPr>
                              <m:ctrlPr>
                                <a:rPr lang="en-US" b="1" i="1">
                                  <a:latin typeface="Cambria Math" panose="02040503050406030204" pitchFamily="18" charset="0"/>
                                </a:rPr>
                              </m:ctrlPr>
                            </m:sSupPr>
                            <m:e>
                              <m:r>
                                <a:rPr lang="en-US" b="1" i="1">
                                  <a:latin typeface="Cambria Math" panose="02040503050406030204" pitchFamily="18" charset="0"/>
                                </a:rPr>
                                <m:t>𝒅</m:t>
                              </m:r>
                            </m:e>
                            <m:sup>
                              <m:r>
                                <a:rPr lang="en-US" b="1" i="1">
                                  <a:latin typeface="Cambria Math" panose="02040503050406030204" pitchFamily="18" charset="0"/>
                                </a:rPr>
                                <m:t>𝟐</m:t>
                              </m:r>
                            </m:sup>
                          </m:sSup>
                          <m:r>
                            <a:rPr lang="en-US" b="1" i="1">
                              <a:latin typeface="Cambria Math" panose="02040503050406030204" pitchFamily="18" charset="0"/>
                            </a:rPr>
                            <m:t>𝝈</m:t>
                          </m:r>
                        </m:num>
                        <m:den>
                          <m:r>
                            <a:rPr lang="en-US" b="1" i="1">
                              <a:latin typeface="Cambria Math" panose="02040503050406030204" pitchFamily="18" charset="0"/>
                            </a:rPr>
                            <m:t>𝒅</m:t>
                          </m:r>
                          <m:sSup>
                            <m:sSupPr>
                              <m:ctrlPr>
                                <a:rPr lang="en-US" b="1" i="1">
                                  <a:latin typeface="Cambria Math" panose="02040503050406030204" pitchFamily="18" charset="0"/>
                                </a:rPr>
                              </m:ctrlPr>
                            </m:sSupPr>
                            <m:e>
                              <m:r>
                                <a:rPr lang="en-US" b="1" i="1">
                                  <a:latin typeface="Cambria Math" panose="02040503050406030204" pitchFamily="18" charset="0"/>
                                </a:rPr>
                                <m:t>𝑬</m:t>
                              </m:r>
                            </m:e>
                            <m:sup>
                              <m:r>
                                <a:rPr lang="en-US" b="1" i="1">
                                  <a:latin typeface="Cambria Math" panose="02040503050406030204" pitchFamily="18" charset="0"/>
                                </a:rPr>
                                <m:t>′</m:t>
                              </m:r>
                            </m:sup>
                          </m:sSup>
                          <m:r>
                            <a:rPr lang="en-US" b="1" i="1">
                              <a:latin typeface="Cambria Math" panose="02040503050406030204" pitchFamily="18" charset="0"/>
                            </a:rPr>
                            <m:t>𝒅</m:t>
                          </m:r>
                          <m:r>
                            <a:rPr lang="en-US" b="1">
                              <a:latin typeface="Cambria Math" panose="02040503050406030204" pitchFamily="18" charset="0"/>
                            </a:rPr>
                            <m:t>𝛀</m:t>
                          </m:r>
                          <m:r>
                            <a:rPr lang="en-US" b="1" i="1">
                              <a:latin typeface="Cambria Math" panose="02040503050406030204" pitchFamily="18" charset="0"/>
                            </a:rPr>
                            <m:t>′</m:t>
                          </m:r>
                        </m:den>
                      </m:f>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𝝈</m:t>
                          </m:r>
                        </m:e>
                        <m:sub>
                          <m:r>
                            <a:rPr lang="en-US" b="1" i="1">
                              <a:latin typeface="Cambria Math" panose="02040503050406030204" pitchFamily="18" charset="0"/>
                            </a:rPr>
                            <m:t>𝑴</m:t>
                          </m:r>
                        </m:sub>
                      </m:sSub>
                      <m:d>
                        <m:dPr>
                          <m:begChr m:val="["/>
                          <m:endChr m:val="]"/>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𝝂</m:t>
                              </m:r>
                            </m:e>
                            <m:sub>
                              <m:r>
                                <a:rPr lang="en-US" b="1" i="1">
                                  <a:latin typeface="Cambria Math" panose="02040503050406030204" pitchFamily="18" charset="0"/>
                                </a:rPr>
                                <m:t>𝑳</m:t>
                              </m:r>
                            </m:sub>
                          </m:sSub>
                          <m:sSub>
                            <m:sSubPr>
                              <m:ctrlPr>
                                <a:rPr lang="en-US" b="1" i="1">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𝑳</m:t>
                              </m:r>
                            </m:sub>
                          </m:sSub>
                          <m:d>
                            <m:dPr>
                              <m:ctrlPr>
                                <a:rPr lang="en-US" b="1" i="1">
                                  <a:latin typeface="Cambria Math" panose="02040503050406030204" pitchFamily="18" charset="0"/>
                                </a:rPr>
                              </m:ctrlPr>
                            </m:dPr>
                            <m:e>
                              <m:r>
                                <a:rPr lang="en-US" b="1" i="1" smtClean="0">
                                  <a:latin typeface="Cambria Math" panose="02040503050406030204" pitchFamily="18" charset="0"/>
                                </a:rPr>
                                <m:t>𝒒</m:t>
                              </m:r>
                              <m:r>
                                <a:rPr lang="en-US" b="1" i="1" smtClean="0">
                                  <a:latin typeface="Cambria Math" panose="02040503050406030204" pitchFamily="18" charset="0"/>
                                </a:rPr>
                                <m:t>,</m:t>
                              </m:r>
                              <m:r>
                                <a:rPr lang="en-US" b="1" i="1" smtClean="0">
                                  <a:latin typeface="Cambria Math" panose="02040503050406030204" pitchFamily="18" charset="0"/>
                                </a:rPr>
                                <m:t>𝝎</m:t>
                              </m:r>
                            </m:e>
                          </m:d>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𝝂</m:t>
                              </m:r>
                            </m:e>
                            <m:sub>
                              <m:r>
                                <a:rPr lang="en-US" b="1" i="1">
                                  <a:latin typeface="Cambria Math" panose="02040503050406030204" pitchFamily="18" charset="0"/>
                                </a:rPr>
                                <m:t>𝑻</m:t>
                              </m:r>
                            </m:sub>
                          </m:sSub>
                          <m:sSub>
                            <m:sSubPr>
                              <m:ctrlPr>
                                <a:rPr lang="en-US" b="1" i="1">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𝑻</m:t>
                              </m:r>
                            </m:sub>
                          </m:sSub>
                          <m:d>
                            <m:dPr>
                              <m:ctrlPr>
                                <a:rPr lang="en-US" b="1" i="1">
                                  <a:latin typeface="Cambria Math" panose="02040503050406030204" pitchFamily="18" charset="0"/>
                                </a:rPr>
                              </m:ctrlPr>
                            </m:dPr>
                            <m:e>
                              <m:r>
                                <a:rPr lang="en-US" b="1" i="1">
                                  <a:latin typeface="Cambria Math" panose="02040503050406030204" pitchFamily="18" charset="0"/>
                                </a:rPr>
                                <m:t>𝒒</m:t>
                              </m:r>
                              <m:r>
                                <a:rPr lang="en-US" b="1" i="1">
                                  <a:latin typeface="Cambria Math" panose="02040503050406030204" pitchFamily="18" charset="0"/>
                                </a:rPr>
                                <m:t>,</m:t>
                              </m:r>
                              <m:r>
                                <a:rPr lang="en-US" b="1" i="1">
                                  <a:latin typeface="Cambria Math" panose="02040503050406030204" pitchFamily="18" charset="0"/>
                                </a:rPr>
                                <m:t>𝝎</m:t>
                              </m:r>
                            </m:e>
                          </m:d>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𝑀</m:t>
                          </m:r>
                        </m:sub>
                      </m:sSub>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𝑄</m:t>
                                      </m:r>
                                    </m:num>
                                    <m:den>
                                      <m:r>
                                        <a:rPr lang="en-US" b="0" i="1" smtClean="0">
                                          <a:latin typeface="Cambria Math" panose="02040503050406030204" pitchFamily="18" charset="0"/>
                                        </a:rPr>
                                        <m:t>𝑞</m:t>
                                      </m:r>
                                    </m:den>
                                  </m:f>
                                </m:e>
                              </m:d>
                            </m:e>
                            <m:sup>
                              <m:r>
                                <a:rPr lang="en-US" b="0" i="1" smtClean="0">
                                  <a:latin typeface="Cambria Math" panose="02040503050406030204" pitchFamily="18" charset="0"/>
                                </a:rPr>
                                <m:t>4</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𝐿</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𝜔</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𝑞</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tan</m:t>
                                      </m:r>
                                    </m:e>
                                    <m:sup>
                                      <m:r>
                                        <a:rPr lang="en-US" b="0" i="1" smtClean="0">
                                          <a:latin typeface="Cambria Math" panose="02040503050406030204" pitchFamily="18" charset="0"/>
                                        </a:rPr>
                                        <m:t>2</m:t>
                                      </m:r>
                                    </m:sup>
                                  </m:sSup>
                                </m:fName>
                                <m:e>
                                  <m:f>
                                    <m:fPr>
                                      <m:ctrlPr>
                                        <a:rPr lang="en-US" b="0" i="1" smtClean="0">
                                          <a:latin typeface="Cambria Math" panose="02040503050406030204" pitchFamily="18" charset="0"/>
                                        </a:rPr>
                                      </m:ctrlPr>
                                    </m:fPr>
                                    <m:num>
                                      <m:r>
                                        <a:rPr lang="en-US" b="0" i="1" smtClean="0">
                                          <a:latin typeface="Cambria Math" panose="02040503050406030204" pitchFamily="18" charset="0"/>
                                        </a:rPr>
                                        <m:t>𝜃</m:t>
                                      </m:r>
                                    </m:num>
                                    <m:den>
                                      <m:r>
                                        <a:rPr lang="en-US" b="0" i="1" smtClean="0">
                                          <a:latin typeface="Cambria Math" panose="02040503050406030204" pitchFamily="18" charset="0"/>
                                        </a:rPr>
                                        <m:t>2</m:t>
                                      </m:r>
                                    </m:den>
                                  </m:f>
                                </m:e>
                              </m:func>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𝑇</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𝜔</m:t>
                              </m:r>
                            </m:e>
                          </m:d>
                        </m:e>
                      </m:d>
                    </m:oMath>
                  </m:oMathPara>
                </a14:m>
                <a:endParaRPr lang="en-US"/>
              </a:p>
              <a:p>
                <a:pPr lvl="1"/>
                <a:r>
                  <a:rPr lang="en-US"/>
                  <a:t>For a full model of </a:t>
                </a:r>
                <a14:m>
                  <m:oMath xmlns:m="http://schemas.openxmlformats.org/officeDocument/2006/math">
                    <m:r>
                      <a:rPr lang="en-US" b="0" i="1" smtClean="0">
                        <a:latin typeface="Cambria Math" panose="02040503050406030204" pitchFamily="18" charset="0"/>
                      </a:rPr>
                      <m:t>𝑉</m:t>
                    </m:r>
                  </m:oMath>
                </a14:m>
                <a:r>
                  <a:rPr lang="en-US"/>
                  <a:t> and </a:t>
                </a:r>
                <a14:m>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𝐴</m:t>
                    </m:r>
                  </m:oMath>
                </a14:m>
                <a:r>
                  <a:rPr lang="en-US"/>
                  <a:t> generalized lepton scattering, one can parametrize the cross section in terms of five similar nuclear response functions</a:t>
                </a:r>
              </a:p>
              <a:p>
                <a:pPr lvl="1"/>
                <a:r>
                  <a:rPr lang="en-US" i="1"/>
                  <a:t>If the underlying </a:t>
                </a:r>
                <a:r>
                  <a:rPr lang="en-US" i="1" err="1"/>
                  <a:t>theoretics</a:t>
                </a:r>
                <a:r>
                  <a:rPr lang="en-US" i="1"/>
                  <a:t> are identical</a:t>
                </a:r>
                <a:r>
                  <a:rPr lang="en-US"/>
                  <a:t>, one can in principle </a:t>
                </a:r>
                <a:r>
                  <a:rPr lang="en-US" i="1"/>
                  <a:t>validate</a:t>
                </a:r>
                <a:r>
                  <a:rPr lang="en-US"/>
                  <a:t> a </a:t>
                </a:r>
                <a14:m>
                  <m:oMath xmlns:m="http://schemas.openxmlformats.org/officeDocument/2006/math">
                    <m:r>
                      <a:rPr lang="en-US" b="0" i="1" smtClean="0">
                        <a:latin typeface="Cambria Math" panose="02040503050406030204" pitchFamily="18" charset="0"/>
                      </a:rPr>
                      <m:t>𝜈</m:t>
                    </m:r>
                  </m:oMath>
                </a14:m>
                <a:r>
                  <a:rPr lang="en-US"/>
                  <a:t> scattering model using electron scattering comparisons</a:t>
                </a:r>
              </a:p>
              <a:p>
                <a:pPr lvl="2"/>
                <a:r>
                  <a:rPr lang="en-US"/>
                  <a:t>The underlying intranuclear dynamics should be identical! </a:t>
                </a:r>
                <a:r>
                  <a:rPr lang="en-US" b="1" i="1"/>
                  <a:t>It’s the same nucleus!</a:t>
                </a:r>
              </a:p>
              <a:p>
                <a:pPr marL="282575" lvl="1" indent="0">
                  <a:buNone/>
                </a:pPr>
                <a:endParaRPr lang="en-US"/>
              </a:p>
            </p:txBody>
          </p:sp>
        </mc:Choice>
        <mc:Fallback xmlns="">
          <p:sp>
            <p:nvSpPr>
              <p:cNvPr id="2" name="Content Placeholder 1">
                <a:extLst>
                  <a:ext uri="{FF2B5EF4-FFF2-40B4-BE49-F238E27FC236}">
                    <a16:creationId xmlns:a16="http://schemas.microsoft.com/office/drawing/2014/main" id="{8A0DC0A4-8959-4E3E-9656-B05BFE50FEFA}"/>
                  </a:ext>
                </a:extLst>
              </p:cNvPr>
              <p:cNvSpPr>
                <a:spLocks noGrp="1" noRot="1" noChangeAspect="1" noMove="1" noResize="1" noEditPoints="1" noAdjustHandles="1" noChangeArrowheads="1" noChangeShapeType="1" noTextEdit="1"/>
              </p:cNvSpPr>
              <p:nvPr>
                <p:ph idx="1"/>
              </p:nvPr>
            </p:nvSpPr>
            <p:spPr>
              <a:blipFill>
                <a:blip r:embed="rId2"/>
                <a:stretch>
                  <a:fillRect l="-1547" t="-2090" r="-91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6766DFE3-5A6D-49B2-B00A-006FAA5C9A40}"/>
              </a:ext>
            </a:extLst>
          </p:cNvPr>
          <p:cNvSpPr>
            <a:spLocks noGrp="1"/>
          </p:cNvSpPr>
          <p:nvPr>
            <p:ph type="title"/>
          </p:nvPr>
        </p:nvSpPr>
        <p:spPr/>
        <p:txBody>
          <a:bodyPr/>
          <a:lstStyle/>
          <a:p>
            <a:r>
              <a:rPr lang="en-US"/>
              <a:t>How electron scattering can inform neutrino scattering</a:t>
            </a:r>
          </a:p>
        </p:txBody>
      </p:sp>
      <p:sp>
        <p:nvSpPr>
          <p:cNvPr id="4" name="Date Placeholder 3">
            <a:extLst>
              <a:ext uri="{FF2B5EF4-FFF2-40B4-BE49-F238E27FC236}">
                <a16:creationId xmlns:a16="http://schemas.microsoft.com/office/drawing/2014/main" id="{70A72067-78EF-48E3-BAF7-3039BAD0EF18}"/>
              </a:ext>
            </a:extLst>
          </p:cNvPr>
          <p:cNvSpPr>
            <a:spLocks noGrp="1"/>
          </p:cNvSpPr>
          <p:nvPr>
            <p:ph type="dt" sz="half" idx="2"/>
          </p:nvPr>
        </p:nvSpPr>
        <p:spPr/>
        <p:txBody>
          <a:bodyPr/>
          <a:lstStyle/>
          <a:p>
            <a:pPr>
              <a:defRPr/>
            </a:pPr>
            <a:r>
              <a:rPr lang="en-US"/>
              <a:t>July 20th, 2020</a:t>
            </a:r>
          </a:p>
        </p:txBody>
      </p:sp>
      <p:sp>
        <p:nvSpPr>
          <p:cNvPr id="5" name="Footer Placeholder 4">
            <a:extLst>
              <a:ext uri="{FF2B5EF4-FFF2-40B4-BE49-F238E27FC236}">
                <a16:creationId xmlns:a16="http://schemas.microsoft.com/office/drawing/2014/main" id="{25B2FF0C-6C96-4674-8706-B0022176731B}"/>
              </a:ext>
            </a:extLst>
          </p:cNvPr>
          <p:cNvSpPr>
            <a:spLocks noGrp="1"/>
          </p:cNvSpPr>
          <p:nvPr>
            <p:ph type="ftr" sz="quarter" idx="3"/>
          </p:nvPr>
        </p:nvSpPr>
        <p:spPr/>
        <p:txBody>
          <a:bodyPr/>
          <a:lstStyle/>
          <a:p>
            <a:pPr>
              <a:defRPr/>
            </a:pPr>
            <a:r>
              <a:rPr lang="fr-FR"/>
              <a:t>J. L. Barrow | Fermilab New Perspectives: QMC-STA GENIE Implementation</a:t>
            </a:r>
            <a:endParaRPr lang="en-US" b="1"/>
          </a:p>
        </p:txBody>
      </p:sp>
      <p:sp>
        <p:nvSpPr>
          <p:cNvPr id="6" name="Slide Number Placeholder 5">
            <a:extLst>
              <a:ext uri="{FF2B5EF4-FFF2-40B4-BE49-F238E27FC236}">
                <a16:creationId xmlns:a16="http://schemas.microsoft.com/office/drawing/2014/main" id="{651F766D-49D3-47EB-AF2A-79CF346FC815}"/>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a:p>
        </p:txBody>
      </p:sp>
    </p:spTree>
    <p:extLst>
      <p:ext uri="{BB962C8B-B14F-4D97-AF65-F5344CB8AC3E}">
        <p14:creationId xmlns:p14="http://schemas.microsoft.com/office/powerpoint/2010/main" val="3541473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FC5E6B-56B0-44B2-9564-2E7F5EAB1C1A}"/>
              </a:ext>
            </a:extLst>
          </p:cNvPr>
          <p:cNvPicPr>
            <a:picLocks noChangeAspect="1"/>
          </p:cNvPicPr>
          <p:nvPr/>
        </p:nvPicPr>
        <p:blipFill rotWithShape="1">
          <a:blip r:embed="rId2"/>
          <a:srcRect l="1538" r="56539"/>
          <a:stretch/>
        </p:blipFill>
        <p:spPr>
          <a:xfrm>
            <a:off x="920561" y="1993473"/>
            <a:ext cx="1354833" cy="1466699"/>
          </a:xfrm>
          <a:prstGeom prst="rect">
            <a:avLst/>
          </a:prstGeom>
        </p:spPr>
      </p:pic>
      <p:pic>
        <p:nvPicPr>
          <p:cNvPr id="11" name="Picture 10">
            <a:extLst>
              <a:ext uri="{FF2B5EF4-FFF2-40B4-BE49-F238E27FC236}">
                <a16:creationId xmlns:a16="http://schemas.microsoft.com/office/drawing/2014/main" id="{F8567518-14A9-473B-89D5-134FC1BD972B}"/>
              </a:ext>
            </a:extLst>
          </p:cNvPr>
          <p:cNvPicPr>
            <a:picLocks noChangeAspect="1"/>
          </p:cNvPicPr>
          <p:nvPr/>
        </p:nvPicPr>
        <p:blipFill rotWithShape="1">
          <a:blip r:embed="rId2"/>
          <a:srcRect l="56731" r="1057"/>
          <a:stretch/>
        </p:blipFill>
        <p:spPr>
          <a:xfrm>
            <a:off x="6846977" y="1993472"/>
            <a:ext cx="1364154" cy="1466699"/>
          </a:xfrm>
          <a:prstGeom prst="rect">
            <a:avLst/>
          </a:prstGeom>
        </p:spPr>
      </p:pic>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25DDCC1-7037-4B8C-83F4-FE4C91CEE5F5}"/>
                  </a:ext>
                </a:extLst>
              </p:cNvPr>
              <p:cNvSpPr>
                <a:spLocks noGrp="1"/>
              </p:cNvSpPr>
              <p:nvPr>
                <p:ph idx="1"/>
              </p:nvPr>
            </p:nvSpPr>
            <p:spPr>
              <a:xfrm>
                <a:off x="228603" y="420936"/>
                <a:ext cx="8672513" cy="4265364"/>
              </a:xfrm>
            </p:spPr>
            <p:txBody>
              <a:bodyPr/>
              <a:lstStyle/>
              <a:p>
                <a:r>
                  <a:rPr lang="en-US" sz="1600"/>
                  <a:t>The second order correction to a Hamiltonian describing a system of bound nucleons comes from two-body interaction terms in a high-order expansion:</a:t>
                </a:r>
              </a:p>
              <a:p>
                <a:pPr marL="282575" lvl="1" indent="0">
                  <a:buNone/>
                </a:pPr>
                <a14:m>
                  <m:oMathPara xmlns:m="http://schemas.openxmlformats.org/officeDocument/2006/math">
                    <m:oMathParaPr>
                      <m:jc m:val="centerGroup"/>
                    </m:oMathParaPr>
                    <m:oMath xmlns:m="http://schemas.openxmlformats.org/officeDocument/2006/math">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𝐻</m:t>
                          </m:r>
                        </m:e>
                      </m:acc>
                      <m:r>
                        <a:rPr lang="en-US" sz="1400" b="0" i="1" dirty="0" smtClean="0">
                          <a:latin typeface="Cambria Math" panose="02040503050406030204" pitchFamily="18" charset="0"/>
                        </a:rPr>
                        <m:t>=</m:t>
                      </m:r>
                      <m:nary>
                        <m:naryPr>
                          <m:chr m:val="∑"/>
                          <m:supHide m:val="on"/>
                          <m:ctrlPr>
                            <a:rPr lang="en-US" sz="1400" b="0" i="1" dirty="0" smtClean="0">
                              <a:latin typeface="Cambria Math" panose="02040503050406030204" pitchFamily="18" charset="0"/>
                            </a:rPr>
                          </m:ctrlPr>
                        </m:naryPr>
                        <m:sub>
                          <m:r>
                            <m:rPr>
                              <m:brk m:alnAt="7"/>
                            </m:rPr>
                            <a:rPr lang="en-US" sz="1400" b="0" i="1" dirty="0" smtClean="0">
                              <a:latin typeface="Cambria Math" panose="02040503050406030204" pitchFamily="18" charset="0"/>
                            </a:rPr>
                            <m:t>𝑖</m:t>
                          </m:r>
                        </m:sub>
                        <m:sup/>
                        <m:e>
                          <m:sSub>
                            <m:sSubPr>
                              <m:ctrlPr>
                                <a:rPr lang="en-US" sz="1400" i="1" dirty="0">
                                  <a:latin typeface="Cambria Math" panose="02040503050406030204" pitchFamily="18" charset="0"/>
                                </a:rPr>
                              </m:ctrlPr>
                            </m:sSubPr>
                            <m:e>
                              <m:r>
                                <a:rPr lang="en-US" sz="1400" i="1" dirty="0">
                                  <a:latin typeface="Cambria Math" panose="02040503050406030204" pitchFamily="18" charset="0"/>
                                </a:rPr>
                                <m:t>𝑡</m:t>
                              </m:r>
                            </m:e>
                            <m:sub>
                              <m:r>
                                <a:rPr lang="en-US" sz="1400" i="1" dirty="0">
                                  <a:latin typeface="Cambria Math" panose="02040503050406030204" pitchFamily="18" charset="0"/>
                                </a:rPr>
                                <m:t>𝑖</m:t>
                              </m:r>
                            </m:sub>
                          </m:sSub>
                        </m:e>
                      </m:nary>
                      <m:r>
                        <a:rPr lang="en-US" sz="1400" b="0" i="1" dirty="0" smtClean="0">
                          <a:latin typeface="Cambria Math" panose="02040503050406030204" pitchFamily="18" charset="0"/>
                        </a:rPr>
                        <m:t>+</m:t>
                      </m:r>
                      <m:nary>
                        <m:naryPr>
                          <m:chr m:val="∑"/>
                          <m:supHide m:val="on"/>
                          <m:ctrlPr>
                            <a:rPr lang="en-US" sz="1400" b="0" i="1" dirty="0" smtClean="0">
                              <a:latin typeface="Cambria Math" panose="02040503050406030204" pitchFamily="18" charset="0"/>
                            </a:rPr>
                          </m:ctrlPr>
                        </m:naryPr>
                        <m:sub>
                          <m:r>
                            <m:rPr>
                              <m:brk m:alnAt="7"/>
                            </m:rPr>
                            <a:rPr lang="en-US" sz="1400" b="0" i="1" dirty="0" smtClean="0">
                              <a:latin typeface="Cambria Math" panose="02040503050406030204" pitchFamily="18" charset="0"/>
                            </a:rPr>
                            <m:t>𝑖</m:t>
                          </m:r>
                          <m:r>
                            <a:rPr lang="en-US" sz="1400" b="0" i="1" dirty="0" smtClean="0">
                              <a:latin typeface="Cambria Math" panose="02040503050406030204" pitchFamily="18" charset="0"/>
                            </a:rPr>
                            <m:t>&lt;</m:t>
                          </m:r>
                          <m:r>
                            <a:rPr lang="en-US" sz="1400" b="0" i="1" dirty="0" smtClean="0">
                              <a:latin typeface="Cambria Math" panose="02040503050406030204" pitchFamily="18" charset="0"/>
                            </a:rPr>
                            <m:t>𝑗</m:t>
                          </m:r>
                        </m:sub>
                        <m:sup/>
                        <m:e>
                          <m:sSub>
                            <m:sSubPr>
                              <m:ctrlPr>
                                <a:rPr lang="en-US" sz="1400" i="1" dirty="0">
                                  <a:latin typeface="Cambria Math" panose="02040503050406030204" pitchFamily="18" charset="0"/>
                                </a:rPr>
                              </m:ctrlPr>
                            </m:sSubPr>
                            <m:e>
                              <m:r>
                                <a:rPr lang="en-US" sz="1400" i="1" dirty="0">
                                  <a:latin typeface="Cambria Math" panose="02040503050406030204" pitchFamily="18" charset="0"/>
                                </a:rPr>
                                <m:t>𝑣</m:t>
                              </m:r>
                            </m:e>
                            <m:sub>
                              <m:r>
                                <a:rPr lang="en-US" sz="1400" i="1" dirty="0">
                                  <a:latin typeface="Cambria Math" panose="02040503050406030204" pitchFamily="18" charset="0"/>
                                </a:rPr>
                                <m:t>𝑖</m:t>
                              </m:r>
                              <m:r>
                                <a:rPr lang="en-US" sz="1400" b="0" i="1" dirty="0" smtClean="0">
                                  <a:latin typeface="Cambria Math" panose="02040503050406030204" pitchFamily="18" charset="0"/>
                                </a:rPr>
                                <m:t>,</m:t>
                              </m:r>
                              <m:r>
                                <a:rPr lang="en-US" sz="1400" i="1" dirty="0">
                                  <a:latin typeface="Cambria Math" panose="02040503050406030204" pitchFamily="18" charset="0"/>
                                </a:rPr>
                                <m:t>𝑗</m:t>
                              </m:r>
                            </m:sub>
                          </m:sSub>
                        </m:e>
                      </m:nary>
                      <m:r>
                        <a:rPr lang="en-US" sz="1400" b="0" i="1" dirty="0" smtClean="0">
                          <a:latin typeface="Cambria Math" panose="02040503050406030204" pitchFamily="18" charset="0"/>
                        </a:rPr>
                        <m:t>+⋯</m:t>
                      </m:r>
                    </m:oMath>
                  </m:oMathPara>
                </a14:m>
                <a:endParaRPr lang="en-US" sz="1400" b="0"/>
              </a:p>
              <a:p>
                <a:pPr marL="282575" lvl="1" indent="0">
                  <a:buNone/>
                </a:pPr>
                <a:r>
                  <a:rPr lang="en-US" sz="1400"/>
                  <a:t>Considering the modes of possible lepton interaction, one conceives of longitudinal and transverse responses </a:t>
                </a:r>
                <a14:m>
                  <m:oMath xmlns:m="http://schemas.openxmlformats.org/officeDocument/2006/math">
                    <m:r>
                      <a:rPr lang="en-US" sz="1400" b="0" i="1" smtClean="0">
                        <a:latin typeface="Cambria Math" panose="02040503050406030204" pitchFamily="18" charset="0"/>
                      </a:rPr>
                      <m:t>𝜌</m:t>
                    </m:r>
                  </m:oMath>
                </a14:m>
                <a:r>
                  <a:rPr lang="en-US" sz="1400" b="0"/>
                  <a:t> and </a:t>
                </a:r>
                <a14:m>
                  <m:oMath xmlns:m="http://schemas.openxmlformats.org/officeDocument/2006/math">
                    <m:r>
                      <a:rPr lang="en-US" sz="1400" b="1" i="0" smtClean="0">
                        <a:latin typeface="Cambria Math" panose="02040503050406030204" pitchFamily="18" charset="0"/>
                      </a:rPr>
                      <m:t>𝐣</m:t>
                    </m:r>
                  </m:oMath>
                </a14:m>
                <a:r>
                  <a:rPr lang="en-US" sz="1400"/>
                  <a:t>, respectively:</a:t>
                </a:r>
              </a:p>
              <a:p>
                <a:pPr marL="282575" lvl="1" indent="0">
                  <a:buNone/>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𝑂</m:t>
                          </m:r>
                        </m:e>
                        <m:sub>
                          <m:r>
                            <a:rPr lang="en-US" sz="1400" b="0" i="1" smtClean="0">
                              <a:latin typeface="Cambria Math" panose="02040503050406030204" pitchFamily="18" charset="0"/>
                            </a:rPr>
                            <m:t>𝐿</m:t>
                          </m:r>
                        </m:sub>
                      </m:sSub>
                      <m:r>
                        <a:rPr lang="en-US" sz="1400" b="0" i="1" smtClean="0">
                          <a:latin typeface="Cambria Math" panose="02040503050406030204" pitchFamily="18" charset="0"/>
                        </a:rPr>
                        <m:t>~</m:t>
                      </m:r>
                      <m:r>
                        <a:rPr lang="en-US" sz="1400" b="0" i="1" smtClean="0">
                          <a:latin typeface="Cambria Math" panose="02040503050406030204" pitchFamily="18" charset="0"/>
                        </a:rPr>
                        <m:t>𝜌</m:t>
                      </m:r>
                      <m:r>
                        <a:rPr lang="en-US" sz="1400" b="0" i="1" smtClean="0">
                          <a:latin typeface="Cambria Math" panose="02040503050406030204" pitchFamily="18" charset="0"/>
                        </a:rPr>
                        <m:t>=</m:t>
                      </m:r>
                      <m:nary>
                        <m:naryPr>
                          <m:chr m:val="∑"/>
                          <m:ctrlPr>
                            <a:rPr lang="en-US" sz="1400" b="0" i="1" smtClean="0">
                              <a:latin typeface="Cambria Math" panose="02040503050406030204" pitchFamily="18" charset="0"/>
                            </a:rPr>
                          </m:ctrlPr>
                        </m:naryPr>
                        <m:sub>
                          <m:r>
                            <m:rPr>
                              <m:brk m:alnAt="23"/>
                            </m:rPr>
                            <a:rPr lang="en-US" sz="1400" b="0" i="1" smtClean="0">
                              <a:latin typeface="Cambria Math" panose="02040503050406030204" pitchFamily="18" charset="0"/>
                            </a:rPr>
                            <m:t>𝑖</m:t>
                          </m:r>
                          <m:r>
                            <a:rPr lang="en-US" sz="1400" b="0" i="1" smtClean="0">
                              <a:latin typeface="Cambria Math" panose="02040503050406030204" pitchFamily="18" charset="0"/>
                            </a:rPr>
                            <m:t>=1</m:t>
                          </m:r>
                        </m:sub>
                        <m:sup>
                          <m:r>
                            <a:rPr lang="en-US" sz="1400" b="0" i="1" smtClean="0">
                              <a:latin typeface="Cambria Math" panose="02040503050406030204" pitchFamily="18" charset="0"/>
                            </a:rPr>
                            <m:t>𝐴</m:t>
                          </m:r>
                        </m:sup>
                        <m:e>
                          <m:sSub>
                            <m:sSubPr>
                              <m:ctrlPr>
                                <a:rPr lang="en-US" sz="1400" i="1">
                                  <a:latin typeface="Cambria Math" panose="02040503050406030204" pitchFamily="18" charset="0"/>
                                </a:rPr>
                              </m:ctrlPr>
                            </m:sSubPr>
                            <m:e>
                              <m:r>
                                <a:rPr lang="en-US" sz="1400" i="1">
                                  <a:latin typeface="Cambria Math" panose="02040503050406030204" pitchFamily="18" charset="0"/>
                                </a:rPr>
                                <m:t>𝜌</m:t>
                              </m:r>
                            </m:e>
                            <m:sub>
                              <m:r>
                                <a:rPr lang="en-US" sz="1400" i="1">
                                  <a:latin typeface="Cambria Math" panose="02040503050406030204" pitchFamily="18" charset="0"/>
                                </a:rPr>
                                <m:t>𝑖</m:t>
                              </m:r>
                            </m:sub>
                          </m:sSub>
                        </m:e>
                      </m:nary>
                      <m:r>
                        <a:rPr lang="en-US" sz="1400" b="0" i="1" smtClean="0">
                          <a:latin typeface="Cambria Math" panose="02040503050406030204" pitchFamily="18" charset="0"/>
                        </a:rPr>
                        <m:t>+</m:t>
                      </m:r>
                      <m:nary>
                        <m:naryPr>
                          <m:chr m:val="∑"/>
                          <m:ctrlPr>
                            <a:rPr lang="en-US" sz="1400" i="1">
                              <a:latin typeface="Cambria Math" panose="02040503050406030204" pitchFamily="18" charset="0"/>
                            </a:rPr>
                          </m:ctrlPr>
                        </m:naryPr>
                        <m:sub>
                          <m:r>
                            <m:rPr>
                              <m:brk m:alnAt="23"/>
                            </m:rPr>
                            <a:rPr lang="en-US" sz="1400" i="1">
                              <a:latin typeface="Cambria Math" panose="02040503050406030204" pitchFamily="18" charset="0"/>
                            </a:rPr>
                            <m:t>𝑖</m:t>
                          </m:r>
                          <m:r>
                            <a:rPr lang="en-US" sz="1400" b="0" i="1" smtClean="0">
                              <a:latin typeface="Cambria Math" panose="02040503050406030204" pitchFamily="18" charset="0"/>
                            </a:rPr>
                            <m:t>&lt;</m:t>
                          </m:r>
                          <m:r>
                            <a:rPr lang="en-US" sz="1400" b="0" i="1" smtClean="0">
                              <a:latin typeface="Cambria Math" panose="02040503050406030204" pitchFamily="18" charset="0"/>
                            </a:rPr>
                            <m:t>𝑗</m:t>
                          </m:r>
                        </m:sub>
                        <m:sup>
                          <m:r>
                            <a:rPr lang="en-US" sz="1400" i="1">
                              <a:latin typeface="Cambria Math" panose="02040503050406030204" pitchFamily="18" charset="0"/>
                            </a:rPr>
                            <m:t>𝐴</m:t>
                          </m:r>
                        </m:sup>
                        <m:e>
                          <m:sSub>
                            <m:sSubPr>
                              <m:ctrlPr>
                                <a:rPr lang="en-US" sz="1400" i="1">
                                  <a:latin typeface="Cambria Math" panose="02040503050406030204" pitchFamily="18" charset="0"/>
                                </a:rPr>
                              </m:ctrlPr>
                            </m:sSubPr>
                            <m:e>
                              <m:r>
                                <a:rPr lang="en-US" sz="1400" i="1">
                                  <a:latin typeface="Cambria Math" panose="02040503050406030204" pitchFamily="18" charset="0"/>
                                </a:rPr>
                                <m:t>𝜌</m:t>
                              </m:r>
                            </m:e>
                            <m:sub>
                              <m:r>
                                <a:rPr lang="en-US" sz="1400" i="1">
                                  <a:latin typeface="Cambria Math" panose="02040503050406030204" pitchFamily="18" charset="0"/>
                                </a:rPr>
                                <m:t>𝑖</m:t>
                              </m:r>
                              <m:r>
                                <a:rPr lang="en-US" sz="1400" b="0" i="1" smtClean="0">
                                  <a:latin typeface="Cambria Math" panose="02040503050406030204" pitchFamily="18" charset="0"/>
                                </a:rPr>
                                <m:t>,</m:t>
                              </m:r>
                              <m:r>
                                <a:rPr lang="en-US" sz="1400" b="0" i="1" smtClean="0">
                                  <a:latin typeface="Cambria Math" panose="02040503050406030204" pitchFamily="18" charset="0"/>
                                </a:rPr>
                                <m:t>𝑗</m:t>
                              </m:r>
                            </m:sub>
                          </m:sSub>
                        </m:e>
                      </m:nary>
                      <m:r>
                        <a:rPr lang="en-US" sz="1400" b="0" i="0" smtClean="0">
                          <a:latin typeface="Cambria Math" panose="02040503050406030204" pitchFamily="18" charset="0"/>
                        </a:rPr>
                        <m:t>+</m:t>
                      </m:r>
                      <m:r>
                        <a:rPr lang="en-US" sz="1400" b="0" i="1" smtClean="0">
                          <a:latin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m:t>
                      </m:r>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𝑂</m:t>
                          </m:r>
                        </m:e>
                        <m:sub>
                          <m:r>
                            <a:rPr lang="en-US" sz="1400" b="0" i="1" smtClean="0">
                              <a:latin typeface="Cambria Math" panose="02040503050406030204" pitchFamily="18" charset="0"/>
                              <a:ea typeface="Cambria Math" panose="02040503050406030204" pitchFamily="18" charset="0"/>
                            </a:rPr>
                            <m:t>𝐿</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𝑖</m:t>
                          </m:r>
                        </m:sub>
                      </m:sSub>
                      <m:r>
                        <a:rPr lang="en-US" sz="1400" b="0" i="1" smtClean="0">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𝑂</m:t>
                          </m:r>
                        </m:e>
                        <m:sub>
                          <m:r>
                            <a:rPr lang="en-US" sz="1400" i="1">
                              <a:latin typeface="Cambria Math" panose="02040503050406030204" pitchFamily="18" charset="0"/>
                              <a:ea typeface="Cambria Math" panose="02040503050406030204" pitchFamily="18" charset="0"/>
                            </a:rPr>
                            <m:t>𝐿</m:t>
                          </m:r>
                          <m:r>
                            <a:rPr lang="en-US" sz="1400" b="0" i="1" smtClean="0">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𝑖</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𝑗</m:t>
                          </m:r>
                        </m:sub>
                      </m:sSub>
                      <m:r>
                        <a:rPr lang="en-US" sz="1400" b="0" i="0"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m:t>
                      </m:r>
                    </m:oMath>
                  </m:oMathPara>
                </a14:m>
                <a:endParaRPr lang="en-US" sz="1400"/>
              </a:p>
              <a:p>
                <a:pPr marL="282575" lvl="1" indent="0">
                  <a:buNone/>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𝑂</m:t>
                          </m:r>
                        </m:e>
                        <m:sub>
                          <m:r>
                            <a:rPr lang="en-US" sz="1400" b="0" i="1" smtClean="0">
                              <a:latin typeface="Cambria Math" panose="02040503050406030204" pitchFamily="18" charset="0"/>
                            </a:rPr>
                            <m:t>𝑇</m:t>
                          </m:r>
                        </m:sub>
                      </m:sSub>
                      <m:r>
                        <a:rPr lang="en-US" sz="1400" i="1">
                          <a:latin typeface="Cambria Math" panose="02040503050406030204" pitchFamily="18" charset="0"/>
                        </a:rPr>
                        <m:t>~</m:t>
                      </m:r>
                      <m:r>
                        <a:rPr lang="en-US" sz="1400" b="1" i="0" smtClean="0">
                          <a:latin typeface="Cambria Math" panose="02040503050406030204" pitchFamily="18" charset="0"/>
                        </a:rPr>
                        <m:t>𝐣</m:t>
                      </m:r>
                      <m:r>
                        <a:rPr lang="en-US" sz="1400" i="1">
                          <a:latin typeface="Cambria Math" panose="02040503050406030204" pitchFamily="18" charset="0"/>
                        </a:rPr>
                        <m:t>=</m:t>
                      </m:r>
                      <m:nary>
                        <m:naryPr>
                          <m:chr m:val="∑"/>
                          <m:ctrlPr>
                            <a:rPr lang="en-US" sz="1400" i="1">
                              <a:latin typeface="Cambria Math" panose="02040503050406030204" pitchFamily="18" charset="0"/>
                            </a:rPr>
                          </m:ctrlPr>
                        </m:naryPr>
                        <m:sub>
                          <m:r>
                            <m:rPr>
                              <m:brk m:alnAt="23"/>
                            </m:rPr>
                            <a:rPr lang="en-US" sz="1400" i="1">
                              <a:latin typeface="Cambria Math" panose="02040503050406030204" pitchFamily="18" charset="0"/>
                            </a:rPr>
                            <m:t>𝑖</m:t>
                          </m:r>
                          <m:r>
                            <a:rPr lang="en-US" sz="1400" i="1">
                              <a:latin typeface="Cambria Math" panose="02040503050406030204" pitchFamily="18" charset="0"/>
                            </a:rPr>
                            <m:t>=1</m:t>
                          </m:r>
                        </m:sub>
                        <m:sup>
                          <m:r>
                            <a:rPr lang="en-US" sz="1400" i="1">
                              <a:latin typeface="Cambria Math" panose="02040503050406030204" pitchFamily="18" charset="0"/>
                            </a:rPr>
                            <m:t>𝐴</m:t>
                          </m:r>
                        </m:sup>
                        <m:e>
                          <m:sSub>
                            <m:sSubPr>
                              <m:ctrlPr>
                                <a:rPr lang="en-US" sz="1400" i="1">
                                  <a:latin typeface="Cambria Math" panose="02040503050406030204" pitchFamily="18" charset="0"/>
                                </a:rPr>
                              </m:ctrlPr>
                            </m:sSubPr>
                            <m:e>
                              <m:r>
                                <a:rPr lang="en-US" sz="1400" b="1" i="0" smtClean="0">
                                  <a:latin typeface="Cambria Math" panose="02040503050406030204" pitchFamily="18" charset="0"/>
                                </a:rPr>
                                <m:t>𝐣</m:t>
                              </m:r>
                            </m:e>
                            <m:sub>
                              <m:r>
                                <a:rPr lang="en-US" sz="1400" i="1">
                                  <a:latin typeface="Cambria Math" panose="02040503050406030204" pitchFamily="18" charset="0"/>
                                </a:rPr>
                                <m:t>𝑖</m:t>
                              </m:r>
                            </m:sub>
                          </m:sSub>
                        </m:e>
                      </m:nary>
                      <m:r>
                        <a:rPr lang="en-US" sz="1400" i="1">
                          <a:latin typeface="Cambria Math" panose="02040503050406030204" pitchFamily="18" charset="0"/>
                        </a:rPr>
                        <m:t>+</m:t>
                      </m:r>
                      <m:nary>
                        <m:naryPr>
                          <m:chr m:val="∑"/>
                          <m:ctrlPr>
                            <a:rPr lang="en-US" sz="1400" i="1">
                              <a:latin typeface="Cambria Math" panose="02040503050406030204" pitchFamily="18" charset="0"/>
                            </a:rPr>
                          </m:ctrlPr>
                        </m:naryPr>
                        <m:sub>
                          <m:r>
                            <m:rPr>
                              <m:brk m:alnAt="23"/>
                            </m:rPr>
                            <a:rPr lang="en-US" sz="1400" i="1">
                              <a:latin typeface="Cambria Math" panose="02040503050406030204" pitchFamily="18" charset="0"/>
                            </a:rPr>
                            <m:t>𝑖</m:t>
                          </m:r>
                          <m:r>
                            <a:rPr lang="en-US" sz="1400" i="1">
                              <a:latin typeface="Cambria Math" panose="02040503050406030204" pitchFamily="18" charset="0"/>
                            </a:rPr>
                            <m:t>&lt;</m:t>
                          </m:r>
                          <m:r>
                            <a:rPr lang="en-US" sz="1400" i="1">
                              <a:latin typeface="Cambria Math" panose="02040503050406030204" pitchFamily="18" charset="0"/>
                            </a:rPr>
                            <m:t>𝑗</m:t>
                          </m:r>
                        </m:sub>
                        <m:sup>
                          <m:r>
                            <a:rPr lang="en-US" sz="1400" i="1">
                              <a:latin typeface="Cambria Math" panose="02040503050406030204" pitchFamily="18" charset="0"/>
                            </a:rPr>
                            <m:t>𝐴</m:t>
                          </m:r>
                        </m:sup>
                        <m:e>
                          <m:sSub>
                            <m:sSubPr>
                              <m:ctrlPr>
                                <a:rPr lang="en-US" sz="1400" i="1">
                                  <a:latin typeface="Cambria Math" panose="02040503050406030204" pitchFamily="18" charset="0"/>
                                </a:rPr>
                              </m:ctrlPr>
                            </m:sSubPr>
                            <m:e>
                              <m:r>
                                <a:rPr lang="en-US" sz="1400" b="1" i="0" smtClean="0">
                                  <a:latin typeface="Cambria Math" panose="02040503050406030204" pitchFamily="18" charset="0"/>
                                </a:rPr>
                                <m:t>𝐣</m:t>
                              </m:r>
                            </m:e>
                            <m:sub>
                              <m:r>
                                <a:rPr lang="en-US" sz="1400" i="1">
                                  <a:latin typeface="Cambria Math" panose="02040503050406030204" pitchFamily="18" charset="0"/>
                                </a:rPr>
                                <m:t>𝑖</m:t>
                              </m:r>
                              <m:r>
                                <a:rPr lang="en-US" sz="1400" b="0" i="1" smtClean="0">
                                  <a:latin typeface="Cambria Math" panose="02040503050406030204" pitchFamily="18" charset="0"/>
                                </a:rPr>
                                <m:t>,</m:t>
                              </m:r>
                              <m:r>
                                <a:rPr lang="en-US" sz="1400" i="1">
                                  <a:latin typeface="Cambria Math" panose="02040503050406030204" pitchFamily="18" charset="0"/>
                                </a:rPr>
                                <m:t>𝑗</m:t>
                              </m:r>
                            </m:sub>
                          </m:sSub>
                        </m:e>
                      </m:nary>
                      <m:r>
                        <a:rPr lang="en-US" sz="1400">
                          <a:latin typeface="Cambria Math" panose="02040503050406030204" pitchFamily="18" charset="0"/>
                        </a:rPr>
                        <m:t>+</m:t>
                      </m:r>
                      <m:r>
                        <a:rPr lang="en-US" sz="1400" i="1">
                          <a:latin typeface="Cambria Math" panose="02040503050406030204" pitchFamily="18" charset="0"/>
                        </a:rPr>
                        <m:t>⋯</m:t>
                      </m:r>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𝑂</m:t>
                          </m:r>
                        </m:e>
                        <m:sub>
                          <m:r>
                            <a:rPr lang="en-US" sz="1400" b="0" i="1" smtClean="0">
                              <a:latin typeface="Cambria Math" panose="02040503050406030204" pitchFamily="18" charset="0"/>
                              <a:ea typeface="Cambria Math" panose="02040503050406030204" pitchFamily="18" charset="0"/>
                            </a:rPr>
                            <m:t>𝑇</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𝑖</m:t>
                          </m:r>
                        </m:sub>
                      </m:sSub>
                      <m:r>
                        <a:rPr lang="en-US" sz="1400" i="1">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𝑂</m:t>
                          </m:r>
                        </m:e>
                        <m:sub>
                          <m:r>
                            <a:rPr lang="en-US" sz="1400" b="0" i="1" smtClean="0">
                              <a:latin typeface="Cambria Math" panose="02040503050406030204" pitchFamily="18" charset="0"/>
                              <a:ea typeface="Cambria Math" panose="02040503050406030204" pitchFamily="18" charset="0"/>
                            </a:rPr>
                            <m:t>𝑇</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𝑖</m:t>
                          </m:r>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𝑗</m:t>
                          </m:r>
                        </m:sub>
                      </m:sSub>
                      <m:r>
                        <a:rPr lang="en-US" sz="1400">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m:t>
                      </m:r>
                    </m:oMath>
                  </m:oMathPara>
                </a14:m>
                <a:endParaRPr lang="en-US" sz="1400"/>
              </a:p>
              <a:p>
                <a:pPr marL="282575" lvl="1" indent="0">
                  <a:buNone/>
                </a:pPr>
                <a:endParaRPr lang="en-US" sz="1400"/>
              </a:p>
              <a:p>
                <a:pPr lvl="1"/>
                <a:r>
                  <a:rPr lang="en-US" sz="1400"/>
                  <a:t>The total inclusive cross section can be parametrized in terms of the nuclear response:</a:t>
                </a:r>
              </a:p>
              <a:p>
                <a:pPr marL="282575" lvl="1" indent="0">
                  <a:buNone/>
                </a:pPr>
                <a14:m>
                  <m:oMathPara xmlns:m="http://schemas.openxmlformats.org/officeDocument/2006/math">
                    <m:oMathParaPr>
                      <m:jc m:val="centerGroup"/>
                    </m:oMathParaPr>
                    <m:oMath xmlns:m="http://schemas.openxmlformats.org/officeDocument/2006/math">
                      <m:f>
                        <m:fPr>
                          <m:ctrlPr>
                            <a:rPr lang="en-US" sz="1400" b="1" i="1" smtClean="0">
                              <a:latin typeface="Cambria Math" panose="02040503050406030204" pitchFamily="18" charset="0"/>
                            </a:rPr>
                          </m:ctrlPr>
                        </m:fPr>
                        <m:num>
                          <m:sSup>
                            <m:sSupPr>
                              <m:ctrlPr>
                                <a:rPr lang="en-US" sz="1400" b="1" i="1" smtClean="0">
                                  <a:latin typeface="Cambria Math" panose="02040503050406030204" pitchFamily="18" charset="0"/>
                                </a:rPr>
                              </m:ctrlPr>
                            </m:sSupPr>
                            <m:e>
                              <m:r>
                                <a:rPr lang="en-US" sz="1400" b="1" i="1" smtClean="0">
                                  <a:latin typeface="Cambria Math" panose="02040503050406030204" pitchFamily="18" charset="0"/>
                                </a:rPr>
                                <m:t>𝒅</m:t>
                              </m:r>
                            </m:e>
                            <m:sup>
                              <m:r>
                                <a:rPr lang="en-US" sz="1400" b="1" i="1" smtClean="0">
                                  <a:latin typeface="Cambria Math" panose="02040503050406030204" pitchFamily="18" charset="0"/>
                                </a:rPr>
                                <m:t>𝟐</m:t>
                              </m:r>
                            </m:sup>
                          </m:sSup>
                          <m:r>
                            <a:rPr lang="en-US" sz="1400" b="1" i="1" smtClean="0">
                              <a:latin typeface="Cambria Math" panose="02040503050406030204" pitchFamily="18" charset="0"/>
                            </a:rPr>
                            <m:t>𝝈</m:t>
                          </m:r>
                        </m:num>
                        <m:den>
                          <m:r>
                            <a:rPr lang="en-US" sz="1400" b="1" i="1" smtClean="0">
                              <a:latin typeface="Cambria Math" panose="02040503050406030204" pitchFamily="18" charset="0"/>
                            </a:rPr>
                            <m:t>𝒅</m:t>
                          </m:r>
                          <m:sSup>
                            <m:sSupPr>
                              <m:ctrlPr>
                                <a:rPr lang="en-US" sz="1400" b="1" i="1" smtClean="0">
                                  <a:latin typeface="Cambria Math" panose="02040503050406030204" pitchFamily="18" charset="0"/>
                                </a:rPr>
                              </m:ctrlPr>
                            </m:sSupPr>
                            <m:e>
                              <m:r>
                                <a:rPr lang="en-US" sz="1400" b="1" i="1" smtClean="0">
                                  <a:latin typeface="Cambria Math" panose="02040503050406030204" pitchFamily="18" charset="0"/>
                                </a:rPr>
                                <m:t>𝑬</m:t>
                              </m:r>
                            </m:e>
                            <m:sup>
                              <m:r>
                                <a:rPr lang="en-US" sz="1400" b="1" i="1" smtClean="0">
                                  <a:latin typeface="Cambria Math" panose="02040503050406030204" pitchFamily="18" charset="0"/>
                                </a:rPr>
                                <m:t>′</m:t>
                              </m:r>
                            </m:sup>
                          </m:sSup>
                          <m:r>
                            <a:rPr lang="en-US" sz="1400" b="1" i="1" smtClean="0">
                              <a:latin typeface="Cambria Math" panose="02040503050406030204" pitchFamily="18" charset="0"/>
                            </a:rPr>
                            <m:t>𝒅</m:t>
                          </m:r>
                          <m:r>
                            <a:rPr lang="en-US" sz="1400" b="1" i="0" smtClean="0">
                              <a:latin typeface="Cambria Math" panose="02040503050406030204" pitchFamily="18" charset="0"/>
                            </a:rPr>
                            <m:t>𝛀</m:t>
                          </m:r>
                          <m:r>
                            <a:rPr lang="en-US" sz="1400" b="1" i="1" smtClean="0">
                              <a:latin typeface="Cambria Math" panose="02040503050406030204" pitchFamily="18" charset="0"/>
                            </a:rPr>
                            <m:t>′</m:t>
                          </m:r>
                        </m:den>
                      </m:f>
                      <m:r>
                        <a:rPr lang="en-US" sz="1400" b="1" i="1" smtClean="0">
                          <a:latin typeface="Cambria Math" panose="02040503050406030204" pitchFamily="18" charset="0"/>
                        </a:rPr>
                        <m:t>=</m:t>
                      </m:r>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𝝈</m:t>
                          </m:r>
                        </m:e>
                        <m:sub>
                          <m:r>
                            <a:rPr lang="en-US" sz="1400" b="1" i="1" smtClean="0">
                              <a:latin typeface="Cambria Math" panose="02040503050406030204" pitchFamily="18" charset="0"/>
                            </a:rPr>
                            <m:t>𝑴</m:t>
                          </m:r>
                        </m:sub>
                      </m:sSub>
                      <m:d>
                        <m:dPr>
                          <m:begChr m:val="["/>
                          <m:endChr m:val="]"/>
                          <m:ctrlPr>
                            <a:rPr lang="en-US" sz="1400" b="1" i="1" smtClean="0">
                              <a:latin typeface="Cambria Math" panose="02040503050406030204" pitchFamily="18" charset="0"/>
                            </a:rPr>
                          </m:ctrlPr>
                        </m:dPr>
                        <m:e>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𝝂</m:t>
                              </m:r>
                            </m:e>
                            <m:sub>
                              <m:r>
                                <a:rPr lang="en-US" sz="1400" b="1" i="1" smtClean="0">
                                  <a:latin typeface="Cambria Math" panose="02040503050406030204" pitchFamily="18" charset="0"/>
                                </a:rPr>
                                <m:t>𝑳</m:t>
                              </m:r>
                            </m:sub>
                          </m:sSub>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𝑹</m:t>
                              </m:r>
                            </m:e>
                            <m:sub>
                              <m:r>
                                <a:rPr lang="en-US" sz="1400" b="1" i="1" smtClean="0">
                                  <a:latin typeface="Cambria Math" panose="02040503050406030204" pitchFamily="18" charset="0"/>
                                </a:rPr>
                                <m:t>𝑳</m:t>
                              </m:r>
                            </m:sub>
                          </m:sSub>
                          <m:d>
                            <m:dPr>
                              <m:ctrlPr>
                                <a:rPr lang="en-US" sz="1400" b="1" i="1" smtClean="0">
                                  <a:latin typeface="Cambria Math" panose="02040503050406030204" pitchFamily="18" charset="0"/>
                                </a:rPr>
                              </m:ctrlPr>
                            </m:dPr>
                            <m:e>
                              <m:sSup>
                                <m:sSupPr>
                                  <m:ctrlPr>
                                    <a:rPr lang="en-US" sz="1400" b="1" i="1" smtClean="0">
                                      <a:latin typeface="Cambria Math" panose="02040503050406030204" pitchFamily="18" charset="0"/>
                                    </a:rPr>
                                  </m:ctrlPr>
                                </m:sSupPr>
                                <m:e>
                                  <m:r>
                                    <a:rPr lang="en-US" sz="1400" b="1" i="1" smtClean="0">
                                      <a:latin typeface="Cambria Math" panose="02040503050406030204" pitchFamily="18" charset="0"/>
                                    </a:rPr>
                                    <m:t>𝒒</m:t>
                                  </m:r>
                                </m:e>
                                <m:sup>
                                  <m:r>
                                    <a:rPr lang="en-US" sz="1400" b="1" i="1" smtClean="0">
                                      <a:latin typeface="Cambria Math" panose="02040503050406030204" pitchFamily="18" charset="0"/>
                                    </a:rPr>
                                    <m:t>𝝁</m:t>
                                  </m:r>
                                </m:sup>
                              </m:sSup>
                            </m:e>
                          </m:d>
                          <m:r>
                            <a:rPr lang="en-US" sz="1400" b="1" i="1" smtClean="0">
                              <a:latin typeface="Cambria Math" panose="02040503050406030204" pitchFamily="18" charset="0"/>
                            </a:rPr>
                            <m:t>+</m:t>
                          </m:r>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𝝂</m:t>
                              </m:r>
                            </m:e>
                            <m:sub>
                              <m:r>
                                <a:rPr lang="en-US" sz="1400" b="1" i="1" smtClean="0">
                                  <a:latin typeface="Cambria Math" panose="02040503050406030204" pitchFamily="18" charset="0"/>
                                </a:rPr>
                                <m:t>𝑻</m:t>
                              </m:r>
                            </m:sub>
                          </m:sSub>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𝑹</m:t>
                              </m:r>
                            </m:e>
                            <m:sub>
                              <m:r>
                                <a:rPr lang="en-US" sz="1400" b="1" i="1" smtClean="0">
                                  <a:latin typeface="Cambria Math" panose="02040503050406030204" pitchFamily="18" charset="0"/>
                                </a:rPr>
                                <m:t>𝑻</m:t>
                              </m:r>
                            </m:sub>
                          </m:sSub>
                          <m:d>
                            <m:dPr>
                              <m:ctrlPr>
                                <a:rPr lang="en-US" sz="1400" b="1" i="1" smtClean="0">
                                  <a:latin typeface="Cambria Math" panose="02040503050406030204" pitchFamily="18" charset="0"/>
                                </a:rPr>
                              </m:ctrlPr>
                            </m:dPr>
                            <m:e>
                              <m:sSup>
                                <m:sSupPr>
                                  <m:ctrlPr>
                                    <a:rPr lang="en-US" sz="1400" b="1" i="1" smtClean="0">
                                      <a:latin typeface="Cambria Math" panose="02040503050406030204" pitchFamily="18" charset="0"/>
                                    </a:rPr>
                                  </m:ctrlPr>
                                </m:sSupPr>
                                <m:e>
                                  <m:r>
                                    <a:rPr lang="en-US" sz="1400" b="1" i="1" smtClean="0">
                                      <a:latin typeface="Cambria Math" panose="02040503050406030204" pitchFamily="18" charset="0"/>
                                    </a:rPr>
                                    <m:t>𝒒</m:t>
                                  </m:r>
                                </m:e>
                                <m:sup>
                                  <m:r>
                                    <a:rPr lang="en-US" sz="1400" b="1" i="1" smtClean="0">
                                      <a:latin typeface="Cambria Math" panose="02040503050406030204" pitchFamily="18" charset="0"/>
                                    </a:rPr>
                                    <m:t>𝝁</m:t>
                                  </m:r>
                                </m:sup>
                              </m:sSup>
                            </m:e>
                          </m:d>
                        </m:e>
                      </m:d>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𝜎</m:t>
                          </m:r>
                        </m:e>
                        <m:sub>
                          <m:r>
                            <a:rPr lang="en-US" sz="1400" b="0" i="1" smtClean="0">
                              <a:latin typeface="Cambria Math" panose="02040503050406030204" pitchFamily="18" charset="0"/>
                            </a:rPr>
                            <m:t>𝑀</m:t>
                          </m:r>
                        </m:sub>
                      </m:sSub>
                      <m:nary>
                        <m:naryPr>
                          <m:chr m:val="∑"/>
                          <m:supHide m:val="on"/>
                          <m:ctrlPr>
                            <a:rPr lang="en-US" sz="1400" b="0" i="1" smtClean="0">
                              <a:latin typeface="Cambria Math" panose="02040503050406030204" pitchFamily="18" charset="0"/>
                            </a:rPr>
                          </m:ctrlPr>
                        </m:naryPr>
                        <m:sub>
                          <m:r>
                            <m:rPr>
                              <m:brk m:alnAt="7"/>
                            </m:rPr>
                            <a:rPr lang="en-US" sz="1400" b="0" i="1" smtClean="0">
                              <a:latin typeface="Cambria Math" panose="02040503050406030204" pitchFamily="18" charset="0"/>
                            </a:rPr>
                            <m:t>𝑓</m:t>
                          </m:r>
                        </m:sub>
                        <m:sup/>
                        <m:e>
                          <m:r>
                            <a:rPr lang="en-US" sz="1400" b="0" i="1" smtClean="0">
                              <a:latin typeface="Cambria Math" panose="02040503050406030204" pitchFamily="18" charset="0"/>
                            </a:rPr>
                            <m:t>𝛿</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𝜔</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𝑓</m:t>
                                  </m:r>
                                </m:sub>
                              </m:sSub>
                            </m:e>
                          </m:d>
                          <m:d>
                            <m:dPr>
                              <m:begChr m:val="["/>
                              <m:endChr m:val="]"/>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d>
                                    <m:dPr>
                                      <m:begChr m:val="|"/>
                                      <m:endChr m:val="|"/>
                                      <m:ctrlPr>
                                        <a:rPr lang="en-US" sz="1400" b="0" i="1" smtClean="0">
                                          <a:latin typeface="Cambria Math" panose="02040503050406030204" pitchFamily="18" charset="0"/>
                                        </a:rPr>
                                      </m:ctrlPr>
                                    </m:dPr>
                                    <m:e>
                                      <m:d>
                                        <m:dPr>
                                          <m:begChr m:val="⟨"/>
                                          <m:endChr m:val="⟩"/>
                                          <m:ctrlPr>
                                            <a:rPr lang="en-US" sz="1400" b="0" i="1" smtClean="0">
                                              <a:latin typeface="Cambria Math" panose="02040503050406030204" pitchFamily="18" charset="0"/>
                                            </a:rPr>
                                          </m:ctrlPr>
                                        </m:dPr>
                                        <m:e>
                                          <m:r>
                                            <a:rPr lang="en-US" sz="1400" b="0" i="1" smtClean="0">
                                              <a:latin typeface="Cambria Math" panose="02040503050406030204" pitchFamily="18" charset="0"/>
                                            </a:rPr>
                                            <m:t>𝑓</m:t>
                                          </m:r>
                                        </m:e>
                                        <m:e>
                                          <m:sSub>
                                            <m:sSubPr>
                                              <m:ctrlPr>
                                                <a:rPr lang="en-US" sz="1400" i="1">
                                                  <a:latin typeface="Cambria Math" panose="02040503050406030204" pitchFamily="18" charset="0"/>
                                                </a:rPr>
                                              </m:ctrlPr>
                                            </m:sSubPr>
                                            <m:e>
                                              <m:r>
                                                <a:rPr lang="en-US" sz="1400" i="1">
                                                  <a:latin typeface="Cambria Math" panose="02040503050406030204" pitchFamily="18" charset="0"/>
                                                </a:rPr>
                                                <m:t>𝜈</m:t>
                                              </m:r>
                                            </m:e>
                                            <m:sub>
                                              <m:r>
                                                <a:rPr lang="en-US" sz="1400" i="1">
                                                  <a:latin typeface="Cambria Math" panose="02040503050406030204" pitchFamily="18" charset="0"/>
                                                </a:rPr>
                                                <m:t>𝐿</m:t>
                                              </m:r>
                                            </m:sub>
                                          </m:sSub>
                                          <m:sSub>
                                            <m:sSubPr>
                                              <m:ctrlPr>
                                                <a:rPr lang="en-US" sz="1400" i="1">
                                                  <a:latin typeface="Cambria Math" panose="02040503050406030204" pitchFamily="18" charset="0"/>
                                                </a:rPr>
                                              </m:ctrlPr>
                                            </m:sSubPr>
                                            <m:e>
                                              <m:r>
                                                <a:rPr lang="en-US" sz="1400" i="1">
                                                  <a:latin typeface="Cambria Math" panose="02040503050406030204" pitchFamily="18" charset="0"/>
                                                </a:rPr>
                                                <m:t>𝑂</m:t>
                                              </m:r>
                                            </m:e>
                                            <m:sub>
                                              <m:r>
                                                <a:rPr lang="en-US" sz="1400" i="1">
                                                  <a:latin typeface="Cambria Math" panose="02040503050406030204" pitchFamily="18" charset="0"/>
                                                </a:rPr>
                                                <m:t>𝐿</m:t>
                                              </m:r>
                                            </m:sub>
                                          </m:sSub>
                                          <m:d>
                                            <m:dPr>
                                              <m:ctrlPr>
                                                <a:rPr lang="en-US" sz="1400" i="1">
                                                  <a:latin typeface="Cambria Math" panose="02040503050406030204" pitchFamily="18" charset="0"/>
                                                </a:rPr>
                                              </m:ctrlPr>
                                            </m:dPr>
                                            <m:e>
                                              <m:sSup>
                                                <m:sSupPr>
                                                  <m:ctrlPr>
                                                    <a:rPr lang="en-US" sz="1400" i="1">
                                                      <a:latin typeface="Cambria Math" panose="02040503050406030204" pitchFamily="18" charset="0"/>
                                                    </a:rPr>
                                                  </m:ctrlPr>
                                                </m:sSupPr>
                                                <m:e>
                                                  <m:r>
                                                    <a:rPr lang="en-US" sz="1400" i="1">
                                                      <a:latin typeface="Cambria Math" panose="02040503050406030204" pitchFamily="18" charset="0"/>
                                                    </a:rPr>
                                                    <m:t>𝑞</m:t>
                                                  </m:r>
                                                </m:e>
                                                <m:sup>
                                                  <m:r>
                                                    <a:rPr lang="en-US" sz="1400" i="1">
                                                      <a:latin typeface="Cambria Math" panose="02040503050406030204" pitchFamily="18" charset="0"/>
                                                    </a:rPr>
                                                    <m:t>𝜇</m:t>
                                                  </m:r>
                                                </m:sup>
                                              </m:sSup>
                                            </m:e>
                                          </m:d>
                                        </m:e>
                                        <m:e>
                                          <m:r>
                                            <a:rPr lang="en-US" sz="1400" b="0" i="1" smtClean="0">
                                              <a:latin typeface="Cambria Math" panose="02040503050406030204" pitchFamily="18" charset="0"/>
                                            </a:rPr>
                                            <m:t>0</m:t>
                                          </m:r>
                                        </m:e>
                                      </m:d>
                                    </m:e>
                                  </m:d>
                                </m:e>
                                <m:sup>
                                  <m:r>
                                    <a:rPr lang="en-US" sz="1400" b="0" i="1" smtClean="0">
                                      <a:latin typeface="Cambria Math" panose="02040503050406030204" pitchFamily="18" charset="0"/>
                                    </a:rPr>
                                    <m:t>2</m:t>
                                  </m:r>
                                </m:sup>
                              </m:sSup>
                              <m:r>
                                <a:rPr lang="en-US" sz="1400" b="0" i="1" smtClean="0">
                                  <a:latin typeface="Cambria Math" panose="02040503050406030204" pitchFamily="18" charset="0"/>
                                </a:rPr>
                                <m:t>+</m:t>
                              </m:r>
                              <m:sSup>
                                <m:sSupPr>
                                  <m:ctrlPr>
                                    <a:rPr lang="en-US" sz="1400" i="1">
                                      <a:latin typeface="Cambria Math" panose="02040503050406030204" pitchFamily="18" charset="0"/>
                                    </a:rPr>
                                  </m:ctrlPr>
                                </m:sSupPr>
                                <m:e>
                                  <m:d>
                                    <m:dPr>
                                      <m:begChr m:val="|"/>
                                      <m:endChr m:val="|"/>
                                      <m:ctrlPr>
                                        <a:rPr lang="en-US" sz="1400" i="1">
                                          <a:latin typeface="Cambria Math" panose="02040503050406030204" pitchFamily="18" charset="0"/>
                                        </a:rPr>
                                      </m:ctrlPr>
                                    </m:dPr>
                                    <m:e>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𝑓</m:t>
                                          </m:r>
                                        </m:e>
                                        <m:e>
                                          <m:sSub>
                                            <m:sSubPr>
                                              <m:ctrlPr>
                                                <a:rPr lang="en-US" sz="1400" i="1">
                                                  <a:latin typeface="Cambria Math" panose="02040503050406030204" pitchFamily="18" charset="0"/>
                                                </a:rPr>
                                              </m:ctrlPr>
                                            </m:sSubPr>
                                            <m:e>
                                              <m:r>
                                                <a:rPr lang="en-US" sz="1400" i="1">
                                                  <a:latin typeface="Cambria Math" panose="02040503050406030204" pitchFamily="18" charset="0"/>
                                                </a:rPr>
                                                <m:t>𝜈</m:t>
                                              </m:r>
                                            </m:e>
                                            <m:sub>
                                              <m:r>
                                                <a:rPr lang="en-US" sz="1400" i="1">
                                                  <a:latin typeface="Cambria Math" panose="02040503050406030204" pitchFamily="18" charset="0"/>
                                                </a:rPr>
                                                <m:t>𝑇</m:t>
                                              </m:r>
                                            </m:sub>
                                          </m:sSub>
                                          <m:sSub>
                                            <m:sSubPr>
                                              <m:ctrlPr>
                                                <a:rPr lang="en-US" sz="1400" i="1">
                                                  <a:latin typeface="Cambria Math" panose="02040503050406030204" pitchFamily="18" charset="0"/>
                                                </a:rPr>
                                              </m:ctrlPr>
                                            </m:sSubPr>
                                            <m:e>
                                              <m:r>
                                                <a:rPr lang="en-US" sz="1400" i="1">
                                                  <a:latin typeface="Cambria Math" panose="02040503050406030204" pitchFamily="18" charset="0"/>
                                                </a:rPr>
                                                <m:t>𝑂</m:t>
                                              </m:r>
                                            </m:e>
                                            <m:sub>
                                              <m:r>
                                                <a:rPr lang="en-US" sz="1400" i="1">
                                                  <a:latin typeface="Cambria Math" panose="02040503050406030204" pitchFamily="18" charset="0"/>
                                                </a:rPr>
                                                <m:t>𝑇</m:t>
                                              </m:r>
                                            </m:sub>
                                          </m:sSub>
                                          <m:d>
                                            <m:dPr>
                                              <m:ctrlPr>
                                                <a:rPr lang="en-US" sz="1400" i="1">
                                                  <a:latin typeface="Cambria Math" panose="02040503050406030204" pitchFamily="18" charset="0"/>
                                                </a:rPr>
                                              </m:ctrlPr>
                                            </m:dPr>
                                            <m:e>
                                              <m:sSup>
                                                <m:sSupPr>
                                                  <m:ctrlPr>
                                                    <a:rPr lang="en-US" sz="1400" i="1">
                                                      <a:latin typeface="Cambria Math" panose="02040503050406030204" pitchFamily="18" charset="0"/>
                                                    </a:rPr>
                                                  </m:ctrlPr>
                                                </m:sSupPr>
                                                <m:e>
                                                  <m:r>
                                                    <a:rPr lang="en-US" sz="1400" i="1">
                                                      <a:latin typeface="Cambria Math" panose="02040503050406030204" pitchFamily="18" charset="0"/>
                                                    </a:rPr>
                                                    <m:t>𝑞</m:t>
                                                  </m:r>
                                                </m:e>
                                                <m:sup>
                                                  <m:r>
                                                    <a:rPr lang="en-US" sz="1400" i="1">
                                                      <a:latin typeface="Cambria Math" panose="02040503050406030204" pitchFamily="18" charset="0"/>
                                                    </a:rPr>
                                                    <m:t>𝜇</m:t>
                                                  </m:r>
                                                </m:sup>
                                              </m:sSup>
                                            </m:e>
                                          </m:d>
                                        </m:e>
                                        <m:e>
                                          <m:r>
                                            <a:rPr lang="en-US" sz="1400" i="1">
                                              <a:latin typeface="Cambria Math" panose="02040503050406030204" pitchFamily="18" charset="0"/>
                                            </a:rPr>
                                            <m:t>0</m:t>
                                          </m:r>
                                        </m:e>
                                      </m:d>
                                    </m:e>
                                  </m:d>
                                </m:e>
                                <m:sup>
                                  <m:r>
                                    <a:rPr lang="en-US" sz="1400" i="1">
                                      <a:latin typeface="Cambria Math" panose="02040503050406030204" pitchFamily="18" charset="0"/>
                                    </a:rPr>
                                    <m:t>2</m:t>
                                  </m:r>
                                </m:sup>
                              </m:sSup>
                            </m:e>
                          </m:d>
                        </m:e>
                      </m:nary>
                      <m:r>
                        <a:rPr lang="en-US" sz="1400" b="0" i="1" smtClean="0">
                          <a:latin typeface="Cambria Math" panose="02040503050406030204" pitchFamily="18" charset="0"/>
                        </a:rPr>
                        <m:t>=⋯</m:t>
                      </m:r>
                    </m:oMath>
                  </m:oMathPara>
                </a14:m>
                <a:endParaRPr lang="en-US" sz="1400" b="0"/>
              </a:p>
              <a:p>
                <a:pPr marL="282575" lvl="1" indent="0">
                  <a:buNone/>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𝜎</m:t>
                          </m:r>
                        </m:e>
                        <m:sub>
                          <m:r>
                            <a:rPr lang="en-US" sz="1400" b="0" i="1" smtClean="0">
                              <a:latin typeface="Cambria Math" panose="02040503050406030204" pitchFamily="18" charset="0"/>
                            </a:rPr>
                            <m:t>𝑀</m:t>
                          </m:r>
                        </m:sub>
                      </m:sSub>
                      <m:nary>
                        <m:naryPr>
                          <m:limLoc m:val="undOvr"/>
                          <m:subHide m:val="on"/>
                          <m:supHide m:val="on"/>
                          <m:ctrlPr>
                            <a:rPr lang="en-US" sz="1400" b="0" i="1" smtClean="0">
                              <a:latin typeface="Cambria Math" panose="02040503050406030204" pitchFamily="18" charset="0"/>
                            </a:rPr>
                          </m:ctrlPr>
                        </m:naryPr>
                        <m:sub/>
                        <m:sup/>
                        <m:e>
                          <m:r>
                            <a:rPr lang="en-US" sz="1400" b="0" i="1" smtClean="0">
                              <a:latin typeface="Cambria Math" panose="02040503050406030204" pitchFamily="18" charset="0"/>
                            </a:rPr>
                            <m:t>𝑑𝑡</m:t>
                          </m:r>
                          <m:d>
                            <m:dPr>
                              <m:begChr m:val="["/>
                              <m:endChr m:val="]"/>
                              <m:ctrlPr>
                                <a:rPr lang="en-US" sz="1400" b="0" i="1" smtClean="0">
                                  <a:latin typeface="Cambria Math" panose="02040503050406030204" pitchFamily="18" charset="0"/>
                                </a:rPr>
                              </m:ctrlPr>
                            </m:dPr>
                            <m:e>
                              <m:d>
                                <m:dPr>
                                  <m:begChr m:val="⟨"/>
                                  <m:endChr m:val="⟩"/>
                                  <m:ctrlPr>
                                    <a:rPr lang="en-US" sz="1400" b="0" i="1" smtClean="0">
                                      <a:latin typeface="Cambria Math" panose="02040503050406030204" pitchFamily="18" charset="0"/>
                                    </a:rPr>
                                  </m:ctrlPr>
                                </m:dPr>
                                <m:e>
                                  <m:r>
                                    <a:rPr lang="en-US" sz="1400" b="0" i="1" smtClean="0">
                                      <a:latin typeface="Cambria Math" panose="02040503050406030204" pitchFamily="18" charset="0"/>
                                    </a:rPr>
                                    <m:t>0</m:t>
                                  </m:r>
                                </m:e>
                                <m:e>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𝑂</m:t>
                                      </m:r>
                                    </m:e>
                                    <m:sub>
                                      <m:r>
                                        <a:rPr lang="en-US" sz="1400" b="0" i="1" smtClean="0">
                                          <a:latin typeface="Cambria Math" panose="02040503050406030204" pitchFamily="18" charset="0"/>
                                        </a:rPr>
                                        <m:t>𝐿</m:t>
                                      </m:r>
                                    </m:sub>
                                    <m:sup>
                                      <m:r>
                                        <a:rPr lang="en-US" sz="1400" b="0" i="1" smtClean="0">
                                          <a:latin typeface="Cambria Math" panose="02040503050406030204" pitchFamily="18" charset="0"/>
                                          <a:ea typeface="Cambria Math" panose="02040503050406030204" pitchFamily="18" charset="0"/>
                                        </a:rPr>
                                        <m:t>†</m:t>
                                      </m:r>
                                    </m:sup>
                                  </m:sSubSup>
                                  <m:d>
                                    <m:dPr>
                                      <m:ctrlPr>
                                        <a:rPr lang="en-US" sz="1400" b="0" i="1" smtClean="0">
                                          <a:latin typeface="Cambria Math" panose="02040503050406030204" pitchFamily="18" charset="0"/>
                                          <a:ea typeface="Cambria Math" panose="02040503050406030204" pitchFamily="18" charset="0"/>
                                        </a:rPr>
                                      </m:ctrlPr>
                                    </m:dPr>
                                    <m:e>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𝑞</m:t>
                                          </m:r>
                                        </m:e>
                                        <m:sup>
                                          <m:r>
                                            <a:rPr lang="en-US" sz="1400" b="0" i="1" smtClean="0">
                                              <a:latin typeface="Cambria Math" panose="02040503050406030204" pitchFamily="18" charset="0"/>
                                              <a:ea typeface="Cambria Math" panose="02040503050406030204" pitchFamily="18" charset="0"/>
                                            </a:rPr>
                                            <m:t>𝜇</m:t>
                                          </m:r>
                                        </m:sup>
                                      </m:sSup>
                                    </m:e>
                                  </m:d>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𝑒</m:t>
                                      </m:r>
                                    </m:e>
                                    <m:sup>
                                      <m:r>
                                        <a:rPr lang="en-US" sz="1400" b="0" i="1" smtClean="0">
                                          <a:latin typeface="Cambria Math" panose="02040503050406030204" pitchFamily="18" charset="0"/>
                                          <a:ea typeface="Cambria Math" panose="02040503050406030204" pitchFamily="18" charset="0"/>
                                        </a:rPr>
                                        <m:t>𝑖</m:t>
                                      </m:r>
                                      <m:d>
                                        <m:dPr>
                                          <m:ctrlPr>
                                            <a:rPr lang="en-US" sz="1400" b="0" i="1" smtClean="0">
                                              <a:latin typeface="Cambria Math" panose="02040503050406030204" pitchFamily="18" charset="0"/>
                                              <a:ea typeface="Cambria Math" panose="02040503050406030204" pitchFamily="18" charset="0"/>
                                            </a:rPr>
                                          </m:ctrlPr>
                                        </m:dPr>
                                        <m:e>
                                          <m:acc>
                                            <m:accPr>
                                              <m:chr m:val="̂"/>
                                              <m:ctrlPr>
                                                <a:rPr lang="en-US" sz="1400" b="0" i="1" smtClean="0">
                                                  <a:latin typeface="Cambria Math" panose="02040503050406030204" pitchFamily="18" charset="0"/>
                                                  <a:ea typeface="Cambria Math" panose="02040503050406030204" pitchFamily="18" charset="0"/>
                                                </a:rPr>
                                              </m:ctrlPr>
                                            </m:accPr>
                                            <m:e>
                                              <m:r>
                                                <a:rPr lang="en-US" sz="1400" b="0" i="1" smtClean="0">
                                                  <a:latin typeface="Cambria Math" panose="02040503050406030204" pitchFamily="18" charset="0"/>
                                                  <a:ea typeface="Cambria Math" panose="02040503050406030204" pitchFamily="18" charset="0"/>
                                                </a:rPr>
                                                <m:t>𝐻</m:t>
                                              </m:r>
                                            </m:e>
                                          </m:acc>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𝜔</m:t>
                                          </m:r>
                                        </m:e>
                                      </m:d>
                                      <m:r>
                                        <a:rPr lang="en-US" sz="1400" b="0" i="1" smtClean="0">
                                          <a:latin typeface="Cambria Math" panose="02040503050406030204" pitchFamily="18" charset="0"/>
                                          <a:ea typeface="Cambria Math" panose="02040503050406030204" pitchFamily="18" charset="0"/>
                                        </a:rPr>
                                        <m:t>𝑡</m:t>
                                      </m:r>
                                    </m:sup>
                                  </m:sSup>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𝑂</m:t>
                                      </m:r>
                                    </m:e>
                                    <m:sub>
                                      <m:r>
                                        <a:rPr lang="en-US" sz="1400" b="0" i="1" smtClean="0">
                                          <a:latin typeface="Cambria Math" panose="02040503050406030204" pitchFamily="18" charset="0"/>
                                          <a:ea typeface="Cambria Math" panose="02040503050406030204" pitchFamily="18" charset="0"/>
                                        </a:rPr>
                                        <m:t>𝐿</m:t>
                                      </m:r>
                                    </m:sub>
                                  </m:sSub>
                                  <m:d>
                                    <m:dPr>
                                      <m:ctrlPr>
                                        <a:rPr lang="en-US" sz="1400" b="0" i="1" smtClean="0">
                                          <a:latin typeface="Cambria Math" panose="02040503050406030204" pitchFamily="18" charset="0"/>
                                          <a:ea typeface="Cambria Math" panose="02040503050406030204" pitchFamily="18" charset="0"/>
                                        </a:rPr>
                                      </m:ctrlPr>
                                    </m:dPr>
                                    <m:e>
                                      <m:sSup>
                                        <m:sSupPr>
                                          <m:ctrlPr>
                                            <a:rPr lang="en-US" sz="1400" b="0" i="1" smtClean="0">
                                              <a:latin typeface="Cambria Math" panose="02040503050406030204" pitchFamily="18" charset="0"/>
                                              <a:ea typeface="Cambria Math" panose="02040503050406030204" pitchFamily="18" charset="0"/>
                                            </a:rPr>
                                          </m:ctrlPr>
                                        </m:sSupPr>
                                        <m:e>
                                          <m:r>
                                            <a:rPr lang="en-US" sz="1400" b="0" i="1" smtClean="0">
                                              <a:latin typeface="Cambria Math" panose="02040503050406030204" pitchFamily="18" charset="0"/>
                                              <a:ea typeface="Cambria Math" panose="02040503050406030204" pitchFamily="18" charset="0"/>
                                            </a:rPr>
                                            <m:t>𝑞</m:t>
                                          </m:r>
                                        </m:e>
                                        <m:sup>
                                          <m:r>
                                            <a:rPr lang="en-US" sz="1400" b="0" i="1" smtClean="0">
                                              <a:latin typeface="Cambria Math" panose="02040503050406030204" pitchFamily="18" charset="0"/>
                                              <a:ea typeface="Cambria Math" panose="02040503050406030204" pitchFamily="18" charset="0"/>
                                            </a:rPr>
                                            <m:t>𝜇</m:t>
                                          </m:r>
                                        </m:sup>
                                      </m:sSup>
                                    </m:e>
                                  </m:d>
                                </m:e>
                                <m:e>
                                  <m:r>
                                    <a:rPr lang="en-US" sz="1400" b="0" i="1" smtClean="0">
                                      <a:latin typeface="Cambria Math" panose="02040503050406030204" pitchFamily="18" charset="0"/>
                                    </a:rPr>
                                    <m:t>0</m:t>
                                  </m:r>
                                </m:e>
                              </m:d>
                              <m:r>
                                <a:rPr lang="en-US" sz="1400" b="0" i="1" smtClean="0">
                                  <a:latin typeface="Cambria Math" panose="02040503050406030204" pitchFamily="18" charset="0"/>
                                </a:rPr>
                                <m:t>+</m:t>
                              </m:r>
                              <m:d>
                                <m:dPr>
                                  <m:begChr m:val="⟨"/>
                                  <m:endChr m:val="⟩"/>
                                  <m:ctrlPr>
                                    <a:rPr lang="en-US" sz="1400" i="1">
                                      <a:latin typeface="Cambria Math" panose="02040503050406030204" pitchFamily="18" charset="0"/>
                                    </a:rPr>
                                  </m:ctrlPr>
                                </m:dPr>
                                <m:e>
                                  <m:r>
                                    <a:rPr lang="en-US" sz="1400" i="1">
                                      <a:latin typeface="Cambria Math" panose="02040503050406030204" pitchFamily="18" charset="0"/>
                                    </a:rPr>
                                    <m:t>0</m:t>
                                  </m:r>
                                </m:e>
                                <m:e>
                                  <m:sSubSup>
                                    <m:sSubSupPr>
                                      <m:ctrlPr>
                                        <a:rPr lang="en-US" sz="1400" i="1">
                                          <a:latin typeface="Cambria Math" panose="02040503050406030204" pitchFamily="18" charset="0"/>
                                        </a:rPr>
                                      </m:ctrlPr>
                                    </m:sSubSupPr>
                                    <m:e>
                                      <m:r>
                                        <a:rPr lang="en-US" sz="1400" i="1">
                                          <a:latin typeface="Cambria Math" panose="02040503050406030204" pitchFamily="18" charset="0"/>
                                        </a:rPr>
                                        <m:t>𝑂</m:t>
                                      </m:r>
                                    </m:e>
                                    <m:sub>
                                      <m:r>
                                        <a:rPr lang="en-US" sz="1400" b="0" i="1" smtClean="0">
                                          <a:latin typeface="Cambria Math" panose="02040503050406030204" pitchFamily="18" charset="0"/>
                                        </a:rPr>
                                        <m:t>𝑇</m:t>
                                      </m:r>
                                    </m:sub>
                                    <m:sup>
                                      <m:r>
                                        <a:rPr lang="en-US" sz="1400" i="1">
                                          <a:latin typeface="Cambria Math" panose="02040503050406030204" pitchFamily="18" charset="0"/>
                                          <a:ea typeface="Cambria Math" panose="02040503050406030204" pitchFamily="18" charset="0"/>
                                        </a:rPr>
                                        <m:t>†</m:t>
                                      </m:r>
                                    </m:sup>
                                  </m:sSubSup>
                                  <m:d>
                                    <m:dPr>
                                      <m:ctrlPr>
                                        <a:rPr lang="en-US" sz="1400" i="1">
                                          <a:latin typeface="Cambria Math" panose="02040503050406030204" pitchFamily="18" charset="0"/>
                                          <a:ea typeface="Cambria Math" panose="02040503050406030204" pitchFamily="18" charset="0"/>
                                        </a:rPr>
                                      </m:ctrlPr>
                                    </m:dPr>
                                    <m:e>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𝑞</m:t>
                                          </m:r>
                                        </m:e>
                                        <m:sup>
                                          <m:r>
                                            <a:rPr lang="en-US" sz="1400" i="1">
                                              <a:latin typeface="Cambria Math" panose="02040503050406030204" pitchFamily="18" charset="0"/>
                                              <a:ea typeface="Cambria Math" panose="02040503050406030204" pitchFamily="18" charset="0"/>
                                            </a:rPr>
                                            <m:t>𝜇</m:t>
                                          </m:r>
                                        </m:sup>
                                      </m:sSup>
                                    </m:e>
                                  </m:d>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𝑒</m:t>
                                      </m:r>
                                    </m:e>
                                    <m:sup>
                                      <m:r>
                                        <a:rPr lang="en-US" sz="1400" i="1">
                                          <a:latin typeface="Cambria Math" panose="02040503050406030204" pitchFamily="18" charset="0"/>
                                          <a:ea typeface="Cambria Math" panose="02040503050406030204" pitchFamily="18" charset="0"/>
                                        </a:rPr>
                                        <m:t>𝑖</m:t>
                                      </m:r>
                                      <m:d>
                                        <m:dPr>
                                          <m:ctrlPr>
                                            <a:rPr lang="en-US" sz="1400" i="1">
                                              <a:latin typeface="Cambria Math" panose="02040503050406030204" pitchFamily="18" charset="0"/>
                                              <a:ea typeface="Cambria Math" panose="02040503050406030204" pitchFamily="18" charset="0"/>
                                            </a:rPr>
                                          </m:ctrlPr>
                                        </m:dPr>
                                        <m:e>
                                          <m:acc>
                                            <m:accPr>
                                              <m:chr m:val="̂"/>
                                              <m:ctrlPr>
                                                <a:rPr lang="en-US" sz="1400" i="1">
                                                  <a:latin typeface="Cambria Math" panose="02040503050406030204" pitchFamily="18" charset="0"/>
                                                  <a:ea typeface="Cambria Math" panose="02040503050406030204" pitchFamily="18" charset="0"/>
                                                </a:rPr>
                                              </m:ctrlPr>
                                            </m:accPr>
                                            <m:e>
                                              <m:r>
                                                <a:rPr lang="en-US" sz="1400" i="1">
                                                  <a:latin typeface="Cambria Math" panose="02040503050406030204" pitchFamily="18" charset="0"/>
                                                  <a:ea typeface="Cambria Math" panose="02040503050406030204" pitchFamily="18" charset="0"/>
                                                </a:rPr>
                                                <m:t>𝐻</m:t>
                                              </m:r>
                                            </m:e>
                                          </m:acc>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𝜔</m:t>
                                          </m:r>
                                        </m:e>
                                      </m:d>
                                      <m:r>
                                        <a:rPr lang="en-US" sz="1400" i="1">
                                          <a:latin typeface="Cambria Math" panose="02040503050406030204" pitchFamily="18" charset="0"/>
                                          <a:ea typeface="Cambria Math" panose="02040503050406030204" pitchFamily="18" charset="0"/>
                                        </a:rPr>
                                        <m:t>𝑡</m:t>
                                      </m:r>
                                    </m:sup>
                                  </m:sSup>
                                  <m:sSub>
                                    <m:sSubPr>
                                      <m:ctrlPr>
                                        <a:rPr lang="en-US" sz="1400" b="0" i="1" smtClean="0">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𝑂</m:t>
                                      </m:r>
                                    </m:e>
                                    <m:sub>
                                      <m:r>
                                        <a:rPr lang="en-US" sz="1400" b="0" i="1" smtClean="0">
                                          <a:latin typeface="Cambria Math" panose="02040503050406030204" pitchFamily="18" charset="0"/>
                                          <a:ea typeface="Cambria Math" panose="02040503050406030204" pitchFamily="18" charset="0"/>
                                        </a:rPr>
                                        <m:t>𝑇</m:t>
                                      </m:r>
                                    </m:sub>
                                  </m:sSub>
                                  <m:d>
                                    <m:dPr>
                                      <m:ctrlPr>
                                        <a:rPr lang="en-US" sz="1400" i="1">
                                          <a:latin typeface="Cambria Math" panose="02040503050406030204" pitchFamily="18" charset="0"/>
                                          <a:ea typeface="Cambria Math" panose="02040503050406030204" pitchFamily="18" charset="0"/>
                                        </a:rPr>
                                      </m:ctrlPr>
                                    </m:dPr>
                                    <m:e>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𝑞</m:t>
                                          </m:r>
                                        </m:e>
                                        <m:sup>
                                          <m:r>
                                            <a:rPr lang="en-US" sz="1400" i="1">
                                              <a:latin typeface="Cambria Math" panose="02040503050406030204" pitchFamily="18" charset="0"/>
                                              <a:ea typeface="Cambria Math" panose="02040503050406030204" pitchFamily="18" charset="0"/>
                                            </a:rPr>
                                            <m:t>𝜇</m:t>
                                          </m:r>
                                        </m:sup>
                                      </m:sSup>
                                    </m:e>
                                  </m:d>
                                </m:e>
                                <m:e>
                                  <m:r>
                                    <a:rPr lang="en-US" sz="1400" i="1">
                                      <a:latin typeface="Cambria Math" panose="02040503050406030204" pitchFamily="18" charset="0"/>
                                    </a:rPr>
                                    <m:t>0</m:t>
                                  </m:r>
                                </m:e>
                              </m:d>
                            </m:e>
                          </m:d>
                        </m:e>
                      </m:nary>
                    </m:oMath>
                  </m:oMathPara>
                </a14:m>
                <a:endParaRPr lang="en-US" sz="1400"/>
              </a:p>
              <a:p>
                <a:pPr marL="282575" lvl="1" indent="0">
                  <a:buNone/>
                </a:pPr>
                <a:endParaRPr lang="en-US" sz="1400"/>
              </a:p>
            </p:txBody>
          </p:sp>
        </mc:Choice>
        <mc:Fallback xmlns="">
          <p:sp>
            <p:nvSpPr>
              <p:cNvPr id="2" name="Content Placeholder 1">
                <a:extLst>
                  <a:ext uri="{FF2B5EF4-FFF2-40B4-BE49-F238E27FC236}">
                    <a16:creationId xmlns:a16="http://schemas.microsoft.com/office/drawing/2014/main" id="{625DDCC1-7037-4B8C-83F4-FE4C91CEE5F5}"/>
                  </a:ext>
                </a:extLst>
              </p:cNvPr>
              <p:cNvSpPr>
                <a:spLocks noGrp="1" noRot="1" noChangeAspect="1" noMove="1" noResize="1" noEditPoints="1" noAdjustHandles="1" noChangeArrowheads="1" noChangeShapeType="1" noTextEdit="1"/>
              </p:cNvSpPr>
              <p:nvPr>
                <p:ph idx="1"/>
              </p:nvPr>
            </p:nvSpPr>
            <p:spPr>
              <a:xfrm>
                <a:off x="228603" y="420936"/>
                <a:ext cx="8672513" cy="4265364"/>
              </a:xfrm>
              <a:blipFill>
                <a:blip r:embed="rId3"/>
                <a:stretch>
                  <a:fillRect l="-1336" t="-6286" r="-352" b="-429"/>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B181DED1-219F-4B57-AB1D-659D4B8BFD47}"/>
              </a:ext>
            </a:extLst>
          </p:cNvPr>
          <p:cNvSpPr>
            <a:spLocks noGrp="1"/>
          </p:cNvSpPr>
          <p:nvPr>
            <p:ph type="title"/>
          </p:nvPr>
        </p:nvSpPr>
        <p:spPr>
          <a:xfrm>
            <a:off x="228600" y="83306"/>
            <a:ext cx="8686800" cy="320908"/>
          </a:xfrm>
        </p:spPr>
        <p:txBody>
          <a:bodyPr/>
          <a:lstStyle/>
          <a:p>
            <a:r>
              <a:rPr lang="en-US"/>
              <a:t>STA: The Inclusion of Two-Body Physics: Nuclear Response</a:t>
            </a:r>
          </a:p>
        </p:txBody>
      </p:sp>
      <p:pic>
        <p:nvPicPr>
          <p:cNvPr id="12" name="Picture 11">
            <a:extLst>
              <a:ext uri="{FF2B5EF4-FFF2-40B4-BE49-F238E27FC236}">
                <a16:creationId xmlns:a16="http://schemas.microsoft.com/office/drawing/2014/main" id="{2C8AFAC5-FAEC-4D41-833C-748AEB6AD475}"/>
              </a:ext>
            </a:extLst>
          </p:cNvPr>
          <p:cNvPicPr>
            <a:picLocks noChangeAspect="1"/>
          </p:cNvPicPr>
          <p:nvPr/>
        </p:nvPicPr>
        <p:blipFill>
          <a:blip r:embed="rId4"/>
          <a:stretch>
            <a:fillRect/>
          </a:stretch>
        </p:blipFill>
        <p:spPr>
          <a:xfrm>
            <a:off x="3513667" y="936224"/>
            <a:ext cx="3333310" cy="2362400"/>
          </a:xfrm>
          <a:prstGeom prst="rect">
            <a:avLst/>
          </a:prstGeom>
        </p:spPr>
      </p:pic>
      <p:sp>
        <p:nvSpPr>
          <p:cNvPr id="13" name="Date Placeholder 3">
            <a:extLst>
              <a:ext uri="{FF2B5EF4-FFF2-40B4-BE49-F238E27FC236}">
                <a16:creationId xmlns:a16="http://schemas.microsoft.com/office/drawing/2014/main" id="{057379A4-49BB-4C97-8D78-6130783E6A71}"/>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4" name="Footer Placeholder 4">
            <a:extLst>
              <a:ext uri="{FF2B5EF4-FFF2-40B4-BE49-F238E27FC236}">
                <a16:creationId xmlns:a16="http://schemas.microsoft.com/office/drawing/2014/main" id="{46B87975-F364-43A0-B8FE-D96938DB29CB}"/>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5" name="Slide Number Placeholder 5">
            <a:extLst>
              <a:ext uri="{FF2B5EF4-FFF2-40B4-BE49-F238E27FC236}">
                <a16:creationId xmlns:a16="http://schemas.microsoft.com/office/drawing/2014/main" id="{09C5E12E-614D-4693-A599-E66B49132C15}"/>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28</a:t>
            </a:fld>
            <a:endParaRPr lang="en-US"/>
          </a:p>
        </p:txBody>
      </p:sp>
    </p:spTree>
    <p:extLst>
      <p:ext uri="{BB962C8B-B14F-4D97-AF65-F5344CB8AC3E}">
        <p14:creationId xmlns:p14="http://schemas.microsoft.com/office/powerpoint/2010/main" val="964752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fade">
                                      <p:cBhvr>
                                        <p:cTn id="41" dur="1000"/>
                                        <p:tgtEl>
                                          <p:spTgt spid="2">
                                            <p:txEl>
                                              <p:pRg st="8" end="8"/>
                                            </p:txEl>
                                          </p:spTgt>
                                        </p:tgtEl>
                                      </p:cBhvr>
                                    </p:animEffect>
                                    <p:anim calcmode="lin" valueType="num">
                                      <p:cBhvr>
                                        <p:cTn id="4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750" fill="hold"/>
                                        <p:tgtEl>
                                          <p:spTgt spid="12"/>
                                        </p:tgtEl>
                                        <p:attrNameLst>
                                          <p:attrName>ppt_w</p:attrName>
                                        </p:attrNameLst>
                                      </p:cBhvr>
                                      <p:tavLst>
                                        <p:tav tm="0">
                                          <p:val>
                                            <p:fltVal val="0"/>
                                          </p:val>
                                        </p:tav>
                                        <p:tav tm="100000">
                                          <p:val>
                                            <p:strVal val="#ppt_w"/>
                                          </p:val>
                                        </p:tav>
                                      </p:tavLst>
                                    </p:anim>
                                    <p:anim calcmode="lin" valueType="num">
                                      <p:cBhvr>
                                        <p:cTn id="49" dur="750" fill="hold"/>
                                        <p:tgtEl>
                                          <p:spTgt spid="12"/>
                                        </p:tgtEl>
                                        <p:attrNameLst>
                                          <p:attrName>ppt_h</p:attrName>
                                        </p:attrNameLst>
                                      </p:cBhvr>
                                      <p:tavLst>
                                        <p:tav tm="0">
                                          <p:val>
                                            <p:fltVal val="0"/>
                                          </p:val>
                                        </p:tav>
                                        <p:tav tm="100000">
                                          <p:val>
                                            <p:strVal val="#ppt_h"/>
                                          </p:val>
                                        </p:tav>
                                      </p:tavLst>
                                    </p:anim>
                                    <p:animEffect transition="in" filter="fade">
                                      <p:cBhvr>
                                        <p:cTn id="5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CA5C7E5B-8F5F-4ACE-B230-05D5F3F6A55D}"/>
                  </a:ext>
                </a:extLst>
              </p:cNvPr>
              <p:cNvSpPr>
                <a:spLocks noGrp="1"/>
              </p:cNvSpPr>
              <p:nvPr>
                <p:ph type="title"/>
              </p:nvPr>
            </p:nvSpPr>
            <p:spPr>
              <a:xfrm>
                <a:off x="228599" y="136062"/>
                <a:ext cx="7777065" cy="320908"/>
              </a:xfrm>
            </p:spPr>
            <p:txBody>
              <a:bodyPr/>
              <a:lstStyle/>
              <a:p>
                <a:r>
                  <a:rPr lang="en-US"/>
                  <a:t>Current QMC STA Response Density Outputs for </a:t>
                </a:r>
                <a14:m>
                  <m:oMath xmlns:m="http://schemas.openxmlformats.org/officeDocument/2006/math">
                    <m:r>
                      <a:rPr lang="en-US" b="1" i="1" smtClean="0">
                        <a:latin typeface="Cambria Math" panose="02040503050406030204" pitchFamily="18" charset="0"/>
                      </a:rPr>
                      <m:t>𝒆</m:t>
                    </m:r>
                    <m:sPre>
                      <m:sPrePr>
                        <m:ctrlPr>
                          <a:rPr lang="en-US" i="1">
                            <a:latin typeface="Cambria Math" panose="02040503050406030204" pitchFamily="18" charset="0"/>
                          </a:rPr>
                        </m:ctrlPr>
                      </m:sPrePr>
                      <m:sub>
                        <m:r>
                          <a:rPr lang="en-US" i="1">
                            <a:latin typeface="Cambria Math" panose="02040503050406030204" pitchFamily="18" charset="0"/>
                          </a:rPr>
                          <m:t>𝟐</m:t>
                        </m:r>
                      </m:sub>
                      <m:sup>
                        <m:r>
                          <a:rPr lang="en-US" i="1">
                            <a:latin typeface="Cambria Math" panose="02040503050406030204" pitchFamily="18" charset="0"/>
                          </a:rPr>
                          <m:t>𝟒</m:t>
                        </m:r>
                      </m:sup>
                      <m:e>
                        <m:r>
                          <a:rPr lang="en-US">
                            <a:latin typeface="Cambria Math" panose="02040503050406030204" pitchFamily="18" charset="0"/>
                          </a:rPr>
                          <m:t>𝐇𝐞</m:t>
                        </m:r>
                      </m:e>
                    </m:sPre>
                  </m:oMath>
                </a14:m>
                <a:endParaRPr lang="en-US"/>
              </a:p>
            </p:txBody>
          </p:sp>
        </mc:Choice>
        <mc:Fallback xmlns="">
          <p:sp>
            <p:nvSpPr>
              <p:cNvPr id="3" name="Title 2">
                <a:extLst>
                  <a:ext uri="{FF2B5EF4-FFF2-40B4-BE49-F238E27FC236}">
                    <a16:creationId xmlns:a16="http://schemas.microsoft.com/office/drawing/2014/main" id="{CA5C7E5B-8F5F-4ACE-B230-05D5F3F6A55D}"/>
                  </a:ext>
                </a:extLst>
              </p:cNvPr>
              <p:cNvSpPr>
                <a:spLocks noGrp="1" noRot="1" noChangeAspect="1" noMove="1" noResize="1" noEditPoints="1" noAdjustHandles="1" noChangeArrowheads="1" noChangeShapeType="1" noTextEdit="1"/>
              </p:cNvSpPr>
              <p:nvPr>
                <p:ph type="title"/>
              </p:nvPr>
            </p:nvSpPr>
            <p:spPr>
              <a:xfrm>
                <a:off x="228599" y="136062"/>
                <a:ext cx="7777065" cy="320908"/>
              </a:xfrm>
              <a:blipFill>
                <a:blip r:embed="rId2"/>
                <a:stretch>
                  <a:fillRect l="-2116" t="-32075" b="-52830"/>
                </a:stretch>
              </a:blipFill>
            </p:spPr>
            <p:txBody>
              <a:bodyPr/>
              <a:lstStyle/>
              <a:p>
                <a:r>
                  <a:rPr lang="en-US">
                    <a:noFill/>
                  </a:rPr>
                  <a:t> </a:t>
                </a:r>
              </a:p>
            </p:txBody>
          </p:sp>
        </mc:Fallback>
      </mc:AlternateContent>
      <p:pic>
        <p:nvPicPr>
          <p:cNvPr id="5" name="Picture 4" descr="A screenshot of a cell phone&#10;&#10;Description automatically generated">
            <a:extLst>
              <a:ext uri="{FF2B5EF4-FFF2-40B4-BE49-F238E27FC236}">
                <a16:creationId xmlns:a16="http://schemas.microsoft.com/office/drawing/2014/main" id="{29C88239-9A13-4A78-B46F-6F50B2551825}"/>
              </a:ext>
            </a:extLst>
          </p:cNvPr>
          <p:cNvPicPr>
            <a:picLocks noChangeAspect="1"/>
          </p:cNvPicPr>
          <p:nvPr/>
        </p:nvPicPr>
        <p:blipFill>
          <a:blip r:embed="rId3">
            <a:extLst>
              <a:ext uri="{BEBA8EAE-BF5A-486C-A8C5-ECC9F3942E4B}">
                <a14:imgProps xmlns:a14="http://schemas.microsoft.com/office/drawing/2010/main">
                  <a14:imgLayer r:embed="rId4">
                    <a14:imgEffect>
                      <a14:saturation sat="15000"/>
                    </a14:imgEffect>
                    <a14:imgEffect>
                      <a14:brightnessContrast contrast="77000"/>
                    </a14:imgEffect>
                  </a14:imgLayer>
                </a14:imgProps>
              </a:ext>
            </a:extLst>
          </a:blip>
          <a:stretch>
            <a:fillRect/>
          </a:stretch>
        </p:blipFill>
        <p:spPr>
          <a:xfrm>
            <a:off x="153283" y="656132"/>
            <a:ext cx="8837434" cy="3421170"/>
          </a:xfrm>
          <a:prstGeom prst="rect">
            <a:avLst/>
          </a:prstGeom>
        </p:spPr>
      </p:pic>
      <p:sp>
        <p:nvSpPr>
          <p:cNvPr id="7" name="Date Placeholder 3">
            <a:extLst>
              <a:ext uri="{FF2B5EF4-FFF2-40B4-BE49-F238E27FC236}">
                <a16:creationId xmlns:a16="http://schemas.microsoft.com/office/drawing/2014/main" id="{969DB926-B1B3-4090-A897-4484267AC910}"/>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8" name="Footer Placeholder 4">
            <a:extLst>
              <a:ext uri="{FF2B5EF4-FFF2-40B4-BE49-F238E27FC236}">
                <a16:creationId xmlns:a16="http://schemas.microsoft.com/office/drawing/2014/main" id="{DFF80901-7CEB-4F9D-A363-8248E83EE504}"/>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9" name="Slide Number Placeholder 5">
            <a:extLst>
              <a:ext uri="{FF2B5EF4-FFF2-40B4-BE49-F238E27FC236}">
                <a16:creationId xmlns:a16="http://schemas.microsoft.com/office/drawing/2014/main" id="{5011D3C0-27AC-477C-92AA-24E82C577D42}"/>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29</a:t>
            </a:fld>
            <a:endParaRPr lang="en-US"/>
          </a:p>
        </p:txBody>
      </p:sp>
    </p:spTree>
    <p:extLst>
      <p:ext uri="{BB962C8B-B14F-4D97-AF65-F5344CB8AC3E}">
        <p14:creationId xmlns:p14="http://schemas.microsoft.com/office/powerpoint/2010/main" val="3945847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6BACE0-58FF-4E82-BA0C-9C43B5FDB448}"/>
              </a:ext>
            </a:extLst>
          </p:cNvPr>
          <p:cNvPicPr>
            <a:picLocks noChangeAspect="1"/>
          </p:cNvPicPr>
          <p:nvPr/>
        </p:nvPicPr>
        <p:blipFill>
          <a:blip r:embed="rId2"/>
          <a:stretch>
            <a:fillRect/>
          </a:stretch>
        </p:blipFill>
        <p:spPr>
          <a:xfrm>
            <a:off x="6368335" y="2719117"/>
            <a:ext cx="2775665" cy="1967183"/>
          </a:xfrm>
          <a:prstGeom prst="rect">
            <a:avLst/>
          </a:prstGeom>
        </p:spPr>
      </p:pic>
      <p:pic>
        <p:nvPicPr>
          <p:cNvPr id="5" name="Picture 4">
            <a:extLst>
              <a:ext uri="{FF2B5EF4-FFF2-40B4-BE49-F238E27FC236}">
                <a16:creationId xmlns:a16="http://schemas.microsoft.com/office/drawing/2014/main" id="{1C0D648F-25AC-4404-AD00-8A8BD901AC76}"/>
              </a:ext>
            </a:extLst>
          </p:cNvPr>
          <p:cNvPicPr>
            <a:picLocks noChangeAspect="1"/>
          </p:cNvPicPr>
          <p:nvPr/>
        </p:nvPicPr>
        <p:blipFill rotWithShape="1">
          <a:blip r:embed="rId3"/>
          <a:srcRect l="16504"/>
          <a:stretch/>
        </p:blipFill>
        <p:spPr>
          <a:xfrm>
            <a:off x="6368335" y="678286"/>
            <a:ext cx="2775665" cy="2040831"/>
          </a:xfrm>
          <a:prstGeom prst="rect">
            <a:avLst/>
          </a:prstGeom>
        </p:spPr>
      </p:pic>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25DDCC1-7037-4B8C-83F4-FE4C91CEE5F5}"/>
                  </a:ext>
                </a:extLst>
              </p:cNvPr>
              <p:cNvSpPr>
                <a:spLocks noGrp="1"/>
              </p:cNvSpPr>
              <p:nvPr>
                <p:ph idx="1"/>
              </p:nvPr>
            </p:nvSpPr>
            <p:spPr>
              <a:xfrm>
                <a:off x="52751" y="428198"/>
                <a:ext cx="6365631" cy="3739082"/>
              </a:xfrm>
            </p:spPr>
            <p:txBody>
              <a:bodyPr/>
              <a:lstStyle/>
              <a:p>
                <a:r>
                  <a:rPr lang="en-US" dirty="0"/>
                  <a:t>One can encode all of this structure within </a:t>
                </a:r>
                <a:r>
                  <a:rPr lang="en-US" i="1" dirty="0"/>
                  <a:t>response densities, </a:t>
                </a:r>
                <a14:m>
                  <m:oMath xmlns:m="http://schemas.openxmlformats.org/officeDocument/2006/math">
                    <m:r>
                      <a:rPr lang="en-US" b="0" i="1" smtClean="0">
                        <a:latin typeface="Cambria Math" panose="02040503050406030204" pitchFamily="18" charset="0"/>
                      </a:rPr>
                      <m:t>𝒟</m:t>
                    </m:r>
                  </m:oMath>
                </a14:m>
                <a:endParaRPr lang="en-US" i="1" dirty="0"/>
              </a:p>
              <a:p>
                <a:pPr marL="282575" lvl="1" indent="0">
                  <a:buNone/>
                </a:pPr>
                <a14:m>
                  <m:oMathPara xmlns:m="http://schemas.openxmlformats.org/officeDocument/2006/math">
                    <m:oMathParaPr>
                      <m:jc m:val="centerGroup"/>
                    </m:oMathParaPr>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𝑅</m:t>
                          </m:r>
                        </m:e>
                        <m:sub>
                          <m:r>
                            <a:rPr lang="en-US" sz="1100" i="1">
                              <a:latin typeface="Cambria Math" panose="02040503050406030204" pitchFamily="18" charset="0"/>
                            </a:rPr>
                            <m:t>𝛼</m:t>
                          </m:r>
                        </m:sub>
                      </m:sSub>
                      <m:d>
                        <m:dPr>
                          <m:ctrlPr>
                            <a:rPr lang="en-US" sz="1100" i="1">
                              <a:latin typeface="Cambria Math" panose="02040503050406030204" pitchFamily="18" charset="0"/>
                            </a:rPr>
                          </m:ctrlPr>
                        </m:dPr>
                        <m:e>
                          <m:sSup>
                            <m:sSupPr>
                              <m:ctrlPr>
                                <a:rPr lang="en-US" sz="1100" i="1">
                                  <a:latin typeface="Cambria Math" panose="02040503050406030204" pitchFamily="18" charset="0"/>
                                </a:rPr>
                              </m:ctrlPr>
                            </m:sSupPr>
                            <m:e>
                              <m:r>
                                <a:rPr lang="en-US" sz="1100" i="1">
                                  <a:latin typeface="Cambria Math" panose="02040503050406030204" pitchFamily="18" charset="0"/>
                                </a:rPr>
                                <m:t>𝑞</m:t>
                              </m:r>
                            </m:e>
                            <m:sup>
                              <m:r>
                                <a:rPr lang="en-US" sz="1100" i="1">
                                  <a:latin typeface="Cambria Math" panose="02040503050406030204" pitchFamily="18" charset="0"/>
                                </a:rPr>
                                <m:t>𝜇</m:t>
                              </m:r>
                            </m:sup>
                          </m:sSup>
                        </m:e>
                      </m:d>
                      <m:r>
                        <a:rPr lang="en-US" sz="1100" b="0" i="1" smtClean="0">
                          <a:latin typeface="Cambria Math" panose="02040503050406030204" pitchFamily="18" charset="0"/>
                        </a:rPr>
                        <m:t>~</m:t>
                      </m:r>
                      <m:nary>
                        <m:naryPr>
                          <m:limLoc m:val="undOvr"/>
                          <m:subHide m:val="on"/>
                          <m:supHide m:val="on"/>
                          <m:ctrlPr>
                            <a:rPr lang="en-US" sz="1100" b="0" i="1" smtClean="0">
                              <a:latin typeface="Cambria Math" panose="02040503050406030204" pitchFamily="18" charset="0"/>
                            </a:rPr>
                          </m:ctrlPr>
                        </m:naryPr>
                        <m:sub/>
                        <m:sup/>
                        <m:e>
                          <m:r>
                            <a:rPr lang="en-US" sz="1100" i="1">
                              <a:latin typeface="Cambria Math" panose="02040503050406030204" pitchFamily="18" charset="0"/>
                            </a:rPr>
                            <m:t>𝑑</m:t>
                          </m:r>
                          <m:sSub>
                            <m:sSubPr>
                              <m:ctrlPr>
                                <a:rPr lang="en-US" sz="1100" i="1">
                                  <a:latin typeface="Cambria Math" panose="02040503050406030204" pitchFamily="18" charset="0"/>
                                </a:rPr>
                              </m:ctrlPr>
                            </m:sSubPr>
                            <m:e>
                              <m:r>
                                <m:rPr>
                                  <m:sty m:val="p"/>
                                </m:rPr>
                                <a:rPr lang="en-US" sz="1100">
                                  <a:latin typeface="Cambria Math" panose="02040503050406030204" pitchFamily="18" charset="0"/>
                                </a:rPr>
                                <m:t>Ω</m:t>
                              </m:r>
                            </m:e>
                            <m:sub>
                              <m:sSup>
                                <m:sSupPr>
                                  <m:ctrlPr>
                                    <a:rPr lang="en-US" sz="1100" i="1">
                                      <a:latin typeface="Cambria Math" panose="02040503050406030204" pitchFamily="18" charset="0"/>
                                    </a:rPr>
                                  </m:ctrlPr>
                                </m:sSupPr>
                                <m:e>
                                  <m:r>
                                    <a:rPr lang="en-US" sz="1100" i="1">
                                      <a:latin typeface="Cambria Math" panose="02040503050406030204" pitchFamily="18" charset="0"/>
                                    </a:rPr>
                                    <m:t>𝑃</m:t>
                                  </m:r>
                                </m:e>
                                <m:sup>
                                  <m:r>
                                    <a:rPr lang="en-US" sz="1100" i="1">
                                      <a:latin typeface="Cambria Math" panose="02040503050406030204" pitchFamily="18" charset="0"/>
                                    </a:rPr>
                                    <m:t>′</m:t>
                                  </m:r>
                                </m:sup>
                              </m:sSup>
                            </m:sub>
                          </m:sSub>
                          <m:r>
                            <a:rPr lang="en-US" sz="1100" i="1">
                              <a:latin typeface="Cambria Math" panose="02040503050406030204" pitchFamily="18" charset="0"/>
                            </a:rPr>
                            <m:t>𝑑</m:t>
                          </m:r>
                          <m:sSub>
                            <m:sSubPr>
                              <m:ctrlPr>
                                <a:rPr lang="en-US" sz="1100" i="1">
                                  <a:latin typeface="Cambria Math" panose="02040503050406030204" pitchFamily="18" charset="0"/>
                                </a:rPr>
                              </m:ctrlPr>
                            </m:sSubPr>
                            <m:e>
                              <m:r>
                                <m:rPr>
                                  <m:sty m:val="p"/>
                                </m:rPr>
                                <a:rPr lang="en-US" sz="1100">
                                  <a:latin typeface="Cambria Math" panose="02040503050406030204" pitchFamily="18" charset="0"/>
                                </a:rPr>
                                <m:t>Ω</m:t>
                              </m:r>
                            </m:e>
                            <m:sub>
                              <m:sSup>
                                <m:sSupPr>
                                  <m:ctrlPr>
                                    <a:rPr lang="en-US" sz="1100" i="1">
                                      <a:latin typeface="Cambria Math" panose="02040503050406030204" pitchFamily="18" charset="0"/>
                                    </a:rPr>
                                  </m:ctrlPr>
                                </m:sSupPr>
                                <m:e>
                                  <m:r>
                                    <a:rPr lang="en-US" sz="1100" i="1">
                                      <a:latin typeface="Cambria Math" panose="02040503050406030204" pitchFamily="18" charset="0"/>
                                    </a:rPr>
                                    <m:t>𝑝</m:t>
                                  </m:r>
                                </m:e>
                                <m:sup>
                                  <m:r>
                                    <a:rPr lang="en-US" sz="1100" i="1">
                                      <a:latin typeface="Cambria Math" panose="02040503050406030204" pitchFamily="18" charset="0"/>
                                    </a:rPr>
                                    <m:t>′</m:t>
                                  </m:r>
                                </m:sup>
                              </m:sSup>
                            </m:sub>
                          </m:sSub>
                          <m:r>
                            <a:rPr lang="en-US" sz="1100" i="1">
                              <a:latin typeface="Cambria Math" panose="02040503050406030204" pitchFamily="18" charset="0"/>
                            </a:rPr>
                            <m:t>𝑑</m:t>
                          </m:r>
                          <m:sSup>
                            <m:sSupPr>
                              <m:ctrlPr>
                                <a:rPr lang="en-US" sz="1100" i="1">
                                  <a:latin typeface="Cambria Math" panose="02040503050406030204" pitchFamily="18" charset="0"/>
                                </a:rPr>
                              </m:ctrlPr>
                            </m:sSupPr>
                            <m:e>
                              <m:r>
                                <a:rPr lang="en-US" sz="1100" i="1">
                                  <a:latin typeface="Cambria Math" panose="02040503050406030204" pitchFamily="18" charset="0"/>
                                </a:rPr>
                                <m:t>𝑃</m:t>
                              </m:r>
                            </m:e>
                            <m:sup>
                              <m:r>
                                <a:rPr lang="en-US" sz="1100" i="1">
                                  <a:latin typeface="Cambria Math" panose="02040503050406030204" pitchFamily="18" charset="0"/>
                                </a:rPr>
                                <m:t>′</m:t>
                              </m:r>
                            </m:sup>
                          </m:sSup>
                          <m:r>
                            <a:rPr lang="en-US" sz="1100" i="1">
                              <a:latin typeface="Cambria Math" panose="02040503050406030204" pitchFamily="18" charset="0"/>
                            </a:rPr>
                            <m:t>𝑑</m:t>
                          </m:r>
                          <m:sSup>
                            <m:sSupPr>
                              <m:ctrlPr>
                                <a:rPr lang="en-US" sz="1100" i="1">
                                  <a:latin typeface="Cambria Math" panose="02040503050406030204" pitchFamily="18" charset="0"/>
                                </a:rPr>
                              </m:ctrlPr>
                            </m:sSupPr>
                            <m:e>
                              <m:r>
                                <a:rPr lang="en-US" sz="1100" i="1">
                                  <a:latin typeface="Cambria Math" panose="02040503050406030204" pitchFamily="18" charset="0"/>
                                </a:rPr>
                                <m:t>𝑝</m:t>
                              </m:r>
                            </m:e>
                            <m:sup>
                              <m:r>
                                <a:rPr lang="en-US" sz="1100" i="1">
                                  <a:latin typeface="Cambria Math" panose="02040503050406030204" pitchFamily="18" charset="0"/>
                                </a:rPr>
                                <m:t>′</m:t>
                              </m:r>
                            </m:sup>
                          </m:sSup>
                          <m:r>
                            <a:rPr lang="en-US" sz="1100" i="1">
                              <a:latin typeface="Cambria Math" panose="02040503050406030204" pitchFamily="18" charset="0"/>
                            </a:rPr>
                            <m:t>𝛿</m:t>
                          </m:r>
                          <m:d>
                            <m:dPr>
                              <m:ctrlPr>
                                <a:rPr lang="en-US" sz="1100" i="1">
                                  <a:latin typeface="Cambria Math" panose="02040503050406030204" pitchFamily="18" charset="0"/>
                                </a:rPr>
                              </m:ctrlPr>
                            </m:dPr>
                            <m:e>
                              <m:r>
                                <a:rPr lang="en-US" sz="1100" i="1">
                                  <a:latin typeface="Cambria Math" panose="02040503050406030204" pitchFamily="18" charset="0"/>
                                </a:rPr>
                                <m:t>𝜔</m:t>
                              </m:r>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𝐸</m:t>
                                  </m:r>
                                </m:e>
                                <m:sub>
                                  <m:r>
                                    <a:rPr lang="en-US" sz="1100" i="1">
                                      <a:latin typeface="Cambria Math" panose="02040503050406030204" pitchFamily="18" charset="0"/>
                                    </a:rPr>
                                    <m:t>0</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𝐸</m:t>
                                  </m:r>
                                </m:e>
                                <m:sub>
                                  <m:r>
                                    <a:rPr lang="en-US" sz="1100" i="1">
                                      <a:latin typeface="Cambria Math" panose="02040503050406030204" pitchFamily="18" charset="0"/>
                                    </a:rPr>
                                    <m:t>𝑓</m:t>
                                  </m:r>
                                </m:sub>
                              </m:sSub>
                            </m:e>
                          </m:d>
                          <m:r>
                            <a:rPr lang="en-US" sz="1100" b="0" i="1" smtClean="0">
                              <a:latin typeface="Cambria Math" panose="02040503050406030204" pitchFamily="18" charset="0"/>
                            </a:rPr>
                            <m:t>⋅</m:t>
                          </m:r>
                          <m:d>
                            <m:dPr>
                              <m:begChr m:val="["/>
                              <m:endChr m:val="]"/>
                              <m:ctrlPr>
                                <a:rPr lang="en-US" sz="1100" i="1">
                                  <a:latin typeface="Cambria Math" panose="02040503050406030204" pitchFamily="18" charset="0"/>
                                </a:rPr>
                              </m:ctrlPr>
                            </m:dPr>
                            <m:e>
                              <m:sSup>
                                <m:sSupPr>
                                  <m:ctrlPr>
                                    <a:rPr lang="en-US" sz="1100" i="1">
                                      <a:latin typeface="Cambria Math" panose="02040503050406030204" pitchFamily="18" charset="0"/>
                                    </a:rPr>
                                  </m:ctrlPr>
                                </m:sSupPr>
                                <m:e>
                                  <m:sSup>
                                    <m:sSupPr>
                                      <m:ctrlPr>
                                        <a:rPr lang="en-US" sz="1100" b="0" i="1" smtClean="0">
                                          <a:latin typeface="Cambria Math" panose="02040503050406030204" pitchFamily="18" charset="0"/>
                                        </a:rPr>
                                      </m:ctrlPr>
                                    </m:sSupPr>
                                    <m:e>
                                      <m:r>
                                        <a:rPr lang="en-US" sz="1100" i="1">
                                          <a:latin typeface="Cambria Math" panose="02040503050406030204" pitchFamily="18" charset="0"/>
                                        </a:rPr>
                                        <m:t>𝑝</m:t>
                                      </m:r>
                                    </m:e>
                                    <m:sup>
                                      <m:r>
                                        <a:rPr lang="en-US" sz="1100" b="0" i="1" smtClean="0">
                                          <a:latin typeface="Cambria Math" panose="02040503050406030204" pitchFamily="18" charset="0"/>
                                        </a:rPr>
                                        <m:t>𝜇</m:t>
                                      </m:r>
                                    </m:sup>
                                  </m:sSup>
                                </m:e>
                                <m:sup>
                                  <m:r>
                                    <a:rPr lang="en-US" sz="1100" i="1">
                                      <a:latin typeface="Cambria Math" panose="02040503050406030204" pitchFamily="18" charset="0"/>
                                    </a:rPr>
                                    <m:t>′2</m:t>
                                  </m:r>
                                </m:sup>
                              </m:sSup>
                              <m:sSup>
                                <m:sSupPr>
                                  <m:ctrlPr>
                                    <a:rPr lang="en-US" sz="1100" i="1">
                                      <a:latin typeface="Cambria Math" panose="02040503050406030204" pitchFamily="18" charset="0"/>
                                    </a:rPr>
                                  </m:ctrlPr>
                                </m:sSupPr>
                                <m:e>
                                  <m:sSup>
                                    <m:sSupPr>
                                      <m:ctrlPr>
                                        <a:rPr lang="en-US" sz="1100" b="0" i="1" smtClean="0">
                                          <a:latin typeface="Cambria Math" panose="02040503050406030204" pitchFamily="18" charset="0"/>
                                        </a:rPr>
                                      </m:ctrlPr>
                                    </m:sSupPr>
                                    <m:e>
                                      <m:r>
                                        <a:rPr lang="en-US" sz="1100" i="1">
                                          <a:latin typeface="Cambria Math" panose="02040503050406030204" pitchFamily="18" charset="0"/>
                                        </a:rPr>
                                        <m:t>𝑃</m:t>
                                      </m:r>
                                    </m:e>
                                    <m:sup>
                                      <m:r>
                                        <a:rPr lang="en-US" sz="1100" b="0" i="1" smtClean="0">
                                          <a:latin typeface="Cambria Math" panose="02040503050406030204" pitchFamily="18" charset="0"/>
                                        </a:rPr>
                                        <m:t>𝜇</m:t>
                                      </m:r>
                                    </m:sup>
                                  </m:sSup>
                                </m:e>
                                <m:sup>
                                  <m:r>
                                    <a:rPr lang="en-US" sz="1100" i="1">
                                      <a:latin typeface="Cambria Math" panose="02040503050406030204" pitchFamily="18" charset="0"/>
                                    </a:rPr>
                                    <m:t>′2</m:t>
                                  </m:r>
                                </m:sup>
                              </m:sSup>
                              <m:d>
                                <m:dPr>
                                  <m:begChr m:val="⟨"/>
                                  <m:endChr m:val="⟩"/>
                                  <m:ctrlPr>
                                    <a:rPr lang="en-US" sz="1100" i="1">
                                      <a:latin typeface="Cambria Math" panose="02040503050406030204" pitchFamily="18" charset="0"/>
                                    </a:rPr>
                                  </m:ctrlPr>
                                </m:dPr>
                                <m:e>
                                  <m:r>
                                    <a:rPr lang="en-US" sz="1100" i="1">
                                      <a:latin typeface="Cambria Math" panose="02040503050406030204" pitchFamily="18" charset="0"/>
                                    </a:rPr>
                                    <m:t>0</m:t>
                                  </m:r>
                                </m:e>
                                <m:e>
                                  <m:sSubSup>
                                    <m:sSubSupPr>
                                      <m:ctrlPr>
                                        <a:rPr lang="en-US" sz="1100" i="1">
                                          <a:latin typeface="Cambria Math" panose="02040503050406030204" pitchFamily="18" charset="0"/>
                                        </a:rPr>
                                      </m:ctrlPr>
                                    </m:sSubSupPr>
                                    <m:e>
                                      <m:r>
                                        <a:rPr lang="en-US" sz="1100" i="1">
                                          <a:latin typeface="Cambria Math" panose="02040503050406030204" pitchFamily="18" charset="0"/>
                                        </a:rPr>
                                        <m:t>𝑂</m:t>
                                      </m:r>
                                    </m:e>
                                    <m:sub>
                                      <m:r>
                                        <a:rPr lang="en-US" sz="1100" i="1">
                                          <a:latin typeface="Cambria Math" panose="02040503050406030204" pitchFamily="18" charset="0"/>
                                        </a:rPr>
                                        <m:t>𝛼</m:t>
                                      </m:r>
                                    </m:sub>
                                    <m:sup>
                                      <m:r>
                                        <a:rPr lang="en-US" sz="1100" i="1">
                                          <a:latin typeface="Cambria Math" panose="02040503050406030204" pitchFamily="18" charset="0"/>
                                          <a:ea typeface="Cambria Math" panose="02040503050406030204" pitchFamily="18" charset="0"/>
                                        </a:rPr>
                                        <m:t>†</m:t>
                                      </m:r>
                                    </m:sup>
                                  </m:sSubSup>
                                  <m:d>
                                    <m:dPr>
                                      <m:ctrlPr>
                                        <a:rPr lang="en-US" sz="1100" i="1">
                                          <a:latin typeface="Cambria Math" panose="02040503050406030204" pitchFamily="18" charset="0"/>
                                          <a:ea typeface="Cambria Math" panose="02040503050406030204" pitchFamily="18" charset="0"/>
                                        </a:rPr>
                                      </m:ctrlPr>
                                    </m:dPr>
                                    <m:e>
                                      <m:sSup>
                                        <m:sSupPr>
                                          <m:ctrlPr>
                                            <a:rPr lang="en-US" sz="1100" i="1">
                                              <a:latin typeface="Cambria Math" panose="02040503050406030204" pitchFamily="18" charset="0"/>
                                              <a:ea typeface="Cambria Math" panose="02040503050406030204" pitchFamily="18" charset="0"/>
                                            </a:rPr>
                                          </m:ctrlPr>
                                        </m:sSupPr>
                                        <m:e>
                                          <m:r>
                                            <a:rPr lang="en-US" sz="1100" i="1">
                                              <a:latin typeface="Cambria Math" panose="02040503050406030204" pitchFamily="18" charset="0"/>
                                              <a:ea typeface="Cambria Math" panose="02040503050406030204" pitchFamily="18" charset="0"/>
                                            </a:rPr>
                                            <m:t>𝑞</m:t>
                                          </m:r>
                                        </m:e>
                                        <m:sup>
                                          <m:r>
                                            <a:rPr lang="en-US" sz="1100" i="1">
                                              <a:latin typeface="Cambria Math" panose="02040503050406030204" pitchFamily="18" charset="0"/>
                                              <a:ea typeface="Cambria Math" panose="02040503050406030204" pitchFamily="18" charset="0"/>
                                            </a:rPr>
                                            <m:t>𝜇</m:t>
                                          </m:r>
                                        </m:sup>
                                      </m:sSup>
                                    </m:e>
                                  </m:d>
                                </m:e>
                                <m:e>
                                  <m:sSup>
                                    <m:sSupPr>
                                      <m:ctrlPr>
                                        <a:rPr lang="en-US" sz="1100" i="1">
                                          <a:latin typeface="Cambria Math" panose="02040503050406030204" pitchFamily="18" charset="0"/>
                                        </a:rPr>
                                      </m:ctrlPr>
                                    </m:sSupPr>
                                    <m:e>
                                      <m:sSup>
                                        <m:sSupPr>
                                          <m:ctrlPr>
                                            <a:rPr lang="en-US" sz="1100" i="1">
                                              <a:latin typeface="Cambria Math" panose="02040503050406030204" pitchFamily="18" charset="0"/>
                                            </a:rPr>
                                          </m:ctrlPr>
                                        </m:sSupPr>
                                        <m:e>
                                          <m:r>
                                            <a:rPr lang="en-US" sz="1100" i="1">
                                              <a:latin typeface="Cambria Math" panose="02040503050406030204" pitchFamily="18" charset="0"/>
                                            </a:rPr>
                                            <m:t>𝑝</m:t>
                                          </m:r>
                                        </m:e>
                                        <m:sup>
                                          <m:r>
                                            <a:rPr lang="en-US" sz="1100" i="1">
                                              <a:latin typeface="Cambria Math" panose="02040503050406030204" pitchFamily="18" charset="0"/>
                                            </a:rPr>
                                            <m:t>𝜇</m:t>
                                          </m:r>
                                        </m:sup>
                                      </m:sSup>
                                    </m:e>
                                    <m:sup>
                                      <m:r>
                                        <a:rPr lang="en-US" sz="1100" i="1">
                                          <a:latin typeface="Cambria Math" panose="02040503050406030204" pitchFamily="18" charset="0"/>
                                        </a:rPr>
                                        <m:t>′</m:t>
                                      </m:r>
                                    </m:sup>
                                  </m:sSup>
                                  <m:r>
                                    <a:rPr lang="en-US" sz="1100" i="1">
                                      <a:latin typeface="Cambria Math" panose="02040503050406030204" pitchFamily="18" charset="0"/>
                                    </a:rPr>
                                    <m:t>,</m:t>
                                  </m:r>
                                  <m:sSup>
                                    <m:sSupPr>
                                      <m:ctrlPr>
                                        <a:rPr lang="en-US" sz="1100" i="1">
                                          <a:latin typeface="Cambria Math" panose="02040503050406030204" pitchFamily="18" charset="0"/>
                                        </a:rPr>
                                      </m:ctrlPr>
                                    </m:sSupPr>
                                    <m:e>
                                      <m:r>
                                        <a:rPr lang="en-US" sz="1100" i="1">
                                          <a:latin typeface="Cambria Math" panose="02040503050406030204" pitchFamily="18" charset="0"/>
                                        </a:rPr>
                                        <m:t>𝑃</m:t>
                                      </m:r>
                                    </m:e>
                                    <m:sup>
                                      <m:r>
                                        <a:rPr lang="en-US" sz="1100" i="1">
                                          <a:latin typeface="Cambria Math" panose="02040503050406030204" pitchFamily="18" charset="0"/>
                                        </a:rPr>
                                        <m:t>𝜇</m:t>
                                      </m:r>
                                    </m:sup>
                                  </m:sSup>
                                  <m:r>
                                    <a:rPr lang="en-US" sz="1100" i="1">
                                      <a:latin typeface="Cambria Math" panose="02040503050406030204" pitchFamily="18" charset="0"/>
                                    </a:rPr>
                                    <m:t>′</m:t>
                                  </m:r>
                                </m:e>
                              </m:d>
                              <m:d>
                                <m:dPr>
                                  <m:begChr m:val="⟨"/>
                                  <m:endChr m:val="⟩"/>
                                  <m:ctrlPr>
                                    <a:rPr lang="en-US" sz="1100" i="1">
                                      <a:latin typeface="Cambria Math" panose="02040503050406030204" pitchFamily="18" charset="0"/>
                                    </a:rPr>
                                  </m:ctrlPr>
                                </m:dPr>
                                <m:e>
                                  <m:sSup>
                                    <m:sSupPr>
                                      <m:ctrlPr>
                                        <a:rPr lang="en-US" sz="1100" i="1">
                                          <a:latin typeface="Cambria Math" panose="02040503050406030204" pitchFamily="18" charset="0"/>
                                        </a:rPr>
                                      </m:ctrlPr>
                                    </m:sSupPr>
                                    <m:e>
                                      <m:sSup>
                                        <m:sSupPr>
                                          <m:ctrlPr>
                                            <a:rPr lang="en-US" sz="1100" i="1">
                                              <a:latin typeface="Cambria Math" panose="02040503050406030204" pitchFamily="18" charset="0"/>
                                            </a:rPr>
                                          </m:ctrlPr>
                                        </m:sSupPr>
                                        <m:e>
                                          <m:r>
                                            <a:rPr lang="en-US" sz="1100" i="1">
                                              <a:latin typeface="Cambria Math" panose="02040503050406030204" pitchFamily="18" charset="0"/>
                                            </a:rPr>
                                            <m:t>𝑝</m:t>
                                          </m:r>
                                        </m:e>
                                        <m:sup>
                                          <m:r>
                                            <a:rPr lang="en-US" sz="1100" i="1">
                                              <a:latin typeface="Cambria Math" panose="02040503050406030204" pitchFamily="18" charset="0"/>
                                            </a:rPr>
                                            <m:t>𝜇</m:t>
                                          </m:r>
                                        </m:sup>
                                      </m:sSup>
                                    </m:e>
                                    <m:sup>
                                      <m:r>
                                        <a:rPr lang="en-US" sz="1100" i="1">
                                          <a:latin typeface="Cambria Math" panose="02040503050406030204" pitchFamily="18" charset="0"/>
                                        </a:rPr>
                                        <m:t>′</m:t>
                                      </m:r>
                                    </m:sup>
                                  </m:sSup>
                                  <m:r>
                                    <a:rPr lang="en-US" sz="1100" i="1">
                                      <a:latin typeface="Cambria Math" panose="02040503050406030204" pitchFamily="18" charset="0"/>
                                    </a:rPr>
                                    <m:t>,</m:t>
                                  </m:r>
                                  <m:sSup>
                                    <m:sSupPr>
                                      <m:ctrlPr>
                                        <a:rPr lang="en-US" sz="1100" i="1">
                                          <a:latin typeface="Cambria Math" panose="02040503050406030204" pitchFamily="18" charset="0"/>
                                        </a:rPr>
                                      </m:ctrlPr>
                                    </m:sSupPr>
                                    <m:e>
                                      <m:r>
                                        <a:rPr lang="en-US" sz="1100" i="1">
                                          <a:latin typeface="Cambria Math" panose="02040503050406030204" pitchFamily="18" charset="0"/>
                                        </a:rPr>
                                        <m:t>𝑃</m:t>
                                      </m:r>
                                    </m:e>
                                    <m:sup>
                                      <m:r>
                                        <a:rPr lang="en-US" sz="1100" i="1">
                                          <a:latin typeface="Cambria Math" panose="02040503050406030204" pitchFamily="18" charset="0"/>
                                        </a:rPr>
                                        <m:t>𝜇</m:t>
                                      </m:r>
                                    </m:sup>
                                  </m:sSup>
                                  <m:r>
                                    <a:rPr lang="en-US" sz="1100" b="0" i="1" smtClean="0">
                                      <a:latin typeface="Cambria Math" panose="02040503050406030204" pitchFamily="18" charset="0"/>
                                    </a:rPr>
                                    <m:t>′</m:t>
                                  </m:r>
                                </m:e>
                                <m:e>
                                  <m:sSubSup>
                                    <m:sSubSupPr>
                                      <m:ctrlPr>
                                        <a:rPr lang="en-US" sz="1100" i="1">
                                          <a:latin typeface="Cambria Math" panose="02040503050406030204" pitchFamily="18" charset="0"/>
                                        </a:rPr>
                                      </m:ctrlPr>
                                    </m:sSubSupPr>
                                    <m:e>
                                      <m:r>
                                        <a:rPr lang="en-US" sz="1100" i="1">
                                          <a:latin typeface="Cambria Math" panose="02040503050406030204" pitchFamily="18" charset="0"/>
                                        </a:rPr>
                                        <m:t>𝑂</m:t>
                                      </m:r>
                                    </m:e>
                                    <m:sub>
                                      <m:r>
                                        <a:rPr lang="en-US" sz="1100" i="1">
                                          <a:latin typeface="Cambria Math" panose="02040503050406030204" pitchFamily="18" charset="0"/>
                                        </a:rPr>
                                        <m:t>𝛼</m:t>
                                      </m:r>
                                    </m:sub>
                                    <m:sup>
                                      <m:r>
                                        <a:rPr lang="en-US" sz="1100" i="1">
                                          <a:latin typeface="Cambria Math" panose="02040503050406030204" pitchFamily="18" charset="0"/>
                                          <a:ea typeface="Cambria Math" panose="02040503050406030204" pitchFamily="18" charset="0"/>
                                        </a:rPr>
                                        <m:t>†</m:t>
                                      </m:r>
                                    </m:sup>
                                  </m:sSubSup>
                                  <m:d>
                                    <m:dPr>
                                      <m:ctrlPr>
                                        <a:rPr lang="en-US" sz="1100" i="1">
                                          <a:latin typeface="Cambria Math" panose="02040503050406030204" pitchFamily="18" charset="0"/>
                                          <a:ea typeface="Cambria Math" panose="02040503050406030204" pitchFamily="18" charset="0"/>
                                        </a:rPr>
                                      </m:ctrlPr>
                                    </m:dPr>
                                    <m:e>
                                      <m:sSup>
                                        <m:sSupPr>
                                          <m:ctrlPr>
                                            <a:rPr lang="en-US" sz="1100" i="1">
                                              <a:latin typeface="Cambria Math" panose="02040503050406030204" pitchFamily="18" charset="0"/>
                                              <a:ea typeface="Cambria Math" panose="02040503050406030204" pitchFamily="18" charset="0"/>
                                            </a:rPr>
                                          </m:ctrlPr>
                                        </m:sSupPr>
                                        <m:e>
                                          <m:r>
                                            <a:rPr lang="en-US" sz="1100" i="1">
                                              <a:latin typeface="Cambria Math" panose="02040503050406030204" pitchFamily="18" charset="0"/>
                                              <a:ea typeface="Cambria Math" panose="02040503050406030204" pitchFamily="18" charset="0"/>
                                            </a:rPr>
                                            <m:t>𝑞</m:t>
                                          </m:r>
                                        </m:e>
                                        <m:sup>
                                          <m:r>
                                            <a:rPr lang="en-US" sz="1100" i="1">
                                              <a:latin typeface="Cambria Math" panose="02040503050406030204" pitchFamily="18" charset="0"/>
                                              <a:ea typeface="Cambria Math" panose="02040503050406030204" pitchFamily="18" charset="0"/>
                                            </a:rPr>
                                            <m:t>𝜇</m:t>
                                          </m:r>
                                        </m:sup>
                                      </m:sSup>
                                    </m:e>
                                  </m:d>
                                </m:e>
                                <m:e>
                                  <m:r>
                                    <a:rPr lang="en-US" sz="1100" b="0" i="1" smtClean="0">
                                      <a:latin typeface="Cambria Math" panose="02040503050406030204" pitchFamily="18" charset="0"/>
                                      <a:ea typeface="Cambria Math" panose="02040503050406030204" pitchFamily="18" charset="0"/>
                                    </a:rPr>
                                    <m:t>0</m:t>
                                  </m:r>
                                </m:e>
                              </m:d>
                            </m:e>
                          </m:d>
                          <m:r>
                            <a:rPr lang="en-US" sz="1100" b="0" i="1" smtClean="0">
                              <a:latin typeface="Cambria Math" panose="02040503050406030204" pitchFamily="18" charset="0"/>
                            </a:rPr>
                            <m:t>=⋯</m:t>
                          </m:r>
                        </m:e>
                      </m:nary>
                    </m:oMath>
                  </m:oMathPara>
                </a14:m>
                <a:endParaRPr lang="en-US" sz="1200" b="0" i="1" dirty="0"/>
              </a:p>
              <a:p>
                <a:pPr marL="282575" lvl="1" indent="0">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m:t>
                      </m:r>
                      <m:r>
                        <a:rPr lang="en-US" sz="1800" i="1">
                          <a:latin typeface="Cambria Math" panose="02040503050406030204" pitchFamily="18" charset="0"/>
                        </a:rPr>
                        <m:t>=</m:t>
                      </m:r>
                      <m:nary>
                        <m:naryPr>
                          <m:limLoc m:val="undOvr"/>
                          <m:subHide m:val="on"/>
                          <m:supHide m:val="on"/>
                          <m:ctrlPr>
                            <a:rPr lang="en-US" sz="1800" i="1">
                              <a:latin typeface="Cambria Math" panose="02040503050406030204" pitchFamily="18" charset="0"/>
                            </a:rPr>
                          </m:ctrlPr>
                        </m:naryPr>
                        <m:sub/>
                        <m:sup/>
                        <m:e>
                          <m:r>
                            <a:rPr lang="en-US" sz="1800" i="1">
                              <a:latin typeface="Cambria Math" panose="02040503050406030204" pitchFamily="18" charset="0"/>
                            </a:rPr>
                            <m:t>𝑑</m:t>
                          </m:r>
                          <m:sSup>
                            <m:sSupPr>
                              <m:ctrlPr>
                                <a:rPr lang="en-US" sz="1800" i="1">
                                  <a:latin typeface="Cambria Math" panose="02040503050406030204" pitchFamily="18" charset="0"/>
                                </a:rPr>
                              </m:ctrlPr>
                            </m:sSupPr>
                            <m:e>
                              <m:r>
                                <a:rPr lang="en-US" sz="1800" i="1">
                                  <a:latin typeface="Cambria Math" panose="02040503050406030204" pitchFamily="18" charset="0"/>
                                </a:rPr>
                                <m:t>𝑃</m:t>
                              </m:r>
                            </m:e>
                            <m:sup>
                              <m:r>
                                <a:rPr lang="en-US" sz="1800" i="1">
                                  <a:latin typeface="Cambria Math" panose="02040503050406030204" pitchFamily="18" charset="0"/>
                                </a:rPr>
                                <m:t>′</m:t>
                              </m:r>
                            </m:sup>
                          </m:sSup>
                          <m:r>
                            <a:rPr lang="en-US" sz="1800" i="1">
                              <a:latin typeface="Cambria Math" panose="02040503050406030204" pitchFamily="18" charset="0"/>
                            </a:rPr>
                            <m:t>𝑑</m:t>
                          </m:r>
                          <m:sSup>
                            <m:sSupPr>
                              <m:ctrlPr>
                                <a:rPr lang="en-US" sz="1800" i="1">
                                  <a:latin typeface="Cambria Math" panose="02040503050406030204" pitchFamily="18" charset="0"/>
                                </a:rPr>
                              </m:ctrlPr>
                            </m:sSupPr>
                            <m:e>
                              <m:r>
                                <a:rPr lang="en-US" sz="1800" i="1">
                                  <a:latin typeface="Cambria Math" panose="02040503050406030204" pitchFamily="18" charset="0"/>
                                </a:rPr>
                                <m:t>𝑝</m:t>
                              </m:r>
                            </m:e>
                            <m:sup>
                              <m:r>
                                <a:rPr lang="en-US" sz="1800" i="1">
                                  <a:latin typeface="Cambria Math" panose="02040503050406030204" pitchFamily="18" charset="0"/>
                                </a:rPr>
                                <m:t>′</m:t>
                              </m:r>
                            </m:sup>
                          </m:sSup>
                          <m:r>
                            <a:rPr lang="en-US" sz="1800" i="1">
                              <a:latin typeface="Cambria Math" panose="02040503050406030204" pitchFamily="18" charset="0"/>
                            </a:rPr>
                            <m:t>𝛿</m:t>
                          </m:r>
                          <m:d>
                            <m:dPr>
                              <m:ctrlPr>
                                <a:rPr lang="en-US" sz="1800" i="1">
                                  <a:latin typeface="Cambria Math" panose="02040503050406030204" pitchFamily="18" charset="0"/>
                                </a:rPr>
                              </m:ctrlPr>
                            </m:dPr>
                            <m:e>
                              <m:r>
                                <a:rPr lang="en-US" sz="1800" i="1">
                                  <a:latin typeface="Cambria Math" panose="02040503050406030204" pitchFamily="18" charset="0"/>
                                </a:rPr>
                                <m:t>𝜔</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𝐸</m:t>
                                  </m:r>
                                </m:e>
                                <m:sub>
                                  <m:r>
                                    <a:rPr lang="en-US" sz="1800" i="1">
                                      <a:latin typeface="Cambria Math" panose="02040503050406030204" pitchFamily="18" charset="0"/>
                                    </a:rPr>
                                    <m:t>0</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𝐸</m:t>
                                  </m:r>
                                </m:e>
                                <m:sub>
                                  <m:r>
                                    <a:rPr lang="en-US" sz="1800" i="1">
                                      <a:latin typeface="Cambria Math" panose="02040503050406030204" pitchFamily="18" charset="0"/>
                                    </a:rPr>
                                    <m:t>𝑓</m:t>
                                  </m:r>
                                </m:sub>
                              </m:sSub>
                            </m:e>
                          </m:d>
                          <m:r>
                            <a:rPr lang="en-US" sz="1800" i="1">
                              <a:latin typeface="Cambria Math" panose="02040503050406030204" pitchFamily="18" charset="0"/>
                            </a:rPr>
                            <m:t>⋅</m:t>
                          </m:r>
                          <m:r>
                            <a:rPr lang="en-US" sz="1800" b="1" i="1">
                              <a:latin typeface="Cambria Math" panose="02040503050406030204" pitchFamily="18" charset="0"/>
                            </a:rPr>
                            <m:t>𝓓</m:t>
                          </m:r>
                          <m:d>
                            <m:dPr>
                              <m:ctrlPr>
                                <a:rPr lang="en-US" sz="1800" b="1" i="1">
                                  <a:latin typeface="Cambria Math" panose="02040503050406030204" pitchFamily="18" charset="0"/>
                                </a:rPr>
                              </m:ctrlPr>
                            </m:dPr>
                            <m:e>
                              <m:sSup>
                                <m:sSupPr>
                                  <m:ctrlPr>
                                    <a:rPr lang="en-US" sz="1800" b="1" i="1">
                                      <a:latin typeface="Cambria Math" panose="02040503050406030204" pitchFamily="18" charset="0"/>
                                    </a:rPr>
                                  </m:ctrlPr>
                                </m:sSupPr>
                                <m:e>
                                  <m:sSup>
                                    <m:sSupPr>
                                      <m:ctrlPr>
                                        <a:rPr lang="en-US" sz="1800" b="1" i="1">
                                          <a:latin typeface="Cambria Math" panose="02040503050406030204" pitchFamily="18" charset="0"/>
                                        </a:rPr>
                                      </m:ctrlPr>
                                    </m:sSupPr>
                                    <m:e>
                                      <m:r>
                                        <a:rPr lang="en-US" sz="1800" b="1" i="1">
                                          <a:latin typeface="Cambria Math" panose="02040503050406030204" pitchFamily="18" charset="0"/>
                                        </a:rPr>
                                        <m:t>𝒑</m:t>
                                      </m:r>
                                    </m:e>
                                    <m:sup>
                                      <m:r>
                                        <a:rPr lang="en-US" sz="1800" b="1" i="1">
                                          <a:latin typeface="Cambria Math" panose="02040503050406030204" pitchFamily="18" charset="0"/>
                                        </a:rPr>
                                        <m:t>𝝁</m:t>
                                      </m:r>
                                    </m:sup>
                                  </m:sSup>
                                </m:e>
                                <m:sup>
                                  <m:r>
                                    <a:rPr lang="en-US" sz="1800" b="1" i="1">
                                      <a:latin typeface="Cambria Math" panose="02040503050406030204" pitchFamily="18" charset="0"/>
                                    </a:rPr>
                                    <m:t>′</m:t>
                                  </m:r>
                                </m:sup>
                              </m:sSup>
                              <m:r>
                                <a:rPr lang="en-US" sz="1800" b="1" i="1">
                                  <a:latin typeface="Cambria Math" panose="02040503050406030204" pitchFamily="18" charset="0"/>
                                </a:rPr>
                                <m:t>,</m:t>
                              </m:r>
                              <m:sSup>
                                <m:sSupPr>
                                  <m:ctrlPr>
                                    <a:rPr lang="en-US" sz="1800" b="1" i="1">
                                      <a:latin typeface="Cambria Math" panose="02040503050406030204" pitchFamily="18" charset="0"/>
                                    </a:rPr>
                                  </m:ctrlPr>
                                </m:sSupPr>
                                <m:e>
                                  <m:sSup>
                                    <m:sSupPr>
                                      <m:ctrlPr>
                                        <a:rPr lang="en-US" sz="1800" b="1" i="1">
                                          <a:latin typeface="Cambria Math" panose="02040503050406030204" pitchFamily="18" charset="0"/>
                                        </a:rPr>
                                      </m:ctrlPr>
                                    </m:sSupPr>
                                    <m:e>
                                      <m:r>
                                        <a:rPr lang="en-US" sz="1800" b="1" i="1">
                                          <a:latin typeface="Cambria Math" panose="02040503050406030204" pitchFamily="18" charset="0"/>
                                        </a:rPr>
                                        <m:t>𝑷</m:t>
                                      </m:r>
                                    </m:e>
                                    <m:sup>
                                      <m:r>
                                        <a:rPr lang="en-US" sz="1800" b="1" i="1">
                                          <a:latin typeface="Cambria Math" panose="02040503050406030204" pitchFamily="18" charset="0"/>
                                        </a:rPr>
                                        <m:t>𝝁</m:t>
                                      </m:r>
                                    </m:sup>
                                  </m:sSup>
                                </m:e>
                                <m:sup>
                                  <m:r>
                                    <a:rPr lang="en-US" sz="1800" b="1" i="1">
                                      <a:latin typeface="Cambria Math" panose="02040503050406030204" pitchFamily="18" charset="0"/>
                                    </a:rPr>
                                    <m:t>′</m:t>
                                  </m:r>
                                </m:sup>
                              </m:sSup>
                              <m:r>
                                <a:rPr lang="en-US" sz="1800" b="1" i="1">
                                  <a:latin typeface="Cambria Math" panose="02040503050406030204" pitchFamily="18" charset="0"/>
                                </a:rPr>
                                <m:t>;</m:t>
                              </m:r>
                              <m:sSup>
                                <m:sSupPr>
                                  <m:ctrlPr>
                                    <a:rPr lang="en-US" sz="1800" b="1" i="1">
                                      <a:latin typeface="Cambria Math" panose="02040503050406030204" pitchFamily="18" charset="0"/>
                                    </a:rPr>
                                  </m:ctrlPr>
                                </m:sSupPr>
                                <m:e>
                                  <m:r>
                                    <a:rPr lang="en-US" sz="1800" b="1" i="1">
                                      <a:latin typeface="Cambria Math" panose="02040503050406030204" pitchFamily="18" charset="0"/>
                                    </a:rPr>
                                    <m:t>𝒒</m:t>
                                  </m:r>
                                </m:e>
                                <m:sup>
                                  <m:r>
                                    <a:rPr lang="en-US" sz="1800" b="1" i="1">
                                      <a:latin typeface="Cambria Math" panose="02040503050406030204" pitchFamily="18" charset="0"/>
                                    </a:rPr>
                                    <m:t>𝝁</m:t>
                                  </m:r>
                                </m:sup>
                              </m:sSup>
                            </m:e>
                          </m:d>
                        </m:e>
                      </m:nary>
                    </m:oMath>
                  </m:oMathPara>
                </a14:m>
                <a:endParaRPr lang="en-US" sz="1800" i="1" dirty="0"/>
              </a:p>
              <a:p>
                <a:r>
                  <a:rPr lang="en-US" dirty="0"/>
                  <a:t>Contains information about </a:t>
                </a:r>
                <a:r>
                  <a:rPr lang="en-US" i="1" dirty="0"/>
                  <a:t>semifinal states</a:t>
                </a:r>
                <a:r>
                  <a:rPr lang="en-US" dirty="0"/>
                  <a:t>…</a:t>
                </a:r>
              </a:p>
              <a:p>
                <a:pPr lvl="1"/>
                <a:r>
                  <a:rPr lang="en-US" b="1" dirty="0"/>
                  <a:t>…the contents of the nucleus </a:t>
                </a:r>
                <a:r>
                  <a:rPr lang="en-US" b="1" i="1" u="sng" dirty="0"/>
                  <a:t>after</a:t>
                </a:r>
                <a:r>
                  <a:rPr lang="en-US" b="1" dirty="0"/>
                  <a:t> the probe interacts </a:t>
                </a:r>
                <a:r>
                  <a:rPr lang="en-US" dirty="0"/>
                  <a:t>with the pair</a:t>
                </a:r>
              </a:p>
              <a:p>
                <a:pPr lvl="1"/>
                <a:r>
                  <a:rPr lang="en-US" dirty="0"/>
                  <a:t>“Exclusive” information on specific nucleon pair kinematics</a:t>
                </a:r>
              </a:p>
              <a:p>
                <a:pPr lvl="1"/>
                <a:r>
                  <a:rPr lang="en-US" dirty="0"/>
                  <a:t>Correctly accounts for interference terms</a:t>
                </a:r>
              </a:p>
              <a:p>
                <a:pPr lvl="2"/>
                <a:r>
                  <a:rPr lang="en-US" sz="1600" dirty="0"/>
                  <a:t>Leads to enhancement of the transverse response, and thus, the overall cross section</a:t>
                </a:r>
              </a:p>
              <a:p>
                <a:r>
                  <a:rPr lang="en-US" b="0" dirty="0"/>
                  <a:t>See </a:t>
                </a:r>
                <a:r>
                  <a:rPr lang="en-US" b="0" dirty="0">
                    <a:hlinkClick r:id="rId4"/>
                  </a:rPr>
                  <a:t>S. Pastore </a:t>
                </a:r>
                <a:r>
                  <a:rPr lang="en-US" b="0" i="1" dirty="0">
                    <a:hlinkClick r:id="rId4"/>
                  </a:rPr>
                  <a:t>et al</a:t>
                </a:r>
                <a:r>
                  <a:rPr lang="en-US" b="0" dirty="0">
                    <a:hlinkClick r:id="rId4"/>
                  </a:rPr>
                  <a:t>.</a:t>
                </a:r>
                <a:r>
                  <a:rPr lang="en-US" b="0" dirty="0"/>
                  <a:t> for details in PRC</a:t>
                </a:r>
              </a:p>
            </p:txBody>
          </p:sp>
        </mc:Choice>
        <mc:Fallback xmlns="">
          <p:sp>
            <p:nvSpPr>
              <p:cNvPr id="2" name="Content Placeholder 1">
                <a:extLst>
                  <a:ext uri="{FF2B5EF4-FFF2-40B4-BE49-F238E27FC236}">
                    <a16:creationId xmlns:a16="http://schemas.microsoft.com/office/drawing/2014/main" id="{625DDCC1-7037-4B8C-83F4-FE4C91CEE5F5}"/>
                  </a:ext>
                </a:extLst>
              </p:cNvPr>
              <p:cNvSpPr>
                <a:spLocks noGrp="1" noRot="1" noChangeAspect="1" noMove="1" noResize="1" noEditPoints="1" noAdjustHandles="1" noChangeArrowheads="1" noChangeShapeType="1" noTextEdit="1"/>
              </p:cNvSpPr>
              <p:nvPr>
                <p:ph idx="1"/>
              </p:nvPr>
            </p:nvSpPr>
            <p:spPr>
              <a:xfrm>
                <a:off x="52751" y="428198"/>
                <a:ext cx="6365631" cy="3739082"/>
              </a:xfrm>
              <a:blipFill>
                <a:blip r:embed="rId5"/>
                <a:stretch>
                  <a:fillRect l="-2107" t="-3746" r="-1628" b="-1156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B181DED1-219F-4B57-AB1D-659D4B8BFD47}"/>
              </a:ext>
            </a:extLst>
          </p:cNvPr>
          <p:cNvSpPr>
            <a:spLocks noGrp="1"/>
          </p:cNvSpPr>
          <p:nvPr>
            <p:ph type="title"/>
          </p:nvPr>
        </p:nvSpPr>
        <p:spPr>
          <a:xfrm>
            <a:off x="228600" y="95238"/>
            <a:ext cx="8686800" cy="320908"/>
          </a:xfrm>
        </p:spPr>
        <p:txBody>
          <a:bodyPr/>
          <a:lstStyle/>
          <a:p>
            <a:r>
              <a:rPr lang="en-US"/>
              <a:t>STA: The Inclusion of Two-Body Physics: Densities</a:t>
            </a:r>
          </a:p>
        </p:txBody>
      </p:sp>
      <p:sp>
        <p:nvSpPr>
          <p:cNvPr id="10" name="Date Placeholder 3">
            <a:extLst>
              <a:ext uri="{FF2B5EF4-FFF2-40B4-BE49-F238E27FC236}">
                <a16:creationId xmlns:a16="http://schemas.microsoft.com/office/drawing/2014/main" id="{4B13373E-873C-4C06-B350-6D918E1785FA}"/>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1" name="Footer Placeholder 4">
            <a:extLst>
              <a:ext uri="{FF2B5EF4-FFF2-40B4-BE49-F238E27FC236}">
                <a16:creationId xmlns:a16="http://schemas.microsoft.com/office/drawing/2014/main" id="{329CB2AC-FF4B-4949-8148-D29CC9342F3D}"/>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2" name="Slide Number Placeholder 5">
            <a:extLst>
              <a:ext uri="{FF2B5EF4-FFF2-40B4-BE49-F238E27FC236}">
                <a16:creationId xmlns:a16="http://schemas.microsoft.com/office/drawing/2014/main" id="{DE738B99-416F-4310-B863-8FE7E318109D}"/>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3</a:t>
            </a:fld>
            <a:endParaRPr lang="en-US"/>
          </a:p>
        </p:txBody>
      </p:sp>
    </p:spTree>
    <p:extLst>
      <p:ext uri="{BB962C8B-B14F-4D97-AF65-F5344CB8AC3E}">
        <p14:creationId xmlns:p14="http://schemas.microsoft.com/office/powerpoint/2010/main" val="765404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E1AF1C6-9D4A-4D04-9E33-0F7DBA0610F4}"/>
                  </a:ext>
                </a:extLst>
              </p:cNvPr>
              <p:cNvSpPr>
                <a:spLocks noGrp="1"/>
              </p:cNvSpPr>
              <p:nvPr>
                <p:ph type="body" sz="half" idx="2"/>
              </p:nvPr>
            </p:nvSpPr>
            <p:spPr>
              <a:xfrm>
                <a:off x="228469" y="696440"/>
                <a:ext cx="8686800" cy="2040023"/>
              </a:xfrm>
            </p:spPr>
            <p:txBody>
              <a:bodyPr/>
              <a:lstStyle/>
              <a:p>
                <a:pPr algn="ctr"/>
                <a:r>
                  <a:rPr lang="en-US" sz="2400"/>
                  <a:t>Some future plans on a full GENIE generator module…</a:t>
                </a:r>
              </a:p>
              <a:p>
                <a:pPr algn="ctr"/>
                <a:endParaRPr lang="en-US" sz="2400"/>
              </a:p>
              <a:p>
                <a:pPr algn="ctr"/>
                <a14:m>
                  <m:oMath xmlns:m="http://schemas.openxmlformats.org/officeDocument/2006/math">
                    <m:r>
                      <a:rPr lang="en-US" sz="2400" b="1" i="1" smtClean="0">
                        <a:latin typeface="Cambria Math" panose="02040503050406030204" pitchFamily="18" charset="0"/>
                      </a:rPr>
                      <m:t>→</m:t>
                    </m:r>
                  </m:oMath>
                </a14:m>
                <a:r>
                  <a:rPr lang="en-US" sz="2400"/>
                  <a:t>Putting it all together!</a:t>
                </a:r>
              </a:p>
              <a:p>
                <a:pPr algn="ctr"/>
                <a:r>
                  <a:rPr lang="en-US" sz="2400"/>
                  <a:t>What new things need to be considered within GENIE to deal with both leptonic and hadronic variables?</a:t>
                </a:r>
              </a:p>
            </p:txBody>
          </p:sp>
        </mc:Choice>
        <mc:Fallback xmlns="">
          <p:sp>
            <p:nvSpPr>
              <p:cNvPr id="3" name="Text Placeholder 2">
                <a:extLst>
                  <a:ext uri="{FF2B5EF4-FFF2-40B4-BE49-F238E27FC236}">
                    <a16:creationId xmlns:a16="http://schemas.microsoft.com/office/drawing/2014/main" id="{5E1AF1C6-9D4A-4D04-9E33-0F7DBA0610F4}"/>
                  </a:ext>
                </a:extLst>
              </p:cNvPr>
              <p:cNvSpPr>
                <a:spLocks noGrp="1" noRot="1" noChangeAspect="1" noMove="1" noResize="1" noEditPoints="1" noAdjustHandles="1" noChangeArrowheads="1" noChangeShapeType="1" noTextEdit="1"/>
              </p:cNvSpPr>
              <p:nvPr>
                <p:ph type="body" sz="half" idx="2"/>
              </p:nvPr>
            </p:nvSpPr>
            <p:spPr>
              <a:xfrm>
                <a:off x="228469" y="696440"/>
                <a:ext cx="8686800" cy="2040023"/>
              </a:xfrm>
              <a:blipFill>
                <a:blip r:embed="rId2"/>
                <a:stretch>
                  <a:fillRect t="-4179" b="-985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4FC4E806-47D1-48CD-BE51-6ACE1F5A03EB}"/>
              </a:ext>
            </a:extLst>
          </p:cNvPr>
          <p:cNvSpPr>
            <a:spLocks noGrp="1"/>
          </p:cNvSpPr>
          <p:nvPr>
            <p:ph type="dt" sz="half" idx="14"/>
          </p:nvPr>
        </p:nvSpPr>
        <p:spPr/>
        <p:txBody>
          <a:bodyPr/>
          <a:lstStyle/>
          <a:p>
            <a:pPr>
              <a:defRPr/>
            </a:pPr>
            <a:r>
              <a:rPr lang="en-US"/>
              <a:t>July 20th, 2020</a:t>
            </a:r>
          </a:p>
        </p:txBody>
      </p:sp>
      <p:sp>
        <p:nvSpPr>
          <p:cNvPr id="5" name="Footer Placeholder 4">
            <a:extLst>
              <a:ext uri="{FF2B5EF4-FFF2-40B4-BE49-F238E27FC236}">
                <a16:creationId xmlns:a16="http://schemas.microsoft.com/office/drawing/2014/main" id="{C8FA3E15-9F52-44A7-9EBF-EFEA6064736E}"/>
              </a:ext>
            </a:extLst>
          </p:cNvPr>
          <p:cNvSpPr>
            <a:spLocks noGrp="1"/>
          </p:cNvSpPr>
          <p:nvPr>
            <p:ph type="ftr" sz="quarter" idx="3"/>
          </p:nvPr>
        </p:nvSpPr>
        <p:spPr/>
        <p:txBody>
          <a:bodyPr/>
          <a:lstStyle/>
          <a:p>
            <a:pPr>
              <a:defRPr/>
            </a:pPr>
            <a:r>
              <a:rPr lang="fr-FR"/>
              <a:t>J. L. Barrow | Fermilab New Perspectives: QMC-STA GENIE Implementation</a:t>
            </a:r>
            <a:endParaRPr lang="en-US" b="1"/>
          </a:p>
        </p:txBody>
      </p:sp>
      <p:sp>
        <p:nvSpPr>
          <p:cNvPr id="6" name="Slide Number Placeholder 5">
            <a:extLst>
              <a:ext uri="{FF2B5EF4-FFF2-40B4-BE49-F238E27FC236}">
                <a16:creationId xmlns:a16="http://schemas.microsoft.com/office/drawing/2014/main" id="{A5EC3627-509B-49FE-AADC-71848DEAC4BD}"/>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a:p>
        </p:txBody>
      </p:sp>
    </p:spTree>
    <p:extLst>
      <p:ext uri="{BB962C8B-B14F-4D97-AF65-F5344CB8AC3E}">
        <p14:creationId xmlns:p14="http://schemas.microsoft.com/office/powerpoint/2010/main" val="4212227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6C83F0-614F-4D35-8E5C-57F4CD1C86DC}"/>
              </a:ext>
            </a:extLst>
          </p:cNvPr>
          <p:cNvPicPr>
            <a:picLocks noChangeAspect="1"/>
          </p:cNvPicPr>
          <p:nvPr/>
        </p:nvPicPr>
        <p:blipFill rotWithShape="1">
          <a:blip r:embed="rId2"/>
          <a:srcRect l="2432" t="9682" r="38942" b="69038"/>
          <a:stretch/>
        </p:blipFill>
        <p:spPr>
          <a:xfrm>
            <a:off x="4752241" y="-1"/>
            <a:ext cx="4176346" cy="986341"/>
          </a:xfrm>
          <a:prstGeom prst="rect">
            <a:avLst/>
          </a:prstGeom>
        </p:spPr>
      </p:pic>
      <p:sp>
        <p:nvSpPr>
          <p:cNvPr id="3" name="Title 2">
            <a:extLst>
              <a:ext uri="{FF2B5EF4-FFF2-40B4-BE49-F238E27FC236}">
                <a16:creationId xmlns:a16="http://schemas.microsoft.com/office/drawing/2014/main" id="{5436B021-FF0B-4166-B3E0-6775410834BF}"/>
              </a:ext>
            </a:extLst>
          </p:cNvPr>
          <p:cNvSpPr>
            <a:spLocks noGrp="1"/>
          </p:cNvSpPr>
          <p:nvPr>
            <p:ph type="title"/>
          </p:nvPr>
        </p:nvSpPr>
        <p:spPr>
          <a:xfrm>
            <a:off x="228600" y="-1"/>
            <a:ext cx="4176346" cy="1041155"/>
          </a:xfrm>
        </p:spPr>
        <p:txBody>
          <a:bodyPr/>
          <a:lstStyle/>
          <a:p>
            <a:r>
              <a:rPr lang="en-US" sz="3600"/>
              <a:t>The GENIE Generator</a:t>
            </a:r>
          </a:p>
        </p:txBody>
      </p:sp>
      <p:pic>
        <p:nvPicPr>
          <p:cNvPr id="14" name="Picture 13">
            <a:extLst>
              <a:ext uri="{FF2B5EF4-FFF2-40B4-BE49-F238E27FC236}">
                <a16:creationId xmlns:a16="http://schemas.microsoft.com/office/drawing/2014/main" id="{3898BFB0-957E-415C-8986-7517C591899D}"/>
              </a:ext>
            </a:extLst>
          </p:cNvPr>
          <p:cNvPicPr>
            <a:picLocks noChangeAspect="1"/>
          </p:cNvPicPr>
          <p:nvPr/>
        </p:nvPicPr>
        <p:blipFill>
          <a:blip r:embed="rId3"/>
          <a:stretch>
            <a:fillRect/>
          </a:stretch>
        </p:blipFill>
        <p:spPr>
          <a:xfrm>
            <a:off x="222250" y="982422"/>
            <a:ext cx="8213268" cy="3675299"/>
          </a:xfrm>
          <a:prstGeom prst="rect">
            <a:avLst/>
          </a:prstGeom>
        </p:spPr>
      </p:pic>
      <p:pic>
        <p:nvPicPr>
          <p:cNvPr id="15" name="Picture 14">
            <a:extLst>
              <a:ext uri="{FF2B5EF4-FFF2-40B4-BE49-F238E27FC236}">
                <a16:creationId xmlns:a16="http://schemas.microsoft.com/office/drawing/2014/main" id="{46DF66D2-B08F-49BA-A628-560037E355D1}"/>
              </a:ext>
            </a:extLst>
          </p:cNvPr>
          <p:cNvPicPr>
            <a:picLocks noChangeAspect="1"/>
          </p:cNvPicPr>
          <p:nvPr/>
        </p:nvPicPr>
        <p:blipFill>
          <a:blip r:embed="rId4"/>
          <a:stretch>
            <a:fillRect/>
          </a:stretch>
        </p:blipFill>
        <p:spPr>
          <a:xfrm>
            <a:off x="1853293" y="1023242"/>
            <a:ext cx="6582225" cy="2703979"/>
          </a:xfrm>
          <a:prstGeom prst="rect">
            <a:avLst/>
          </a:prstGeom>
        </p:spPr>
      </p:pic>
      <p:pic>
        <p:nvPicPr>
          <p:cNvPr id="12" name="Picture 11">
            <a:extLst>
              <a:ext uri="{FF2B5EF4-FFF2-40B4-BE49-F238E27FC236}">
                <a16:creationId xmlns:a16="http://schemas.microsoft.com/office/drawing/2014/main" id="{9583625F-2F99-4A89-8D3D-FBB497F54703}"/>
              </a:ext>
            </a:extLst>
          </p:cNvPr>
          <p:cNvPicPr>
            <a:picLocks noChangeAspect="1"/>
          </p:cNvPicPr>
          <p:nvPr/>
        </p:nvPicPr>
        <p:blipFill>
          <a:blip r:embed="rId5"/>
          <a:stretch>
            <a:fillRect/>
          </a:stretch>
        </p:blipFill>
        <p:spPr>
          <a:xfrm>
            <a:off x="8032701" y="3249360"/>
            <a:ext cx="1111299" cy="1369822"/>
          </a:xfrm>
          <a:prstGeom prst="rect">
            <a:avLst/>
          </a:prstGeom>
        </p:spPr>
      </p:pic>
      <p:sp>
        <p:nvSpPr>
          <p:cNvPr id="11" name="Date Placeholder 3">
            <a:extLst>
              <a:ext uri="{FF2B5EF4-FFF2-40B4-BE49-F238E27FC236}">
                <a16:creationId xmlns:a16="http://schemas.microsoft.com/office/drawing/2014/main" id="{E27298EF-34DE-418C-96ED-7241A4492804}"/>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3" name="Footer Placeholder 4">
            <a:extLst>
              <a:ext uri="{FF2B5EF4-FFF2-40B4-BE49-F238E27FC236}">
                <a16:creationId xmlns:a16="http://schemas.microsoft.com/office/drawing/2014/main" id="{AD4592B8-D53E-4E3D-943C-25D26858AA24}"/>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6" name="Slide Number Placeholder 5">
            <a:extLst>
              <a:ext uri="{FF2B5EF4-FFF2-40B4-BE49-F238E27FC236}">
                <a16:creationId xmlns:a16="http://schemas.microsoft.com/office/drawing/2014/main" id="{A918146F-68FE-4C13-89BF-63AC0E6DE3BB}"/>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31</a:t>
            </a:fld>
            <a:endParaRPr lang="en-US"/>
          </a:p>
        </p:txBody>
      </p:sp>
    </p:spTree>
    <p:extLst>
      <p:ext uri="{BB962C8B-B14F-4D97-AF65-F5344CB8AC3E}">
        <p14:creationId xmlns:p14="http://schemas.microsoft.com/office/powerpoint/2010/main" val="3038962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6C83F0-614F-4D35-8E5C-57F4CD1C86DC}"/>
              </a:ext>
            </a:extLst>
          </p:cNvPr>
          <p:cNvPicPr>
            <a:picLocks noChangeAspect="1"/>
          </p:cNvPicPr>
          <p:nvPr/>
        </p:nvPicPr>
        <p:blipFill rotWithShape="1">
          <a:blip r:embed="rId2"/>
          <a:srcRect l="2432" t="9682" r="38942" b="69038"/>
          <a:stretch/>
        </p:blipFill>
        <p:spPr>
          <a:xfrm>
            <a:off x="4752241" y="-1"/>
            <a:ext cx="4176346" cy="986341"/>
          </a:xfrm>
          <a:prstGeom prst="rect">
            <a:avLst/>
          </a:prstGeom>
        </p:spPr>
      </p:pic>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BCE5AA43-314C-47A7-9B03-C93C2A5D8D4C}"/>
                  </a:ext>
                </a:extLst>
              </p:cNvPr>
              <p:cNvSpPr>
                <a:spLocks noGrp="1"/>
              </p:cNvSpPr>
              <p:nvPr>
                <p:ph idx="1"/>
              </p:nvPr>
            </p:nvSpPr>
            <p:spPr>
              <a:xfrm>
                <a:off x="79131" y="414658"/>
                <a:ext cx="4404946" cy="4300980"/>
              </a:xfrm>
            </p:spPr>
            <p:txBody>
              <a:bodyPr/>
              <a:lstStyle/>
              <a:p>
                <a:r>
                  <a:rPr lang="en-US" sz="1600"/>
                  <a:t>We have begun the implementation of the QMC STA within GENIE using semi-final states from tabulated response densities</a:t>
                </a:r>
              </a:p>
              <a:p>
                <a:r>
                  <a:rPr lang="en-US" sz="1600"/>
                  <a:t>This will be tricky, to say the least…</a:t>
                </a:r>
              </a:p>
              <a:p>
                <a:pPr lvl="1"/>
                <a:r>
                  <a:rPr lang="en-US" sz="1400"/>
                  <a:t>GENIE’s normal operating mode is almost always dependent on an predominately </a:t>
                </a:r>
                <a:r>
                  <a:rPr lang="en-US" sz="1400" i="1"/>
                  <a:t>single particle</a:t>
                </a:r>
                <a:r>
                  <a:rPr lang="en-US" sz="1400"/>
                  <a:t> paradigm</a:t>
                </a:r>
              </a:p>
              <a:p>
                <a:pPr lvl="2"/>
                <a:r>
                  <a:rPr lang="en-US" sz="1400"/>
                  <a:t>Initial state preparation—</a:t>
                </a:r>
                <a14:m>
                  <m:oMath xmlns:m="http://schemas.openxmlformats.org/officeDocument/2006/math">
                    <m:r>
                      <a:rPr lang="en-US" sz="1400" b="1" i="0" dirty="0" smtClean="0">
                        <a:solidFill>
                          <a:srgbClr val="FF0000"/>
                        </a:solidFill>
                        <a:latin typeface="Cambria Math" panose="02040503050406030204" pitchFamily="18" charset="0"/>
                      </a:rPr>
                      <m:t>𝐚𝐯𝐨𝐢𝐝𝐚𝐛𝐥𝐞</m:t>
                    </m:r>
                    <m:r>
                      <a:rPr lang="en-US" sz="1400" b="1" i="0" dirty="0" smtClean="0">
                        <a:solidFill>
                          <a:srgbClr val="FF0000"/>
                        </a:solidFill>
                        <a:latin typeface="Cambria Math" panose="02040503050406030204" pitchFamily="18" charset="0"/>
                      </a:rPr>
                      <m:t>?</m:t>
                    </m:r>
                  </m:oMath>
                </a14:m>
                <a:endParaRPr lang="en-US" sz="1400" b="1">
                  <a:solidFill>
                    <a:srgbClr val="FF0000"/>
                  </a:solidFill>
                </a:endParaRPr>
              </a:p>
              <a:p>
                <a:pPr lvl="3"/>
                <a:r>
                  <a:rPr lang="en-US" sz="1200" i="1"/>
                  <a:t>Single </a:t>
                </a:r>
                <a:r>
                  <a:rPr lang="en-US" sz="1200"/>
                  <a:t>nucleon lepton scattering</a:t>
                </a:r>
                <a:endParaRPr lang="en-US" sz="1200" i="1"/>
              </a:p>
              <a:p>
                <a:pPr lvl="3"/>
                <a:r>
                  <a:rPr lang="en-US" sz="1200" i="1"/>
                  <a:t>Single</a:t>
                </a:r>
                <a:r>
                  <a:rPr lang="en-US" sz="1200"/>
                  <a:t> nucleon momentum distributions in nuclear models</a:t>
                </a:r>
              </a:p>
              <a:p>
                <a:pPr lvl="3"/>
                <a:r>
                  <a:rPr lang="en-US" sz="1200" i="1"/>
                  <a:t>Single</a:t>
                </a:r>
                <a:r>
                  <a:rPr lang="en-US" sz="1200"/>
                  <a:t> nucleon initial positions</a:t>
                </a:r>
              </a:p>
              <a:p>
                <a:pPr lvl="3"/>
                <a:r>
                  <a:rPr lang="en-US" sz="1200" i="1"/>
                  <a:t>Some </a:t>
                </a:r>
                <a:r>
                  <a:rPr lang="en-US" sz="1200"/>
                  <a:t>two-body dynamic options becoming available as we speak (</a:t>
                </a:r>
                <a:r>
                  <a:rPr lang="en-US" sz="1200" err="1"/>
                  <a:t>SuSA</a:t>
                </a:r>
                <a:r>
                  <a:rPr lang="en-US" sz="1200"/>
                  <a:t>), but initial correlations are highly approximate</a:t>
                </a:r>
                <a:endParaRPr lang="en-US" sz="1200" i="1"/>
              </a:p>
              <a:p>
                <a:pPr lvl="2"/>
                <a:r>
                  <a:rPr lang="en-US" sz="1400"/>
                  <a:t>Final state preparation—</a:t>
                </a:r>
                <a14:m>
                  <m:oMath xmlns:m="http://schemas.openxmlformats.org/officeDocument/2006/math">
                    <m:r>
                      <a:rPr lang="en-US" sz="1400" b="1" i="0" dirty="0" smtClean="0">
                        <a:solidFill>
                          <a:srgbClr val="FF0000"/>
                        </a:solidFill>
                        <a:latin typeface="Cambria Math" panose="02040503050406030204" pitchFamily="18" charset="0"/>
                      </a:rPr>
                      <m:t>𝐮𝐧𝐚𝐯𝐨𝐢𝐝𝐚𝐛𝐥𝐞</m:t>
                    </m:r>
                    <m:r>
                      <a:rPr lang="en-US" sz="1400" b="1" i="0" dirty="0" smtClean="0">
                        <a:solidFill>
                          <a:srgbClr val="FF0000"/>
                        </a:solidFill>
                        <a:latin typeface="Cambria Math" panose="02040503050406030204" pitchFamily="18" charset="0"/>
                      </a:rPr>
                      <m:t>!</m:t>
                    </m:r>
                  </m:oMath>
                </a14:m>
                <a:endParaRPr lang="en-US" sz="1400" b="1">
                  <a:solidFill>
                    <a:srgbClr val="FF0000"/>
                  </a:solidFill>
                </a:endParaRPr>
              </a:p>
              <a:p>
                <a:pPr lvl="3"/>
                <a:r>
                  <a:rPr lang="en-US" sz="1200"/>
                  <a:t>Propagation of </a:t>
                </a:r>
                <a:r>
                  <a:rPr lang="en-US" sz="1200" i="1"/>
                  <a:t>single</a:t>
                </a:r>
                <a:r>
                  <a:rPr lang="en-US" sz="1200"/>
                  <a:t> </a:t>
                </a:r>
                <a:r>
                  <a:rPr lang="en-US" sz="1200" i="1"/>
                  <a:t>particle</a:t>
                </a:r>
                <a:r>
                  <a:rPr lang="en-US" sz="1200" b="1" i="1" u="sng"/>
                  <a:t>s</a:t>
                </a:r>
                <a:r>
                  <a:rPr lang="en-US" sz="1200" b="1" i="1"/>
                  <a:t> </a:t>
                </a:r>
                <a:r>
                  <a:rPr lang="en-US" sz="1200"/>
                  <a:t>through the nucleus using an intranuclear cascade</a:t>
                </a:r>
                <a:endParaRPr lang="en-US" sz="1200" b="1" i="1"/>
              </a:p>
            </p:txBody>
          </p:sp>
        </mc:Choice>
        <mc:Fallback xmlns="">
          <p:sp>
            <p:nvSpPr>
              <p:cNvPr id="2" name="Content Placeholder 1">
                <a:extLst>
                  <a:ext uri="{FF2B5EF4-FFF2-40B4-BE49-F238E27FC236}">
                    <a16:creationId xmlns:a16="http://schemas.microsoft.com/office/drawing/2014/main" id="{BCE5AA43-314C-47A7-9B03-C93C2A5D8D4C}"/>
                  </a:ext>
                </a:extLst>
              </p:cNvPr>
              <p:cNvSpPr>
                <a:spLocks noGrp="1" noRot="1" noChangeAspect="1" noMove="1" noResize="1" noEditPoints="1" noAdjustHandles="1" noChangeArrowheads="1" noChangeShapeType="1" noTextEdit="1"/>
              </p:cNvSpPr>
              <p:nvPr>
                <p:ph idx="1"/>
              </p:nvPr>
            </p:nvSpPr>
            <p:spPr>
              <a:xfrm>
                <a:off x="79131" y="414658"/>
                <a:ext cx="4404946" cy="4300980"/>
              </a:xfrm>
              <a:blipFill>
                <a:blip r:embed="rId3"/>
                <a:stretch>
                  <a:fillRect l="-2628" t="-1416"/>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5436B021-FF0B-4166-B3E0-6775410834BF}"/>
              </a:ext>
            </a:extLst>
          </p:cNvPr>
          <p:cNvSpPr>
            <a:spLocks noGrp="1"/>
          </p:cNvSpPr>
          <p:nvPr>
            <p:ph type="title"/>
          </p:nvPr>
        </p:nvSpPr>
        <p:spPr>
          <a:xfrm>
            <a:off x="228600" y="65726"/>
            <a:ext cx="4176346" cy="320908"/>
          </a:xfrm>
        </p:spPr>
        <p:txBody>
          <a:bodyPr/>
          <a:lstStyle/>
          <a:p>
            <a:r>
              <a:rPr lang="en-US"/>
              <a:t>GENIE Implementation</a:t>
            </a:r>
          </a:p>
        </p:txBody>
      </p:sp>
      <p:pic>
        <p:nvPicPr>
          <p:cNvPr id="12" name="Picture 11">
            <a:extLst>
              <a:ext uri="{FF2B5EF4-FFF2-40B4-BE49-F238E27FC236}">
                <a16:creationId xmlns:a16="http://schemas.microsoft.com/office/drawing/2014/main" id="{9583625F-2F99-4A89-8D3D-FBB497F54703}"/>
              </a:ext>
            </a:extLst>
          </p:cNvPr>
          <p:cNvPicPr>
            <a:picLocks noChangeAspect="1"/>
          </p:cNvPicPr>
          <p:nvPr/>
        </p:nvPicPr>
        <p:blipFill>
          <a:blip r:embed="rId4"/>
          <a:stretch>
            <a:fillRect/>
          </a:stretch>
        </p:blipFill>
        <p:spPr>
          <a:xfrm>
            <a:off x="7921872" y="3109666"/>
            <a:ext cx="1111299" cy="1369822"/>
          </a:xfrm>
          <a:prstGeom prst="rect">
            <a:avLst/>
          </a:prstGeom>
        </p:spPr>
      </p:pic>
      <p:pic>
        <p:nvPicPr>
          <p:cNvPr id="14" name="Picture 13">
            <a:extLst>
              <a:ext uri="{FF2B5EF4-FFF2-40B4-BE49-F238E27FC236}">
                <a16:creationId xmlns:a16="http://schemas.microsoft.com/office/drawing/2014/main" id="{3898BFB0-957E-415C-8986-7517C591899D}"/>
              </a:ext>
            </a:extLst>
          </p:cNvPr>
          <p:cNvPicPr>
            <a:picLocks noChangeAspect="1"/>
          </p:cNvPicPr>
          <p:nvPr/>
        </p:nvPicPr>
        <p:blipFill>
          <a:blip r:embed="rId5"/>
          <a:stretch>
            <a:fillRect/>
          </a:stretch>
        </p:blipFill>
        <p:spPr>
          <a:xfrm>
            <a:off x="4536831" y="969590"/>
            <a:ext cx="4607166" cy="2061629"/>
          </a:xfrm>
          <a:prstGeom prst="rect">
            <a:avLst/>
          </a:prstGeom>
        </p:spPr>
      </p:pic>
      <p:pic>
        <p:nvPicPr>
          <p:cNvPr id="15" name="Picture 14">
            <a:extLst>
              <a:ext uri="{FF2B5EF4-FFF2-40B4-BE49-F238E27FC236}">
                <a16:creationId xmlns:a16="http://schemas.microsoft.com/office/drawing/2014/main" id="{46DF66D2-B08F-49BA-A628-560037E355D1}"/>
              </a:ext>
            </a:extLst>
          </p:cNvPr>
          <p:cNvPicPr>
            <a:picLocks noChangeAspect="1"/>
          </p:cNvPicPr>
          <p:nvPr/>
        </p:nvPicPr>
        <p:blipFill>
          <a:blip r:embed="rId6"/>
          <a:stretch>
            <a:fillRect/>
          </a:stretch>
        </p:blipFill>
        <p:spPr>
          <a:xfrm>
            <a:off x="4536831" y="3110566"/>
            <a:ext cx="3358662" cy="1369823"/>
          </a:xfrm>
          <a:prstGeom prst="rect">
            <a:avLst/>
          </a:prstGeom>
        </p:spPr>
      </p:pic>
      <p:sp>
        <p:nvSpPr>
          <p:cNvPr id="11" name="Date Placeholder 3">
            <a:extLst>
              <a:ext uri="{FF2B5EF4-FFF2-40B4-BE49-F238E27FC236}">
                <a16:creationId xmlns:a16="http://schemas.microsoft.com/office/drawing/2014/main" id="{4426F99A-3B9C-43BA-B8E6-742FACBA899C}"/>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3" name="Footer Placeholder 4">
            <a:extLst>
              <a:ext uri="{FF2B5EF4-FFF2-40B4-BE49-F238E27FC236}">
                <a16:creationId xmlns:a16="http://schemas.microsoft.com/office/drawing/2014/main" id="{59B6AEF5-52F0-41B0-AAF1-6AA881F6BE36}"/>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6" name="Slide Number Placeholder 5">
            <a:extLst>
              <a:ext uri="{FF2B5EF4-FFF2-40B4-BE49-F238E27FC236}">
                <a16:creationId xmlns:a16="http://schemas.microsoft.com/office/drawing/2014/main" id="{7417966C-D0E0-4420-BEB6-A6D0B2E6700F}"/>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32</a:t>
            </a:fld>
            <a:endParaRPr lang="en-US"/>
          </a:p>
        </p:txBody>
      </p:sp>
    </p:spTree>
    <p:extLst>
      <p:ext uri="{BB962C8B-B14F-4D97-AF65-F5344CB8AC3E}">
        <p14:creationId xmlns:p14="http://schemas.microsoft.com/office/powerpoint/2010/main" val="1862955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 calcmode="lin" valueType="num">
                                      <p:cBhvr additive="base">
                                        <p:cTn id="48"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fade">
                                      <p:cBhvr>
                                        <p:cTn id="54" dur="1000"/>
                                        <p:tgtEl>
                                          <p:spTgt spid="2">
                                            <p:txEl>
                                              <p:pRg st="8" end="8"/>
                                            </p:txEl>
                                          </p:spTgt>
                                        </p:tgtEl>
                                      </p:cBhvr>
                                    </p:animEffect>
                                    <p:anim calcmode="lin" valueType="num">
                                      <p:cBhvr>
                                        <p:cTn id="5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
                                            <p:txEl>
                                              <p:pRg st="9" end="9"/>
                                            </p:txEl>
                                          </p:spTgt>
                                        </p:tgtEl>
                                        <p:attrNameLst>
                                          <p:attrName>style.visibility</p:attrName>
                                        </p:attrNameLst>
                                      </p:cBhvr>
                                      <p:to>
                                        <p:strVal val="visible"/>
                                      </p:to>
                                    </p:set>
                                    <p:animEffect transition="in" filter="fade">
                                      <p:cBhvr>
                                        <p:cTn id="59" dur="1000"/>
                                        <p:tgtEl>
                                          <p:spTgt spid="2">
                                            <p:txEl>
                                              <p:pRg st="9" end="9"/>
                                            </p:txEl>
                                          </p:spTgt>
                                        </p:tgtEl>
                                      </p:cBhvr>
                                    </p:animEffect>
                                    <p:anim calcmode="lin" valueType="num">
                                      <p:cBhvr>
                                        <p:cTn id="6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33F724-9D87-470B-A5D9-3925B8F7A75F}"/>
              </a:ext>
            </a:extLst>
          </p:cNvPr>
          <p:cNvPicPr>
            <a:picLocks noChangeAspect="1"/>
          </p:cNvPicPr>
          <p:nvPr/>
        </p:nvPicPr>
        <p:blipFill>
          <a:blip r:embed="rId2"/>
          <a:stretch>
            <a:fillRect/>
          </a:stretch>
        </p:blipFill>
        <p:spPr>
          <a:xfrm>
            <a:off x="254977" y="185706"/>
            <a:ext cx="8634046" cy="4505951"/>
          </a:xfrm>
          <a:prstGeom prst="rect">
            <a:avLst/>
          </a:prstGeom>
        </p:spPr>
      </p:pic>
      <p:sp>
        <p:nvSpPr>
          <p:cNvPr id="12" name="Cross 11">
            <a:extLst>
              <a:ext uri="{FF2B5EF4-FFF2-40B4-BE49-F238E27FC236}">
                <a16:creationId xmlns:a16="http://schemas.microsoft.com/office/drawing/2014/main" id="{403F4A16-368F-4946-884B-E3F716777B49}"/>
              </a:ext>
            </a:extLst>
          </p:cNvPr>
          <p:cNvSpPr/>
          <p:nvPr/>
        </p:nvSpPr>
        <p:spPr>
          <a:xfrm rot="18955529">
            <a:off x="342495" y="472477"/>
            <a:ext cx="3885514" cy="3863577"/>
          </a:xfrm>
          <a:prstGeom prst="plus">
            <a:avLst>
              <a:gd name="adj" fmla="val 39781"/>
            </a:avLst>
          </a:prstGeom>
          <a:solidFill>
            <a:schemeClr val="accent4">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4F77D57-4D12-4316-889E-39D2CFB18833}"/>
              </a:ext>
            </a:extLst>
          </p:cNvPr>
          <p:cNvSpPr txBox="1"/>
          <p:nvPr/>
        </p:nvSpPr>
        <p:spPr>
          <a:xfrm>
            <a:off x="4572000" y="263768"/>
            <a:ext cx="1617784" cy="584775"/>
          </a:xfrm>
          <a:prstGeom prst="rect">
            <a:avLst/>
          </a:prstGeom>
          <a:noFill/>
        </p:spPr>
        <p:txBody>
          <a:bodyPr wrap="square" rtlCol="0">
            <a:spAutoFit/>
          </a:bodyPr>
          <a:lstStyle/>
          <a:p>
            <a:pPr algn="ctr"/>
            <a:r>
              <a:rPr lang="en-US" sz="1600"/>
              <a:t>QMC STA Simulation:</a:t>
            </a:r>
          </a:p>
        </p:txBody>
      </p:sp>
      <p:sp>
        <p:nvSpPr>
          <p:cNvPr id="2" name="Rectangle 1">
            <a:extLst>
              <a:ext uri="{FF2B5EF4-FFF2-40B4-BE49-F238E27FC236}">
                <a16:creationId xmlns:a16="http://schemas.microsoft.com/office/drawing/2014/main" id="{53A868EA-4E83-4F3F-A606-1A480142683F}"/>
              </a:ext>
            </a:extLst>
          </p:cNvPr>
          <p:cNvSpPr/>
          <p:nvPr/>
        </p:nvSpPr>
        <p:spPr>
          <a:xfrm>
            <a:off x="3947532" y="83157"/>
            <a:ext cx="5134021" cy="4505951"/>
          </a:xfrm>
          <a:prstGeom prst="rect">
            <a:avLst/>
          </a:prstGeom>
          <a:solidFill>
            <a:schemeClr val="bg1"/>
          </a:solidFill>
          <a:ln>
            <a:noFill/>
          </a:ln>
          <a:effectLst>
            <a:outerShdw blurRad="40000"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240BC2D-2341-42CD-97F0-8ADBACAFF686}"/>
              </a:ext>
            </a:extLst>
          </p:cNvPr>
          <p:cNvSpPr>
            <a:spLocks noGrp="1"/>
          </p:cNvSpPr>
          <p:nvPr>
            <p:ph type="ftr" sz="quarter" idx="11"/>
          </p:nvPr>
        </p:nvSpPr>
        <p:spPr/>
        <p:txBody>
          <a:bodyPr/>
          <a:lstStyle/>
          <a:p>
            <a:pPr>
              <a:defRPr/>
            </a:pPr>
            <a:r>
              <a:rPr lang="fr-FR"/>
              <a:t>J. L. Barrow | Fermilab New Perspectives: QMC-STA GENIE Implementation</a:t>
            </a:r>
            <a:endParaRPr lang="en-US" b="1"/>
          </a:p>
        </p:txBody>
      </p:sp>
      <p:sp>
        <p:nvSpPr>
          <p:cNvPr id="17" name="Slide Number Placeholder 5">
            <a:extLst>
              <a:ext uri="{FF2B5EF4-FFF2-40B4-BE49-F238E27FC236}">
                <a16:creationId xmlns:a16="http://schemas.microsoft.com/office/drawing/2014/main" id="{78FF9F22-5962-4E2D-9245-0A8957D2113B}"/>
              </a:ext>
            </a:extLst>
          </p:cNvPr>
          <p:cNvSpPr txBox="1">
            <a:spLocks/>
          </p:cNvSpPr>
          <p:nvPr/>
        </p:nvSpPr>
        <p:spPr>
          <a:xfrm>
            <a:off x="140146" y="4825913"/>
            <a:ext cx="573756" cy="177964"/>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z="1050" smtClean="0"/>
              <a:pPr>
                <a:defRPr/>
              </a:pPr>
              <a:t>33</a:t>
            </a:fld>
            <a:endParaRPr lang="en-US" sz="1050"/>
          </a:p>
        </p:txBody>
      </p:sp>
      <p:sp>
        <p:nvSpPr>
          <p:cNvPr id="3" name="Date Placeholder 2">
            <a:extLst>
              <a:ext uri="{FF2B5EF4-FFF2-40B4-BE49-F238E27FC236}">
                <a16:creationId xmlns:a16="http://schemas.microsoft.com/office/drawing/2014/main" id="{A0159D08-3C7C-49F2-B011-D16B8E21EFCF}"/>
              </a:ext>
            </a:extLst>
          </p:cNvPr>
          <p:cNvSpPr>
            <a:spLocks noGrp="1"/>
          </p:cNvSpPr>
          <p:nvPr>
            <p:ph type="dt" sz="half" idx="10"/>
          </p:nvPr>
        </p:nvSpPr>
        <p:spPr/>
        <p:txBody>
          <a:bodyPr/>
          <a:lstStyle/>
          <a:p>
            <a:pPr>
              <a:defRPr/>
            </a:pPr>
            <a:r>
              <a:rPr lang="en-US"/>
              <a:t>July 20th, 2020</a:t>
            </a:r>
          </a:p>
        </p:txBody>
      </p:sp>
    </p:spTree>
    <p:extLst>
      <p:ext uri="{BB962C8B-B14F-4D97-AF65-F5344CB8AC3E}">
        <p14:creationId xmlns:p14="http://schemas.microsoft.com/office/powerpoint/2010/main" val="2929826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159E08-5ABB-4C98-8554-8609DB91C0DE}"/>
              </a:ext>
            </a:extLst>
          </p:cNvPr>
          <p:cNvSpPr>
            <a:spLocks noGrp="1"/>
          </p:cNvSpPr>
          <p:nvPr>
            <p:ph idx="1"/>
          </p:nvPr>
        </p:nvSpPr>
        <p:spPr>
          <a:xfrm>
            <a:off x="228603" y="439384"/>
            <a:ext cx="8672513" cy="4361214"/>
          </a:xfrm>
        </p:spPr>
        <p:txBody>
          <a:bodyPr/>
          <a:lstStyle/>
          <a:p>
            <a:r>
              <a:rPr lang="en-US" sz="2000"/>
              <a:t>An attempt at a general framework is being pursued</a:t>
            </a:r>
          </a:p>
          <a:p>
            <a:pPr lvl="1"/>
            <a:r>
              <a:rPr lang="en-US" sz="1800"/>
              <a:t>When new nuclear responses and response density tables become available for larger nuclei, can </a:t>
            </a:r>
            <a:r>
              <a:rPr lang="en-US" sz="1800" err="1"/>
              <a:t>simmply</a:t>
            </a:r>
            <a:r>
              <a:rPr lang="en-US" sz="1800"/>
              <a:t> “drop something in”</a:t>
            </a:r>
          </a:p>
          <a:p>
            <a:r>
              <a:rPr lang="en-US" sz="2000"/>
              <a:t>Must hand off two-nucleon configurations properly to GENIE…</a:t>
            </a:r>
          </a:p>
          <a:p>
            <a:pPr lvl="1"/>
            <a:r>
              <a:rPr lang="en-US" sz="1800"/>
              <a:t>Attain particle identities</a:t>
            </a:r>
          </a:p>
          <a:p>
            <a:pPr lvl="1"/>
            <a:r>
              <a:rPr lang="en-US" sz="1800"/>
              <a:t>Select all angles (currently integrated out) via some method…</a:t>
            </a:r>
          </a:p>
          <a:p>
            <a:pPr lvl="2"/>
            <a:r>
              <a:rPr lang="en-US" sz="1600"/>
              <a:t>The geometric interpretation of electromagnetic nuclear responses is well understood, but how to define this generically for electroweak processes needs much more consideration</a:t>
            </a:r>
          </a:p>
          <a:p>
            <a:pPr lvl="1"/>
            <a:r>
              <a:rPr lang="en-US" sz="1800"/>
              <a:t>Derive individual nucleon momenta via law of cosines</a:t>
            </a:r>
          </a:p>
          <a:p>
            <a:pPr lvl="1"/>
            <a:r>
              <a:rPr lang="en-US" sz="1800"/>
              <a:t>Track individual nucleons through the intranuclear cascade</a:t>
            </a:r>
          </a:p>
          <a:p>
            <a:pPr lvl="2"/>
            <a:r>
              <a:rPr lang="en-US" sz="1600"/>
              <a:t>Critically dependent upon initial positions and separations</a:t>
            </a:r>
          </a:p>
          <a:p>
            <a:pPr lvl="2"/>
            <a:r>
              <a:rPr lang="en-US" sz="1600"/>
              <a:t>One or both nucleons may not be emitted due to low momentum transfer</a:t>
            </a:r>
          </a:p>
          <a:p>
            <a:pPr lvl="3"/>
            <a:r>
              <a:rPr lang="en-US"/>
              <a:t>A phenomenological momentum cutoff must be considered for each struck nucleon</a:t>
            </a:r>
          </a:p>
        </p:txBody>
      </p:sp>
      <p:sp>
        <p:nvSpPr>
          <p:cNvPr id="3" name="Title 2">
            <a:extLst>
              <a:ext uri="{FF2B5EF4-FFF2-40B4-BE49-F238E27FC236}">
                <a16:creationId xmlns:a16="http://schemas.microsoft.com/office/drawing/2014/main" id="{DD6ACEB2-4F15-4EC2-AD91-4F29DEA0BFC0}"/>
              </a:ext>
            </a:extLst>
          </p:cNvPr>
          <p:cNvSpPr>
            <a:spLocks noGrp="1"/>
          </p:cNvSpPr>
          <p:nvPr>
            <p:ph type="title"/>
          </p:nvPr>
        </p:nvSpPr>
        <p:spPr>
          <a:xfrm>
            <a:off x="228600" y="48139"/>
            <a:ext cx="8686800" cy="358149"/>
          </a:xfrm>
        </p:spPr>
        <p:txBody>
          <a:bodyPr/>
          <a:lstStyle/>
          <a:p>
            <a:r>
              <a:rPr lang="en-US"/>
              <a:t>Requirements Going Forward with GENIE for Two-Body Physics</a:t>
            </a:r>
          </a:p>
        </p:txBody>
      </p:sp>
      <p:sp>
        <p:nvSpPr>
          <p:cNvPr id="10" name="Date Placeholder 3">
            <a:extLst>
              <a:ext uri="{FF2B5EF4-FFF2-40B4-BE49-F238E27FC236}">
                <a16:creationId xmlns:a16="http://schemas.microsoft.com/office/drawing/2014/main" id="{D18A7D7F-B2C4-4108-9F31-1C29944CC8FD}"/>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1" name="Footer Placeholder 4">
            <a:extLst>
              <a:ext uri="{FF2B5EF4-FFF2-40B4-BE49-F238E27FC236}">
                <a16:creationId xmlns:a16="http://schemas.microsoft.com/office/drawing/2014/main" id="{1BAF34A6-9D0F-4A98-99ED-A3355C32865E}"/>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2" name="Slide Number Placeholder 5">
            <a:extLst>
              <a:ext uri="{FF2B5EF4-FFF2-40B4-BE49-F238E27FC236}">
                <a16:creationId xmlns:a16="http://schemas.microsoft.com/office/drawing/2014/main" id="{7617F7D0-CA0E-479A-B5E1-C31992F26A6E}"/>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34</a:t>
            </a:fld>
            <a:endParaRPr lang="en-US"/>
          </a:p>
        </p:txBody>
      </p:sp>
    </p:spTree>
    <p:extLst>
      <p:ext uri="{BB962C8B-B14F-4D97-AF65-F5344CB8AC3E}">
        <p14:creationId xmlns:p14="http://schemas.microsoft.com/office/powerpoint/2010/main" val="310636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 calcmode="lin" valueType="num">
                                      <p:cBhvr additive="base">
                                        <p:cTn id="2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fade">
                                      <p:cBhvr>
                                        <p:cTn id="33" dur="1000"/>
                                        <p:tgtEl>
                                          <p:spTgt spid="2">
                                            <p:txEl>
                                              <p:pRg st="7" end="7"/>
                                            </p:txEl>
                                          </p:spTgt>
                                        </p:tgtEl>
                                      </p:cBhvr>
                                    </p:animEffect>
                                    <p:anim calcmode="lin" valueType="num">
                                      <p:cBhvr>
                                        <p:cTn id="3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
                                            <p:txEl>
                                              <p:pRg st="8" end="8"/>
                                            </p:txEl>
                                          </p:spTgt>
                                        </p:tgtEl>
                                        <p:attrNameLst>
                                          <p:attrName>style.visibility</p:attrName>
                                        </p:attrNameLst>
                                      </p:cBhvr>
                                      <p:to>
                                        <p:strVal val="visible"/>
                                      </p:to>
                                    </p:set>
                                    <p:animEffect transition="in" filter="fade">
                                      <p:cBhvr>
                                        <p:cTn id="38" dur="1000"/>
                                        <p:tgtEl>
                                          <p:spTgt spid="2">
                                            <p:txEl>
                                              <p:pRg st="8" end="8"/>
                                            </p:txEl>
                                          </p:spTgt>
                                        </p:tgtEl>
                                      </p:cBhvr>
                                    </p:animEffect>
                                    <p:anim calcmode="lin" valueType="num">
                                      <p:cBhvr>
                                        <p:cTn id="3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8" end="8"/>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Effect transition="in" filter="fade">
                                      <p:cBhvr>
                                        <p:cTn id="43" dur="1000"/>
                                        <p:tgtEl>
                                          <p:spTgt spid="2">
                                            <p:txEl>
                                              <p:pRg st="9" end="9"/>
                                            </p:txEl>
                                          </p:spTgt>
                                        </p:tgtEl>
                                      </p:cBhvr>
                                    </p:animEffect>
                                    <p:anim calcmode="lin" valueType="num">
                                      <p:cBhvr>
                                        <p:cTn id="44"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9" end="9"/>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
                                            <p:txEl>
                                              <p:pRg st="10" end="10"/>
                                            </p:txEl>
                                          </p:spTgt>
                                        </p:tgtEl>
                                        <p:attrNameLst>
                                          <p:attrName>style.visibility</p:attrName>
                                        </p:attrNameLst>
                                      </p:cBhvr>
                                      <p:to>
                                        <p:strVal val="visible"/>
                                      </p:to>
                                    </p:set>
                                    <p:animEffect transition="in" filter="fade">
                                      <p:cBhvr>
                                        <p:cTn id="48" dur="1000"/>
                                        <p:tgtEl>
                                          <p:spTgt spid="2">
                                            <p:txEl>
                                              <p:pRg st="10" end="10"/>
                                            </p:txEl>
                                          </p:spTgt>
                                        </p:tgtEl>
                                      </p:cBhvr>
                                    </p:animEffect>
                                    <p:anim calcmode="lin" valueType="num">
                                      <p:cBhvr>
                                        <p:cTn id="49"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59A77C0D-FCB4-467F-9D40-3E10FD1F2793}"/>
                  </a:ext>
                </a:extLst>
              </p:cNvPr>
              <p:cNvSpPr>
                <a:spLocks noGrp="1"/>
              </p:cNvSpPr>
              <p:nvPr>
                <p:ph idx="1"/>
              </p:nvPr>
            </p:nvSpPr>
            <p:spPr>
              <a:xfrm>
                <a:off x="228603" y="377415"/>
                <a:ext cx="8672513" cy="3794522"/>
              </a:xfrm>
            </p:spPr>
            <p:txBody>
              <a:bodyPr/>
              <a:lstStyle/>
              <a:p>
                <a:r>
                  <a:rPr lang="en-US" sz="2000"/>
                  <a:t>Neutrino MC generators must grow and evolve their capabilities as we enter the precision era for oscillation studies</a:t>
                </a:r>
              </a:p>
              <a:p>
                <a:pPr lvl="1"/>
                <a:r>
                  <a:rPr lang="en-US" sz="1800"/>
                  <a:t>One step in this evolution is implementation of the QE QMC STA model using </a:t>
                </a:r>
                <a:r>
                  <a:rPr lang="en-US" sz="1800" i="1"/>
                  <a:t>semi-final states </a:t>
                </a:r>
                <a:r>
                  <a:rPr lang="en-US" sz="1800" b="1"/>
                  <a:t>and </a:t>
                </a:r>
                <a:r>
                  <a:rPr lang="en-US" sz="1800"/>
                  <a:t>extensively </a:t>
                </a:r>
                <a:r>
                  <a:rPr lang="en-US" sz="1800" i="1"/>
                  <a:t>validated on electromagnetic data</a:t>
                </a:r>
              </a:p>
              <a:p>
                <a:pPr lvl="1"/>
                <a:r>
                  <a:rPr lang="en-US" sz="1800"/>
                  <a:t>Avoids phenomenological nuclear models of initial states in Monte Carlo</a:t>
                </a:r>
              </a:p>
              <a:p>
                <a:r>
                  <a:rPr lang="en-US" sz="2000"/>
                  <a:t>A new series of total inclusive electromagnetic scattering cross sections are now available from </a:t>
                </a:r>
                <a14:m>
                  <m:oMath xmlns:m="http://schemas.openxmlformats.org/officeDocument/2006/math">
                    <m:r>
                      <a:rPr lang="en-US" sz="2000" i="1">
                        <a:latin typeface="Cambria Math" panose="02040503050406030204" pitchFamily="18" charset="0"/>
                      </a:rPr>
                      <m:t>𝑒</m:t>
                    </m:r>
                    <m:sPre>
                      <m:sPrePr>
                        <m:ctrlPr>
                          <a:rPr lang="en-US" sz="2000" i="1">
                            <a:latin typeface="Cambria Math" panose="02040503050406030204" pitchFamily="18" charset="0"/>
                          </a:rPr>
                        </m:ctrlPr>
                      </m:sPrePr>
                      <m:sub>
                        <m:r>
                          <a:rPr lang="en-US" sz="2000" b="0" i="1">
                            <a:latin typeface="Cambria Math" panose="02040503050406030204" pitchFamily="18" charset="0"/>
                          </a:rPr>
                          <m:t>2</m:t>
                        </m:r>
                      </m:sub>
                      <m:sup>
                        <m:r>
                          <a:rPr lang="en-US" sz="2000" b="0" i="1">
                            <a:latin typeface="Cambria Math" panose="02040503050406030204" pitchFamily="18" charset="0"/>
                          </a:rPr>
                          <m:t>4</m:t>
                        </m:r>
                      </m:sup>
                      <m:e>
                        <m:r>
                          <m:rPr>
                            <m:sty m:val="p"/>
                          </m:rPr>
                          <a:rPr lang="en-US" sz="2000" b="0" i="1">
                            <a:latin typeface="Cambria Math" panose="02040503050406030204" pitchFamily="18" charset="0"/>
                          </a:rPr>
                          <m:t>He</m:t>
                        </m:r>
                      </m:e>
                    </m:sPre>
                  </m:oMath>
                </a14:m>
                <a:r>
                  <a:rPr lang="en-US" sz="2000">
                    <a:latin typeface="Calibri" panose="020F0502020204030204" pitchFamily="34" charset="0"/>
                    <a:ea typeface="Times New Roman" panose="02020603050405020304" pitchFamily="18" charset="0"/>
                  </a:rPr>
                  <a:t> nuclear responses with </a:t>
                </a:r>
                <a14:m>
                  <m:oMath xmlns:m="http://schemas.openxmlformats.org/officeDocument/2006/math">
                    <m:d>
                      <m:dPr>
                        <m:begChr m:val="|"/>
                        <m:endChr m:val="|"/>
                        <m:ctrlPr>
                          <a:rPr lang="en-US" sz="2000" b="0" i="1" smtClean="0">
                            <a:latin typeface="Cambria Math" panose="02040503050406030204" pitchFamily="18" charset="0"/>
                          </a:rPr>
                        </m:ctrlPr>
                      </m:dPr>
                      <m:e>
                        <m:acc>
                          <m:accPr>
                            <m:chr m:val="⃗"/>
                            <m:ctrlPr>
                              <a:rPr lang="en-US" sz="2000" b="0" i="1" smtClean="0">
                                <a:latin typeface="Cambria Math" panose="02040503050406030204" pitchFamily="18" charset="0"/>
                              </a:rPr>
                            </m:ctrlPr>
                          </m:accPr>
                          <m:e>
                            <m:r>
                              <m:rPr>
                                <m:sty m:val="p"/>
                              </m:rPr>
                              <a:rPr lang="en-US" sz="2000" smtClean="0">
                                <a:latin typeface="Cambria Math" panose="02040503050406030204" pitchFamily="18" charset="0"/>
                              </a:rPr>
                              <m:t>q</m:t>
                            </m:r>
                          </m:e>
                        </m:acc>
                      </m:e>
                    </m:d>
                    <m:acc>
                      <m:accPr>
                        <m:chr m:val="̃"/>
                        <m:ctrlPr>
                          <a:rPr lang="en-US" sz="2000" i="1">
                            <a:latin typeface="Cambria Math" panose="02040503050406030204" pitchFamily="18" charset="0"/>
                          </a:rPr>
                        </m:ctrlPr>
                      </m:accPr>
                      <m:e>
                        <m:r>
                          <m:rPr>
                            <m:sty m:val="p"/>
                          </m:rPr>
                          <a:rPr lang="en-US" sz="2000">
                            <a:latin typeface="Cambria Math" panose="02040503050406030204" pitchFamily="18" charset="0"/>
                          </a:rPr>
                          <m:t>ϵ</m:t>
                        </m:r>
                      </m:e>
                    </m:acc>
                    <m:d>
                      <m:dPr>
                        <m:endChr m:val="]"/>
                        <m:ctrlPr>
                          <a:rPr lang="en-US" sz="2000" i="1">
                            <a:latin typeface="Cambria Math" panose="02040503050406030204" pitchFamily="18" charset="0"/>
                          </a:rPr>
                        </m:ctrlPr>
                      </m:dPr>
                      <m:e>
                        <m:r>
                          <a:rPr lang="en-US" sz="2000" i="1">
                            <a:latin typeface="Cambria Math" panose="02040503050406030204" pitchFamily="18" charset="0"/>
                          </a:rPr>
                          <m:t>300,800</m:t>
                        </m:r>
                      </m:e>
                    </m:d>
                    <m:r>
                      <m:rPr>
                        <m:sty m:val="p"/>
                      </m:rPr>
                      <a:rPr lang="en-US" sz="2000" i="0">
                        <a:latin typeface="Cambria Math" panose="02040503050406030204" pitchFamily="18" charset="0"/>
                      </a:rPr>
                      <m:t>MeV</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c</m:t>
                    </m:r>
                  </m:oMath>
                </a14:m>
                <a:r>
                  <a:rPr lang="en-US" sz="2000"/>
                  <a:t> </a:t>
                </a:r>
              </a:p>
              <a:p>
                <a:pPr lvl="1"/>
                <a:r>
                  <a:rPr lang="en-US" sz="1800"/>
                  <a:t>Employs two-body physics in an inherent way (exclusive cross sections!)</a:t>
                </a:r>
              </a:p>
              <a:p>
                <a:r>
                  <a:rPr lang="en-US" sz="2000"/>
                  <a:t>Full implementation of this model is progressing for GENIE</a:t>
                </a:r>
              </a:p>
              <a:p>
                <a:pPr lvl="1"/>
                <a:r>
                  <a:rPr lang="en-US" sz="1800"/>
                  <a:t>Must still formulate algorithms to efficiently and accurately pass two-body kinematics and particle identity information to the intranuclear cascade</a:t>
                </a:r>
              </a:p>
              <a:p>
                <a:pPr lvl="1"/>
                <a:r>
                  <a:rPr lang="en-US" sz="1700"/>
                  <a:t>This will eventually allow for the study of potential final state topologies in experimental detectors</a:t>
                </a:r>
              </a:p>
            </p:txBody>
          </p:sp>
        </mc:Choice>
        <mc:Fallback xmlns="">
          <p:sp>
            <p:nvSpPr>
              <p:cNvPr id="2" name="Content Placeholder 1">
                <a:extLst>
                  <a:ext uri="{FF2B5EF4-FFF2-40B4-BE49-F238E27FC236}">
                    <a16:creationId xmlns:a16="http://schemas.microsoft.com/office/drawing/2014/main" id="{59A77C0D-FCB4-467F-9D40-3E10FD1F2793}"/>
                  </a:ext>
                </a:extLst>
              </p:cNvPr>
              <p:cNvSpPr>
                <a:spLocks noGrp="1" noRot="1" noChangeAspect="1" noMove="1" noResize="1" noEditPoints="1" noAdjustHandles="1" noChangeArrowheads="1" noChangeShapeType="1" noTextEdit="1"/>
              </p:cNvSpPr>
              <p:nvPr>
                <p:ph idx="1"/>
              </p:nvPr>
            </p:nvSpPr>
            <p:spPr>
              <a:xfrm>
                <a:off x="228603" y="377415"/>
                <a:ext cx="8672513" cy="3794522"/>
              </a:xfrm>
              <a:blipFill>
                <a:blip r:embed="rId2"/>
                <a:stretch>
                  <a:fillRect l="-1688" t="-1929" b="-11093"/>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D9D93DE9-592B-4FE8-967C-17701B6EFC63}"/>
              </a:ext>
            </a:extLst>
          </p:cNvPr>
          <p:cNvSpPr>
            <a:spLocks noGrp="1"/>
          </p:cNvSpPr>
          <p:nvPr>
            <p:ph type="title"/>
          </p:nvPr>
        </p:nvSpPr>
        <p:spPr>
          <a:xfrm>
            <a:off x="228600" y="24603"/>
            <a:ext cx="8686800" cy="320908"/>
          </a:xfrm>
        </p:spPr>
        <p:txBody>
          <a:bodyPr/>
          <a:lstStyle/>
          <a:p>
            <a:r>
              <a:rPr lang="en-US"/>
              <a:t>Summary</a:t>
            </a:r>
          </a:p>
        </p:txBody>
      </p:sp>
      <p:sp>
        <p:nvSpPr>
          <p:cNvPr id="10" name="Date Placeholder 3">
            <a:extLst>
              <a:ext uri="{FF2B5EF4-FFF2-40B4-BE49-F238E27FC236}">
                <a16:creationId xmlns:a16="http://schemas.microsoft.com/office/drawing/2014/main" id="{9FA98AA0-4B36-4BF9-A81F-D18AB24936D9}"/>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1" name="Footer Placeholder 4">
            <a:extLst>
              <a:ext uri="{FF2B5EF4-FFF2-40B4-BE49-F238E27FC236}">
                <a16:creationId xmlns:a16="http://schemas.microsoft.com/office/drawing/2014/main" id="{AC46078B-1CCA-42BE-A7D1-168285C8658F}"/>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2" name="Slide Number Placeholder 5">
            <a:extLst>
              <a:ext uri="{FF2B5EF4-FFF2-40B4-BE49-F238E27FC236}">
                <a16:creationId xmlns:a16="http://schemas.microsoft.com/office/drawing/2014/main" id="{B75BAFCF-497B-41E7-8925-786BDEF731E3}"/>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35</a:t>
            </a:fld>
            <a:endParaRPr lang="en-US"/>
          </a:p>
        </p:txBody>
      </p:sp>
    </p:spTree>
    <p:extLst>
      <p:ext uri="{BB962C8B-B14F-4D97-AF65-F5344CB8AC3E}">
        <p14:creationId xmlns:p14="http://schemas.microsoft.com/office/powerpoint/2010/main" val="3428912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FE7FB5FC-DB2A-4FFA-A08D-649E589C34C2}"/>
                  </a:ext>
                </a:extLst>
              </p:cNvPr>
              <p:cNvSpPr>
                <a:spLocks noGrp="1"/>
              </p:cNvSpPr>
              <p:nvPr>
                <p:ph idx="1"/>
              </p:nvPr>
            </p:nvSpPr>
            <p:spPr>
              <a:xfrm>
                <a:off x="228603" y="362597"/>
                <a:ext cx="8672513" cy="4251733"/>
              </a:xfrm>
            </p:spPr>
            <p:txBody>
              <a:bodyPr/>
              <a:lstStyle/>
              <a:p>
                <a:r>
                  <a:rPr lang="en-US" sz="2000"/>
                  <a:t>Ample amounts of data are available for </a:t>
                </a:r>
                <a14:m>
                  <m:oMath xmlns:m="http://schemas.openxmlformats.org/officeDocument/2006/math">
                    <m:r>
                      <a:rPr lang="en-US" sz="2000" i="1">
                        <a:latin typeface="Cambria Math" panose="02040503050406030204" pitchFamily="18" charset="0"/>
                        <a:hlinkClick r:id="rId2"/>
                      </a:rPr>
                      <m:t>𝑒</m:t>
                    </m:r>
                    <m:sPre>
                      <m:sPrePr>
                        <m:ctrlPr>
                          <a:rPr lang="en-US" sz="2000" i="1">
                            <a:latin typeface="Cambria Math" panose="02040503050406030204" pitchFamily="18" charset="0"/>
                            <a:hlinkClick r:id="rId2"/>
                          </a:rPr>
                        </m:ctrlPr>
                      </m:sPrePr>
                      <m:sub>
                        <m:r>
                          <a:rPr lang="en-US" sz="2000" i="0">
                            <a:latin typeface="Cambria Math" panose="02040503050406030204" pitchFamily="18" charset="0"/>
                            <a:hlinkClick r:id="rId2"/>
                          </a:rPr>
                          <m:t>2</m:t>
                        </m:r>
                      </m:sub>
                      <m:sup>
                        <m:r>
                          <a:rPr lang="en-US" sz="2000" b="0" i="0" smtClean="0">
                            <a:latin typeface="Cambria Math" panose="02040503050406030204" pitchFamily="18" charset="0"/>
                            <a:hlinkClick r:id="rId2"/>
                          </a:rPr>
                          <m:t>3</m:t>
                        </m:r>
                      </m:sup>
                      <m:e>
                        <m:r>
                          <m:rPr>
                            <m:sty m:val="p"/>
                          </m:rPr>
                          <a:rPr lang="en-US" sz="2000" i="0">
                            <a:latin typeface="Cambria Math" panose="02040503050406030204" pitchFamily="18" charset="0"/>
                            <a:hlinkClick r:id="rId2"/>
                          </a:rPr>
                          <m:t>He</m:t>
                        </m:r>
                      </m:e>
                    </m:sPre>
                  </m:oMath>
                </a14:m>
                <a:r>
                  <a:rPr lang="en-US" sz="2000"/>
                  <a:t>, </a:t>
                </a:r>
                <a14:m>
                  <m:oMath xmlns:m="http://schemas.openxmlformats.org/officeDocument/2006/math">
                    <m:r>
                      <a:rPr lang="en-US" sz="2000" b="0" i="1" smtClean="0">
                        <a:latin typeface="Cambria Math" panose="02040503050406030204" pitchFamily="18" charset="0"/>
                        <a:hlinkClick r:id="rId2"/>
                      </a:rPr>
                      <m:t>𝑒</m:t>
                    </m:r>
                    <m:sPre>
                      <m:sPrePr>
                        <m:ctrlPr>
                          <a:rPr lang="en-US" sz="2000" i="1">
                            <a:latin typeface="Cambria Math" panose="02040503050406030204" pitchFamily="18" charset="0"/>
                            <a:hlinkClick r:id="rId2"/>
                          </a:rPr>
                        </m:ctrlPr>
                      </m:sPrePr>
                      <m:sub>
                        <m:r>
                          <a:rPr lang="en-US" sz="2000" b="0" i="0">
                            <a:latin typeface="Cambria Math" panose="02040503050406030204" pitchFamily="18" charset="0"/>
                            <a:hlinkClick r:id="rId2"/>
                          </a:rPr>
                          <m:t>2</m:t>
                        </m:r>
                      </m:sub>
                      <m:sup>
                        <m:r>
                          <a:rPr lang="en-US" sz="2000" b="0" i="0">
                            <a:latin typeface="Cambria Math" panose="02040503050406030204" pitchFamily="18" charset="0"/>
                            <a:hlinkClick r:id="rId2"/>
                          </a:rPr>
                          <m:t>4</m:t>
                        </m:r>
                      </m:sup>
                      <m:e>
                        <m:r>
                          <m:rPr>
                            <m:sty m:val="p"/>
                          </m:rPr>
                          <a:rPr lang="en-US" sz="2000" b="0" i="0">
                            <a:latin typeface="Cambria Math" panose="02040503050406030204" pitchFamily="18" charset="0"/>
                            <a:hlinkClick r:id="rId2"/>
                          </a:rPr>
                          <m:t>He</m:t>
                        </m:r>
                      </m:e>
                    </m:sPre>
                  </m:oMath>
                </a14:m>
                <a:r>
                  <a:rPr lang="en-US" sz="2000">
                    <a:latin typeface="Calibri" panose="020F0502020204030204" pitchFamily="34" charset="0"/>
                    <a:ea typeface="Times New Roman" panose="02020603050405020304" pitchFamily="18" charset="0"/>
                  </a:rPr>
                  <a:t> and </a:t>
                </a:r>
                <a14:m>
                  <m:oMath xmlns:m="http://schemas.openxmlformats.org/officeDocument/2006/math">
                    <m:r>
                      <a:rPr lang="en-US" sz="2000" b="0" i="1" dirty="0">
                        <a:latin typeface="Cambria Math" panose="02040503050406030204" pitchFamily="18" charset="0"/>
                        <a:ea typeface="Times New Roman" panose="02020603050405020304" pitchFamily="18" charset="0"/>
                        <a:hlinkClick r:id="rId3"/>
                      </a:rPr>
                      <m:t>𝑒</m:t>
                    </m:r>
                    <m:sPre>
                      <m:sPrePr>
                        <m:ctrlPr>
                          <a:rPr lang="en-US" sz="2000" i="1">
                            <a:latin typeface="Cambria Math" panose="02040503050406030204" pitchFamily="18" charset="0"/>
                            <a:hlinkClick r:id="rId3"/>
                          </a:rPr>
                        </m:ctrlPr>
                      </m:sPrePr>
                      <m:sub>
                        <m:r>
                          <a:rPr lang="en-US" sz="2000" b="0" i="0">
                            <a:latin typeface="Cambria Math" panose="02040503050406030204" pitchFamily="18" charset="0"/>
                            <a:hlinkClick r:id="rId3"/>
                          </a:rPr>
                          <m:t>6</m:t>
                        </m:r>
                      </m:sub>
                      <m:sup>
                        <m:r>
                          <a:rPr lang="en-US" sz="2000" b="0" i="0">
                            <a:latin typeface="Cambria Math" panose="02040503050406030204" pitchFamily="18" charset="0"/>
                            <a:hlinkClick r:id="rId3"/>
                          </a:rPr>
                          <m:t>12</m:t>
                        </m:r>
                      </m:sup>
                      <m:e>
                        <m:r>
                          <m:rPr>
                            <m:sty m:val="p"/>
                          </m:rPr>
                          <a:rPr lang="en-US" sz="2000" b="0" i="0">
                            <a:latin typeface="Cambria Math" panose="02040503050406030204" pitchFamily="18" charset="0"/>
                            <a:hlinkClick r:id="rId3"/>
                          </a:rPr>
                          <m:t>C</m:t>
                        </m:r>
                      </m:e>
                    </m:sPre>
                  </m:oMath>
                </a14:m>
                <a:r>
                  <a:rPr lang="en-US" sz="2000"/>
                  <a:t> scattering</a:t>
                </a:r>
              </a:p>
              <a:p>
                <a:pPr lvl="1"/>
                <a:r>
                  <a:rPr lang="en-US" sz="1800"/>
                  <a:t>Will serve as a good testing ground for models of total inclusive electromagnetic </a:t>
                </a:r>
                <a:r>
                  <a:rPr lang="en-US" sz="1800" err="1"/>
                  <a:t>quasielastic</a:t>
                </a:r>
                <a:r>
                  <a:rPr lang="en-US" sz="1800"/>
                  <a:t> cross sections (</a:t>
                </a:r>
                <a:r>
                  <a:rPr lang="en-US" sz="1800" i="1"/>
                  <a:t>before electroweak </a:t>
                </a:r>
                <a:r>
                  <a:rPr lang="en-US" sz="1800"/>
                  <a:t>modeling)</a:t>
                </a:r>
              </a:p>
              <a:p>
                <a:pPr lvl="1"/>
                <a:r>
                  <a:rPr lang="en-US" sz="1800"/>
                  <a:t>Will compare to other GENIE nuclear models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𝜒</m:t>
                        </m:r>
                      </m:e>
                      <m:sup>
                        <m:r>
                          <a:rPr lang="en-US" sz="1800" b="0" i="1" smtClean="0">
                            <a:latin typeface="Cambria Math" panose="02040503050406030204" pitchFamily="18" charset="0"/>
                          </a:rPr>
                          <m:t>2</m:t>
                        </m:r>
                      </m:sup>
                    </m:sSup>
                  </m:oMath>
                </a14:m>
                <a:r>
                  <a:rPr lang="en-US" sz="1800"/>
                  <a:t> analyses to follow)</a:t>
                </a:r>
              </a:p>
              <a:p>
                <a:pPr lvl="1"/>
                <a:r>
                  <a:rPr lang="en-US" sz="1800"/>
                  <a:t>Publication in preparation now of initial implementation</a:t>
                </a:r>
              </a:p>
              <a:p>
                <a:pPr lvl="1"/>
                <a:r>
                  <a:rPr lang="en-US" sz="1800"/>
                  <a:t>JLab two-body final state data should also be investigated!</a:t>
                </a:r>
              </a:p>
              <a:p>
                <a:r>
                  <a:rPr lang="en-US" sz="2000"/>
                  <a:t>Once our full generator is complete, tested, and validated on </a:t>
                </a:r>
                <a14:m>
                  <m:oMath xmlns:m="http://schemas.openxmlformats.org/officeDocument/2006/math">
                    <m:r>
                      <a:rPr lang="en-US" sz="2000" b="0" i="1" smtClean="0">
                        <a:latin typeface="Cambria Math" panose="02040503050406030204" pitchFamily="18" charset="0"/>
                      </a:rPr>
                      <m:t>𝑒</m:t>
                    </m:r>
                  </m:oMath>
                </a14:m>
                <a:r>
                  <a:rPr lang="en-US" sz="2000"/>
                  <a:t> data, we will proceed to </a:t>
                </a:r>
                <a14:m>
                  <m:oMath xmlns:m="http://schemas.openxmlformats.org/officeDocument/2006/math">
                    <m:r>
                      <a:rPr lang="en-US" sz="2000" b="0" i="1" smtClean="0">
                        <a:latin typeface="Cambria Math" panose="02040503050406030204" pitchFamily="18" charset="0"/>
                      </a:rPr>
                      <m:t>𝜈</m:t>
                    </m:r>
                  </m:oMath>
                </a14:m>
                <a:r>
                  <a:rPr lang="en-US" sz="2000"/>
                  <a:t> generation</a:t>
                </a:r>
              </a:p>
              <a:p>
                <a:pPr lvl="1"/>
                <a:r>
                  <a:rPr lang="en-US" sz="1800"/>
                  <a:t>Will eventually involve more response densities (five in total) for inclusion of CC interactions</a:t>
                </a:r>
              </a:p>
              <a:p>
                <a:pPr lvl="1"/>
                <a:r>
                  <a:rPr lang="en-US" sz="1800"/>
                  <a:t>Will similarly compare to data where available…</a:t>
                </a:r>
              </a:p>
              <a:p>
                <a:pPr lvl="1"/>
                <a:r>
                  <a:rPr lang="en-US" sz="1800"/>
                  <a:t>…and other GENIE nuclear and interaction models</a:t>
                </a:r>
              </a:p>
              <a:p>
                <a:pPr lvl="1"/>
                <a:r>
                  <a:rPr lang="en-US" sz="1800"/>
                  <a:t>Publication(s) will follow soon after</a:t>
                </a:r>
              </a:p>
            </p:txBody>
          </p:sp>
        </mc:Choice>
        <mc:Fallback xmlns="">
          <p:sp>
            <p:nvSpPr>
              <p:cNvPr id="2" name="Content Placeholder 1">
                <a:extLst>
                  <a:ext uri="{FF2B5EF4-FFF2-40B4-BE49-F238E27FC236}">
                    <a16:creationId xmlns:a16="http://schemas.microsoft.com/office/drawing/2014/main" id="{FE7FB5FC-DB2A-4FFA-A08D-649E589C34C2}"/>
                  </a:ext>
                </a:extLst>
              </p:cNvPr>
              <p:cNvSpPr>
                <a:spLocks noGrp="1" noRot="1" noChangeAspect="1" noMove="1" noResize="1" noEditPoints="1" noAdjustHandles="1" noChangeArrowheads="1" noChangeShapeType="1" noTextEdit="1"/>
              </p:cNvSpPr>
              <p:nvPr>
                <p:ph idx="1"/>
              </p:nvPr>
            </p:nvSpPr>
            <p:spPr>
              <a:xfrm>
                <a:off x="228603" y="362597"/>
                <a:ext cx="8672513" cy="4251733"/>
              </a:xfrm>
              <a:blipFill>
                <a:blip r:embed="rId4"/>
                <a:stretch>
                  <a:fillRect l="-1688" t="-1862" r="-2532" b="-1289"/>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559DEF88-1D3D-44E6-B154-36BE7E0D3391}"/>
              </a:ext>
            </a:extLst>
          </p:cNvPr>
          <p:cNvSpPr>
            <a:spLocks noGrp="1"/>
          </p:cNvSpPr>
          <p:nvPr>
            <p:ph type="title"/>
          </p:nvPr>
        </p:nvSpPr>
        <p:spPr>
          <a:xfrm>
            <a:off x="228600" y="48722"/>
            <a:ext cx="8686800" cy="320908"/>
          </a:xfrm>
        </p:spPr>
        <p:txBody>
          <a:bodyPr/>
          <a:lstStyle/>
          <a:p>
            <a:r>
              <a:rPr lang="en-US" sz="2400"/>
              <a:t>Current and Future Generator Validation</a:t>
            </a:r>
          </a:p>
        </p:txBody>
      </p:sp>
      <p:sp>
        <p:nvSpPr>
          <p:cNvPr id="10" name="Date Placeholder 3">
            <a:extLst>
              <a:ext uri="{FF2B5EF4-FFF2-40B4-BE49-F238E27FC236}">
                <a16:creationId xmlns:a16="http://schemas.microsoft.com/office/drawing/2014/main" id="{8875DC5F-3F9E-433E-BB62-66778969780F}"/>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1" name="Footer Placeholder 4">
            <a:extLst>
              <a:ext uri="{FF2B5EF4-FFF2-40B4-BE49-F238E27FC236}">
                <a16:creationId xmlns:a16="http://schemas.microsoft.com/office/drawing/2014/main" id="{1A9F818D-6924-4697-B6F0-074321B98F2D}"/>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2" name="Slide Number Placeholder 5">
            <a:extLst>
              <a:ext uri="{FF2B5EF4-FFF2-40B4-BE49-F238E27FC236}">
                <a16:creationId xmlns:a16="http://schemas.microsoft.com/office/drawing/2014/main" id="{BB93B17A-2078-40B3-828F-25ADE444ED9C}"/>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36</a:t>
            </a:fld>
            <a:endParaRPr lang="en-US"/>
          </a:p>
        </p:txBody>
      </p:sp>
    </p:spTree>
    <p:extLst>
      <p:ext uri="{BB962C8B-B14F-4D97-AF65-F5344CB8AC3E}">
        <p14:creationId xmlns:p14="http://schemas.microsoft.com/office/powerpoint/2010/main" val="3774266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F46776A8-B964-4058-8D01-7C972C100913}"/>
                  </a:ext>
                </a:extLst>
              </p:cNvPr>
              <p:cNvSpPr>
                <a:spLocks noGrp="1"/>
              </p:cNvSpPr>
              <p:nvPr>
                <p:ph idx="1"/>
              </p:nvPr>
            </p:nvSpPr>
            <p:spPr>
              <a:xfrm>
                <a:off x="228603" y="728662"/>
                <a:ext cx="8672513" cy="3827009"/>
              </a:xfrm>
            </p:spPr>
            <p:txBody>
              <a:bodyPr/>
              <a:lstStyle/>
              <a:p>
                <a:r>
                  <a:rPr lang="en-US" sz="2400"/>
                  <a:t>Simple interfaces between GENIE’s SuSAv2 </a:t>
                </a:r>
                <a:r>
                  <a:rPr lang="en-US" sz="2400" err="1"/>
                  <a:t>HadronTensor</a:t>
                </a:r>
                <a:r>
                  <a:rPr lang="en-US" sz="2400"/>
                  <a:t> framework have been made for easy plotting of interpolated cross sections from given theoretical nuclear response functions</a:t>
                </a:r>
              </a:p>
              <a:p>
                <a:pPr lvl="1"/>
                <a:r>
                  <a:rPr lang="en-US" sz="2000"/>
                  <a:t>Some validation of responses and their interpolation within GENIE to </a:t>
                </a:r>
                <a14:m>
                  <m:oMath xmlns:m="http://schemas.openxmlformats.org/officeDocument/2006/math">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b="0" i="1">
                                <a:latin typeface="Cambria Math" panose="02040503050406030204" pitchFamily="18" charset="0"/>
                              </a:rPr>
                              <m:t>𝑑</m:t>
                            </m:r>
                          </m:e>
                          <m:sup>
                            <m:r>
                              <a:rPr lang="en-US" sz="2000" b="0" i="1">
                                <a:latin typeface="Cambria Math" panose="02040503050406030204" pitchFamily="18" charset="0"/>
                              </a:rPr>
                              <m:t>2</m:t>
                            </m:r>
                          </m:sup>
                        </m:sSup>
                        <m:r>
                          <a:rPr lang="en-US" sz="2000" b="0" i="1">
                            <a:latin typeface="Cambria Math" panose="02040503050406030204" pitchFamily="18" charset="0"/>
                          </a:rPr>
                          <m:t>𝜎</m:t>
                        </m:r>
                      </m:num>
                      <m:den>
                        <m:r>
                          <a:rPr lang="en-US" sz="2000" b="0" i="1">
                            <a:latin typeface="Cambria Math" panose="02040503050406030204" pitchFamily="18" charset="0"/>
                          </a:rPr>
                          <m:t>𝑑</m:t>
                        </m:r>
                        <m:sSup>
                          <m:sSupPr>
                            <m:ctrlPr>
                              <a:rPr lang="en-US" sz="2000" i="1">
                                <a:latin typeface="Cambria Math" panose="02040503050406030204" pitchFamily="18" charset="0"/>
                              </a:rPr>
                            </m:ctrlPr>
                          </m:sSupPr>
                          <m:e>
                            <m:r>
                              <a:rPr lang="en-US" sz="2000" b="0" i="1">
                                <a:latin typeface="Cambria Math" panose="02040503050406030204" pitchFamily="18" charset="0"/>
                              </a:rPr>
                              <m:t>𝐸</m:t>
                            </m:r>
                          </m:e>
                          <m:sup>
                            <m:r>
                              <a:rPr lang="en-US" sz="2000" b="0" i="1">
                                <a:latin typeface="Cambria Math" panose="02040503050406030204" pitchFamily="18" charset="0"/>
                              </a:rPr>
                              <m:t>′</m:t>
                            </m:r>
                          </m:sup>
                        </m:sSup>
                        <m:r>
                          <a:rPr lang="en-US" sz="2000" b="0" i="1">
                            <a:latin typeface="Cambria Math" panose="02040503050406030204" pitchFamily="18" charset="0"/>
                          </a:rPr>
                          <m:t>𝑑</m:t>
                        </m:r>
                        <m:sSup>
                          <m:sSupPr>
                            <m:ctrlPr>
                              <a:rPr lang="en-US" sz="2000" b="0" i="1">
                                <a:latin typeface="Cambria Math" panose="02040503050406030204" pitchFamily="18" charset="0"/>
                              </a:rPr>
                            </m:ctrlPr>
                          </m:sSupPr>
                          <m:e>
                            <m:r>
                              <m:rPr>
                                <m:sty m:val="p"/>
                              </m:rPr>
                              <a:rPr lang="en-US" sz="2000" b="0" i="0">
                                <a:latin typeface="Cambria Math" panose="02040503050406030204" pitchFamily="18" charset="0"/>
                              </a:rPr>
                              <m:t>Ω</m:t>
                            </m:r>
                          </m:e>
                          <m:sup>
                            <m:r>
                              <a:rPr lang="en-US" sz="2000" b="0" i="1">
                                <a:latin typeface="Cambria Math" panose="02040503050406030204" pitchFamily="18" charset="0"/>
                              </a:rPr>
                              <m:t>′</m:t>
                            </m:r>
                          </m:sup>
                        </m:sSup>
                      </m:den>
                    </m:f>
                    <m:d>
                      <m:dPr>
                        <m:ctrlPr>
                          <a:rPr lang="en-US" sz="2000" b="0" i="1" smtClean="0">
                            <a:latin typeface="Cambria Math" panose="02040503050406030204" pitchFamily="18" charset="0"/>
                          </a:rPr>
                        </m:ctrlPr>
                      </m:dPr>
                      <m:e>
                        <m:d>
                          <m:dPr>
                            <m:begChr m:val="|"/>
                            <m:endChr m:val="|"/>
                            <m:ctrlPr>
                              <a:rPr lang="en-US" sz="2000" b="0" i="1" smtClean="0">
                                <a:latin typeface="Cambria Math" panose="02040503050406030204" pitchFamily="18" charset="0"/>
                              </a:rPr>
                            </m:ctrlPr>
                          </m:d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𝑞</m:t>
                                </m:r>
                              </m:e>
                            </m:acc>
                          </m:e>
                        </m:d>
                        <m:r>
                          <a:rPr lang="en-US" sz="2000" b="0" i="1" smtClean="0">
                            <a:latin typeface="Cambria Math" panose="02040503050406030204" pitchFamily="18" charset="0"/>
                          </a:rPr>
                          <m:t>,</m:t>
                        </m:r>
                        <m:r>
                          <a:rPr lang="en-US" sz="2000" b="0" i="1" smtClean="0">
                            <a:latin typeface="Cambria Math" panose="02040503050406030204" pitchFamily="18" charset="0"/>
                          </a:rPr>
                          <m:t>𝜔</m:t>
                        </m:r>
                      </m:e>
                    </m:d>
                  </m:oMath>
                </a14:m>
                <a:r>
                  <a:rPr lang="en-US" sz="2000"/>
                  <a:t> still needs to be completed</a:t>
                </a:r>
              </a:p>
              <a:p>
                <a:r>
                  <a:rPr lang="en-US" sz="2400"/>
                  <a:t>Scripts run interpolations within the </a:t>
                </a:r>
                <a:r>
                  <a:rPr lang="en-US" sz="2400" err="1"/>
                  <a:t>HadronTensor</a:t>
                </a:r>
                <a:r>
                  <a:rPr lang="en-US" sz="2400"/>
                  <a:t> framework</a:t>
                </a:r>
              </a:p>
              <a:p>
                <a:r>
                  <a:rPr lang="en-US" sz="2400"/>
                  <a:t>Create table outputs for input to simple plotting scripts</a:t>
                </a:r>
              </a:p>
              <a:p>
                <a:pPr lvl="1"/>
                <a:r>
                  <a:rPr lang="en-US" sz="2000"/>
                  <a:t>Can compare all available outputted model cross sections for </a:t>
                </a:r>
                <a14:m>
                  <m:oMath xmlns:m="http://schemas.openxmlformats.org/officeDocument/2006/math">
                    <m:r>
                      <a:rPr lang="en-US" sz="2000" b="0" i="1" smtClean="0">
                        <a:latin typeface="Cambria Math" panose="02040503050406030204" pitchFamily="18" charset="0"/>
                      </a:rPr>
                      <m:t>𝑒</m:t>
                    </m:r>
                    <m:sPre>
                      <m:sPrePr>
                        <m:ctrlPr>
                          <a:rPr lang="en-US" sz="2000" i="1" smtClean="0">
                            <a:latin typeface="Cambria Math" panose="02040503050406030204" pitchFamily="18" charset="0"/>
                          </a:rPr>
                        </m:ctrlPr>
                      </m:sPrePr>
                      <m:sub>
                        <m:r>
                          <a:rPr lang="en-US" sz="2000" b="0" i="0" smtClean="0">
                            <a:latin typeface="Cambria Math" panose="02040503050406030204" pitchFamily="18" charset="0"/>
                          </a:rPr>
                          <m:t>2</m:t>
                        </m:r>
                      </m:sub>
                      <m:sup>
                        <m:r>
                          <a:rPr lang="en-US" sz="1800" b="0" i="0" smtClean="0">
                            <a:latin typeface="Cambria Math" panose="02040503050406030204" pitchFamily="18" charset="0"/>
                          </a:rPr>
                          <m:t>4</m:t>
                        </m:r>
                      </m:sup>
                      <m:e>
                        <m:r>
                          <m:rPr>
                            <m:sty m:val="p"/>
                          </m:rPr>
                          <a:rPr lang="en-US" sz="1800" b="0" i="0" smtClean="0">
                            <a:latin typeface="Cambria Math" panose="02040503050406030204" pitchFamily="18" charset="0"/>
                          </a:rPr>
                          <m:t>He</m:t>
                        </m:r>
                      </m:e>
                    </m:sPre>
                  </m:oMath>
                </a14:m>
                <a:r>
                  <a:rPr lang="en-US" sz="2000"/>
                  <a:t> to available </a:t>
                </a:r>
                <a:r>
                  <a:rPr lang="en-US" sz="2000">
                    <a:hlinkClick r:id="rId2"/>
                  </a:rPr>
                  <a:t>World Data</a:t>
                </a:r>
                <a:endParaRPr lang="en-US" sz="2000"/>
              </a:p>
            </p:txBody>
          </p:sp>
        </mc:Choice>
        <mc:Fallback xmlns="">
          <p:sp>
            <p:nvSpPr>
              <p:cNvPr id="2" name="Content Placeholder 1">
                <a:extLst>
                  <a:ext uri="{FF2B5EF4-FFF2-40B4-BE49-F238E27FC236}">
                    <a16:creationId xmlns:a16="http://schemas.microsoft.com/office/drawing/2014/main" id="{F46776A8-B964-4058-8D01-7C972C100913}"/>
                  </a:ext>
                </a:extLst>
              </p:cNvPr>
              <p:cNvSpPr>
                <a:spLocks noGrp="1" noRot="1" noChangeAspect="1" noMove="1" noResize="1" noEditPoints="1" noAdjustHandles="1" noChangeArrowheads="1" noChangeShapeType="1" noTextEdit="1"/>
              </p:cNvSpPr>
              <p:nvPr>
                <p:ph idx="1"/>
              </p:nvPr>
            </p:nvSpPr>
            <p:spPr>
              <a:xfrm>
                <a:off x="228603" y="728662"/>
                <a:ext cx="8672513" cy="3827009"/>
              </a:xfrm>
              <a:blipFill>
                <a:blip r:embed="rId3"/>
                <a:stretch>
                  <a:fillRect l="-2039" t="-2392" b="-494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8A5C4EAA-152F-4476-BE47-A4E2FF5CE5FE}"/>
              </a:ext>
            </a:extLst>
          </p:cNvPr>
          <p:cNvSpPr>
            <a:spLocks noGrp="1"/>
          </p:cNvSpPr>
          <p:nvPr>
            <p:ph type="title"/>
          </p:nvPr>
        </p:nvSpPr>
        <p:spPr/>
        <p:txBody>
          <a:bodyPr/>
          <a:lstStyle/>
          <a:p>
            <a:r>
              <a:rPr lang="en-US" sz="2400"/>
              <a:t>Scripts for Comparisons Against World Data are Working</a:t>
            </a:r>
          </a:p>
        </p:txBody>
      </p:sp>
      <p:sp>
        <p:nvSpPr>
          <p:cNvPr id="4" name="Date Placeholder 3">
            <a:extLst>
              <a:ext uri="{FF2B5EF4-FFF2-40B4-BE49-F238E27FC236}">
                <a16:creationId xmlns:a16="http://schemas.microsoft.com/office/drawing/2014/main" id="{7895F1E8-A829-459D-8749-5DA1E8F1CB1E}"/>
              </a:ext>
            </a:extLst>
          </p:cNvPr>
          <p:cNvSpPr>
            <a:spLocks noGrp="1"/>
          </p:cNvSpPr>
          <p:nvPr>
            <p:ph type="dt" sz="half" idx="2"/>
          </p:nvPr>
        </p:nvSpPr>
        <p:spPr/>
        <p:txBody>
          <a:bodyPr/>
          <a:lstStyle/>
          <a:p>
            <a:pPr>
              <a:defRPr/>
            </a:pPr>
            <a:r>
              <a:rPr lang="en-US"/>
              <a:t>July 20th, 2020</a:t>
            </a:r>
          </a:p>
        </p:txBody>
      </p:sp>
      <p:sp>
        <p:nvSpPr>
          <p:cNvPr id="5" name="Footer Placeholder 4">
            <a:extLst>
              <a:ext uri="{FF2B5EF4-FFF2-40B4-BE49-F238E27FC236}">
                <a16:creationId xmlns:a16="http://schemas.microsoft.com/office/drawing/2014/main" id="{9A0F97D5-4B1D-4B09-B1E5-C8FE683863C7}"/>
              </a:ext>
            </a:extLst>
          </p:cNvPr>
          <p:cNvSpPr>
            <a:spLocks noGrp="1"/>
          </p:cNvSpPr>
          <p:nvPr>
            <p:ph type="ftr" sz="quarter" idx="3"/>
          </p:nvPr>
        </p:nvSpPr>
        <p:spPr/>
        <p:txBody>
          <a:bodyPr/>
          <a:lstStyle/>
          <a:p>
            <a:pPr>
              <a:defRPr/>
            </a:pPr>
            <a:r>
              <a:rPr lang="fr-FR"/>
              <a:t>J. L. Barrow | Fermilab New Perspectives: QMC-STA GENIE Implementation</a:t>
            </a:r>
            <a:endParaRPr lang="en-US" b="1"/>
          </a:p>
        </p:txBody>
      </p:sp>
      <p:sp>
        <p:nvSpPr>
          <p:cNvPr id="6" name="Slide Number Placeholder 5">
            <a:extLst>
              <a:ext uri="{FF2B5EF4-FFF2-40B4-BE49-F238E27FC236}">
                <a16:creationId xmlns:a16="http://schemas.microsoft.com/office/drawing/2014/main" id="{51D9805C-FFEB-4BA0-87CE-A7695F02677F}"/>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a:p>
        </p:txBody>
      </p:sp>
    </p:spTree>
    <p:extLst>
      <p:ext uri="{BB962C8B-B14F-4D97-AF65-F5344CB8AC3E}">
        <p14:creationId xmlns:p14="http://schemas.microsoft.com/office/powerpoint/2010/main" val="493264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BE0D4B-C838-4565-BBAE-9E61D4CDCB38}"/>
              </a:ext>
            </a:extLst>
          </p:cNvPr>
          <p:cNvPicPr>
            <a:picLocks noChangeAspect="1"/>
          </p:cNvPicPr>
          <p:nvPr/>
        </p:nvPicPr>
        <p:blipFill>
          <a:blip r:embed="rId2"/>
          <a:stretch>
            <a:fillRect/>
          </a:stretch>
        </p:blipFill>
        <p:spPr>
          <a:xfrm>
            <a:off x="6607503" y="2571750"/>
            <a:ext cx="2536497" cy="2058887"/>
          </a:xfrm>
          <a:prstGeom prst="rect">
            <a:avLst/>
          </a:prstGeom>
        </p:spPr>
      </p:pic>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F156F07A-BAC1-4544-A39E-E69E2DCCE748}"/>
                  </a:ext>
                </a:extLst>
              </p:cNvPr>
              <p:cNvSpPr>
                <a:spLocks noGrp="1"/>
              </p:cNvSpPr>
              <p:nvPr>
                <p:ph idx="1"/>
              </p:nvPr>
            </p:nvSpPr>
            <p:spPr>
              <a:xfrm>
                <a:off x="61544" y="2575623"/>
                <a:ext cx="6634045" cy="2222781"/>
              </a:xfrm>
            </p:spPr>
            <p:txBody>
              <a:bodyPr/>
              <a:lstStyle/>
              <a:p>
                <a:r>
                  <a:rPr lang="en-US" sz="1600" dirty="0"/>
                  <a:t>Tables are currently available for densities and responses</a:t>
                </a:r>
              </a:p>
              <a:p>
                <a:pPr lvl="1"/>
                <a:r>
                  <a:rPr lang="en-US" sz="1400" dirty="0"/>
                  <a:t>Contain kinematics relevant to the </a:t>
                </a:r>
                <a14:m>
                  <m:oMath xmlns:m="http://schemas.openxmlformats.org/officeDocument/2006/math">
                    <m:r>
                      <a:rPr lang="en-US" sz="1400" b="0" i="1" smtClean="0">
                        <a:latin typeface="Cambria Math" panose="02040503050406030204" pitchFamily="18" charset="0"/>
                      </a:rPr>
                      <m:t>~</m:t>
                    </m:r>
                  </m:oMath>
                </a14:m>
                <a:r>
                  <a:rPr lang="en-US" sz="1400" dirty="0" err="1"/>
                  <a:t>quasielastic</a:t>
                </a:r>
                <a:r>
                  <a:rPr lang="en-US" sz="1400" dirty="0"/>
                  <a:t> regime (</a:t>
                </a:r>
                <a14:m>
                  <m:oMath xmlns:m="http://schemas.openxmlformats.org/officeDocument/2006/math">
                    <m:r>
                      <a:rPr lang="en-US" sz="1400" i="1" smtClean="0">
                        <a:latin typeface="Cambria Math" panose="02040503050406030204" pitchFamily="18" charset="0"/>
                      </a:rPr>
                      <m:t>𝜔</m:t>
                    </m:r>
                    <m:acc>
                      <m:accPr>
                        <m:chr m:val="̃"/>
                        <m:ctrlPr>
                          <a:rPr lang="en-US" sz="1400" i="1">
                            <a:latin typeface="Cambria Math" panose="02040503050406030204" pitchFamily="18" charset="0"/>
                          </a:rPr>
                        </m:ctrlPr>
                      </m:accPr>
                      <m:e>
                        <m:r>
                          <m:rPr>
                            <m:sty m:val="p"/>
                          </m:rPr>
                          <a:rPr lang="en-US" sz="1400">
                            <a:latin typeface="Cambria Math" panose="02040503050406030204" pitchFamily="18" charset="0"/>
                          </a:rPr>
                          <m:t>ϵ</m:t>
                        </m:r>
                      </m:e>
                    </m:acc>
                    <m:d>
                      <m:dPr>
                        <m:endChr m:val="]"/>
                        <m:ctrlPr>
                          <a:rPr lang="en-US" sz="1400" i="1" smtClean="0">
                            <a:latin typeface="Cambria Math" panose="02040503050406030204" pitchFamily="18" charset="0"/>
                          </a:rPr>
                        </m:ctrlPr>
                      </m:dPr>
                      <m:e>
                        <m:r>
                          <a:rPr lang="en-US" sz="1400" i="1">
                            <a:latin typeface="Cambria Math" panose="02040503050406030204" pitchFamily="18" charset="0"/>
                          </a:rPr>
                          <m:t>0,800</m:t>
                        </m:r>
                      </m:e>
                    </m:d>
                    <m:r>
                      <a:rPr lang="en-US" sz="1400" i="1">
                        <a:latin typeface="Cambria Math" panose="02040503050406030204" pitchFamily="18" charset="0"/>
                      </a:rPr>
                      <m:t>𝑀𝑒𝑉</m:t>
                    </m:r>
                  </m:oMath>
                </a14:m>
                <a:r>
                  <a:rPr lang="en-US" sz="1400" dirty="0"/>
                  <a:t> )</a:t>
                </a:r>
              </a:p>
              <a:p>
                <a:pPr lvl="1"/>
                <a14:m>
                  <m:oMath xmlns:m="http://schemas.openxmlformats.org/officeDocument/2006/math">
                    <m:d>
                      <m:dPr>
                        <m:begChr m:val="{"/>
                        <m:endChr m:val="}"/>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𝑒</m:t>
                            </m:r>
                          </m:e>
                          <m:sup>
                            <m:r>
                              <a:rPr lang="en-US" sz="1400" b="0" i="1" smtClean="0">
                                <a:latin typeface="Cambria Math" panose="02040503050406030204" pitchFamily="18" charset="0"/>
                              </a:rPr>
                              <m:t>′</m:t>
                            </m:r>
                          </m:sup>
                        </m:sSup>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𝐸</m:t>
                            </m:r>
                          </m:e>
                          <m:sup>
                            <m:r>
                              <a:rPr lang="en-US" sz="1400" b="0" i="1" smtClean="0">
                                <a:latin typeface="Cambria Math" panose="02040503050406030204" pitchFamily="18" charset="0"/>
                              </a:rPr>
                              <m:t>′</m:t>
                            </m:r>
                          </m:sup>
                        </m:sSup>
                      </m:e>
                    </m:d>
                    <m:r>
                      <a:rPr lang="en-US" sz="1400" i="1">
                        <a:latin typeface="Cambria Math" panose="02040503050406030204" pitchFamily="18" charset="0"/>
                        <a:ea typeface="Cambria Math" panose="02040503050406030204" pitchFamily="18" charset="0"/>
                      </a:rPr>
                      <m:t>⊗</m:t>
                    </m:r>
                    <m:d>
                      <m:dPr>
                        <m:begChr m:val="["/>
                        <m:endChr m:val="]"/>
                        <m:ctrlPr>
                          <a:rPr lang="en-US" sz="1400" b="0" i="1" smtClean="0">
                            <a:latin typeface="Cambria Math" panose="02040503050406030204" pitchFamily="18" charset="0"/>
                            <a:ea typeface="Cambria Math" panose="02040503050406030204" pitchFamily="18" charset="0"/>
                          </a:rPr>
                        </m:ctrlPr>
                      </m:dPr>
                      <m:e>
                        <m:d>
                          <m:dPr>
                            <m:begChr m:val="{"/>
                            <m:endChr m:val="}"/>
                            <m:ctrlPr>
                              <a:rPr lang="en-US" sz="1400" b="0" i="1" smtClean="0">
                                <a:latin typeface="Cambria Math" panose="02040503050406030204" pitchFamily="18" charset="0"/>
                              </a:rPr>
                            </m:ctrlPr>
                          </m:dPr>
                          <m:e>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𝒟</m:t>
                                </m:r>
                              </m:e>
                              <m:sub>
                                <m:r>
                                  <a:rPr lang="en-US" sz="1400" b="0" i="1" smtClean="0">
                                    <a:latin typeface="Cambria Math" panose="02040503050406030204" pitchFamily="18" charset="0"/>
                                  </a:rPr>
                                  <m:t>𝛼</m:t>
                                </m:r>
                                <m:r>
                                  <a:rPr lang="en-US" sz="1400" b="0" i="1" smtClean="0">
                                    <a:latin typeface="Cambria Math" panose="02040503050406030204" pitchFamily="18" charset="0"/>
                                  </a:rPr>
                                  <m:t>,1</m:t>
                                </m:r>
                                <m:r>
                                  <a:rPr lang="en-US" sz="1400" b="0" i="1" smtClean="0">
                                    <a:latin typeface="Cambria Math" panose="02040503050406030204" pitchFamily="18" charset="0"/>
                                  </a:rPr>
                                  <m:t>𝑏</m:t>
                                </m:r>
                              </m:sub>
                              <m:sup>
                                <m:r>
                                  <a:rPr lang="en-US" sz="1400" b="0" i="1" smtClean="0">
                                    <a:latin typeface="Cambria Math" panose="02040503050406030204" pitchFamily="18" charset="0"/>
                                  </a:rPr>
                                  <m:t>𝑖</m:t>
                                </m:r>
                                <m:r>
                                  <a:rPr lang="en-US" sz="1400" b="0" i="1" smtClean="0">
                                    <a:latin typeface="Cambria Math" panose="02040503050406030204" pitchFamily="18" charset="0"/>
                                  </a:rPr>
                                  <m:t>→</m:t>
                                </m:r>
                                <m:r>
                                  <a:rPr lang="en-US" sz="1400" b="0" i="1" smtClean="0">
                                    <a:latin typeface="Cambria Math" panose="02040503050406030204" pitchFamily="18" charset="0"/>
                                  </a:rPr>
                                  <m:t>𝑖</m:t>
                                </m:r>
                              </m:sup>
                            </m:sSubSup>
                            <m:r>
                              <a:rPr lang="en-US" sz="1400" b="0" i="1" smtClean="0">
                                <a:latin typeface="Cambria Math" panose="02040503050406030204" pitchFamily="18" charset="0"/>
                              </a:rPr>
                              <m:t>,</m:t>
                            </m:r>
                            <m:acc>
                              <m:accPr>
                                <m:chr m:val="̅"/>
                                <m:ctrlPr>
                                  <a:rPr lang="en-US" sz="1400" b="0" i="1" smtClean="0">
                                    <a:latin typeface="Cambria Math" panose="02040503050406030204" pitchFamily="18" charset="0"/>
                                  </a:rPr>
                                </m:ctrlPr>
                              </m:accPr>
                              <m:e>
                                <m:sSubSup>
                                  <m:sSubSupPr>
                                    <m:ctrlPr>
                                      <a:rPr lang="en-US" sz="1400" b="0" i="1" smtClean="0">
                                        <a:latin typeface="Cambria Math" panose="02040503050406030204" pitchFamily="18" charset="0"/>
                                      </a:rPr>
                                    </m:ctrlPr>
                                  </m:sSubSupPr>
                                  <m:e>
                                    <m:r>
                                      <a:rPr lang="en-US" sz="1400" i="1">
                                        <a:latin typeface="Cambria Math" panose="02040503050406030204" pitchFamily="18" charset="0"/>
                                      </a:rPr>
                                      <m:t>𝒟</m:t>
                                    </m:r>
                                  </m:e>
                                  <m:sub>
                                    <m:r>
                                      <a:rPr lang="en-US" sz="1400" b="0" i="1" smtClean="0">
                                        <a:latin typeface="Cambria Math" panose="02040503050406030204" pitchFamily="18" charset="0"/>
                                      </a:rPr>
                                      <m:t>𝛼</m:t>
                                    </m:r>
                                    <m:r>
                                      <a:rPr lang="en-US" sz="1400" b="0" i="1" smtClean="0">
                                        <a:latin typeface="Cambria Math" panose="02040503050406030204" pitchFamily="18" charset="0"/>
                                      </a:rPr>
                                      <m:t>,1</m:t>
                                    </m:r>
                                    <m:r>
                                      <a:rPr lang="en-US" sz="1400" i="1">
                                        <a:latin typeface="Cambria Math" panose="02040503050406030204" pitchFamily="18" charset="0"/>
                                      </a:rPr>
                                      <m:t>𝑏</m:t>
                                    </m:r>
                                  </m:sub>
                                  <m:sup>
                                    <m:r>
                                      <a:rPr lang="en-US" sz="1400" b="0" i="1" smtClean="0">
                                        <a:latin typeface="Cambria Math" panose="02040503050406030204" pitchFamily="18" charset="0"/>
                                      </a:rPr>
                                      <m:t>𝑖</m:t>
                                    </m:r>
                                    <m:r>
                                      <a:rPr lang="en-US" sz="1400" b="0" i="1" smtClean="0">
                                        <a:latin typeface="Cambria Math" panose="02040503050406030204" pitchFamily="18" charset="0"/>
                                      </a:rPr>
                                      <m:t>→</m:t>
                                    </m:r>
                                    <m:r>
                                      <a:rPr lang="en-US" sz="1400" b="0" i="1" smtClean="0">
                                        <a:latin typeface="Cambria Math" panose="02040503050406030204" pitchFamily="18" charset="0"/>
                                      </a:rPr>
                                      <m:t>𝑖</m:t>
                                    </m:r>
                                    <m:r>
                                      <a:rPr lang="en-US" sz="1400" b="0" i="1" smtClean="0">
                                        <a:latin typeface="Cambria Math" panose="02040503050406030204" pitchFamily="18" charset="0"/>
                                      </a:rPr>
                                      <m:t>,</m:t>
                                    </m:r>
                                    <m:r>
                                      <a:rPr lang="en-US" sz="1400" b="0" i="1" smtClean="0">
                                        <a:latin typeface="Cambria Math" panose="02040503050406030204" pitchFamily="18" charset="0"/>
                                      </a:rPr>
                                      <m:t>𝑠𝑡𝑎𝑡</m:t>
                                    </m:r>
                                    <m:r>
                                      <a:rPr lang="en-US" sz="1400" b="0" i="1" smtClean="0">
                                        <a:latin typeface="Cambria Math" panose="02040503050406030204" pitchFamily="18" charset="0"/>
                                      </a:rPr>
                                      <m:t>.</m:t>
                                    </m:r>
                                  </m:sup>
                                </m:sSubSup>
                              </m:e>
                            </m:acc>
                          </m:e>
                        </m:d>
                        <m:r>
                          <a:rPr lang="en-US" sz="1400" b="0" i="0" smtClean="0">
                            <a:latin typeface="Cambria Math" panose="02040503050406030204" pitchFamily="18" charset="0"/>
                          </a:rPr>
                          <m:t>+</m:t>
                        </m:r>
                        <m:d>
                          <m:dPr>
                            <m:begChr m:val="{"/>
                            <m:endChr m:val="}"/>
                            <m:ctrlPr>
                              <a:rPr lang="en-US" sz="1400" i="1">
                                <a:latin typeface="Cambria Math" panose="02040503050406030204" pitchFamily="18" charset="0"/>
                              </a:rPr>
                            </m:ctrlPr>
                          </m:dPr>
                          <m:e>
                            <m:sSubSup>
                              <m:sSubSupPr>
                                <m:ctrlPr>
                                  <a:rPr lang="en-US" sz="1400" b="0" i="1" smtClean="0">
                                    <a:latin typeface="Cambria Math" panose="02040503050406030204" pitchFamily="18" charset="0"/>
                                  </a:rPr>
                                </m:ctrlPr>
                              </m:sSubSupPr>
                              <m:e>
                                <m:r>
                                  <a:rPr lang="en-US" sz="1400" i="1">
                                    <a:latin typeface="Cambria Math" panose="02040503050406030204" pitchFamily="18" charset="0"/>
                                  </a:rPr>
                                  <m:t>𝒟</m:t>
                                </m:r>
                              </m:e>
                              <m:sub>
                                <m:r>
                                  <a:rPr lang="en-US" sz="1400" b="0" i="1" smtClean="0">
                                    <a:latin typeface="Cambria Math" panose="02040503050406030204" pitchFamily="18" charset="0"/>
                                  </a:rPr>
                                  <m:t>𝛼</m:t>
                                </m:r>
                                <m:r>
                                  <a:rPr lang="en-US" sz="1400" b="0" i="1" smtClean="0">
                                    <a:latin typeface="Cambria Math" panose="02040503050406030204" pitchFamily="18" charset="0"/>
                                  </a:rPr>
                                  <m:t>,1</m:t>
                                </m:r>
                                <m:r>
                                  <a:rPr lang="en-US" sz="1400" i="1">
                                    <a:latin typeface="Cambria Math" panose="02040503050406030204" pitchFamily="18" charset="0"/>
                                  </a:rPr>
                                  <m:t>𝑏</m:t>
                                </m:r>
                              </m:sub>
                              <m:sup>
                                <m:r>
                                  <a:rPr lang="en-US" sz="1400" b="0" i="1" smtClean="0">
                                    <a:latin typeface="Cambria Math" panose="02040503050406030204" pitchFamily="18" charset="0"/>
                                  </a:rPr>
                                  <m:t>𝑖</m:t>
                                </m:r>
                                <m:r>
                                  <a:rPr lang="en-US" sz="1400" b="0" i="1" smtClean="0">
                                    <a:latin typeface="Cambria Math" panose="02040503050406030204" pitchFamily="18" charset="0"/>
                                  </a:rPr>
                                  <m:t>→</m:t>
                                </m:r>
                                <m:r>
                                  <a:rPr lang="en-US" sz="1400" b="0" i="1" smtClean="0">
                                    <a:latin typeface="Cambria Math" panose="02040503050406030204" pitchFamily="18" charset="0"/>
                                  </a:rPr>
                                  <m:t>𝑗</m:t>
                                </m:r>
                              </m:sup>
                            </m:sSubSup>
                            <m:r>
                              <a:rPr lang="en-US" sz="1400" i="1">
                                <a:latin typeface="Cambria Math" panose="02040503050406030204" pitchFamily="18" charset="0"/>
                              </a:rPr>
                              <m:t>,</m:t>
                            </m:r>
                            <m:acc>
                              <m:accPr>
                                <m:chr m:val="̅"/>
                                <m:ctrlPr>
                                  <a:rPr lang="en-US" sz="1400" i="1">
                                    <a:latin typeface="Cambria Math" panose="02040503050406030204" pitchFamily="18" charset="0"/>
                                  </a:rPr>
                                </m:ctrlPr>
                              </m:accPr>
                              <m:e>
                                <m:sSubSup>
                                  <m:sSubSupPr>
                                    <m:ctrlPr>
                                      <a:rPr lang="en-US" sz="1400" b="0" i="1" smtClean="0">
                                        <a:latin typeface="Cambria Math" panose="02040503050406030204" pitchFamily="18" charset="0"/>
                                      </a:rPr>
                                    </m:ctrlPr>
                                  </m:sSubSupPr>
                                  <m:e>
                                    <m:r>
                                      <a:rPr lang="en-US" sz="1400" i="1">
                                        <a:latin typeface="Cambria Math" panose="02040503050406030204" pitchFamily="18" charset="0"/>
                                      </a:rPr>
                                      <m:t>𝒟</m:t>
                                    </m:r>
                                  </m:e>
                                  <m:sub>
                                    <m:r>
                                      <a:rPr lang="en-US" sz="1400" b="0" i="1" smtClean="0">
                                        <a:latin typeface="Cambria Math" panose="02040503050406030204" pitchFamily="18" charset="0"/>
                                      </a:rPr>
                                      <m:t>𝛼</m:t>
                                    </m:r>
                                    <m:r>
                                      <a:rPr lang="en-US" sz="1400" b="0" i="1" smtClean="0">
                                        <a:latin typeface="Cambria Math" panose="02040503050406030204" pitchFamily="18" charset="0"/>
                                      </a:rPr>
                                      <m:t>,1</m:t>
                                    </m:r>
                                    <m:r>
                                      <a:rPr lang="en-US" sz="1400" i="1">
                                        <a:latin typeface="Cambria Math" panose="02040503050406030204" pitchFamily="18" charset="0"/>
                                      </a:rPr>
                                      <m:t>𝑏</m:t>
                                    </m:r>
                                  </m:sub>
                                  <m:sup>
                                    <m:r>
                                      <a:rPr lang="en-US" sz="1400" b="0" i="1" smtClean="0">
                                        <a:latin typeface="Cambria Math" panose="02040503050406030204" pitchFamily="18" charset="0"/>
                                      </a:rPr>
                                      <m:t>𝑖</m:t>
                                    </m:r>
                                    <m:r>
                                      <a:rPr lang="en-US" sz="1400" b="0" i="1" smtClean="0">
                                        <a:latin typeface="Cambria Math" panose="02040503050406030204" pitchFamily="18" charset="0"/>
                                      </a:rPr>
                                      <m:t>→</m:t>
                                    </m:r>
                                    <m:r>
                                      <a:rPr lang="en-US" sz="1400" b="0" i="1" smtClean="0">
                                        <a:latin typeface="Cambria Math" panose="02040503050406030204" pitchFamily="18" charset="0"/>
                                      </a:rPr>
                                      <m:t>𝑗</m:t>
                                    </m:r>
                                    <m:r>
                                      <a:rPr lang="en-US" sz="1400" b="0" i="1" smtClean="0">
                                        <a:latin typeface="Cambria Math" panose="02040503050406030204" pitchFamily="18" charset="0"/>
                                      </a:rPr>
                                      <m:t>,</m:t>
                                    </m:r>
                                    <m:r>
                                      <a:rPr lang="en-US" sz="1400" b="0" i="1" smtClean="0">
                                        <a:latin typeface="Cambria Math" panose="02040503050406030204" pitchFamily="18" charset="0"/>
                                      </a:rPr>
                                      <m:t>𝑠𝑡𝑎𝑡</m:t>
                                    </m:r>
                                    <m:r>
                                      <a:rPr lang="en-US" sz="1400" b="0" i="1" smtClean="0">
                                        <a:latin typeface="Cambria Math" panose="02040503050406030204" pitchFamily="18" charset="0"/>
                                      </a:rPr>
                                      <m:t>.</m:t>
                                    </m:r>
                                  </m:sup>
                                </m:sSubSup>
                              </m:e>
                            </m:acc>
                          </m:e>
                        </m:d>
                        <m:r>
                          <a:rPr lang="en-US" sz="1400" b="0" i="1" smtClean="0">
                            <a:latin typeface="Cambria Math" panose="02040503050406030204" pitchFamily="18" charset="0"/>
                          </a:rPr>
                          <m:t>+</m:t>
                        </m:r>
                        <m:d>
                          <m:dPr>
                            <m:begChr m:val="{"/>
                            <m:endChr m:val="}"/>
                            <m:ctrlPr>
                              <a:rPr lang="en-US" sz="1400" i="1">
                                <a:latin typeface="Cambria Math" panose="02040503050406030204" pitchFamily="18" charset="0"/>
                              </a:rPr>
                            </m:ctrlPr>
                          </m:dPr>
                          <m:e>
                            <m:sSubSup>
                              <m:sSubSupPr>
                                <m:ctrlPr>
                                  <a:rPr lang="en-US" sz="1400" b="0" i="1" smtClean="0">
                                    <a:latin typeface="Cambria Math" panose="02040503050406030204" pitchFamily="18" charset="0"/>
                                  </a:rPr>
                                </m:ctrlPr>
                              </m:sSubSupPr>
                              <m:e>
                                <m:r>
                                  <a:rPr lang="en-US" sz="1400" i="1">
                                    <a:latin typeface="Cambria Math" panose="02040503050406030204" pitchFamily="18" charset="0"/>
                                  </a:rPr>
                                  <m:t>𝒟</m:t>
                                </m:r>
                              </m:e>
                              <m:sub>
                                <m:r>
                                  <a:rPr lang="en-US" sz="1400" b="0" i="1" smtClean="0">
                                    <a:latin typeface="Cambria Math" panose="02040503050406030204" pitchFamily="18" charset="0"/>
                                  </a:rPr>
                                  <m:t>𝛼</m:t>
                                </m:r>
                                <m:r>
                                  <a:rPr lang="en-US" sz="1400" b="0" i="1" smtClean="0">
                                    <a:latin typeface="Cambria Math" panose="02040503050406030204" pitchFamily="18" charset="0"/>
                                  </a:rPr>
                                  <m:t>,2</m:t>
                                </m:r>
                                <m:r>
                                  <a:rPr lang="en-US" sz="1400" i="1">
                                    <a:latin typeface="Cambria Math" panose="02040503050406030204" pitchFamily="18" charset="0"/>
                                  </a:rPr>
                                  <m:t>𝑏</m:t>
                                </m:r>
                              </m:sub>
                              <m:sup>
                                <m:r>
                                  <a:rPr lang="en-US" sz="1400" b="0" i="1" smtClean="0">
                                    <a:latin typeface="Cambria Math" panose="02040503050406030204" pitchFamily="18" charset="0"/>
                                  </a:rPr>
                                  <m:t>𝑖𝑗</m:t>
                                </m:r>
                                <m:r>
                                  <a:rPr lang="en-US" sz="1400" b="0" i="1" smtClean="0">
                                    <a:latin typeface="Cambria Math" panose="02040503050406030204" pitchFamily="18" charset="0"/>
                                  </a:rPr>
                                  <m:t>→</m:t>
                                </m:r>
                                <m:r>
                                  <a:rPr lang="en-US" sz="1400" b="0" i="1" smtClean="0">
                                    <a:latin typeface="Cambria Math" panose="02040503050406030204" pitchFamily="18" charset="0"/>
                                  </a:rPr>
                                  <m:t>𝑖𝑗</m:t>
                                </m:r>
                              </m:sup>
                            </m:sSubSup>
                            <m:r>
                              <a:rPr lang="en-US" sz="1400" i="1">
                                <a:latin typeface="Cambria Math" panose="02040503050406030204" pitchFamily="18" charset="0"/>
                              </a:rPr>
                              <m:t>,</m:t>
                            </m:r>
                            <m:acc>
                              <m:accPr>
                                <m:chr m:val="̅"/>
                                <m:ctrlPr>
                                  <a:rPr lang="en-US" sz="1400" i="1">
                                    <a:latin typeface="Cambria Math" panose="02040503050406030204" pitchFamily="18" charset="0"/>
                                  </a:rPr>
                                </m:ctrlPr>
                              </m:accPr>
                              <m:e>
                                <m:sSubSup>
                                  <m:sSubSupPr>
                                    <m:ctrlPr>
                                      <a:rPr lang="en-US" sz="1400" b="0" i="1" smtClean="0">
                                        <a:latin typeface="Cambria Math" panose="02040503050406030204" pitchFamily="18" charset="0"/>
                                      </a:rPr>
                                    </m:ctrlPr>
                                  </m:sSubSupPr>
                                  <m:e>
                                    <m:r>
                                      <a:rPr lang="en-US" sz="1400" i="1">
                                        <a:latin typeface="Cambria Math" panose="02040503050406030204" pitchFamily="18" charset="0"/>
                                      </a:rPr>
                                      <m:t>𝒟</m:t>
                                    </m:r>
                                  </m:e>
                                  <m:sub>
                                    <m:r>
                                      <a:rPr lang="en-US" sz="1400" b="0" i="1" smtClean="0">
                                        <a:latin typeface="Cambria Math" panose="02040503050406030204" pitchFamily="18" charset="0"/>
                                      </a:rPr>
                                      <m:t>𝛼</m:t>
                                    </m:r>
                                    <m:r>
                                      <a:rPr lang="en-US" sz="1400" b="0" i="1" smtClean="0">
                                        <a:latin typeface="Cambria Math" panose="02040503050406030204" pitchFamily="18" charset="0"/>
                                      </a:rPr>
                                      <m:t>,2</m:t>
                                    </m:r>
                                    <m:r>
                                      <a:rPr lang="en-US" sz="1400" i="1">
                                        <a:latin typeface="Cambria Math" panose="02040503050406030204" pitchFamily="18" charset="0"/>
                                      </a:rPr>
                                      <m:t>𝑏</m:t>
                                    </m:r>
                                  </m:sub>
                                  <m:sup>
                                    <m:r>
                                      <a:rPr lang="en-US" sz="1400" b="0" i="1" smtClean="0">
                                        <a:latin typeface="Cambria Math" panose="02040503050406030204" pitchFamily="18" charset="0"/>
                                      </a:rPr>
                                      <m:t>𝑖𝑗</m:t>
                                    </m:r>
                                    <m:r>
                                      <a:rPr lang="en-US" sz="1400" b="0" i="1" smtClean="0">
                                        <a:latin typeface="Cambria Math" panose="02040503050406030204" pitchFamily="18" charset="0"/>
                                      </a:rPr>
                                      <m:t>→</m:t>
                                    </m:r>
                                    <m:r>
                                      <a:rPr lang="en-US" sz="1400" b="0" i="1" smtClean="0">
                                        <a:latin typeface="Cambria Math" panose="02040503050406030204" pitchFamily="18" charset="0"/>
                                      </a:rPr>
                                      <m:t>𝑖𝑗</m:t>
                                    </m:r>
                                    <m:r>
                                      <a:rPr lang="en-US" sz="1400" b="0" i="1" smtClean="0">
                                        <a:latin typeface="Cambria Math" panose="02040503050406030204" pitchFamily="18" charset="0"/>
                                      </a:rPr>
                                      <m:t>,</m:t>
                                    </m:r>
                                    <m:r>
                                      <a:rPr lang="en-US" sz="1400" b="0" i="1" smtClean="0">
                                        <a:latin typeface="Cambria Math" panose="02040503050406030204" pitchFamily="18" charset="0"/>
                                      </a:rPr>
                                      <m:t>𝑠𝑡𝑎𝑡</m:t>
                                    </m:r>
                                    <m:r>
                                      <a:rPr lang="en-US" sz="1400" b="0" i="1" smtClean="0">
                                        <a:latin typeface="Cambria Math" panose="02040503050406030204" pitchFamily="18" charset="0"/>
                                      </a:rPr>
                                      <m:t>.</m:t>
                                    </m:r>
                                  </m:sup>
                                </m:sSubSup>
                              </m:e>
                            </m:acc>
                          </m:e>
                        </m:d>
                      </m:e>
                    </m:d>
                  </m:oMath>
                </a14:m>
                <a:endParaRPr lang="en-US" sz="1400" dirty="0"/>
              </a:p>
              <a:p>
                <a:pPr lvl="1"/>
                <a:r>
                  <a:rPr lang="en-US" sz="1400" dirty="0"/>
                  <a:t>Particle identities of struck pair, radii, and separation distance are all already available (or are in principle) within this and other consistent schemes</a:t>
                </a:r>
              </a:p>
              <a:p>
                <a:r>
                  <a:rPr lang="en-US" sz="1600" dirty="0"/>
                  <a:t>Table reading and interpolation algorithms have been developed for this model within GENIE</a:t>
                </a:r>
              </a:p>
            </p:txBody>
          </p:sp>
        </mc:Choice>
        <mc:Fallback xmlns="">
          <p:sp>
            <p:nvSpPr>
              <p:cNvPr id="2" name="Content Placeholder 1">
                <a:extLst>
                  <a:ext uri="{FF2B5EF4-FFF2-40B4-BE49-F238E27FC236}">
                    <a16:creationId xmlns:a16="http://schemas.microsoft.com/office/drawing/2014/main" id="{F156F07A-BAC1-4544-A39E-E69E2DCCE748}"/>
                  </a:ext>
                </a:extLst>
              </p:cNvPr>
              <p:cNvSpPr>
                <a:spLocks noGrp="1" noRot="1" noChangeAspect="1" noMove="1" noResize="1" noEditPoints="1" noAdjustHandles="1" noChangeArrowheads="1" noChangeShapeType="1" noTextEdit="1"/>
              </p:cNvSpPr>
              <p:nvPr>
                <p:ph idx="1"/>
              </p:nvPr>
            </p:nvSpPr>
            <p:spPr>
              <a:xfrm>
                <a:off x="61544" y="2575623"/>
                <a:ext cx="6634045" cy="2222781"/>
              </a:xfrm>
              <a:blipFill>
                <a:blip r:embed="rId3"/>
                <a:stretch>
                  <a:fillRect l="-1746" t="-3022" r="-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CA5C7E5B-8F5F-4ACE-B230-05D5F3F6A55D}"/>
                  </a:ext>
                </a:extLst>
              </p:cNvPr>
              <p:cNvSpPr>
                <a:spLocks noGrp="1"/>
              </p:cNvSpPr>
              <p:nvPr>
                <p:ph type="title"/>
              </p:nvPr>
            </p:nvSpPr>
            <p:spPr>
              <a:xfrm>
                <a:off x="228600" y="136062"/>
                <a:ext cx="5652606" cy="320908"/>
              </a:xfrm>
            </p:spPr>
            <p:txBody>
              <a:bodyPr/>
              <a:lstStyle/>
              <a:p>
                <a:r>
                  <a:rPr lang="en-US"/>
                  <a:t>Current QMC STA Outputs for </a:t>
                </a:r>
                <a14:m>
                  <m:oMath xmlns:m="http://schemas.openxmlformats.org/officeDocument/2006/math">
                    <m:r>
                      <a:rPr lang="en-US" b="1" i="1" smtClean="0">
                        <a:latin typeface="Cambria Math" panose="02040503050406030204" pitchFamily="18" charset="0"/>
                      </a:rPr>
                      <m:t>𝒆</m:t>
                    </m:r>
                    <m:sPre>
                      <m:sPrePr>
                        <m:ctrlPr>
                          <a:rPr lang="en-US" i="1">
                            <a:latin typeface="Cambria Math" panose="02040503050406030204" pitchFamily="18" charset="0"/>
                          </a:rPr>
                        </m:ctrlPr>
                      </m:sPrePr>
                      <m:sub>
                        <m:r>
                          <a:rPr lang="en-US" i="1">
                            <a:latin typeface="Cambria Math" panose="02040503050406030204" pitchFamily="18" charset="0"/>
                          </a:rPr>
                          <m:t>𝟐</m:t>
                        </m:r>
                      </m:sub>
                      <m:sup>
                        <m:r>
                          <a:rPr lang="en-US" i="1">
                            <a:latin typeface="Cambria Math" panose="02040503050406030204" pitchFamily="18" charset="0"/>
                          </a:rPr>
                          <m:t>𝟒</m:t>
                        </m:r>
                      </m:sup>
                      <m:e>
                        <m:r>
                          <a:rPr lang="en-US">
                            <a:latin typeface="Cambria Math" panose="02040503050406030204" pitchFamily="18" charset="0"/>
                          </a:rPr>
                          <m:t>𝐇𝐞</m:t>
                        </m:r>
                      </m:e>
                    </m:sPre>
                  </m:oMath>
                </a14:m>
                <a:endParaRPr lang="en-US"/>
              </a:p>
            </p:txBody>
          </p:sp>
        </mc:Choice>
        <mc:Fallback xmlns="">
          <p:sp>
            <p:nvSpPr>
              <p:cNvPr id="3" name="Title 2">
                <a:extLst>
                  <a:ext uri="{FF2B5EF4-FFF2-40B4-BE49-F238E27FC236}">
                    <a16:creationId xmlns:a16="http://schemas.microsoft.com/office/drawing/2014/main" id="{CA5C7E5B-8F5F-4ACE-B230-05D5F3F6A55D}"/>
                  </a:ext>
                </a:extLst>
              </p:cNvPr>
              <p:cNvSpPr>
                <a:spLocks noGrp="1" noRot="1" noChangeAspect="1" noMove="1" noResize="1" noEditPoints="1" noAdjustHandles="1" noChangeArrowheads="1" noChangeShapeType="1" noTextEdit="1"/>
              </p:cNvSpPr>
              <p:nvPr>
                <p:ph type="title"/>
              </p:nvPr>
            </p:nvSpPr>
            <p:spPr>
              <a:xfrm>
                <a:off x="228600" y="136062"/>
                <a:ext cx="5652606" cy="320908"/>
              </a:xfrm>
              <a:blipFill>
                <a:blip r:embed="rId4"/>
                <a:stretch>
                  <a:fillRect l="-3020" t="-32075" b="-52830"/>
                </a:stretch>
              </a:blipFill>
            </p:spPr>
            <p:txBody>
              <a:bodyPr/>
              <a:lstStyle/>
              <a:p>
                <a:r>
                  <a:rPr lang="en-US">
                    <a:noFill/>
                  </a:rPr>
                  <a:t> </a:t>
                </a:r>
              </a:p>
            </p:txBody>
          </p:sp>
        </mc:Fallback>
      </mc:AlternateContent>
      <p:pic>
        <p:nvPicPr>
          <p:cNvPr id="5" name="Picture 4" descr="A screenshot of a cell phone&#10;&#10;Description automatically generated">
            <a:extLst>
              <a:ext uri="{FF2B5EF4-FFF2-40B4-BE49-F238E27FC236}">
                <a16:creationId xmlns:a16="http://schemas.microsoft.com/office/drawing/2014/main" id="{29C88239-9A13-4A78-B46F-6F50B2551825}"/>
              </a:ext>
            </a:extLst>
          </p:cNvPr>
          <p:cNvPicPr>
            <a:picLocks noChangeAspect="1"/>
          </p:cNvPicPr>
          <p:nvPr/>
        </p:nvPicPr>
        <p:blipFill>
          <a:blip r:embed="rId5">
            <a:extLst>
              <a:ext uri="{BEBA8EAE-BF5A-486C-A8C5-ECC9F3942E4B}">
                <a14:imgProps xmlns:a14="http://schemas.microsoft.com/office/drawing/2010/main">
                  <a14:imgLayer r:embed="rId6">
                    <a14:imgEffect>
                      <a14:saturation sat="15000"/>
                    </a14:imgEffect>
                    <a14:imgEffect>
                      <a14:brightnessContrast contrast="77000"/>
                    </a14:imgEffect>
                  </a14:imgLayer>
                </a14:imgProps>
              </a:ext>
            </a:extLst>
          </a:blip>
          <a:stretch>
            <a:fillRect/>
          </a:stretch>
        </p:blipFill>
        <p:spPr>
          <a:xfrm>
            <a:off x="222250" y="478168"/>
            <a:ext cx="5433708" cy="2103511"/>
          </a:xfrm>
          <a:prstGeom prst="rect">
            <a:avLst/>
          </a:prstGeom>
        </p:spPr>
      </p:pic>
      <p:pic>
        <p:nvPicPr>
          <p:cNvPr id="6" name="Picture 5">
            <a:extLst>
              <a:ext uri="{FF2B5EF4-FFF2-40B4-BE49-F238E27FC236}">
                <a16:creationId xmlns:a16="http://schemas.microsoft.com/office/drawing/2014/main" id="{1B8E1DDE-598A-4B3A-B115-37A3467022EA}"/>
              </a:ext>
            </a:extLst>
          </p:cNvPr>
          <p:cNvPicPr>
            <a:picLocks noChangeAspect="1"/>
          </p:cNvPicPr>
          <p:nvPr/>
        </p:nvPicPr>
        <p:blipFill>
          <a:blip r:embed="rId7"/>
          <a:stretch>
            <a:fillRect/>
          </a:stretch>
        </p:blipFill>
        <p:spPr>
          <a:xfrm>
            <a:off x="5816664" y="62118"/>
            <a:ext cx="3180023" cy="2433748"/>
          </a:xfrm>
          <a:prstGeom prst="rect">
            <a:avLst/>
          </a:prstGeom>
        </p:spPr>
      </p:pic>
      <p:sp>
        <p:nvSpPr>
          <p:cNvPr id="13" name="TextBox 12">
            <a:extLst>
              <a:ext uri="{FF2B5EF4-FFF2-40B4-BE49-F238E27FC236}">
                <a16:creationId xmlns:a16="http://schemas.microsoft.com/office/drawing/2014/main" id="{A98B4BA3-08C3-494B-80C7-18334CA318F7}"/>
              </a:ext>
            </a:extLst>
          </p:cNvPr>
          <p:cNvSpPr txBox="1"/>
          <p:nvPr/>
        </p:nvSpPr>
        <p:spPr>
          <a:xfrm rot="1887535">
            <a:off x="7796101" y="1489721"/>
            <a:ext cx="1156080" cy="307777"/>
          </a:xfrm>
          <a:prstGeom prst="rect">
            <a:avLst/>
          </a:prstGeom>
          <a:noFill/>
        </p:spPr>
        <p:txBody>
          <a:bodyPr wrap="square" rtlCol="0">
            <a:spAutoFit/>
          </a:bodyPr>
          <a:lstStyle/>
          <a:p>
            <a:pPr algn="ctr"/>
            <a:r>
              <a:rPr lang="en-US" sz="1400"/>
              <a:t>Preliminary</a:t>
            </a:r>
          </a:p>
        </p:txBody>
      </p:sp>
      <p:sp>
        <p:nvSpPr>
          <p:cNvPr id="14" name="Date Placeholder 3">
            <a:extLst>
              <a:ext uri="{FF2B5EF4-FFF2-40B4-BE49-F238E27FC236}">
                <a16:creationId xmlns:a16="http://schemas.microsoft.com/office/drawing/2014/main" id="{9F8FE315-4889-4A08-9FD1-5420C409F2E4}"/>
              </a:ext>
            </a:extLst>
          </p:cNvPr>
          <p:cNvSpPr>
            <a:spLocks noGrp="1"/>
          </p:cNvSpPr>
          <p:nvPr>
            <p:ph type="dt" sz="half" idx="2"/>
          </p:nvPr>
        </p:nvSpPr>
        <p:spPr>
          <a:xfrm>
            <a:off x="736827" y="4878161"/>
            <a:ext cx="675368" cy="180975"/>
          </a:xfrm>
        </p:spPr>
        <p:txBody>
          <a:bodyPr/>
          <a:lstStyle/>
          <a:p>
            <a:pPr>
              <a:defRPr/>
            </a:pPr>
            <a:r>
              <a:rPr lang="en-US"/>
              <a:t>July 20th, 2020</a:t>
            </a:r>
          </a:p>
        </p:txBody>
      </p:sp>
      <p:sp>
        <p:nvSpPr>
          <p:cNvPr id="15" name="Footer Placeholder 4">
            <a:extLst>
              <a:ext uri="{FF2B5EF4-FFF2-40B4-BE49-F238E27FC236}">
                <a16:creationId xmlns:a16="http://schemas.microsoft.com/office/drawing/2014/main" id="{35640CF8-5DAE-43AF-8353-DE8CC5198A13}"/>
              </a:ext>
            </a:extLst>
          </p:cNvPr>
          <p:cNvSpPr>
            <a:spLocks noGrp="1"/>
          </p:cNvSpPr>
          <p:nvPr>
            <p:ph type="ftr" sz="quarter" idx="3"/>
          </p:nvPr>
        </p:nvSpPr>
        <p:spPr>
          <a:xfrm>
            <a:off x="1530603" y="4878161"/>
            <a:ext cx="6262118" cy="182155"/>
          </a:xfrm>
        </p:spPr>
        <p:txBody>
          <a:bodyPr/>
          <a:lstStyle/>
          <a:p>
            <a:r>
              <a:rPr lang="fr-FR"/>
              <a:t>J. L. Barrow | Fermilab New Perspectives: QMC-STA GENIE Implementation</a:t>
            </a:r>
            <a:endParaRPr lang="en-US"/>
          </a:p>
        </p:txBody>
      </p:sp>
      <p:sp>
        <p:nvSpPr>
          <p:cNvPr id="16" name="Slide Number Placeholder 5">
            <a:extLst>
              <a:ext uri="{FF2B5EF4-FFF2-40B4-BE49-F238E27FC236}">
                <a16:creationId xmlns:a16="http://schemas.microsoft.com/office/drawing/2014/main" id="{44677056-8A42-4FD7-938C-A340B47D53C7}"/>
              </a:ext>
            </a:extLst>
          </p:cNvPr>
          <p:cNvSpPr>
            <a:spLocks noGrp="1"/>
          </p:cNvSpPr>
          <p:nvPr>
            <p:ph type="sldNum" sz="quarter" idx="4"/>
          </p:nvPr>
        </p:nvSpPr>
        <p:spPr>
          <a:xfrm>
            <a:off x="222250" y="4878161"/>
            <a:ext cx="414338" cy="177964"/>
          </a:xfrm>
        </p:spPr>
        <p:txBody>
          <a:bodyPr/>
          <a:lstStyle/>
          <a:p>
            <a:pPr>
              <a:defRPr/>
            </a:pPr>
            <a:fld id="{148C009B-CB69-E04A-B9B3-34B26D69E9CF}" type="slidenum">
              <a:rPr lang="en-US" smtClean="0"/>
              <a:pPr>
                <a:defRPr/>
              </a:pPr>
              <a:t>4</a:t>
            </a:fld>
            <a:endParaRPr lang="en-US"/>
          </a:p>
        </p:txBody>
      </p:sp>
      <p:pic>
        <p:nvPicPr>
          <p:cNvPr id="7" name="Picture 6">
            <a:extLst>
              <a:ext uri="{FF2B5EF4-FFF2-40B4-BE49-F238E27FC236}">
                <a16:creationId xmlns:a16="http://schemas.microsoft.com/office/drawing/2014/main" id="{2668F6DE-37E7-4006-A27A-58EA146DF681}"/>
              </a:ext>
            </a:extLst>
          </p:cNvPr>
          <p:cNvPicPr>
            <a:picLocks noChangeAspect="1"/>
          </p:cNvPicPr>
          <p:nvPr/>
        </p:nvPicPr>
        <p:blipFill>
          <a:blip r:embed="rId8"/>
          <a:stretch>
            <a:fillRect/>
          </a:stretch>
        </p:blipFill>
        <p:spPr>
          <a:xfrm>
            <a:off x="147314" y="11147"/>
            <a:ext cx="8849374" cy="4619490"/>
          </a:xfrm>
          <a:prstGeom prst="rect">
            <a:avLst/>
          </a:prstGeom>
        </p:spPr>
      </p:pic>
    </p:spTree>
    <p:extLst>
      <p:ext uri="{BB962C8B-B14F-4D97-AF65-F5344CB8AC3E}">
        <p14:creationId xmlns:p14="http://schemas.microsoft.com/office/powerpoint/2010/main" val="3560784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7"/>
                                        </p:tgtEl>
                                        <p:attrNameLst>
                                          <p:attrName>ppt_x</p:attrName>
                                        </p:attrNameLst>
                                      </p:cBhvr>
                                      <p:tavLst>
                                        <p:tav tm="0">
                                          <p:val>
                                            <p:strVal val="ppt_x"/>
                                          </p:val>
                                        </p:tav>
                                        <p:tav tm="100000">
                                          <p:val>
                                            <p:strVal val="ppt_x"/>
                                          </p:val>
                                        </p:tav>
                                      </p:tavLst>
                                    </p:anim>
                                    <p:anim calcmode="lin" valueType="num">
                                      <p:cBhvr additive="base">
                                        <p:cTn id="30" dur="500"/>
                                        <p:tgtEl>
                                          <p:spTgt spid="7"/>
                                        </p:tgtEl>
                                        <p:attrNameLst>
                                          <p:attrName>ppt_y</p:attrName>
                                        </p:attrNameLst>
                                      </p:cBhvr>
                                      <p:tavLst>
                                        <p:tav tm="0">
                                          <p:val>
                                            <p:strVal val="ppt_y"/>
                                          </p:val>
                                        </p:tav>
                                        <p:tav tm="100000">
                                          <p:val>
                                            <p:strVal val="1+ppt_h/2"/>
                                          </p:val>
                                        </p:tav>
                                      </p:tavLst>
                                    </p:anim>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close up of a map&#10;&#10;Description generated with very high confidence">
            <a:extLst>
              <a:ext uri="{FF2B5EF4-FFF2-40B4-BE49-F238E27FC236}">
                <a16:creationId xmlns:a16="http://schemas.microsoft.com/office/drawing/2014/main" id="{A8632B6D-78D4-427F-A250-AD06F2BE5A43}"/>
              </a:ext>
            </a:extLst>
          </p:cNvPr>
          <p:cNvPicPr>
            <a:picLocks noGrp="1" noChangeAspect="1"/>
          </p:cNvPicPr>
          <p:nvPr>
            <p:ph idx="1"/>
          </p:nvPr>
        </p:nvPicPr>
        <p:blipFill>
          <a:blip r:embed="rId2"/>
          <a:stretch>
            <a:fillRect/>
          </a:stretch>
        </p:blipFill>
        <p:spPr>
          <a:xfrm>
            <a:off x="5575869" y="1883606"/>
            <a:ext cx="3203107" cy="2446126"/>
          </a:xfrm>
          <a:prstGeom prst="rect">
            <a:avLst/>
          </a:prstGeom>
        </p:spPr>
      </p:pic>
      <p:sp>
        <p:nvSpPr>
          <p:cNvPr id="3" name="Title 2">
            <a:extLst>
              <a:ext uri="{FF2B5EF4-FFF2-40B4-BE49-F238E27FC236}">
                <a16:creationId xmlns:a16="http://schemas.microsoft.com/office/drawing/2014/main" id="{BF72A952-B028-42B4-9A8D-8309141BE1E5}"/>
              </a:ext>
            </a:extLst>
          </p:cNvPr>
          <p:cNvSpPr>
            <a:spLocks noGrp="1"/>
          </p:cNvSpPr>
          <p:nvPr>
            <p:ph type="title"/>
          </p:nvPr>
        </p:nvSpPr>
        <p:spPr>
          <a:xfrm>
            <a:off x="228600" y="8704"/>
            <a:ext cx="8686800" cy="320908"/>
          </a:xfrm>
        </p:spPr>
        <p:txBody>
          <a:bodyPr/>
          <a:lstStyle/>
          <a:p>
            <a:r>
              <a:rPr lang="en-US" dirty="0"/>
              <a:t>Leptonic cross section modeling: </a:t>
            </a:r>
            <a:r>
              <a:rPr lang="en-US" dirty="0" err="1">
                <a:latin typeface="Courier New" panose="02070309020205020404" pitchFamily="49" charset="0"/>
                <a:cs typeface="Courier New" panose="02070309020205020404" pitchFamily="49" charset="0"/>
              </a:rPr>
              <a:t>HadronTensor</a:t>
            </a:r>
            <a:r>
              <a:rPr lang="en-US" dirty="0"/>
              <a:t> framework</a:t>
            </a:r>
          </a:p>
        </p:txBody>
      </p:sp>
      <p:sp>
        <p:nvSpPr>
          <p:cNvPr id="4" name="Date Placeholder 3">
            <a:extLst>
              <a:ext uri="{FF2B5EF4-FFF2-40B4-BE49-F238E27FC236}">
                <a16:creationId xmlns:a16="http://schemas.microsoft.com/office/drawing/2014/main" id="{3D27FE66-E462-490E-847E-C3DD87728CF2}"/>
              </a:ext>
            </a:extLst>
          </p:cNvPr>
          <p:cNvSpPr>
            <a:spLocks noGrp="1"/>
          </p:cNvSpPr>
          <p:nvPr>
            <p:ph type="dt" sz="half" idx="2"/>
          </p:nvPr>
        </p:nvSpPr>
        <p:spPr/>
        <p:txBody>
          <a:bodyPr/>
          <a:lstStyle/>
          <a:p>
            <a:pPr>
              <a:defRPr/>
            </a:pPr>
            <a:r>
              <a:rPr lang="en-US"/>
              <a:t>July 20th, 2020</a:t>
            </a:r>
          </a:p>
        </p:txBody>
      </p:sp>
      <p:sp>
        <p:nvSpPr>
          <p:cNvPr id="5" name="Footer Placeholder 4">
            <a:extLst>
              <a:ext uri="{FF2B5EF4-FFF2-40B4-BE49-F238E27FC236}">
                <a16:creationId xmlns:a16="http://schemas.microsoft.com/office/drawing/2014/main" id="{DDDDAAC3-C2DC-44D3-81A2-6E83BD8B046D}"/>
              </a:ext>
            </a:extLst>
          </p:cNvPr>
          <p:cNvSpPr>
            <a:spLocks noGrp="1"/>
          </p:cNvSpPr>
          <p:nvPr>
            <p:ph type="ftr" sz="quarter" idx="3"/>
          </p:nvPr>
        </p:nvSpPr>
        <p:spPr/>
        <p:txBody>
          <a:bodyPr/>
          <a:lstStyle/>
          <a:p>
            <a:pPr>
              <a:defRPr/>
            </a:pPr>
            <a:r>
              <a:rPr lang="fr-FR"/>
              <a:t>J. L. Barrow | Fermilab New Perspectives: QMC-STA GENIE Implementation</a:t>
            </a:r>
            <a:endParaRPr lang="en-US" b="1"/>
          </a:p>
        </p:txBody>
      </p:sp>
      <p:sp>
        <p:nvSpPr>
          <p:cNvPr id="6" name="Slide Number Placeholder 5">
            <a:extLst>
              <a:ext uri="{FF2B5EF4-FFF2-40B4-BE49-F238E27FC236}">
                <a16:creationId xmlns:a16="http://schemas.microsoft.com/office/drawing/2014/main" id="{40760CAA-C2DC-467A-BD47-D901054CB3C9}"/>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a:p>
        </p:txBody>
      </p:sp>
      <p:sp>
        <p:nvSpPr>
          <p:cNvPr id="10" name="Content Placeholder 1">
            <a:extLst>
              <a:ext uri="{FF2B5EF4-FFF2-40B4-BE49-F238E27FC236}">
                <a16:creationId xmlns:a16="http://schemas.microsoft.com/office/drawing/2014/main" id="{0F959ECE-92D4-4C24-AB80-690B66721551}"/>
              </a:ext>
            </a:extLst>
          </p:cNvPr>
          <p:cNvSpPr txBox="1">
            <a:spLocks/>
          </p:cNvSpPr>
          <p:nvPr/>
        </p:nvSpPr>
        <p:spPr>
          <a:xfrm>
            <a:off x="228603" y="777931"/>
            <a:ext cx="8672513" cy="3794522"/>
          </a:xfrm>
          <a:prstGeom prst="rect">
            <a:avLst/>
          </a:prstGeom>
        </p:spPr>
        <p:txBody>
          <a:bodyPr lIns="0" tIns="0" rIns="0" bIns="0" anchor="t"/>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9870" indent="-229870"/>
            <a:endParaRPr lang="en-US"/>
          </a:p>
        </p:txBody>
      </p:sp>
      <p:sp>
        <p:nvSpPr>
          <p:cNvPr id="11" name="TextBox 10">
            <a:extLst>
              <a:ext uri="{FF2B5EF4-FFF2-40B4-BE49-F238E27FC236}">
                <a16:creationId xmlns:a16="http://schemas.microsoft.com/office/drawing/2014/main" id="{E0219463-C2B9-488F-89F2-5069CEE23DC5}"/>
              </a:ext>
            </a:extLst>
          </p:cNvPr>
          <p:cNvSpPr txBox="1"/>
          <p:nvPr/>
        </p:nvSpPr>
        <p:spPr>
          <a:xfrm>
            <a:off x="6013279" y="4332642"/>
            <a:ext cx="260933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alibri"/>
                <a:hlinkClick r:id="rId3"/>
              </a:rPr>
              <a:t>SuSAv2 implementation note</a:t>
            </a:r>
            <a:endParaRPr lang="en-US" sz="1800"/>
          </a:p>
        </p:txBody>
      </p:sp>
      <mc:AlternateContent xmlns:mc="http://schemas.openxmlformats.org/markup-compatibility/2006" xmlns:a14="http://schemas.microsoft.com/office/drawing/2010/main">
        <mc:Choice Requires="a14">
          <p:sp>
            <p:nvSpPr>
              <p:cNvPr id="2" name="Content Placeholder 7">
                <a:extLst>
                  <a:ext uri="{FF2B5EF4-FFF2-40B4-BE49-F238E27FC236}">
                    <a16:creationId xmlns:a16="http://schemas.microsoft.com/office/drawing/2014/main" id="{8C6A1B05-562E-473A-8EE7-D6999DC8F746}"/>
                  </a:ext>
                </a:extLst>
              </p:cNvPr>
              <p:cNvSpPr txBox="1">
                <a:spLocks/>
              </p:cNvSpPr>
              <p:nvPr/>
            </p:nvSpPr>
            <p:spPr>
              <a:xfrm>
                <a:off x="65808" y="300281"/>
                <a:ext cx="5470093" cy="3970693"/>
              </a:xfrm>
              <a:prstGeom prst="rect">
                <a:avLst/>
              </a:prstGeom>
            </p:spPr>
            <p:txBody>
              <a:bodyPr lIns="0" tIns="0" rIns="0" bIns="0" anchor="t"/>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9870" indent="-229870"/>
                <a:r>
                  <a:rPr lang="en-US" dirty="0">
                    <a:solidFill>
                      <a:schemeClr val="accent6">
                        <a:lumMod val="50000"/>
                      </a:schemeClr>
                    </a:solidFill>
                  </a:rPr>
                  <a:t>Use a very general form to provide differential prediction for lepton kinematics</a:t>
                </a:r>
              </a:p>
              <a:p>
                <a:pPr marL="512445" lvl="1" indent="-229870"/>
                <a:r>
                  <a:rPr lang="en-US" dirty="0">
                    <a:solidFill>
                      <a:schemeClr val="accent6">
                        <a:lumMod val="50000"/>
                      </a:schemeClr>
                    </a:solidFill>
                    <a:ea typeface="ＭＳ Ｐゴシック"/>
                    <a:cs typeface="Helvetica"/>
                  </a:rPr>
                  <a:t>Hadronic tensor pre-calculated and tabulated for efficient evaluation in </a:t>
                </a:r>
                <a:r>
                  <a:rPr lang="en-US" dirty="0">
                    <a:solidFill>
                      <a:schemeClr val="accent6">
                        <a:lumMod val="50000"/>
                      </a:schemeClr>
                    </a:solidFill>
                    <a:latin typeface="Courier New" panose="02070309020205020404" pitchFamily="49" charset="0"/>
                    <a:ea typeface="ＭＳ Ｐゴシック"/>
                    <a:cs typeface="Courier New" panose="02070309020205020404" pitchFamily="49" charset="0"/>
                  </a:rPr>
                  <a:t>GENIE</a:t>
                </a:r>
              </a:p>
              <a:p>
                <a:pPr marL="512445" lvl="1" indent="-229870"/>
                <a:r>
                  <a:rPr lang="en-US" dirty="0">
                    <a:solidFill>
                      <a:schemeClr val="accent6">
                        <a:lumMod val="50000"/>
                      </a:schemeClr>
                    </a:solidFill>
                    <a:ea typeface="ＭＳ Ｐゴシック"/>
                    <a:cs typeface="Helvetica"/>
                  </a:rPr>
                  <a:t>Elements expressed as a function of</a:t>
                </a:r>
              </a:p>
              <a:p>
                <a:pPr marL="282575" lvl="1" indent="0">
                  <a:buNone/>
                </a:pP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ea typeface="ＭＳ Ｐゴシック"/>
                          <a:cs typeface="Helvetica"/>
                        </a:rPr>
                        <m:t>𝜔</m:t>
                      </m:r>
                      <m:r>
                        <a:rPr lang="en-US" sz="2000" b="0" i="1" smtClean="0">
                          <a:solidFill>
                            <a:schemeClr val="accent6">
                              <a:lumMod val="50000"/>
                            </a:schemeClr>
                          </a:solidFill>
                          <a:latin typeface="Cambria Math" panose="02040503050406030204" pitchFamily="18" charset="0"/>
                          <a:ea typeface="ＭＳ Ｐゴシック"/>
                          <a:cs typeface="Helvetica"/>
                        </a:rPr>
                        <m:t>=</m:t>
                      </m:r>
                      <m:sSub>
                        <m:sSubPr>
                          <m:ctrlPr>
                            <a:rPr lang="en-US" sz="2000" b="0" i="1" smtClean="0">
                              <a:solidFill>
                                <a:schemeClr val="accent6">
                                  <a:lumMod val="50000"/>
                                </a:schemeClr>
                              </a:solidFill>
                              <a:latin typeface="Cambria Math" panose="02040503050406030204" pitchFamily="18" charset="0"/>
                              <a:ea typeface="ＭＳ Ｐゴシック"/>
                              <a:cs typeface="Helvetica"/>
                            </a:rPr>
                          </m:ctrlPr>
                        </m:sSubPr>
                        <m:e>
                          <m:r>
                            <a:rPr lang="en-US" sz="2000" b="0" i="1" smtClean="0">
                              <a:solidFill>
                                <a:schemeClr val="accent6">
                                  <a:lumMod val="50000"/>
                                </a:schemeClr>
                              </a:solidFill>
                              <a:latin typeface="Cambria Math" panose="02040503050406030204" pitchFamily="18" charset="0"/>
                              <a:ea typeface="ＭＳ Ｐゴシック"/>
                              <a:cs typeface="Helvetica"/>
                            </a:rPr>
                            <m:t>𝐸</m:t>
                          </m:r>
                        </m:e>
                        <m:sub>
                          <m:r>
                            <a:rPr lang="en-US" sz="2000" b="0" i="1" smtClean="0">
                              <a:solidFill>
                                <a:schemeClr val="accent6">
                                  <a:lumMod val="50000"/>
                                </a:schemeClr>
                              </a:solidFill>
                              <a:latin typeface="Cambria Math" panose="02040503050406030204" pitchFamily="18" charset="0"/>
                              <a:ea typeface="ＭＳ Ｐゴシック"/>
                              <a:cs typeface="Helvetica"/>
                            </a:rPr>
                            <m:t>ℓ</m:t>
                          </m:r>
                        </m:sub>
                      </m:sSub>
                      <m:r>
                        <a:rPr lang="en-US" sz="2000" b="0" i="1" smtClean="0">
                          <a:solidFill>
                            <a:schemeClr val="accent6">
                              <a:lumMod val="50000"/>
                            </a:schemeClr>
                          </a:solidFill>
                          <a:latin typeface="Cambria Math" panose="02040503050406030204" pitchFamily="18" charset="0"/>
                          <a:ea typeface="ＭＳ Ｐゴシック"/>
                          <a:cs typeface="Helvetica"/>
                        </a:rPr>
                        <m:t>−</m:t>
                      </m:r>
                      <m:sSub>
                        <m:sSubPr>
                          <m:ctrlPr>
                            <a:rPr lang="en-US" sz="2000" b="0" i="1" smtClean="0">
                              <a:solidFill>
                                <a:schemeClr val="accent6">
                                  <a:lumMod val="50000"/>
                                </a:schemeClr>
                              </a:solidFill>
                              <a:latin typeface="Cambria Math" panose="02040503050406030204" pitchFamily="18" charset="0"/>
                              <a:ea typeface="ＭＳ Ｐゴシック"/>
                              <a:cs typeface="Helvetica"/>
                            </a:rPr>
                          </m:ctrlPr>
                        </m:sSubPr>
                        <m:e>
                          <m:r>
                            <a:rPr lang="en-US" sz="2000" b="0" i="1" smtClean="0">
                              <a:solidFill>
                                <a:schemeClr val="accent6">
                                  <a:lumMod val="50000"/>
                                </a:schemeClr>
                              </a:solidFill>
                              <a:latin typeface="Cambria Math" panose="02040503050406030204" pitchFamily="18" charset="0"/>
                              <a:ea typeface="ＭＳ Ｐゴシック"/>
                              <a:cs typeface="Helvetica"/>
                            </a:rPr>
                            <m:t>𝐸</m:t>
                          </m:r>
                        </m:e>
                        <m:sub>
                          <m:sSup>
                            <m:sSupPr>
                              <m:ctrlPr>
                                <a:rPr lang="en-US" sz="2000" b="0" i="1" smtClean="0">
                                  <a:solidFill>
                                    <a:schemeClr val="accent6">
                                      <a:lumMod val="50000"/>
                                    </a:schemeClr>
                                  </a:solidFill>
                                  <a:latin typeface="Cambria Math" panose="02040503050406030204" pitchFamily="18" charset="0"/>
                                  <a:ea typeface="ＭＳ Ｐゴシック"/>
                                  <a:cs typeface="Helvetica"/>
                                </a:rPr>
                              </m:ctrlPr>
                            </m:sSupPr>
                            <m:e>
                              <m:r>
                                <a:rPr lang="en-US" sz="2000" b="0" i="1" smtClean="0">
                                  <a:solidFill>
                                    <a:schemeClr val="accent6">
                                      <a:lumMod val="50000"/>
                                    </a:schemeClr>
                                  </a:solidFill>
                                  <a:latin typeface="Cambria Math" panose="02040503050406030204" pitchFamily="18" charset="0"/>
                                  <a:ea typeface="ＭＳ Ｐゴシック"/>
                                  <a:cs typeface="Helvetica"/>
                                </a:rPr>
                                <m:t>ℓ</m:t>
                              </m:r>
                            </m:e>
                            <m:sup>
                              <m:r>
                                <a:rPr lang="en-US" sz="2000" b="0" i="1" smtClean="0">
                                  <a:solidFill>
                                    <a:schemeClr val="accent6">
                                      <a:lumMod val="50000"/>
                                    </a:schemeClr>
                                  </a:solidFill>
                                  <a:latin typeface="Cambria Math" panose="02040503050406030204" pitchFamily="18" charset="0"/>
                                  <a:ea typeface="ＭＳ Ｐゴシック"/>
                                  <a:cs typeface="Helvetica"/>
                                </a:rPr>
                                <m:t>′</m:t>
                              </m:r>
                            </m:sup>
                          </m:sSup>
                        </m:sub>
                      </m:sSub>
                    </m:oMath>
                  </m:oMathPara>
                </a14:m>
                <a:endParaRPr lang="en-US" sz="2000" dirty="0">
                  <a:solidFill>
                    <a:schemeClr val="accent6">
                      <a:lumMod val="50000"/>
                    </a:schemeClr>
                  </a:solidFill>
                  <a:ea typeface="ＭＳ Ｐゴシック"/>
                  <a:cs typeface="Helvetica"/>
                </a:endParaRPr>
              </a:p>
              <a:p>
                <a:pPr marL="282575" lvl="1" indent="0">
                  <a:buNone/>
                </a:pP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ea typeface="ＭＳ Ｐゴシック"/>
                          <a:cs typeface="Helvetica"/>
                        </a:rPr>
                        <m:t>𝑞</m:t>
                      </m:r>
                      <m:r>
                        <a:rPr lang="en-US" sz="2000" b="0" i="1" smtClean="0">
                          <a:solidFill>
                            <a:schemeClr val="accent6">
                              <a:lumMod val="50000"/>
                            </a:schemeClr>
                          </a:solidFill>
                          <a:latin typeface="Cambria Math" panose="02040503050406030204" pitchFamily="18" charset="0"/>
                          <a:ea typeface="ＭＳ Ｐゴシック"/>
                          <a:cs typeface="Helvetica"/>
                        </a:rPr>
                        <m:t>=</m:t>
                      </m:r>
                      <m:d>
                        <m:dPr>
                          <m:begChr m:val="|"/>
                          <m:endChr m:val="|"/>
                          <m:ctrlPr>
                            <a:rPr lang="en-US" sz="2000" b="0" i="1" smtClean="0">
                              <a:solidFill>
                                <a:schemeClr val="accent6">
                                  <a:lumMod val="50000"/>
                                </a:schemeClr>
                              </a:solidFill>
                              <a:latin typeface="Cambria Math" panose="02040503050406030204" pitchFamily="18" charset="0"/>
                              <a:ea typeface="ＭＳ Ｐゴシック"/>
                              <a:cs typeface="Helvetica"/>
                            </a:rPr>
                          </m:ctrlPr>
                        </m:dPr>
                        <m:e>
                          <m:sSub>
                            <m:sSubPr>
                              <m:ctrlPr>
                                <a:rPr lang="en-US" sz="2000" b="0" i="1" smtClean="0">
                                  <a:solidFill>
                                    <a:schemeClr val="accent6">
                                      <a:lumMod val="50000"/>
                                    </a:schemeClr>
                                  </a:solidFill>
                                  <a:latin typeface="Cambria Math" panose="02040503050406030204" pitchFamily="18" charset="0"/>
                                  <a:ea typeface="ＭＳ Ｐゴシック"/>
                                  <a:cs typeface="Helvetica"/>
                                </a:rPr>
                              </m:ctrlPr>
                            </m:sSubPr>
                            <m:e>
                              <m:r>
                                <a:rPr lang="en-US" sz="2000" b="1" i="1" smtClean="0">
                                  <a:solidFill>
                                    <a:schemeClr val="accent6">
                                      <a:lumMod val="50000"/>
                                    </a:schemeClr>
                                  </a:solidFill>
                                  <a:latin typeface="Cambria Math" panose="02040503050406030204" pitchFamily="18" charset="0"/>
                                  <a:ea typeface="ＭＳ Ｐゴシック"/>
                                  <a:cs typeface="Helvetica"/>
                                </a:rPr>
                                <m:t>𝒑</m:t>
                              </m:r>
                            </m:e>
                            <m:sub>
                              <m:r>
                                <a:rPr lang="en-US" sz="2000" b="0" i="1" smtClean="0">
                                  <a:solidFill>
                                    <a:schemeClr val="accent6">
                                      <a:lumMod val="50000"/>
                                    </a:schemeClr>
                                  </a:solidFill>
                                  <a:latin typeface="Cambria Math" panose="02040503050406030204" pitchFamily="18" charset="0"/>
                                  <a:ea typeface="ＭＳ Ｐゴシック"/>
                                  <a:cs typeface="Helvetica"/>
                                </a:rPr>
                                <m:t>ℓ</m:t>
                              </m:r>
                            </m:sub>
                          </m:sSub>
                          <m:r>
                            <a:rPr lang="en-US" sz="2000" b="0" i="1" smtClean="0">
                              <a:solidFill>
                                <a:schemeClr val="accent6">
                                  <a:lumMod val="50000"/>
                                </a:schemeClr>
                              </a:solidFill>
                              <a:latin typeface="Cambria Math" panose="02040503050406030204" pitchFamily="18" charset="0"/>
                              <a:ea typeface="ＭＳ Ｐゴシック"/>
                              <a:cs typeface="Helvetica"/>
                            </a:rPr>
                            <m:t>−</m:t>
                          </m:r>
                          <m:sSub>
                            <m:sSubPr>
                              <m:ctrlPr>
                                <a:rPr lang="en-US" sz="2000" b="0" i="1" smtClean="0">
                                  <a:solidFill>
                                    <a:schemeClr val="accent6">
                                      <a:lumMod val="50000"/>
                                    </a:schemeClr>
                                  </a:solidFill>
                                  <a:latin typeface="Cambria Math" panose="02040503050406030204" pitchFamily="18" charset="0"/>
                                  <a:ea typeface="ＭＳ Ｐゴシック"/>
                                  <a:cs typeface="Helvetica"/>
                                </a:rPr>
                              </m:ctrlPr>
                            </m:sSubPr>
                            <m:e>
                              <m:r>
                                <a:rPr lang="en-US" sz="2000" b="1" i="1" smtClean="0">
                                  <a:solidFill>
                                    <a:schemeClr val="accent6">
                                      <a:lumMod val="50000"/>
                                    </a:schemeClr>
                                  </a:solidFill>
                                  <a:latin typeface="Cambria Math" panose="02040503050406030204" pitchFamily="18" charset="0"/>
                                  <a:ea typeface="ＭＳ Ｐゴシック"/>
                                  <a:cs typeface="Helvetica"/>
                                </a:rPr>
                                <m:t>𝒑</m:t>
                              </m:r>
                            </m:e>
                            <m:sub>
                              <m:sSup>
                                <m:sSupPr>
                                  <m:ctrlPr>
                                    <a:rPr lang="en-US" sz="2000" b="0" i="1" smtClean="0">
                                      <a:solidFill>
                                        <a:schemeClr val="accent6">
                                          <a:lumMod val="50000"/>
                                        </a:schemeClr>
                                      </a:solidFill>
                                      <a:latin typeface="Cambria Math" panose="02040503050406030204" pitchFamily="18" charset="0"/>
                                      <a:ea typeface="ＭＳ Ｐゴシック"/>
                                      <a:cs typeface="Helvetica"/>
                                    </a:rPr>
                                  </m:ctrlPr>
                                </m:sSupPr>
                                <m:e>
                                  <m:r>
                                    <a:rPr lang="en-US" sz="2000" b="0" i="1" smtClean="0">
                                      <a:solidFill>
                                        <a:schemeClr val="accent6">
                                          <a:lumMod val="50000"/>
                                        </a:schemeClr>
                                      </a:solidFill>
                                      <a:latin typeface="Cambria Math" panose="02040503050406030204" pitchFamily="18" charset="0"/>
                                      <a:ea typeface="ＭＳ Ｐゴシック"/>
                                      <a:cs typeface="Helvetica"/>
                                    </a:rPr>
                                    <m:t>ℓ</m:t>
                                  </m:r>
                                </m:e>
                                <m:sup>
                                  <m:r>
                                    <a:rPr lang="en-US" sz="2000" b="0" i="1" smtClean="0">
                                      <a:solidFill>
                                        <a:schemeClr val="accent6">
                                          <a:lumMod val="50000"/>
                                        </a:schemeClr>
                                      </a:solidFill>
                                      <a:latin typeface="Cambria Math" panose="02040503050406030204" pitchFamily="18" charset="0"/>
                                      <a:ea typeface="ＭＳ Ｐゴシック"/>
                                      <a:cs typeface="Helvetica"/>
                                    </a:rPr>
                                    <m:t>′</m:t>
                                  </m:r>
                                </m:sup>
                              </m:sSup>
                            </m:sub>
                          </m:sSub>
                        </m:e>
                      </m:d>
                    </m:oMath>
                  </m:oMathPara>
                </a14:m>
                <a:endParaRPr lang="en-US" dirty="0">
                  <a:solidFill>
                    <a:schemeClr val="accent6">
                      <a:lumMod val="50000"/>
                    </a:schemeClr>
                  </a:solidFill>
                  <a:ea typeface="ＭＳ Ｐゴシック"/>
                  <a:cs typeface="Helvetica"/>
                </a:endParaRPr>
              </a:p>
              <a:p>
                <a:pPr marL="229870" indent="-229870"/>
                <a:r>
                  <a:rPr lang="en-US" dirty="0">
                    <a:solidFill>
                      <a:schemeClr val="accent6">
                        <a:lumMod val="50000"/>
                      </a:schemeClr>
                    </a:solidFill>
                    <a:ea typeface="ＭＳ Ｐゴシック"/>
                    <a:cs typeface="Helvetica"/>
                  </a:rPr>
                  <a:t>First new </a:t>
                </a:r>
                <a:r>
                  <a:rPr lang="en-US" dirty="0">
                    <a:solidFill>
                      <a:schemeClr val="accent6">
                        <a:lumMod val="50000"/>
                      </a:schemeClr>
                    </a:solidFill>
                    <a:latin typeface="Courier New" panose="02070309020205020404" pitchFamily="49" charset="0"/>
                    <a:ea typeface="ＭＳ Ｐゴシック"/>
                    <a:cs typeface="Courier New" panose="02070309020205020404" pitchFamily="49" charset="0"/>
                  </a:rPr>
                  <a:t>GENIE</a:t>
                </a:r>
                <a:r>
                  <a:rPr lang="en-US" dirty="0">
                    <a:solidFill>
                      <a:schemeClr val="accent6">
                        <a:lumMod val="50000"/>
                      </a:schemeClr>
                    </a:solidFill>
                    <a:ea typeface="ＭＳ Ｐゴシック"/>
                    <a:cs typeface="Helvetica"/>
                  </a:rPr>
                  <a:t> model that uses these: SuSAv2 (G. </a:t>
                </a:r>
                <a:r>
                  <a:rPr lang="en-US" dirty="0" err="1">
                    <a:solidFill>
                      <a:schemeClr val="accent6">
                        <a:lumMod val="50000"/>
                      </a:schemeClr>
                    </a:solidFill>
                    <a:ea typeface="ＭＳ Ｐゴシック"/>
                    <a:cs typeface="Helvetica"/>
                  </a:rPr>
                  <a:t>Megias</a:t>
                </a:r>
                <a:r>
                  <a:rPr lang="en-US" dirty="0">
                    <a:solidFill>
                      <a:schemeClr val="accent6">
                        <a:lumMod val="50000"/>
                      </a:schemeClr>
                    </a:solidFill>
                    <a:ea typeface="ＭＳ Ｐゴシック"/>
                    <a:cs typeface="Helvetica"/>
                  </a:rPr>
                  <a:t> et al.)</a:t>
                </a:r>
              </a:p>
              <a:p>
                <a:pPr marL="512445" lvl="1" indent="-229870"/>
                <a:r>
                  <a:rPr lang="en-US" dirty="0">
                    <a:solidFill>
                      <a:schemeClr val="accent6">
                        <a:lumMod val="50000"/>
                      </a:schemeClr>
                    </a:solidFill>
                    <a:ea typeface="ＭＳ Ｐゴシック"/>
                    <a:cs typeface="Helvetica"/>
                  </a:rPr>
                  <a:t>Approved for next public </a:t>
                </a:r>
                <a:r>
                  <a:rPr lang="en-US" dirty="0">
                    <a:solidFill>
                      <a:schemeClr val="accent6">
                        <a:lumMod val="50000"/>
                      </a:schemeClr>
                    </a:solidFill>
                    <a:latin typeface="Courier New" panose="02070309020205020404" pitchFamily="49" charset="0"/>
                    <a:ea typeface="ＭＳ Ｐゴシック"/>
                    <a:cs typeface="Courier New" panose="02070309020205020404" pitchFamily="49" charset="0"/>
                  </a:rPr>
                  <a:t>GENIE</a:t>
                </a:r>
                <a:r>
                  <a:rPr lang="en-US" dirty="0">
                    <a:solidFill>
                      <a:schemeClr val="accent6">
                        <a:lumMod val="50000"/>
                      </a:schemeClr>
                    </a:solidFill>
                    <a:ea typeface="ＭＳ Ｐゴシック"/>
                    <a:cs typeface="Helvetica"/>
                  </a:rPr>
                  <a:t> release (v3.2)</a:t>
                </a:r>
              </a:p>
              <a:p>
                <a:pPr marL="512445" lvl="1" indent="-229870"/>
                <a:r>
                  <a:rPr lang="en-US" dirty="0">
                    <a:solidFill>
                      <a:schemeClr val="accent6">
                        <a:lumMod val="50000"/>
                      </a:schemeClr>
                    </a:solidFill>
                    <a:ea typeface="ＭＳ Ｐゴシック"/>
                    <a:cs typeface="Helvetica"/>
                  </a:rPr>
                  <a:t>Serves as the MC base for our QMC STA (leptonic) event generator utilizing hadron tensor table-making</a:t>
                </a:r>
              </a:p>
              <a:p>
                <a:pPr marL="229870" indent="-229870"/>
                <a14:m>
                  <m:oMath xmlns:m="http://schemas.openxmlformats.org/officeDocument/2006/math">
                    <m:r>
                      <a:rPr lang="en-US" b="0" i="1" smtClean="0">
                        <a:solidFill>
                          <a:schemeClr val="accent6">
                            <a:lumMod val="50000"/>
                          </a:schemeClr>
                        </a:solidFill>
                        <a:latin typeface="Cambria Math" panose="02040503050406030204" pitchFamily="18" charset="0"/>
                        <a:ea typeface="ＭＳ Ｐゴシック"/>
                        <a:cs typeface="Helvetica"/>
                      </a:rPr>
                      <m:t>𝑒𝐴</m:t>
                    </m:r>
                  </m:oMath>
                </a14:m>
                <a:r>
                  <a:rPr lang="en-US" dirty="0">
                    <a:solidFill>
                      <a:schemeClr val="accent6">
                        <a:lumMod val="50000"/>
                      </a:schemeClr>
                    </a:solidFill>
                    <a:ea typeface="ＭＳ Ｐゴシック"/>
                    <a:cs typeface="Helvetica"/>
                  </a:rPr>
                  <a:t> validation informs </a:t>
                </a:r>
                <a14:m>
                  <m:oMath xmlns:m="http://schemas.openxmlformats.org/officeDocument/2006/math">
                    <m:r>
                      <a:rPr lang="en-US" b="0" i="1" smtClean="0">
                        <a:solidFill>
                          <a:schemeClr val="accent6">
                            <a:lumMod val="50000"/>
                          </a:schemeClr>
                        </a:solidFill>
                        <a:latin typeface="Cambria Math" panose="02040503050406030204" pitchFamily="18" charset="0"/>
                        <a:ea typeface="ＭＳ Ｐゴシック"/>
                        <a:cs typeface="Helvetica"/>
                      </a:rPr>
                      <m:t>𝜈</m:t>
                    </m:r>
                    <m:r>
                      <a:rPr lang="en-US" b="0" i="1" smtClean="0">
                        <a:solidFill>
                          <a:schemeClr val="accent6">
                            <a:lumMod val="50000"/>
                          </a:schemeClr>
                        </a:solidFill>
                        <a:latin typeface="Cambria Math" panose="02040503050406030204" pitchFamily="18" charset="0"/>
                        <a:ea typeface="ＭＳ Ｐゴシック"/>
                        <a:cs typeface="Helvetica"/>
                      </a:rPr>
                      <m:t>𝐴</m:t>
                    </m:r>
                  </m:oMath>
                </a14:m>
                <a:r>
                  <a:rPr lang="en-US" dirty="0">
                    <a:solidFill>
                      <a:schemeClr val="accent6">
                        <a:lumMod val="50000"/>
                      </a:schemeClr>
                    </a:solidFill>
                    <a:ea typeface="ＭＳ Ｐゴシック"/>
                    <a:cs typeface="Helvetica"/>
                  </a:rPr>
                  <a:t> modeling</a:t>
                </a:r>
              </a:p>
              <a:p>
                <a:pPr marL="512445" lvl="1" indent="-229870"/>
                <a:r>
                  <a:rPr lang="en-US" dirty="0">
                    <a:solidFill>
                      <a:schemeClr val="accent6">
                        <a:lumMod val="50000"/>
                      </a:schemeClr>
                    </a:solidFill>
                    <a:ea typeface="ＭＳ Ｐゴシック"/>
                    <a:cs typeface="Helvetica"/>
                  </a:rPr>
                  <a:t>Consistent microscopic description of scattering will eventually be implemented for EM/CC/NC scattering</a:t>
                </a:r>
              </a:p>
              <a:p>
                <a:pPr marL="512445" lvl="1" indent="-229870"/>
                <a:endParaRPr lang="en-US" dirty="0">
                  <a:solidFill>
                    <a:schemeClr val="accent6">
                      <a:lumMod val="50000"/>
                    </a:schemeClr>
                  </a:solidFill>
                  <a:ea typeface="ＭＳ Ｐゴシック"/>
                  <a:cs typeface="Helvetica"/>
                </a:endParaRPr>
              </a:p>
            </p:txBody>
          </p:sp>
        </mc:Choice>
        <mc:Fallback xmlns="">
          <p:sp>
            <p:nvSpPr>
              <p:cNvPr id="2" name="Content Placeholder 7">
                <a:extLst>
                  <a:ext uri="{FF2B5EF4-FFF2-40B4-BE49-F238E27FC236}">
                    <a16:creationId xmlns:a16="http://schemas.microsoft.com/office/drawing/2014/main" id="{8C6A1B05-562E-473A-8EE7-D6999DC8F746}"/>
                  </a:ext>
                </a:extLst>
              </p:cNvPr>
              <p:cNvSpPr txBox="1">
                <a:spLocks noRot="1" noChangeAspect="1" noMove="1" noResize="1" noEditPoints="1" noAdjustHandles="1" noChangeArrowheads="1" noChangeShapeType="1" noTextEdit="1"/>
              </p:cNvSpPr>
              <p:nvPr/>
            </p:nvSpPr>
            <p:spPr>
              <a:xfrm>
                <a:off x="65808" y="300281"/>
                <a:ext cx="5470093" cy="3970693"/>
              </a:xfrm>
              <a:prstGeom prst="rect">
                <a:avLst/>
              </a:prstGeom>
              <a:blipFill>
                <a:blip r:embed="rId4"/>
                <a:stretch>
                  <a:fillRect l="-2453" t="-1994" b="-1211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38356F62-373F-47F6-8DB2-E067B254935C}"/>
              </a:ext>
            </a:extLst>
          </p:cNvPr>
          <p:cNvSpPr txBox="1"/>
          <p:nvPr/>
        </p:nvSpPr>
        <p:spPr>
          <a:xfrm>
            <a:off x="5718294" y="1579602"/>
            <a:ext cx="31964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alibri"/>
              </a:rPr>
              <a:t>SuSAv2 prediction compared to T2K data</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0443ABF-81EF-49E1-B665-0085C8E3AF2D}"/>
                  </a:ext>
                </a:extLst>
              </p:cNvPr>
              <p:cNvSpPr/>
              <p:nvPr/>
            </p:nvSpPr>
            <p:spPr>
              <a:xfrm>
                <a:off x="5488413" y="557728"/>
                <a:ext cx="3372736" cy="10347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400" i="1" smtClean="0">
                              <a:solidFill>
                                <a:schemeClr val="accent6">
                                  <a:lumMod val="50000"/>
                                </a:schemeClr>
                              </a:solidFill>
                              <a:latin typeface="Cambria Math" panose="02040503050406030204" pitchFamily="18" charset="0"/>
                            </a:rPr>
                          </m:ctrlPr>
                        </m:fPr>
                        <m:num>
                          <m:sSup>
                            <m:sSupPr>
                              <m:ctrlPr>
                                <a:rPr lang="en-US" sz="1400" i="1" smtClean="0">
                                  <a:solidFill>
                                    <a:schemeClr val="accent6">
                                      <a:lumMod val="50000"/>
                                    </a:schemeClr>
                                  </a:solidFill>
                                  <a:latin typeface="Cambria Math" panose="02040503050406030204" pitchFamily="18" charset="0"/>
                                </a:rPr>
                              </m:ctrlPr>
                            </m:sSupPr>
                            <m:e>
                              <m:r>
                                <a:rPr lang="en-US" sz="1400" b="0" i="1" smtClean="0">
                                  <a:solidFill>
                                    <a:schemeClr val="accent6">
                                      <a:lumMod val="50000"/>
                                    </a:schemeClr>
                                  </a:solidFill>
                                  <a:latin typeface="Cambria Math" panose="02040503050406030204" pitchFamily="18" charset="0"/>
                                </a:rPr>
                                <m:t>𝑑</m:t>
                              </m:r>
                            </m:e>
                            <m:sup>
                              <m:r>
                                <a:rPr lang="en-US" sz="1400" b="0" i="1" smtClean="0">
                                  <a:solidFill>
                                    <a:schemeClr val="accent6">
                                      <a:lumMod val="50000"/>
                                    </a:schemeClr>
                                  </a:solidFill>
                                  <a:latin typeface="Cambria Math" panose="02040503050406030204" pitchFamily="18" charset="0"/>
                                </a:rPr>
                                <m:t>2</m:t>
                              </m:r>
                            </m:sup>
                          </m:sSup>
                          <m:r>
                            <a:rPr lang="en-US" sz="1400" b="0" i="1" smtClean="0">
                              <a:solidFill>
                                <a:schemeClr val="accent6">
                                  <a:lumMod val="50000"/>
                                </a:schemeClr>
                              </a:solidFill>
                              <a:latin typeface="Cambria Math" panose="02040503050406030204" pitchFamily="18" charset="0"/>
                            </a:rPr>
                            <m:t>𝜎</m:t>
                          </m:r>
                        </m:num>
                        <m:den>
                          <m:r>
                            <a:rPr lang="en-US" sz="1400" b="0" i="1" smtClean="0">
                              <a:solidFill>
                                <a:schemeClr val="accent6">
                                  <a:lumMod val="50000"/>
                                </a:schemeClr>
                              </a:solidFill>
                              <a:latin typeface="Cambria Math" panose="02040503050406030204" pitchFamily="18" charset="0"/>
                            </a:rPr>
                            <m:t>𝑑</m:t>
                          </m:r>
                          <m:sSub>
                            <m:sSubPr>
                              <m:ctrlPr>
                                <a:rPr lang="en-US" sz="1400" i="1" smtClean="0">
                                  <a:solidFill>
                                    <a:schemeClr val="accent6">
                                      <a:lumMod val="50000"/>
                                    </a:schemeClr>
                                  </a:solidFill>
                                  <a:latin typeface="Cambria Math" panose="02040503050406030204" pitchFamily="18" charset="0"/>
                                </a:rPr>
                              </m:ctrlPr>
                            </m:sSubPr>
                            <m:e>
                              <m:r>
                                <a:rPr lang="en-US" sz="1400" b="0" i="1" smtClean="0">
                                  <a:solidFill>
                                    <a:schemeClr val="accent6">
                                      <a:lumMod val="50000"/>
                                    </a:schemeClr>
                                  </a:solidFill>
                                  <a:latin typeface="Cambria Math" panose="02040503050406030204" pitchFamily="18" charset="0"/>
                                </a:rPr>
                                <m:t>𝐸</m:t>
                              </m:r>
                            </m:e>
                            <m:sub>
                              <m:sSup>
                                <m:sSupPr>
                                  <m:ctrlPr>
                                    <a:rPr lang="en-US" sz="1400" i="1" smtClean="0">
                                      <a:solidFill>
                                        <a:schemeClr val="accent6">
                                          <a:lumMod val="50000"/>
                                        </a:schemeClr>
                                      </a:solidFill>
                                      <a:latin typeface="Cambria Math" panose="02040503050406030204" pitchFamily="18" charset="0"/>
                                    </a:rPr>
                                  </m:ctrlPr>
                                </m:sSupPr>
                                <m:e>
                                  <m:r>
                                    <a:rPr lang="en-US" sz="1400" b="0" i="1" smtClean="0">
                                      <a:solidFill>
                                        <a:schemeClr val="accent6">
                                          <a:lumMod val="50000"/>
                                        </a:schemeClr>
                                      </a:solidFill>
                                      <a:latin typeface="Cambria Math" panose="02040503050406030204" pitchFamily="18" charset="0"/>
                                    </a:rPr>
                                    <m:t>ℓ</m:t>
                                  </m:r>
                                </m:e>
                                <m:sup>
                                  <m:r>
                                    <a:rPr lang="en-US" sz="1400" b="0" i="1" smtClean="0">
                                      <a:solidFill>
                                        <a:schemeClr val="accent6">
                                          <a:lumMod val="50000"/>
                                        </a:schemeClr>
                                      </a:solidFill>
                                      <a:latin typeface="Cambria Math" panose="02040503050406030204" pitchFamily="18" charset="0"/>
                                    </a:rPr>
                                    <m:t>′</m:t>
                                  </m:r>
                                </m:sup>
                              </m:sSup>
                            </m:sub>
                          </m:sSub>
                          <m:r>
                            <a:rPr lang="en-US" sz="1400" b="0" i="1" smtClean="0">
                              <a:solidFill>
                                <a:schemeClr val="accent6">
                                  <a:lumMod val="50000"/>
                                </a:schemeClr>
                              </a:solidFill>
                              <a:latin typeface="Cambria Math" panose="02040503050406030204" pitchFamily="18" charset="0"/>
                            </a:rPr>
                            <m:t>𝑑</m:t>
                          </m:r>
                          <m:r>
                            <m:rPr>
                              <m:sty m:val="p"/>
                            </m:rPr>
                            <a:rPr lang="en-US" sz="1400" b="0" i="0" smtClean="0">
                              <a:solidFill>
                                <a:schemeClr val="accent6">
                                  <a:lumMod val="50000"/>
                                </a:schemeClr>
                              </a:solidFill>
                              <a:latin typeface="Cambria Math" panose="02040503050406030204" pitchFamily="18" charset="0"/>
                            </a:rPr>
                            <m:t>cos</m:t>
                          </m:r>
                          <m:d>
                            <m:dPr>
                              <m:ctrlPr>
                                <a:rPr lang="en-US" sz="1400" i="1" smtClean="0">
                                  <a:solidFill>
                                    <a:schemeClr val="accent6">
                                      <a:lumMod val="50000"/>
                                    </a:schemeClr>
                                  </a:solidFill>
                                  <a:latin typeface="Cambria Math" panose="02040503050406030204" pitchFamily="18" charset="0"/>
                                </a:rPr>
                              </m:ctrlPr>
                            </m:dPr>
                            <m:e>
                              <m:sSub>
                                <m:sSubPr>
                                  <m:ctrlPr>
                                    <a:rPr lang="en-US" sz="1400" i="1" smtClean="0">
                                      <a:solidFill>
                                        <a:schemeClr val="accent6">
                                          <a:lumMod val="50000"/>
                                        </a:schemeClr>
                                      </a:solidFill>
                                      <a:latin typeface="Cambria Math" panose="02040503050406030204" pitchFamily="18" charset="0"/>
                                    </a:rPr>
                                  </m:ctrlPr>
                                </m:sSubPr>
                                <m:e>
                                  <m:r>
                                    <a:rPr lang="en-US" sz="1400" b="0" i="1" smtClean="0">
                                      <a:solidFill>
                                        <a:schemeClr val="accent6">
                                          <a:lumMod val="50000"/>
                                        </a:schemeClr>
                                      </a:solidFill>
                                      <a:latin typeface="Cambria Math" panose="02040503050406030204" pitchFamily="18" charset="0"/>
                                    </a:rPr>
                                    <m:t>𝜃</m:t>
                                  </m:r>
                                </m:e>
                                <m:sub>
                                  <m:sSup>
                                    <m:sSupPr>
                                      <m:ctrlPr>
                                        <a:rPr lang="en-US" sz="1400" i="1" smtClean="0">
                                          <a:solidFill>
                                            <a:schemeClr val="accent6">
                                              <a:lumMod val="50000"/>
                                            </a:schemeClr>
                                          </a:solidFill>
                                          <a:latin typeface="Cambria Math" panose="02040503050406030204" pitchFamily="18" charset="0"/>
                                        </a:rPr>
                                      </m:ctrlPr>
                                    </m:sSupPr>
                                    <m:e>
                                      <m:r>
                                        <a:rPr lang="en-US" sz="1400" b="0" i="1" smtClean="0">
                                          <a:solidFill>
                                            <a:schemeClr val="accent6">
                                              <a:lumMod val="50000"/>
                                            </a:schemeClr>
                                          </a:solidFill>
                                          <a:latin typeface="Cambria Math" panose="02040503050406030204" pitchFamily="18" charset="0"/>
                                        </a:rPr>
                                        <m:t>ℓ</m:t>
                                      </m:r>
                                    </m:e>
                                    <m:sup>
                                      <m:r>
                                        <a:rPr lang="en-US" sz="1400" b="0" i="1" smtClean="0">
                                          <a:solidFill>
                                            <a:schemeClr val="accent6">
                                              <a:lumMod val="50000"/>
                                            </a:schemeClr>
                                          </a:solidFill>
                                          <a:latin typeface="Cambria Math" panose="02040503050406030204" pitchFamily="18" charset="0"/>
                                        </a:rPr>
                                        <m:t>′</m:t>
                                      </m:r>
                                    </m:sup>
                                  </m:sSup>
                                </m:sub>
                              </m:sSub>
                            </m:e>
                          </m:d>
                        </m:den>
                      </m:f>
                      <m:r>
                        <a:rPr lang="en-US" sz="1400" b="0" i="1" smtClean="0">
                          <a:solidFill>
                            <a:schemeClr val="accent6">
                              <a:lumMod val="50000"/>
                            </a:schemeClr>
                          </a:solidFill>
                          <a:latin typeface="Cambria Math" panose="02040503050406030204" pitchFamily="18" charset="0"/>
                        </a:rPr>
                        <m:t>=</m:t>
                      </m:r>
                      <m:f>
                        <m:fPr>
                          <m:ctrlPr>
                            <a:rPr lang="en-US" sz="1400" i="1" smtClean="0">
                              <a:solidFill>
                                <a:schemeClr val="accent6">
                                  <a:lumMod val="50000"/>
                                </a:schemeClr>
                              </a:solidFill>
                              <a:latin typeface="Cambria Math" panose="02040503050406030204" pitchFamily="18" charset="0"/>
                            </a:rPr>
                          </m:ctrlPr>
                        </m:fPr>
                        <m:num>
                          <m:d>
                            <m:dPr>
                              <m:begChr m:val="|"/>
                              <m:endChr m:val="|"/>
                              <m:ctrlPr>
                                <a:rPr lang="en-US" sz="1400" i="1" smtClean="0">
                                  <a:solidFill>
                                    <a:schemeClr val="accent6">
                                      <a:lumMod val="50000"/>
                                    </a:schemeClr>
                                  </a:solidFill>
                                  <a:latin typeface="Cambria Math" panose="02040503050406030204" pitchFamily="18" charset="0"/>
                                </a:rPr>
                              </m:ctrlPr>
                            </m:dPr>
                            <m:e>
                              <m:sSup>
                                <m:sSupPr>
                                  <m:ctrlPr>
                                    <a:rPr lang="en-US" sz="1400" b="0" i="1" smtClean="0">
                                      <a:solidFill>
                                        <a:schemeClr val="accent6">
                                          <a:lumMod val="50000"/>
                                        </a:schemeClr>
                                      </a:solidFill>
                                      <a:latin typeface="Cambria Math" panose="02040503050406030204" pitchFamily="18" charset="0"/>
                                    </a:rPr>
                                  </m:ctrlPr>
                                </m:sSupPr>
                                <m:e>
                                  <m:r>
                                    <a:rPr lang="en-US" sz="1400" b="1" i="1" smtClean="0">
                                      <a:solidFill>
                                        <a:schemeClr val="accent6">
                                          <a:lumMod val="50000"/>
                                        </a:schemeClr>
                                      </a:solidFill>
                                      <a:latin typeface="Cambria Math" panose="02040503050406030204" pitchFamily="18" charset="0"/>
                                    </a:rPr>
                                    <m:t>𝒌</m:t>
                                  </m:r>
                                </m:e>
                                <m:sup>
                                  <m:r>
                                    <a:rPr lang="en-US" sz="1400" b="0" i="1" smtClean="0">
                                      <a:solidFill>
                                        <a:schemeClr val="accent6">
                                          <a:lumMod val="50000"/>
                                        </a:schemeClr>
                                      </a:solidFill>
                                      <a:latin typeface="Cambria Math" panose="02040503050406030204" pitchFamily="18" charset="0"/>
                                    </a:rPr>
                                    <m:t>′</m:t>
                                  </m:r>
                                </m:sup>
                              </m:sSup>
                            </m:e>
                          </m:d>
                        </m:num>
                        <m:den>
                          <m:d>
                            <m:dPr>
                              <m:begChr m:val="|"/>
                              <m:endChr m:val="|"/>
                              <m:ctrlPr>
                                <a:rPr lang="en-US" sz="1400" i="1" smtClean="0">
                                  <a:solidFill>
                                    <a:schemeClr val="accent6">
                                      <a:lumMod val="50000"/>
                                    </a:schemeClr>
                                  </a:solidFill>
                                  <a:latin typeface="Cambria Math" panose="02040503050406030204" pitchFamily="18" charset="0"/>
                                </a:rPr>
                              </m:ctrlPr>
                            </m:dPr>
                            <m:e>
                              <m:r>
                                <a:rPr lang="en-US" sz="1400" b="1" i="1" smtClean="0">
                                  <a:solidFill>
                                    <a:schemeClr val="accent6">
                                      <a:lumMod val="50000"/>
                                    </a:schemeClr>
                                  </a:solidFill>
                                  <a:latin typeface="Cambria Math" panose="02040503050406030204" pitchFamily="18" charset="0"/>
                                </a:rPr>
                                <m:t>𝒌</m:t>
                              </m:r>
                            </m:e>
                          </m:d>
                        </m:den>
                      </m:f>
                      <m:f>
                        <m:fPr>
                          <m:ctrlPr>
                            <a:rPr lang="en-US" sz="1400" b="0" i="1" smtClean="0">
                              <a:solidFill>
                                <a:schemeClr val="accent6">
                                  <a:lumMod val="50000"/>
                                </a:schemeClr>
                              </a:solidFill>
                              <a:latin typeface="Cambria Math" panose="02040503050406030204" pitchFamily="18" charset="0"/>
                            </a:rPr>
                          </m:ctrlPr>
                        </m:fPr>
                        <m:num>
                          <m:sSubSup>
                            <m:sSubSupPr>
                              <m:ctrlPr>
                                <a:rPr lang="en-US" sz="1400" b="0" i="1" smtClean="0">
                                  <a:solidFill>
                                    <a:schemeClr val="accent6">
                                      <a:lumMod val="50000"/>
                                    </a:schemeClr>
                                  </a:solidFill>
                                  <a:latin typeface="Cambria Math" panose="02040503050406030204" pitchFamily="18" charset="0"/>
                                </a:rPr>
                              </m:ctrlPr>
                            </m:sSubSupPr>
                            <m:e>
                              <m:r>
                                <a:rPr lang="en-US" sz="1400" b="0" i="1" smtClean="0">
                                  <a:solidFill>
                                    <a:schemeClr val="accent6">
                                      <a:lumMod val="50000"/>
                                    </a:schemeClr>
                                  </a:solidFill>
                                  <a:latin typeface="Cambria Math" panose="02040503050406030204" pitchFamily="18" charset="0"/>
                                </a:rPr>
                                <m:t>𝐺</m:t>
                              </m:r>
                            </m:e>
                            <m:sub>
                              <m:r>
                                <a:rPr lang="en-US" sz="1400" b="0" i="1" smtClean="0">
                                  <a:solidFill>
                                    <a:schemeClr val="accent6">
                                      <a:lumMod val="50000"/>
                                    </a:schemeClr>
                                  </a:solidFill>
                                  <a:latin typeface="Cambria Math" panose="02040503050406030204" pitchFamily="18" charset="0"/>
                                </a:rPr>
                                <m:t>𝐹</m:t>
                              </m:r>
                            </m:sub>
                            <m:sup>
                              <m:r>
                                <a:rPr lang="en-US" sz="1400" b="0" i="1" smtClean="0">
                                  <a:solidFill>
                                    <a:schemeClr val="accent6">
                                      <a:lumMod val="50000"/>
                                    </a:schemeClr>
                                  </a:solidFill>
                                  <a:latin typeface="Cambria Math" panose="02040503050406030204" pitchFamily="18" charset="0"/>
                                </a:rPr>
                                <m:t>2</m:t>
                              </m:r>
                            </m:sup>
                          </m:sSubSup>
                        </m:num>
                        <m:den>
                          <m:r>
                            <a:rPr lang="en-US" sz="1400" b="0" i="1" smtClean="0">
                              <a:solidFill>
                                <a:schemeClr val="accent6">
                                  <a:lumMod val="50000"/>
                                </a:schemeClr>
                              </a:solidFill>
                              <a:latin typeface="Cambria Math" panose="02040503050406030204" pitchFamily="18" charset="0"/>
                            </a:rPr>
                            <m:t>2</m:t>
                          </m:r>
                          <m:r>
                            <a:rPr lang="en-US" sz="1400" b="0" i="1" smtClean="0">
                              <a:solidFill>
                                <a:schemeClr val="accent6">
                                  <a:lumMod val="50000"/>
                                </a:schemeClr>
                              </a:solidFill>
                              <a:latin typeface="Cambria Math" panose="02040503050406030204" pitchFamily="18" charset="0"/>
                            </a:rPr>
                            <m:t>𝜋</m:t>
                          </m:r>
                        </m:den>
                      </m:f>
                      <m:sSub>
                        <m:sSubPr>
                          <m:ctrlPr>
                            <a:rPr lang="en-US" sz="1400" b="0" i="1" smtClean="0">
                              <a:solidFill>
                                <a:schemeClr val="accent6">
                                  <a:lumMod val="50000"/>
                                </a:schemeClr>
                              </a:solidFill>
                              <a:latin typeface="Cambria Math" panose="02040503050406030204" pitchFamily="18" charset="0"/>
                            </a:rPr>
                          </m:ctrlPr>
                        </m:sSubPr>
                        <m:e>
                          <m:r>
                            <a:rPr lang="en-US" sz="1400" b="0" i="1" smtClean="0">
                              <a:solidFill>
                                <a:schemeClr val="accent6">
                                  <a:lumMod val="50000"/>
                                </a:schemeClr>
                              </a:solidFill>
                              <a:latin typeface="Cambria Math" panose="02040503050406030204" pitchFamily="18" charset="0"/>
                            </a:rPr>
                            <m:t>𝐿</m:t>
                          </m:r>
                        </m:e>
                        <m:sub>
                          <m:r>
                            <a:rPr lang="en-US" sz="1400" b="0" i="1" smtClean="0">
                              <a:solidFill>
                                <a:schemeClr val="accent6">
                                  <a:lumMod val="50000"/>
                                </a:schemeClr>
                              </a:solidFill>
                              <a:latin typeface="Cambria Math" panose="02040503050406030204" pitchFamily="18" charset="0"/>
                            </a:rPr>
                            <m:t>𝜇𝜈</m:t>
                          </m:r>
                        </m:sub>
                      </m:sSub>
                      <m:sSup>
                        <m:sSupPr>
                          <m:ctrlPr>
                            <a:rPr lang="en-US" sz="1400" b="0" i="1" smtClean="0">
                              <a:solidFill>
                                <a:schemeClr val="accent6">
                                  <a:lumMod val="50000"/>
                                </a:schemeClr>
                              </a:solidFill>
                              <a:latin typeface="Cambria Math" panose="02040503050406030204" pitchFamily="18" charset="0"/>
                            </a:rPr>
                          </m:ctrlPr>
                        </m:sSupPr>
                        <m:e>
                          <m:r>
                            <a:rPr lang="en-US" sz="1400" b="0" i="1" smtClean="0">
                              <a:solidFill>
                                <a:schemeClr val="accent6">
                                  <a:lumMod val="50000"/>
                                </a:schemeClr>
                              </a:solidFill>
                              <a:latin typeface="Cambria Math" panose="02040503050406030204" pitchFamily="18" charset="0"/>
                            </a:rPr>
                            <m:t>𝑊</m:t>
                          </m:r>
                        </m:e>
                        <m:sup>
                          <m:r>
                            <a:rPr lang="en-US" sz="1400" b="0" i="1" smtClean="0">
                              <a:solidFill>
                                <a:schemeClr val="accent6">
                                  <a:lumMod val="50000"/>
                                </a:schemeClr>
                              </a:solidFill>
                              <a:latin typeface="Cambria Math" panose="02040503050406030204" pitchFamily="18" charset="0"/>
                            </a:rPr>
                            <m:t>𝜇𝜈</m:t>
                          </m:r>
                        </m:sup>
                      </m:sSup>
                    </m:oMath>
                  </m:oMathPara>
                </a14:m>
                <a:endParaRPr lang="en-US" sz="1400" i="1" dirty="0">
                  <a:solidFill>
                    <a:schemeClr val="accent6">
                      <a:lumMod val="50000"/>
                    </a:schemeClr>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sz="1400" i="1" smtClean="0">
                              <a:solidFill>
                                <a:schemeClr val="accent6">
                                  <a:lumMod val="50000"/>
                                </a:schemeClr>
                              </a:solidFill>
                              <a:latin typeface="Cambria Math" panose="02040503050406030204" pitchFamily="18" charset="0"/>
                            </a:rPr>
                          </m:ctrlPr>
                        </m:fPr>
                        <m:num>
                          <m:sSup>
                            <m:sSupPr>
                              <m:ctrlPr>
                                <a:rPr lang="en-US" sz="1400" i="1">
                                  <a:solidFill>
                                    <a:schemeClr val="accent6">
                                      <a:lumMod val="50000"/>
                                    </a:schemeClr>
                                  </a:solidFill>
                                  <a:latin typeface="Cambria Math" panose="02040503050406030204" pitchFamily="18" charset="0"/>
                                </a:rPr>
                              </m:ctrlPr>
                            </m:sSupPr>
                            <m:e>
                              <m:r>
                                <a:rPr lang="en-US" sz="1400" b="0" i="1">
                                  <a:solidFill>
                                    <a:schemeClr val="accent6">
                                      <a:lumMod val="50000"/>
                                    </a:schemeClr>
                                  </a:solidFill>
                                  <a:latin typeface="Cambria Math" panose="02040503050406030204" pitchFamily="18" charset="0"/>
                                </a:rPr>
                                <m:t>𝑑</m:t>
                              </m:r>
                            </m:e>
                            <m:sup>
                              <m:r>
                                <a:rPr lang="en-US" sz="1400" b="0" i="1">
                                  <a:solidFill>
                                    <a:schemeClr val="accent6">
                                      <a:lumMod val="50000"/>
                                    </a:schemeClr>
                                  </a:solidFill>
                                  <a:latin typeface="Cambria Math" panose="02040503050406030204" pitchFamily="18" charset="0"/>
                                </a:rPr>
                                <m:t>2</m:t>
                              </m:r>
                            </m:sup>
                          </m:sSup>
                          <m:r>
                            <a:rPr lang="en-US" sz="1400" b="0" i="1">
                              <a:solidFill>
                                <a:schemeClr val="accent6">
                                  <a:lumMod val="50000"/>
                                </a:schemeClr>
                              </a:solidFill>
                              <a:latin typeface="Cambria Math" panose="02040503050406030204" pitchFamily="18" charset="0"/>
                            </a:rPr>
                            <m:t>𝜎</m:t>
                          </m:r>
                        </m:num>
                        <m:den>
                          <m:r>
                            <a:rPr lang="en-US" sz="1400" b="0" i="1">
                              <a:solidFill>
                                <a:schemeClr val="accent6">
                                  <a:lumMod val="50000"/>
                                </a:schemeClr>
                              </a:solidFill>
                              <a:latin typeface="Cambria Math" panose="02040503050406030204" pitchFamily="18" charset="0"/>
                            </a:rPr>
                            <m:t>𝑑</m:t>
                          </m:r>
                          <m:sSub>
                            <m:sSubPr>
                              <m:ctrlPr>
                                <a:rPr lang="en-US" sz="1400" b="0" i="1" smtClean="0">
                                  <a:solidFill>
                                    <a:schemeClr val="accent6">
                                      <a:lumMod val="50000"/>
                                    </a:schemeClr>
                                  </a:solidFill>
                                  <a:latin typeface="Cambria Math" panose="02040503050406030204" pitchFamily="18" charset="0"/>
                                </a:rPr>
                              </m:ctrlPr>
                            </m:sSubPr>
                            <m:e>
                              <m:r>
                                <a:rPr lang="en-US" sz="1400" b="0" i="1" smtClean="0">
                                  <a:solidFill>
                                    <a:schemeClr val="accent6">
                                      <a:lumMod val="50000"/>
                                    </a:schemeClr>
                                  </a:solidFill>
                                  <a:latin typeface="Cambria Math" panose="02040503050406030204" pitchFamily="18" charset="0"/>
                                </a:rPr>
                                <m:t>𝐸</m:t>
                              </m:r>
                            </m:e>
                            <m:sub>
                              <m:sSup>
                                <m:sSupPr>
                                  <m:ctrlPr>
                                    <a:rPr lang="en-US" sz="1400" b="0" i="1" smtClean="0">
                                      <a:solidFill>
                                        <a:schemeClr val="accent6">
                                          <a:lumMod val="50000"/>
                                        </a:schemeClr>
                                      </a:solidFill>
                                      <a:latin typeface="Cambria Math" panose="02040503050406030204" pitchFamily="18" charset="0"/>
                                    </a:rPr>
                                  </m:ctrlPr>
                                </m:sSupPr>
                                <m:e>
                                  <m:r>
                                    <a:rPr lang="en-US" sz="1400" b="0" i="1" smtClean="0">
                                      <a:solidFill>
                                        <a:schemeClr val="accent6">
                                          <a:lumMod val="50000"/>
                                        </a:schemeClr>
                                      </a:solidFill>
                                      <a:latin typeface="Cambria Math" panose="02040503050406030204" pitchFamily="18" charset="0"/>
                                    </a:rPr>
                                    <m:t>ℓ</m:t>
                                  </m:r>
                                </m:e>
                                <m:sup>
                                  <m:r>
                                    <a:rPr lang="en-US" sz="1400" b="0" i="1" smtClean="0">
                                      <a:solidFill>
                                        <a:schemeClr val="accent6">
                                          <a:lumMod val="50000"/>
                                        </a:schemeClr>
                                      </a:solidFill>
                                      <a:latin typeface="Cambria Math" panose="02040503050406030204" pitchFamily="18" charset="0"/>
                                    </a:rPr>
                                    <m:t>′</m:t>
                                  </m:r>
                                </m:sup>
                              </m:sSup>
                            </m:sub>
                          </m:sSub>
                          <m:r>
                            <a:rPr lang="en-US" sz="1400" b="0" i="1" smtClean="0">
                              <a:solidFill>
                                <a:schemeClr val="accent6">
                                  <a:lumMod val="50000"/>
                                </a:schemeClr>
                              </a:solidFill>
                              <a:latin typeface="Cambria Math" panose="02040503050406030204" pitchFamily="18" charset="0"/>
                            </a:rPr>
                            <m:t>𝑑</m:t>
                          </m:r>
                          <m:sSub>
                            <m:sSubPr>
                              <m:ctrlPr>
                                <a:rPr lang="en-US" sz="1400" b="0" i="1" smtClean="0">
                                  <a:solidFill>
                                    <a:schemeClr val="accent6">
                                      <a:lumMod val="50000"/>
                                    </a:schemeClr>
                                  </a:solidFill>
                                  <a:latin typeface="Cambria Math" panose="02040503050406030204" pitchFamily="18" charset="0"/>
                                </a:rPr>
                              </m:ctrlPr>
                            </m:sSubPr>
                            <m:e>
                              <m:r>
                                <m:rPr>
                                  <m:sty m:val="p"/>
                                </m:rPr>
                                <a:rPr lang="en-US" sz="1400" b="0" i="0" smtClean="0">
                                  <a:solidFill>
                                    <a:schemeClr val="accent6">
                                      <a:lumMod val="50000"/>
                                    </a:schemeClr>
                                  </a:solidFill>
                                  <a:latin typeface="Cambria Math" panose="02040503050406030204" pitchFamily="18" charset="0"/>
                                </a:rPr>
                                <m:t>Ω</m:t>
                              </m:r>
                            </m:e>
                            <m:sub>
                              <m:sSup>
                                <m:sSupPr>
                                  <m:ctrlPr>
                                    <a:rPr lang="en-US" sz="1400" b="0" i="1" smtClean="0">
                                      <a:solidFill>
                                        <a:schemeClr val="accent6">
                                          <a:lumMod val="50000"/>
                                        </a:schemeClr>
                                      </a:solidFill>
                                      <a:latin typeface="Cambria Math" panose="02040503050406030204" pitchFamily="18" charset="0"/>
                                    </a:rPr>
                                  </m:ctrlPr>
                                </m:sSupPr>
                                <m:e>
                                  <m:r>
                                    <a:rPr lang="en-US" sz="1400" b="0" i="1" smtClean="0">
                                      <a:solidFill>
                                        <a:schemeClr val="accent6">
                                          <a:lumMod val="50000"/>
                                        </a:schemeClr>
                                      </a:solidFill>
                                      <a:latin typeface="Cambria Math" panose="02040503050406030204" pitchFamily="18" charset="0"/>
                                    </a:rPr>
                                    <m:t>ℓ</m:t>
                                  </m:r>
                                </m:e>
                                <m:sup>
                                  <m:r>
                                    <a:rPr lang="en-US" sz="1400" b="0" i="1" smtClean="0">
                                      <a:solidFill>
                                        <a:schemeClr val="accent6">
                                          <a:lumMod val="50000"/>
                                        </a:schemeClr>
                                      </a:solidFill>
                                      <a:latin typeface="Cambria Math" panose="02040503050406030204" pitchFamily="18" charset="0"/>
                                    </a:rPr>
                                    <m:t>′</m:t>
                                  </m:r>
                                </m:sup>
                              </m:sSup>
                            </m:sub>
                          </m:sSub>
                        </m:den>
                      </m:f>
                      <m:r>
                        <a:rPr lang="en-US" sz="1400" b="0" i="1">
                          <a:solidFill>
                            <a:schemeClr val="accent6">
                              <a:lumMod val="50000"/>
                            </a:schemeClr>
                          </a:solidFill>
                          <a:latin typeface="Cambria Math" panose="02040503050406030204" pitchFamily="18" charset="0"/>
                        </a:rPr>
                        <m:t>=</m:t>
                      </m:r>
                      <m:sSub>
                        <m:sSubPr>
                          <m:ctrlPr>
                            <a:rPr lang="en-US" sz="1400" i="1">
                              <a:solidFill>
                                <a:schemeClr val="accent6">
                                  <a:lumMod val="50000"/>
                                </a:schemeClr>
                              </a:solidFill>
                              <a:latin typeface="Cambria Math" panose="02040503050406030204" pitchFamily="18" charset="0"/>
                            </a:rPr>
                          </m:ctrlPr>
                        </m:sSubPr>
                        <m:e>
                          <m:r>
                            <a:rPr lang="en-US" sz="1400" b="0" i="1">
                              <a:solidFill>
                                <a:schemeClr val="accent6">
                                  <a:lumMod val="50000"/>
                                </a:schemeClr>
                              </a:solidFill>
                              <a:latin typeface="Cambria Math" panose="02040503050406030204" pitchFamily="18" charset="0"/>
                            </a:rPr>
                            <m:t>𝜎</m:t>
                          </m:r>
                        </m:e>
                        <m:sub>
                          <m:r>
                            <a:rPr lang="en-US" sz="1400" b="0" i="1">
                              <a:solidFill>
                                <a:schemeClr val="accent6">
                                  <a:lumMod val="50000"/>
                                </a:schemeClr>
                              </a:solidFill>
                              <a:latin typeface="Cambria Math" panose="02040503050406030204" pitchFamily="18" charset="0"/>
                            </a:rPr>
                            <m:t>𝑀</m:t>
                          </m:r>
                        </m:sub>
                      </m:sSub>
                      <m:d>
                        <m:dPr>
                          <m:begChr m:val="["/>
                          <m:endChr m:val="]"/>
                          <m:ctrlPr>
                            <a:rPr lang="en-US" sz="1400" b="1" i="1">
                              <a:solidFill>
                                <a:schemeClr val="accent6">
                                  <a:lumMod val="50000"/>
                                </a:schemeClr>
                              </a:solidFill>
                              <a:latin typeface="Cambria Math" panose="02040503050406030204" pitchFamily="18" charset="0"/>
                            </a:rPr>
                          </m:ctrlPr>
                        </m:dPr>
                        <m:e>
                          <m:sSub>
                            <m:sSubPr>
                              <m:ctrlPr>
                                <a:rPr lang="en-US" sz="1400" i="1">
                                  <a:solidFill>
                                    <a:schemeClr val="accent6">
                                      <a:lumMod val="50000"/>
                                    </a:schemeClr>
                                  </a:solidFill>
                                  <a:latin typeface="Cambria Math" panose="02040503050406030204" pitchFamily="18" charset="0"/>
                                </a:rPr>
                              </m:ctrlPr>
                            </m:sSubPr>
                            <m:e>
                              <m:r>
                                <a:rPr lang="en-US" sz="1400" b="0" i="1">
                                  <a:solidFill>
                                    <a:schemeClr val="accent6">
                                      <a:lumMod val="50000"/>
                                    </a:schemeClr>
                                  </a:solidFill>
                                  <a:latin typeface="Cambria Math" panose="02040503050406030204" pitchFamily="18" charset="0"/>
                                </a:rPr>
                                <m:t>𝜈</m:t>
                              </m:r>
                            </m:e>
                            <m:sub>
                              <m:r>
                                <a:rPr lang="en-US" sz="1400" b="0" i="1">
                                  <a:solidFill>
                                    <a:schemeClr val="accent6">
                                      <a:lumMod val="50000"/>
                                    </a:schemeClr>
                                  </a:solidFill>
                                  <a:latin typeface="Cambria Math" panose="02040503050406030204" pitchFamily="18" charset="0"/>
                                </a:rPr>
                                <m:t>𝐿</m:t>
                              </m:r>
                            </m:sub>
                          </m:sSub>
                          <m:sSub>
                            <m:sSubPr>
                              <m:ctrlPr>
                                <a:rPr lang="en-US" sz="1400" i="1">
                                  <a:solidFill>
                                    <a:schemeClr val="accent6">
                                      <a:lumMod val="50000"/>
                                    </a:schemeClr>
                                  </a:solidFill>
                                  <a:latin typeface="Cambria Math" panose="02040503050406030204" pitchFamily="18" charset="0"/>
                                </a:rPr>
                              </m:ctrlPr>
                            </m:sSubPr>
                            <m:e>
                              <m:r>
                                <a:rPr lang="en-US" sz="1400" b="0" i="1">
                                  <a:solidFill>
                                    <a:schemeClr val="accent6">
                                      <a:lumMod val="50000"/>
                                    </a:schemeClr>
                                  </a:solidFill>
                                  <a:latin typeface="Cambria Math" panose="02040503050406030204" pitchFamily="18" charset="0"/>
                                </a:rPr>
                                <m:t>𝑅</m:t>
                              </m:r>
                            </m:e>
                            <m:sub>
                              <m:r>
                                <a:rPr lang="en-US" sz="1400" b="0" i="1">
                                  <a:solidFill>
                                    <a:schemeClr val="accent6">
                                      <a:lumMod val="50000"/>
                                    </a:schemeClr>
                                  </a:solidFill>
                                  <a:latin typeface="Cambria Math" panose="02040503050406030204" pitchFamily="18" charset="0"/>
                                </a:rPr>
                                <m:t>𝐿</m:t>
                              </m:r>
                            </m:sub>
                          </m:sSub>
                          <m:d>
                            <m:dPr>
                              <m:ctrlPr>
                                <a:rPr lang="en-US" sz="1400" b="1" i="1">
                                  <a:solidFill>
                                    <a:schemeClr val="accent6">
                                      <a:lumMod val="50000"/>
                                    </a:schemeClr>
                                  </a:solidFill>
                                  <a:latin typeface="Cambria Math" panose="02040503050406030204" pitchFamily="18" charset="0"/>
                                </a:rPr>
                              </m:ctrlPr>
                            </m:dPr>
                            <m:e>
                              <m:r>
                                <a:rPr lang="en-US" sz="1400" b="1" i="1" smtClean="0">
                                  <a:solidFill>
                                    <a:schemeClr val="accent6">
                                      <a:lumMod val="50000"/>
                                    </a:schemeClr>
                                  </a:solidFill>
                                  <a:latin typeface="Cambria Math" panose="02040503050406030204" pitchFamily="18" charset="0"/>
                                </a:rPr>
                                <m:t>𝒒</m:t>
                              </m:r>
                              <m:r>
                                <a:rPr lang="en-US" sz="1400" b="0" i="1" smtClean="0">
                                  <a:solidFill>
                                    <a:schemeClr val="accent6">
                                      <a:lumMod val="50000"/>
                                    </a:schemeClr>
                                  </a:solidFill>
                                  <a:latin typeface="Cambria Math" panose="02040503050406030204" pitchFamily="18" charset="0"/>
                                </a:rPr>
                                <m:t>,</m:t>
                              </m:r>
                              <m:r>
                                <a:rPr lang="en-US" sz="1400" b="0" i="1" smtClean="0">
                                  <a:solidFill>
                                    <a:schemeClr val="accent6">
                                      <a:lumMod val="50000"/>
                                    </a:schemeClr>
                                  </a:solidFill>
                                  <a:latin typeface="Cambria Math" panose="02040503050406030204" pitchFamily="18" charset="0"/>
                                </a:rPr>
                                <m:t>𝜔</m:t>
                              </m:r>
                            </m:e>
                          </m:d>
                          <m:r>
                            <a:rPr lang="en-US" sz="1400" b="1" i="1">
                              <a:solidFill>
                                <a:schemeClr val="accent6">
                                  <a:lumMod val="50000"/>
                                </a:schemeClr>
                              </a:solidFill>
                              <a:latin typeface="Cambria Math" panose="02040503050406030204" pitchFamily="18" charset="0"/>
                            </a:rPr>
                            <m:t>+</m:t>
                          </m:r>
                          <m:sSub>
                            <m:sSubPr>
                              <m:ctrlPr>
                                <a:rPr lang="en-US" sz="1400" i="1">
                                  <a:solidFill>
                                    <a:schemeClr val="accent6">
                                      <a:lumMod val="50000"/>
                                    </a:schemeClr>
                                  </a:solidFill>
                                  <a:latin typeface="Cambria Math" panose="02040503050406030204" pitchFamily="18" charset="0"/>
                                </a:rPr>
                              </m:ctrlPr>
                            </m:sSubPr>
                            <m:e>
                              <m:r>
                                <a:rPr lang="en-US" sz="1400" b="0" i="1">
                                  <a:solidFill>
                                    <a:schemeClr val="accent6">
                                      <a:lumMod val="50000"/>
                                    </a:schemeClr>
                                  </a:solidFill>
                                  <a:latin typeface="Cambria Math" panose="02040503050406030204" pitchFamily="18" charset="0"/>
                                </a:rPr>
                                <m:t>𝜈</m:t>
                              </m:r>
                            </m:e>
                            <m:sub>
                              <m:r>
                                <a:rPr lang="en-US" sz="1400" b="0" i="1">
                                  <a:solidFill>
                                    <a:schemeClr val="accent6">
                                      <a:lumMod val="50000"/>
                                    </a:schemeClr>
                                  </a:solidFill>
                                  <a:latin typeface="Cambria Math" panose="02040503050406030204" pitchFamily="18" charset="0"/>
                                </a:rPr>
                                <m:t>𝑇</m:t>
                              </m:r>
                            </m:sub>
                          </m:sSub>
                          <m:sSub>
                            <m:sSubPr>
                              <m:ctrlPr>
                                <a:rPr lang="en-US" sz="1400" i="1">
                                  <a:solidFill>
                                    <a:schemeClr val="accent6">
                                      <a:lumMod val="50000"/>
                                    </a:schemeClr>
                                  </a:solidFill>
                                  <a:latin typeface="Cambria Math" panose="02040503050406030204" pitchFamily="18" charset="0"/>
                                </a:rPr>
                              </m:ctrlPr>
                            </m:sSubPr>
                            <m:e>
                              <m:r>
                                <a:rPr lang="en-US" sz="1400" b="0" i="1">
                                  <a:solidFill>
                                    <a:schemeClr val="accent6">
                                      <a:lumMod val="50000"/>
                                    </a:schemeClr>
                                  </a:solidFill>
                                  <a:latin typeface="Cambria Math" panose="02040503050406030204" pitchFamily="18" charset="0"/>
                                </a:rPr>
                                <m:t>𝑅</m:t>
                              </m:r>
                            </m:e>
                            <m:sub>
                              <m:r>
                                <a:rPr lang="en-US" sz="1400" b="0" i="1">
                                  <a:solidFill>
                                    <a:schemeClr val="accent6">
                                      <a:lumMod val="50000"/>
                                    </a:schemeClr>
                                  </a:solidFill>
                                  <a:latin typeface="Cambria Math" panose="02040503050406030204" pitchFamily="18" charset="0"/>
                                </a:rPr>
                                <m:t>𝑇</m:t>
                              </m:r>
                            </m:sub>
                          </m:sSub>
                          <m:d>
                            <m:dPr>
                              <m:ctrlPr>
                                <a:rPr lang="en-US" sz="1400" b="1" i="1">
                                  <a:solidFill>
                                    <a:schemeClr val="accent6">
                                      <a:lumMod val="50000"/>
                                    </a:schemeClr>
                                  </a:solidFill>
                                  <a:latin typeface="Cambria Math" panose="02040503050406030204" pitchFamily="18" charset="0"/>
                                </a:rPr>
                              </m:ctrlPr>
                            </m:dPr>
                            <m:e>
                              <m:r>
                                <a:rPr lang="en-US" sz="1400" b="1" i="1">
                                  <a:solidFill>
                                    <a:schemeClr val="accent6">
                                      <a:lumMod val="50000"/>
                                    </a:schemeClr>
                                  </a:solidFill>
                                  <a:latin typeface="Cambria Math" panose="02040503050406030204" pitchFamily="18" charset="0"/>
                                </a:rPr>
                                <m:t>𝒒</m:t>
                              </m:r>
                              <m:r>
                                <a:rPr lang="en-US" sz="1400" i="1">
                                  <a:solidFill>
                                    <a:schemeClr val="accent6">
                                      <a:lumMod val="50000"/>
                                    </a:schemeClr>
                                  </a:solidFill>
                                  <a:latin typeface="Cambria Math" panose="02040503050406030204" pitchFamily="18" charset="0"/>
                                </a:rPr>
                                <m:t>,</m:t>
                              </m:r>
                              <m:r>
                                <a:rPr lang="en-US" sz="1400" i="1">
                                  <a:solidFill>
                                    <a:schemeClr val="accent6">
                                      <a:lumMod val="50000"/>
                                    </a:schemeClr>
                                  </a:solidFill>
                                  <a:latin typeface="Cambria Math" panose="02040503050406030204" pitchFamily="18" charset="0"/>
                                </a:rPr>
                                <m:t>𝜔</m:t>
                              </m:r>
                            </m:e>
                          </m:d>
                        </m:e>
                      </m:d>
                    </m:oMath>
                  </m:oMathPara>
                </a14:m>
                <a:endParaRPr lang="en-US" sz="1400" dirty="0">
                  <a:solidFill>
                    <a:schemeClr val="accent6">
                      <a:lumMod val="50000"/>
                    </a:schemeClr>
                  </a:solidFill>
                </a:endParaRPr>
              </a:p>
            </p:txBody>
          </p:sp>
        </mc:Choice>
        <mc:Fallback xmlns="">
          <p:sp>
            <p:nvSpPr>
              <p:cNvPr id="9" name="Rectangle 8">
                <a:extLst>
                  <a:ext uri="{FF2B5EF4-FFF2-40B4-BE49-F238E27FC236}">
                    <a16:creationId xmlns:a16="http://schemas.microsoft.com/office/drawing/2014/main" id="{F0443ABF-81EF-49E1-B665-0085C8E3AF2D}"/>
                  </a:ext>
                </a:extLst>
              </p:cNvPr>
              <p:cNvSpPr>
                <a:spLocks noRot="1" noChangeAspect="1" noMove="1" noResize="1" noEditPoints="1" noAdjustHandles="1" noChangeArrowheads="1" noChangeShapeType="1" noTextEdit="1"/>
              </p:cNvSpPr>
              <p:nvPr/>
            </p:nvSpPr>
            <p:spPr>
              <a:xfrm>
                <a:off x="5488413" y="557728"/>
                <a:ext cx="3372736" cy="1034770"/>
              </a:xfrm>
              <a:prstGeom prst="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C35AFDD2-EB17-4909-82E7-C03318C94478}"/>
              </a:ext>
            </a:extLst>
          </p:cNvPr>
          <p:cNvSpPr txBox="1"/>
          <p:nvPr/>
        </p:nvSpPr>
        <p:spPr>
          <a:xfrm>
            <a:off x="8050722" y="4934741"/>
            <a:ext cx="1143783" cy="200055"/>
          </a:xfrm>
          <a:prstGeom prst="rect">
            <a:avLst/>
          </a:prstGeom>
          <a:noFill/>
        </p:spPr>
        <p:txBody>
          <a:bodyPr wrap="square" rtlCol="0">
            <a:spAutoFit/>
          </a:bodyPr>
          <a:lstStyle/>
          <a:p>
            <a:r>
              <a:rPr lang="en-US" sz="700" dirty="0"/>
              <a:t>Adapted from S. Gardiner</a:t>
            </a:r>
          </a:p>
        </p:txBody>
      </p:sp>
    </p:spTree>
    <p:extLst>
      <p:ext uri="{BB962C8B-B14F-4D97-AF65-F5344CB8AC3E}">
        <p14:creationId xmlns:p14="http://schemas.microsoft.com/office/powerpoint/2010/main" val="3377751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close up of a map&#10;&#10;Description automatically generated">
            <a:extLst>
              <a:ext uri="{FF2B5EF4-FFF2-40B4-BE49-F238E27FC236}">
                <a16:creationId xmlns:a16="http://schemas.microsoft.com/office/drawing/2014/main" id="{643D4416-EF2C-4051-996C-8267C18B749A}"/>
              </a:ext>
            </a:extLst>
          </p:cNvPr>
          <p:cNvPicPr>
            <a:picLocks noGrp="1" noChangeAspect="1"/>
          </p:cNvPicPr>
          <p:nvPr>
            <p:ph sz="half" idx="15"/>
          </p:nvPr>
        </p:nvPicPr>
        <p:blipFill rotWithShape="1">
          <a:blip r:embed="rId2"/>
          <a:srcRect r="8705"/>
          <a:stretch/>
        </p:blipFill>
        <p:spPr>
          <a:xfrm>
            <a:off x="3672529" y="623455"/>
            <a:ext cx="5357172" cy="3812603"/>
          </a:xfrm>
        </p:spPr>
      </p:pic>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31CEA47C-A3ED-4B3B-B915-C09FE647CBC3}"/>
                  </a:ext>
                </a:extLst>
              </p:cNvPr>
              <p:cNvSpPr>
                <a:spLocks noGrp="1"/>
              </p:cNvSpPr>
              <p:nvPr>
                <p:ph type="body" sz="half" idx="16"/>
              </p:nvPr>
            </p:nvSpPr>
            <p:spPr>
              <a:xfrm>
                <a:off x="52251" y="414281"/>
                <a:ext cx="3620277" cy="4064414"/>
              </a:xfrm>
            </p:spPr>
            <p:txBody>
              <a:bodyPr/>
              <a:lstStyle/>
              <a:p>
                <a:pPr marL="285750" indent="-285750">
                  <a:buFont typeface="Arial" panose="020B0604020202020204" pitchFamily="34" charset="0"/>
                  <a:buChar char="•"/>
                </a:pPr>
                <a:r>
                  <a:rPr lang="en-US" sz="1400" b="0">
                    <a:solidFill>
                      <a:srgbClr val="404040"/>
                    </a:solidFill>
                    <a:latin typeface="Helvetica" panose="020B0604020202020204" pitchFamily="34" charset="0"/>
                    <a:cs typeface="Helvetica" panose="020B0604020202020204" pitchFamily="34" charset="0"/>
                  </a:rPr>
                  <a:t>The </a:t>
                </a:r>
                <a:r>
                  <a:rPr lang="en-US" sz="1400" b="0" i="1">
                    <a:solidFill>
                      <a:srgbClr val="404040"/>
                    </a:solidFill>
                    <a:latin typeface="Helvetica" panose="020B0604020202020204" pitchFamily="34" charset="0"/>
                    <a:cs typeface="Helvetica" panose="020B0604020202020204" pitchFamily="34" charset="0"/>
                  </a:rPr>
                  <a:t>interference </a:t>
                </a:r>
                <a:r>
                  <a:rPr lang="en-US" sz="1400" b="0">
                    <a:solidFill>
                      <a:srgbClr val="404040"/>
                    </a:solidFill>
                    <a:latin typeface="Helvetica" panose="020B0604020202020204" pitchFamily="34" charset="0"/>
                    <a:cs typeface="Helvetica" panose="020B0604020202020204" pitchFamily="34" charset="0"/>
                  </a:rPr>
                  <a:t>and </a:t>
                </a:r>
                <a:r>
                  <a:rPr lang="en-US" sz="1400" b="0" i="1">
                    <a:solidFill>
                      <a:srgbClr val="404040"/>
                    </a:solidFill>
                    <a:latin typeface="Helvetica" panose="020B0604020202020204" pitchFamily="34" charset="0"/>
                    <a:cs typeface="Helvetica" panose="020B0604020202020204" pitchFamily="34" charset="0"/>
                  </a:rPr>
                  <a:t>one-body off-diagonal </a:t>
                </a:r>
                <a:r>
                  <a:rPr lang="en-US" sz="1400" b="0">
                    <a:solidFill>
                      <a:srgbClr val="404040"/>
                    </a:solidFill>
                    <a:latin typeface="Helvetica" panose="020B0604020202020204" pitchFamily="34" charset="0"/>
                    <a:cs typeface="Helvetica" panose="020B0604020202020204" pitchFamily="34" charset="0"/>
                  </a:rPr>
                  <a:t>terms show asymmetric and even destructive behavior to the total response</a:t>
                </a:r>
              </a:p>
              <a:p>
                <a:pPr marL="742950" lvl="1" indent="-285750">
                  <a:buFont typeface="Arial" panose="020B0604020202020204" pitchFamily="34" charset="0"/>
                  <a:buChar char="•"/>
                </a:pPr>
                <a:r>
                  <a:rPr lang="en-US" sz="1400">
                    <a:solidFill>
                      <a:srgbClr val="404040"/>
                    </a:solidFill>
                    <a:latin typeface="Helvetica" panose="020B0604020202020204" pitchFamily="34" charset="0"/>
                    <a:cs typeface="Helvetica" panose="020B0604020202020204" pitchFamily="34" charset="0"/>
                  </a:rPr>
                  <a:t>Nuclear responses are available for </a:t>
                </a:r>
                <a14:m>
                  <m:oMath xmlns:m="http://schemas.openxmlformats.org/officeDocument/2006/math">
                    <m:d>
                      <m:dPr>
                        <m:begChr m:val="{"/>
                        <m:endChr m:val="}"/>
                        <m:ctrlPr>
                          <a:rPr lang="en-US" sz="1400" b="0" i="1" smtClean="0">
                            <a:solidFill>
                              <a:srgbClr val="404040"/>
                            </a:solidFill>
                            <a:latin typeface="Cambria Math" panose="02040503050406030204" pitchFamily="18" charset="0"/>
                          </a:rPr>
                        </m:ctrlPr>
                      </m:dPr>
                      <m:e>
                        <m:r>
                          <a:rPr lang="en-US" sz="1400" b="0" i="1" smtClean="0">
                            <a:solidFill>
                              <a:srgbClr val="404040"/>
                            </a:solidFill>
                            <a:latin typeface="Cambria Math" panose="02040503050406030204" pitchFamily="18" charset="0"/>
                          </a:rPr>
                          <m:t>𝑛𝑝</m:t>
                        </m:r>
                        <m:r>
                          <a:rPr lang="en-US" sz="1400" b="0" i="1" smtClean="0">
                            <a:solidFill>
                              <a:srgbClr val="404040"/>
                            </a:solidFill>
                            <a:latin typeface="Cambria Math" panose="02040503050406030204" pitchFamily="18" charset="0"/>
                          </a:rPr>
                          <m:t>,</m:t>
                        </m:r>
                        <m:r>
                          <a:rPr lang="en-US" sz="1400" b="0" i="1" smtClean="0">
                            <a:solidFill>
                              <a:srgbClr val="404040"/>
                            </a:solidFill>
                            <a:latin typeface="Cambria Math" panose="02040503050406030204" pitchFamily="18" charset="0"/>
                          </a:rPr>
                          <m:t>𝑝𝑝</m:t>
                        </m:r>
                        <m:r>
                          <a:rPr lang="en-US" sz="1400" b="0" i="1" smtClean="0">
                            <a:solidFill>
                              <a:srgbClr val="404040"/>
                            </a:solidFill>
                            <a:latin typeface="Cambria Math" panose="02040503050406030204" pitchFamily="18" charset="0"/>
                          </a:rPr>
                          <m:t>,</m:t>
                        </m:r>
                        <m:r>
                          <a:rPr lang="en-US" sz="1400" b="0" i="1" smtClean="0">
                            <a:solidFill>
                              <a:srgbClr val="404040"/>
                            </a:solidFill>
                            <a:latin typeface="Cambria Math" panose="02040503050406030204" pitchFamily="18" charset="0"/>
                          </a:rPr>
                          <m:t>𝑛𝑛</m:t>
                        </m:r>
                      </m:e>
                    </m:d>
                  </m:oMath>
                </a14:m>
                <a:r>
                  <a:rPr lang="en-US" sz="1400" b="0">
                    <a:solidFill>
                      <a:srgbClr val="404040"/>
                    </a:solidFill>
                    <a:latin typeface="Helvetica" panose="020B0604020202020204" pitchFamily="34" charset="0"/>
                    <a:cs typeface="Helvetica" panose="020B0604020202020204" pitchFamily="34" charset="0"/>
                  </a:rPr>
                  <a:t> scattering</a:t>
                </a:r>
              </a:p>
              <a:p>
                <a:pPr marL="1200150" lvl="2" indent="-285750">
                  <a:buFont typeface="Arial" panose="020B0604020202020204" pitchFamily="34" charset="0"/>
                  <a:buChar char="•"/>
                </a:pPr>
                <a14:m>
                  <m:oMath xmlns:m="http://schemas.openxmlformats.org/officeDocument/2006/math">
                    <m:r>
                      <a:rPr lang="en-US" sz="1050" b="0" i="1" smtClean="0">
                        <a:solidFill>
                          <a:srgbClr val="404040"/>
                        </a:solidFill>
                        <a:latin typeface="Cambria Math" panose="02040503050406030204" pitchFamily="18" charset="0"/>
                      </a:rPr>
                      <m:t>𝑝𝑝</m:t>
                    </m:r>
                  </m:oMath>
                </a14:m>
                <a:r>
                  <a:rPr lang="en-US" sz="1050" b="0">
                    <a:solidFill>
                      <a:srgbClr val="404040"/>
                    </a:solidFill>
                    <a:latin typeface="Helvetica" panose="020B0604020202020204" pitchFamily="34" charset="0"/>
                    <a:cs typeface="Helvetica" panose="020B0604020202020204" pitchFamily="34" charset="0"/>
                  </a:rPr>
                  <a:t> responses are nonzero for both longitudinal and transverse modes</a:t>
                </a:r>
              </a:p>
              <a:p>
                <a:pPr marL="1200150" lvl="2" indent="-285750">
                  <a:buFont typeface="Arial" panose="020B0604020202020204" pitchFamily="34" charset="0"/>
                  <a:buChar char="•"/>
                </a:pPr>
                <a14:m>
                  <m:oMath xmlns:m="http://schemas.openxmlformats.org/officeDocument/2006/math">
                    <m:r>
                      <a:rPr lang="en-US" sz="1050" b="0" i="1" smtClean="0">
                        <a:solidFill>
                          <a:srgbClr val="404040"/>
                        </a:solidFill>
                        <a:latin typeface="Cambria Math" panose="02040503050406030204" pitchFamily="18" charset="0"/>
                      </a:rPr>
                      <m:t>𝑛𝑛</m:t>
                    </m:r>
                  </m:oMath>
                </a14:m>
                <a:r>
                  <a:rPr lang="en-US" sz="1050" b="0">
                    <a:solidFill>
                      <a:srgbClr val="404040"/>
                    </a:solidFill>
                    <a:latin typeface="Helvetica" panose="020B0604020202020204" pitchFamily="34" charset="0"/>
                    <a:cs typeface="Helvetica" panose="020B0604020202020204" pitchFamily="34" charset="0"/>
                  </a:rPr>
                  <a:t> is effectively zero for the longitudinal response</a:t>
                </a:r>
              </a:p>
              <a:p>
                <a:pPr marL="285750" indent="-285750">
                  <a:buFont typeface="Arial" panose="020B0604020202020204" pitchFamily="34" charset="0"/>
                  <a:buChar char="•"/>
                </a:pPr>
                <a:r>
                  <a:rPr lang="en-US" sz="1400" b="0">
                    <a:solidFill>
                      <a:srgbClr val="404040"/>
                    </a:solidFill>
                    <a:latin typeface="Helvetica" panose="020B0604020202020204" pitchFamily="34" charset="0"/>
                    <a:cs typeface="Helvetica" panose="020B0604020202020204" pitchFamily="34" charset="0"/>
                  </a:rPr>
                  <a:t>Current experimental response data interpolated by I. Sick and K. F. von </a:t>
                </a:r>
                <a:r>
                  <a:rPr lang="en-US" sz="1400" b="0" err="1">
                    <a:solidFill>
                      <a:srgbClr val="404040"/>
                    </a:solidFill>
                    <a:latin typeface="Helvetica" panose="020B0604020202020204" pitchFamily="34" charset="0"/>
                    <a:cs typeface="Helvetica" panose="020B0604020202020204" pitchFamily="34" charset="0"/>
                  </a:rPr>
                  <a:t>Reden</a:t>
                </a:r>
                <a:r>
                  <a:rPr lang="en-US" sz="1400" b="0">
                    <a:solidFill>
                      <a:srgbClr val="404040"/>
                    </a:solidFill>
                    <a:latin typeface="Helvetica" panose="020B0604020202020204" pitchFamily="34" charset="0"/>
                    <a:cs typeface="Helvetica" panose="020B0604020202020204" pitchFamily="34" charset="0"/>
                  </a:rPr>
                  <a:t> for </a:t>
                </a:r>
                <a14:m>
                  <m:oMath xmlns:m="http://schemas.openxmlformats.org/officeDocument/2006/math">
                    <m:r>
                      <a:rPr lang="en-US" sz="1400" b="0" i="1" smtClean="0">
                        <a:solidFill>
                          <a:srgbClr val="404040"/>
                        </a:solidFill>
                        <a:latin typeface="Cambria Math" panose="02040503050406030204" pitchFamily="18" charset="0"/>
                      </a:rPr>
                      <m:t>𝑒</m:t>
                    </m:r>
                    <m:sPre>
                      <m:sPrePr>
                        <m:ctrlPr>
                          <a:rPr lang="en-US" sz="1400" b="0" i="1">
                            <a:solidFill>
                              <a:srgbClr val="404040"/>
                            </a:solidFill>
                            <a:latin typeface="Cambria Math" panose="02040503050406030204" pitchFamily="18" charset="0"/>
                          </a:rPr>
                        </m:ctrlPr>
                      </m:sPrePr>
                      <m:sub>
                        <m:r>
                          <a:rPr lang="en-US" sz="1400" b="0" i="0" smtClean="0">
                            <a:solidFill>
                              <a:srgbClr val="404040"/>
                            </a:solidFill>
                            <a:latin typeface="Cambria Math" panose="02040503050406030204" pitchFamily="18" charset="0"/>
                          </a:rPr>
                          <m:t>2</m:t>
                        </m:r>
                      </m:sub>
                      <m:sup>
                        <m:r>
                          <a:rPr lang="en-US" sz="1600" b="0" i="0" smtClean="0">
                            <a:solidFill>
                              <a:srgbClr val="404040"/>
                            </a:solidFill>
                            <a:latin typeface="Cambria Math" panose="02040503050406030204" pitchFamily="18" charset="0"/>
                          </a:rPr>
                          <m:t>4</m:t>
                        </m:r>
                      </m:sup>
                      <m:e>
                        <m:r>
                          <m:rPr>
                            <m:sty m:val="p"/>
                          </m:rPr>
                          <a:rPr lang="en-US" sz="1600" b="0" i="0" smtClean="0">
                            <a:solidFill>
                              <a:srgbClr val="404040"/>
                            </a:solidFill>
                            <a:latin typeface="Cambria Math" panose="02040503050406030204" pitchFamily="18" charset="0"/>
                          </a:rPr>
                          <m:t>He</m:t>
                        </m:r>
                      </m:e>
                    </m:sPre>
                  </m:oMath>
                </a14:m>
                <a:endParaRPr lang="en-US" sz="1400" b="0">
                  <a:solidFill>
                    <a:srgbClr val="404040"/>
                  </a:solidFill>
                  <a:latin typeface="Helvetica" panose="020B0604020202020204" pitchFamily="34" charset="0"/>
                  <a:cs typeface="Helvetica" panose="020B0604020202020204" pitchFamily="34" charset="0"/>
                </a:endParaRPr>
              </a:p>
              <a:p>
                <a:pPr marL="742950" lvl="1" indent="-285750">
                  <a:buFont typeface="Arial" panose="020B0604020202020204" pitchFamily="34" charset="0"/>
                  <a:buChar char="•"/>
                </a:pPr>
                <a:r>
                  <a:rPr lang="en-US" sz="1400">
                    <a:solidFill>
                      <a:srgbClr val="404040"/>
                    </a:solidFill>
                    <a:latin typeface="Helvetica" panose="020B0604020202020204" pitchFamily="34" charset="0"/>
                    <a:cs typeface="Helvetica" panose="020B0604020202020204" pitchFamily="34" charset="0"/>
                  </a:rPr>
                  <a:t>Both match rather well using different data and independent interpolation methods</a:t>
                </a:r>
              </a:p>
              <a:p>
                <a:pPr marL="742950" lvl="1" indent="-285750">
                  <a:buFont typeface="Arial" panose="020B0604020202020204" pitchFamily="34" charset="0"/>
                  <a:buChar char="•"/>
                </a:pPr>
                <a:r>
                  <a:rPr lang="en-US" sz="1400" b="0">
                    <a:solidFill>
                      <a:srgbClr val="404040"/>
                    </a:solidFill>
                    <a:latin typeface="Helvetica" panose="020B0604020202020204" pitchFamily="34" charset="0"/>
                    <a:cs typeface="Helvetica" panose="020B0604020202020204" pitchFamily="34" charset="0"/>
                  </a:rPr>
                  <a:t>Show</a:t>
                </a:r>
                <a:r>
                  <a:rPr lang="en-US" sz="1400">
                    <a:solidFill>
                      <a:srgbClr val="404040"/>
                    </a:solidFill>
                    <a:latin typeface="Helvetica" panose="020B0604020202020204" pitchFamily="34" charset="0"/>
                    <a:cs typeface="Helvetica" panose="020B0604020202020204" pitchFamily="34" charset="0"/>
                  </a:rPr>
                  <a:t>s great agreement at larger values of </a:t>
                </a:r>
                <a14:m>
                  <m:oMath xmlns:m="http://schemas.openxmlformats.org/officeDocument/2006/math">
                    <m:d>
                      <m:dPr>
                        <m:begChr m:val="|"/>
                        <m:endChr m:val="|"/>
                        <m:ctrlPr>
                          <a:rPr lang="en-US" sz="1400" b="0" i="1" smtClean="0">
                            <a:solidFill>
                              <a:srgbClr val="404040"/>
                            </a:solidFill>
                            <a:latin typeface="Cambria Math" panose="02040503050406030204" pitchFamily="18" charset="0"/>
                          </a:rPr>
                        </m:ctrlPr>
                      </m:dPr>
                      <m:e>
                        <m:acc>
                          <m:accPr>
                            <m:chr m:val="⃗"/>
                            <m:ctrlPr>
                              <a:rPr lang="en-US" sz="1400" b="0" i="1" smtClean="0">
                                <a:solidFill>
                                  <a:srgbClr val="404040"/>
                                </a:solidFill>
                                <a:latin typeface="Cambria Math" panose="02040503050406030204" pitchFamily="18" charset="0"/>
                              </a:rPr>
                            </m:ctrlPr>
                          </m:accPr>
                          <m:e>
                            <m:r>
                              <a:rPr lang="en-US" sz="1400" b="0" i="1" smtClean="0">
                                <a:solidFill>
                                  <a:srgbClr val="404040"/>
                                </a:solidFill>
                                <a:latin typeface="Cambria Math" panose="02040503050406030204" pitchFamily="18" charset="0"/>
                              </a:rPr>
                              <m:t>𝑞</m:t>
                            </m:r>
                          </m:e>
                        </m:acc>
                      </m:e>
                    </m:d>
                    <m:r>
                      <a:rPr lang="en-US" sz="1400" b="0" i="1" smtClean="0">
                        <a:solidFill>
                          <a:srgbClr val="404040"/>
                        </a:solidFill>
                        <a:latin typeface="Cambria Math" panose="02040503050406030204" pitchFamily="18" charset="0"/>
                      </a:rPr>
                      <m:t>≥400 </m:t>
                    </m:r>
                    <m:r>
                      <m:rPr>
                        <m:sty m:val="p"/>
                      </m:rPr>
                      <a:rPr lang="en-US" sz="1400" b="0" i="0" smtClean="0">
                        <a:solidFill>
                          <a:srgbClr val="404040"/>
                        </a:solidFill>
                        <a:latin typeface="Cambria Math" panose="02040503050406030204" pitchFamily="18" charset="0"/>
                      </a:rPr>
                      <m:t>MeV</m:t>
                    </m:r>
                    <m:r>
                      <a:rPr lang="en-US" sz="1400" b="0" i="0" smtClean="0">
                        <a:solidFill>
                          <a:srgbClr val="404040"/>
                        </a:solidFill>
                        <a:latin typeface="Cambria Math" panose="02040503050406030204" pitchFamily="18" charset="0"/>
                      </a:rPr>
                      <m:t>/</m:t>
                    </m:r>
                    <m:r>
                      <m:rPr>
                        <m:sty m:val="p"/>
                      </m:rPr>
                      <a:rPr lang="en-US" sz="1400" b="0" i="0" smtClean="0">
                        <a:solidFill>
                          <a:srgbClr val="404040"/>
                        </a:solidFill>
                        <a:latin typeface="Cambria Math" panose="02040503050406030204" pitchFamily="18" charset="0"/>
                      </a:rPr>
                      <m:t>c</m:t>
                    </m:r>
                  </m:oMath>
                </a14:m>
                <a:r>
                  <a:rPr lang="en-US" sz="1400" b="0">
                    <a:solidFill>
                      <a:srgbClr val="404040"/>
                    </a:solidFill>
                    <a:latin typeface="Helvetica" panose="020B0604020202020204" pitchFamily="34" charset="0"/>
                    <a:cs typeface="Helvetica" panose="020B0604020202020204" pitchFamily="34" charset="0"/>
                  </a:rPr>
                  <a:t> when outside of the lower energy elastic response regime</a:t>
                </a:r>
              </a:p>
            </p:txBody>
          </p:sp>
        </mc:Choice>
        <mc:Fallback xmlns="">
          <p:sp>
            <p:nvSpPr>
              <p:cNvPr id="4" name="Text Placeholder 3">
                <a:extLst>
                  <a:ext uri="{FF2B5EF4-FFF2-40B4-BE49-F238E27FC236}">
                    <a16:creationId xmlns:a16="http://schemas.microsoft.com/office/drawing/2014/main" id="{31CEA47C-A3ED-4B3B-B915-C09FE647CBC3}"/>
                  </a:ext>
                </a:extLst>
              </p:cNvPr>
              <p:cNvSpPr>
                <a:spLocks noGrp="1" noRot="1" noChangeAspect="1" noMove="1" noResize="1" noEditPoints="1" noAdjustHandles="1" noChangeArrowheads="1" noChangeShapeType="1" noTextEdit="1"/>
              </p:cNvSpPr>
              <p:nvPr>
                <p:ph type="body" sz="half" idx="16"/>
              </p:nvPr>
            </p:nvSpPr>
            <p:spPr>
              <a:xfrm>
                <a:off x="52251" y="414281"/>
                <a:ext cx="3620277" cy="4064414"/>
              </a:xfrm>
              <a:blipFill>
                <a:blip r:embed="rId3"/>
                <a:stretch>
                  <a:fillRect l="-2867" t="-1349" r="-2024" b="-8996"/>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912E925C-D030-4D6A-9E6C-BF5A1E5CB38B}"/>
              </a:ext>
            </a:extLst>
          </p:cNvPr>
          <p:cNvSpPr>
            <a:spLocks noGrp="1"/>
          </p:cNvSpPr>
          <p:nvPr>
            <p:ph type="dt" sz="half" idx="2"/>
          </p:nvPr>
        </p:nvSpPr>
        <p:spPr/>
        <p:txBody>
          <a:bodyPr/>
          <a:lstStyle/>
          <a:p>
            <a:pPr>
              <a:defRPr/>
            </a:pPr>
            <a:r>
              <a:rPr lang="en-US"/>
              <a:t>July 20th, 2020</a:t>
            </a:r>
          </a:p>
        </p:txBody>
      </p:sp>
      <p:sp>
        <p:nvSpPr>
          <p:cNvPr id="7" name="Footer Placeholder 6">
            <a:extLst>
              <a:ext uri="{FF2B5EF4-FFF2-40B4-BE49-F238E27FC236}">
                <a16:creationId xmlns:a16="http://schemas.microsoft.com/office/drawing/2014/main" id="{04234C70-7E4D-417B-BADF-0A5FB8C61D06}"/>
              </a:ext>
            </a:extLst>
          </p:cNvPr>
          <p:cNvSpPr>
            <a:spLocks noGrp="1"/>
          </p:cNvSpPr>
          <p:nvPr>
            <p:ph type="ftr" sz="quarter" idx="3"/>
          </p:nvPr>
        </p:nvSpPr>
        <p:spPr/>
        <p:txBody>
          <a:bodyPr/>
          <a:lstStyle/>
          <a:p>
            <a:pPr>
              <a:defRPr/>
            </a:pPr>
            <a:r>
              <a:rPr lang="fr-FR"/>
              <a:t>J. L. Barrow | Fermilab New Perspectives: QMC-STA GENIE Implementation</a:t>
            </a:r>
            <a:endParaRPr lang="en-US" b="1"/>
          </a:p>
        </p:txBody>
      </p:sp>
      <p:sp>
        <p:nvSpPr>
          <p:cNvPr id="8" name="Slide Number Placeholder 7">
            <a:extLst>
              <a:ext uri="{FF2B5EF4-FFF2-40B4-BE49-F238E27FC236}">
                <a16:creationId xmlns:a16="http://schemas.microsoft.com/office/drawing/2014/main" id="{EB217FBD-3EF6-40FC-A1B9-2054FB3FFC1E}"/>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a:p>
        </p:txBody>
      </p:sp>
      <mc:AlternateContent xmlns:mc="http://schemas.openxmlformats.org/markup-compatibility/2006" xmlns:a14="http://schemas.microsoft.com/office/drawing/2010/main">
        <mc:Choice Requires="a14">
          <p:sp>
            <p:nvSpPr>
              <p:cNvPr id="9" name="Title 8">
                <a:extLst>
                  <a:ext uri="{FF2B5EF4-FFF2-40B4-BE49-F238E27FC236}">
                    <a16:creationId xmlns:a16="http://schemas.microsoft.com/office/drawing/2014/main" id="{BA9154ED-CEA6-473A-AFDB-132911AC7A8D}"/>
                  </a:ext>
                </a:extLst>
              </p:cNvPr>
              <p:cNvSpPr>
                <a:spLocks noGrp="1"/>
              </p:cNvSpPr>
              <p:nvPr>
                <p:ph type="title"/>
              </p:nvPr>
            </p:nvSpPr>
            <p:spPr>
              <a:xfrm>
                <a:off x="228600" y="39525"/>
                <a:ext cx="8686800" cy="320908"/>
              </a:xfrm>
            </p:spPr>
            <p:txBody>
              <a:bodyPr/>
              <a:lstStyle/>
              <a:p>
                <a:r>
                  <a:rPr lang="en-US" sz="1800"/>
                  <a:t>QMC STA </a:t>
                </a:r>
                <a14:m>
                  <m:oMath xmlns:m="http://schemas.openxmlformats.org/officeDocument/2006/math">
                    <m:r>
                      <a:rPr lang="en-US" sz="1800" b="1" i="1" smtClean="0">
                        <a:latin typeface="Cambria Math" panose="02040503050406030204" pitchFamily="18" charset="0"/>
                      </a:rPr>
                      <m:t>𝒆</m:t>
                    </m:r>
                    <m:sPre>
                      <m:sPrePr>
                        <m:ctrlPr>
                          <a:rPr lang="en-US" sz="1800" i="1" smtClean="0">
                            <a:latin typeface="Cambria Math" panose="02040503050406030204" pitchFamily="18" charset="0"/>
                          </a:rPr>
                        </m:ctrlPr>
                      </m:sPrePr>
                      <m:sub>
                        <m:r>
                          <a:rPr lang="en-US" sz="1800" b="1" i="0" smtClean="0">
                            <a:latin typeface="Cambria Math" panose="02040503050406030204" pitchFamily="18" charset="0"/>
                          </a:rPr>
                          <m:t>𝟐</m:t>
                        </m:r>
                      </m:sub>
                      <m:sup>
                        <m:r>
                          <a:rPr lang="en-US" sz="2000" b="1" i="0" smtClean="0">
                            <a:latin typeface="Cambria Math" panose="02040503050406030204" pitchFamily="18" charset="0"/>
                          </a:rPr>
                          <m:t>𝟒</m:t>
                        </m:r>
                      </m:sup>
                      <m:e>
                        <m:r>
                          <a:rPr lang="en-US" sz="2000" b="1" i="0" smtClean="0">
                            <a:latin typeface="Cambria Math" panose="02040503050406030204" pitchFamily="18" charset="0"/>
                          </a:rPr>
                          <m:t>𝐇𝐞</m:t>
                        </m:r>
                      </m:e>
                    </m:sPre>
                  </m:oMath>
                </a14:m>
                <a:r>
                  <a:rPr lang="en-US" sz="1800"/>
                  <a:t> Response Comparisons Used in </a:t>
                </a:r>
                <a:r>
                  <a:rPr lang="en-US" sz="1800">
                    <a:latin typeface="Courier New" panose="02070309020205020404" pitchFamily="49" charset="0"/>
                    <a:cs typeface="Courier New" panose="02070309020205020404" pitchFamily="49" charset="0"/>
                  </a:rPr>
                  <a:t>GENIE</a:t>
                </a:r>
                <a:r>
                  <a:rPr lang="en-US" sz="1800"/>
                  <a:t> for Interpolation</a:t>
                </a:r>
              </a:p>
            </p:txBody>
          </p:sp>
        </mc:Choice>
        <mc:Fallback xmlns="">
          <p:sp>
            <p:nvSpPr>
              <p:cNvPr id="9" name="Title 8">
                <a:extLst>
                  <a:ext uri="{FF2B5EF4-FFF2-40B4-BE49-F238E27FC236}">
                    <a16:creationId xmlns:a16="http://schemas.microsoft.com/office/drawing/2014/main" id="{BA9154ED-CEA6-473A-AFDB-132911AC7A8D}"/>
                  </a:ext>
                </a:extLst>
              </p:cNvPr>
              <p:cNvSpPr>
                <a:spLocks noGrp="1" noRot="1" noChangeAspect="1" noMove="1" noResize="1" noEditPoints="1" noAdjustHandles="1" noChangeArrowheads="1" noChangeShapeType="1" noTextEdit="1"/>
              </p:cNvSpPr>
              <p:nvPr>
                <p:ph type="title"/>
              </p:nvPr>
            </p:nvSpPr>
            <p:spPr>
              <a:xfrm>
                <a:off x="228600" y="39525"/>
                <a:ext cx="8686800" cy="320908"/>
              </a:xfrm>
              <a:blipFill>
                <a:blip r:embed="rId4"/>
                <a:stretch>
                  <a:fillRect l="-1684" t="-13208" b="-4717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CD9D1524-3C80-48CC-ACAD-5939184128B3}"/>
              </a:ext>
            </a:extLst>
          </p:cNvPr>
          <p:cNvSpPr txBox="1"/>
          <p:nvPr/>
        </p:nvSpPr>
        <p:spPr>
          <a:xfrm rot="2099523">
            <a:off x="6596082" y="2736227"/>
            <a:ext cx="2077693" cy="461665"/>
          </a:xfrm>
          <a:prstGeom prst="rect">
            <a:avLst/>
          </a:prstGeom>
          <a:noFill/>
        </p:spPr>
        <p:txBody>
          <a:bodyPr wrap="square" rtlCol="0">
            <a:spAutoFit/>
          </a:bodyPr>
          <a:lstStyle/>
          <a:p>
            <a:pPr algn="ctr"/>
            <a:r>
              <a:rPr lang="en-US" dirty="0">
                <a:solidFill>
                  <a:srgbClr val="FF0000"/>
                </a:solidFill>
              </a:rPr>
              <a:t>PRELIMINARY</a:t>
            </a:r>
          </a:p>
        </p:txBody>
      </p:sp>
      <p:sp>
        <p:nvSpPr>
          <p:cNvPr id="2" name="TextBox 1">
            <a:extLst>
              <a:ext uri="{FF2B5EF4-FFF2-40B4-BE49-F238E27FC236}">
                <a16:creationId xmlns:a16="http://schemas.microsoft.com/office/drawing/2014/main" id="{5CAE258E-E632-44A7-BDCB-34C5D025BEA4}"/>
              </a:ext>
            </a:extLst>
          </p:cNvPr>
          <p:cNvSpPr txBox="1"/>
          <p:nvPr/>
        </p:nvSpPr>
        <p:spPr>
          <a:xfrm>
            <a:off x="5438530" y="4409213"/>
            <a:ext cx="2196398" cy="276999"/>
          </a:xfrm>
          <a:prstGeom prst="rect">
            <a:avLst/>
          </a:prstGeom>
          <a:noFill/>
        </p:spPr>
        <p:txBody>
          <a:bodyPr wrap="square" rtlCol="0">
            <a:spAutoFit/>
          </a:bodyPr>
          <a:lstStyle/>
          <a:p>
            <a:r>
              <a:rPr lang="en-US" sz="1200">
                <a:hlinkClick r:id="rId5"/>
              </a:rPr>
              <a:t>Phys. Rev. C </a:t>
            </a:r>
            <a:r>
              <a:rPr lang="en-US" sz="1200" b="1">
                <a:hlinkClick r:id="rId5"/>
              </a:rPr>
              <a:t>65</a:t>
            </a:r>
            <a:r>
              <a:rPr lang="en-US" sz="1200">
                <a:hlinkClick r:id="rId5"/>
              </a:rPr>
              <a:t>, 024002</a:t>
            </a:r>
            <a:endParaRPr lang="en-US" sz="1200"/>
          </a:p>
        </p:txBody>
      </p:sp>
    </p:spTree>
    <p:extLst>
      <p:ext uri="{BB962C8B-B14F-4D97-AF65-F5344CB8AC3E}">
        <p14:creationId xmlns:p14="http://schemas.microsoft.com/office/powerpoint/2010/main" val="2009990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D621189-DCDE-44FD-9FAF-BB3EBF9535E4}"/>
              </a:ext>
            </a:extLst>
          </p:cNvPr>
          <p:cNvPicPr>
            <a:picLocks noChangeAspect="1"/>
          </p:cNvPicPr>
          <p:nvPr/>
        </p:nvPicPr>
        <p:blipFill>
          <a:blip r:embed="rId2"/>
          <a:stretch>
            <a:fillRect/>
          </a:stretch>
        </p:blipFill>
        <p:spPr>
          <a:xfrm>
            <a:off x="5805991" y="475950"/>
            <a:ext cx="3237612" cy="2096354"/>
          </a:xfrm>
          <a:prstGeom prst="rect">
            <a:avLst/>
          </a:prstGeom>
        </p:spPr>
      </p:pic>
      <p:sp>
        <p:nvSpPr>
          <p:cNvPr id="3" name="Title 2">
            <a:extLst>
              <a:ext uri="{FF2B5EF4-FFF2-40B4-BE49-F238E27FC236}">
                <a16:creationId xmlns:a16="http://schemas.microsoft.com/office/drawing/2014/main" id="{E52C90D6-6FFF-4454-9BE5-B56956CA53C8}"/>
              </a:ext>
            </a:extLst>
          </p:cNvPr>
          <p:cNvSpPr>
            <a:spLocks noGrp="1"/>
          </p:cNvSpPr>
          <p:nvPr>
            <p:ph type="title"/>
          </p:nvPr>
        </p:nvSpPr>
        <p:spPr>
          <a:xfrm>
            <a:off x="228600" y="4349"/>
            <a:ext cx="8686800" cy="320908"/>
          </a:xfrm>
        </p:spPr>
        <p:txBody>
          <a:bodyPr/>
          <a:lstStyle/>
          <a:p>
            <a:r>
              <a:rPr lang="en-US"/>
              <a:t>Total Nuclear Response Function </a:t>
            </a:r>
            <a:r>
              <a:rPr lang="en-US" i="1"/>
              <a:t>Scaling</a:t>
            </a:r>
            <a:r>
              <a:rPr lang="en-US"/>
              <a:t> Studies</a:t>
            </a:r>
          </a:p>
        </p:txBody>
      </p:sp>
      <p:sp>
        <p:nvSpPr>
          <p:cNvPr id="4" name="Date Placeholder 3">
            <a:extLst>
              <a:ext uri="{FF2B5EF4-FFF2-40B4-BE49-F238E27FC236}">
                <a16:creationId xmlns:a16="http://schemas.microsoft.com/office/drawing/2014/main" id="{0BB61FFC-48E8-4894-A7E5-CFA024E08B55}"/>
              </a:ext>
            </a:extLst>
          </p:cNvPr>
          <p:cNvSpPr>
            <a:spLocks noGrp="1"/>
          </p:cNvSpPr>
          <p:nvPr>
            <p:ph type="dt" sz="half" idx="2"/>
          </p:nvPr>
        </p:nvSpPr>
        <p:spPr/>
        <p:txBody>
          <a:bodyPr/>
          <a:lstStyle/>
          <a:p>
            <a:pPr>
              <a:defRPr/>
            </a:pPr>
            <a:r>
              <a:rPr lang="en-US"/>
              <a:t>July 20th, 2020</a:t>
            </a:r>
          </a:p>
        </p:txBody>
      </p:sp>
      <p:sp>
        <p:nvSpPr>
          <p:cNvPr id="5" name="Footer Placeholder 4">
            <a:extLst>
              <a:ext uri="{FF2B5EF4-FFF2-40B4-BE49-F238E27FC236}">
                <a16:creationId xmlns:a16="http://schemas.microsoft.com/office/drawing/2014/main" id="{9085F39F-744E-4D4F-ADC5-431B5E2409F2}"/>
              </a:ext>
            </a:extLst>
          </p:cNvPr>
          <p:cNvSpPr>
            <a:spLocks noGrp="1"/>
          </p:cNvSpPr>
          <p:nvPr>
            <p:ph type="ftr" sz="quarter" idx="3"/>
          </p:nvPr>
        </p:nvSpPr>
        <p:spPr/>
        <p:txBody>
          <a:bodyPr/>
          <a:lstStyle/>
          <a:p>
            <a:pPr>
              <a:defRPr/>
            </a:pPr>
            <a:r>
              <a:rPr lang="fr-FR"/>
              <a:t>J. L. Barrow | Fermilab New Perspectives: QMC-STA GENIE Implementation</a:t>
            </a:r>
            <a:endParaRPr lang="en-US" b="1"/>
          </a:p>
        </p:txBody>
      </p:sp>
      <p:sp>
        <p:nvSpPr>
          <p:cNvPr id="6" name="Slide Number Placeholder 5">
            <a:extLst>
              <a:ext uri="{FF2B5EF4-FFF2-40B4-BE49-F238E27FC236}">
                <a16:creationId xmlns:a16="http://schemas.microsoft.com/office/drawing/2014/main" id="{CF5E165B-6D76-4CA5-88CF-B46C7EFA1880}"/>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9ACD0E0-EB7C-4664-A922-067EE38DC4FE}"/>
                  </a:ext>
                </a:extLst>
              </p:cNvPr>
              <p:cNvSpPr>
                <a:spLocks noGrp="1"/>
              </p:cNvSpPr>
              <p:nvPr>
                <p:ph idx="1"/>
              </p:nvPr>
            </p:nvSpPr>
            <p:spPr>
              <a:xfrm>
                <a:off x="18168" y="321556"/>
                <a:ext cx="5994705" cy="4226188"/>
              </a:xfrm>
            </p:spPr>
            <p:txBody>
              <a:bodyPr/>
              <a:lstStyle/>
              <a:p>
                <a:r>
                  <a:rPr lang="en-US" sz="1600" b="1" dirty="0"/>
                  <a:t>Thanks to Noemi Rocco, Alessandro Lovato, Steve </a:t>
                </a:r>
                <a:r>
                  <a:rPr lang="en-US" sz="1600" b="1" dirty="0" err="1"/>
                  <a:t>Dytman</a:t>
                </a:r>
                <a:r>
                  <a:rPr lang="en-US" sz="1600" b="1" dirty="0"/>
                  <a:t>, and Joe Carlson </a:t>
                </a:r>
                <a:r>
                  <a:rPr lang="en-US" sz="1600" dirty="0"/>
                  <a:t>in alerting us to these techniques</a:t>
                </a:r>
              </a:p>
              <a:p>
                <a:pPr lvl="1"/>
                <a:r>
                  <a:rPr lang="en-US" sz="1400" dirty="0"/>
                  <a:t>For more background, see </a:t>
                </a:r>
                <a:r>
                  <a:rPr lang="en-US" sz="1400" dirty="0">
                    <a:hlinkClick r:id="rId3"/>
                  </a:rPr>
                  <a:t>PhysRevC.60.065502</a:t>
                </a:r>
                <a:r>
                  <a:rPr lang="en-US" sz="1400" dirty="0"/>
                  <a:t>, </a:t>
                </a:r>
                <a:r>
                  <a:rPr lang="en-US" sz="1400" dirty="0">
                    <a:hlinkClick r:id="rId4"/>
                  </a:rPr>
                  <a:t>PhysRevC.96.015504</a:t>
                </a:r>
                <a:r>
                  <a:rPr lang="en-US" sz="1400" dirty="0"/>
                  <a:t>, </a:t>
                </a:r>
                <a:r>
                  <a:rPr lang="en-US" sz="1400" dirty="0">
                    <a:hlinkClick r:id="rId5"/>
                  </a:rPr>
                  <a:t>PhysRevC.97.055501</a:t>
                </a:r>
                <a:endParaRPr lang="en-US" sz="1400" dirty="0"/>
              </a:p>
              <a:p>
                <a:r>
                  <a:rPr lang="en-US" sz="1600" dirty="0"/>
                  <a:t>Scaling behavior seems to be observed in the responses when</a:t>
                </a:r>
              </a:p>
              <a:p>
                <a:pPr marL="0" indent="0">
                  <a:buNone/>
                </a:pPr>
                <a14:m>
                  <m:oMathPara xmlns:m="http://schemas.openxmlformats.org/officeDocument/2006/math">
                    <m:oMathParaPr>
                      <m:jc m:val="centerGroup"/>
                    </m:oMathParaPr>
                    <m:oMath xmlns:m="http://schemas.openxmlformats.org/officeDocument/2006/math">
                      <m:sSup>
                        <m:sSupPr>
                          <m:ctrlPr>
                            <a:rPr lang="en-US" sz="1100" i="1">
                              <a:latin typeface="Cambria Math" panose="02040503050406030204" pitchFamily="18" charset="0"/>
                            </a:rPr>
                          </m:ctrlPr>
                        </m:sSupPr>
                        <m:e>
                          <m:r>
                            <a:rPr lang="en-US" sz="1100" i="1">
                              <a:latin typeface="Cambria Math" panose="02040503050406030204" pitchFamily="18" charset="0"/>
                            </a:rPr>
                            <m:t>𝜓</m:t>
                          </m:r>
                        </m:e>
                        <m:sup>
                          <m:r>
                            <a:rPr lang="en-US" sz="1100" i="1">
                              <a:latin typeface="Cambria Math" panose="02040503050406030204" pitchFamily="18" charset="0"/>
                            </a:rPr>
                            <m:t>𝑛𝑟</m:t>
                          </m:r>
                        </m:sup>
                      </m:sSup>
                      <m:d>
                        <m:dPr>
                          <m:ctrlPr>
                            <a:rPr lang="en-US" sz="1100" i="1">
                              <a:latin typeface="Cambria Math" panose="02040503050406030204" pitchFamily="18" charset="0"/>
                            </a:rPr>
                          </m:ctrlPr>
                        </m:dPr>
                        <m:e>
                          <m:d>
                            <m:dPr>
                              <m:begChr m:val="|"/>
                              <m:endChr m:val="|"/>
                              <m:ctrlPr>
                                <a:rPr lang="en-US" sz="1100" i="1">
                                  <a:latin typeface="Cambria Math" panose="02040503050406030204" pitchFamily="18" charset="0"/>
                                </a:rPr>
                              </m:ctrlPr>
                            </m:dPr>
                            <m:e>
                              <m:acc>
                                <m:accPr>
                                  <m:chr m:val="⃗"/>
                                  <m:ctrlPr>
                                    <a:rPr lang="en-US" sz="1100" i="1">
                                      <a:latin typeface="Cambria Math" panose="02040503050406030204" pitchFamily="18" charset="0"/>
                                    </a:rPr>
                                  </m:ctrlPr>
                                </m:accPr>
                                <m:e>
                                  <m:r>
                                    <a:rPr lang="en-US" sz="1100" i="1">
                                      <a:latin typeface="Cambria Math" panose="02040503050406030204" pitchFamily="18" charset="0"/>
                                    </a:rPr>
                                    <m:t>𝑞</m:t>
                                  </m:r>
                                </m:e>
                              </m:acc>
                            </m:e>
                          </m:d>
                          <m:r>
                            <a:rPr lang="en-US" sz="1100" i="1" dirty="0">
                              <a:latin typeface="Cambria Math" panose="02040503050406030204" pitchFamily="18" charset="0"/>
                            </a:rPr>
                            <m:t>,</m:t>
                          </m:r>
                          <m:r>
                            <a:rPr lang="en-US" sz="1100" i="1" dirty="0">
                              <a:latin typeface="Cambria Math" panose="02040503050406030204" pitchFamily="18" charset="0"/>
                            </a:rPr>
                            <m:t>𝜔</m:t>
                          </m:r>
                        </m:e>
                      </m:d>
                      <m:r>
                        <a:rPr lang="en-US" sz="1100" i="1">
                          <a:latin typeface="Cambria Math" panose="02040503050406030204" pitchFamily="18" charset="0"/>
                        </a:rPr>
                        <m:t>=</m:t>
                      </m:r>
                      <m:f>
                        <m:fPr>
                          <m:ctrlPr>
                            <a:rPr lang="en-US" sz="1100" i="1">
                              <a:latin typeface="Cambria Math" panose="02040503050406030204" pitchFamily="18" charset="0"/>
                            </a:rPr>
                          </m:ctrlPr>
                        </m:fPr>
                        <m:num>
                          <m:sSub>
                            <m:sSubPr>
                              <m:ctrlPr>
                                <a:rPr lang="en-US" sz="1100" i="1">
                                  <a:latin typeface="Cambria Math" panose="02040503050406030204" pitchFamily="18" charset="0"/>
                                </a:rPr>
                              </m:ctrlPr>
                            </m:sSubPr>
                            <m:e>
                              <m:r>
                                <a:rPr lang="en-US" sz="1100" i="1">
                                  <a:latin typeface="Cambria Math" panose="02040503050406030204" pitchFamily="18" charset="0"/>
                                </a:rPr>
                                <m:t>𝑚</m:t>
                              </m:r>
                            </m:e>
                            <m:sub>
                              <m:r>
                                <a:rPr lang="en-US" sz="1100" i="1">
                                  <a:latin typeface="Cambria Math" panose="02040503050406030204" pitchFamily="18" charset="0"/>
                                </a:rPr>
                                <m:t>𝑁</m:t>
                              </m:r>
                            </m:sub>
                          </m:sSub>
                        </m:num>
                        <m:den>
                          <m:d>
                            <m:dPr>
                              <m:begChr m:val="|"/>
                              <m:endChr m:val="|"/>
                              <m:ctrlPr>
                                <a:rPr lang="en-US" sz="1100" i="1">
                                  <a:latin typeface="Cambria Math" panose="02040503050406030204" pitchFamily="18" charset="0"/>
                                </a:rPr>
                              </m:ctrlPr>
                            </m:dPr>
                            <m:e>
                              <m:acc>
                                <m:accPr>
                                  <m:chr m:val="⃗"/>
                                  <m:ctrlPr>
                                    <a:rPr lang="en-US" sz="1100" i="1">
                                      <a:latin typeface="Cambria Math" panose="02040503050406030204" pitchFamily="18" charset="0"/>
                                    </a:rPr>
                                  </m:ctrlPr>
                                </m:accPr>
                                <m:e>
                                  <m:r>
                                    <a:rPr lang="en-US" sz="1100" i="1">
                                      <a:latin typeface="Cambria Math" panose="02040503050406030204" pitchFamily="18" charset="0"/>
                                    </a:rPr>
                                    <m:t>𝑞</m:t>
                                  </m:r>
                                </m:e>
                              </m:acc>
                            </m:e>
                          </m:d>
                          <m:sSub>
                            <m:sSubPr>
                              <m:ctrlPr>
                                <a:rPr lang="en-US" sz="1100" i="1">
                                  <a:latin typeface="Cambria Math" panose="02040503050406030204" pitchFamily="18" charset="0"/>
                                </a:rPr>
                              </m:ctrlPr>
                            </m:sSubPr>
                            <m:e>
                              <m:r>
                                <a:rPr lang="en-US" sz="1100" i="1">
                                  <a:latin typeface="Cambria Math" panose="02040503050406030204" pitchFamily="18" charset="0"/>
                                </a:rPr>
                                <m:t>𝑘</m:t>
                              </m:r>
                            </m:e>
                            <m:sub>
                              <m:r>
                                <a:rPr lang="en-US" sz="1100" i="1">
                                  <a:latin typeface="Cambria Math" panose="02040503050406030204" pitchFamily="18" charset="0"/>
                                </a:rPr>
                                <m:t>𝐹</m:t>
                              </m:r>
                            </m:sub>
                          </m:sSub>
                        </m:den>
                      </m:f>
                      <m:d>
                        <m:dPr>
                          <m:ctrlPr>
                            <a:rPr lang="en-US" sz="1100" i="1">
                              <a:latin typeface="Cambria Math" panose="02040503050406030204" pitchFamily="18" charset="0"/>
                            </a:rPr>
                          </m:ctrlPr>
                        </m:dPr>
                        <m:e>
                          <m:r>
                            <a:rPr lang="en-US" sz="1100" i="1">
                              <a:latin typeface="Cambria Math" panose="02040503050406030204" pitchFamily="18" charset="0"/>
                            </a:rPr>
                            <m:t>𝜔</m:t>
                          </m:r>
                          <m:r>
                            <a:rPr lang="en-US" sz="1100" i="1">
                              <a:latin typeface="Cambria Math" panose="02040503050406030204" pitchFamily="18" charset="0"/>
                            </a:rPr>
                            <m:t>−</m:t>
                          </m:r>
                          <m:f>
                            <m:fPr>
                              <m:ctrlPr>
                                <a:rPr lang="en-US" sz="1100" i="1">
                                  <a:latin typeface="Cambria Math" panose="02040503050406030204" pitchFamily="18" charset="0"/>
                                </a:rPr>
                              </m:ctrlPr>
                            </m:fPr>
                            <m:num>
                              <m:sSup>
                                <m:sSupPr>
                                  <m:ctrlPr>
                                    <a:rPr lang="en-US" sz="1100" i="1">
                                      <a:latin typeface="Cambria Math" panose="02040503050406030204" pitchFamily="18" charset="0"/>
                                    </a:rPr>
                                  </m:ctrlPr>
                                </m:sSupPr>
                                <m:e>
                                  <m:r>
                                    <a:rPr lang="en-US" sz="1100" i="1">
                                      <a:latin typeface="Cambria Math" panose="02040503050406030204" pitchFamily="18" charset="0"/>
                                    </a:rPr>
                                    <m:t>𝑞</m:t>
                                  </m:r>
                                </m:e>
                                <m:sup>
                                  <m:r>
                                    <a:rPr lang="en-US" sz="1100" i="1">
                                      <a:latin typeface="Cambria Math" panose="02040503050406030204" pitchFamily="18" charset="0"/>
                                    </a:rPr>
                                    <m:t>2</m:t>
                                  </m:r>
                                </m:sup>
                              </m:sSup>
                            </m:num>
                            <m:den>
                              <m:r>
                                <a:rPr lang="en-US" sz="1100" i="1">
                                  <a:latin typeface="Cambria Math" panose="02040503050406030204" pitchFamily="18" charset="0"/>
                                </a:rPr>
                                <m:t>2</m:t>
                              </m:r>
                              <m:sSub>
                                <m:sSubPr>
                                  <m:ctrlPr>
                                    <a:rPr lang="en-US" sz="1100" i="1">
                                      <a:latin typeface="Cambria Math" panose="02040503050406030204" pitchFamily="18" charset="0"/>
                                    </a:rPr>
                                  </m:ctrlPr>
                                </m:sSubPr>
                                <m:e>
                                  <m:r>
                                    <a:rPr lang="en-US" sz="1100" i="1">
                                      <a:latin typeface="Cambria Math" panose="02040503050406030204" pitchFamily="18" charset="0"/>
                                    </a:rPr>
                                    <m:t>𝑚</m:t>
                                  </m:r>
                                </m:e>
                                <m:sub>
                                  <m:r>
                                    <a:rPr lang="en-US" sz="1100" i="1">
                                      <a:latin typeface="Cambria Math" panose="02040503050406030204" pitchFamily="18" charset="0"/>
                                    </a:rPr>
                                    <m:t>𝑁</m:t>
                                  </m:r>
                                </m:sub>
                              </m:sSub>
                            </m:den>
                          </m:f>
                        </m:e>
                      </m:d>
                      <m:r>
                        <a:rPr lang="en-US" sz="1100" i="1">
                          <a:latin typeface="Cambria Math" panose="02040503050406030204" pitchFamily="18" charset="0"/>
                        </a:rPr>
                        <m:t>→</m:t>
                      </m:r>
                      <m:f>
                        <m:fPr>
                          <m:ctrlPr>
                            <a:rPr lang="en-US" sz="1100" i="1">
                              <a:latin typeface="Cambria Math" panose="02040503050406030204" pitchFamily="18" charset="0"/>
                            </a:rPr>
                          </m:ctrlPr>
                        </m:fPr>
                        <m:num>
                          <m:sSub>
                            <m:sSubPr>
                              <m:ctrlPr>
                                <a:rPr lang="en-US" sz="1100" i="1">
                                  <a:latin typeface="Cambria Math" panose="02040503050406030204" pitchFamily="18" charset="0"/>
                                </a:rPr>
                              </m:ctrlPr>
                            </m:sSubPr>
                            <m:e>
                              <m:r>
                                <a:rPr lang="en-US" sz="1100" i="1">
                                  <a:latin typeface="Cambria Math" panose="02040503050406030204" pitchFamily="18" charset="0"/>
                                </a:rPr>
                                <m:t>𝑚</m:t>
                              </m:r>
                            </m:e>
                            <m:sub>
                              <m:r>
                                <a:rPr lang="en-US" sz="1100" i="1">
                                  <a:latin typeface="Cambria Math" panose="02040503050406030204" pitchFamily="18" charset="0"/>
                                </a:rPr>
                                <m:t>𝑁</m:t>
                              </m:r>
                            </m:sub>
                          </m:sSub>
                        </m:num>
                        <m:den>
                          <m:d>
                            <m:dPr>
                              <m:begChr m:val="|"/>
                              <m:endChr m:val="|"/>
                              <m:ctrlPr>
                                <a:rPr lang="en-US" sz="1100" i="1">
                                  <a:latin typeface="Cambria Math" panose="02040503050406030204" pitchFamily="18" charset="0"/>
                                </a:rPr>
                              </m:ctrlPr>
                            </m:dPr>
                            <m:e>
                              <m:acc>
                                <m:accPr>
                                  <m:chr m:val="⃗"/>
                                  <m:ctrlPr>
                                    <a:rPr lang="en-US" sz="1100" i="1">
                                      <a:latin typeface="Cambria Math" panose="02040503050406030204" pitchFamily="18" charset="0"/>
                                    </a:rPr>
                                  </m:ctrlPr>
                                </m:accPr>
                                <m:e>
                                  <m:r>
                                    <a:rPr lang="en-US" sz="1100" i="1">
                                      <a:latin typeface="Cambria Math" panose="02040503050406030204" pitchFamily="18" charset="0"/>
                                    </a:rPr>
                                    <m:t>𝑞</m:t>
                                  </m:r>
                                </m:e>
                              </m:acc>
                            </m:e>
                          </m:d>
                          <m:sSub>
                            <m:sSubPr>
                              <m:ctrlPr>
                                <a:rPr lang="en-US" sz="1100" i="1">
                                  <a:latin typeface="Cambria Math" panose="02040503050406030204" pitchFamily="18" charset="0"/>
                                </a:rPr>
                              </m:ctrlPr>
                            </m:sSubPr>
                            <m:e>
                              <m:r>
                                <a:rPr lang="en-US" sz="1100" i="1">
                                  <a:latin typeface="Cambria Math" panose="02040503050406030204" pitchFamily="18" charset="0"/>
                                </a:rPr>
                                <m:t>𝑘</m:t>
                              </m:r>
                            </m:e>
                            <m:sub>
                              <m:r>
                                <a:rPr lang="en-US" sz="1100" i="1">
                                  <a:latin typeface="Cambria Math" panose="02040503050406030204" pitchFamily="18" charset="0"/>
                                </a:rPr>
                                <m:t>𝐹</m:t>
                              </m:r>
                            </m:sub>
                          </m:sSub>
                        </m:den>
                      </m:f>
                      <m:d>
                        <m:dPr>
                          <m:ctrlPr>
                            <a:rPr lang="en-US" sz="1100" i="1">
                              <a:latin typeface="Cambria Math" panose="02040503050406030204" pitchFamily="18" charset="0"/>
                            </a:rPr>
                          </m:ctrlPr>
                        </m:dPr>
                        <m:e>
                          <m:r>
                            <a:rPr lang="en-US" sz="1100" i="1">
                              <a:latin typeface="Cambria Math" panose="02040503050406030204" pitchFamily="18" charset="0"/>
                            </a:rPr>
                            <m:t>𝜔</m:t>
                          </m:r>
                          <m:r>
                            <a:rPr lang="en-US" sz="1100" i="1">
                              <a:latin typeface="Cambria Math" panose="02040503050406030204" pitchFamily="18" charset="0"/>
                            </a:rPr>
                            <m:t>−</m:t>
                          </m:r>
                          <m:f>
                            <m:fPr>
                              <m:ctrlPr>
                                <a:rPr lang="en-US" sz="1100" i="1">
                                  <a:latin typeface="Cambria Math" panose="02040503050406030204" pitchFamily="18" charset="0"/>
                                </a:rPr>
                              </m:ctrlPr>
                            </m:fPr>
                            <m:num>
                              <m:sSup>
                                <m:sSupPr>
                                  <m:ctrlPr>
                                    <a:rPr lang="en-US" sz="1100" i="1">
                                      <a:latin typeface="Cambria Math" panose="02040503050406030204" pitchFamily="18" charset="0"/>
                                    </a:rPr>
                                  </m:ctrlPr>
                                </m:sSupPr>
                                <m:e>
                                  <m:r>
                                    <a:rPr lang="en-US" sz="1100" i="1">
                                      <a:latin typeface="Cambria Math" panose="02040503050406030204" pitchFamily="18" charset="0"/>
                                    </a:rPr>
                                    <m:t>𝑞</m:t>
                                  </m:r>
                                </m:e>
                                <m:sup>
                                  <m:r>
                                    <a:rPr lang="en-US" sz="1100" i="1">
                                      <a:latin typeface="Cambria Math" panose="02040503050406030204" pitchFamily="18" charset="0"/>
                                    </a:rPr>
                                    <m:t>2</m:t>
                                  </m:r>
                                </m:sup>
                              </m:sSup>
                            </m:num>
                            <m:den>
                              <m:r>
                                <a:rPr lang="en-US" sz="1100" i="1">
                                  <a:latin typeface="Cambria Math" panose="02040503050406030204" pitchFamily="18" charset="0"/>
                                </a:rPr>
                                <m:t>2</m:t>
                              </m:r>
                              <m:sSub>
                                <m:sSubPr>
                                  <m:ctrlPr>
                                    <a:rPr lang="en-US" sz="1100" i="1">
                                      <a:latin typeface="Cambria Math" panose="02040503050406030204" pitchFamily="18" charset="0"/>
                                    </a:rPr>
                                  </m:ctrlPr>
                                </m:sSubPr>
                                <m:e>
                                  <m:r>
                                    <a:rPr lang="en-US" sz="1100" i="1">
                                      <a:latin typeface="Cambria Math" panose="02040503050406030204" pitchFamily="18" charset="0"/>
                                    </a:rPr>
                                    <m:t>𝑚</m:t>
                                  </m:r>
                                </m:e>
                                <m:sub>
                                  <m:r>
                                    <a:rPr lang="en-US" sz="1100" i="1">
                                      <a:latin typeface="Cambria Math" panose="02040503050406030204" pitchFamily="18" charset="0"/>
                                    </a:rPr>
                                    <m:t>𝑁</m:t>
                                  </m:r>
                                </m:sub>
                              </m:sSub>
                            </m:den>
                          </m:f>
                          <m:r>
                            <a:rPr lang="en-US" sz="1100" i="1">
                              <a:latin typeface="Cambria Math" panose="02040503050406030204" pitchFamily="18" charset="0"/>
                            </a:rPr>
                            <m:t>−</m:t>
                          </m:r>
                          <m:r>
                            <a:rPr lang="en-US" sz="1100" i="1">
                              <a:latin typeface="Cambria Math" panose="02040503050406030204" pitchFamily="18" charset="0"/>
                            </a:rPr>
                            <m:t>𝜖</m:t>
                          </m:r>
                        </m:e>
                      </m:d>
                    </m:oMath>
                  </m:oMathPara>
                </a14:m>
                <a:endParaRPr lang="en-US" sz="11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Sup>
                        <m:sSubSupPr>
                          <m:ctrlPr>
                            <a:rPr lang="en-US" sz="1100" i="1">
                              <a:latin typeface="Cambria Math" panose="02040503050406030204" pitchFamily="18" charset="0"/>
                            </a:rPr>
                          </m:ctrlPr>
                        </m:sSubSupPr>
                        <m:e>
                          <m:r>
                            <a:rPr lang="en-US" sz="1100" i="1">
                              <a:latin typeface="Cambria Math" panose="02040503050406030204" pitchFamily="18" charset="0"/>
                            </a:rPr>
                            <m:t>𝑓</m:t>
                          </m:r>
                        </m:e>
                        <m:sub>
                          <m:r>
                            <a:rPr lang="en-US" sz="1100" i="1">
                              <a:latin typeface="Cambria Math" panose="02040503050406030204" pitchFamily="18" charset="0"/>
                            </a:rPr>
                            <m:t>𝐿</m:t>
                          </m:r>
                        </m:sub>
                        <m:sup>
                          <m:r>
                            <a:rPr lang="en-US" sz="1100" i="1">
                              <a:latin typeface="Cambria Math" panose="02040503050406030204" pitchFamily="18" charset="0"/>
                            </a:rPr>
                            <m:t>𝑛𝑟</m:t>
                          </m:r>
                        </m:sup>
                      </m:sSubSup>
                      <m:d>
                        <m:dPr>
                          <m:ctrlPr>
                            <a:rPr lang="en-US" sz="1100" i="1">
                              <a:latin typeface="Cambria Math" panose="02040503050406030204" pitchFamily="18" charset="0"/>
                            </a:rPr>
                          </m:ctrlPr>
                        </m:dPr>
                        <m:e>
                          <m:sSup>
                            <m:sSupPr>
                              <m:ctrlPr>
                                <a:rPr lang="en-US" sz="1100" i="1">
                                  <a:latin typeface="Cambria Math" panose="02040503050406030204" pitchFamily="18" charset="0"/>
                                </a:rPr>
                              </m:ctrlPr>
                            </m:sSupPr>
                            <m:e>
                              <m:r>
                                <a:rPr lang="en-US" sz="1100" i="1">
                                  <a:latin typeface="Cambria Math" panose="02040503050406030204" pitchFamily="18" charset="0"/>
                                </a:rPr>
                                <m:t>𝜓</m:t>
                              </m:r>
                            </m:e>
                            <m:sup>
                              <m:r>
                                <a:rPr lang="en-US" sz="1100" i="1">
                                  <a:latin typeface="Cambria Math" panose="02040503050406030204" pitchFamily="18" charset="0"/>
                                </a:rPr>
                                <m:t>𝑛𝑟</m:t>
                              </m:r>
                            </m:sup>
                          </m:sSup>
                        </m:e>
                      </m:d>
                      <m:r>
                        <a:rPr lang="en-US" sz="1100" i="1">
                          <a:latin typeface="Cambria Math" panose="02040503050406030204" pitchFamily="18" charset="0"/>
                        </a:rPr>
                        <m:t>=</m:t>
                      </m:r>
                      <m:f>
                        <m:fPr>
                          <m:ctrlPr>
                            <a:rPr lang="en-US" sz="1100" i="1">
                              <a:latin typeface="Cambria Math" panose="02040503050406030204" pitchFamily="18" charset="0"/>
                            </a:rPr>
                          </m:ctrlPr>
                        </m:fPr>
                        <m:num>
                          <m:sSub>
                            <m:sSubPr>
                              <m:ctrlPr>
                                <a:rPr lang="en-US" sz="1100" i="1">
                                  <a:latin typeface="Cambria Math" panose="02040503050406030204" pitchFamily="18" charset="0"/>
                                </a:rPr>
                              </m:ctrlPr>
                            </m:sSubPr>
                            <m:e>
                              <m:r>
                                <a:rPr lang="en-US" sz="1100" i="1">
                                  <a:latin typeface="Cambria Math" panose="02040503050406030204" pitchFamily="18" charset="0"/>
                                </a:rPr>
                                <m:t>𝑘</m:t>
                              </m:r>
                            </m:e>
                            <m:sub>
                              <m:r>
                                <a:rPr lang="en-US" sz="1100" i="1">
                                  <a:latin typeface="Cambria Math" panose="02040503050406030204" pitchFamily="18" charset="0"/>
                                </a:rPr>
                                <m:t>𝐹</m:t>
                              </m:r>
                            </m:sub>
                          </m:sSub>
                          <m:d>
                            <m:dPr>
                              <m:begChr m:val="|"/>
                              <m:endChr m:val="|"/>
                              <m:ctrlPr>
                                <a:rPr lang="en-US" sz="1100" i="1">
                                  <a:latin typeface="Cambria Math" panose="02040503050406030204" pitchFamily="18" charset="0"/>
                                </a:rPr>
                              </m:ctrlPr>
                            </m:dPr>
                            <m:e>
                              <m:acc>
                                <m:accPr>
                                  <m:chr m:val="⃗"/>
                                  <m:ctrlPr>
                                    <a:rPr lang="en-US" sz="1100" i="1">
                                      <a:latin typeface="Cambria Math" panose="02040503050406030204" pitchFamily="18" charset="0"/>
                                    </a:rPr>
                                  </m:ctrlPr>
                                </m:accPr>
                                <m:e>
                                  <m:r>
                                    <a:rPr lang="en-US" sz="1100" i="1">
                                      <a:latin typeface="Cambria Math" panose="02040503050406030204" pitchFamily="18" charset="0"/>
                                    </a:rPr>
                                    <m:t>𝑞</m:t>
                                  </m:r>
                                </m:e>
                              </m:acc>
                            </m:e>
                          </m:d>
                          <m:d>
                            <m:dPr>
                              <m:ctrlPr>
                                <a:rPr lang="en-US" sz="1100" i="1">
                                  <a:latin typeface="Cambria Math" panose="02040503050406030204" pitchFamily="18" charset="0"/>
                                </a:rPr>
                              </m:ctrlPr>
                            </m:dPr>
                            <m:e>
                              <m:sSup>
                                <m:sSupPr>
                                  <m:ctrlPr>
                                    <a:rPr lang="en-US" sz="1100" i="1">
                                      <a:latin typeface="Cambria Math" panose="02040503050406030204" pitchFamily="18" charset="0"/>
                                    </a:rPr>
                                  </m:ctrlPr>
                                </m:sSupPr>
                                <m:e>
                                  <m:r>
                                    <a:rPr lang="en-US" sz="1100" i="1">
                                      <a:latin typeface="Cambria Math" panose="02040503050406030204" pitchFamily="18" charset="0"/>
                                    </a:rPr>
                                    <m:t>𝑄</m:t>
                                  </m:r>
                                </m:e>
                                <m:sup>
                                  <m:r>
                                    <a:rPr lang="en-US" sz="1100" i="1">
                                      <a:latin typeface="Cambria Math" panose="02040503050406030204" pitchFamily="18" charset="0"/>
                                    </a:rPr>
                                    <m:t>2</m:t>
                                  </m:r>
                                </m:sup>
                              </m:sSup>
                              <m:r>
                                <a:rPr lang="en-US" sz="1100" i="1">
                                  <a:latin typeface="Cambria Math" panose="02040503050406030204" pitchFamily="18" charset="0"/>
                                </a:rPr>
                                <m:t>+4</m:t>
                              </m:r>
                              <m:sSubSup>
                                <m:sSubSupPr>
                                  <m:ctrlPr>
                                    <a:rPr lang="en-US" sz="1100" i="1">
                                      <a:latin typeface="Cambria Math" panose="02040503050406030204" pitchFamily="18" charset="0"/>
                                    </a:rPr>
                                  </m:ctrlPr>
                                </m:sSubSupPr>
                                <m:e>
                                  <m:r>
                                    <a:rPr lang="en-US" sz="1100" i="1">
                                      <a:latin typeface="Cambria Math" panose="02040503050406030204" pitchFamily="18" charset="0"/>
                                    </a:rPr>
                                    <m:t>𝑚</m:t>
                                  </m:r>
                                </m:e>
                                <m:sub>
                                  <m:r>
                                    <a:rPr lang="en-US" sz="1100" i="1">
                                      <a:latin typeface="Cambria Math" panose="02040503050406030204" pitchFamily="18" charset="0"/>
                                    </a:rPr>
                                    <m:t>𝑁</m:t>
                                  </m:r>
                                </m:sub>
                                <m:sup>
                                  <m:r>
                                    <a:rPr lang="en-US" sz="1100" i="1">
                                      <a:latin typeface="Cambria Math" panose="02040503050406030204" pitchFamily="18" charset="0"/>
                                    </a:rPr>
                                    <m:t>2</m:t>
                                  </m:r>
                                </m:sup>
                              </m:sSubSup>
                            </m:e>
                          </m:d>
                        </m:num>
                        <m:den>
                          <m:r>
                            <a:rPr lang="en-US" sz="1100" i="1">
                              <a:latin typeface="Cambria Math" panose="02040503050406030204" pitchFamily="18" charset="0"/>
                            </a:rPr>
                            <m:t>4</m:t>
                          </m:r>
                          <m:r>
                            <a:rPr lang="en-US" sz="1100" i="1">
                              <a:latin typeface="Cambria Math" panose="02040503050406030204" pitchFamily="18" charset="0"/>
                            </a:rPr>
                            <m:t>𝒩</m:t>
                          </m:r>
                          <m:sSubSup>
                            <m:sSubSupPr>
                              <m:ctrlPr>
                                <a:rPr lang="en-US" sz="1100" i="1">
                                  <a:latin typeface="Cambria Math" panose="02040503050406030204" pitchFamily="18" charset="0"/>
                                </a:rPr>
                              </m:ctrlPr>
                            </m:sSubSupPr>
                            <m:e>
                              <m:r>
                                <a:rPr lang="en-US" sz="1100" i="1">
                                  <a:latin typeface="Cambria Math" panose="02040503050406030204" pitchFamily="18" charset="0"/>
                                </a:rPr>
                                <m:t>𝑚</m:t>
                              </m:r>
                            </m:e>
                            <m:sub>
                              <m:r>
                                <a:rPr lang="en-US" sz="1100" i="1">
                                  <a:latin typeface="Cambria Math" panose="02040503050406030204" pitchFamily="18" charset="0"/>
                                </a:rPr>
                                <m:t>𝑁</m:t>
                              </m:r>
                            </m:sub>
                            <m:sup>
                              <m:r>
                                <a:rPr lang="en-US" sz="1100" i="1">
                                  <a:latin typeface="Cambria Math" panose="02040503050406030204" pitchFamily="18" charset="0"/>
                                </a:rPr>
                                <m:t>3</m:t>
                              </m:r>
                            </m:sup>
                          </m:sSubSup>
                        </m:den>
                      </m:f>
                      <m:f>
                        <m:fPr>
                          <m:ctrlPr>
                            <a:rPr lang="en-US" sz="1100" i="1">
                              <a:latin typeface="Cambria Math" panose="02040503050406030204" pitchFamily="18" charset="0"/>
                            </a:rPr>
                          </m:ctrlPr>
                        </m:fPr>
                        <m:num>
                          <m:sSubSup>
                            <m:sSubSupPr>
                              <m:ctrlPr>
                                <a:rPr lang="en-US" sz="1100" i="1">
                                  <a:latin typeface="Cambria Math" panose="02040503050406030204" pitchFamily="18" charset="0"/>
                                </a:rPr>
                              </m:ctrlPr>
                            </m:sSubSupPr>
                            <m:e>
                              <m:r>
                                <a:rPr lang="en-US" sz="1100" i="1">
                                  <a:latin typeface="Cambria Math" panose="02040503050406030204" pitchFamily="18" charset="0"/>
                                </a:rPr>
                                <m:t>𝑅</m:t>
                              </m:r>
                            </m:e>
                            <m:sub>
                              <m:r>
                                <a:rPr lang="en-US" sz="1100" i="1">
                                  <a:latin typeface="Cambria Math" panose="02040503050406030204" pitchFamily="18" charset="0"/>
                                </a:rPr>
                                <m:t>𝐿</m:t>
                              </m:r>
                            </m:sub>
                            <m:sup>
                              <m:r>
                                <a:rPr lang="en-US" sz="1100" i="1">
                                  <a:latin typeface="Cambria Math" panose="02040503050406030204" pitchFamily="18" charset="0"/>
                                </a:rPr>
                                <m:t>𝑛𝑟</m:t>
                              </m:r>
                            </m:sup>
                          </m:sSubSup>
                          <m:d>
                            <m:dPr>
                              <m:ctrlPr>
                                <a:rPr lang="en-US" sz="1100" i="1">
                                  <a:latin typeface="Cambria Math" panose="02040503050406030204" pitchFamily="18" charset="0"/>
                                </a:rPr>
                              </m:ctrlPr>
                            </m:dPr>
                            <m:e>
                              <m:d>
                                <m:dPr>
                                  <m:begChr m:val="|"/>
                                  <m:endChr m:val="|"/>
                                  <m:ctrlPr>
                                    <a:rPr lang="en-US" sz="1100" i="1">
                                      <a:latin typeface="Cambria Math" panose="02040503050406030204" pitchFamily="18" charset="0"/>
                                    </a:rPr>
                                  </m:ctrlPr>
                                </m:dPr>
                                <m:e>
                                  <m:acc>
                                    <m:accPr>
                                      <m:chr m:val="⃗"/>
                                      <m:ctrlPr>
                                        <a:rPr lang="en-US" sz="1100" i="1">
                                          <a:latin typeface="Cambria Math" panose="02040503050406030204" pitchFamily="18" charset="0"/>
                                        </a:rPr>
                                      </m:ctrlPr>
                                    </m:accPr>
                                    <m:e>
                                      <m:r>
                                        <a:rPr lang="en-US" sz="1100" i="1">
                                          <a:latin typeface="Cambria Math" panose="02040503050406030204" pitchFamily="18" charset="0"/>
                                        </a:rPr>
                                        <m:t>𝑞</m:t>
                                      </m:r>
                                    </m:e>
                                  </m:acc>
                                </m:e>
                              </m:d>
                              <m:r>
                                <a:rPr lang="en-US" sz="1100" i="1">
                                  <a:latin typeface="Cambria Math" panose="02040503050406030204" pitchFamily="18" charset="0"/>
                                </a:rPr>
                                <m:t>,</m:t>
                              </m:r>
                              <m:r>
                                <a:rPr lang="en-US" sz="1100" i="1">
                                  <a:latin typeface="Cambria Math" panose="02040503050406030204" pitchFamily="18" charset="0"/>
                                </a:rPr>
                                <m:t>𝜔</m:t>
                              </m:r>
                            </m:e>
                          </m:d>
                        </m:num>
                        <m:den>
                          <m:sSup>
                            <m:sSupPr>
                              <m:ctrlPr>
                                <a:rPr lang="en-US" sz="1100" i="1">
                                  <a:latin typeface="Cambria Math" panose="02040503050406030204" pitchFamily="18" charset="0"/>
                                </a:rPr>
                              </m:ctrlPr>
                            </m:sSupPr>
                            <m:e>
                              <m:d>
                                <m:dPr>
                                  <m:begChr m:val="["/>
                                  <m:endChr m:val="]"/>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i="1">
                                          <a:latin typeface="Cambria Math" panose="02040503050406030204" pitchFamily="18" charset="0"/>
                                        </a:rPr>
                                        <m:t>𝐺</m:t>
                                      </m:r>
                                    </m:e>
                                    <m:sub>
                                      <m:r>
                                        <a:rPr lang="en-US" sz="1100" i="1">
                                          <a:latin typeface="Cambria Math" panose="02040503050406030204" pitchFamily="18" charset="0"/>
                                        </a:rPr>
                                        <m:t>𝐸</m:t>
                                      </m:r>
                                      <m:r>
                                        <a:rPr lang="en-US" sz="1100" i="1">
                                          <a:latin typeface="Cambria Math" panose="02040503050406030204" pitchFamily="18" charset="0"/>
                                        </a:rPr>
                                        <m:t>,</m:t>
                                      </m:r>
                                      <m:r>
                                        <a:rPr lang="en-US" sz="1100" i="1">
                                          <a:latin typeface="Cambria Math" panose="02040503050406030204" pitchFamily="18" charset="0"/>
                                        </a:rPr>
                                        <m:t>𝑝</m:t>
                                      </m:r>
                                    </m:sub>
                                  </m:sSub>
                                  <m:d>
                                    <m:dPr>
                                      <m:ctrlPr>
                                        <a:rPr lang="en-US" sz="1100" i="1">
                                          <a:latin typeface="Cambria Math" panose="02040503050406030204" pitchFamily="18" charset="0"/>
                                        </a:rPr>
                                      </m:ctrlPr>
                                    </m:dPr>
                                    <m:e>
                                      <m:d>
                                        <m:dPr>
                                          <m:begChr m:val="|"/>
                                          <m:endChr m:val="|"/>
                                          <m:ctrlPr>
                                            <a:rPr lang="en-US" sz="1100" i="1">
                                              <a:latin typeface="Cambria Math" panose="02040503050406030204" pitchFamily="18" charset="0"/>
                                            </a:rPr>
                                          </m:ctrlPr>
                                        </m:dPr>
                                        <m:e>
                                          <m:acc>
                                            <m:accPr>
                                              <m:chr m:val="⃗"/>
                                              <m:ctrlPr>
                                                <a:rPr lang="en-US" sz="1100" i="1">
                                                  <a:latin typeface="Cambria Math" panose="02040503050406030204" pitchFamily="18" charset="0"/>
                                                </a:rPr>
                                              </m:ctrlPr>
                                            </m:accPr>
                                            <m:e>
                                              <m:r>
                                                <a:rPr lang="en-US" sz="1100" i="1">
                                                  <a:latin typeface="Cambria Math" panose="02040503050406030204" pitchFamily="18" charset="0"/>
                                                </a:rPr>
                                                <m:t>𝑞</m:t>
                                              </m:r>
                                            </m:e>
                                          </m:acc>
                                        </m:e>
                                      </m:d>
                                    </m:e>
                                  </m:d>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𝐺</m:t>
                                      </m:r>
                                    </m:e>
                                    <m:sub>
                                      <m:r>
                                        <a:rPr lang="en-US" sz="1100" i="1">
                                          <a:latin typeface="Cambria Math" panose="02040503050406030204" pitchFamily="18" charset="0"/>
                                        </a:rPr>
                                        <m:t>𝐸</m:t>
                                      </m:r>
                                      <m:r>
                                        <a:rPr lang="en-US" sz="1100" i="1">
                                          <a:latin typeface="Cambria Math" panose="02040503050406030204" pitchFamily="18" charset="0"/>
                                        </a:rPr>
                                        <m:t>,</m:t>
                                      </m:r>
                                      <m:r>
                                        <a:rPr lang="en-US" sz="1100" i="1">
                                          <a:latin typeface="Cambria Math" panose="02040503050406030204" pitchFamily="18" charset="0"/>
                                        </a:rPr>
                                        <m:t>𝑛</m:t>
                                      </m:r>
                                    </m:sub>
                                  </m:sSub>
                                  <m:d>
                                    <m:dPr>
                                      <m:ctrlPr>
                                        <a:rPr lang="en-US" sz="1100" i="1">
                                          <a:latin typeface="Cambria Math" panose="02040503050406030204" pitchFamily="18" charset="0"/>
                                        </a:rPr>
                                      </m:ctrlPr>
                                    </m:dPr>
                                    <m:e>
                                      <m:d>
                                        <m:dPr>
                                          <m:begChr m:val="|"/>
                                          <m:endChr m:val="|"/>
                                          <m:ctrlPr>
                                            <a:rPr lang="en-US" sz="1100" i="1">
                                              <a:latin typeface="Cambria Math" panose="02040503050406030204" pitchFamily="18" charset="0"/>
                                            </a:rPr>
                                          </m:ctrlPr>
                                        </m:dPr>
                                        <m:e>
                                          <m:acc>
                                            <m:accPr>
                                              <m:chr m:val="⃗"/>
                                              <m:ctrlPr>
                                                <a:rPr lang="en-US" sz="1100" i="1">
                                                  <a:latin typeface="Cambria Math" panose="02040503050406030204" pitchFamily="18" charset="0"/>
                                                </a:rPr>
                                              </m:ctrlPr>
                                            </m:accPr>
                                            <m:e>
                                              <m:r>
                                                <a:rPr lang="en-US" sz="1100" i="1">
                                                  <a:latin typeface="Cambria Math" panose="02040503050406030204" pitchFamily="18" charset="0"/>
                                                </a:rPr>
                                                <m:t>𝑞</m:t>
                                              </m:r>
                                            </m:e>
                                          </m:acc>
                                        </m:e>
                                      </m:d>
                                    </m:e>
                                  </m:d>
                                </m:e>
                              </m:d>
                            </m:e>
                            <m:sup>
                              <m:r>
                                <a:rPr lang="en-US" sz="1100" i="1">
                                  <a:latin typeface="Cambria Math" panose="02040503050406030204" pitchFamily="18" charset="0"/>
                                </a:rPr>
                                <m:t>2</m:t>
                              </m:r>
                            </m:sup>
                          </m:sSup>
                        </m:den>
                      </m:f>
                    </m:oMath>
                  </m:oMathPara>
                </a14:m>
                <a:endParaRPr lang="en-US" sz="1100" dirty="0"/>
              </a:p>
              <a:p>
                <a:pPr marL="0" indent="0">
                  <a:buNone/>
                </a:pPr>
                <a14:m>
                  <m:oMathPara xmlns:m="http://schemas.openxmlformats.org/officeDocument/2006/math">
                    <m:oMathParaPr>
                      <m:jc m:val="centerGroup"/>
                    </m:oMathParaPr>
                    <m:oMath xmlns:m="http://schemas.openxmlformats.org/officeDocument/2006/math">
                      <m:sSubSup>
                        <m:sSubSupPr>
                          <m:ctrlPr>
                            <a:rPr lang="en-US" sz="1100" i="1">
                              <a:latin typeface="Cambria Math" panose="02040503050406030204" pitchFamily="18" charset="0"/>
                            </a:rPr>
                          </m:ctrlPr>
                        </m:sSubSupPr>
                        <m:e>
                          <m:r>
                            <a:rPr lang="en-US" sz="1100" i="1">
                              <a:latin typeface="Cambria Math" panose="02040503050406030204" pitchFamily="18" charset="0"/>
                            </a:rPr>
                            <m:t>𝑓</m:t>
                          </m:r>
                        </m:e>
                        <m:sub>
                          <m:r>
                            <a:rPr lang="en-US" sz="1100" i="1">
                              <a:latin typeface="Cambria Math" panose="02040503050406030204" pitchFamily="18" charset="0"/>
                            </a:rPr>
                            <m:t>𝑇</m:t>
                          </m:r>
                        </m:sub>
                        <m:sup>
                          <m:r>
                            <a:rPr lang="en-US" sz="1100" i="1">
                              <a:latin typeface="Cambria Math" panose="02040503050406030204" pitchFamily="18" charset="0"/>
                            </a:rPr>
                            <m:t>𝑛𝑟</m:t>
                          </m:r>
                        </m:sup>
                      </m:sSubSup>
                      <m:d>
                        <m:dPr>
                          <m:ctrlPr>
                            <a:rPr lang="en-US" sz="1100" i="1">
                              <a:latin typeface="Cambria Math" panose="02040503050406030204" pitchFamily="18" charset="0"/>
                            </a:rPr>
                          </m:ctrlPr>
                        </m:dPr>
                        <m:e>
                          <m:sSup>
                            <m:sSupPr>
                              <m:ctrlPr>
                                <a:rPr lang="en-US" sz="1100" i="1">
                                  <a:latin typeface="Cambria Math" panose="02040503050406030204" pitchFamily="18" charset="0"/>
                                </a:rPr>
                              </m:ctrlPr>
                            </m:sSupPr>
                            <m:e>
                              <m:r>
                                <a:rPr lang="en-US" sz="1100" i="1">
                                  <a:latin typeface="Cambria Math" panose="02040503050406030204" pitchFamily="18" charset="0"/>
                                </a:rPr>
                                <m:t>𝜓</m:t>
                              </m:r>
                            </m:e>
                            <m:sup>
                              <m:r>
                                <a:rPr lang="en-US" sz="1100" i="1">
                                  <a:latin typeface="Cambria Math" panose="02040503050406030204" pitchFamily="18" charset="0"/>
                                </a:rPr>
                                <m:t>𝑛𝑟</m:t>
                              </m:r>
                            </m:sup>
                          </m:sSup>
                        </m:e>
                      </m:d>
                      <m:r>
                        <a:rPr lang="en-US" sz="1100" i="1">
                          <a:latin typeface="Cambria Math" panose="02040503050406030204" pitchFamily="18" charset="0"/>
                        </a:rPr>
                        <m:t>=</m:t>
                      </m:r>
                      <m:f>
                        <m:fPr>
                          <m:ctrlPr>
                            <a:rPr lang="en-US" sz="1100" i="1">
                              <a:latin typeface="Cambria Math" panose="02040503050406030204" pitchFamily="18" charset="0"/>
                            </a:rPr>
                          </m:ctrlPr>
                        </m:fPr>
                        <m:num>
                          <m:r>
                            <a:rPr lang="en-US" sz="1100" i="1">
                              <a:latin typeface="Cambria Math" panose="02040503050406030204" pitchFamily="18" charset="0"/>
                            </a:rPr>
                            <m:t>2</m:t>
                          </m:r>
                          <m:sSub>
                            <m:sSubPr>
                              <m:ctrlPr>
                                <a:rPr lang="en-US" sz="1100" i="1">
                                  <a:latin typeface="Cambria Math" panose="02040503050406030204" pitchFamily="18" charset="0"/>
                                </a:rPr>
                              </m:ctrlPr>
                            </m:sSubPr>
                            <m:e>
                              <m:r>
                                <a:rPr lang="en-US" sz="1100" i="1">
                                  <a:latin typeface="Cambria Math" panose="02040503050406030204" pitchFamily="18" charset="0"/>
                                </a:rPr>
                                <m:t>𝑘</m:t>
                              </m:r>
                            </m:e>
                            <m:sub>
                              <m:r>
                                <a:rPr lang="en-US" sz="1100" i="1">
                                  <a:latin typeface="Cambria Math" panose="02040503050406030204" pitchFamily="18" charset="0"/>
                                </a:rPr>
                                <m:t>𝐹</m:t>
                              </m:r>
                            </m:sub>
                          </m:sSub>
                          <m:sSub>
                            <m:sSubPr>
                              <m:ctrlPr>
                                <a:rPr lang="en-US" sz="1100" i="1">
                                  <a:latin typeface="Cambria Math" panose="02040503050406030204" pitchFamily="18" charset="0"/>
                                </a:rPr>
                              </m:ctrlPr>
                            </m:sSubPr>
                            <m:e>
                              <m:r>
                                <a:rPr lang="en-US" sz="1100" i="1">
                                  <a:latin typeface="Cambria Math" panose="02040503050406030204" pitchFamily="18" charset="0"/>
                                </a:rPr>
                                <m:t>𝑚</m:t>
                              </m:r>
                            </m:e>
                            <m:sub>
                              <m:r>
                                <a:rPr lang="en-US" sz="1100" i="1">
                                  <a:latin typeface="Cambria Math" panose="02040503050406030204" pitchFamily="18" charset="0"/>
                                </a:rPr>
                                <m:t>𝑁</m:t>
                              </m:r>
                            </m:sub>
                          </m:sSub>
                          <m:d>
                            <m:dPr>
                              <m:begChr m:val="|"/>
                              <m:endChr m:val="|"/>
                              <m:ctrlPr>
                                <a:rPr lang="en-US" sz="1100" i="1">
                                  <a:latin typeface="Cambria Math" panose="02040503050406030204" pitchFamily="18" charset="0"/>
                                </a:rPr>
                              </m:ctrlPr>
                            </m:dPr>
                            <m:e>
                              <m:acc>
                                <m:accPr>
                                  <m:chr m:val="⃗"/>
                                  <m:ctrlPr>
                                    <a:rPr lang="en-US" sz="1100" i="1">
                                      <a:latin typeface="Cambria Math" panose="02040503050406030204" pitchFamily="18" charset="0"/>
                                    </a:rPr>
                                  </m:ctrlPr>
                                </m:accPr>
                                <m:e>
                                  <m:r>
                                    <a:rPr lang="en-US" sz="1100" i="1">
                                      <a:latin typeface="Cambria Math" panose="02040503050406030204" pitchFamily="18" charset="0"/>
                                    </a:rPr>
                                    <m:t>𝑞</m:t>
                                  </m:r>
                                </m:e>
                              </m:acc>
                            </m:e>
                          </m:d>
                        </m:num>
                        <m:den>
                          <m:r>
                            <a:rPr lang="en-US" sz="1100" i="1">
                              <a:latin typeface="Cambria Math" panose="02040503050406030204" pitchFamily="18" charset="0"/>
                            </a:rPr>
                            <m:t>𝒩</m:t>
                          </m:r>
                        </m:den>
                      </m:f>
                      <m:f>
                        <m:fPr>
                          <m:ctrlPr>
                            <a:rPr lang="en-US" sz="1100" i="1">
                              <a:latin typeface="Cambria Math" panose="02040503050406030204" pitchFamily="18" charset="0"/>
                            </a:rPr>
                          </m:ctrlPr>
                        </m:fPr>
                        <m:num>
                          <m:sSubSup>
                            <m:sSubSupPr>
                              <m:ctrlPr>
                                <a:rPr lang="en-US" sz="1100" i="1">
                                  <a:latin typeface="Cambria Math" panose="02040503050406030204" pitchFamily="18" charset="0"/>
                                </a:rPr>
                              </m:ctrlPr>
                            </m:sSubSupPr>
                            <m:e>
                              <m:r>
                                <a:rPr lang="en-US" sz="1100" i="1">
                                  <a:latin typeface="Cambria Math" panose="02040503050406030204" pitchFamily="18" charset="0"/>
                                </a:rPr>
                                <m:t>𝑅</m:t>
                              </m:r>
                            </m:e>
                            <m:sub>
                              <m:r>
                                <a:rPr lang="en-US" sz="1100" i="1">
                                  <a:latin typeface="Cambria Math" panose="02040503050406030204" pitchFamily="18" charset="0"/>
                                </a:rPr>
                                <m:t>𝑇</m:t>
                              </m:r>
                            </m:sub>
                            <m:sup>
                              <m:r>
                                <a:rPr lang="en-US" sz="1100" i="1">
                                  <a:latin typeface="Cambria Math" panose="02040503050406030204" pitchFamily="18" charset="0"/>
                                </a:rPr>
                                <m:t>𝑛𝑟</m:t>
                              </m:r>
                            </m:sup>
                          </m:sSubSup>
                          <m:d>
                            <m:dPr>
                              <m:ctrlPr>
                                <a:rPr lang="en-US" sz="1100" i="1">
                                  <a:latin typeface="Cambria Math" panose="02040503050406030204" pitchFamily="18" charset="0"/>
                                </a:rPr>
                              </m:ctrlPr>
                            </m:dPr>
                            <m:e>
                              <m:d>
                                <m:dPr>
                                  <m:begChr m:val="|"/>
                                  <m:endChr m:val="|"/>
                                  <m:ctrlPr>
                                    <a:rPr lang="en-US" sz="1100" i="1">
                                      <a:latin typeface="Cambria Math" panose="02040503050406030204" pitchFamily="18" charset="0"/>
                                    </a:rPr>
                                  </m:ctrlPr>
                                </m:dPr>
                                <m:e>
                                  <m:acc>
                                    <m:accPr>
                                      <m:chr m:val="⃗"/>
                                      <m:ctrlPr>
                                        <a:rPr lang="en-US" sz="1100" i="1">
                                          <a:latin typeface="Cambria Math" panose="02040503050406030204" pitchFamily="18" charset="0"/>
                                        </a:rPr>
                                      </m:ctrlPr>
                                    </m:accPr>
                                    <m:e>
                                      <m:r>
                                        <a:rPr lang="en-US" sz="1100" i="1">
                                          <a:latin typeface="Cambria Math" panose="02040503050406030204" pitchFamily="18" charset="0"/>
                                        </a:rPr>
                                        <m:t>𝑞</m:t>
                                      </m:r>
                                    </m:e>
                                  </m:acc>
                                </m:e>
                              </m:d>
                              <m:r>
                                <a:rPr lang="en-US" sz="1100" i="1">
                                  <a:latin typeface="Cambria Math" panose="02040503050406030204" pitchFamily="18" charset="0"/>
                                </a:rPr>
                                <m:t>,</m:t>
                              </m:r>
                              <m:r>
                                <a:rPr lang="en-US" sz="1100" i="1">
                                  <a:latin typeface="Cambria Math" panose="02040503050406030204" pitchFamily="18" charset="0"/>
                                </a:rPr>
                                <m:t>𝜔</m:t>
                              </m:r>
                            </m:e>
                          </m:d>
                        </m:num>
                        <m:den>
                          <m:sSup>
                            <m:sSupPr>
                              <m:ctrlPr>
                                <a:rPr lang="en-US" sz="1100" i="1">
                                  <a:latin typeface="Cambria Math" panose="02040503050406030204" pitchFamily="18" charset="0"/>
                                </a:rPr>
                              </m:ctrlPr>
                            </m:sSupPr>
                            <m:e>
                              <m:d>
                                <m:dPr>
                                  <m:begChr m:val="|"/>
                                  <m:endChr m:val="|"/>
                                  <m:ctrlPr>
                                    <a:rPr lang="en-US" sz="1100" i="1">
                                      <a:latin typeface="Cambria Math" panose="02040503050406030204" pitchFamily="18" charset="0"/>
                                    </a:rPr>
                                  </m:ctrlPr>
                                </m:dPr>
                                <m:e>
                                  <m:acc>
                                    <m:accPr>
                                      <m:chr m:val="⃗"/>
                                      <m:ctrlPr>
                                        <a:rPr lang="en-US" sz="1100" i="1">
                                          <a:latin typeface="Cambria Math" panose="02040503050406030204" pitchFamily="18" charset="0"/>
                                        </a:rPr>
                                      </m:ctrlPr>
                                    </m:accPr>
                                    <m:e>
                                      <m:r>
                                        <a:rPr lang="en-US" sz="1100" i="1">
                                          <a:latin typeface="Cambria Math" panose="02040503050406030204" pitchFamily="18" charset="0"/>
                                        </a:rPr>
                                        <m:t>𝑞</m:t>
                                      </m:r>
                                    </m:e>
                                  </m:acc>
                                </m:e>
                              </m:d>
                            </m:e>
                            <m:sup>
                              <m:r>
                                <a:rPr lang="en-US" sz="1100" i="1">
                                  <a:latin typeface="Cambria Math" panose="02040503050406030204" pitchFamily="18" charset="0"/>
                                </a:rPr>
                                <m:t>2</m:t>
                              </m:r>
                            </m:sup>
                          </m:sSup>
                          <m:sSup>
                            <m:sSupPr>
                              <m:ctrlPr>
                                <a:rPr lang="en-US" sz="1100" i="1">
                                  <a:latin typeface="Cambria Math" panose="02040503050406030204" pitchFamily="18" charset="0"/>
                                </a:rPr>
                              </m:ctrlPr>
                            </m:sSupPr>
                            <m:e>
                              <m:d>
                                <m:dPr>
                                  <m:begChr m:val="["/>
                                  <m:endChr m:val="]"/>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i="1">
                                          <a:latin typeface="Cambria Math" panose="02040503050406030204" pitchFamily="18" charset="0"/>
                                        </a:rPr>
                                        <m:t>𝐺</m:t>
                                      </m:r>
                                    </m:e>
                                    <m:sub>
                                      <m:r>
                                        <a:rPr lang="en-US" sz="1100" i="1">
                                          <a:latin typeface="Cambria Math" panose="02040503050406030204" pitchFamily="18" charset="0"/>
                                        </a:rPr>
                                        <m:t>𝑀</m:t>
                                      </m:r>
                                      <m:r>
                                        <a:rPr lang="en-US" sz="1100" i="1">
                                          <a:latin typeface="Cambria Math" panose="02040503050406030204" pitchFamily="18" charset="0"/>
                                        </a:rPr>
                                        <m:t>,</m:t>
                                      </m:r>
                                      <m:r>
                                        <a:rPr lang="en-US" sz="1100" i="1">
                                          <a:latin typeface="Cambria Math" panose="02040503050406030204" pitchFamily="18" charset="0"/>
                                        </a:rPr>
                                        <m:t>𝑝</m:t>
                                      </m:r>
                                    </m:sub>
                                  </m:sSub>
                                  <m:d>
                                    <m:dPr>
                                      <m:ctrlPr>
                                        <a:rPr lang="en-US" sz="1100" i="1">
                                          <a:latin typeface="Cambria Math" panose="02040503050406030204" pitchFamily="18" charset="0"/>
                                        </a:rPr>
                                      </m:ctrlPr>
                                    </m:dPr>
                                    <m:e>
                                      <m:d>
                                        <m:dPr>
                                          <m:begChr m:val="|"/>
                                          <m:endChr m:val="|"/>
                                          <m:ctrlPr>
                                            <a:rPr lang="en-US" sz="1100" i="1">
                                              <a:latin typeface="Cambria Math" panose="02040503050406030204" pitchFamily="18" charset="0"/>
                                            </a:rPr>
                                          </m:ctrlPr>
                                        </m:dPr>
                                        <m:e>
                                          <m:acc>
                                            <m:accPr>
                                              <m:chr m:val="⃗"/>
                                              <m:ctrlPr>
                                                <a:rPr lang="en-US" sz="1100" i="1">
                                                  <a:latin typeface="Cambria Math" panose="02040503050406030204" pitchFamily="18" charset="0"/>
                                                </a:rPr>
                                              </m:ctrlPr>
                                            </m:accPr>
                                            <m:e>
                                              <m:r>
                                                <a:rPr lang="en-US" sz="1100" i="1">
                                                  <a:latin typeface="Cambria Math" panose="02040503050406030204" pitchFamily="18" charset="0"/>
                                                </a:rPr>
                                                <m:t>𝑞</m:t>
                                              </m:r>
                                            </m:e>
                                          </m:acc>
                                        </m:e>
                                      </m:d>
                                    </m:e>
                                  </m:d>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𝐺</m:t>
                                      </m:r>
                                    </m:e>
                                    <m:sub>
                                      <m:r>
                                        <a:rPr lang="en-US" sz="1100" i="1">
                                          <a:latin typeface="Cambria Math" panose="02040503050406030204" pitchFamily="18" charset="0"/>
                                        </a:rPr>
                                        <m:t>𝑀</m:t>
                                      </m:r>
                                      <m:r>
                                        <a:rPr lang="en-US" sz="1100" i="1">
                                          <a:latin typeface="Cambria Math" panose="02040503050406030204" pitchFamily="18" charset="0"/>
                                        </a:rPr>
                                        <m:t>,</m:t>
                                      </m:r>
                                      <m:r>
                                        <a:rPr lang="en-US" sz="1100" i="1">
                                          <a:latin typeface="Cambria Math" panose="02040503050406030204" pitchFamily="18" charset="0"/>
                                        </a:rPr>
                                        <m:t>𝑛</m:t>
                                      </m:r>
                                    </m:sub>
                                  </m:sSub>
                                  <m:d>
                                    <m:dPr>
                                      <m:ctrlPr>
                                        <a:rPr lang="en-US" sz="1100" i="1">
                                          <a:latin typeface="Cambria Math" panose="02040503050406030204" pitchFamily="18" charset="0"/>
                                        </a:rPr>
                                      </m:ctrlPr>
                                    </m:dPr>
                                    <m:e>
                                      <m:d>
                                        <m:dPr>
                                          <m:begChr m:val="|"/>
                                          <m:endChr m:val="|"/>
                                          <m:ctrlPr>
                                            <a:rPr lang="en-US" sz="1100" i="1">
                                              <a:latin typeface="Cambria Math" panose="02040503050406030204" pitchFamily="18" charset="0"/>
                                            </a:rPr>
                                          </m:ctrlPr>
                                        </m:dPr>
                                        <m:e>
                                          <m:acc>
                                            <m:accPr>
                                              <m:chr m:val="⃗"/>
                                              <m:ctrlPr>
                                                <a:rPr lang="en-US" sz="1100" i="1">
                                                  <a:latin typeface="Cambria Math" panose="02040503050406030204" pitchFamily="18" charset="0"/>
                                                </a:rPr>
                                              </m:ctrlPr>
                                            </m:accPr>
                                            <m:e>
                                              <m:r>
                                                <a:rPr lang="en-US" sz="1100" i="1">
                                                  <a:latin typeface="Cambria Math" panose="02040503050406030204" pitchFamily="18" charset="0"/>
                                                </a:rPr>
                                                <m:t>𝑞</m:t>
                                              </m:r>
                                            </m:e>
                                          </m:acc>
                                        </m:e>
                                      </m:d>
                                    </m:e>
                                  </m:d>
                                </m:e>
                              </m:d>
                            </m:e>
                            <m:sup>
                              <m:r>
                                <a:rPr lang="en-US" sz="1100" i="1">
                                  <a:latin typeface="Cambria Math" panose="02040503050406030204" pitchFamily="18" charset="0"/>
                                </a:rPr>
                                <m:t>2</m:t>
                              </m:r>
                            </m:sup>
                          </m:sSup>
                          <m:r>
                            <a:rPr lang="en-US" sz="1100" i="1">
                              <a:latin typeface="Cambria Math" panose="02040503050406030204" pitchFamily="18" charset="0"/>
                            </a:rPr>
                            <m:t>+</m:t>
                          </m:r>
                          <m:sSubSup>
                            <m:sSubSupPr>
                              <m:ctrlPr>
                                <a:rPr lang="en-US" sz="1100" i="1">
                                  <a:latin typeface="Cambria Math" panose="02040503050406030204" pitchFamily="18" charset="0"/>
                                </a:rPr>
                              </m:ctrlPr>
                            </m:sSubSupPr>
                            <m:e>
                              <m:r>
                                <a:rPr lang="en-US" sz="1100" i="1">
                                  <a:latin typeface="Cambria Math" panose="02040503050406030204" pitchFamily="18" charset="0"/>
                                </a:rPr>
                                <m:t>𝑘</m:t>
                              </m:r>
                            </m:e>
                            <m:sub>
                              <m:r>
                                <a:rPr lang="en-US" sz="1100" i="1">
                                  <a:latin typeface="Cambria Math" panose="02040503050406030204" pitchFamily="18" charset="0"/>
                                </a:rPr>
                                <m:t>𝐹</m:t>
                              </m:r>
                            </m:sub>
                            <m:sup>
                              <m:r>
                                <a:rPr lang="en-US" sz="1100" i="1">
                                  <a:latin typeface="Cambria Math" panose="02040503050406030204" pitchFamily="18" charset="0"/>
                                </a:rPr>
                                <m:t>2</m:t>
                              </m:r>
                            </m:sup>
                          </m:sSubSup>
                          <m:sSup>
                            <m:sSupPr>
                              <m:ctrlPr>
                                <a:rPr lang="en-US" sz="1100" i="1">
                                  <a:latin typeface="Cambria Math" panose="02040503050406030204" pitchFamily="18" charset="0"/>
                                </a:rPr>
                              </m:ctrlPr>
                            </m:sSupPr>
                            <m:e>
                              <m:d>
                                <m:dPr>
                                  <m:begChr m:val="["/>
                                  <m:endChr m:val="]"/>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i="1">
                                          <a:latin typeface="Cambria Math" panose="02040503050406030204" pitchFamily="18" charset="0"/>
                                        </a:rPr>
                                        <m:t>𝐺</m:t>
                                      </m:r>
                                    </m:e>
                                    <m:sub>
                                      <m:r>
                                        <a:rPr lang="en-US" sz="1100" i="1">
                                          <a:latin typeface="Cambria Math" panose="02040503050406030204" pitchFamily="18" charset="0"/>
                                        </a:rPr>
                                        <m:t>𝐸</m:t>
                                      </m:r>
                                      <m:r>
                                        <a:rPr lang="en-US" sz="1100" i="1">
                                          <a:latin typeface="Cambria Math" panose="02040503050406030204" pitchFamily="18" charset="0"/>
                                        </a:rPr>
                                        <m:t>,</m:t>
                                      </m:r>
                                      <m:r>
                                        <a:rPr lang="en-US" sz="1100" i="1">
                                          <a:latin typeface="Cambria Math" panose="02040503050406030204" pitchFamily="18" charset="0"/>
                                        </a:rPr>
                                        <m:t>𝑝</m:t>
                                      </m:r>
                                    </m:sub>
                                  </m:sSub>
                                  <m:d>
                                    <m:dPr>
                                      <m:ctrlPr>
                                        <a:rPr lang="en-US" sz="1100" i="1">
                                          <a:latin typeface="Cambria Math" panose="02040503050406030204" pitchFamily="18" charset="0"/>
                                        </a:rPr>
                                      </m:ctrlPr>
                                    </m:dPr>
                                    <m:e>
                                      <m:d>
                                        <m:dPr>
                                          <m:begChr m:val="|"/>
                                          <m:endChr m:val="|"/>
                                          <m:ctrlPr>
                                            <a:rPr lang="en-US" sz="1100" i="1">
                                              <a:latin typeface="Cambria Math" panose="02040503050406030204" pitchFamily="18" charset="0"/>
                                            </a:rPr>
                                          </m:ctrlPr>
                                        </m:dPr>
                                        <m:e>
                                          <m:acc>
                                            <m:accPr>
                                              <m:chr m:val="⃗"/>
                                              <m:ctrlPr>
                                                <a:rPr lang="en-US" sz="1100" i="1">
                                                  <a:latin typeface="Cambria Math" panose="02040503050406030204" pitchFamily="18" charset="0"/>
                                                </a:rPr>
                                              </m:ctrlPr>
                                            </m:accPr>
                                            <m:e>
                                              <m:r>
                                                <a:rPr lang="en-US" sz="1100" i="1">
                                                  <a:latin typeface="Cambria Math" panose="02040503050406030204" pitchFamily="18" charset="0"/>
                                                </a:rPr>
                                                <m:t>𝑞</m:t>
                                              </m:r>
                                            </m:e>
                                          </m:acc>
                                        </m:e>
                                      </m:d>
                                    </m:e>
                                  </m:d>
                                  <m:r>
                                    <a:rPr lang="en-US" sz="1100" i="1">
                                      <a:latin typeface="Cambria Math" panose="02040503050406030204" pitchFamily="18" charset="0"/>
                                    </a:rPr>
                                    <m:t>+</m:t>
                                  </m:r>
                                  <m:sSub>
                                    <m:sSubPr>
                                      <m:ctrlPr>
                                        <a:rPr lang="en-US" sz="1100" i="1">
                                          <a:latin typeface="Cambria Math" panose="02040503050406030204" pitchFamily="18" charset="0"/>
                                        </a:rPr>
                                      </m:ctrlPr>
                                    </m:sSubPr>
                                    <m:e>
                                      <m:r>
                                        <a:rPr lang="en-US" sz="1100" i="1">
                                          <a:latin typeface="Cambria Math" panose="02040503050406030204" pitchFamily="18" charset="0"/>
                                        </a:rPr>
                                        <m:t>𝐺</m:t>
                                      </m:r>
                                    </m:e>
                                    <m:sub>
                                      <m:r>
                                        <a:rPr lang="en-US" sz="1100" i="1">
                                          <a:latin typeface="Cambria Math" panose="02040503050406030204" pitchFamily="18" charset="0"/>
                                        </a:rPr>
                                        <m:t>𝐸</m:t>
                                      </m:r>
                                      <m:r>
                                        <a:rPr lang="en-US" sz="1100" i="1">
                                          <a:latin typeface="Cambria Math" panose="02040503050406030204" pitchFamily="18" charset="0"/>
                                        </a:rPr>
                                        <m:t>,</m:t>
                                      </m:r>
                                      <m:r>
                                        <a:rPr lang="en-US" sz="1100" i="1">
                                          <a:latin typeface="Cambria Math" panose="02040503050406030204" pitchFamily="18" charset="0"/>
                                        </a:rPr>
                                        <m:t>𝑛</m:t>
                                      </m:r>
                                    </m:sub>
                                  </m:sSub>
                                  <m:d>
                                    <m:dPr>
                                      <m:ctrlPr>
                                        <a:rPr lang="en-US" sz="1100" i="1">
                                          <a:latin typeface="Cambria Math" panose="02040503050406030204" pitchFamily="18" charset="0"/>
                                        </a:rPr>
                                      </m:ctrlPr>
                                    </m:dPr>
                                    <m:e>
                                      <m:d>
                                        <m:dPr>
                                          <m:begChr m:val="|"/>
                                          <m:endChr m:val="|"/>
                                          <m:ctrlPr>
                                            <a:rPr lang="en-US" sz="1100" i="1">
                                              <a:latin typeface="Cambria Math" panose="02040503050406030204" pitchFamily="18" charset="0"/>
                                            </a:rPr>
                                          </m:ctrlPr>
                                        </m:dPr>
                                        <m:e>
                                          <m:acc>
                                            <m:accPr>
                                              <m:chr m:val="⃗"/>
                                              <m:ctrlPr>
                                                <a:rPr lang="en-US" sz="1100" i="1">
                                                  <a:latin typeface="Cambria Math" panose="02040503050406030204" pitchFamily="18" charset="0"/>
                                                </a:rPr>
                                              </m:ctrlPr>
                                            </m:accPr>
                                            <m:e>
                                              <m:r>
                                                <a:rPr lang="en-US" sz="1100" i="1">
                                                  <a:latin typeface="Cambria Math" panose="02040503050406030204" pitchFamily="18" charset="0"/>
                                                </a:rPr>
                                                <m:t>𝑞</m:t>
                                              </m:r>
                                            </m:e>
                                          </m:acc>
                                        </m:e>
                                      </m:d>
                                    </m:e>
                                  </m:d>
                                </m:e>
                              </m:d>
                            </m:e>
                            <m:sup>
                              <m:r>
                                <a:rPr lang="en-US" sz="1100" i="1">
                                  <a:latin typeface="Cambria Math" panose="02040503050406030204" pitchFamily="18" charset="0"/>
                                </a:rPr>
                                <m:t>2</m:t>
                              </m:r>
                            </m:sup>
                          </m:sSup>
                          <m:r>
                            <a:rPr lang="en-US" sz="1100" i="1">
                              <a:latin typeface="Cambria Math" panose="02040503050406030204" pitchFamily="18" charset="0"/>
                            </a:rPr>
                            <m:t>(1−</m:t>
                          </m:r>
                          <m:sSup>
                            <m:sSupPr>
                              <m:ctrlPr>
                                <a:rPr lang="en-US" sz="1100" i="1">
                                  <a:latin typeface="Cambria Math" panose="02040503050406030204" pitchFamily="18" charset="0"/>
                                </a:rPr>
                              </m:ctrlPr>
                            </m:sSupPr>
                            <m:e>
                              <m:r>
                                <a:rPr lang="en-US" sz="1100" i="1">
                                  <a:latin typeface="Cambria Math" panose="02040503050406030204" pitchFamily="18" charset="0"/>
                                </a:rPr>
                                <m:t>𝜓</m:t>
                              </m:r>
                            </m:e>
                            <m:sup>
                              <m:r>
                                <a:rPr lang="en-US" sz="1100" i="1">
                                  <a:latin typeface="Cambria Math" panose="02040503050406030204" pitchFamily="18" charset="0"/>
                                </a:rPr>
                                <m:t>𝑛𝑟</m:t>
                              </m:r>
                            </m:sup>
                          </m:sSup>
                          <m:r>
                            <a:rPr lang="en-US" sz="1100" i="1">
                              <a:latin typeface="Cambria Math" panose="02040503050406030204" pitchFamily="18" charset="0"/>
                            </a:rPr>
                            <m:t>)</m:t>
                          </m:r>
                        </m:den>
                      </m:f>
                    </m:oMath>
                  </m:oMathPara>
                </a14:m>
                <a:endParaRPr lang="en-US" sz="1600" dirty="0"/>
              </a:p>
              <a:p>
                <a:pPr marL="285750" indent="-285750">
                  <a:buFont typeface="Arial" panose="020B0604020202020204" pitchFamily="34" charset="0"/>
                  <a:buChar char="•"/>
                </a:pPr>
                <a:r>
                  <a:rPr lang="en-US" sz="1600" dirty="0">
                    <a:solidFill>
                      <a:srgbClr val="404040"/>
                    </a:solidFill>
                  </a:rPr>
                  <a:t>Average over all scaling functions</a:t>
                </a:r>
              </a:p>
              <a:p>
                <a:pPr marL="0" indent="0">
                  <a:buNone/>
                </a:pPr>
                <a14:m>
                  <m:oMathPara xmlns:m="http://schemas.openxmlformats.org/officeDocument/2006/math">
                    <m:oMathParaPr>
                      <m:jc m:val="center"/>
                    </m:oMathParaPr>
                    <m:oMath xmlns:m="http://schemas.openxmlformats.org/officeDocument/2006/math">
                      <m:sSup>
                        <m:sSupPr>
                          <m:ctrlPr>
                            <a:rPr lang="en-US" sz="1400" b="0" i="1" dirty="0" smtClean="0">
                              <a:solidFill>
                                <a:srgbClr val="404040"/>
                              </a:solidFill>
                              <a:latin typeface="Cambria Math" panose="02040503050406030204" pitchFamily="18" charset="0"/>
                            </a:rPr>
                          </m:ctrlPr>
                        </m:sSupPr>
                        <m:e>
                          <m:acc>
                            <m:accPr>
                              <m:chr m:val="̅"/>
                              <m:ctrlPr>
                                <a:rPr lang="en-US" sz="1400" b="0" i="1" smtClean="0">
                                  <a:solidFill>
                                    <a:srgbClr val="404040"/>
                                  </a:solidFill>
                                  <a:latin typeface="Cambria Math" panose="02040503050406030204" pitchFamily="18" charset="0"/>
                                </a:rPr>
                              </m:ctrlPr>
                            </m:accPr>
                            <m:e>
                              <m:sSub>
                                <m:sSubPr>
                                  <m:ctrlPr>
                                    <a:rPr lang="en-US" sz="1400" b="0" i="1" smtClean="0">
                                      <a:solidFill>
                                        <a:srgbClr val="404040"/>
                                      </a:solidFill>
                                      <a:latin typeface="Cambria Math" panose="02040503050406030204" pitchFamily="18" charset="0"/>
                                    </a:rPr>
                                  </m:ctrlPr>
                                </m:sSubPr>
                                <m:e>
                                  <m:r>
                                    <a:rPr lang="en-US" sz="1400" b="0" i="1" smtClean="0">
                                      <a:solidFill>
                                        <a:srgbClr val="404040"/>
                                      </a:solidFill>
                                      <a:latin typeface="Cambria Math" panose="02040503050406030204" pitchFamily="18" charset="0"/>
                                    </a:rPr>
                                    <m:t>𝑓</m:t>
                                  </m:r>
                                </m:e>
                                <m:sub>
                                  <m:r>
                                    <a:rPr lang="en-US" sz="1400" b="0" i="1" smtClean="0">
                                      <a:solidFill>
                                        <a:srgbClr val="404040"/>
                                      </a:solidFill>
                                      <a:latin typeface="Cambria Math" panose="02040503050406030204" pitchFamily="18" charset="0"/>
                                    </a:rPr>
                                    <m:t>𝛼</m:t>
                                  </m:r>
                                </m:sub>
                              </m:sSub>
                            </m:e>
                          </m:acc>
                        </m:e>
                        <m:sup>
                          <m:r>
                            <a:rPr lang="en-US" sz="1400" b="0" i="1" dirty="0" smtClean="0">
                              <a:solidFill>
                                <a:srgbClr val="404040"/>
                              </a:solidFill>
                              <a:latin typeface="Cambria Math" panose="02040503050406030204" pitchFamily="18" charset="0"/>
                            </a:rPr>
                            <m:t>𝑛𝑟</m:t>
                          </m:r>
                        </m:sup>
                      </m:sSup>
                      <m:d>
                        <m:dPr>
                          <m:begChr m:val="["/>
                          <m:endChr m:val="]"/>
                          <m:ctrlPr>
                            <a:rPr lang="en-US" sz="1400" b="0" i="1" dirty="0" smtClean="0">
                              <a:solidFill>
                                <a:srgbClr val="404040"/>
                              </a:solidFill>
                              <a:latin typeface="Cambria Math" panose="02040503050406030204" pitchFamily="18" charset="0"/>
                            </a:rPr>
                          </m:ctrlPr>
                        </m:dPr>
                        <m:e>
                          <m:sSup>
                            <m:sSupPr>
                              <m:ctrlPr>
                                <a:rPr lang="en-US" sz="1400" b="0" i="1" dirty="0" smtClean="0">
                                  <a:solidFill>
                                    <a:srgbClr val="404040"/>
                                  </a:solidFill>
                                  <a:latin typeface="Cambria Math" panose="02040503050406030204" pitchFamily="18" charset="0"/>
                                </a:rPr>
                              </m:ctrlPr>
                            </m:sSupPr>
                            <m:e>
                              <m:r>
                                <a:rPr lang="en-US" sz="1400" b="0" i="1" dirty="0" smtClean="0">
                                  <a:solidFill>
                                    <a:srgbClr val="404040"/>
                                  </a:solidFill>
                                  <a:latin typeface="Cambria Math" panose="02040503050406030204" pitchFamily="18" charset="0"/>
                                </a:rPr>
                                <m:t>𝜓</m:t>
                              </m:r>
                            </m:e>
                            <m:sup>
                              <m:r>
                                <a:rPr lang="en-US" sz="1400" b="0" i="1" dirty="0" smtClean="0">
                                  <a:solidFill>
                                    <a:srgbClr val="404040"/>
                                  </a:solidFill>
                                  <a:latin typeface="Cambria Math" panose="02040503050406030204" pitchFamily="18" charset="0"/>
                                </a:rPr>
                                <m:t>𝑛𝑟</m:t>
                              </m:r>
                            </m:sup>
                          </m:sSup>
                        </m:e>
                      </m:d>
                      <m:r>
                        <a:rPr lang="en-US" sz="1400" b="0" i="1" dirty="0" smtClean="0">
                          <a:solidFill>
                            <a:srgbClr val="404040"/>
                          </a:solidFill>
                          <a:latin typeface="Cambria Math" panose="02040503050406030204" pitchFamily="18" charset="0"/>
                        </a:rPr>
                        <m:t>=</m:t>
                      </m:r>
                      <m:f>
                        <m:fPr>
                          <m:ctrlPr>
                            <a:rPr lang="en-US" sz="1400" b="0" i="1" dirty="0" smtClean="0">
                              <a:solidFill>
                                <a:srgbClr val="404040"/>
                              </a:solidFill>
                              <a:latin typeface="Cambria Math" panose="02040503050406030204" pitchFamily="18" charset="0"/>
                            </a:rPr>
                          </m:ctrlPr>
                        </m:fPr>
                        <m:num>
                          <m:r>
                            <a:rPr lang="en-US" sz="1400" b="0" i="1" dirty="0" smtClean="0">
                              <a:solidFill>
                                <a:srgbClr val="404040"/>
                              </a:solidFill>
                              <a:latin typeface="Cambria Math" panose="02040503050406030204" pitchFamily="18" charset="0"/>
                            </a:rPr>
                            <m:t>1</m:t>
                          </m:r>
                        </m:num>
                        <m:den>
                          <m:r>
                            <a:rPr lang="en-US" sz="1400" b="0" i="1" dirty="0" smtClean="0">
                              <a:solidFill>
                                <a:srgbClr val="404040"/>
                              </a:solidFill>
                              <a:latin typeface="Cambria Math" panose="02040503050406030204" pitchFamily="18" charset="0"/>
                            </a:rPr>
                            <m:t>10</m:t>
                          </m:r>
                        </m:den>
                      </m:f>
                      <m:nary>
                        <m:naryPr>
                          <m:chr m:val="∑"/>
                          <m:limLoc m:val="subSup"/>
                          <m:ctrlPr>
                            <a:rPr lang="en-US" sz="1400" b="0" i="1" dirty="0" smtClean="0">
                              <a:solidFill>
                                <a:srgbClr val="404040"/>
                              </a:solidFill>
                              <a:latin typeface="Cambria Math" panose="02040503050406030204" pitchFamily="18" charset="0"/>
                            </a:rPr>
                          </m:ctrlPr>
                        </m:naryPr>
                        <m:sub>
                          <m:r>
                            <m:rPr>
                              <m:brk m:alnAt="25"/>
                            </m:rPr>
                            <a:rPr lang="en-US" sz="1400" b="0" i="1" dirty="0" smtClean="0">
                              <a:solidFill>
                                <a:srgbClr val="404040"/>
                              </a:solidFill>
                              <a:latin typeface="Cambria Math" panose="02040503050406030204" pitchFamily="18" charset="0"/>
                            </a:rPr>
                            <m:t>𝑖</m:t>
                          </m:r>
                          <m:r>
                            <a:rPr lang="en-US" sz="1400" b="0" i="1" dirty="0" smtClean="0">
                              <a:solidFill>
                                <a:srgbClr val="404040"/>
                              </a:solidFill>
                              <a:latin typeface="Cambria Math" panose="02040503050406030204" pitchFamily="18" charset="0"/>
                            </a:rPr>
                            <m:t>=1,</m:t>
                          </m:r>
                          <m:r>
                            <a:rPr lang="en-US" sz="1400" b="0" i="1" dirty="0" smtClean="0">
                              <a:solidFill>
                                <a:srgbClr val="404040"/>
                              </a:solidFill>
                              <a:latin typeface="Cambria Math" panose="02040503050406030204" pitchFamily="18" charset="0"/>
                            </a:rPr>
                            <m:t>𝑞</m:t>
                          </m:r>
                          <m:r>
                            <a:rPr lang="en-US" sz="1400" b="0" i="1" dirty="0" smtClean="0">
                              <a:solidFill>
                                <a:srgbClr val="404040"/>
                              </a:solidFill>
                              <a:latin typeface="Cambria Math" panose="02040503050406030204" pitchFamily="18" charset="0"/>
                            </a:rPr>
                            <m:t>=400</m:t>
                          </m:r>
                        </m:sub>
                        <m:sup>
                          <m:r>
                            <a:rPr lang="en-US" sz="1400" b="0" i="1" dirty="0" smtClean="0">
                              <a:solidFill>
                                <a:srgbClr val="404040"/>
                              </a:solidFill>
                              <a:latin typeface="Cambria Math" panose="02040503050406030204" pitchFamily="18" charset="0"/>
                            </a:rPr>
                            <m:t>𝑖</m:t>
                          </m:r>
                          <m:r>
                            <a:rPr lang="en-US" sz="1400" b="0" i="1" dirty="0" smtClean="0">
                              <a:solidFill>
                                <a:srgbClr val="404040"/>
                              </a:solidFill>
                              <a:latin typeface="Cambria Math" panose="02040503050406030204" pitchFamily="18" charset="0"/>
                            </a:rPr>
                            <m:t>=10,</m:t>
                          </m:r>
                          <m:r>
                            <a:rPr lang="en-US" sz="1400" b="0" i="1" dirty="0" smtClean="0">
                              <a:solidFill>
                                <a:srgbClr val="404040"/>
                              </a:solidFill>
                              <a:latin typeface="Cambria Math" panose="02040503050406030204" pitchFamily="18" charset="0"/>
                            </a:rPr>
                            <m:t>𝑞</m:t>
                          </m:r>
                          <m:r>
                            <a:rPr lang="en-US" sz="1400" b="0" i="1" dirty="0" smtClean="0">
                              <a:solidFill>
                                <a:srgbClr val="404040"/>
                              </a:solidFill>
                              <a:latin typeface="Cambria Math" panose="02040503050406030204" pitchFamily="18" charset="0"/>
                            </a:rPr>
                            <m:t>=1000</m:t>
                          </m:r>
                        </m:sup>
                        <m:e>
                          <m:sSubSup>
                            <m:sSubSupPr>
                              <m:ctrlPr>
                                <a:rPr lang="en-US" sz="1400" b="0" i="1" dirty="0" smtClean="0">
                                  <a:solidFill>
                                    <a:srgbClr val="404040"/>
                                  </a:solidFill>
                                  <a:latin typeface="Cambria Math" panose="02040503050406030204" pitchFamily="18" charset="0"/>
                                </a:rPr>
                              </m:ctrlPr>
                            </m:sSubSupPr>
                            <m:e>
                              <m:r>
                                <a:rPr lang="en-US" sz="1400" b="0" i="1" dirty="0" smtClean="0">
                                  <a:solidFill>
                                    <a:srgbClr val="404040"/>
                                  </a:solidFill>
                                  <a:latin typeface="Cambria Math" panose="02040503050406030204" pitchFamily="18" charset="0"/>
                                </a:rPr>
                                <m:t>𝑓</m:t>
                              </m:r>
                            </m:e>
                            <m:sub>
                              <m:r>
                                <a:rPr lang="en-US" sz="1400" b="0" i="1" dirty="0" smtClean="0">
                                  <a:solidFill>
                                    <a:srgbClr val="404040"/>
                                  </a:solidFill>
                                  <a:latin typeface="Cambria Math" panose="02040503050406030204" pitchFamily="18" charset="0"/>
                                </a:rPr>
                                <m:t>𝛼</m:t>
                              </m:r>
                            </m:sub>
                            <m:sup>
                              <m:r>
                                <a:rPr lang="en-US" sz="1400" b="0" i="1" dirty="0" smtClean="0">
                                  <a:solidFill>
                                    <a:srgbClr val="404040"/>
                                  </a:solidFill>
                                  <a:latin typeface="Cambria Math" panose="02040503050406030204" pitchFamily="18" charset="0"/>
                                </a:rPr>
                                <m:t>𝑛𝑟</m:t>
                              </m:r>
                            </m:sup>
                          </m:sSubSup>
                          <m:d>
                            <m:dPr>
                              <m:begChr m:val="["/>
                              <m:endChr m:val="]"/>
                              <m:ctrlPr>
                                <a:rPr lang="en-US" sz="1400" b="0" i="1" dirty="0" smtClean="0">
                                  <a:solidFill>
                                    <a:srgbClr val="404040"/>
                                  </a:solidFill>
                                  <a:latin typeface="Cambria Math" panose="02040503050406030204" pitchFamily="18" charset="0"/>
                                </a:rPr>
                              </m:ctrlPr>
                            </m:dPr>
                            <m:e>
                              <m:sSup>
                                <m:sSupPr>
                                  <m:ctrlPr>
                                    <a:rPr lang="en-US" sz="1400" b="0" i="1" dirty="0" smtClean="0">
                                      <a:solidFill>
                                        <a:srgbClr val="404040"/>
                                      </a:solidFill>
                                      <a:latin typeface="Cambria Math" panose="02040503050406030204" pitchFamily="18" charset="0"/>
                                    </a:rPr>
                                  </m:ctrlPr>
                                </m:sSupPr>
                                <m:e>
                                  <m:r>
                                    <a:rPr lang="en-US" sz="1400" b="0" i="1" dirty="0" smtClean="0">
                                      <a:solidFill>
                                        <a:srgbClr val="404040"/>
                                      </a:solidFill>
                                      <a:latin typeface="Cambria Math" panose="02040503050406030204" pitchFamily="18" charset="0"/>
                                    </a:rPr>
                                    <m:t>𝜓</m:t>
                                  </m:r>
                                </m:e>
                                <m:sup>
                                  <m:r>
                                    <a:rPr lang="en-US" sz="1400" b="0" i="1" dirty="0" smtClean="0">
                                      <a:solidFill>
                                        <a:srgbClr val="404040"/>
                                      </a:solidFill>
                                      <a:latin typeface="Cambria Math" panose="02040503050406030204" pitchFamily="18" charset="0"/>
                                    </a:rPr>
                                    <m:t>𝑛𝑟</m:t>
                                  </m:r>
                                </m:sup>
                              </m:sSup>
                              <m:d>
                                <m:dPr>
                                  <m:ctrlPr>
                                    <a:rPr lang="en-US" sz="1400" b="0" i="1" dirty="0" smtClean="0">
                                      <a:solidFill>
                                        <a:srgbClr val="404040"/>
                                      </a:solidFill>
                                      <a:latin typeface="Cambria Math" panose="02040503050406030204" pitchFamily="18" charset="0"/>
                                    </a:rPr>
                                  </m:ctrlPr>
                                </m:dPr>
                                <m:e>
                                  <m:d>
                                    <m:dPr>
                                      <m:begChr m:val="|"/>
                                      <m:endChr m:val="|"/>
                                      <m:ctrlPr>
                                        <a:rPr lang="en-US" sz="1400" b="0" i="1" dirty="0" smtClean="0">
                                          <a:solidFill>
                                            <a:srgbClr val="404040"/>
                                          </a:solidFill>
                                          <a:latin typeface="Cambria Math" panose="02040503050406030204" pitchFamily="18" charset="0"/>
                                        </a:rPr>
                                      </m:ctrlPr>
                                    </m:dPr>
                                    <m:e>
                                      <m:sSub>
                                        <m:sSubPr>
                                          <m:ctrlPr>
                                            <a:rPr lang="en-US" sz="1400" b="1" i="1" dirty="0" smtClean="0">
                                              <a:solidFill>
                                                <a:srgbClr val="404040"/>
                                              </a:solidFill>
                                              <a:latin typeface="Cambria Math" panose="02040503050406030204" pitchFamily="18" charset="0"/>
                                            </a:rPr>
                                          </m:ctrlPr>
                                        </m:sSubPr>
                                        <m:e>
                                          <m:r>
                                            <a:rPr lang="en-US" sz="1400" b="1" i="1" dirty="0" smtClean="0">
                                              <a:solidFill>
                                                <a:srgbClr val="404040"/>
                                              </a:solidFill>
                                              <a:latin typeface="Cambria Math" panose="02040503050406030204" pitchFamily="18" charset="0"/>
                                            </a:rPr>
                                            <m:t>𝒒</m:t>
                                          </m:r>
                                        </m:e>
                                        <m:sub>
                                          <m:r>
                                            <a:rPr lang="en-US" sz="1400" b="1" i="1" dirty="0" smtClean="0">
                                              <a:solidFill>
                                                <a:srgbClr val="404040"/>
                                              </a:solidFill>
                                              <a:latin typeface="Cambria Math" panose="02040503050406030204" pitchFamily="18" charset="0"/>
                                            </a:rPr>
                                            <m:t>𝒊</m:t>
                                          </m:r>
                                        </m:sub>
                                      </m:sSub>
                                    </m:e>
                                  </m:d>
                                </m:e>
                              </m:d>
                            </m:e>
                          </m:d>
                        </m:e>
                      </m:nary>
                    </m:oMath>
                  </m:oMathPara>
                </a14:m>
                <a:endParaRPr lang="en-US" sz="1400" dirty="0">
                  <a:solidFill>
                    <a:srgbClr val="404040"/>
                  </a:solidFill>
                </a:endParaRPr>
              </a:p>
              <a:p>
                <a:pPr marL="0" indent="0">
                  <a:buNone/>
                </a:pPr>
                <a:r>
                  <a:rPr lang="en-US" sz="1600" dirty="0">
                    <a:solidFill>
                      <a:srgbClr val="404040"/>
                    </a:solidFill>
                  </a:rPr>
                  <a:t>to find o</a:t>
                </a:r>
                <a14:m>
                  <m:oMath xmlns:m="http://schemas.openxmlformats.org/officeDocument/2006/math">
                    <m:r>
                      <m:rPr>
                        <m:sty m:val="p"/>
                      </m:rPr>
                      <a:rPr lang="en-US" sz="1600" b="0" i="0" smtClean="0">
                        <a:solidFill>
                          <a:srgbClr val="404040"/>
                        </a:solidFill>
                        <a:latin typeface="Cambria Math" panose="02040503050406030204" pitchFamily="18" charset="0"/>
                      </a:rPr>
                      <m:t>ur</m:t>
                    </m:r>
                    <m:r>
                      <a:rPr lang="en-US" sz="1600" b="0" i="0" smtClean="0">
                        <a:solidFill>
                          <a:srgbClr val="404040"/>
                        </a:solidFill>
                        <a:latin typeface="Cambria Math" panose="02040503050406030204" pitchFamily="18" charset="0"/>
                      </a:rPr>
                      <m:t> </m:t>
                    </m:r>
                    <m:r>
                      <a:rPr lang="en-US" sz="1600" b="0" i="1" smtClean="0">
                        <a:solidFill>
                          <a:srgbClr val="404040"/>
                        </a:solidFill>
                        <a:latin typeface="Cambria Math" panose="02040503050406030204" pitchFamily="18" charset="0"/>
                      </a:rPr>
                      <m:t>𝑞</m:t>
                    </m:r>
                    <m:r>
                      <a:rPr lang="en-US" sz="1600" b="0" i="0" smtClean="0">
                        <a:solidFill>
                          <a:srgbClr val="404040"/>
                        </a:solidFill>
                        <a:latin typeface="Cambria Math" panose="02040503050406030204" pitchFamily="18" charset="0"/>
                      </a:rPr>
                      <m:t>~</m:t>
                    </m:r>
                  </m:oMath>
                </a14:m>
                <a:r>
                  <a:rPr lang="en-US" sz="1600" dirty="0">
                    <a:solidFill>
                      <a:srgbClr val="404040"/>
                    </a:solidFill>
                  </a:rPr>
                  <a:t>invariant scaling function</a:t>
                </a:r>
              </a:p>
              <a:p>
                <a:pPr lvl="1"/>
                <a:r>
                  <a:rPr lang="en-US" sz="1100" dirty="0">
                    <a:solidFill>
                      <a:srgbClr val="404040"/>
                    </a:solidFill>
                  </a:rPr>
                  <a:t>Invert equation to find new responses in </a:t>
                </a:r>
                <a14:m>
                  <m:oMath xmlns:m="http://schemas.openxmlformats.org/officeDocument/2006/math">
                    <m:r>
                      <a:rPr lang="en-US" sz="1100" i="1" dirty="0" smtClean="0">
                        <a:solidFill>
                          <a:srgbClr val="404040"/>
                        </a:solidFill>
                        <a:latin typeface="Cambria Math" panose="02040503050406030204" pitchFamily="18" charset="0"/>
                      </a:rPr>
                      <m:t>1</m:t>
                    </m:r>
                    <m:r>
                      <m:rPr>
                        <m:sty m:val="p"/>
                      </m:rPr>
                      <a:rPr lang="en-US" sz="1100" i="0" dirty="0" smtClean="0">
                        <a:solidFill>
                          <a:srgbClr val="404040"/>
                        </a:solidFill>
                        <a:latin typeface="Cambria Math" panose="02040503050406030204" pitchFamily="18" charset="0"/>
                      </a:rPr>
                      <m:t>MeV</m:t>
                    </m:r>
                    <m:r>
                      <a:rPr lang="en-US" sz="1100" i="0" dirty="0" smtClean="0">
                        <a:solidFill>
                          <a:srgbClr val="404040"/>
                        </a:solidFill>
                        <a:latin typeface="Cambria Math" panose="02040503050406030204" pitchFamily="18" charset="0"/>
                      </a:rPr>
                      <m:t>/</m:t>
                    </m:r>
                    <m:r>
                      <m:rPr>
                        <m:sty m:val="p"/>
                      </m:rPr>
                      <a:rPr lang="en-US" sz="1100" i="0" dirty="0" smtClean="0">
                        <a:solidFill>
                          <a:srgbClr val="404040"/>
                        </a:solidFill>
                        <a:latin typeface="Cambria Math" panose="02040503050406030204" pitchFamily="18" charset="0"/>
                      </a:rPr>
                      <m:t>c</m:t>
                    </m:r>
                  </m:oMath>
                </a14:m>
                <a:r>
                  <a:rPr lang="en-US" sz="1100" dirty="0">
                    <a:solidFill>
                      <a:srgbClr val="404040"/>
                    </a:solidFill>
                  </a:rPr>
                  <a:t> spacing from </a:t>
                </a:r>
                <a14:m>
                  <m:oMath xmlns:m="http://schemas.openxmlformats.org/officeDocument/2006/math">
                    <m:d>
                      <m:dPr>
                        <m:begChr m:val="|"/>
                        <m:endChr m:val="|"/>
                        <m:ctrlPr>
                          <a:rPr lang="en-US" sz="1100" b="0" i="1" smtClean="0">
                            <a:solidFill>
                              <a:srgbClr val="404040"/>
                            </a:solidFill>
                            <a:latin typeface="Cambria Math" panose="02040503050406030204" pitchFamily="18" charset="0"/>
                          </a:rPr>
                        </m:ctrlPr>
                      </m:dPr>
                      <m:e>
                        <m:r>
                          <a:rPr lang="en-US" sz="1100" b="1" i="1" smtClean="0">
                            <a:solidFill>
                              <a:srgbClr val="404040"/>
                            </a:solidFill>
                            <a:latin typeface="Cambria Math" panose="02040503050406030204" pitchFamily="18" charset="0"/>
                          </a:rPr>
                          <m:t>𝒒</m:t>
                        </m:r>
                      </m:e>
                    </m:d>
                    <m:r>
                      <m:rPr>
                        <m:sty m:val="p"/>
                      </m:rPr>
                      <a:rPr lang="en-US" sz="1100" b="0" i="0" smtClean="0">
                        <a:solidFill>
                          <a:srgbClr val="404040"/>
                        </a:solidFill>
                        <a:latin typeface="Cambria Math" panose="02040503050406030204" pitchFamily="18" charset="0"/>
                      </a:rPr>
                      <m:t>ϵ</m:t>
                    </m:r>
                    <m:d>
                      <m:dPr>
                        <m:begChr m:val="{"/>
                        <m:endChr m:val="}"/>
                        <m:ctrlPr>
                          <a:rPr lang="en-US" sz="1100" b="0" i="1" smtClean="0">
                            <a:solidFill>
                              <a:srgbClr val="404040"/>
                            </a:solidFill>
                            <a:latin typeface="Cambria Math" panose="02040503050406030204" pitchFamily="18" charset="0"/>
                          </a:rPr>
                        </m:ctrlPr>
                      </m:dPr>
                      <m:e>
                        <m:r>
                          <a:rPr lang="en-US" sz="1100" b="0" i="0" smtClean="0">
                            <a:solidFill>
                              <a:srgbClr val="404040"/>
                            </a:solidFill>
                            <a:latin typeface="Cambria Math" panose="02040503050406030204" pitchFamily="18" charset="0"/>
                          </a:rPr>
                          <m:t>1,2000</m:t>
                        </m:r>
                      </m:e>
                    </m:d>
                    <m:r>
                      <m:rPr>
                        <m:nor/>
                      </m:rPr>
                      <a:rPr lang="en-US" sz="1100" b="0" i="0" smtClean="0">
                        <a:solidFill>
                          <a:srgbClr val="404040"/>
                        </a:solidFill>
                        <a:latin typeface="Cambria Math" panose="02040503050406030204" pitchFamily="18" charset="0"/>
                      </a:rPr>
                      <m:t>MeV</m:t>
                    </m:r>
                  </m:oMath>
                </a14:m>
                <a:r>
                  <a:rPr lang="en-US" sz="1100" dirty="0">
                    <a:solidFill>
                      <a:srgbClr val="404040"/>
                    </a:solidFill>
                  </a:rPr>
                  <a:t> for both components—</a:t>
                </a:r>
                <a:r>
                  <a:rPr lang="en-US" sz="1100" b="1" dirty="0">
                    <a:solidFill>
                      <a:srgbClr val="404040"/>
                    </a:solidFill>
                  </a:rPr>
                  <a:t>allows for </a:t>
                </a:r>
                <a:r>
                  <a:rPr lang="en-US" sz="1100" b="1" i="1" dirty="0">
                    <a:solidFill>
                      <a:srgbClr val="404040"/>
                    </a:solidFill>
                  </a:rPr>
                  <a:t>expansive</a:t>
                </a:r>
                <a:r>
                  <a:rPr lang="en-US" sz="1100" b="1" dirty="0">
                    <a:solidFill>
                      <a:srgbClr val="404040"/>
                    </a:solidFill>
                  </a:rPr>
                  <a:t> interpolation beyond original response ranges</a:t>
                </a:r>
              </a:p>
              <a:p>
                <a:pPr marL="0" indent="0" algn="ctr">
                  <a:buNone/>
                </a:pPr>
                <a14:m>
                  <m:oMath xmlns:m="http://schemas.openxmlformats.org/officeDocument/2006/math">
                    <m:sSubSup>
                      <m:sSubSupPr>
                        <m:ctrlPr>
                          <a:rPr lang="en-US" sz="1400" i="1">
                            <a:solidFill>
                              <a:srgbClr val="404040"/>
                            </a:solidFill>
                            <a:latin typeface="Cambria Math" panose="02040503050406030204" pitchFamily="18" charset="0"/>
                          </a:rPr>
                        </m:ctrlPr>
                      </m:sSubSupPr>
                      <m:e>
                        <m:r>
                          <a:rPr lang="en-US" sz="1400" i="1">
                            <a:solidFill>
                              <a:srgbClr val="404040"/>
                            </a:solidFill>
                            <a:latin typeface="Cambria Math" panose="02040503050406030204" pitchFamily="18" charset="0"/>
                          </a:rPr>
                          <m:t>𝑅</m:t>
                        </m:r>
                      </m:e>
                      <m:sub>
                        <m:r>
                          <a:rPr lang="en-US" sz="1400" b="0" i="1" smtClean="0">
                            <a:solidFill>
                              <a:srgbClr val="404040"/>
                            </a:solidFill>
                            <a:latin typeface="Cambria Math" panose="02040503050406030204" pitchFamily="18" charset="0"/>
                          </a:rPr>
                          <m:t>𝛼</m:t>
                        </m:r>
                      </m:sub>
                      <m:sup>
                        <m:r>
                          <a:rPr lang="en-US" sz="1400" i="1">
                            <a:solidFill>
                              <a:srgbClr val="404040"/>
                            </a:solidFill>
                            <a:latin typeface="Cambria Math" panose="02040503050406030204" pitchFamily="18" charset="0"/>
                          </a:rPr>
                          <m:t>𝑆𝑇𝐴</m:t>
                        </m:r>
                      </m:sup>
                    </m:sSubSup>
                    <m:d>
                      <m:dPr>
                        <m:ctrlPr>
                          <a:rPr lang="en-US" sz="1400" i="1">
                            <a:solidFill>
                              <a:srgbClr val="404040"/>
                            </a:solidFill>
                            <a:latin typeface="Cambria Math" panose="02040503050406030204" pitchFamily="18" charset="0"/>
                          </a:rPr>
                        </m:ctrlPr>
                      </m:dPr>
                      <m:e>
                        <m:d>
                          <m:dPr>
                            <m:begChr m:val="|"/>
                            <m:endChr m:val="|"/>
                            <m:ctrlPr>
                              <a:rPr lang="en-US" sz="1400" i="1">
                                <a:solidFill>
                                  <a:srgbClr val="404040"/>
                                </a:solidFill>
                                <a:latin typeface="Cambria Math" panose="02040503050406030204" pitchFamily="18" charset="0"/>
                              </a:rPr>
                            </m:ctrlPr>
                          </m:dPr>
                          <m:e>
                            <m:r>
                              <a:rPr lang="en-US" sz="1400" b="1" i="1">
                                <a:solidFill>
                                  <a:srgbClr val="404040"/>
                                </a:solidFill>
                                <a:latin typeface="Cambria Math" panose="02040503050406030204" pitchFamily="18" charset="0"/>
                              </a:rPr>
                              <m:t>𝒒</m:t>
                            </m:r>
                          </m:e>
                        </m:d>
                        <m:r>
                          <a:rPr lang="en-US" sz="1400" i="1">
                            <a:solidFill>
                              <a:srgbClr val="404040"/>
                            </a:solidFill>
                            <a:latin typeface="Cambria Math" panose="02040503050406030204" pitchFamily="18" charset="0"/>
                          </a:rPr>
                          <m:t>,</m:t>
                        </m:r>
                        <m:r>
                          <a:rPr lang="en-US" sz="1400" i="1">
                            <a:solidFill>
                              <a:srgbClr val="404040"/>
                            </a:solidFill>
                            <a:latin typeface="Cambria Math" panose="02040503050406030204" pitchFamily="18" charset="0"/>
                          </a:rPr>
                          <m:t>𝜔</m:t>
                        </m:r>
                      </m:e>
                    </m:d>
                    <m:r>
                      <a:rPr lang="en-US" sz="1400" b="0" i="1" smtClean="0">
                        <a:solidFill>
                          <a:srgbClr val="404040"/>
                        </a:solidFill>
                        <a:latin typeface="Cambria Math" panose="02040503050406030204" pitchFamily="18" charset="0"/>
                      </a:rPr>
                      <m:t>=</m:t>
                    </m:r>
                    <m:f>
                      <m:fPr>
                        <m:ctrlPr>
                          <a:rPr lang="en-US" sz="1400" b="0" i="1" smtClean="0">
                            <a:solidFill>
                              <a:srgbClr val="404040"/>
                            </a:solidFill>
                            <a:latin typeface="Cambria Math" panose="02040503050406030204" pitchFamily="18" charset="0"/>
                          </a:rPr>
                        </m:ctrlPr>
                      </m:fPr>
                      <m:num>
                        <m:r>
                          <a:rPr lang="en-US" sz="1400" b="0" i="1" smtClean="0">
                            <a:solidFill>
                              <a:srgbClr val="404040"/>
                            </a:solidFill>
                            <a:latin typeface="Cambria Math" panose="02040503050406030204" pitchFamily="18" charset="0"/>
                          </a:rPr>
                          <m:t>1</m:t>
                        </m:r>
                      </m:num>
                      <m:den>
                        <m:sSub>
                          <m:sSubPr>
                            <m:ctrlPr>
                              <a:rPr lang="en-US" sz="1400" b="0" i="1" smtClean="0">
                                <a:solidFill>
                                  <a:srgbClr val="404040"/>
                                </a:solidFill>
                                <a:latin typeface="Cambria Math" panose="02040503050406030204" pitchFamily="18" charset="0"/>
                              </a:rPr>
                            </m:ctrlPr>
                          </m:sSubPr>
                          <m:e>
                            <m:r>
                              <a:rPr lang="en-US" sz="1400" b="0" i="1" smtClean="0">
                                <a:solidFill>
                                  <a:srgbClr val="404040"/>
                                </a:solidFill>
                                <a:latin typeface="Cambria Math" panose="02040503050406030204" pitchFamily="18" charset="0"/>
                              </a:rPr>
                              <m:t>𝑘</m:t>
                            </m:r>
                          </m:e>
                          <m:sub>
                            <m:r>
                              <a:rPr lang="en-US" sz="1400" b="0" i="1" smtClean="0">
                                <a:solidFill>
                                  <a:srgbClr val="404040"/>
                                </a:solidFill>
                                <a:latin typeface="Cambria Math" panose="02040503050406030204" pitchFamily="18" charset="0"/>
                              </a:rPr>
                              <m:t>𝐹</m:t>
                            </m:r>
                          </m:sub>
                        </m:sSub>
                      </m:den>
                    </m:f>
                  </m:oMath>
                </a14:m>
                <a:r>
                  <a:rPr lang="en-US" sz="1400" dirty="0">
                    <a:solidFill>
                      <a:srgbClr val="404040"/>
                    </a:solidFill>
                  </a:rPr>
                  <a:t> </a:t>
                </a:r>
                <a14:m>
                  <m:oMath xmlns:m="http://schemas.openxmlformats.org/officeDocument/2006/math">
                    <m:sSubSup>
                      <m:sSubSupPr>
                        <m:ctrlPr>
                          <a:rPr lang="en-US" sz="1400" b="0" i="1" smtClean="0">
                            <a:solidFill>
                              <a:srgbClr val="404040"/>
                            </a:solidFill>
                            <a:latin typeface="Cambria Math" panose="02040503050406030204" pitchFamily="18" charset="0"/>
                          </a:rPr>
                        </m:ctrlPr>
                      </m:sSubSupPr>
                      <m:e>
                        <m:r>
                          <a:rPr lang="en-US" sz="1400" i="1">
                            <a:solidFill>
                              <a:srgbClr val="404040"/>
                            </a:solidFill>
                            <a:latin typeface="Cambria Math" panose="02040503050406030204" pitchFamily="18" charset="0"/>
                          </a:rPr>
                          <m:t>𝐺</m:t>
                        </m:r>
                      </m:e>
                      <m:sub>
                        <m:r>
                          <a:rPr lang="en-US" sz="1400" b="0" i="1" smtClean="0">
                            <a:solidFill>
                              <a:srgbClr val="404040"/>
                            </a:solidFill>
                            <a:latin typeface="Cambria Math" panose="02040503050406030204" pitchFamily="18" charset="0"/>
                          </a:rPr>
                          <m:t>𝛼</m:t>
                        </m:r>
                      </m:sub>
                      <m:sup>
                        <m:r>
                          <a:rPr lang="en-US" sz="1400" b="0" i="1" smtClean="0">
                            <a:solidFill>
                              <a:srgbClr val="404040"/>
                            </a:solidFill>
                            <a:latin typeface="Cambria Math" panose="02040503050406030204" pitchFamily="18" charset="0"/>
                          </a:rPr>
                          <m:t>𝑛𝑟</m:t>
                        </m:r>
                      </m:sup>
                    </m:sSubSup>
                    <m:d>
                      <m:dPr>
                        <m:ctrlPr>
                          <a:rPr lang="en-US" sz="1400" i="1">
                            <a:solidFill>
                              <a:srgbClr val="404040"/>
                            </a:solidFill>
                            <a:latin typeface="Cambria Math" panose="02040503050406030204" pitchFamily="18" charset="0"/>
                          </a:rPr>
                        </m:ctrlPr>
                      </m:dPr>
                      <m:e>
                        <m:d>
                          <m:dPr>
                            <m:begChr m:val="|"/>
                            <m:endChr m:val="|"/>
                            <m:ctrlPr>
                              <a:rPr lang="en-US" sz="1400" b="1" i="1">
                                <a:solidFill>
                                  <a:srgbClr val="404040"/>
                                </a:solidFill>
                                <a:latin typeface="Cambria Math" panose="02040503050406030204" pitchFamily="18" charset="0"/>
                              </a:rPr>
                            </m:ctrlPr>
                          </m:dPr>
                          <m:e>
                            <m:r>
                              <a:rPr lang="en-US" sz="1400" b="1" i="1">
                                <a:solidFill>
                                  <a:srgbClr val="404040"/>
                                </a:solidFill>
                                <a:latin typeface="Cambria Math" panose="02040503050406030204" pitchFamily="18" charset="0"/>
                              </a:rPr>
                              <m:t>𝒒</m:t>
                            </m:r>
                          </m:e>
                        </m:d>
                      </m:e>
                    </m:d>
                    <m:sSup>
                      <m:sSupPr>
                        <m:ctrlPr>
                          <a:rPr lang="en-US" sz="1400" i="1" dirty="0">
                            <a:solidFill>
                              <a:srgbClr val="404040"/>
                            </a:solidFill>
                            <a:latin typeface="Cambria Math" panose="02040503050406030204" pitchFamily="18" charset="0"/>
                          </a:rPr>
                        </m:ctrlPr>
                      </m:sSupPr>
                      <m:e>
                        <m:acc>
                          <m:accPr>
                            <m:chr m:val="̅"/>
                            <m:ctrlPr>
                              <a:rPr lang="en-US" sz="1400" i="1">
                                <a:solidFill>
                                  <a:srgbClr val="404040"/>
                                </a:solidFill>
                                <a:latin typeface="Cambria Math" panose="02040503050406030204" pitchFamily="18" charset="0"/>
                              </a:rPr>
                            </m:ctrlPr>
                          </m:accPr>
                          <m:e>
                            <m:sSub>
                              <m:sSubPr>
                                <m:ctrlPr>
                                  <a:rPr lang="en-US" sz="1400" i="1">
                                    <a:solidFill>
                                      <a:srgbClr val="404040"/>
                                    </a:solidFill>
                                    <a:latin typeface="Cambria Math" panose="02040503050406030204" pitchFamily="18" charset="0"/>
                                  </a:rPr>
                                </m:ctrlPr>
                              </m:sSubPr>
                              <m:e>
                                <m:r>
                                  <a:rPr lang="en-US" sz="1400" i="1">
                                    <a:solidFill>
                                      <a:srgbClr val="404040"/>
                                    </a:solidFill>
                                    <a:latin typeface="Cambria Math" panose="02040503050406030204" pitchFamily="18" charset="0"/>
                                  </a:rPr>
                                  <m:t>𝑓</m:t>
                                </m:r>
                              </m:e>
                              <m:sub>
                                <m:r>
                                  <a:rPr lang="en-US" sz="1400" b="0" i="1" smtClean="0">
                                    <a:solidFill>
                                      <a:srgbClr val="404040"/>
                                    </a:solidFill>
                                    <a:latin typeface="Cambria Math" panose="02040503050406030204" pitchFamily="18" charset="0"/>
                                  </a:rPr>
                                  <m:t>𝛼</m:t>
                                </m:r>
                              </m:sub>
                            </m:sSub>
                          </m:e>
                        </m:acc>
                      </m:e>
                      <m:sup>
                        <m:r>
                          <a:rPr lang="en-US" sz="1400" i="1" dirty="0">
                            <a:solidFill>
                              <a:srgbClr val="404040"/>
                            </a:solidFill>
                            <a:latin typeface="Cambria Math" panose="02040503050406030204" pitchFamily="18" charset="0"/>
                          </a:rPr>
                          <m:t>𝑛𝑟</m:t>
                        </m:r>
                      </m:sup>
                    </m:sSup>
                    <m:d>
                      <m:dPr>
                        <m:begChr m:val="["/>
                        <m:endChr m:val="]"/>
                        <m:ctrlPr>
                          <a:rPr lang="en-US" sz="1400" i="1" dirty="0">
                            <a:solidFill>
                              <a:srgbClr val="404040"/>
                            </a:solidFill>
                            <a:latin typeface="Cambria Math" panose="02040503050406030204" pitchFamily="18" charset="0"/>
                          </a:rPr>
                        </m:ctrlPr>
                      </m:dPr>
                      <m:e>
                        <m:sSup>
                          <m:sSupPr>
                            <m:ctrlPr>
                              <a:rPr lang="en-US" sz="1400" i="1" dirty="0">
                                <a:solidFill>
                                  <a:srgbClr val="404040"/>
                                </a:solidFill>
                                <a:latin typeface="Cambria Math" panose="02040503050406030204" pitchFamily="18" charset="0"/>
                              </a:rPr>
                            </m:ctrlPr>
                          </m:sSupPr>
                          <m:e>
                            <m:r>
                              <a:rPr lang="en-US" sz="1400" i="1" dirty="0">
                                <a:solidFill>
                                  <a:srgbClr val="404040"/>
                                </a:solidFill>
                                <a:latin typeface="Cambria Math" panose="02040503050406030204" pitchFamily="18" charset="0"/>
                              </a:rPr>
                              <m:t>𝜓</m:t>
                            </m:r>
                          </m:e>
                          <m:sup>
                            <m:r>
                              <a:rPr lang="en-US" sz="1400" i="1" dirty="0">
                                <a:solidFill>
                                  <a:srgbClr val="404040"/>
                                </a:solidFill>
                                <a:latin typeface="Cambria Math" panose="02040503050406030204" pitchFamily="18" charset="0"/>
                              </a:rPr>
                              <m:t>𝑛𝑟</m:t>
                            </m:r>
                          </m:sup>
                        </m:sSup>
                      </m:e>
                    </m:d>
                  </m:oMath>
                </a14:m>
                <a:endParaRPr lang="en-US" sz="1400" dirty="0">
                  <a:solidFill>
                    <a:srgbClr val="404040"/>
                  </a:solidFill>
                </a:endParaRPr>
              </a:p>
            </p:txBody>
          </p:sp>
        </mc:Choice>
        <mc:Fallback xmlns="">
          <p:sp>
            <p:nvSpPr>
              <p:cNvPr id="2" name="Content Placeholder 1">
                <a:extLst>
                  <a:ext uri="{FF2B5EF4-FFF2-40B4-BE49-F238E27FC236}">
                    <a16:creationId xmlns:a16="http://schemas.microsoft.com/office/drawing/2014/main" id="{89ACD0E0-EB7C-4664-A922-067EE38DC4FE}"/>
                  </a:ext>
                </a:extLst>
              </p:cNvPr>
              <p:cNvSpPr>
                <a:spLocks noGrp="1" noRot="1" noChangeAspect="1" noMove="1" noResize="1" noEditPoints="1" noAdjustHandles="1" noChangeArrowheads="1" noChangeShapeType="1" noTextEdit="1"/>
              </p:cNvSpPr>
              <p:nvPr>
                <p:ph idx="1"/>
              </p:nvPr>
            </p:nvSpPr>
            <p:spPr>
              <a:xfrm>
                <a:off x="18168" y="321556"/>
                <a:ext cx="5994705" cy="4226188"/>
              </a:xfrm>
              <a:blipFill>
                <a:blip r:embed="rId6"/>
                <a:stretch>
                  <a:fillRect l="-2136" t="-1587" r="-2950" b="-3608"/>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B399C8CC-B0F5-4ADB-8BAA-7C79C601E741}"/>
              </a:ext>
            </a:extLst>
          </p:cNvPr>
          <p:cNvPicPr>
            <a:picLocks noChangeAspect="1"/>
          </p:cNvPicPr>
          <p:nvPr/>
        </p:nvPicPr>
        <p:blipFill>
          <a:blip r:embed="rId7"/>
          <a:stretch>
            <a:fillRect/>
          </a:stretch>
        </p:blipFill>
        <p:spPr>
          <a:xfrm>
            <a:off x="5970448" y="2572304"/>
            <a:ext cx="3073155" cy="2089745"/>
          </a:xfrm>
          <a:prstGeom prst="rect">
            <a:avLst/>
          </a:prstGeom>
        </p:spPr>
      </p:pic>
      <p:sp>
        <p:nvSpPr>
          <p:cNvPr id="7" name="TextBox 6">
            <a:extLst>
              <a:ext uri="{FF2B5EF4-FFF2-40B4-BE49-F238E27FC236}">
                <a16:creationId xmlns:a16="http://schemas.microsoft.com/office/drawing/2014/main" id="{46372F6C-F407-40B7-98A7-24EAE26818E5}"/>
              </a:ext>
            </a:extLst>
          </p:cNvPr>
          <p:cNvSpPr txBox="1"/>
          <p:nvPr/>
        </p:nvSpPr>
        <p:spPr>
          <a:xfrm rot="2099523">
            <a:off x="7185785" y="3102967"/>
            <a:ext cx="2077693" cy="461665"/>
          </a:xfrm>
          <a:prstGeom prst="rect">
            <a:avLst/>
          </a:prstGeom>
          <a:noFill/>
        </p:spPr>
        <p:txBody>
          <a:bodyPr wrap="square" rtlCol="0">
            <a:spAutoFit/>
          </a:bodyPr>
          <a:lstStyle/>
          <a:p>
            <a:pPr algn="ctr"/>
            <a:r>
              <a:rPr lang="en-US" dirty="0">
                <a:solidFill>
                  <a:srgbClr val="FF0000"/>
                </a:solidFill>
              </a:rPr>
              <a:t>PRELIMINARY</a:t>
            </a:r>
          </a:p>
        </p:txBody>
      </p:sp>
      <p:sp>
        <p:nvSpPr>
          <p:cNvPr id="8" name="TextBox 7">
            <a:extLst>
              <a:ext uri="{FF2B5EF4-FFF2-40B4-BE49-F238E27FC236}">
                <a16:creationId xmlns:a16="http://schemas.microsoft.com/office/drawing/2014/main" id="{9F547F6C-0212-463B-9536-0B2688EB8579}"/>
              </a:ext>
            </a:extLst>
          </p:cNvPr>
          <p:cNvSpPr txBox="1"/>
          <p:nvPr/>
        </p:nvSpPr>
        <p:spPr>
          <a:xfrm rot="2099523">
            <a:off x="6405833" y="936989"/>
            <a:ext cx="2077693" cy="461665"/>
          </a:xfrm>
          <a:prstGeom prst="rect">
            <a:avLst/>
          </a:prstGeom>
          <a:noFill/>
        </p:spPr>
        <p:txBody>
          <a:bodyPr wrap="square" rtlCol="0">
            <a:spAutoFit/>
          </a:bodyPr>
          <a:lstStyle/>
          <a:p>
            <a:pPr algn="ctr"/>
            <a:r>
              <a:rPr lang="en-US" dirty="0">
                <a:solidFill>
                  <a:srgbClr val="FF0000"/>
                </a:solidFill>
              </a:rPr>
              <a:t>PRELIMINARY</a:t>
            </a:r>
          </a:p>
        </p:txBody>
      </p:sp>
    </p:spTree>
    <p:extLst>
      <p:ext uri="{BB962C8B-B14F-4D97-AF65-F5344CB8AC3E}">
        <p14:creationId xmlns:p14="http://schemas.microsoft.com/office/powerpoint/2010/main" val="2647004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BF72A952-B028-42B4-9A8D-8309141BE1E5}"/>
                  </a:ext>
                </a:extLst>
              </p:cNvPr>
              <p:cNvSpPr>
                <a:spLocks noGrp="1"/>
              </p:cNvSpPr>
              <p:nvPr>
                <p:ph type="title"/>
              </p:nvPr>
            </p:nvSpPr>
            <p:spPr>
              <a:xfrm>
                <a:off x="155863" y="186918"/>
                <a:ext cx="8832273" cy="320908"/>
              </a:xfrm>
            </p:spPr>
            <p:txBody>
              <a:bodyPr/>
              <a:lstStyle/>
              <a:p>
                <a:r>
                  <a:rPr lang="en-US" sz="2000" i="1"/>
                  <a:t>Expansive</a:t>
                </a:r>
                <a:r>
                  <a:rPr lang="en-US" sz="2000"/>
                  <a:t> Bilinear Interpolation of Scaled </a:t>
                </a:r>
                <a14:m>
                  <m:oMath xmlns:m="http://schemas.openxmlformats.org/officeDocument/2006/math">
                    <m:sPre>
                      <m:sPrePr>
                        <m:ctrlPr>
                          <a:rPr lang="en-US" sz="2000" i="1" smtClean="0">
                            <a:latin typeface="Cambria Math" panose="02040503050406030204" pitchFamily="18" charset="0"/>
                          </a:rPr>
                        </m:ctrlPr>
                      </m:sPrePr>
                      <m:sub>
                        <m:r>
                          <a:rPr lang="en-US" sz="2000" b="1" i="1" smtClean="0">
                            <a:latin typeface="Cambria Math" panose="02040503050406030204" pitchFamily="18" charset="0"/>
                          </a:rPr>
                          <m:t>𝟐</m:t>
                        </m:r>
                      </m:sub>
                      <m:sup>
                        <m:r>
                          <a:rPr lang="en-US" sz="2000" b="1" i="1" smtClean="0">
                            <a:latin typeface="Cambria Math" panose="02040503050406030204" pitchFamily="18" charset="0"/>
                          </a:rPr>
                          <m:t>𝟒</m:t>
                        </m:r>
                      </m:sup>
                      <m:e>
                        <m:r>
                          <a:rPr lang="en-US" sz="2000" b="1" i="1" smtClean="0">
                            <a:latin typeface="Cambria Math" panose="02040503050406030204" pitchFamily="18" charset="0"/>
                          </a:rPr>
                          <m:t>𝑯𝒆</m:t>
                        </m:r>
                      </m:e>
                    </m:sPre>
                  </m:oMath>
                </a14:m>
                <a:r>
                  <a:rPr lang="en-US" sz="2000"/>
                  <a:t> STA Response Functions</a:t>
                </a:r>
              </a:p>
            </p:txBody>
          </p:sp>
        </mc:Choice>
        <mc:Fallback xmlns="">
          <p:sp>
            <p:nvSpPr>
              <p:cNvPr id="3" name="Title 2">
                <a:extLst>
                  <a:ext uri="{FF2B5EF4-FFF2-40B4-BE49-F238E27FC236}">
                    <a16:creationId xmlns:a16="http://schemas.microsoft.com/office/drawing/2014/main" id="{BF72A952-B028-42B4-9A8D-8309141BE1E5}"/>
                  </a:ext>
                </a:extLst>
              </p:cNvPr>
              <p:cNvSpPr>
                <a:spLocks noGrp="1" noRot="1" noChangeAspect="1" noMove="1" noResize="1" noEditPoints="1" noAdjustHandles="1" noChangeArrowheads="1" noChangeShapeType="1" noTextEdit="1"/>
              </p:cNvSpPr>
              <p:nvPr>
                <p:ph type="title"/>
              </p:nvPr>
            </p:nvSpPr>
            <p:spPr>
              <a:xfrm>
                <a:off x="155863" y="186918"/>
                <a:ext cx="8832273" cy="320908"/>
              </a:xfrm>
              <a:blipFill>
                <a:blip r:embed="rId2"/>
                <a:stretch>
                  <a:fillRect l="-1796" t="-21154" r="-691" b="-5000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D27FE66-E462-490E-847E-C3DD87728CF2}"/>
              </a:ext>
            </a:extLst>
          </p:cNvPr>
          <p:cNvSpPr>
            <a:spLocks noGrp="1"/>
          </p:cNvSpPr>
          <p:nvPr>
            <p:ph type="dt" sz="half" idx="2"/>
          </p:nvPr>
        </p:nvSpPr>
        <p:spPr/>
        <p:txBody>
          <a:bodyPr/>
          <a:lstStyle/>
          <a:p>
            <a:pPr>
              <a:defRPr/>
            </a:pPr>
            <a:r>
              <a:rPr lang="en-US"/>
              <a:t>July 20th, 2020</a:t>
            </a:r>
          </a:p>
        </p:txBody>
      </p:sp>
      <p:sp>
        <p:nvSpPr>
          <p:cNvPr id="5" name="Footer Placeholder 4">
            <a:extLst>
              <a:ext uri="{FF2B5EF4-FFF2-40B4-BE49-F238E27FC236}">
                <a16:creationId xmlns:a16="http://schemas.microsoft.com/office/drawing/2014/main" id="{DDDDAAC3-C2DC-44D3-81A2-6E83BD8B046D}"/>
              </a:ext>
            </a:extLst>
          </p:cNvPr>
          <p:cNvSpPr>
            <a:spLocks noGrp="1"/>
          </p:cNvSpPr>
          <p:nvPr>
            <p:ph type="ftr" sz="quarter" idx="3"/>
          </p:nvPr>
        </p:nvSpPr>
        <p:spPr/>
        <p:txBody>
          <a:bodyPr/>
          <a:lstStyle/>
          <a:p>
            <a:pPr>
              <a:defRPr/>
            </a:pPr>
            <a:r>
              <a:rPr lang="fr-FR"/>
              <a:t>J. L. Barrow | Fermilab New Perspectives: QMC-STA GENIE Implementation</a:t>
            </a:r>
            <a:endParaRPr lang="en-US" b="1"/>
          </a:p>
        </p:txBody>
      </p:sp>
      <p:sp>
        <p:nvSpPr>
          <p:cNvPr id="6" name="Slide Number Placeholder 5">
            <a:extLst>
              <a:ext uri="{FF2B5EF4-FFF2-40B4-BE49-F238E27FC236}">
                <a16:creationId xmlns:a16="http://schemas.microsoft.com/office/drawing/2014/main" id="{40760CAA-C2DC-467A-BD47-D901054CB3C9}"/>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a:p>
        </p:txBody>
      </p:sp>
      <p:sp>
        <p:nvSpPr>
          <p:cNvPr id="10" name="Content Placeholder 1">
            <a:extLst>
              <a:ext uri="{FF2B5EF4-FFF2-40B4-BE49-F238E27FC236}">
                <a16:creationId xmlns:a16="http://schemas.microsoft.com/office/drawing/2014/main" id="{0F959ECE-92D4-4C24-AB80-690B66721551}"/>
              </a:ext>
            </a:extLst>
          </p:cNvPr>
          <p:cNvSpPr txBox="1">
            <a:spLocks/>
          </p:cNvSpPr>
          <p:nvPr/>
        </p:nvSpPr>
        <p:spPr>
          <a:xfrm>
            <a:off x="228603" y="728664"/>
            <a:ext cx="8672513" cy="3794522"/>
          </a:xfrm>
          <a:prstGeom prst="rect">
            <a:avLst/>
          </a:prstGeom>
        </p:spPr>
        <p:txBody>
          <a:bodyPr lIns="0" tIns="0" rIns="0" bIns="0" anchor="t"/>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9870" indent="-229870"/>
            <a:endParaRPr lang="en-US"/>
          </a:p>
        </p:txBody>
      </p:sp>
      <p:sp>
        <p:nvSpPr>
          <p:cNvPr id="12" name="Content Placeholder 1">
            <a:extLst>
              <a:ext uri="{FF2B5EF4-FFF2-40B4-BE49-F238E27FC236}">
                <a16:creationId xmlns:a16="http://schemas.microsoft.com/office/drawing/2014/main" id="{74DE60A5-03FD-4F7C-9BEC-99D07FA83B0D}"/>
              </a:ext>
            </a:extLst>
          </p:cNvPr>
          <p:cNvSpPr txBox="1">
            <a:spLocks/>
          </p:cNvSpPr>
          <p:nvPr/>
        </p:nvSpPr>
        <p:spPr>
          <a:xfrm>
            <a:off x="10377" y="2552215"/>
            <a:ext cx="3322846" cy="2183099"/>
          </a:xfrm>
          <a:prstGeom prst="rect">
            <a:avLst/>
          </a:prstGeom>
        </p:spPr>
        <p:txBody>
          <a:bodyPr lIns="0" tIns="0" rIns="0" bIns="0" anchor="t"/>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9870" indent="-229870"/>
            <a:r>
              <a:rPr lang="en-US" sz="1600" dirty="0"/>
              <a:t>Scaled transverse responses show good agreement</a:t>
            </a:r>
          </a:p>
          <a:p>
            <a:pPr marL="512445" lvl="1" indent="-229870"/>
            <a:r>
              <a:rPr lang="en-US" sz="1400" dirty="0"/>
              <a:t>Effectively no elastic peak present</a:t>
            </a:r>
          </a:p>
          <a:p>
            <a:pPr marL="229870" indent="-229870"/>
            <a:r>
              <a:rPr lang="en-US" sz="1600" dirty="0"/>
              <a:t>Scaled longitudinal responses show decrease in strength</a:t>
            </a:r>
          </a:p>
          <a:p>
            <a:pPr marL="512445" lvl="1" indent="-229870"/>
            <a:r>
              <a:rPr lang="en-US" sz="1400" b="1" i="1" dirty="0"/>
              <a:t>Effectively removed elastic peak </a:t>
            </a:r>
            <a:r>
              <a:rPr lang="en-US" sz="1400" dirty="0"/>
              <a:t>due to higher proportion of average-weighting coming from higher momentum transfers</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717E9322-6D24-48FF-A4AF-1253A437EB39}"/>
                  </a:ext>
                </a:extLst>
              </p14:cNvPr>
              <p14:cNvContentPartPr/>
              <p14:nvPr/>
            </p14:nvContentPartPr>
            <p14:xfrm>
              <a:off x="7990303" y="2142198"/>
              <a:ext cx="1440" cy="2160"/>
            </p14:xfrm>
          </p:contentPart>
        </mc:Choice>
        <mc:Fallback xmlns="">
          <p:pic>
            <p:nvPicPr>
              <p:cNvPr id="8" name="Ink 7">
                <a:extLst>
                  <a:ext uri="{FF2B5EF4-FFF2-40B4-BE49-F238E27FC236}">
                    <a16:creationId xmlns:a16="http://schemas.microsoft.com/office/drawing/2014/main" id="{717E9322-6D24-48FF-A4AF-1253A437EB39}"/>
                  </a:ext>
                </a:extLst>
              </p:cNvPr>
              <p:cNvPicPr/>
              <p:nvPr/>
            </p:nvPicPr>
            <p:blipFill>
              <a:blip r:embed="rId4"/>
              <a:stretch>
                <a:fillRect/>
              </a:stretch>
            </p:blipFill>
            <p:spPr>
              <a:xfrm>
                <a:off x="7972303" y="2126769"/>
                <a:ext cx="37080" cy="32709"/>
              </a:xfrm>
              <a:prstGeom prst="rect">
                <a:avLst/>
              </a:prstGeom>
            </p:spPr>
          </p:pic>
        </mc:Fallback>
      </mc:AlternateContent>
      <p:pic>
        <p:nvPicPr>
          <p:cNvPr id="11" name="Picture 10" descr="A close up of a map&#10;&#10;Description automatically generated">
            <a:extLst>
              <a:ext uri="{FF2B5EF4-FFF2-40B4-BE49-F238E27FC236}">
                <a16:creationId xmlns:a16="http://schemas.microsoft.com/office/drawing/2014/main" id="{77879114-7C6D-4777-BB04-4958B711C7A1}"/>
              </a:ext>
            </a:extLst>
          </p:cNvPr>
          <p:cNvPicPr>
            <a:picLocks noChangeAspect="1"/>
          </p:cNvPicPr>
          <p:nvPr/>
        </p:nvPicPr>
        <p:blipFill>
          <a:blip r:embed="rId5"/>
          <a:stretch>
            <a:fillRect/>
          </a:stretch>
        </p:blipFill>
        <p:spPr>
          <a:xfrm>
            <a:off x="6238611" y="2733232"/>
            <a:ext cx="2906702" cy="1920023"/>
          </a:xfrm>
          <a:prstGeom prst="rect">
            <a:avLst/>
          </a:prstGeom>
        </p:spPr>
      </p:pic>
      <p:pic>
        <p:nvPicPr>
          <p:cNvPr id="14" name="Picture 13" descr="A close up of a map&#10;&#10;Description automatically generated">
            <a:extLst>
              <a:ext uri="{FF2B5EF4-FFF2-40B4-BE49-F238E27FC236}">
                <a16:creationId xmlns:a16="http://schemas.microsoft.com/office/drawing/2014/main" id="{486ABD93-5CD6-43C5-96DE-DB3A19E2B70B}"/>
              </a:ext>
            </a:extLst>
          </p:cNvPr>
          <p:cNvPicPr>
            <a:picLocks noChangeAspect="1"/>
          </p:cNvPicPr>
          <p:nvPr/>
        </p:nvPicPr>
        <p:blipFill>
          <a:blip r:embed="rId6"/>
          <a:stretch>
            <a:fillRect/>
          </a:stretch>
        </p:blipFill>
        <p:spPr>
          <a:xfrm>
            <a:off x="3333222" y="2767936"/>
            <a:ext cx="2905389" cy="1954085"/>
          </a:xfrm>
          <a:prstGeom prst="rect">
            <a:avLst/>
          </a:prstGeom>
        </p:spPr>
      </p:pic>
      <p:pic>
        <p:nvPicPr>
          <p:cNvPr id="15" name="Picture 14" descr="A close up of a map&#10;&#10;Description automatically generated">
            <a:extLst>
              <a:ext uri="{FF2B5EF4-FFF2-40B4-BE49-F238E27FC236}">
                <a16:creationId xmlns:a16="http://schemas.microsoft.com/office/drawing/2014/main" id="{CE115D50-C6D9-4DD4-A3C6-296EECE6E833}"/>
              </a:ext>
            </a:extLst>
          </p:cNvPr>
          <p:cNvPicPr>
            <a:picLocks noChangeAspect="1"/>
          </p:cNvPicPr>
          <p:nvPr/>
        </p:nvPicPr>
        <p:blipFill rotWithShape="1">
          <a:blip r:embed="rId7">
            <a:extLst>
              <a:ext uri="{28A0092B-C50C-407E-A947-70E740481C1C}">
                <a14:useLocalDpi xmlns:a14="http://schemas.microsoft.com/office/drawing/2010/main" val="0"/>
              </a:ext>
            </a:extLst>
          </a:blip>
          <a:srcRect l="2548" r="7307"/>
          <a:stretch/>
        </p:blipFill>
        <p:spPr>
          <a:xfrm>
            <a:off x="6238611" y="535535"/>
            <a:ext cx="2905389" cy="2054661"/>
          </a:xfrm>
          <a:prstGeom prst="rect">
            <a:avLst/>
          </a:prstGeom>
        </p:spPr>
      </p:pic>
      <p:pic>
        <p:nvPicPr>
          <p:cNvPr id="16" name="Picture 15" descr="A close up of a logo&#10;&#10;Description automatically generated">
            <a:extLst>
              <a:ext uri="{FF2B5EF4-FFF2-40B4-BE49-F238E27FC236}">
                <a16:creationId xmlns:a16="http://schemas.microsoft.com/office/drawing/2014/main" id="{5C1E819E-D929-41E2-9921-70A13850BA5D}"/>
              </a:ext>
            </a:extLst>
          </p:cNvPr>
          <p:cNvPicPr>
            <a:picLocks noChangeAspect="1"/>
          </p:cNvPicPr>
          <p:nvPr/>
        </p:nvPicPr>
        <p:blipFill rotWithShape="1">
          <a:blip r:embed="rId8">
            <a:extLst>
              <a:ext uri="{28A0092B-C50C-407E-A947-70E740481C1C}">
                <a14:useLocalDpi xmlns:a14="http://schemas.microsoft.com/office/drawing/2010/main" val="0"/>
              </a:ext>
            </a:extLst>
          </a:blip>
          <a:srcRect l="1735" r="8245"/>
          <a:stretch/>
        </p:blipFill>
        <p:spPr>
          <a:xfrm>
            <a:off x="3333222" y="547315"/>
            <a:ext cx="2905389" cy="2057552"/>
          </a:xfrm>
          <a:prstGeom prst="rect">
            <a:avLst/>
          </a:prstGeom>
        </p:spPr>
      </p:pic>
      <p:pic>
        <p:nvPicPr>
          <p:cNvPr id="22" name="Picture 21">
            <a:extLst>
              <a:ext uri="{FF2B5EF4-FFF2-40B4-BE49-F238E27FC236}">
                <a16:creationId xmlns:a16="http://schemas.microsoft.com/office/drawing/2014/main" id="{D44B31A1-826F-4D13-8043-AD179173873F}"/>
              </a:ext>
            </a:extLst>
          </p:cNvPr>
          <p:cNvPicPr>
            <a:picLocks noChangeAspect="1"/>
          </p:cNvPicPr>
          <p:nvPr/>
        </p:nvPicPr>
        <p:blipFill rotWithShape="1">
          <a:blip r:embed="rId9"/>
          <a:srcRect r="7365"/>
          <a:stretch/>
        </p:blipFill>
        <p:spPr>
          <a:xfrm>
            <a:off x="17854" y="535535"/>
            <a:ext cx="2923245" cy="2050341"/>
          </a:xfrm>
          <a:prstGeom prst="rect">
            <a:avLst/>
          </a:prstGeom>
        </p:spPr>
      </p:pic>
      <p:sp>
        <p:nvSpPr>
          <p:cNvPr id="24" name="Arrow: Right 23">
            <a:extLst>
              <a:ext uri="{FF2B5EF4-FFF2-40B4-BE49-F238E27FC236}">
                <a16:creationId xmlns:a16="http://schemas.microsoft.com/office/drawing/2014/main" id="{313EFD9D-5AD9-4CAB-ABEF-4C87AD6ECD82}"/>
              </a:ext>
            </a:extLst>
          </p:cNvPr>
          <p:cNvSpPr/>
          <p:nvPr/>
        </p:nvSpPr>
        <p:spPr>
          <a:xfrm>
            <a:off x="2896878" y="1351536"/>
            <a:ext cx="436344" cy="4388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885688B0-8530-43BA-B3E5-48427CBAD04A}"/>
              </a:ext>
            </a:extLst>
          </p:cNvPr>
          <p:cNvSpPr/>
          <p:nvPr/>
        </p:nvSpPr>
        <p:spPr>
          <a:xfrm rot="5400000">
            <a:off x="4497158" y="2465161"/>
            <a:ext cx="300637" cy="3211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A67A1F5E-1019-43CA-873C-DCC430A1BC20}"/>
              </a:ext>
            </a:extLst>
          </p:cNvPr>
          <p:cNvSpPr/>
          <p:nvPr/>
        </p:nvSpPr>
        <p:spPr>
          <a:xfrm rot="5400000">
            <a:off x="7448179" y="2411192"/>
            <a:ext cx="300637" cy="3211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3422134-5420-4DA0-B9C6-BC0CFF518AD7}"/>
              </a:ext>
            </a:extLst>
          </p:cNvPr>
          <p:cNvSpPr txBox="1"/>
          <p:nvPr/>
        </p:nvSpPr>
        <p:spPr>
          <a:xfrm rot="2099523">
            <a:off x="7097067" y="3489874"/>
            <a:ext cx="2077693" cy="307777"/>
          </a:xfrm>
          <a:prstGeom prst="rect">
            <a:avLst/>
          </a:prstGeom>
          <a:noFill/>
        </p:spPr>
        <p:txBody>
          <a:bodyPr wrap="square" rtlCol="0">
            <a:spAutoFit/>
          </a:bodyPr>
          <a:lstStyle/>
          <a:p>
            <a:pPr algn="ctr"/>
            <a:r>
              <a:rPr lang="en-US" sz="1400" dirty="0">
                <a:solidFill>
                  <a:srgbClr val="FF0000"/>
                </a:solidFill>
              </a:rPr>
              <a:t>PRELIMINARY</a:t>
            </a:r>
          </a:p>
        </p:txBody>
      </p:sp>
      <p:sp>
        <p:nvSpPr>
          <p:cNvPr id="7" name="TextBox 6">
            <a:extLst>
              <a:ext uri="{FF2B5EF4-FFF2-40B4-BE49-F238E27FC236}">
                <a16:creationId xmlns:a16="http://schemas.microsoft.com/office/drawing/2014/main" id="{F2170605-F4F5-4944-946F-4F804A8A2A26}"/>
              </a:ext>
            </a:extLst>
          </p:cNvPr>
          <p:cNvSpPr txBox="1"/>
          <p:nvPr/>
        </p:nvSpPr>
        <p:spPr>
          <a:xfrm rot="2099523">
            <a:off x="4295506" y="3351248"/>
            <a:ext cx="2077693" cy="307777"/>
          </a:xfrm>
          <a:prstGeom prst="rect">
            <a:avLst/>
          </a:prstGeom>
          <a:noFill/>
        </p:spPr>
        <p:txBody>
          <a:bodyPr wrap="square" rtlCol="0">
            <a:spAutoFit/>
          </a:bodyPr>
          <a:lstStyle/>
          <a:p>
            <a:pPr algn="ctr"/>
            <a:r>
              <a:rPr lang="en-US" sz="1400" dirty="0">
                <a:solidFill>
                  <a:srgbClr val="FF0000"/>
                </a:solidFill>
              </a:rPr>
              <a:t>PRELIMINARY</a:t>
            </a:r>
          </a:p>
        </p:txBody>
      </p:sp>
      <p:sp>
        <p:nvSpPr>
          <p:cNvPr id="18" name="TextBox 17">
            <a:extLst>
              <a:ext uri="{FF2B5EF4-FFF2-40B4-BE49-F238E27FC236}">
                <a16:creationId xmlns:a16="http://schemas.microsoft.com/office/drawing/2014/main" id="{93202307-6EA3-4BE1-B238-14D5848E11E7}"/>
              </a:ext>
            </a:extLst>
          </p:cNvPr>
          <p:cNvSpPr txBox="1"/>
          <p:nvPr/>
        </p:nvSpPr>
        <p:spPr>
          <a:xfrm rot="2099523">
            <a:off x="3868336" y="1145381"/>
            <a:ext cx="2077693" cy="307777"/>
          </a:xfrm>
          <a:prstGeom prst="rect">
            <a:avLst/>
          </a:prstGeom>
          <a:noFill/>
        </p:spPr>
        <p:txBody>
          <a:bodyPr wrap="square" rtlCol="0">
            <a:spAutoFit/>
          </a:bodyPr>
          <a:lstStyle/>
          <a:p>
            <a:pPr algn="ctr"/>
            <a:r>
              <a:rPr lang="en-US" sz="1400" dirty="0">
                <a:solidFill>
                  <a:srgbClr val="FF0000"/>
                </a:solidFill>
              </a:rPr>
              <a:t>PRELIMINARY</a:t>
            </a:r>
          </a:p>
        </p:txBody>
      </p:sp>
      <p:sp>
        <p:nvSpPr>
          <p:cNvPr id="20" name="TextBox 19">
            <a:extLst>
              <a:ext uri="{FF2B5EF4-FFF2-40B4-BE49-F238E27FC236}">
                <a16:creationId xmlns:a16="http://schemas.microsoft.com/office/drawing/2014/main" id="{75E912F2-F8FE-4A85-B7F7-B02289C267B5}"/>
              </a:ext>
            </a:extLst>
          </p:cNvPr>
          <p:cNvSpPr txBox="1"/>
          <p:nvPr/>
        </p:nvSpPr>
        <p:spPr>
          <a:xfrm rot="2099523">
            <a:off x="6826281" y="1075747"/>
            <a:ext cx="2077693" cy="307777"/>
          </a:xfrm>
          <a:prstGeom prst="rect">
            <a:avLst/>
          </a:prstGeom>
          <a:noFill/>
        </p:spPr>
        <p:txBody>
          <a:bodyPr wrap="square" rtlCol="0">
            <a:spAutoFit/>
          </a:bodyPr>
          <a:lstStyle/>
          <a:p>
            <a:pPr algn="ctr"/>
            <a:r>
              <a:rPr lang="en-US" sz="1400" dirty="0">
                <a:solidFill>
                  <a:srgbClr val="FF0000"/>
                </a:solidFill>
              </a:rPr>
              <a:t>PRELIMINARY</a:t>
            </a:r>
          </a:p>
        </p:txBody>
      </p:sp>
    </p:spTree>
    <p:extLst>
      <p:ext uri="{BB962C8B-B14F-4D97-AF65-F5344CB8AC3E}">
        <p14:creationId xmlns:p14="http://schemas.microsoft.com/office/powerpoint/2010/main" val="3146373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6781AC-D81E-4C17-B8BB-B069E5DFB51E}"/>
              </a:ext>
            </a:extLst>
          </p:cNvPr>
          <p:cNvPicPr>
            <a:picLocks noChangeAspect="1"/>
          </p:cNvPicPr>
          <p:nvPr/>
        </p:nvPicPr>
        <p:blipFill>
          <a:blip r:embed="rId2"/>
          <a:stretch>
            <a:fillRect/>
          </a:stretch>
        </p:blipFill>
        <p:spPr>
          <a:xfrm>
            <a:off x="3352801" y="535565"/>
            <a:ext cx="5784427" cy="3894426"/>
          </a:xfrm>
          <a:prstGeom prst="rect">
            <a:avLst/>
          </a:prstGeom>
        </p:spPr>
      </p:pic>
      <p:sp>
        <p:nvSpPr>
          <p:cNvPr id="4" name="Date Placeholder 3">
            <a:extLst>
              <a:ext uri="{FF2B5EF4-FFF2-40B4-BE49-F238E27FC236}">
                <a16:creationId xmlns:a16="http://schemas.microsoft.com/office/drawing/2014/main" id="{CE6FAFC5-C47A-4530-99C9-7FB39F639246}"/>
              </a:ext>
            </a:extLst>
          </p:cNvPr>
          <p:cNvSpPr>
            <a:spLocks noGrp="1"/>
          </p:cNvSpPr>
          <p:nvPr>
            <p:ph type="dt" sz="half" idx="16"/>
          </p:nvPr>
        </p:nvSpPr>
        <p:spPr>
          <a:xfrm>
            <a:off x="736827" y="4878161"/>
            <a:ext cx="675368" cy="180975"/>
          </a:xfrm>
        </p:spPr>
        <p:txBody>
          <a:bodyPr wrap="square" anchor="t">
            <a:noAutofit/>
          </a:bodyPr>
          <a:lstStyle/>
          <a:p>
            <a:pPr>
              <a:lnSpc>
                <a:spcPct val="90000"/>
              </a:lnSpc>
              <a:spcAft>
                <a:spcPts val="600"/>
              </a:spcAft>
              <a:defRPr/>
            </a:pPr>
            <a:r>
              <a:rPr lang="en-US"/>
              <a:t>July 20th, 2020</a:t>
            </a:r>
          </a:p>
        </p:txBody>
      </p:sp>
      <p:sp>
        <p:nvSpPr>
          <p:cNvPr id="5" name="Footer Placeholder 4">
            <a:extLst>
              <a:ext uri="{FF2B5EF4-FFF2-40B4-BE49-F238E27FC236}">
                <a16:creationId xmlns:a16="http://schemas.microsoft.com/office/drawing/2014/main" id="{F21A7DDE-7527-4FC9-95E7-FAF80EBF9EC6}"/>
              </a:ext>
            </a:extLst>
          </p:cNvPr>
          <p:cNvSpPr>
            <a:spLocks noGrp="1"/>
          </p:cNvSpPr>
          <p:nvPr>
            <p:ph type="ftr" sz="quarter" idx="17"/>
          </p:nvPr>
        </p:nvSpPr>
        <p:spPr>
          <a:xfrm>
            <a:off x="1530604" y="4878161"/>
            <a:ext cx="6262119" cy="187523"/>
          </a:xfrm>
        </p:spPr>
        <p:txBody>
          <a:bodyPr anchor="t">
            <a:normAutofit/>
          </a:bodyPr>
          <a:lstStyle/>
          <a:p>
            <a:pPr>
              <a:spcAft>
                <a:spcPts val="600"/>
              </a:spcAft>
              <a:defRPr/>
            </a:pPr>
            <a:r>
              <a:rPr lang="fr-FR"/>
              <a:t>J. L. Barrow | Fermilab New Perspectives: QMC-STA GENIE Implementation</a:t>
            </a:r>
            <a:endParaRPr lang="en-US" b="1"/>
          </a:p>
        </p:txBody>
      </p:sp>
      <p:sp>
        <p:nvSpPr>
          <p:cNvPr id="6" name="Slide Number Placeholder 5">
            <a:extLst>
              <a:ext uri="{FF2B5EF4-FFF2-40B4-BE49-F238E27FC236}">
                <a16:creationId xmlns:a16="http://schemas.microsoft.com/office/drawing/2014/main" id="{89B05E41-B1C9-4158-A6A8-1BDF30858F0E}"/>
              </a:ext>
            </a:extLst>
          </p:cNvPr>
          <p:cNvSpPr>
            <a:spLocks noGrp="1"/>
          </p:cNvSpPr>
          <p:nvPr>
            <p:ph type="sldNum" sz="quarter" idx="18"/>
          </p:nvPr>
        </p:nvSpPr>
        <p:spPr>
          <a:xfrm>
            <a:off x="222250" y="4878161"/>
            <a:ext cx="414338" cy="177964"/>
          </a:xfrm>
        </p:spPr>
        <p:txBody>
          <a:bodyPr wrap="square" anchor="t">
            <a:normAutofit/>
          </a:bodyPr>
          <a:lstStyle/>
          <a:p>
            <a:pPr>
              <a:spcAft>
                <a:spcPts val="600"/>
              </a:spcAft>
              <a:defRPr/>
            </a:pPr>
            <a:fld id="{148C009B-CB69-E04A-B9B3-34B26D69E9CF}" type="slidenum">
              <a:rPr lang="en-US" smtClean="0"/>
              <a:pPr>
                <a:spcAft>
                  <a:spcPts val="600"/>
                </a:spcAft>
                <a:defRPr/>
              </a:pPr>
              <a:t>9</a:t>
            </a:fld>
            <a:endParaRPr lang="en-US"/>
          </a:p>
        </p:txBody>
      </p:sp>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46996F26-6D01-4699-8F89-690DCECDC342}"/>
                  </a:ext>
                </a:extLst>
              </p:cNvPr>
              <p:cNvSpPr>
                <a:spLocks noGrp="1"/>
              </p:cNvSpPr>
              <p:nvPr>
                <p:ph type="title"/>
              </p:nvPr>
            </p:nvSpPr>
            <p:spPr>
              <a:xfrm>
                <a:off x="222250" y="179825"/>
                <a:ext cx="8686800" cy="320908"/>
              </a:xfrm>
            </p:spPr>
            <p:txBody>
              <a:bodyPr anchor="b">
                <a:normAutofit fontScale="90000"/>
              </a:bodyPr>
              <a:lstStyle/>
              <a:p>
                <a:pPr>
                  <a:lnSpc>
                    <a:spcPct val="90000"/>
                  </a:lnSpc>
                </a:pPr>
                <a:r>
                  <a:rPr lang="en-US">
                    <a:solidFill>
                      <a:srgbClr val="004C97"/>
                    </a:solidFill>
                  </a:rPr>
                  <a:t>Leptonic </a:t>
                </a:r>
                <a14:m>
                  <m:oMath xmlns:m="http://schemas.openxmlformats.org/officeDocument/2006/math">
                    <m:f>
                      <m:fPr>
                        <m:ctrlPr>
                          <a:rPr lang="en-US" sz="2400" b="1" i="1" smtClean="0">
                            <a:solidFill>
                              <a:srgbClr val="004C97"/>
                            </a:solidFill>
                            <a:latin typeface="Cambria Math" panose="02040503050406030204" pitchFamily="18" charset="0"/>
                          </a:rPr>
                        </m:ctrlPr>
                      </m:fPr>
                      <m:num>
                        <m:sSup>
                          <m:sSupPr>
                            <m:ctrlPr>
                              <a:rPr lang="en-US" sz="2400" b="1" i="1">
                                <a:solidFill>
                                  <a:srgbClr val="004C97"/>
                                </a:solidFill>
                                <a:latin typeface="Cambria Math" panose="02040503050406030204" pitchFamily="18" charset="0"/>
                              </a:rPr>
                            </m:ctrlPr>
                          </m:sSupPr>
                          <m:e>
                            <m:r>
                              <a:rPr lang="en-US" sz="2400" b="1" i="1">
                                <a:solidFill>
                                  <a:srgbClr val="004C97"/>
                                </a:solidFill>
                                <a:latin typeface="Cambria Math" panose="02040503050406030204" pitchFamily="18" charset="0"/>
                              </a:rPr>
                              <m:t>𝒅</m:t>
                            </m:r>
                          </m:e>
                          <m:sup>
                            <m:r>
                              <a:rPr lang="en-US" sz="2400" b="1" i="1">
                                <a:solidFill>
                                  <a:srgbClr val="004C97"/>
                                </a:solidFill>
                                <a:latin typeface="Cambria Math" panose="02040503050406030204" pitchFamily="18" charset="0"/>
                              </a:rPr>
                              <m:t>𝟐</m:t>
                            </m:r>
                          </m:sup>
                        </m:sSup>
                        <m:r>
                          <a:rPr lang="en-US" sz="2400" b="1" i="1">
                            <a:solidFill>
                              <a:srgbClr val="004C97"/>
                            </a:solidFill>
                            <a:latin typeface="Cambria Math" panose="02040503050406030204" pitchFamily="18" charset="0"/>
                          </a:rPr>
                          <m:t>𝝈</m:t>
                        </m:r>
                      </m:num>
                      <m:den>
                        <m:r>
                          <a:rPr lang="en-US" sz="2400" b="1" i="1">
                            <a:solidFill>
                              <a:srgbClr val="004C97"/>
                            </a:solidFill>
                            <a:latin typeface="Cambria Math" panose="02040503050406030204" pitchFamily="18" charset="0"/>
                          </a:rPr>
                          <m:t>𝒅</m:t>
                        </m:r>
                        <m:sSup>
                          <m:sSupPr>
                            <m:ctrlPr>
                              <a:rPr lang="en-US" sz="2400" b="1" i="1">
                                <a:solidFill>
                                  <a:srgbClr val="004C97"/>
                                </a:solidFill>
                                <a:latin typeface="Cambria Math" panose="02040503050406030204" pitchFamily="18" charset="0"/>
                              </a:rPr>
                            </m:ctrlPr>
                          </m:sSupPr>
                          <m:e>
                            <m:r>
                              <a:rPr lang="en-US" sz="2400" b="1" i="1">
                                <a:solidFill>
                                  <a:srgbClr val="004C97"/>
                                </a:solidFill>
                                <a:latin typeface="Cambria Math" panose="02040503050406030204" pitchFamily="18" charset="0"/>
                              </a:rPr>
                              <m:t>𝑬</m:t>
                            </m:r>
                          </m:e>
                          <m:sup>
                            <m:r>
                              <a:rPr lang="en-US" sz="2400" b="1" i="1">
                                <a:solidFill>
                                  <a:srgbClr val="004C97"/>
                                </a:solidFill>
                                <a:latin typeface="Cambria Math" panose="02040503050406030204" pitchFamily="18" charset="0"/>
                              </a:rPr>
                              <m:t>′</m:t>
                            </m:r>
                          </m:sup>
                        </m:sSup>
                        <m:r>
                          <a:rPr lang="en-US" sz="2400" b="1" i="1">
                            <a:solidFill>
                              <a:srgbClr val="004C97"/>
                            </a:solidFill>
                            <a:latin typeface="Cambria Math" panose="02040503050406030204" pitchFamily="18" charset="0"/>
                          </a:rPr>
                          <m:t>𝒅</m:t>
                        </m:r>
                        <m:r>
                          <a:rPr lang="en-US" sz="2400" b="1">
                            <a:solidFill>
                              <a:srgbClr val="004C97"/>
                            </a:solidFill>
                            <a:latin typeface="Cambria Math" panose="02040503050406030204" pitchFamily="18" charset="0"/>
                          </a:rPr>
                          <m:t>𝛀</m:t>
                        </m:r>
                        <m:r>
                          <a:rPr lang="en-US" sz="2400" b="1" i="1">
                            <a:solidFill>
                              <a:srgbClr val="004C97"/>
                            </a:solidFill>
                            <a:latin typeface="Cambria Math" panose="02040503050406030204" pitchFamily="18" charset="0"/>
                          </a:rPr>
                          <m:t>′</m:t>
                        </m:r>
                      </m:den>
                    </m:f>
                    <m:r>
                      <a:rPr lang="en-US" sz="2400" b="1" i="1">
                        <a:solidFill>
                          <a:srgbClr val="004C97"/>
                        </a:solidFill>
                        <a:latin typeface="Cambria Math" panose="02040503050406030204" pitchFamily="18" charset="0"/>
                      </a:rPr>
                      <m:t> </m:t>
                    </m:r>
                  </m:oMath>
                </a14:m>
                <a:r>
                  <a:rPr lang="en-US"/>
                  <a:t>predictions and event generation validation underway</a:t>
                </a:r>
              </a:p>
            </p:txBody>
          </p:sp>
        </mc:Choice>
        <mc:Fallback xmlns="">
          <p:sp>
            <p:nvSpPr>
              <p:cNvPr id="3" name="Title 2">
                <a:extLst>
                  <a:ext uri="{FF2B5EF4-FFF2-40B4-BE49-F238E27FC236}">
                    <a16:creationId xmlns:a16="http://schemas.microsoft.com/office/drawing/2014/main" id="{46996F26-6D01-4699-8F89-690DCECDC342}"/>
                  </a:ext>
                </a:extLst>
              </p:cNvPr>
              <p:cNvSpPr>
                <a:spLocks noGrp="1" noRot="1" noChangeAspect="1" noMove="1" noResize="1" noEditPoints="1" noAdjustHandles="1" noChangeArrowheads="1" noChangeShapeType="1" noTextEdit="1"/>
              </p:cNvSpPr>
              <p:nvPr>
                <p:ph type="title"/>
              </p:nvPr>
            </p:nvSpPr>
            <p:spPr>
              <a:xfrm>
                <a:off x="222250" y="179825"/>
                <a:ext cx="8686800" cy="320908"/>
              </a:xfrm>
              <a:blipFill>
                <a:blip r:embed="rId3"/>
                <a:stretch>
                  <a:fillRect l="-1754" t="-52830" b="-24528"/>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51E7039B-4F5B-4F14-AC31-CFBEAFC034CC}"/>
              </a:ext>
            </a:extLst>
          </p:cNvPr>
          <p:cNvSpPr/>
          <p:nvPr/>
        </p:nvSpPr>
        <p:spPr>
          <a:xfrm>
            <a:off x="4935994" y="4412224"/>
            <a:ext cx="2308975" cy="369332"/>
          </a:xfrm>
          <a:prstGeom prst="rect">
            <a:avLst/>
          </a:prstGeom>
        </p:spPr>
        <p:txBody>
          <a:bodyPr wrap="square">
            <a:spAutoFit/>
          </a:bodyPr>
          <a:lstStyle/>
          <a:p>
            <a:pPr algn="ctr"/>
            <a:r>
              <a:rPr lang="da-DK" sz="900" u="sng" dirty="0">
                <a:latin typeface="Helvetica" panose="020B0604020202020204" pitchFamily="34" charset="0"/>
                <a:cs typeface="Helvetica" panose="020B0604020202020204" pitchFamily="34" charset="0"/>
                <a:hlinkClick r:id="rId4"/>
              </a:rPr>
              <a:t>[Rev. Mod. Phys. 80, 189-224, 2008]</a:t>
            </a:r>
            <a:endParaRPr lang="da-DK" sz="900" u="sng" dirty="0">
              <a:latin typeface="Helvetica" panose="020B0604020202020204" pitchFamily="34" charset="0"/>
              <a:cs typeface="Helvetica" panose="020B0604020202020204" pitchFamily="34" charset="0"/>
            </a:endParaRPr>
          </a:p>
          <a:p>
            <a:pPr algn="ctr"/>
            <a:r>
              <a:rPr lang="en-US" sz="900" dirty="0">
                <a:latin typeface="Helvetica" panose="020B0604020202020204" pitchFamily="34" charset="0"/>
                <a:cs typeface="Helvetica" panose="020B0604020202020204" pitchFamily="34" charset="0"/>
                <a:hlinkClick r:id="rId5"/>
              </a:rPr>
              <a:t>QE EM Scattering Archive</a:t>
            </a:r>
            <a:endParaRPr lang="en-US" sz="900" dirty="0">
              <a:latin typeface="Helvetica" panose="020B0604020202020204" pitchFamily="34" charset="0"/>
              <a:cs typeface="Helvetica" panose="020B0604020202020204" pitchFamily="34" charset="0"/>
            </a:endParaRPr>
          </a:p>
        </p:txBody>
      </p:sp>
      <p:pic>
        <p:nvPicPr>
          <p:cNvPr id="13" name="Picture 12">
            <a:extLst>
              <a:ext uri="{FF2B5EF4-FFF2-40B4-BE49-F238E27FC236}">
                <a16:creationId xmlns:a16="http://schemas.microsoft.com/office/drawing/2014/main" id="{819B1EFC-5D0F-44BE-977A-3A8CB6D6F882}"/>
              </a:ext>
            </a:extLst>
          </p:cNvPr>
          <p:cNvPicPr>
            <a:picLocks noChangeAspect="1"/>
          </p:cNvPicPr>
          <p:nvPr/>
        </p:nvPicPr>
        <p:blipFill rotWithShape="1">
          <a:blip r:embed="rId6"/>
          <a:srcRect r="7692"/>
          <a:stretch/>
        </p:blipFill>
        <p:spPr>
          <a:xfrm>
            <a:off x="3352801" y="472867"/>
            <a:ext cx="5784427" cy="4255451"/>
          </a:xfrm>
          <a:prstGeom prst="rect">
            <a:avLst/>
          </a:prstGeom>
        </p:spPr>
      </p:pic>
      <p:sp>
        <p:nvSpPr>
          <p:cNvPr id="2" name="TextBox 1">
            <a:extLst>
              <a:ext uri="{FF2B5EF4-FFF2-40B4-BE49-F238E27FC236}">
                <a16:creationId xmlns:a16="http://schemas.microsoft.com/office/drawing/2014/main" id="{78F1C4C5-CBB7-4915-9B3C-7ED2527F1525}"/>
              </a:ext>
            </a:extLst>
          </p:cNvPr>
          <p:cNvSpPr txBox="1"/>
          <p:nvPr/>
        </p:nvSpPr>
        <p:spPr>
          <a:xfrm rot="2099523">
            <a:off x="7286944" y="3089762"/>
            <a:ext cx="2077693" cy="400110"/>
          </a:xfrm>
          <a:prstGeom prst="rect">
            <a:avLst/>
          </a:prstGeom>
          <a:noFill/>
        </p:spPr>
        <p:txBody>
          <a:bodyPr wrap="square" rtlCol="0">
            <a:spAutoFit/>
          </a:bodyPr>
          <a:lstStyle/>
          <a:p>
            <a:pPr algn="ctr"/>
            <a:r>
              <a:rPr lang="en-US" sz="2000" dirty="0">
                <a:solidFill>
                  <a:srgbClr val="FF0000"/>
                </a:solidFill>
              </a:rPr>
              <a:t>PRELIMINARY</a:t>
            </a:r>
          </a:p>
        </p:txBody>
      </p:sp>
      <mc:AlternateContent xmlns:mc="http://schemas.openxmlformats.org/markup-compatibility/2006" xmlns:a14="http://schemas.microsoft.com/office/drawing/2010/main">
        <mc:Choice Requires="a14">
          <p:sp>
            <p:nvSpPr>
              <p:cNvPr id="14" name="Text Placeholder 1">
                <a:extLst>
                  <a:ext uri="{FF2B5EF4-FFF2-40B4-BE49-F238E27FC236}">
                    <a16:creationId xmlns:a16="http://schemas.microsoft.com/office/drawing/2014/main" id="{D42AB790-0FFC-414D-B0C1-95DE998AE49A}"/>
                  </a:ext>
                </a:extLst>
              </p:cNvPr>
              <p:cNvSpPr>
                <a:spLocks noGrp="1"/>
              </p:cNvSpPr>
              <p:nvPr>
                <p:ph type="body" sz="half" idx="2"/>
              </p:nvPr>
            </p:nvSpPr>
            <p:spPr>
              <a:xfrm>
                <a:off x="52519" y="660258"/>
                <a:ext cx="3605081" cy="3767007"/>
              </a:xfrm>
            </p:spPr>
            <p:txBody>
              <a:bodyPr/>
              <a:lstStyle/>
              <a:p>
                <a:pPr marL="285750" indent="-285750">
                  <a:buFont typeface="Arial" panose="020B0604020202020204" pitchFamily="34" charset="0"/>
                  <a:buChar char="•"/>
                </a:pPr>
                <a:r>
                  <a:rPr lang="en-US" sz="2000" b="0" dirty="0">
                    <a:solidFill>
                      <a:srgbClr val="404040"/>
                    </a:solidFill>
                    <a:latin typeface="Courier New" panose="02070309020205020404" pitchFamily="49" charset="0"/>
                    <a:cs typeface="Courier New" panose="02070309020205020404" pitchFamily="49" charset="0"/>
                  </a:rPr>
                  <a:t>GENIE</a:t>
                </a:r>
                <a:r>
                  <a:rPr lang="en-US" sz="2000" b="0" dirty="0">
                    <a:solidFill>
                      <a:srgbClr val="404040"/>
                    </a:solidFill>
                  </a:rPr>
                  <a:t>’s </a:t>
                </a:r>
                <a:r>
                  <a:rPr lang="en-US" sz="2000" b="0" dirty="0" err="1">
                    <a:solidFill>
                      <a:srgbClr val="404040"/>
                    </a:solidFill>
                    <a:latin typeface="Courier New" panose="02070309020205020404" pitchFamily="49" charset="0"/>
                    <a:cs typeface="Courier New" panose="02070309020205020404" pitchFamily="49" charset="0"/>
                  </a:rPr>
                  <a:t>HadronTensor</a:t>
                </a:r>
                <a:r>
                  <a:rPr lang="en-US" sz="2000" b="0" dirty="0">
                    <a:solidFill>
                      <a:srgbClr val="404040"/>
                    </a:solidFill>
                  </a:rPr>
                  <a:t> formalism has easily integrated QE QMC STA scaled/interpolated responses for event generation</a:t>
                </a:r>
              </a:p>
              <a:p>
                <a:pPr marL="742950" lvl="1" indent="-285750">
                  <a:buFont typeface="Arial" panose="020B0604020202020204" pitchFamily="34" charset="0"/>
                  <a:buChar char="•"/>
                </a:pPr>
                <a:r>
                  <a:rPr lang="en-US" sz="1800" dirty="0">
                    <a:solidFill>
                      <a:srgbClr val="404040"/>
                    </a:solidFill>
                  </a:rPr>
                  <a:t>Built on SuSAv2 generator</a:t>
                </a:r>
              </a:p>
              <a:p>
                <a:pPr marL="285750" indent="-285750">
                  <a:buFont typeface="Arial" panose="020B0604020202020204" pitchFamily="34" charset="0"/>
                  <a:buChar char="•"/>
                </a:pPr>
                <a:r>
                  <a:rPr lang="en-US" sz="2000" b="0" dirty="0">
                    <a:solidFill>
                      <a:srgbClr val="404040"/>
                    </a:solidFill>
                    <a:latin typeface="Courier New" panose="02070309020205020404" pitchFamily="49" charset="0"/>
                    <a:cs typeface="Courier New" panose="02070309020205020404" pitchFamily="49" charset="0"/>
                  </a:rPr>
                  <a:t>GENIE</a:t>
                </a:r>
                <a:r>
                  <a:rPr lang="en-US" sz="2000" b="0" dirty="0">
                    <a:solidFill>
                      <a:srgbClr val="404040"/>
                    </a:solidFill>
                  </a:rPr>
                  <a:t> and scaled theoretical responses show great agreement</a:t>
                </a:r>
              </a:p>
              <a:p>
                <a:pPr marL="742950" lvl="1" indent="-285750">
                  <a:buFont typeface="Arial" panose="020B0604020202020204" pitchFamily="34" charset="0"/>
                  <a:buChar char="•"/>
                </a:pPr>
                <a:r>
                  <a:rPr lang="en-US" sz="1800" dirty="0">
                    <a:solidFill>
                      <a:srgbClr val="404040"/>
                    </a:solidFill>
                  </a:rPr>
                  <a:t>Both correctly underpredict QE peak due to lack of </a:t>
                </a:r>
                <a14:m>
                  <m:oMath xmlns:m="http://schemas.openxmlformats.org/officeDocument/2006/math">
                    <m:r>
                      <a:rPr lang="en-US" sz="1800" b="0" i="1" smtClean="0">
                        <a:solidFill>
                          <a:srgbClr val="404040"/>
                        </a:solidFill>
                        <a:latin typeface="Cambria Math" panose="02040503050406030204" pitchFamily="18" charset="0"/>
                      </a:rPr>
                      <m:t>𝜋</m:t>
                    </m:r>
                  </m:oMath>
                </a14:m>
                <a:r>
                  <a:rPr lang="en-US" sz="1800" b="0" dirty="0">
                    <a:solidFill>
                      <a:srgbClr val="404040"/>
                    </a:solidFill>
                  </a:rPr>
                  <a:t>-production</a:t>
                </a:r>
              </a:p>
            </p:txBody>
          </p:sp>
        </mc:Choice>
        <mc:Fallback xmlns="">
          <p:sp>
            <p:nvSpPr>
              <p:cNvPr id="14" name="Text Placeholder 1">
                <a:extLst>
                  <a:ext uri="{FF2B5EF4-FFF2-40B4-BE49-F238E27FC236}">
                    <a16:creationId xmlns:a16="http://schemas.microsoft.com/office/drawing/2014/main" id="{D42AB790-0FFC-414D-B0C1-95DE998AE49A}"/>
                  </a:ext>
                </a:extLst>
              </p:cNvPr>
              <p:cNvSpPr>
                <a:spLocks noGrp="1" noRot="1" noChangeAspect="1" noMove="1" noResize="1" noEditPoints="1" noAdjustHandles="1" noChangeArrowheads="1" noChangeShapeType="1" noTextEdit="1"/>
              </p:cNvSpPr>
              <p:nvPr>
                <p:ph type="body" sz="half" idx="2"/>
              </p:nvPr>
            </p:nvSpPr>
            <p:spPr>
              <a:xfrm>
                <a:off x="52519" y="660258"/>
                <a:ext cx="3605081" cy="3767007"/>
              </a:xfrm>
              <a:blipFill>
                <a:blip r:embed="rId7"/>
                <a:stretch>
                  <a:fillRect l="-4061" t="-2427" r="-5753" b="-10356"/>
                </a:stretch>
              </a:blipFill>
            </p:spPr>
            <p:txBody>
              <a:bodyPr/>
              <a:lstStyle/>
              <a:p>
                <a:r>
                  <a:rPr lang="en-US">
                    <a:noFill/>
                  </a:rPr>
                  <a:t> </a:t>
                </a:r>
              </a:p>
            </p:txBody>
          </p:sp>
        </mc:Fallback>
      </mc:AlternateContent>
    </p:spTree>
    <p:extLst>
      <p:ext uri="{BB962C8B-B14F-4D97-AF65-F5344CB8AC3E}">
        <p14:creationId xmlns:p14="http://schemas.microsoft.com/office/powerpoint/2010/main" val="2021662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TotalTime>
  <Words>3358</Words>
  <Application>Microsoft Office PowerPoint</Application>
  <PresentationFormat>On-screen Show (16:9)</PresentationFormat>
  <Paragraphs>395</Paragraphs>
  <Slides>37</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Cambria Math</vt:lpstr>
      <vt:lpstr>cmtcsc10</vt:lpstr>
      <vt:lpstr>Courier New</vt:lpstr>
      <vt:lpstr>Helvetica</vt:lpstr>
      <vt:lpstr>Times New Roman</vt:lpstr>
      <vt:lpstr>Fermilab_PPT_090915</vt:lpstr>
      <vt:lpstr>PowerPoint Presentation</vt:lpstr>
      <vt:lpstr>STA: The Inclusion of Two-Body Physics: 1b-1b, 1b-2b, 2b-1b, 2b-2b</vt:lpstr>
      <vt:lpstr>STA: The Inclusion of Two-Body Physics: Densities</vt:lpstr>
      <vt:lpstr>Current QMC STA Outputs for e(_2^4)He</vt:lpstr>
      <vt:lpstr>Leptonic cross section modeling: HadronTensor framework</vt:lpstr>
      <vt:lpstr>QMC STA e(_2^4)He Response Comparisons Used in GENIE for Interpolation</vt:lpstr>
      <vt:lpstr>Total Nuclear Response Function Scaling Studies</vt:lpstr>
      <vt:lpstr>Expansive Bilinear Interpolation of Scaled (_2^4)He STA Response Functions</vt:lpstr>
      <vt:lpstr>Leptonic (d^2 σ)/(dE^′ dΩ′)  predictions and event generation validation underway</vt:lpstr>
      <vt:lpstr>Leptonic two-nucleon (d^2 σ)/(dE^′ dΩ′)  predictions</vt:lpstr>
      <vt:lpstr>Interceding Interpolation Algorithms</vt:lpstr>
      <vt:lpstr>Interpolation of response densities across q using nonlinear moment morphing</vt:lpstr>
      <vt:lpstr>Collaborators—Thank-you!</vt:lpstr>
      <vt:lpstr>Summary and To-Dos</vt:lpstr>
      <vt:lpstr>PowerPoint Presentation</vt:lpstr>
      <vt:lpstr>Neutrinos in the Standard Model</vt:lpstr>
      <vt:lpstr>Neutrino Oscillations</vt:lpstr>
      <vt:lpstr>Neutrino Oscillations</vt:lpstr>
      <vt:lpstr>Importance of neutrino cross sections for answering the big questions</vt:lpstr>
      <vt:lpstr>Example analysis from the T2K experiment</vt:lpstr>
      <vt:lpstr>PowerPoint Presentation</vt:lpstr>
      <vt:lpstr>What tasks are involved in predicting event rates?</vt:lpstr>
      <vt:lpstr>PowerPoint Presentation</vt:lpstr>
      <vt:lpstr>Generators resort to an approximate picture of the relevant physics</vt:lpstr>
      <vt:lpstr>Generators resort to an approximate picture of the relevant physics</vt:lpstr>
      <vt:lpstr>Two-nucleon physics in event generators: "nucleon cluster model"</vt:lpstr>
      <vt:lpstr>How electron scattering can inform neutrino scattering</vt:lpstr>
      <vt:lpstr>STA: The Inclusion of Two-Body Physics: Nuclear Response</vt:lpstr>
      <vt:lpstr>Current QMC STA Response Density Outputs for e(_2^4)He</vt:lpstr>
      <vt:lpstr>PowerPoint Presentation</vt:lpstr>
      <vt:lpstr>The GENIE Generator</vt:lpstr>
      <vt:lpstr>GENIE Implementation</vt:lpstr>
      <vt:lpstr>PowerPoint Presentation</vt:lpstr>
      <vt:lpstr>Requirements Going Forward with GENIE for Two-Body Physics</vt:lpstr>
      <vt:lpstr>Summary</vt:lpstr>
      <vt:lpstr>Current and Future Generator Validation</vt:lpstr>
      <vt:lpstr>Scripts for Comparisons Against World Data are Working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L. Barrow</dc:creator>
  <cp:lastModifiedBy>J. L. Barrow</cp:lastModifiedBy>
  <cp:revision>1</cp:revision>
  <dcterms:created xsi:type="dcterms:W3CDTF">2020-04-27T15:52:55Z</dcterms:created>
  <dcterms:modified xsi:type="dcterms:W3CDTF">2020-08-17T17:37:54Z</dcterms:modified>
</cp:coreProperties>
</file>