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6"/>
  </p:notesMasterIdLst>
  <p:handoutMasterIdLst>
    <p:handoutMasterId r:id="rId17"/>
  </p:handoutMasterIdLst>
  <p:sldIdLst>
    <p:sldId id="265" r:id="rId3"/>
    <p:sldId id="275" r:id="rId4"/>
    <p:sldId id="609" r:id="rId5"/>
    <p:sldId id="576" r:id="rId6"/>
    <p:sldId id="305" r:id="rId7"/>
    <p:sldId id="610" r:id="rId8"/>
    <p:sldId id="593" r:id="rId9"/>
    <p:sldId id="611" r:id="rId10"/>
    <p:sldId id="612" r:id="rId11"/>
    <p:sldId id="614" r:id="rId12"/>
    <p:sldId id="615" r:id="rId13"/>
    <p:sldId id="616" r:id="rId14"/>
    <p:sldId id="598" r:id="rId15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 He x 30423N" initials="YHx3" lastIdx="0" clrIdx="0">
    <p:extLst>
      <p:ext uri="{19B8F6BF-5375-455C-9EA6-DF929625EA0E}">
        <p15:presenceInfo xmlns:p15="http://schemas.microsoft.com/office/powerpoint/2012/main" userId="S-1-5-21-1644491937-1202660629-839522115-18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C9"/>
    <a:srgbClr val="004C97"/>
    <a:srgbClr val="FF00FF"/>
    <a:srgbClr val="FFDDFF"/>
    <a:srgbClr val="CCFFCC"/>
    <a:srgbClr val="FFFF99"/>
    <a:srgbClr val="99FF99"/>
    <a:srgbClr val="66FF66"/>
    <a:srgbClr val="99FFCC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2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2/6/2020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2/6/2020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0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2/6/2020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fnal.gov/project/TargetSystems/NuMI-AIP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705866" y="3788853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2800" dirty="0" err="1"/>
              <a:t>NuMI</a:t>
            </a:r>
            <a:r>
              <a:rPr lang="en-US" sz="2800" dirty="0"/>
              <a:t> Target Systems AIP FY20 Q1 Updates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705866" y="5145150"/>
            <a:ext cx="7526338" cy="7497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Yun He</a:t>
            </a:r>
          </a:p>
          <a:p>
            <a:r>
              <a:rPr lang="en-US" dirty="0"/>
              <a:t>Proton PMG / AEM Meeting, </a:t>
            </a:r>
            <a:r>
              <a:rPr lang="en-US" dirty="0">
                <a:latin typeface="Helvetica" panose="020B0604020202020204" pitchFamily="34" charset="0"/>
                <a:ea typeface="Geneva" pitchFamily="121" charset="-128"/>
              </a:rPr>
              <a:t>February 6, 2020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9B5C89-62BF-4244-8A1B-37F23CEF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26" y="1856233"/>
            <a:ext cx="2420107" cy="1443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EF63F-3643-4E46-9F98-8F9B6A30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Beam Monitor </a:t>
            </a:r>
            <a:r>
              <a:rPr lang="en-US" sz="1800" b="0" dirty="0"/>
              <a:t>(Katsuya Yonehara)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6472E-B230-484F-87A4-349B37B7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11FDB-6AE8-46B1-881E-E10C0C8B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A05F5-AB92-4214-87B8-F81828B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F38C3-34E2-4FE5-B23E-4740A8C5587F}"/>
              </a:ext>
            </a:extLst>
          </p:cNvPr>
          <p:cNvSpPr/>
          <p:nvPr/>
        </p:nvSpPr>
        <p:spPr>
          <a:xfrm>
            <a:off x="164592" y="885273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Hadron monitor studies (horn current scan) and simulations using G4beamline</a:t>
            </a: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Helium gas handling system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Parts received, under installation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With an improved gas flow control, an automatic gas switch system, a gas purifier, and a bubbler (gas trap) on the exhaust gas line to block backward gas injection into the chamber</a:t>
            </a:r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New design: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5 x 5 pixels (instead of the original 7 x 7 pixels)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U. of Texas at Austin to fabricate qty. 3 HMs, ready for procurement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C0BAB9-51AC-4C3D-B26A-3829BF13A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7" t="17917" r="22763" b="30016"/>
          <a:stretch/>
        </p:blipFill>
        <p:spPr>
          <a:xfrm>
            <a:off x="228600" y="1259245"/>
            <a:ext cx="2598024" cy="1568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20E66E-A820-43D2-8F27-E77A75974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4" t="22851" r="24734" b="26165"/>
          <a:stretch/>
        </p:blipFill>
        <p:spPr>
          <a:xfrm>
            <a:off x="2832985" y="1259245"/>
            <a:ext cx="1245866" cy="749278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AA6B96AA-98F9-4D19-B142-90316E3E85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47290" y="2077129"/>
            <a:ext cx="1231561" cy="743509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374EE6BC-7D57-47A6-8ED6-12ADDA0803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70291" y="1270093"/>
            <a:ext cx="1223149" cy="7384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A68EB-B370-4F0D-A82A-647A01661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601" y="1192492"/>
            <a:ext cx="1708799" cy="17701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AACF7D-7AF6-454D-8DC3-EC73E159110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4" y="3964224"/>
            <a:ext cx="5540393" cy="1443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4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1363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527B0-A279-4D48-B095-C24D0F71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MARS/FEA Simulations </a:t>
            </a:r>
            <a:r>
              <a:rPr lang="en-US" sz="1800" b="0" dirty="0"/>
              <a:t>(Igor Rakhno / Zhijing Tang)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EDF9E-05DC-4714-8119-9CF0E80B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05A00-773B-4ED4-B711-0BD5659A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26CD9-0345-4B11-ADED-FBA3FFDB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6D3B8-25E8-40B8-B8EF-93AAA46B2D9E}"/>
              </a:ext>
            </a:extLst>
          </p:cNvPr>
          <p:cNvSpPr/>
          <p:nvPr/>
        </p:nvSpPr>
        <p:spPr>
          <a:xfrm>
            <a:off x="304036" y="823229"/>
            <a:ext cx="660190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Helvetica" pitchFamily="34" charset="0"/>
                <a:cs typeface="Times New Roman" panose="02020603050405020304" pitchFamily="18" charset="0"/>
              </a:rPr>
              <a:t>MARS/FEA simulations for Beam </a:t>
            </a:r>
            <a:r>
              <a:rPr lang="en-US" altLang="en-US" sz="1800" dirty="0">
                <a:solidFill>
                  <a:srgbClr val="004C97"/>
                </a:solidFill>
                <a:latin typeface="Helvetica" pitchFamily="34" charset="0"/>
                <a:cs typeface="Times New Roman" panose="02020603050405020304" pitchFamily="18" charset="0"/>
              </a:rPr>
              <a:t>Absorber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en-US" sz="1400" dirty="0">
                <a:solidFill>
                  <a:srgbClr val="004C97"/>
                </a:solidFill>
                <a:latin typeface="Helvetica" pitchFamily="34" charset="0"/>
                <a:cs typeface="Times New Roman" panose="02020603050405020304" pitchFamily="18" charset="0"/>
              </a:rPr>
              <a:t>Conclusion: current cooling capacity is acceptable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en-US" sz="1400" dirty="0">
                <a:solidFill>
                  <a:srgbClr val="004C97"/>
                </a:solidFill>
                <a:latin typeface="Helvetica" pitchFamily="34" charset="0"/>
                <a:cs typeface="Times New Roman" panose="02020603050405020304" pitchFamily="18" charset="0"/>
              </a:rPr>
              <a:t>RAW system upgrade is for addressing aging issues</a:t>
            </a: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  <a:p>
            <a:r>
              <a:rPr lang="en-US" altLang="en-US" sz="1800" dirty="0">
                <a:solidFill>
                  <a:srgbClr val="004C97"/>
                </a:solidFill>
                <a:latin typeface="Helvetica" pitchFamily="34" charset="0"/>
                <a:cs typeface="Times New Roman" panose="02020603050405020304" pitchFamily="18" charset="0"/>
              </a:rPr>
              <a:t>Next: </a:t>
            </a:r>
            <a:r>
              <a:rPr lang="en-US" altLang="en-US" sz="1800" dirty="0">
                <a:latin typeface="Helvetica" pitchFamily="34" charset="0"/>
                <a:cs typeface="Times New Roman" panose="02020603050405020304" pitchFamily="18" charset="0"/>
              </a:rPr>
              <a:t>MARS/FEA simulations for Decay Pipe</a:t>
            </a:r>
            <a:endParaRPr lang="en-US" altLang="en-US" sz="1800" dirty="0">
              <a:solidFill>
                <a:srgbClr val="004C97"/>
              </a:solidFill>
              <a:latin typeface="Helvetica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44F67-261F-4E93-8B88-57A7BAF3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5" y="1699075"/>
            <a:ext cx="2195853" cy="2134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B5ADD5-EA8A-4C15-A400-779D228947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6"/>
          <a:stretch/>
        </p:blipFill>
        <p:spPr bwMode="auto">
          <a:xfrm>
            <a:off x="2816041" y="1783081"/>
            <a:ext cx="2390698" cy="20508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114308C-B076-4ECE-AD6E-5C0C7F39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095181"/>
              </p:ext>
            </p:extLst>
          </p:nvPr>
        </p:nvGraphicFramePr>
        <p:xfrm>
          <a:off x="304036" y="3958051"/>
          <a:ext cx="5429251" cy="160337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04042">
                  <a:extLst>
                    <a:ext uri="{9D8B030D-6E8A-4147-A177-3AD203B41FA5}">
                      <a16:colId xmlns:a16="http://schemas.microsoft.com/office/drawing/2014/main" val="3870453075"/>
                    </a:ext>
                  </a:extLst>
                </a:gridCol>
                <a:gridCol w="800066">
                  <a:extLst>
                    <a:ext uri="{9D8B030D-6E8A-4147-A177-3AD203B41FA5}">
                      <a16:colId xmlns:a16="http://schemas.microsoft.com/office/drawing/2014/main" val="2959012855"/>
                    </a:ext>
                  </a:extLst>
                </a:gridCol>
                <a:gridCol w="676533">
                  <a:extLst>
                    <a:ext uri="{9D8B030D-6E8A-4147-A177-3AD203B41FA5}">
                      <a16:colId xmlns:a16="http://schemas.microsoft.com/office/drawing/2014/main" val="3745640898"/>
                    </a:ext>
                  </a:extLst>
                </a:gridCol>
                <a:gridCol w="689929">
                  <a:extLst>
                    <a:ext uri="{9D8B030D-6E8A-4147-A177-3AD203B41FA5}">
                      <a16:colId xmlns:a16="http://schemas.microsoft.com/office/drawing/2014/main" val="1970061680"/>
                    </a:ext>
                  </a:extLst>
                </a:gridCol>
                <a:gridCol w="793464">
                  <a:extLst>
                    <a:ext uri="{9D8B030D-6E8A-4147-A177-3AD203B41FA5}">
                      <a16:colId xmlns:a16="http://schemas.microsoft.com/office/drawing/2014/main" val="2228263536"/>
                    </a:ext>
                  </a:extLst>
                </a:gridCol>
                <a:gridCol w="765217">
                  <a:extLst>
                    <a:ext uri="{9D8B030D-6E8A-4147-A177-3AD203B41FA5}">
                      <a16:colId xmlns:a16="http://schemas.microsoft.com/office/drawing/2014/main" val="2762995512"/>
                    </a:ext>
                  </a:extLst>
                </a:gridCol>
              </a:tblGrid>
              <a:tr h="1781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FF"/>
                          </a:solidFill>
                          <a:effectLst/>
                        </a:rPr>
                        <a:t>Normal Operation</a:t>
                      </a:r>
                      <a:endParaRPr lang="en-US" sz="1000" dirty="0">
                        <a:solidFill>
                          <a:srgbClr val="FF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shielding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1811207"/>
                  </a:ext>
                </a:extLst>
              </a:tr>
              <a:tr h="178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Aluminum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Steel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steel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concrete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689451"/>
                  </a:ext>
                </a:extLst>
              </a:tr>
              <a:tr h="17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 ED (GeV/proton)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4.9691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0.694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2.7362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0.0314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8.4307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0130251"/>
                  </a:ext>
                </a:extLst>
              </a:tr>
              <a:tr h="17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Normal heating (W)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43066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23714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FF"/>
                          </a:solidFill>
                          <a:effectLst/>
                        </a:rPr>
                        <a:t>73067</a:t>
                      </a:r>
                      <a:endParaRPr lang="en-US" sz="1000" dirty="0">
                        <a:solidFill>
                          <a:srgbClr val="FF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3259583"/>
                  </a:ext>
                </a:extLst>
              </a:tr>
              <a:tr h="17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764831"/>
                  </a:ext>
                </a:extLst>
              </a:tr>
              <a:tr h="1781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FF"/>
                          </a:solidFill>
                          <a:effectLst/>
                        </a:rPr>
                        <a:t>Accidental Case</a:t>
                      </a:r>
                      <a:endParaRPr lang="en-US" sz="1000" dirty="0">
                        <a:solidFill>
                          <a:srgbClr val="FF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shielding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3897369"/>
                  </a:ext>
                </a:extLst>
              </a:tr>
              <a:tr h="1781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Aluminum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Steel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steel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concrete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3967350"/>
                  </a:ext>
                </a:extLst>
              </a:tr>
              <a:tr h="17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 ED (GeV/proton)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32.0188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4.7946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4.6678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41.5652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6596788"/>
                  </a:ext>
                </a:extLst>
              </a:tr>
              <a:tr h="178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Accidental heating (W)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277496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41553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40455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728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FF"/>
                          </a:solidFill>
                          <a:effectLst/>
                        </a:rPr>
                        <a:t>360232</a:t>
                      </a:r>
                      <a:endParaRPr lang="en-US" sz="1000" dirty="0">
                        <a:solidFill>
                          <a:srgbClr val="FF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031139"/>
                  </a:ext>
                </a:extLst>
              </a:tr>
            </a:tbl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DD55291C-6752-494A-A76A-9518157F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89" y="3785020"/>
            <a:ext cx="2387791" cy="239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9EB8AF-C571-4D4E-A209-BEC85EE68D19}"/>
              </a:ext>
            </a:extLst>
          </p:cNvPr>
          <p:cNvPicPr/>
          <p:nvPr/>
        </p:nvPicPr>
        <p:blipFill rotWithShape="1">
          <a:blip r:embed="rId5"/>
          <a:srcRect r="15545"/>
          <a:stretch/>
        </p:blipFill>
        <p:spPr>
          <a:xfrm>
            <a:off x="6061903" y="2353223"/>
            <a:ext cx="2778061" cy="1331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880C4-F48E-40AF-A704-0759CAA3E2B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5" y="925071"/>
            <a:ext cx="2646934" cy="173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8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Performance Report – Jan.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2/6/2020</a:t>
            </a:r>
            <a:endParaRPr lang="en-US" alt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BFE121-A75F-4D1D-B3BF-376D0AC17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16177"/>
              </p:ext>
            </p:extLst>
          </p:nvPr>
        </p:nvGraphicFramePr>
        <p:xfrm>
          <a:off x="342709" y="943314"/>
          <a:ext cx="8458582" cy="4461895"/>
        </p:xfrm>
        <a:graphic>
          <a:graphicData uri="http://schemas.openxmlformats.org/drawingml/2006/table">
            <a:tbl>
              <a:tblPr/>
              <a:tblGrid>
                <a:gridCol w="1352774">
                  <a:extLst>
                    <a:ext uri="{9D8B030D-6E8A-4147-A177-3AD203B41FA5}">
                      <a16:colId xmlns:a16="http://schemas.microsoft.com/office/drawing/2014/main" val="2032908355"/>
                    </a:ext>
                  </a:extLst>
                </a:gridCol>
                <a:gridCol w="44879">
                  <a:extLst>
                    <a:ext uri="{9D8B030D-6E8A-4147-A177-3AD203B41FA5}">
                      <a16:colId xmlns:a16="http://schemas.microsoft.com/office/drawing/2014/main" val="4111027244"/>
                    </a:ext>
                  </a:extLst>
                </a:gridCol>
                <a:gridCol w="557779">
                  <a:extLst>
                    <a:ext uri="{9D8B030D-6E8A-4147-A177-3AD203B41FA5}">
                      <a16:colId xmlns:a16="http://schemas.microsoft.com/office/drawing/2014/main" val="550784143"/>
                    </a:ext>
                  </a:extLst>
                </a:gridCol>
                <a:gridCol w="557779">
                  <a:extLst>
                    <a:ext uri="{9D8B030D-6E8A-4147-A177-3AD203B41FA5}">
                      <a16:colId xmlns:a16="http://schemas.microsoft.com/office/drawing/2014/main" val="2651906075"/>
                    </a:ext>
                  </a:extLst>
                </a:gridCol>
                <a:gridCol w="615481">
                  <a:extLst>
                    <a:ext uri="{9D8B030D-6E8A-4147-A177-3AD203B41FA5}">
                      <a16:colId xmlns:a16="http://schemas.microsoft.com/office/drawing/2014/main" val="939137992"/>
                    </a:ext>
                  </a:extLst>
                </a:gridCol>
                <a:gridCol w="512900">
                  <a:extLst>
                    <a:ext uri="{9D8B030D-6E8A-4147-A177-3AD203B41FA5}">
                      <a16:colId xmlns:a16="http://schemas.microsoft.com/office/drawing/2014/main" val="3283391612"/>
                    </a:ext>
                  </a:extLst>
                </a:gridCol>
                <a:gridCol w="506489">
                  <a:extLst>
                    <a:ext uri="{9D8B030D-6E8A-4147-A177-3AD203B41FA5}">
                      <a16:colId xmlns:a16="http://schemas.microsoft.com/office/drawing/2014/main" val="2411231241"/>
                    </a:ext>
                  </a:extLst>
                </a:gridCol>
                <a:gridCol w="525722">
                  <a:extLst>
                    <a:ext uri="{9D8B030D-6E8A-4147-A177-3AD203B41FA5}">
                      <a16:colId xmlns:a16="http://schemas.microsoft.com/office/drawing/2014/main" val="868675405"/>
                    </a:ext>
                  </a:extLst>
                </a:gridCol>
                <a:gridCol w="557779">
                  <a:extLst>
                    <a:ext uri="{9D8B030D-6E8A-4147-A177-3AD203B41FA5}">
                      <a16:colId xmlns:a16="http://schemas.microsoft.com/office/drawing/2014/main" val="1484013220"/>
                    </a:ext>
                  </a:extLst>
                </a:gridCol>
                <a:gridCol w="326975">
                  <a:extLst>
                    <a:ext uri="{9D8B030D-6E8A-4147-A177-3AD203B41FA5}">
                      <a16:colId xmlns:a16="http://schemas.microsoft.com/office/drawing/2014/main" val="4020405481"/>
                    </a:ext>
                  </a:extLst>
                </a:gridCol>
                <a:gridCol w="282095">
                  <a:extLst>
                    <a:ext uri="{9D8B030D-6E8A-4147-A177-3AD203B41FA5}">
                      <a16:colId xmlns:a16="http://schemas.microsoft.com/office/drawing/2014/main" val="3200839053"/>
                    </a:ext>
                  </a:extLst>
                </a:gridCol>
                <a:gridCol w="326975">
                  <a:extLst>
                    <a:ext uri="{9D8B030D-6E8A-4147-A177-3AD203B41FA5}">
                      <a16:colId xmlns:a16="http://schemas.microsoft.com/office/drawing/2014/main" val="3046960794"/>
                    </a:ext>
                  </a:extLst>
                </a:gridCol>
                <a:gridCol w="166692">
                  <a:extLst>
                    <a:ext uri="{9D8B030D-6E8A-4147-A177-3AD203B41FA5}">
                      <a16:colId xmlns:a16="http://schemas.microsoft.com/office/drawing/2014/main" val="1331173783"/>
                    </a:ext>
                  </a:extLst>
                </a:gridCol>
                <a:gridCol w="435965">
                  <a:extLst>
                    <a:ext uri="{9D8B030D-6E8A-4147-A177-3AD203B41FA5}">
                      <a16:colId xmlns:a16="http://schemas.microsoft.com/office/drawing/2014/main" val="1364833732"/>
                    </a:ext>
                  </a:extLst>
                </a:gridCol>
                <a:gridCol w="557779">
                  <a:extLst>
                    <a:ext uri="{9D8B030D-6E8A-4147-A177-3AD203B41FA5}">
                      <a16:colId xmlns:a16="http://schemas.microsoft.com/office/drawing/2014/main" val="1004968149"/>
                    </a:ext>
                  </a:extLst>
                </a:gridCol>
                <a:gridCol w="532135">
                  <a:extLst>
                    <a:ext uri="{9D8B030D-6E8A-4147-A177-3AD203B41FA5}">
                      <a16:colId xmlns:a16="http://schemas.microsoft.com/office/drawing/2014/main" val="3429668277"/>
                    </a:ext>
                  </a:extLst>
                </a:gridCol>
                <a:gridCol w="598384">
                  <a:extLst>
                    <a:ext uri="{9D8B030D-6E8A-4147-A177-3AD203B41FA5}">
                      <a16:colId xmlns:a16="http://schemas.microsoft.com/office/drawing/2014/main" val="42990791"/>
                    </a:ext>
                  </a:extLst>
                </a:gridCol>
              </a:tblGrid>
              <a:tr h="1417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 PERFORMANCE REPORT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DOLLARS IN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347253"/>
                  </a:ext>
                </a:extLst>
              </a:tr>
              <a:tr h="1417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FORMAT 1 - WORK BREAKDOWN STRUCTURE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Dollars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051981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 CONTRACTOR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 CONTRACT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 PROGRAM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 REPORT PERIOD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910777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 NAME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 NAME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 NAME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  FROM  (YYYYMMDD)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/ 01 / 01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855166"/>
                  </a:ext>
                </a:extLst>
              </a:tr>
              <a:tr h="1133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Fermi National Accelerator Laboratory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b.  TO  (YYYYMMDD)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/ 01 / 31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403473"/>
                  </a:ext>
                </a:extLst>
              </a:tr>
              <a:tr h="113375">
                <a:tc gridSpan="17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 PERFORMANCE DATA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871091"/>
                  </a:ext>
                </a:extLst>
              </a:tr>
              <a:tr h="11904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Package.WBS (2)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PERIOD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TO DATE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COMPLETION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747815"/>
                  </a:ext>
                </a:extLst>
              </a:tr>
              <a:tr h="1133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Package.WBS (3)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BUDGETED COST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VARIANCE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BUDGETED COST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VARIANCE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VARIANCE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138482"/>
                  </a:ext>
                </a:extLst>
              </a:tr>
              <a:tr h="1133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WORK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417963"/>
                  </a:ext>
                </a:extLst>
              </a:tr>
              <a:tr h="1133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PERFORMED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883556"/>
                  </a:ext>
                </a:extLst>
              </a:tr>
              <a:tr h="1133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(15)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(16)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937134"/>
                  </a:ext>
                </a:extLst>
              </a:tr>
              <a:tr h="2052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A1901.01 NuMI Target Systems AIP Project Management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20,451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20,451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9,011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11,440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304,044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304,044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272,693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31,351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515,653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484,301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31,351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015974"/>
                  </a:ext>
                </a:extLst>
              </a:tr>
              <a:tr h="2052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A1901.02.01 Pre-Target Beam Window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3,737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3,737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39,435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31,962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21,900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(7,474)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10,062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39,435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29,558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9,878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11997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A1901.02.02 Target Baffle/Core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2,568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(2,568)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277,495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277,495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267,315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10,180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277,495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267,315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10,180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0763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A1901.02.03 Target Autopsy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310,946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310,946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28607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A1901.03.01 Horn 1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17,319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10,742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140,130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(6,577)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(129,387)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202,616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222,177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312,480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19,561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(90,303)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267,284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357,587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(90,303)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095012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A1901.03.02 Air Diverter T-Block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32,260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30,724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(1,536)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30,724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197,626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117,347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99,015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(80,279)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18,332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262,011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165,255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96,756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201402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A1901.03.03 Modules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28,348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39,753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89,149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11,405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(49,397)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357,461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351,543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408,203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(5,918)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(56,660)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835,815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892,475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(56,660)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56990"/>
                  </a:ext>
                </a:extLst>
              </a:tr>
              <a:tr h="2052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A1901.04.01 Radioactive Water (RAW) System Upgrades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22,564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26,147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13,749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3,582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12,398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253,747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248,542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294,587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(5,205)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(46,044)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449,418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495,607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(46,189)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629799"/>
                  </a:ext>
                </a:extLst>
              </a:tr>
              <a:tr h="2052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A1901.04.02 Target Chase Chiller and Air Handling Unit Upgrade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12,240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(26,259)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(12,240)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26,259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346,751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318,902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359,082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(27,849)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(40,180)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445,626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481,730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(36,104)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017626"/>
                  </a:ext>
                </a:extLst>
              </a:tr>
              <a:tr h="2052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A1901.04.03 Target Chase Shielding Upgrades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116,419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116,419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130,459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(14,041)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116,419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130,459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(14,041)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594027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A1901.04.04 Tritium Mitigation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3,589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(435)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(3,589)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21,116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17,509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27,002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(3,607)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(9,493)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120,704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130,197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(9,493)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688508"/>
                  </a:ext>
                </a:extLst>
              </a:tr>
              <a:tr h="3049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A1901.05.01 Decay Pipe and Window Assessment/Repair Mechanism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19,080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(19,080)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179,455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129,483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62,463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(49,972)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67,021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201,261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134,240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67,021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710843"/>
                  </a:ext>
                </a:extLst>
              </a:tr>
              <a:tr h="3049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A1901.06.01 Hadron Absorber Instrumentation and Beam Monitoring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30,731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3,932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32,299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(26,799)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(28,366)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349,394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246,449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179,946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(102,945)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66,503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584,594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518,939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65,654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761825"/>
                  </a:ext>
                </a:extLst>
              </a:tr>
              <a:tr h="13605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A1901.06.02 MARS Modeling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67,096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67,096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56,286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10,809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67,096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56,286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10,809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03629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 UNDISTRIBUTED BUDGET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456421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e. SUBTOTAL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183,429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135,486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264,236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(47,943)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(128,750)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2,712,655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2,448,968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2,491,431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(263,688)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(42,463)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4,493,756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4,454,897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38,860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632654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 MANAGEMENT RESERVE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112882820"/>
                  </a:ext>
                </a:extLst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 TOTAL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183,429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135,486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264,236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(47,943)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(128,750)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2,712,655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2,448,968 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2,491,431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(263,688)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(42,463)</a:t>
                      </a:r>
                    </a:p>
                  </a:txBody>
                  <a:tcPr marL="5669" marR="5669" marT="5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4,493,756 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9" marR="5669" marT="566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82037754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87EA089-8D3F-4AFE-82F7-70C8152BAEFA}"/>
              </a:ext>
            </a:extLst>
          </p:cNvPr>
          <p:cNvSpPr/>
          <p:nvPr/>
        </p:nvSpPr>
        <p:spPr>
          <a:xfrm>
            <a:off x="1545336" y="1685752"/>
            <a:ext cx="2935224" cy="3719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35CDE-051F-4F70-8E28-A4E84A6AD010}"/>
              </a:ext>
            </a:extLst>
          </p:cNvPr>
          <p:cNvSpPr txBox="1"/>
          <p:nvPr/>
        </p:nvSpPr>
        <p:spPr>
          <a:xfrm>
            <a:off x="2008824" y="5449985"/>
            <a:ext cx="3953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</a:rPr>
              <a:t>Management reserve: 674,496</a:t>
            </a:r>
          </a:p>
          <a:p>
            <a:r>
              <a:rPr lang="en-US" sz="1600" dirty="0">
                <a:solidFill>
                  <a:srgbClr val="004C97"/>
                </a:solidFill>
              </a:rPr>
              <a:t>Will plan for further contingency spend down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951213-6143-4522-B0B2-1820A6C0818A}"/>
              </a:ext>
            </a:extLst>
          </p:cNvPr>
          <p:cNvSpPr/>
          <p:nvPr/>
        </p:nvSpPr>
        <p:spPr>
          <a:xfrm>
            <a:off x="3892296" y="5502535"/>
            <a:ext cx="771144" cy="201169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81A6CC-A369-4CFB-BE0B-AD29EE0079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528980"/>
              </p:ext>
            </p:extLst>
          </p:nvPr>
        </p:nvGraphicFramePr>
        <p:xfrm>
          <a:off x="1540764" y="1883664"/>
          <a:ext cx="2935224" cy="352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3" imgW="4124449" imgH="3600450" progId="Excel.Sheet.12">
                  <p:embed/>
                </p:oleObj>
              </mc:Choice>
              <mc:Fallback>
                <p:oleObj name="Worksheet" r:id="rId3" imgW="4124449" imgH="36004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0764" y="1883664"/>
                        <a:ext cx="2935224" cy="3521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43241B-F48B-4D25-9F41-7537988FDBA8}"/>
              </a:ext>
            </a:extLst>
          </p:cNvPr>
          <p:cNvSpPr/>
          <p:nvPr/>
        </p:nvSpPr>
        <p:spPr>
          <a:xfrm>
            <a:off x="2875547" y="1883664"/>
            <a:ext cx="1605013" cy="201169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C57AE-8C92-429B-AC7F-D93AF42DF050}"/>
              </a:ext>
            </a:extLst>
          </p:cNvPr>
          <p:cNvSpPr/>
          <p:nvPr/>
        </p:nvSpPr>
        <p:spPr>
          <a:xfrm>
            <a:off x="3986784" y="5204039"/>
            <a:ext cx="493776" cy="201169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2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2/6/2020</a:t>
            </a:r>
            <a:endParaRPr lang="en-US" alt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02307C-1BE8-4166-9DFD-AA3EFDD04309}"/>
              </a:ext>
            </a:extLst>
          </p:cNvPr>
          <p:cNvSpPr txBox="1">
            <a:spLocks/>
          </p:cNvSpPr>
          <p:nvPr/>
        </p:nvSpPr>
        <p:spPr>
          <a:xfrm>
            <a:off x="228599" y="931039"/>
            <a:ext cx="8686799" cy="523649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4B83A7D-B765-4AD5-B532-3B14537D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9" y="869963"/>
            <a:ext cx="8528289" cy="53586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NuMI</a:t>
            </a:r>
            <a:r>
              <a:rPr lang="en-US" sz="1800" dirty="0"/>
              <a:t>-TS-AIP has reached its mid-term milestone;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For contingency fund spend down, 6 activities have been added: 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Horn 1 module drives changeout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Absorber hall RAW system upgrade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MINOS surface chiller upgrade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Target autopsy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Beam absorber FEA thermal analysis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1400" dirty="0"/>
              <a:t>Decay pipe FEA thermal analysis</a:t>
            </a:r>
            <a:endParaRPr lang="en-US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Since the Megawatt target TA-05 installation, the maximum operational beam power has been set for 777 kW;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Horn 1 module drives changeout is the most challenging task, but the team is preparing for mock-up trainings at MI-8 in April-May before summer shutdown;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By the time when the megawatt Horn 1 is installed in summer 2020, </a:t>
            </a:r>
            <a:r>
              <a:rPr lang="en-US" sz="1800" dirty="0" err="1"/>
              <a:t>NuMI</a:t>
            </a:r>
            <a:r>
              <a:rPr lang="en-US" sz="1800" dirty="0"/>
              <a:t> neutrino beamline system will be able to accept beam power up to 1 MW;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6"/>
                </a:solidFill>
              </a:rPr>
              <a:t>Accelerator beam power roadmap: </a:t>
            </a:r>
            <a:r>
              <a:rPr lang="en-US" sz="1400" dirty="0">
                <a:solidFill>
                  <a:schemeClr val="accent6"/>
                </a:solidFill>
              </a:rPr>
              <a:t>Operational cycle time is 1.2 sec since the fall of 2019;</a:t>
            </a:r>
          </a:p>
          <a:p>
            <a:pPr marL="400050" lvl="1" indent="0">
              <a:buNone/>
            </a:pPr>
            <a:r>
              <a:rPr lang="en-US" sz="1400" dirty="0">
                <a:solidFill>
                  <a:schemeClr val="accent6"/>
                </a:solidFill>
              </a:rPr>
              <a:t>Spacing between cycles remains at 1.4 sec for Muon campus operation, will be ready for 900 kW operation in 2022</a:t>
            </a:r>
          </a:p>
        </p:txBody>
      </p:sp>
    </p:spTree>
    <p:extLst>
      <p:ext uri="{BB962C8B-B14F-4D97-AF65-F5344CB8AC3E}">
        <p14:creationId xmlns:p14="http://schemas.microsoft.com/office/powerpoint/2010/main" val="81226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8291" y="885649"/>
            <a:ext cx="8393823" cy="52912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Project status</a:t>
            </a:r>
            <a:endParaRPr lang="en-US" sz="16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Org chart 2020</a:t>
            </a:r>
            <a:endParaRPr lang="en-US" sz="16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Activities completed in 2019 summer shutdown</a:t>
            </a:r>
            <a:endParaRPr lang="en-US" sz="16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Activities for 2020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Plans for 2020 summer shutdown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Horn 1 module drives changeout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Absorber hall cooling systems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Target autopsy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Hadron beam monitor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MARS/FEA simulations</a:t>
            </a:r>
            <a:endParaRPr lang="en-US" sz="14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Project performance report </a:t>
            </a:r>
            <a:endParaRPr lang="en-US" sz="1600" dirty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</a:rPr>
              <a:t>Summary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More details are available at the project SharePoint: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https://web.fnal.gov/project/TargetSystems/NuMI-AIP/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42CAA-2351-48A6-88FD-07584E42E7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2/6/2020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C929-A7F2-45D4-9E3F-4A7602FF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36C4-39F6-47B6-8649-58DCB3A4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0EB9A-0CF4-4934-98F6-1629921C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DFDD-9BC2-4E8E-8CBA-176BAC6D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BF03C4-170A-4B05-93E9-C00D533C4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9680"/>
              </p:ext>
            </p:extLst>
          </p:nvPr>
        </p:nvGraphicFramePr>
        <p:xfrm>
          <a:off x="228599" y="880945"/>
          <a:ext cx="3573378" cy="92636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179096">
                  <a:extLst>
                    <a:ext uri="{9D8B030D-6E8A-4147-A177-3AD203B41FA5}">
                      <a16:colId xmlns:a16="http://schemas.microsoft.com/office/drawing/2014/main" val="3595593563"/>
                    </a:ext>
                  </a:extLst>
                </a:gridCol>
                <a:gridCol w="1239252">
                  <a:extLst>
                    <a:ext uri="{9D8B030D-6E8A-4147-A177-3AD203B41FA5}">
                      <a16:colId xmlns:a16="http://schemas.microsoft.com/office/drawing/2014/main" val="351736068"/>
                    </a:ext>
                  </a:extLst>
                </a:gridCol>
                <a:gridCol w="1155030">
                  <a:extLst>
                    <a:ext uri="{9D8B030D-6E8A-4147-A177-3AD203B41FA5}">
                      <a16:colId xmlns:a16="http://schemas.microsoft.com/office/drawing/2014/main" val="731932027"/>
                    </a:ext>
                  </a:extLst>
                </a:gridCol>
              </a:tblGrid>
              <a:tr h="2502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Financials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12/31/2019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1/31/2020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534525"/>
                  </a:ext>
                </a:extLst>
              </a:tr>
              <a:tr h="140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Budget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</a:rPr>
                        <a:t>5,600,000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86687"/>
                  </a:ext>
                </a:extLst>
              </a:tr>
              <a:tr h="218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Obligated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2,452,508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2,663,082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8622536"/>
                  </a:ext>
                </a:extLst>
              </a:tr>
              <a:tr h="2189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Remaining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3,147,492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2,936,918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435042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131984F-59D4-40BD-87FA-595C86028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742114"/>
              </p:ext>
            </p:extLst>
          </p:nvPr>
        </p:nvGraphicFramePr>
        <p:xfrm>
          <a:off x="228601" y="1921063"/>
          <a:ext cx="8362949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6979">
                  <a:extLst>
                    <a:ext uri="{9D8B030D-6E8A-4147-A177-3AD203B41FA5}">
                      <a16:colId xmlns:a16="http://schemas.microsoft.com/office/drawing/2014/main" val="3731745967"/>
                    </a:ext>
                  </a:extLst>
                </a:gridCol>
                <a:gridCol w="683345">
                  <a:extLst>
                    <a:ext uri="{9D8B030D-6E8A-4147-A177-3AD203B41FA5}">
                      <a16:colId xmlns:a16="http://schemas.microsoft.com/office/drawing/2014/main" val="1461362490"/>
                    </a:ext>
                  </a:extLst>
                </a:gridCol>
                <a:gridCol w="623050">
                  <a:extLst>
                    <a:ext uri="{9D8B030D-6E8A-4147-A177-3AD203B41FA5}">
                      <a16:colId xmlns:a16="http://schemas.microsoft.com/office/drawing/2014/main" val="1734899734"/>
                    </a:ext>
                  </a:extLst>
                </a:gridCol>
                <a:gridCol w="753689">
                  <a:extLst>
                    <a:ext uri="{9D8B030D-6E8A-4147-A177-3AD203B41FA5}">
                      <a16:colId xmlns:a16="http://schemas.microsoft.com/office/drawing/2014/main" val="1953189882"/>
                    </a:ext>
                  </a:extLst>
                </a:gridCol>
                <a:gridCol w="3755886">
                  <a:extLst>
                    <a:ext uri="{9D8B030D-6E8A-4147-A177-3AD203B41FA5}">
                      <a16:colId xmlns:a16="http://schemas.microsoft.com/office/drawing/2014/main" val="3510024066"/>
                    </a:ext>
                  </a:extLst>
                </a:gridCol>
              </a:tblGrid>
              <a:tr h="267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Tasks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Status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E5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066915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MARS/FEA simulations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Added DS systems (decay pipe, absorber)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377108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Pre-target Be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Final welding / leak check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42393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 MW Target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Closed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688473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 MW Horn 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final machining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838079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+mn-lt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Weld SS-steel pipe transition, design coffin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754809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Target / horn 1 module drives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Fabrication and mock-up test, </a:t>
                      </a:r>
                      <a:r>
                        <a:rPr lang="en-US" sz="1400" u="none" strike="noStrike" dirty="0">
                          <a:effectLst/>
                          <a:highlight>
                            <a:srgbClr val="FFFFC9"/>
                          </a:highlight>
                          <a:latin typeface="+mn-lt"/>
                        </a:rPr>
                        <a:t>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C9"/>
                        </a:highlight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151533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RAW skids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Added Absorber Hall systems</a:t>
                      </a:r>
                    </a:p>
                  </a:txBody>
                  <a:tcPr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403853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Target hall chiller/air handling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Added Absorber Hall systems</a:t>
                      </a:r>
                    </a:p>
                  </a:txBody>
                  <a:tcPr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81384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Target chase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Closed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10021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Tritium mitigation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Implementation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090538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Decay pipe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Drawings generation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25372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Hadron monitor &amp; absorber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Collaboration with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U of Texas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89934"/>
                  </a:ext>
                </a:extLst>
              </a:tr>
              <a:tr h="26767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Target autopsy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New task</a:t>
                      </a:r>
                    </a:p>
                  </a:txBody>
                  <a:tcPr>
                    <a:solidFill>
                      <a:srgbClr val="F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4744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3ED6A0-DCBE-4323-982D-743426798080}"/>
              </a:ext>
            </a:extLst>
          </p:cNvPr>
          <p:cNvSpPr txBox="1"/>
          <p:nvPr/>
        </p:nvSpPr>
        <p:spPr>
          <a:xfrm>
            <a:off x="4143513" y="901563"/>
            <a:ext cx="4448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Project kickoff</a:t>
            </a: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: Jan. 2019</a:t>
            </a:r>
          </a:p>
          <a:p>
            <a:r>
              <a:rPr lang="en-US" altLang="en-US" sz="1400" b="1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Mid-term milestone</a:t>
            </a: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: End of 2019 summer shutdown</a:t>
            </a:r>
          </a:p>
          <a:p>
            <a:r>
              <a:rPr lang="en-US" altLang="en-US" sz="1400" b="1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Resources</a:t>
            </a: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: AD/TSD, AD/MSD, PPD, FESS, TD</a:t>
            </a:r>
          </a:p>
          <a:p>
            <a:r>
              <a:rPr lang="en-US" altLang="en-US" sz="1400" b="1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Contingency spend down</a:t>
            </a: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: Added 6 new activities</a:t>
            </a:r>
          </a:p>
        </p:txBody>
      </p:sp>
    </p:spTree>
    <p:extLst>
      <p:ext uri="{BB962C8B-B14F-4D97-AF65-F5344CB8AC3E}">
        <p14:creationId xmlns:p14="http://schemas.microsoft.com/office/powerpoint/2010/main" val="3660457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D5D5F6-4ED5-40C1-87E7-C3F4A826CD2C}"/>
              </a:ext>
            </a:extLst>
          </p:cNvPr>
          <p:cNvSpPr txBox="1"/>
          <p:nvPr/>
        </p:nvSpPr>
        <p:spPr>
          <a:xfrm>
            <a:off x="2509104" y="943629"/>
            <a:ext cx="3149219" cy="1323439"/>
          </a:xfrm>
          <a:prstGeom prst="rect">
            <a:avLst/>
          </a:prstGeom>
          <a:solidFill>
            <a:srgbClr val="EFF5FB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NuMI</a:t>
            </a:r>
            <a:r>
              <a:rPr lang="en-US" sz="1200" b="1" dirty="0"/>
              <a:t> Target Systems AIP (2020)</a:t>
            </a:r>
          </a:p>
          <a:p>
            <a:pPr algn="ctr"/>
            <a:endParaRPr lang="en-US" sz="800" b="1" dirty="0"/>
          </a:p>
          <a:p>
            <a:r>
              <a:rPr lang="en-US" sz="1200" dirty="0"/>
              <a:t>Bob Zwaska,	        </a:t>
            </a:r>
            <a:r>
              <a:rPr lang="en-US" sz="1200" b="1" dirty="0"/>
              <a:t>Project Director</a:t>
            </a:r>
          </a:p>
          <a:p>
            <a:r>
              <a:rPr lang="en-US" sz="1200" dirty="0"/>
              <a:t>Yun He, 	        </a:t>
            </a:r>
            <a:r>
              <a:rPr lang="en-US" sz="1200" b="1" dirty="0"/>
              <a:t>Project Manager</a:t>
            </a:r>
          </a:p>
          <a:p>
            <a:r>
              <a:rPr lang="en-US" sz="1200" dirty="0"/>
              <a:t>Marty Murphy,        </a:t>
            </a:r>
            <a:r>
              <a:rPr lang="en-US" sz="1200" b="1" dirty="0"/>
              <a:t>Deputy PM for Shutdowns</a:t>
            </a:r>
          </a:p>
          <a:p>
            <a:r>
              <a:rPr lang="en-US" sz="1200" dirty="0"/>
              <a:t>Alyssa Payleitner,    </a:t>
            </a:r>
            <a:r>
              <a:rPr lang="en-US" sz="1200" b="1" dirty="0"/>
              <a:t>Project Controls</a:t>
            </a:r>
          </a:p>
          <a:p>
            <a:r>
              <a:rPr lang="en-US" sz="1200" dirty="0"/>
              <a:t>Katsuya Yonehara</a:t>
            </a:r>
            <a:r>
              <a:rPr lang="en-US" sz="1200" b="1" dirty="0"/>
              <a:t>,  Project Scientist</a:t>
            </a:r>
            <a:endParaRPr lang="en-US" sz="1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4C250-9148-49EA-BA7F-94B4A1F7C3DC}"/>
              </a:ext>
            </a:extLst>
          </p:cNvPr>
          <p:cNvCxnSpPr>
            <a:cxnSpLocks/>
          </p:cNvCxnSpPr>
          <p:nvPr/>
        </p:nvCxnSpPr>
        <p:spPr>
          <a:xfrm>
            <a:off x="4097826" y="2267068"/>
            <a:ext cx="0" cy="1609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5057B1A-270D-49CA-8373-36A1A83FE015}"/>
              </a:ext>
            </a:extLst>
          </p:cNvPr>
          <p:cNvSpPr txBox="1"/>
          <p:nvPr/>
        </p:nvSpPr>
        <p:spPr>
          <a:xfrm>
            <a:off x="2333845" y="2625318"/>
            <a:ext cx="1240762" cy="600164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A1901.03.01</a:t>
            </a:r>
          </a:p>
          <a:p>
            <a:pPr algn="ctr"/>
            <a:r>
              <a:rPr lang="en-US" sz="1100" dirty="0"/>
              <a:t>Horn 1 &amp; </a:t>
            </a:r>
            <a:r>
              <a:rPr lang="en-US" sz="1100" dirty="0" err="1"/>
              <a:t>Stripline</a:t>
            </a:r>
            <a:endParaRPr lang="en-US" sz="1100" dirty="0"/>
          </a:p>
          <a:p>
            <a:pPr algn="ctr"/>
            <a:r>
              <a:rPr lang="en-US" sz="1100" b="1" dirty="0"/>
              <a:t>Kris Anderson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6ABDCE-AD84-461A-B88E-662C83CA438C}"/>
              </a:ext>
            </a:extLst>
          </p:cNvPr>
          <p:cNvSpPr txBox="1"/>
          <p:nvPr/>
        </p:nvSpPr>
        <p:spPr>
          <a:xfrm>
            <a:off x="2350954" y="3474452"/>
            <a:ext cx="1331385" cy="599972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A1901.03.02</a:t>
            </a:r>
          </a:p>
          <a:p>
            <a:pPr algn="ctr"/>
            <a:r>
              <a:rPr lang="en-US" sz="1100" dirty="0"/>
              <a:t>Air Diverter T-Block</a:t>
            </a:r>
          </a:p>
          <a:p>
            <a:pPr algn="ctr"/>
            <a:r>
              <a:rPr lang="en-US" sz="1100" b="1" dirty="0"/>
              <a:t>George Lolov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361346-A4C1-4022-9F84-4EC75BFB8AC4}"/>
              </a:ext>
            </a:extLst>
          </p:cNvPr>
          <p:cNvSpPr txBox="1"/>
          <p:nvPr/>
        </p:nvSpPr>
        <p:spPr>
          <a:xfrm>
            <a:off x="2308540" y="4376010"/>
            <a:ext cx="1291372" cy="599876"/>
          </a:xfrm>
          <a:prstGeom prst="rect">
            <a:avLst/>
          </a:prstGeom>
          <a:solidFill>
            <a:srgbClr val="FFFFC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A1901.03.03</a:t>
            </a:r>
          </a:p>
          <a:p>
            <a:pPr algn="ctr"/>
            <a:r>
              <a:rPr lang="en-US" sz="1100" dirty="0"/>
              <a:t>Modules</a:t>
            </a:r>
          </a:p>
          <a:p>
            <a:pPr algn="ctr"/>
            <a:r>
              <a:rPr lang="en-US" sz="1100" b="1" dirty="0"/>
              <a:t>Vladimir Sidorov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4764A6-C31A-43A9-B282-E58AD495259A}"/>
              </a:ext>
            </a:extLst>
          </p:cNvPr>
          <p:cNvSpPr txBox="1"/>
          <p:nvPr/>
        </p:nvSpPr>
        <p:spPr>
          <a:xfrm>
            <a:off x="3997723" y="2625318"/>
            <a:ext cx="1465946" cy="599359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A1901.04.01</a:t>
            </a:r>
          </a:p>
          <a:p>
            <a:pPr algn="ctr"/>
            <a:r>
              <a:rPr lang="en-US" sz="1100" dirty="0"/>
              <a:t>RAW System</a:t>
            </a:r>
          </a:p>
          <a:p>
            <a:pPr algn="ctr"/>
            <a:r>
              <a:rPr lang="en-US" sz="1100" b="1" dirty="0"/>
              <a:t>Abhishek Deshpande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78BB49-7882-4F26-B2FF-8CD3BD640EB0}"/>
              </a:ext>
            </a:extLst>
          </p:cNvPr>
          <p:cNvSpPr txBox="1"/>
          <p:nvPr/>
        </p:nvSpPr>
        <p:spPr>
          <a:xfrm>
            <a:off x="3967164" y="3474259"/>
            <a:ext cx="1376362" cy="600164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A1901.04.02</a:t>
            </a:r>
          </a:p>
          <a:p>
            <a:pPr algn="ctr"/>
            <a:r>
              <a:rPr lang="en-US" sz="1100" dirty="0"/>
              <a:t>Target Chase Cooling</a:t>
            </a:r>
          </a:p>
          <a:p>
            <a:pPr algn="ctr"/>
            <a:r>
              <a:rPr lang="en-US" sz="1100" b="1" dirty="0"/>
              <a:t>Lee Hammond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703A66-4B03-40EE-A805-3F3E4A1249F2}"/>
              </a:ext>
            </a:extLst>
          </p:cNvPr>
          <p:cNvSpPr txBox="1"/>
          <p:nvPr/>
        </p:nvSpPr>
        <p:spPr>
          <a:xfrm>
            <a:off x="5658323" y="2610936"/>
            <a:ext cx="1375981" cy="613742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A1901.05.01</a:t>
            </a:r>
          </a:p>
          <a:p>
            <a:pPr algn="ctr"/>
            <a:r>
              <a:rPr lang="en-US" sz="1100" dirty="0"/>
              <a:t>Decay Pipe Window</a:t>
            </a:r>
          </a:p>
          <a:p>
            <a:pPr algn="ctr"/>
            <a:r>
              <a:rPr lang="en-US" sz="1100" b="1" dirty="0"/>
              <a:t>Mike Campbell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E224B-49D2-4540-B68E-B79721781DFE}"/>
              </a:ext>
            </a:extLst>
          </p:cNvPr>
          <p:cNvSpPr txBox="1"/>
          <p:nvPr/>
        </p:nvSpPr>
        <p:spPr>
          <a:xfrm>
            <a:off x="5868275" y="1312763"/>
            <a:ext cx="1372949" cy="464012"/>
          </a:xfrm>
          <a:prstGeom prst="rect">
            <a:avLst/>
          </a:prstGeom>
          <a:solidFill>
            <a:srgbClr val="EFF5FB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Technical Advisor</a:t>
            </a:r>
          </a:p>
          <a:p>
            <a:pPr algn="ctr"/>
            <a:r>
              <a:rPr lang="en-US" sz="1200" dirty="0"/>
              <a:t>Kris Anderson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0C0975-9A14-49B9-AB4C-46AE10787376}"/>
              </a:ext>
            </a:extLst>
          </p:cNvPr>
          <p:cNvSpPr txBox="1"/>
          <p:nvPr/>
        </p:nvSpPr>
        <p:spPr>
          <a:xfrm>
            <a:off x="7570530" y="3843388"/>
            <a:ext cx="1166302" cy="600164"/>
          </a:xfrm>
          <a:prstGeom prst="rect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A1901.06.02</a:t>
            </a:r>
          </a:p>
          <a:p>
            <a:pPr algn="ctr"/>
            <a:r>
              <a:rPr lang="en-US" sz="1100" dirty="0"/>
              <a:t>MARS Modelling</a:t>
            </a:r>
          </a:p>
          <a:p>
            <a:pPr algn="ctr"/>
            <a:r>
              <a:rPr lang="en-US" sz="1100" b="1" dirty="0"/>
              <a:t>Igor Rakhno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67C76A-2BC5-4768-AB2E-2595498872B2}"/>
              </a:ext>
            </a:extLst>
          </p:cNvPr>
          <p:cNvSpPr txBox="1"/>
          <p:nvPr/>
        </p:nvSpPr>
        <p:spPr>
          <a:xfrm>
            <a:off x="7532445" y="2936850"/>
            <a:ext cx="1238634" cy="600165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A1901.06.01</a:t>
            </a:r>
          </a:p>
          <a:p>
            <a:pPr algn="ctr"/>
            <a:r>
              <a:rPr lang="en-US" sz="1100" dirty="0"/>
              <a:t>Hadron Monitor</a:t>
            </a:r>
          </a:p>
          <a:p>
            <a:pPr algn="ctr"/>
            <a:r>
              <a:rPr lang="en-US" sz="1100" b="1" dirty="0"/>
              <a:t>Katsuya Yonehara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FB22B1-2905-4E0A-93AD-DC547D3A86E7}"/>
              </a:ext>
            </a:extLst>
          </p:cNvPr>
          <p:cNvSpPr txBox="1"/>
          <p:nvPr/>
        </p:nvSpPr>
        <p:spPr>
          <a:xfrm>
            <a:off x="4007452" y="4378819"/>
            <a:ext cx="1474650" cy="60016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A1901.04.03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</a:rPr>
              <a:t>Target Chase Shielding</a:t>
            </a:r>
          </a:p>
          <a:p>
            <a:pPr algn="ctr"/>
            <a:r>
              <a:rPr lang="en-US" sz="1100" b="1" dirty="0">
                <a:solidFill>
                  <a:schemeClr val="accent6"/>
                </a:solidFill>
              </a:rPr>
              <a:t>Joseph Angelo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7682D99-16CD-439F-AD92-A154D3264E27}"/>
              </a:ext>
            </a:extLst>
          </p:cNvPr>
          <p:cNvSpPr txBox="1"/>
          <p:nvPr/>
        </p:nvSpPr>
        <p:spPr>
          <a:xfrm>
            <a:off x="4013600" y="5127296"/>
            <a:ext cx="1250334" cy="620315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A1901.04.04</a:t>
            </a:r>
          </a:p>
          <a:p>
            <a:pPr algn="ctr"/>
            <a:r>
              <a:rPr lang="en-US" sz="1100" dirty="0"/>
              <a:t>Tritium Mitigation</a:t>
            </a:r>
          </a:p>
          <a:p>
            <a:pPr algn="ctr"/>
            <a:r>
              <a:rPr lang="en-US" sz="1100" b="1" dirty="0"/>
              <a:t>Keith Gollwitzer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B1C5B2C-16CF-4C69-A608-2FBC29AF2586}"/>
              </a:ext>
            </a:extLst>
          </p:cNvPr>
          <p:cNvCxnSpPr>
            <a:cxnSpLocks/>
          </p:cNvCxnSpPr>
          <p:nvPr/>
        </p:nvCxnSpPr>
        <p:spPr>
          <a:xfrm>
            <a:off x="3800475" y="2404537"/>
            <a:ext cx="23083" cy="3027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FAD4CF-5098-485A-98AE-F07B9162DF4E}"/>
              </a:ext>
            </a:extLst>
          </p:cNvPr>
          <p:cNvCxnSpPr>
            <a:cxnSpLocks/>
          </p:cNvCxnSpPr>
          <p:nvPr/>
        </p:nvCxnSpPr>
        <p:spPr>
          <a:xfrm flipH="1">
            <a:off x="7032445" y="2873567"/>
            <a:ext cx="3025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875FF32-B0B6-4882-997C-6B5CCAF04941}"/>
              </a:ext>
            </a:extLst>
          </p:cNvPr>
          <p:cNvCxnSpPr>
            <a:cxnSpLocks/>
          </p:cNvCxnSpPr>
          <p:nvPr/>
        </p:nvCxnSpPr>
        <p:spPr>
          <a:xfrm>
            <a:off x="7317393" y="2395615"/>
            <a:ext cx="17588" cy="17674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78F9D66-4B7D-443F-80DC-FD46C64454AF}"/>
              </a:ext>
            </a:extLst>
          </p:cNvPr>
          <p:cNvCxnSpPr>
            <a:cxnSpLocks/>
            <a:stCxn id="27" idx="1"/>
            <a:endCxn id="24" idx="3"/>
          </p:cNvCxnSpPr>
          <p:nvPr/>
        </p:nvCxnSpPr>
        <p:spPr>
          <a:xfrm flipH="1">
            <a:off x="3574607" y="2924998"/>
            <a:ext cx="423116" cy="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DC3B616-7C2C-453C-94D0-CE875787AC92}"/>
              </a:ext>
            </a:extLst>
          </p:cNvPr>
          <p:cNvCxnSpPr>
            <a:cxnSpLocks/>
            <a:stCxn id="28" idx="1"/>
            <a:endCxn id="25" idx="3"/>
          </p:cNvCxnSpPr>
          <p:nvPr/>
        </p:nvCxnSpPr>
        <p:spPr>
          <a:xfrm flipH="1">
            <a:off x="3682339" y="3774341"/>
            <a:ext cx="284825" cy="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CA9EFB1-5B99-4329-ADF3-8A25934F1D65}"/>
              </a:ext>
            </a:extLst>
          </p:cNvPr>
          <p:cNvCxnSpPr>
            <a:cxnSpLocks/>
            <a:stCxn id="56" idx="1"/>
            <a:endCxn id="26" idx="3"/>
          </p:cNvCxnSpPr>
          <p:nvPr/>
        </p:nvCxnSpPr>
        <p:spPr>
          <a:xfrm flipH="1" flipV="1">
            <a:off x="3599912" y="4675948"/>
            <a:ext cx="407540" cy="2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2F0166A-005A-46AD-845E-776C954F5948}"/>
              </a:ext>
            </a:extLst>
          </p:cNvPr>
          <p:cNvCxnSpPr>
            <a:cxnSpLocks/>
            <a:stCxn id="57" idx="1"/>
          </p:cNvCxnSpPr>
          <p:nvPr/>
        </p:nvCxnSpPr>
        <p:spPr>
          <a:xfrm flipH="1" flipV="1">
            <a:off x="3824751" y="5431692"/>
            <a:ext cx="188849" cy="5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71021CE-9629-4097-ACF1-15EE0ED2F2F4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7317393" y="4143470"/>
            <a:ext cx="2531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DCD6C35-B836-4D56-9BF7-3162269A3B97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7334981" y="3236933"/>
            <a:ext cx="1974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DFFAF37-03B3-4891-ACA2-A36E0B1776A4}"/>
              </a:ext>
            </a:extLst>
          </p:cNvPr>
          <p:cNvCxnSpPr>
            <a:cxnSpLocks/>
          </p:cNvCxnSpPr>
          <p:nvPr/>
        </p:nvCxnSpPr>
        <p:spPr>
          <a:xfrm flipH="1">
            <a:off x="5658323" y="1560553"/>
            <a:ext cx="2143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C2B9E5E-375F-4498-98F4-3CC503610C51}"/>
              </a:ext>
            </a:extLst>
          </p:cNvPr>
          <p:cNvSpPr txBox="1"/>
          <p:nvPr/>
        </p:nvSpPr>
        <p:spPr>
          <a:xfrm>
            <a:off x="7748795" y="2182727"/>
            <a:ext cx="1022284" cy="428209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FEA Assistance</a:t>
            </a:r>
          </a:p>
          <a:p>
            <a:pPr algn="ctr"/>
            <a:r>
              <a:rPr lang="en-US" sz="1100" b="1" dirty="0"/>
              <a:t>Zhijing Tang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D40CEF-01A7-47C7-B8F0-F2C73E4DF1C4}"/>
              </a:ext>
            </a:extLst>
          </p:cNvPr>
          <p:cNvSpPr txBox="1"/>
          <p:nvPr/>
        </p:nvSpPr>
        <p:spPr>
          <a:xfrm>
            <a:off x="323050" y="2189093"/>
            <a:ext cx="1595235" cy="430887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Procurement Assistance</a:t>
            </a:r>
          </a:p>
          <a:p>
            <a:pPr algn="ctr"/>
            <a:r>
              <a:rPr lang="en-US" sz="1100" b="1" dirty="0"/>
              <a:t>Greg Bulat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DD5E2A-13E9-4E17-B24D-73F5A684A952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909221" y="2396832"/>
            <a:ext cx="5839574" cy="311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BFAA7B-E60E-462E-9B62-1A027F613ADF}"/>
              </a:ext>
            </a:extLst>
          </p:cNvPr>
          <p:cNvCxnSpPr>
            <a:cxnSpLocks/>
          </p:cNvCxnSpPr>
          <p:nvPr/>
        </p:nvCxnSpPr>
        <p:spPr>
          <a:xfrm>
            <a:off x="2040533" y="2436867"/>
            <a:ext cx="0" cy="25255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97DD6C3-4F7C-4AC0-8664-0BCE159E32EF}"/>
              </a:ext>
            </a:extLst>
          </p:cNvPr>
          <p:cNvSpPr txBox="1"/>
          <p:nvPr/>
        </p:nvSpPr>
        <p:spPr>
          <a:xfrm>
            <a:off x="320156" y="2853622"/>
            <a:ext cx="1298500" cy="600164"/>
          </a:xfrm>
          <a:prstGeom prst="rect">
            <a:avLst/>
          </a:prstGeom>
          <a:solidFill>
            <a:srgbClr val="FDF1E9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A1901.02.01</a:t>
            </a:r>
          </a:p>
          <a:p>
            <a:pPr algn="ctr"/>
            <a:r>
              <a:rPr lang="en-US" sz="1100" dirty="0"/>
              <a:t>Pre-Target Window</a:t>
            </a:r>
          </a:p>
          <a:p>
            <a:pPr algn="ctr"/>
            <a:r>
              <a:rPr lang="en-US" sz="1100" b="1" dirty="0"/>
              <a:t>George Lolov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7554D7-1D5F-48FA-B2EA-CB0180852DC4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1618656" y="3147100"/>
            <a:ext cx="407442" cy="66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3BF73A1-6BAD-4BA7-AC98-A3A766301E4E}"/>
              </a:ext>
            </a:extLst>
          </p:cNvPr>
          <p:cNvSpPr txBox="1"/>
          <p:nvPr/>
        </p:nvSpPr>
        <p:spPr>
          <a:xfrm>
            <a:off x="319119" y="3751452"/>
            <a:ext cx="1356162" cy="60016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A1901.02.02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</a:rPr>
              <a:t>Target Baffle &amp; Core</a:t>
            </a:r>
          </a:p>
          <a:p>
            <a:pPr algn="ctr"/>
            <a:r>
              <a:rPr lang="en-US" sz="1100" b="1" dirty="0">
                <a:solidFill>
                  <a:schemeClr val="accent6"/>
                </a:solidFill>
              </a:rPr>
              <a:t>Kavin Ammigan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E83A65-F0F1-4979-8670-9518E00D6138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1675281" y="4051534"/>
            <a:ext cx="3712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E497DD-D924-4BF9-93CF-BE4DA260F9B2}"/>
              </a:ext>
            </a:extLst>
          </p:cNvPr>
          <p:cNvCxnSpPr>
            <a:cxnSpLocks/>
          </p:cNvCxnSpPr>
          <p:nvPr/>
        </p:nvCxnSpPr>
        <p:spPr>
          <a:xfrm flipH="1">
            <a:off x="1466283" y="4934488"/>
            <a:ext cx="580248" cy="5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2CAD1A6-3CCC-4FB2-A404-C8AE9A2C5B05}"/>
              </a:ext>
            </a:extLst>
          </p:cNvPr>
          <p:cNvSpPr txBox="1"/>
          <p:nvPr/>
        </p:nvSpPr>
        <p:spPr>
          <a:xfrm>
            <a:off x="323620" y="4634406"/>
            <a:ext cx="1142662" cy="6001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A1901.02.03</a:t>
            </a:r>
          </a:p>
          <a:p>
            <a:pPr algn="ctr"/>
            <a:r>
              <a:rPr lang="en-US" sz="1100" dirty="0"/>
              <a:t>Target Autopsy</a:t>
            </a:r>
          </a:p>
          <a:p>
            <a:pPr algn="ctr"/>
            <a:r>
              <a:rPr lang="en-US" sz="1100" b="1" dirty="0"/>
              <a:t>George Lolov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2AA4B3-5D0C-4958-B217-0EB180E1AA8C}"/>
              </a:ext>
            </a:extLst>
          </p:cNvPr>
          <p:cNvSpPr txBox="1"/>
          <p:nvPr/>
        </p:nvSpPr>
        <p:spPr>
          <a:xfrm>
            <a:off x="5578276" y="5200860"/>
            <a:ext cx="680851" cy="23083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3C7C85-8B15-476F-B7B1-613543168465}"/>
              </a:ext>
            </a:extLst>
          </p:cNvPr>
          <p:cNvSpPr txBox="1"/>
          <p:nvPr/>
        </p:nvSpPr>
        <p:spPr>
          <a:xfrm>
            <a:off x="5587629" y="5863310"/>
            <a:ext cx="662148" cy="230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DC61EB-5EF3-43F3-BB31-59A7E9B58FC5}"/>
              </a:ext>
            </a:extLst>
          </p:cNvPr>
          <p:cNvSpPr/>
          <p:nvPr/>
        </p:nvSpPr>
        <p:spPr>
          <a:xfrm>
            <a:off x="6145679" y="5188404"/>
            <a:ext cx="1117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Task closed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EDE3E6F-0F9B-405E-98E9-5B25FE9C6F63}"/>
              </a:ext>
            </a:extLst>
          </p:cNvPr>
          <p:cNvSpPr/>
          <p:nvPr/>
        </p:nvSpPr>
        <p:spPr>
          <a:xfrm>
            <a:off x="6090793" y="5817143"/>
            <a:ext cx="1117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New task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24CBCE-B4AC-4981-8B72-7CE70E7CB4F1}"/>
              </a:ext>
            </a:extLst>
          </p:cNvPr>
          <p:cNvSpPr txBox="1"/>
          <p:nvPr/>
        </p:nvSpPr>
        <p:spPr>
          <a:xfrm>
            <a:off x="5587628" y="5539374"/>
            <a:ext cx="662148" cy="230832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BC83A6-A763-49A6-BC02-DE5000E4D409}"/>
              </a:ext>
            </a:extLst>
          </p:cNvPr>
          <p:cNvSpPr/>
          <p:nvPr/>
        </p:nvSpPr>
        <p:spPr>
          <a:xfrm>
            <a:off x="6037908" y="5531164"/>
            <a:ext cx="27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Added activities (</a:t>
            </a:r>
            <a:r>
              <a:rPr lang="en-US" sz="1200" dirty="0" err="1"/>
              <a:t>NuMI</a:t>
            </a:r>
            <a:r>
              <a:rPr lang="en-US" sz="1200" dirty="0"/>
              <a:t> DS Systems)</a:t>
            </a:r>
          </a:p>
        </p:txBody>
      </p:sp>
      <p:sp>
        <p:nvSpPr>
          <p:cNvPr id="48" name="Title 28">
            <a:extLst>
              <a:ext uri="{FF2B5EF4-FFF2-40B4-BE49-F238E27FC236}">
                <a16:creationId xmlns:a16="http://schemas.microsoft.com/office/drawing/2014/main" id="{F03FA197-B369-4CA7-BC9C-5271FDDB9D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Org Chart 2020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39206-BD7B-4C09-8100-AF353A9B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530A7-E3E6-4647-941F-AB914BBDC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B942D-EC42-45CC-8BF7-1DE73185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22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A48D528-CD7E-4A6E-AD04-65AEA29B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73793"/>
            <a:ext cx="7790456" cy="3088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Activities Completed in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FA325-261F-4AB3-8C9A-7197075D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B42C8-AEC2-4B4C-BA0E-5B89A590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693D-62B0-48EE-B78B-ADC62FF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F6CC84-7EC4-4C39-84FC-A16008980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910991"/>
              </p:ext>
            </p:extLst>
          </p:nvPr>
        </p:nvGraphicFramePr>
        <p:xfrm>
          <a:off x="436880" y="1027797"/>
          <a:ext cx="8267704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37073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2863844">
                  <a:extLst>
                    <a:ext uri="{9D8B030D-6E8A-4147-A177-3AD203B41FA5}">
                      <a16:colId xmlns:a16="http://schemas.microsoft.com/office/drawing/2014/main" val="64430207"/>
                    </a:ext>
                  </a:extLst>
                </a:gridCol>
                <a:gridCol w="2266787">
                  <a:extLst>
                    <a:ext uri="{9D8B030D-6E8A-4147-A177-3AD203B41FA5}">
                      <a16:colId xmlns:a16="http://schemas.microsoft.com/office/drawing/2014/main" val="1502539804"/>
                    </a:ext>
                  </a:extLst>
                </a:gridCol>
              </a:tblGrid>
              <a:tr h="282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2019 summer shutdown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2020 summer shutdown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tasks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22612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MW target 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Horn 1 module drives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MARS simulations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  <a:tr h="226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&amp; Horn 1 RAW upgrade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MW horn 1 installation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4C97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Pre-target window spares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515"/>
                  </a:ext>
                </a:extLst>
              </a:tr>
              <a:tr h="226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chase cooling / air upgrade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Stripline</a:t>
                      </a: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Decay pipe window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79950"/>
                  </a:ext>
                </a:extLst>
              </a:tr>
              <a:tr h="226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Target chase supplemental shielding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Absorber hall systems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Tritium mitigation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32736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F9FC937-96BE-45CD-B6AD-5260F0C4F9B4}"/>
              </a:ext>
            </a:extLst>
          </p:cNvPr>
          <p:cNvSpPr txBox="1"/>
          <p:nvPr/>
        </p:nvSpPr>
        <p:spPr>
          <a:xfrm>
            <a:off x="1223481" y="2558631"/>
            <a:ext cx="192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FF"/>
                </a:solidFill>
              </a:rPr>
              <a:t>NuMI</a:t>
            </a:r>
            <a:r>
              <a:rPr lang="en-US" sz="1600" dirty="0">
                <a:solidFill>
                  <a:srgbClr val="FF00FF"/>
                </a:solidFill>
              </a:rPr>
              <a:t> Target Hall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86768-A31F-4DD7-8FD7-7ACA0ED41223}"/>
              </a:ext>
            </a:extLst>
          </p:cNvPr>
          <p:cNvSpPr txBox="1"/>
          <p:nvPr/>
        </p:nvSpPr>
        <p:spPr>
          <a:xfrm>
            <a:off x="1971498" y="5862565"/>
            <a:ext cx="892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Target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5FA1B8-7F81-427F-87CE-EA6429DF1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56"/>
          <a:stretch/>
        </p:blipFill>
        <p:spPr>
          <a:xfrm>
            <a:off x="7081180" y="2966314"/>
            <a:ext cx="1623405" cy="2306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A160F3-CA3B-420A-B248-9DDBA17E3220}"/>
              </a:ext>
            </a:extLst>
          </p:cNvPr>
          <p:cNvSpPr txBox="1"/>
          <p:nvPr/>
        </p:nvSpPr>
        <p:spPr>
          <a:xfrm>
            <a:off x="7490498" y="4991570"/>
            <a:ext cx="1565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Air handling unit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08FAD0-295B-4198-BD69-834A85C4D851}"/>
              </a:ext>
            </a:extLst>
          </p:cNvPr>
          <p:cNvSpPr/>
          <p:nvPr/>
        </p:nvSpPr>
        <p:spPr>
          <a:xfrm>
            <a:off x="436880" y="1031205"/>
            <a:ext cx="3138424" cy="1489887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893A3-F902-4696-9991-87D64FEC4C35}"/>
              </a:ext>
            </a:extLst>
          </p:cNvPr>
          <p:cNvSpPr/>
          <p:nvPr/>
        </p:nvSpPr>
        <p:spPr>
          <a:xfrm>
            <a:off x="1962985" y="5829876"/>
            <a:ext cx="597711" cy="372362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01DACC-C41E-4CD9-B517-AADF26C3AD22}"/>
              </a:ext>
            </a:extLst>
          </p:cNvPr>
          <p:cNvSpPr/>
          <p:nvPr/>
        </p:nvSpPr>
        <p:spPr>
          <a:xfrm>
            <a:off x="3800127" y="3680537"/>
            <a:ext cx="748804" cy="372362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3F367E-490C-49F7-A2DB-6D12B787861A}"/>
              </a:ext>
            </a:extLst>
          </p:cNvPr>
          <p:cNvSpPr/>
          <p:nvPr/>
        </p:nvSpPr>
        <p:spPr>
          <a:xfrm>
            <a:off x="7429857" y="4933886"/>
            <a:ext cx="1565392" cy="372362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3DC6DB-6B5A-4305-8487-077BEE7BC5A9}"/>
              </a:ext>
            </a:extLst>
          </p:cNvPr>
          <p:cNvSpPr/>
          <p:nvPr/>
        </p:nvSpPr>
        <p:spPr>
          <a:xfrm>
            <a:off x="3067609" y="5223285"/>
            <a:ext cx="167081" cy="627367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105202-E6AE-42A9-BC93-81620B5977A5}"/>
              </a:ext>
            </a:extLst>
          </p:cNvPr>
          <p:cNvSpPr txBox="1"/>
          <p:nvPr/>
        </p:nvSpPr>
        <p:spPr>
          <a:xfrm>
            <a:off x="2933711" y="4683793"/>
            <a:ext cx="2061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Supplemental shielding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6DE3CA-4DC5-46BB-B891-351948E28D7E}"/>
              </a:ext>
            </a:extLst>
          </p:cNvPr>
          <p:cNvCxnSpPr>
            <a:cxnSpLocks/>
          </p:cNvCxnSpPr>
          <p:nvPr/>
        </p:nvCxnSpPr>
        <p:spPr>
          <a:xfrm flipH="1">
            <a:off x="3187849" y="4952178"/>
            <a:ext cx="93682" cy="249202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90F200-7530-4321-B297-924684BA2B48}"/>
              </a:ext>
            </a:extLst>
          </p:cNvPr>
          <p:cNvCxnSpPr>
            <a:cxnSpLocks/>
          </p:cNvCxnSpPr>
          <p:nvPr/>
        </p:nvCxnSpPr>
        <p:spPr>
          <a:xfrm flipH="1">
            <a:off x="7796213" y="5299347"/>
            <a:ext cx="222843" cy="264984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09D50E0B-94D6-4F25-981D-4836EFD12D0C}"/>
              </a:ext>
            </a:extLst>
          </p:cNvPr>
          <p:cNvSpPr/>
          <p:nvPr/>
        </p:nvSpPr>
        <p:spPr>
          <a:xfrm>
            <a:off x="4842467" y="5400836"/>
            <a:ext cx="305620" cy="348701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D308A2-B5F7-450B-AE3E-5AE8CC99E0C6}"/>
              </a:ext>
            </a:extLst>
          </p:cNvPr>
          <p:cNvCxnSpPr>
            <a:cxnSpLocks/>
          </p:cNvCxnSpPr>
          <p:nvPr/>
        </p:nvCxnSpPr>
        <p:spPr>
          <a:xfrm>
            <a:off x="3488828" y="4933886"/>
            <a:ext cx="1353639" cy="48597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89057A6-28E9-4BC2-83E3-5B2857128787}"/>
              </a:ext>
            </a:extLst>
          </p:cNvPr>
          <p:cNvSpPr/>
          <p:nvPr/>
        </p:nvSpPr>
        <p:spPr>
          <a:xfrm>
            <a:off x="6450012" y="1017863"/>
            <a:ext cx="2257109" cy="15032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B5CCB0-CBE4-4347-8BF7-06AF9C5B0947}"/>
              </a:ext>
            </a:extLst>
          </p:cNvPr>
          <p:cNvSpPr txBox="1"/>
          <p:nvPr/>
        </p:nvSpPr>
        <p:spPr>
          <a:xfrm>
            <a:off x="6760745" y="2536219"/>
            <a:ext cx="192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80% completed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FA9A29-E307-438D-90C9-319FAF1334D4}"/>
              </a:ext>
            </a:extLst>
          </p:cNvPr>
          <p:cNvSpPr txBox="1"/>
          <p:nvPr/>
        </p:nvSpPr>
        <p:spPr>
          <a:xfrm>
            <a:off x="3964494" y="2536219"/>
            <a:ext cx="1927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Focus of today’s talk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8356B-0A90-4EB3-AA5C-5A22BFC3F839}"/>
              </a:ext>
            </a:extLst>
          </p:cNvPr>
          <p:cNvSpPr/>
          <p:nvPr/>
        </p:nvSpPr>
        <p:spPr>
          <a:xfrm>
            <a:off x="3639756" y="1024372"/>
            <a:ext cx="2386140" cy="147945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C929-A7F2-45D4-9E3F-4A7602FF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2020 Summer Shutdown (Draft)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36C4-39F6-47B6-8649-58DCB3A4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0EB9A-0CF4-4934-98F6-1629921C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DFDD-9BC2-4E8E-8CBA-176BAC6D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131984F-59D4-40BD-87FA-595C86028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03431"/>
              </p:ext>
            </p:extLst>
          </p:nvPr>
        </p:nvGraphicFramePr>
        <p:xfrm>
          <a:off x="228600" y="1122322"/>
          <a:ext cx="8695875" cy="216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0869">
                  <a:extLst>
                    <a:ext uri="{9D8B030D-6E8A-4147-A177-3AD203B41FA5}">
                      <a16:colId xmlns:a16="http://schemas.microsoft.com/office/drawing/2014/main" val="3731745967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1461362490"/>
                    </a:ext>
                  </a:extLst>
                </a:gridCol>
                <a:gridCol w="443668">
                  <a:extLst>
                    <a:ext uri="{9D8B030D-6E8A-4147-A177-3AD203B41FA5}">
                      <a16:colId xmlns:a16="http://schemas.microsoft.com/office/drawing/2014/main" val="1734899734"/>
                    </a:ext>
                  </a:extLst>
                </a:gridCol>
                <a:gridCol w="532778">
                  <a:extLst>
                    <a:ext uri="{9D8B030D-6E8A-4147-A177-3AD203B41FA5}">
                      <a16:colId xmlns:a16="http://schemas.microsoft.com/office/drawing/2014/main" val="1953189882"/>
                    </a:ext>
                  </a:extLst>
                </a:gridCol>
                <a:gridCol w="354556">
                  <a:extLst>
                    <a:ext uri="{9D8B030D-6E8A-4147-A177-3AD203B41FA5}">
                      <a16:colId xmlns:a16="http://schemas.microsoft.com/office/drawing/2014/main" val="784491622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2728364988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217655924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2035785687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575399713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324904085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607872318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2367834569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3716667686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4250091184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1429545177"/>
                    </a:ext>
                  </a:extLst>
                </a:gridCol>
                <a:gridCol w="443667">
                  <a:extLst>
                    <a:ext uri="{9D8B030D-6E8A-4147-A177-3AD203B41FA5}">
                      <a16:colId xmlns:a16="http://schemas.microsoft.com/office/drawing/2014/main" val="3418519216"/>
                    </a:ext>
                  </a:extLst>
                </a:gridCol>
              </a:tblGrid>
              <a:tr h="301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Tasks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>
                    <a:solidFill>
                      <a:srgbClr val="E5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066915"/>
                  </a:ext>
                </a:extLst>
              </a:tr>
              <a:tr h="30158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effectLst/>
                          <a:latin typeface="+mn-lt"/>
                        </a:rPr>
                        <a:t>Absorber hall RAW/chiller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8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114809"/>
                  </a:ext>
                </a:extLst>
              </a:tr>
              <a:tr h="30158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effectLst/>
                          <a:latin typeface="+mn-lt"/>
                        </a:rPr>
                        <a:t>Horn 1 module drives changeout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4C97"/>
                          </a:solidFill>
                          <a:effectLst/>
                          <a:latin typeface="+mn-lt"/>
                          <a:cs typeface="Helvetica" panose="020B0604020202020204" pitchFamily="34" charset="0"/>
                        </a:rPr>
                        <a:t>TA-03 to C0</a:t>
                      </a: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242866"/>
                  </a:ext>
                </a:extLst>
              </a:tr>
              <a:tr h="301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  <a:latin typeface="+mn-lt"/>
                        </a:rPr>
                        <a:t>1 MW Horn 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838079"/>
                  </a:ext>
                </a:extLst>
              </a:tr>
              <a:tr h="30158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 err="1">
                          <a:effectLst/>
                          <a:latin typeface="+mn-lt"/>
                        </a:rPr>
                        <a:t>Stripline</a:t>
                      </a:r>
                      <a:r>
                        <a:rPr lang="en-US" sz="1400" b="0" u="none" strike="noStrike" dirty="0">
                          <a:effectLst/>
                          <a:latin typeface="+mn-lt"/>
                        </a:rPr>
                        <a:t> air diverter T-block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75480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E25F253-E397-4DE8-86A2-390323E04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0908" y="3417197"/>
            <a:ext cx="3243567" cy="1714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F938C-CB29-4E29-B986-0CF63AA89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4" r="3929" b="2332"/>
          <a:stretch/>
        </p:blipFill>
        <p:spPr>
          <a:xfrm>
            <a:off x="6850619" y="4865080"/>
            <a:ext cx="2073856" cy="1273101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ABE554C-77C5-442B-A149-1E3CEDC28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897" r="2640" b="3759"/>
          <a:stretch/>
        </p:blipFill>
        <p:spPr>
          <a:xfrm>
            <a:off x="3837369" y="3890890"/>
            <a:ext cx="1831507" cy="2247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0F1D4-F220-4FA0-856E-788358EE9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28279"/>
            <a:ext cx="3902124" cy="20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4FAA-ACB8-4776-835C-C0CF5B43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Horn 1 Module Drives Changeout </a:t>
            </a:r>
            <a:r>
              <a:rPr lang="en-US" sz="1800" b="0" dirty="0"/>
              <a:t>(Vladimir Sidorov)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563B-B728-479B-A27E-5ECFD015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66F69C-A9C9-4AD4-A5A0-F8C2983A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BDB562-1192-454E-9762-DE6C4FB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/>
              <a:t>2/6/2020</a:t>
            </a:r>
            <a:endParaRPr lang="en-US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C33F2D-D912-433D-A54B-10A786172380}"/>
              </a:ext>
            </a:extLst>
          </p:cNvPr>
          <p:cNvSpPr txBox="1"/>
          <p:nvPr/>
        </p:nvSpPr>
        <p:spPr>
          <a:xfrm>
            <a:off x="148319" y="823316"/>
            <a:ext cx="52100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Fabrication: 70%</a:t>
            </a:r>
          </a:p>
          <a:p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Remaining: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Shafts, upper/lower blocks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Casks for spent components, Feb - May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Platform for mock-up training, Feb - March</a:t>
            </a:r>
          </a:p>
          <a:p>
            <a:endParaRPr lang="en-US" altLang="en-US" sz="1400" dirty="0">
              <a:solidFill>
                <a:srgbClr val="004C97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4C97"/>
                </a:solidFill>
                <a:latin typeface="+mn-lt"/>
              </a:rPr>
              <a:t>Next: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4C97"/>
                </a:solidFill>
                <a:latin typeface="+mn-lt"/>
              </a:rPr>
              <a:t>Transverse drive pre-assembly, March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4C97"/>
                </a:solidFill>
                <a:latin typeface="+mn-lt"/>
              </a:rPr>
              <a:t>Lower transverse drive remote handling training, April – May</a:t>
            </a:r>
          </a:p>
          <a:p>
            <a:r>
              <a:rPr lang="en-US" sz="1400" dirty="0">
                <a:solidFill>
                  <a:srgbClr val="004C97"/>
                </a:solidFill>
                <a:latin typeface="+mn-lt"/>
              </a:rPr>
              <a:t>      </a:t>
            </a:r>
            <a:r>
              <a:rPr lang="en-US" sz="1400" dirty="0">
                <a:solidFill>
                  <a:srgbClr val="FF00FF"/>
                </a:solidFill>
                <a:latin typeface="+mn-lt"/>
              </a:rPr>
              <a:t>challenging</a:t>
            </a:r>
            <a:r>
              <a:rPr lang="en-US" sz="1400" dirty="0">
                <a:solidFill>
                  <a:srgbClr val="004C97"/>
                </a:solidFill>
                <a:latin typeface="+mn-lt"/>
              </a:rPr>
              <a:t>: radiation environment, old parts corroded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0EF16-EF20-428F-93DF-080B8DFA1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2" t="33735" r="21168" b="11228"/>
          <a:stretch/>
        </p:blipFill>
        <p:spPr>
          <a:xfrm>
            <a:off x="5884183" y="981948"/>
            <a:ext cx="3111497" cy="1788684"/>
          </a:xfrm>
          <a:prstGeom prst="rect">
            <a:avLst/>
          </a:prstGeom>
        </p:spPr>
      </p:pic>
      <p:pic>
        <p:nvPicPr>
          <p:cNvPr id="17" name="Picture 16" descr="A picture containing building, fence, bench, chair&#10;&#10;Description automatically generated">
            <a:extLst>
              <a:ext uri="{FF2B5EF4-FFF2-40B4-BE49-F238E27FC236}">
                <a16:creationId xmlns:a16="http://schemas.microsoft.com/office/drawing/2014/main" id="{A657EAF0-D4B0-44D2-8DF7-858554B3E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563" r="12500"/>
          <a:stretch/>
        </p:blipFill>
        <p:spPr>
          <a:xfrm>
            <a:off x="283882" y="4249622"/>
            <a:ext cx="2857595" cy="1981112"/>
          </a:xfrm>
          <a:prstGeom prst="rect">
            <a:avLst/>
          </a:prstGeom>
        </p:spPr>
      </p:pic>
      <p:pic>
        <p:nvPicPr>
          <p:cNvPr id="18" name="Picture 17" descr="A picture containing bed, blue&#10;&#10;Description automatically generated">
            <a:extLst>
              <a:ext uri="{FF2B5EF4-FFF2-40B4-BE49-F238E27FC236}">
                <a16:creationId xmlns:a16="http://schemas.microsoft.com/office/drawing/2014/main" id="{FFF78407-3594-412B-A9B7-4B6998FF8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19274"/>
          <a:stretch/>
        </p:blipFill>
        <p:spPr>
          <a:xfrm>
            <a:off x="1757285" y="3445634"/>
            <a:ext cx="1384191" cy="1398086"/>
          </a:xfrm>
          <a:prstGeom prst="rect">
            <a:avLst/>
          </a:prstGeom>
        </p:spPr>
      </p:pic>
      <p:pic>
        <p:nvPicPr>
          <p:cNvPr id="20" name="Picture 19" descr="A picture containing indoor, kitchen, cabinet, window&#10;&#10;Description automatically generated">
            <a:extLst>
              <a:ext uri="{FF2B5EF4-FFF2-40B4-BE49-F238E27FC236}">
                <a16:creationId xmlns:a16="http://schemas.microsoft.com/office/drawing/2014/main" id="{2CFDFB57-D9CA-4C3D-85D7-1EE0C096A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794" y="3788318"/>
            <a:ext cx="2741464" cy="2056098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5071A1F6-81C6-47E4-A23B-9B99607C96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r="24516" b="13693"/>
          <a:stretch/>
        </p:blipFill>
        <p:spPr>
          <a:xfrm>
            <a:off x="5573044" y="3326718"/>
            <a:ext cx="1753937" cy="15090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78232E-DE00-4935-8C83-04EC61950335}"/>
              </a:ext>
            </a:extLst>
          </p:cNvPr>
          <p:cNvSpPr txBox="1"/>
          <p:nvPr/>
        </p:nvSpPr>
        <p:spPr>
          <a:xfrm>
            <a:off x="5657718" y="2770632"/>
            <a:ext cx="333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solidFill>
                  <a:srgbClr val="004C97"/>
                </a:solidFill>
                <a:latin typeface="+mn-lt"/>
                <a:cs typeface="Times New Roman" panose="02020603050405020304" pitchFamily="18" charset="0"/>
              </a:rPr>
              <a:t>Spent components storage/transportation/disposal</a:t>
            </a:r>
            <a:endParaRPr lang="en-US" sz="1400" dirty="0">
              <a:solidFill>
                <a:srgbClr val="004C97"/>
              </a:solidFill>
              <a:latin typeface="+mn-lt"/>
            </a:endParaRPr>
          </a:p>
        </p:txBody>
      </p:sp>
      <p:pic>
        <p:nvPicPr>
          <p:cNvPr id="26" name="Picture 25" descr="A picture containing table&#10;&#10;Description automatically generated">
            <a:extLst>
              <a:ext uri="{FF2B5EF4-FFF2-40B4-BE49-F238E27FC236}">
                <a16:creationId xmlns:a16="http://schemas.microsoft.com/office/drawing/2014/main" id="{FE25CBE0-1C15-47D5-ABF3-9773F60465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1" r="36290"/>
          <a:stretch/>
        </p:blipFill>
        <p:spPr>
          <a:xfrm>
            <a:off x="7702450" y="3378722"/>
            <a:ext cx="1212950" cy="2660876"/>
          </a:xfrm>
          <a:prstGeom prst="rect">
            <a:avLst/>
          </a:prstGeom>
        </p:spPr>
      </p:pic>
      <p:pic>
        <p:nvPicPr>
          <p:cNvPr id="27" name="Picture 26" descr="A close up of a box&#10;&#10;Description automatically generated">
            <a:extLst>
              <a:ext uri="{FF2B5EF4-FFF2-40B4-BE49-F238E27FC236}">
                <a16:creationId xmlns:a16="http://schemas.microsoft.com/office/drawing/2014/main" id="{B05B85A6-3D26-4F33-BDD1-7849DDA623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r="22823"/>
          <a:stretch/>
        </p:blipFill>
        <p:spPr>
          <a:xfrm>
            <a:off x="5855317" y="4835753"/>
            <a:ext cx="1299026" cy="1426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B4833E-3227-40EE-8473-6ADAE06CF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319" y="3139007"/>
            <a:ext cx="1198530" cy="10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7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240E-BDA7-4391-9534-FEE5D841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Hall Colling System </a:t>
            </a:r>
            <a:r>
              <a:rPr lang="en-US" sz="1800" b="0" dirty="0"/>
              <a:t>(Abhishek Deshpande, Lee Hammond)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C9467-892A-499B-A9E7-9A299B4B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D0DC-CDB8-46BB-8933-510CAD37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22080-5342-4E12-BD6F-898B03AA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5F56F-22B7-4A0C-9AAD-D515EEDE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92771"/>
            <a:ext cx="5199501" cy="3333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6766B9-FD9F-4671-BC68-F7A09B471D01}"/>
              </a:ext>
            </a:extLst>
          </p:cNvPr>
          <p:cNvSpPr/>
          <p:nvPr/>
        </p:nvSpPr>
        <p:spPr>
          <a:xfrm>
            <a:off x="228600" y="876535"/>
            <a:ext cx="8686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+mn-lt"/>
              </a:rPr>
              <a:t>1). Add a redundant heat exchanger in the Absorber intermediate skid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4C97"/>
                </a:solidFill>
                <a:latin typeface="+mn-lt"/>
              </a:rPr>
              <a:t>the current HX is old and is in a location hard to perform the changeout work in the event it fails</a:t>
            </a:r>
            <a:endParaRPr lang="en-US" sz="1600" dirty="0">
              <a:solidFill>
                <a:srgbClr val="004C97"/>
              </a:solidFill>
              <a:latin typeface="+mn-lt"/>
            </a:endParaRPr>
          </a:p>
          <a:p>
            <a:r>
              <a:rPr lang="en-US" sz="1600" dirty="0">
                <a:solidFill>
                  <a:srgbClr val="004C97"/>
                </a:solidFill>
                <a:latin typeface="+mn-lt"/>
              </a:rPr>
              <a:t>2). Replace the Decay pipe chiller with a heat exchanger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+mn-lt"/>
              </a:rPr>
              <a:t>this chiller has never been turned on for beam operations</a:t>
            </a:r>
            <a:endParaRPr lang="en-US" sz="1400" dirty="0">
              <a:solidFill>
                <a:srgbClr val="004C97"/>
              </a:solidFill>
              <a:latin typeface="+mn-lt"/>
            </a:endParaRPr>
          </a:p>
          <a:p>
            <a:r>
              <a:rPr lang="en-US" sz="1600" dirty="0">
                <a:solidFill>
                  <a:srgbClr val="004C97"/>
                </a:solidFill>
                <a:latin typeface="+mn-lt"/>
              </a:rPr>
              <a:t>3). Piping work in the MINOS cooling system Absorber access tunnel-east end</a:t>
            </a:r>
          </a:p>
          <a:p>
            <a:r>
              <a:rPr lang="en-US" sz="1600" i="0" u="none" strike="noStrike" dirty="0">
                <a:solidFill>
                  <a:srgbClr val="004C97"/>
                </a:solidFill>
                <a:effectLst/>
                <a:latin typeface="+mn-lt"/>
              </a:rPr>
              <a:t>4). MINOS surface chiller upgrade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4C97"/>
                </a:solidFill>
                <a:latin typeface="+mn-lt"/>
              </a:rPr>
              <a:t>for a dry cooler to provide free cooling to the MINOS CHW loop during winter</a:t>
            </a:r>
            <a:endParaRPr lang="en-US" sz="1400" i="0" u="none" strike="noStrike" dirty="0">
              <a:solidFill>
                <a:srgbClr val="004C97"/>
              </a:solidFill>
              <a:effectLst/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E89E36-758A-44BC-8717-BDE0B405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62" y="2661639"/>
            <a:ext cx="2980126" cy="1659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2D38E6-DBE5-44AA-8DE9-FACF8FE03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944" y="4518233"/>
            <a:ext cx="2949962" cy="16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8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C3F6-3BD9-4818-B1C5-41416DD4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Autopsy </a:t>
            </a:r>
            <a:r>
              <a:rPr lang="en-US" sz="1800" b="0" dirty="0"/>
              <a:t>(George Lolov)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4A6E3-EFC3-42C8-9B87-29DAF7CB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2/6/2020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FFCAE-0D18-4423-911B-B48605B5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Yun He | Proton PMG / AEM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53AA0-F03F-49F4-A4CA-6354F3B9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3F078-A6D0-47FE-A324-7B31EFAB4EEA}"/>
              </a:ext>
            </a:extLst>
          </p:cNvPr>
          <p:cNvSpPr/>
          <p:nvPr/>
        </p:nvSpPr>
        <p:spPr>
          <a:xfrm>
            <a:off x="164592" y="885273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+mn-lt"/>
              </a:rPr>
              <a:t>Target autopsies of spent targets </a:t>
            </a:r>
            <a:r>
              <a:rPr lang="en-US" sz="1600" b="1" dirty="0">
                <a:solidFill>
                  <a:srgbClr val="004C97"/>
                </a:solidFill>
                <a:latin typeface="+mn-lt"/>
              </a:rPr>
              <a:t>TA-01</a:t>
            </a:r>
            <a:r>
              <a:rPr lang="en-US" sz="1600" dirty="0">
                <a:solidFill>
                  <a:srgbClr val="004C97"/>
                </a:solidFill>
                <a:latin typeface="+mn-lt"/>
              </a:rPr>
              <a:t> and </a:t>
            </a:r>
            <a:r>
              <a:rPr lang="en-US" sz="1600" b="1" dirty="0">
                <a:solidFill>
                  <a:srgbClr val="004C97"/>
                </a:solidFill>
                <a:latin typeface="+mn-lt"/>
              </a:rPr>
              <a:t>TA-02</a:t>
            </a:r>
            <a:r>
              <a:rPr lang="en-US" sz="1600" dirty="0">
                <a:solidFill>
                  <a:srgbClr val="004C97"/>
                </a:solidFill>
                <a:latin typeface="+mn-lt"/>
              </a:rPr>
              <a:t> in C0 Remote Handling Facility: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Visual inspection to provide information regarding target fins condition, beam operation alignment, and beams simulations;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+mn-lt"/>
              </a:rPr>
              <a:t>Extract Graphite / Beryllium fins to understand irradiation effects in Be vs. Graphite.</a:t>
            </a:r>
            <a:endParaRPr lang="en-US" sz="1600" i="0" u="none" strike="noStrike" dirty="0">
              <a:solidFill>
                <a:srgbClr val="004C97"/>
              </a:solidFill>
              <a:effectLst/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BBE57-F5FB-4FD3-8C4B-9D1673CE9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" y="2296918"/>
            <a:ext cx="4315968" cy="2425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CD88B9-A7C4-4CFB-9C2E-9E3673E090FE}"/>
              </a:ext>
            </a:extLst>
          </p:cNvPr>
          <p:cNvSpPr txBox="1"/>
          <p:nvPr/>
        </p:nvSpPr>
        <p:spPr>
          <a:xfrm>
            <a:off x="594360" y="1968113"/>
            <a:ext cx="3480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TA-01 with DS flange removed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ACCDF-D1FB-442F-9A87-993507C96357}"/>
              </a:ext>
            </a:extLst>
          </p:cNvPr>
          <p:cNvSpPr txBox="1"/>
          <p:nvPr/>
        </p:nvSpPr>
        <p:spPr>
          <a:xfrm>
            <a:off x="497657" y="3578496"/>
            <a:ext cx="100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Beam spot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7634B-A789-4E2B-B05E-3A1CF8DF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32" y="2306667"/>
            <a:ext cx="4315968" cy="1397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3D3050-2F5E-4D11-A965-B91F6870AAC1}"/>
              </a:ext>
            </a:extLst>
          </p:cNvPr>
          <p:cNvSpPr txBox="1"/>
          <p:nvPr/>
        </p:nvSpPr>
        <p:spPr>
          <a:xfrm>
            <a:off x="4782312" y="1981681"/>
            <a:ext cx="3595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TA-02 target fins prior to installation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DF7CB0-983B-48FD-BAEC-E615D95D4325}"/>
              </a:ext>
            </a:extLst>
          </p:cNvPr>
          <p:cNvCxnSpPr>
            <a:cxnSpLocks/>
          </p:cNvCxnSpPr>
          <p:nvPr/>
        </p:nvCxnSpPr>
        <p:spPr>
          <a:xfrm flipV="1">
            <a:off x="1430362" y="3298931"/>
            <a:ext cx="981478" cy="348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2544F7-BDDC-4A0B-8526-256634F5EE58}"/>
              </a:ext>
            </a:extLst>
          </p:cNvPr>
          <p:cNvCxnSpPr>
            <a:cxnSpLocks/>
          </p:cNvCxnSpPr>
          <p:nvPr/>
        </p:nvCxnSpPr>
        <p:spPr>
          <a:xfrm flipH="1" flipV="1">
            <a:off x="5090160" y="2659169"/>
            <a:ext cx="506351" cy="726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9FB4EF-40F7-4A2F-9BED-1D0A6D86D80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878271" y="2767840"/>
            <a:ext cx="222975" cy="563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30329CB-B8AF-41E5-BACB-FE26D6E751A9}"/>
              </a:ext>
            </a:extLst>
          </p:cNvPr>
          <p:cNvCxnSpPr>
            <a:cxnSpLocks/>
          </p:cNvCxnSpPr>
          <p:nvPr/>
        </p:nvCxnSpPr>
        <p:spPr>
          <a:xfrm flipV="1">
            <a:off x="6173678" y="3125135"/>
            <a:ext cx="1737206" cy="347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69018B7-D4AD-41A9-800A-EA401DF4FCD3}"/>
              </a:ext>
            </a:extLst>
          </p:cNvPr>
          <p:cNvSpPr txBox="1"/>
          <p:nvPr/>
        </p:nvSpPr>
        <p:spPr>
          <a:xfrm>
            <a:off x="5373536" y="3331080"/>
            <a:ext cx="100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FF"/>
                </a:solidFill>
              </a:rPr>
              <a:t>3 Be fins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36242F-189C-4C77-94FB-4BCF5BBA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432" y="3778685"/>
            <a:ext cx="4281744" cy="2425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3FC821-5814-4FDE-A8B6-9F1C1832A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8" y="4773599"/>
            <a:ext cx="1785991" cy="14873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D66432-790A-493C-8D7A-01A655552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29" y="4775308"/>
            <a:ext cx="1457654" cy="15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938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9947</TotalTime>
  <Words>1671</Words>
  <Application>Microsoft Office PowerPoint</Application>
  <PresentationFormat>On-screen Show (4:3)</PresentationFormat>
  <Paragraphs>722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Courier New</vt:lpstr>
      <vt:lpstr>Geneva</vt:lpstr>
      <vt:lpstr>Helvetica</vt:lpstr>
      <vt:lpstr>Times New Roman</vt:lpstr>
      <vt:lpstr>Wingdings</vt:lpstr>
      <vt:lpstr>FNAL_TemplateMac_060514</vt:lpstr>
      <vt:lpstr>Fermilab: Footer Only</vt:lpstr>
      <vt:lpstr>Worksheet</vt:lpstr>
      <vt:lpstr>NuMI Target Systems AIP FY20 Q1 Updates</vt:lpstr>
      <vt:lpstr>Outline</vt:lpstr>
      <vt:lpstr>Project Status</vt:lpstr>
      <vt:lpstr>Org Chart 2020</vt:lpstr>
      <vt:lpstr>Activities Completed in 2019</vt:lpstr>
      <vt:lpstr>Plans for 2020 Summer Shutdown (Draft)</vt:lpstr>
      <vt:lpstr>Horn 1 Module Drives Changeout (Vladimir Sidorov)</vt:lpstr>
      <vt:lpstr>Absorber Hall Colling System (Abhishek Deshpande, Lee Hammond)</vt:lpstr>
      <vt:lpstr>Target Autopsy (George Lolov)</vt:lpstr>
      <vt:lpstr>Hadron Beam Monitor (Katsuya Yonehara)</vt:lpstr>
      <vt:lpstr>MARS/FEA Simulations (Igor Rakhno / Zhijing Tang)</vt:lpstr>
      <vt:lpstr>Monthly Performance Report – Jan. 2020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NuMI Target Systems AIP Updates</dc:title>
  <dc:creator>Yun He x 30423N</dc:creator>
  <cp:lastModifiedBy>Yun He</cp:lastModifiedBy>
  <cp:revision>335</cp:revision>
  <cp:lastPrinted>2020-02-05T21:53:33Z</cp:lastPrinted>
  <dcterms:created xsi:type="dcterms:W3CDTF">2019-03-30T14:34:32Z</dcterms:created>
  <dcterms:modified xsi:type="dcterms:W3CDTF">2020-02-06T20:27:23Z</dcterms:modified>
</cp:coreProperties>
</file>