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16"/>
  </p:notesMasterIdLst>
  <p:handoutMasterIdLst>
    <p:handoutMasterId r:id="rId17"/>
  </p:handoutMasterIdLst>
  <p:sldIdLst>
    <p:sldId id="307" r:id="rId3"/>
    <p:sldId id="282" r:id="rId4"/>
    <p:sldId id="277" r:id="rId5"/>
    <p:sldId id="280" r:id="rId6"/>
    <p:sldId id="278" r:id="rId7"/>
    <p:sldId id="279" r:id="rId8"/>
    <p:sldId id="283" r:id="rId9"/>
    <p:sldId id="312" r:id="rId10"/>
    <p:sldId id="308" r:id="rId11"/>
    <p:sldId id="309" r:id="rId12"/>
    <p:sldId id="310" r:id="rId13"/>
    <p:sldId id="311" r:id="rId14"/>
    <p:sldId id="284" r:id="rId1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988">
          <p15:clr>
            <a:srgbClr val="A4A3A4"/>
          </p15:clr>
        </p15:guide>
        <p15:guide id="2" orient="horz" pos="4186">
          <p15:clr>
            <a:srgbClr val="A4A3A4"/>
          </p15:clr>
        </p15:guide>
        <p15:guide id="3" orient="horz" pos="3394">
          <p15:clr>
            <a:srgbClr val="A4A3A4"/>
          </p15:clr>
        </p15:guide>
        <p15:guide id="4" orient="horz" pos="777">
          <p15:clr>
            <a:srgbClr val="A4A3A4"/>
          </p15:clr>
        </p15:guide>
        <p15:guide id="5" orient="horz" pos="1749">
          <p15:clr>
            <a:srgbClr val="A4A3A4"/>
          </p15:clr>
        </p15:guide>
        <p15:guide id="6" orient="horz" pos="457">
          <p15:clr>
            <a:srgbClr val="A4A3A4"/>
          </p15:clr>
        </p15:guide>
        <p15:guide id="7" pos="285">
          <p15:clr>
            <a:srgbClr val="A4A3A4"/>
          </p15:clr>
        </p15:guide>
        <p15:guide id="8" pos="55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7"/>
    <a:srgbClr val="00B5E2"/>
    <a:srgbClr val="63666A"/>
    <a:srgbClr val="5A5A5A"/>
    <a:srgbClr val="676767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67" autoAdjust="0"/>
    <p:restoredTop sz="98464" autoAdjust="0"/>
  </p:normalViewPr>
  <p:slideViewPr>
    <p:cSldViewPr snapToGrid="0" snapToObjects="1">
      <p:cViewPr varScale="1">
        <p:scale>
          <a:sx n="111" d="100"/>
          <a:sy n="111" d="100"/>
        </p:scale>
        <p:origin x="1062" y="108"/>
      </p:cViewPr>
      <p:guideLst>
        <p:guide orient="horz" pos="988"/>
        <p:guide orient="horz" pos="4186"/>
        <p:guide orient="horz" pos="3394"/>
        <p:guide orient="horz" pos="777"/>
        <p:guide orient="horz" pos="1749"/>
        <p:guide orient="horz" pos="457"/>
        <p:guide pos="285"/>
        <p:guide pos="551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B589245-636E-234E-BFAD-9607949806CA}" type="datetimeFigureOut">
              <a:rPr lang="en-US"/>
              <a:pPr>
                <a:defRPr/>
              </a:pPr>
              <a:t>2/15/2020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F3B233-32CA-1B4D-AFEE-D703F5CA5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863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29BCED8-DCF3-A94B-99F8-D2FB79A8911E}" type="datetimeFigureOut">
              <a:rPr lang="en-US"/>
              <a:pPr>
                <a:defRPr/>
              </a:pPr>
              <a:t>2/15/2020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EA82294-BF3E-954A-9E49-35D72A5F0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41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1746"/>
            <a:ext cx="8293100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4025" y="3209907"/>
            <a:ext cx="8296275" cy="172106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200" baseline="0">
                <a:solidFill>
                  <a:srgbClr val="004C97"/>
                </a:solidFill>
                <a:latin typeface="Helvetica"/>
              </a:defRPr>
            </a:lvl1pPr>
            <a:lvl2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2pPr>
            <a:lvl3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3pPr>
            <a:lvl4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4pPr>
            <a:lvl5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2023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2610"/>
            <a:ext cx="8293100" cy="569268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2/19/2020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Karl Williams | Raw Systems – General Overview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1238250"/>
            <a:ext cx="8293100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79684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432609"/>
            <a:ext cx="8293100" cy="54878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2/19/2020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Karl Williams | Raw Systems – General Overview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A3EDC-84CE-5D44-955B-22A59AD275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6"/>
          </p:nvPr>
        </p:nvSpPr>
        <p:spPr>
          <a:xfrm>
            <a:off x="457200" y="1238250"/>
            <a:ext cx="3998846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7"/>
          </p:nvPr>
        </p:nvSpPr>
        <p:spPr>
          <a:xfrm>
            <a:off x="4751454" y="1238250"/>
            <a:ext cx="3998846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82063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4" y="5347368"/>
            <a:ext cx="4003605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46058" y="432610"/>
            <a:ext cx="8304267" cy="57950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4683195" y="5347368"/>
            <a:ext cx="406713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2/19/2020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Karl Williams | Raw Systems – General Overview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39268-D729-4C4B-81BB-35603E7F3B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9"/>
          </p:nvPr>
        </p:nvSpPr>
        <p:spPr>
          <a:xfrm>
            <a:off x="457200" y="1238250"/>
            <a:ext cx="3998846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20"/>
          </p:nvPr>
        </p:nvSpPr>
        <p:spPr>
          <a:xfrm>
            <a:off x="4751454" y="1238250"/>
            <a:ext cx="3998846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9620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432609"/>
            <a:ext cx="8293100" cy="64695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457200" y="1238250"/>
            <a:ext cx="8293100" cy="484663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2/19/2020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Karl Williams | Raw Systems – General Overview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3080B-B7DD-F94E-BF93-E5AF96AB21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782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09917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2/19/2020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Karl Williams | Raw Systems – General Overview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71154-E60D-9942-9C7E-C9963561CB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088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457204" y="5175906"/>
            <a:ext cx="3017520" cy="91533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716338" y="1238250"/>
            <a:ext cx="5033962" cy="48529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2/19/2020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Karl Williams | Raw Systems – General Overview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609735B5-E0F8-D44A-A3DE-E2CD0DCDE7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9098"/>
            <a:ext cx="82931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9"/>
          </p:nvPr>
        </p:nvSpPr>
        <p:spPr>
          <a:xfrm>
            <a:off x="457200" y="1238250"/>
            <a:ext cx="3017524" cy="372268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5480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024" y="1227137"/>
            <a:ext cx="8296275" cy="42418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63666A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457203" y="5686118"/>
            <a:ext cx="8293095" cy="43973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z="120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2/19/2020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Karl Williams | Raw Systems – General Overview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D7C6703C-D516-5C41-9D7B-DB72F4B68A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425568"/>
            <a:ext cx="8293096" cy="60376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1241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7"/>
          <p:cNvSpPr txBox="1">
            <a:spLocks/>
          </p:cNvSpPr>
          <p:nvPr/>
        </p:nvSpPr>
        <p:spPr>
          <a:xfrm>
            <a:off x="985866" y="195263"/>
            <a:ext cx="4381500" cy="24765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ts val="0"/>
              </a:spcBef>
              <a:buFontTx/>
              <a:buNone/>
              <a:defRPr sz="1400" b="0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Long-Baseline Neutrino Facility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57200" y="475760"/>
            <a:ext cx="8302625" cy="0"/>
          </a:xfrm>
          <a:prstGeom prst="line">
            <a:avLst/>
          </a:prstGeom>
          <a:ln w="19050" cmpd="sng">
            <a:solidFill>
              <a:srgbClr val="004C9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 Placeholder 7"/>
          <p:cNvSpPr txBox="1">
            <a:spLocks/>
          </p:cNvSpPr>
          <p:nvPr/>
        </p:nvSpPr>
        <p:spPr>
          <a:xfrm>
            <a:off x="457200" y="196850"/>
            <a:ext cx="506413" cy="24606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457200" rtl="0" eaLnBrk="1" latinLnBrk="0" hangingPunct="1">
              <a:spcBef>
                <a:spcPts val="0"/>
              </a:spcBef>
              <a:buFontTx/>
              <a:buNone/>
              <a:defRPr sz="1400" b="1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/>
              <a:t>LBNF</a:t>
            </a:r>
          </a:p>
        </p:txBody>
      </p:sp>
      <p:pic>
        <p:nvPicPr>
          <p:cNvPr id="1029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154906"/>
            <a:ext cx="1594477" cy="288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457200" y="5728951"/>
            <a:ext cx="8302625" cy="0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1" name="Picture 13" descr="CERN-logo_outlin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456" y="6003296"/>
            <a:ext cx="65405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6" descr="SanfordSURF-horiz-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024" y="5916605"/>
            <a:ext cx="1857669" cy="69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Color-Seal_Green-Mark_SC_Horizonta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209" y="6083428"/>
            <a:ext cx="2202053" cy="3680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7"/>
          <p:cNvSpPr txBox="1">
            <a:spLocks/>
          </p:cNvSpPr>
          <p:nvPr/>
        </p:nvSpPr>
        <p:spPr>
          <a:xfrm>
            <a:off x="8337550" y="6483731"/>
            <a:ext cx="419100" cy="192024"/>
          </a:xfrm>
          <a:prstGeom prst="rect">
            <a:avLst/>
          </a:prstGeom>
        </p:spPr>
        <p:txBody>
          <a:bodyPr lIns="0" tIns="0" rIns="0" bIns="0" anchor="b"/>
          <a:lstStyle>
            <a:lvl1pPr marL="0" indent="0" algn="l" defTabSz="457200" rtl="0" eaLnBrk="1" latinLnBrk="0" hangingPunct="1">
              <a:spcBef>
                <a:spcPts val="0"/>
              </a:spcBef>
              <a:buFontTx/>
              <a:buNone/>
              <a:defRPr sz="1400" b="1" kern="1200" baseline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1200" dirty="0"/>
              <a:t>LBNF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57200" y="6357938"/>
            <a:ext cx="8293100" cy="0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9488" y="6488430"/>
            <a:ext cx="1136650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2/19/2020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16138" y="6488430"/>
            <a:ext cx="5616575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dirty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Karl Williams | Raw Systems – General Overview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5" y="6488430"/>
            <a:ext cx="52546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1" r:id="rId3"/>
    <p:sldLayoutId id="2147483682" r:id="rId4"/>
    <p:sldLayoutId id="2147483683" r:id="rId5"/>
    <p:sldLayoutId id="2147483685" r:id="rId6"/>
    <p:sldLayoutId id="2147483686" r:id="rId7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 bwMode="auto">
          <a:xfrm>
            <a:off x="457200" y="1133475"/>
            <a:ext cx="8218488" cy="17208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 dirty="0">
                <a:latin typeface="Helvetica" charset="0"/>
              </a:rPr>
              <a:t>Primary Beamline</a:t>
            </a:r>
            <a:br>
              <a:rPr lang="en-US" dirty="0">
                <a:latin typeface="Helvetica" charset="0"/>
              </a:rPr>
            </a:br>
            <a:r>
              <a:rPr lang="en-US" dirty="0">
                <a:latin typeface="Helvetica" charset="0"/>
              </a:rPr>
              <a:t>Radio-Activated Water (RAW)</a:t>
            </a:r>
            <a:br>
              <a:rPr lang="en-US" dirty="0">
                <a:latin typeface="Helvetica" charset="0"/>
              </a:rPr>
            </a:br>
            <a:r>
              <a:rPr lang="en-US" dirty="0" err="1">
                <a:latin typeface="Helvetica" charset="0"/>
              </a:rPr>
              <a:t>Peliminary</a:t>
            </a:r>
            <a:r>
              <a:rPr lang="en-US" dirty="0">
                <a:latin typeface="Helvetica" charset="0"/>
              </a:rPr>
              <a:t> Design Review</a:t>
            </a:r>
          </a:p>
        </p:txBody>
      </p:sp>
      <p:sp>
        <p:nvSpPr>
          <p:cNvPr id="6146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457200" y="3736136"/>
            <a:ext cx="8221663" cy="17208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z="2800" dirty="0"/>
              <a:t>Raw Systems – General Overview</a:t>
            </a:r>
          </a:p>
          <a:p>
            <a:endParaRPr lang="en-US" sz="2800" dirty="0">
              <a:latin typeface="Helvetica" charset="0"/>
            </a:endParaRPr>
          </a:p>
          <a:p>
            <a:r>
              <a:rPr lang="en-US" dirty="0">
                <a:latin typeface="Helvetica" charset="0"/>
              </a:rPr>
              <a:t>Karlton E. Williams, II</a:t>
            </a:r>
          </a:p>
          <a:p>
            <a:r>
              <a:rPr lang="en-US" dirty="0">
                <a:latin typeface="Helvetica" charset="0"/>
              </a:rPr>
              <a:t>February 19 &amp; 20, 2020</a:t>
            </a:r>
          </a:p>
        </p:txBody>
      </p:sp>
    </p:spTree>
    <p:extLst>
      <p:ext uri="{BB962C8B-B14F-4D97-AF65-F5344CB8AC3E}">
        <p14:creationId xmlns:p14="http://schemas.microsoft.com/office/powerpoint/2010/main" val="23387533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0166"/>
            <a:ext cx="8293100" cy="751712"/>
          </a:xfrm>
        </p:spPr>
        <p:txBody>
          <a:bodyPr/>
          <a:lstStyle/>
          <a:p>
            <a:r>
              <a:rPr lang="en-US" dirty="0"/>
              <a:t>RAW Systems - Preliminary Design Review</a:t>
            </a:r>
            <a:br>
              <a:rPr lang="en-US" dirty="0"/>
            </a:br>
            <a:r>
              <a:rPr lang="en-US" dirty="0"/>
              <a:t>Preliminary Design Package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2/19/2020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Karl Williams | Raw Systems – General Overview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dirty="0">
                <a:solidFill>
                  <a:srgbClr val="004C97"/>
                </a:solidFill>
              </a:rPr>
              <a:t>The Preliminary Design package for each system includes the following (depending upon maturity):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004C97"/>
                </a:solidFill>
              </a:rPr>
              <a:t>System description &amp; specifications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004C97"/>
                </a:solidFill>
              </a:rPr>
              <a:t>P&amp;ID’s and AFT Fathom system models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004C97"/>
                </a:solidFill>
              </a:rPr>
              <a:t>Preliminary Design Report 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004C97"/>
                </a:solidFill>
              </a:rPr>
              <a:t>Integrated work with the Conventional Facilities (CF) and component stakeholders have tentative layouts and piping runs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004C97"/>
                </a:solidFill>
              </a:rPr>
              <a:t>BOM for major components, instrumentation, valves, controls</a:t>
            </a:r>
          </a:p>
          <a:p>
            <a:pPr lvl="1">
              <a:spcBef>
                <a:spcPts val="0"/>
              </a:spcBef>
            </a:pPr>
            <a:endParaRPr lang="en-US" dirty="0">
              <a:solidFill>
                <a:srgbClr val="004C97"/>
              </a:solidFill>
            </a:endParaRPr>
          </a:p>
          <a:p>
            <a:r>
              <a:rPr lang="en-US" dirty="0">
                <a:solidFill>
                  <a:srgbClr val="004C97"/>
                </a:solidFill>
              </a:rPr>
              <a:t>Common Documents - Detailed Basis of Estimate (BOE), </a:t>
            </a:r>
            <a:r>
              <a:rPr lang="en-US" dirty="0" err="1">
                <a:solidFill>
                  <a:srgbClr val="004C97"/>
                </a:solidFill>
              </a:rPr>
              <a:t>Gandtt</a:t>
            </a:r>
            <a:r>
              <a:rPr lang="en-US" dirty="0">
                <a:solidFill>
                  <a:srgbClr val="004C97"/>
                </a:solidFill>
              </a:rPr>
              <a:t> Chart for schedule, Minimum Pipe Size by code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146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0166"/>
            <a:ext cx="8293100" cy="751712"/>
          </a:xfrm>
        </p:spPr>
        <p:txBody>
          <a:bodyPr/>
          <a:lstStyle/>
          <a:p>
            <a:r>
              <a:rPr lang="en-US" dirty="0"/>
              <a:t>RAW Systems - Preliminary Design Review</a:t>
            </a:r>
            <a:br>
              <a:rPr lang="en-US" dirty="0"/>
            </a:br>
            <a:r>
              <a:rPr lang="en-US" dirty="0"/>
              <a:t>System Maturity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2/19/2020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Karl Williams | Raw Systems – General Overview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6DC676F-080E-43FF-B0EC-F6AEBE6CB58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1238250"/>
            <a:ext cx="8293100" cy="4846638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004C97"/>
                </a:solidFill>
              </a:rPr>
              <a:t>Design work at this stage is building off the Conceptual Design work as recorded over the past 10 years</a:t>
            </a:r>
          </a:p>
          <a:p>
            <a:endParaRPr lang="en-US" dirty="0">
              <a:solidFill>
                <a:srgbClr val="004C97"/>
              </a:solidFill>
            </a:endParaRPr>
          </a:p>
          <a:p>
            <a:r>
              <a:rPr lang="en-US" dirty="0">
                <a:solidFill>
                  <a:srgbClr val="004C97"/>
                </a:solidFill>
              </a:rPr>
              <a:t>Designed for 2.4MW beam, some systems can have VE for smaller heat exchangers and/or pumps at 1.2MW beam</a:t>
            </a:r>
          </a:p>
          <a:p>
            <a:pPr lvl="0"/>
            <a:endParaRPr lang="en-US" dirty="0">
              <a:solidFill>
                <a:srgbClr val="004C97"/>
              </a:solidFill>
            </a:endParaRPr>
          </a:p>
          <a:p>
            <a:pPr lvl="0"/>
            <a:r>
              <a:rPr lang="en-US" dirty="0">
                <a:solidFill>
                  <a:srgbClr val="004C97"/>
                </a:solidFill>
              </a:rPr>
              <a:t>RAW system preliminary design work at this stage is still in progress</a:t>
            </a:r>
          </a:p>
          <a:p>
            <a:pPr lvl="0"/>
            <a:endParaRPr lang="en-US" dirty="0">
              <a:solidFill>
                <a:srgbClr val="004C97"/>
              </a:solidFill>
            </a:endParaRPr>
          </a:p>
          <a:p>
            <a:pPr lvl="0"/>
            <a:r>
              <a:rPr lang="en-US" dirty="0">
                <a:solidFill>
                  <a:srgbClr val="004C97"/>
                </a:solidFill>
              </a:rPr>
              <a:t>Largest Issue in Final Design:</a:t>
            </a:r>
            <a:br>
              <a:rPr lang="en-US" dirty="0">
                <a:solidFill>
                  <a:srgbClr val="004C97"/>
                </a:solidFill>
              </a:rPr>
            </a:br>
            <a:r>
              <a:rPr lang="en-US" dirty="0">
                <a:solidFill>
                  <a:srgbClr val="004C97"/>
                </a:solidFill>
              </a:rPr>
              <a:t>Keeping up with design changes as component designs mature</a:t>
            </a:r>
          </a:p>
        </p:txBody>
      </p:sp>
    </p:spTree>
    <p:extLst>
      <p:ext uri="{BB962C8B-B14F-4D97-AF65-F5344CB8AC3E}">
        <p14:creationId xmlns:p14="http://schemas.microsoft.com/office/powerpoint/2010/main" val="295714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0166"/>
            <a:ext cx="8293100" cy="751712"/>
          </a:xfrm>
        </p:spPr>
        <p:txBody>
          <a:bodyPr/>
          <a:lstStyle/>
          <a:p>
            <a:r>
              <a:rPr lang="en-US" dirty="0"/>
              <a:t>RAW Systems - Preliminary Design Review</a:t>
            </a:r>
            <a:br>
              <a:rPr lang="en-US" dirty="0"/>
            </a:br>
            <a:r>
              <a:rPr lang="en-US" dirty="0"/>
              <a:t>System Maturity, cont.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2/19/2020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Karl Williams | Raw Systems – General Overview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6DC676F-080E-43FF-B0EC-F6AEBE6CB58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1177290"/>
            <a:ext cx="8293100" cy="48466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>
                <a:solidFill>
                  <a:srgbClr val="004C97"/>
                </a:solidFill>
              </a:rPr>
              <a:t>Confidence of maturity of beamline component design is: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004C97"/>
                </a:solidFill>
              </a:rPr>
              <a:t>Excellent – </a:t>
            </a:r>
          </a:p>
          <a:p>
            <a:pPr lvl="2">
              <a:spcBef>
                <a:spcPts val="0"/>
              </a:spcBef>
            </a:pPr>
            <a:r>
              <a:rPr lang="en-US" dirty="0">
                <a:solidFill>
                  <a:srgbClr val="004C97"/>
                </a:solidFill>
              </a:rPr>
              <a:t>TH &amp; AH RAW Exchange Systems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004C97"/>
                </a:solidFill>
              </a:rPr>
              <a:t>Very Good –</a:t>
            </a:r>
          </a:p>
          <a:p>
            <a:pPr lvl="2">
              <a:spcBef>
                <a:spcPts val="0"/>
              </a:spcBef>
            </a:pPr>
            <a:r>
              <a:rPr lang="en-US" dirty="0">
                <a:solidFill>
                  <a:srgbClr val="004C97"/>
                </a:solidFill>
              </a:rPr>
              <a:t>Shielding RAW</a:t>
            </a:r>
          </a:p>
          <a:p>
            <a:pPr lvl="2">
              <a:spcBef>
                <a:spcPts val="0"/>
              </a:spcBef>
            </a:pPr>
            <a:r>
              <a:rPr lang="en-US" dirty="0">
                <a:solidFill>
                  <a:srgbClr val="004C97"/>
                </a:solidFill>
              </a:rPr>
              <a:t>Absorber RAW</a:t>
            </a:r>
          </a:p>
          <a:p>
            <a:pPr lvl="2">
              <a:spcBef>
                <a:spcPts val="0"/>
              </a:spcBef>
            </a:pPr>
            <a:r>
              <a:rPr lang="en-US" dirty="0">
                <a:solidFill>
                  <a:srgbClr val="004C97"/>
                </a:solidFill>
              </a:rPr>
              <a:t>Absorber Intermediate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004C97"/>
                </a:solidFill>
              </a:rPr>
              <a:t>Reasonable – </a:t>
            </a:r>
          </a:p>
          <a:p>
            <a:pPr lvl="2">
              <a:spcBef>
                <a:spcPts val="0"/>
              </a:spcBef>
            </a:pPr>
            <a:r>
              <a:rPr lang="en-US" dirty="0">
                <a:solidFill>
                  <a:srgbClr val="004C97"/>
                </a:solidFill>
              </a:rPr>
              <a:t>Target RAW</a:t>
            </a:r>
          </a:p>
          <a:p>
            <a:pPr lvl="2">
              <a:spcBef>
                <a:spcPts val="0"/>
              </a:spcBef>
            </a:pPr>
            <a:r>
              <a:rPr lang="en-US" dirty="0">
                <a:solidFill>
                  <a:srgbClr val="004C97"/>
                </a:solidFill>
              </a:rPr>
              <a:t>Horn A RAW</a:t>
            </a:r>
          </a:p>
          <a:p>
            <a:pPr lvl="1">
              <a:spcBef>
                <a:spcPts val="0"/>
              </a:spcBef>
            </a:pPr>
            <a:r>
              <a:rPr lang="en-US" dirty="0">
                <a:solidFill>
                  <a:srgbClr val="004C97"/>
                </a:solidFill>
              </a:rPr>
              <a:t>Low –</a:t>
            </a:r>
          </a:p>
          <a:p>
            <a:pPr lvl="2">
              <a:spcBef>
                <a:spcPts val="0"/>
              </a:spcBef>
            </a:pPr>
            <a:r>
              <a:rPr lang="en-US" dirty="0">
                <a:solidFill>
                  <a:srgbClr val="004C97"/>
                </a:solidFill>
              </a:rPr>
              <a:t>Horns B &amp; C RAW</a:t>
            </a:r>
          </a:p>
          <a:p>
            <a:pPr lvl="2">
              <a:spcBef>
                <a:spcPts val="0"/>
              </a:spcBef>
            </a:pPr>
            <a:r>
              <a:rPr lang="en-US" dirty="0">
                <a:solidFill>
                  <a:srgbClr val="004C97"/>
                </a:solidFill>
              </a:rPr>
              <a:t>H+OH Mediation System</a:t>
            </a:r>
          </a:p>
        </p:txBody>
      </p:sp>
    </p:spTree>
    <p:extLst>
      <p:ext uri="{BB962C8B-B14F-4D97-AF65-F5344CB8AC3E}">
        <p14:creationId xmlns:p14="http://schemas.microsoft.com/office/powerpoint/2010/main" val="1298137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0166"/>
            <a:ext cx="8293100" cy="751712"/>
          </a:xfrm>
        </p:spPr>
        <p:txBody>
          <a:bodyPr/>
          <a:lstStyle/>
          <a:p>
            <a:r>
              <a:rPr lang="en-US" dirty="0"/>
              <a:t>RAW System - Preliminary Design Review</a:t>
            </a:r>
            <a:br>
              <a:rPr lang="en-US" dirty="0"/>
            </a:br>
            <a:r>
              <a:rPr lang="en-US" dirty="0" err="1"/>
              <a:t>Review</a:t>
            </a:r>
            <a:r>
              <a:rPr lang="en-US" dirty="0"/>
              <a:t> Committee Charge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2/19/2020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Karl Williams | Raw Systems – General Overview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457200" y="1238250"/>
            <a:ext cx="8293100" cy="5023214"/>
          </a:xfrm>
          <a:prstGeom prst="rect">
            <a:avLst/>
          </a:prstGeom>
        </p:spPr>
        <p:txBody>
          <a:bodyPr/>
          <a:lstStyle/>
          <a:p>
            <a:endParaRPr lang="en-US" sz="1800" dirty="0">
              <a:solidFill>
                <a:srgbClr val="004C9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245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Content Placeholder 10" descr="A picture containing insect&#10;&#10;Description automatically generated">
            <a:extLst>
              <a:ext uri="{FF2B5EF4-FFF2-40B4-BE49-F238E27FC236}">
                <a16:creationId xmlns:a16="http://schemas.microsoft.com/office/drawing/2014/main" id="{CCBA6715-DD84-4511-BCF6-05F4C71F71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918" y="1245128"/>
            <a:ext cx="8293100" cy="484065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2/19/2020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0EBB49C-D49E-4071-8BDA-EDCBB7750434}"/>
              </a:ext>
            </a:extLst>
          </p:cNvPr>
          <p:cNvGrpSpPr/>
          <p:nvPr/>
        </p:nvGrpSpPr>
        <p:grpSpPr>
          <a:xfrm>
            <a:off x="477982" y="2004676"/>
            <a:ext cx="1282702" cy="636100"/>
            <a:chOff x="457200" y="2015067"/>
            <a:chExt cx="1282702" cy="63610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79FB63E-C30B-4BEA-AECD-8F44FA7FDCDB}"/>
                </a:ext>
              </a:extLst>
            </p:cNvPr>
            <p:cNvSpPr txBox="1"/>
            <p:nvPr/>
          </p:nvSpPr>
          <p:spPr>
            <a:xfrm>
              <a:off x="457200" y="2127947"/>
              <a:ext cx="10637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C00000"/>
                  </a:solidFill>
                </a:rPr>
                <a:t>Nu Beam</a:t>
              </a:r>
            </a:p>
            <a:p>
              <a:r>
                <a:rPr lang="en-US" sz="1400" dirty="0">
                  <a:solidFill>
                    <a:srgbClr val="C00000"/>
                  </a:solidFill>
                </a:rPr>
                <a:t>to SURF, SD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E7CD0F6F-DB2B-42FD-A28C-854D22C098F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79488" y="2015067"/>
              <a:ext cx="760414" cy="424608"/>
            </a:xfrm>
            <a:prstGeom prst="straightConnector1">
              <a:avLst/>
            </a:prstGeom>
            <a:ln w="9525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CD1C5E6-D198-4229-973D-6CE162E2EE18}"/>
              </a:ext>
            </a:extLst>
          </p:cNvPr>
          <p:cNvGrpSpPr/>
          <p:nvPr/>
        </p:nvGrpSpPr>
        <p:grpSpPr>
          <a:xfrm>
            <a:off x="7464690" y="5885886"/>
            <a:ext cx="1347524" cy="495584"/>
            <a:chOff x="7464690" y="5885886"/>
            <a:chExt cx="1347524" cy="495584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23EA047D-827C-4D51-96B1-F6BEE1F1E30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390467" y="5885886"/>
              <a:ext cx="421747" cy="196009"/>
            </a:xfrm>
            <a:prstGeom prst="straightConnector1">
              <a:avLst/>
            </a:prstGeom>
            <a:ln w="9525">
              <a:solidFill>
                <a:srgbClr val="C00000"/>
              </a:solidFill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CFC28F1-C4D8-4BD5-87CE-80125F386BE5}"/>
                </a:ext>
              </a:extLst>
            </p:cNvPr>
            <p:cNvSpPr txBox="1"/>
            <p:nvPr/>
          </p:nvSpPr>
          <p:spPr>
            <a:xfrm>
              <a:off x="7464690" y="5919805"/>
              <a:ext cx="11366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dirty="0">
                  <a:solidFill>
                    <a:srgbClr val="C00000"/>
                  </a:solidFill>
                </a:rPr>
                <a:t>Proton Beam</a:t>
              </a:r>
            </a:p>
            <a:p>
              <a:pPr algn="r"/>
              <a:r>
                <a:rPr lang="en-US" sz="1200" dirty="0">
                  <a:solidFill>
                    <a:srgbClr val="C00000"/>
                  </a:solidFill>
                </a:rPr>
                <a:t>from MI-10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11DD4B12-3F26-4A91-9D3C-1838B0E9A4E6}"/>
              </a:ext>
            </a:extLst>
          </p:cNvPr>
          <p:cNvSpPr txBox="1"/>
          <p:nvPr/>
        </p:nvSpPr>
        <p:spPr>
          <a:xfrm>
            <a:off x="1564921" y="2668649"/>
            <a:ext cx="799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</a:rPr>
              <a:t>Absorber Complex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87FF80A-2E31-46BD-8516-7F408EA46764}"/>
              </a:ext>
            </a:extLst>
          </p:cNvPr>
          <p:cNvSpPr txBox="1"/>
          <p:nvPr/>
        </p:nvSpPr>
        <p:spPr>
          <a:xfrm>
            <a:off x="3886687" y="3893873"/>
            <a:ext cx="799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2060"/>
                </a:solidFill>
              </a:rPr>
              <a:t>Target</a:t>
            </a:r>
          </a:p>
          <a:p>
            <a:pPr algn="ctr"/>
            <a:r>
              <a:rPr lang="en-US" sz="1200" dirty="0">
                <a:solidFill>
                  <a:srgbClr val="002060"/>
                </a:solidFill>
              </a:rPr>
              <a:t>Complex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85E810F-0047-4DA4-8020-F2CAB2FD6EC3}"/>
              </a:ext>
            </a:extLst>
          </p:cNvPr>
          <p:cNvGrpSpPr/>
          <p:nvPr/>
        </p:nvGrpSpPr>
        <p:grpSpPr>
          <a:xfrm>
            <a:off x="7084612" y="3237370"/>
            <a:ext cx="1179625" cy="1493656"/>
            <a:chOff x="7084612" y="3237370"/>
            <a:chExt cx="1179625" cy="1493656"/>
          </a:xfrm>
        </p:grpSpPr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67DA285F-F168-4FA4-88C8-CE7CF0B6EF8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84612" y="3832529"/>
              <a:ext cx="516836" cy="898497"/>
            </a:xfrm>
            <a:prstGeom prst="straightConnector1">
              <a:avLst/>
            </a:prstGeom>
            <a:ln>
              <a:solidFill>
                <a:srgbClr val="00206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FE6D359-DE11-47E6-B343-AC8704411259}"/>
                </a:ext>
              </a:extLst>
            </p:cNvPr>
            <p:cNvSpPr txBox="1"/>
            <p:nvPr/>
          </p:nvSpPr>
          <p:spPr>
            <a:xfrm>
              <a:off x="7464690" y="3237370"/>
              <a:ext cx="7995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002060"/>
                  </a:solidFill>
                </a:rPr>
                <a:t>Primary Beam Complex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641277B-31DE-458B-9EDD-8071AFF2F514}"/>
              </a:ext>
            </a:extLst>
          </p:cNvPr>
          <p:cNvGrpSpPr/>
          <p:nvPr/>
        </p:nvGrpSpPr>
        <p:grpSpPr>
          <a:xfrm>
            <a:off x="2616260" y="3192261"/>
            <a:ext cx="799547" cy="701612"/>
            <a:chOff x="2545410" y="3237370"/>
            <a:chExt cx="799547" cy="701612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5274070A-08CF-4E6D-BCA1-94974B1BE1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07530" y="3237370"/>
              <a:ext cx="228599" cy="298685"/>
            </a:xfrm>
            <a:prstGeom prst="straightConnector1">
              <a:avLst/>
            </a:prstGeom>
            <a:ln>
              <a:solidFill>
                <a:srgbClr val="00206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603B800B-15BF-44C7-9CD0-E29AA2920AB3}"/>
                </a:ext>
              </a:extLst>
            </p:cNvPr>
            <p:cNvSpPr txBox="1"/>
            <p:nvPr/>
          </p:nvSpPr>
          <p:spPr>
            <a:xfrm>
              <a:off x="2545410" y="3477317"/>
              <a:ext cx="7995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</a:rPr>
                <a:t>Decay Pipe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9A5692D-8F3E-4868-A1CA-EC6E7481055B}"/>
              </a:ext>
            </a:extLst>
          </p:cNvPr>
          <p:cNvGrpSpPr/>
          <p:nvPr/>
        </p:nvGrpSpPr>
        <p:grpSpPr>
          <a:xfrm>
            <a:off x="4479010" y="4221361"/>
            <a:ext cx="1084841" cy="628570"/>
            <a:chOff x="4479010" y="4221361"/>
            <a:chExt cx="1084841" cy="628570"/>
          </a:xfrm>
        </p:grpSpPr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9F640F7C-898A-46AE-AAAD-F9803449A9E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57114" y="4221361"/>
              <a:ext cx="406737" cy="294980"/>
            </a:xfrm>
            <a:prstGeom prst="straightConnector1">
              <a:avLst/>
            </a:prstGeom>
            <a:ln>
              <a:solidFill>
                <a:srgbClr val="00206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F79F7C3-2D18-4E86-AE2B-420E1A2E1D1C}"/>
                </a:ext>
              </a:extLst>
            </p:cNvPr>
            <p:cNvSpPr txBox="1"/>
            <p:nvPr/>
          </p:nvSpPr>
          <p:spPr>
            <a:xfrm>
              <a:off x="4479010" y="4388266"/>
              <a:ext cx="7995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</a:rPr>
                <a:t>Primary</a:t>
              </a:r>
            </a:p>
            <a:p>
              <a:pPr algn="ctr"/>
              <a:r>
                <a:rPr lang="en-US" sz="1200" dirty="0">
                  <a:solidFill>
                    <a:srgbClr val="002060"/>
                  </a:solidFill>
                </a:rPr>
                <a:t>Beamline</a:t>
              </a:r>
            </a:p>
          </p:txBody>
        </p:sp>
      </p:grp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5AD7BCD5-3D80-4338-B59E-E5043F327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16138" y="6488430"/>
            <a:ext cx="5616575" cy="187325"/>
          </a:xfrm>
        </p:spPr>
        <p:txBody>
          <a:bodyPr/>
          <a:lstStyle/>
          <a:p>
            <a:pPr>
              <a:defRPr/>
            </a:pPr>
            <a:r>
              <a:rPr lang="en-US"/>
              <a:t>Karl Williams | Raw Systems – General Overview</a:t>
            </a:r>
            <a:endParaRPr lang="en-US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B998A4D-B075-4B6E-BDFB-4F50426173D5}"/>
              </a:ext>
            </a:extLst>
          </p:cNvPr>
          <p:cNvGrpSpPr/>
          <p:nvPr/>
        </p:nvGrpSpPr>
        <p:grpSpPr>
          <a:xfrm>
            <a:off x="4221006" y="5032739"/>
            <a:ext cx="2115102" cy="941005"/>
            <a:chOff x="1935339" y="3237370"/>
            <a:chExt cx="2115102" cy="941005"/>
          </a:xfrm>
        </p:grpSpPr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A2567D3A-418A-4C2A-B0BF-08ABB4842D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07530" y="3237370"/>
              <a:ext cx="228599" cy="298685"/>
            </a:xfrm>
            <a:prstGeom prst="straightConnector1">
              <a:avLst/>
            </a:prstGeom>
            <a:ln>
              <a:solidFill>
                <a:srgbClr val="00206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1B9B1C9-E7A8-42BE-ACA8-54C4B3D441D7}"/>
                </a:ext>
              </a:extLst>
            </p:cNvPr>
            <p:cNvSpPr txBox="1"/>
            <p:nvPr/>
          </p:nvSpPr>
          <p:spPr>
            <a:xfrm>
              <a:off x="1935339" y="3532044"/>
              <a:ext cx="21151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63666A"/>
                  </a:solidFill>
                </a:rPr>
                <a:t>Fermilab</a:t>
              </a:r>
            </a:p>
            <a:p>
              <a:pPr algn="ctr"/>
              <a:r>
                <a:rPr lang="en-US" sz="1200" dirty="0">
                  <a:solidFill>
                    <a:srgbClr val="63666A"/>
                  </a:solidFill>
                </a:rPr>
                <a:t>Main Injector</a:t>
              </a:r>
            </a:p>
            <a:p>
              <a:pPr algn="ctr"/>
              <a:r>
                <a:rPr lang="en-US" sz="1200" dirty="0">
                  <a:solidFill>
                    <a:srgbClr val="63666A"/>
                  </a:solidFill>
                </a:rPr>
                <a:t>Tunnel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FD67E3D-F478-4833-8F2C-E40444CB04CF}"/>
              </a:ext>
            </a:extLst>
          </p:cNvPr>
          <p:cNvGrpSpPr/>
          <p:nvPr/>
        </p:nvGrpSpPr>
        <p:grpSpPr>
          <a:xfrm>
            <a:off x="6001491" y="5822900"/>
            <a:ext cx="2052089" cy="461665"/>
            <a:chOff x="4542023" y="4368650"/>
            <a:chExt cx="2052089" cy="461665"/>
          </a:xfrm>
        </p:grpSpPr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6B6FD1F5-18AB-4DF5-B31C-A3A16E6AD2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66196" y="4388267"/>
              <a:ext cx="1027916" cy="128074"/>
            </a:xfrm>
            <a:prstGeom prst="straightConnector1">
              <a:avLst/>
            </a:prstGeom>
            <a:ln>
              <a:solidFill>
                <a:srgbClr val="00206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7AA7AB9-98B6-484A-8165-BC7FB067D9BF}"/>
                </a:ext>
              </a:extLst>
            </p:cNvPr>
            <p:cNvSpPr txBox="1"/>
            <p:nvPr/>
          </p:nvSpPr>
          <p:spPr>
            <a:xfrm>
              <a:off x="4542023" y="4368650"/>
              <a:ext cx="11366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002060"/>
                  </a:solidFill>
                </a:rPr>
                <a:t>Proton Beam</a:t>
              </a:r>
            </a:p>
            <a:p>
              <a:pPr algn="ctr"/>
              <a:r>
                <a:rPr lang="en-US" sz="1200" dirty="0">
                  <a:solidFill>
                    <a:srgbClr val="002060"/>
                  </a:solidFill>
                </a:rPr>
                <a:t>Extraction</a:t>
              </a: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09350935-631A-4933-A9F4-794874404685}"/>
              </a:ext>
            </a:extLst>
          </p:cNvPr>
          <p:cNvSpPr/>
          <p:nvPr/>
        </p:nvSpPr>
        <p:spPr>
          <a:xfrm rot="1780602">
            <a:off x="3957424" y="3328457"/>
            <a:ext cx="1451675" cy="900481"/>
          </a:xfrm>
          <a:prstGeom prst="ellipse">
            <a:avLst/>
          </a:prstGeom>
          <a:noFill/>
          <a:ln w="381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622C3485-47E3-4D1C-9098-5F44F83903C0}"/>
              </a:ext>
            </a:extLst>
          </p:cNvPr>
          <p:cNvCxnSpPr>
            <a:cxnSpLocks/>
          </p:cNvCxnSpPr>
          <p:nvPr/>
        </p:nvCxnSpPr>
        <p:spPr>
          <a:xfrm flipH="1">
            <a:off x="5157115" y="2124602"/>
            <a:ext cx="793601" cy="1408106"/>
          </a:xfrm>
          <a:prstGeom prst="straightConnector1">
            <a:avLst/>
          </a:prstGeom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C5F1114C-0ED6-469E-B67B-82419EE3D3D6}"/>
              </a:ext>
            </a:extLst>
          </p:cNvPr>
          <p:cNvSpPr txBox="1"/>
          <p:nvPr/>
        </p:nvSpPr>
        <p:spPr>
          <a:xfrm>
            <a:off x="6053304" y="1820981"/>
            <a:ext cx="1308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</a:rPr>
              <a:t>Target Hall RAW Room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FA78DDB6-F881-40F2-9116-87783F1B898C}"/>
              </a:ext>
            </a:extLst>
          </p:cNvPr>
          <p:cNvSpPr/>
          <p:nvPr/>
        </p:nvSpPr>
        <p:spPr>
          <a:xfrm rot="1780602">
            <a:off x="1397365" y="2080196"/>
            <a:ext cx="1531563" cy="912515"/>
          </a:xfrm>
          <a:prstGeom prst="ellipse">
            <a:avLst/>
          </a:prstGeom>
          <a:noFill/>
          <a:ln w="38100">
            <a:solidFill>
              <a:srgbClr val="FFC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57BB5EA5-9406-4AE0-93C3-4F9D6F50D021}"/>
              </a:ext>
            </a:extLst>
          </p:cNvPr>
          <p:cNvCxnSpPr>
            <a:cxnSpLocks/>
          </p:cNvCxnSpPr>
          <p:nvPr/>
        </p:nvCxnSpPr>
        <p:spPr>
          <a:xfrm flipV="1">
            <a:off x="1728838" y="3085683"/>
            <a:ext cx="473516" cy="1008918"/>
          </a:xfrm>
          <a:prstGeom prst="straightConnector1">
            <a:avLst/>
          </a:prstGeom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17AB47C1-C2D4-46D5-855E-8F9C10964034}"/>
              </a:ext>
            </a:extLst>
          </p:cNvPr>
          <p:cNvSpPr txBox="1"/>
          <p:nvPr/>
        </p:nvSpPr>
        <p:spPr>
          <a:xfrm>
            <a:off x="892103" y="4095878"/>
            <a:ext cx="1345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</a:rPr>
              <a:t>Absorber Hall RAW Room</a:t>
            </a:r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39774EF4-7C4C-4F94-8930-B9B5A6AD31AE}"/>
              </a:ext>
            </a:extLst>
          </p:cNvPr>
          <p:cNvSpPr txBox="1">
            <a:spLocks/>
          </p:cNvSpPr>
          <p:nvPr/>
        </p:nvSpPr>
        <p:spPr>
          <a:xfrm>
            <a:off x="457200" y="250166"/>
            <a:ext cx="8293100" cy="751712"/>
          </a:xfrm>
          <a:prstGeom prst="rect">
            <a:avLst/>
          </a:prstGeom>
        </p:spPr>
        <p:txBody>
          <a:bodyPr vert="horz" lIns="0" tIns="0" rIns="0" bIns="0"/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200" b="1" i="0" kern="1200" baseline="0">
                <a:solidFill>
                  <a:srgbClr val="004C97"/>
                </a:solidFill>
                <a:latin typeface="Helvetica"/>
                <a:ea typeface="Geneva" charset="0"/>
                <a:cs typeface="Geneva" charset="0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r>
              <a:rPr lang="en-US" dirty="0"/>
              <a:t>RAW System - Preliminary Design Review</a:t>
            </a:r>
            <a:br>
              <a:rPr lang="en-US" dirty="0"/>
            </a:br>
            <a:r>
              <a:rPr lang="en-US" sz="1800" dirty="0"/>
              <a:t>ISO Section View of Near Site – MI-10 to LBNF-30 Absorber Complex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95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2F583F0C-69DD-4001-85AE-17E502AD3B79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11380" r="11380"/>
          <a:stretch>
            <a:fillRect/>
          </a:stretch>
        </p:blipFill>
        <p:spPr/>
      </p:pic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2/19/2020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Karl Williams | Raw Systems – General Overview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609735B5-E0F8-D44A-A3DE-E2CD0DCDE7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8B91632-9FCE-402E-AA10-1A42A6399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0166"/>
            <a:ext cx="8293100" cy="751712"/>
          </a:xfrm>
        </p:spPr>
        <p:txBody>
          <a:bodyPr/>
          <a:lstStyle/>
          <a:p>
            <a:r>
              <a:rPr lang="en-US" dirty="0"/>
              <a:t>RAW System - Preliminary Design Review</a:t>
            </a:r>
            <a:br>
              <a:rPr lang="en-US" dirty="0"/>
            </a:br>
            <a:r>
              <a:rPr lang="en-US" dirty="0"/>
              <a:t>Target Hall RAW Room Arrangement</a:t>
            </a:r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09C637E2-E838-4F14-956A-760ABB294810}"/>
              </a:ext>
            </a:extLst>
          </p:cNvPr>
          <p:cNvSpPr/>
          <p:nvPr/>
        </p:nvSpPr>
        <p:spPr>
          <a:xfrm>
            <a:off x="6003985" y="1889959"/>
            <a:ext cx="1009291" cy="250166"/>
          </a:xfrm>
          <a:prstGeom prst="leftArrow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D68FC3-C9CF-47B1-94D1-0D2B22D0A2EE}"/>
              </a:ext>
            </a:extLst>
          </p:cNvPr>
          <p:cNvSpPr txBox="1"/>
          <p:nvPr/>
        </p:nvSpPr>
        <p:spPr>
          <a:xfrm>
            <a:off x="6098876" y="1541419"/>
            <a:ext cx="10092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</a:rPr>
              <a:t>BEAM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3B95029-1895-4B36-8F8B-3AD0353A4732}"/>
              </a:ext>
            </a:extLst>
          </p:cNvPr>
          <p:cNvCxnSpPr>
            <a:cxnSpLocks/>
          </p:cNvCxnSpPr>
          <p:nvPr/>
        </p:nvCxnSpPr>
        <p:spPr>
          <a:xfrm flipV="1">
            <a:off x="2009094" y="3936654"/>
            <a:ext cx="1586436" cy="186772"/>
          </a:xfrm>
          <a:prstGeom prst="straightConnector1">
            <a:avLst/>
          </a:prstGeom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7467077-A7C6-449F-990B-AD274925F63C}"/>
              </a:ext>
            </a:extLst>
          </p:cNvPr>
          <p:cNvSpPr txBox="1"/>
          <p:nvPr/>
        </p:nvSpPr>
        <p:spPr>
          <a:xfrm>
            <a:off x="893414" y="3936654"/>
            <a:ext cx="1308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</a:rPr>
              <a:t>Target Hall RAW Room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F4CB5AA-E6E9-4824-9087-F75E75ED2903}"/>
              </a:ext>
            </a:extLst>
          </p:cNvPr>
          <p:cNvSpPr/>
          <p:nvPr/>
        </p:nvSpPr>
        <p:spPr>
          <a:xfrm>
            <a:off x="3595530" y="2941607"/>
            <a:ext cx="4202749" cy="2374973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14E64E7-0A1F-4C91-AFA2-BD70724883A6}"/>
              </a:ext>
            </a:extLst>
          </p:cNvPr>
          <p:cNvSpPr txBox="1"/>
          <p:nvPr/>
        </p:nvSpPr>
        <p:spPr>
          <a:xfrm>
            <a:off x="807341" y="2223966"/>
            <a:ext cx="13087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</a:rPr>
              <a:t>Target Chase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2B41FBE-D162-4B57-88EF-B0236B17F7B9}"/>
              </a:ext>
            </a:extLst>
          </p:cNvPr>
          <p:cNvCxnSpPr>
            <a:cxnSpLocks/>
            <a:stCxn id="18" idx="3"/>
            <a:endCxn id="21" idx="1"/>
          </p:cNvCxnSpPr>
          <p:nvPr/>
        </p:nvCxnSpPr>
        <p:spPr>
          <a:xfrm flipV="1">
            <a:off x="2116138" y="1902940"/>
            <a:ext cx="2192509" cy="490303"/>
          </a:xfrm>
          <a:prstGeom prst="straightConnector1">
            <a:avLst/>
          </a:prstGeom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6E5645A-E1C9-4AF3-9909-D19A9E9218E5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2415396" y="5316580"/>
            <a:ext cx="985887" cy="221988"/>
          </a:xfrm>
          <a:prstGeom prst="straightConnector1">
            <a:avLst/>
          </a:prstGeom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7A4581C-AA33-4CE6-8E36-1F793DD9F99A}"/>
              </a:ext>
            </a:extLst>
          </p:cNvPr>
          <p:cNvSpPr txBox="1"/>
          <p:nvPr/>
        </p:nvSpPr>
        <p:spPr>
          <a:xfrm>
            <a:off x="393699" y="5100281"/>
            <a:ext cx="24098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</a:rPr>
              <a:t>RAW Capture Station, </a:t>
            </a:r>
            <a:br>
              <a:rPr lang="en-US" sz="1600" b="1" dirty="0">
                <a:solidFill>
                  <a:srgbClr val="002060"/>
                </a:solidFill>
              </a:rPr>
            </a:br>
            <a:r>
              <a:rPr lang="en-US" sz="1600" b="1" dirty="0">
                <a:solidFill>
                  <a:srgbClr val="002060"/>
                </a:solidFill>
              </a:rPr>
              <a:t>Air Compressors, </a:t>
            </a:r>
            <a:br>
              <a:rPr lang="en-US" sz="1600" b="1" dirty="0">
                <a:solidFill>
                  <a:srgbClr val="002060"/>
                </a:solidFill>
              </a:rPr>
            </a:br>
            <a:r>
              <a:rPr lang="en-US" sz="1600" b="1" dirty="0">
                <a:solidFill>
                  <a:srgbClr val="002060"/>
                </a:solidFill>
              </a:rPr>
              <a:t>Bottle Farm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7123825-2978-460B-AB60-E96467A8C753}"/>
              </a:ext>
            </a:extLst>
          </p:cNvPr>
          <p:cNvSpPr/>
          <p:nvPr/>
        </p:nvSpPr>
        <p:spPr>
          <a:xfrm>
            <a:off x="3401283" y="4941991"/>
            <a:ext cx="1393319" cy="1193154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EFBB080-20B4-4F9B-B5C4-936EF4CA51D8}"/>
              </a:ext>
            </a:extLst>
          </p:cNvPr>
          <p:cNvSpPr/>
          <p:nvPr/>
        </p:nvSpPr>
        <p:spPr>
          <a:xfrm>
            <a:off x="4308647" y="1121434"/>
            <a:ext cx="4628319" cy="1563011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085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8681016E-01D3-4C06-B873-444C15E4525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11380" r="11380"/>
          <a:stretch>
            <a:fillRect/>
          </a:stretch>
        </p:blipFill>
        <p:spPr/>
      </p:pic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2/19/2020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Karl Williams | Raw Systems – General Overview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609735B5-E0F8-D44A-A3DE-E2CD0DCDE7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8B91632-9FCE-402E-AA10-1A42A6399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0166"/>
            <a:ext cx="8293100" cy="751712"/>
          </a:xfrm>
        </p:spPr>
        <p:txBody>
          <a:bodyPr/>
          <a:lstStyle/>
          <a:p>
            <a:r>
              <a:rPr lang="en-US" dirty="0"/>
              <a:t>RAW System - Preliminary Design Review</a:t>
            </a:r>
            <a:br>
              <a:rPr lang="en-US" dirty="0"/>
            </a:br>
            <a:r>
              <a:rPr lang="en-US" dirty="0"/>
              <a:t>Target Hall RAW Room Arrangement, cont.</a:t>
            </a:r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BB1775F6-AC3C-4D5D-8FD2-2998AF03F352}"/>
              </a:ext>
            </a:extLst>
          </p:cNvPr>
          <p:cNvSpPr/>
          <p:nvPr/>
        </p:nvSpPr>
        <p:spPr>
          <a:xfrm rot="10800000">
            <a:off x="5840083" y="4888525"/>
            <a:ext cx="1009291" cy="250166"/>
          </a:xfrm>
          <a:prstGeom prst="leftArrow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3B661BD-9F91-4D7A-AC7E-F83AE7C98C65}"/>
              </a:ext>
            </a:extLst>
          </p:cNvPr>
          <p:cNvSpPr txBox="1"/>
          <p:nvPr/>
        </p:nvSpPr>
        <p:spPr>
          <a:xfrm>
            <a:off x="5934974" y="4539985"/>
            <a:ext cx="10092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C000"/>
                </a:solidFill>
              </a:rPr>
              <a:t>BEAM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9D707BB-E20D-4A2B-A24C-7070648683EB}"/>
              </a:ext>
            </a:extLst>
          </p:cNvPr>
          <p:cNvSpPr txBox="1"/>
          <p:nvPr/>
        </p:nvSpPr>
        <p:spPr>
          <a:xfrm>
            <a:off x="979488" y="2012965"/>
            <a:ext cx="13087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</a:rPr>
              <a:t>Target Hall RAW Room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4369E69E-D609-4BE8-AE23-E4057CC1BFC3}"/>
              </a:ext>
            </a:extLst>
          </p:cNvPr>
          <p:cNvCxnSpPr>
            <a:cxnSpLocks/>
          </p:cNvCxnSpPr>
          <p:nvPr/>
        </p:nvCxnSpPr>
        <p:spPr>
          <a:xfrm>
            <a:off x="2095168" y="2199737"/>
            <a:ext cx="3218704" cy="1069674"/>
          </a:xfrm>
          <a:prstGeom prst="straightConnector1">
            <a:avLst/>
          </a:prstGeom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2878D262-F34B-49B4-8F10-3CFEAD1B8480}"/>
              </a:ext>
            </a:extLst>
          </p:cNvPr>
          <p:cNvSpPr/>
          <p:nvPr/>
        </p:nvSpPr>
        <p:spPr>
          <a:xfrm>
            <a:off x="5313872" y="2199737"/>
            <a:ext cx="3597215" cy="1647644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221306A-4269-4724-82CE-04F9FC8A608B}"/>
              </a:ext>
            </a:extLst>
          </p:cNvPr>
          <p:cNvSpPr txBox="1"/>
          <p:nvPr/>
        </p:nvSpPr>
        <p:spPr>
          <a:xfrm>
            <a:off x="477489" y="3818376"/>
            <a:ext cx="13087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</a:rPr>
              <a:t>Piping Runs between RAW Room and Chase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C94AD1B-D12A-4034-BB24-C6C295215054}"/>
              </a:ext>
            </a:extLst>
          </p:cNvPr>
          <p:cNvCxnSpPr>
            <a:cxnSpLocks/>
            <a:endCxn id="22" idx="1"/>
          </p:cNvCxnSpPr>
          <p:nvPr/>
        </p:nvCxnSpPr>
        <p:spPr>
          <a:xfrm>
            <a:off x="1633886" y="4005148"/>
            <a:ext cx="1921665" cy="188536"/>
          </a:xfrm>
          <a:prstGeom prst="straightConnector1">
            <a:avLst/>
          </a:prstGeom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D6DDDB27-97F3-4D33-8D93-B4DE7FF92CA2}"/>
              </a:ext>
            </a:extLst>
          </p:cNvPr>
          <p:cNvSpPr/>
          <p:nvPr/>
        </p:nvSpPr>
        <p:spPr>
          <a:xfrm>
            <a:off x="3555551" y="3847381"/>
            <a:ext cx="5355536" cy="692605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661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86811B22-580D-4AE8-938D-AFC7E6B2293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11380" r="11380"/>
          <a:stretch>
            <a:fillRect/>
          </a:stretch>
        </p:blipFill>
        <p:spPr/>
      </p:pic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2/19/2020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Karl Williams | Raw Systems – General Overview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609735B5-E0F8-D44A-A3DE-E2CD0DCDE7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8B91632-9FCE-402E-AA10-1A42A6399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0166"/>
            <a:ext cx="8293100" cy="751712"/>
          </a:xfrm>
        </p:spPr>
        <p:txBody>
          <a:bodyPr/>
          <a:lstStyle/>
          <a:p>
            <a:r>
              <a:rPr lang="en-US" dirty="0"/>
              <a:t>RAW System - Preliminary Design Review</a:t>
            </a:r>
            <a:br>
              <a:rPr lang="en-US" dirty="0"/>
            </a:br>
            <a:r>
              <a:rPr lang="en-US" dirty="0"/>
              <a:t>Absorber Hall RAW Room Arrangement</a:t>
            </a:r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A122921D-5D9D-43C2-B5AE-2E26C082C258}"/>
              </a:ext>
            </a:extLst>
          </p:cNvPr>
          <p:cNvSpPr/>
          <p:nvPr/>
        </p:nvSpPr>
        <p:spPr>
          <a:xfrm>
            <a:off x="6003985" y="2547830"/>
            <a:ext cx="1009291" cy="250166"/>
          </a:xfrm>
          <a:prstGeom prst="left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097533-722F-446E-A6D5-ADFC72C57B45}"/>
              </a:ext>
            </a:extLst>
          </p:cNvPr>
          <p:cNvSpPr txBox="1"/>
          <p:nvPr/>
        </p:nvSpPr>
        <p:spPr>
          <a:xfrm>
            <a:off x="6098876" y="2199290"/>
            <a:ext cx="10092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BEAM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832132C-BDE4-4BAC-9024-58434C50A685}"/>
              </a:ext>
            </a:extLst>
          </p:cNvPr>
          <p:cNvSpPr txBox="1"/>
          <p:nvPr/>
        </p:nvSpPr>
        <p:spPr>
          <a:xfrm>
            <a:off x="722333" y="4861356"/>
            <a:ext cx="1408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</a:rPr>
              <a:t>Absorber Hall RAW Room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04C9339-4456-435F-9C60-B7F3CAFD166A}"/>
              </a:ext>
            </a:extLst>
          </p:cNvPr>
          <p:cNvCxnSpPr>
            <a:cxnSpLocks/>
          </p:cNvCxnSpPr>
          <p:nvPr/>
        </p:nvCxnSpPr>
        <p:spPr>
          <a:xfrm flipV="1">
            <a:off x="2116138" y="4008780"/>
            <a:ext cx="4033837" cy="1007357"/>
          </a:xfrm>
          <a:prstGeom prst="straightConnector1">
            <a:avLst/>
          </a:prstGeom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21FB87E6-F63A-4DB7-A07C-8F4AABCF96A9}"/>
              </a:ext>
            </a:extLst>
          </p:cNvPr>
          <p:cNvSpPr/>
          <p:nvPr/>
        </p:nvSpPr>
        <p:spPr>
          <a:xfrm>
            <a:off x="6185140" y="3195188"/>
            <a:ext cx="1863306" cy="2236189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7BAA1CA-2BED-478C-AB6E-B1D14B146D03}"/>
              </a:ext>
            </a:extLst>
          </p:cNvPr>
          <p:cNvSpPr txBox="1"/>
          <p:nvPr/>
        </p:nvSpPr>
        <p:spPr>
          <a:xfrm>
            <a:off x="560717" y="1105814"/>
            <a:ext cx="15700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</a:rPr>
              <a:t>Absorber Pile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167A967-842E-467B-9EE2-B1DACA48680A}"/>
              </a:ext>
            </a:extLst>
          </p:cNvPr>
          <p:cNvCxnSpPr>
            <a:cxnSpLocks/>
          </p:cNvCxnSpPr>
          <p:nvPr/>
        </p:nvCxnSpPr>
        <p:spPr>
          <a:xfrm>
            <a:off x="1937607" y="1292586"/>
            <a:ext cx="3798959" cy="1062590"/>
          </a:xfrm>
          <a:prstGeom prst="straightConnector1">
            <a:avLst/>
          </a:prstGeom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3B2C237D-B6F6-423A-B199-5F2290D1F924}"/>
              </a:ext>
            </a:extLst>
          </p:cNvPr>
          <p:cNvSpPr/>
          <p:nvPr/>
        </p:nvSpPr>
        <p:spPr>
          <a:xfrm>
            <a:off x="5033554" y="1706880"/>
            <a:ext cx="3117563" cy="1358719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C626D7-AFD6-4187-9B75-A79D2AF34D4A}"/>
              </a:ext>
            </a:extLst>
          </p:cNvPr>
          <p:cNvSpPr/>
          <p:nvPr/>
        </p:nvSpPr>
        <p:spPr>
          <a:xfrm>
            <a:off x="3587931" y="3202060"/>
            <a:ext cx="1306122" cy="1007357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D714FE7-C431-4803-A1CA-CB9052963C15}"/>
              </a:ext>
            </a:extLst>
          </p:cNvPr>
          <p:cNvSpPr txBox="1"/>
          <p:nvPr/>
        </p:nvSpPr>
        <p:spPr>
          <a:xfrm>
            <a:off x="349861" y="3333071"/>
            <a:ext cx="20624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</a:rPr>
              <a:t>RAW Capture Station, Air Compressors, </a:t>
            </a:r>
          </a:p>
          <a:p>
            <a:r>
              <a:rPr lang="en-US" sz="1600" b="1" dirty="0">
                <a:solidFill>
                  <a:srgbClr val="002060"/>
                </a:solidFill>
              </a:rPr>
              <a:t>Bottle Farm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8FC886A-5F86-469A-ADAD-9876388EDE9A}"/>
              </a:ext>
            </a:extLst>
          </p:cNvPr>
          <p:cNvCxnSpPr>
            <a:cxnSpLocks/>
            <a:endCxn id="16" idx="1"/>
          </p:cNvCxnSpPr>
          <p:nvPr/>
        </p:nvCxnSpPr>
        <p:spPr>
          <a:xfrm>
            <a:off x="2412275" y="3553097"/>
            <a:ext cx="1175656" cy="152642"/>
          </a:xfrm>
          <a:prstGeom prst="straightConnector1">
            <a:avLst/>
          </a:prstGeom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8350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B068DA04-E0AF-43AE-9402-1BA41AA7DAD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l="11380" r="11380"/>
          <a:stretch>
            <a:fillRect/>
          </a:stretch>
        </p:blipFill>
        <p:spPr>
          <a:xfrm>
            <a:off x="3671202" y="1123950"/>
            <a:ext cx="5033962" cy="4852988"/>
          </a:xfrm>
        </p:spPr>
      </p:pic>
      <p:sp>
        <p:nvSpPr>
          <p:cNvPr id="5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2/19/2020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Karl Williams | Raw Systems – General Overview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fld id="{609735B5-E0F8-D44A-A3DE-E2CD0DCDE7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8B91632-9FCE-402E-AA10-1A42A6399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0166"/>
            <a:ext cx="8293100" cy="751712"/>
          </a:xfrm>
        </p:spPr>
        <p:txBody>
          <a:bodyPr/>
          <a:lstStyle/>
          <a:p>
            <a:r>
              <a:rPr lang="en-US" dirty="0"/>
              <a:t>RAW System - Preliminary Design Review</a:t>
            </a:r>
            <a:br>
              <a:rPr lang="en-US" dirty="0"/>
            </a:br>
            <a:r>
              <a:rPr lang="en-US" dirty="0"/>
              <a:t>Absorber Hall RAW Room Arrangement, cont.</a:t>
            </a:r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5EBD837E-ECE7-42C6-B703-31BC9EEB91D7}"/>
              </a:ext>
            </a:extLst>
          </p:cNvPr>
          <p:cNvSpPr/>
          <p:nvPr/>
        </p:nvSpPr>
        <p:spPr>
          <a:xfrm rot="11602316">
            <a:off x="4939672" y="4873748"/>
            <a:ext cx="1009291" cy="250166"/>
          </a:xfrm>
          <a:prstGeom prst="leftArrow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F88E0C-B4F5-40B4-8FB2-F532040E2A99}"/>
              </a:ext>
            </a:extLst>
          </p:cNvPr>
          <p:cNvSpPr txBox="1"/>
          <p:nvPr/>
        </p:nvSpPr>
        <p:spPr>
          <a:xfrm rot="779293">
            <a:off x="5063704" y="4560375"/>
            <a:ext cx="10092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BEAM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83D60C1-9EB3-4138-B617-3C973EE7C90F}"/>
              </a:ext>
            </a:extLst>
          </p:cNvPr>
          <p:cNvSpPr txBox="1"/>
          <p:nvPr/>
        </p:nvSpPr>
        <p:spPr>
          <a:xfrm>
            <a:off x="293016" y="1328379"/>
            <a:ext cx="1408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</a:rPr>
              <a:t>Absorber Hall RAW Room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B482D78F-DE3D-4AA0-BF68-D38D5CB06822}"/>
              </a:ext>
            </a:extLst>
          </p:cNvPr>
          <p:cNvCxnSpPr>
            <a:cxnSpLocks/>
          </p:cNvCxnSpPr>
          <p:nvPr/>
        </p:nvCxnSpPr>
        <p:spPr>
          <a:xfrm>
            <a:off x="1699066" y="1505365"/>
            <a:ext cx="3004429" cy="751712"/>
          </a:xfrm>
          <a:prstGeom prst="straightConnector1">
            <a:avLst/>
          </a:prstGeom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5C31AF99-7C0B-4CE1-BC59-F58CB3BA1418}"/>
              </a:ext>
            </a:extLst>
          </p:cNvPr>
          <p:cNvSpPr/>
          <p:nvPr/>
        </p:nvSpPr>
        <p:spPr>
          <a:xfrm rot="823242">
            <a:off x="4721215" y="1198191"/>
            <a:ext cx="1744503" cy="2431864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80045B-1F6D-4959-ADFE-DC36F074DB1B}"/>
              </a:ext>
            </a:extLst>
          </p:cNvPr>
          <p:cNvSpPr txBox="1"/>
          <p:nvPr/>
        </p:nvSpPr>
        <p:spPr>
          <a:xfrm>
            <a:off x="748911" y="4236695"/>
            <a:ext cx="15700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</a:rPr>
              <a:t>Absorber Pile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88519C38-F133-44C6-BEDB-446CE7DC668B}"/>
              </a:ext>
            </a:extLst>
          </p:cNvPr>
          <p:cNvCxnSpPr>
            <a:cxnSpLocks/>
          </p:cNvCxnSpPr>
          <p:nvPr/>
        </p:nvCxnSpPr>
        <p:spPr>
          <a:xfrm>
            <a:off x="2125801" y="4423467"/>
            <a:ext cx="1977763" cy="177457"/>
          </a:xfrm>
          <a:prstGeom prst="straightConnector1">
            <a:avLst/>
          </a:prstGeom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2296D706-74E8-472B-99E0-085FB861F2B7}"/>
              </a:ext>
            </a:extLst>
          </p:cNvPr>
          <p:cNvSpPr/>
          <p:nvPr/>
        </p:nvSpPr>
        <p:spPr>
          <a:xfrm rot="823242">
            <a:off x="4107887" y="3999008"/>
            <a:ext cx="2739610" cy="1894919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688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0166"/>
            <a:ext cx="8293100" cy="751712"/>
          </a:xfrm>
        </p:spPr>
        <p:txBody>
          <a:bodyPr/>
          <a:lstStyle/>
          <a:p>
            <a:r>
              <a:rPr lang="en-US" dirty="0"/>
              <a:t>RAW System - Preliminary Design Review</a:t>
            </a:r>
            <a:br>
              <a:rPr lang="en-US" dirty="0"/>
            </a:br>
            <a:r>
              <a:rPr lang="en-US" dirty="0"/>
              <a:t>Scope of Review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2/19/2020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Karl Williams | Raw Systems – General Overview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979488" y="1238250"/>
            <a:ext cx="7164387" cy="4846638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rPr lang="en-US" sz="2400" dirty="0">
                <a:solidFill>
                  <a:srgbClr val="004C97"/>
                </a:solidFill>
              </a:rPr>
              <a:t>Review Emphasis:</a:t>
            </a:r>
          </a:p>
          <a:p>
            <a:pPr marL="0" lvl="0" indent="0">
              <a:buNone/>
            </a:pPr>
            <a:endParaRPr lang="en-US" sz="2400" dirty="0">
              <a:solidFill>
                <a:srgbClr val="004C97"/>
              </a:solidFill>
            </a:endParaRPr>
          </a:p>
          <a:p>
            <a:pPr marL="0" lvl="0" indent="0">
              <a:buNone/>
            </a:pPr>
            <a:r>
              <a:rPr lang="en-US" sz="2400" dirty="0">
                <a:solidFill>
                  <a:srgbClr val="004C97"/>
                </a:solidFill>
              </a:rPr>
              <a:t>The primary purpose of this review is technical in nature, to ensure the project is sufficiently mature    to begin Final Design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425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0166"/>
            <a:ext cx="8293100" cy="751712"/>
          </a:xfrm>
        </p:spPr>
        <p:txBody>
          <a:bodyPr/>
          <a:lstStyle/>
          <a:p>
            <a:r>
              <a:rPr lang="en-US" dirty="0"/>
              <a:t>RAW System - Preliminary Design Review</a:t>
            </a:r>
            <a:br>
              <a:rPr lang="en-US" dirty="0"/>
            </a:br>
            <a:r>
              <a:rPr lang="en-US" dirty="0"/>
              <a:t>What Is RAW?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2/19/2020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Karl Williams | Raw Systems – General Overview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905774" y="1238250"/>
            <a:ext cx="7358331" cy="4846638"/>
          </a:xfrm>
          <a:prstGeom prst="rect">
            <a:avLst/>
          </a:prstGeom>
        </p:spPr>
        <p:txBody>
          <a:bodyPr/>
          <a:lstStyle/>
          <a:p>
            <a:pPr marL="0" lvl="0" indent="0">
              <a:buNone/>
            </a:pPr>
            <a:r>
              <a:rPr lang="en-US" sz="2400" dirty="0">
                <a:solidFill>
                  <a:srgbClr val="004C97"/>
                </a:solidFill>
              </a:rPr>
              <a:t>RAW </a:t>
            </a:r>
          </a:p>
          <a:p>
            <a:pPr marL="0" lvl="0" indent="0">
              <a:buNone/>
            </a:pPr>
            <a:endParaRPr lang="en-US" sz="2400" dirty="0">
              <a:solidFill>
                <a:srgbClr val="004C97"/>
              </a:solidFill>
            </a:endParaRPr>
          </a:p>
          <a:p>
            <a:pPr marL="0" lvl="0" indent="0">
              <a:buNone/>
            </a:pPr>
            <a:r>
              <a:rPr lang="en-US" sz="2400" dirty="0">
                <a:solidFill>
                  <a:srgbClr val="004C97"/>
                </a:solidFill>
              </a:rPr>
              <a:t>Radio-Activated Water</a:t>
            </a:r>
          </a:p>
          <a:p>
            <a:pPr marL="0" lvl="0" indent="0">
              <a:buNone/>
            </a:pPr>
            <a:endParaRPr lang="en-US" sz="2400" dirty="0">
              <a:solidFill>
                <a:srgbClr val="004C97"/>
              </a:solidFill>
            </a:endParaRPr>
          </a:p>
          <a:p>
            <a:pPr marL="0" lvl="0" indent="0">
              <a:buNone/>
            </a:pPr>
            <a:r>
              <a:rPr lang="en-US" sz="2400" dirty="0">
                <a:solidFill>
                  <a:srgbClr val="004C97"/>
                </a:solidFill>
              </a:rPr>
              <a:t>Water in a closed-loop system, regulating components in a radioactive environment, where the water will become activated due to direct or indirect exposure with beam and/or activated components</a:t>
            </a:r>
          </a:p>
          <a:p>
            <a:pPr marL="0" lvl="0" indent="0">
              <a:buNone/>
            </a:pPr>
            <a:endParaRPr lang="en-US" sz="2400" dirty="0">
              <a:solidFill>
                <a:srgbClr val="004C97"/>
              </a:solidFill>
            </a:endParaRPr>
          </a:p>
          <a:p>
            <a:pPr marL="0" lvl="0" indent="0">
              <a:buNone/>
            </a:pPr>
            <a:r>
              <a:rPr lang="en-US" sz="2400" dirty="0">
                <a:solidFill>
                  <a:srgbClr val="004C97"/>
                </a:solidFill>
              </a:rPr>
              <a:t>System is normally filled with deionized water, maintained at a high level of filtration, and DI status maintained if necessary, as it slowly becomes activated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1111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0166"/>
            <a:ext cx="8293100" cy="751712"/>
          </a:xfrm>
        </p:spPr>
        <p:txBody>
          <a:bodyPr/>
          <a:lstStyle/>
          <a:p>
            <a:r>
              <a:rPr lang="en-US" dirty="0"/>
              <a:t>RAW Systems - Preliminary Design Review</a:t>
            </a:r>
            <a:br>
              <a:rPr lang="en-US" dirty="0"/>
            </a:br>
            <a:r>
              <a:rPr lang="en-US" dirty="0"/>
              <a:t>General Design Points</a:t>
            </a:r>
            <a:br>
              <a:rPr lang="en-US" dirty="0"/>
            </a:b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2/19/2020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Karl Williams | Raw Systems – General Overview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 dirty="0">
                <a:solidFill>
                  <a:srgbClr val="004C97"/>
                </a:solidFill>
              </a:rPr>
              <a:t>Neutrino Beamline lattice is well established</a:t>
            </a:r>
          </a:p>
          <a:p>
            <a:pPr lvl="0"/>
            <a:endParaRPr lang="en-US" dirty="0">
              <a:solidFill>
                <a:srgbClr val="004C97"/>
              </a:solidFill>
            </a:endParaRPr>
          </a:p>
          <a:p>
            <a:pPr lvl="0"/>
            <a:r>
              <a:rPr lang="en-US" dirty="0">
                <a:solidFill>
                  <a:srgbClr val="004C97"/>
                </a:solidFill>
              </a:rPr>
              <a:t>Components needing cooling are quite similar to those currently used in NuMI and </a:t>
            </a:r>
            <a:r>
              <a:rPr lang="en-US" dirty="0" err="1">
                <a:solidFill>
                  <a:srgbClr val="004C97"/>
                </a:solidFill>
              </a:rPr>
              <a:t>MiniBooNE</a:t>
            </a:r>
            <a:endParaRPr lang="en-US" dirty="0">
              <a:solidFill>
                <a:srgbClr val="004C97"/>
              </a:solidFill>
            </a:endParaRPr>
          </a:p>
          <a:p>
            <a:pPr lvl="0"/>
            <a:endParaRPr lang="en-US" dirty="0">
              <a:solidFill>
                <a:srgbClr val="004C97"/>
              </a:solidFill>
            </a:endParaRPr>
          </a:p>
          <a:p>
            <a:pPr lvl="0"/>
            <a:r>
              <a:rPr lang="en-US" dirty="0">
                <a:solidFill>
                  <a:srgbClr val="004C97"/>
                </a:solidFill>
              </a:rPr>
              <a:t>RAW System design will follow closely with proven systems already in use, I.E., MI and NuMI</a:t>
            </a:r>
          </a:p>
          <a:p>
            <a:pPr lvl="0"/>
            <a:endParaRPr lang="en-US" dirty="0">
              <a:solidFill>
                <a:srgbClr val="004C97"/>
              </a:solidFill>
            </a:endParaRPr>
          </a:p>
          <a:p>
            <a:pPr lvl="0"/>
            <a:r>
              <a:rPr lang="en-US" dirty="0">
                <a:solidFill>
                  <a:srgbClr val="004C97"/>
                </a:solidFill>
              </a:rPr>
              <a:t>For both TH and AH, all RAW systems will have heat removed to the outside world via an Intermediate Cooling System (INTW), as a buffer between the RAW system and the outdoor chiller system (chiller system is part of NSCF)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488547"/>
      </p:ext>
    </p:extLst>
  </p:cSld>
  <p:clrMapOvr>
    <a:masterClrMapping/>
  </p:clrMapOvr>
</p:sld>
</file>

<file path=ppt/theme/theme1.xml><?xml version="1.0" encoding="utf-8"?>
<a:theme xmlns:a="http://schemas.openxmlformats.org/drawingml/2006/main" name="LBNF Template_0512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15277</TotalTime>
  <Words>751</Words>
  <Application>Microsoft Office PowerPoint</Application>
  <PresentationFormat>On-screen Show (4:3)</PresentationFormat>
  <Paragraphs>131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Helvetica</vt:lpstr>
      <vt:lpstr>Lucida Grande</vt:lpstr>
      <vt:lpstr>LBNF Template_051215</vt:lpstr>
      <vt:lpstr>LBNF Content-Footer Theme</vt:lpstr>
      <vt:lpstr>Primary Beamline Radio-Activated Water (RAW) Peliminary Design Review</vt:lpstr>
      <vt:lpstr>PowerPoint Presentation</vt:lpstr>
      <vt:lpstr>RAW System - Preliminary Design Review Target Hall RAW Room Arrangement</vt:lpstr>
      <vt:lpstr>RAW System - Preliminary Design Review Target Hall RAW Room Arrangement, cont.</vt:lpstr>
      <vt:lpstr>RAW System - Preliminary Design Review Absorber Hall RAW Room Arrangement</vt:lpstr>
      <vt:lpstr>RAW System - Preliminary Design Review Absorber Hall RAW Room Arrangement, cont.</vt:lpstr>
      <vt:lpstr>RAW System - Preliminary Design Review Scope of Review</vt:lpstr>
      <vt:lpstr>RAW System - Preliminary Design Review What Is RAW?</vt:lpstr>
      <vt:lpstr>RAW Systems - Preliminary Design Review General Design Points </vt:lpstr>
      <vt:lpstr>RAW Systems - Preliminary Design Review Preliminary Design Package </vt:lpstr>
      <vt:lpstr>RAW Systems - Preliminary Design Review System Maturity </vt:lpstr>
      <vt:lpstr>RAW Systems - Preliminary Design Review System Maturity, cont. </vt:lpstr>
      <vt:lpstr>RAW System - Preliminary Design Review Review Committee Charge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Sandbox Studio</dc:creator>
  <cp:lastModifiedBy>Karlton E Williams II</cp:lastModifiedBy>
  <cp:revision>109</cp:revision>
  <dcterms:created xsi:type="dcterms:W3CDTF">2015-04-30T14:29:22Z</dcterms:created>
  <dcterms:modified xsi:type="dcterms:W3CDTF">2020-02-15T16:42:55Z</dcterms:modified>
</cp:coreProperties>
</file>