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63" r:id="rId3"/>
    <p:sldId id="273" r:id="rId4"/>
    <p:sldId id="297" r:id="rId5"/>
    <p:sldId id="274" r:id="rId6"/>
    <p:sldId id="289" r:id="rId7"/>
    <p:sldId id="282" r:id="rId8"/>
    <p:sldId id="283" r:id="rId9"/>
    <p:sldId id="284" r:id="rId10"/>
    <p:sldId id="303" r:id="rId11"/>
    <p:sldId id="298" r:id="rId12"/>
    <p:sldId id="281" r:id="rId13"/>
    <p:sldId id="285" r:id="rId14"/>
    <p:sldId id="301" r:id="rId15"/>
    <p:sldId id="302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00B5E2"/>
    <a:srgbClr val="63666A"/>
    <a:srgbClr val="5A5A5A"/>
    <a:srgbClr val="67676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7" autoAdjust="0"/>
    <p:restoredTop sz="98464" autoAdjust="0"/>
  </p:normalViewPr>
  <p:slideViewPr>
    <p:cSldViewPr snapToGrid="0" snapToObjects="1">
      <p:cViewPr varScale="1">
        <p:scale>
          <a:sx n="111" d="100"/>
          <a:sy n="111" d="100"/>
        </p:scale>
        <p:origin x="1062" y="108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1746"/>
            <a:ext cx="82931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3209907"/>
            <a:ext cx="8296275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 txBox="1">
            <a:spLocks/>
          </p:cNvSpPr>
          <p:nvPr/>
        </p:nvSpPr>
        <p:spPr>
          <a:xfrm>
            <a:off x="985866" y="195263"/>
            <a:ext cx="4381500" cy="24765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0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Long-Baseline Neutrino Facility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75760"/>
            <a:ext cx="8302625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7"/>
          <p:cNvSpPr txBox="1">
            <a:spLocks/>
          </p:cNvSpPr>
          <p:nvPr/>
        </p:nvSpPr>
        <p:spPr>
          <a:xfrm>
            <a:off x="457200" y="196850"/>
            <a:ext cx="506413" cy="2460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LBNF</a:t>
            </a:r>
          </a:p>
        </p:txBody>
      </p: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154906"/>
            <a:ext cx="1594477" cy="28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57200" y="5728951"/>
            <a:ext cx="830262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56" y="6003296"/>
            <a:ext cx="654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24" y="5916605"/>
            <a:ext cx="1857669" cy="6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09" y="6083428"/>
            <a:ext cx="2202053" cy="3680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dunescience.org/cgi-bin/private/DocumentDatabase" TargetMode="External"/><Relationship Id="rId2" Type="http://schemas.openxmlformats.org/officeDocument/2006/relationships/hyperlink" Target="https://indico.fnal.gov/event/2322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dunescience.org/cgi-bin/private/ShowDocument?docid=1787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457200" y="1133475"/>
            <a:ext cx="8218488" cy="17208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Primary Beamline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Radio-Activated Water (RAW)</a:t>
            </a:r>
            <a:br>
              <a:rPr lang="en-US" dirty="0">
                <a:latin typeface="Helvetica" charset="0"/>
              </a:rPr>
            </a:br>
            <a:r>
              <a:rPr lang="en-US" dirty="0" err="1">
                <a:latin typeface="Helvetica" charset="0"/>
              </a:rPr>
              <a:t>Peliminary</a:t>
            </a:r>
            <a:r>
              <a:rPr lang="en-US" dirty="0">
                <a:latin typeface="Helvetica" charset="0"/>
              </a:rPr>
              <a:t> Design Review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3736136"/>
            <a:ext cx="8221663" cy="17208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latin typeface="Helvetica" charset="0"/>
              </a:rPr>
              <a:t>Introduction &amp; Scope</a:t>
            </a:r>
          </a:p>
          <a:p>
            <a:endParaRPr lang="en-US" sz="2800" dirty="0">
              <a:latin typeface="Helvetica" charset="0"/>
            </a:endParaRPr>
          </a:p>
          <a:p>
            <a:r>
              <a:rPr lang="en-US" dirty="0">
                <a:latin typeface="Helvetica" charset="0"/>
              </a:rPr>
              <a:t>Karlton E. Williams, II</a:t>
            </a:r>
          </a:p>
          <a:p>
            <a:r>
              <a:rPr lang="en-US" dirty="0">
                <a:latin typeface="Helvetica" charset="0"/>
              </a:rPr>
              <a:t>February 19 &amp; 20,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 err="1"/>
              <a:t>Review</a:t>
            </a:r>
            <a:r>
              <a:rPr lang="en-US" dirty="0"/>
              <a:t> Committee Charge (cont.)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5023214"/>
          </a:xfrm>
          <a:prstGeom prst="rect">
            <a:avLst/>
          </a:prstGeo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Have suitable engineering analyses been performed and documented, and reviewed/peer reviewed and approved, where applicable?</a:t>
            </a:r>
          </a:p>
          <a:p>
            <a:pPr lvl="0"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Are the appropriate codes and standards adequately applied to the design? </a:t>
            </a:r>
          </a:p>
          <a:p>
            <a:pPr lvl="0"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Have the ES&amp;H issues been identified and analyzed appropriately?</a:t>
            </a:r>
          </a:p>
          <a:p>
            <a:pPr lvl="0"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Have the Fermilab Engineering Manual standards been applied to the design?</a:t>
            </a:r>
          </a:p>
          <a:p>
            <a:pPr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Is the level of integration with other LBNF beamline entities appropriate for this stage of the work? I.E. Are interfaces and collaborative design inputs being managed appropriately?</a:t>
            </a:r>
          </a:p>
          <a:p>
            <a:pPr lvl="0"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endParaRPr lang="en-US" sz="1800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3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 err="1"/>
              <a:t>Review</a:t>
            </a:r>
            <a:r>
              <a:rPr lang="en-US" dirty="0"/>
              <a:t> Committee Charge (cont.)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5023214"/>
          </a:xfrm>
          <a:prstGeom prst="rect">
            <a:avLst/>
          </a:prstGeom>
        </p:spPr>
        <p:txBody>
          <a:bodyPr/>
          <a:lstStyle/>
          <a:p>
            <a:endParaRPr lang="en-US" sz="1800" dirty="0">
              <a:solidFill>
                <a:srgbClr val="004C97"/>
              </a:solidFill>
            </a:endParaRPr>
          </a:p>
          <a:p>
            <a:r>
              <a:rPr lang="en-US" sz="1800" dirty="0">
                <a:solidFill>
                  <a:srgbClr val="004C97"/>
                </a:solidFill>
              </a:rPr>
              <a:t>All LBNF RAW systems are currently undergoing estimation review through the Project Estimator. This includes the submission of sample packages to outside vendors for spot-checking of current values. With this in mind, a cursory check of the Cost and Schedule are desired:</a:t>
            </a:r>
          </a:p>
          <a:p>
            <a:pPr lvl="1"/>
            <a:r>
              <a:rPr lang="en-US" sz="1600" dirty="0">
                <a:solidFill>
                  <a:srgbClr val="004C97"/>
                </a:solidFill>
              </a:rPr>
              <a:t>To reflect &amp; verify known changes, such as where flows to the shielding panels were greatly reduced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rgbClr val="004C97"/>
                </a:solidFill>
              </a:rPr>
              <a:t>To question sufficiency of design resources in the light of known complexity of certain situations, such as selection and prototyping of horn ejector pumps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rgbClr val="004C97"/>
                </a:solidFill>
              </a:rPr>
              <a:t>To review estimated design effort, as preliminary design effort to date has suggested that engineering and drafting resources may be under-estimated</a:t>
            </a:r>
          </a:p>
        </p:txBody>
      </p:sp>
    </p:spTree>
    <p:extLst>
      <p:ext uri="{BB962C8B-B14F-4D97-AF65-F5344CB8AC3E}">
        <p14:creationId xmlns:p14="http://schemas.microsoft.com/office/powerpoint/2010/main" val="335568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 err="1"/>
              <a:t>Review</a:t>
            </a:r>
            <a:r>
              <a:rPr lang="en-US" dirty="0"/>
              <a:t> Committee Charge (cont.)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039100" cy="4846638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In addition to answering the charge questions, the panel is welcome to comment and offer recommendations on other aspects of the LCW and Buswork Preliminary Design.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>
                <a:solidFill>
                  <a:srgbClr val="004C97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The panel chairperson is kindly asked to gather the findings, comments, and recommendations of the panel and summarize them along with the answers to the charge questions in a brief written report due approximately 1 week after the review.</a:t>
            </a:r>
          </a:p>
          <a:p>
            <a:pPr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endParaRPr lang="en-US" sz="1800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25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9238651-22E8-426F-9832-611CFB8D1ED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1238250"/>
            <a:ext cx="8039100" cy="484663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endParaRPr lang="en-US" sz="4400" dirty="0">
              <a:solidFill>
                <a:srgbClr val="004C97"/>
              </a:solidFill>
            </a:endParaRPr>
          </a:p>
          <a:p>
            <a:pPr marL="0" indent="0" algn="ctr">
              <a:buNone/>
            </a:pPr>
            <a:r>
              <a:rPr lang="en-US" sz="6600" dirty="0">
                <a:solidFill>
                  <a:srgbClr val="004C97"/>
                </a:solidFill>
                <a:latin typeface="Ink Free" panose="03080402000500000000" pitchFamily="66" charset="0"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3053679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7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Links:</a:t>
            </a:r>
            <a:br>
              <a:rPr lang="en-US" dirty="0">
                <a:solidFill>
                  <a:srgbClr val="004C97"/>
                </a:solidFill>
              </a:rPr>
            </a:br>
            <a:br>
              <a:rPr lang="en-US" dirty="0">
                <a:solidFill>
                  <a:srgbClr val="004C97"/>
                </a:solidFill>
              </a:rPr>
            </a:br>
            <a:r>
              <a:rPr lang="en-US" dirty="0">
                <a:solidFill>
                  <a:srgbClr val="004C97"/>
                </a:solidFill>
              </a:rPr>
              <a:t>Review Event Indico Page:</a:t>
            </a:r>
          </a:p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(Agenda and Presentations)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	 </a:t>
            </a:r>
            <a:r>
              <a:rPr lang="en-US" sz="2000" dirty="0">
                <a:solidFill>
                  <a:srgbClr val="004C97"/>
                </a:solidFill>
                <a:hlinkClick r:id="rId2"/>
              </a:rPr>
              <a:t>https://indico.fnal.gov/event/23229/</a:t>
            </a:r>
            <a:endParaRPr lang="en-US" sz="2000" dirty="0">
              <a:solidFill>
                <a:srgbClr val="004C97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Dune </a:t>
            </a:r>
            <a:r>
              <a:rPr lang="en-US" dirty="0" err="1">
                <a:solidFill>
                  <a:srgbClr val="004C97"/>
                </a:solidFill>
              </a:rPr>
              <a:t>DocDB</a:t>
            </a:r>
            <a:r>
              <a:rPr lang="en-US" dirty="0">
                <a:solidFill>
                  <a:srgbClr val="004C97"/>
                </a:solidFill>
              </a:rPr>
              <a:t> Preliminary Design Files:</a:t>
            </a:r>
          </a:p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(Preliminary Design Files)</a:t>
            </a:r>
          </a:p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	</a:t>
            </a:r>
            <a:r>
              <a:rPr lang="en-US" sz="2000" dirty="0">
                <a:solidFill>
                  <a:srgbClr val="004C97"/>
                </a:solidFill>
                <a:hlinkClick r:id="rId3"/>
              </a:rPr>
              <a:t>https://docs.dunescience.org/cgi-bin/private/DocumentDatabase</a:t>
            </a:r>
            <a:endParaRPr lang="en-US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	Document # 17870, 17873, 17876, 17879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Wednesday, January 19, 2020</a:t>
            </a:r>
          </a:p>
          <a:p>
            <a:pPr marL="0" lv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8 AM to 5 PM, WH1E</a:t>
            </a:r>
          </a:p>
          <a:p>
            <a:pPr marL="0" lv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pPr lvl="0"/>
            <a:r>
              <a:rPr lang="en-US" dirty="0">
                <a:solidFill>
                  <a:srgbClr val="004C97"/>
                </a:solidFill>
              </a:rPr>
              <a:t>Introduction (Karl Williams)</a:t>
            </a:r>
          </a:p>
          <a:p>
            <a:pPr lvl="0"/>
            <a:r>
              <a:rPr lang="en-US" dirty="0">
                <a:solidFill>
                  <a:srgbClr val="004C97"/>
                </a:solidFill>
              </a:rPr>
              <a:t>Raw Systems General (Karl Williams)</a:t>
            </a:r>
          </a:p>
          <a:p>
            <a:r>
              <a:rPr lang="en-US" dirty="0">
                <a:solidFill>
                  <a:srgbClr val="004C97"/>
                </a:solidFill>
              </a:rPr>
              <a:t>Target Hall General (Karl Williams)</a:t>
            </a:r>
          </a:p>
          <a:p>
            <a:pPr lvl="0"/>
            <a:r>
              <a:rPr lang="en-US" dirty="0">
                <a:solidFill>
                  <a:srgbClr val="004C97"/>
                </a:solidFill>
              </a:rPr>
              <a:t>Target Hall RAW Systems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Target RAW (Raina Wang)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Horns A, B, C RAW (Karl Williams)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Shielding Panel RAW (Raina Wang)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TH RAW Exchange (Raina Wang)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TH Intermediate (Dave Hixson)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H+OH System (Dez Deshpande, Karl Williams)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9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/>
              <a:t>Agenda (cont.)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4C97"/>
                </a:solidFill>
              </a:rPr>
              <a:t>Thursday, January 20, 2020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8 AM to 1 PM, WH2NE</a:t>
            </a:r>
          </a:p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dirty="0">
                <a:solidFill>
                  <a:srgbClr val="004C97"/>
                </a:solidFill>
              </a:rPr>
              <a:t>Absorber Hall General (Karl Williams)</a:t>
            </a:r>
          </a:p>
          <a:p>
            <a:pPr lvl="0"/>
            <a:r>
              <a:rPr lang="en-US" dirty="0">
                <a:solidFill>
                  <a:srgbClr val="004C97"/>
                </a:solidFill>
              </a:rPr>
              <a:t>Absorber Hall RAW Systems 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Absorber RAW (Dez Deshpande)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AH RAW Exchange (Dave Hixson)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AH Intermediate (Dave Hixson)</a:t>
            </a:r>
          </a:p>
          <a:p>
            <a:r>
              <a:rPr lang="en-US" dirty="0">
                <a:solidFill>
                  <a:srgbClr val="004C97"/>
                </a:solidFill>
              </a:rPr>
              <a:t>TH &amp; AH Controls (Paul </a:t>
            </a:r>
            <a:r>
              <a:rPr lang="en-US" dirty="0" err="1">
                <a:solidFill>
                  <a:srgbClr val="004C97"/>
                </a:solidFill>
              </a:rPr>
              <a:t>Kasley</a:t>
            </a:r>
            <a:r>
              <a:rPr lang="en-US" dirty="0">
                <a:solidFill>
                  <a:srgbClr val="004C97"/>
                </a:solidFill>
              </a:rPr>
              <a:t>)</a:t>
            </a:r>
          </a:p>
          <a:p>
            <a:r>
              <a:rPr lang="en-US" dirty="0">
                <a:solidFill>
                  <a:srgbClr val="004C97"/>
                </a:solidFill>
              </a:rPr>
              <a:t>Q&amp;A / Closing Remarks (Karl Williams)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9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/>
              <a:t>Introductions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dirty="0">
                <a:solidFill>
                  <a:srgbClr val="004C97"/>
                </a:solidFill>
              </a:rPr>
              <a:t>Many thanks to the Review Committee: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Chris </a:t>
            </a:r>
            <a:r>
              <a:rPr lang="en-US" dirty="0" err="1">
                <a:solidFill>
                  <a:srgbClr val="004C97"/>
                </a:solidFill>
              </a:rPr>
              <a:t>Ader</a:t>
            </a:r>
            <a:r>
              <a:rPr lang="en-US" dirty="0">
                <a:solidFill>
                  <a:srgbClr val="004C97"/>
                </a:solidFill>
              </a:rPr>
              <a:t>, chair</a:t>
            </a:r>
          </a:p>
          <a:p>
            <a:pPr lvl="2">
              <a:spcBef>
                <a:spcPts val="0"/>
              </a:spcBef>
            </a:pPr>
            <a:r>
              <a:rPr lang="en-US" sz="1600" dirty="0">
                <a:solidFill>
                  <a:srgbClr val="004C97"/>
                </a:solidFill>
              </a:rPr>
              <a:t>Senior Engineer, AD/ENG/MSD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Marty Murphy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Operations Specialist, AD/ENG/ENG_SUP</a:t>
            </a: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Lee Hammond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Senior Engineer, FE/ENGR/</a:t>
            </a:r>
            <a:r>
              <a:rPr lang="en-US" dirty="0" err="1">
                <a:solidFill>
                  <a:srgbClr val="004C97"/>
                </a:solidFill>
              </a:rPr>
              <a:t>EngGrp</a:t>
            </a:r>
            <a:endParaRPr lang="en-US" dirty="0">
              <a:solidFill>
                <a:srgbClr val="004C97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Adam Taylor</a:t>
            </a:r>
          </a:p>
          <a:p>
            <a:pPr lvl="2">
              <a:spcBef>
                <a:spcPts val="0"/>
              </a:spcBef>
            </a:pPr>
            <a:r>
              <a:rPr lang="en-US" dirty="0">
                <a:solidFill>
                  <a:srgbClr val="004C97"/>
                </a:solidFill>
              </a:rPr>
              <a:t>Staff Engineer, FE/ENGR/</a:t>
            </a:r>
            <a:r>
              <a:rPr lang="en-US" dirty="0" err="1">
                <a:solidFill>
                  <a:srgbClr val="004C97"/>
                </a:solidFill>
              </a:rPr>
              <a:t>EngGrp</a:t>
            </a:r>
            <a:endParaRPr lang="en-US" dirty="0">
              <a:solidFill>
                <a:srgbClr val="004C97"/>
              </a:solidFill>
            </a:endParaRPr>
          </a:p>
          <a:p>
            <a:pPr lvl="2">
              <a:spcBef>
                <a:spcPts val="0"/>
              </a:spcBef>
            </a:pPr>
            <a:endParaRPr lang="en-US" dirty="0">
              <a:solidFill>
                <a:srgbClr val="004C97"/>
              </a:solidFill>
            </a:endParaRPr>
          </a:p>
          <a:p>
            <a:r>
              <a:rPr lang="en-US" dirty="0">
                <a:solidFill>
                  <a:srgbClr val="004C97"/>
                </a:solidFill>
              </a:rPr>
              <a:t>Thanks also to numerous contributors for drawings, technical info, guidance, etc. (many unnamed) </a:t>
            </a:r>
          </a:p>
          <a:p>
            <a:endParaRPr lang="en-US" dirty="0">
              <a:solidFill>
                <a:srgbClr val="004C97"/>
              </a:solidFill>
            </a:endParaRPr>
          </a:p>
          <a:p>
            <a:r>
              <a:rPr lang="en-US" dirty="0">
                <a:solidFill>
                  <a:srgbClr val="004C97"/>
                </a:solidFill>
              </a:rPr>
              <a:t>I’d also like to welcome all those involved with the LBNF project who took their time to participate today </a:t>
            </a:r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2C8E116-5DA4-4A84-8722-707E64D4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113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9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Content Placeholder 10" descr="A picture containing insect&#10;&#10;Description automatically generated">
            <a:extLst>
              <a:ext uri="{FF2B5EF4-FFF2-40B4-BE49-F238E27FC236}">
                <a16:creationId xmlns:a16="http://schemas.microsoft.com/office/drawing/2014/main" id="{CCBA6715-DD84-4511-BCF6-05F4C71F7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18" y="1245128"/>
            <a:ext cx="8293100" cy="484065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0EBB49C-D49E-4071-8BDA-EDCBB7750434}"/>
              </a:ext>
            </a:extLst>
          </p:cNvPr>
          <p:cNvGrpSpPr/>
          <p:nvPr/>
        </p:nvGrpSpPr>
        <p:grpSpPr>
          <a:xfrm>
            <a:off x="477982" y="2004676"/>
            <a:ext cx="1282702" cy="636100"/>
            <a:chOff x="457200" y="2015067"/>
            <a:chExt cx="1282702" cy="6361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79FB63E-C30B-4BEA-AECD-8F44FA7FDCDB}"/>
                </a:ext>
              </a:extLst>
            </p:cNvPr>
            <p:cNvSpPr txBox="1"/>
            <p:nvPr/>
          </p:nvSpPr>
          <p:spPr>
            <a:xfrm>
              <a:off x="457200" y="2127947"/>
              <a:ext cx="10637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 Beam</a:t>
              </a:r>
            </a:p>
            <a:p>
              <a:r>
                <a:rPr lang="en-US" sz="1400" dirty="0">
                  <a:solidFill>
                    <a:srgbClr val="C00000"/>
                  </a:solidFill>
                </a:rPr>
                <a:t>to SURF, SD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7CD0F6F-DB2B-42FD-A28C-854D22C098F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9488" y="2015067"/>
              <a:ext cx="760414" cy="424608"/>
            </a:xfrm>
            <a:prstGeom prst="straightConnector1">
              <a:avLst/>
            </a:prstGeom>
            <a:ln w="952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D1C5E6-D198-4229-973D-6CE162E2EE18}"/>
              </a:ext>
            </a:extLst>
          </p:cNvPr>
          <p:cNvGrpSpPr/>
          <p:nvPr/>
        </p:nvGrpSpPr>
        <p:grpSpPr>
          <a:xfrm>
            <a:off x="7464690" y="5885886"/>
            <a:ext cx="1347524" cy="495584"/>
            <a:chOff x="7464690" y="5885886"/>
            <a:chExt cx="1347524" cy="495584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3EA047D-827C-4D51-96B1-F6BEE1F1E3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90467" y="5885886"/>
              <a:ext cx="421747" cy="196009"/>
            </a:xfrm>
            <a:prstGeom prst="straightConnector1">
              <a:avLst/>
            </a:prstGeom>
            <a:ln w="952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CFC28F1-C4D8-4BD5-87CE-80125F386BE5}"/>
                </a:ext>
              </a:extLst>
            </p:cNvPr>
            <p:cNvSpPr txBox="1"/>
            <p:nvPr/>
          </p:nvSpPr>
          <p:spPr>
            <a:xfrm>
              <a:off x="7464690" y="5919805"/>
              <a:ext cx="113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C00000"/>
                  </a:solidFill>
                </a:rPr>
                <a:t>Proton Beam</a:t>
              </a:r>
            </a:p>
            <a:p>
              <a:pPr algn="r"/>
              <a:r>
                <a:rPr lang="en-US" sz="1200" dirty="0">
                  <a:solidFill>
                    <a:srgbClr val="C00000"/>
                  </a:solidFill>
                </a:rPr>
                <a:t>from MI-10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1DD4B12-3F26-4A91-9D3C-1838B0E9A4E6}"/>
              </a:ext>
            </a:extLst>
          </p:cNvPr>
          <p:cNvSpPr txBox="1"/>
          <p:nvPr/>
        </p:nvSpPr>
        <p:spPr>
          <a:xfrm>
            <a:off x="1564921" y="2668649"/>
            <a:ext cx="79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Absorber Complex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7FF80A-2E31-46BD-8516-7F408EA46764}"/>
              </a:ext>
            </a:extLst>
          </p:cNvPr>
          <p:cNvSpPr txBox="1"/>
          <p:nvPr/>
        </p:nvSpPr>
        <p:spPr>
          <a:xfrm>
            <a:off x="3886687" y="3893873"/>
            <a:ext cx="79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Target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</a:rPr>
              <a:t>Complex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85E810F-0047-4DA4-8020-F2CAB2FD6EC3}"/>
              </a:ext>
            </a:extLst>
          </p:cNvPr>
          <p:cNvGrpSpPr/>
          <p:nvPr/>
        </p:nvGrpSpPr>
        <p:grpSpPr>
          <a:xfrm>
            <a:off x="7084612" y="3237370"/>
            <a:ext cx="1179625" cy="1493656"/>
            <a:chOff x="7084612" y="3237370"/>
            <a:chExt cx="1179625" cy="1493656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7DA285F-F168-4FA4-88C8-CE7CF0B6EF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84612" y="3832529"/>
              <a:ext cx="516836" cy="89849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FE6D359-DE11-47E6-B343-AC8704411259}"/>
                </a:ext>
              </a:extLst>
            </p:cNvPr>
            <p:cNvSpPr txBox="1"/>
            <p:nvPr/>
          </p:nvSpPr>
          <p:spPr>
            <a:xfrm>
              <a:off x="7464690" y="3237370"/>
              <a:ext cx="799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2060"/>
                  </a:solidFill>
                </a:rPr>
                <a:t>Primary Beam Complex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641277B-31DE-458B-9EDD-8071AFF2F514}"/>
              </a:ext>
            </a:extLst>
          </p:cNvPr>
          <p:cNvGrpSpPr/>
          <p:nvPr/>
        </p:nvGrpSpPr>
        <p:grpSpPr>
          <a:xfrm>
            <a:off x="2616260" y="3192261"/>
            <a:ext cx="799547" cy="701612"/>
            <a:chOff x="2545410" y="3237370"/>
            <a:chExt cx="799547" cy="70161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274070A-08CF-4E6D-BCA1-94974B1BE1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07530" y="3237370"/>
              <a:ext cx="228599" cy="29868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03B800B-15BF-44C7-9CD0-E29AA2920AB3}"/>
                </a:ext>
              </a:extLst>
            </p:cNvPr>
            <p:cNvSpPr txBox="1"/>
            <p:nvPr/>
          </p:nvSpPr>
          <p:spPr>
            <a:xfrm>
              <a:off x="2545410" y="3477317"/>
              <a:ext cx="7995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2060"/>
                  </a:solidFill>
                </a:rPr>
                <a:t>Decay Pipe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A5692D-8F3E-4868-A1CA-EC6E7481055B}"/>
              </a:ext>
            </a:extLst>
          </p:cNvPr>
          <p:cNvGrpSpPr/>
          <p:nvPr/>
        </p:nvGrpSpPr>
        <p:grpSpPr>
          <a:xfrm>
            <a:off x="4479010" y="4221361"/>
            <a:ext cx="1084841" cy="628570"/>
            <a:chOff x="4479010" y="4221361"/>
            <a:chExt cx="1084841" cy="62857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F640F7C-898A-46AE-AAAD-F9803449A9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57114" y="4221361"/>
              <a:ext cx="406737" cy="294980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F79F7C3-2D18-4E86-AE2B-420E1A2E1D1C}"/>
                </a:ext>
              </a:extLst>
            </p:cNvPr>
            <p:cNvSpPr txBox="1"/>
            <p:nvPr/>
          </p:nvSpPr>
          <p:spPr>
            <a:xfrm>
              <a:off x="4479010" y="4388266"/>
              <a:ext cx="7995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2060"/>
                  </a:solidFill>
                </a:rPr>
                <a:t>Primary</a:t>
              </a:r>
            </a:p>
            <a:p>
              <a:pPr algn="ctr"/>
              <a:r>
                <a:rPr lang="en-US" sz="1200" dirty="0">
                  <a:solidFill>
                    <a:srgbClr val="002060"/>
                  </a:solidFill>
                </a:rPr>
                <a:t>Beamline</a:t>
              </a:r>
            </a:p>
          </p:txBody>
        </p:sp>
      </p:grp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AD7BCD5-3D80-4338-B59E-E5043F32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998A4D-B075-4B6E-BDFB-4F50426173D5}"/>
              </a:ext>
            </a:extLst>
          </p:cNvPr>
          <p:cNvGrpSpPr/>
          <p:nvPr/>
        </p:nvGrpSpPr>
        <p:grpSpPr>
          <a:xfrm>
            <a:off x="4221006" y="5032739"/>
            <a:ext cx="2115102" cy="941005"/>
            <a:chOff x="1935339" y="3237370"/>
            <a:chExt cx="2115102" cy="941005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A2567D3A-418A-4C2A-B0BF-08ABB4842D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07530" y="3237370"/>
              <a:ext cx="228599" cy="29868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1B9B1C9-E7A8-42BE-ACA8-54C4B3D441D7}"/>
                </a:ext>
              </a:extLst>
            </p:cNvPr>
            <p:cNvSpPr txBox="1"/>
            <p:nvPr/>
          </p:nvSpPr>
          <p:spPr>
            <a:xfrm>
              <a:off x="1935339" y="3532044"/>
              <a:ext cx="21151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63666A"/>
                  </a:solidFill>
                </a:rPr>
                <a:t>Fermilab</a:t>
              </a:r>
            </a:p>
            <a:p>
              <a:pPr algn="ctr"/>
              <a:r>
                <a:rPr lang="en-US" sz="1200" dirty="0">
                  <a:solidFill>
                    <a:srgbClr val="63666A"/>
                  </a:solidFill>
                </a:rPr>
                <a:t>Main Injector</a:t>
              </a:r>
            </a:p>
            <a:p>
              <a:pPr algn="ctr"/>
              <a:r>
                <a:rPr lang="en-US" sz="1200" dirty="0">
                  <a:solidFill>
                    <a:srgbClr val="63666A"/>
                  </a:solidFill>
                </a:rPr>
                <a:t>Tunnel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FD67E3D-F478-4833-8F2C-E40444CB04CF}"/>
              </a:ext>
            </a:extLst>
          </p:cNvPr>
          <p:cNvGrpSpPr/>
          <p:nvPr/>
        </p:nvGrpSpPr>
        <p:grpSpPr>
          <a:xfrm>
            <a:off x="6001491" y="5822900"/>
            <a:ext cx="2052089" cy="461665"/>
            <a:chOff x="4542023" y="4368650"/>
            <a:chExt cx="2052089" cy="461665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6FD1F5-18AB-4DF5-B31C-A3A16E6AD2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66196" y="4388267"/>
              <a:ext cx="1027916" cy="128074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7AA7AB9-98B6-484A-8165-BC7FB067D9BF}"/>
                </a:ext>
              </a:extLst>
            </p:cNvPr>
            <p:cNvSpPr txBox="1"/>
            <p:nvPr/>
          </p:nvSpPr>
          <p:spPr>
            <a:xfrm>
              <a:off x="4542023" y="4368650"/>
              <a:ext cx="1136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2060"/>
                  </a:solidFill>
                </a:rPr>
                <a:t>Proton Beam</a:t>
              </a:r>
            </a:p>
            <a:p>
              <a:pPr algn="ctr"/>
              <a:r>
                <a:rPr lang="en-US" sz="1200" dirty="0">
                  <a:solidFill>
                    <a:srgbClr val="002060"/>
                  </a:solidFill>
                </a:rPr>
                <a:t>Extraction</a:t>
              </a:r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09350935-631A-4933-A9F4-794874404685}"/>
              </a:ext>
            </a:extLst>
          </p:cNvPr>
          <p:cNvSpPr/>
          <p:nvPr/>
        </p:nvSpPr>
        <p:spPr>
          <a:xfrm rot="1780602">
            <a:off x="3957424" y="3328457"/>
            <a:ext cx="1451675" cy="900481"/>
          </a:xfrm>
          <a:prstGeom prst="ellipse">
            <a:avLst/>
          </a:prstGeom>
          <a:noFill/>
          <a:ln w="381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22C3485-47E3-4D1C-9098-5F44F83903C0}"/>
              </a:ext>
            </a:extLst>
          </p:cNvPr>
          <p:cNvCxnSpPr>
            <a:cxnSpLocks/>
          </p:cNvCxnSpPr>
          <p:nvPr/>
        </p:nvCxnSpPr>
        <p:spPr>
          <a:xfrm flipH="1">
            <a:off x="5157115" y="2124602"/>
            <a:ext cx="793601" cy="1408106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5F1114C-0ED6-469E-B67B-82419EE3D3D6}"/>
              </a:ext>
            </a:extLst>
          </p:cNvPr>
          <p:cNvSpPr txBox="1"/>
          <p:nvPr/>
        </p:nvSpPr>
        <p:spPr>
          <a:xfrm>
            <a:off x="6053304" y="1820981"/>
            <a:ext cx="1308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Target Hall RAW Room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A78DDB6-F881-40F2-9116-87783F1B898C}"/>
              </a:ext>
            </a:extLst>
          </p:cNvPr>
          <p:cNvSpPr/>
          <p:nvPr/>
        </p:nvSpPr>
        <p:spPr>
          <a:xfrm rot="1780602">
            <a:off x="1397365" y="2080196"/>
            <a:ext cx="1531563" cy="912515"/>
          </a:xfrm>
          <a:prstGeom prst="ellipse">
            <a:avLst/>
          </a:prstGeom>
          <a:noFill/>
          <a:ln w="381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7BB5EA5-9406-4AE0-93C3-4F9D6F50D021}"/>
              </a:ext>
            </a:extLst>
          </p:cNvPr>
          <p:cNvCxnSpPr>
            <a:cxnSpLocks/>
          </p:cNvCxnSpPr>
          <p:nvPr/>
        </p:nvCxnSpPr>
        <p:spPr>
          <a:xfrm flipV="1">
            <a:off x="1728838" y="3085683"/>
            <a:ext cx="473516" cy="1008918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7AB47C1-C2D4-46D5-855E-8F9C10964034}"/>
              </a:ext>
            </a:extLst>
          </p:cNvPr>
          <p:cNvSpPr txBox="1"/>
          <p:nvPr/>
        </p:nvSpPr>
        <p:spPr>
          <a:xfrm>
            <a:off x="892103" y="4095878"/>
            <a:ext cx="134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Absorber Hall RAW Room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39774EF4-7C4C-4F94-8930-B9B5A6AD31AE}"/>
              </a:ext>
            </a:extLst>
          </p:cNvPr>
          <p:cNvSpPr txBox="1">
            <a:spLocks/>
          </p:cNvSpPr>
          <p:nvPr/>
        </p:nvSpPr>
        <p:spPr>
          <a:xfrm>
            <a:off x="457200" y="250166"/>
            <a:ext cx="8293100" cy="751712"/>
          </a:xfrm>
          <a:prstGeom prst="rect">
            <a:avLst/>
          </a:prstGeom>
        </p:spPr>
        <p:txBody>
          <a:bodyPr vert="horz" lIns="0" tIns="0" rIns="0" bIns="0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200" b="1" i="0" kern="1200" baseline="0">
                <a:solidFill>
                  <a:srgbClr val="004C97"/>
                </a:solidFill>
                <a:latin typeface="Helvetica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sz="1800" dirty="0"/>
              <a:t>ISO Section View of Near Site – MI-10 to LBNF-30 Absorber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/>
              <a:t>Scope of Review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979488" y="1238250"/>
            <a:ext cx="7164387" cy="484663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sz="2400" dirty="0">
                <a:solidFill>
                  <a:srgbClr val="004C97"/>
                </a:solidFill>
              </a:rPr>
              <a:t>Review Emphasis:</a:t>
            </a:r>
          </a:p>
          <a:p>
            <a:pPr marL="0" lvl="0" indent="0">
              <a:buNone/>
            </a:pPr>
            <a:endParaRPr lang="en-US" sz="2400" dirty="0">
              <a:solidFill>
                <a:srgbClr val="004C97"/>
              </a:solidFill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rgbClr val="004C97"/>
                </a:solidFill>
              </a:rPr>
              <a:t>The primary purpose of this review is technical in nature, to ensure the project is sufficiently mature    to begin Final Design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25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 err="1"/>
              <a:t>Review</a:t>
            </a:r>
            <a:r>
              <a:rPr lang="en-US" dirty="0"/>
              <a:t> Committee 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57199" y="1238250"/>
            <a:ext cx="8169565" cy="5023214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Are the interfaces with the other beamline systems and with the conventional facilities adequately identified and defined?</a:t>
            </a:r>
          </a:p>
          <a:p>
            <a:pPr lvl="1">
              <a:spcAft>
                <a:spcPts val="600"/>
              </a:spcAft>
            </a:pPr>
            <a:r>
              <a:rPr lang="en-US" sz="1600" dirty="0">
                <a:solidFill>
                  <a:srgbClr val="004C97"/>
                </a:solidFill>
              </a:rPr>
              <a:t>RAW System Interfaces</a:t>
            </a:r>
            <a:br>
              <a:rPr lang="en-US" sz="1600" dirty="0">
                <a:solidFill>
                  <a:srgbClr val="004C97"/>
                </a:solidFill>
              </a:rPr>
            </a:br>
            <a:r>
              <a:rPr lang="en-US" sz="1600" dirty="0">
                <a:solidFill>
                  <a:srgbClr val="004C97"/>
                </a:solidFill>
              </a:rPr>
              <a:t>(RAW_system_interfaces_valid_until_20FEB2020.xlsx, 99.6 kB)</a:t>
            </a:r>
          </a:p>
          <a:p>
            <a:pPr lvl="1">
              <a:spcAft>
                <a:spcPts val="600"/>
              </a:spcAft>
            </a:pPr>
            <a:endParaRPr lang="en-US" sz="16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Does the design work meet the requirements as outlined in the requirements document?</a:t>
            </a:r>
          </a:p>
          <a:p>
            <a:pPr lvl="1">
              <a:spcAft>
                <a:spcPts val="600"/>
              </a:spcAft>
            </a:pPr>
            <a:r>
              <a:rPr lang="en-US" sz="1600" dirty="0">
                <a:solidFill>
                  <a:srgbClr val="004C97"/>
                </a:solidFill>
              </a:rPr>
              <a:t>RAW System Requirements (NB_RAW_Water_Systems_Reqmts_L4_valid_until_20FEB2020.xlsx, 16.2 kB)</a:t>
            </a:r>
          </a:p>
          <a:p>
            <a:pPr lvl="2">
              <a:spcAft>
                <a:spcPts val="600"/>
              </a:spcAft>
            </a:pPr>
            <a:endParaRPr lang="en-US" sz="1400" dirty="0">
              <a:solidFill>
                <a:srgbClr val="004C97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The documents can be found on </a:t>
            </a:r>
            <a:r>
              <a:rPr lang="en-US" sz="1800" dirty="0" err="1">
                <a:solidFill>
                  <a:srgbClr val="004C97"/>
                </a:solidFill>
              </a:rPr>
              <a:t>DocDB</a:t>
            </a:r>
            <a:r>
              <a:rPr lang="en-US" sz="1800" dirty="0">
                <a:solidFill>
                  <a:srgbClr val="004C97"/>
                </a:solidFill>
              </a:rPr>
              <a:t> #17870</a:t>
            </a:r>
            <a:br>
              <a:rPr lang="en-US" sz="1800" dirty="0">
                <a:solidFill>
                  <a:srgbClr val="004C97"/>
                </a:solidFill>
              </a:rPr>
            </a:br>
            <a:r>
              <a:rPr lang="en-US" sz="1800" dirty="0">
                <a:solidFill>
                  <a:srgbClr val="004C97"/>
                </a:solidFill>
                <a:hlinkClick r:id="rId2"/>
              </a:rPr>
              <a:t>https://docs.dunescience.org/cgi-bin/private/ShowDocument?docid=17870</a:t>
            </a:r>
            <a:endParaRPr lang="en-US" sz="1800" dirty="0">
              <a:solidFill>
                <a:srgbClr val="004C97"/>
              </a:solidFill>
            </a:endParaRPr>
          </a:p>
          <a:p>
            <a:endParaRPr lang="en-US" sz="1800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4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166"/>
            <a:ext cx="8293100" cy="751712"/>
          </a:xfrm>
        </p:spPr>
        <p:txBody>
          <a:bodyPr/>
          <a:lstStyle/>
          <a:p>
            <a:r>
              <a:rPr lang="en-US" dirty="0"/>
              <a:t>RAW Systems - Preliminary Design Review</a:t>
            </a:r>
            <a:br>
              <a:rPr lang="en-US" dirty="0"/>
            </a:br>
            <a:r>
              <a:rPr lang="en-US" dirty="0" err="1"/>
              <a:t>Review</a:t>
            </a:r>
            <a:r>
              <a:rPr lang="en-US" dirty="0"/>
              <a:t> Committee Charge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Karl Williams | Preliminary Design Review - 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5023214"/>
          </a:xfrm>
          <a:prstGeom prst="rect">
            <a:avLst/>
          </a:prstGeo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Is the design maturity presented for the TH and AH RAW systems at a level appropriate for the Preliminary Design Phase?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4C97"/>
                </a:solidFill>
              </a:rPr>
              <a:t>Based on acceptable progress as 50-60% of preliminary design, where 0% is beginning of preliminary design and 100% is completion of preliminary design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4C97"/>
                </a:solidFill>
              </a:rPr>
              <a:t>Understanding that Final Design will be drawing and effort intensive </a:t>
            </a:r>
          </a:p>
          <a:p>
            <a:pPr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Have potential design, manufacturing, and installation risks and challenges with the Neutrino Beamline components been identified, and has it been adequately planned to address these during the final design?</a:t>
            </a:r>
          </a:p>
          <a:p>
            <a:pPr>
              <a:spcAft>
                <a:spcPts val="600"/>
              </a:spcAft>
            </a:pPr>
            <a:endParaRPr lang="en-US" sz="1800" dirty="0">
              <a:solidFill>
                <a:srgbClr val="004C97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004C97"/>
                </a:solidFill>
              </a:rPr>
              <a:t>Are difficult design features and possible prototyping issues identified?</a:t>
            </a:r>
          </a:p>
          <a:p>
            <a:endParaRPr lang="en-US" sz="1800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951924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14343</TotalTime>
  <Words>1136</Words>
  <Application>Microsoft Office PowerPoint</Application>
  <PresentationFormat>On-screen Show (4:3)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Helvetica</vt:lpstr>
      <vt:lpstr>Ink Free</vt:lpstr>
      <vt:lpstr>Lucida Grande</vt:lpstr>
      <vt:lpstr>LBNF Template_051215</vt:lpstr>
      <vt:lpstr>LBNF Content-Footer Theme</vt:lpstr>
      <vt:lpstr>Primary Beamline Radio-Activated Water (RAW) Peliminary Design Review</vt:lpstr>
      <vt:lpstr>RAW Systems - Preliminary Design Review Agenda</vt:lpstr>
      <vt:lpstr>RAW Systems - Preliminary Design Review Agenda</vt:lpstr>
      <vt:lpstr>RAW Systems - Preliminary Design Review Agenda (cont.)</vt:lpstr>
      <vt:lpstr>RAW Systems - Preliminary Design Review Introductions</vt:lpstr>
      <vt:lpstr>PowerPoint Presentation</vt:lpstr>
      <vt:lpstr>RAW Systems - Preliminary Design Review Scope of Review</vt:lpstr>
      <vt:lpstr>RAW Systems - Preliminary Design Review Review Committee Charge</vt:lpstr>
      <vt:lpstr>RAW Systems - Preliminary Design Review Review Committee Charge</vt:lpstr>
      <vt:lpstr>RAW Systems - Preliminary Design Review Review Committee Charge (cont.)</vt:lpstr>
      <vt:lpstr>RAW Systems - Preliminary Design Review Review Committee Charge (cont.)</vt:lpstr>
      <vt:lpstr>RAW Systems - Preliminary Design Review Review Committee Charge (cont.)</vt:lpstr>
      <vt:lpstr>RAW Systems - Preliminary Design Review  </vt:lpstr>
      <vt:lpstr>RAW Systems - Preliminary Design Review  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Karlton E Williams II</cp:lastModifiedBy>
  <cp:revision>103</cp:revision>
  <dcterms:created xsi:type="dcterms:W3CDTF">2015-04-30T14:29:22Z</dcterms:created>
  <dcterms:modified xsi:type="dcterms:W3CDTF">2020-02-18T17:16:11Z</dcterms:modified>
</cp:coreProperties>
</file>