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1" r:id="rId2"/>
  </p:sldMasterIdLst>
  <p:notesMasterIdLst>
    <p:notesMasterId r:id="rId16"/>
  </p:notesMasterIdLst>
  <p:handoutMasterIdLst>
    <p:handoutMasterId r:id="rId17"/>
  </p:handoutMasterIdLst>
  <p:sldIdLst>
    <p:sldId id="263" r:id="rId3"/>
    <p:sldId id="282" r:id="rId4"/>
    <p:sldId id="273" r:id="rId5"/>
    <p:sldId id="292" r:id="rId6"/>
    <p:sldId id="293" r:id="rId7"/>
    <p:sldId id="289" r:id="rId8"/>
    <p:sldId id="291" r:id="rId9"/>
    <p:sldId id="290" r:id="rId10"/>
    <p:sldId id="283" r:id="rId11"/>
    <p:sldId id="294" r:id="rId12"/>
    <p:sldId id="327" r:id="rId13"/>
    <p:sldId id="288" r:id="rId14"/>
    <p:sldId id="271" r:id="rId15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988">
          <p15:clr>
            <a:srgbClr val="A4A3A4"/>
          </p15:clr>
        </p15:guide>
        <p15:guide id="2" orient="horz" pos="4186">
          <p15:clr>
            <a:srgbClr val="A4A3A4"/>
          </p15:clr>
        </p15:guide>
        <p15:guide id="3" orient="horz" pos="3394">
          <p15:clr>
            <a:srgbClr val="A4A3A4"/>
          </p15:clr>
        </p15:guide>
        <p15:guide id="4" orient="horz" pos="777">
          <p15:clr>
            <a:srgbClr val="A4A3A4"/>
          </p15:clr>
        </p15:guide>
        <p15:guide id="5" orient="horz" pos="1749">
          <p15:clr>
            <a:srgbClr val="A4A3A4"/>
          </p15:clr>
        </p15:guide>
        <p15:guide id="6" orient="horz" pos="457">
          <p15:clr>
            <a:srgbClr val="A4A3A4"/>
          </p15:clr>
        </p15:guide>
        <p15:guide id="7" pos="285">
          <p15:clr>
            <a:srgbClr val="A4A3A4"/>
          </p15:clr>
        </p15:guide>
        <p15:guide id="8" pos="551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C97"/>
    <a:srgbClr val="00B5E2"/>
    <a:srgbClr val="63666A"/>
    <a:srgbClr val="5A5A5A"/>
    <a:srgbClr val="676767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567" autoAdjust="0"/>
    <p:restoredTop sz="96270" autoAdjust="0"/>
  </p:normalViewPr>
  <p:slideViewPr>
    <p:cSldViewPr snapToGrid="0" snapToObjects="1">
      <p:cViewPr varScale="1">
        <p:scale>
          <a:sx n="111" d="100"/>
          <a:sy n="111" d="100"/>
        </p:scale>
        <p:origin x="1062" y="108"/>
      </p:cViewPr>
      <p:guideLst>
        <p:guide orient="horz" pos="988"/>
        <p:guide orient="horz" pos="4186"/>
        <p:guide orient="horz" pos="3394"/>
        <p:guide orient="horz" pos="777"/>
        <p:guide orient="horz" pos="1749"/>
        <p:guide orient="horz" pos="457"/>
        <p:guide pos="285"/>
        <p:guide pos="551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B589245-636E-234E-BFAD-9607949806CA}" type="datetimeFigureOut">
              <a:rPr lang="en-US"/>
              <a:pPr>
                <a:defRPr/>
              </a:pPr>
              <a:t>2/15/2020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2F3B233-32CA-1B4D-AFEE-D703F5CA5C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28637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29BCED8-DCF3-A94B-99F8-D2FB79A8911E}" type="datetimeFigureOut">
              <a:rPr lang="en-US"/>
              <a:pPr>
                <a:defRPr/>
              </a:pPr>
              <a:t>2/15/2020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EA82294-BF3E-954A-9E49-35D72A5F00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74185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Geneva" charset="0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EA82294-BF3E-954A-9E49-35D72A5F0004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2611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11746"/>
            <a:ext cx="8293100" cy="1143000"/>
          </a:xfrm>
          <a:prstGeom prst="rect">
            <a:avLst/>
          </a:prstGeom>
        </p:spPr>
        <p:txBody>
          <a:bodyPr vert="horz" lIns="0" tIns="0" rIns="0" bIns="0" anchor="b" anchorCtr="0"/>
          <a:lstStyle>
            <a:lvl1pPr algn="l">
              <a:defRPr sz="3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4025" y="3209907"/>
            <a:ext cx="8296275" cy="1721069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FontTx/>
              <a:buNone/>
              <a:defRPr sz="2200" baseline="0">
                <a:solidFill>
                  <a:srgbClr val="004C97"/>
                </a:solidFill>
                <a:latin typeface="Helvetica"/>
              </a:defRPr>
            </a:lvl1pPr>
            <a:lvl2pPr marL="0" indent="0">
              <a:buFontTx/>
              <a:buNone/>
              <a:defRPr sz="1800" baseline="0">
                <a:solidFill>
                  <a:srgbClr val="004C97"/>
                </a:solidFill>
                <a:latin typeface="Helvetica"/>
              </a:defRPr>
            </a:lvl2pPr>
            <a:lvl3pPr marL="0" indent="0">
              <a:buFontTx/>
              <a:buNone/>
              <a:defRPr sz="1800" baseline="0">
                <a:solidFill>
                  <a:srgbClr val="004C97"/>
                </a:solidFill>
                <a:latin typeface="Helvetica"/>
              </a:defRPr>
            </a:lvl3pPr>
            <a:lvl4pPr marL="0" indent="0">
              <a:buFontTx/>
              <a:buNone/>
              <a:defRPr sz="1800" baseline="0">
                <a:solidFill>
                  <a:srgbClr val="004C97"/>
                </a:solidFill>
                <a:latin typeface="Helvetica"/>
              </a:defRPr>
            </a:lvl4pPr>
            <a:lvl5pPr marL="0" indent="0">
              <a:buFontTx/>
              <a:buNone/>
              <a:defRPr sz="1800" baseline="0">
                <a:solidFill>
                  <a:srgbClr val="004C97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22023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2610"/>
            <a:ext cx="8293100" cy="569268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2/19/2020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Karl Williams | Target Hall RAW - General Overview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457200" y="1238250"/>
            <a:ext cx="8293100" cy="4846638"/>
          </a:xfrm>
          <a:prstGeom prst="rect">
            <a:avLst/>
          </a:prstGeom>
        </p:spPr>
        <p:txBody>
          <a:bodyPr lIns="0" rIns="0"/>
          <a:lstStyle>
            <a:lvl1pPr marL="256032" indent="-26517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63666A"/>
                </a:solidFill>
                <a:latin typeface="Helvetica"/>
              </a:defRPr>
            </a:lvl1pPr>
            <a:lvl2pPr marL="320040" indent="256032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63666A"/>
                </a:solidFill>
                <a:latin typeface="Helvetica"/>
              </a:defRPr>
            </a:lvl2pPr>
            <a:lvl3pPr marL="64008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63666A"/>
                </a:solidFill>
                <a:latin typeface="Helvetica"/>
              </a:defRPr>
            </a:lvl3pPr>
            <a:lvl4pPr marL="91440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63666A"/>
                </a:solidFill>
                <a:latin typeface="Helvetica"/>
              </a:defRPr>
            </a:lvl4pPr>
            <a:lvl5pPr marL="1143000" indent="192024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63666A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796845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432609"/>
            <a:ext cx="8293100" cy="548785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2/19/2020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Karl Williams | Target Hall RAW - General Overview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AA3EDC-84CE-5D44-955B-22A59AD2752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6"/>
          </p:nvPr>
        </p:nvSpPr>
        <p:spPr>
          <a:xfrm>
            <a:off x="457200" y="1238250"/>
            <a:ext cx="3998846" cy="4846638"/>
          </a:xfrm>
          <a:prstGeom prst="rect">
            <a:avLst/>
          </a:prstGeom>
        </p:spPr>
        <p:txBody>
          <a:bodyPr lIns="0" rIns="0"/>
          <a:lstStyle>
            <a:lvl1pPr marL="256032" indent="-26517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63666A"/>
                </a:solidFill>
                <a:latin typeface="Helvetica"/>
              </a:defRPr>
            </a:lvl1pPr>
            <a:lvl2pPr marL="320040" indent="256032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63666A"/>
                </a:solidFill>
                <a:latin typeface="Helvetica"/>
              </a:defRPr>
            </a:lvl2pPr>
            <a:lvl3pPr marL="64008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63666A"/>
                </a:solidFill>
                <a:latin typeface="Helvetica"/>
              </a:defRPr>
            </a:lvl3pPr>
            <a:lvl4pPr marL="91440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63666A"/>
                </a:solidFill>
                <a:latin typeface="Helvetica"/>
              </a:defRPr>
            </a:lvl4pPr>
            <a:lvl5pPr marL="1143000" indent="192024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63666A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7"/>
          </p:nvPr>
        </p:nvSpPr>
        <p:spPr>
          <a:xfrm>
            <a:off x="4751454" y="1238250"/>
            <a:ext cx="3998846" cy="4846638"/>
          </a:xfrm>
          <a:prstGeom prst="rect">
            <a:avLst/>
          </a:prstGeom>
        </p:spPr>
        <p:txBody>
          <a:bodyPr lIns="0" rIns="0"/>
          <a:lstStyle>
            <a:lvl1pPr marL="256032" indent="-26517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63666A"/>
                </a:solidFill>
                <a:latin typeface="Helvetica"/>
              </a:defRPr>
            </a:lvl1pPr>
            <a:lvl2pPr marL="320040" indent="256032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63666A"/>
                </a:solidFill>
                <a:latin typeface="Helvetica"/>
              </a:defRPr>
            </a:lvl2pPr>
            <a:lvl3pPr marL="64008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63666A"/>
                </a:solidFill>
                <a:latin typeface="Helvetica"/>
              </a:defRPr>
            </a:lvl3pPr>
            <a:lvl4pPr marL="91440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63666A"/>
                </a:solidFill>
                <a:latin typeface="Helvetica"/>
              </a:defRPr>
            </a:lvl4pPr>
            <a:lvl5pPr marL="1143000" indent="192024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63666A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820635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4" y="5347368"/>
            <a:ext cx="4003605" cy="737519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600" b="0" i="0" baseline="0">
                <a:solidFill>
                  <a:srgbClr val="00B5E2"/>
                </a:solidFill>
                <a:latin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46058" y="432610"/>
            <a:ext cx="8304267" cy="579507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4683195" y="5347368"/>
            <a:ext cx="4067130" cy="737519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600" b="0" i="0" baseline="0">
                <a:solidFill>
                  <a:srgbClr val="00B5E2"/>
                </a:solidFill>
                <a:latin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2/19/2020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Karl Williams | Target Hall RAW - General Overview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139268-D729-4C4B-81BB-35603E7F3BD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9"/>
          </p:nvPr>
        </p:nvSpPr>
        <p:spPr>
          <a:xfrm>
            <a:off x="457200" y="1238250"/>
            <a:ext cx="3998846" cy="3892550"/>
          </a:xfrm>
          <a:prstGeom prst="rect">
            <a:avLst/>
          </a:prstGeom>
        </p:spPr>
        <p:txBody>
          <a:bodyPr lIns="0" rIns="0"/>
          <a:lstStyle>
            <a:lvl1pPr marL="256032" indent="-26517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63666A"/>
                </a:solidFill>
                <a:latin typeface="Helvetica"/>
              </a:defRPr>
            </a:lvl1pPr>
            <a:lvl2pPr marL="320040" indent="256032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63666A"/>
                </a:solidFill>
                <a:latin typeface="Helvetica"/>
              </a:defRPr>
            </a:lvl2pPr>
            <a:lvl3pPr marL="64008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63666A"/>
                </a:solidFill>
                <a:latin typeface="Helvetica"/>
              </a:defRPr>
            </a:lvl3pPr>
            <a:lvl4pPr marL="91440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63666A"/>
                </a:solidFill>
                <a:latin typeface="Helvetica"/>
              </a:defRPr>
            </a:lvl4pPr>
            <a:lvl5pPr marL="1143000" indent="192024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63666A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20"/>
          </p:nvPr>
        </p:nvSpPr>
        <p:spPr>
          <a:xfrm>
            <a:off x="4751454" y="1238250"/>
            <a:ext cx="3998846" cy="3892550"/>
          </a:xfrm>
          <a:prstGeom prst="rect">
            <a:avLst/>
          </a:prstGeom>
        </p:spPr>
        <p:txBody>
          <a:bodyPr lIns="0" rIns="0"/>
          <a:lstStyle>
            <a:lvl1pPr marL="256032" indent="-26517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63666A"/>
                </a:solidFill>
                <a:latin typeface="Helvetica"/>
              </a:defRPr>
            </a:lvl1pPr>
            <a:lvl2pPr marL="320040" indent="256032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63666A"/>
                </a:solidFill>
                <a:latin typeface="Helvetica"/>
              </a:defRPr>
            </a:lvl2pPr>
            <a:lvl3pPr marL="64008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63666A"/>
                </a:solidFill>
                <a:latin typeface="Helvetica"/>
              </a:defRPr>
            </a:lvl3pPr>
            <a:lvl4pPr marL="91440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63666A"/>
                </a:solidFill>
                <a:latin typeface="Helvetica"/>
              </a:defRPr>
            </a:lvl4pPr>
            <a:lvl5pPr marL="1143000" indent="192024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63666A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19620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432609"/>
            <a:ext cx="8293100" cy="646957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457200" y="1238250"/>
            <a:ext cx="8293100" cy="4846639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>
                <a:solidFill>
                  <a:srgbClr val="63666A"/>
                </a:solidFill>
                <a:latin typeface="Helvetica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2/19/2020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Karl Williams | Target Hall RAW - General Overview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63080B-B7DD-F94E-BF93-E5AF96AB217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07826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099175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>
                <a:solidFill>
                  <a:srgbClr val="63666A"/>
                </a:solidFill>
                <a:latin typeface="Helvetica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2/19/2020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Karl Williams | Target Hall RAW - General Overview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F71154-E60D-9942-9C7E-C9963561CB3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80887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2"/>
          <p:cNvSpPr>
            <a:spLocks noGrp="1"/>
          </p:cNvSpPr>
          <p:nvPr>
            <p:ph type="body" idx="11"/>
          </p:nvPr>
        </p:nvSpPr>
        <p:spPr>
          <a:xfrm>
            <a:off x="457204" y="5175906"/>
            <a:ext cx="3017520" cy="915332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600" b="0" i="0" baseline="0">
                <a:solidFill>
                  <a:srgbClr val="00B5E2"/>
                </a:solidFill>
                <a:latin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3716338" y="1238250"/>
            <a:ext cx="5033962" cy="4852988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>
                <a:solidFill>
                  <a:srgbClr val="63666A"/>
                </a:solidFill>
                <a:latin typeface="Helvetica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 sz="1200" baseline="0" smtClean="0">
                <a:solidFill>
                  <a:srgbClr val="004C97"/>
                </a:solidFill>
                <a:latin typeface="Helvetica"/>
              </a:defRPr>
            </a:lvl1pPr>
          </a:lstStyle>
          <a:p>
            <a:pPr>
              <a:defRPr/>
            </a:pPr>
            <a:r>
              <a:rPr lang="en-US"/>
              <a:t>2/19/2020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 sz="1200" baseline="0" dirty="0">
                <a:solidFill>
                  <a:srgbClr val="004C97"/>
                </a:solidFill>
                <a:latin typeface="Helvetica"/>
              </a:defRPr>
            </a:lvl1pPr>
          </a:lstStyle>
          <a:p>
            <a:pPr>
              <a:defRPr/>
            </a:pPr>
            <a:r>
              <a:rPr lang="en-US"/>
              <a:t>Karl Williams | Target Hall RAW - General Overview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b="1" i="0" baseline="0" smtClean="0">
                <a:solidFill>
                  <a:srgbClr val="004C97"/>
                </a:solidFill>
                <a:latin typeface="Helvetica"/>
              </a:defRPr>
            </a:lvl1pPr>
          </a:lstStyle>
          <a:p>
            <a:pPr>
              <a:defRPr/>
            </a:pPr>
            <a:fld id="{609735B5-E0F8-D44A-A3DE-E2CD0DCDE7C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9098"/>
            <a:ext cx="8293100" cy="647102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9"/>
          </p:nvPr>
        </p:nvSpPr>
        <p:spPr>
          <a:xfrm>
            <a:off x="457200" y="1238250"/>
            <a:ext cx="3017524" cy="3722688"/>
          </a:xfrm>
          <a:prstGeom prst="rect">
            <a:avLst/>
          </a:prstGeom>
        </p:spPr>
        <p:txBody>
          <a:bodyPr lIns="0" rIns="0"/>
          <a:lstStyle>
            <a:lvl1pPr marL="256032" indent="-26517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63666A"/>
                </a:solidFill>
                <a:latin typeface="Helvetica"/>
              </a:defRPr>
            </a:lvl1pPr>
            <a:lvl2pPr marL="320040" indent="256032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63666A"/>
                </a:solidFill>
                <a:latin typeface="Helvetica"/>
              </a:defRPr>
            </a:lvl2pPr>
            <a:lvl3pPr marL="64008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63666A"/>
                </a:solidFill>
                <a:latin typeface="Helvetica"/>
              </a:defRPr>
            </a:lvl3pPr>
            <a:lvl4pPr marL="91440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63666A"/>
                </a:solidFill>
                <a:latin typeface="Helvetica"/>
              </a:defRPr>
            </a:lvl4pPr>
            <a:lvl5pPr marL="1143000" indent="192024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63666A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454805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4024" y="1227137"/>
            <a:ext cx="8296275" cy="42418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rgbClr val="63666A"/>
                </a:solidFill>
                <a:latin typeface="Helvetica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1"/>
          </p:nvPr>
        </p:nvSpPr>
        <p:spPr>
          <a:xfrm>
            <a:off x="457203" y="5686118"/>
            <a:ext cx="8293095" cy="439738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600" b="0" i="0" baseline="0">
                <a:solidFill>
                  <a:srgbClr val="00B5E2"/>
                </a:solidFill>
                <a:latin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 sz="1200" baseline="0" smtClean="0">
                <a:solidFill>
                  <a:srgbClr val="004C97"/>
                </a:solidFill>
                <a:latin typeface="Helvetica"/>
              </a:defRPr>
            </a:lvl1pPr>
          </a:lstStyle>
          <a:p>
            <a:pPr>
              <a:defRPr/>
            </a:pPr>
            <a:r>
              <a:rPr lang="en-US"/>
              <a:t>2/19/2020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 sz="1200" baseline="0" dirty="0">
                <a:solidFill>
                  <a:srgbClr val="004C97"/>
                </a:solidFill>
                <a:latin typeface="Helvetica"/>
              </a:defRPr>
            </a:lvl1pPr>
          </a:lstStyle>
          <a:p>
            <a:pPr>
              <a:defRPr/>
            </a:pPr>
            <a:r>
              <a:rPr lang="en-US"/>
              <a:t>Karl Williams | Target Hall RAW - General Overview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 sz="1200" b="1" i="0" baseline="0" smtClean="0">
                <a:solidFill>
                  <a:srgbClr val="004C97"/>
                </a:solidFill>
                <a:latin typeface="Helvetica"/>
              </a:defRPr>
            </a:lvl1pPr>
          </a:lstStyle>
          <a:p>
            <a:pPr>
              <a:defRPr/>
            </a:pPr>
            <a:fld id="{D7C6703C-D516-5C41-9D7B-DB72F4B68AE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425568"/>
            <a:ext cx="8293096" cy="603767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124122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7"/>
          <p:cNvSpPr txBox="1">
            <a:spLocks/>
          </p:cNvSpPr>
          <p:nvPr/>
        </p:nvSpPr>
        <p:spPr>
          <a:xfrm>
            <a:off x="985866" y="195263"/>
            <a:ext cx="4381500" cy="247650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spcBef>
                <a:spcPts val="0"/>
              </a:spcBef>
              <a:buFontTx/>
              <a:buNone/>
              <a:defRPr sz="1400" b="0" kern="1200" baseline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dirty="0"/>
              <a:t>Long-Baseline Neutrino Facility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457200" y="475760"/>
            <a:ext cx="8302625" cy="0"/>
          </a:xfrm>
          <a:prstGeom prst="line">
            <a:avLst/>
          </a:prstGeom>
          <a:ln w="19050" cmpd="sng">
            <a:solidFill>
              <a:srgbClr val="004C97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 Placeholder 7"/>
          <p:cNvSpPr txBox="1">
            <a:spLocks/>
          </p:cNvSpPr>
          <p:nvPr/>
        </p:nvSpPr>
        <p:spPr>
          <a:xfrm>
            <a:off x="457200" y="196850"/>
            <a:ext cx="506413" cy="24606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spcBef>
                <a:spcPts val="0"/>
              </a:spcBef>
              <a:buFontTx/>
              <a:buNone/>
              <a:defRPr sz="1400" b="1" kern="1200" baseline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dirty="0"/>
              <a:t>LBNF</a:t>
            </a:r>
          </a:p>
        </p:txBody>
      </p:sp>
      <p:pic>
        <p:nvPicPr>
          <p:cNvPr id="1029" name="Picture 6" descr="FermiLogo_RGB_NALBlu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25" y="6154906"/>
            <a:ext cx="1594477" cy="288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>
            <a:off x="457200" y="5728951"/>
            <a:ext cx="8302625" cy="0"/>
          </a:xfrm>
          <a:prstGeom prst="line">
            <a:avLst/>
          </a:prstGeom>
          <a:ln>
            <a:solidFill>
              <a:srgbClr val="004C9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31" name="Picture 13" descr="CERN-logo_outline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7456" y="6003296"/>
            <a:ext cx="654050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16" descr="SanfordSURF-horiz-logo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2024" y="5916605"/>
            <a:ext cx="1857669" cy="69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 descr="Color-Seal_Green-Mark_SC_Horizontal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2209" y="6083428"/>
            <a:ext cx="2202053" cy="36802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hf hdr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Geneva" charset="0"/>
          <a:cs typeface="Geneva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Geneva" charset="0"/>
          <a:cs typeface="Geneva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Geneva" charset="0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Geneva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Geneva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Geneva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7"/>
          <p:cNvSpPr txBox="1">
            <a:spLocks/>
          </p:cNvSpPr>
          <p:nvPr/>
        </p:nvSpPr>
        <p:spPr>
          <a:xfrm>
            <a:off x="8337550" y="6483731"/>
            <a:ext cx="419100" cy="192024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l" defTabSz="457200" rtl="0" eaLnBrk="1" latinLnBrk="0" hangingPunct="1">
              <a:spcBef>
                <a:spcPts val="0"/>
              </a:spcBef>
              <a:buFontTx/>
              <a:buNone/>
              <a:defRPr sz="1400" b="1" kern="1200" baseline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sz="1200" dirty="0"/>
              <a:t>LBNF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457200" y="6357938"/>
            <a:ext cx="8293100" cy="0"/>
          </a:xfrm>
          <a:prstGeom prst="line">
            <a:avLst/>
          </a:prstGeom>
          <a:ln>
            <a:solidFill>
              <a:srgbClr val="004C9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9488" y="6488430"/>
            <a:ext cx="1136650" cy="187325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aseline="0" smtClean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2/19/2020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16138" y="6488430"/>
            <a:ext cx="5616575" cy="187325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aseline="0" dirty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Karl Williams | Target Hall RAW - General Overview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4025" y="6488430"/>
            <a:ext cx="525463" cy="187325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fld id="{0C39C72E-2A13-EB4D-AD45-6D4E6ACAED8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0" r:id="rId2"/>
    <p:sldLayoutId id="2147483681" r:id="rId3"/>
    <p:sldLayoutId id="2147483682" r:id="rId4"/>
    <p:sldLayoutId id="2147483683" r:id="rId5"/>
    <p:sldLayoutId id="2147483685" r:id="rId6"/>
    <p:sldLayoutId id="2147483686" r:id="rId7"/>
  </p:sldLayoutIdLst>
  <p:hf hdr="0"/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Geneva" charset="0"/>
          <a:cs typeface="Geneva" charset="0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Geneva" charset="0"/>
          <a:cs typeface="Geneva" charset="0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Geneva" charset="0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Geneva" charset="0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Geneva" charset="0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Geneva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itle 1"/>
          <p:cNvSpPr>
            <a:spLocks noGrp="1"/>
          </p:cNvSpPr>
          <p:nvPr>
            <p:ph type="title"/>
          </p:nvPr>
        </p:nvSpPr>
        <p:spPr bwMode="auto">
          <a:xfrm>
            <a:off x="457200" y="1133475"/>
            <a:ext cx="8218488" cy="172085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/>
          <a:p>
            <a:r>
              <a:rPr lang="en-US" dirty="0">
                <a:latin typeface="Helvetica" charset="0"/>
              </a:rPr>
              <a:t>Primary Beamline</a:t>
            </a:r>
            <a:br>
              <a:rPr lang="en-US" dirty="0">
                <a:latin typeface="Helvetica" charset="0"/>
              </a:rPr>
            </a:br>
            <a:r>
              <a:rPr lang="en-US" dirty="0">
                <a:latin typeface="Helvetica" charset="0"/>
              </a:rPr>
              <a:t>Radio-Activated Water (RAW)</a:t>
            </a:r>
            <a:br>
              <a:rPr lang="en-US" dirty="0">
                <a:latin typeface="Helvetica" charset="0"/>
              </a:rPr>
            </a:br>
            <a:r>
              <a:rPr lang="en-US" dirty="0" err="1">
                <a:latin typeface="Helvetica" charset="0"/>
              </a:rPr>
              <a:t>Peliminary</a:t>
            </a:r>
            <a:r>
              <a:rPr lang="en-US" dirty="0">
                <a:latin typeface="Helvetica" charset="0"/>
              </a:rPr>
              <a:t> Design Review</a:t>
            </a:r>
          </a:p>
        </p:txBody>
      </p:sp>
      <p:sp>
        <p:nvSpPr>
          <p:cNvPr id="6146" name="Text Placeholder 2"/>
          <p:cNvSpPr>
            <a:spLocks noGrp="1"/>
          </p:cNvSpPr>
          <p:nvPr>
            <p:ph type="body" sz="quarter" idx="10"/>
          </p:nvPr>
        </p:nvSpPr>
        <p:spPr bwMode="auto">
          <a:xfrm>
            <a:off x="457200" y="3736136"/>
            <a:ext cx="8221663" cy="172085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z="2800" dirty="0">
                <a:latin typeface="Helvetica" charset="0"/>
              </a:rPr>
              <a:t>Target Hall RAW - General Overview</a:t>
            </a:r>
          </a:p>
          <a:p>
            <a:endParaRPr lang="en-US" sz="2800" dirty="0">
              <a:latin typeface="Helvetica" charset="0"/>
            </a:endParaRPr>
          </a:p>
          <a:p>
            <a:r>
              <a:rPr lang="en-US" dirty="0">
                <a:latin typeface="Helvetica" charset="0"/>
              </a:rPr>
              <a:t>Karlton E. Williams, II</a:t>
            </a:r>
          </a:p>
          <a:p>
            <a:r>
              <a:rPr lang="en-US" dirty="0">
                <a:latin typeface="Helvetica" charset="0"/>
              </a:rPr>
              <a:t>February 19 &amp; 20, 2020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0166"/>
            <a:ext cx="8293100" cy="751712"/>
          </a:xfrm>
        </p:spPr>
        <p:txBody>
          <a:bodyPr/>
          <a:lstStyle/>
          <a:p>
            <a:r>
              <a:rPr lang="en-US" dirty="0"/>
              <a:t>RAW System - Preliminary Design Review</a:t>
            </a:r>
            <a:br>
              <a:rPr lang="en-US" dirty="0"/>
            </a:br>
            <a:r>
              <a:rPr lang="en-US" dirty="0">
                <a:latin typeface="Helvetica" pitchFamily="-105" charset="0"/>
                <a:cs typeface="Helvetica" pitchFamily="-105" charset="0"/>
              </a:rPr>
              <a:t>Target Hall RAW Systems Block Diagram</a:t>
            </a:r>
            <a:br>
              <a:rPr lang="en-US" dirty="0"/>
            </a:b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2/19/2020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Karl Williams | Target Hall General Notes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3"/>
          </p:nvPr>
        </p:nvSpPr>
        <p:spPr>
          <a:xfrm>
            <a:off x="979488" y="1238250"/>
            <a:ext cx="7164387" cy="4846638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8DDBD05-1F96-4860-912E-DAE67CDE9C82}"/>
              </a:ext>
            </a:extLst>
          </p:cNvPr>
          <p:cNvSpPr/>
          <p:nvPr/>
        </p:nvSpPr>
        <p:spPr>
          <a:xfrm>
            <a:off x="666716" y="2421852"/>
            <a:ext cx="1838738" cy="637045"/>
          </a:xfrm>
          <a:prstGeom prst="rect">
            <a:avLst/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lin ang="162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2"/>
                </a:solidFill>
              </a:rPr>
              <a:t>Horn A</a:t>
            </a:r>
          </a:p>
          <a:p>
            <a:pPr algn="ctr"/>
            <a:r>
              <a:rPr lang="en-US" dirty="0">
                <a:solidFill>
                  <a:schemeClr val="tx2"/>
                </a:solidFill>
              </a:rPr>
              <a:t>RAW System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CDAAEE7-B9EB-4633-800B-F8DCA0F3233A}"/>
              </a:ext>
            </a:extLst>
          </p:cNvPr>
          <p:cNvSpPr/>
          <p:nvPr/>
        </p:nvSpPr>
        <p:spPr>
          <a:xfrm>
            <a:off x="675862" y="1419340"/>
            <a:ext cx="1838738" cy="618500"/>
          </a:xfrm>
          <a:prstGeom prst="rect">
            <a:avLst/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lin ang="162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2"/>
                </a:solidFill>
              </a:rPr>
              <a:t>Target</a:t>
            </a:r>
          </a:p>
          <a:p>
            <a:pPr algn="ctr"/>
            <a:r>
              <a:rPr lang="en-US" dirty="0">
                <a:solidFill>
                  <a:schemeClr val="tx2"/>
                </a:solidFill>
              </a:rPr>
              <a:t>RAW System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93D32B3-F6DF-42CA-AA9B-B9CB7FCA5793}"/>
              </a:ext>
            </a:extLst>
          </p:cNvPr>
          <p:cNvSpPr/>
          <p:nvPr/>
        </p:nvSpPr>
        <p:spPr>
          <a:xfrm>
            <a:off x="675862" y="3403586"/>
            <a:ext cx="1838738" cy="667245"/>
          </a:xfrm>
          <a:prstGeom prst="rect">
            <a:avLst/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lin ang="162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2"/>
                </a:solidFill>
              </a:rPr>
              <a:t>Horn B</a:t>
            </a:r>
          </a:p>
          <a:p>
            <a:pPr algn="ctr"/>
            <a:r>
              <a:rPr lang="en-US" dirty="0">
                <a:solidFill>
                  <a:schemeClr val="tx2"/>
                </a:solidFill>
              </a:rPr>
              <a:t>RAW System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8262169-BEA6-4F41-B7C6-124165C2CD1A}"/>
              </a:ext>
            </a:extLst>
          </p:cNvPr>
          <p:cNvSpPr/>
          <p:nvPr/>
        </p:nvSpPr>
        <p:spPr>
          <a:xfrm>
            <a:off x="3781060" y="2860547"/>
            <a:ext cx="1838738" cy="796183"/>
          </a:xfrm>
          <a:prstGeom prst="rect">
            <a:avLst/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lin ang="162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2"/>
                </a:solidFill>
              </a:rPr>
              <a:t>Intermediate Cooling System 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3C15AE7-4D1E-4DFF-B428-86472FA763DC}"/>
              </a:ext>
            </a:extLst>
          </p:cNvPr>
          <p:cNvSpPr/>
          <p:nvPr/>
        </p:nvSpPr>
        <p:spPr>
          <a:xfrm>
            <a:off x="6715109" y="5378748"/>
            <a:ext cx="1838738" cy="658998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2"/>
                </a:solidFill>
              </a:rPr>
              <a:t>Other Target </a:t>
            </a:r>
          </a:p>
          <a:p>
            <a:pPr algn="ctr"/>
            <a:r>
              <a:rPr lang="en-US" dirty="0">
                <a:solidFill>
                  <a:schemeClr val="tx2"/>
                </a:solidFill>
              </a:rPr>
              <a:t>Hall Loads                 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5F4B4BD-29BF-4019-86A7-7CB79E9D1564}"/>
              </a:ext>
            </a:extLst>
          </p:cNvPr>
          <p:cNvSpPr/>
          <p:nvPr/>
        </p:nvSpPr>
        <p:spPr>
          <a:xfrm>
            <a:off x="6711728" y="4063070"/>
            <a:ext cx="1838738" cy="796183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2"/>
                </a:solidFill>
              </a:rPr>
              <a:t>Target Hall</a:t>
            </a:r>
          </a:p>
          <a:p>
            <a:pPr algn="ctr"/>
            <a:r>
              <a:rPr lang="en-US" dirty="0">
                <a:solidFill>
                  <a:schemeClr val="tx2"/>
                </a:solidFill>
              </a:rPr>
              <a:t>Cooling System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AB9E638-937B-46AB-8823-5D6B0AD4A5C6}"/>
              </a:ext>
            </a:extLst>
          </p:cNvPr>
          <p:cNvSpPr/>
          <p:nvPr/>
        </p:nvSpPr>
        <p:spPr>
          <a:xfrm>
            <a:off x="6711728" y="1324677"/>
            <a:ext cx="1838738" cy="796183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2"/>
                </a:solidFill>
              </a:rPr>
              <a:t>Surface Chillers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AB3CF23C-748C-4353-82D9-B7929BBD1925}"/>
              </a:ext>
            </a:extLst>
          </p:cNvPr>
          <p:cNvCxnSpPr>
            <a:stCxn id="13" idx="0"/>
            <a:endCxn id="14" idx="2"/>
          </p:cNvCxnSpPr>
          <p:nvPr/>
        </p:nvCxnSpPr>
        <p:spPr>
          <a:xfrm rot="5400000" flipH="1" flipV="1">
            <a:off x="6659992" y="3091997"/>
            <a:ext cx="194221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BADCD7E-146D-425F-9CB0-CBA20501817A}"/>
              </a:ext>
            </a:extLst>
          </p:cNvPr>
          <p:cNvCxnSpPr>
            <a:cxnSpLocks/>
            <a:stCxn id="11" idx="3"/>
          </p:cNvCxnSpPr>
          <p:nvPr/>
        </p:nvCxnSpPr>
        <p:spPr>
          <a:xfrm>
            <a:off x="5619798" y="3258639"/>
            <a:ext cx="1314812" cy="907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8422093-F607-424B-9625-675C56672F15}"/>
              </a:ext>
            </a:extLst>
          </p:cNvPr>
          <p:cNvCxnSpPr>
            <a:cxnSpLocks/>
          </p:cNvCxnSpPr>
          <p:nvPr/>
        </p:nvCxnSpPr>
        <p:spPr>
          <a:xfrm flipV="1">
            <a:off x="3759606" y="4323228"/>
            <a:ext cx="3366250" cy="21143"/>
          </a:xfrm>
          <a:prstGeom prst="line">
            <a:avLst/>
          </a:prstGeom>
          <a:ln>
            <a:prstDash val="lgDashDot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5D4CA591-5608-4D81-B7AC-0F0E99B092FE}"/>
              </a:ext>
            </a:extLst>
          </p:cNvPr>
          <p:cNvSpPr txBox="1"/>
          <p:nvPr/>
        </p:nvSpPr>
        <p:spPr>
          <a:xfrm>
            <a:off x="5474194" y="4073656"/>
            <a:ext cx="88357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RAW ROOM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BB2807C-D5CE-4D4A-BBFB-7F9D7C214E48}"/>
              </a:ext>
            </a:extLst>
          </p:cNvPr>
          <p:cNvSpPr txBox="1"/>
          <p:nvPr/>
        </p:nvSpPr>
        <p:spPr>
          <a:xfrm>
            <a:off x="5319503" y="4360641"/>
            <a:ext cx="119295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CF CIVIL SYSTEMS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1F40FDAD-E7C3-480B-9714-47746A9F944D}"/>
              </a:ext>
            </a:extLst>
          </p:cNvPr>
          <p:cNvCxnSpPr>
            <a:cxnSpLocks/>
          </p:cNvCxnSpPr>
          <p:nvPr/>
        </p:nvCxnSpPr>
        <p:spPr>
          <a:xfrm>
            <a:off x="7080656" y="2500261"/>
            <a:ext cx="9937" cy="1847136"/>
          </a:xfrm>
          <a:prstGeom prst="line">
            <a:avLst/>
          </a:prstGeom>
          <a:ln>
            <a:prstDash val="lgDashDot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2F420FF2-4553-46DE-BA6A-94B20D39EEAE}"/>
              </a:ext>
            </a:extLst>
          </p:cNvPr>
          <p:cNvSpPr/>
          <p:nvPr/>
        </p:nvSpPr>
        <p:spPr>
          <a:xfrm>
            <a:off x="675862" y="5386283"/>
            <a:ext cx="1838738" cy="667246"/>
          </a:xfrm>
          <a:prstGeom prst="rect">
            <a:avLst/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lin ang="162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2"/>
                </a:solidFill>
              </a:rPr>
              <a:t>Shielding Panel</a:t>
            </a:r>
          </a:p>
          <a:p>
            <a:pPr algn="ctr"/>
            <a:r>
              <a:rPr lang="en-US" dirty="0">
                <a:solidFill>
                  <a:schemeClr val="tx2"/>
                </a:solidFill>
              </a:rPr>
              <a:t>RAW System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8D2FFC7F-3C30-4EAD-B65C-82D8E358CFEF}"/>
              </a:ext>
            </a:extLst>
          </p:cNvPr>
          <p:cNvGrpSpPr/>
          <p:nvPr/>
        </p:nvGrpSpPr>
        <p:grpSpPr>
          <a:xfrm>
            <a:off x="2820489" y="914808"/>
            <a:ext cx="3596882" cy="276999"/>
            <a:chOff x="1692963" y="1071830"/>
            <a:chExt cx="3596882" cy="276999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BC5E7287-57BB-45EE-B114-55E5476572CC}"/>
                </a:ext>
              </a:extLst>
            </p:cNvPr>
            <p:cNvSpPr txBox="1"/>
            <p:nvPr/>
          </p:nvSpPr>
          <p:spPr>
            <a:xfrm>
              <a:off x="2514598" y="1071830"/>
              <a:ext cx="277524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Arrow indicates direction of heat removal</a:t>
              </a:r>
            </a:p>
          </p:txBody>
        </p: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F82C7246-1C0D-4AEB-B652-FDAF48602124}"/>
                </a:ext>
              </a:extLst>
            </p:cNvPr>
            <p:cNvCxnSpPr>
              <a:cxnSpLocks/>
            </p:cNvCxnSpPr>
            <p:nvPr/>
          </p:nvCxnSpPr>
          <p:spPr>
            <a:xfrm>
              <a:off x="1692963" y="1199908"/>
              <a:ext cx="821635" cy="165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3D26A26E-7642-4210-9F43-8EA420A28D72}"/>
              </a:ext>
            </a:extLst>
          </p:cNvPr>
          <p:cNvSpPr/>
          <p:nvPr/>
        </p:nvSpPr>
        <p:spPr>
          <a:xfrm>
            <a:off x="675863" y="4394934"/>
            <a:ext cx="1838738" cy="667245"/>
          </a:xfrm>
          <a:prstGeom prst="rect">
            <a:avLst/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lin ang="162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2"/>
                </a:solidFill>
              </a:rPr>
              <a:t>Horn C</a:t>
            </a:r>
          </a:p>
          <a:p>
            <a:pPr algn="ctr"/>
            <a:r>
              <a:rPr lang="en-US" dirty="0">
                <a:solidFill>
                  <a:schemeClr val="tx2"/>
                </a:solidFill>
              </a:rPr>
              <a:t>RAW System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2917C274-4AFC-4DE6-9165-8A7F0E29851D}"/>
              </a:ext>
            </a:extLst>
          </p:cNvPr>
          <p:cNvCxnSpPr/>
          <p:nvPr/>
        </p:nvCxnSpPr>
        <p:spPr>
          <a:xfrm rot="5400000">
            <a:off x="6535723" y="3665009"/>
            <a:ext cx="796185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6A87BE0A-8824-4F71-9146-04286C7D3B2E}"/>
              </a:ext>
            </a:extLst>
          </p:cNvPr>
          <p:cNvCxnSpPr>
            <a:cxnSpLocks/>
            <a:stCxn id="12" idx="0"/>
          </p:cNvCxnSpPr>
          <p:nvPr/>
        </p:nvCxnSpPr>
        <p:spPr>
          <a:xfrm flipV="1">
            <a:off x="7634478" y="4863378"/>
            <a:ext cx="0" cy="51537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1A24F5B2-603D-48A0-8605-E64122296147}"/>
              </a:ext>
            </a:extLst>
          </p:cNvPr>
          <p:cNvCxnSpPr>
            <a:cxnSpLocks/>
          </p:cNvCxnSpPr>
          <p:nvPr/>
        </p:nvCxnSpPr>
        <p:spPr>
          <a:xfrm flipV="1">
            <a:off x="2514601" y="1728590"/>
            <a:ext cx="611776" cy="247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863530E3-F8DC-4956-99B2-2B473ED8ED64}"/>
              </a:ext>
            </a:extLst>
          </p:cNvPr>
          <p:cNvCxnSpPr>
            <a:cxnSpLocks/>
          </p:cNvCxnSpPr>
          <p:nvPr/>
        </p:nvCxnSpPr>
        <p:spPr>
          <a:xfrm flipV="1">
            <a:off x="2517012" y="2717411"/>
            <a:ext cx="611776" cy="247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B683E174-18C9-4BD4-B929-52A3A003C4BD}"/>
              </a:ext>
            </a:extLst>
          </p:cNvPr>
          <p:cNvCxnSpPr>
            <a:cxnSpLocks/>
          </p:cNvCxnSpPr>
          <p:nvPr/>
        </p:nvCxnSpPr>
        <p:spPr>
          <a:xfrm flipV="1">
            <a:off x="2517012" y="3721711"/>
            <a:ext cx="611776" cy="247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E13CED66-46E8-4418-8B73-DC0CAD141D17}"/>
              </a:ext>
            </a:extLst>
          </p:cNvPr>
          <p:cNvCxnSpPr>
            <a:cxnSpLocks/>
          </p:cNvCxnSpPr>
          <p:nvPr/>
        </p:nvCxnSpPr>
        <p:spPr>
          <a:xfrm flipV="1">
            <a:off x="2536054" y="4723550"/>
            <a:ext cx="611776" cy="247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45BC5D43-1532-4D66-A160-AF1B78899B4D}"/>
              </a:ext>
            </a:extLst>
          </p:cNvPr>
          <p:cNvCxnSpPr>
            <a:cxnSpLocks/>
          </p:cNvCxnSpPr>
          <p:nvPr/>
        </p:nvCxnSpPr>
        <p:spPr>
          <a:xfrm flipV="1">
            <a:off x="2536054" y="5712371"/>
            <a:ext cx="611776" cy="247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2CBB928E-64D1-42BA-AC57-712D57020CC9}"/>
              </a:ext>
            </a:extLst>
          </p:cNvPr>
          <p:cNvCxnSpPr/>
          <p:nvPr/>
        </p:nvCxnSpPr>
        <p:spPr>
          <a:xfrm>
            <a:off x="3126377" y="1731069"/>
            <a:ext cx="0" cy="398130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4E6D539D-F1FC-4418-82B1-B0DDE8381E01}"/>
              </a:ext>
            </a:extLst>
          </p:cNvPr>
          <p:cNvCxnSpPr>
            <a:cxnSpLocks/>
          </p:cNvCxnSpPr>
          <p:nvPr/>
        </p:nvCxnSpPr>
        <p:spPr>
          <a:xfrm flipV="1">
            <a:off x="3147830" y="3256159"/>
            <a:ext cx="611776" cy="247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Rectangle 34">
            <a:extLst>
              <a:ext uri="{FF2B5EF4-FFF2-40B4-BE49-F238E27FC236}">
                <a16:creationId xmlns:a16="http://schemas.microsoft.com/office/drawing/2014/main" id="{751B5040-3662-4AE0-8B66-909BD3BA9779}"/>
              </a:ext>
            </a:extLst>
          </p:cNvPr>
          <p:cNvSpPr/>
          <p:nvPr/>
        </p:nvSpPr>
        <p:spPr>
          <a:xfrm>
            <a:off x="3781060" y="1419340"/>
            <a:ext cx="1838738" cy="658998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2"/>
                </a:solidFill>
              </a:rPr>
              <a:t>Target Helium Systems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28BB8414-B52C-4A30-AE5F-BE0B2A6AADC6}"/>
              </a:ext>
            </a:extLst>
          </p:cNvPr>
          <p:cNvCxnSpPr>
            <a:cxnSpLocks/>
            <a:stCxn id="35" idx="2"/>
            <a:endCxn id="11" idx="0"/>
          </p:cNvCxnSpPr>
          <p:nvPr/>
        </p:nvCxnSpPr>
        <p:spPr>
          <a:xfrm>
            <a:off x="4700429" y="2078338"/>
            <a:ext cx="0" cy="78220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B5BEE203-4236-46CE-BAB2-C63EA268F6F3}"/>
              </a:ext>
            </a:extLst>
          </p:cNvPr>
          <p:cNvCxnSpPr>
            <a:cxnSpLocks/>
          </p:cNvCxnSpPr>
          <p:nvPr/>
        </p:nvCxnSpPr>
        <p:spPr>
          <a:xfrm>
            <a:off x="3759606" y="2492624"/>
            <a:ext cx="3330987" cy="7637"/>
          </a:xfrm>
          <a:prstGeom prst="line">
            <a:avLst/>
          </a:prstGeom>
          <a:ln>
            <a:prstDash val="lgDashDot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52A703C5-5551-4919-BD5E-1114E96E3FB4}"/>
              </a:ext>
            </a:extLst>
          </p:cNvPr>
          <p:cNvSpPr txBox="1"/>
          <p:nvPr/>
        </p:nvSpPr>
        <p:spPr>
          <a:xfrm>
            <a:off x="4913516" y="2069374"/>
            <a:ext cx="121619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TARGET HELIUM ROOM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830CA6A9-2102-4B67-8C12-D97A212D1C40}"/>
              </a:ext>
            </a:extLst>
          </p:cNvPr>
          <p:cNvSpPr txBox="1"/>
          <p:nvPr/>
        </p:nvSpPr>
        <p:spPr>
          <a:xfrm>
            <a:off x="5123246" y="2512292"/>
            <a:ext cx="88357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RAW ROOM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9A124FBB-FCE2-49C7-8E2E-9EE43BF14F39}"/>
              </a:ext>
            </a:extLst>
          </p:cNvPr>
          <p:cNvSpPr txBox="1"/>
          <p:nvPr/>
        </p:nvSpPr>
        <p:spPr>
          <a:xfrm>
            <a:off x="3555252" y="5984471"/>
            <a:ext cx="22903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RAW Exchange System not shown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C042AE63-6C19-4459-B1F7-9BFA6ECA00C4}"/>
              </a:ext>
            </a:extLst>
          </p:cNvPr>
          <p:cNvGrpSpPr/>
          <p:nvPr/>
        </p:nvGrpSpPr>
        <p:grpSpPr>
          <a:xfrm>
            <a:off x="3854496" y="4966498"/>
            <a:ext cx="1691866" cy="1017973"/>
            <a:chOff x="3555252" y="4622251"/>
            <a:chExt cx="1691866" cy="1017973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07144022-FD4E-42EC-A7BA-12B0147EAB94}"/>
                </a:ext>
              </a:extLst>
            </p:cNvPr>
            <p:cNvSpPr/>
            <p:nvPr/>
          </p:nvSpPr>
          <p:spPr>
            <a:xfrm>
              <a:off x="3603992" y="4970925"/>
              <a:ext cx="1578321" cy="266919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lumMod val="0"/>
                    <a:lumOff val="100000"/>
                  </a:schemeClr>
                </a:gs>
                <a:gs pos="35000">
                  <a:schemeClr val="accent3">
                    <a:lumMod val="0"/>
                    <a:lumOff val="100000"/>
                  </a:schemeClr>
                </a:gs>
                <a:gs pos="100000">
                  <a:schemeClr val="accent3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err="1">
                  <a:solidFill>
                    <a:schemeClr val="tx2"/>
                  </a:solidFill>
                </a:rPr>
                <a:t>Targetry</a:t>
              </a:r>
              <a:r>
                <a:rPr lang="en-US" sz="1200" dirty="0">
                  <a:solidFill>
                    <a:schemeClr val="tx2"/>
                  </a:solidFill>
                </a:rPr>
                <a:t> WBS</a:t>
              </a: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068BB382-5982-4E4F-9E05-B071641A8C56}"/>
                </a:ext>
              </a:extLst>
            </p:cNvPr>
            <p:cNvSpPr/>
            <p:nvPr/>
          </p:nvSpPr>
          <p:spPr>
            <a:xfrm>
              <a:off x="3603991" y="5308130"/>
              <a:ext cx="1578321" cy="270047"/>
            </a:xfrm>
            <a:prstGeom prst="rect">
              <a:avLst/>
            </a:prstGeom>
            <a:gradFill flip="none" rotWithShape="1">
              <a:gsLst>
                <a:gs pos="0">
                  <a:schemeClr val="accent6">
                    <a:lumMod val="0"/>
                    <a:lumOff val="100000"/>
                  </a:schemeClr>
                </a:gs>
                <a:gs pos="35000">
                  <a:schemeClr val="accent6">
                    <a:lumMod val="0"/>
                    <a:lumOff val="100000"/>
                  </a:schemeClr>
                </a:gs>
                <a:gs pos="100000">
                  <a:schemeClr val="accent6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2"/>
                  </a:solidFill>
                </a:rPr>
                <a:t>CF WBS</a:t>
              </a: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67E9B290-AF7E-467A-8216-6D9F54526D0B}"/>
                </a:ext>
              </a:extLst>
            </p:cNvPr>
            <p:cNvSpPr/>
            <p:nvPr/>
          </p:nvSpPr>
          <p:spPr>
            <a:xfrm>
              <a:off x="3603992" y="4647751"/>
              <a:ext cx="1578321" cy="263041"/>
            </a:xfrm>
            <a:prstGeom prst="rect">
              <a:avLst/>
            </a:prstGeom>
            <a:gradFill>
              <a:gsLst>
                <a:gs pos="0">
                  <a:schemeClr val="tx2">
                    <a:lumMod val="20000"/>
                    <a:lumOff val="8000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2"/>
                  </a:solidFill>
                </a:rPr>
                <a:t>RAW Systems WBS</a:t>
              </a: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565C457E-6AFB-43E6-8C46-8CEB002E8357}"/>
                </a:ext>
              </a:extLst>
            </p:cNvPr>
            <p:cNvSpPr/>
            <p:nvPr/>
          </p:nvSpPr>
          <p:spPr>
            <a:xfrm>
              <a:off x="3555252" y="4622251"/>
              <a:ext cx="1691866" cy="1017973"/>
            </a:xfrm>
            <a:prstGeom prst="rect">
              <a:avLst/>
            </a:prstGeom>
            <a:noFill/>
            <a:ln w="127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746484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0166"/>
            <a:ext cx="8293100" cy="751712"/>
          </a:xfrm>
        </p:spPr>
        <p:txBody>
          <a:bodyPr/>
          <a:lstStyle/>
          <a:p>
            <a:r>
              <a:rPr lang="en-US" dirty="0"/>
              <a:t>RAW System - Preliminary Design Review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2/19/2020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Karl Williams | Target Hall General Notes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35129BE-ED41-4169-9D54-407B76E3DE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9488" y="832919"/>
            <a:ext cx="6548814" cy="5481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4646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0166"/>
            <a:ext cx="8293100" cy="751712"/>
          </a:xfrm>
        </p:spPr>
        <p:txBody>
          <a:bodyPr/>
          <a:lstStyle/>
          <a:p>
            <a:r>
              <a:rPr lang="en-US" dirty="0"/>
              <a:t>RAW System - Preliminary Design Review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2/19/2020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Karl Williams | Target Hall General Notes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5190E79-C3D1-4365-A14D-9CEB6A88BF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0699" y="998007"/>
            <a:ext cx="6902601" cy="5322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2264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r>
              <a:rPr lang="en-US" dirty="0"/>
              <a:t>Caption text for image.</a:t>
            </a:r>
          </a:p>
        </p:txBody>
      </p:sp>
      <p:sp>
        <p:nvSpPr>
          <p:cNvPr id="2" name="Picture Placeholder 1"/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5" name="Date Placeholder 4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2/19/2020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Karl Williams | Target Hall RAW - General Overview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>
              <a:defRPr/>
            </a:pPr>
            <a:fld id="{609735B5-E0F8-D44A-A3DE-E2CD0DCDE7CF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idx="19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 lang="en-US" dirty="0">
                <a:solidFill>
                  <a:srgbClr val="004C97"/>
                </a:solidFill>
              </a:rPr>
              <a:t>Click to edit Master text styles</a:t>
            </a:r>
          </a:p>
          <a:p>
            <a:pPr lvl="1"/>
            <a:r>
              <a:rPr lang="en-US" dirty="0">
                <a:solidFill>
                  <a:srgbClr val="004C97"/>
                </a:solidFill>
              </a:rPr>
              <a:t>Second level</a:t>
            </a:r>
          </a:p>
          <a:p>
            <a:pPr lvl="2"/>
            <a:r>
              <a:rPr lang="en-US" dirty="0">
                <a:solidFill>
                  <a:srgbClr val="004C97"/>
                </a:solidFill>
              </a:rPr>
              <a:t>Third level</a:t>
            </a:r>
          </a:p>
          <a:p>
            <a:pPr lvl="3"/>
            <a:r>
              <a:rPr lang="en-US" dirty="0">
                <a:solidFill>
                  <a:srgbClr val="004C97"/>
                </a:solidFill>
              </a:rPr>
              <a:t>Fourth level</a:t>
            </a:r>
          </a:p>
          <a:p>
            <a:pPr lvl="4"/>
            <a:r>
              <a:rPr lang="en-US" dirty="0">
                <a:solidFill>
                  <a:srgbClr val="004C97"/>
                </a:solidFill>
              </a:rPr>
              <a:t>Fifth level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C8B91632-9FCE-402E-AA10-1A42A6399D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50166"/>
            <a:ext cx="8293100" cy="751712"/>
          </a:xfrm>
        </p:spPr>
        <p:txBody>
          <a:bodyPr/>
          <a:lstStyle/>
          <a:p>
            <a:r>
              <a:rPr lang="en-US" dirty="0"/>
              <a:t>RAW System - Preliminary Design Review</a:t>
            </a:r>
            <a:br>
              <a:rPr lang="en-US" dirty="0"/>
            </a:br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25601378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Content Placeholder 10" descr="A picture containing insect&#10;&#10;Description automatically generated">
            <a:extLst>
              <a:ext uri="{FF2B5EF4-FFF2-40B4-BE49-F238E27FC236}">
                <a16:creationId xmlns:a16="http://schemas.microsoft.com/office/drawing/2014/main" id="{CCBA6715-DD84-4511-BCF6-05F4C71F71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918" y="1245128"/>
            <a:ext cx="8293100" cy="4840652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2/19/2020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0EBB49C-D49E-4071-8BDA-EDCBB7750434}"/>
              </a:ext>
            </a:extLst>
          </p:cNvPr>
          <p:cNvGrpSpPr/>
          <p:nvPr/>
        </p:nvGrpSpPr>
        <p:grpSpPr>
          <a:xfrm>
            <a:off x="477982" y="2004676"/>
            <a:ext cx="1282702" cy="636100"/>
            <a:chOff x="457200" y="2015067"/>
            <a:chExt cx="1282702" cy="636100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79FB63E-C30B-4BEA-AECD-8F44FA7FDCDB}"/>
                </a:ext>
              </a:extLst>
            </p:cNvPr>
            <p:cNvSpPr txBox="1"/>
            <p:nvPr/>
          </p:nvSpPr>
          <p:spPr>
            <a:xfrm>
              <a:off x="457200" y="2127947"/>
              <a:ext cx="10637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rgbClr val="C00000"/>
                  </a:solidFill>
                </a:rPr>
                <a:t>Nu Beam</a:t>
              </a:r>
            </a:p>
            <a:p>
              <a:r>
                <a:rPr lang="en-US" sz="1400" dirty="0">
                  <a:solidFill>
                    <a:srgbClr val="C00000"/>
                  </a:solidFill>
                </a:rPr>
                <a:t>to SURF, SD</a:t>
              </a:r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E7CD0F6F-DB2B-42FD-A28C-854D22C098F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79488" y="2015067"/>
              <a:ext cx="760414" cy="424608"/>
            </a:xfrm>
            <a:prstGeom prst="straightConnector1">
              <a:avLst/>
            </a:prstGeom>
            <a:ln w="9525">
              <a:solidFill>
                <a:srgbClr val="C00000"/>
              </a:solidFill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CD1C5E6-D198-4229-973D-6CE162E2EE18}"/>
              </a:ext>
            </a:extLst>
          </p:cNvPr>
          <p:cNvGrpSpPr/>
          <p:nvPr/>
        </p:nvGrpSpPr>
        <p:grpSpPr>
          <a:xfrm>
            <a:off x="7464690" y="5885886"/>
            <a:ext cx="1347524" cy="495584"/>
            <a:chOff x="7464690" y="5885886"/>
            <a:chExt cx="1347524" cy="495584"/>
          </a:xfrm>
        </p:grpSpPr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23EA047D-827C-4D51-96B1-F6BEE1F1E30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390467" y="5885886"/>
              <a:ext cx="421747" cy="196009"/>
            </a:xfrm>
            <a:prstGeom prst="straightConnector1">
              <a:avLst/>
            </a:prstGeom>
            <a:ln w="9525">
              <a:solidFill>
                <a:srgbClr val="C00000"/>
              </a:solidFill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CFC28F1-C4D8-4BD5-87CE-80125F386BE5}"/>
                </a:ext>
              </a:extLst>
            </p:cNvPr>
            <p:cNvSpPr txBox="1"/>
            <p:nvPr/>
          </p:nvSpPr>
          <p:spPr>
            <a:xfrm>
              <a:off x="7464690" y="5919805"/>
              <a:ext cx="11366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dirty="0">
                  <a:solidFill>
                    <a:srgbClr val="C00000"/>
                  </a:solidFill>
                </a:rPr>
                <a:t>Proton Beam</a:t>
              </a:r>
            </a:p>
            <a:p>
              <a:pPr algn="r"/>
              <a:r>
                <a:rPr lang="en-US" sz="1200" dirty="0">
                  <a:solidFill>
                    <a:srgbClr val="C00000"/>
                  </a:solidFill>
                </a:rPr>
                <a:t>from MI-10</a:t>
              </a: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11DD4B12-3F26-4A91-9D3C-1838B0E9A4E6}"/>
              </a:ext>
            </a:extLst>
          </p:cNvPr>
          <p:cNvSpPr txBox="1"/>
          <p:nvPr/>
        </p:nvSpPr>
        <p:spPr>
          <a:xfrm>
            <a:off x="1564921" y="2668649"/>
            <a:ext cx="7995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2060"/>
                </a:solidFill>
              </a:rPr>
              <a:t>Absorber Complex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87FF80A-2E31-46BD-8516-7F408EA46764}"/>
              </a:ext>
            </a:extLst>
          </p:cNvPr>
          <p:cNvSpPr txBox="1"/>
          <p:nvPr/>
        </p:nvSpPr>
        <p:spPr>
          <a:xfrm>
            <a:off x="3886687" y="3893873"/>
            <a:ext cx="7995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02060"/>
                </a:solidFill>
              </a:rPr>
              <a:t>Target</a:t>
            </a:r>
          </a:p>
          <a:p>
            <a:pPr algn="ctr"/>
            <a:r>
              <a:rPr lang="en-US" sz="1200" dirty="0">
                <a:solidFill>
                  <a:srgbClr val="002060"/>
                </a:solidFill>
              </a:rPr>
              <a:t>Complex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485E810F-0047-4DA4-8020-F2CAB2FD6EC3}"/>
              </a:ext>
            </a:extLst>
          </p:cNvPr>
          <p:cNvGrpSpPr/>
          <p:nvPr/>
        </p:nvGrpSpPr>
        <p:grpSpPr>
          <a:xfrm>
            <a:off x="7084612" y="3237370"/>
            <a:ext cx="1179625" cy="1493656"/>
            <a:chOff x="7084612" y="3237370"/>
            <a:chExt cx="1179625" cy="1493656"/>
          </a:xfrm>
        </p:grpSpPr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67DA285F-F168-4FA4-88C8-CE7CF0B6EF8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084612" y="3832529"/>
              <a:ext cx="516836" cy="898497"/>
            </a:xfrm>
            <a:prstGeom prst="straightConnector1">
              <a:avLst/>
            </a:prstGeom>
            <a:ln>
              <a:solidFill>
                <a:srgbClr val="00206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FE6D359-DE11-47E6-B343-AC8704411259}"/>
                </a:ext>
              </a:extLst>
            </p:cNvPr>
            <p:cNvSpPr txBox="1"/>
            <p:nvPr/>
          </p:nvSpPr>
          <p:spPr>
            <a:xfrm>
              <a:off x="7464690" y="3237370"/>
              <a:ext cx="7995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rgbClr val="002060"/>
                  </a:solidFill>
                </a:rPr>
                <a:t>Primary Beam Complex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A641277B-31DE-458B-9EDD-8071AFF2F514}"/>
              </a:ext>
            </a:extLst>
          </p:cNvPr>
          <p:cNvGrpSpPr/>
          <p:nvPr/>
        </p:nvGrpSpPr>
        <p:grpSpPr>
          <a:xfrm>
            <a:off x="2616260" y="3192261"/>
            <a:ext cx="799547" cy="701612"/>
            <a:chOff x="2545410" y="3237370"/>
            <a:chExt cx="799547" cy="701612"/>
          </a:xfrm>
        </p:grpSpPr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5274070A-08CF-4E6D-BCA1-94974B1BE14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007530" y="3237370"/>
              <a:ext cx="228599" cy="298685"/>
            </a:xfrm>
            <a:prstGeom prst="straightConnector1">
              <a:avLst/>
            </a:prstGeom>
            <a:ln>
              <a:solidFill>
                <a:srgbClr val="00206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603B800B-15BF-44C7-9CD0-E29AA2920AB3}"/>
                </a:ext>
              </a:extLst>
            </p:cNvPr>
            <p:cNvSpPr txBox="1"/>
            <p:nvPr/>
          </p:nvSpPr>
          <p:spPr>
            <a:xfrm>
              <a:off x="2545410" y="3477317"/>
              <a:ext cx="79954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rgbClr val="002060"/>
                  </a:solidFill>
                </a:rPr>
                <a:t>Decay Pipe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39A5692D-8F3E-4868-A1CA-EC6E7481055B}"/>
              </a:ext>
            </a:extLst>
          </p:cNvPr>
          <p:cNvGrpSpPr/>
          <p:nvPr/>
        </p:nvGrpSpPr>
        <p:grpSpPr>
          <a:xfrm>
            <a:off x="4479010" y="4221361"/>
            <a:ext cx="1084841" cy="628570"/>
            <a:chOff x="4479010" y="4221361"/>
            <a:chExt cx="1084841" cy="628570"/>
          </a:xfrm>
        </p:grpSpPr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9F640F7C-898A-46AE-AAAD-F9803449A9E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157114" y="4221361"/>
              <a:ext cx="406737" cy="294980"/>
            </a:xfrm>
            <a:prstGeom prst="straightConnector1">
              <a:avLst/>
            </a:prstGeom>
            <a:ln>
              <a:solidFill>
                <a:srgbClr val="00206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1F79F7C3-2D18-4E86-AE2B-420E1A2E1D1C}"/>
                </a:ext>
              </a:extLst>
            </p:cNvPr>
            <p:cNvSpPr txBox="1"/>
            <p:nvPr/>
          </p:nvSpPr>
          <p:spPr>
            <a:xfrm>
              <a:off x="4479010" y="4388266"/>
              <a:ext cx="79954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rgbClr val="002060"/>
                  </a:solidFill>
                </a:rPr>
                <a:t>Primary</a:t>
              </a:r>
            </a:p>
            <a:p>
              <a:pPr algn="ctr"/>
              <a:r>
                <a:rPr lang="en-US" sz="1200" dirty="0">
                  <a:solidFill>
                    <a:srgbClr val="002060"/>
                  </a:solidFill>
                </a:rPr>
                <a:t>Beamline</a:t>
              </a:r>
            </a:p>
          </p:txBody>
        </p:sp>
      </p:grpSp>
      <p:sp>
        <p:nvSpPr>
          <p:cNvPr id="24" name="Footer Placeholder 4">
            <a:extLst>
              <a:ext uri="{FF2B5EF4-FFF2-40B4-BE49-F238E27FC236}">
                <a16:creationId xmlns:a16="http://schemas.microsoft.com/office/drawing/2014/main" id="{5AD7BCD5-3D80-4338-B59E-E5043F3273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16138" y="6488430"/>
            <a:ext cx="5616575" cy="187325"/>
          </a:xfrm>
        </p:spPr>
        <p:txBody>
          <a:bodyPr/>
          <a:lstStyle/>
          <a:p>
            <a:pPr>
              <a:defRPr/>
            </a:pPr>
            <a:r>
              <a:rPr lang="en-US"/>
              <a:t>Karl Williams | Target Hall RAW - General Overview</a:t>
            </a:r>
            <a:endParaRPr lang="en-US" dirty="0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3B998A4D-B075-4B6E-BDFB-4F50426173D5}"/>
              </a:ext>
            </a:extLst>
          </p:cNvPr>
          <p:cNvGrpSpPr/>
          <p:nvPr/>
        </p:nvGrpSpPr>
        <p:grpSpPr>
          <a:xfrm>
            <a:off x="4221006" y="5032739"/>
            <a:ext cx="2115102" cy="941005"/>
            <a:chOff x="1935339" y="3237370"/>
            <a:chExt cx="2115102" cy="941005"/>
          </a:xfrm>
        </p:grpSpPr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A2567D3A-418A-4C2A-B0BF-08ABB4842D1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007530" y="3237370"/>
              <a:ext cx="228599" cy="298685"/>
            </a:xfrm>
            <a:prstGeom prst="straightConnector1">
              <a:avLst/>
            </a:prstGeom>
            <a:ln>
              <a:solidFill>
                <a:srgbClr val="00206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21B9B1C9-E7A8-42BE-ACA8-54C4B3D441D7}"/>
                </a:ext>
              </a:extLst>
            </p:cNvPr>
            <p:cNvSpPr txBox="1"/>
            <p:nvPr/>
          </p:nvSpPr>
          <p:spPr>
            <a:xfrm>
              <a:off x="1935339" y="3532044"/>
              <a:ext cx="21151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rgbClr val="63666A"/>
                  </a:solidFill>
                </a:rPr>
                <a:t>Fermilab</a:t>
              </a:r>
            </a:p>
            <a:p>
              <a:pPr algn="ctr"/>
              <a:r>
                <a:rPr lang="en-US" sz="1200" dirty="0">
                  <a:solidFill>
                    <a:srgbClr val="63666A"/>
                  </a:solidFill>
                </a:rPr>
                <a:t>Main Injector</a:t>
              </a:r>
            </a:p>
            <a:p>
              <a:pPr algn="ctr"/>
              <a:r>
                <a:rPr lang="en-US" sz="1200" dirty="0">
                  <a:solidFill>
                    <a:srgbClr val="63666A"/>
                  </a:solidFill>
                </a:rPr>
                <a:t>Tunnel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5FD67E3D-F478-4833-8F2C-E40444CB04CF}"/>
              </a:ext>
            </a:extLst>
          </p:cNvPr>
          <p:cNvGrpSpPr/>
          <p:nvPr/>
        </p:nvGrpSpPr>
        <p:grpSpPr>
          <a:xfrm>
            <a:off x="6001491" y="5822900"/>
            <a:ext cx="2052089" cy="461665"/>
            <a:chOff x="4542023" y="4368650"/>
            <a:chExt cx="2052089" cy="461665"/>
          </a:xfrm>
        </p:grpSpPr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6B6FD1F5-18AB-4DF5-B31C-A3A16E6AD25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566196" y="4388267"/>
              <a:ext cx="1027916" cy="128074"/>
            </a:xfrm>
            <a:prstGeom prst="straightConnector1">
              <a:avLst/>
            </a:prstGeom>
            <a:ln>
              <a:solidFill>
                <a:srgbClr val="00206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C7AA7AB9-98B6-484A-8165-BC7FB067D9BF}"/>
                </a:ext>
              </a:extLst>
            </p:cNvPr>
            <p:cNvSpPr txBox="1"/>
            <p:nvPr/>
          </p:nvSpPr>
          <p:spPr>
            <a:xfrm>
              <a:off x="4542023" y="4368650"/>
              <a:ext cx="11366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rgbClr val="002060"/>
                  </a:solidFill>
                </a:rPr>
                <a:t>Proton Beam</a:t>
              </a:r>
            </a:p>
            <a:p>
              <a:pPr algn="ctr"/>
              <a:r>
                <a:rPr lang="en-US" sz="1200" dirty="0">
                  <a:solidFill>
                    <a:srgbClr val="002060"/>
                  </a:solidFill>
                </a:rPr>
                <a:t>Extraction</a:t>
              </a:r>
            </a:p>
          </p:txBody>
        </p:sp>
      </p:grpSp>
      <p:sp>
        <p:nvSpPr>
          <p:cNvPr id="3" name="Oval 2">
            <a:extLst>
              <a:ext uri="{FF2B5EF4-FFF2-40B4-BE49-F238E27FC236}">
                <a16:creationId xmlns:a16="http://schemas.microsoft.com/office/drawing/2014/main" id="{09350935-631A-4933-A9F4-794874404685}"/>
              </a:ext>
            </a:extLst>
          </p:cNvPr>
          <p:cNvSpPr/>
          <p:nvPr/>
        </p:nvSpPr>
        <p:spPr>
          <a:xfrm rot="1780602">
            <a:off x="3957424" y="3328457"/>
            <a:ext cx="1451675" cy="900481"/>
          </a:xfrm>
          <a:prstGeom prst="ellipse">
            <a:avLst/>
          </a:prstGeom>
          <a:noFill/>
          <a:ln w="38100">
            <a:solidFill>
              <a:srgbClr val="FFC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622C3485-47E3-4D1C-9098-5F44F83903C0}"/>
              </a:ext>
            </a:extLst>
          </p:cNvPr>
          <p:cNvCxnSpPr>
            <a:cxnSpLocks/>
          </p:cNvCxnSpPr>
          <p:nvPr/>
        </p:nvCxnSpPr>
        <p:spPr>
          <a:xfrm flipH="1">
            <a:off x="5157115" y="2124602"/>
            <a:ext cx="793601" cy="1408106"/>
          </a:xfrm>
          <a:prstGeom prst="straightConnector1">
            <a:avLst/>
          </a:prstGeom>
          <a:ln w="38100" cap="flat" cmpd="sng" algn="ctr">
            <a:solidFill>
              <a:schemeClr val="accent6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C5F1114C-0ED6-469E-B67B-82419EE3D3D6}"/>
              </a:ext>
            </a:extLst>
          </p:cNvPr>
          <p:cNvSpPr txBox="1"/>
          <p:nvPr/>
        </p:nvSpPr>
        <p:spPr>
          <a:xfrm>
            <a:off x="6053304" y="1820981"/>
            <a:ext cx="13087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</a:rPr>
              <a:t>Target Hall RAW Room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FA78DDB6-F881-40F2-9116-87783F1B898C}"/>
              </a:ext>
            </a:extLst>
          </p:cNvPr>
          <p:cNvSpPr/>
          <p:nvPr/>
        </p:nvSpPr>
        <p:spPr>
          <a:xfrm rot="1780602">
            <a:off x="1397365" y="2080196"/>
            <a:ext cx="1531563" cy="912515"/>
          </a:xfrm>
          <a:prstGeom prst="ellipse">
            <a:avLst/>
          </a:prstGeom>
          <a:noFill/>
          <a:ln w="38100">
            <a:solidFill>
              <a:srgbClr val="FFC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57BB5EA5-9406-4AE0-93C3-4F9D6F50D021}"/>
              </a:ext>
            </a:extLst>
          </p:cNvPr>
          <p:cNvCxnSpPr>
            <a:cxnSpLocks/>
          </p:cNvCxnSpPr>
          <p:nvPr/>
        </p:nvCxnSpPr>
        <p:spPr>
          <a:xfrm flipV="1">
            <a:off x="1728838" y="3085683"/>
            <a:ext cx="473516" cy="1008918"/>
          </a:xfrm>
          <a:prstGeom prst="straightConnector1">
            <a:avLst/>
          </a:prstGeom>
          <a:ln w="38100" cap="flat" cmpd="sng" algn="ctr">
            <a:solidFill>
              <a:schemeClr val="accent6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17AB47C1-C2D4-46D5-855E-8F9C10964034}"/>
              </a:ext>
            </a:extLst>
          </p:cNvPr>
          <p:cNvSpPr txBox="1"/>
          <p:nvPr/>
        </p:nvSpPr>
        <p:spPr>
          <a:xfrm>
            <a:off x="892103" y="4095878"/>
            <a:ext cx="13456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</a:rPr>
              <a:t>Absorber Hall RAW Room</a:t>
            </a:r>
          </a:p>
        </p:txBody>
      </p:sp>
      <p:sp>
        <p:nvSpPr>
          <p:cNvPr id="47" name="Title 1">
            <a:extLst>
              <a:ext uri="{FF2B5EF4-FFF2-40B4-BE49-F238E27FC236}">
                <a16:creationId xmlns:a16="http://schemas.microsoft.com/office/drawing/2014/main" id="{39774EF4-7C4C-4F94-8930-B9B5A6AD31AE}"/>
              </a:ext>
            </a:extLst>
          </p:cNvPr>
          <p:cNvSpPr txBox="1">
            <a:spLocks/>
          </p:cNvSpPr>
          <p:nvPr/>
        </p:nvSpPr>
        <p:spPr>
          <a:xfrm>
            <a:off x="457200" y="250166"/>
            <a:ext cx="8293100" cy="751712"/>
          </a:xfrm>
          <a:prstGeom prst="rect">
            <a:avLst/>
          </a:prstGeom>
        </p:spPr>
        <p:txBody>
          <a:bodyPr vert="horz" lIns="0" tIns="0" rIns="0" bIns="0"/>
          <a:lstStyle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200" b="1" i="0" kern="1200" baseline="0">
                <a:solidFill>
                  <a:srgbClr val="004C97"/>
                </a:solidFill>
                <a:latin typeface="Helvetica"/>
                <a:ea typeface="Geneva" charset="0"/>
                <a:cs typeface="Geneva" charset="0"/>
              </a:defRPr>
            </a:lvl1pPr>
            <a:lvl2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r>
              <a:rPr lang="en-US" dirty="0"/>
              <a:t>RAW System - Preliminary Design Review</a:t>
            </a:r>
            <a:br>
              <a:rPr lang="en-US" dirty="0"/>
            </a:br>
            <a:r>
              <a:rPr lang="en-US" sz="1800" dirty="0"/>
              <a:t>ISO Section View of Near Site – MI-10 to LBNF-30 Absorber Complex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5953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0166"/>
            <a:ext cx="8293100" cy="751712"/>
          </a:xfrm>
        </p:spPr>
        <p:txBody>
          <a:bodyPr/>
          <a:lstStyle/>
          <a:p>
            <a:r>
              <a:rPr lang="en-US" dirty="0"/>
              <a:t>RAW System - Preliminary Design Review</a:t>
            </a:r>
            <a:br>
              <a:rPr lang="en-US" dirty="0"/>
            </a:br>
            <a:r>
              <a:rPr lang="en-US" dirty="0"/>
              <a:t>Target Hall RAW Systems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2/19/2020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Karl Williams | Target Hall RAW - General Overview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3"/>
          </p:nvPr>
        </p:nvSpPr>
        <p:spPr>
          <a:prstGeom prst="rect">
            <a:avLst/>
          </a:prstGeom>
        </p:spPr>
        <p:txBody>
          <a:bodyPr/>
          <a:lstStyle/>
          <a:p>
            <a:pPr marL="0" lvl="0" indent="0">
              <a:buNone/>
            </a:pPr>
            <a:r>
              <a:rPr lang="en-US" sz="2400" dirty="0">
                <a:solidFill>
                  <a:srgbClr val="004C97"/>
                </a:solidFill>
              </a:rPr>
              <a:t>Systems located within the Target Hall RAW Room</a:t>
            </a:r>
          </a:p>
          <a:p>
            <a:r>
              <a:rPr lang="en-US" dirty="0">
                <a:solidFill>
                  <a:srgbClr val="004C97"/>
                </a:solidFill>
              </a:rPr>
              <a:t>Target RAW </a:t>
            </a:r>
          </a:p>
          <a:p>
            <a:r>
              <a:rPr lang="en-US" dirty="0">
                <a:solidFill>
                  <a:srgbClr val="004C97"/>
                </a:solidFill>
              </a:rPr>
              <a:t>Horn A RAW </a:t>
            </a:r>
          </a:p>
          <a:p>
            <a:r>
              <a:rPr lang="en-US" dirty="0">
                <a:solidFill>
                  <a:srgbClr val="004C97"/>
                </a:solidFill>
              </a:rPr>
              <a:t>Horn B RAW </a:t>
            </a:r>
          </a:p>
          <a:p>
            <a:r>
              <a:rPr lang="en-US" dirty="0">
                <a:solidFill>
                  <a:srgbClr val="004C97"/>
                </a:solidFill>
              </a:rPr>
              <a:t>Horn C RAW </a:t>
            </a:r>
          </a:p>
          <a:p>
            <a:r>
              <a:rPr lang="en-US" dirty="0">
                <a:solidFill>
                  <a:srgbClr val="004C97"/>
                </a:solidFill>
              </a:rPr>
              <a:t>Shielding Panel RAW </a:t>
            </a:r>
          </a:p>
          <a:p>
            <a:r>
              <a:rPr lang="en-US" dirty="0">
                <a:solidFill>
                  <a:srgbClr val="004C97"/>
                </a:solidFill>
              </a:rPr>
              <a:t>TH RAW Exchange </a:t>
            </a:r>
          </a:p>
          <a:p>
            <a:r>
              <a:rPr lang="en-US" dirty="0">
                <a:solidFill>
                  <a:srgbClr val="004C97"/>
                </a:solidFill>
              </a:rPr>
              <a:t>TH Intermediate </a:t>
            </a:r>
          </a:p>
          <a:p>
            <a:r>
              <a:rPr lang="en-US" dirty="0">
                <a:solidFill>
                  <a:srgbClr val="004C97"/>
                </a:solidFill>
              </a:rPr>
              <a:t>H+OH System </a:t>
            </a:r>
          </a:p>
          <a:p>
            <a:endParaRPr lang="en-US" dirty="0">
              <a:solidFill>
                <a:srgbClr val="004C97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004C97"/>
                </a:solidFill>
              </a:rPr>
              <a:t>Other support equipment just outside the TH RAW Room</a:t>
            </a:r>
          </a:p>
          <a:p>
            <a:pPr marL="256032" lvl="2" indent="-265176">
              <a:spcBef>
                <a:spcPts val="0"/>
              </a:spcBef>
            </a:pPr>
            <a:r>
              <a:rPr lang="en-US" sz="2200" dirty="0">
                <a:solidFill>
                  <a:srgbClr val="004C97"/>
                </a:solidFill>
              </a:rPr>
              <a:t>RAW Capture Station</a:t>
            </a:r>
          </a:p>
          <a:p>
            <a:pPr marL="256032" lvl="2" indent="-265176">
              <a:spcBef>
                <a:spcPts val="0"/>
              </a:spcBef>
            </a:pPr>
            <a:r>
              <a:rPr lang="en-US" sz="2200" dirty="0">
                <a:solidFill>
                  <a:srgbClr val="004C97"/>
                </a:solidFill>
              </a:rPr>
              <a:t>Air Compressors</a:t>
            </a:r>
          </a:p>
          <a:p>
            <a:pPr marL="256032" lvl="2" indent="-265176">
              <a:spcBef>
                <a:spcPts val="0"/>
              </a:spcBef>
            </a:pPr>
            <a:r>
              <a:rPr lang="en-US" sz="2200" dirty="0">
                <a:solidFill>
                  <a:srgbClr val="004C97"/>
                </a:solidFill>
              </a:rPr>
              <a:t>Bottle Farm</a:t>
            </a:r>
          </a:p>
          <a:p>
            <a:endParaRPr lang="en-US" dirty="0">
              <a:solidFill>
                <a:srgbClr val="004C97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5966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0166"/>
            <a:ext cx="8293100" cy="751712"/>
          </a:xfrm>
        </p:spPr>
        <p:txBody>
          <a:bodyPr/>
          <a:lstStyle/>
          <a:p>
            <a:r>
              <a:rPr lang="en-US" dirty="0"/>
              <a:t>RAW System - Preliminary Design Review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2/19/2020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Karl Williams | Target Hall RAW - General Overview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CF1ACDB-8ED9-49DD-B0F6-54440DF7878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087"/>
          <a:stretch/>
        </p:blipFill>
        <p:spPr>
          <a:xfrm>
            <a:off x="2116138" y="602981"/>
            <a:ext cx="6038850" cy="556921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8310B15-8D86-446D-9EAE-44A2AD161AC2}"/>
              </a:ext>
            </a:extLst>
          </p:cNvPr>
          <p:cNvSpPr/>
          <p:nvPr/>
        </p:nvSpPr>
        <p:spPr>
          <a:xfrm>
            <a:off x="3314699" y="2828924"/>
            <a:ext cx="1895475" cy="1066801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DD907B8-4BDC-455C-91E7-E32B027C2468}"/>
              </a:ext>
            </a:extLst>
          </p:cNvPr>
          <p:cNvSpPr txBox="1"/>
          <p:nvPr/>
        </p:nvSpPr>
        <p:spPr>
          <a:xfrm>
            <a:off x="596997" y="3980174"/>
            <a:ext cx="13087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</a:rPr>
              <a:t>Target Hall RAW Room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E168326-597F-43DC-9E0C-3D09B8D749E3}"/>
              </a:ext>
            </a:extLst>
          </p:cNvPr>
          <p:cNvCxnSpPr>
            <a:cxnSpLocks/>
          </p:cNvCxnSpPr>
          <p:nvPr/>
        </p:nvCxnSpPr>
        <p:spPr>
          <a:xfrm flipV="1">
            <a:off x="1695450" y="3449449"/>
            <a:ext cx="1619249" cy="747327"/>
          </a:xfrm>
          <a:prstGeom prst="straightConnector1">
            <a:avLst/>
          </a:pr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D200D0D6-3378-4EB6-BBCD-6692EDE51B78}"/>
              </a:ext>
            </a:extLst>
          </p:cNvPr>
          <p:cNvSpPr txBox="1"/>
          <p:nvPr/>
        </p:nvSpPr>
        <p:spPr>
          <a:xfrm>
            <a:off x="393700" y="516523"/>
            <a:ext cx="22462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</a:rPr>
              <a:t>TARGET HALL COMPLEX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E1CFC59-6A26-4933-B9D3-E71C6819E1B3}"/>
              </a:ext>
            </a:extLst>
          </p:cNvPr>
          <p:cNvSpPr/>
          <p:nvPr/>
        </p:nvSpPr>
        <p:spPr>
          <a:xfrm>
            <a:off x="3600006" y="1857376"/>
            <a:ext cx="2686494" cy="831837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21C6D5D-E859-4DF7-8475-32C598AF9387}"/>
              </a:ext>
            </a:extLst>
          </p:cNvPr>
          <p:cNvSpPr txBox="1"/>
          <p:nvPr/>
        </p:nvSpPr>
        <p:spPr>
          <a:xfrm>
            <a:off x="596996" y="1482524"/>
            <a:ext cx="13087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</a:rPr>
              <a:t>Target Chase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F46AAF33-A5FE-4A98-A0EB-42993498DA6B}"/>
              </a:ext>
            </a:extLst>
          </p:cNvPr>
          <p:cNvCxnSpPr>
            <a:cxnSpLocks/>
            <a:stCxn id="15" idx="3"/>
            <a:endCxn id="14" idx="1"/>
          </p:cNvCxnSpPr>
          <p:nvPr/>
        </p:nvCxnSpPr>
        <p:spPr>
          <a:xfrm>
            <a:off x="1905793" y="1651801"/>
            <a:ext cx="1694213" cy="621494"/>
          </a:xfrm>
          <a:prstGeom prst="straightConnector1">
            <a:avLst/>
          </a:pr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36246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0166"/>
            <a:ext cx="8293100" cy="751712"/>
          </a:xfrm>
        </p:spPr>
        <p:txBody>
          <a:bodyPr/>
          <a:lstStyle/>
          <a:p>
            <a:r>
              <a:rPr lang="en-US" dirty="0"/>
              <a:t>RAW System - Preliminary Design Review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2/19/2020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Karl Williams | Target Hall RAW - General Overview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3EFF4D4-F7F8-4ED7-9BBB-ACBB5D2A61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700" y="619125"/>
            <a:ext cx="8439150" cy="56197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E9C5CBA-16D7-451C-9758-5D1B320D2DC8}"/>
              </a:ext>
            </a:extLst>
          </p:cNvPr>
          <p:cNvSpPr txBox="1"/>
          <p:nvPr/>
        </p:nvSpPr>
        <p:spPr>
          <a:xfrm>
            <a:off x="457200" y="663324"/>
            <a:ext cx="22462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</a:rPr>
              <a:t>TARGET HALL COMPLEX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E9D9BA0-B3EB-47F2-B39C-5185ECA719DC}"/>
              </a:ext>
            </a:extLst>
          </p:cNvPr>
          <p:cNvSpPr/>
          <p:nvPr/>
        </p:nvSpPr>
        <p:spPr>
          <a:xfrm>
            <a:off x="2971801" y="2705101"/>
            <a:ext cx="1400174" cy="876300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69887E1-91BF-4805-BC9D-0783A5ACED7D}"/>
              </a:ext>
            </a:extLst>
          </p:cNvPr>
          <p:cNvSpPr txBox="1"/>
          <p:nvPr/>
        </p:nvSpPr>
        <p:spPr>
          <a:xfrm>
            <a:off x="716756" y="4248149"/>
            <a:ext cx="13087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</a:rPr>
              <a:t>Target Hall RAW Room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A212880-246B-4E96-9F89-E5BFC6A347D4}"/>
              </a:ext>
            </a:extLst>
          </p:cNvPr>
          <p:cNvCxnSpPr>
            <a:cxnSpLocks/>
          </p:cNvCxnSpPr>
          <p:nvPr/>
        </p:nvCxnSpPr>
        <p:spPr>
          <a:xfrm flipV="1">
            <a:off x="1819275" y="3581401"/>
            <a:ext cx="1152526" cy="819149"/>
          </a:xfrm>
          <a:prstGeom prst="straightConnector1">
            <a:avLst/>
          </a:pr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2D70830F-786E-4D72-95D1-07BF0255B346}"/>
              </a:ext>
            </a:extLst>
          </p:cNvPr>
          <p:cNvSpPr/>
          <p:nvPr/>
        </p:nvSpPr>
        <p:spPr>
          <a:xfrm>
            <a:off x="4603654" y="3314700"/>
            <a:ext cx="1120871" cy="1295401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C33F9CB-5FF5-411B-B68F-63FEF7197418}"/>
              </a:ext>
            </a:extLst>
          </p:cNvPr>
          <p:cNvSpPr txBox="1"/>
          <p:nvPr/>
        </p:nvSpPr>
        <p:spPr>
          <a:xfrm>
            <a:off x="6993829" y="2836166"/>
            <a:ext cx="13087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</a:rPr>
              <a:t>Target Chase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D7EFE96-55F2-4B96-9077-EEE8416EF1F5}"/>
              </a:ext>
            </a:extLst>
          </p:cNvPr>
          <p:cNvCxnSpPr>
            <a:cxnSpLocks/>
            <a:stCxn id="14" idx="1"/>
          </p:cNvCxnSpPr>
          <p:nvPr/>
        </p:nvCxnSpPr>
        <p:spPr>
          <a:xfrm flipH="1">
            <a:off x="5724525" y="3005443"/>
            <a:ext cx="1269304" cy="309257"/>
          </a:xfrm>
          <a:prstGeom prst="straightConnector1">
            <a:avLst/>
          </a:pr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33557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2F583F0C-69DD-4001-85AE-17E502AD3B79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/>
          <a:srcRect l="11380" r="11380"/>
          <a:stretch>
            <a:fillRect/>
          </a:stretch>
        </p:blipFill>
        <p:spPr/>
      </p:pic>
      <p:sp>
        <p:nvSpPr>
          <p:cNvPr id="5" name="Date Placeholder 4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2/19/2020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Karl Williams | Target Hall RAW - General Overview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>
              <a:defRPr/>
            </a:pPr>
            <a:fld id="{609735B5-E0F8-D44A-A3DE-E2CD0DCDE7CF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C8B91632-9FCE-402E-AA10-1A42A6399D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50166"/>
            <a:ext cx="8293100" cy="751712"/>
          </a:xfrm>
        </p:spPr>
        <p:txBody>
          <a:bodyPr/>
          <a:lstStyle/>
          <a:p>
            <a:r>
              <a:rPr lang="en-US" dirty="0"/>
              <a:t>RAW System - Preliminary Design Review</a:t>
            </a:r>
            <a:br>
              <a:rPr lang="en-US" dirty="0"/>
            </a:br>
            <a:r>
              <a:rPr lang="en-US" dirty="0"/>
              <a:t>Target Hall RAW Room Arrangement</a:t>
            </a:r>
          </a:p>
        </p:txBody>
      </p:sp>
      <p:sp>
        <p:nvSpPr>
          <p:cNvPr id="8" name="Arrow: Left 7">
            <a:extLst>
              <a:ext uri="{FF2B5EF4-FFF2-40B4-BE49-F238E27FC236}">
                <a16:creationId xmlns:a16="http://schemas.microsoft.com/office/drawing/2014/main" id="{09C637E2-E838-4F14-956A-760ABB294810}"/>
              </a:ext>
            </a:extLst>
          </p:cNvPr>
          <p:cNvSpPr/>
          <p:nvPr/>
        </p:nvSpPr>
        <p:spPr>
          <a:xfrm>
            <a:off x="6003985" y="1889959"/>
            <a:ext cx="1009291" cy="250166"/>
          </a:xfrm>
          <a:prstGeom prst="leftArrow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DD68FC3-C9CF-47B1-94D1-0D2B22D0A2EE}"/>
              </a:ext>
            </a:extLst>
          </p:cNvPr>
          <p:cNvSpPr txBox="1"/>
          <p:nvPr/>
        </p:nvSpPr>
        <p:spPr>
          <a:xfrm>
            <a:off x="6098876" y="1541419"/>
            <a:ext cx="10092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C000"/>
                </a:solidFill>
              </a:rPr>
              <a:t>BEAM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D3B95029-1895-4B36-8F8B-3AD0353A4732}"/>
              </a:ext>
            </a:extLst>
          </p:cNvPr>
          <p:cNvCxnSpPr>
            <a:cxnSpLocks/>
          </p:cNvCxnSpPr>
          <p:nvPr/>
        </p:nvCxnSpPr>
        <p:spPr>
          <a:xfrm flipV="1">
            <a:off x="2009094" y="3936654"/>
            <a:ext cx="1586436" cy="186772"/>
          </a:xfrm>
          <a:prstGeom prst="straightConnector1">
            <a:avLst/>
          </a:prstGeom>
          <a:ln w="3810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57467077-A7C6-449F-990B-AD274925F63C}"/>
              </a:ext>
            </a:extLst>
          </p:cNvPr>
          <p:cNvSpPr txBox="1"/>
          <p:nvPr/>
        </p:nvSpPr>
        <p:spPr>
          <a:xfrm>
            <a:off x="893414" y="3936654"/>
            <a:ext cx="13087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</a:rPr>
              <a:t>Target Hall RAW Room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F4CB5AA-E6E9-4824-9087-F75E75ED2903}"/>
              </a:ext>
            </a:extLst>
          </p:cNvPr>
          <p:cNvSpPr/>
          <p:nvPr/>
        </p:nvSpPr>
        <p:spPr>
          <a:xfrm>
            <a:off x="3595530" y="2941607"/>
            <a:ext cx="4202749" cy="2374973"/>
          </a:xfrm>
          <a:prstGeom prst="rect">
            <a:avLst/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14E64E7-0A1F-4C91-AFA2-BD70724883A6}"/>
              </a:ext>
            </a:extLst>
          </p:cNvPr>
          <p:cNvSpPr txBox="1"/>
          <p:nvPr/>
        </p:nvSpPr>
        <p:spPr>
          <a:xfrm>
            <a:off x="807341" y="2223966"/>
            <a:ext cx="13087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</a:rPr>
              <a:t>Target Chase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02B41FBE-D162-4B57-88EF-B0236B17F7B9}"/>
              </a:ext>
            </a:extLst>
          </p:cNvPr>
          <p:cNvCxnSpPr>
            <a:cxnSpLocks/>
            <a:stCxn id="18" idx="3"/>
            <a:endCxn id="21" idx="1"/>
          </p:cNvCxnSpPr>
          <p:nvPr/>
        </p:nvCxnSpPr>
        <p:spPr>
          <a:xfrm flipV="1">
            <a:off x="2116138" y="1902940"/>
            <a:ext cx="2192509" cy="490303"/>
          </a:xfrm>
          <a:prstGeom prst="straightConnector1">
            <a:avLst/>
          </a:prstGeom>
          <a:ln w="3810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36E5645A-E1C9-4AF3-9909-D19A9E9218E5}"/>
              </a:ext>
            </a:extLst>
          </p:cNvPr>
          <p:cNvCxnSpPr>
            <a:cxnSpLocks/>
            <a:endCxn id="20" idx="1"/>
          </p:cNvCxnSpPr>
          <p:nvPr/>
        </p:nvCxnSpPr>
        <p:spPr>
          <a:xfrm>
            <a:off x="2415396" y="5316580"/>
            <a:ext cx="985887" cy="221988"/>
          </a:xfrm>
          <a:prstGeom prst="straightConnector1">
            <a:avLst/>
          </a:prstGeom>
          <a:ln w="3810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A7A4581C-AA33-4CE6-8E36-1F793DD9F99A}"/>
              </a:ext>
            </a:extLst>
          </p:cNvPr>
          <p:cNvSpPr txBox="1"/>
          <p:nvPr/>
        </p:nvSpPr>
        <p:spPr>
          <a:xfrm>
            <a:off x="393699" y="5100281"/>
            <a:ext cx="24098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</a:rPr>
              <a:t>RAW Capture Station, </a:t>
            </a:r>
            <a:br>
              <a:rPr lang="en-US" sz="1600" b="1" dirty="0">
                <a:solidFill>
                  <a:srgbClr val="002060"/>
                </a:solidFill>
              </a:rPr>
            </a:br>
            <a:r>
              <a:rPr lang="en-US" sz="1600" b="1" dirty="0">
                <a:solidFill>
                  <a:srgbClr val="002060"/>
                </a:solidFill>
              </a:rPr>
              <a:t>Air Compressors, </a:t>
            </a:r>
            <a:br>
              <a:rPr lang="en-US" sz="1600" b="1" dirty="0">
                <a:solidFill>
                  <a:srgbClr val="002060"/>
                </a:solidFill>
              </a:rPr>
            </a:br>
            <a:r>
              <a:rPr lang="en-US" sz="1600" b="1" dirty="0">
                <a:solidFill>
                  <a:srgbClr val="002060"/>
                </a:solidFill>
              </a:rPr>
              <a:t>Bottle Farm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7123825-2978-460B-AB60-E96467A8C753}"/>
              </a:ext>
            </a:extLst>
          </p:cNvPr>
          <p:cNvSpPr/>
          <p:nvPr/>
        </p:nvSpPr>
        <p:spPr>
          <a:xfrm>
            <a:off x="3401283" y="4941991"/>
            <a:ext cx="1393319" cy="1193154"/>
          </a:xfrm>
          <a:prstGeom prst="rect">
            <a:avLst/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EFBB080-20B4-4F9B-B5C4-936EF4CA51D8}"/>
              </a:ext>
            </a:extLst>
          </p:cNvPr>
          <p:cNvSpPr/>
          <p:nvPr/>
        </p:nvSpPr>
        <p:spPr>
          <a:xfrm>
            <a:off x="4308647" y="1121434"/>
            <a:ext cx="4628319" cy="1563011"/>
          </a:xfrm>
          <a:prstGeom prst="rect">
            <a:avLst/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4848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2F583F0C-69DD-4001-85AE-17E502AD3B79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3"/>
          <a:srcRect l="11802" t="35137" r="25987" b="24206"/>
          <a:stretch/>
        </p:blipFill>
        <p:spPr>
          <a:xfrm>
            <a:off x="692625" y="2419420"/>
            <a:ext cx="7758750" cy="3775752"/>
          </a:xfrm>
        </p:spPr>
      </p:pic>
      <p:sp>
        <p:nvSpPr>
          <p:cNvPr id="5" name="Date Placeholder 4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2/19/2020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Karl Williams | Target Hall RAW - General Overview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>
              <a:defRPr/>
            </a:pPr>
            <a:fld id="{609735B5-E0F8-D44A-A3DE-E2CD0DCDE7CF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C8B91632-9FCE-402E-AA10-1A42A6399D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50166"/>
            <a:ext cx="8293100" cy="751712"/>
          </a:xfrm>
        </p:spPr>
        <p:txBody>
          <a:bodyPr/>
          <a:lstStyle/>
          <a:p>
            <a:r>
              <a:rPr lang="en-US" dirty="0"/>
              <a:t>RAW System - Preliminary Design Review</a:t>
            </a:r>
            <a:br>
              <a:rPr lang="en-US" dirty="0"/>
            </a:br>
            <a:r>
              <a:rPr lang="en-US" dirty="0"/>
              <a:t>Target Hall RAW Room Arrangement, cont.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D3B95029-1895-4B36-8F8B-3AD0353A4732}"/>
              </a:ext>
            </a:extLst>
          </p:cNvPr>
          <p:cNvCxnSpPr>
            <a:cxnSpLocks/>
          </p:cNvCxnSpPr>
          <p:nvPr/>
        </p:nvCxnSpPr>
        <p:spPr>
          <a:xfrm flipH="1">
            <a:off x="1218091" y="1625600"/>
            <a:ext cx="1142863" cy="3058659"/>
          </a:xfrm>
          <a:prstGeom prst="straightConnector1">
            <a:avLst/>
          </a:prstGeom>
          <a:ln w="3810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57467077-A7C6-449F-990B-AD274925F63C}"/>
              </a:ext>
            </a:extLst>
          </p:cNvPr>
          <p:cNvSpPr txBox="1"/>
          <p:nvPr/>
        </p:nvSpPr>
        <p:spPr>
          <a:xfrm>
            <a:off x="2341524" y="1455310"/>
            <a:ext cx="14615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</a:rPr>
              <a:t>RAW Exchange System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14E64E7-0A1F-4C91-AFA2-BD70724883A6}"/>
              </a:ext>
            </a:extLst>
          </p:cNvPr>
          <p:cNvSpPr txBox="1"/>
          <p:nvPr/>
        </p:nvSpPr>
        <p:spPr>
          <a:xfrm>
            <a:off x="6114871" y="1787608"/>
            <a:ext cx="9230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</a:rPr>
              <a:t> DI Casks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02B41FBE-D162-4B57-88EF-B0236B17F7B9}"/>
              </a:ext>
            </a:extLst>
          </p:cNvPr>
          <p:cNvCxnSpPr>
            <a:cxnSpLocks/>
            <a:stCxn id="18" idx="3"/>
          </p:cNvCxnSpPr>
          <p:nvPr/>
        </p:nvCxnSpPr>
        <p:spPr>
          <a:xfrm>
            <a:off x="7037897" y="1956885"/>
            <a:ext cx="945464" cy="1148265"/>
          </a:xfrm>
          <a:prstGeom prst="straightConnector1">
            <a:avLst/>
          </a:prstGeom>
          <a:ln w="3810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B7123825-2978-460B-AB60-E96467A8C753}"/>
              </a:ext>
            </a:extLst>
          </p:cNvPr>
          <p:cNvSpPr/>
          <p:nvPr/>
        </p:nvSpPr>
        <p:spPr>
          <a:xfrm>
            <a:off x="603849" y="4680578"/>
            <a:ext cx="1138687" cy="1415142"/>
          </a:xfrm>
          <a:prstGeom prst="rect">
            <a:avLst/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8F3E978-6E5D-4D73-AF92-B2AFA0BFE282}"/>
              </a:ext>
            </a:extLst>
          </p:cNvPr>
          <p:cNvSpPr txBox="1"/>
          <p:nvPr/>
        </p:nvSpPr>
        <p:spPr>
          <a:xfrm>
            <a:off x="2353266" y="4646287"/>
            <a:ext cx="13399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</a:rPr>
              <a:t>Target Shield Panel RAW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8203561-230E-4CE7-98F0-D3709B9ED61C}"/>
              </a:ext>
            </a:extLst>
          </p:cNvPr>
          <p:cNvSpPr txBox="1"/>
          <p:nvPr/>
        </p:nvSpPr>
        <p:spPr>
          <a:xfrm>
            <a:off x="4689770" y="4646287"/>
            <a:ext cx="14251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</a:rPr>
              <a:t>Intermediate Cooling Water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C09F23B-4C17-4F32-A735-7D9CE586032E}"/>
              </a:ext>
            </a:extLst>
          </p:cNvPr>
          <p:cNvSpPr txBox="1"/>
          <p:nvPr/>
        </p:nvSpPr>
        <p:spPr>
          <a:xfrm>
            <a:off x="4436316" y="3598962"/>
            <a:ext cx="7826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</a:rPr>
              <a:t>Horn A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1EFDBFB-FFCF-466B-AFA1-2D66FB05050D}"/>
              </a:ext>
            </a:extLst>
          </p:cNvPr>
          <p:cNvSpPr txBox="1"/>
          <p:nvPr/>
        </p:nvSpPr>
        <p:spPr>
          <a:xfrm>
            <a:off x="3086508" y="3598962"/>
            <a:ext cx="7826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</a:rPr>
              <a:t>Horn B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70DBB57-0D8D-46CF-8AD7-E0B213AAC2DB}"/>
              </a:ext>
            </a:extLst>
          </p:cNvPr>
          <p:cNvSpPr txBox="1"/>
          <p:nvPr/>
        </p:nvSpPr>
        <p:spPr>
          <a:xfrm>
            <a:off x="1599572" y="3598962"/>
            <a:ext cx="7826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</a:rPr>
              <a:t>Horn C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B903E3F-6712-49CA-BB52-D021688BE0B9}"/>
              </a:ext>
            </a:extLst>
          </p:cNvPr>
          <p:cNvSpPr txBox="1"/>
          <p:nvPr/>
        </p:nvSpPr>
        <p:spPr>
          <a:xfrm>
            <a:off x="5551147" y="3598962"/>
            <a:ext cx="7826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</a:rPr>
              <a:t>Target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66F1E91-C3AE-440E-A271-88A3FB9E8C1F}"/>
              </a:ext>
            </a:extLst>
          </p:cNvPr>
          <p:cNvSpPr txBox="1"/>
          <p:nvPr/>
        </p:nvSpPr>
        <p:spPr>
          <a:xfrm>
            <a:off x="5874909" y="955726"/>
            <a:ext cx="18914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</a:rPr>
              <a:t>Piping Envelopes To Target Chase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7C52D258-05D3-4BB2-9D45-975EF5FAE2B7}"/>
              </a:ext>
            </a:extLst>
          </p:cNvPr>
          <p:cNvCxnSpPr>
            <a:cxnSpLocks/>
          </p:cNvCxnSpPr>
          <p:nvPr/>
        </p:nvCxnSpPr>
        <p:spPr>
          <a:xfrm flipH="1">
            <a:off x="2388947" y="1365707"/>
            <a:ext cx="2438702" cy="1198472"/>
          </a:xfrm>
          <a:prstGeom prst="straightConnector1">
            <a:avLst/>
          </a:prstGeom>
          <a:ln w="3810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89CDBBE0-AA7A-4820-B60C-A70BFFD47689}"/>
              </a:ext>
            </a:extLst>
          </p:cNvPr>
          <p:cNvCxnSpPr>
            <a:cxnSpLocks/>
          </p:cNvCxnSpPr>
          <p:nvPr/>
        </p:nvCxnSpPr>
        <p:spPr>
          <a:xfrm flipH="1">
            <a:off x="3803121" y="1365707"/>
            <a:ext cx="1047260" cy="1322275"/>
          </a:xfrm>
          <a:prstGeom prst="straightConnector1">
            <a:avLst/>
          </a:prstGeom>
          <a:ln w="3810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3E9F5338-EC35-482D-86E7-5BA789134E1A}"/>
              </a:ext>
            </a:extLst>
          </p:cNvPr>
          <p:cNvCxnSpPr>
            <a:cxnSpLocks/>
          </p:cNvCxnSpPr>
          <p:nvPr/>
        </p:nvCxnSpPr>
        <p:spPr>
          <a:xfrm flipH="1">
            <a:off x="4623860" y="1365707"/>
            <a:ext cx="210873" cy="1501318"/>
          </a:xfrm>
          <a:prstGeom prst="straightConnector1">
            <a:avLst/>
          </a:prstGeom>
          <a:ln w="3810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6822ACC4-A715-434C-8313-A497657B45ED}"/>
              </a:ext>
            </a:extLst>
          </p:cNvPr>
          <p:cNvCxnSpPr>
            <a:cxnSpLocks/>
          </p:cNvCxnSpPr>
          <p:nvPr/>
        </p:nvCxnSpPr>
        <p:spPr>
          <a:xfrm>
            <a:off x="4827649" y="1381213"/>
            <a:ext cx="685887" cy="1485812"/>
          </a:xfrm>
          <a:prstGeom prst="straightConnector1">
            <a:avLst/>
          </a:prstGeom>
          <a:ln w="3810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2DDCB4C1-F7E9-46A5-9C71-981EF9CEE61F}"/>
              </a:ext>
            </a:extLst>
          </p:cNvPr>
          <p:cNvCxnSpPr>
            <a:cxnSpLocks/>
          </p:cNvCxnSpPr>
          <p:nvPr/>
        </p:nvCxnSpPr>
        <p:spPr>
          <a:xfrm>
            <a:off x="4827649" y="1365707"/>
            <a:ext cx="1635755" cy="1501318"/>
          </a:xfrm>
          <a:prstGeom prst="straightConnector1">
            <a:avLst/>
          </a:prstGeom>
          <a:ln w="3810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1E39AA72-1A6C-47C8-8CBF-A0CFAA0BC247}"/>
              </a:ext>
            </a:extLst>
          </p:cNvPr>
          <p:cNvCxnSpPr>
            <a:cxnSpLocks/>
          </p:cNvCxnSpPr>
          <p:nvPr/>
        </p:nvCxnSpPr>
        <p:spPr>
          <a:xfrm flipV="1">
            <a:off x="4827649" y="1145548"/>
            <a:ext cx="1016284" cy="220159"/>
          </a:xfrm>
          <a:prstGeom prst="straightConnector1">
            <a:avLst/>
          </a:prstGeom>
          <a:ln w="3810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74710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8681016E-01D3-4C06-B873-444C15E45256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/>
          <a:srcRect l="11380" r="11380"/>
          <a:stretch>
            <a:fillRect/>
          </a:stretch>
        </p:blipFill>
        <p:spPr/>
      </p:pic>
      <p:sp>
        <p:nvSpPr>
          <p:cNvPr id="5" name="Date Placeholder 4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2/19/2020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Karl Williams | Target Hall RAW - General Overview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>
              <a:defRPr/>
            </a:pPr>
            <a:fld id="{609735B5-E0F8-D44A-A3DE-E2CD0DCDE7CF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C8B91632-9FCE-402E-AA10-1A42A6399D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50166"/>
            <a:ext cx="8293100" cy="751712"/>
          </a:xfrm>
        </p:spPr>
        <p:txBody>
          <a:bodyPr/>
          <a:lstStyle/>
          <a:p>
            <a:r>
              <a:rPr lang="en-US" dirty="0"/>
              <a:t>RAW System - Preliminary Design Review</a:t>
            </a:r>
            <a:br>
              <a:rPr lang="en-US" dirty="0"/>
            </a:br>
            <a:r>
              <a:rPr lang="en-US" dirty="0"/>
              <a:t>Target Hall RAW Room Arrangement, cont.</a:t>
            </a:r>
          </a:p>
        </p:txBody>
      </p:sp>
      <p:sp>
        <p:nvSpPr>
          <p:cNvPr id="13" name="Arrow: Left 12">
            <a:extLst>
              <a:ext uri="{FF2B5EF4-FFF2-40B4-BE49-F238E27FC236}">
                <a16:creationId xmlns:a16="http://schemas.microsoft.com/office/drawing/2014/main" id="{BB1775F6-AC3C-4D5D-8FD2-2998AF03F352}"/>
              </a:ext>
            </a:extLst>
          </p:cNvPr>
          <p:cNvSpPr/>
          <p:nvPr/>
        </p:nvSpPr>
        <p:spPr>
          <a:xfrm rot="10800000">
            <a:off x="5840083" y="4888525"/>
            <a:ext cx="1009291" cy="250166"/>
          </a:xfrm>
          <a:prstGeom prst="leftArrow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3B661BD-9F91-4D7A-AC7E-F83AE7C98C65}"/>
              </a:ext>
            </a:extLst>
          </p:cNvPr>
          <p:cNvSpPr txBox="1"/>
          <p:nvPr/>
        </p:nvSpPr>
        <p:spPr>
          <a:xfrm>
            <a:off x="5934974" y="4539985"/>
            <a:ext cx="10092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C000"/>
                </a:solidFill>
              </a:rPr>
              <a:t>BEAM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9D707BB-E20D-4A2B-A24C-7070648683EB}"/>
              </a:ext>
            </a:extLst>
          </p:cNvPr>
          <p:cNvSpPr txBox="1"/>
          <p:nvPr/>
        </p:nvSpPr>
        <p:spPr>
          <a:xfrm>
            <a:off x="979488" y="2012965"/>
            <a:ext cx="13087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</a:rPr>
              <a:t>Target Hall RAW Room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4369E69E-D609-4BE8-AE23-E4057CC1BFC3}"/>
              </a:ext>
            </a:extLst>
          </p:cNvPr>
          <p:cNvCxnSpPr>
            <a:cxnSpLocks/>
          </p:cNvCxnSpPr>
          <p:nvPr/>
        </p:nvCxnSpPr>
        <p:spPr>
          <a:xfrm>
            <a:off x="2095168" y="2199737"/>
            <a:ext cx="3218704" cy="1069674"/>
          </a:xfrm>
          <a:prstGeom prst="straightConnector1">
            <a:avLst/>
          </a:prstGeom>
          <a:ln w="3810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2878D262-F34B-49B4-8F10-3CFEAD1B8480}"/>
              </a:ext>
            </a:extLst>
          </p:cNvPr>
          <p:cNvSpPr/>
          <p:nvPr/>
        </p:nvSpPr>
        <p:spPr>
          <a:xfrm>
            <a:off x="5313872" y="2199737"/>
            <a:ext cx="3597215" cy="1647644"/>
          </a:xfrm>
          <a:prstGeom prst="rect">
            <a:avLst/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221306A-4269-4724-82CE-04F9FC8A608B}"/>
              </a:ext>
            </a:extLst>
          </p:cNvPr>
          <p:cNvSpPr txBox="1"/>
          <p:nvPr/>
        </p:nvSpPr>
        <p:spPr>
          <a:xfrm>
            <a:off x="477489" y="3818376"/>
            <a:ext cx="130879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</a:rPr>
              <a:t>Piping Runs between RAW Room and Chase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0C94AD1B-D12A-4034-BB24-C6C295215054}"/>
              </a:ext>
            </a:extLst>
          </p:cNvPr>
          <p:cNvCxnSpPr>
            <a:cxnSpLocks/>
            <a:endCxn id="22" idx="1"/>
          </p:cNvCxnSpPr>
          <p:nvPr/>
        </p:nvCxnSpPr>
        <p:spPr>
          <a:xfrm>
            <a:off x="1633886" y="4005148"/>
            <a:ext cx="1921665" cy="188536"/>
          </a:xfrm>
          <a:prstGeom prst="straightConnector1">
            <a:avLst/>
          </a:prstGeom>
          <a:ln w="3810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D6DDDB27-97F3-4D33-8D93-B4DE7FF92CA2}"/>
              </a:ext>
            </a:extLst>
          </p:cNvPr>
          <p:cNvSpPr/>
          <p:nvPr/>
        </p:nvSpPr>
        <p:spPr>
          <a:xfrm>
            <a:off x="3555551" y="3847381"/>
            <a:ext cx="5355536" cy="692605"/>
          </a:xfrm>
          <a:prstGeom prst="rect">
            <a:avLst/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2008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0166"/>
            <a:ext cx="8293100" cy="751712"/>
          </a:xfrm>
        </p:spPr>
        <p:txBody>
          <a:bodyPr/>
          <a:lstStyle/>
          <a:p>
            <a:r>
              <a:rPr lang="en-US" dirty="0"/>
              <a:t>RAW System - Preliminary Design Review</a:t>
            </a:r>
            <a:br>
              <a:rPr lang="en-US" dirty="0"/>
            </a:br>
            <a:r>
              <a:rPr lang="en-US" dirty="0"/>
              <a:t>TH RAW Room - General Notes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2/19/2020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Karl Williams | Target Hall RAW - General Overview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3"/>
          </p:nvPr>
        </p:nvSpPr>
        <p:spPr>
          <a:xfrm>
            <a:off x="979488" y="1238250"/>
            <a:ext cx="7164387" cy="4846638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rgbClr val="004C97"/>
                </a:solidFill>
              </a:rPr>
              <a:t>NSCF reasonably certain about current layout, changes should be minimal</a:t>
            </a:r>
          </a:p>
          <a:p>
            <a:pPr lvl="0"/>
            <a:endParaRPr lang="en-US" dirty="0">
              <a:solidFill>
                <a:srgbClr val="004C97"/>
              </a:solidFill>
            </a:endParaRPr>
          </a:p>
          <a:p>
            <a:pPr lvl="0"/>
            <a:r>
              <a:rPr lang="en-US" dirty="0">
                <a:solidFill>
                  <a:srgbClr val="004C97"/>
                </a:solidFill>
              </a:rPr>
              <a:t>On main level of THC, same as high bay</a:t>
            </a:r>
          </a:p>
          <a:p>
            <a:pPr lvl="0"/>
            <a:r>
              <a:rPr lang="en-US" dirty="0">
                <a:solidFill>
                  <a:srgbClr val="004C97"/>
                </a:solidFill>
              </a:rPr>
              <a:t>Accessible only when beam is off</a:t>
            </a:r>
          </a:p>
          <a:p>
            <a:pPr lvl="0"/>
            <a:r>
              <a:rPr lang="en-US" dirty="0">
                <a:solidFill>
                  <a:srgbClr val="004C97"/>
                </a:solidFill>
              </a:rPr>
              <a:t>Large room, 36’ x 69’ x 22’ ceiling</a:t>
            </a:r>
          </a:p>
          <a:p>
            <a:pPr lvl="1">
              <a:spcBef>
                <a:spcPts val="0"/>
              </a:spcBef>
            </a:pPr>
            <a:r>
              <a:rPr lang="en-US" dirty="0">
                <a:solidFill>
                  <a:srgbClr val="004C97"/>
                </a:solidFill>
              </a:rPr>
              <a:t>Room for a mezzanine if expansion upward is required</a:t>
            </a:r>
          </a:p>
          <a:p>
            <a:r>
              <a:rPr lang="en-US" dirty="0">
                <a:solidFill>
                  <a:srgbClr val="004C97"/>
                </a:solidFill>
              </a:rPr>
              <a:t>System outline boxes as shown are for area approximation only, not set in stone</a:t>
            </a:r>
          </a:p>
          <a:p>
            <a:endParaRPr lang="en-US" dirty="0">
              <a:solidFill>
                <a:srgbClr val="004C97"/>
              </a:solidFill>
            </a:endParaRPr>
          </a:p>
          <a:p>
            <a:r>
              <a:rPr lang="en-US" dirty="0">
                <a:solidFill>
                  <a:srgbClr val="004C97"/>
                </a:solidFill>
              </a:rPr>
              <a:t>Has containment for each system, containment at the door, and floor drains to contained &amp; controlled sump</a:t>
            </a:r>
          </a:p>
          <a:p>
            <a:r>
              <a:rPr lang="en-US" dirty="0">
                <a:solidFill>
                  <a:srgbClr val="004C97"/>
                </a:solidFill>
              </a:rPr>
              <a:t>Fill for all systems is by 2” line from PB LCW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7425095"/>
      </p:ext>
    </p:extLst>
  </p:cSld>
  <p:clrMapOvr>
    <a:masterClrMapping/>
  </p:clrMapOvr>
</p:sld>
</file>

<file path=ppt/theme/theme1.xml><?xml version="1.0" encoding="utf-8"?>
<a:theme xmlns:a="http://schemas.openxmlformats.org/drawingml/2006/main" name="LBNF Template_051215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LBNF Content-Footer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7519</TotalTime>
  <Words>629</Words>
  <Application>Microsoft Office PowerPoint</Application>
  <PresentationFormat>On-screen Show (4:3)</PresentationFormat>
  <Paragraphs>150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Helvetica</vt:lpstr>
      <vt:lpstr>Lucida Grande</vt:lpstr>
      <vt:lpstr>LBNF Template_051215</vt:lpstr>
      <vt:lpstr>LBNF Content-Footer Theme</vt:lpstr>
      <vt:lpstr>Primary Beamline Radio-Activated Water (RAW) Peliminary Design Review</vt:lpstr>
      <vt:lpstr>PowerPoint Presentation</vt:lpstr>
      <vt:lpstr>RAW System - Preliminary Design Review Target Hall RAW Systems</vt:lpstr>
      <vt:lpstr>RAW System - Preliminary Design Review  </vt:lpstr>
      <vt:lpstr>RAW System - Preliminary Design Review  </vt:lpstr>
      <vt:lpstr>RAW System - Preliminary Design Review Target Hall RAW Room Arrangement</vt:lpstr>
      <vt:lpstr>RAW System - Preliminary Design Review Target Hall RAW Room Arrangement, cont.</vt:lpstr>
      <vt:lpstr>RAW System - Preliminary Design Review Target Hall RAW Room Arrangement, cont.</vt:lpstr>
      <vt:lpstr>RAW System - Preliminary Design Review TH RAW Room - General Notes</vt:lpstr>
      <vt:lpstr>RAW System - Preliminary Design Review Target Hall RAW Systems Block Diagram </vt:lpstr>
      <vt:lpstr>RAW System - Preliminary Design Review  </vt:lpstr>
      <vt:lpstr>RAW System - Preliminary Design Review  </vt:lpstr>
      <vt:lpstr>RAW System - Preliminary Design Review Slide Title</vt:lpstr>
    </vt:vector>
  </TitlesOfParts>
  <Company>Sandbox Studio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Sandbox Studio</dc:creator>
  <cp:lastModifiedBy>Karlton E Williams II</cp:lastModifiedBy>
  <cp:revision>88</cp:revision>
  <dcterms:created xsi:type="dcterms:W3CDTF">2015-04-30T14:29:22Z</dcterms:created>
  <dcterms:modified xsi:type="dcterms:W3CDTF">2020-02-15T18:29:28Z</dcterms:modified>
</cp:coreProperties>
</file>