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32"/>
  </p:notesMasterIdLst>
  <p:handoutMasterIdLst>
    <p:handoutMasterId r:id="rId33"/>
  </p:handoutMasterIdLst>
  <p:sldIdLst>
    <p:sldId id="263" r:id="rId3"/>
    <p:sldId id="277" r:id="rId4"/>
    <p:sldId id="273" r:id="rId5"/>
    <p:sldId id="284" r:id="rId6"/>
    <p:sldId id="355" r:id="rId7"/>
    <p:sldId id="378" r:id="rId8"/>
    <p:sldId id="380" r:id="rId9"/>
    <p:sldId id="374" r:id="rId10"/>
    <p:sldId id="285" r:id="rId11"/>
    <p:sldId id="381" r:id="rId12"/>
    <p:sldId id="386" r:id="rId13"/>
    <p:sldId id="388" r:id="rId14"/>
    <p:sldId id="275" r:id="rId15"/>
    <p:sldId id="385" r:id="rId16"/>
    <p:sldId id="297" r:id="rId17"/>
    <p:sldId id="387" r:id="rId18"/>
    <p:sldId id="306" r:id="rId19"/>
    <p:sldId id="391" r:id="rId20"/>
    <p:sldId id="394" r:id="rId21"/>
    <p:sldId id="395" r:id="rId22"/>
    <p:sldId id="392" r:id="rId23"/>
    <p:sldId id="393" r:id="rId24"/>
    <p:sldId id="396" r:id="rId25"/>
    <p:sldId id="397" r:id="rId26"/>
    <p:sldId id="390" r:id="rId27"/>
    <p:sldId id="327" r:id="rId28"/>
    <p:sldId id="389" r:id="rId29"/>
    <p:sldId id="328" r:id="rId30"/>
    <p:sldId id="383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7" autoAdjust="0"/>
    <p:restoredTop sz="96270" autoAdjust="0"/>
  </p:normalViewPr>
  <p:slideViewPr>
    <p:cSldViewPr snapToGrid="0" snapToObjects="1">
      <p:cViewPr varScale="1">
        <p:scale>
          <a:sx n="111" d="100"/>
          <a:sy n="111" d="100"/>
        </p:scale>
        <p:origin x="330" y="108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0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08-24-2017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Karl Williams | RAW Systems for Optimized Neutrino Beam Configuration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08-24-2017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Karl Williams | RAW Systems for Optimized Neutrino Beam Configuration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08-24-2017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Karl Williams | RAW Systems for Optimized Neutrino Beam Configuration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08-24-2017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Karl Williams | RAW Systems for Optimized Neutrino Beam Configuration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08-24-2017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Karl Williams | RAW Systems for Optimized Neutrino Beam Configuration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08-24-2017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Karl Williams | RAW Systems for Optimized Neutrino Beam Configuration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08-24-2017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Karl Williams | RAW Systems for Optimized Neutrino Beam Configuration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08-24-2017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Karl Williams | RAW Systems for Optimized Neutrino Beam Configuration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0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985866" y="195263"/>
            <a:ext cx="4381500" cy="247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Long-Baseline Neutrino 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7"/>
          <p:cNvSpPr txBox="1">
            <a:spLocks/>
          </p:cNvSpPr>
          <p:nvPr/>
        </p:nvSpPr>
        <p:spPr>
          <a:xfrm>
            <a:off x="457200" y="196850"/>
            <a:ext cx="506413" cy="246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LBNF</a:t>
            </a:r>
          </a:p>
        </p:txBody>
      </p: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08-24-2017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Karl Williams | RAW Systems for Optimized Neutrino Beam Configuration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7" r:id="rId8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dunescience.org/cgi-bin/private/AddFile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57200" y="1133475"/>
            <a:ext cx="8218488" cy="17208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Primary Beamline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Radio-Activated Water (RAW)</a:t>
            </a:r>
            <a:br>
              <a:rPr lang="en-US" dirty="0">
                <a:latin typeface="Helvetica" charset="0"/>
              </a:rPr>
            </a:br>
            <a:r>
              <a:rPr lang="en-US" dirty="0" err="1">
                <a:latin typeface="Helvetica" charset="0"/>
              </a:rPr>
              <a:t>Peliminary</a:t>
            </a:r>
            <a:r>
              <a:rPr lang="en-US" dirty="0">
                <a:latin typeface="Helvetica" charset="0"/>
              </a:rPr>
              <a:t> Design Review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3736136"/>
            <a:ext cx="8221663" cy="17208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latin typeface="Helvetica" charset="0"/>
              </a:rPr>
              <a:t>Horns A, B, &amp; C RAW Systems</a:t>
            </a:r>
          </a:p>
          <a:p>
            <a:endParaRPr lang="en-US" sz="2800" dirty="0">
              <a:latin typeface="Helvetica" charset="0"/>
            </a:endParaRPr>
          </a:p>
          <a:p>
            <a:r>
              <a:rPr lang="en-US" dirty="0">
                <a:latin typeface="Helvetica" charset="0"/>
              </a:rPr>
              <a:t>Karlton E. Williams, II</a:t>
            </a:r>
          </a:p>
          <a:p>
            <a:r>
              <a:rPr lang="en-US" dirty="0">
                <a:latin typeface="Helvetica" charset="0"/>
              </a:rPr>
              <a:t>February 19,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Horns A, B, &amp; C - Flows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E9165A2-873C-41A2-AC26-5EADE2AB8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521590"/>
              </p:ext>
            </p:extLst>
          </p:nvPr>
        </p:nvGraphicFramePr>
        <p:xfrm>
          <a:off x="871267" y="1139483"/>
          <a:ext cx="7401466" cy="38529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7514">
                  <a:extLst>
                    <a:ext uri="{9D8B030D-6E8A-4147-A177-3AD203B41FA5}">
                      <a16:colId xmlns:a16="http://schemas.microsoft.com/office/drawing/2014/main" val="815326409"/>
                    </a:ext>
                  </a:extLst>
                </a:gridCol>
                <a:gridCol w="938992">
                  <a:extLst>
                    <a:ext uri="{9D8B030D-6E8A-4147-A177-3AD203B41FA5}">
                      <a16:colId xmlns:a16="http://schemas.microsoft.com/office/drawing/2014/main" val="2035437716"/>
                    </a:ext>
                  </a:extLst>
                </a:gridCol>
                <a:gridCol w="938992">
                  <a:extLst>
                    <a:ext uri="{9D8B030D-6E8A-4147-A177-3AD203B41FA5}">
                      <a16:colId xmlns:a16="http://schemas.microsoft.com/office/drawing/2014/main" val="4090813750"/>
                    </a:ext>
                  </a:extLst>
                </a:gridCol>
                <a:gridCol w="938992">
                  <a:extLst>
                    <a:ext uri="{9D8B030D-6E8A-4147-A177-3AD203B41FA5}">
                      <a16:colId xmlns:a16="http://schemas.microsoft.com/office/drawing/2014/main" val="3434952785"/>
                    </a:ext>
                  </a:extLst>
                </a:gridCol>
                <a:gridCol w="938992">
                  <a:extLst>
                    <a:ext uri="{9D8B030D-6E8A-4147-A177-3AD203B41FA5}">
                      <a16:colId xmlns:a16="http://schemas.microsoft.com/office/drawing/2014/main" val="3346376133"/>
                    </a:ext>
                  </a:extLst>
                </a:gridCol>
                <a:gridCol w="938992">
                  <a:extLst>
                    <a:ext uri="{9D8B030D-6E8A-4147-A177-3AD203B41FA5}">
                      <a16:colId xmlns:a16="http://schemas.microsoft.com/office/drawing/2014/main" val="3754046607"/>
                    </a:ext>
                  </a:extLst>
                </a:gridCol>
                <a:gridCol w="938992">
                  <a:extLst>
                    <a:ext uri="{9D8B030D-6E8A-4147-A177-3AD203B41FA5}">
                      <a16:colId xmlns:a16="http://schemas.microsoft.com/office/drawing/2014/main" val="1701176078"/>
                    </a:ext>
                  </a:extLst>
                </a:gridCol>
              </a:tblGrid>
              <a:tr h="317021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LBNF Horn RAW Systems – Required Flows (units gpm)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848002"/>
                  </a:ext>
                </a:extLst>
              </a:tr>
              <a:tr h="317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Horn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Horn B </a:t>
                      </a:r>
                      <a:r>
                        <a:rPr lang="en-US" sz="6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Horn C </a:t>
                      </a:r>
                      <a:r>
                        <a:rPr lang="en-US" sz="6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018699"/>
                  </a:ext>
                </a:extLst>
              </a:tr>
              <a:tr h="317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Flow Source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1.2MW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2.4MW</a:t>
                      </a:r>
                      <a:r>
                        <a:rPr lang="en-US" sz="6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1.2MW</a:t>
                      </a:r>
                      <a:r>
                        <a:rPr lang="en-US" sz="6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2.4MW</a:t>
                      </a:r>
                      <a:r>
                        <a:rPr lang="en-US" sz="6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1.2MW</a:t>
                      </a:r>
                      <a:r>
                        <a:rPr lang="en-US" sz="6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2.4MW</a:t>
                      </a:r>
                      <a:r>
                        <a:rPr lang="en-US" sz="6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7018493"/>
                  </a:ext>
                </a:extLst>
              </a:tr>
              <a:tr h="317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Manifold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8.1 </a:t>
                      </a:r>
                      <a:r>
                        <a:rPr lang="en-US" sz="6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6521305"/>
                  </a:ext>
                </a:extLst>
              </a:tr>
              <a:tr h="317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Manifold 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8.1 </a:t>
                      </a:r>
                      <a:r>
                        <a:rPr lang="en-US" sz="6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5150813"/>
                  </a:ext>
                </a:extLst>
              </a:tr>
              <a:tr h="317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Manifold 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8.1 </a:t>
                      </a:r>
                      <a:r>
                        <a:rPr lang="en-US" sz="6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9037818"/>
                  </a:ext>
                </a:extLst>
              </a:tr>
              <a:tr h="317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Manifold 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15.1 </a:t>
                      </a:r>
                      <a:r>
                        <a:rPr lang="en-US" sz="600">
                          <a:effectLst/>
                        </a:rPr>
                        <a:t>2, 4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3068424"/>
                  </a:ext>
                </a:extLst>
              </a:tr>
              <a:tr h="317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Modules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4722813"/>
                  </a:ext>
                </a:extLst>
              </a:tr>
              <a:tr h="317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Hangers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 </a:t>
                      </a:r>
                      <a:r>
                        <a:rPr lang="en-US" sz="6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2573069"/>
                  </a:ext>
                </a:extLst>
              </a:tr>
              <a:tr h="317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Ejector Pump Supply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1582921"/>
                  </a:ext>
                </a:extLst>
              </a:tr>
              <a:tr h="317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Filter/DI Loop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0062367"/>
                  </a:ext>
                </a:extLst>
              </a:tr>
              <a:tr h="3170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SYSTEM TOTAL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(Recirc Pump)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140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242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314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314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242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242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63683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3646DB6B-177F-4762-BE4F-96C4C56DD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388" y="4992474"/>
            <a:ext cx="74014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Notes: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1 – Based on scaling of Horn A at 1.2 MW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2 – Values add to produce total flow required by ejector pump suction flow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3 – Horns B and C, system size governed by horn spray flow required, not heat removal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4 – Flow includes Target Mount @ 2.9 gpm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7366B2-4BA7-40BB-B18E-D60689FCFFA0}"/>
              </a:ext>
            </a:extLst>
          </p:cNvPr>
          <p:cNvSpPr txBox="1">
            <a:spLocks/>
          </p:cNvSpPr>
          <p:nvPr/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2/20/2020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BB3BF0D-DC43-45B8-B8BB-FBA9C3C78C05}"/>
              </a:ext>
            </a:extLst>
          </p:cNvPr>
          <p:cNvSpPr txBox="1">
            <a:spLocks/>
          </p:cNvSpPr>
          <p:nvPr/>
        </p:nvSpPr>
        <p:spPr>
          <a:xfrm>
            <a:off x="2116138" y="6471285"/>
            <a:ext cx="5616575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Karl Williams | Horns A, B, &amp; C RAW Systems</a:t>
            </a:r>
          </a:p>
          <a:p>
            <a:pPr>
              <a:defRPr/>
            </a:pPr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4485BF6-D703-4087-A680-F5EF9A0601DD}"/>
              </a:ext>
            </a:extLst>
          </p:cNvPr>
          <p:cNvSpPr txBox="1">
            <a:spLocks/>
          </p:cNvSpPr>
          <p:nvPr/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0C39C72E-2A13-EB4D-AD45-6D4E6ACAED8D}" type="slidenum">
              <a:rPr lang="en-US" sz="120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10</a:t>
            </a:fld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235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Horns A, B, &amp; C - Design Maturity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004C97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004C97"/>
                </a:solidFill>
              </a:rPr>
              <a:t>Horns on a later maturity schedule than most TH/AH components</a:t>
            </a:r>
            <a:endParaRPr lang="en-US" sz="1600" dirty="0">
              <a:solidFill>
                <a:srgbClr val="004C97"/>
              </a:solidFill>
            </a:endParaRPr>
          </a:p>
          <a:p>
            <a:pPr marL="0" lvl="0" indent="0">
              <a:buNone/>
            </a:pPr>
            <a:endParaRPr lang="en-US" sz="1600" dirty="0">
              <a:solidFill>
                <a:srgbClr val="004C97"/>
              </a:solidFill>
            </a:endParaRPr>
          </a:p>
          <a:p>
            <a:pPr lvl="0"/>
            <a:r>
              <a:rPr lang="en-US" dirty="0">
                <a:solidFill>
                  <a:srgbClr val="004C97"/>
                </a:solidFill>
              </a:rPr>
              <a:t>EDEP modeling done for all 3 horns at 1.2MW</a:t>
            </a:r>
          </a:p>
          <a:p>
            <a:pPr lvl="0"/>
            <a:r>
              <a:rPr lang="en-US" dirty="0">
                <a:solidFill>
                  <a:srgbClr val="004C97"/>
                </a:solidFill>
              </a:rPr>
              <a:t>Work on Horn A prototype in progress</a:t>
            </a:r>
          </a:p>
          <a:p>
            <a:pPr lvl="0"/>
            <a:r>
              <a:rPr lang="en-US" dirty="0">
                <a:solidFill>
                  <a:srgbClr val="004C97"/>
                </a:solidFill>
              </a:rPr>
              <a:t>Horns B and C to follow later</a:t>
            </a:r>
          </a:p>
          <a:p>
            <a:pPr lvl="0"/>
            <a:r>
              <a:rPr lang="en-US" dirty="0">
                <a:solidFill>
                  <a:srgbClr val="004C97"/>
                </a:solidFill>
              </a:rPr>
              <a:t>Horn design for 2.4MW operation may be different than 1.2MW</a:t>
            </a:r>
          </a:p>
          <a:p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5AD5C3-A820-4E68-BFAA-EB2BBF9ACA34}"/>
              </a:ext>
            </a:extLst>
          </p:cNvPr>
          <p:cNvSpPr txBox="1">
            <a:spLocks/>
          </p:cNvSpPr>
          <p:nvPr/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2/20/2020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0BCC19-2D2A-4C5B-8B45-53154E7606AA}"/>
              </a:ext>
            </a:extLst>
          </p:cNvPr>
          <p:cNvSpPr txBox="1">
            <a:spLocks/>
          </p:cNvSpPr>
          <p:nvPr/>
        </p:nvSpPr>
        <p:spPr>
          <a:xfrm>
            <a:off x="2116138" y="6471285"/>
            <a:ext cx="5616575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Karl Williams | Horns A, B, &amp; C RAW Systems</a:t>
            </a:r>
          </a:p>
          <a:p>
            <a:pPr>
              <a:defRPr/>
            </a:pPr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FF20C0-B7EE-4059-9D6C-1FFA3D96E21B}"/>
              </a:ext>
            </a:extLst>
          </p:cNvPr>
          <p:cNvSpPr txBox="1">
            <a:spLocks/>
          </p:cNvSpPr>
          <p:nvPr/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0C39C72E-2A13-EB4D-AD45-6D4E6ACAED8D}" type="slidenum">
              <a:rPr lang="en-US" sz="120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11</a:t>
            </a:fld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275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Horns A, B, &amp; C – RAW System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rgbClr val="004C97"/>
                </a:solidFill>
              </a:rPr>
              <a:t>Horn RAW System design strategy:</a:t>
            </a:r>
          </a:p>
          <a:p>
            <a:r>
              <a:rPr lang="en-US" dirty="0">
                <a:solidFill>
                  <a:srgbClr val="004C97"/>
                </a:solidFill>
              </a:rPr>
              <a:t>Preliminary design of Horn A for 1.2MW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4C97"/>
                </a:solidFill>
              </a:rPr>
              <a:t>Includes EDEP, spray nozzle flows, as required of RAW system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4C97"/>
                </a:solidFill>
              </a:rPr>
              <a:t>Includes hangers, modules, ejector pump</a:t>
            </a:r>
          </a:p>
          <a:p>
            <a:r>
              <a:rPr lang="en-US" dirty="0">
                <a:solidFill>
                  <a:srgbClr val="004C97"/>
                </a:solidFill>
              </a:rPr>
              <a:t>Complete prototyping of ejector pump</a:t>
            </a:r>
          </a:p>
          <a:p>
            <a:endParaRPr lang="en-US" dirty="0">
              <a:solidFill>
                <a:srgbClr val="004C97"/>
              </a:solidFill>
            </a:endParaRPr>
          </a:p>
          <a:p>
            <a:r>
              <a:rPr lang="en-US" dirty="0">
                <a:solidFill>
                  <a:srgbClr val="004C97"/>
                </a:solidFill>
              </a:rPr>
              <a:t>EDEP for cooling requirements completed for Horns B &amp; C</a:t>
            </a:r>
          </a:p>
          <a:p>
            <a:r>
              <a:rPr lang="en-US" dirty="0">
                <a:solidFill>
                  <a:srgbClr val="004C97"/>
                </a:solidFill>
              </a:rPr>
              <a:t>Heat loads are doubled for 2.4MW operation</a:t>
            </a:r>
          </a:p>
          <a:p>
            <a:r>
              <a:rPr lang="en-US" dirty="0">
                <a:solidFill>
                  <a:srgbClr val="004C97"/>
                </a:solidFill>
              </a:rPr>
              <a:t>Flows are scaled as Horn B = 3 x Horn A, Horn C = 2 x Horn A</a:t>
            </a:r>
          </a:p>
          <a:p>
            <a:r>
              <a:rPr lang="en-US" dirty="0">
                <a:solidFill>
                  <a:srgbClr val="004C97"/>
                </a:solidFill>
              </a:rPr>
              <a:t>Use this model for basis of Horns B and C design</a:t>
            </a:r>
          </a:p>
          <a:p>
            <a:r>
              <a:rPr lang="en-US" dirty="0">
                <a:solidFill>
                  <a:srgbClr val="004C97"/>
                </a:solidFill>
              </a:rPr>
              <a:t>Prototype ejector pump work will include requirements for all 3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5AD5C3-A820-4E68-BFAA-EB2BBF9ACA34}"/>
              </a:ext>
            </a:extLst>
          </p:cNvPr>
          <p:cNvSpPr txBox="1">
            <a:spLocks/>
          </p:cNvSpPr>
          <p:nvPr/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2/20/2020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0BCC19-2D2A-4C5B-8B45-53154E7606AA}"/>
              </a:ext>
            </a:extLst>
          </p:cNvPr>
          <p:cNvSpPr txBox="1">
            <a:spLocks/>
          </p:cNvSpPr>
          <p:nvPr/>
        </p:nvSpPr>
        <p:spPr>
          <a:xfrm>
            <a:off x="2116138" y="6471285"/>
            <a:ext cx="5616575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Karl Williams | Horns A, B, &amp; C RAW Systems</a:t>
            </a:r>
          </a:p>
          <a:p>
            <a:pPr>
              <a:defRPr/>
            </a:pPr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FF20C0-B7EE-4059-9D6C-1FFA3D96E21B}"/>
              </a:ext>
            </a:extLst>
          </p:cNvPr>
          <p:cNvSpPr txBox="1">
            <a:spLocks/>
          </p:cNvSpPr>
          <p:nvPr/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0C39C72E-2A13-EB4D-AD45-6D4E6ACAED8D}" type="slidenum">
              <a:rPr lang="en-US" sz="120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12</a:t>
            </a:fld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0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1001878"/>
            <a:ext cx="8293100" cy="508301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Heat loads are similar between the 3 horns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Original estimates had Horns B &amp; C greater than Horn A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Horn B is about 90% of horn A, Horn C is about 65% of Horn A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The hangers and modules vary some as well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Driving item is flow required for even spray within the horn interiors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Significant contributor to hear load is recirculation pump</a:t>
            </a:r>
          </a:p>
          <a:p>
            <a:pPr lvl="1">
              <a:spcBef>
                <a:spcPts val="600"/>
              </a:spcBef>
            </a:pPr>
            <a:endParaRPr lang="en-US" sz="1200" dirty="0">
              <a:solidFill>
                <a:srgbClr val="004C97"/>
              </a:solidFill>
            </a:endParaRP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Horn A, heat load is dominant design requirement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By value engineering, may be outfitted with smaller recirc pump and heat exchanger for 1.2MW beam</a:t>
            </a:r>
          </a:p>
          <a:p>
            <a:pPr lvl="1">
              <a:spcBef>
                <a:spcPts val="600"/>
              </a:spcBef>
            </a:pPr>
            <a:endParaRPr lang="en-US" sz="1200" dirty="0">
              <a:solidFill>
                <a:srgbClr val="004C97"/>
              </a:solidFill>
            </a:endParaRP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Horns B &amp; C, flows for inner horn spray wands are dominant design requirement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Require same system for either 1.2MW or 2.4MW beam power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728ED2-964A-4495-8B36-8D5CDCB21382}"/>
              </a:ext>
            </a:extLst>
          </p:cNvPr>
          <p:cNvSpPr txBox="1">
            <a:spLocks/>
          </p:cNvSpPr>
          <p:nvPr/>
        </p:nvSpPr>
        <p:spPr>
          <a:xfrm>
            <a:off x="457200" y="250166"/>
            <a:ext cx="8293100" cy="751712"/>
          </a:xfrm>
          <a:prstGeom prst="rect">
            <a:avLst/>
          </a:prstGeom>
        </p:spPr>
        <p:txBody>
          <a:bodyPr vert="horz" lIns="0" tIns="0" rIns="0" bIns="0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200" b="1" i="0" kern="1200" baseline="0">
                <a:solidFill>
                  <a:srgbClr val="004C97"/>
                </a:solidFill>
                <a:latin typeface="Helvetica"/>
                <a:ea typeface="Geneva" charset="0"/>
                <a:cs typeface="Geneva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Horns A, B, &amp; C 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54D7FD-8F8E-47B4-AAF6-533C704B45C9}"/>
              </a:ext>
            </a:extLst>
          </p:cNvPr>
          <p:cNvSpPr txBox="1">
            <a:spLocks/>
          </p:cNvSpPr>
          <p:nvPr/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2/20/2020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0B9482C-AE95-4D80-92BB-F39DFC24F8C9}"/>
              </a:ext>
            </a:extLst>
          </p:cNvPr>
          <p:cNvSpPr txBox="1">
            <a:spLocks/>
          </p:cNvSpPr>
          <p:nvPr/>
        </p:nvSpPr>
        <p:spPr>
          <a:xfrm>
            <a:off x="2116138" y="6471285"/>
            <a:ext cx="5616575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Karl Williams | Horns A, B, &amp; C RAW Systems</a:t>
            </a:r>
          </a:p>
          <a:p>
            <a:pPr>
              <a:defRPr/>
            </a:pPr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E2FD9E7-8019-4CBC-A024-3729D2D46219}"/>
              </a:ext>
            </a:extLst>
          </p:cNvPr>
          <p:cNvSpPr txBox="1">
            <a:spLocks/>
          </p:cNvSpPr>
          <p:nvPr/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0C39C72E-2A13-EB4D-AD45-6D4E6ACAED8D}" type="slidenum">
              <a:rPr lang="en-US" sz="120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13</a:t>
            </a:fld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35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1001877"/>
            <a:ext cx="7919049" cy="508837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To evacuate Horn Water Tanks, Ejector (jet) Pump sizing becomes key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Motive flows required for Ejector Pumps are approximately 1.5 times that as being removed from the Horn Water Tanks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Water from internal spray wands collects in water tanks (troughs) below the horns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Must then be suctioned out by ejector pumps (AKA eductor or jet pumps)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System total flow = spray wand flow + motive flow + filtration 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Approx. total system flows = 2.5 to 3 times Horn spray wand flows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Because of high pressure and flow requirements of the motive flow stream, recirculation pumps are much larger than required for simple supplying the horn cooling flows</a:t>
            </a:r>
          </a:p>
          <a:p>
            <a:endParaRPr lang="en-US" i="1" dirty="0">
              <a:solidFill>
                <a:srgbClr val="004C97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C81138A-E3E1-4F71-A68D-9023DF82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Horns A, B, &amp; C 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1C8E1F-3086-449E-91C7-2397A16BB25C}"/>
              </a:ext>
            </a:extLst>
          </p:cNvPr>
          <p:cNvSpPr txBox="1">
            <a:spLocks/>
          </p:cNvSpPr>
          <p:nvPr/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2/20/2020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A04672-30D8-461E-B64E-15A39FE16E6A}"/>
              </a:ext>
            </a:extLst>
          </p:cNvPr>
          <p:cNvSpPr txBox="1">
            <a:spLocks/>
          </p:cNvSpPr>
          <p:nvPr/>
        </p:nvSpPr>
        <p:spPr>
          <a:xfrm>
            <a:off x="2116138" y="6471285"/>
            <a:ext cx="5616575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Karl Williams | Horns A, B, &amp; C RAW Systems</a:t>
            </a:r>
          </a:p>
          <a:p>
            <a:pPr>
              <a:defRPr/>
            </a:pPr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5CDBBB-0A3B-4F5C-9D34-9B28F5E77EAF}"/>
              </a:ext>
            </a:extLst>
          </p:cNvPr>
          <p:cNvSpPr txBox="1">
            <a:spLocks/>
          </p:cNvSpPr>
          <p:nvPr/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0C39C72E-2A13-EB4D-AD45-6D4E6ACAED8D}" type="slidenum">
              <a:rPr lang="en-US" sz="120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14</a:t>
            </a:fld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937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1001878"/>
            <a:ext cx="8293100" cy="531386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Why ejector pumps?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No moving parts to wear, all SS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No electrics to burn out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Ability to be mounted above modules for easy access &amp; maintenance </a:t>
            </a:r>
          </a:p>
          <a:p>
            <a:pPr>
              <a:spcBef>
                <a:spcPts val="600"/>
              </a:spcBef>
            </a:pPr>
            <a:endParaRPr lang="en-US" dirty="0">
              <a:solidFill>
                <a:srgbClr val="004C97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Prototyping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Will test single pump, and dual pumps in parallel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Will test accurate mock-up of suction tube and fittings for realistic assessment of losses in actual circumstances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May affect pump chosen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May affect current suction line design</a:t>
            </a:r>
          </a:p>
          <a:p>
            <a:pPr lvl="1">
              <a:spcBef>
                <a:spcPts val="600"/>
              </a:spcBef>
            </a:pPr>
            <a:endParaRPr lang="en-US" dirty="0">
              <a:solidFill>
                <a:srgbClr val="004C97"/>
              </a:solidFill>
            </a:endParaRPr>
          </a:p>
          <a:p>
            <a:pPr lvl="1">
              <a:spcBef>
                <a:spcPts val="600"/>
              </a:spcBef>
            </a:pPr>
            <a:endParaRPr lang="en-US" dirty="0">
              <a:solidFill>
                <a:srgbClr val="004C97"/>
              </a:solidFill>
            </a:endParaRPr>
          </a:p>
          <a:p>
            <a:pPr>
              <a:spcBef>
                <a:spcPts val="600"/>
              </a:spcBef>
            </a:pPr>
            <a:endParaRPr lang="en-US" dirty="0">
              <a:solidFill>
                <a:srgbClr val="004C97"/>
              </a:solidFill>
            </a:endParaRPr>
          </a:p>
          <a:p>
            <a:endParaRPr lang="en-US" dirty="0">
              <a:solidFill>
                <a:srgbClr val="004C97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3417C9-70A4-4243-A818-A50E6CEFAD13}"/>
              </a:ext>
            </a:extLst>
          </p:cNvPr>
          <p:cNvSpPr txBox="1">
            <a:spLocks/>
          </p:cNvSpPr>
          <p:nvPr/>
        </p:nvSpPr>
        <p:spPr>
          <a:xfrm>
            <a:off x="457200" y="250166"/>
            <a:ext cx="8293100" cy="751712"/>
          </a:xfrm>
          <a:prstGeom prst="rect">
            <a:avLst/>
          </a:prstGeom>
        </p:spPr>
        <p:txBody>
          <a:bodyPr vert="horz" lIns="0" tIns="0" rIns="0" bIns="0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200" b="1" i="0" kern="1200" baseline="0">
                <a:solidFill>
                  <a:srgbClr val="004C97"/>
                </a:solidFill>
                <a:latin typeface="Helvetica"/>
                <a:ea typeface="Geneva" charset="0"/>
                <a:cs typeface="Geneva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Horns A, B, &amp; C 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1B6282-5AD3-4C1D-8D92-D96BFD4FC12D}"/>
              </a:ext>
            </a:extLst>
          </p:cNvPr>
          <p:cNvSpPr txBox="1">
            <a:spLocks/>
          </p:cNvSpPr>
          <p:nvPr/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2/20/2020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AFD2998-C7CE-4B0A-A502-AC7D422FF8A3}"/>
              </a:ext>
            </a:extLst>
          </p:cNvPr>
          <p:cNvSpPr txBox="1">
            <a:spLocks/>
          </p:cNvSpPr>
          <p:nvPr/>
        </p:nvSpPr>
        <p:spPr>
          <a:xfrm>
            <a:off x="2116138" y="6471285"/>
            <a:ext cx="5616575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Karl Williams | Horns A, B, &amp; C RAW Systems</a:t>
            </a:r>
          </a:p>
          <a:p>
            <a:pPr>
              <a:defRPr/>
            </a:pPr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6ACCEF6-DFF1-4B76-B220-A2DC10376DBD}"/>
              </a:ext>
            </a:extLst>
          </p:cNvPr>
          <p:cNvSpPr txBox="1">
            <a:spLocks/>
          </p:cNvSpPr>
          <p:nvPr/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0C39C72E-2A13-EB4D-AD45-6D4E6ACAED8D}" type="slidenum">
              <a:rPr lang="en-US" sz="120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15</a:t>
            </a:fld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77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1001878"/>
            <a:ext cx="8293100" cy="531386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Suction lifts required are 17’ for Horn A, 18.5’ for Horns B, &amp; C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Add approx. 5’ for friction head loss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Sum of lift losses greatly affects ejector performance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Discharge back pressure = 11 </a:t>
            </a:r>
            <a:r>
              <a:rPr lang="en-US" dirty="0" err="1">
                <a:solidFill>
                  <a:srgbClr val="004C97"/>
                </a:solidFill>
              </a:rPr>
              <a:t>psid</a:t>
            </a:r>
            <a:r>
              <a:rPr lang="en-US" dirty="0">
                <a:solidFill>
                  <a:srgbClr val="004C97"/>
                </a:solidFill>
              </a:rPr>
              <a:t> = 25’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Require higher pressures of motive flow to acquire lift, and to overcome backpressure to return to RAW reservoir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Motive supply pressure to ejector of 100psig or greater 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Ejector pumps will be below the hatch covers, above the modules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Requires refinement of engineering, and prototype installation testing, which is in planning stages by J. </a:t>
            </a:r>
            <a:r>
              <a:rPr lang="en-US" dirty="0" err="1">
                <a:solidFill>
                  <a:srgbClr val="004C97"/>
                </a:solidFill>
              </a:rPr>
              <a:t>Chikelu</a:t>
            </a:r>
            <a:endParaRPr lang="en-US" dirty="0">
              <a:solidFill>
                <a:srgbClr val="004C97"/>
              </a:solidFill>
            </a:endParaRPr>
          </a:p>
          <a:p>
            <a:endParaRPr lang="en-US" dirty="0">
              <a:solidFill>
                <a:srgbClr val="004C97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3417C9-70A4-4243-A818-A50E6CEFAD13}"/>
              </a:ext>
            </a:extLst>
          </p:cNvPr>
          <p:cNvSpPr txBox="1">
            <a:spLocks/>
          </p:cNvSpPr>
          <p:nvPr/>
        </p:nvSpPr>
        <p:spPr>
          <a:xfrm>
            <a:off x="457200" y="250166"/>
            <a:ext cx="8293100" cy="751712"/>
          </a:xfrm>
          <a:prstGeom prst="rect">
            <a:avLst/>
          </a:prstGeom>
        </p:spPr>
        <p:txBody>
          <a:bodyPr vert="horz" lIns="0" tIns="0" rIns="0" bIns="0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200" b="1" i="0" kern="1200" baseline="0">
                <a:solidFill>
                  <a:srgbClr val="004C97"/>
                </a:solidFill>
                <a:latin typeface="Helvetica"/>
                <a:ea typeface="Geneva" charset="0"/>
                <a:cs typeface="Geneva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Horns A, B, &amp; C 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1B6282-5AD3-4C1D-8D92-D96BFD4FC12D}"/>
              </a:ext>
            </a:extLst>
          </p:cNvPr>
          <p:cNvSpPr txBox="1">
            <a:spLocks/>
          </p:cNvSpPr>
          <p:nvPr/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2/20/2020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AFD2998-C7CE-4B0A-A502-AC7D422FF8A3}"/>
              </a:ext>
            </a:extLst>
          </p:cNvPr>
          <p:cNvSpPr txBox="1">
            <a:spLocks/>
          </p:cNvSpPr>
          <p:nvPr/>
        </p:nvSpPr>
        <p:spPr>
          <a:xfrm>
            <a:off x="2116138" y="6471285"/>
            <a:ext cx="5616575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Karl Williams | Horns A, B, &amp; C RAW Systems</a:t>
            </a:r>
          </a:p>
          <a:p>
            <a:pPr>
              <a:defRPr/>
            </a:pPr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6ACCEF6-DFF1-4B76-B220-A2DC10376DBD}"/>
              </a:ext>
            </a:extLst>
          </p:cNvPr>
          <p:cNvSpPr txBox="1">
            <a:spLocks/>
          </p:cNvSpPr>
          <p:nvPr/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0C39C72E-2A13-EB4D-AD45-6D4E6ACAED8D}" type="slidenum">
              <a:rPr lang="en-US" sz="120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16</a:t>
            </a:fld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621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87240" y="4650684"/>
            <a:ext cx="8293100" cy="1608853"/>
          </a:xfrm>
          <a:prstGeom prst="rect">
            <a:avLst/>
          </a:prstGeom>
        </p:spPr>
        <p:txBody>
          <a:bodyPr/>
          <a:lstStyle/>
          <a:p>
            <a:r>
              <a:rPr lang="en-US" sz="1800" dirty="0">
                <a:solidFill>
                  <a:srgbClr val="004C97"/>
                </a:solidFill>
              </a:rPr>
              <a:t>To increase suction lift head, must increase motive (input) pressure and flow, and/or decrease discharge backpressure</a:t>
            </a:r>
          </a:p>
          <a:p>
            <a:r>
              <a:rPr lang="en-US" sz="1800" dirty="0">
                <a:solidFill>
                  <a:srgbClr val="004C97"/>
                </a:solidFill>
              </a:rPr>
              <a:t>To increase suction flow, must increase motive pressure and flow, decrease backpressure, and/or reduce required suction lift head</a:t>
            </a:r>
          </a:p>
          <a:p>
            <a:r>
              <a:rPr lang="en-US" sz="1800" dirty="0">
                <a:solidFill>
                  <a:srgbClr val="004C97"/>
                </a:solidFill>
              </a:rPr>
              <a:t>At our needs, motive flow required &gt;&gt; suction fluid flow desired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035A25-F2CE-4EA8-9EF2-4587E7AF3D79}"/>
              </a:ext>
            </a:extLst>
          </p:cNvPr>
          <p:cNvGrpSpPr/>
          <p:nvPr/>
        </p:nvGrpSpPr>
        <p:grpSpPr>
          <a:xfrm>
            <a:off x="454025" y="830660"/>
            <a:ext cx="8296275" cy="3780334"/>
            <a:chOff x="454025" y="1001878"/>
            <a:chExt cx="8296275" cy="37803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28B4B44-1EA3-4205-9335-F7F0DE681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9356" y="1371210"/>
              <a:ext cx="6419778" cy="26412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03F1B5-FED1-4E5E-BEA3-9A1D042F31E6}"/>
                </a:ext>
              </a:extLst>
            </p:cNvPr>
            <p:cNvSpPr txBox="1"/>
            <p:nvPr/>
          </p:nvSpPr>
          <p:spPr>
            <a:xfrm>
              <a:off x="5536415" y="4505213"/>
              <a:ext cx="28492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Image Credit: Pentair </a:t>
              </a:r>
              <a:r>
                <a:rPr lang="en-US" sz="1200" dirty="0" err="1"/>
                <a:t>Penberthy</a:t>
              </a:r>
              <a:r>
                <a:rPr lang="en-US" sz="1200" dirty="0"/>
                <a:t> Jet Pumps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7362940-CC4D-4631-BF13-1C405FC239C9}"/>
                </a:ext>
              </a:extLst>
            </p:cNvPr>
            <p:cNvCxnSpPr>
              <a:cxnSpLocks/>
            </p:cNvCxnSpPr>
            <p:nvPr/>
          </p:nvCxnSpPr>
          <p:spPr>
            <a:xfrm>
              <a:off x="879214" y="2487808"/>
              <a:ext cx="518287" cy="0"/>
            </a:xfrm>
            <a:prstGeom prst="straightConnector1">
              <a:avLst/>
            </a:prstGeom>
            <a:ln w="73025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6865290-1330-450B-B82E-6F3981A996B5}"/>
                </a:ext>
              </a:extLst>
            </p:cNvPr>
            <p:cNvCxnSpPr>
              <a:cxnSpLocks/>
            </p:cNvCxnSpPr>
            <p:nvPr/>
          </p:nvCxnSpPr>
          <p:spPr>
            <a:xfrm>
              <a:off x="7667947" y="2524588"/>
              <a:ext cx="660338" cy="0"/>
            </a:xfrm>
            <a:prstGeom prst="straightConnector1">
              <a:avLst/>
            </a:prstGeom>
            <a:ln w="114300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C2D5567-484A-4134-B5BF-93F806021C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4896" y="3800571"/>
              <a:ext cx="0" cy="574158"/>
            </a:xfrm>
            <a:prstGeom prst="straightConnector1">
              <a:avLst/>
            </a:prstGeom>
            <a:ln w="41275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D63C65-B76B-409E-A003-7BB873EA9242}"/>
                </a:ext>
              </a:extLst>
            </p:cNvPr>
            <p:cNvSpPr txBox="1"/>
            <p:nvPr/>
          </p:nvSpPr>
          <p:spPr>
            <a:xfrm>
              <a:off x="3418642" y="3882437"/>
              <a:ext cx="19138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Suction Lift Required:</a:t>
              </a:r>
              <a:br>
                <a:rPr lang="en-US" sz="1200" dirty="0"/>
              </a:br>
              <a:r>
                <a:rPr lang="en-US" sz="1200" dirty="0"/>
                <a:t>Horn A = 17 ft = -7.4 </a:t>
              </a:r>
              <a:r>
                <a:rPr lang="en-US" sz="1200" dirty="0" err="1"/>
                <a:t>psig</a:t>
              </a:r>
              <a:endParaRPr lang="en-US" sz="1200" dirty="0"/>
            </a:p>
            <a:p>
              <a:r>
                <a:rPr lang="en-US" sz="1200" dirty="0"/>
                <a:t>Horn B = 18.5 ft = -8.0 </a:t>
              </a:r>
              <a:r>
                <a:rPr lang="en-US" sz="1200" dirty="0" err="1"/>
                <a:t>psig</a:t>
              </a:r>
              <a:endParaRPr lang="en-US" sz="1200" dirty="0"/>
            </a:p>
            <a:p>
              <a:r>
                <a:rPr lang="en-US" sz="1200" dirty="0"/>
                <a:t>Horn C = 18.5 ft = -8.0 </a:t>
              </a:r>
              <a:r>
                <a:rPr lang="en-US" sz="1200" dirty="0" err="1"/>
                <a:t>psig</a:t>
              </a:r>
              <a:endParaRPr lang="en-US" sz="1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9448CD-48F0-4570-9BBA-1415D9AE48C3}"/>
                </a:ext>
              </a:extLst>
            </p:cNvPr>
            <p:cNvSpPr txBox="1"/>
            <p:nvPr/>
          </p:nvSpPr>
          <p:spPr>
            <a:xfrm>
              <a:off x="454025" y="1001878"/>
              <a:ext cx="23798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>
                  <a:solidFill>
                    <a:srgbClr val="004C97"/>
                  </a:solidFill>
                </a:rPr>
                <a:t>Ejector Pump Basics: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BE4200-202F-4F5D-AEDF-841C0D4B2924}"/>
                </a:ext>
              </a:extLst>
            </p:cNvPr>
            <p:cNvSpPr txBox="1"/>
            <p:nvPr/>
          </p:nvSpPr>
          <p:spPr>
            <a:xfrm>
              <a:off x="522288" y="1786864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4C97"/>
                  </a:solidFill>
                </a:rPr>
                <a:t>Motive Fluid In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BEF652D-71E7-4FC3-9E4C-860139D883B8}"/>
                </a:ext>
              </a:extLst>
            </p:cNvPr>
            <p:cNvSpPr txBox="1"/>
            <p:nvPr/>
          </p:nvSpPr>
          <p:spPr>
            <a:xfrm>
              <a:off x="7556510" y="1736212"/>
              <a:ext cx="11937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4C97"/>
                  </a:solidFill>
                </a:rPr>
                <a:t>Discharge Out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459A7E-7652-4F79-A5F2-11D9843D5F45}"/>
                </a:ext>
              </a:extLst>
            </p:cNvPr>
            <p:cNvSpPr txBox="1"/>
            <p:nvPr/>
          </p:nvSpPr>
          <p:spPr>
            <a:xfrm>
              <a:off x="1723784" y="3844473"/>
              <a:ext cx="1596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4C97"/>
                  </a:solidFill>
                </a:rPr>
                <a:t>Suction Fluid In From Horn Sump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473C62-18B2-4DA7-8F33-866150FF321E}"/>
                </a:ext>
              </a:extLst>
            </p:cNvPr>
            <p:cNvSpPr txBox="1"/>
            <p:nvPr/>
          </p:nvSpPr>
          <p:spPr>
            <a:xfrm>
              <a:off x="7556510" y="2686438"/>
              <a:ext cx="10792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4C97"/>
                  </a:solidFill>
                </a:rPr>
                <a:t>= Motive + Suction Fluids To RAW Skid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A67D6EA-D04F-4C2B-8860-51EC523DDBA9}"/>
              </a:ext>
            </a:extLst>
          </p:cNvPr>
          <p:cNvSpPr txBox="1"/>
          <p:nvPr/>
        </p:nvSpPr>
        <p:spPr>
          <a:xfrm>
            <a:off x="533814" y="2333203"/>
            <a:ext cx="745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C97"/>
                </a:solidFill>
              </a:rPr>
              <a:t>From RAW Skid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D55CC9-2685-4D13-B70C-F2F8EE0DB9DE}"/>
              </a:ext>
            </a:extLst>
          </p:cNvPr>
          <p:cNvSpPr txBox="1">
            <a:spLocks/>
          </p:cNvSpPr>
          <p:nvPr/>
        </p:nvSpPr>
        <p:spPr>
          <a:xfrm>
            <a:off x="457200" y="250166"/>
            <a:ext cx="8293100" cy="751712"/>
          </a:xfrm>
          <a:prstGeom prst="rect">
            <a:avLst/>
          </a:prstGeom>
        </p:spPr>
        <p:txBody>
          <a:bodyPr vert="horz" lIns="0" tIns="0" rIns="0" bIns="0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200" b="1" i="0" kern="1200" baseline="0">
                <a:solidFill>
                  <a:srgbClr val="004C97"/>
                </a:solidFill>
                <a:latin typeface="Helvetica"/>
                <a:ea typeface="Geneva" charset="0"/>
                <a:cs typeface="Geneva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Horns A, B, &amp; C 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39BF0295-1CC5-4E0C-86B7-CCDAF04B34A2}"/>
              </a:ext>
            </a:extLst>
          </p:cNvPr>
          <p:cNvSpPr txBox="1">
            <a:spLocks/>
          </p:cNvSpPr>
          <p:nvPr/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2/20/2020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6F815986-AD52-4D4D-9B89-5E9302935E00}"/>
              </a:ext>
            </a:extLst>
          </p:cNvPr>
          <p:cNvSpPr txBox="1">
            <a:spLocks/>
          </p:cNvSpPr>
          <p:nvPr/>
        </p:nvSpPr>
        <p:spPr>
          <a:xfrm>
            <a:off x="2116138" y="6471285"/>
            <a:ext cx="5616575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Karl Williams | Horns A, B, &amp; C RAW Systems</a:t>
            </a:r>
          </a:p>
          <a:p>
            <a:pPr>
              <a:defRPr/>
            </a:pPr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B95125FA-9438-4020-86CB-BE08DA8449D6}"/>
              </a:ext>
            </a:extLst>
          </p:cNvPr>
          <p:cNvSpPr txBox="1">
            <a:spLocks/>
          </p:cNvSpPr>
          <p:nvPr/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0C39C72E-2A13-EB4D-AD45-6D4E6ACAED8D}" type="slidenum">
              <a:rPr lang="en-US" sz="120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17</a:t>
            </a:fld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649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1001878"/>
            <a:ext cx="8293100" cy="531386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</a:pPr>
            <a:endParaRPr lang="en-US" dirty="0">
              <a:solidFill>
                <a:srgbClr val="004C97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4C97"/>
                </a:solidFill>
              </a:rPr>
              <a:t>Complex system to model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Manifolds - modeled each manifold with spray nozzles as a single entity with a system curve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Suction line - modeled multiple sections &amp; sizes of suction line, from horn capture tank to ejector, as a single entity with a system curve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Discharge line - verified discharge line from ejector to expansion tank with a model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Substituted manifold and suction curves into Fathom system model</a:t>
            </a:r>
          </a:p>
          <a:p>
            <a:pPr>
              <a:spcBef>
                <a:spcPts val="600"/>
              </a:spcBef>
            </a:pPr>
            <a:endParaRPr lang="en-US" dirty="0">
              <a:solidFill>
                <a:srgbClr val="004C97"/>
              </a:solidFill>
            </a:endParaRPr>
          </a:p>
          <a:p>
            <a:endParaRPr lang="en-US" dirty="0">
              <a:solidFill>
                <a:srgbClr val="004C97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3417C9-70A4-4243-A818-A50E6CEFAD13}"/>
              </a:ext>
            </a:extLst>
          </p:cNvPr>
          <p:cNvSpPr txBox="1">
            <a:spLocks/>
          </p:cNvSpPr>
          <p:nvPr/>
        </p:nvSpPr>
        <p:spPr>
          <a:xfrm>
            <a:off x="457200" y="250166"/>
            <a:ext cx="8293100" cy="751712"/>
          </a:xfrm>
          <a:prstGeom prst="rect">
            <a:avLst/>
          </a:prstGeom>
        </p:spPr>
        <p:txBody>
          <a:bodyPr vert="horz" lIns="0" tIns="0" rIns="0" bIns="0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200" b="1" i="0" kern="1200" baseline="0">
                <a:solidFill>
                  <a:srgbClr val="004C97"/>
                </a:solidFill>
                <a:latin typeface="Helvetica"/>
                <a:ea typeface="Geneva" charset="0"/>
                <a:cs typeface="Geneva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Horns A, B, &amp; C – AFT Fathom Modeling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1B6282-5AD3-4C1D-8D92-D96BFD4FC12D}"/>
              </a:ext>
            </a:extLst>
          </p:cNvPr>
          <p:cNvSpPr txBox="1">
            <a:spLocks/>
          </p:cNvSpPr>
          <p:nvPr/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2/20/2020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AFD2998-C7CE-4B0A-A502-AC7D422FF8A3}"/>
              </a:ext>
            </a:extLst>
          </p:cNvPr>
          <p:cNvSpPr txBox="1">
            <a:spLocks/>
          </p:cNvSpPr>
          <p:nvPr/>
        </p:nvSpPr>
        <p:spPr>
          <a:xfrm>
            <a:off x="2116138" y="6471285"/>
            <a:ext cx="5616575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Karl Williams | Horns A, B, &amp; C RAW Systems</a:t>
            </a:r>
          </a:p>
          <a:p>
            <a:pPr>
              <a:defRPr/>
            </a:pPr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6ACCEF6-DFF1-4B76-B220-A2DC10376DBD}"/>
              </a:ext>
            </a:extLst>
          </p:cNvPr>
          <p:cNvSpPr txBox="1">
            <a:spLocks/>
          </p:cNvSpPr>
          <p:nvPr/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0C39C72E-2A13-EB4D-AD45-6D4E6ACAED8D}" type="slidenum">
              <a:rPr lang="en-US" sz="120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18</a:t>
            </a:fld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21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1001878"/>
            <a:ext cx="8229600" cy="531386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</a:pPr>
            <a:endParaRPr lang="en-US" dirty="0">
              <a:solidFill>
                <a:srgbClr val="004C97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Must “fool” the model at times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AFT Fathom models a symbolic ejector with only a suction and a discharge line, not all 3 lines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Supply to motive line is to pressure node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Flow from nozzles cannot be tied directly to horn capture tank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Make links between the above entities by setting up “design alerts” if conditions between junctions or pipes are not met, then iterate until alerts are met </a:t>
            </a:r>
          </a:p>
          <a:p>
            <a:pPr>
              <a:spcBef>
                <a:spcPts val="600"/>
              </a:spcBef>
            </a:pPr>
            <a:endParaRPr lang="en-US" dirty="0">
              <a:solidFill>
                <a:srgbClr val="004C97"/>
              </a:solidFill>
            </a:endParaRPr>
          </a:p>
          <a:p>
            <a:pPr lvl="1">
              <a:spcBef>
                <a:spcPts val="600"/>
              </a:spcBef>
            </a:pPr>
            <a:endParaRPr lang="en-US" dirty="0">
              <a:solidFill>
                <a:srgbClr val="004C97"/>
              </a:solidFill>
            </a:endParaRPr>
          </a:p>
          <a:p>
            <a:pPr>
              <a:spcBef>
                <a:spcPts val="600"/>
              </a:spcBef>
            </a:pPr>
            <a:endParaRPr lang="en-US" dirty="0">
              <a:solidFill>
                <a:srgbClr val="004C97"/>
              </a:solidFill>
            </a:endParaRPr>
          </a:p>
          <a:p>
            <a:endParaRPr lang="en-US" dirty="0">
              <a:solidFill>
                <a:srgbClr val="004C97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3417C9-70A4-4243-A818-A50E6CEFAD13}"/>
              </a:ext>
            </a:extLst>
          </p:cNvPr>
          <p:cNvSpPr txBox="1">
            <a:spLocks/>
          </p:cNvSpPr>
          <p:nvPr/>
        </p:nvSpPr>
        <p:spPr>
          <a:xfrm>
            <a:off x="457200" y="250166"/>
            <a:ext cx="8293100" cy="751712"/>
          </a:xfrm>
          <a:prstGeom prst="rect">
            <a:avLst/>
          </a:prstGeom>
        </p:spPr>
        <p:txBody>
          <a:bodyPr vert="horz" lIns="0" tIns="0" rIns="0" bIns="0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200" b="1" i="0" kern="1200" baseline="0">
                <a:solidFill>
                  <a:srgbClr val="004C97"/>
                </a:solidFill>
                <a:latin typeface="Helvetica"/>
                <a:ea typeface="Geneva" charset="0"/>
                <a:cs typeface="Geneva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Horns A, B, &amp; C – AFT Fathom Modeling (cont.)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1B6282-5AD3-4C1D-8D92-D96BFD4FC12D}"/>
              </a:ext>
            </a:extLst>
          </p:cNvPr>
          <p:cNvSpPr txBox="1">
            <a:spLocks/>
          </p:cNvSpPr>
          <p:nvPr/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2/20/2020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AFD2998-C7CE-4B0A-A502-AC7D422FF8A3}"/>
              </a:ext>
            </a:extLst>
          </p:cNvPr>
          <p:cNvSpPr txBox="1">
            <a:spLocks/>
          </p:cNvSpPr>
          <p:nvPr/>
        </p:nvSpPr>
        <p:spPr>
          <a:xfrm>
            <a:off x="2116138" y="6471285"/>
            <a:ext cx="5616575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Karl Williams | Horns A, B, &amp; C RAW Systems</a:t>
            </a:r>
          </a:p>
          <a:p>
            <a:pPr>
              <a:defRPr/>
            </a:pPr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6ACCEF6-DFF1-4B76-B220-A2DC10376DBD}"/>
              </a:ext>
            </a:extLst>
          </p:cNvPr>
          <p:cNvSpPr txBox="1">
            <a:spLocks/>
          </p:cNvSpPr>
          <p:nvPr/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0C39C72E-2A13-EB4D-AD45-6D4E6ACAED8D}" type="slidenum">
              <a:rPr lang="en-US" sz="120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19</a:t>
            </a:fld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9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F583F0C-69DD-4001-85AE-17E502AD3B7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11380" r="11380" b="17132"/>
          <a:stretch/>
        </p:blipFill>
        <p:spPr>
          <a:xfrm>
            <a:off x="3435092" y="2137459"/>
            <a:ext cx="5033962" cy="4021573"/>
          </a:xfr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8B91632-9FCE-402E-AA10-1A42A639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Target Hall Layout For HORN RAW Systems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EA89B07-01DB-4877-8F33-7723CAF5BE8A}"/>
              </a:ext>
            </a:extLst>
          </p:cNvPr>
          <p:cNvGrpSpPr/>
          <p:nvPr/>
        </p:nvGrpSpPr>
        <p:grpSpPr>
          <a:xfrm>
            <a:off x="5670827" y="2330295"/>
            <a:ext cx="1104182" cy="598706"/>
            <a:chOff x="5952073" y="2453174"/>
            <a:chExt cx="1104182" cy="598706"/>
          </a:xfrm>
        </p:grpSpPr>
        <p:sp>
          <p:nvSpPr>
            <p:cNvPr id="8" name="Arrow: Left 7">
              <a:extLst>
                <a:ext uri="{FF2B5EF4-FFF2-40B4-BE49-F238E27FC236}">
                  <a16:creationId xmlns:a16="http://schemas.microsoft.com/office/drawing/2014/main" id="{09C637E2-E838-4F14-956A-760ABB294810}"/>
                </a:ext>
              </a:extLst>
            </p:cNvPr>
            <p:cNvSpPr/>
            <p:nvPr/>
          </p:nvSpPr>
          <p:spPr>
            <a:xfrm>
              <a:off x="5952073" y="2801714"/>
              <a:ext cx="1009291" cy="250166"/>
            </a:xfrm>
            <a:prstGeom prst="leftArrow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D68FC3-C9CF-47B1-94D1-0D2B22D0A2EE}"/>
                </a:ext>
              </a:extLst>
            </p:cNvPr>
            <p:cNvSpPr txBox="1"/>
            <p:nvPr/>
          </p:nvSpPr>
          <p:spPr>
            <a:xfrm>
              <a:off x="6046964" y="2453174"/>
              <a:ext cx="1009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C000"/>
                  </a:solidFill>
                </a:rPr>
                <a:t>BEAM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B95029-1895-4B36-8F8B-3AD0353A4732}"/>
              </a:ext>
            </a:extLst>
          </p:cNvPr>
          <p:cNvCxnSpPr>
            <a:cxnSpLocks/>
          </p:cNvCxnSpPr>
          <p:nvPr/>
        </p:nvCxnSpPr>
        <p:spPr>
          <a:xfrm>
            <a:off x="1727848" y="4000547"/>
            <a:ext cx="2014266" cy="398003"/>
          </a:xfrm>
          <a:prstGeom prst="straightConnector1">
            <a:avLst/>
          </a:prstGeom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7467077-A7C6-449F-990B-AD274925F63C}"/>
              </a:ext>
            </a:extLst>
          </p:cNvPr>
          <p:cNvSpPr txBox="1"/>
          <p:nvPr/>
        </p:nvSpPr>
        <p:spPr>
          <a:xfrm>
            <a:off x="612168" y="3813775"/>
            <a:ext cx="1308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Target Hall RAW Room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5E731BEE-9F21-4D8A-B2F5-56B3CBD8F19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88661" y="1944616"/>
            <a:ext cx="2396603" cy="397911"/>
          </a:xfrm>
          <a:prstGeom prst="bentConnector3">
            <a:avLst>
              <a:gd name="adj1" fmla="val 718"/>
            </a:avLst>
          </a:prstGeom>
          <a:ln w="5080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518EE003-039A-4E68-8F75-56C0E7CC0A15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92639" y="2421541"/>
            <a:ext cx="1707459" cy="339723"/>
          </a:xfrm>
          <a:prstGeom prst="bentConnector3">
            <a:avLst>
              <a:gd name="adj1" fmla="val 1281"/>
            </a:avLst>
          </a:prstGeom>
          <a:ln w="5080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76800FE4-FCE4-42EC-8DAD-48570A5920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51501" y="2173385"/>
            <a:ext cx="2095258" cy="448239"/>
          </a:xfrm>
          <a:prstGeom prst="bentConnector3">
            <a:avLst>
              <a:gd name="adj1" fmla="val 1509"/>
            </a:avLst>
          </a:prstGeom>
          <a:ln w="5080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37F9FDB-CB91-4379-ACB9-3FF8B28575B6}"/>
              </a:ext>
            </a:extLst>
          </p:cNvPr>
          <p:cNvSpPr txBox="1"/>
          <p:nvPr/>
        </p:nvSpPr>
        <p:spPr>
          <a:xfrm>
            <a:off x="6610611" y="798096"/>
            <a:ext cx="1111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To Horn 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7AFBB0-4511-40D7-9BC5-77D95C07D92B}"/>
              </a:ext>
            </a:extLst>
          </p:cNvPr>
          <p:cNvSpPr txBox="1"/>
          <p:nvPr/>
        </p:nvSpPr>
        <p:spPr>
          <a:xfrm>
            <a:off x="5714738" y="1202811"/>
            <a:ext cx="1111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To Horn 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75C4BE-CFF4-4FB0-BEFC-D5B6DDB22803}"/>
              </a:ext>
            </a:extLst>
          </p:cNvPr>
          <p:cNvSpPr txBox="1"/>
          <p:nvPr/>
        </p:nvSpPr>
        <p:spPr>
          <a:xfrm>
            <a:off x="3514847" y="1585273"/>
            <a:ext cx="1111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To Horn C</a:t>
            </a:r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A00D7030-B2F6-4185-9899-C9D72594F79F}"/>
              </a:ext>
            </a:extLst>
          </p:cNvPr>
          <p:cNvCxnSpPr>
            <a:cxnSpLocks/>
          </p:cNvCxnSpPr>
          <p:nvPr/>
        </p:nvCxnSpPr>
        <p:spPr>
          <a:xfrm flipV="1">
            <a:off x="3080599" y="4535360"/>
            <a:ext cx="1101650" cy="577336"/>
          </a:xfrm>
          <a:prstGeom prst="bentConnector3">
            <a:avLst>
              <a:gd name="adj1" fmla="val 100148"/>
            </a:avLst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29070851-4936-4449-99A4-C40EAB246969}"/>
              </a:ext>
            </a:extLst>
          </p:cNvPr>
          <p:cNvCxnSpPr>
            <a:cxnSpLocks/>
          </p:cNvCxnSpPr>
          <p:nvPr/>
        </p:nvCxnSpPr>
        <p:spPr>
          <a:xfrm flipV="1">
            <a:off x="3080599" y="4542071"/>
            <a:ext cx="1875168" cy="829383"/>
          </a:xfrm>
          <a:prstGeom prst="bentConnector3">
            <a:avLst>
              <a:gd name="adj1" fmla="val 99780"/>
            </a:avLst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6918403B-9716-44B0-9F25-013A4A37109A}"/>
              </a:ext>
            </a:extLst>
          </p:cNvPr>
          <p:cNvCxnSpPr>
            <a:cxnSpLocks/>
          </p:cNvCxnSpPr>
          <p:nvPr/>
        </p:nvCxnSpPr>
        <p:spPr>
          <a:xfrm flipV="1">
            <a:off x="3080599" y="4542072"/>
            <a:ext cx="2557793" cy="1081799"/>
          </a:xfrm>
          <a:prstGeom prst="bentConnector3">
            <a:avLst>
              <a:gd name="adj1" fmla="val 100149"/>
            </a:avLst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326DB561-FD0B-48FA-94EF-653DBD44D5D2}"/>
              </a:ext>
            </a:extLst>
          </p:cNvPr>
          <p:cNvSpPr txBox="1"/>
          <p:nvPr/>
        </p:nvSpPr>
        <p:spPr>
          <a:xfrm>
            <a:off x="1834892" y="4958935"/>
            <a:ext cx="1801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Horn C RAW</a:t>
            </a:r>
          </a:p>
          <a:p>
            <a:r>
              <a:rPr lang="en-US" sz="1600" b="1" dirty="0"/>
              <a:t>Horn B RAW</a:t>
            </a:r>
          </a:p>
          <a:p>
            <a:r>
              <a:rPr lang="en-US" sz="1600" b="1" dirty="0"/>
              <a:t>Horn A RAW</a:t>
            </a:r>
          </a:p>
          <a:p>
            <a:endParaRPr lang="en-US" sz="1600" b="1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611B8B1-14D5-4354-9B31-F1D36D3AFCF2}"/>
              </a:ext>
            </a:extLst>
          </p:cNvPr>
          <p:cNvCxnSpPr>
            <a:cxnSpLocks/>
          </p:cNvCxnSpPr>
          <p:nvPr/>
        </p:nvCxnSpPr>
        <p:spPr>
          <a:xfrm>
            <a:off x="2154154" y="2331390"/>
            <a:ext cx="1916318" cy="398003"/>
          </a:xfrm>
          <a:prstGeom prst="straightConnector1">
            <a:avLst/>
          </a:prstGeom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464B0809-DC7E-451E-BFBA-54A68109CA02}"/>
              </a:ext>
            </a:extLst>
          </p:cNvPr>
          <p:cNvSpPr txBox="1"/>
          <p:nvPr/>
        </p:nvSpPr>
        <p:spPr>
          <a:xfrm>
            <a:off x="860608" y="2134657"/>
            <a:ext cx="1308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Target Chase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CACD8DA-103E-4676-ABFF-A773885BF528}"/>
              </a:ext>
            </a:extLst>
          </p:cNvPr>
          <p:cNvSpPr txBox="1">
            <a:spLocks/>
          </p:cNvSpPr>
          <p:nvPr/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2/20/2020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868B97EB-5AB4-4404-B08B-D7106BCA3B11}"/>
              </a:ext>
            </a:extLst>
          </p:cNvPr>
          <p:cNvSpPr txBox="1">
            <a:spLocks/>
          </p:cNvSpPr>
          <p:nvPr/>
        </p:nvSpPr>
        <p:spPr>
          <a:xfrm>
            <a:off x="2116138" y="6471285"/>
            <a:ext cx="5616575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Karl Williams | Horns A, B, &amp; C RAW Systems</a:t>
            </a:r>
          </a:p>
          <a:p>
            <a:pPr>
              <a:defRPr/>
            </a:pPr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66F4F045-5747-4305-933B-7ABC5C62C936}"/>
              </a:ext>
            </a:extLst>
          </p:cNvPr>
          <p:cNvSpPr txBox="1">
            <a:spLocks/>
          </p:cNvSpPr>
          <p:nvPr/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0C39C72E-2A13-EB4D-AD45-6D4E6ACAED8D}" type="slidenum">
              <a:rPr lang="en-US" sz="120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2</a:t>
            </a:fld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085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1001878"/>
            <a:ext cx="8293100" cy="531386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dirty="0">
              <a:solidFill>
                <a:srgbClr val="004C97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4C97"/>
                </a:solidFill>
              </a:rPr>
              <a:t>Files at Dune </a:t>
            </a:r>
            <a:r>
              <a:rPr lang="en-US" dirty="0" err="1">
                <a:solidFill>
                  <a:srgbClr val="004C97"/>
                </a:solidFill>
              </a:rPr>
              <a:t>DocDB</a:t>
            </a:r>
            <a:r>
              <a:rPr lang="en-US" dirty="0">
                <a:solidFill>
                  <a:srgbClr val="004C97"/>
                </a:solidFill>
              </a:rPr>
              <a:t> 17873</a:t>
            </a:r>
            <a:br>
              <a:rPr lang="en-US" dirty="0">
                <a:solidFill>
                  <a:srgbClr val="004C97"/>
                </a:solidFill>
              </a:rPr>
            </a:br>
            <a:r>
              <a:rPr lang="en-US" dirty="0">
                <a:solidFill>
                  <a:srgbClr val="004C97"/>
                </a:solidFill>
                <a:hlinkClick r:id="rId2"/>
              </a:rPr>
              <a:t>https://docs.dunescience.org/cgi-bin/private/AddFiles</a:t>
            </a:r>
            <a:endParaRPr lang="en-US" dirty="0">
              <a:solidFill>
                <a:srgbClr val="004C97"/>
              </a:solidFill>
            </a:endParaRPr>
          </a:p>
          <a:p>
            <a:pPr>
              <a:spcBef>
                <a:spcPts val="600"/>
              </a:spcBef>
            </a:pPr>
            <a:endParaRPr lang="en-US" dirty="0">
              <a:solidFill>
                <a:srgbClr val="004C97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Horn A main 2-18-20.pdf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Horn A manifolds A-B-C 2-18-20.pdf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Horn A manifold D 2-18-20.pdf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Horn A suction line 2-18-20.pdf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Horn A discharge line 2-18-20.pdf</a:t>
            </a:r>
          </a:p>
          <a:p>
            <a:endParaRPr lang="en-US" dirty="0">
              <a:solidFill>
                <a:srgbClr val="004C97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3417C9-70A4-4243-A818-A50E6CEFAD13}"/>
              </a:ext>
            </a:extLst>
          </p:cNvPr>
          <p:cNvSpPr txBox="1">
            <a:spLocks/>
          </p:cNvSpPr>
          <p:nvPr/>
        </p:nvSpPr>
        <p:spPr>
          <a:xfrm>
            <a:off x="457200" y="250166"/>
            <a:ext cx="8293100" cy="751712"/>
          </a:xfrm>
          <a:prstGeom prst="rect">
            <a:avLst/>
          </a:prstGeom>
        </p:spPr>
        <p:txBody>
          <a:bodyPr vert="horz" lIns="0" tIns="0" rIns="0" bIns="0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200" b="1" i="0" kern="1200" baseline="0">
                <a:solidFill>
                  <a:srgbClr val="004C97"/>
                </a:solidFill>
                <a:latin typeface="Helvetica"/>
                <a:ea typeface="Geneva" charset="0"/>
                <a:cs typeface="Geneva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Horns A, B, &amp; C – AFT Fathom Modeling (cont.)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1B6282-5AD3-4C1D-8D92-D96BFD4FC12D}"/>
              </a:ext>
            </a:extLst>
          </p:cNvPr>
          <p:cNvSpPr txBox="1">
            <a:spLocks/>
          </p:cNvSpPr>
          <p:nvPr/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2/20/2020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AFD2998-C7CE-4B0A-A502-AC7D422FF8A3}"/>
              </a:ext>
            </a:extLst>
          </p:cNvPr>
          <p:cNvSpPr txBox="1">
            <a:spLocks/>
          </p:cNvSpPr>
          <p:nvPr/>
        </p:nvSpPr>
        <p:spPr>
          <a:xfrm>
            <a:off x="2116138" y="6471285"/>
            <a:ext cx="5616575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Karl Williams | Horns A, B, &amp; C RAW Systems</a:t>
            </a:r>
          </a:p>
          <a:p>
            <a:pPr>
              <a:defRPr/>
            </a:pPr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6ACCEF6-DFF1-4B76-B220-A2DC10376DBD}"/>
              </a:ext>
            </a:extLst>
          </p:cNvPr>
          <p:cNvSpPr txBox="1">
            <a:spLocks/>
          </p:cNvSpPr>
          <p:nvPr/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0C39C72E-2A13-EB4D-AD45-6D4E6ACAED8D}" type="slidenum">
              <a:rPr lang="en-US" sz="120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20</a:t>
            </a:fld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534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D3417C9-70A4-4243-A818-A50E6CEFAD13}"/>
              </a:ext>
            </a:extLst>
          </p:cNvPr>
          <p:cNvSpPr txBox="1">
            <a:spLocks/>
          </p:cNvSpPr>
          <p:nvPr/>
        </p:nvSpPr>
        <p:spPr>
          <a:xfrm>
            <a:off x="457200" y="250166"/>
            <a:ext cx="8293100" cy="751712"/>
          </a:xfrm>
          <a:prstGeom prst="rect">
            <a:avLst/>
          </a:prstGeom>
        </p:spPr>
        <p:txBody>
          <a:bodyPr vert="horz" lIns="0" tIns="0" rIns="0" bIns="0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200" b="1" i="0" kern="1200" baseline="0">
                <a:solidFill>
                  <a:srgbClr val="004C97"/>
                </a:solidFill>
                <a:latin typeface="Helvetica"/>
                <a:ea typeface="Geneva" charset="0"/>
                <a:cs typeface="Geneva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Horns A, B, &amp; C – AFT Fathom Modeling (cont.)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1B6282-5AD3-4C1D-8D92-D96BFD4FC12D}"/>
              </a:ext>
            </a:extLst>
          </p:cNvPr>
          <p:cNvSpPr txBox="1">
            <a:spLocks/>
          </p:cNvSpPr>
          <p:nvPr/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2/20/2020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AFD2998-C7CE-4B0A-A502-AC7D422FF8A3}"/>
              </a:ext>
            </a:extLst>
          </p:cNvPr>
          <p:cNvSpPr txBox="1">
            <a:spLocks/>
          </p:cNvSpPr>
          <p:nvPr/>
        </p:nvSpPr>
        <p:spPr>
          <a:xfrm>
            <a:off x="2116138" y="6471285"/>
            <a:ext cx="5616575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Karl Williams | Horns A, B, &amp; C RAW Systems</a:t>
            </a:r>
          </a:p>
          <a:p>
            <a:pPr>
              <a:defRPr/>
            </a:pPr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6ACCEF6-DFF1-4B76-B220-A2DC10376DBD}"/>
              </a:ext>
            </a:extLst>
          </p:cNvPr>
          <p:cNvSpPr txBox="1">
            <a:spLocks/>
          </p:cNvSpPr>
          <p:nvPr/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0C39C72E-2A13-EB4D-AD45-6D4E6ACAED8D}" type="slidenum">
              <a:rPr lang="en-US" sz="120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21</a:t>
            </a:fld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DB2CB-A49A-4FAD-9DB6-A6C446D2EB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8" b="-1"/>
          <a:stretch/>
        </p:blipFill>
        <p:spPr>
          <a:xfrm>
            <a:off x="1130060" y="1095555"/>
            <a:ext cx="6500183" cy="504699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AA2EAF-D6A5-4F7C-BB34-0A3A69840ABE}"/>
              </a:ext>
            </a:extLst>
          </p:cNvPr>
          <p:cNvSpPr/>
          <p:nvPr/>
        </p:nvSpPr>
        <p:spPr>
          <a:xfrm>
            <a:off x="4658263" y="4459857"/>
            <a:ext cx="2631057" cy="1645668"/>
          </a:xfrm>
          <a:prstGeom prst="roundRect">
            <a:avLst/>
          </a:prstGeom>
          <a:noFill/>
          <a:ln w="38100">
            <a:solidFill>
              <a:srgbClr val="004C9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4EE3F30-7FBF-4390-9B91-80208696CBD3}"/>
              </a:ext>
            </a:extLst>
          </p:cNvPr>
          <p:cNvSpPr/>
          <p:nvPr/>
        </p:nvSpPr>
        <p:spPr>
          <a:xfrm>
            <a:off x="3795713" y="4025391"/>
            <a:ext cx="3493607" cy="434465"/>
          </a:xfrm>
          <a:prstGeom prst="roundRect">
            <a:avLst/>
          </a:prstGeom>
          <a:noFill/>
          <a:ln w="38100">
            <a:solidFill>
              <a:srgbClr val="004C9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C0DB0BE-804F-404F-BAF7-BA8CBC5C37FC}"/>
              </a:ext>
            </a:extLst>
          </p:cNvPr>
          <p:cNvSpPr/>
          <p:nvPr/>
        </p:nvSpPr>
        <p:spPr>
          <a:xfrm>
            <a:off x="3795713" y="3618422"/>
            <a:ext cx="3493607" cy="406969"/>
          </a:xfrm>
          <a:prstGeom prst="roundRect">
            <a:avLst/>
          </a:prstGeom>
          <a:noFill/>
          <a:ln w="38100">
            <a:solidFill>
              <a:srgbClr val="004C9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890E961-5FF4-4C45-B334-1A2CE46009A9}"/>
              </a:ext>
            </a:extLst>
          </p:cNvPr>
          <p:cNvSpPr/>
          <p:nvPr/>
        </p:nvSpPr>
        <p:spPr>
          <a:xfrm>
            <a:off x="1933575" y="3957638"/>
            <a:ext cx="1576387" cy="806191"/>
          </a:xfrm>
          <a:prstGeom prst="roundRect">
            <a:avLst/>
          </a:prstGeom>
          <a:noFill/>
          <a:ln w="38100">
            <a:solidFill>
              <a:srgbClr val="004C9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C5175A-43DD-4D7B-81E3-58E3C142194F}"/>
              </a:ext>
            </a:extLst>
          </p:cNvPr>
          <p:cNvSpPr txBox="1"/>
          <p:nvPr/>
        </p:nvSpPr>
        <p:spPr>
          <a:xfrm>
            <a:off x="1763533" y="4744490"/>
            <a:ext cx="2032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4C97"/>
                </a:solidFill>
              </a:rPr>
              <a:t>Simplified Ejector Model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D5E31D-EF3E-4CB6-A703-12227729F828}"/>
              </a:ext>
            </a:extLst>
          </p:cNvPr>
          <p:cNvSpPr txBox="1"/>
          <p:nvPr/>
        </p:nvSpPr>
        <p:spPr>
          <a:xfrm>
            <a:off x="7537484" y="4898378"/>
            <a:ext cx="1157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4C97"/>
                </a:solidFill>
              </a:rPr>
              <a:t>Manifolds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6DCE1F-049A-461E-BD31-B7ABC5123226}"/>
              </a:ext>
            </a:extLst>
          </p:cNvPr>
          <p:cNvSpPr txBox="1"/>
          <p:nvPr/>
        </p:nvSpPr>
        <p:spPr>
          <a:xfrm>
            <a:off x="7537486" y="4032569"/>
            <a:ext cx="1157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4C97"/>
                </a:solidFill>
              </a:rPr>
              <a:t>Hangers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DAF3CE-D369-4390-B4C3-BCE58217097C}"/>
              </a:ext>
            </a:extLst>
          </p:cNvPr>
          <p:cNvSpPr txBox="1"/>
          <p:nvPr/>
        </p:nvSpPr>
        <p:spPr>
          <a:xfrm>
            <a:off x="7537485" y="3611312"/>
            <a:ext cx="1157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4C97"/>
                </a:solidFill>
              </a:rPr>
              <a:t>Modules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B83AAA-DB15-40FF-B85C-7E757E2ECB36}"/>
              </a:ext>
            </a:extLst>
          </p:cNvPr>
          <p:cNvSpPr txBox="1"/>
          <p:nvPr/>
        </p:nvSpPr>
        <p:spPr>
          <a:xfrm>
            <a:off x="2451649" y="924521"/>
            <a:ext cx="1375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4C97"/>
                </a:solidFill>
              </a:rPr>
              <a:t>Expansion Tank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C85383-C3BA-4F08-9E46-8D41A916185D}"/>
              </a:ext>
            </a:extLst>
          </p:cNvPr>
          <p:cNvSpPr txBox="1"/>
          <p:nvPr/>
        </p:nvSpPr>
        <p:spPr>
          <a:xfrm>
            <a:off x="6263068" y="941666"/>
            <a:ext cx="1157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4C97"/>
                </a:solidFill>
              </a:rPr>
              <a:t>Recirc Pumps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683596F-6707-4E99-9262-6FBCC3B86AE6}"/>
              </a:ext>
            </a:extLst>
          </p:cNvPr>
          <p:cNvCxnSpPr>
            <a:cxnSpLocks/>
          </p:cNvCxnSpPr>
          <p:nvPr/>
        </p:nvCxnSpPr>
        <p:spPr>
          <a:xfrm flipH="1">
            <a:off x="3139573" y="1104010"/>
            <a:ext cx="3143483" cy="1361269"/>
          </a:xfrm>
          <a:prstGeom prst="straightConnector1">
            <a:avLst/>
          </a:prstGeom>
          <a:ln w="38100">
            <a:solidFill>
              <a:srgbClr val="004C9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8B04720-9A87-4EB8-93D9-C56CE577C6B7}"/>
              </a:ext>
            </a:extLst>
          </p:cNvPr>
          <p:cNvCxnSpPr>
            <a:cxnSpLocks/>
          </p:cNvCxnSpPr>
          <p:nvPr/>
        </p:nvCxnSpPr>
        <p:spPr>
          <a:xfrm flipH="1">
            <a:off x="3419475" y="1095554"/>
            <a:ext cx="2869423" cy="1882935"/>
          </a:xfrm>
          <a:prstGeom prst="straightConnector1">
            <a:avLst/>
          </a:prstGeom>
          <a:ln w="38100">
            <a:solidFill>
              <a:srgbClr val="004C9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F6E6CA2-3C57-453B-8503-96939C5935E8}"/>
              </a:ext>
            </a:extLst>
          </p:cNvPr>
          <p:cNvCxnSpPr>
            <a:cxnSpLocks/>
          </p:cNvCxnSpPr>
          <p:nvPr/>
        </p:nvCxnSpPr>
        <p:spPr>
          <a:xfrm flipH="1">
            <a:off x="1809832" y="1063582"/>
            <a:ext cx="654858" cy="370869"/>
          </a:xfrm>
          <a:prstGeom prst="straightConnector1">
            <a:avLst/>
          </a:prstGeom>
          <a:ln w="38100">
            <a:solidFill>
              <a:srgbClr val="004C9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31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D3417C9-70A4-4243-A818-A50E6CEFAD13}"/>
              </a:ext>
            </a:extLst>
          </p:cNvPr>
          <p:cNvSpPr txBox="1">
            <a:spLocks/>
          </p:cNvSpPr>
          <p:nvPr/>
        </p:nvSpPr>
        <p:spPr>
          <a:xfrm>
            <a:off x="457200" y="250166"/>
            <a:ext cx="8293100" cy="751712"/>
          </a:xfrm>
          <a:prstGeom prst="rect">
            <a:avLst/>
          </a:prstGeom>
        </p:spPr>
        <p:txBody>
          <a:bodyPr vert="horz" lIns="0" tIns="0" rIns="0" bIns="0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200" b="1" i="0" kern="1200" baseline="0">
                <a:solidFill>
                  <a:srgbClr val="004C97"/>
                </a:solidFill>
                <a:latin typeface="Helvetica"/>
                <a:ea typeface="Geneva" charset="0"/>
                <a:cs typeface="Geneva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Horns A, B, &amp; C – AFT Fathom Modeling (cont.)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1B6282-5AD3-4C1D-8D92-D96BFD4FC12D}"/>
              </a:ext>
            </a:extLst>
          </p:cNvPr>
          <p:cNvSpPr txBox="1">
            <a:spLocks/>
          </p:cNvSpPr>
          <p:nvPr/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2/20/2020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AFD2998-C7CE-4B0A-A502-AC7D422FF8A3}"/>
              </a:ext>
            </a:extLst>
          </p:cNvPr>
          <p:cNvSpPr txBox="1">
            <a:spLocks/>
          </p:cNvSpPr>
          <p:nvPr/>
        </p:nvSpPr>
        <p:spPr>
          <a:xfrm>
            <a:off x="2116138" y="6471285"/>
            <a:ext cx="5616575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Karl Williams | Horns A, B, &amp; C RAW Systems</a:t>
            </a:r>
          </a:p>
          <a:p>
            <a:pPr>
              <a:defRPr/>
            </a:pPr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6ACCEF6-DFF1-4B76-B220-A2DC10376DBD}"/>
              </a:ext>
            </a:extLst>
          </p:cNvPr>
          <p:cNvSpPr txBox="1">
            <a:spLocks/>
          </p:cNvSpPr>
          <p:nvPr/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0C39C72E-2A13-EB4D-AD45-6D4E6ACAED8D}" type="slidenum">
              <a:rPr lang="en-US" sz="120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22</a:t>
            </a:fld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0EFA5F-CA9A-4CBD-81E0-6F755A131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30" y="2198279"/>
            <a:ext cx="8024377" cy="28269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17C40F-E379-4C56-A620-C7F9D038164E}"/>
              </a:ext>
            </a:extLst>
          </p:cNvPr>
          <p:cNvSpPr txBox="1"/>
          <p:nvPr/>
        </p:nvSpPr>
        <p:spPr>
          <a:xfrm>
            <a:off x="979488" y="1681876"/>
            <a:ext cx="1863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4C97"/>
                </a:solidFill>
              </a:rPr>
              <a:t>Manifolds A, B, C</a:t>
            </a:r>
          </a:p>
        </p:txBody>
      </p:sp>
    </p:spTree>
    <p:extLst>
      <p:ext uri="{BB962C8B-B14F-4D97-AF65-F5344CB8AC3E}">
        <p14:creationId xmlns:p14="http://schemas.microsoft.com/office/powerpoint/2010/main" val="738375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D3417C9-70A4-4243-A818-A50E6CEFAD13}"/>
              </a:ext>
            </a:extLst>
          </p:cNvPr>
          <p:cNvSpPr txBox="1">
            <a:spLocks/>
          </p:cNvSpPr>
          <p:nvPr/>
        </p:nvSpPr>
        <p:spPr>
          <a:xfrm>
            <a:off x="457200" y="250166"/>
            <a:ext cx="8293100" cy="751712"/>
          </a:xfrm>
          <a:prstGeom prst="rect">
            <a:avLst/>
          </a:prstGeom>
        </p:spPr>
        <p:txBody>
          <a:bodyPr vert="horz" lIns="0" tIns="0" rIns="0" bIns="0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200" b="1" i="0" kern="1200" baseline="0">
                <a:solidFill>
                  <a:srgbClr val="004C97"/>
                </a:solidFill>
                <a:latin typeface="Helvetica"/>
                <a:ea typeface="Geneva" charset="0"/>
                <a:cs typeface="Geneva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Horns A, B, &amp; C – AFT Fathom Modeling (cont.)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1B6282-5AD3-4C1D-8D92-D96BFD4FC12D}"/>
              </a:ext>
            </a:extLst>
          </p:cNvPr>
          <p:cNvSpPr txBox="1">
            <a:spLocks/>
          </p:cNvSpPr>
          <p:nvPr/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2/20/2020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AFD2998-C7CE-4B0A-A502-AC7D422FF8A3}"/>
              </a:ext>
            </a:extLst>
          </p:cNvPr>
          <p:cNvSpPr txBox="1">
            <a:spLocks/>
          </p:cNvSpPr>
          <p:nvPr/>
        </p:nvSpPr>
        <p:spPr>
          <a:xfrm>
            <a:off x="2116138" y="6471285"/>
            <a:ext cx="5616575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Karl Williams | Horns A, B, &amp; C RAW Systems</a:t>
            </a:r>
          </a:p>
          <a:p>
            <a:pPr>
              <a:defRPr/>
            </a:pPr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6ACCEF6-DFF1-4B76-B220-A2DC10376DBD}"/>
              </a:ext>
            </a:extLst>
          </p:cNvPr>
          <p:cNvSpPr txBox="1">
            <a:spLocks/>
          </p:cNvSpPr>
          <p:nvPr/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0C39C72E-2A13-EB4D-AD45-6D4E6ACAED8D}" type="slidenum">
              <a:rPr lang="en-US" sz="120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23</a:t>
            </a:fld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C40D1-B08F-4049-B822-20569781A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22" y="1285875"/>
            <a:ext cx="7522127" cy="49447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7E3F71-C41A-42D5-893E-6400710F247C}"/>
              </a:ext>
            </a:extLst>
          </p:cNvPr>
          <p:cNvSpPr txBox="1"/>
          <p:nvPr/>
        </p:nvSpPr>
        <p:spPr>
          <a:xfrm>
            <a:off x="773866" y="1309867"/>
            <a:ext cx="1863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4C97"/>
                </a:solidFill>
              </a:rPr>
              <a:t>Manifold D</a:t>
            </a:r>
          </a:p>
        </p:txBody>
      </p:sp>
    </p:spTree>
    <p:extLst>
      <p:ext uri="{BB962C8B-B14F-4D97-AF65-F5344CB8AC3E}">
        <p14:creationId xmlns:p14="http://schemas.microsoft.com/office/powerpoint/2010/main" val="3904698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D3417C9-70A4-4243-A818-A50E6CEFAD13}"/>
              </a:ext>
            </a:extLst>
          </p:cNvPr>
          <p:cNvSpPr txBox="1">
            <a:spLocks/>
          </p:cNvSpPr>
          <p:nvPr/>
        </p:nvSpPr>
        <p:spPr>
          <a:xfrm>
            <a:off x="457200" y="250166"/>
            <a:ext cx="8293100" cy="751712"/>
          </a:xfrm>
          <a:prstGeom prst="rect">
            <a:avLst/>
          </a:prstGeom>
        </p:spPr>
        <p:txBody>
          <a:bodyPr vert="horz" lIns="0" tIns="0" rIns="0" bIns="0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200" b="1" i="0" kern="1200" baseline="0">
                <a:solidFill>
                  <a:srgbClr val="004C97"/>
                </a:solidFill>
                <a:latin typeface="Helvetica"/>
                <a:ea typeface="Geneva" charset="0"/>
                <a:cs typeface="Geneva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Horns A, B, &amp; C – AFT Fathom Modeling (cont.)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1B6282-5AD3-4C1D-8D92-D96BFD4FC12D}"/>
              </a:ext>
            </a:extLst>
          </p:cNvPr>
          <p:cNvSpPr txBox="1">
            <a:spLocks/>
          </p:cNvSpPr>
          <p:nvPr/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2/20/2020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AFD2998-C7CE-4B0A-A502-AC7D422FF8A3}"/>
              </a:ext>
            </a:extLst>
          </p:cNvPr>
          <p:cNvSpPr txBox="1">
            <a:spLocks/>
          </p:cNvSpPr>
          <p:nvPr/>
        </p:nvSpPr>
        <p:spPr>
          <a:xfrm>
            <a:off x="2116138" y="6471285"/>
            <a:ext cx="5616575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Karl Williams | Horns A, B, &amp; C RAW Systems</a:t>
            </a:r>
          </a:p>
          <a:p>
            <a:pPr>
              <a:defRPr/>
            </a:pPr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6ACCEF6-DFF1-4B76-B220-A2DC10376DBD}"/>
              </a:ext>
            </a:extLst>
          </p:cNvPr>
          <p:cNvSpPr txBox="1">
            <a:spLocks/>
          </p:cNvSpPr>
          <p:nvPr/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0C39C72E-2A13-EB4D-AD45-6D4E6ACAED8D}" type="slidenum">
              <a:rPr lang="en-US" sz="120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24</a:t>
            </a:fld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7E3F71-C41A-42D5-893E-6400710F247C}"/>
              </a:ext>
            </a:extLst>
          </p:cNvPr>
          <p:cNvSpPr txBox="1"/>
          <p:nvPr/>
        </p:nvSpPr>
        <p:spPr>
          <a:xfrm>
            <a:off x="773866" y="1309867"/>
            <a:ext cx="1448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4C97"/>
                </a:solidFill>
              </a:rPr>
              <a:t>Suction 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F1A3FF-20EA-4CC9-BE42-04EB52CEA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18" y="2159241"/>
            <a:ext cx="2371725" cy="3171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73E583-B8D6-4DBB-B273-D649FB446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526" y="1993544"/>
            <a:ext cx="5381625" cy="39147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D7A0BA-1D90-4B10-B3BF-79189C519269}"/>
              </a:ext>
            </a:extLst>
          </p:cNvPr>
          <p:cNvSpPr txBox="1"/>
          <p:nvPr/>
        </p:nvSpPr>
        <p:spPr>
          <a:xfrm>
            <a:off x="5387171" y="1309867"/>
            <a:ext cx="1448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4C97"/>
                </a:solidFill>
              </a:rPr>
              <a:t>Discharge Line</a:t>
            </a:r>
          </a:p>
        </p:txBody>
      </p:sp>
    </p:spTree>
    <p:extLst>
      <p:ext uri="{BB962C8B-B14F-4D97-AF65-F5344CB8AC3E}">
        <p14:creationId xmlns:p14="http://schemas.microsoft.com/office/powerpoint/2010/main" val="1465228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1001878"/>
            <a:ext cx="8293100" cy="531386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Designed for all pipes to fit into envelope 18”h x 18”w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4 manifold lines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2 module lines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1 hangers line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1 ejector supply line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1 ejector return line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2 argon circulation gas lines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1 spare line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Fully welded SS, from RAW system in RAW Room, through penetration to Target Hall, along aisle and thru penetration at battlement into Target Chase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Removable sections inside Chase flanged at battlement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4C97"/>
                </a:solidFill>
              </a:rPr>
              <a:t>All isolation valves, flow controls, at system in RAW Room</a:t>
            </a:r>
          </a:p>
          <a:p>
            <a:endParaRPr lang="en-US" dirty="0">
              <a:solidFill>
                <a:srgbClr val="004C97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3417C9-70A4-4243-A818-A50E6CEFAD13}"/>
              </a:ext>
            </a:extLst>
          </p:cNvPr>
          <p:cNvSpPr txBox="1">
            <a:spLocks/>
          </p:cNvSpPr>
          <p:nvPr/>
        </p:nvSpPr>
        <p:spPr>
          <a:xfrm>
            <a:off x="457200" y="250166"/>
            <a:ext cx="8293100" cy="751712"/>
          </a:xfrm>
          <a:prstGeom prst="rect">
            <a:avLst/>
          </a:prstGeom>
        </p:spPr>
        <p:txBody>
          <a:bodyPr vert="horz" lIns="0" tIns="0" rIns="0" bIns="0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200" b="1" i="0" kern="1200" baseline="0">
                <a:solidFill>
                  <a:srgbClr val="004C97"/>
                </a:solidFill>
                <a:latin typeface="Helvetica"/>
                <a:ea typeface="Geneva" charset="0"/>
                <a:cs typeface="Geneva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Horns A, B, &amp; C - Piping Runs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1B6282-5AD3-4C1D-8D92-D96BFD4FC12D}"/>
              </a:ext>
            </a:extLst>
          </p:cNvPr>
          <p:cNvSpPr txBox="1">
            <a:spLocks/>
          </p:cNvSpPr>
          <p:nvPr/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2/20/2020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AFD2998-C7CE-4B0A-A502-AC7D422FF8A3}"/>
              </a:ext>
            </a:extLst>
          </p:cNvPr>
          <p:cNvSpPr txBox="1">
            <a:spLocks/>
          </p:cNvSpPr>
          <p:nvPr/>
        </p:nvSpPr>
        <p:spPr>
          <a:xfrm>
            <a:off x="2116138" y="6471285"/>
            <a:ext cx="5616575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Karl Williams | Horns A, B, &amp; C RAW Systems</a:t>
            </a:r>
          </a:p>
          <a:p>
            <a:pPr>
              <a:defRPr/>
            </a:pPr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6ACCEF6-DFF1-4B76-B220-A2DC10376DBD}"/>
              </a:ext>
            </a:extLst>
          </p:cNvPr>
          <p:cNvSpPr txBox="1">
            <a:spLocks/>
          </p:cNvSpPr>
          <p:nvPr/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0C39C72E-2A13-EB4D-AD45-6D4E6ACAED8D}" type="slidenum">
              <a:rPr lang="en-US" sz="120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25</a:t>
            </a:fld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98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2/19/2020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Karl Williams | Target Hall General Notes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5129BE-ED41-4169-9D54-407B76E3D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88" y="832919"/>
            <a:ext cx="6548814" cy="548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64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Hermetic Seal At Battlement Penetration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2/19/2020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Karl Williams | Target Hall General Notes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190E79-C3D1-4365-A14D-9CEB6A88B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99" y="998007"/>
            <a:ext cx="6902601" cy="532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87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Karl Williams | Target Hall RAW - General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F1ACDB-8ED9-49DD-B0F6-54440DF787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87"/>
          <a:stretch/>
        </p:blipFill>
        <p:spPr>
          <a:xfrm>
            <a:off x="2116138" y="602981"/>
            <a:ext cx="6038850" cy="55692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310B15-8D86-446D-9EAE-44A2AD161AC2}"/>
              </a:ext>
            </a:extLst>
          </p:cNvPr>
          <p:cNvSpPr/>
          <p:nvPr/>
        </p:nvSpPr>
        <p:spPr>
          <a:xfrm>
            <a:off x="3314699" y="2828924"/>
            <a:ext cx="1895475" cy="10668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D907B8-4BDC-455C-91E7-E32B027C2468}"/>
              </a:ext>
            </a:extLst>
          </p:cNvPr>
          <p:cNvSpPr txBox="1"/>
          <p:nvPr/>
        </p:nvSpPr>
        <p:spPr>
          <a:xfrm>
            <a:off x="596997" y="3980174"/>
            <a:ext cx="1308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Target Hall RAW Room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168326-597F-43DC-9E0C-3D09B8D749E3}"/>
              </a:ext>
            </a:extLst>
          </p:cNvPr>
          <p:cNvCxnSpPr>
            <a:cxnSpLocks/>
          </p:cNvCxnSpPr>
          <p:nvPr/>
        </p:nvCxnSpPr>
        <p:spPr>
          <a:xfrm flipV="1">
            <a:off x="1695450" y="3449449"/>
            <a:ext cx="1619249" cy="747327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200D0D6-3378-4EB6-BBCD-6692EDE51B78}"/>
              </a:ext>
            </a:extLst>
          </p:cNvPr>
          <p:cNvSpPr txBox="1"/>
          <p:nvPr/>
        </p:nvSpPr>
        <p:spPr>
          <a:xfrm>
            <a:off x="393700" y="516523"/>
            <a:ext cx="2246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TARGET HALL COMPLEX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1CFC59-6A26-4933-B9D3-E71C6819E1B3}"/>
              </a:ext>
            </a:extLst>
          </p:cNvPr>
          <p:cNvSpPr/>
          <p:nvPr/>
        </p:nvSpPr>
        <p:spPr>
          <a:xfrm>
            <a:off x="3600006" y="1857376"/>
            <a:ext cx="2686494" cy="8318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1C6D5D-E859-4DF7-8475-32C598AF9387}"/>
              </a:ext>
            </a:extLst>
          </p:cNvPr>
          <p:cNvSpPr txBox="1"/>
          <p:nvPr/>
        </p:nvSpPr>
        <p:spPr>
          <a:xfrm>
            <a:off x="596996" y="1482524"/>
            <a:ext cx="1308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Target Chase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46AAF33-A5FE-4A98-A0EB-42993498DA6B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>
            <a:off x="1905793" y="1651801"/>
            <a:ext cx="1694213" cy="621494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5B36F19-CB92-48D4-8948-67328FC1248D}"/>
              </a:ext>
            </a:extLst>
          </p:cNvPr>
          <p:cNvSpPr/>
          <p:nvPr/>
        </p:nvSpPr>
        <p:spPr>
          <a:xfrm>
            <a:off x="3518452" y="2542808"/>
            <a:ext cx="2474844" cy="357923"/>
          </a:xfrm>
          <a:prstGeom prst="ellipse">
            <a:avLst/>
          </a:prstGeom>
          <a:noFill/>
          <a:ln w="50800">
            <a:solidFill>
              <a:srgbClr val="004C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C58528-DBE8-4B69-AE25-2BC7F0604697}"/>
              </a:ext>
            </a:extLst>
          </p:cNvPr>
          <p:cNvSpPr txBox="1"/>
          <p:nvPr/>
        </p:nvSpPr>
        <p:spPr>
          <a:xfrm>
            <a:off x="563038" y="2905626"/>
            <a:ext cx="1308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Piping Path Envelope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342FF4-907E-44EC-80CE-B037CE895728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1731518" y="2721770"/>
            <a:ext cx="1786934" cy="384538"/>
          </a:xfrm>
          <a:prstGeom prst="straightConnector1">
            <a:avLst/>
          </a:prstGeom>
          <a:ln w="38100" cap="flat" cmpd="sng" algn="ctr">
            <a:solidFill>
              <a:srgbClr val="004C97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304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Horns A, B, &amp; C 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8619EBF-9527-419A-8232-5E0892813000}"/>
              </a:ext>
            </a:extLst>
          </p:cNvPr>
          <p:cNvSpPr txBox="1">
            <a:spLocks/>
          </p:cNvSpPr>
          <p:nvPr/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2/20/2020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CF0DCF-9E7A-46BB-B1ED-CE0CA81460E8}"/>
              </a:ext>
            </a:extLst>
          </p:cNvPr>
          <p:cNvSpPr txBox="1">
            <a:spLocks/>
          </p:cNvSpPr>
          <p:nvPr/>
        </p:nvSpPr>
        <p:spPr>
          <a:xfrm>
            <a:off x="2116138" y="6471285"/>
            <a:ext cx="5616575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Karl Williams | Horns A, B, &amp; C RAW Systems</a:t>
            </a:r>
          </a:p>
          <a:p>
            <a:pPr>
              <a:defRPr/>
            </a:pPr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E10560-A558-4CD2-B917-2400248BB144}"/>
              </a:ext>
            </a:extLst>
          </p:cNvPr>
          <p:cNvSpPr txBox="1">
            <a:spLocks/>
          </p:cNvSpPr>
          <p:nvPr/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0C39C72E-2A13-EB4D-AD45-6D4E6ACAED8D}" type="slidenum">
              <a:rPr lang="en-US" sz="120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29</a:t>
            </a:fld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ADC97-8CB1-4124-A710-08C550B8072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001878"/>
            <a:ext cx="8293100" cy="531386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</a:pPr>
            <a:endParaRPr lang="en-US" dirty="0">
              <a:solidFill>
                <a:srgbClr val="004C97"/>
              </a:solidFill>
            </a:endParaRPr>
          </a:p>
          <a:p>
            <a:pPr>
              <a:spcBef>
                <a:spcPts val="600"/>
              </a:spcBef>
            </a:pPr>
            <a:endParaRPr lang="en-US" dirty="0">
              <a:solidFill>
                <a:srgbClr val="004C97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solidFill>
                  <a:srgbClr val="004C97"/>
                </a:solidFill>
              </a:rPr>
              <a:t>Questions?</a:t>
            </a:r>
          </a:p>
          <a:p>
            <a:endParaRPr lang="en-US" dirty="0">
              <a:solidFill>
                <a:srgbClr val="004C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Horns A, B, &amp; C - 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rgbClr val="004C97"/>
                </a:solidFill>
              </a:rPr>
              <a:t>Horns require many flow paths for cooling</a:t>
            </a:r>
          </a:p>
          <a:p>
            <a:pPr marL="0" lvl="0" indent="0">
              <a:buNone/>
            </a:pPr>
            <a:endParaRPr lang="en-US" sz="1600" dirty="0">
              <a:solidFill>
                <a:srgbClr val="004C97"/>
              </a:solidFill>
            </a:endParaRPr>
          </a:p>
          <a:p>
            <a:pPr lvl="0"/>
            <a:r>
              <a:rPr lang="en-US" dirty="0">
                <a:solidFill>
                  <a:srgbClr val="004C97"/>
                </a:solidFill>
              </a:rPr>
              <a:t>4 manifolds each to feed spray nozzles</a:t>
            </a:r>
          </a:p>
          <a:p>
            <a:pPr lvl="0"/>
            <a:r>
              <a:rPr lang="en-US" dirty="0">
                <a:solidFill>
                  <a:srgbClr val="004C97"/>
                </a:solidFill>
              </a:rPr>
              <a:t>1 line each for hangers</a:t>
            </a:r>
          </a:p>
          <a:p>
            <a:pPr lvl="0"/>
            <a:r>
              <a:rPr lang="en-US" dirty="0">
                <a:solidFill>
                  <a:srgbClr val="004C97"/>
                </a:solidFill>
              </a:rPr>
              <a:t>Those 5 lines drain to sump tanks below horns, and are pumped back to expansion tanks via ejector pumps</a:t>
            </a:r>
          </a:p>
          <a:p>
            <a:pPr lvl="0"/>
            <a:endParaRPr lang="en-US" dirty="0">
              <a:solidFill>
                <a:srgbClr val="004C97"/>
              </a:solidFill>
            </a:endParaRPr>
          </a:p>
          <a:p>
            <a:pPr lvl="0"/>
            <a:r>
              <a:rPr lang="en-US" dirty="0">
                <a:solidFill>
                  <a:srgbClr val="004C97"/>
                </a:solidFill>
              </a:rPr>
              <a:t>1 line each for cooling modules, returns to expansion tank</a:t>
            </a:r>
          </a:p>
          <a:p>
            <a:pPr lvl="0"/>
            <a:endParaRPr lang="en-US" dirty="0">
              <a:solidFill>
                <a:srgbClr val="004C97"/>
              </a:solidFill>
            </a:endParaRPr>
          </a:p>
          <a:p>
            <a:pPr lvl="0"/>
            <a:r>
              <a:rPr lang="en-US" dirty="0">
                <a:solidFill>
                  <a:srgbClr val="004C97"/>
                </a:solidFill>
              </a:rPr>
              <a:t>1 line each for motive flow supply to ejector pumps</a:t>
            </a:r>
          </a:p>
          <a:p>
            <a:pPr lvl="0"/>
            <a:endParaRPr lang="en-US" dirty="0">
              <a:solidFill>
                <a:srgbClr val="004C97"/>
              </a:solidFill>
            </a:endParaRPr>
          </a:p>
          <a:p>
            <a:pPr lvl="0"/>
            <a:r>
              <a:rPr lang="en-US" dirty="0">
                <a:solidFill>
                  <a:srgbClr val="004C97"/>
                </a:solidFill>
              </a:rPr>
              <a:t>Plus one line for filtration</a:t>
            </a:r>
          </a:p>
          <a:p>
            <a:pPr lvl="1">
              <a:spcBef>
                <a:spcPts val="0"/>
              </a:spcBef>
            </a:pPr>
            <a:endParaRPr lang="en-US" dirty="0">
              <a:solidFill>
                <a:srgbClr val="004C97"/>
              </a:solidFill>
            </a:endParaRP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5AD5C3-A820-4E68-BFAA-EB2BBF9ACA34}"/>
              </a:ext>
            </a:extLst>
          </p:cNvPr>
          <p:cNvSpPr txBox="1">
            <a:spLocks/>
          </p:cNvSpPr>
          <p:nvPr/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2/20/2020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0BCC19-2D2A-4C5B-8B45-53154E7606AA}"/>
              </a:ext>
            </a:extLst>
          </p:cNvPr>
          <p:cNvSpPr txBox="1">
            <a:spLocks/>
          </p:cNvSpPr>
          <p:nvPr/>
        </p:nvSpPr>
        <p:spPr>
          <a:xfrm>
            <a:off x="2116138" y="6471285"/>
            <a:ext cx="5616575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Karl Williams | Horns A, B, &amp; C RAW Systems</a:t>
            </a:r>
          </a:p>
          <a:p>
            <a:pPr>
              <a:defRPr/>
            </a:pPr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FF20C0-B7EE-4059-9D6C-1FFA3D96E21B}"/>
              </a:ext>
            </a:extLst>
          </p:cNvPr>
          <p:cNvSpPr txBox="1">
            <a:spLocks/>
          </p:cNvSpPr>
          <p:nvPr/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0C39C72E-2A13-EB4D-AD45-6D4E6ACAED8D}" type="slidenum">
              <a:rPr lang="en-US" sz="120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3</a:t>
            </a:fld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Position Of Horns In Chase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50A982-7239-48DD-9E24-FEF3636C0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44" y="1395468"/>
            <a:ext cx="8164512" cy="436663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A915B3F-09FE-41B0-B24B-3F766B56C1CF}"/>
              </a:ext>
            </a:extLst>
          </p:cNvPr>
          <p:cNvSpPr txBox="1">
            <a:spLocks/>
          </p:cNvSpPr>
          <p:nvPr/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2/20/2020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36DE53-9473-4806-94FC-45FC5EBE34AF}"/>
              </a:ext>
            </a:extLst>
          </p:cNvPr>
          <p:cNvSpPr txBox="1">
            <a:spLocks/>
          </p:cNvSpPr>
          <p:nvPr/>
        </p:nvSpPr>
        <p:spPr>
          <a:xfrm>
            <a:off x="2116138" y="6471285"/>
            <a:ext cx="5616575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Karl Williams | Horns A, B, &amp; C RAW Systems</a:t>
            </a:r>
          </a:p>
          <a:p>
            <a:pPr>
              <a:defRPr/>
            </a:pPr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CC9A59-0749-4776-BC8A-7102123900F8}"/>
              </a:ext>
            </a:extLst>
          </p:cNvPr>
          <p:cNvSpPr txBox="1">
            <a:spLocks/>
          </p:cNvSpPr>
          <p:nvPr/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0C39C72E-2A13-EB4D-AD45-6D4E6ACAED8D}" type="slidenum">
              <a:rPr lang="en-US" sz="120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4</a:t>
            </a:fld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4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E771D0-616C-4FF5-B14D-82BC98CB21BE}"/>
              </a:ext>
            </a:extLst>
          </p:cNvPr>
          <p:cNvSpPr txBox="1"/>
          <p:nvPr/>
        </p:nvSpPr>
        <p:spPr>
          <a:xfrm>
            <a:off x="228601" y="953945"/>
            <a:ext cx="8743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Main water manifold flex lines.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Hanger cooling line routing.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Module &amp; SLB spacing confirmation.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A24E8-DCF1-4B2A-BA74-D4D610DD1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2068591"/>
            <a:ext cx="4343399" cy="39904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240DD5-C5C6-4AEF-A18E-B0CEC8B98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515" y="1969608"/>
            <a:ext cx="3315818" cy="40014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1CB57A-5622-4414-9DAC-2CCA21C7F6E3}"/>
              </a:ext>
            </a:extLst>
          </p:cNvPr>
          <p:cNvSpPr txBox="1"/>
          <p:nvPr/>
        </p:nvSpPr>
        <p:spPr>
          <a:xfrm>
            <a:off x="585764" y="6059089"/>
            <a:ext cx="3736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used courtesy Cory Crowley, Mike Campbell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96CF200-515D-460F-BABA-D7292844D7AB}"/>
              </a:ext>
            </a:extLst>
          </p:cNvPr>
          <p:cNvSpPr txBox="1">
            <a:spLocks/>
          </p:cNvSpPr>
          <p:nvPr/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2/20/2020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10B5357-32CC-4031-8F1E-401705BAC68F}"/>
              </a:ext>
            </a:extLst>
          </p:cNvPr>
          <p:cNvSpPr txBox="1">
            <a:spLocks/>
          </p:cNvSpPr>
          <p:nvPr/>
        </p:nvSpPr>
        <p:spPr>
          <a:xfrm>
            <a:off x="2116138" y="6471285"/>
            <a:ext cx="5616575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Karl Williams | Horns A, B, &amp; C RAW Systems</a:t>
            </a:r>
          </a:p>
          <a:p>
            <a:pPr>
              <a:defRPr/>
            </a:pPr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61783CD-CA9A-4B8F-BECF-19B91ECB8F13}"/>
              </a:ext>
            </a:extLst>
          </p:cNvPr>
          <p:cNvSpPr txBox="1">
            <a:spLocks/>
          </p:cNvSpPr>
          <p:nvPr/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0C39C72E-2A13-EB4D-AD45-6D4E6ACAED8D}" type="slidenum">
              <a:rPr lang="en-US" sz="120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5</a:t>
            </a:fld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8B65972-EEA6-4F69-9E8A-E660A6EBE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pPr algn="l"/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Horn A Close-Up</a:t>
            </a:r>
          </a:p>
        </p:txBody>
      </p:sp>
    </p:spTree>
    <p:extLst>
      <p:ext uri="{BB962C8B-B14F-4D97-AF65-F5344CB8AC3E}">
        <p14:creationId xmlns:p14="http://schemas.microsoft.com/office/powerpoint/2010/main" val="314152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Main Manifold Flex lines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C217E-9C6A-41B5-9611-FA1F286E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33" y="854666"/>
            <a:ext cx="7521934" cy="51486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32CF87-1728-4C1F-9433-810941FA64C5}"/>
              </a:ext>
            </a:extLst>
          </p:cNvPr>
          <p:cNvSpPr txBox="1"/>
          <p:nvPr/>
        </p:nvSpPr>
        <p:spPr>
          <a:xfrm>
            <a:off x="585764" y="6059089"/>
            <a:ext cx="3736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used courtesy Cory Crowley, Mike Campbell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0E8908C-BB46-4956-BFDB-0A8918137908}"/>
              </a:ext>
            </a:extLst>
          </p:cNvPr>
          <p:cNvSpPr txBox="1">
            <a:spLocks/>
          </p:cNvSpPr>
          <p:nvPr/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2/20/2020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FF7FDC6-246A-437A-8D5D-E5680AA5FBC1}"/>
              </a:ext>
            </a:extLst>
          </p:cNvPr>
          <p:cNvSpPr txBox="1">
            <a:spLocks/>
          </p:cNvSpPr>
          <p:nvPr/>
        </p:nvSpPr>
        <p:spPr>
          <a:xfrm>
            <a:off x="2116138" y="6471285"/>
            <a:ext cx="5616575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Karl Williams | Horns A, B, &amp; C RAW Systems</a:t>
            </a:r>
          </a:p>
          <a:p>
            <a:pPr>
              <a:defRPr/>
            </a:pPr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D44B42D-A7A7-4C9E-9DA2-D1CE10D1032E}"/>
              </a:ext>
            </a:extLst>
          </p:cNvPr>
          <p:cNvSpPr txBox="1">
            <a:spLocks/>
          </p:cNvSpPr>
          <p:nvPr/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0C39C72E-2A13-EB4D-AD45-6D4E6ACAED8D}" type="slidenum">
              <a:rPr lang="en-US" sz="120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6</a:t>
            </a:fld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22219-970A-4010-B9E8-17F7E2C274D2}"/>
              </a:ext>
            </a:extLst>
          </p:cNvPr>
          <p:cNvSpPr txBox="1"/>
          <p:nvPr/>
        </p:nvSpPr>
        <p:spPr>
          <a:xfrm>
            <a:off x="5124994" y="2623239"/>
            <a:ext cx="185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MANIFOLDS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D3CD79-7D16-4153-A74A-AA76E129822D}"/>
              </a:ext>
            </a:extLst>
          </p:cNvPr>
          <p:cNvSpPr txBox="1"/>
          <p:nvPr/>
        </p:nvSpPr>
        <p:spPr>
          <a:xfrm>
            <a:off x="4197531" y="3127768"/>
            <a:ext cx="185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NOZZLES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ABE435-3D06-4B15-94D7-7DE9234CECDE}"/>
              </a:ext>
            </a:extLst>
          </p:cNvPr>
          <p:cNvCxnSpPr>
            <a:cxnSpLocks/>
          </p:cNvCxnSpPr>
          <p:nvPr/>
        </p:nvCxnSpPr>
        <p:spPr>
          <a:xfrm>
            <a:off x="5660571" y="3312435"/>
            <a:ext cx="1121229" cy="552995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6101CF-DD83-478D-AB9C-567E7BEBB63A}"/>
              </a:ext>
            </a:extLst>
          </p:cNvPr>
          <p:cNvCxnSpPr>
            <a:cxnSpLocks/>
          </p:cNvCxnSpPr>
          <p:nvPr/>
        </p:nvCxnSpPr>
        <p:spPr>
          <a:xfrm>
            <a:off x="5251269" y="3312434"/>
            <a:ext cx="409302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5CF208B-BC16-4BBF-8399-664454DEC92D}"/>
              </a:ext>
            </a:extLst>
          </p:cNvPr>
          <p:cNvCxnSpPr>
            <a:cxnSpLocks/>
          </p:cNvCxnSpPr>
          <p:nvPr/>
        </p:nvCxnSpPr>
        <p:spPr>
          <a:xfrm flipH="1">
            <a:off x="4795838" y="3312434"/>
            <a:ext cx="864733" cy="745216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CBE5FD-A1FD-422A-B0F0-08F8C194CEDB}"/>
              </a:ext>
            </a:extLst>
          </p:cNvPr>
          <p:cNvCxnSpPr>
            <a:cxnSpLocks/>
          </p:cNvCxnSpPr>
          <p:nvPr/>
        </p:nvCxnSpPr>
        <p:spPr>
          <a:xfrm>
            <a:off x="5660571" y="3312434"/>
            <a:ext cx="54429" cy="686610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AEFC187-E7D9-4AAF-9B20-7A95A7A0CEE1}"/>
              </a:ext>
            </a:extLst>
          </p:cNvPr>
          <p:cNvCxnSpPr>
            <a:cxnSpLocks/>
          </p:cNvCxnSpPr>
          <p:nvPr/>
        </p:nvCxnSpPr>
        <p:spPr>
          <a:xfrm>
            <a:off x="5660571" y="3312434"/>
            <a:ext cx="635454" cy="496596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C5E3D3C-769B-4496-8AB5-F32C9A2BFDD3}"/>
              </a:ext>
            </a:extLst>
          </p:cNvPr>
          <p:cNvCxnSpPr>
            <a:cxnSpLocks/>
          </p:cNvCxnSpPr>
          <p:nvPr/>
        </p:nvCxnSpPr>
        <p:spPr>
          <a:xfrm>
            <a:off x="5660571" y="3312433"/>
            <a:ext cx="2072142" cy="447348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50E1D3C-A770-473A-A538-5C2C3E0A5ABE}"/>
              </a:ext>
            </a:extLst>
          </p:cNvPr>
          <p:cNvCxnSpPr>
            <a:cxnSpLocks/>
          </p:cNvCxnSpPr>
          <p:nvPr/>
        </p:nvCxnSpPr>
        <p:spPr>
          <a:xfrm flipV="1">
            <a:off x="6491288" y="1957491"/>
            <a:ext cx="352425" cy="860355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339C4D0-6901-4572-9A19-A7F75E158B2F}"/>
              </a:ext>
            </a:extLst>
          </p:cNvPr>
          <p:cNvCxnSpPr>
            <a:cxnSpLocks/>
          </p:cNvCxnSpPr>
          <p:nvPr/>
        </p:nvCxnSpPr>
        <p:spPr>
          <a:xfrm>
            <a:off x="6491288" y="2807905"/>
            <a:ext cx="890587" cy="1849820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240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Hanger Cooling Union 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9FEE37-B31F-4010-8B06-ACE2BD78A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27615"/>
            <a:ext cx="8686800" cy="3712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F71A67-008B-4278-8AE7-41A3CAF16992}"/>
              </a:ext>
            </a:extLst>
          </p:cNvPr>
          <p:cNvSpPr txBox="1"/>
          <p:nvPr/>
        </p:nvSpPr>
        <p:spPr>
          <a:xfrm>
            <a:off x="585764" y="6059089"/>
            <a:ext cx="3736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used courtesy Cory Crowley, Mike Campbell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5A04B49-E679-487D-8B2C-BC12016A20FE}"/>
              </a:ext>
            </a:extLst>
          </p:cNvPr>
          <p:cNvSpPr txBox="1">
            <a:spLocks/>
          </p:cNvSpPr>
          <p:nvPr/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2/20/2020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D229D80-33F7-494E-A58C-79738F22FBCC}"/>
              </a:ext>
            </a:extLst>
          </p:cNvPr>
          <p:cNvSpPr txBox="1">
            <a:spLocks/>
          </p:cNvSpPr>
          <p:nvPr/>
        </p:nvSpPr>
        <p:spPr>
          <a:xfrm>
            <a:off x="2116138" y="6471285"/>
            <a:ext cx="5616575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Karl Williams | Horns A, B, &amp; C RAW Systems</a:t>
            </a:r>
          </a:p>
          <a:p>
            <a:pPr>
              <a:defRPr/>
            </a:pPr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F557BC4-F2AB-4E34-8681-E85852B5EC94}"/>
              </a:ext>
            </a:extLst>
          </p:cNvPr>
          <p:cNvSpPr txBox="1">
            <a:spLocks/>
          </p:cNvSpPr>
          <p:nvPr/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0C39C72E-2A13-EB4D-AD45-6D4E6ACAED8D}" type="slidenum">
              <a:rPr lang="en-US" sz="120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7</a:t>
            </a:fld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4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445786-B3C1-437D-9C92-15A6F1796AA6}"/>
              </a:ext>
            </a:extLst>
          </p:cNvPr>
          <p:cNvSpPr txBox="1"/>
          <p:nvPr/>
        </p:nvSpPr>
        <p:spPr>
          <a:xfrm>
            <a:off x="222250" y="838536"/>
            <a:ext cx="8693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Interior view of horn with spray nozzle patterns</a:t>
            </a:r>
          </a:p>
        </p:txBody>
      </p:sp>
      <p:pic>
        <p:nvPicPr>
          <p:cNvPr id="3074" name="Picture 2" descr="image001">
            <a:extLst>
              <a:ext uri="{FF2B5EF4-FFF2-40B4-BE49-F238E27FC236}">
                <a16:creationId xmlns:a16="http://schemas.microsoft.com/office/drawing/2014/main" id="{EBE54F75-B4F9-4173-B03C-2BA95BC61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38" y="2192429"/>
            <a:ext cx="6751123" cy="393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CAFFD1-1DA0-4BF1-8445-85626C306628}"/>
              </a:ext>
            </a:extLst>
          </p:cNvPr>
          <p:cNvSpPr txBox="1"/>
          <p:nvPr/>
        </p:nvSpPr>
        <p:spPr>
          <a:xfrm>
            <a:off x="585764" y="6059089"/>
            <a:ext cx="3736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used courtesy Cory Crowley, Mike Campbell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05B6518-D0D3-4B1B-8AD2-A1F06BBD8DF5}"/>
              </a:ext>
            </a:extLst>
          </p:cNvPr>
          <p:cNvSpPr txBox="1">
            <a:spLocks/>
          </p:cNvSpPr>
          <p:nvPr/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2/20/2020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1BDD1A0-D6D8-40BB-A879-6EEFC8472A8F}"/>
              </a:ext>
            </a:extLst>
          </p:cNvPr>
          <p:cNvSpPr txBox="1">
            <a:spLocks/>
          </p:cNvSpPr>
          <p:nvPr/>
        </p:nvSpPr>
        <p:spPr>
          <a:xfrm>
            <a:off x="2116138" y="6471285"/>
            <a:ext cx="5616575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Karl Williams | Horns A, B, &amp; C RAW Systems</a:t>
            </a:r>
          </a:p>
          <a:p>
            <a:pPr>
              <a:defRPr/>
            </a:pPr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50AD8B-DB77-49DB-99AF-A5619644BDB0}"/>
              </a:ext>
            </a:extLst>
          </p:cNvPr>
          <p:cNvSpPr txBox="1">
            <a:spLocks/>
          </p:cNvSpPr>
          <p:nvPr/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0C39C72E-2A13-EB4D-AD45-6D4E6ACAED8D}" type="slidenum">
              <a:rPr lang="en-US" sz="120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8</a:t>
            </a:fld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88AFC5C-06A3-491C-9395-9A47583AD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pPr algn="l"/>
            <a:r>
              <a:rPr lang="en-US" dirty="0"/>
              <a:t>RAW System - Preliminary Design Review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65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Horns A, B, &amp; C – Heat Loads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96A42F-358D-4BAD-A648-F1B51F5C1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368301"/>
              </p:ext>
            </p:extLst>
          </p:nvPr>
        </p:nvGraphicFramePr>
        <p:xfrm>
          <a:off x="858328" y="1111850"/>
          <a:ext cx="7379899" cy="4130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2363">
                  <a:extLst>
                    <a:ext uri="{9D8B030D-6E8A-4147-A177-3AD203B41FA5}">
                      <a16:colId xmlns:a16="http://schemas.microsoft.com/office/drawing/2014/main" val="566054396"/>
                    </a:ext>
                  </a:extLst>
                </a:gridCol>
                <a:gridCol w="936256">
                  <a:extLst>
                    <a:ext uri="{9D8B030D-6E8A-4147-A177-3AD203B41FA5}">
                      <a16:colId xmlns:a16="http://schemas.microsoft.com/office/drawing/2014/main" val="3933016594"/>
                    </a:ext>
                  </a:extLst>
                </a:gridCol>
                <a:gridCol w="936256">
                  <a:extLst>
                    <a:ext uri="{9D8B030D-6E8A-4147-A177-3AD203B41FA5}">
                      <a16:colId xmlns:a16="http://schemas.microsoft.com/office/drawing/2014/main" val="735186130"/>
                    </a:ext>
                  </a:extLst>
                </a:gridCol>
                <a:gridCol w="936256">
                  <a:extLst>
                    <a:ext uri="{9D8B030D-6E8A-4147-A177-3AD203B41FA5}">
                      <a16:colId xmlns:a16="http://schemas.microsoft.com/office/drawing/2014/main" val="1921015731"/>
                    </a:ext>
                  </a:extLst>
                </a:gridCol>
                <a:gridCol w="936256">
                  <a:extLst>
                    <a:ext uri="{9D8B030D-6E8A-4147-A177-3AD203B41FA5}">
                      <a16:colId xmlns:a16="http://schemas.microsoft.com/office/drawing/2014/main" val="716169446"/>
                    </a:ext>
                  </a:extLst>
                </a:gridCol>
                <a:gridCol w="936256">
                  <a:extLst>
                    <a:ext uri="{9D8B030D-6E8A-4147-A177-3AD203B41FA5}">
                      <a16:colId xmlns:a16="http://schemas.microsoft.com/office/drawing/2014/main" val="977935646"/>
                    </a:ext>
                  </a:extLst>
                </a:gridCol>
                <a:gridCol w="936256">
                  <a:extLst>
                    <a:ext uri="{9D8B030D-6E8A-4147-A177-3AD203B41FA5}">
                      <a16:colId xmlns:a16="http://schemas.microsoft.com/office/drawing/2014/main" val="2537481481"/>
                    </a:ext>
                  </a:extLst>
                </a:gridCol>
              </a:tblGrid>
              <a:tr h="317740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LBNF Horn RAW Systems – Heat Loads (units kW)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161779"/>
                  </a:ext>
                </a:extLst>
              </a:tr>
              <a:tr h="317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Horn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Horn 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Horn 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40603"/>
                  </a:ext>
                </a:extLst>
              </a:tr>
              <a:tr h="317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Heat Source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1.2MW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2.4MW </a:t>
                      </a:r>
                      <a:r>
                        <a:rPr lang="en-US" sz="6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1.2MW </a:t>
                      </a:r>
                      <a:r>
                        <a:rPr lang="en-US" sz="6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2.4MW </a:t>
                      </a:r>
                      <a:r>
                        <a:rPr lang="en-US" sz="6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1.2MW </a:t>
                      </a:r>
                      <a:r>
                        <a:rPr lang="en-US" sz="6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2.4MW </a:t>
                      </a:r>
                      <a:r>
                        <a:rPr lang="en-US" sz="6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0798565"/>
                  </a:ext>
                </a:extLst>
              </a:tr>
              <a:tr h="317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Manifold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7939723"/>
                  </a:ext>
                </a:extLst>
              </a:tr>
              <a:tr h="317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Manifold 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2006065"/>
                  </a:ext>
                </a:extLst>
              </a:tr>
              <a:tr h="317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Manifold 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4415323"/>
                  </a:ext>
                </a:extLst>
              </a:tr>
              <a:tr h="317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Manifold 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4509038"/>
                  </a:ext>
                </a:extLst>
              </a:tr>
              <a:tr h="317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Modules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0504804"/>
                  </a:ext>
                </a:extLst>
              </a:tr>
              <a:tr h="317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Hangers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4377850"/>
                  </a:ext>
                </a:extLst>
              </a:tr>
              <a:tr h="317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Ejector Pump Supply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7190797"/>
                  </a:ext>
                </a:extLst>
              </a:tr>
              <a:tr h="317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Filter/DI Loop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9822393"/>
                  </a:ext>
                </a:extLst>
              </a:tr>
              <a:tr h="317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Recirc Pump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29.8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1051764"/>
                  </a:ext>
                </a:extLst>
              </a:tr>
              <a:tr h="317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87.8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1005163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8A452123-A284-43E0-89E9-4A9401E88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51" y="5192152"/>
            <a:ext cx="627787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Notes: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– The horn &amp; module heat load numbers for all three horns are based on actual EDEP analysis for 1.2MW. All 2.4MW numbers are 1.2MW X  2.  They are fairly accurate and not actually scaled off of Horn A.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8995D81-D007-48AB-8041-7EA4037DF24A}"/>
              </a:ext>
            </a:extLst>
          </p:cNvPr>
          <p:cNvSpPr txBox="1">
            <a:spLocks/>
          </p:cNvSpPr>
          <p:nvPr/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2/20/2020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25F2378-3D01-4850-A883-AC41B2EB5873}"/>
              </a:ext>
            </a:extLst>
          </p:cNvPr>
          <p:cNvSpPr txBox="1">
            <a:spLocks/>
          </p:cNvSpPr>
          <p:nvPr/>
        </p:nvSpPr>
        <p:spPr>
          <a:xfrm>
            <a:off x="2116138" y="6471285"/>
            <a:ext cx="5616575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Karl Williams | Horns A, B, &amp; C RAW Systems</a:t>
            </a:r>
          </a:p>
          <a:p>
            <a:pPr>
              <a:defRPr/>
            </a:pPr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5585038-A25C-46AC-ADE3-8E61A688A392}"/>
              </a:ext>
            </a:extLst>
          </p:cNvPr>
          <p:cNvSpPr txBox="1">
            <a:spLocks/>
          </p:cNvSpPr>
          <p:nvPr/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0C39C72E-2A13-EB4D-AD45-6D4E6ACAED8D}" type="slidenum">
              <a:rPr lang="en-US" sz="120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9</a:t>
            </a:fld>
            <a:endParaRPr lang="en-US" sz="1200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25023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7075</TotalTime>
  <Words>2305</Words>
  <Application>Microsoft Office PowerPoint</Application>
  <PresentationFormat>On-screen Show (4:3)</PresentationFormat>
  <Paragraphs>434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Primary Beamline Radio-Activated Water (RAW) Peliminary Design Review</vt:lpstr>
      <vt:lpstr>RAW System - Preliminary Design Review Target Hall Layout For HORN RAW Systems</vt:lpstr>
      <vt:lpstr>RAW System - Preliminary Design Review Horns A, B, &amp; C - General</vt:lpstr>
      <vt:lpstr>RAW System - Preliminary Design Review Position Of Horns In Chase</vt:lpstr>
      <vt:lpstr>RAW System - Preliminary Design Review Horn A Close-Up</vt:lpstr>
      <vt:lpstr>Main Manifold Flex lines</vt:lpstr>
      <vt:lpstr>Hanger Cooling Union Line</vt:lpstr>
      <vt:lpstr>RAW System - Preliminary Design Review </vt:lpstr>
      <vt:lpstr>RAW System - Preliminary Design Review Horns A, B, &amp; C – Heat Loads</vt:lpstr>
      <vt:lpstr>RAW System - Preliminary Design Review Horns A, B, &amp; C - Flows</vt:lpstr>
      <vt:lpstr>RAW System - Preliminary Design Review Horns A, B, &amp; C - Design Maturity</vt:lpstr>
      <vt:lpstr>RAW System - Preliminary Design Review Horns A, B, &amp; C – RAW System Design</vt:lpstr>
      <vt:lpstr>PowerPoint Presentation</vt:lpstr>
      <vt:lpstr>RAW System - Preliminary Design Review Horns A, B, &amp; 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RAW System - Preliminary Design Review  </vt:lpstr>
      <vt:lpstr>RAW System - Preliminary Design Review Hermetic Seal At Battlement Penetration   </vt:lpstr>
      <vt:lpstr>RAW System - Preliminary Design Review  </vt:lpstr>
      <vt:lpstr>RAW System - Preliminary Design Review Horns A, B, &amp; C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Karlton E Williams II</cp:lastModifiedBy>
  <cp:revision>111</cp:revision>
  <dcterms:created xsi:type="dcterms:W3CDTF">2015-04-30T14:29:22Z</dcterms:created>
  <dcterms:modified xsi:type="dcterms:W3CDTF">2020-02-18T21:15:48Z</dcterms:modified>
</cp:coreProperties>
</file>