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3" r:id="rId2"/>
    <p:sldMasterId id="2147484138" r:id="rId3"/>
  </p:sldMasterIdLst>
  <p:notesMasterIdLst>
    <p:notesMasterId r:id="rId28"/>
  </p:notesMasterIdLst>
  <p:handoutMasterIdLst>
    <p:handoutMasterId r:id="rId29"/>
  </p:handoutMasterIdLst>
  <p:sldIdLst>
    <p:sldId id="263" r:id="rId4"/>
    <p:sldId id="330" r:id="rId5"/>
    <p:sldId id="334" r:id="rId6"/>
    <p:sldId id="335" r:id="rId7"/>
    <p:sldId id="337" r:id="rId8"/>
    <p:sldId id="336" r:id="rId9"/>
    <p:sldId id="308" r:id="rId10"/>
    <p:sldId id="338" r:id="rId11"/>
    <p:sldId id="310" r:id="rId12"/>
    <p:sldId id="314" r:id="rId13"/>
    <p:sldId id="352" r:id="rId14"/>
    <p:sldId id="353" r:id="rId15"/>
    <p:sldId id="324" r:id="rId16"/>
    <p:sldId id="325" r:id="rId17"/>
    <p:sldId id="348" r:id="rId18"/>
    <p:sldId id="316" r:id="rId19"/>
    <p:sldId id="344" r:id="rId20"/>
    <p:sldId id="341" r:id="rId21"/>
    <p:sldId id="347" r:id="rId22"/>
    <p:sldId id="346" r:id="rId23"/>
    <p:sldId id="354" r:id="rId24"/>
    <p:sldId id="357" r:id="rId25"/>
    <p:sldId id="356" r:id="rId26"/>
    <p:sldId id="345" r:id="rId2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napToObjects="1" showGuides="1">
      <p:cViewPr varScale="1">
        <p:scale>
          <a:sx n="111" d="100"/>
          <a:sy n="111" d="100"/>
        </p:scale>
        <p:origin x="936" y="10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2/15/2020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2/15/2020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2/19/2020</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Raina Wang | Target Shield Pile Cooling Panel RAW System</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64520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2/19/2020</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Raina Wang | Target Shield Pile Cooling Panel RAW System</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17510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2/19/2020</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Raina Wang | Target Shield Pile Cooling Panel RAW System</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787440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2/19/2020</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Raina Wang | Target Shield Pile Cooling Panel RAW System</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50465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2/19/2020</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Raina Wang | Target Shield Pile Cooling Panel RAW System</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91963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2/19/2020</a:t>
            </a:r>
            <a:endParaRPr lang="en-US" dirty="0"/>
          </a:p>
        </p:txBody>
      </p:sp>
      <p:sp>
        <p:nvSpPr>
          <p:cNvPr id="5" name="Footer Placeholder 4"/>
          <p:cNvSpPr>
            <a:spLocks noGrp="1"/>
          </p:cNvSpPr>
          <p:nvPr>
            <p:ph type="ftr" sz="quarter" idx="11"/>
          </p:nvPr>
        </p:nvSpPr>
        <p:spPr/>
        <p:txBody>
          <a:bodyPr/>
          <a:lstStyle/>
          <a:p>
            <a:pPr>
              <a:defRPr/>
            </a:pPr>
            <a:r>
              <a:rPr lang="en-US"/>
              <a:t>Raina Wang | Target Shield Pile Cooling Panel RAW System</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71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34730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2/19/2020</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Raina Wang | Target Shield Pile Cooling Panel RAW System</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433145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2/19/2020</a:t>
            </a:r>
            <a:endParaRPr lang="en-US" dirty="0"/>
          </a:p>
        </p:txBody>
      </p:sp>
      <p:sp>
        <p:nvSpPr>
          <p:cNvPr id="5" name="Footer Placeholder 4"/>
          <p:cNvSpPr>
            <a:spLocks noGrp="1"/>
          </p:cNvSpPr>
          <p:nvPr>
            <p:ph type="ftr" sz="quarter" idx="11"/>
          </p:nvPr>
        </p:nvSpPr>
        <p:spPr/>
        <p:txBody>
          <a:bodyPr/>
          <a:lstStyle/>
          <a:p>
            <a:pPr>
              <a:defRPr/>
            </a:pPr>
            <a:r>
              <a:rPr lang="en-US"/>
              <a:t>Raina Wang | Target Shield Pile Cooling Panel RAW System</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4102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60839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2/19/2020</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Raina Wang | Target Shield Pile Cooling Panel RAW System</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2/19/2020</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Raina Wang | Target Shield Pile Cooling Panel RAW System</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62947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2/19/2020</a:t>
            </a:r>
            <a:endParaRPr lang="en-US" dirty="0"/>
          </a:p>
        </p:txBody>
      </p:sp>
      <p:sp>
        <p:nvSpPr>
          <p:cNvPr id="5" name="Footer Placeholder 4"/>
          <p:cNvSpPr>
            <a:spLocks noGrp="1"/>
          </p:cNvSpPr>
          <p:nvPr>
            <p:ph type="ftr" sz="quarter" idx="11"/>
          </p:nvPr>
        </p:nvSpPr>
        <p:spPr/>
        <p:txBody>
          <a:bodyPr/>
          <a:lstStyle/>
          <a:p>
            <a:pPr>
              <a:defRPr/>
            </a:pPr>
            <a:r>
              <a:rPr lang="en-US"/>
              <a:t>Raina Wang | Target Shield Pile Cooling Panel RAW System</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7920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711746"/>
            <a:ext cx="8293100" cy="1143000"/>
          </a:xfrm>
          <a:prstGeom prst="rect">
            <a:avLst/>
          </a:prstGeom>
        </p:spPr>
        <p:txBody>
          <a:bodyPr vert="horz" lIns="0" tIns="0" rIns="0" bIns="0" anchor="b" anchorCtr="0"/>
          <a:lstStyle>
            <a:lvl1pPr algn="l">
              <a:defRPr sz="3200" b="1" i="0" baseline="0">
                <a:solidFill>
                  <a:srgbClr val="004C97"/>
                </a:solidFill>
                <a:latin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3209907"/>
            <a:ext cx="8296275" cy="1721069"/>
          </a:xfrm>
          <a:prstGeom prst="rect">
            <a:avLst/>
          </a:prstGeom>
        </p:spPr>
        <p:txBody>
          <a:bodyPr vert="horz" lIns="0" tIns="0" rIns="0" bIns="0"/>
          <a:lstStyle>
            <a:lvl1pPr marL="0" indent="0">
              <a:buFontTx/>
              <a:buNone/>
              <a:defRPr sz="2200" baseline="0">
                <a:solidFill>
                  <a:srgbClr val="004C97"/>
                </a:solidFill>
                <a:latin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12816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2/19/2020</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Raina Wang | Target Shield Pile Cooling Panel RAW System</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2/19/2020</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Raina Wang | Target Shield Pile Cooling Panel RAW System</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2/19/2020</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Raina Wang | Target Shield Pile Cooling Panel RAW System</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2/19/2020</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Raina Wang | Target Shield Pile Cooling Panel RAW System</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2/19/2020</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Raina Wang | Target Shield Pile Cooling Panel RAW System</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29072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2/19/2020</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Raina Wang | Target Shield Pile Cooling Panel RAW System</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28418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2/19/2020</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Raina Wang | Target Shield Pile Cooling Panel RAW System</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2/19/2020</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Raina Wang | Target Shield Pile Cooling Panel RAW System</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269875653"/>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Placeholder 7"/>
          <p:cNvSpPr txBox="1">
            <a:spLocks/>
          </p:cNvSpPr>
          <p:nvPr/>
        </p:nvSpPr>
        <p:spPr>
          <a:xfrm>
            <a:off x="985866" y="195263"/>
            <a:ext cx="4381500" cy="247650"/>
          </a:xfrm>
          <a:prstGeom prst="rect">
            <a:avLst/>
          </a:prstGeom>
        </p:spPr>
        <p:txBody>
          <a:bodyPr lIns="0" tIns="0" rIns="0" bIns="0"/>
          <a:lstStyle>
            <a:lvl1pPr marL="0" indent="0" algn="l" defTabSz="457200" rtl="0" eaLnBrk="1" latinLnBrk="0" hangingPunct="1">
              <a:spcBef>
                <a:spcPts val="0"/>
              </a:spcBef>
              <a:buFontTx/>
              <a:buNone/>
              <a:defRPr sz="1400" b="0"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Long-Baseline Neutrino Facility</a:t>
            </a:r>
          </a:p>
        </p:txBody>
      </p:sp>
      <p:cxnSp>
        <p:nvCxnSpPr>
          <p:cNvPr id="10" name="Straight Connector 9"/>
          <p:cNvCxnSpPr/>
          <p:nvPr/>
        </p:nvCxnSpPr>
        <p:spPr>
          <a:xfrm>
            <a:off x="457200" y="475760"/>
            <a:ext cx="8302625" cy="0"/>
          </a:xfrm>
          <a:prstGeom prst="line">
            <a:avLst/>
          </a:prstGeom>
          <a:ln w="19050" cmpd="sng">
            <a:solidFill>
              <a:srgbClr val="004C97"/>
            </a:solidFill>
          </a:ln>
        </p:spPr>
        <p:style>
          <a:lnRef idx="1">
            <a:schemeClr val="dk1"/>
          </a:lnRef>
          <a:fillRef idx="0">
            <a:schemeClr val="dk1"/>
          </a:fillRef>
          <a:effectRef idx="0">
            <a:schemeClr val="dk1"/>
          </a:effectRef>
          <a:fontRef idx="minor">
            <a:schemeClr val="tx1"/>
          </a:fontRef>
        </p:style>
      </p:cxnSp>
      <p:sp>
        <p:nvSpPr>
          <p:cNvPr id="11" name="Text Placeholder 7"/>
          <p:cNvSpPr txBox="1">
            <a:spLocks/>
          </p:cNvSpPr>
          <p:nvPr/>
        </p:nvSpPr>
        <p:spPr>
          <a:xfrm>
            <a:off x="457200" y="196850"/>
            <a:ext cx="506413" cy="246063"/>
          </a:xfrm>
          <a:prstGeom prst="rect">
            <a:avLst/>
          </a:prstGeom>
        </p:spPr>
        <p:txBody>
          <a:bodyPr lIns="0" tIns="0" rIns="0" bIns="0"/>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dirty="0"/>
              <a:t>LBNF</a:t>
            </a:r>
          </a:p>
        </p:txBody>
      </p:sp>
      <p:pic>
        <p:nvPicPr>
          <p:cNvPr id="1029"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6154906"/>
            <a:ext cx="1594477" cy="288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Connector 12"/>
          <p:cNvCxnSpPr/>
          <p:nvPr/>
        </p:nvCxnSpPr>
        <p:spPr>
          <a:xfrm>
            <a:off x="457200" y="5728951"/>
            <a:ext cx="830262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31" name="Picture 13" descr="CERN-logo_out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7456" y="6003296"/>
            <a:ext cx="65405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6" descr="SanfordSURF-horiz-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2024" y="5916605"/>
            <a:ext cx="1857669" cy="69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Color-Seal_Green-Mark_SC_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2209" y="6083428"/>
            <a:ext cx="2202053" cy="368028"/>
          </a:xfrm>
          <a:prstGeom prst="rect">
            <a:avLst/>
          </a:prstGeom>
        </p:spPr>
      </p:pic>
    </p:spTree>
    <p:extLst>
      <p:ext uri="{BB962C8B-B14F-4D97-AF65-F5344CB8AC3E}">
        <p14:creationId xmlns:p14="http://schemas.microsoft.com/office/powerpoint/2010/main" val="2627278779"/>
      </p:ext>
    </p:extLst>
  </p:cSld>
  <p:clrMap bg1="lt1" tx1="dk1" bg2="lt2" tx2="dk2" accent1="accent1" accent2="accent2" accent3="accent3" accent4="accent4" accent5="accent5" accent6="accent6" hlink="hlink" folHlink="folHlink"/>
  <p:sldLayoutIdLst>
    <p:sldLayoutId id="214748413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bwMode="auto">
          <a:xfrm>
            <a:off x="457200" y="519545"/>
            <a:ext cx="8499764" cy="19160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p>
            <a:r>
              <a:rPr lang="en-US" dirty="0">
                <a:latin typeface="Helvetica" charset="0"/>
              </a:rPr>
              <a:t>Primary Beamline</a:t>
            </a:r>
            <a:br>
              <a:rPr lang="en-US" dirty="0">
                <a:latin typeface="Helvetica" charset="0"/>
              </a:rPr>
            </a:br>
            <a:r>
              <a:rPr lang="en-US" sz="2800" dirty="0"/>
              <a:t>Target Shield Pile Cooling Panel RAW System</a:t>
            </a:r>
            <a:br>
              <a:rPr lang="en-US" sz="2800" dirty="0"/>
            </a:br>
            <a:r>
              <a:rPr lang="en-US" sz="2800" dirty="0">
                <a:latin typeface="Helvetica" charset="0"/>
              </a:rPr>
              <a:t>Preliminary Design Review</a:t>
            </a:r>
          </a:p>
        </p:txBody>
      </p:sp>
      <p:sp>
        <p:nvSpPr>
          <p:cNvPr id="6146" name="Text Placeholder 2"/>
          <p:cNvSpPr>
            <a:spLocks noGrp="1"/>
          </p:cNvSpPr>
          <p:nvPr>
            <p:ph type="body" sz="quarter" idx="10"/>
          </p:nvPr>
        </p:nvSpPr>
        <p:spPr bwMode="auto">
          <a:xfrm>
            <a:off x="457200" y="3515425"/>
            <a:ext cx="8221663" cy="215228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2800" dirty="0">
                <a:latin typeface="Helvetica" charset="0"/>
              </a:rPr>
              <a:t>Technical Design Aspects</a:t>
            </a:r>
          </a:p>
          <a:p>
            <a:endParaRPr lang="en-US" dirty="0">
              <a:latin typeface="Helvetica" charset="0"/>
            </a:endParaRPr>
          </a:p>
          <a:p>
            <a:endParaRPr lang="en-US" dirty="0">
              <a:latin typeface="Helvetica" charset="0"/>
            </a:endParaRPr>
          </a:p>
          <a:p>
            <a:r>
              <a:rPr lang="en-US" dirty="0">
                <a:latin typeface="Helvetica" charset="0"/>
              </a:rPr>
              <a:t>Raina Wang</a:t>
            </a:r>
          </a:p>
          <a:p>
            <a:r>
              <a:rPr lang="en-US" dirty="0">
                <a:latin typeface="Helvetica" charset="0"/>
              </a:rPr>
              <a:t>February 19,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E6EBB-FB94-42C3-929F-36C3D0D3915D}"/>
              </a:ext>
            </a:extLst>
          </p:cNvPr>
          <p:cNvSpPr>
            <a:spLocks noGrp="1"/>
          </p:cNvSpPr>
          <p:nvPr>
            <p:ph type="title"/>
          </p:nvPr>
        </p:nvSpPr>
        <p:spPr/>
        <p:txBody>
          <a:bodyPr/>
          <a:lstStyle/>
          <a:p>
            <a:r>
              <a:rPr lang="en-US" dirty="0"/>
              <a:t>Equipment Selection and Sizing – Heat Exchanger</a:t>
            </a:r>
          </a:p>
        </p:txBody>
      </p:sp>
      <p:sp>
        <p:nvSpPr>
          <p:cNvPr id="4" name="Date Placeholder 3">
            <a:extLst>
              <a:ext uri="{FF2B5EF4-FFF2-40B4-BE49-F238E27FC236}">
                <a16:creationId xmlns:a16="http://schemas.microsoft.com/office/drawing/2014/main" id="{8DC1CB73-F345-4AD9-B5FC-E5D9EB1CCAEC}"/>
              </a:ext>
            </a:extLst>
          </p:cNvPr>
          <p:cNvSpPr>
            <a:spLocks noGrp="1"/>
          </p:cNvSpPr>
          <p:nvPr>
            <p:ph type="dt" sz="half" idx="2"/>
          </p:nvPr>
        </p:nvSpPr>
        <p:spPr/>
        <p:txBody>
          <a:bodyPr/>
          <a:lstStyle/>
          <a:p>
            <a:pPr>
              <a:defRPr/>
            </a:pPr>
            <a:r>
              <a:rPr lang="en-US"/>
              <a:t>2/19/2020</a:t>
            </a:r>
            <a:endParaRPr lang="en-US" dirty="0"/>
          </a:p>
        </p:txBody>
      </p:sp>
      <p:sp>
        <p:nvSpPr>
          <p:cNvPr id="6" name="Slide Number Placeholder 5">
            <a:extLst>
              <a:ext uri="{FF2B5EF4-FFF2-40B4-BE49-F238E27FC236}">
                <a16:creationId xmlns:a16="http://schemas.microsoft.com/office/drawing/2014/main" id="{16964FE7-47DF-418E-8180-D9ECEF4051B7}"/>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9" name="Content Placeholder 8">
            <a:extLst>
              <a:ext uri="{FF2B5EF4-FFF2-40B4-BE49-F238E27FC236}">
                <a16:creationId xmlns:a16="http://schemas.microsoft.com/office/drawing/2014/main" id="{5A296C5A-D32B-478B-8EED-C4BD3A6F5F53}"/>
              </a:ext>
            </a:extLst>
          </p:cNvPr>
          <p:cNvPicPr>
            <a:picLocks noGrp="1" noChangeAspect="1"/>
          </p:cNvPicPr>
          <p:nvPr>
            <p:ph idx="1"/>
          </p:nvPr>
        </p:nvPicPr>
        <p:blipFill rotWithShape="1">
          <a:blip r:embed="rId2"/>
          <a:srcRect l="19497" t="17125" r="16758" b="4974"/>
          <a:stretch/>
        </p:blipFill>
        <p:spPr>
          <a:xfrm>
            <a:off x="222249" y="830178"/>
            <a:ext cx="7706561" cy="5481969"/>
          </a:xfrm>
          <a:prstGeom prst="rect">
            <a:avLst/>
          </a:prstGeom>
        </p:spPr>
      </p:pic>
      <p:sp>
        <p:nvSpPr>
          <p:cNvPr id="2" name="Footer Placeholder 1">
            <a:extLst>
              <a:ext uri="{FF2B5EF4-FFF2-40B4-BE49-F238E27FC236}">
                <a16:creationId xmlns:a16="http://schemas.microsoft.com/office/drawing/2014/main" id="{5CD20F7E-CFBA-494B-8478-8E3DF5AA680A}"/>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114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8658EAC-BE61-44AC-A09C-9FC433C3CB89}"/>
              </a:ext>
            </a:extLst>
          </p:cNvPr>
          <p:cNvSpPr>
            <a:spLocks noGrp="1"/>
          </p:cNvSpPr>
          <p:nvPr>
            <p:ph idx="1"/>
          </p:nvPr>
        </p:nvSpPr>
        <p:spPr/>
        <p:txBody>
          <a:bodyPr/>
          <a:lstStyle/>
          <a:p>
            <a:r>
              <a:rPr lang="en-US" dirty="0"/>
              <a:t>Sizing method: Hydraulic simulation</a:t>
            </a:r>
          </a:p>
          <a:p>
            <a:r>
              <a:rPr lang="en-US" dirty="0"/>
              <a:t>Sizing technology: AFT Fathom software, version 9</a:t>
            </a:r>
          </a:p>
          <a:p>
            <a:r>
              <a:rPr lang="en-US" dirty="0"/>
              <a:t>Multiple operation modes simulated: </a:t>
            </a:r>
          </a:p>
          <a:p>
            <a:pPr lvl="1"/>
            <a:r>
              <a:rPr lang="en-US" dirty="0"/>
              <a:t>Design condition (2.4MW beamline): 450 GPM</a:t>
            </a:r>
          </a:p>
          <a:p>
            <a:pPr lvl="1"/>
            <a:r>
              <a:rPr lang="en-US" dirty="0"/>
              <a:t>1.2MW beamline condition: 147 GPM  </a:t>
            </a:r>
          </a:p>
          <a:p>
            <a:pPr marL="400050"/>
            <a:r>
              <a:rPr lang="en-US" dirty="0"/>
              <a:t>Results: </a:t>
            </a:r>
          </a:p>
          <a:p>
            <a:pPr marL="800100" lvl="1"/>
            <a:r>
              <a:rPr lang="en-US" dirty="0"/>
              <a:t>Pump:  450 GPM @ 143 ft TDH </a:t>
            </a:r>
          </a:p>
          <a:p>
            <a:pPr marL="800100" lvl="1"/>
            <a:r>
              <a:rPr lang="en-US" dirty="0"/>
              <a:t>Pipe header: 5” NPD and branch head 4” NPD</a:t>
            </a:r>
          </a:p>
          <a:p>
            <a:pPr marL="800100" lvl="1"/>
            <a:r>
              <a:rPr lang="en-US" dirty="0"/>
              <a:t>Control valve: 3” </a:t>
            </a:r>
          </a:p>
          <a:p>
            <a:pPr marL="400050"/>
            <a:endParaRPr lang="en-US" dirty="0"/>
          </a:p>
          <a:p>
            <a:pPr marL="0" indent="0">
              <a:buNone/>
            </a:pPr>
            <a:endParaRPr lang="en-US" dirty="0"/>
          </a:p>
        </p:txBody>
      </p:sp>
      <p:sp>
        <p:nvSpPr>
          <p:cNvPr id="3" name="Title 2">
            <a:extLst>
              <a:ext uri="{FF2B5EF4-FFF2-40B4-BE49-F238E27FC236}">
                <a16:creationId xmlns:a16="http://schemas.microsoft.com/office/drawing/2014/main" id="{9BCE6EBB-FB94-42C3-929F-36C3D0D3915D}"/>
              </a:ext>
            </a:extLst>
          </p:cNvPr>
          <p:cNvSpPr>
            <a:spLocks noGrp="1"/>
          </p:cNvSpPr>
          <p:nvPr>
            <p:ph type="title"/>
          </p:nvPr>
        </p:nvSpPr>
        <p:spPr>
          <a:xfrm>
            <a:off x="228600" y="0"/>
            <a:ext cx="8686800" cy="827087"/>
          </a:xfrm>
        </p:spPr>
        <p:txBody>
          <a:bodyPr>
            <a:normAutofit fontScale="90000"/>
          </a:bodyPr>
          <a:lstStyle/>
          <a:p>
            <a:pPr algn="ctr"/>
            <a:r>
              <a:rPr lang="en-US" dirty="0"/>
              <a:t>Equipment Selection and Sizing</a:t>
            </a:r>
            <a:br>
              <a:rPr lang="en-US" dirty="0"/>
            </a:br>
            <a:r>
              <a:rPr lang="en-US" dirty="0"/>
              <a:t> – Pumps, Piping, Control Valves</a:t>
            </a:r>
          </a:p>
        </p:txBody>
      </p:sp>
      <p:sp>
        <p:nvSpPr>
          <p:cNvPr id="4" name="Date Placeholder 3">
            <a:extLst>
              <a:ext uri="{FF2B5EF4-FFF2-40B4-BE49-F238E27FC236}">
                <a16:creationId xmlns:a16="http://schemas.microsoft.com/office/drawing/2014/main" id="{8DC1CB73-F345-4AD9-B5FC-E5D9EB1CCAEC}"/>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2/19/2020</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6" name="Slide Number Placeholder 5">
            <a:extLst>
              <a:ext uri="{FF2B5EF4-FFF2-40B4-BE49-F238E27FC236}">
                <a16:creationId xmlns:a16="http://schemas.microsoft.com/office/drawing/2014/main" id="{16964FE7-47DF-418E-8180-D9ECEF4051B7}"/>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2" name="Footer Placeholder 1">
            <a:extLst>
              <a:ext uri="{FF2B5EF4-FFF2-40B4-BE49-F238E27FC236}">
                <a16:creationId xmlns:a16="http://schemas.microsoft.com/office/drawing/2014/main" id="{561FD34E-832D-4B6B-B4E0-E8E1DE2392DB}"/>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367420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0EA69-4445-489C-8B58-674EAB444A88}"/>
              </a:ext>
            </a:extLst>
          </p:cNvPr>
          <p:cNvSpPr>
            <a:spLocks noGrp="1"/>
          </p:cNvSpPr>
          <p:nvPr>
            <p:ph type="title"/>
          </p:nvPr>
        </p:nvSpPr>
        <p:spPr>
          <a:xfrm>
            <a:off x="228600" y="0"/>
            <a:ext cx="8686800" cy="971550"/>
          </a:xfrm>
        </p:spPr>
        <p:txBody>
          <a:bodyPr/>
          <a:lstStyle/>
          <a:p>
            <a:pPr algn="ctr"/>
            <a:r>
              <a:rPr lang="en-US" dirty="0"/>
              <a:t> Equipment Selection and Sizing – Cont.  </a:t>
            </a:r>
            <a:br>
              <a:rPr lang="en-US" dirty="0"/>
            </a:br>
            <a:r>
              <a:rPr lang="en-US" dirty="0"/>
              <a:t> - AFT Fathom Simulation Results</a:t>
            </a:r>
          </a:p>
        </p:txBody>
      </p:sp>
      <p:sp>
        <p:nvSpPr>
          <p:cNvPr id="4" name="Date Placeholder 3">
            <a:extLst>
              <a:ext uri="{FF2B5EF4-FFF2-40B4-BE49-F238E27FC236}">
                <a16:creationId xmlns:a16="http://schemas.microsoft.com/office/drawing/2014/main" id="{D352FF60-4C9D-4A68-A7F7-04374D9906FB}"/>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2/19/2020</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DEDD315F-82F4-4F79-AEDE-EC65EA44B40B}"/>
              </a:ext>
            </a:extLst>
          </p:cNvPr>
          <p:cNvSpPr>
            <a:spLocks noGrp="1"/>
          </p:cNvSpPr>
          <p:nvPr>
            <p:ph type="ftr" sz="quarter" idx="3"/>
          </p:nvPr>
        </p:nvSpPr>
        <p:spPr>
          <a:xfrm>
            <a:off x="1530603" y="6504213"/>
            <a:ext cx="4274974" cy="242873"/>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dirty="0"/>
              <a:t>Raina Wang | Target Shield Pile Cooling Panel RAW System</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251AC51E-DF91-49A0-A263-7DC0470C1EF6}"/>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9" name="Content Placeholder 8">
            <a:extLst>
              <a:ext uri="{FF2B5EF4-FFF2-40B4-BE49-F238E27FC236}">
                <a16:creationId xmlns:a16="http://schemas.microsoft.com/office/drawing/2014/main" id="{A78204E0-0256-4269-9100-1A300821E4F5}"/>
              </a:ext>
            </a:extLst>
          </p:cNvPr>
          <p:cNvPicPr>
            <a:picLocks noGrp="1" noChangeAspect="1"/>
          </p:cNvPicPr>
          <p:nvPr>
            <p:ph idx="1"/>
          </p:nvPr>
        </p:nvPicPr>
        <p:blipFill>
          <a:blip r:embed="rId2"/>
          <a:stretch>
            <a:fillRect/>
          </a:stretch>
        </p:blipFill>
        <p:spPr>
          <a:xfrm>
            <a:off x="70569" y="999626"/>
            <a:ext cx="9002862" cy="2548360"/>
          </a:xfrm>
          <a:prstGeom prst="rect">
            <a:avLst/>
          </a:prstGeom>
        </p:spPr>
      </p:pic>
      <p:pic>
        <p:nvPicPr>
          <p:cNvPr id="10" name="Content Placeholder 6">
            <a:extLst>
              <a:ext uri="{FF2B5EF4-FFF2-40B4-BE49-F238E27FC236}">
                <a16:creationId xmlns:a16="http://schemas.microsoft.com/office/drawing/2014/main" id="{705B8B82-BC08-40E4-A7B7-79AA5CE417D1}"/>
              </a:ext>
            </a:extLst>
          </p:cNvPr>
          <p:cNvPicPr>
            <a:picLocks noChangeAspect="1"/>
          </p:cNvPicPr>
          <p:nvPr/>
        </p:nvPicPr>
        <p:blipFill rotWithShape="1">
          <a:blip r:embed="rId3"/>
          <a:srcRect l="1117" t="13241" r="23260" b="9130"/>
          <a:stretch/>
        </p:blipFill>
        <p:spPr>
          <a:xfrm>
            <a:off x="254988" y="3770283"/>
            <a:ext cx="3719887" cy="2147967"/>
          </a:xfrm>
          <a:prstGeom prst="rect">
            <a:avLst/>
          </a:prstGeom>
        </p:spPr>
      </p:pic>
      <p:pic>
        <p:nvPicPr>
          <p:cNvPr id="11" name="Picture 10">
            <a:extLst>
              <a:ext uri="{FF2B5EF4-FFF2-40B4-BE49-F238E27FC236}">
                <a16:creationId xmlns:a16="http://schemas.microsoft.com/office/drawing/2014/main" id="{7F41F570-08DF-494A-8BC0-0F3EFC5270B6}"/>
              </a:ext>
            </a:extLst>
          </p:cNvPr>
          <p:cNvPicPr>
            <a:picLocks noChangeAspect="1"/>
          </p:cNvPicPr>
          <p:nvPr/>
        </p:nvPicPr>
        <p:blipFill rotWithShape="1">
          <a:blip r:embed="rId4"/>
          <a:srcRect l="14051" t="40254" r="53968" b="15609"/>
          <a:stretch/>
        </p:blipFill>
        <p:spPr>
          <a:xfrm>
            <a:off x="4247264" y="3140010"/>
            <a:ext cx="4361898" cy="3544178"/>
          </a:xfrm>
          <a:prstGeom prst="rect">
            <a:avLst/>
          </a:prstGeom>
        </p:spPr>
      </p:pic>
    </p:spTree>
    <p:extLst>
      <p:ext uri="{BB962C8B-B14F-4D97-AF65-F5344CB8AC3E}">
        <p14:creationId xmlns:p14="http://schemas.microsoft.com/office/powerpoint/2010/main" val="576671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B3EF08F-675D-434C-AD6D-84B6B8059ECD}"/>
              </a:ext>
            </a:extLst>
          </p:cNvPr>
          <p:cNvPicPr>
            <a:picLocks noGrp="1" noChangeAspect="1"/>
          </p:cNvPicPr>
          <p:nvPr>
            <p:ph idx="1"/>
          </p:nvPr>
        </p:nvPicPr>
        <p:blipFill rotWithShape="1">
          <a:blip r:embed="rId2"/>
          <a:srcRect l="1243" t="12180" r="25702" b="7538"/>
          <a:stretch/>
        </p:blipFill>
        <p:spPr>
          <a:xfrm>
            <a:off x="31804" y="741872"/>
            <a:ext cx="8749887" cy="5564037"/>
          </a:xfrm>
          <a:prstGeom prst="rect">
            <a:avLst/>
          </a:prstGeom>
        </p:spPr>
      </p:pic>
      <p:sp>
        <p:nvSpPr>
          <p:cNvPr id="3" name="Title 2">
            <a:extLst>
              <a:ext uri="{FF2B5EF4-FFF2-40B4-BE49-F238E27FC236}">
                <a16:creationId xmlns:a16="http://schemas.microsoft.com/office/drawing/2014/main" id="{B6FFBB25-B2B8-4367-84C7-A1DD89AC3687}"/>
              </a:ext>
            </a:extLst>
          </p:cNvPr>
          <p:cNvSpPr>
            <a:spLocks noGrp="1"/>
          </p:cNvSpPr>
          <p:nvPr>
            <p:ph type="title"/>
          </p:nvPr>
        </p:nvSpPr>
        <p:spPr>
          <a:xfrm>
            <a:off x="228600" y="1"/>
            <a:ext cx="8686800" cy="664234"/>
          </a:xfrm>
        </p:spPr>
        <p:txBody>
          <a:bodyPr/>
          <a:lstStyle/>
          <a:p>
            <a:pPr algn="ctr"/>
            <a:r>
              <a:rPr lang="en-US" sz="1800" dirty="0"/>
              <a:t> Equipment Selection and Sizing – Cont.  </a:t>
            </a:r>
            <a:br>
              <a:rPr lang="en-US" sz="1800" dirty="0"/>
            </a:br>
            <a:r>
              <a:rPr lang="en-US" sz="1800" dirty="0"/>
              <a:t> - AFT Fathom Simulation Results</a:t>
            </a:r>
          </a:p>
        </p:txBody>
      </p:sp>
      <p:sp>
        <p:nvSpPr>
          <p:cNvPr id="4" name="Date Placeholder 3">
            <a:extLst>
              <a:ext uri="{FF2B5EF4-FFF2-40B4-BE49-F238E27FC236}">
                <a16:creationId xmlns:a16="http://schemas.microsoft.com/office/drawing/2014/main" id="{856DAE7A-BD11-4CBA-A230-039C3401FA7D}"/>
              </a:ext>
            </a:extLst>
          </p:cNvPr>
          <p:cNvSpPr>
            <a:spLocks noGrp="1"/>
          </p:cNvSpPr>
          <p:nvPr>
            <p:ph type="dt" sz="half" idx="2"/>
          </p:nvPr>
        </p:nvSpPr>
        <p:spPr/>
        <p:txBody>
          <a:bodyPr/>
          <a:lstStyle/>
          <a:p>
            <a:pPr>
              <a:defRPr/>
            </a:pPr>
            <a:r>
              <a:rPr lang="en-US"/>
              <a:t>2/19/2020</a:t>
            </a:r>
            <a:endParaRPr lang="en-US" dirty="0"/>
          </a:p>
        </p:txBody>
      </p:sp>
      <p:sp>
        <p:nvSpPr>
          <p:cNvPr id="6" name="Slide Number Placeholder 5">
            <a:extLst>
              <a:ext uri="{FF2B5EF4-FFF2-40B4-BE49-F238E27FC236}">
                <a16:creationId xmlns:a16="http://schemas.microsoft.com/office/drawing/2014/main" id="{AEA9E3FE-18A2-41D1-BECF-3F595F58491B}"/>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2" name="Footer Placeholder 1">
            <a:extLst>
              <a:ext uri="{FF2B5EF4-FFF2-40B4-BE49-F238E27FC236}">
                <a16:creationId xmlns:a16="http://schemas.microsoft.com/office/drawing/2014/main" id="{E7EA860B-FD95-48DE-8472-84A98D0BE8C1}"/>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274374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8F03B5E-80EB-4B93-9C0A-6E64B8FC0C8A}"/>
              </a:ext>
            </a:extLst>
          </p:cNvPr>
          <p:cNvPicPr>
            <a:picLocks noGrp="1" noChangeAspect="1"/>
          </p:cNvPicPr>
          <p:nvPr>
            <p:ph idx="1"/>
          </p:nvPr>
        </p:nvPicPr>
        <p:blipFill rotWithShape="1">
          <a:blip r:embed="rId2"/>
          <a:srcRect l="30124" t="12159" r="25269" b="9896"/>
          <a:stretch/>
        </p:blipFill>
        <p:spPr>
          <a:xfrm>
            <a:off x="1412195" y="301926"/>
            <a:ext cx="5997125" cy="5986732"/>
          </a:xfrm>
          <a:prstGeom prst="rect">
            <a:avLst/>
          </a:prstGeom>
        </p:spPr>
      </p:pic>
      <p:sp>
        <p:nvSpPr>
          <p:cNvPr id="3" name="Title 2">
            <a:extLst>
              <a:ext uri="{FF2B5EF4-FFF2-40B4-BE49-F238E27FC236}">
                <a16:creationId xmlns:a16="http://schemas.microsoft.com/office/drawing/2014/main" id="{39EA4F18-5FB8-4B0E-8F85-AD1EE9B9FF4E}"/>
              </a:ext>
            </a:extLst>
          </p:cNvPr>
          <p:cNvSpPr>
            <a:spLocks noGrp="1"/>
          </p:cNvSpPr>
          <p:nvPr>
            <p:ph type="title"/>
          </p:nvPr>
        </p:nvSpPr>
        <p:spPr>
          <a:xfrm>
            <a:off x="228600" y="0"/>
            <a:ext cx="8686800" cy="301925"/>
          </a:xfrm>
        </p:spPr>
        <p:txBody>
          <a:bodyPr/>
          <a:lstStyle/>
          <a:p>
            <a:pPr algn="ctr"/>
            <a:r>
              <a:rPr lang="en-US" sz="1800" b="0" dirty="0"/>
              <a:t>Equipment Selection and Sizing – Cont.:  - AFT Fathom Simulation Results</a:t>
            </a:r>
          </a:p>
        </p:txBody>
      </p:sp>
      <p:sp>
        <p:nvSpPr>
          <p:cNvPr id="4" name="Date Placeholder 3">
            <a:extLst>
              <a:ext uri="{FF2B5EF4-FFF2-40B4-BE49-F238E27FC236}">
                <a16:creationId xmlns:a16="http://schemas.microsoft.com/office/drawing/2014/main" id="{B6BD5320-95AC-4433-A669-7740C41AD181}"/>
              </a:ext>
            </a:extLst>
          </p:cNvPr>
          <p:cNvSpPr>
            <a:spLocks noGrp="1"/>
          </p:cNvSpPr>
          <p:nvPr>
            <p:ph type="dt" sz="half" idx="2"/>
          </p:nvPr>
        </p:nvSpPr>
        <p:spPr/>
        <p:txBody>
          <a:bodyPr/>
          <a:lstStyle/>
          <a:p>
            <a:pPr>
              <a:defRPr/>
            </a:pPr>
            <a:r>
              <a:rPr lang="en-US"/>
              <a:t>2/19/2020</a:t>
            </a:r>
            <a:endParaRPr lang="en-US" dirty="0"/>
          </a:p>
        </p:txBody>
      </p:sp>
      <p:sp>
        <p:nvSpPr>
          <p:cNvPr id="5" name="Footer Placeholder 4">
            <a:extLst>
              <a:ext uri="{FF2B5EF4-FFF2-40B4-BE49-F238E27FC236}">
                <a16:creationId xmlns:a16="http://schemas.microsoft.com/office/drawing/2014/main" id="{EC926AB1-7547-4512-8C7C-F9B2C54076C2}"/>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
        <p:nvSpPr>
          <p:cNvPr id="6" name="Slide Number Placeholder 5">
            <a:extLst>
              <a:ext uri="{FF2B5EF4-FFF2-40B4-BE49-F238E27FC236}">
                <a16:creationId xmlns:a16="http://schemas.microsoft.com/office/drawing/2014/main" id="{289754D4-F07C-4C50-8951-45D4403E159D}"/>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352022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8B1848-45EA-4DD8-8A2C-1D0487145A52}"/>
              </a:ext>
            </a:extLst>
          </p:cNvPr>
          <p:cNvSpPr>
            <a:spLocks noGrp="1"/>
          </p:cNvSpPr>
          <p:nvPr>
            <p:ph idx="1"/>
          </p:nvPr>
        </p:nvSpPr>
        <p:spPr/>
        <p:txBody>
          <a:bodyPr>
            <a:normAutofit/>
          </a:bodyPr>
          <a:lstStyle/>
          <a:p>
            <a:r>
              <a:rPr lang="en-US" dirty="0"/>
              <a:t>Two Centrifugal Pumps: one op / one standby</a:t>
            </a:r>
          </a:p>
          <a:p>
            <a:r>
              <a:rPr lang="en-US" dirty="0"/>
              <a:t>Type: Canned motor centrifugal pumps – </a:t>
            </a:r>
            <a:r>
              <a:rPr lang="en-US" dirty="0" err="1"/>
              <a:t>Sealless</a:t>
            </a:r>
            <a:endParaRPr lang="en-US" dirty="0"/>
          </a:p>
          <a:p>
            <a:r>
              <a:rPr lang="en-US" dirty="0"/>
              <a:t>Capacity Index: </a:t>
            </a:r>
          </a:p>
          <a:p>
            <a:pPr lvl="1"/>
            <a:r>
              <a:rPr lang="en-US" dirty="0"/>
              <a:t>450 GPM @143 ft TDH, meet max. flow requirements of 2.4MW</a:t>
            </a:r>
          </a:p>
          <a:p>
            <a:pPr lvl="1"/>
            <a:r>
              <a:rPr lang="en-US" dirty="0"/>
              <a:t>Min. flow: 110 GPM</a:t>
            </a:r>
          </a:p>
          <a:p>
            <a:pPr lvl="1"/>
            <a:r>
              <a:rPr lang="en-US" dirty="0"/>
              <a:t>Min. flow meet 1.2 MW beamline requirements: 147 GPM</a:t>
            </a:r>
          </a:p>
          <a:p>
            <a:pPr lvl="1"/>
            <a:r>
              <a:rPr lang="en-US" dirty="0"/>
              <a:t>Cut off flow: 100 GPM</a:t>
            </a:r>
          </a:p>
          <a:p>
            <a:pPr lvl="1"/>
            <a:r>
              <a:rPr lang="en-US" dirty="0"/>
              <a:t>Shut off head: 175 ft</a:t>
            </a:r>
          </a:p>
          <a:p>
            <a:pPr>
              <a:buFont typeface="Arial" panose="020B0604020202020204" pitchFamily="34" charset="0"/>
              <a:buChar char="•"/>
            </a:pPr>
            <a:r>
              <a:rPr lang="en-US" dirty="0"/>
              <a:t>Variable speed control: Benefit and radiation degradation </a:t>
            </a:r>
          </a:p>
          <a:p>
            <a:pPr marL="0" indent="0">
              <a:buNone/>
            </a:pPr>
            <a:r>
              <a:rPr lang="en-US" dirty="0"/>
              <a:t>                                         - based on </a:t>
            </a:r>
            <a:r>
              <a:rPr lang="en-US" dirty="0" err="1"/>
              <a:t>Numi</a:t>
            </a:r>
            <a:r>
              <a:rPr lang="en-US" dirty="0"/>
              <a:t> operation experience</a:t>
            </a:r>
          </a:p>
          <a:p>
            <a:endParaRPr lang="en-US" dirty="0"/>
          </a:p>
        </p:txBody>
      </p:sp>
      <p:sp>
        <p:nvSpPr>
          <p:cNvPr id="3" name="Title 2">
            <a:extLst>
              <a:ext uri="{FF2B5EF4-FFF2-40B4-BE49-F238E27FC236}">
                <a16:creationId xmlns:a16="http://schemas.microsoft.com/office/drawing/2014/main" id="{82F03FF5-B409-41F2-819A-1D0F3B5A094F}"/>
              </a:ext>
            </a:extLst>
          </p:cNvPr>
          <p:cNvSpPr>
            <a:spLocks noGrp="1"/>
          </p:cNvSpPr>
          <p:nvPr>
            <p:ph type="title"/>
          </p:nvPr>
        </p:nvSpPr>
        <p:spPr>
          <a:xfrm>
            <a:off x="228600" y="0"/>
            <a:ext cx="8686800" cy="827087"/>
          </a:xfrm>
        </p:spPr>
        <p:txBody>
          <a:bodyPr>
            <a:normAutofit fontScale="90000"/>
          </a:bodyPr>
          <a:lstStyle/>
          <a:p>
            <a:pPr algn="ctr"/>
            <a:r>
              <a:rPr lang="en-US" dirty="0"/>
              <a:t>Equipment Selection and Sizing – Cont. </a:t>
            </a:r>
            <a:br>
              <a:rPr lang="en-US" dirty="0"/>
            </a:br>
            <a:r>
              <a:rPr lang="en-US" dirty="0"/>
              <a:t> - Pump Selected, Sized </a:t>
            </a:r>
          </a:p>
        </p:txBody>
      </p:sp>
      <p:sp>
        <p:nvSpPr>
          <p:cNvPr id="6" name="Slide Number Placeholder 5">
            <a:extLst>
              <a:ext uri="{FF2B5EF4-FFF2-40B4-BE49-F238E27FC236}">
                <a16:creationId xmlns:a16="http://schemas.microsoft.com/office/drawing/2014/main" id="{F33E348D-B63F-4238-8D75-76B6070A1086}"/>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Date Placeholder 3">
            <a:extLst>
              <a:ext uri="{FF2B5EF4-FFF2-40B4-BE49-F238E27FC236}">
                <a16:creationId xmlns:a16="http://schemas.microsoft.com/office/drawing/2014/main" id="{AEFFC835-49C2-4A95-A390-3F4235416D1A}"/>
              </a:ext>
            </a:extLst>
          </p:cNvPr>
          <p:cNvSpPr>
            <a:spLocks noGrp="1"/>
          </p:cNvSpPr>
          <p:nvPr>
            <p:ph type="dt" sz="half" idx="2"/>
          </p:nvPr>
        </p:nvSpPr>
        <p:spPr/>
        <p:txBody>
          <a:bodyPr/>
          <a:lstStyle/>
          <a:p>
            <a:pPr>
              <a:defRPr/>
            </a:pPr>
            <a:r>
              <a:rPr lang="en-US"/>
              <a:t>2/19/2020</a:t>
            </a:r>
            <a:endParaRPr lang="en-US" dirty="0"/>
          </a:p>
        </p:txBody>
      </p:sp>
      <p:sp>
        <p:nvSpPr>
          <p:cNvPr id="5" name="Footer Placeholder 4">
            <a:extLst>
              <a:ext uri="{FF2B5EF4-FFF2-40B4-BE49-F238E27FC236}">
                <a16:creationId xmlns:a16="http://schemas.microsoft.com/office/drawing/2014/main" id="{E13F6D76-E216-47FC-9B0B-450ECEE2832A}"/>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115951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A4F160C-2B21-4DAB-95DB-82CC27154814}"/>
              </a:ext>
            </a:extLst>
          </p:cNvPr>
          <p:cNvPicPr>
            <a:picLocks noGrp="1" noChangeAspect="1"/>
          </p:cNvPicPr>
          <p:nvPr>
            <p:ph idx="1"/>
          </p:nvPr>
        </p:nvPicPr>
        <p:blipFill rotWithShape="1">
          <a:blip r:embed="rId2"/>
          <a:srcRect l="31637" t="13439" r="42804" b="8144"/>
          <a:stretch/>
        </p:blipFill>
        <p:spPr>
          <a:xfrm>
            <a:off x="813732" y="659081"/>
            <a:ext cx="4202885" cy="5750108"/>
          </a:xfrm>
          <a:prstGeom prst="rect">
            <a:avLst/>
          </a:prstGeom>
        </p:spPr>
      </p:pic>
      <p:sp>
        <p:nvSpPr>
          <p:cNvPr id="3" name="Title 2">
            <a:extLst>
              <a:ext uri="{FF2B5EF4-FFF2-40B4-BE49-F238E27FC236}">
                <a16:creationId xmlns:a16="http://schemas.microsoft.com/office/drawing/2014/main" id="{9BCE6EBB-FB94-42C3-929F-36C3D0D3915D}"/>
              </a:ext>
            </a:extLst>
          </p:cNvPr>
          <p:cNvSpPr>
            <a:spLocks noGrp="1"/>
          </p:cNvSpPr>
          <p:nvPr>
            <p:ph type="title"/>
          </p:nvPr>
        </p:nvSpPr>
        <p:spPr>
          <a:xfrm>
            <a:off x="228600" y="0"/>
            <a:ext cx="8686800" cy="679629"/>
          </a:xfrm>
        </p:spPr>
        <p:txBody>
          <a:bodyPr/>
          <a:lstStyle/>
          <a:p>
            <a:pPr algn="ctr"/>
            <a:r>
              <a:rPr lang="en-US" sz="2400" dirty="0"/>
              <a:t>Equipment Selection and Sizing – Cont. </a:t>
            </a:r>
            <a:br>
              <a:rPr lang="en-US" sz="2400" dirty="0"/>
            </a:br>
            <a:r>
              <a:rPr lang="en-US" sz="2400" dirty="0"/>
              <a:t> - Pump Selected, Sized </a:t>
            </a:r>
          </a:p>
        </p:txBody>
      </p:sp>
      <p:sp>
        <p:nvSpPr>
          <p:cNvPr id="4" name="Date Placeholder 3">
            <a:extLst>
              <a:ext uri="{FF2B5EF4-FFF2-40B4-BE49-F238E27FC236}">
                <a16:creationId xmlns:a16="http://schemas.microsoft.com/office/drawing/2014/main" id="{8DC1CB73-F345-4AD9-B5FC-E5D9EB1CCAEC}"/>
              </a:ext>
            </a:extLst>
          </p:cNvPr>
          <p:cNvSpPr>
            <a:spLocks noGrp="1"/>
          </p:cNvSpPr>
          <p:nvPr>
            <p:ph type="dt" sz="half" idx="2"/>
          </p:nvPr>
        </p:nvSpPr>
        <p:spPr/>
        <p:txBody>
          <a:bodyPr/>
          <a:lstStyle/>
          <a:p>
            <a:pPr>
              <a:defRPr/>
            </a:pPr>
            <a:r>
              <a:rPr lang="en-US"/>
              <a:t>2/19/2020</a:t>
            </a:r>
            <a:endParaRPr lang="en-US" dirty="0"/>
          </a:p>
        </p:txBody>
      </p:sp>
      <p:sp>
        <p:nvSpPr>
          <p:cNvPr id="6" name="Slide Number Placeholder 5">
            <a:extLst>
              <a:ext uri="{FF2B5EF4-FFF2-40B4-BE49-F238E27FC236}">
                <a16:creationId xmlns:a16="http://schemas.microsoft.com/office/drawing/2014/main" id="{16964FE7-47DF-418E-8180-D9ECEF4051B7}"/>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2" name="Footer Placeholder 1">
            <a:extLst>
              <a:ext uri="{FF2B5EF4-FFF2-40B4-BE49-F238E27FC236}">
                <a16:creationId xmlns:a16="http://schemas.microsoft.com/office/drawing/2014/main" id="{9C615039-01E6-435B-A439-1373404BEA5D}"/>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2407846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03FF5-B409-41F2-819A-1D0F3B5A094F}"/>
              </a:ext>
            </a:extLst>
          </p:cNvPr>
          <p:cNvSpPr>
            <a:spLocks noGrp="1"/>
          </p:cNvSpPr>
          <p:nvPr>
            <p:ph type="title"/>
          </p:nvPr>
        </p:nvSpPr>
        <p:spPr>
          <a:xfrm>
            <a:off x="228600" y="0"/>
            <a:ext cx="8686800" cy="827087"/>
          </a:xfrm>
        </p:spPr>
        <p:txBody>
          <a:bodyPr>
            <a:normAutofit fontScale="90000"/>
          </a:bodyPr>
          <a:lstStyle/>
          <a:p>
            <a:pPr algn="ctr"/>
            <a:r>
              <a:rPr lang="en-US" dirty="0"/>
              <a:t>Equipment Selection and Sizing – Cont. </a:t>
            </a:r>
            <a:br>
              <a:rPr lang="en-US" dirty="0"/>
            </a:br>
            <a:r>
              <a:rPr lang="en-US" dirty="0"/>
              <a:t> - Detailed Equipment List and Spec</a:t>
            </a:r>
          </a:p>
        </p:txBody>
      </p:sp>
      <p:sp>
        <p:nvSpPr>
          <p:cNvPr id="6" name="Slide Number Placeholder 5">
            <a:extLst>
              <a:ext uri="{FF2B5EF4-FFF2-40B4-BE49-F238E27FC236}">
                <a16:creationId xmlns:a16="http://schemas.microsoft.com/office/drawing/2014/main" id="{F33E348D-B63F-4238-8D75-76B6070A1086}"/>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7" name="Content Placeholder 6">
            <a:extLst>
              <a:ext uri="{FF2B5EF4-FFF2-40B4-BE49-F238E27FC236}">
                <a16:creationId xmlns:a16="http://schemas.microsoft.com/office/drawing/2014/main" id="{11E8B1E5-4B75-4A3B-A3A1-7F601F554C5A}"/>
              </a:ext>
            </a:extLst>
          </p:cNvPr>
          <p:cNvPicPr>
            <a:picLocks noGrp="1" noChangeAspect="1"/>
          </p:cNvPicPr>
          <p:nvPr>
            <p:ph idx="1"/>
          </p:nvPr>
        </p:nvPicPr>
        <p:blipFill rotWithShape="1">
          <a:blip r:embed="rId2"/>
          <a:srcRect l="747" t="16778" r="16197" b="16556"/>
          <a:stretch/>
        </p:blipFill>
        <p:spPr>
          <a:xfrm>
            <a:off x="0" y="827086"/>
            <a:ext cx="9096896" cy="4840469"/>
          </a:xfrm>
          <a:prstGeom prst="rect">
            <a:avLst/>
          </a:prstGeom>
        </p:spPr>
      </p:pic>
      <p:sp>
        <p:nvSpPr>
          <p:cNvPr id="2" name="Date Placeholder 1">
            <a:extLst>
              <a:ext uri="{FF2B5EF4-FFF2-40B4-BE49-F238E27FC236}">
                <a16:creationId xmlns:a16="http://schemas.microsoft.com/office/drawing/2014/main" id="{6167CB58-064F-46BA-B6C9-AA362C1CF577}"/>
              </a:ext>
            </a:extLst>
          </p:cNvPr>
          <p:cNvSpPr>
            <a:spLocks noGrp="1"/>
          </p:cNvSpPr>
          <p:nvPr>
            <p:ph type="dt" sz="half" idx="2"/>
          </p:nvPr>
        </p:nvSpPr>
        <p:spPr/>
        <p:txBody>
          <a:bodyPr/>
          <a:lstStyle/>
          <a:p>
            <a:pPr>
              <a:defRPr/>
            </a:pPr>
            <a:r>
              <a:rPr lang="en-US"/>
              <a:t>2/19/2020</a:t>
            </a:r>
            <a:endParaRPr lang="en-US" dirty="0"/>
          </a:p>
        </p:txBody>
      </p:sp>
      <p:sp>
        <p:nvSpPr>
          <p:cNvPr id="4" name="Footer Placeholder 3">
            <a:extLst>
              <a:ext uri="{FF2B5EF4-FFF2-40B4-BE49-F238E27FC236}">
                <a16:creationId xmlns:a16="http://schemas.microsoft.com/office/drawing/2014/main" id="{DCB61ED3-2CD9-45C9-830E-3EED512F580D}"/>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188632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32532-1739-4B4F-A5D5-FD42B090CBBB}"/>
              </a:ext>
            </a:extLst>
          </p:cNvPr>
          <p:cNvSpPr>
            <a:spLocks noGrp="1"/>
          </p:cNvSpPr>
          <p:nvPr>
            <p:ph type="title"/>
          </p:nvPr>
        </p:nvSpPr>
        <p:spPr/>
        <p:txBody>
          <a:bodyPr>
            <a:normAutofit/>
          </a:bodyPr>
          <a:lstStyle/>
          <a:p>
            <a:r>
              <a:rPr lang="en-US" dirty="0"/>
              <a:t>Process Flow – Piping &amp; Instrumentation Diagram</a:t>
            </a:r>
          </a:p>
        </p:txBody>
      </p:sp>
      <p:sp>
        <p:nvSpPr>
          <p:cNvPr id="4" name="Date Placeholder 3">
            <a:extLst>
              <a:ext uri="{FF2B5EF4-FFF2-40B4-BE49-F238E27FC236}">
                <a16:creationId xmlns:a16="http://schemas.microsoft.com/office/drawing/2014/main" id="{BA5B30BB-EC7D-4612-BB7D-7C8EFA89E4E0}"/>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2/19/2020</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6" name="Slide Number Placeholder 5">
            <a:extLst>
              <a:ext uri="{FF2B5EF4-FFF2-40B4-BE49-F238E27FC236}">
                <a16:creationId xmlns:a16="http://schemas.microsoft.com/office/drawing/2014/main" id="{73812CF2-DE75-498E-BFDA-39B802AAE32F}"/>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9" name="Content Placeholder 8">
            <a:extLst>
              <a:ext uri="{FF2B5EF4-FFF2-40B4-BE49-F238E27FC236}">
                <a16:creationId xmlns:a16="http://schemas.microsoft.com/office/drawing/2014/main" id="{EAF44817-485E-4D7C-BFD6-5EF9955BB231}"/>
              </a:ext>
            </a:extLst>
          </p:cNvPr>
          <p:cNvPicPr>
            <a:picLocks noGrp="1" noChangeAspect="1"/>
          </p:cNvPicPr>
          <p:nvPr>
            <p:ph idx="1"/>
          </p:nvPr>
        </p:nvPicPr>
        <p:blipFill rotWithShape="1">
          <a:blip r:embed="rId2"/>
          <a:srcRect l="19454" t="10093" r="18946" b="8341"/>
          <a:stretch/>
        </p:blipFill>
        <p:spPr>
          <a:xfrm>
            <a:off x="192848" y="683942"/>
            <a:ext cx="8722551" cy="5660513"/>
          </a:xfrm>
          <a:prstGeom prst="rect">
            <a:avLst/>
          </a:prstGeom>
        </p:spPr>
      </p:pic>
      <p:sp>
        <p:nvSpPr>
          <p:cNvPr id="2" name="Footer Placeholder 1">
            <a:extLst>
              <a:ext uri="{FF2B5EF4-FFF2-40B4-BE49-F238E27FC236}">
                <a16:creationId xmlns:a16="http://schemas.microsoft.com/office/drawing/2014/main" id="{CB3FA2AE-B4D8-4EFC-80C9-105E75C96487}"/>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320800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2276F6-1CF1-4BA6-A81D-E553C66923ED}"/>
              </a:ext>
            </a:extLst>
          </p:cNvPr>
          <p:cNvSpPr>
            <a:spLocks noGrp="1"/>
          </p:cNvSpPr>
          <p:nvPr>
            <p:ph idx="1"/>
          </p:nvPr>
        </p:nvSpPr>
        <p:spPr>
          <a:xfrm>
            <a:off x="228600" y="1031846"/>
            <a:ext cx="8672513" cy="4999067"/>
          </a:xfrm>
        </p:spPr>
        <p:txBody>
          <a:bodyPr/>
          <a:lstStyle/>
          <a:p>
            <a:r>
              <a:rPr lang="en-US" dirty="0"/>
              <a:t>Initial fill: LCW –  from TH RAW Exchange System</a:t>
            </a:r>
          </a:p>
          <a:p>
            <a:r>
              <a:rPr lang="en-US" dirty="0"/>
              <a:t>Impurity concentration increases with time</a:t>
            </a:r>
          </a:p>
          <a:p>
            <a:r>
              <a:rPr lang="en-US" dirty="0"/>
              <a:t>Control: </a:t>
            </a:r>
          </a:p>
          <a:p>
            <a:pPr lvl="1"/>
            <a:r>
              <a:rPr lang="en-US" dirty="0"/>
              <a:t>Argon blanketing in storage tank</a:t>
            </a:r>
          </a:p>
          <a:p>
            <a:pPr lvl="1"/>
            <a:r>
              <a:rPr lang="en-US" dirty="0"/>
              <a:t>Periodic burping predetermined amount of RAW </a:t>
            </a:r>
          </a:p>
          <a:p>
            <a:pPr lvl="1"/>
            <a:r>
              <a:rPr lang="en-US" dirty="0"/>
              <a:t>Filtration: </a:t>
            </a:r>
          </a:p>
          <a:p>
            <a:pPr marL="1200150" lvl="2" indent="-342900">
              <a:buFont typeface="Courier New" panose="02070309020205020404" pitchFamily="49" charset="0"/>
              <a:buChar char="o"/>
            </a:pPr>
            <a:r>
              <a:rPr lang="en-US" dirty="0"/>
              <a:t>DI loop: 2 stage filtration in series: one 20µm / one 5µm</a:t>
            </a:r>
          </a:p>
          <a:p>
            <a:pPr marL="2114550" lvl="4" indent="-342900">
              <a:buFont typeface="Wingdings" panose="05000000000000000000" pitchFamily="2" charset="2"/>
              <a:buChar char="§"/>
            </a:pPr>
            <a:r>
              <a:rPr lang="en-US" dirty="0"/>
              <a:t>Impurity particle size less than: 5µm </a:t>
            </a:r>
          </a:p>
          <a:p>
            <a:pPr marL="2114550" lvl="4" indent="-342900">
              <a:buFont typeface="Wingdings" panose="05000000000000000000" pitchFamily="2" charset="2"/>
              <a:buChar char="§"/>
            </a:pPr>
            <a:r>
              <a:rPr lang="en-US" dirty="0"/>
              <a:t>Extra filter guard in case DI problem: &lt;=20µm </a:t>
            </a:r>
          </a:p>
          <a:p>
            <a:pPr marL="2114550" lvl="4" indent="-342900">
              <a:buFont typeface="Wingdings" panose="05000000000000000000" pitchFamily="2" charset="2"/>
              <a:buChar char="§"/>
            </a:pPr>
            <a:r>
              <a:rPr lang="en-US" dirty="0"/>
              <a:t>Fermi conventional DI bottle – 4 in one Cask</a:t>
            </a:r>
          </a:p>
          <a:p>
            <a:pPr lvl="1"/>
            <a:r>
              <a:rPr lang="en-US" dirty="0"/>
              <a:t>Maintaining Water resistivity: 4 – 8 </a:t>
            </a:r>
            <a:r>
              <a:rPr lang="en-US" dirty="0" err="1"/>
              <a:t>MΩ×cm</a:t>
            </a:r>
            <a:endParaRPr lang="en-US" dirty="0"/>
          </a:p>
        </p:txBody>
      </p:sp>
      <p:sp>
        <p:nvSpPr>
          <p:cNvPr id="3" name="Title 2">
            <a:extLst>
              <a:ext uri="{FF2B5EF4-FFF2-40B4-BE49-F238E27FC236}">
                <a16:creationId xmlns:a16="http://schemas.microsoft.com/office/drawing/2014/main" id="{04194AE9-AA80-4548-974B-61A70CDC0251}"/>
              </a:ext>
            </a:extLst>
          </p:cNvPr>
          <p:cNvSpPr>
            <a:spLocks noGrp="1"/>
          </p:cNvSpPr>
          <p:nvPr>
            <p:ph type="title"/>
          </p:nvPr>
        </p:nvSpPr>
        <p:spPr>
          <a:xfrm>
            <a:off x="228600" y="251752"/>
            <a:ext cx="8686800" cy="575335"/>
          </a:xfrm>
        </p:spPr>
        <p:txBody>
          <a:bodyPr/>
          <a:lstStyle/>
          <a:p>
            <a:pPr algn="ctr"/>
            <a:r>
              <a:rPr lang="en-US" dirty="0"/>
              <a:t>Water Quality Control</a:t>
            </a:r>
          </a:p>
        </p:txBody>
      </p:sp>
      <p:sp>
        <p:nvSpPr>
          <p:cNvPr id="6" name="Slide Number Placeholder 5">
            <a:extLst>
              <a:ext uri="{FF2B5EF4-FFF2-40B4-BE49-F238E27FC236}">
                <a16:creationId xmlns:a16="http://schemas.microsoft.com/office/drawing/2014/main" id="{F6E3A1DD-D5C8-40BB-8DE7-6A2B8515AB80}"/>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Date Placeholder 3">
            <a:extLst>
              <a:ext uri="{FF2B5EF4-FFF2-40B4-BE49-F238E27FC236}">
                <a16:creationId xmlns:a16="http://schemas.microsoft.com/office/drawing/2014/main" id="{85A8202C-4ABC-4A54-9A7A-66905B4D388D}"/>
              </a:ext>
            </a:extLst>
          </p:cNvPr>
          <p:cNvSpPr>
            <a:spLocks noGrp="1"/>
          </p:cNvSpPr>
          <p:nvPr>
            <p:ph type="dt" sz="half" idx="2"/>
          </p:nvPr>
        </p:nvSpPr>
        <p:spPr/>
        <p:txBody>
          <a:bodyPr/>
          <a:lstStyle/>
          <a:p>
            <a:pPr>
              <a:defRPr/>
            </a:pPr>
            <a:r>
              <a:rPr lang="en-US"/>
              <a:t>2/19/2020</a:t>
            </a:r>
            <a:endParaRPr lang="en-US" dirty="0"/>
          </a:p>
        </p:txBody>
      </p:sp>
      <p:sp>
        <p:nvSpPr>
          <p:cNvPr id="5" name="Footer Placeholder 4">
            <a:extLst>
              <a:ext uri="{FF2B5EF4-FFF2-40B4-BE49-F238E27FC236}">
                <a16:creationId xmlns:a16="http://schemas.microsoft.com/office/drawing/2014/main" id="{00DF55BA-D9EE-435F-BA7F-645426457E0A}"/>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239803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E40646-D7EB-4721-BC24-30A60831C8DA}"/>
              </a:ext>
            </a:extLst>
          </p:cNvPr>
          <p:cNvSpPr>
            <a:spLocks noGrp="1"/>
          </p:cNvSpPr>
          <p:nvPr>
            <p:ph idx="1"/>
          </p:nvPr>
        </p:nvSpPr>
        <p:spPr/>
        <p:txBody>
          <a:bodyPr/>
          <a:lstStyle/>
          <a:p>
            <a:r>
              <a:rPr lang="en-US" dirty="0"/>
              <a:t>Preliminary design of the Target Shield Pile (TSP) Cooling Panel radioactive water (RAW) system to cool the inner layers of steel shielding of the target chase in Target Hall for 2.4MW beamline of LBNF project.</a:t>
            </a:r>
          </a:p>
          <a:p>
            <a:endParaRPr lang="en-US" dirty="0"/>
          </a:p>
          <a:p>
            <a:pPr lvl="1"/>
            <a:r>
              <a:rPr lang="en-US" dirty="0"/>
              <a:t>To supply and return cooling water for:  </a:t>
            </a:r>
          </a:p>
          <a:p>
            <a:pPr marL="457200" lvl="1" indent="0">
              <a:buNone/>
            </a:pPr>
            <a:endParaRPr lang="en-US" dirty="0"/>
          </a:p>
          <a:p>
            <a:pPr lvl="2"/>
            <a:r>
              <a:rPr lang="en-US" dirty="0"/>
              <a:t>36 cooling panels, 18 each side of the target chase</a:t>
            </a:r>
          </a:p>
          <a:p>
            <a:pPr lvl="2"/>
            <a:r>
              <a:rPr lang="en-US" dirty="0"/>
              <a:t>8 small panels - attached to the bottom of some t-blocks </a:t>
            </a:r>
          </a:p>
        </p:txBody>
      </p:sp>
      <p:sp>
        <p:nvSpPr>
          <p:cNvPr id="3" name="Title 2">
            <a:extLst>
              <a:ext uri="{FF2B5EF4-FFF2-40B4-BE49-F238E27FC236}">
                <a16:creationId xmlns:a16="http://schemas.microsoft.com/office/drawing/2014/main" id="{343BBC26-F6CC-44C5-8DFA-8A20D68BB3D8}"/>
              </a:ext>
            </a:extLst>
          </p:cNvPr>
          <p:cNvSpPr>
            <a:spLocks noGrp="1"/>
          </p:cNvSpPr>
          <p:nvPr>
            <p:ph type="title"/>
          </p:nvPr>
        </p:nvSpPr>
        <p:spPr/>
        <p:txBody>
          <a:bodyPr/>
          <a:lstStyle/>
          <a:p>
            <a:pPr algn="ctr"/>
            <a:r>
              <a:rPr lang="en-US" dirty="0"/>
              <a:t>Purpose and Scope</a:t>
            </a:r>
          </a:p>
        </p:txBody>
      </p:sp>
      <p:sp>
        <p:nvSpPr>
          <p:cNvPr id="4" name="Date Placeholder 3">
            <a:extLst>
              <a:ext uri="{FF2B5EF4-FFF2-40B4-BE49-F238E27FC236}">
                <a16:creationId xmlns:a16="http://schemas.microsoft.com/office/drawing/2014/main" id="{E640E8C9-8DB7-4020-80D6-A3FE2F325951}"/>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2/19/2020</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a:extLst>
              <a:ext uri="{FF2B5EF4-FFF2-40B4-BE49-F238E27FC236}">
                <a16:creationId xmlns:a16="http://schemas.microsoft.com/office/drawing/2014/main" id="{3D48059B-6D34-4F9C-8437-F1AEDED89947}"/>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Raina Wang | Target Shield Pile Cooling Panel RAW System</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a:extLst>
              <a:ext uri="{FF2B5EF4-FFF2-40B4-BE49-F238E27FC236}">
                <a16:creationId xmlns:a16="http://schemas.microsoft.com/office/drawing/2014/main" id="{77F60BE5-1776-4837-B250-861530962167}"/>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63174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CBB5D8-60BA-40E5-8F4B-9D37A3B08EFB}"/>
              </a:ext>
            </a:extLst>
          </p:cNvPr>
          <p:cNvSpPr>
            <a:spLocks noGrp="1"/>
          </p:cNvSpPr>
          <p:nvPr>
            <p:ph idx="1"/>
          </p:nvPr>
        </p:nvSpPr>
        <p:spPr>
          <a:xfrm>
            <a:off x="228600" y="679629"/>
            <a:ext cx="8672513" cy="5686001"/>
          </a:xfrm>
        </p:spPr>
        <p:txBody>
          <a:bodyPr/>
          <a:lstStyle/>
          <a:p>
            <a:r>
              <a:rPr lang="en-US" sz="1800" dirty="0"/>
              <a:t>Risks: </a:t>
            </a:r>
          </a:p>
          <a:p>
            <a:pPr lvl="1"/>
            <a:r>
              <a:rPr lang="en-US" sz="1800" dirty="0"/>
              <a:t>Initial LCW - to be </a:t>
            </a:r>
            <a:r>
              <a:rPr lang="en-US" sz="1800" dirty="0" err="1"/>
              <a:t>radioactiviated</a:t>
            </a:r>
            <a:r>
              <a:rPr lang="en-US" sz="1800" dirty="0"/>
              <a:t> after short running </a:t>
            </a:r>
            <a:r>
              <a:rPr lang="en-US" sz="1800"/>
              <a:t>– becoming </a:t>
            </a:r>
            <a:r>
              <a:rPr lang="en-US" sz="1800" dirty="0"/>
              <a:t>RAW</a:t>
            </a:r>
          </a:p>
          <a:p>
            <a:pPr lvl="1"/>
            <a:r>
              <a:rPr lang="en-US" sz="1800" dirty="0"/>
              <a:t>The prompt radiation dose rates from the RAW skid – high!</a:t>
            </a:r>
          </a:p>
          <a:p>
            <a:pPr lvl="1"/>
            <a:r>
              <a:rPr lang="en-US" sz="1800" dirty="0"/>
              <a:t>Short-lived radionuclides, large concentrations of the tritium will build up in the systems</a:t>
            </a:r>
          </a:p>
          <a:p>
            <a:r>
              <a:rPr lang="en-US" sz="1800" dirty="0"/>
              <a:t>Mechanical Controls: </a:t>
            </a:r>
          </a:p>
          <a:p>
            <a:r>
              <a:rPr lang="en-US" sz="1800" dirty="0"/>
              <a:t>To prevent RAW from intermixing with the environment, the cold side cooling water of the heat exchanger is supplied by and discharged to an adjacent Intermediate Water System  </a:t>
            </a:r>
          </a:p>
          <a:p>
            <a:r>
              <a:rPr lang="en-US" sz="1800" dirty="0"/>
              <a:t>Clean in place containment - for RAW leakage, spill and tritium capture</a:t>
            </a:r>
          </a:p>
          <a:p>
            <a:pPr marL="0" indent="0">
              <a:buNone/>
            </a:pPr>
            <a:r>
              <a:rPr lang="en-US" sz="1800" dirty="0"/>
              <a:t>                                                  - preventing soil and surface water contamination</a:t>
            </a:r>
          </a:p>
          <a:p>
            <a:r>
              <a:rPr lang="en-US" sz="1800" dirty="0"/>
              <a:t>Remotely controlled drainage and top up with fresh water - used to keep the tritium concentrations at manageable levels</a:t>
            </a:r>
          </a:p>
          <a:p>
            <a:r>
              <a:rPr lang="en-US" sz="1800" dirty="0"/>
              <a:t>Wastewater will be disposed of as low-level radioactive waste after cooling-down or decayed </a:t>
            </a:r>
          </a:p>
          <a:p>
            <a:r>
              <a:rPr lang="en-US" sz="1800" dirty="0"/>
              <a:t>Radiation hardened materials – equipment, piping components</a:t>
            </a:r>
          </a:p>
          <a:p>
            <a:r>
              <a:rPr lang="en-US" sz="1800" dirty="0"/>
              <a:t>Electronic devices: P, T, Q, L transmitters - installed further away from high radiation area to prevent radiation degradation </a:t>
            </a:r>
          </a:p>
          <a:p>
            <a:endParaRPr lang="en-US" sz="1800" dirty="0"/>
          </a:p>
          <a:p>
            <a:endParaRPr lang="en-US" sz="1800" dirty="0"/>
          </a:p>
          <a:p>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D8448ED9-1492-4F83-9E08-EBF9F8913B3A}"/>
              </a:ext>
            </a:extLst>
          </p:cNvPr>
          <p:cNvSpPr>
            <a:spLocks noGrp="1"/>
          </p:cNvSpPr>
          <p:nvPr>
            <p:ph type="title"/>
          </p:nvPr>
        </p:nvSpPr>
        <p:spPr/>
        <p:txBody>
          <a:bodyPr/>
          <a:lstStyle/>
          <a:p>
            <a:r>
              <a:rPr lang="en-US" dirty="0"/>
              <a:t>ESH – Radiation Risk Control</a:t>
            </a:r>
          </a:p>
        </p:txBody>
      </p:sp>
      <p:sp>
        <p:nvSpPr>
          <p:cNvPr id="4" name="Date Placeholder 3">
            <a:extLst>
              <a:ext uri="{FF2B5EF4-FFF2-40B4-BE49-F238E27FC236}">
                <a16:creationId xmlns:a16="http://schemas.microsoft.com/office/drawing/2014/main" id="{D656A142-2D1B-47C7-A237-74E246DE8A5A}"/>
              </a:ext>
            </a:extLst>
          </p:cNvPr>
          <p:cNvSpPr>
            <a:spLocks noGrp="1"/>
          </p:cNvSpPr>
          <p:nvPr>
            <p:ph type="dt" sz="half" idx="2"/>
          </p:nvPr>
        </p:nvSpPr>
        <p:spPr/>
        <p:txBody>
          <a:bodyPr/>
          <a:lstStyle/>
          <a:p>
            <a:pPr>
              <a:defRPr/>
            </a:pPr>
            <a:r>
              <a:rPr lang="en-US"/>
              <a:t>2/19/2020</a:t>
            </a:r>
            <a:endParaRPr lang="en-US" dirty="0"/>
          </a:p>
        </p:txBody>
      </p:sp>
      <p:sp>
        <p:nvSpPr>
          <p:cNvPr id="5" name="Footer Placeholder 4">
            <a:extLst>
              <a:ext uri="{FF2B5EF4-FFF2-40B4-BE49-F238E27FC236}">
                <a16:creationId xmlns:a16="http://schemas.microsoft.com/office/drawing/2014/main" id="{1F604ADC-6545-40EF-B217-14911039F45E}"/>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
        <p:nvSpPr>
          <p:cNvPr id="6" name="Slide Number Placeholder 5">
            <a:extLst>
              <a:ext uri="{FF2B5EF4-FFF2-40B4-BE49-F238E27FC236}">
                <a16:creationId xmlns:a16="http://schemas.microsoft.com/office/drawing/2014/main" id="{91CFECF0-A565-402C-BB0A-35B756713471}"/>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255153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18C16B-12C5-4CF8-8635-ECBA98EB3F96}"/>
              </a:ext>
            </a:extLst>
          </p:cNvPr>
          <p:cNvSpPr>
            <a:spLocks noGrp="1"/>
          </p:cNvSpPr>
          <p:nvPr>
            <p:ph type="title"/>
          </p:nvPr>
        </p:nvSpPr>
        <p:spPr>
          <a:xfrm>
            <a:off x="228600" y="0"/>
            <a:ext cx="8686800" cy="759600"/>
          </a:xfrm>
        </p:spPr>
        <p:txBody>
          <a:bodyPr/>
          <a:lstStyle/>
          <a:p>
            <a:pPr algn="ctr"/>
            <a:r>
              <a:rPr lang="en-US" dirty="0"/>
              <a:t>Equipment and Piping Layout </a:t>
            </a:r>
            <a:br>
              <a:rPr lang="en-US" dirty="0"/>
            </a:br>
            <a:r>
              <a:rPr lang="en-US" dirty="0"/>
              <a:t>- Plan View</a:t>
            </a:r>
          </a:p>
        </p:txBody>
      </p:sp>
      <p:sp>
        <p:nvSpPr>
          <p:cNvPr id="4" name="Date Placeholder 3">
            <a:extLst>
              <a:ext uri="{FF2B5EF4-FFF2-40B4-BE49-F238E27FC236}">
                <a16:creationId xmlns:a16="http://schemas.microsoft.com/office/drawing/2014/main" id="{6C98F35F-C396-4C29-AAA8-5E9503A6E226}"/>
              </a:ext>
            </a:extLst>
          </p:cNvPr>
          <p:cNvSpPr>
            <a:spLocks noGrp="1"/>
          </p:cNvSpPr>
          <p:nvPr>
            <p:ph type="dt" sz="half" idx="2"/>
          </p:nvPr>
        </p:nvSpPr>
        <p:spPr/>
        <p:txBody>
          <a:bodyPr/>
          <a:lstStyle/>
          <a:p>
            <a:pPr>
              <a:defRPr/>
            </a:pPr>
            <a:r>
              <a:rPr lang="en-US"/>
              <a:t>2/19/2020</a:t>
            </a:r>
            <a:endParaRPr lang="en-US" dirty="0"/>
          </a:p>
        </p:txBody>
      </p:sp>
      <p:sp>
        <p:nvSpPr>
          <p:cNvPr id="5" name="Footer Placeholder 4">
            <a:extLst>
              <a:ext uri="{FF2B5EF4-FFF2-40B4-BE49-F238E27FC236}">
                <a16:creationId xmlns:a16="http://schemas.microsoft.com/office/drawing/2014/main" id="{1C3B5E96-BDBB-48A2-A867-89E65AA06696}"/>
              </a:ext>
            </a:extLst>
          </p:cNvPr>
          <p:cNvSpPr>
            <a:spLocks noGrp="1"/>
          </p:cNvSpPr>
          <p:nvPr>
            <p:ph type="ftr" sz="quarter" idx="3"/>
          </p:nvPr>
        </p:nvSpPr>
        <p:spPr/>
        <p:txBody>
          <a:bodyPr/>
          <a:lstStyle/>
          <a:p>
            <a:pPr>
              <a:defRPr/>
            </a:pPr>
            <a:r>
              <a:rPr lang="en-US" b="1"/>
              <a:t>Raina Wang | Target Shield Pile Cooling Panel RAW System</a:t>
            </a:r>
            <a:endParaRPr lang="en-US" b="1" dirty="0"/>
          </a:p>
        </p:txBody>
      </p:sp>
      <p:sp>
        <p:nvSpPr>
          <p:cNvPr id="6" name="Slide Number Placeholder 5">
            <a:extLst>
              <a:ext uri="{FF2B5EF4-FFF2-40B4-BE49-F238E27FC236}">
                <a16:creationId xmlns:a16="http://schemas.microsoft.com/office/drawing/2014/main" id="{CE424025-F660-4C86-BC88-B23D788487F7}"/>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16" name="TextBox 15">
            <a:extLst>
              <a:ext uri="{FF2B5EF4-FFF2-40B4-BE49-F238E27FC236}">
                <a16:creationId xmlns:a16="http://schemas.microsoft.com/office/drawing/2014/main" id="{7C2372FE-40D6-4925-AE97-215304BD2410}"/>
              </a:ext>
            </a:extLst>
          </p:cNvPr>
          <p:cNvSpPr txBox="1"/>
          <p:nvPr/>
        </p:nvSpPr>
        <p:spPr>
          <a:xfrm>
            <a:off x="280194" y="759600"/>
            <a:ext cx="5172076" cy="461665"/>
          </a:xfrm>
          <a:prstGeom prst="rect">
            <a:avLst/>
          </a:prstGeom>
          <a:noFill/>
        </p:spPr>
        <p:txBody>
          <a:bodyPr wrap="square" rtlCol="0">
            <a:spAutoFit/>
          </a:bodyPr>
          <a:lstStyle/>
          <a:p>
            <a:r>
              <a:rPr lang="en-US" dirty="0"/>
              <a:t>RAW supply and return head, 5” NPD</a:t>
            </a:r>
          </a:p>
        </p:txBody>
      </p:sp>
      <p:pic>
        <p:nvPicPr>
          <p:cNvPr id="48" name="Picture 47">
            <a:extLst>
              <a:ext uri="{FF2B5EF4-FFF2-40B4-BE49-F238E27FC236}">
                <a16:creationId xmlns:a16="http://schemas.microsoft.com/office/drawing/2014/main" id="{654F9326-9BD9-40B2-8CC3-DA2BD8535E54}"/>
              </a:ext>
            </a:extLst>
          </p:cNvPr>
          <p:cNvPicPr>
            <a:picLocks noChangeAspect="1"/>
          </p:cNvPicPr>
          <p:nvPr/>
        </p:nvPicPr>
        <p:blipFill rotWithShape="1">
          <a:blip r:embed="rId2"/>
          <a:srcRect l="1640" t="13689" r="5079" b="3472"/>
          <a:stretch/>
        </p:blipFill>
        <p:spPr>
          <a:xfrm>
            <a:off x="150019" y="1293019"/>
            <a:ext cx="8892024" cy="4712519"/>
          </a:xfrm>
          <a:prstGeom prst="rect">
            <a:avLst/>
          </a:prstGeom>
        </p:spPr>
      </p:pic>
      <p:cxnSp>
        <p:nvCxnSpPr>
          <p:cNvPr id="50" name="Straight Arrow Connector 49">
            <a:extLst>
              <a:ext uri="{FF2B5EF4-FFF2-40B4-BE49-F238E27FC236}">
                <a16:creationId xmlns:a16="http://schemas.microsoft.com/office/drawing/2014/main" id="{E53FAD03-B3F4-40FE-9915-664E65C5C122}"/>
              </a:ext>
            </a:extLst>
          </p:cNvPr>
          <p:cNvCxnSpPr/>
          <p:nvPr/>
        </p:nvCxnSpPr>
        <p:spPr>
          <a:xfrm>
            <a:off x="2050256" y="1100138"/>
            <a:ext cx="1643063" cy="6545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2901E1FF-4632-4B0C-97A0-B7B20EA15904}"/>
              </a:ext>
            </a:extLst>
          </p:cNvPr>
          <p:cNvCxnSpPr/>
          <p:nvPr/>
        </p:nvCxnSpPr>
        <p:spPr>
          <a:xfrm>
            <a:off x="1719659" y="1100138"/>
            <a:ext cx="764381" cy="10858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a:extLst>
              <a:ext uri="{FF2B5EF4-FFF2-40B4-BE49-F238E27FC236}">
                <a16:creationId xmlns:a16="http://schemas.microsoft.com/office/drawing/2014/main" id="{FB87FC9F-E08F-4572-AF9A-724C2AA36D4B}"/>
              </a:ext>
            </a:extLst>
          </p:cNvPr>
          <p:cNvCxnSpPr>
            <a:cxnSpLocks/>
          </p:cNvCxnSpPr>
          <p:nvPr/>
        </p:nvCxnSpPr>
        <p:spPr>
          <a:xfrm>
            <a:off x="1085850" y="1100138"/>
            <a:ext cx="1520626" cy="14930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48162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18C16B-12C5-4CF8-8635-ECBA98EB3F96}"/>
              </a:ext>
            </a:extLst>
          </p:cNvPr>
          <p:cNvSpPr>
            <a:spLocks noGrp="1"/>
          </p:cNvSpPr>
          <p:nvPr>
            <p:ph type="title"/>
          </p:nvPr>
        </p:nvSpPr>
        <p:spPr>
          <a:xfrm>
            <a:off x="228600" y="0"/>
            <a:ext cx="8686800" cy="759600"/>
          </a:xfrm>
        </p:spPr>
        <p:txBody>
          <a:bodyPr/>
          <a:lstStyle/>
          <a:p>
            <a:pPr algn="ctr"/>
            <a:r>
              <a:rPr lang="en-US" dirty="0"/>
              <a:t>Equipment and Piping Layout </a:t>
            </a:r>
            <a:br>
              <a:rPr lang="en-US" dirty="0"/>
            </a:br>
            <a:r>
              <a:rPr lang="en-US" dirty="0"/>
              <a:t>- 3D Top View</a:t>
            </a:r>
          </a:p>
        </p:txBody>
      </p:sp>
      <p:sp>
        <p:nvSpPr>
          <p:cNvPr id="4" name="Date Placeholder 3">
            <a:extLst>
              <a:ext uri="{FF2B5EF4-FFF2-40B4-BE49-F238E27FC236}">
                <a16:creationId xmlns:a16="http://schemas.microsoft.com/office/drawing/2014/main" id="{6C98F35F-C396-4C29-AAA8-5E9503A6E226}"/>
              </a:ext>
            </a:extLst>
          </p:cNvPr>
          <p:cNvSpPr>
            <a:spLocks noGrp="1"/>
          </p:cNvSpPr>
          <p:nvPr>
            <p:ph type="dt" sz="half" idx="2"/>
          </p:nvPr>
        </p:nvSpPr>
        <p:spPr/>
        <p:txBody>
          <a:bodyPr/>
          <a:lstStyle/>
          <a:p>
            <a:pPr>
              <a:defRPr/>
            </a:pPr>
            <a:r>
              <a:rPr lang="en-US"/>
              <a:t>2/19/2020</a:t>
            </a:r>
            <a:endParaRPr lang="en-US" dirty="0"/>
          </a:p>
        </p:txBody>
      </p:sp>
      <p:sp>
        <p:nvSpPr>
          <p:cNvPr id="5" name="Footer Placeholder 4">
            <a:extLst>
              <a:ext uri="{FF2B5EF4-FFF2-40B4-BE49-F238E27FC236}">
                <a16:creationId xmlns:a16="http://schemas.microsoft.com/office/drawing/2014/main" id="{1C3B5E96-BDBB-48A2-A867-89E65AA06696}"/>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
        <p:nvSpPr>
          <p:cNvPr id="6" name="Slide Number Placeholder 5">
            <a:extLst>
              <a:ext uri="{FF2B5EF4-FFF2-40B4-BE49-F238E27FC236}">
                <a16:creationId xmlns:a16="http://schemas.microsoft.com/office/drawing/2014/main" id="{CE424025-F660-4C86-BC88-B23D788487F7}"/>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9" name="TextBox 8">
            <a:extLst>
              <a:ext uri="{FF2B5EF4-FFF2-40B4-BE49-F238E27FC236}">
                <a16:creationId xmlns:a16="http://schemas.microsoft.com/office/drawing/2014/main" id="{F2FCF955-57EE-4F1C-895D-B87060308C78}"/>
              </a:ext>
            </a:extLst>
          </p:cNvPr>
          <p:cNvSpPr txBox="1"/>
          <p:nvPr/>
        </p:nvSpPr>
        <p:spPr>
          <a:xfrm>
            <a:off x="1397908" y="5760639"/>
            <a:ext cx="4031343" cy="461665"/>
          </a:xfrm>
          <a:prstGeom prst="rect">
            <a:avLst/>
          </a:prstGeom>
          <a:noFill/>
        </p:spPr>
        <p:txBody>
          <a:bodyPr wrap="square" rtlCol="0">
            <a:spAutoFit/>
          </a:bodyPr>
          <a:lstStyle/>
          <a:p>
            <a:r>
              <a:rPr lang="en-US" dirty="0"/>
              <a:t>TSP Cooling Panel RAW Skid</a:t>
            </a:r>
          </a:p>
        </p:txBody>
      </p:sp>
      <p:sp>
        <p:nvSpPr>
          <p:cNvPr id="16" name="TextBox 15">
            <a:extLst>
              <a:ext uri="{FF2B5EF4-FFF2-40B4-BE49-F238E27FC236}">
                <a16:creationId xmlns:a16="http://schemas.microsoft.com/office/drawing/2014/main" id="{7C2372FE-40D6-4925-AE97-215304BD2410}"/>
              </a:ext>
            </a:extLst>
          </p:cNvPr>
          <p:cNvSpPr txBox="1"/>
          <p:nvPr/>
        </p:nvSpPr>
        <p:spPr>
          <a:xfrm>
            <a:off x="582580" y="900555"/>
            <a:ext cx="5172076" cy="461665"/>
          </a:xfrm>
          <a:prstGeom prst="rect">
            <a:avLst/>
          </a:prstGeom>
          <a:noFill/>
        </p:spPr>
        <p:txBody>
          <a:bodyPr wrap="square" rtlCol="0">
            <a:spAutoFit/>
          </a:bodyPr>
          <a:lstStyle/>
          <a:p>
            <a:r>
              <a:rPr lang="en-US" dirty="0"/>
              <a:t>RAW supply and return head, 5” NPD</a:t>
            </a:r>
          </a:p>
        </p:txBody>
      </p:sp>
      <p:pic>
        <p:nvPicPr>
          <p:cNvPr id="31" name="Content Placeholder 30">
            <a:extLst>
              <a:ext uri="{FF2B5EF4-FFF2-40B4-BE49-F238E27FC236}">
                <a16:creationId xmlns:a16="http://schemas.microsoft.com/office/drawing/2014/main" id="{F1ED603A-B997-4204-9B21-AB27326C18F9}"/>
              </a:ext>
            </a:extLst>
          </p:cNvPr>
          <p:cNvPicPr>
            <a:picLocks noGrp="1" noChangeAspect="1"/>
          </p:cNvPicPr>
          <p:nvPr>
            <p:ph idx="1"/>
          </p:nvPr>
        </p:nvPicPr>
        <p:blipFill rotWithShape="1">
          <a:blip r:embed="rId2"/>
          <a:srcRect l="32949" t="15424" r="23065" b="25561"/>
          <a:stretch/>
        </p:blipFill>
        <p:spPr>
          <a:xfrm>
            <a:off x="1530603" y="1503175"/>
            <a:ext cx="5510839" cy="4158928"/>
          </a:xfrm>
          <a:prstGeom prst="rect">
            <a:avLst/>
          </a:prstGeom>
        </p:spPr>
      </p:pic>
      <p:sp>
        <p:nvSpPr>
          <p:cNvPr id="36" name="TextBox 35">
            <a:extLst>
              <a:ext uri="{FF2B5EF4-FFF2-40B4-BE49-F238E27FC236}">
                <a16:creationId xmlns:a16="http://schemas.microsoft.com/office/drawing/2014/main" id="{73FC6677-0480-4D31-810B-3625E99EAA80}"/>
              </a:ext>
            </a:extLst>
          </p:cNvPr>
          <p:cNvSpPr txBox="1"/>
          <p:nvPr/>
        </p:nvSpPr>
        <p:spPr>
          <a:xfrm>
            <a:off x="3493294" y="1850231"/>
            <a:ext cx="1835944" cy="461665"/>
          </a:xfrm>
          <a:prstGeom prst="rect">
            <a:avLst/>
          </a:prstGeom>
          <a:noFill/>
        </p:spPr>
        <p:txBody>
          <a:bodyPr wrap="square" rtlCol="0">
            <a:spAutoFit/>
          </a:bodyPr>
          <a:lstStyle/>
          <a:p>
            <a:r>
              <a:rPr lang="en-US" dirty="0">
                <a:solidFill>
                  <a:srgbClr val="00B050"/>
                </a:solidFill>
              </a:rPr>
              <a:t>Target Chase</a:t>
            </a:r>
          </a:p>
        </p:txBody>
      </p:sp>
      <p:cxnSp>
        <p:nvCxnSpPr>
          <p:cNvPr id="38" name="Straight Arrow Connector 37">
            <a:extLst>
              <a:ext uri="{FF2B5EF4-FFF2-40B4-BE49-F238E27FC236}">
                <a16:creationId xmlns:a16="http://schemas.microsoft.com/office/drawing/2014/main" id="{9F59162B-DED3-4E57-BB7A-A22EECD2FF3F}"/>
              </a:ext>
            </a:extLst>
          </p:cNvPr>
          <p:cNvCxnSpPr>
            <a:cxnSpLocks/>
          </p:cNvCxnSpPr>
          <p:nvPr/>
        </p:nvCxnSpPr>
        <p:spPr>
          <a:xfrm>
            <a:off x="1164431" y="1221266"/>
            <a:ext cx="1328738" cy="109063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F179E89B-9BF3-4791-8F07-16D2F91F7FF4}"/>
              </a:ext>
            </a:extLst>
          </p:cNvPr>
          <p:cNvCxnSpPr>
            <a:cxnSpLocks/>
          </p:cNvCxnSpPr>
          <p:nvPr/>
        </p:nvCxnSpPr>
        <p:spPr>
          <a:xfrm>
            <a:off x="935831" y="1237960"/>
            <a:ext cx="1821657" cy="2191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450D10FD-144D-4687-A615-F4CEBB08A559}"/>
              </a:ext>
            </a:extLst>
          </p:cNvPr>
          <p:cNvCxnSpPr>
            <a:cxnSpLocks/>
          </p:cNvCxnSpPr>
          <p:nvPr/>
        </p:nvCxnSpPr>
        <p:spPr>
          <a:xfrm flipV="1">
            <a:off x="2010046" y="4244064"/>
            <a:ext cx="1211785" cy="163524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51140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8FF99B7-59F1-4739-9A3C-6624A7B03BC7}"/>
              </a:ext>
            </a:extLst>
          </p:cNvPr>
          <p:cNvPicPr>
            <a:picLocks noGrp="1" noChangeAspect="1"/>
          </p:cNvPicPr>
          <p:nvPr>
            <p:ph idx="1"/>
          </p:nvPr>
        </p:nvPicPr>
        <p:blipFill rotWithShape="1">
          <a:blip r:embed="rId2"/>
          <a:srcRect t="22453" b="19850"/>
          <a:stretch/>
        </p:blipFill>
        <p:spPr>
          <a:xfrm>
            <a:off x="222250" y="1715124"/>
            <a:ext cx="8672513" cy="3671887"/>
          </a:xfrm>
          <a:prstGeom prst="rect">
            <a:avLst/>
          </a:prstGeom>
        </p:spPr>
      </p:pic>
      <p:sp>
        <p:nvSpPr>
          <p:cNvPr id="3" name="Title 2">
            <a:extLst>
              <a:ext uri="{FF2B5EF4-FFF2-40B4-BE49-F238E27FC236}">
                <a16:creationId xmlns:a16="http://schemas.microsoft.com/office/drawing/2014/main" id="{B818C16B-12C5-4CF8-8635-ECBA98EB3F96}"/>
              </a:ext>
            </a:extLst>
          </p:cNvPr>
          <p:cNvSpPr>
            <a:spLocks noGrp="1"/>
          </p:cNvSpPr>
          <p:nvPr>
            <p:ph type="title"/>
          </p:nvPr>
        </p:nvSpPr>
        <p:spPr>
          <a:xfrm>
            <a:off x="228600" y="0"/>
            <a:ext cx="8686800" cy="835721"/>
          </a:xfrm>
        </p:spPr>
        <p:txBody>
          <a:bodyPr/>
          <a:lstStyle/>
          <a:p>
            <a:pPr algn="ctr"/>
            <a:r>
              <a:rPr lang="en-US" dirty="0"/>
              <a:t>Equipment and Piping Layout</a:t>
            </a:r>
            <a:br>
              <a:rPr lang="en-US" dirty="0"/>
            </a:br>
            <a:r>
              <a:rPr lang="en-US" dirty="0"/>
              <a:t>- 3D View</a:t>
            </a:r>
          </a:p>
        </p:txBody>
      </p:sp>
      <p:sp>
        <p:nvSpPr>
          <p:cNvPr id="4" name="Date Placeholder 3">
            <a:extLst>
              <a:ext uri="{FF2B5EF4-FFF2-40B4-BE49-F238E27FC236}">
                <a16:creationId xmlns:a16="http://schemas.microsoft.com/office/drawing/2014/main" id="{6C98F35F-C396-4C29-AAA8-5E9503A6E226}"/>
              </a:ext>
            </a:extLst>
          </p:cNvPr>
          <p:cNvSpPr>
            <a:spLocks noGrp="1"/>
          </p:cNvSpPr>
          <p:nvPr>
            <p:ph type="dt" sz="half" idx="2"/>
          </p:nvPr>
        </p:nvSpPr>
        <p:spPr/>
        <p:txBody>
          <a:bodyPr/>
          <a:lstStyle/>
          <a:p>
            <a:pPr>
              <a:defRPr/>
            </a:pPr>
            <a:r>
              <a:rPr lang="en-US"/>
              <a:t>2/19/2020</a:t>
            </a:r>
            <a:endParaRPr lang="en-US" dirty="0"/>
          </a:p>
        </p:txBody>
      </p:sp>
      <p:sp>
        <p:nvSpPr>
          <p:cNvPr id="5" name="Footer Placeholder 4">
            <a:extLst>
              <a:ext uri="{FF2B5EF4-FFF2-40B4-BE49-F238E27FC236}">
                <a16:creationId xmlns:a16="http://schemas.microsoft.com/office/drawing/2014/main" id="{1C3B5E96-BDBB-48A2-A867-89E65AA06696}"/>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
        <p:nvSpPr>
          <p:cNvPr id="6" name="Slide Number Placeholder 5">
            <a:extLst>
              <a:ext uri="{FF2B5EF4-FFF2-40B4-BE49-F238E27FC236}">
                <a16:creationId xmlns:a16="http://schemas.microsoft.com/office/drawing/2014/main" id="{CE424025-F660-4C86-BC88-B23D788487F7}"/>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8" name="TextBox 7">
            <a:extLst>
              <a:ext uri="{FF2B5EF4-FFF2-40B4-BE49-F238E27FC236}">
                <a16:creationId xmlns:a16="http://schemas.microsoft.com/office/drawing/2014/main" id="{67532799-0485-453D-8254-F320C7FC2086}"/>
              </a:ext>
            </a:extLst>
          </p:cNvPr>
          <p:cNvSpPr txBox="1"/>
          <p:nvPr/>
        </p:nvSpPr>
        <p:spPr>
          <a:xfrm>
            <a:off x="4836319" y="2465284"/>
            <a:ext cx="2064544" cy="461665"/>
          </a:xfrm>
          <a:prstGeom prst="rect">
            <a:avLst/>
          </a:prstGeom>
          <a:noFill/>
        </p:spPr>
        <p:txBody>
          <a:bodyPr wrap="square" rtlCol="0">
            <a:spAutoFit/>
          </a:bodyPr>
          <a:lstStyle/>
          <a:p>
            <a:r>
              <a:rPr lang="en-US" dirty="0">
                <a:solidFill>
                  <a:srgbClr val="00B050"/>
                </a:solidFill>
              </a:rPr>
              <a:t>Target Chase</a:t>
            </a:r>
          </a:p>
        </p:txBody>
      </p:sp>
      <p:sp>
        <p:nvSpPr>
          <p:cNvPr id="9" name="TextBox 8">
            <a:extLst>
              <a:ext uri="{FF2B5EF4-FFF2-40B4-BE49-F238E27FC236}">
                <a16:creationId xmlns:a16="http://schemas.microsoft.com/office/drawing/2014/main" id="{F2FCF955-57EE-4F1C-895D-B87060308C78}"/>
              </a:ext>
            </a:extLst>
          </p:cNvPr>
          <p:cNvSpPr txBox="1"/>
          <p:nvPr/>
        </p:nvSpPr>
        <p:spPr>
          <a:xfrm>
            <a:off x="1397908" y="5760639"/>
            <a:ext cx="4031343" cy="461665"/>
          </a:xfrm>
          <a:prstGeom prst="rect">
            <a:avLst/>
          </a:prstGeom>
          <a:noFill/>
        </p:spPr>
        <p:txBody>
          <a:bodyPr wrap="square" rtlCol="0">
            <a:spAutoFit/>
          </a:bodyPr>
          <a:lstStyle/>
          <a:p>
            <a:r>
              <a:rPr lang="en-US" dirty="0"/>
              <a:t>TSP Cooling Panel RAW Skid</a:t>
            </a:r>
          </a:p>
        </p:txBody>
      </p:sp>
      <p:cxnSp>
        <p:nvCxnSpPr>
          <p:cNvPr id="11" name="Straight Arrow Connector 10">
            <a:extLst>
              <a:ext uri="{FF2B5EF4-FFF2-40B4-BE49-F238E27FC236}">
                <a16:creationId xmlns:a16="http://schemas.microsoft.com/office/drawing/2014/main" id="{412AA9C5-DC62-4C91-B30D-132DF7998784}"/>
              </a:ext>
            </a:extLst>
          </p:cNvPr>
          <p:cNvCxnSpPr>
            <a:cxnSpLocks/>
          </p:cNvCxnSpPr>
          <p:nvPr/>
        </p:nvCxnSpPr>
        <p:spPr>
          <a:xfrm flipH="1" flipV="1">
            <a:off x="1700214" y="3786188"/>
            <a:ext cx="300036" cy="20359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C2372FE-40D6-4925-AE97-215304BD2410}"/>
              </a:ext>
            </a:extLst>
          </p:cNvPr>
          <p:cNvSpPr txBox="1"/>
          <p:nvPr/>
        </p:nvSpPr>
        <p:spPr>
          <a:xfrm>
            <a:off x="2075624" y="942975"/>
            <a:ext cx="5172076" cy="461665"/>
          </a:xfrm>
          <a:prstGeom prst="rect">
            <a:avLst/>
          </a:prstGeom>
          <a:noFill/>
        </p:spPr>
        <p:txBody>
          <a:bodyPr wrap="square" rtlCol="0">
            <a:spAutoFit/>
          </a:bodyPr>
          <a:lstStyle/>
          <a:p>
            <a:r>
              <a:rPr lang="en-US" dirty="0"/>
              <a:t>RAW supply and return head, 5” NPD</a:t>
            </a:r>
          </a:p>
        </p:txBody>
      </p:sp>
      <p:cxnSp>
        <p:nvCxnSpPr>
          <p:cNvPr id="18" name="Straight Arrow Connector 17">
            <a:extLst>
              <a:ext uri="{FF2B5EF4-FFF2-40B4-BE49-F238E27FC236}">
                <a16:creationId xmlns:a16="http://schemas.microsoft.com/office/drawing/2014/main" id="{5D53B154-2056-4962-97AC-BD2939D18EC0}"/>
              </a:ext>
            </a:extLst>
          </p:cNvPr>
          <p:cNvCxnSpPr>
            <a:cxnSpLocks/>
          </p:cNvCxnSpPr>
          <p:nvPr/>
        </p:nvCxnSpPr>
        <p:spPr>
          <a:xfrm flipH="1">
            <a:off x="1885950" y="1235869"/>
            <a:ext cx="600076" cy="11644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67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8C8360-A89B-4A21-9EA7-D924D97C3635}"/>
              </a:ext>
            </a:extLst>
          </p:cNvPr>
          <p:cNvSpPr>
            <a:spLocks noGrp="1"/>
          </p:cNvSpPr>
          <p:nvPr>
            <p:ph idx="1"/>
          </p:nvPr>
        </p:nvSpPr>
        <p:spPr/>
        <p:txBody>
          <a:bodyPr>
            <a:normAutofit/>
          </a:bodyPr>
          <a:lstStyle/>
          <a:p>
            <a:pPr marL="0" indent="0" algn="ctr">
              <a:buNone/>
            </a:pPr>
            <a:r>
              <a:rPr lang="en-US" sz="3600" dirty="0"/>
              <a:t>Questions?   </a:t>
            </a:r>
          </a:p>
          <a:p>
            <a:pPr marL="0" indent="0" algn="ctr">
              <a:buNone/>
            </a:pPr>
            <a:endParaRPr lang="en-US" dirty="0"/>
          </a:p>
          <a:p>
            <a:pPr marL="0" indent="0" algn="ctr">
              <a:buNone/>
            </a:pPr>
            <a:endParaRPr lang="en-US" dirty="0"/>
          </a:p>
          <a:p>
            <a:pPr marL="0" lvl="0" indent="0" algn="ctr">
              <a:buClr>
                <a:srgbClr val="90C226"/>
              </a:buClr>
              <a:buNone/>
            </a:pPr>
            <a:r>
              <a:rPr lang="en-US" sz="3600" dirty="0">
                <a:latin typeface="CommercialScript BT" panose="03030803040807090C04" pitchFamily="66" charset="0"/>
                <a:ea typeface="+mn-ea"/>
                <a:cs typeface="+mn-cs"/>
              </a:rPr>
              <a:t>Thank You! </a:t>
            </a:r>
          </a:p>
          <a:p>
            <a:pPr marL="0" lvl="0" indent="0" algn="ctr">
              <a:buClr>
                <a:srgbClr val="90C226"/>
              </a:buClr>
              <a:buNone/>
            </a:pPr>
            <a:r>
              <a:rPr lang="en-US" dirty="0">
                <a:latin typeface="CommercialScript BT" panose="03030803040807090C04" pitchFamily="66" charset="0"/>
                <a:ea typeface="+mn-ea"/>
                <a:cs typeface="+mn-cs"/>
              </a:rPr>
              <a:t>   </a:t>
            </a:r>
          </a:p>
          <a:p>
            <a:pPr marL="0" lvl="0" indent="0" algn="ctr">
              <a:buClr>
                <a:srgbClr val="90C226"/>
              </a:buClr>
              <a:buNone/>
            </a:pPr>
            <a:r>
              <a:rPr lang="en-US" dirty="0">
                <a:latin typeface="CommercialScript BT" panose="03030803040807090C04" pitchFamily="66" charset="0"/>
                <a:ea typeface="+mn-ea"/>
                <a:cs typeface="+mn-cs"/>
              </a:rPr>
              <a:t>   By Raina Wang </a:t>
            </a:r>
          </a:p>
          <a:p>
            <a:pPr marL="0" lvl="0" indent="0" algn="ctr">
              <a:buClr>
                <a:srgbClr val="90C226"/>
              </a:buClr>
              <a:buNone/>
            </a:pPr>
            <a:r>
              <a:rPr lang="en-US" dirty="0">
                <a:latin typeface="CommercialScript BT" panose="03030803040807090C04" pitchFamily="66" charset="0"/>
                <a:ea typeface="+mn-ea"/>
                <a:cs typeface="+mn-cs"/>
              </a:rPr>
              <a:t>      Mechanical Beamline Engineer</a:t>
            </a:r>
          </a:p>
          <a:p>
            <a:pPr marL="0" lvl="0" indent="0" algn="ctr">
              <a:buClr>
                <a:srgbClr val="90C226"/>
              </a:buClr>
              <a:buNone/>
            </a:pPr>
            <a:r>
              <a:rPr lang="en-US" dirty="0">
                <a:latin typeface="CommercialScript BT" panose="03030803040807090C04" pitchFamily="66" charset="0"/>
                <a:ea typeface="+mn-ea"/>
                <a:cs typeface="+mn-cs"/>
              </a:rPr>
              <a:t>Feb. 19, 2020</a:t>
            </a:r>
            <a:endParaRPr lang="en-US" dirty="0"/>
          </a:p>
        </p:txBody>
      </p:sp>
      <p:sp>
        <p:nvSpPr>
          <p:cNvPr id="6" name="Slide Number Placeholder 5">
            <a:extLst>
              <a:ext uri="{FF2B5EF4-FFF2-40B4-BE49-F238E27FC236}">
                <a16:creationId xmlns:a16="http://schemas.microsoft.com/office/drawing/2014/main" id="{BB0DF47D-75D6-4361-BB36-C0C829EC14E2}"/>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3" name="Date Placeholder 2">
            <a:extLst>
              <a:ext uri="{FF2B5EF4-FFF2-40B4-BE49-F238E27FC236}">
                <a16:creationId xmlns:a16="http://schemas.microsoft.com/office/drawing/2014/main" id="{AC672F70-EDC2-44DF-9651-A743D9636BC7}"/>
              </a:ext>
            </a:extLst>
          </p:cNvPr>
          <p:cNvSpPr>
            <a:spLocks noGrp="1"/>
          </p:cNvSpPr>
          <p:nvPr>
            <p:ph type="dt" sz="half" idx="2"/>
          </p:nvPr>
        </p:nvSpPr>
        <p:spPr/>
        <p:txBody>
          <a:bodyPr/>
          <a:lstStyle/>
          <a:p>
            <a:pPr>
              <a:defRPr/>
            </a:pPr>
            <a:r>
              <a:rPr lang="en-US"/>
              <a:t>2/19/2020</a:t>
            </a:r>
            <a:endParaRPr lang="en-US" dirty="0"/>
          </a:p>
        </p:txBody>
      </p:sp>
      <p:sp>
        <p:nvSpPr>
          <p:cNvPr id="4" name="Footer Placeholder 3">
            <a:extLst>
              <a:ext uri="{FF2B5EF4-FFF2-40B4-BE49-F238E27FC236}">
                <a16:creationId xmlns:a16="http://schemas.microsoft.com/office/drawing/2014/main" id="{A098E74A-9DF4-4058-AF8B-4293CF36EF44}"/>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233784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E40646-D7EB-4721-BC24-30A60831C8DA}"/>
              </a:ext>
            </a:extLst>
          </p:cNvPr>
          <p:cNvSpPr>
            <a:spLocks noGrp="1"/>
          </p:cNvSpPr>
          <p:nvPr>
            <p:ph idx="1"/>
          </p:nvPr>
        </p:nvSpPr>
        <p:spPr/>
        <p:txBody>
          <a:bodyPr>
            <a:normAutofit/>
          </a:bodyPr>
          <a:lstStyle/>
          <a:p>
            <a:pPr lvl="0"/>
            <a:r>
              <a:rPr lang="en-US" dirty="0"/>
              <a:t>A stand along skid: equipment, pipes, valves, fittings, and field installed instruments</a:t>
            </a:r>
          </a:p>
          <a:p>
            <a:pPr lvl="0"/>
            <a:r>
              <a:rPr lang="en-US" dirty="0"/>
              <a:t>Piping and piping components between the skid and the nozzles of 44 panels</a:t>
            </a:r>
          </a:p>
          <a:p>
            <a:pPr lvl="0"/>
            <a:r>
              <a:rPr lang="en-US" dirty="0"/>
              <a:t>First valve between: </a:t>
            </a:r>
          </a:p>
          <a:p>
            <a:pPr lvl="1"/>
            <a:r>
              <a:rPr lang="en-US" dirty="0"/>
              <a:t>LBNF TH Exchange System and </a:t>
            </a:r>
          </a:p>
          <a:p>
            <a:pPr lvl="1"/>
            <a:r>
              <a:rPr lang="en-US" dirty="0"/>
              <a:t>Intermediate Water System, which covers the pipes</a:t>
            </a:r>
          </a:p>
          <a:p>
            <a:pPr lvl="0"/>
            <a:r>
              <a:rPr lang="en-US" dirty="0"/>
              <a:t>Mechanical techniques for mitigating radiation risks</a:t>
            </a:r>
          </a:p>
          <a:p>
            <a:pPr lvl="0"/>
            <a:r>
              <a:rPr lang="en-US" dirty="0"/>
              <a:t>All other EHS related radiation dose rate evaluations and control are excluded from this system</a:t>
            </a:r>
          </a:p>
          <a:p>
            <a:pPr lvl="1"/>
            <a:r>
              <a:rPr lang="en-US" dirty="0"/>
              <a:t>They are the work scope of ESH or Radiation Physicist Department</a:t>
            </a:r>
          </a:p>
        </p:txBody>
      </p:sp>
      <p:sp>
        <p:nvSpPr>
          <p:cNvPr id="3" name="Title 2">
            <a:extLst>
              <a:ext uri="{FF2B5EF4-FFF2-40B4-BE49-F238E27FC236}">
                <a16:creationId xmlns:a16="http://schemas.microsoft.com/office/drawing/2014/main" id="{343BBC26-F6CC-44C5-8DFA-8A20D68BB3D8}"/>
              </a:ext>
            </a:extLst>
          </p:cNvPr>
          <p:cNvSpPr>
            <a:spLocks noGrp="1"/>
          </p:cNvSpPr>
          <p:nvPr>
            <p:ph type="title"/>
          </p:nvPr>
        </p:nvSpPr>
        <p:spPr/>
        <p:txBody>
          <a:bodyPr/>
          <a:lstStyle/>
          <a:p>
            <a:pPr algn="ctr"/>
            <a:r>
              <a:rPr lang="en-US" dirty="0"/>
              <a:t>Purpose and Scope – Cont. </a:t>
            </a:r>
          </a:p>
        </p:txBody>
      </p:sp>
      <p:sp>
        <p:nvSpPr>
          <p:cNvPr id="6" name="Slide Number Placeholder 5">
            <a:extLst>
              <a:ext uri="{FF2B5EF4-FFF2-40B4-BE49-F238E27FC236}">
                <a16:creationId xmlns:a16="http://schemas.microsoft.com/office/drawing/2014/main" id="{77F60BE5-1776-4837-B250-861530962167}"/>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4" name="Date Placeholder 3">
            <a:extLst>
              <a:ext uri="{FF2B5EF4-FFF2-40B4-BE49-F238E27FC236}">
                <a16:creationId xmlns:a16="http://schemas.microsoft.com/office/drawing/2014/main" id="{FC97F942-B3D5-4163-9AF7-2D9A3A1AA251}"/>
              </a:ext>
            </a:extLst>
          </p:cNvPr>
          <p:cNvSpPr>
            <a:spLocks noGrp="1"/>
          </p:cNvSpPr>
          <p:nvPr>
            <p:ph type="dt" sz="half" idx="2"/>
          </p:nvPr>
        </p:nvSpPr>
        <p:spPr/>
        <p:txBody>
          <a:bodyPr/>
          <a:lstStyle/>
          <a:p>
            <a:pPr>
              <a:defRPr/>
            </a:pPr>
            <a:r>
              <a:rPr lang="en-US"/>
              <a:t>2/19/2020</a:t>
            </a:r>
            <a:endParaRPr lang="en-US" dirty="0"/>
          </a:p>
        </p:txBody>
      </p:sp>
      <p:sp>
        <p:nvSpPr>
          <p:cNvPr id="5" name="Footer Placeholder 4">
            <a:extLst>
              <a:ext uri="{FF2B5EF4-FFF2-40B4-BE49-F238E27FC236}">
                <a16:creationId xmlns:a16="http://schemas.microsoft.com/office/drawing/2014/main" id="{073C009C-D4E7-4BF1-94AB-3C1393F67BF0}"/>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9764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5F1CE0B-4498-446A-B48F-3F736B5E5BD3}"/>
              </a:ext>
            </a:extLst>
          </p:cNvPr>
          <p:cNvPicPr>
            <a:picLocks noGrp="1" noChangeAspect="1"/>
          </p:cNvPicPr>
          <p:nvPr>
            <p:ph idx="1"/>
          </p:nvPr>
        </p:nvPicPr>
        <p:blipFill rotWithShape="1">
          <a:blip r:embed="rId2"/>
          <a:srcRect l="27794" t="27309" r="24669" b="20926"/>
          <a:stretch/>
        </p:blipFill>
        <p:spPr>
          <a:xfrm>
            <a:off x="109202" y="608087"/>
            <a:ext cx="8965787" cy="5533921"/>
          </a:xfrm>
          <a:prstGeom prst="rect">
            <a:avLst/>
          </a:prstGeom>
        </p:spPr>
      </p:pic>
      <p:sp>
        <p:nvSpPr>
          <p:cNvPr id="3" name="Title 2">
            <a:extLst>
              <a:ext uri="{FF2B5EF4-FFF2-40B4-BE49-F238E27FC236}">
                <a16:creationId xmlns:a16="http://schemas.microsoft.com/office/drawing/2014/main" id="{209AA32C-A176-46DD-84AF-88C5464D2C6A}"/>
              </a:ext>
            </a:extLst>
          </p:cNvPr>
          <p:cNvSpPr>
            <a:spLocks noGrp="1"/>
          </p:cNvSpPr>
          <p:nvPr>
            <p:ph type="title"/>
          </p:nvPr>
        </p:nvSpPr>
        <p:spPr>
          <a:xfrm>
            <a:off x="228600" y="0"/>
            <a:ext cx="8686800" cy="493295"/>
          </a:xfrm>
        </p:spPr>
        <p:txBody>
          <a:bodyPr/>
          <a:lstStyle/>
          <a:p>
            <a:pPr algn="ctr"/>
            <a:r>
              <a:rPr lang="en-US" dirty="0"/>
              <a:t>Purpose and Scope – Cont. </a:t>
            </a:r>
          </a:p>
        </p:txBody>
      </p:sp>
      <p:sp>
        <p:nvSpPr>
          <p:cNvPr id="4" name="Date Placeholder 3">
            <a:extLst>
              <a:ext uri="{FF2B5EF4-FFF2-40B4-BE49-F238E27FC236}">
                <a16:creationId xmlns:a16="http://schemas.microsoft.com/office/drawing/2014/main" id="{F822423B-C567-41D4-BBD6-8258A145BD27}"/>
              </a:ext>
            </a:extLst>
          </p:cNvPr>
          <p:cNvSpPr>
            <a:spLocks noGrp="1"/>
          </p:cNvSpPr>
          <p:nvPr>
            <p:ph type="dt" sz="half" idx="2"/>
          </p:nvPr>
        </p:nvSpPr>
        <p:spPr/>
        <p:txBody>
          <a:bodyPr/>
          <a:lstStyle/>
          <a:p>
            <a:pPr>
              <a:defRPr/>
            </a:pPr>
            <a:r>
              <a:rPr lang="en-US"/>
              <a:t>2/19/2020</a:t>
            </a:r>
            <a:endParaRPr lang="en-US" dirty="0"/>
          </a:p>
        </p:txBody>
      </p:sp>
      <p:sp>
        <p:nvSpPr>
          <p:cNvPr id="6" name="Slide Number Placeholder 5">
            <a:extLst>
              <a:ext uri="{FF2B5EF4-FFF2-40B4-BE49-F238E27FC236}">
                <a16:creationId xmlns:a16="http://schemas.microsoft.com/office/drawing/2014/main" id="{E4A669B2-EC1C-494C-B1DC-BC45D6BB2C8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2" name="Footer Placeholder 1">
            <a:extLst>
              <a:ext uri="{FF2B5EF4-FFF2-40B4-BE49-F238E27FC236}">
                <a16:creationId xmlns:a16="http://schemas.microsoft.com/office/drawing/2014/main" id="{ABC0BAA6-1340-4443-B4A2-787B8E8FE76F}"/>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161973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CF6265D-0234-4956-B385-6B780E734C20}"/>
              </a:ext>
            </a:extLst>
          </p:cNvPr>
          <p:cNvSpPr>
            <a:spLocks noGrp="1"/>
          </p:cNvSpPr>
          <p:nvPr>
            <p:ph idx="1"/>
          </p:nvPr>
        </p:nvSpPr>
        <p:spPr/>
        <p:txBody>
          <a:bodyPr/>
          <a:lstStyle/>
          <a:p>
            <a:pPr lvl="0"/>
            <a:r>
              <a:rPr lang="en-US" dirty="0"/>
              <a:t>ASME B31.3 Code for Normal Fluid Service </a:t>
            </a:r>
          </a:p>
          <a:p>
            <a:pPr lvl="0"/>
            <a:r>
              <a:rPr lang="en-US" dirty="0"/>
              <a:t>ASME BPVC Section IX for Welding Process Specifications (WPS’s) and welders &amp; pipefitters' Personal Weld Qualifications</a:t>
            </a:r>
          </a:p>
          <a:p>
            <a:pPr lvl="0"/>
            <a:r>
              <a:rPr lang="en-US" dirty="0"/>
              <a:t>Both piping and vessels will adhere to FESHM Chapter 5031, as well as the Fermilab Engineering Manual</a:t>
            </a:r>
          </a:p>
          <a:p>
            <a:r>
              <a:rPr lang="en-US" dirty="0" err="1"/>
              <a:t>Numi</a:t>
            </a:r>
            <a:r>
              <a:rPr lang="en-US" dirty="0"/>
              <a:t>/Nova systems’ general operational feedbacks for improvement</a:t>
            </a:r>
          </a:p>
          <a:p>
            <a:pPr marL="0" indent="0">
              <a:buNone/>
            </a:pPr>
            <a:endParaRPr lang="en-US" dirty="0"/>
          </a:p>
        </p:txBody>
      </p:sp>
      <p:sp>
        <p:nvSpPr>
          <p:cNvPr id="3" name="Title 2">
            <a:extLst>
              <a:ext uri="{FF2B5EF4-FFF2-40B4-BE49-F238E27FC236}">
                <a16:creationId xmlns:a16="http://schemas.microsoft.com/office/drawing/2014/main" id="{E901FCAF-5385-4D26-83C7-640B89789FBC}"/>
              </a:ext>
            </a:extLst>
          </p:cNvPr>
          <p:cNvSpPr>
            <a:spLocks noGrp="1"/>
          </p:cNvSpPr>
          <p:nvPr>
            <p:ph type="title"/>
          </p:nvPr>
        </p:nvSpPr>
        <p:spPr/>
        <p:txBody>
          <a:bodyPr/>
          <a:lstStyle/>
          <a:p>
            <a:pPr algn="ctr"/>
            <a:r>
              <a:rPr lang="en-US" dirty="0"/>
              <a:t>Design Standards and Codes</a:t>
            </a:r>
          </a:p>
        </p:txBody>
      </p:sp>
      <p:sp>
        <p:nvSpPr>
          <p:cNvPr id="6" name="Slide Number Placeholder 5">
            <a:extLst>
              <a:ext uri="{FF2B5EF4-FFF2-40B4-BE49-F238E27FC236}">
                <a16:creationId xmlns:a16="http://schemas.microsoft.com/office/drawing/2014/main" id="{28D025F2-A08E-480D-8996-64B2FE041117}"/>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2" name="Date Placeholder 1">
            <a:extLst>
              <a:ext uri="{FF2B5EF4-FFF2-40B4-BE49-F238E27FC236}">
                <a16:creationId xmlns:a16="http://schemas.microsoft.com/office/drawing/2014/main" id="{C899E145-8B33-43AA-8DD2-8CF68C3D3EAD}"/>
              </a:ext>
            </a:extLst>
          </p:cNvPr>
          <p:cNvSpPr>
            <a:spLocks noGrp="1"/>
          </p:cNvSpPr>
          <p:nvPr>
            <p:ph type="dt" sz="half" idx="2"/>
          </p:nvPr>
        </p:nvSpPr>
        <p:spPr/>
        <p:txBody>
          <a:bodyPr/>
          <a:lstStyle/>
          <a:p>
            <a:pPr>
              <a:defRPr/>
            </a:pPr>
            <a:r>
              <a:rPr lang="en-US"/>
              <a:t>2/19/2020</a:t>
            </a:r>
            <a:endParaRPr lang="en-US" dirty="0"/>
          </a:p>
        </p:txBody>
      </p:sp>
      <p:sp>
        <p:nvSpPr>
          <p:cNvPr id="4" name="Footer Placeholder 3">
            <a:extLst>
              <a:ext uri="{FF2B5EF4-FFF2-40B4-BE49-F238E27FC236}">
                <a16:creationId xmlns:a16="http://schemas.microsoft.com/office/drawing/2014/main" id="{76D4CD72-1204-400F-9287-500C952D56AE}"/>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47918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F5AE-F643-4369-902B-80D0548EA613}"/>
              </a:ext>
            </a:extLst>
          </p:cNvPr>
          <p:cNvSpPr>
            <a:spLocks noGrp="1"/>
          </p:cNvSpPr>
          <p:nvPr>
            <p:ph type="title"/>
          </p:nvPr>
        </p:nvSpPr>
        <p:spPr/>
        <p:txBody>
          <a:bodyPr/>
          <a:lstStyle/>
          <a:p>
            <a:r>
              <a:rPr lang="en-US" sz="2800" dirty="0"/>
              <a:t>Design Requirements</a:t>
            </a:r>
          </a:p>
        </p:txBody>
      </p:sp>
      <p:sp>
        <p:nvSpPr>
          <p:cNvPr id="5" name="Slide Number Placeholder 4">
            <a:extLst>
              <a:ext uri="{FF2B5EF4-FFF2-40B4-BE49-F238E27FC236}">
                <a16:creationId xmlns:a16="http://schemas.microsoft.com/office/drawing/2014/main" id="{E3D8C19C-2F7A-47C0-92F9-F8611D124C15}"/>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0C39C72E-2A13-EB4D-AD45-6D4E6ACAED8D}"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6" name="Content Placeholder 5">
            <a:extLst>
              <a:ext uri="{FF2B5EF4-FFF2-40B4-BE49-F238E27FC236}">
                <a16:creationId xmlns:a16="http://schemas.microsoft.com/office/drawing/2014/main" id="{0FC36180-F010-4FB8-ADC9-C4F57572AF93}"/>
              </a:ext>
            </a:extLst>
          </p:cNvPr>
          <p:cNvSpPr>
            <a:spLocks noGrp="1"/>
          </p:cNvSpPr>
          <p:nvPr>
            <p:ph idx="13"/>
          </p:nvPr>
        </p:nvSpPr>
        <p:spPr/>
        <p:txBody>
          <a:bodyPr/>
          <a:lstStyle/>
          <a:p>
            <a:r>
              <a:rPr lang="en-US" sz="2400" dirty="0"/>
              <a:t>Safe, Reliable, and Economic </a:t>
            </a:r>
          </a:p>
          <a:p>
            <a:r>
              <a:rPr lang="en-US" sz="2400" dirty="0"/>
              <a:t>Convenient for operation and maintenance </a:t>
            </a:r>
          </a:p>
          <a:p>
            <a:r>
              <a:rPr lang="en-US" sz="2400" dirty="0"/>
              <a:t>Meet water quality and capacity of operational requirements for: </a:t>
            </a:r>
          </a:p>
          <a:p>
            <a:pPr lvl="1"/>
            <a:r>
              <a:rPr lang="en-US" sz="2400" dirty="0"/>
              <a:t>1.2MW beamline – first phase </a:t>
            </a:r>
          </a:p>
          <a:p>
            <a:pPr lvl="1"/>
            <a:r>
              <a:rPr lang="en-US" sz="2400" dirty="0"/>
              <a:t>2.4 MW beamline – 2</a:t>
            </a:r>
            <a:r>
              <a:rPr lang="en-US" sz="2400" baseline="30000" dirty="0"/>
              <a:t>nd</a:t>
            </a:r>
            <a:r>
              <a:rPr lang="en-US" sz="2400" dirty="0"/>
              <a:t> phase  </a:t>
            </a:r>
          </a:p>
          <a:p>
            <a:r>
              <a:rPr lang="en-US" sz="2400" dirty="0"/>
              <a:t>Design depth – sufficient for cost estimating for Project Budget</a:t>
            </a:r>
          </a:p>
        </p:txBody>
      </p:sp>
      <p:sp>
        <p:nvSpPr>
          <p:cNvPr id="3" name="Date Placeholder 2">
            <a:extLst>
              <a:ext uri="{FF2B5EF4-FFF2-40B4-BE49-F238E27FC236}">
                <a16:creationId xmlns:a16="http://schemas.microsoft.com/office/drawing/2014/main" id="{117768C4-5C96-4316-BC3F-DADE1D4F9B76}"/>
              </a:ext>
            </a:extLst>
          </p:cNvPr>
          <p:cNvSpPr>
            <a:spLocks noGrp="1"/>
          </p:cNvSpPr>
          <p:nvPr>
            <p:ph type="dt" sz="half" idx="10"/>
          </p:nvPr>
        </p:nvSpPr>
        <p:spPr/>
        <p:txBody>
          <a:bodyPr/>
          <a:lstStyle/>
          <a:p>
            <a:pPr>
              <a:defRPr/>
            </a:pPr>
            <a:r>
              <a:rPr lang="en-US"/>
              <a:t>2/19/2020</a:t>
            </a:r>
            <a:endParaRPr lang="en-US" dirty="0"/>
          </a:p>
        </p:txBody>
      </p:sp>
      <p:sp>
        <p:nvSpPr>
          <p:cNvPr id="4" name="Footer Placeholder 3">
            <a:extLst>
              <a:ext uri="{FF2B5EF4-FFF2-40B4-BE49-F238E27FC236}">
                <a16:creationId xmlns:a16="http://schemas.microsoft.com/office/drawing/2014/main" id="{70F7B849-95A4-45A5-B22C-434FB6B5D538}"/>
              </a:ext>
            </a:extLst>
          </p:cNvPr>
          <p:cNvSpPr>
            <a:spLocks noGrp="1"/>
          </p:cNvSpPr>
          <p:nvPr>
            <p:ph type="ftr" sz="quarter" idx="11"/>
          </p:nvPr>
        </p:nvSpPr>
        <p:spPr/>
        <p:txBody>
          <a:bodyPr/>
          <a:lstStyle/>
          <a:p>
            <a:pPr>
              <a:defRPr/>
            </a:pPr>
            <a:r>
              <a:rPr lang="en-US"/>
              <a:t>Raina Wang | Target Shield Pile Cooling Panel RAW System</a:t>
            </a:r>
            <a:endParaRPr lang="en-US" dirty="0"/>
          </a:p>
        </p:txBody>
      </p:sp>
    </p:spTree>
    <p:extLst>
      <p:ext uri="{BB962C8B-B14F-4D97-AF65-F5344CB8AC3E}">
        <p14:creationId xmlns:p14="http://schemas.microsoft.com/office/powerpoint/2010/main" val="52431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F2E484E-93B4-430F-B4FD-68F49906F66B}"/>
              </a:ext>
            </a:extLst>
          </p:cNvPr>
          <p:cNvPicPr>
            <a:picLocks noGrp="1" noChangeAspect="1"/>
          </p:cNvPicPr>
          <p:nvPr>
            <p:ph idx="1"/>
          </p:nvPr>
        </p:nvPicPr>
        <p:blipFill>
          <a:blip r:embed="rId2"/>
          <a:stretch>
            <a:fillRect/>
          </a:stretch>
        </p:blipFill>
        <p:spPr>
          <a:xfrm>
            <a:off x="2596724" y="733936"/>
            <a:ext cx="4598159" cy="5588913"/>
          </a:xfrm>
          <a:prstGeom prst="rect">
            <a:avLst/>
          </a:prstGeom>
        </p:spPr>
      </p:pic>
      <p:sp>
        <p:nvSpPr>
          <p:cNvPr id="3" name="Title 2">
            <a:extLst>
              <a:ext uri="{FF2B5EF4-FFF2-40B4-BE49-F238E27FC236}">
                <a16:creationId xmlns:a16="http://schemas.microsoft.com/office/drawing/2014/main" id="{E901FCAF-5385-4D26-83C7-640B89789FBC}"/>
              </a:ext>
            </a:extLst>
          </p:cNvPr>
          <p:cNvSpPr>
            <a:spLocks noGrp="1"/>
          </p:cNvSpPr>
          <p:nvPr>
            <p:ph type="title"/>
          </p:nvPr>
        </p:nvSpPr>
        <p:spPr>
          <a:xfrm>
            <a:off x="0" y="1"/>
            <a:ext cx="8915400" cy="685800"/>
          </a:xfrm>
        </p:spPr>
        <p:txBody>
          <a:bodyPr/>
          <a:lstStyle/>
          <a:p>
            <a:pPr algn="ctr"/>
            <a:r>
              <a:rPr lang="en-US" dirty="0"/>
              <a:t>Design Requirements – Process </a:t>
            </a:r>
            <a:br>
              <a:rPr lang="en-US" dirty="0"/>
            </a:br>
            <a:r>
              <a:rPr lang="en-US" sz="1800" dirty="0"/>
              <a:t>   By </a:t>
            </a:r>
            <a:r>
              <a:rPr lang="sv-SE" sz="1800" dirty="0"/>
              <a:t>Matt Slabaugh and </a:t>
            </a:r>
            <a:r>
              <a:rPr lang="de-DE" sz="1800" dirty="0"/>
              <a:t>Joseph Angelo</a:t>
            </a:r>
            <a:r>
              <a:rPr lang="en-US" sz="1800" dirty="0"/>
              <a:t> </a:t>
            </a:r>
          </a:p>
        </p:txBody>
      </p:sp>
      <p:sp>
        <p:nvSpPr>
          <p:cNvPr id="4" name="Date Placeholder 3">
            <a:extLst>
              <a:ext uri="{FF2B5EF4-FFF2-40B4-BE49-F238E27FC236}">
                <a16:creationId xmlns:a16="http://schemas.microsoft.com/office/drawing/2014/main" id="{567EA676-7A93-4EDF-BAAD-250B2B56A52A}"/>
              </a:ext>
            </a:extLst>
          </p:cNvPr>
          <p:cNvSpPr>
            <a:spLocks noGrp="1"/>
          </p:cNvSpPr>
          <p:nvPr>
            <p:ph type="dt" sz="half" idx="2"/>
          </p:nvPr>
        </p:nvSpPr>
        <p:spPr/>
        <p:txBody>
          <a:bodyPr/>
          <a:lstStyle/>
          <a:p>
            <a:pPr>
              <a:defRPr/>
            </a:pPr>
            <a:r>
              <a:rPr lang="en-US"/>
              <a:t>2/19/2020</a:t>
            </a:r>
            <a:endParaRPr lang="en-US" dirty="0"/>
          </a:p>
        </p:txBody>
      </p:sp>
      <p:sp>
        <p:nvSpPr>
          <p:cNvPr id="5" name="Footer Placeholder 4">
            <a:extLst>
              <a:ext uri="{FF2B5EF4-FFF2-40B4-BE49-F238E27FC236}">
                <a16:creationId xmlns:a16="http://schemas.microsoft.com/office/drawing/2014/main" id="{9E20DF67-2B3D-40DA-B21A-0A04324588E0}"/>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
        <p:nvSpPr>
          <p:cNvPr id="6" name="Slide Number Placeholder 5">
            <a:extLst>
              <a:ext uri="{FF2B5EF4-FFF2-40B4-BE49-F238E27FC236}">
                <a16:creationId xmlns:a16="http://schemas.microsoft.com/office/drawing/2014/main" id="{28D025F2-A08E-480D-8996-64B2FE041117}"/>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107826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245E627-73E9-4CC5-A9F1-6DE4209AEAC4}"/>
              </a:ext>
            </a:extLst>
          </p:cNvPr>
          <p:cNvPicPr>
            <a:picLocks noGrp="1" noChangeAspect="1"/>
          </p:cNvPicPr>
          <p:nvPr>
            <p:ph idx="1"/>
          </p:nvPr>
        </p:nvPicPr>
        <p:blipFill rotWithShape="1">
          <a:blip r:embed="rId2"/>
          <a:srcRect l="23585" t="15471" r="17454" b="8812"/>
          <a:stretch/>
        </p:blipFill>
        <p:spPr>
          <a:xfrm>
            <a:off x="132348" y="679629"/>
            <a:ext cx="7792721" cy="5629097"/>
          </a:xfrm>
          <a:prstGeom prst="rect">
            <a:avLst/>
          </a:prstGeom>
          <a:solidFill>
            <a:schemeClr val="accent2"/>
          </a:solidFill>
        </p:spPr>
      </p:pic>
      <p:sp>
        <p:nvSpPr>
          <p:cNvPr id="3" name="Title 2">
            <a:extLst>
              <a:ext uri="{FF2B5EF4-FFF2-40B4-BE49-F238E27FC236}">
                <a16:creationId xmlns:a16="http://schemas.microsoft.com/office/drawing/2014/main" id="{9CCBC17E-0163-4639-9BF4-9665D4F2E5FF}"/>
              </a:ext>
            </a:extLst>
          </p:cNvPr>
          <p:cNvSpPr>
            <a:spLocks noGrp="1"/>
          </p:cNvSpPr>
          <p:nvPr>
            <p:ph type="title"/>
          </p:nvPr>
        </p:nvSpPr>
        <p:spPr/>
        <p:txBody>
          <a:bodyPr/>
          <a:lstStyle/>
          <a:p>
            <a:r>
              <a:rPr lang="en-US" dirty="0"/>
              <a:t>Design Capacity – 450 GPM  </a:t>
            </a:r>
          </a:p>
        </p:txBody>
      </p:sp>
      <p:sp>
        <p:nvSpPr>
          <p:cNvPr id="4" name="Date Placeholder 3">
            <a:extLst>
              <a:ext uri="{FF2B5EF4-FFF2-40B4-BE49-F238E27FC236}">
                <a16:creationId xmlns:a16="http://schemas.microsoft.com/office/drawing/2014/main" id="{1BFCC331-CF4F-4F8B-9E0A-E0823025BACF}"/>
              </a:ext>
            </a:extLst>
          </p:cNvPr>
          <p:cNvSpPr>
            <a:spLocks noGrp="1"/>
          </p:cNvSpPr>
          <p:nvPr>
            <p:ph type="dt" sz="half" idx="2"/>
          </p:nvPr>
        </p:nvSpPr>
        <p:spPr/>
        <p:txBody>
          <a:bodyPr/>
          <a:lstStyle/>
          <a:p>
            <a:pPr>
              <a:defRPr/>
            </a:pPr>
            <a:r>
              <a:rPr lang="en-US"/>
              <a:t>2/19/2020</a:t>
            </a:r>
            <a:endParaRPr lang="en-US" dirty="0"/>
          </a:p>
        </p:txBody>
      </p:sp>
      <p:sp>
        <p:nvSpPr>
          <p:cNvPr id="6" name="Slide Number Placeholder 5">
            <a:extLst>
              <a:ext uri="{FF2B5EF4-FFF2-40B4-BE49-F238E27FC236}">
                <a16:creationId xmlns:a16="http://schemas.microsoft.com/office/drawing/2014/main" id="{CE868DB7-A94E-435C-AFD8-26CC06F38F6E}"/>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2" name="Footer Placeholder 1">
            <a:extLst>
              <a:ext uri="{FF2B5EF4-FFF2-40B4-BE49-F238E27FC236}">
                <a16:creationId xmlns:a16="http://schemas.microsoft.com/office/drawing/2014/main" id="{5DCC86D0-27EC-4D75-BC7E-4977B55E09FA}"/>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Tree>
    <p:extLst>
      <p:ext uri="{BB962C8B-B14F-4D97-AF65-F5344CB8AC3E}">
        <p14:creationId xmlns:p14="http://schemas.microsoft.com/office/powerpoint/2010/main" val="400314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E6EBB-FB94-42C3-929F-36C3D0D3915D}"/>
              </a:ext>
            </a:extLst>
          </p:cNvPr>
          <p:cNvSpPr>
            <a:spLocks noGrp="1"/>
          </p:cNvSpPr>
          <p:nvPr>
            <p:ph type="title"/>
          </p:nvPr>
        </p:nvSpPr>
        <p:spPr>
          <a:xfrm>
            <a:off x="228600" y="0"/>
            <a:ext cx="8686800" cy="827086"/>
          </a:xfrm>
        </p:spPr>
        <p:txBody>
          <a:bodyPr/>
          <a:lstStyle/>
          <a:p>
            <a:pPr algn="ctr"/>
            <a:r>
              <a:rPr lang="en-US" dirty="0"/>
              <a:t>Equipment Selection and Sizing</a:t>
            </a:r>
            <a:br>
              <a:rPr lang="en-US" dirty="0"/>
            </a:br>
            <a:r>
              <a:rPr lang="en-US" dirty="0"/>
              <a:t> - Heat Exchanger</a:t>
            </a:r>
          </a:p>
        </p:txBody>
      </p:sp>
      <p:sp>
        <p:nvSpPr>
          <p:cNvPr id="4" name="Date Placeholder 3">
            <a:extLst>
              <a:ext uri="{FF2B5EF4-FFF2-40B4-BE49-F238E27FC236}">
                <a16:creationId xmlns:a16="http://schemas.microsoft.com/office/drawing/2014/main" id="{8DC1CB73-F345-4AD9-B5FC-E5D9EB1CCAEC}"/>
              </a:ext>
            </a:extLst>
          </p:cNvPr>
          <p:cNvSpPr>
            <a:spLocks noGrp="1"/>
          </p:cNvSpPr>
          <p:nvPr>
            <p:ph type="dt" sz="half" idx="2"/>
          </p:nvPr>
        </p:nvSpPr>
        <p:spPr/>
        <p:txBody>
          <a:bodyPr/>
          <a:lstStyle/>
          <a:p>
            <a:pPr>
              <a:defRPr/>
            </a:pPr>
            <a:r>
              <a:rPr lang="en-US"/>
              <a:t>2/19/2020</a:t>
            </a:r>
            <a:endParaRPr lang="en-US" dirty="0"/>
          </a:p>
        </p:txBody>
      </p:sp>
      <p:sp>
        <p:nvSpPr>
          <p:cNvPr id="5" name="Footer Placeholder 4">
            <a:extLst>
              <a:ext uri="{FF2B5EF4-FFF2-40B4-BE49-F238E27FC236}">
                <a16:creationId xmlns:a16="http://schemas.microsoft.com/office/drawing/2014/main" id="{663EE973-5BE8-4CA7-956D-B696F0776959}"/>
              </a:ext>
            </a:extLst>
          </p:cNvPr>
          <p:cNvSpPr>
            <a:spLocks noGrp="1"/>
          </p:cNvSpPr>
          <p:nvPr>
            <p:ph type="ftr" sz="quarter" idx="3"/>
          </p:nvPr>
        </p:nvSpPr>
        <p:spPr/>
        <p:txBody>
          <a:bodyPr/>
          <a:lstStyle/>
          <a:p>
            <a:pPr>
              <a:defRPr/>
            </a:pPr>
            <a:r>
              <a:rPr lang="en-US"/>
              <a:t>Raina Wang | Target Shield Pile Cooling Panel RAW System</a:t>
            </a:r>
            <a:endParaRPr lang="en-US" b="1" dirty="0"/>
          </a:p>
        </p:txBody>
      </p:sp>
      <p:sp>
        <p:nvSpPr>
          <p:cNvPr id="6" name="Slide Number Placeholder 5">
            <a:extLst>
              <a:ext uri="{FF2B5EF4-FFF2-40B4-BE49-F238E27FC236}">
                <a16:creationId xmlns:a16="http://schemas.microsoft.com/office/drawing/2014/main" id="{16964FE7-47DF-418E-8180-D9ECEF4051B7}"/>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11" name="Content Placeholder 10">
            <a:extLst>
              <a:ext uri="{FF2B5EF4-FFF2-40B4-BE49-F238E27FC236}">
                <a16:creationId xmlns:a16="http://schemas.microsoft.com/office/drawing/2014/main" id="{7390A2A1-B656-48E3-8913-BEC82C0F6470}"/>
              </a:ext>
            </a:extLst>
          </p:cNvPr>
          <p:cNvSpPr>
            <a:spLocks noGrp="1"/>
          </p:cNvSpPr>
          <p:nvPr>
            <p:ph idx="1"/>
          </p:nvPr>
        </p:nvSpPr>
        <p:spPr>
          <a:xfrm>
            <a:off x="228600" y="827086"/>
            <a:ext cx="8672513" cy="5203827"/>
          </a:xfrm>
        </p:spPr>
        <p:txBody>
          <a:bodyPr/>
          <a:lstStyle/>
          <a:p>
            <a:r>
              <a:rPr lang="en-US" sz="1800" dirty="0"/>
              <a:t>Capacity: 900 KW, actual 950KW</a:t>
            </a:r>
          </a:p>
          <a:p>
            <a:r>
              <a:rPr lang="en-US" sz="1800" dirty="0"/>
              <a:t>Type: Tranter </a:t>
            </a:r>
            <a:r>
              <a:rPr lang="en-US" sz="1800" dirty="0" err="1"/>
              <a:t>Superchanger</a:t>
            </a:r>
            <a:r>
              <a:rPr lang="en-US" sz="1800" dirty="0"/>
              <a:t> plate and frame unit</a:t>
            </a:r>
          </a:p>
          <a:p>
            <a:pPr marL="0" indent="0">
              <a:buNone/>
            </a:pPr>
            <a:r>
              <a:rPr lang="en-US" sz="1800" dirty="0"/>
              <a:t>               - a welded unit </a:t>
            </a:r>
          </a:p>
          <a:p>
            <a:pPr marL="0" indent="0">
              <a:buNone/>
            </a:pPr>
            <a:r>
              <a:rPr lang="en-US" sz="1800" dirty="0"/>
              <a:t>               - eliminate leaking   </a:t>
            </a:r>
          </a:p>
          <a:p>
            <a:r>
              <a:rPr lang="en-US" sz="1800" dirty="0"/>
              <a:t>Material: SS</a:t>
            </a:r>
          </a:p>
          <a:p>
            <a:pPr marL="0" indent="0">
              <a:buNone/>
            </a:pPr>
            <a:r>
              <a:rPr lang="en-US" sz="1800" dirty="0"/>
              <a:t>                    CS shell and cover - optional</a:t>
            </a:r>
          </a:p>
          <a:p>
            <a:r>
              <a:rPr lang="en-US" sz="1800" dirty="0"/>
              <a:t>ASME code compliance </a:t>
            </a:r>
          </a:p>
          <a:p>
            <a:r>
              <a:rPr lang="en-US" sz="1800" dirty="0"/>
              <a:t>Design condition: 150Psig @ 200</a:t>
            </a:r>
            <a:r>
              <a:rPr lang="en-US" sz="1800" baseline="30000" dirty="0">
                <a:effectLst>
                  <a:outerShdw blurRad="38100" dist="38100" dir="2700000" algn="tl">
                    <a:srgbClr val="000000">
                      <a:alpha val="43137"/>
                    </a:srgbClr>
                  </a:outerShdw>
                </a:effectLst>
              </a:rPr>
              <a:t>o</a:t>
            </a:r>
            <a:r>
              <a:rPr lang="en-US" sz="1800" dirty="0"/>
              <a:t>F</a:t>
            </a:r>
          </a:p>
          <a:p>
            <a:r>
              <a:rPr lang="en-US" sz="1800" dirty="0"/>
              <a:t>MAWP: ≥200 </a:t>
            </a:r>
            <a:r>
              <a:rPr lang="en-US" sz="1800" dirty="0" err="1"/>
              <a:t>Psig</a:t>
            </a:r>
            <a:endParaRPr lang="en-US" sz="1800" dirty="0"/>
          </a:p>
          <a:p>
            <a:r>
              <a:rPr lang="en-US" sz="1800" dirty="0"/>
              <a:t>MMDT: -20 deg. F</a:t>
            </a:r>
          </a:p>
          <a:p>
            <a:r>
              <a:rPr lang="en-US" sz="1800" dirty="0"/>
              <a:t>Hot side:  Temperature –  </a:t>
            </a:r>
            <a:r>
              <a:rPr lang="el-GR" sz="1800" dirty="0"/>
              <a:t>Δ</a:t>
            </a:r>
            <a:r>
              <a:rPr lang="en-US" sz="1800" dirty="0"/>
              <a:t>T = 15deg. </a:t>
            </a:r>
          </a:p>
          <a:p>
            <a:pPr marL="0" indent="0">
              <a:buNone/>
            </a:pPr>
            <a:r>
              <a:rPr lang="en-US" sz="1800" dirty="0"/>
              <a:t>                                              Tin =  85 deg. F    Tout = 100 deg. F</a:t>
            </a:r>
          </a:p>
          <a:p>
            <a:pPr marL="0" indent="0">
              <a:buNone/>
            </a:pPr>
            <a:r>
              <a:rPr lang="en-US" sz="1800" dirty="0"/>
              <a:t>                      Flow rate – 435 GPM </a:t>
            </a:r>
          </a:p>
          <a:p>
            <a:r>
              <a:rPr lang="en-US" sz="1800" dirty="0"/>
              <a:t>Cold side: temperature -  </a:t>
            </a:r>
            <a:r>
              <a:rPr lang="el-GR" sz="1800" dirty="0"/>
              <a:t>Δ</a:t>
            </a:r>
            <a:r>
              <a:rPr lang="en-US" sz="1800" dirty="0"/>
              <a:t>T = 12 deg. </a:t>
            </a:r>
          </a:p>
          <a:p>
            <a:pPr marL="0" indent="0">
              <a:buNone/>
            </a:pPr>
            <a:r>
              <a:rPr lang="en-US" sz="1800" dirty="0"/>
              <a:t>                                              Tin =  65 deg. F    Tout = 77 deg. F</a:t>
            </a:r>
          </a:p>
          <a:p>
            <a:pPr marL="0" indent="0">
              <a:buNone/>
            </a:pPr>
            <a:r>
              <a:rPr lang="en-US" sz="1800" dirty="0"/>
              <a:t>                      Flow rate – 490 GPM</a:t>
            </a:r>
          </a:p>
        </p:txBody>
      </p:sp>
    </p:spTree>
    <p:extLst>
      <p:ext uri="{BB962C8B-B14F-4D97-AF65-F5344CB8AC3E}">
        <p14:creationId xmlns:p14="http://schemas.microsoft.com/office/powerpoint/2010/main" val="383337252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FF11302D-8680-4481-80AF-00424089A0E9}" vid="{ABDCF2D7-E05B-4F6E-A1D0-3306872FC8D5}"/>
    </a:ext>
  </a:ext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FF11302D-8680-4481-80AF-00424089A0E9}" vid="{ABDCF2D7-E05B-4F6E-A1D0-3306872FC8D5}"/>
    </a:ext>
  </a:extLst>
</a:theme>
</file>

<file path=ppt/theme/theme3.xml><?xml version="1.0" encoding="utf-8"?>
<a:theme xmlns:a="http://schemas.openxmlformats.org/drawingml/2006/main" name="LBNF Template_0512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FESHCom Report Format</Template>
  <TotalTime>6391</TotalTime>
  <Words>1284</Words>
  <Application>Microsoft Office PowerPoint</Application>
  <PresentationFormat>On-screen Show (4:3)</PresentationFormat>
  <Paragraphs>197</Paragraphs>
  <Slides>24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CommercialScript BT</vt:lpstr>
      <vt:lpstr>Courier New</vt:lpstr>
      <vt:lpstr>Helvetica</vt:lpstr>
      <vt:lpstr>Lucida Grande</vt:lpstr>
      <vt:lpstr>Wingdings</vt:lpstr>
      <vt:lpstr>Fermilab_PPT_090815</vt:lpstr>
      <vt:lpstr>1_Fermilab_PPT_090815</vt:lpstr>
      <vt:lpstr>LBNF Template_051215</vt:lpstr>
      <vt:lpstr>Primary Beamline Target Shield Pile Cooling Panel RAW System Preliminary Design Review</vt:lpstr>
      <vt:lpstr>Purpose and Scope</vt:lpstr>
      <vt:lpstr>Purpose and Scope – Cont. </vt:lpstr>
      <vt:lpstr>Purpose and Scope – Cont. </vt:lpstr>
      <vt:lpstr>Design Standards and Codes</vt:lpstr>
      <vt:lpstr>Design Requirements</vt:lpstr>
      <vt:lpstr>Design Requirements – Process     By Matt Slabaugh and Joseph Angelo </vt:lpstr>
      <vt:lpstr>Design Capacity – 450 GPM  </vt:lpstr>
      <vt:lpstr>Equipment Selection and Sizing  - Heat Exchanger</vt:lpstr>
      <vt:lpstr>Equipment Selection and Sizing – Heat Exchanger</vt:lpstr>
      <vt:lpstr>Equipment Selection and Sizing  – Pumps, Piping, Control Valves</vt:lpstr>
      <vt:lpstr> Equipment Selection and Sizing – Cont.    - AFT Fathom Simulation Results</vt:lpstr>
      <vt:lpstr> Equipment Selection and Sizing – Cont.    - AFT Fathom Simulation Results</vt:lpstr>
      <vt:lpstr>Equipment Selection and Sizing – Cont.:  - AFT Fathom Simulation Results</vt:lpstr>
      <vt:lpstr>Equipment Selection and Sizing – Cont.   - Pump Selected, Sized </vt:lpstr>
      <vt:lpstr>Equipment Selection and Sizing – Cont.   - Pump Selected, Sized </vt:lpstr>
      <vt:lpstr>Equipment Selection and Sizing – Cont.   - Detailed Equipment List and Spec</vt:lpstr>
      <vt:lpstr>Process Flow – Piping &amp; Instrumentation Diagram</vt:lpstr>
      <vt:lpstr>Water Quality Control</vt:lpstr>
      <vt:lpstr>ESH – Radiation Risk Control</vt:lpstr>
      <vt:lpstr>Equipment and Piping Layout  - Plan View</vt:lpstr>
      <vt:lpstr>Equipment and Piping Layout  - 3D Top View</vt:lpstr>
      <vt:lpstr>Equipment and Piping Layout - 3D View</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Abhishek Deshpande  x4448 15608N</dc:creator>
  <cp:lastModifiedBy>Karlton E Williams II</cp:lastModifiedBy>
  <cp:revision>105</cp:revision>
  <cp:lastPrinted>2014-01-20T19:40:21Z</cp:lastPrinted>
  <dcterms:created xsi:type="dcterms:W3CDTF">2018-11-29T17:21:56Z</dcterms:created>
  <dcterms:modified xsi:type="dcterms:W3CDTF">2020-02-15T15:12:14Z</dcterms:modified>
</cp:coreProperties>
</file>