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  <p:sldMasterId id="2147484124" r:id="rId2"/>
  </p:sldMasterIdLst>
  <p:notesMasterIdLst>
    <p:notesMasterId r:id="rId34"/>
  </p:notesMasterIdLst>
  <p:handoutMasterIdLst>
    <p:handoutMasterId r:id="rId35"/>
  </p:handoutMasterIdLst>
  <p:sldIdLst>
    <p:sldId id="263" r:id="rId3"/>
    <p:sldId id="312" r:id="rId4"/>
    <p:sldId id="334" r:id="rId5"/>
    <p:sldId id="320" r:id="rId6"/>
    <p:sldId id="308" r:id="rId7"/>
    <p:sldId id="335" r:id="rId8"/>
    <p:sldId id="359" r:id="rId9"/>
    <p:sldId id="338" r:id="rId10"/>
    <p:sldId id="352" r:id="rId11"/>
    <p:sldId id="367" r:id="rId12"/>
    <p:sldId id="369" r:id="rId13"/>
    <p:sldId id="370" r:id="rId14"/>
    <p:sldId id="372" r:id="rId15"/>
    <p:sldId id="374" r:id="rId16"/>
    <p:sldId id="344" r:id="rId17"/>
    <p:sldId id="358" r:id="rId18"/>
    <p:sldId id="347" r:id="rId19"/>
    <p:sldId id="346" r:id="rId20"/>
    <p:sldId id="366" r:id="rId21"/>
    <p:sldId id="364" r:id="rId22"/>
    <p:sldId id="365" r:id="rId23"/>
    <p:sldId id="345" r:id="rId24"/>
    <p:sldId id="375" r:id="rId25"/>
    <p:sldId id="373" r:id="rId26"/>
    <p:sldId id="360" r:id="rId27"/>
    <p:sldId id="361" r:id="rId28"/>
    <p:sldId id="362" r:id="rId29"/>
    <p:sldId id="363" r:id="rId30"/>
    <p:sldId id="336" r:id="rId31"/>
    <p:sldId id="337" r:id="rId32"/>
    <p:sldId id="339" r:id="rId3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504E"/>
    <a:srgbClr val="4E4E4E"/>
    <a:srgbClr val="404040"/>
    <a:srgbClr val="004C97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433" autoAdjust="0"/>
    <p:restoredTop sz="94660"/>
  </p:normalViewPr>
  <p:slideViewPr>
    <p:cSldViewPr snapToGrid="0" snapToObjects="1" showGuides="1">
      <p:cViewPr varScale="1">
        <p:scale>
          <a:sx n="111" d="100"/>
          <a:sy n="111" d="100"/>
        </p:scale>
        <p:origin x="864" y="108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2/15/2020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2/15/2020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2/19/2020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Raina Wang | Target Hall RAW Exchange System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2/19/2020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Raina Wang | Target Hall RAW Exchange System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2/19/2020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Raina Wang | Target Hall RAW Exchange System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2/19/2020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Raina Wang | Target Hall RAW Exchange System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2/19/2020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Raina Wang | Target Hall RAW Exchange System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2/19/2020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Raina Wang | Target Hall RAW Exchange System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2610"/>
            <a:ext cx="8293100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2/19/2020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Raina Wang | Target Hall RAW Exchange System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238250"/>
            <a:ext cx="8293100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5938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11746"/>
            <a:ext cx="8293100" cy="11430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4025" y="3209907"/>
            <a:ext cx="8296275" cy="17210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2200" baseline="0">
                <a:solidFill>
                  <a:srgbClr val="004C97"/>
                </a:solidFill>
                <a:latin typeface="Helvetica"/>
              </a:defRPr>
            </a:lvl1pPr>
            <a:lvl2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2pPr>
            <a:lvl3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3pPr>
            <a:lvl4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4pPr>
            <a:lvl5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0092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2/19/2020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Raina Wang | Target Hall RAW Exchange System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3" r:id="rId8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/>
          <p:cNvSpPr txBox="1">
            <a:spLocks/>
          </p:cNvSpPr>
          <p:nvPr/>
        </p:nvSpPr>
        <p:spPr>
          <a:xfrm>
            <a:off x="985866" y="195263"/>
            <a:ext cx="4381500" cy="24765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1400" b="0" kern="1200" baseline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dirty="0"/>
              <a:t>Long-Baseline Neutrino Facility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57200" y="475760"/>
            <a:ext cx="8302625" cy="0"/>
          </a:xfrm>
          <a:prstGeom prst="line">
            <a:avLst/>
          </a:prstGeom>
          <a:ln w="19050" cmpd="sng">
            <a:solidFill>
              <a:srgbClr val="004C9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7"/>
          <p:cNvSpPr txBox="1">
            <a:spLocks/>
          </p:cNvSpPr>
          <p:nvPr/>
        </p:nvSpPr>
        <p:spPr>
          <a:xfrm>
            <a:off x="457200" y="196850"/>
            <a:ext cx="506413" cy="24606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spcBef>
                <a:spcPts val="0"/>
              </a:spcBef>
              <a:buFontTx/>
              <a:buNone/>
              <a:defRPr sz="1400" b="1" kern="1200" baseline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dirty="0"/>
              <a:t>LBNF</a:t>
            </a:r>
          </a:p>
        </p:txBody>
      </p:sp>
      <p:pic>
        <p:nvPicPr>
          <p:cNvPr id="1029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6154906"/>
            <a:ext cx="1594477" cy="288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457200" y="5728951"/>
            <a:ext cx="8302625" cy="0"/>
          </a:xfrm>
          <a:prstGeom prst="lin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1" name="Picture 13" descr="CERN-logo_outlin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456" y="6003296"/>
            <a:ext cx="65405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6" descr="SanfordSURF-horiz-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024" y="5916605"/>
            <a:ext cx="1857669" cy="69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Color-Seal_Green-Mark_SC_Horizonta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209" y="6083428"/>
            <a:ext cx="2202053" cy="36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221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5" r:id="rId1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>
            <a:spLocks noGrp="1"/>
          </p:cNvSpPr>
          <p:nvPr>
            <p:ph type="title"/>
          </p:nvPr>
        </p:nvSpPr>
        <p:spPr bwMode="auto">
          <a:xfrm>
            <a:off x="457200" y="944283"/>
            <a:ext cx="8218488" cy="1491346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compatLnSpc="1">
            <a:prstTxWarp prst="textNoShape">
              <a:avLst/>
            </a:prstTxWarp>
          </a:bodyPr>
          <a:lstStyle/>
          <a:p>
            <a:r>
              <a:rPr lang="en-US" dirty="0">
                <a:latin typeface="Helvetica" charset="0"/>
              </a:rPr>
              <a:t>Primary Beamline</a:t>
            </a:r>
            <a:br>
              <a:rPr lang="en-US" dirty="0">
                <a:latin typeface="Helvetica" charset="0"/>
              </a:rPr>
            </a:br>
            <a:r>
              <a:rPr lang="en-US" dirty="0"/>
              <a:t>Target Hall RAW Exchange System</a:t>
            </a:r>
            <a:br>
              <a:rPr lang="en-US" dirty="0"/>
            </a:br>
            <a:r>
              <a:rPr lang="en-US" dirty="0">
                <a:latin typeface="Helvetica" charset="0"/>
              </a:rPr>
              <a:t>Preliminary Design Review</a:t>
            </a:r>
          </a:p>
        </p:txBody>
      </p:sp>
      <p:sp>
        <p:nvSpPr>
          <p:cNvPr id="6146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457200" y="3515425"/>
            <a:ext cx="8221663" cy="2152286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2800" dirty="0">
                <a:latin typeface="Helvetica" charset="0"/>
              </a:rPr>
              <a:t>Technical Design Aspects</a:t>
            </a:r>
          </a:p>
          <a:p>
            <a:endParaRPr lang="en-US" dirty="0">
              <a:latin typeface="Helvetica" charset="0"/>
            </a:endParaRPr>
          </a:p>
          <a:p>
            <a:endParaRPr lang="en-US" dirty="0">
              <a:latin typeface="Helvetica" charset="0"/>
            </a:endParaRPr>
          </a:p>
          <a:p>
            <a:r>
              <a:rPr lang="en-US" dirty="0">
                <a:latin typeface="Helvetica" charset="0"/>
              </a:rPr>
              <a:t>Raina Wang</a:t>
            </a:r>
          </a:p>
          <a:p>
            <a:r>
              <a:rPr lang="en-US" dirty="0">
                <a:latin typeface="Helvetica" charset="0"/>
              </a:rPr>
              <a:t>February 19, 2020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DAC4743-2ECD-4E97-B0FB-DA96B9B3A2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634" t="9752" r="10043" b="3342"/>
          <a:stretch/>
        </p:blipFill>
        <p:spPr>
          <a:xfrm>
            <a:off x="-1" y="827086"/>
            <a:ext cx="9040761" cy="550213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BCE6EBB-FB94-42C3-929F-36C3D0D39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82708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Equipment Selection and Sizing</a:t>
            </a:r>
            <a:br>
              <a:rPr lang="en-US" dirty="0"/>
            </a:br>
            <a:r>
              <a:rPr lang="en-US" dirty="0"/>
              <a:t> </a:t>
            </a:r>
            <a:r>
              <a:rPr lang="en-US" sz="2200" dirty="0"/>
              <a:t>– AFT Fathom Simulation Results – LCW pumps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C1CB73-F345-4AD9-B5FC-E5D9EB1CCAE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2/19/2020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64FE7-47DF-418E-8180-D9ECEF4051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C29F34B-69B9-4562-82D8-B1D37F95C6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Raina Wang | Target Hall RAW Exchange System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497394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CE6EBB-FB94-42C3-929F-36C3D0D39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82708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Equipment Selection and Sizing</a:t>
            </a:r>
            <a:br>
              <a:rPr lang="en-US" dirty="0"/>
            </a:br>
            <a:r>
              <a:rPr lang="en-US" dirty="0"/>
              <a:t> </a:t>
            </a:r>
            <a:r>
              <a:rPr lang="en-US" sz="2200" dirty="0"/>
              <a:t>– AFT Fathom Simulation Results – Inline Pump Selected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C1CB73-F345-4AD9-B5FC-E5D9EB1CCAE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2/19/2020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64FE7-47DF-418E-8180-D9ECEF4051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874D23B-CB40-4889-9113-E4FA87857D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61" t="31553" r="15226" b="17146"/>
          <a:stretch/>
        </p:blipFill>
        <p:spPr>
          <a:xfrm>
            <a:off x="228600" y="827087"/>
            <a:ext cx="8482266" cy="31992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6461A1-04C4-4328-99F2-B46E56C51B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29" t="8333" r="33959" b="46667"/>
          <a:stretch/>
        </p:blipFill>
        <p:spPr>
          <a:xfrm>
            <a:off x="228600" y="3190874"/>
            <a:ext cx="4292012" cy="30765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21175CA-5B19-4F13-94A0-DD1020F463D8}"/>
              </a:ext>
            </a:extLst>
          </p:cNvPr>
          <p:cNvSpPr txBox="1"/>
          <p:nvPr/>
        </p:nvSpPr>
        <p:spPr>
          <a:xfrm>
            <a:off x="2553326" y="3795477"/>
            <a:ext cx="1916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self-priming pump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D77CD0-3B65-4235-98EF-4CB42E6C59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271" t="52963" r="34583" b="14259"/>
          <a:stretch/>
        </p:blipFill>
        <p:spPr>
          <a:xfrm>
            <a:off x="4616373" y="3980143"/>
            <a:ext cx="3889452" cy="230245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93E882E-FDAF-462F-8A58-446A2BB2C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Raina Wang | Target Hall RAW Exchange System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61470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CE6EBB-FB94-42C3-929F-36C3D0D39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82708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Equipment Selection and Sizing</a:t>
            </a:r>
            <a:br>
              <a:rPr lang="en-US" dirty="0"/>
            </a:br>
            <a:r>
              <a:rPr lang="en-US" dirty="0"/>
              <a:t> </a:t>
            </a:r>
            <a:r>
              <a:rPr lang="en-US" sz="2200" dirty="0"/>
              <a:t>– AFT Fathom Simulation Results – Transfer Pumps Selected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C1CB73-F345-4AD9-B5FC-E5D9EB1CCAE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2/19/2020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64FE7-47DF-418E-8180-D9ECEF4051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E1A07B6-9968-445B-8A03-945A87407B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717" t="9027" r="33663" b="49384"/>
          <a:stretch/>
        </p:blipFill>
        <p:spPr>
          <a:xfrm>
            <a:off x="5418491" y="1176271"/>
            <a:ext cx="3725509" cy="26718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2EF392-2CAD-413E-8C02-411400A266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903" t="18603" r="10968" b="19174"/>
          <a:stretch/>
        </p:blipFill>
        <p:spPr>
          <a:xfrm>
            <a:off x="317091" y="1032387"/>
            <a:ext cx="5030730" cy="34437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3B666C-9B0E-4A2C-9B68-4E1A6A9C15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063" t="53406" r="33645" b="13446"/>
          <a:stretch/>
        </p:blipFill>
        <p:spPr>
          <a:xfrm>
            <a:off x="4017962" y="3828946"/>
            <a:ext cx="4256095" cy="245755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783F70A-8F72-4511-85C9-B094E88BD6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Raina Wang | Target Hall RAW Exchange System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492921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CE6EBB-FB94-42C3-929F-36C3D0D39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87" y="0"/>
            <a:ext cx="8686800" cy="67627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Equipment Selection and Sizing</a:t>
            </a:r>
            <a:br>
              <a:rPr lang="en-US" dirty="0"/>
            </a:br>
            <a:r>
              <a:rPr lang="en-US" sz="1800" dirty="0"/>
              <a:t> – AFT Fathom Simulation Results – Intermediate Water System Drain Pump Selected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C1CB73-F345-4AD9-B5FC-E5D9EB1CCAE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2/19/2020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64FE7-47DF-418E-8180-D9ECEF4051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3DFD790-6526-4D03-B02B-29A3152FA5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913" t="8896" r="33700" b="44048"/>
          <a:stretch/>
        </p:blipFill>
        <p:spPr>
          <a:xfrm>
            <a:off x="5379084" y="3619500"/>
            <a:ext cx="3352166" cy="26574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F80405-DD59-47FF-A63E-EE06B0FBDD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71" t="56367" r="34271" b="19359"/>
          <a:stretch/>
        </p:blipFill>
        <p:spPr>
          <a:xfrm>
            <a:off x="1604507" y="4638673"/>
            <a:ext cx="3774577" cy="16383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EA544D-EA67-4363-A847-358BF1FD32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419" y="762001"/>
            <a:ext cx="7401185" cy="3627434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7B58E4F-3089-4BD5-A9DE-A4AFC46A94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Raina Wang | Target Hall RAW Exchange System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64884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CE6EBB-FB94-42C3-929F-36C3D0D39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87" y="0"/>
            <a:ext cx="8686800" cy="67627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Equipment Selection and Sizing</a:t>
            </a:r>
            <a:br>
              <a:rPr lang="en-US" dirty="0"/>
            </a:br>
            <a:r>
              <a:rPr lang="en-US" sz="1800" dirty="0"/>
              <a:t> – AFT Fathom Simulation Results – Horn A RAW Burping Regulator sizing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C1CB73-F345-4AD9-B5FC-E5D9EB1CCAE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2/19/2020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64FE7-47DF-418E-8180-D9ECEF4051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B811D8F-8984-4BA1-9A2D-277BF82D30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5146" t="36316" r="39228" b="42741"/>
          <a:stretch/>
        </p:blipFill>
        <p:spPr>
          <a:xfrm>
            <a:off x="636588" y="676275"/>
            <a:ext cx="7986797" cy="36715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1A86272-7A2F-4DD4-8B5E-6D5437FB6297}"/>
              </a:ext>
            </a:extLst>
          </p:cNvPr>
          <p:cNvSpPr txBox="1"/>
          <p:nvPr/>
        </p:nvSpPr>
        <p:spPr>
          <a:xfrm>
            <a:off x="885823" y="4549776"/>
            <a:ext cx="78676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RAW burping simulations of other 4 RAW skids is similar to Horn A’s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Results of 5 operation modes simulated:</a:t>
            </a:r>
          </a:p>
          <a:p>
            <a:r>
              <a:rPr lang="en-US" sz="2000" dirty="0"/>
              <a:t>       - Initial burping @ 80 and 120 </a:t>
            </a:r>
            <a:r>
              <a:rPr lang="en-US" sz="2000" dirty="0" err="1"/>
              <a:t>psig</a:t>
            </a:r>
            <a:r>
              <a:rPr lang="en-US" sz="2000" dirty="0"/>
              <a:t> –   2 Pressure regulators</a:t>
            </a:r>
          </a:p>
          <a:p>
            <a:r>
              <a:rPr lang="en-US" sz="2000" dirty="0"/>
              <a:t>       - Different setting pressure needed.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DEB0890-171C-4CDC-8363-DAED109C87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Raina Wang | Target Hall RAW Exchange System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257373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F03FF5-B409-41F2-819A-1D0F3B5A0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82708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Equipment Selection and Sizing – Cont. </a:t>
            </a:r>
            <a:br>
              <a:rPr lang="en-US" dirty="0"/>
            </a:br>
            <a:r>
              <a:rPr lang="en-US" dirty="0"/>
              <a:t> - Detailed Equipment List and Spec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3E348D-B63F-4238-8D75-76B6070A10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6F2C96A-00F2-41CF-89E1-46BB457761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194" t="18659" r="20988" b="19221"/>
          <a:stretch/>
        </p:blipFill>
        <p:spPr>
          <a:xfrm>
            <a:off x="68014" y="770816"/>
            <a:ext cx="9158888" cy="5441058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28A0C0-BCA2-43D3-BA7E-8E9B882ACDF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2/19/2020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0C2049-E2A0-4531-9652-836E7A1B8F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Raina Wang | Target Hall RAW Exchange System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863296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7A32532-1739-4B4F-A5D5-FD42B090C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Process Flow – Piping &amp; Instrumentation Diagram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B30BB-EC7D-4612-BB7D-7C8EFA89E4E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2/19/2020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812CF2-DE75-498E-BFDA-39B802AAE3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9649D3E-F1E7-4C64-923D-0C0668807C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975" t="8590" r="18200" b="5588"/>
          <a:stretch/>
        </p:blipFill>
        <p:spPr>
          <a:xfrm>
            <a:off x="736827" y="679629"/>
            <a:ext cx="7526797" cy="5660715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D109D5E-F6B9-4CBC-B434-487FA93BCE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Raina Wang | Target Hall RAW Exchange System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080021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A2276F6-1CF1-4BA6-A81D-E553C66923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31846"/>
            <a:ext cx="8672513" cy="4999067"/>
          </a:xfrm>
        </p:spPr>
        <p:txBody>
          <a:bodyPr/>
          <a:lstStyle/>
          <a:p>
            <a:r>
              <a:rPr lang="en-US" dirty="0"/>
              <a:t>The initial water supply for filling is pretreated city water from Fermilab LBNF Target Hall Power Supply Room (see P&amp;ID drawing F10127809). </a:t>
            </a:r>
          </a:p>
          <a:p>
            <a:r>
              <a:rPr lang="en-US" dirty="0"/>
              <a:t>It is then filtered by two stage cartridge filters:</a:t>
            </a:r>
          </a:p>
          <a:p>
            <a:pPr lvl="1" indent="-342900">
              <a:buFont typeface="Courier New" panose="02070309020205020404" pitchFamily="49" charset="0"/>
              <a:buChar char="o"/>
            </a:pPr>
            <a:r>
              <a:rPr lang="en-US" dirty="0"/>
              <a:t>one 20µm </a:t>
            </a:r>
          </a:p>
          <a:p>
            <a:pPr lvl="1" indent="-342900">
              <a:buFont typeface="Courier New" panose="02070309020205020404" pitchFamily="49" charset="0"/>
              <a:buChar char="o"/>
            </a:pPr>
            <a:r>
              <a:rPr lang="en-US" dirty="0"/>
              <a:t>one 5µm ultrafine</a:t>
            </a:r>
          </a:p>
          <a:p>
            <a:pPr lvl="1" indent="-342900">
              <a:buFont typeface="Courier New" panose="02070309020205020404" pitchFamily="49" charset="0"/>
              <a:buChar char="o"/>
            </a:pPr>
            <a:r>
              <a:rPr lang="en-US" dirty="0"/>
              <a:t>Control ultimate impurity particle size below 5um for all the downstream users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One Fermilab conventional DI bottles is used for controlling water resistivity within a range of 4 to 8 MΩ × cm.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Argon gas blanketing for the storage tank - To preventing contamination gas such as CO2 from entering the system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4194AE9-AA80-4548-974B-61A70CDC0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575335"/>
          </a:xfrm>
        </p:spPr>
        <p:txBody>
          <a:bodyPr/>
          <a:lstStyle/>
          <a:p>
            <a:pPr algn="ctr"/>
            <a:r>
              <a:rPr lang="en-US" dirty="0"/>
              <a:t>Water Quality Control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E3A1DD-D5C8-40BB-8DE7-6A2B8515A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D6C6E7-660D-4BB3-BDE6-C6FD3D4BE12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2/19/2020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3E1304-0FDD-4E33-AE59-33ED5A5A63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Raina Wang | Target Hall RAW Exchange System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980339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ACBB5D8-60BA-40E5-8F4B-9D37A3B08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679629"/>
            <a:ext cx="8672513" cy="5686001"/>
          </a:xfrm>
        </p:spPr>
        <p:txBody>
          <a:bodyPr/>
          <a:lstStyle/>
          <a:p>
            <a:r>
              <a:rPr lang="en-US" sz="1800" dirty="0"/>
              <a:t>Risks: </a:t>
            </a:r>
          </a:p>
          <a:p>
            <a:pPr lvl="1"/>
            <a:r>
              <a:rPr lang="en-US" sz="1800" dirty="0"/>
              <a:t>Initial LCW - to be </a:t>
            </a:r>
            <a:r>
              <a:rPr lang="en-US" sz="1800" dirty="0" err="1"/>
              <a:t>radioactiviated</a:t>
            </a:r>
            <a:r>
              <a:rPr lang="en-US" sz="1800" dirty="0"/>
              <a:t> after short running of those RAW cooling skids – becoming RAW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/>
              <a:t>The following mechanical techniques are used for mitigating RAW radiation risks and increase system reliability:  </a:t>
            </a:r>
          </a:p>
          <a:p>
            <a:pPr lvl="1"/>
            <a:r>
              <a:rPr lang="en-US" sz="1600" dirty="0"/>
              <a:t>Radiation hardened materials are selected for all equipment and piping components </a:t>
            </a:r>
          </a:p>
          <a:p>
            <a:pPr lvl="1"/>
            <a:r>
              <a:rPr lang="en-US" sz="1600" dirty="0"/>
              <a:t>Clean in place containment tanks and warning alarms are designed to prevent spills and contamination of the soil and surface waters </a:t>
            </a:r>
          </a:p>
          <a:p>
            <a:pPr lvl="1"/>
            <a:r>
              <a:rPr lang="en-US" sz="1600" dirty="0"/>
              <a:t>Remotely controlled drainage and top up with fresh water will be used to keep the tritium concentrations at manageable levels. Wastewater will be disposed of as low-level radioactive waste after cooling-down </a:t>
            </a:r>
          </a:p>
          <a:p>
            <a:pPr lvl="1"/>
            <a:r>
              <a:rPr lang="en-US" sz="1600" dirty="0"/>
              <a:t>Electronic devices such as fluid measurement transmitters will be installed further away from the high radiation area to prevent radiation degradation 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8448ED9-1492-4F83-9E08-EBF9F8913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ESH – Radiation Risk Control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D42CF1-A377-4DEA-887A-D74A5050F64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2/19/2020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EC13B3-5B2D-4426-8140-C9F6A64B5E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Raina Wang | Target Hall RAW Exchange System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9AF8E-5449-417C-B6B0-1879177BBD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5347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53A3C36-8E2A-4D0B-8E60-9A735A9DD0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159" t="6430" r="18771" b="11198"/>
          <a:stretch/>
        </p:blipFill>
        <p:spPr>
          <a:xfrm>
            <a:off x="1688636" y="860167"/>
            <a:ext cx="5970513" cy="484724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2CB125D-BAF4-440F-8150-378CB52C4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793488"/>
          </a:xfrm>
        </p:spPr>
        <p:txBody>
          <a:bodyPr/>
          <a:lstStyle/>
          <a:p>
            <a:pPr algn="ctr"/>
            <a:r>
              <a:rPr lang="en-US" dirty="0"/>
              <a:t>Equipment and Piping Layout </a:t>
            </a:r>
            <a:br>
              <a:rPr lang="en-US" dirty="0"/>
            </a:br>
            <a:r>
              <a:rPr lang="en-US" dirty="0"/>
              <a:t>- 3D Top 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85580-6552-48B7-A8E9-C9C43D2EFD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D76B8C7-C9C4-42D6-AFD9-FABE7C66A359}"/>
              </a:ext>
            </a:extLst>
          </p:cNvPr>
          <p:cNvSpPr/>
          <p:nvPr/>
        </p:nvSpPr>
        <p:spPr>
          <a:xfrm>
            <a:off x="2668249" y="3747541"/>
            <a:ext cx="464695" cy="122169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04F60B-9AFB-41CD-9D1B-0CD74E9219C2}"/>
              </a:ext>
            </a:extLst>
          </p:cNvPr>
          <p:cNvSpPr txBox="1"/>
          <p:nvPr/>
        </p:nvSpPr>
        <p:spPr>
          <a:xfrm>
            <a:off x="3050498" y="3110459"/>
            <a:ext cx="1761345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charset="0"/>
              </a:rPr>
              <a:t>Horn A/B/C RAW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FEA836-B225-4EDD-8CCE-DAA44F5932C1}"/>
              </a:ext>
            </a:extLst>
          </p:cNvPr>
          <p:cNvSpPr txBox="1"/>
          <p:nvPr/>
        </p:nvSpPr>
        <p:spPr>
          <a:xfrm>
            <a:off x="5436710" y="3187185"/>
            <a:ext cx="1660635" cy="307777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Target RAW System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92849E4-AA9E-469E-BE36-D2FF5C6E893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2/19/2020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7B8B8DD-E520-4094-B497-6FFAE5BECF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Raina Wang | Target Hall RAW Exchange System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98645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7E40646-D7EB-4721-BC24-30A60831C8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494675"/>
            <a:ext cx="8672513" cy="5816184"/>
          </a:xfrm>
        </p:spPr>
        <p:txBody>
          <a:bodyPr/>
          <a:lstStyle/>
          <a:p>
            <a:r>
              <a:rPr lang="en-US" sz="1800" dirty="0"/>
              <a:t>Preliminary design of the Target Hall (TH) RAW Exchange System for the 2.4MW beamline radioactive cooling water (RAW) systems of LBNF project</a:t>
            </a:r>
          </a:p>
          <a:p>
            <a:r>
              <a:rPr lang="en-US" sz="1800" dirty="0"/>
              <a:t>Includes four independent functional sections:   </a:t>
            </a:r>
          </a:p>
          <a:p>
            <a:pPr lvl="1"/>
            <a:r>
              <a:rPr lang="en-US" sz="1800" dirty="0"/>
              <a:t>Make-up supply or Fill of  low conductivity water (LCW) to all the five RAW and Intermediate Water Systems in the same RAW room of  the Target Hall Complex : </a:t>
            </a:r>
          </a:p>
          <a:p>
            <a:pPr lvl="3" indent="-285750">
              <a:buFont typeface="Courier New" panose="02070309020205020404" pitchFamily="49" charset="0"/>
              <a:buChar char="o"/>
            </a:pPr>
            <a:r>
              <a:rPr lang="en-US" sz="1400" dirty="0"/>
              <a:t>Target RAW system – Target Mount, Hanger, Helium heat exchanger, and Baffle</a:t>
            </a:r>
          </a:p>
          <a:p>
            <a:pPr lvl="3" indent="-285750">
              <a:buFont typeface="Courier New" panose="02070309020205020404" pitchFamily="49" charset="0"/>
              <a:buChar char="o"/>
            </a:pPr>
            <a:r>
              <a:rPr lang="en-US" sz="1400" dirty="0"/>
              <a:t> Horn A RAW system </a:t>
            </a:r>
          </a:p>
          <a:p>
            <a:pPr lvl="3" indent="-285750">
              <a:buFont typeface="Courier New" panose="02070309020205020404" pitchFamily="49" charset="0"/>
              <a:buChar char="o"/>
            </a:pPr>
            <a:r>
              <a:rPr lang="en-US" sz="1400" dirty="0"/>
              <a:t> Horn B RAW system </a:t>
            </a:r>
          </a:p>
          <a:p>
            <a:pPr lvl="3" indent="-285750">
              <a:buFont typeface="Courier New" panose="02070309020205020404" pitchFamily="49" charset="0"/>
              <a:buChar char="o"/>
            </a:pPr>
            <a:r>
              <a:rPr lang="en-US" sz="1400" dirty="0"/>
              <a:t> Horn C RAW system </a:t>
            </a:r>
          </a:p>
          <a:p>
            <a:pPr lvl="3" indent="-285750">
              <a:buFont typeface="Courier New" panose="02070309020205020404" pitchFamily="49" charset="0"/>
              <a:buChar char="o"/>
            </a:pPr>
            <a:r>
              <a:rPr lang="en-US" sz="1400" dirty="0"/>
              <a:t> Target Shield Pile Cooling Panel RAW system </a:t>
            </a:r>
          </a:p>
          <a:p>
            <a:pPr lvl="3" indent="-285750">
              <a:buFont typeface="Courier New" panose="02070309020205020404" pitchFamily="49" charset="0"/>
              <a:buChar char="o"/>
            </a:pPr>
            <a:r>
              <a:rPr lang="en-US" sz="1400" dirty="0"/>
              <a:t> Intermediate Water System</a:t>
            </a:r>
          </a:p>
          <a:p>
            <a:pPr lvl="1"/>
            <a:r>
              <a:rPr lang="en-US" sz="1800" dirty="0"/>
              <a:t>Burping or periodically removing predetermined quantity of RAW from the </a:t>
            </a:r>
            <a:r>
              <a:rPr lang="en-US" sz="1800" dirty="0">
                <a:solidFill>
                  <a:srgbClr val="00B050"/>
                </a:solidFill>
              </a:rPr>
              <a:t>5</a:t>
            </a:r>
            <a:r>
              <a:rPr lang="en-US" sz="1800" dirty="0"/>
              <a:t> RAW systems during operation to reduce the contamination concentration of the RAW and thus maintain required cooling water quality.       </a:t>
            </a:r>
          </a:p>
          <a:p>
            <a:pPr lvl="1"/>
            <a:r>
              <a:rPr lang="en-US" sz="1800" dirty="0"/>
              <a:t>Draining all </a:t>
            </a:r>
            <a:r>
              <a:rPr lang="en-US" sz="2000" dirty="0">
                <a:solidFill>
                  <a:srgbClr val="00B050"/>
                </a:solidFill>
              </a:rPr>
              <a:t>6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1800" dirty="0"/>
              <a:t>or any single RAW cooling system and intermediate water system completely during repair and maintenance modes </a:t>
            </a:r>
          </a:p>
          <a:p>
            <a:pPr lvl="1"/>
            <a:r>
              <a:rPr lang="en-US" sz="1800" dirty="0"/>
              <a:t>Transferring all the drained RAW or wastewater into radiation safe drums located outside of Target Hall for radioactive waste safe disposal – hauling offsite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43BBC26-F6CC-44C5-8DFA-8A20D68BB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"/>
            <a:ext cx="8686800" cy="412230"/>
          </a:xfrm>
        </p:spPr>
        <p:txBody>
          <a:bodyPr/>
          <a:lstStyle/>
          <a:p>
            <a:r>
              <a:rPr lang="en-US" dirty="0"/>
              <a:t>Purpose and Scope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40E8C9-8DB7-4020-80D6-A3FE2F32595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2/19/2020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48059B-6D34-4F9C-8437-F1AEDED899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Raina Wang | Target Hall RAW Exchange System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F60BE5-1776-4837-B250-8615309621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2600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818C16B-12C5-4CF8-8635-ECBA98EB3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835721"/>
          </a:xfrm>
        </p:spPr>
        <p:txBody>
          <a:bodyPr/>
          <a:lstStyle/>
          <a:p>
            <a:pPr algn="ctr"/>
            <a:r>
              <a:rPr lang="en-US" dirty="0"/>
              <a:t>Equipment and Piping Layout</a:t>
            </a:r>
            <a:br>
              <a:rPr lang="en-US" dirty="0"/>
            </a:br>
            <a:r>
              <a:rPr lang="en-US" dirty="0"/>
              <a:t>- 3D View, area detail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98F35F-C396-4C29-AAA8-5E9503A6E22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2/19/2020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3B5E96-BDBB-48A2-A867-89E65AA066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Raina Wang | Target Hall RAW Exchange System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24025-F660-4C86-BC88-B23D788487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FCF955-57EE-4F1C-895D-B87060308C78}"/>
              </a:ext>
            </a:extLst>
          </p:cNvPr>
          <p:cNvSpPr txBox="1"/>
          <p:nvPr/>
        </p:nvSpPr>
        <p:spPr>
          <a:xfrm>
            <a:off x="5304891" y="5784148"/>
            <a:ext cx="2070765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B050"/>
                </a:solidFill>
              </a:rPr>
              <a:t>Inline pump - burping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2372FE-40D6-4925-AE97-215304BD2410}"/>
              </a:ext>
            </a:extLst>
          </p:cNvPr>
          <p:cNvSpPr txBox="1"/>
          <p:nvPr/>
        </p:nvSpPr>
        <p:spPr>
          <a:xfrm>
            <a:off x="209025" y="872630"/>
            <a:ext cx="2801767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charset="0"/>
              </a:rPr>
              <a:t>RAW holding tank, 1200 Gal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charset="0"/>
              </a:rPr>
              <a:t> Poly material &amp; transfer pumps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4D261757-8594-4F3E-8F5E-E6698DB313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747" t="16237" r="13662" b="6113"/>
          <a:stretch/>
        </p:blipFill>
        <p:spPr>
          <a:xfrm>
            <a:off x="969214" y="1528411"/>
            <a:ext cx="6638829" cy="39946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A0D4923-B774-4D87-91EC-6C9041932A08}"/>
              </a:ext>
            </a:extLst>
          </p:cNvPr>
          <p:cNvSpPr txBox="1"/>
          <p:nvPr/>
        </p:nvSpPr>
        <p:spPr>
          <a:xfrm>
            <a:off x="3644020" y="906727"/>
            <a:ext cx="1660871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LCW storage tank 200 Gal &amp; pumps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1DEB73-E79E-4834-8947-A4D575B3BD87}"/>
              </a:ext>
            </a:extLst>
          </p:cNvPr>
          <p:cNvSpPr txBox="1"/>
          <p:nvPr/>
        </p:nvSpPr>
        <p:spPr>
          <a:xfrm>
            <a:off x="6257215" y="1060996"/>
            <a:ext cx="1602091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DI bottle &amp; Filter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795F7F3-EB16-4D5A-938C-61083F05917F}"/>
              </a:ext>
            </a:extLst>
          </p:cNvPr>
          <p:cNvCxnSpPr>
            <a:cxnSpLocks/>
          </p:cNvCxnSpPr>
          <p:nvPr/>
        </p:nvCxnSpPr>
        <p:spPr>
          <a:xfrm>
            <a:off x="1262023" y="1457405"/>
            <a:ext cx="498764" cy="99107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43B4701-540D-4F8D-8B0D-93E6FC1D63A1}"/>
              </a:ext>
            </a:extLst>
          </p:cNvPr>
          <p:cNvCxnSpPr/>
          <p:nvPr/>
        </p:nvCxnSpPr>
        <p:spPr>
          <a:xfrm>
            <a:off x="2636412" y="1444271"/>
            <a:ext cx="538864" cy="22278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C8462EE-A3FF-491A-B698-480C0DEA542D}"/>
              </a:ext>
            </a:extLst>
          </p:cNvPr>
          <p:cNvCxnSpPr>
            <a:stCxn id="13" idx="2"/>
          </p:cNvCxnSpPr>
          <p:nvPr/>
        </p:nvCxnSpPr>
        <p:spPr>
          <a:xfrm>
            <a:off x="4474456" y="1491502"/>
            <a:ext cx="187206" cy="20342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6906BD6-F4E0-4853-8C9F-F53A579B9B20}"/>
              </a:ext>
            </a:extLst>
          </p:cNvPr>
          <p:cNvCxnSpPr/>
          <p:nvPr/>
        </p:nvCxnSpPr>
        <p:spPr>
          <a:xfrm flipH="1">
            <a:off x="6196760" y="1399550"/>
            <a:ext cx="717918" cy="121518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13AD0BA-F7EA-4D1F-9FF7-090072D27CBE}"/>
              </a:ext>
            </a:extLst>
          </p:cNvPr>
          <p:cNvCxnSpPr/>
          <p:nvPr/>
        </p:nvCxnSpPr>
        <p:spPr>
          <a:xfrm flipH="1" flipV="1">
            <a:off x="5492098" y="3786069"/>
            <a:ext cx="1052285" cy="199807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11407C3-E051-466E-9203-D21ADA5F3096}"/>
              </a:ext>
            </a:extLst>
          </p:cNvPr>
          <p:cNvCxnSpPr>
            <a:cxnSpLocks/>
          </p:cNvCxnSpPr>
          <p:nvPr/>
        </p:nvCxnSpPr>
        <p:spPr>
          <a:xfrm flipV="1">
            <a:off x="2418248" y="3838970"/>
            <a:ext cx="921957" cy="188227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496B3F1-9BFF-49BB-8764-FFA06902AFAE}"/>
              </a:ext>
            </a:extLst>
          </p:cNvPr>
          <p:cNvSpPr txBox="1"/>
          <p:nvPr/>
        </p:nvSpPr>
        <p:spPr>
          <a:xfrm>
            <a:off x="1399538" y="5721242"/>
            <a:ext cx="2473747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Intermediate water system drain pump</a:t>
            </a:r>
          </a:p>
        </p:txBody>
      </p:sp>
    </p:spTree>
    <p:extLst>
      <p:ext uri="{BB962C8B-B14F-4D97-AF65-F5344CB8AC3E}">
        <p14:creationId xmlns:p14="http://schemas.microsoft.com/office/powerpoint/2010/main" val="33116066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C7D1188-3103-47B5-A12C-0F110E846D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648" t="6267" r="14145" b="5898"/>
          <a:stretch/>
        </p:blipFill>
        <p:spPr>
          <a:xfrm>
            <a:off x="222249" y="482878"/>
            <a:ext cx="4689817" cy="320899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1EA99DB-4A8C-419C-92EC-FD02003D6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"/>
            <a:ext cx="8686800" cy="423192"/>
          </a:xfrm>
        </p:spPr>
        <p:txBody>
          <a:bodyPr/>
          <a:lstStyle/>
          <a:p>
            <a:pPr algn="ctr"/>
            <a:r>
              <a:rPr lang="en-US" sz="2000" dirty="0"/>
              <a:t>Equipment and </a:t>
            </a:r>
            <a:r>
              <a:rPr lang="en-US" sz="2400" dirty="0"/>
              <a:t>Piping</a:t>
            </a:r>
            <a:r>
              <a:rPr lang="en-US" sz="2000" dirty="0"/>
              <a:t> Layout - 3D View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1833DF-47E0-459F-AF91-A57FDC42955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2/19/2020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52899-CD3E-4972-B955-FE306ACE81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Raina Wang | Target Hall RAW Exchange System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09B26F-8E22-460F-8196-29021157DB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908447-1710-4D0C-B91A-E807D107EF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46" t="9486" r="13388" b="6474"/>
          <a:stretch/>
        </p:blipFill>
        <p:spPr>
          <a:xfrm>
            <a:off x="4987636" y="482878"/>
            <a:ext cx="4156364" cy="28299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FF8C5C-FFDE-4EC4-8976-935E053358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06" t="19330" r="14050" b="7355"/>
          <a:stretch/>
        </p:blipFill>
        <p:spPr>
          <a:xfrm>
            <a:off x="154628" y="3763975"/>
            <a:ext cx="5520698" cy="313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9364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48C8360-A89B-4A21-9EA7-D924D97C36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Questions?  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lvl="0" indent="0" algn="ctr">
              <a:buClr>
                <a:srgbClr val="90C226"/>
              </a:buClr>
              <a:buNone/>
            </a:pPr>
            <a:r>
              <a:rPr lang="en-US" sz="3600" dirty="0">
                <a:latin typeface="CommercialScript BT" panose="03030803040807090C04" pitchFamily="66" charset="0"/>
                <a:ea typeface="+mn-ea"/>
                <a:cs typeface="+mn-cs"/>
              </a:rPr>
              <a:t>Thank You! </a:t>
            </a:r>
          </a:p>
          <a:p>
            <a:pPr marL="0" lvl="0" indent="0" algn="ctr">
              <a:buClr>
                <a:srgbClr val="90C226"/>
              </a:buClr>
              <a:buNone/>
            </a:pPr>
            <a:r>
              <a:rPr lang="en-US" dirty="0">
                <a:latin typeface="CommercialScript BT" panose="03030803040807090C04" pitchFamily="66" charset="0"/>
                <a:ea typeface="+mn-ea"/>
                <a:cs typeface="+mn-cs"/>
              </a:rPr>
              <a:t>   </a:t>
            </a:r>
          </a:p>
          <a:p>
            <a:pPr marL="0" lvl="0" indent="0" algn="ctr">
              <a:buClr>
                <a:srgbClr val="90C226"/>
              </a:buClr>
              <a:buNone/>
            </a:pPr>
            <a:r>
              <a:rPr lang="en-US" dirty="0">
                <a:latin typeface="CommercialScript BT" panose="03030803040807090C04" pitchFamily="66" charset="0"/>
                <a:ea typeface="+mn-ea"/>
                <a:cs typeface="+mn-cs"/>
              </a:rPr>
              <a:t>   By Raina Wang </a:t>
            </a:r>
          </a:p>
          <a:p>
            <a:pPr marL="0" lvl="0" indent="0" algn="ctr">
              <a:buClr>
                <a:srgbClr val="90C226"/>
              </a:buClr>
              <a:buNone/>
            </a:pPr>
            <a:r>
              <a:rPr lang="en-US" dirty="0">
                <a:latin typeface="CommercialScript BT" panose="03030803040807090C04" pitchFamily="66" charset="0"/>
                <a:ea typeface="+mn-ea"/>
                <a:cs typeface="+mn-cs"/>
              </a:rPr>
              <a:t>      Mechanical Beamline Engineer</a:t>
            </a:r>
          </a:p>
          <a:p>
            <a:pPr marL="0" lvl="0" indent="0" algn="ctr">
              <a:buClr>
                <a:srgbClr val="90C226"/>
              </a:buClr>
              <a:buNone/>
            </a:pPr>
            <a:r>
              <a:rPr lang="en-US" dirty="0">
                <a:latin typeface="CommercialScript BT" panose="03030803040807090C04" pitchFamily="66" charset="0"/>
                <a:ea typeface="+mn-ea"/>
                <a:cs typeface="+mn-cs"/>
              </a:rPr>
              <a:t>Feb. 19, 2020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0DF47D-75D6-4361-BB36-C0C829EC14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4BFFA7-C219-4007-BC3F-7B639737344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2/19/2020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F9E9B5-F1D6-4C70-A1C8-FB559D9A78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Raina Wang | Target Hall RAW Exchange System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378466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CE6EBB-FB94-42C3-929F-36C3D0D39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87" y="0"/>
            <a:ext cx="8686800" cy="67627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Equipment Selection and Sizing</a:t>
            </a:r>
            <a:br>
              <a:rPr lang="en-US" dirty="0"/>
            </a:br>
            <a:r>
              <a:rPr lang="en-US" sz="1800" dirty="0"/>
              <a:t> – 1200 Gal Holding Tank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C1CB73-F345-4AD9-B5FC-E5D9EB1CCAE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2/19/2020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64FE7-47DF-418E-8180-D9ECEF4051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2C11B2A-F2C1-4381-9AA6-E1E18CFEED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938" t="6751" r="33882" b="32839"/>
          <a:stretch/>
        </p:blipFill>
        <p:spPr>
          <a:xfrm>
            <a:off x="1993106" y="771524"/>
            <a:ext cx="5157788" cy="5446425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BC5525F-29FB-47FA-AD88-F2812A2882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Raina Wang | Target Hall RAW Exchange System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78019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CE6EBB-FB94-42C3-929F-36C3D0D39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82708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Equipment Selection and Sizing</a:t>
            </a:r>
            <a:br>
              <a:rPr lang="en-US" dirty="0"/>
            </a:br>
            <a:r>
              <a:rPr lang="en-US" dirty="0"/>
              <a:t> </a:t>
            </a:r>
            <a:r>
              <a:rPr lang="en-US" sz="2200" dirty="0"/>
              <a:t> – LCW Pumps Selected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C1CB73-F345-4AD9-B5FC-E5D9EB1CCAE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2/19/2020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64FE7-47DF-418E-8180-D9ECEF4051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6E0A44D-E6AE-430A-B5BF-4EABF3111C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161" t="9518" r="32912" b="42713"/>
          <a:stretch/>
        </p:blipFill>
        <p:spPr>
          <a:xfrm>
            <a:off x="516193" y="1047135"/>
            <a:ext cx="4232788" cy="33522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AB3BDD-2678-4FCA-9B70-ACAA4DEBD6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26" t="9140" r="32339" b="6272"/>
          <a:stretch/>
        </p:blipFill>
        <p:spPr>
          <a:xfrm>
            <a:off x="4748981" y="1047135"/>
            <a:ext cx="3805084" cy="525761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1506F20-951C-4F05-A074-D40B6134B2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Raina Wang | Target Hall RAW Exchange System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017952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9C29AD1-9CCC-4D66-AFEC-6A5099CADD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194" t="9646" r="19942" b="25446"/>
          <a:stretch/>
        </p:blipFill>
        <p:spPr>
          <a:xfrm>
            <a:off x="120493" y="755199"/>
            <a:ext cx="9082338" cy="55392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75F2D07-165D-4451-810A-C79677869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Instruments and Valve List &amp; Spec </a:t>
            </a:r>
            <a:r>
              <a:rPr lang="en-US" sz="1800" dirty="0"/>
              <a:t>_ Page 1 of 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19758F-0985-4ECD-A2A3-709435EF531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2/19/2020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5E1A4B-9B35-4FFE-897F-1983A3E353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Raina Wang | Target Hall RAW Exchange System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A0CB4-2B79-471A-89BE-18B4A8403A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94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75F2D07-165D-4451-810A-C79677869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Instruments and Valve List &amp; Spec </a:t>
            </a:r>
            <a:r>
              <a:rPr lang="en-US" sz="1800" dirty="0"/>
              <a:t>_ Page 2 of 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19758F-0985-4ECD-A2A3-709435EF531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2/19/2020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5E1A4B-9B35-4FFE-897F-1983A3E353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Raina Wang | Target Hall RAW Exchange System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A0CB4-2B79-471A-89BE-18B4A8403A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9C222A0-CE48-4CF7-B043-54D4607334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340" t="19126" r="21581" b="18910"/>
          <a:stretch/>
        </p:blipFill>
        <p:spPr>
          <a:xfrm>
            <a:off x="11516" y="901368"/>
            <a:ext cx="9120968" cy="538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3548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75F2D07-165D-4451-810A-C79677869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Instruments and Valve List &amp; Spec </a:t>
            </a:r>
            <a:r>
              <a:rPr lang="en-US" sz="1800" dirty="0"/>
              <a:t>_ Page 1 of 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19758F-0985-4ECD-A2A3-709435EF531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2/19/2020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5E1A4B-9B35-4FFE-897F-1983A3E353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Raina Wang | Target Hall RAW Exchange System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A0CB4-2B79-471A-89BE-18B4A8403A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5D05487-91D2-41CE-A7BC-EEF12EE860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456" t="27955" r="20204" b="21079"/>
          <a:stretch/>
        </p:blipFill>
        <p:spPr>
          <a:xfrm>
            <a:off x="228600" y="942739"/>
            <a:ext cx="9045188" cy="436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1629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8D010AD-7501-4F03-B76D-D443D9491C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609" t="10295" r="32142" b="23558"/>
          <a:stretch/>
        </p:blipFill>
        <p:spPr>
          <a:xfrm>
            <a:off x="1918271" y="679629"/>
            <a:ext cx="5486782" cy="563186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2498EBA-F10C-4A91-8555-D9D20E6EF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Piping and Fitting Estimating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8973CC-D92F-48CD-B607-168912CD9C0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2/19/2020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60BF12-0002-4F4A-8DA6-BF4FA6446F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Raina Wang | Target Hall RAW Exchange System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351419-5BD7-4A58-9DE2-C553157402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6321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901FCAF-5385-4D26-83C7-640B8978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8915400" cy="685800"/>
          </a:xfrm>
        </p:spPr>
        <p:txBody>
          <a:bodyPr/>
          <a:lstStyle/>
          <a:p>
            <a:pPr algn="ctr"/>
            <a:r>
              <a:rPr lang="en-US" dirty="0"/>
              <a:t>Design Requirements – Process Data </a:t>
            </a:r>
            <a:br>
              <a:rPr lang="en-US" dirty="0"/>
            </a:br>
            <a:r>
              <a:rPr lang="en-US" sz="1600" b="0" dirty="0"/>
              <a:t>   Provided by operation engineer - </a:t>
            </a:r>
            <a:r>
              <a:rPr lang="de-DE" sz="1600" b="0" dirty="0"/>
              <a:t>Abhishek Deshpande</a:t>
            </a:r>
            <a:endParaRPr lang="en-US" sz="1600" b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7EA676-7A93-4EDF-BAAD-250B2B56A52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2/19/2020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20DF67-2B3D-40DA-B21A-0A04324588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Raina Wang | Target Hall RAW Exchange System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D025F2-A08E-480D-8996-64B2FE0411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D3D7AE8-E900-442F-AF50-AAE0BD3264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279" t="10238" r="32374" b="8178"/>
          <a:stretch/>
        </p:blipFill>
        <p:spPr>
          <a:xfrm rot="16200000">
            <a:off x="1578041" y="-155414"/>
            <a:ext cx="5640268" cy="732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329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7E40646-D7EB-4721-BC24-30A60831C8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A stand along area in the RAW room: equipment, pipes, valves, fittings, and field installed instruments</a:t>
            </a:r>
          </a:p>
          <a:p>
            <a:pPr lvl="0"/>
            <a:r>
              <a:rPr lang="en-US" dirty="0"/>
              <a:t>Piping and piping components between 6 pumps in this system and the 6 RAW skids  and Intermediate Water system</a:t>
            </a:r>
          </a:p>
          <a:p>
            <a:pPr lvl="1"/>
            <a:r>
              <a:rPr lang="en-US" dirty="0"/>
              <a:t>except their first valve if there is one. </a:t>
            </a:r>
          </a:p>
          <a:p>
            <a:pPr lvl="0"/>
            <a:r>
              <a:rPr lang="en-US" dirty="0"/>
              <a:t>Mechanical techniques for mitigating radiation risks</a:t>
            </a:r>
          </a:p>
          <a:p>
            <a:pPr lvl="0"/>
            <a:r>
              <a:rPr lang="en-US" dirty="0"/>
              <a:t>All other EHS related radiation dose rate evaluations and control are excluded from this system</a:t>
            </a:r>
          </a:p>
          <a:p>
            <a:pPr lvl="1"/>
            <a:r>
              <a:rPr lang="en-US" dirty="0"/>
              <a:t>They are the work scope of ESH or Radiation Physicist Department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43BBC26-F6CC-44C5-8DFA-8A20D68BB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 and Scope – Cont.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F60BE5-1776-4837-B250-8615309621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8572B-7B54-45EF-A4C1-41DB1A4C5CB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2/19/2020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CF1CC0-24AA-407B-8F88-66EE867677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Raina Wang | Target Hall RAW Exchange System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76420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901FCAF-5385-4D26-83C7-640B8978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8915400" cy="685800"/>
          </a:xfrm>
        </p:spPr>
        <p:txBody>
          <a:bodyPr/>
          <a:lstStyle/>
          <a:p>
            <a:pPr algn="ctr"/>
            <a:r>
              <a:rPr lang="en-US" dirty="0"/>
              <a:t>Design Requirements – Process Data </a:t>
            </a:r>
            <a:br>
              <a:rPr lang="en-US" dirty="0"/>
            </a:br>
            <a:r>
              <a:rPr lang="en-US" sz="1600" b="0" dirty="0"/>
              <a:t>   Provided by operation engineer - </a:t>
            </a:r>
            <a:r>
              <a:rPr lang="de-DE" sz="1600" b="0" dirty="0"/>
              <a:t>Abhishek Deshpande, verified by </a:t>
            </a:r>
            <a:r>
              <a:rPr lang="en-US" sz="1600" b="0" dirty="0"/>
              <a:t>Karlton E Williams II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7EA676-7A93-4EDF-BAAD-250B2B56A52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2/19/2020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20DF67-2B3D-40DA-B21A-0A04324588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Raina Wang | Target Hall RAW Exchange System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D025F2-A08E-480D-8996-64B2FE0411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F84A8B4-90BA-4B92-9B34-AB64A30812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376" t="15228" r="34047" b="12625"/>
          <a:stretch/>
        </p:blipFill>
        <p:spPr>
          <a:xfrm rot="5400000">
            <a:off x="1876875" y="-116563"/>
            <a:ext cx="5626334" cy="723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6862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901FCAF-5385-4D26-83C7-640B8978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8915400" cy="685800"/>
          </a:xfrm>
        </p:spPr>
        <p:txBody>
          <a:bodyPr/>
          <a:lstStyle/>
          <a:p>
            <a:pPr algn="ctr"/>
            <a:r>
              <a:rPr lang="en-US" dirty="0"/>
              <a:t>Design Requirements – </a:t>
            </a:r>
            <a:r>
              <a:rPr lang="en-US" dirty="0" err="1"/>
              <a:t>NProcess</a:t>
            </a:r>
            <a:r>
              <a:rPr lang="en-US" dirty="0"/>
              <a:t> Data </a:t>
            </a:r>
            <a:br>
              <a:rPr lang="en-US" dirty="0"/>
            </a:br>
            <a:r>
              <a:rPr lang="en-US" sz="1600" b="0" dirty="0"/>
              <a:t>   Provided by operation engineer - </a:t>
            </a:r>
            <a:r>
              <a:rPr lang="de-DE" sz="1600" b="0" dirty="0"/>
              <a:t>Abhishek Deshpande, verified by </a:t>
            </a:r>
            <a:r>
              <a:rPr lang="en-US" sz="1600" b="0" dirty="0"/>
              <a:t>Karlton E Williams II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7EA676-7A93-4EDF-BAAD-250B2B56A52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2/19/2020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20DF67-2B3D-40DA-B21A-0A04324588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Raina Wang | Target Hall RAW Exchange System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D025F2-A08E-480D-8996-64B2FE0411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95CDADF-1B05-48C0-9B61-EC1EDE3E83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376" t="13276" r="34212" b="12918"/>
          <a:stretch/>
        </p:blipFill>
        <p:spPr>
          <a:xfrm rot="16200000">
            <a:off x="1076251" y="-423789"/>
            <a:ext cx="6691461" cy="884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742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53A3C36-8E2A-4D0B-8E60-9A735A9DD0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159" t="6430" r="18771" b="11198"/>
          <a:stretch/>
        </p:blipFill>
        <p:spPr>
          <a:xfrm>
            <a:off x="1688636" y="860167"/>
            <a:ext cx="5970513" cy="484724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2CB125D-BAF4-440F-8150-378CB52C4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 and Scope – Cont.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85580-6552-48B7-A8E9-C9C43D2EFD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D76B8C7-C9C4-42D6-AFD9-FABE7C66A359}"/>
              </a:ext>
            </a:extLst>
          </p:cNvPr>
          <p:cNvSpPr/>
          <p:nvPr/>
        </p:nvSpPr>
        <p:spPr>
          <a:xfrm>
            <a:off x="2668249" y="3747541"/>
            <a:ext cx="464695" cy="122169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04F60B-9AFB-41CD-9D1B-0CD74E9219C2}"/>
              </a:ext>
            </a:extLst>
          </p:cNvPr>
          <p:cNvSpPr txBox="1"/>
          <p:nvPr/>
        </p:nvSpPr>
        <p:spPr>
          <a:xfrm>
            <a:off x="3050498" y="3110459"/>
            <a:ext cx="1761345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B050"/>
                </a:solidFill>
              </a:rPr>
              <a:t>Horn A/B/C RAW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9A6427-6B8A-4EAD-8F7E-65E909594602}"/>
              </a:ext>
            </a:extLst>
          </p:cNvPr>
          <p:cNvSpPr txBox="1"/>
          <p:nvPr/>
        </p:nvSpPr>
        <p:spPr>
          <a:xfrm>
            <a:off x="5426949" y="3172014"/>
            <a:ext cx="1617093" cy="307777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Target RAW System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10347C9-3152-4CAF-9972-BE90570E867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2/19/2020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6AAD131-2786-47AA-A70F-02C60C9AF6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Raina Wang | Target Hall RAW Exchange System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877090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901FCAF-5385-4D26-83C7-640B89789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Standards and Codes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D025F2-A08E-480D-8996-64B2FE0411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CF6265D-0234-4956-B385-6B780E734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679630"/>
            <a:ext cx="8672513" cy="565371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In addition to comply with the following industrial and Fermilab standards and codes, the system design, particularly the system’s operation modes, capacity, and valve regulating &amp; controls, is mainly based on </a:t>
            </a:r>
            <a:r>
              <a:rPr lang="en-US" dirty="0" err="1"/>
              <a:t>Numi</a:t>
            </a:r>
            <a:r>
              <a:rPr lang="en-US" dirty="0"/>
              <a:t>/Nova systems’ operational experience, lessons learned, and the latest feedback in operational input and upgrades. </a:t>
            </a:r>
          </a:p>
          <a:p>
            <a:pPr lvl="0"/>
            <a:r>
              <a:rPr lang="en-US" dirty="0"/>
              <a:t>ASME B31.3 Code for Normal Fluid Service </a:t>
            </a:r>
          </a:p>
          <a:p>
            <a:pPr lvl="0"/>
            <a:r>
              <a:rPr lang="en-US" dirty="0"/>
              <a:t>ASME BPVC Section IX for Welding Process Specifications (WPS’s) and welders &amp; pipefitters' Personal Weld Qualifications</a:t>
            </a:r>
          </a:p>
          <a:p>
            <a:pPr lvl="0"/>
            <a:r>
              <a:rPr lang="en-US" dirty="0"/>
              <a:t>Both piping and vessels will adhere to FESHM Chapter 5031, as well as the Fermilab Engineering Manual</a:t>
            </a:r>
          </a:p>
          <a:p>
            <a:pPr lvl="0"/>
            <a:r>
              <a:rPr lang="en-US" dirty="0"/>
              <a:t> ASTM-D-1998-15, Standard Specification for Polyethylene Upright Storage Tanks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232EDE-7D03-401C-818A-5A400A1B89A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2/19/2020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E62B82-D83E-45D7-9205-A64893251C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Raina Wang | Target Hall RAW Exchange System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78263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2F5AE-F643-4369-902B-80D0548EA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Design Requirements - General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D8C19C-2F7A-47C0-92F9-F8611D12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C36180-F010-4FB8-ADC9-C4F57572AF93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sz="2400" dirty="0"/>
              <a:t>Safe, Reliable, and Economic </a:t>
            </a:r>
          </a:p>
          <a:p>
            <a:r>
              <a:rPr lang="en-US" sz="2400" dirty="0"/>
              <a:t>Convenient for maintenance </a:t>
            </a:r>
          </a:p>
          <a:p>
            <a:r>
              <a:rPr lang="en-US" sz="2400" dirty="0"/>
              <a:t>Meet water quality and capacity of operational requirements for: </a:t>
            </a:r>
          </a:p>
          <a:p>
            <a:pPr lvl="1"/>
            <a:r>
              <a:rPr lang="en-US" sz="2400" dirty="0"/>
              <a:t>1.2MW beamline – first phase </a:t>
            </a:r>
          </a:p>
          <a:p>
            <a:pPr lvl="1"/>
            <a:r>
              <a:rPr lang="en-US" sz="2400" dirty="0"/>
              <a:t>2.4 MW beamline – 2</a:t>
            </a:r>
            <a:r>
              <a:rPr lang="en-US" sz="2400" baseline="30000" dirty="0"/>
              <a:t>nd</a:t>
            </a:r>
            <a:r>
              <a:rPr lang="en-US" sz="2400" dirty="0"/>
              <a:t> phase as Designed phase  </a:t>
            </a:r>
          </a:p>
          <a:p>
            <a:r>
              <a:rPr lang="en-US" sz="2400" dirty="0"/>
              <a:t>Design depth – sufficient for cost estimating for Project Budget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EE11F9-B083-4E6F-8093-B086C3CE4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2/19/2020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30C76F-DD8A-48EC-A9F6-EA9583BA9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Raina Wang | Target Hall RAW Exchange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310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CCBC17E-0163-4639-9BF4-9665D4F2E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963" y="235631"/>
            <a:ext cx="8686800" cy="781050"/>
          </a:xfrm>
        </p:spPr>
        <p:txBody>
          <a:bodyPr/>
          <a:lstStyle/>
          <a:p>
            <a:pPr algn="ctr"/>
            <a:r>
              <a:rPr lang="en-US" dirty="0"/>
              <a:t>Design Capacity</a:t>
            </a:r>
            <a:br>
              <a:rPr lang="en-US" dirty="0"/>
            </a:br>
            <a:r>
              <a:rPr lang="en-US" dirty="0"/>
              <a:t>  </a:t>
            </a:r>
            <a:r>
              <a:rPr lang="en-US" sz="2000" dirty="0"/>
              <a:t>- depends on operation modes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FCC331-CF4F-4F8B-9E0A-E0823025BAC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2/19/2020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68DB7-A94E-435C-AFD8-26CC06F38F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0188FFC-F579-45E3-A6B6-350C00AD37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1053419"/>
            <a:ext cx="8672513" cy="5178425"/>
          </a:xfrm>
        </p:spPr>
        <p:txBody>
          <a:bodyPr/>
          <a:lstStyle/>
          <a:p>
            <a:r>
              <a:rPr lang="en-US" dirty="0"/>
              <a:t>Operation Modes</a:t>
            </a:r>
          </a:p>
          <a:p>
            <a:pPr marL="400050" lvl="1" indent="0">
              <a:buNone/>
            </a:pPr>
            <a:r>
              <a:rPr lang="en-US" dirty="0"/>
              <a:t>Every functional section is required to be in operating one skid unit each time per </a:t>
            </a:r>
            <a:r>
              <a:rPr lang="en-US" dirty="0" err="1"/>
              <a:t>Numi</a:t>
            </a:r>
            <a:r>
              <a:rPr lang="en-US" dirty="0"/>
              <a:t> operation procedure </a:t>
            </a:r>
          </a:p>
          <a:p>
            <a:pPr lvl="1" indent="-342900">
              <a:buFontTx/>
              <a:buChar char="-"/>
            </a:pPr>
            <a:r>
              <a:rPr lang="en-US" dirty="0"/>
              <a:t>meaning that no two systems will be running simultaneously,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Capacity sizing: Thus, the equipment and piping header of every functional section is sized at the same flow rate of every single unit’s flow rate</a:t>
            </a:r>
          </a:p>
          <a:p>
            <a:pPr lvl="1" indent="-342900">
              <a:buFontTx/>
              <a:buChar char="-"/>
            </a:pPr>
            <a:r>
              <a:rPr lang="en-US" dirty="0"/>
              <a:t>Detailed design capacity and pressure of all sections are summarized in Table -1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1DA3AE3-DFF4-4251-88B6-00DA14A609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Raina Wang | Target Hall RAW Exchange System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97536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CCBC17E-0163-4639-9BF4-9665D4F2E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928688"/>
          </a:xfrm>
        </p:spPr>
        <p:txBody>
          <a:bodyPr/>
          <a:lstStyle/>
          <a:p>
            <a:pPr algn="ctr"/>
            <a:r>
              <a:rPr lang="en-US" dirty="0"/>
              <a:t>Design Capacity</a:t>
            </a:r>
            <a:br>
              <a:rPr lang="en-US" dirty="0"/>
            </a:br>
            <a:endParaRPr lang="en-US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FCC331-CF4F-4F8B-9E0A-E0823025BAC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2/19/2020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68DB7-A94E-435C-AFD8-26CC06F38F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D3B3E64-0DED-4D91-B5BB-C4DAD2B9E6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210" t="30478" r="61572" b="24442"/>
          <a:stretch/>
        </p:blipFill>
        <p:spPr>
          <a:xfrm>
            <a:off x="1702219" y="710360"/>
            <a:ext cx="5839691" cy="564798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B31AC4-5DEC-44DD-BD8E-891C5961A2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Raina Wang | Target Hall RAW Exchange System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03149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8658EAC-BE61-44AC-A09C-9FC433C3CB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Sizing method: Hydraulic simulation</a:t>
            </a:r>
          </a:p>
          <a:p>
            <a:r>
              <a:rPr lang="en-US" dirty="0"/>
              <a:t>Sizing technology: AFT Fathom software, version 9</a:t>
            </a:r>
          </a:p>
          <a:p>
            <a:r>
              <a:rPr lang="en-US" dirty="0"/>
              <a:t>Multiple operation modes simulated: </a:t>
            </a:r>
          </a:p>
          <a:p>
            <a:pPr lvl="1"/>
            <a:r>
              <a:rPr lang="en-US" dirty="0"/>
              <a:t>LCW filling pump sizing</a:t>
            </a:r>
          </a:p>
          <a:p>
            <a:pPr lvl="1"/>
            <a:r>
              <a:rPr lang="en-US" dirty="0"/>
              <a:t>RAW skid drain Inline pump sizing</a:t>
            </a:r>
          </a:p>
          <a:p>
            <a:pPr lvl="1"/>
            <a:r>
              <a:rPr lang="en-US" dirty="0"/>
              <a:t>RAW transfer pump sizing</a:t>
            </a:r>
          </a:p>
          <a:p>
            <a:pPr lvl="1"/>
            <a:r>
              <a:rPr lang="en-US" dirty="0"/>
              <a:t>5 RAW burping pressure regulator sizing 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/>
              <a:t>Burping pressure: 60 to 120 </a:t>
            </a:r>
            <a:r>
              <a:rPr lang="en-US" dirty="0" err="1"/>
              <a:t>psig</a:t>
            </a:r>
            <a:r>
              <a:rPr lang="en-US" dirty="0"/>
              <a:t>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/>
              <a:t>Destination pressure at RAW holding tank: Atm. P  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CE6EBB-FB94-42C3-929F-36C3D0D39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82708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Equipment Selection and Sizing</a:t>
            </a:r>
            <a:br>
              <a:rPr lang="en-US" dirty="0"/>
            </a:br>
            <a:r>
              <a:rPr lang="en-US" dirty="0"/>
              <a:t> – Pumps, Piping, Pressure Regulators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C1CB73-F345-4AD9-B5FC-E5D9EB1CCAE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2/19/2020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64FE7-47DF-418E-8180-D9ECEF4051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65F0084-35C0-4B8C-B938-A20A590112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Raina Wang | Target Hall RAW Exchange System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74208977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4x3_100716 [Read-Only]" id="{FF11302D-8680-4481-80AF-00424089A0E9}" vid="{ABDCF2D7-E05B-4F6E-A1D0-3306872FC8D5}"/>
    </a:ext>
  </a:extLst>
</a:theme>
</file>

<file path=ppt/theme/theme2.xml><?xml version="1.0" encoding="utf-8"?>
<a:theme xmlns:a="http://schemas.openxmlformats.org/drawingml/2006/main" name="LBNF Template_05121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FESHCom Report Format</Template>
  <TotalTime>6391</TotalTime>
  <Words>1491</Words>
  <Application>Microsoft Office PowerPoint</Application>
  <PresentationFormat>On-screen Show (4:3)</PresentationFormat>
  <Paragraphs>208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Calibri</vt:lpstr>
      <vt:lpstr>CommercialScript BT</vt:lpstr>
      <vt:lpstr>Courier New</vt:lpstr>
      <vt:lpstr>Helvetica</vt:lpstr>
      <vt:lpstr>Lucida Grande</vt:lpstr>
      <vt:lpstr>Fermilab_PPT_090815</vt:lpstr>
      <vt:lpstr>LBNF Template_051215</vt:lpstr>
      <vt:lpstr>Primary Beamline Target Hall RAW Exchange System Preliminary Design Review</vt:lpstr>
      <vt:lpstr>Purpose and Scope</vt:lpstr>
      <vt:lpstr>Purpose and Scope – Cont. </vt:lpstr>
      <vt:lpstr>Purpose and Scope – Cont. </vt:lpstr>
      <vt:lpstr>Design Standards and Codes</vt:lpstr>
      <vt:lpstr>Design Requirements - General</vt:lpstr>
      <vt:lpstr>Design Capacity   - depends on operation modes</vt:lpstr>
      <vt:lpstr>Design Capacity </vt:lpstr>
      <vt:lpstr>Equipment Selection and Sizing  – Pumps, Piping, Pressure Regulators </vt:lpstr>
      <vt:lpstr>Equipment Selection and Sizing  – AFT Fathom Simulation Results – LCW pumps</vt:lpstr>
      <vt:lpstr>Equipment Selection and Sizing  – AFT Fathom Simulation Results – Inline Pump Selected </vt:lpstr>
      <vt:lpstr>Equipment Selection and Sizing  – AFT Fathom Simulation Results – Transfer Pumps Selected</vt:lpstr>
      <vt:lpstr>Equipment Selection and Sizing  – AFT Fathom Simulation Results – Intermediate Water System Drain Pump Selected</vt:lpstr>
      <vt:lpstr>Equipment Selection and Sizing  – AFT Fathom Simulation Results – Horn A RAW Burping Regulator sizing</vt:lpstr>
      <vt:lpstr>Equipment Selection and Sizing – Cont.   - Detailed Equipment List and Spec</vt:lpstr>
      <vt:lpstr>Process Flow – Piping &amp; Instrumentation Diagram</vt:lpstr>
      <vt:lpstr>Water Quality Control</vt:lpstr>
      <vt:lpstr>ESH – Radiation Risk Control</vt:lpstr>
      <vt:lpstr>Equipment and Piping Layout  - 3D Top View</vt:lpstr>
      <vt:lpstr>Equipment and Piping Layout - 3D View, area detail</vt:lpstr>
      <vt:lpstr>Equipment and Piping Layout - 3D View </vt:lpstr>
      <vt:lpstr>PowerPoint Presentation</vt:lpstr>
      <vt:lpstr>Equipment Selection and Sizing  – 1200 Gal Holding Tank</vt:lpstr>
      <vt:lpstr>Equipment Selection and Sizing   – LCW Pumps Selected</vt:lpstr>
      <vt:lpstr>Field Instruments and Valve List &amp; Spec _ Page 1 of 3</vt:lpstr>
      <vt:lpstr>Field Instruments and Valve List &amp; Spec _ Page 2 of 3</vt:lpstr>
      <vt:lpstr>Field Instruments and Valve List &amp; Spec _ Page 1 of 3</vt:lpstr>
      <vt:lpstr>Piping and Fitting Estimating</vt:lpstr>
      <vt:lpstr>Design Requirements – Process Data     Provided by operation engineer - Abhishek Deshpande</vt:lpstr>
      <vt:lpstr>Design Requirements – Process Data     Provided by operation engineer - Abhishek Deshpande, verified by Karlton E Williams II</vt:lpstr>
      <vt:lpstr>Design Requirements – NProcess Data     Provided by operation engineer - Abhishek Deshpande, verified by Karlton E Williams II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Abhishek Deshpande  x4448 15608N</dc:creator>
  <cp:lastModifiedBy>Karlton E Williams II</cp:lastModifiedBy>
  <cp:revision>154</cp:revision>
  <cp:lastPrinted>2014-01-20T19:40:21Z</cp:lastPrinted>
  <dcterms:created xsi:type="dcterms:W3CDTF">2018-11-29T17:21:56Z</dcterms:created>
  <dcterms:modified xsi:type="dcterms:W3CDTF">2020-02-15T14:59:05Z</dcterms:modified>
</cp:coreProperties>
</file>