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4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87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DE300-125D-498D-BAA6-A7BB480E8B2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A42-CB6D-4411-B2AD-796839163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C782-1ACA-4F8C-BB68-04D0E6E37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IOTA/FAST Shutdown/Startup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A5B76-5FE3-4D0D-A54C-AB569D576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Crawford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06BE6-0856-4CF9-AAF8-8AC26D019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" y="5988572"/>
            <a:ext cx="12040108" cy="46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FF52-5999-43F0-B884-5319FC0D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103CB-16B0-48BE-AB84-5A516167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296" y="1582982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Proton Source RFQ was relocated to the Cave</a:t>
            </a:r>
          </a:p>
          <a:p>
            <a:r>
              <a:rPr lang="en-US" dirty="0"/>
              <a:t>Roof blocks were put back in place</a:t>
            </a:r>
          </a:p>
          <a:p>
            <a:r>
              <a:rPr lang="en-US" dirty="0"/>
              <a:t>RSO locked roof chains</a:t>
            </a:r>
          </a:p>
          <a:p>
            <a:r>
              <a:rPr lang="en-US" dirty="0"/>
              <a:t>MCR Ops searched and secured the Cave</a:t>
            </a:r>
          </a:p>
          <a:p>
            <a:r>
              <a:rPr lang="en-US" dirty="0"/>
              <a:t>Heat tape prototype procedure testing</a:t>
            </a:r>
          </a:p>
          <a:p>
            <a:r>
              <a:rPr lang="en-US" dirty="0"/>
              <a:t>Alignment of pinholes that establish nominal axis for OSC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EB22B-5337-4E74-9A4D-C65EBF9EA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88" y="1070514"/>
            <a:ext cx="5612759" cy="31571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A193914-1627-451A-BF10-8EBA39F26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7" y="3957425"/>
            <a:ext cx="7157663" cy="20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DE38-9FDB-4928-9491-F4EE7ABE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Kinney Skid Booster Pump</a:t>
            </a:r>
          </a:p>
        </p:txBody>
      </p:sp>
      <p:pic>
        <p:nvPicPr>
          <p:cNvPr id="9" name="Picture 8" descr="A picture containing indoor, object&#10;&#10;Description automatically generated">
            <a:extLst>
              <a:ext uri="{FF2B5EF4-FFF2-40B4-BE49-F238E27FC236}">
                <a16:creationId xmlns:a16="http://schemas.microsoft.com/office/drawing/2014/main" id="{E7DC8560-825C-49A2-9407-9FCF46FF42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49830" b="2"/>
          <a:stretch/>
        </p:blipFill>
        <p:spPr>
          <a:xfrm rot="5400000">
            <a:off x="7432211" y="-1328790"/>
            <a:ext cx="3429461" cy="60870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33AB5-DE47-479A-926A-C2918B586513}"/>
              </a:ext>
            </a:extLst>
          </p:cNvPr>
          <p:cNvSpPr txBox="1"/>
          <p:nvPr/>
        </p:nvSpPr>
        <p:spPr>
          <a:xfrm>
            <a:off x="349321" y="2052918"/>
            <a:ext cx="5062625" cy="356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i="1" dirty="0">
                <a:latin typeface="+mj-lt"/>
                <a:ea typeface="+mj-ea"/>
                <a:cs typeface="+mj-cs"/>
              </a:rPr>
              <a:t>Tuesday January 7 at 07:14 the Kinney booster pump tripped on low oil and high vibration.  When inspecting the unit locally, a waterfall was discovered coming out of the belt guard. Best guess is a bearing failure.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The rigging starts today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Installation begins on Monday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Cryo</a:t>
            </a:r>
            <a:r>
              <a:rPr lang="en-US" sz="1500" dirty="0">
                <a:latin typeface="+mj-lt"/>
                <a:ea typeface="+mj-ea"/>
                <a:cs typeface="+mj-cs"/>
              </a:rPr>
              <a:t> connections should occur on Tuesday and Wednesday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Cooldown to 2 K And 24 hour soak would occur on Thursday and Friday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floor, ground, table, building&#10;&#10;Description automatically generated">
            <a:extLst>
              <a:ext uri="{FF2B5EF4-FFF2-40B4-BE49-F238E27FC236}">
                <a16:creationId xmlns:a16="http://schemas.microsoft.com/office/drawing/2014/main" id="{D0FF8F7F-C914-44C9-8B88-3F6BDE666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"/>
          <a:stretch/>
        </p:blipFill>
        <p:spPr>
          <a:xfrm>
            <a:off x="6103423" y="3429460"/>
            <a:ext cx="6087038" cy="34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B48A-6E08-4B45-A802-90FD148B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schedule?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514CD-1073-4BC6-869B-84E3BB79D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92" y="1168316"/>
            <a:ext cx="9343455" cy="5236966"/>
          </a:xfrm>
        </p:spPr>
      </p:pic>
    </p:spTree>
    <p:extLst>
      <p:ext uri="{BB962C8B-B14F-4D97-AF65-F5344CB8AC3E}">
        <p14:creationId xmlns:p14="http://schemas.microsoft.com/office/powerpoint/2010/main" val="34168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2D68-1426-4683-A37C-DB08D9F4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schedule</a:t>
            </a:r>
          </a:p>
        </p:txBody>
      </p:sp>
      <p:pic>
        <p:nvPicPr>
          <p:cNvPr id="5" name="Content Placeholder 4" descr="A picture containing sky, sitting&#10;&#10;Description automatically generated">
            <a:extLst>
              <a:ext uri="{FF2B5EF4-FFF2-40B4-BE49-F238E27FC236}">
                <a16:creationId xmlns:a16="http://schemas.microsoft.com/office/drawing/2014/main" id="{C98EC3FB-A5B0-4826-BE6C-F98430B01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25" y="1152983"/>
            <a:ext cx="9404723" cy="5319008"/>
          </a:xfrm>
        </p:spPr>
      </p:pic>
    </p:spTree>
    <p:extLst>
      <p:ext uri="{BB962C8B-B14F-4D97-AF65-F5344CB8AC3E}">
        <p14:creationId xmlns:p14="http://schemas.microsoft.com/office/powerpoint/2010/main" val="79076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3FE03-3ACF-4FBD-B1D9-C82E9B2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Needed for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3A725-8520-43FC-9CDC-A3F782E4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4871111" cy="4195481"/>
          </a:xfrm>
        </p:spPr>
        <p:txBody>
          <a:bodyPr/>
          <a:lstStyle/>
          <a:p>
            <a:r>
              <a:rPr lang="en-US" dirty="0"/>
              <a:t>List of Current Qualified Accelerator Operators</a:t>
            </a:r>
          </a:p>
          <a:p>
            <a:pPr lvl="1"/>
            <a:r>
              <a:rPr lang="en-US" dirty="0"/>
              <a:t>Chip Edstrom</a:t>
            </a:r>
          </a:p>
          <a:p>
            <a:pPr lvl="1"/>
            <a:r>
              <a:rPr lang="en-US" dirty="0"/>
              <a:t>Jamie Santucci</a:t>
            </a:r>
          </a:p>
          <a:p>
            <a:pPr lvl="1"/>
            <a:r>
              <a:rPr lang="en-US" dirty="0" err="1"/>
              <a:t>Jinhao</a:t>
            </a:r>
            <a:r>
              <a:rPr lang="en-US" dirty="0"/>
              <a:t> </a:t>
            </a:r>
            <a:r>
              <a:rPr lang="en-US" dirty="0" err="1"/>
              <a:t>Ruan</a:t>
            </a:r>
            <a:endParaRPr lang="en-US" dirty="0"/>
          </a:p>
          <a:p>
            <a:pPr lvl="1"/>
            <a:r>
              <a:rPr lang="en-US" dirty="0"/>
              <a:t>Sasha </a:t>
            </a:r>
            <a:r>
              <a:rPr lang="en-US" dirty="0" err="1"/>
              <a:t>Valishev</a:t>
            </a:r>
            <a:endParaRPr lang="en-US" dirty="0"/>
          </a:p>
          <a:p>
            <a:pPr lvl="1"/>
            <a:r>
              <a:rPr lang="en-US" dirty="0"/>
              <a:t>Sasha Romanov</a:t>
            </a:r>
          </a:p>
          <a:p>
            <a:pPr lvl="1"/>
            <a:r>
              <a:rPr lang="en-US" dirty="0"/>
              <a:t>Dan </a:t>
            </a:r>
            <a:r>
              <a:rPr lang="en-US" dirty="0" err="1"/>
              <a:t>Broemmelsiek</a:t>
            </a:r>
            <a:endParaRPr lang="en-US" dirty="0"/>
          </a:p>
          <a:p>
            <a:pPr lvl="1"/>
            <a:r>
              <a:rPr lang="en-US" dirty="0"/>
              <a:t>Mark </a:t>
            </a:r>
            <a:r>
              <a:rPr lang="en-US" dirty="0" err="1"/>
              <a:t>Obrycki</a:t>
            </a:r>
            <a:endParaRPr lang="en-US" dirty="0"/>
          </a:p>
          <a:p>
            <a:pPr lvl="1"/>
            <a:r>
              <a:rPr lang="en-US" dirty="0"/>
              <a:t>Darren Crawford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0AAFB5-9E5E-48F3-A165-ECFCF32FBB56}"/>
              </a:ext>
            </a:extLst>
          </p:cNvPr>
          <p:cNvSpPr txBox="1">
            <a:spLocks/>
          </p:cNvSpPr>
          <p:nvPr/>
        </p:nvSpPr>
        <p:spPr>
          <a:xfrm>
            <a:off x="5627365" y="1355988"/>
            <a:ext cx="5746127" cy="2229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List of Previously QAOs</a:t>
            </a:r>
          </a:p>
          <a:p>
            <a:pPr lvl="1"/>
            <a:r>
              <a:rPr lang="en-US" dirty="0"/>
              <a:t>Randy Thurman-</a:t>
            </a:r>
            <a:r>
              <a:rPr lang="en-US" dirty="0" err="1"/>
              <a:t>Keup</a:t>
            </a:r>
            <a:endParaRPr lang="en-US" dirty="0"/>
          </a:p>
          <a:p>
            <a:pPr lvl="1"/>
            <a:r>
              <a:rPr lang="en-US" dirty="0"/>
              <a:t>Philippe Piot</a:t>
            </a:r>
          </a:p>
          <a:p>
            <a:pPr lvl="1"/>
            <a:r>
              <a:rPr lang="en-US" dirty="0"/>
              <a:t>Jonathan Jarvis</a:t>
            </a:r>
          </a:p>
          <a:p>
            <a:pPr lvl="1"/>
            <a:r>
              <a:rPr lang="en-US" dirty="0"/>
              <a:t>Rick Espinoza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CA7EC-8A11-496A-8915-63C31C95048B}"/>
              </a:ext>
            </a:extLst>
          </p:cNvPr>
          <p:cNvSpPr txBox="1"/>
          <p:nvPr/>
        </p:nvSpPr>
        <p:spPr>
          <a:xfrm>
            <a:off x="4380217" y="3504110"/>
            <a:ext cx="5010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Fermilab employee or joint appointment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Rad Worker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Online classroom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Practical factors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Completed OJT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OJT signed by FAST Department Head and uploaded to Approved List</a:t>
            </a:r>
          </a:p>
        </p:txBody>
      </p:sp>
    </p:spTree>
    <p:extLst>
      <p:ext uri="{BB962C8B-B14F-4D97-AF65-F5344CB8AC3E}">
        <p14:creationId xmlns:p14="http://schemas.microsoft.com/office/powerpoint/2010/main" val="83052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264655-B522-4E4D-A188-6525560621F3}"/>
              </a:ext>
            </a:extLst>
          </p:cNvPr>
          <p:cNvSpPr txBox="1"/>
          <p:nvPr/>
        </p:nvSpPr>
        <p:spPr>
          <a:xfrm>
            <a:off x="648930" y="306246"/>
            <a:ext cx="9252154" cy="12239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Status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A6122-E882-49A4-B624-6C2E4EB934C4}"/>
              </a:ext>
            </a:extLst>
          </p:cNvPr>
          <p:cNvSpPr txBox="1"/>
          <p:nvPr/>
        </p:nvSpPr>
        <p:spPr>
          <a:xfrm>
            <a:off x="648930" y="1086585"/>
            <a:ext cx="7311163" cy="158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 err="1">
                <a:latin typeface="+mj-lt"/>
                <a:ea typeface="+mj-ea"/>
                <a:cs typeface="+mj-cs"/>
              </a:rPr>
              <a:t>Cryo</a:t>
            </a:r>
            <a:r>
              <a:rPr lang="en-US" sz="1600" dirty="0">
                <a:latin typeface="+mj-lt"/>
                <a:ea typeface="+mj-ea"/>
                <a:cs typeface="+mj-cs"/>
              </a:rPr>
              <a:t> system is holding at 5 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Cave interlocked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Booster pump rigging underway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Controlled access approved </a:t>
            </a:r>
            <a:r>
              <a:rPr lang="en-US" sz="1600" dirty="0"/>
              <a:t>for RFQ vacuum work</a:t>
            </a:r>
            <a:r>
              <a:rPr lang="en-US" sz="1600" dirty="0">
                <a:latin typeface="+mj-lt"/>
                <a:ea typeface="+mj-ea"/>
                <a:cs typeface="+mj-cs"/>
              </a:rPr>
              <a:t> this afternoon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FCCC2-F142-482F-AA1C-E9286294551E}"/>
              </a:ext>
            </a:extLst>
          </p:cNvPr>
          <p:cNvSpPr txBox="1"/>
          <p:nvPr/>
        </p:nvSpPr>
        <p:spPr>
          <a:xfrm>
            <a:off x="648930" y="2671281"/>
            <a:ext cx="9252154" cy="806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Week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8D043-2B62-4C55-8C5E-03A90DE73754}"/>
              </a:ext>
            </a:extLst>
          </p:cNvPr>
          <p:cNvSpPr txBox="1"/>
          <p:nvPr/>
        </p:nvSpPr>
        <p:spPr>
          <a:xfrm>
            <a:off x="648930" y="3393022"/>
            <a:ext cx="7311163" cy="274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Installation of Booster pump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Cooldown to 2 K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/>
              <a:t>UV Drive Laser and RF Gun studies for </a:t>
            </a:r>
            <a:r>
              <a:rPr lang="en-US" sz="1600" dirty="0" err="1"/>
              <a:t>MagBeam</a:t>
            </a:r>
            <a:endParaRPr lang="en-US" sz="1600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Start commissioning of the FAST </a:t>
            </a:r>
            <a:r>
              <a:rPr lang="en-US" sz="1600" dirty="0" err="1">
                <a:latin typeface="+mj-lt"/>
                <a:ea typeface="+mj-ea"/>
                <a:cs typeface="+mj-cs"/>
              </a:rPr>
              <a:t>Linac</a:t>
            </a:r>
            <a:r>
              <a:rPr lang="en-US" sz="1600" dirty="0">
                <a:latin typeface="+mj-lt"/>
                <a:ea typeface="+mj-ea"/>
                <a:cs typeface="+mj-cs"/>
              </a:rPr>
              <a:t> and IOTA Ring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Relocate Proton Source klystron transformer to final position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Relocate Proton Source modulator to final position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Install Unistrut kits in Proton Source relay racks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Relocate clean room frame to Cave roof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6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89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227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IOTA/FAST Shutdown/Startup Report</vt:lpstr>
      <vt:lpstr>This week</vt:lpstr>
      <vt:lpstr>Kinney Skid Booster Pump</vt:lpstr>
      <vt:lpstr>So what is the schedule?</vt:lpstr>
      <vt:lpstr>More schedule</vt:lpstr>
      <vt:lpstr>Operators Needed for Shifts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IOTA/FAST Shutdown/Startup Report</dc:title>
  <dc:creator>Darren J Crawford</dc:creator>
  <cp:lastModifiedBy>Darren J Crawford</cp:lastModifiedBy>
  <cp:revision>19</cp:revision>
  <dcterms:created xsi:type="dcterms:W3CDTF">2020-01-24T16:57:47Z</dcterms:created>
  <dcterms:modified xsi:type="dcterms:W3CDTF">2020-01-31T16:55:52Z</dcterms:modified>
</cp:coreProperties>
</file>