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Lst>
  <p:notesMasterIdLst>
    <p:notesMasterId r:id="rId26"/>
  </p:notesMasterIdLst>
  <p:handoutMasterIdLst>
    <p:handoutMasterId r:id="rId27"/>
  </p:handoutMasterIdLst>
  <p:sldIdLst>
    <p:sldId id="294" r:id="rId6"/>
    <p:sldId id="321" r:id="rId7"/>
    <p:sldId id="343" r:id="rId8"/>
    <p:sldId id="333" r:id="rId9"/>
    <p:sldId id="351" r:id="rId10"/>
    <p:sldId id="352" r:id="rId11"/>
    <p:sldId id="322" r:id="rId12"/>
    <p:sldId id="346" r:id="rId13"/>
    <p:sldId id="331" r:id="rId14"/>
    <p:sldId id="332" r:id="rId15"/>
    <p:sldId id="345" r:id="rId16"/>
    <p:sldId id="350" r:id="rId17"/>
    <p:sldId id="330" r:id="rId18"/>
    <p:sldId id="323" r:id="rId19"/>
    <p:sldId id="338" r:id="rId20"/>
    <p:sldId id="340" r:id="rId21"/>
    <p:sldId id="339" r:id="rId22"/>
    <p:sldId id="334" r:id="rId23"/>
    <p:sldId id="353" r:id="rId24"/>
    <p:sldId id="355" r:id="rId25"/>
  </p:sldIdLst>
  <p:sldSz cx="9144000" cy="6858000" type="screen4x3"/>
  <p:notesSz cx="6950075" cy="9236075"/>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4C97"/>
    <a:srgbClr val="50504E"/>
    <a:srgbClr val="4E4E4E"/>
    <a:srgbClr val="404040"/>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79" autoAdjust="0"/>
    <p:restoredTop sz="94660"/>
  </p:normalViewPr>
  <p:slideViewPr>
    <p:cSldViewPr snapToGrid="0" snapToObjects="1" showGuides="1">
      <p:cViewPr varScale="1">
        <p:scale>
          <a:sx n="110" d="100"/>
          <a:sy n="110" d="100"/>
        </p:scale>
        <p:origin x="750" y="114"/>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5" tIns="46243" rIns="92485" bIns="46243"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wrap="square" lIns="92485" tIns="46243" rIns="92485" bIns="46243"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2/3/2020</a:t>
            </a:fld>
            <a:endParaRPr lang="en-US"/>
          </a:p>
        </p:txBody>
      </p:sp>
      <p:sp>
        <p:nvSpPr>
          <p:cNvPr id="4" name="Footer Placeholder 3"/>
          <p:cNvSpPr>
            <a:spLocks noGrp="1"/>
          </p:cNvSpPr>
          <p:nvPr>
            <p:ph type="ftr" sz="quarter" idx="2"/>
          </p:nvPr>
        </p:nvSpPr>
        <p:spPr>
          <a:xfrm>
            <a:off x="0" y="8772669"/>
            <a:ext cx="3011699" cy="461804"/>
          </a:xfrm>
          <a:prstGeom prst="rect">
            <a:avLst/>
          </a:prstGeom>
        </p:spPr>
        <p:txBody>
          <a:bodyPr vert="horz" lIns="92485" tIns="46243" rIns="92485" bIns="46243"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wrap="square" lIns="92485" tIns="46243" rIns="92485" bIns="46243"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5" tIns="46243" rIns="92485" bIns="46243"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wrap="square" lIns="92485" tIns="46243" rIns="92485" bIns="46243"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2/3/2020</a:t>
            </a:fld>
            <a:endParaRPr lang="en-US"/>
          </a:p>
        </p:txBody>
      </p:sp>
      <p:sp>
        <p:nvSpPr>
          <p:cNvPr id="4" name="Slide Image Placeholder 3"/>
          <p:cNvSpPr>
            <a:spLocks noGrp="1" noRot="1" noChangeAspect="1"/>
          </p:cNvSpPr>
          <p:nvPr>
            <p:ph type="sldImg" idx="2"/>
          </p:nvPr>
        </p:nvSpPr>
        <p:spPr>
          <a:xfrm>
            <a:off x="1166813" y="692150"/>
            <a:ext cx="4618037" cy="3463925"/>
          </a:xfrm>
          <a:prstGeom prst="rect">
            <a:avLst/>
          </a:prstGeom>
          <a:noFill/>
          <a:ln w="12700">
            <a:solidFill>
              <a:prstClr val="black"/>
            </a:solidFill>
          </a:ln>
        </p:spPr>
        <p:txBody>
          <a:bodyPr vert="horz" lIns="92485" tIns="46243" rIns="92485" bIns="46243" rtlCol="0" anchor="ctr"/>
          <a:lstStyle/>
          <a:p>
            <a:pPr lvl="0"/>
            <a:endParaRPr lang="en-US" noProof="0" dirty="0"/>
          </a:p>
        </p:txBody>
      </p:sp>
      <p:sp>
        <p:nvSpPr>
          <p:cNvPr id="5" name="Notes Placeholder 4"/>
          <p:cNvSpPr>
            <a:spLocks noGrp="1"/>
          </p:cNvSpPr>
          <p:nvPr>
            <p:ph type="body" sz="quarter" idx="3"/>
          </p:nvPr>
        </p:nvSpPr>
        <p:spPr>
          <a:xfrm>
            <a:off x="695008" y="4387135"/>
            <a:ext cx="5560060" cy="4156234"/>
          </a:xfrm>
          <a:prstGeom prst="rect">
            <a:avLst/>
          </a:prstGeom>
        </p:spPr>
        <p:txBody>
          <a:bodyPr vert="horz" lIns="92485" tIns="46243" rIns="92485" bIns="46243"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5" tIns="46243" rIns="92485" bIns="46243"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wrap="square" lIns="92485" tIns="46243" rIns="92485" bIns="46243"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14</a:t>
            </a:fld>
            <a:endParaRPr lang="en-US" dirty="0"/>
          </a:p>
        </p:txBody>
      </p:sp>
    </p:spTree>
    <p:extLst>
      <p:ext uri="{BB962C8B-B14F-4D97-AF65-F5344CB8AC3E}">
        <p14:creationId xmlns:p14="http://schemas.microsoft.com/office/powerpoint/2010/main" val="8781230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5" y="5013473"/>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Speaker Name [20pt Reg]</a:t>
            </a:r>
          </a:p>
          <a:p>
            <a:r>
              <a:rPr lang="en-US" dirty="0"/>
              <a:t>PIP-II DOE IPR CD-2/3a Review</a:t>
            </a:r>
          </a:p>
          <a:p>
            <a:r>
              <a:rPr lang="en-US" dirty="0"/>
              <a:t>28 - 30 January 2020</a:t>
            </a:r>
          </a:p>
        </p:txBody>
      </p:sp>
      <p:sp>
        <p:nvSpPr>
          <p:cNvPr id="8" name="Rectangle 7"/>
          <p:cNvSpPr/>
          <p:nvPr userDrawn="1"/>
        </p:nvSpPr>
        <p:spPr>
          <a:xfrm>
            <a:off x="-17762" y="-53011"/>
            <a:ext cx="9161762" cy="923441"/>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pic>
        <p:nvPicPr>
          <p:cNvPr id="13" name="Picture 12">
            <a:extLst>
              <a:ext uri="{FF2B5EF4-FFF2-40B4-BE49-F238E27FC236}">
                <a16:creationId xmlns:a16="http://schemas.microsoft.com/office/drawing/2014/main" id="{11574D52-B412-344B-8E8B-A4556C84C358}"/>
              </a:ext>
            </a:extLst>
          </p:cNvPr>
          <p:cNvPicPr>
            <a:picLocks noChangeAspect="1"/>
          </p:cNvPicPr>
          <p:nvPr userDrawn="1"/>
        </p:nvPicPr>
        <p:blipFill>
          <a:blip r:embed="rId3"/>
          <a:stretch>
            <a:fillRect/>
          </a:stretch>
        </p:blipFill>
        <p:spPr>
          <a:xfrm>
            <a:off x="-15188" y="870431"/>
            <a:ext cx="9159188" cy="2875985"/>
          </a:xfrm>
          <a:prstGeom prst="rect">
            <a:avLst/>
          </a:prstGeom>
        </p:spPr>
      </p:pic>
      <p:pic>
        <p:nvPicPr>
          <p:cNvPr id="10" name="Picture 9">
            <a:extLst>
              <a:ext uri="{FF2B5EF4-FFF2-40B4-BE49-F238E27FC236}">
                <a16:creationId xmlns:a16="http://schemas.microsoft.com/office/drawing/2014/main" id="{1B6BAC48-D886-43DD-9692-66D147360AD3}"/>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 y="898427"/>
            <a:ext cx="9144001" cy="2867342"/>
          </a:xfrm>
          <a:prstGeom prst="rect">
            <a:avLst/>
          </a:prstGeom>
        </p:spPr>
      </p:pic>
      <p:sp>
        <p:nvSpPr>
          <p:cNvPr id="18" name="TextBox 17">
            <a:extLst>
              <a:ext uri="{FF2B5EF4-FFF2-40B4-BE49-F238E27FC236}">
                <a16:creationId xmlns:a16="http://schemas.microsoft.com/office/drawing/2014/main" id="{88187A29-C693-4E55-B315-20992B125F48}"/>
              </a:ext>
            </a:extLst>
          </p:cNvPr>
          <p:cNvSpPr txBox="1"/>
          <p:nvPr userDrawn="1"/>
        </p:nvSpPr>
        <p:spPr>
          <a:xfrm>
            <a:off x="5741424" y="4819165"/>
            <a:ext cx="3616036"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pic>
        <p:nvPicPr>
          <p:cNvPr id="26" name="Picture 25">
            <a:extLst>
              <a:ext uri="{FF2B5EF4-FFF2-40B4-BE49-F238E27FC236}">
                <a16:creationId xmlns:a16="http://schemas.microsoft.com/office/drawing/2014/main" id="{DC2B03C5-947A-4075-B999-869466162ED5}"/>
              </a:ext>
            </a:extLst>
          </p:cNvPr>
          <p:cNvPicPr>
            <a:picLocks noChangeAspect="1"/>
          </p:cNvPicPr>
          <p:nvPr userDrawn="1"/>
        </p:nvPicPr>
        <p:blipFill>
          <a:blip r:embed="rId5"/>
          <a:stretch>
            <a:fillRect/>
          </a:stretch>
        </p:blipFill>
        <p:spPr>
          <a:xfrm>
            <a:off x="8582784" y="6312189"/>
            <a:ext cx="274320" cy="207455"/>
          </a:xfrm>
          <a:prstGeom prst="rect">
            <a:avLst/>
          </a:prstGeom>
          <a:effectLst>
            <a:outerShdw blurRad="38100" dist="38100" dir="2700000" algn="tl" rotWithShape="0">
              <a:prstClr val="black">
                <a:alpha val="40000"/>
              </a:prstClr>
            </a:outerShdw>
          </a:effectLst>
        </p:spPr>
      </p:pic>
      <p:sp>
        <p:nvSpPr>
          <p:cNvPr id="27" name="Rectangle 26">
            <a:extLst>
              <a:ext uri="{FF2B5EF4-FFF2-40B4-BE49-F238E27FC236}">
                <a16:creationId xmlns:a16="http://schemas.microsoft.com/office/drawing/2014/main" id="{E6FF56AC-4ACC-4D7A-ABBF-147F6753CE6A}"/>
              </a:ext>
            </a:extLst>
          </p:cNvPr>
          <p:cNvSpPr/>
          <p:nvPr userDrawn="1"/>
        </p:nvSpPr>
        <p:spPr>
          <a:xfrm>
            <a:off x="8576931" y="5580509"/>
            <a:ext cx="274320" cy="182880"/>
          </a:xfrm>
          <a:prstGeom prst="rect">
            <a:avLst/>
          </a:prstGeom>
          <a:blipFill>
            <a:blip r:embed="rId6">
              <a:extLst>
                <a:ext uri="{96DAC541-7B7A-43D3-8B79-37D633B846F1}">
                  <asvg:svgBlip xmlns:asvg="http://schemas.microsoft.com/office/drawing/2016/SVG/main" r:embed="rId7"/>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40D2E43-210E-4B1B-95F0-AE342D936453}"/>
              </a:ext>
            </a:extLst>
          </p:cNvPr>
          <p:cNvSpPr/>
          <p:nvPr userDrawn="1"/>
        </p:nvSpPr>
        <p:spPr>
          <a:xfrm>
            <a:off x="8576929" y="5315187"/>
            <a:ext cx="274320" cy="182880"/>
          </a:xfrm>
          <a:prstGeom prst="rect">
            <a:avLst/>
          </a:prstGeom>
          <a:blipFill>
            <a:blip r:embed="rId8" cstate="screen">
              <a:extLst>
                <a:ext uri="{28A0092B-C50C-407E-A947-70E740481C1C}">
                  <a14:useLocalDpi xmlns:a14="http://schemas.microsoft.com/office/drawing/2010/main"/>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09755D0B-530A-4901-80DE-AC6F53A8B9D6}"/>
              </a:ext>
            </a:extLst>
          </p:cNvPr>
          <p:cNvPicPr>
            <a:picLocks noChangeAspect="1"/>
          </p:cNvPicPr>
          <p:nvPr userDrawn="1"/>
        </p:nvPicPr>
        <p:blipFill>
          <a:blip r:embed="rId9"/>
          <a:stretch>
            <a:fillRect/>
          </a:stretch>
        </p:blipFill>
        <p:spPr>
          <a:xfrm>
            <a:off x="8576325" y="5062166"/>
            <a:ext cx="274320" cy="186656"/>
          </a:xfrm>
          <a:prstGeom prst="rect">
            <a:avLst/>
          </a:prstGeom>
          <a:blipFill>
            <a:blip r:embed="rId8" cstate="screen">
              <a:extLst>
                <a:ext uri="{28A0092B-C50C-407E-A947-70E740481C1C}">
                  <a14:useLocalDpi xmlns:a14="http://schemas.microsoft.com/office/drawing/2010/main"/>
                </a:ext>
              </a:extLst>
            </a:blip>
            <a:stretch>
              <a:fillRect/>
            </a:stretch>
          </a:blipFill>
          <a:effectLst>
            <a:outerShdw blurRad="38100" dist="38100" dir="2700000" algn="tl" rotWithShape="0">
              <a:prstClr val="black">
                <a:alpha val="40000"/>
              </a:prstClr>
            </a:outerShdw>
          </a:effectLst>
        </p:spPr>
      </p:pic>
      <p:sp>
        <p:nvSpPr>
          <p:cNvPr id="30" name="Rectangle 29">
            <a:extLst>
              <a:ext uri="{FF2B5EF4-FFF2-40B4-BE49-F238E27FC236}">
                <a16:creationId xmlns:a16="http://schemas.microsoft.com/office/drawing/2014/main" id="{772987FE-B692-4B58-B012-2B939D2C3BF5}"/>
              </a:ext>
            </a:extLst>
          </p:cNvPr>
          <p:cNvSpPr/>
          <p:nvPr userDrawn="1"/>
        </p:nvSpPr>
        <p:spPr>
          <a:xfrm>
            <a:off x="8576931" y="5813960"/>
            <a:ext cx="274320" cy="183733"/>
          </a:xfrm>
          <a:prstGeom prst="rect">
            <a:avLst/>
          </a:prstGeom>
          <a:blipFill>
            <a:blip r:embed="rId10"/>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2824AC5-CF01-4EE6-84B8-08C88D2977AC}"/>
              </a:ext>
            </a:extLst>
          </p:cNvPr>
          <p:cNvSpPr/>
          <p:nvPr userDrawn="1"/>
        </p:nvSpPr>
        <p:spPr>
          <a:xfrm>
            <a:off x="8582784" y="6071826"/>
            <a:ext cx="274320" cy="182880"/>
          </a:xfrm>
          <a:prstGeom prst="rect">
            <a:avLst/>
          </a:prstGeom>
          <a:blipFill>
            <a:blip r:embed="rId11"/>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C2733964-A030-48DC-B552-AE8D4D29EDFF}"/>
              </a:ext>
            </a:extLst>
          </p:cNvPr>
          <p:cNvCxnSpPr>
            <a:cxnSpLocks/>
          </p:cNvCxnSpPr>
          <p:nvPr userDrawn="1"/>
        </p:nvCxnSpPr>
        <p:spPr>
          <a:xfrm>
            <a:off x="5841214" y="6634281"/>
            <a:ext cx="3003747"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321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5" y="5013473"/>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Name [20pt Reg]</a:t>
            </a:r>
          </a:p>
          <a:p>
            <a:r>
              <a:rPr lang="en-US" dirty="0"/>
              <a:t>PIP-II DOE IPR CD-2/3a Review</a:t>
            </a:r>
          </a:p>
          <a:p>
            <a:r>
              <a:rPr lang="en-US" dirty="0"/>
              <a:t>SC#</a:t>
            </a:r>
          </a:p>
          <a:p>
            <a:r>
              <a:rPr lang="en-US" dirty="0"/>
              <a:t>28 - 30 January 2020</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
        <p:nvSpPr>
          <p:cNvPr id="11" name="TextBox 10">
            <a:extLst>
              <a:ext uri="{FF2B5EF4-FFF2-40B4-BE49-F238E27FC236}">
                <a16:creationId xmlns:a16="http://schemas.microsoft.com/office/drawing/2014/main" id="{2A16AA3B-D513-4568-ADD3-3BBA8874574F}"/>
              </a:ext>
            </a:extLst>
          </p:cNvPr>
          <p:cNvSpPr txBox="1"/>
          <p:nvPr userDrawn="1"/>
        </p:nvSpPr>
        <p:spPr>
          <a:xfrm>
            <a:off x="5757716" y="4873610"/>
            <a:ext cx="3386284" cy="1477328"/>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 WUST </a:t>
            </a:r>
            <a:endParaRPr lang="en-US" sz="1600" kern="1200" baseline="0" dirty="0">
              <a:solidFill>
                <a:schemeClr val="tx1"/>
              </a:solidFill>
              <a:latin typeface="Helvetica"/>
              <a:cs typeface="Helvetica"/>
            </a:endParaRPr>
          </a:p>
        </p:txBody>
      </p:sp>
      <p:cxnSp>
        <p:nvCxnSpPr>
          <p:cNvPr id="12" name="Straight Connector 11">
            <a:extLst>
              <a:ext uri="{FF2B5EF4-FFF2-40B4-BE49-F238E27FC236}">
                <a16:creationId xmlns:a16="http://schemas.microsoft.com/office/drawing/2014/main" id="{239028D7-F88A-46AC-A4EE-0D16D8977226}"/>
              </a:ext>
            </a:extLst>
          </p:cNvPr>
          <p:cNvCxnSpPr>
            <a:cxnSpLocks/>
          </p:cNvCxnSpPr>
          <p:nvPr userDrawn="1"/>
        </p:nvCxnSpPr>
        <p:spPr>
          <a:xfrm>
            <a:off x="5751576" y="6364224"/>
            <a:ext cx="2978836"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11574D52-B412-344B-8E8B-A4556C84C358}"/>
              </a:ext>
            </a:extLst>
          </p:cNvPr>
          <p:cNvPicPr>
            <a:picLocks noChangeAspect="1"/>
          </p:cNvPicPr>
          <p:nvPr userDrawn="1"/>
        </p:nvPicPr>
        <p:blipFill>
          <a:blip r:embed="rId3"/>
          <a:stretch>
            <a:fillRect/>
          </a:stretch>
        </p:blipFill>
        <p:spPr>
          <a:xfrm>
            <a:off x="2626" y="896935"/>
            <a:ext cx="9141374" cy="277556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8DD1A452-4B3B-1245-BE47-0EA6AC6FF9C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Feb 5, 2020</a:t>
            </a:r>
            <a:endParaRPr lang="en-US" dirty="0"/>
          </a:p>
        </p:txBody>
      </p:sp>
      <p:sp>
        <p:nvSpPr>
          <p:cNvPr id="13" name="Slide Number Placeholder 5">
            <a:extLst>
              <a:ext uri="{FF2B5EF4-FFF2-40B4-BE49-F238E27FC236}">
                <a16:creationId xmlns:a16="http://schemas.microsoft.com/office/drawing/2014/main" id="{CA627D44-EEC2-3341-A6F3-B343A5732495}"/>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a:extLst>
              <a:ext uri="{FF2B5EF4-FFF2-40B4-BE49-F238E27FC236}">
                <a16:creationId xmlns:a16="http://schemas.microsoft.com/office/drawing/2014/main" id="{C0FA1544-3923-294B-8A83-AC75048E30FE}"/>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E39A3C7E-A5B8-4D43-BC94-380C999D23B4}"/>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Baffes | L3M/CAM  | PIP-II DOE CD-2/3a ICE  - Drilldown - 121.04.05 Linac Installation </a:t>
            </a:r>
            <a:endParaRPr lang="en-US" b="1" dirty="0"/>
          </a:p>
        </p:txBody>
      </p:sp>
    </p:spTree>
    <p:extLst>
      <p:ext uri="{BB962C8B-B14F-4D97-AF65-F5344CB8AC3E}">
        <p14:creationId xmlns:p14="http://schemas.microsoft.com/office/powerpoint/2010/main" val="343922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7" name="Slide Number Placeholder 5">
            <a:extLst>
              <a:ext uri="{FF2B5EF4-FFF2-40B4-BE49-F238E27FC236}">
                <a16:creationId xmlns:a16="http://schemas.microsoft.com/office/drawing/2014/main" id="{61233630-EF3A-E545-93A2-41968C7940E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1" name="Date Placeholder 3">
            <a:extLst>
              <a:ext uri="{FF2B5EF4-FFF2-40B4-BE49-F238E27FC236}">
                <a16:creationId xmlns:a16="http://schemas.microsoft.com/office/drawing/2014/main" id="{EF5A54E9-8BE9-F94A-B437-602F77892814}"/>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Feb 5, 2020</a:t>
            </a:r>
            <a:endParaRPr lang="en-US" dirty="0"/>
          </a:p>
        </p:txBody>
      </p:sp>
      <p:sp>
        <p:nvSpPr>
          <p:cNvPr id="12" name="Footer Placeholder 4">
            <a:extLst>
              <a:ext uri="{FF2B5EF4-FFF2-40B4-BE49-F238E27FC236}">
                <a16:creationId xmlns:a16="http://schemas.microsoft.com/office/drawing/2014/main" id="{91D1E6B3-E651-1B4E-90E6-7962528A6D28}"/>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Baffes | L3M/CAM  | PIP-II DOE CD-2/3a ICE  - Drilldown - 121.04.05 Linac Installation </a:t>
            </a:r>
            <a:endParaRPr lang="en-US" b="1" dirty="0"/>
          </a:p>
        </p:txBody>
      </p:sp>
    </p:spTree>
    <p:extLst>
      <p:ext uri="{BB962C8B-B14F-4D97-AF65-F5344CB8AC3E}">
        <p14:creationId xmlns:p14="http://schemas.microsoft.com/office/powerpoint/2010/main" val="413958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1052AE6F-0F84-0842-9A05-5E4DCF0A94BA}"/>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Date Placeholder 3">
            <a:extLst>
              <a:ext uri="{FF2B5EF4-FFF2-40B4-BE49-F238E27FC236}">
                <a16:creationId xmlns:a16="http://schemas.microsoft.com/office/drawing/2014/main" id="{EB2FFE72-4366-0A47-A428-76AB88DA39E2}"/>
              </a:ext>
            </a:extLst>
          </p:cNvPr>
          <p:cNvSpPr>
            <a:spLocks noGrp="1"/>
          </p:cNvSpPr>
          <p:nvPr>
            <p:ph type="dt" sz="half" idx="16"/>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Feb 5, 2020</a:t>
            </a:r>
            <a:endParaRPr lang="en-US" dirty="0"/>
          </a:p>
        </p:txBody>
      </p:sp>
      <p:sp>
        <p:nvSpPr>
          <p:cNvPr id="15" name="Footer Placeholder 4">
            <a:extLst>
              <a:ext uri="{FF2B5EF4-FFF2-40B4-BE49-F238E27FC236}">
                <a16:creationId xmlns:a16="http://schemas.microsoft.com/office/drawing/2014/main" id="{8300EA00-6059-734A-BFC3-D7E252BB745F}"/>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Baffes | L3M/CAM  | PIP-II DOE CD-2/3a ICE  - Drilldown - 121.04.05 Linac Installation </a:t>
            </a:r>
            <a:endParaRPr lang="en-US" b="1" dirty="0"/>
          </a:p>
        </p:txBody>
      </p:sp>
    </p:spTree>
    <p:extLst>
      <p:ext uri="{BB962C8B-B14F-4D97-AF65-F5344CB8AC3E}">
        <p14:creationId xmlns:p14="http://schemas.microsoft.com/office/powerpoint/2010/main" val="201183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5" name="Slide Number Placeholder 5">
            <a:extLst>
              <a:ext uri="{FF2B5EF4-FFF2-40B4-BE49-F238E27FC236}">
                <a16:creationId xmlns:a16="http://schemas.microsoft.com/office/drawing/2014/main" id="{DB7AE8E3-FFAC-554D-9BF5-C7BE3A5F833B}"/>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9" name="Date Placeholder 3">
            <a:extLst>
              <a:ext uri="{FF2B5EF4-FFF2-40B4-BE49-F238E27FC236}">
                <a16:creationId xmlns:a16="http://schemas.microsoft.com/office/drawing/2014/main" id="{6CA80053-3E93-7443-983F-1086CE6A613C}"/>
              </a:ext>
            </a:extLst>
          </p:cNvPr>
          <p:cNvSpPr>
            <a:spLocks noGrp="1"/>
          </p:cNvSpPr>
          <p:nvPr>
            <p:ph type="dt" sz="half" idx="14"/>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Feb 5, 2020</a:t>
            </a:r>
            <a:endParaRPr lang="en-US" dirty="0"/>
          </a:p>
        </p:txBody>
      </p:sp>
      <p:sp>
        <p:nvSpPr>
          <p:cNvPr id="11" name="Footer Placeholder 4">
            <a:extLst>
              <a:ext uri="{FF2B5EF4-FFF2-40B4-BE49-F238E27FC236}">
                <a16:creationId xmlns:a16="http://schemas.microsoft.com/office/drawing/2014/main" id="{1A88FA0F-3B8C-C445-801D-5522022ADBBE}"/>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Baffes | L3M/CAM  | PIP-II DOE CD-2/3a ICE  - Drilldown - 121.04.05 Linac Installation </a:t>
            </a:r>
            <a:endParaRPr lang="en-US" b="1" dirty="0"/>
          </a:p>
        </p:txBody>
      </p:sp>
    </p:spTree>
    <p:extLst>
      <p:ext uri="{BB962C8B-B14F-4D97-AF65-F5344CB8AC3E}">
        <p14:creationId xmlns:p14="http://schemas.microsoft.com/office/powerpoint/2010/main" val="281191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
        <p:nvSpPr>
          <p:cNvPr id="9" name="Slide Number Placeholder 5">
            <a:extLst>
              <a:ext uri="{FF2B5EF4-FFF2-40B4-BE49-F238E27FC236}">
                <a16:creationId xmlns:a16="http://schemas.microsoft.com/office/drawing/2014/main" id="{5DF89E77-0FAF-7041-A920-2EB3BC8D578D}"/>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1" name="Date Placeholder 3">
            <a:extLst>
              <a:ext uri="{FF2B5EF4-FFF2-40B4-BE49-F238E27FC236}">
                <a16:creationId xmlns:a16="http://schemas.microsoft.com/office/drawing/2014/main" id="{35582FC2-B5F3-884B-8F8D-4361CC07226D}"/>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Feb 5, 2020</a:t>
            </a:r>
            <a:endParaRPr lang="en-US" dirty="0"/>
          </a:p>
        </p:txBody>
      </p:sp>
      <p:sp>
        <p:nvSpPr>
          <p:cNvPr id="12" name="Footer Placeholder 4">
            <a:extLst>
              <a:ext uri="{FF2B5EF4-FFF2-40B4-BE49-F238E27FC236}">
                <a16:creationId xmlns:a16="http://schemas.microsoft.com/office/drawing/2014/main" id="{6EE42BCF-459B-4B48-8392-E58B19232B89}"/>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Baffes | L3M/CAM  | PIP-II DOE CD-2/3a ICE  - Drilldown - 121.04.05 Linac Installation </a:t>
            </a:r>
            <a:endParaRPr lang="en-US" b="1" dirty="0"/>
          </a:p>
        </p:txBody>
      </p:sp>
    </p:spTree>
    <p:extLst>
      <p:ext uri="{BB962C8B-B14F-4D97-AF65-F5344CB8AC3E}">
        <p14:creationId xmlns:p14="http://schemas.microsoft.com/office/powerpoint/2010/main" val="288222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3" name="Slide Number Placeholder 5">
            <a:extLst>
              <a:ext uri="{FF2B5EF4-FFF2-40B4-BE49-F238E27FC236}">
                <a16:creationId xmlns:a16="http://schemas.microsoft.com/office/drawing/2014/main" id="{F7597DA8-0B10-2D45-9BF9-A9F440A21DB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40" name="Date Placeholder 3">
            <a:extLst>
              <a:ext uri="{FF2B5EF4-FFF2-40B4-BE49-F238E27FC236}">
                <a16:creationId xmlns:a16="http://schemas.microsoft.com/office/drawing/2014/main" id="{FC5DBBCD-C0BA-5F4A-9E85-F2F3A51F557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Feb 5, 2020</a:t>
            </a:r>
            <a:endParaRPr lang="en-US" dirty="0"/>
          </a:p>
        </p:txBody>
      </p:sp>
      <p:sp>
        <p:nvSpPr>
          <p:cNvPr id="41" name="Footer Placeholder 4">
            <a:extLst>
              <a:ext uri="{FF2B5EF4-FFF2-40B4-BE49-F238E27FC236}">
                <a16:creationId xmlns:a16="http://schemas.microsoft.com/office/drawing/2014/main" id="{4334F707-4874-B34C-B2E8-86763EB1E73E}"/>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Baffes | L3M/CAM  | PIP-II DOE CD-2/3a ICE  - Drilldown - 121.04.05 Linac Installation </a:t>
            </a:r>
            <a:endParaRPr lang="en-US" b="1"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Feb 5, 2020</a:t>
            </a:r>
            <a:endParaRPr lang="en-US" dirty="0"/>
          </a:p>
        </p:txBody>
      </p:sp>
      <p:sp>
        <p:nvSpPr>
          <p:cNvPr id="15" name="Footer Placeholder 4"/>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Baffes | L3M/CAM  | PIP-II DOE CD-2/3a ICE  - Drilldown - 121.04.05 Linac Installation </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cxnSp>
        <p:nvCxnSpPr>
          <p:cNvPr id="11" name="Straight Connector 10">
            <a:extLst>
              <a:ext uri="{FF2B5EF4-FFF2-40B4-BE49-F238E27FC236}">
                <a16:creationId xmlns:a16="http://schemas.microsoft.com/office/drawing/2014/main" id="{8DFD0746-C59B-43C4-B997-8ADB24EAB444}"/>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10"/>
          <a:stretch>
            <a:fillRect/>
          </a:stretch>
        </p:blipFill>
        <p:spPr>
          <a:xfrm>
            <a:off x="8087388" y="6422646"/>
            <a:ext cx="768096" cy="400417"/>
          </a:xfrm>
          <a:prstGeom prst="rect">
            <a:avLst/>
          </a:prstGeom>
        </p:spPr>
      </p:pic>
    </p:spTree>
  </p:cSld>
  <p:clrMap bg1="lt1" tx1="dk1" bg2="lt2" tx2="dk2" accent1="accent1" accent2="accent2" accent3="accent3" accent4="accent4" accent5="accent5" accent6="accent6" hlink="hlink" folHlink="folHlink"/>
  <p:sldLayoutIdLst>
    <p:sldLayoutId id="2147484123" r:id="rId1"/>
    <p:sldLayoutId id="2147484119" r:id="rId2"/>
    <p:sldLayoutId id="2147484104" r:id="rId3"/>
    <p:sldLayoutId id="2147484105" r:id="rId4"/>
    <p:sldLayoutId id="2147484120" r:id="rId5"/>
    <p:sldLayoutId id="2147484103" r:id="rId6"/>
    <p:sldLayoutId id="2147484122" r:id="rId7"/>
    <p:sldLayoutId id="2147484116"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pip2-docdb.fnal.gov/cgi-bin/private/ShowDocument?docid=599"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pip2-docdb.fnal.gov/cgi-bin/private/ShowDocument?docid=1992" TargetMode="External"/><Relationship Id="rId7" Type="http://schemas.openxmlformats.org/officeDocument/2006/relationships/hyperlink" Target="https://pip2-docdb.fnal.gov/cgi-bin/private/ShowDocument?docid=2004" TargetMode="External"/><Relationship Id="rId2" Type="http://schemas.openxmlformats.org/officeDocument/2006/relationships/hyperlink" Target="https://pip2-docdb.fnal.gov/cgi-bin/private/ShowDocument?docid=599" TargetMode="External"/><Relationship Id="rId1" Type="http://schemas.openxmlformats.org/officeDocument/2006/relationships/slideLayout" Target="../slideLayouts/slideLayout3.xml"/><Relationship Id="rId6" Type="http://schemas.openxmlformats.org/officeDocument/2006/relationships/hyperlink" Target="https://pip2-docdb.fnal.gov/cgi-bin/private/ShowDocument?docid=2001" TargetMode="External"/><Relationship Id="rId5" Type="http://schemas.openxmlformats.org/officeDocument/2006/relationships/hyperlink" Target="https://pip2-docdb.fnal.gov/cgi-bin/private/ShowDocument?docid=1998" TargetMode="External"/><Relationship Id="rId4" Type="http://schemas.openxmlformats.org/officeDocument/2006/relationships/hyperlink" Target="https://pip2-docdb.fnal.gov/cgi-bin/private/ShowDocument?docid=199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5" y="5322083"/>
            <a:ext cx="8499231" cy="1529241"/>
          </a:xfrm>
        </p:spPr>
        <p:txBody>
          <a:bodyPr/>
          <a:lstStyle/>
          <a:p>
            <a:r>
              <a:rPr lang="en-US" dirty="0"/>
              <a:t>Curtis Baffes, L3 Manager/CAM	</a:t>
            </a:r>
          </a:p>
          <a:p>
            <a:r>
              <a:rPr lang="en-US" dirty="0"/>
              <a:t>DOE CD-2/3a ICE</a:t>
            </a:r>
          </a:p>
          <a:p>
            <a:r>
              <a:rPr lang="en-US" dirty="0"/>
              <a:t>February 4-7, 2020</a:t>
            </a:r>
          </a:p>
        </p:txBody>
      </p:sp>
      <p:sp>
        <p:nvSpPr>
          <p:cNvPr id="3" name="Text Placeholder 4">
            <a:extLst>
              <a:ext uri="{FF2B5EF4-FFF2-40B4-BE49-F238E27FC236}">
                <a16:creationId xmlns:a16="http://schemas.microsoft.com/office/drawing/2014/main" id="{2A0DC46A-9DEE-4A8E-A8CA-3363AFD48F71}"/>
              </a:ext>
            </a:extLst>
          </p:cNvPr>
          <p:cNvSpPr>
            <a:spLocks noGrp="1"/>
          </p:cNvSpPr>
          <p:nvPr>
            <p:ph type="body" sz="quarter" idx="11"/>
          </p:nvPr>
        </p:nvSpPr>
        <p:spPr/>
        <p:txBody>
          <a:bodyPr>
            <a:normAutofit/>
          </a:bodyPr>
          <a:lstStyle/>
          <a:p>
            <a:r>
              <a:rPr lang="en-US" dirty="0"/>
              <a:t>121.04.05 – Linac Installation (LI)</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0A2F4A-4636-E94C-8091-F245F8257C48}"/>
              </a:ext>
            </a:extLst>
          </p:cNvPr>
          <p:cNvSpPr>
            <a:spLocks noGrp="1"/>
          </p:cNvSpPr>
          <p:nvPr>
            <p:ph type="dt" sz="half" idx="2"/>
          </p:nvPr>
        </p:nvSpPr>
        <p:spPr/>
        <p:txBody>
          <a:bodyPr/>
          <a:lstStyle/>
          <a:p>
            <a:pPr>
              <a:defRPr/>
            </a:pPr>
            <a:r>
              <a:rPr lang="en-US"/>
              <a:t>Feb 5, 2020</a:t>
            </a:r>
            <a:endParaRPr lang="en-US" dirty="0"/>
          </a:p>
        </p:txBody>
      </p:sp>
      <p:sp>
        <p:nvSpPr>
          <p:cNvPr id="5" name="Slide Number Placeholder 4">
            <a:extLst>
              <a:ext uri="{FF2B5EF4-FFF2-40B4-BE49-F238E27FC236}">
                <a16:creationId xmlns:a16="http://schemas.microsoft.com/office/drawing/2014/main" id="{6625DD24-5635-D646-94BD-F01CBA9DDA6C}"/>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6" name="Footer Placeholder 5">
            <a:extLst>
              <a:ext uri="{FF2B5EF4-FFF2-40B4-BE49-F238E27FC236}">
                <a16:creationId xmlns:a16="http://schemas.microsoft.com/office/drawing/2014/main" id="{A33C2422-8039-DA4D-BB43-83A67348E7C8}"/>
              </a:ext>
            </a:extLst>
          </p:cNvPr>
          <p:cNvSpPr>
            <a:spLocks noGrp="1"/>
          </p:cNvSpPr>
          <p:nvPr>
            <p:ph type="ftr" sz="quarter" idx="3"/>
          </p:nvPr>
        </p:nvSpPr>
        <p:spPr/>
        <p:txBody>
          <a:bodyPr/>
          <a:lstStyle/>
          <a:p>
            <a:pPr algn="ctr">
              <a:defRPr/>
            </a:pPr>
            <a:r>
              <a:rPr lang="en-US"/>
              <a:t>Baffes | L3M/CAM  | PIP-II DOE CD-2/3a ICE  - Drilldown - 121.04.05 Linac Installation </a:t>
            </a:r>
            <a:endParaRPr lang="en-US" b="1" dirty="0"/>
          </a:p>
        </p:txBody>
      </p:sp>
      <p:sp>
        <p:nvSpPr>
          <p:cNvPr id="12" name="Title 1">
            <a:extLst>
              <a:ext uri="{FF2B5EF4-FFF2-40B4-BE49-F238E27FC236}">
                <a16:creationId xmlns:a16="http://schemas.microsoft.com/office/drawing/2014/main" id="{3D072C5D-1A27-4621-9521-B932C86DB8CE}"/>
              </a:ext>
            </a:extLst>
          </p:cNvPr>
          <p:cNvSpPr>
            <a:spLocks noGrp="1"/>
          </p:cNvSpPr>
          <p:nvPr>
            <p:ph type="title"/>
          </p:nvPr>
        </p:nvSpPr>
        <p:spPr>
          <a:xfrm>
            <a:off x="228600" y="404772"/>
            <a:ext cx="8686800" cy="427877"/>
          </a:xfrm>
        </p:spPr>
        <p:txBody>
          <a:bodyPr/>
          <a:lstStyle/>
          <a:p>
            <a:r>
              <a:rPr lang="en-US" dirty="0"/>
              <a:t>BoE Approach</a:t>
            </a:r>
          </a:p>
        </p:txBody>
      </p:sp>
      <p:sp>
        <p:nvSpPr>
          <p:cNvPr id="13" name="Content Placeholder 2">
            <a:extLst>
              <a:ext uri="{FF2B5EF4-FFF2-40B4-BE49-F238E27FC236}">
                <a16:creationId xmlns:a16="http://schemas.microsoft.com/office/drawing/2014/main" id="{752E461E-B2E0-43BF-B29F-758DFCC6208D}"/>
              </a:ext>
            </a:extLst>
          </p:cNvPr>
          <p:cNvSpPr>
            <a:spLocks noGrp="1"/>
          </p:cNvSpPr>
          <p:nvPr>
            <p:ph idx="1"/>
          </p:nvPr>
        </p:nvSpPr>
        <p:spPr>
          <a:xfrm>
            <a:off x="313509" y="1170132"/>
            <a:ext cx="8672513" cy="4987867"/>
          </a:xfrm>
        </p:spPr>
        <p:txBody>
          <a:bodyPr>
            <a:normAutofit fontScale="92500"/>
          </a:bodyPr>
          <a:lstStyle/>
          <a:p>
            <a:r>
              <a:rPr lang="en-US" sz="2100" dirty="0">
                <a:solidFill>
                  <a:schemeClr val="accent6"/>
                </a:solidFill>
              </a:rPr>
              <a:t>Project Management and Coordination (121.04.05.01)</a:t>
            </a:r>
          </a:p>
          <a:p>
            <a:pPr lvl="1"/>
            <a:r>
              <a:rPr lang="en-US" sz="2100" dirty="0">
                <a:solidFill>
                  <a:schemeClr val="accent6"/>
                </a:solidFill>
              </a:rPr>
              <a:t>bottom up estimate, largely </a:t>
            </a:r>
            <a:r>
              <a:rPr lang="en-US" sz="2100" dirty="0" err="1">
                <a:solidFill>
                  <a:schemeClr val="accent6"/>
                </a:solidFill>
              </a:rPr>
              <a:t>LoE</a:t>
            </a:r>
            <a:endParaRPr lang="en-US" sz="2100" dirty="0">
              <a:solidFill>
                <a:schemeClr val="accent6"/>
              </a:solidFill>
            </a:endParaRPr>
          </a:p>
          <a:p>
            <a:r>
              <a:rPr lang="en-US" sz="2100" dirty="0">
                <a:solidFill>
                  <a:schemeClr val="accent6"/>
                </a:solidFill>
              </a:rPr>
              <a:t>Installation planning (121.04.05.02)</a:t>
            </a:r>
          </a:p>
          <a:p>
            <a:pPr lvl="1"/>
            <a:r>
              <a:rPr lang="en-US" sz="2100" dirty="0">
                <a:solidFill>
                  <a:schemeClr val="accent6"/>
                </a:solidFill>
              </a:rPr>
              <a:t>bottom up estimate, informed by installation planning work to date</a:t>
            </a:r>
          </a:p>
          <a:p>
            <a:r>
              <a:rPr lang="en-US" sz="2100" dirty="0">
                <a:solidFill>
                  <a:schemeClr val="accent6"/>
                </a:solidFill>
              </a:rPr>
              <a:t>Support Equipment (121.04.05.03 )</a:t>
            </a:r>
          </a:p>
          <a:p>
            <a:pPr lvl="1"/>
            <a:r>
              <a:rPr lang="en-US" sz="2100" dirty="0">
                <a:solidFill>
                  <a:schemeClr val="accent6"/>
                </a:solidFill>
              </a:rPr>
              <a:t>Design efforts based on recent CM stand preliminary design by our team</a:t>
            </a:r>
          </a:p>
          <a:p>
            <a:pPr lvl="1"/>
            <a:r>
              <a:rPr lang="en-US" sz="2100" dirty="0">
                <a:solidFill>
                  <a:schemeClr val="accent6"/>
                </a:solidFill>
              </a:rPr>
              <a:t>Driving stand M&amp;S costs informed by Quotes/RFI</a:t>
            </a:r>
          </a:p>
          <a:p>
            <a:pPr lvl="1"/>
            <a:r>
              <a:rPr lang="en-US" sz="2100" dirty="0">
                <a:solidFill>
                  <a:schemeClr val="accent6"/>
                </a:solidFill>
              </a:rPr>
              <a:t>COTS equipment list developed and priced</a:t>
            </a:r>
          </a:p>
          <a:p>
            <a:r>
              <a:rPr lang="en-US" sz="2000" dirty="0">
                <a:solidFill>
                  <a:schemeClr val="accent6"/>
                </a:solidFill>
              </a:rPr>
              <a:t>PIP2IT Disassembly and Storage (121.04.05.04)</a:t>
            </a:r>
          </a:p>
          <a:p>
            <a:pPr lvl="1"/>
            <a:r>
              <a:rPr lang="en-US" sz="2100" dirty="0">
                <a:solidFill>
                  <a:schemeClr val="accent6"/>
                </a:solidFill>
              </a:rPr>
              <a:t>bottom-up estimate, based on PIP2IT assembly experience</a:t>
            </a:r>
          </a:p>
          <a:p>
            <a:r>
              <a:rPr lang="en-US" sz="2100" dirty="0">
                <a:solidFill>
                  <a:schemeClr val="accent6"/>
                </a:solidFill>
              </a:rPr>
              <a:t>Linac Installation (121.04.05.05)</a:t>
            </a:r>
          </a:p>
          <a:p>
            <a:pPr lvl="1"/>
            <a:r>
              <a:rPr lang="en-US" sz="2100" dirty="0">
                <a:solidFill>
                  <a:schemeClr val="accent6"/>
                </a:solidFill>
              </a:rPr>
              <a:t>bottom-up estimate, informed by SRF campus installation</a:t>
            </a:r>
          </a:p>
          <a:p>
            <a:pPr lvl="1"/>
            <a:r>
              <a:rPr lang="en-US" sz="2100" dirty="0">
                <a:solidFill>
                  <a:schemeClr val="accent6"/>
                </a:solidFill>
              </a:rPr>
              <a:t>Solicited input from all </a:t>
            </a:r>
            <a:r>
              <a:rPr lang="en-US" sz="2100" dirty="0" err="1">
                <a:solidFill>
                  <a:schemeClr val="accent6"/>
                </a:solidFill>
              </a:rPr>
              <a:t>L3s</a:t>
            </a:r>
            <a:r>
              <a:rPr lang="en-US" sz="2100" dirty="0">
                <a:solidFill>
                  <a:schemeClr val="accent6"/>
                </a:solidFill>
              </a:rPr>
              <a:t> about efforts their teams will expend during the installation phase</a:t>
            </a:r>
          </a:p>
          <a:p>
            <a:pPr lvl="1"/>
            <a:endParaRPr lang="en-US" sz="2000" dirty="0">
              <a:solidFill>
                <a:schemeClr val="accent6"/>
              </a:solidFill>
            </a:endParaRPr>
          </a:p>
          <a:p>
            <a:pPr lvl="1"/>
            <a:endParaRPr lang="en-US" dirty="0">
              <a:solidFill>
                <a:srgbClr val="FF0000"/>
              </a:solidFill>
            </a:endParaRPr>
          </a:p>
          <a:p>
            <a:pPr lvl="1"/>
            <a:endParaRPr lang="en-US" dirty="0">
              <a:solidFill>
                <a:srgbClr val="FF0000"/>
              </a:solidFill>
            </a:endParaRPr>
          </a:p>
          <a:p>
            <a:pPr lvl="1"/>
            <a:endParaRPr lang="en-US" dirty="0"/>
          </a:p>
        </p:txBody>
      </p:sp>
    </p:spTree>
    <p:extLst>
      <p:ext uri="{BB962C8B-B14F-4D97-AF65-F5344CB8AC3E}">
        <p14:creationId xmlns:p14="http://schemas.microsoft.com/office/powerpoint/2010/main" val="3526890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p:txBody>
          <a:bodyPr/>
          <a:lstStyle/>
          <a:p>
            <a:pPr>
              <a:defRPr/>
            </a:pPr>
            <a:r>
              <a:rPr lang="en-US"/>
              <a:t>Feb 5, 2020</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1788160" y="6504213"/>
            <a:ext cx="6002841" cy="242873"/>
          </a:xfrm>
        </p:spPr>
        <p:txBody>
          <a:bodyPr/>
          <a:lstStyle/>
          <a:p>
            <a:pPr algn="ctr">
              <a:defRPr/>
            </a:pPr>
            <a:r>
              <a:rPr lang="en-US"/>
              <a:t>Baffes | L3M/CAM  | PIP-II DOE CD-2/3a ICE  - Drilldown - 121.04.05 Linac Installation </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11" name="Content Placeholder 1">
            <a:extLst>
              <a:ext uri="{FF2B5EF4-FFF2-40B4-BE49-F238E27FC236}">
                <a16:creationId xmlns:a16="http://schemas.microsoft.com/office/drawing/2014/main" id="{F6CF53E6-F385-48E8-B27F-E99F8F94DDB5}"/>
              </a:ext>
            </a:extLst>
          </p:cNvPr>
          <p:cNvSpPr>
            <a:spLocks noGrp="1"/>
          </p:cNvSpPr>
          <p:nvPr>
            <p:ph idx="1"/>
          </p:nvPr>
        </p:nvSpPr>
        <p:spPr>
          <a:xfrm>
            <a:off x="274141" y="902589"/>
            <a:ext cx="8672513" cy="5059363"/>
          </a:xfrm>
        </p:spPr>
        <p:txBody>
          <a:bodyPr/>
          <a:lstStyle/>
          <a:p>
            <a:r>
              <a:rPr lang="en-US" dirty="0"/>
              <a:t>Phased installation effort starting in FY23 with the Beneficial Occupancy of the Highbay Building</a:t>
            </a:r>
          </a:p>
          <a:p>
            <a:r>
              <a:rPr lang="en-US" dirty="0"/>
              <a:t>Key milestones at handoffs to COMM for incremental beam commissioning, beginning with the WFE</a:t>
            </a:r>
          </a:p>
          <a:p>
            <a:r>
              <a:rPr lang="en-US" dirty="0"/>
              <a:t>Installation effort concludes at handoff of 650MHz section for beam commissioning to straight-ahead dump</a:t>
            </a:r>
          </a:p>
        </p:txBody>
      </p:sp>
      <p:sp>
        <p:nvSpPr>
          <p:cNvPr id="13" name="Title 2">
            <a:extLst>
              <a:ext uri="{FF2B5EF4-FFF2-40B4-BE49-F238E27FC236}">
                <a16:creationId xmlns:a16="http://schemas.microsoft.com/office/drawing/2014/main" id="{ADB221DE-A753-4F18-966F-3B0040B79953}"/>
              </a:ext>
            </a:extLst>
          </p:cNvPr>
          <p:cNvSpPr txBox="1">
            <a:spLocks/>
          </p:cNvSpPr>
          <p:nvPr/>
        </p:nvSpPr>
        <p:spPr>
          <a:xfrm>
            <a:off x="268568" y="230843"/>
            <a:ext cx="8686800" cy="427877"/>
          </a:xfrm>
          <a:prstGeom prst="rect">
            <a:avLst/>
          </a:prstGeom>
        </p:spPr>
        <p:txBody>
          <a:bodyPr lIns="0" tIns="0" rIns="0" bIns="0" anchor="b" anchorCtr="0"/>
          <a:lstStyle>
            <a:lvl1pPr algn="l" defTabSz="457200" rtl="0" eaLnBrk="1" fontAlgn="base" hangingPunct="1">
              <a:spcBef>
                <a:spcPct val="0"/>
              </a:spcBef>
              <a:spcAft>
                <a:spcPct val="0"/>
              </a:spcAft>
              <a:defRPr sz="28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r>
              <a:rPr lang="en-US" dirty="0"/>
              <a:t>Summary Schedule</a:t>
            </a:r>
          </a:p>
        </p:txBody>
      </p:sp>
      <p:pic>
        <p:nvPicPr>
          <p:cNvPr id="8" name="Picture 5">
            <a:extLst>
              <a:ext uri="{FF2B5EF4-FFF2-40B4-BE49-F238E27FC236}">
                <a16:creationId xmlns:a16="http://schemas.microsoft.com/office/drawing/2014/main" id="{86D403D5-45C7-498B-97CE-3BFA1F20BF3E}"/>
              </a:ext>
            </a:extLst>
          </p:cNvPr>
          <p:cNvPicPr>
            <a:picLocks noChangeAspect="1"/>
          </p:cNvPicPr>
          <p:nvPr/>
        </p:nvPicPr>
        <p:blipFill rotWithShape="1">
          <a:blip r:embed="rId2">
            <a:extLst>
              <a:ext uri="{28A0092B-C50C-407E-A947-70E740481C1C}">
                <a14:useLocalDpi xmlns:a14="http://schemas.microsoft.com/office/drawing/2010/main" val="0"/>
              </a:ext>
            </a:extLst>
          </a:blip>
          <a:srcRect b="69301"/>
          <a:stretch/>
        </p:blipFill>
        <p:spPr>
          <a:xfrm>
            <a:off x="188694" y="4036954"/>
            <a:ext cx="8807824" cy="2089356"/>
          </a:xfrm>
          <a:prstGeom prst="rect">
            <a:avLst/>
          </a:prstGeom>
        </p:spPr>
      </p:pic>
      <p:sp>
        <p:nvSpPr>
          <p:cNvPr id="9" name="TextBox 8">
            <a:extLst>
              <a:ext uri="{FF2B5EF4-FFF2-40B4-BE49-F238E27FC236}">
                <a16:creationId xmlns:a16="http://schemas.microsoft.com/office/drawing/2014/main" id="{A1CEC02A-FF6F-459F-80D6-1A0FCBBBCF19}"/>
              </a:ext>
            </a:extLst>
          </p:cNvPr>
          <p:cNvSpPr txBox="1"/>
          <p:nvPr/>
        </p:nvSpPr>
        <p:spPr>
          <a:xfrm>
            <a:off x="6400801" y="3328061"/>
            <a:ext cx="3514986" cy="461665"/>
          </a:xfrm>
          <a:prstGeom prst="rect">
            <a:avLst/>
          </a:prstGeom>
          <a:noFill/>
        </p:spPr>
        <p:txBody>
          <a:bodyPr wrap="square" rtlCol="0">
            <a:spAutoFit/>
          </a:bodyPr>
          <a:lstStyle/>
          <a:p>
            <a:r>
              <a:rPr lang="en-US" dirty="0">
                <a:solidFill>
                  <a:schemeClr val="tx2">
                    <a:lumMod val="60000"/>
                    <a:lumOff val="40000"/>
                  </a:schemeClr>
                </a:solidFill>
              </a:rPr>
              <a:t>Installation Window</a:t>
            </a:r>
          </a:p>
        </p:txBody>
      </p:sp>
      <p:sp>
        <p:nvSpPr>
          <p:cNvPr id="10" name="Left Brace 9">
            <a:extLst>
              <a:ext uri="{FF2B5EF4-FFF2-40B4-BE49-F238E27FC236}">
                <a16:creationId xmlns:a16="http://schemas.microsoft.com/office/drawing/2014/main" id="{6F70159B-60F4-46F6-BC27-18A9BCF8AE1F}"/>
              </a:ext>
            </a:extLst>
          </p:cNvPr>
          <p:cNvSpPr/>
          <p:nvPr/>
        </p:nvSpPr>
        <p:spPr>
          <a:xfrm rot="5400000">
            <a:off x="7677329" y="3033314"/>
            <a:ext cx="198530" cy="1711355"/>
          </a:xfrm>
          <a:prstGeom prst="leftBrace">
            <a:avLst/>
          </a:prstGeom>
          <a:ln>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34158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p:txBody>
          <a:bodyPr/>
          <a:lstStyle/>
          <a:p>
            <a:pPr>
              <a:defRPr/>
            </a:pPr>
            <a:r>
              <a:rPr lang="en-US"/>
              <a:t>Feb 5, 2020</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1788160" y="6504213"/>
            <a:ext cx="6002841" cy="242873"/>
          </a:xfrm>
        </p:spPr>
        <p:txBody>
          <a:bodyPr/>
          <a:lstStyle/>
          <a:p>
            <a:pPr algn="ctr">
              <a:defRPr/>
            </a:pPr>
            <a:r>
              <a:rPr lang="en-US"/>
              <a:t>Baffes | L3M/CAM  | PIP-II DOE CD-2/3a ICE  - Drilldown - 121.04.05 Linac Installation </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13" name="Title 2">
            <a:extLst>
              <a:ext uri="{FF2B5EF4-FFF2-40B4-BE49-F238E27FC236}">
                <a16:creationId xmlns:a16="http://schemas.microsoft.com/office/drawing/2014/main" id="{603CBD1E-FC1A-4960-9AAC-2B7071F7EBBA}"/>
              </a:ext>
            </a:extLst>
          </p:cNvPr>
          <p:cNvSpPr txBox="1">
            <a:spLocks/>
          </p:cNvSpPr>
          <p:nvPr/>
        </p:nvSpPr>
        <p:spPr>
          <a:xfrm>
            <a:off x="187223" y="534277"/>
            <a:ext cx="8686800" cy="427877"/>
          </a:xfrm>
          <a:prstGeom prst="rect">
            <a:avLst/>
          </a:prstGeom>
        </p:spPr>
        <p:txBody>
          <a:bodyPr lIns="0" tIns="0" rIns="0" bIns="0" anchor="b" anchorCtr="0"/>
          <a:lstStyle>
            <a:lvl1pPr algn="l" defTabSz="457200" rtl="0" eaLnBrk="1" fontAlgn="base" hangingPunct="1">
              <a:spcBef>
                <a:spcPct val="0"/>
              </a:spcBef>
              <a:spcAft>
                <a:spcPct val="0"/>
              </a:spcAft>
              <a:defRPr sz="28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r>
              <a:rPr lang="en-US" dirty="0"/>
              <a:t>Summary Schedule</a:t>
            </a:r>
          </a:p>
          <a:p>
            <a:r>
              <a:rPr lang="en-US" dirty="0"/>
              <a:t>Ties to Beam Commissioning</a:t>
            </a:r>
          </a:p>
        </p:txBody>
      </p:sp>
      <p:pic>
        <p:nvPicPr>
          <p:cNvPr id="15" name="Picture 5">
            <a:extLst>
              <a:ext uri="{FF2B5EF4-FFF2-40B4-BE49-F238E27FC236}">
                <a16:creationId xmlns:a16="http://schemas.microsoft.com/office/drawing/2014/main" id="{A2D3FADA-EC8E-43E0-A073-957FD77DD724}"/>
              </a:ext>
            </a:extLst>
          </p:cNvPr>
          <p:cNvPicPr>
            <a:picLocks noChangeAspect="1"/>
          </p:cNvPicPr>
          <p:nvPr/>
        </p:nvPicPr>
        <p:blipFill rotWithShape="1">
          <a:blip r:embed="rId2">
            <a:extLst>
              <a:ext uri="{28A0092B-C50C-407E-A947-70E740481C1C}">
                <a14:useLocalDpi xmlns:a14="http://schemas.microsoft.com/office/drawing/2010/main" val="0"/>
              </a:ext>
            </a:extLst>
          </a:blip>
          <a:srcRect l="-49" t="4715" r="49" b="80911"/>
          <a:stretch/>
        </p:blipFill>
        <p:spPr>
          <a:xfrm>
            <a:off x="152372" y="1672556"/>
            <a:ext cx="8756503" cy="972536"/>
          </a:xfrm>
          <a:prstGeom prst="rect">
            <a:avLst/>
          </a:prstGeom>
        </p:spPr>
      </p:pic>
      <p:pic>
        <p:nvPicPr>
          <p:cNvPr id="17" name="Picture 5">
            <a:extLst>
              <a:ext uri="{FF2B5EF4-FFF2-40B4-BE49-F238E27FC236}">
                <a16:creationId xmlns:a16="http://schemas.microsoft.com/office/drawing/2014/main" id="{39791376-CD88-4EEC-958C-83175F4BCC5E}"/>
              </a:ext>
            </a:extLst>
          </p:cNvPr>
          <p:cNvPicPr>
            <a:picLocks noChangeAspect="1"/>
          </p:cNvPicPr>
          <p:nvPr/>
        </p:nvPicPr>
        <p:blipFill rotWithShape="1">
          <a:blip r:embed="rId2">
            <a:extLst>
              <a:ext uri="{28A0092B-C50C-407E-A947-70E740481C1C}">
                <a14:useLocalDpi xmlns:a14="http://schemas.microsoft.com/office/drawing/2010/main" val="0"/>
              </a:ext>
            </a:extLst>
          </a:blip>
          <a:srcRect t="56630" b="5152"/>
          <a:stretch/>
        </p:blipFill>
        <p:spPr>
          <a:xfrm>
            <a:off x="152547" y="2644280"/>
            <a:ext cx="8756503" cy="2585906"/>
          </a:xfrm>
          <a:prstGeom prst="rect">
            <a:avLst/>
          </a:prstGeom>
        </p:spPr>
      </p:pic>
      <p:cxnSp>
        <p:nvCxnSpPr>
          <p:cNvPr id="19" name="Straight Arrow Connector 18">
            <a:extLst>
              <a:ext uri="{FF2B5EF4-FFF2-40B4-BE49-F238E27FC236}">
                <a16:creationId xmlns:a16="http://schemas.microsoft.com/office/drawing/2014/main" id="{81BF218E-A608-4952-8971-CAB47BD4446F}"/>
              </a:ext>
            </a:extLst>
          </p:cNvPr>
          <p:cNvCxnSpPr>
            <a:cxnSpLocks/>
          </p:cNvCxnSpPr>
          <p:nvPr/>
        </p:nvCxnSpPr>
        <p:spPr>
          <a:xfrm>
            <a:off x="7566870" y="3090993"/>
            <a:ext cx="0" cy="94795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AF271B86-8C20-4810-A485-27DC03F4AFE4}"/>
              </a:ext>
            </a:extLst>
          </p:cNvPr>
          <p:cNvCxnSpPr>
            <a:cxnSpLocks/>
          </p:cNvCxnSpPr>
          <p:nvPr/>
        </p:nvCxnSpPr>
        <p:spPr>
          <a:xfrm>
            <a:off x="7782612" y="3327283"/>
            <a:ext cx="0" cy="94795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CB84F045-5156-408F-9CA1-A99DA759BEA4}"/>
              </a:ext>
            </a:extLst>
          </p:cNvPr>
          <p:cNvCxnSpPr>
            <a:cxnSpLocks/>
          </p:cNvCxnSpPr>
          <p:nvPr/>
        </p:nvCxnSpPr>
        <p:spPr>
          <a:xfrm>
            <a:off x="8027291" y="3479683"/>
            <a:ext cx="0" cy="94795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77977AAC-FC2B-44D7-9B41-1F93C8D21B34}"/>
              </a:ext>
            </a:extLst>
          </p:cNvPr>
          <p:cNvCxnSpPr>
            <a:cxnSpLocks/>
          </p:cNvCxnSpPr>
          <p:nvPr/>
        </p:nvCxnSpPr>
        <p:spPr>
          <a:xfrm>
            <a:off x="8397805" y="3690806"/>
            <a:ext cx="0" cy="94795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800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p:txBody>
          <a:bodyPr/>
          <a:lstStyle/>
          <a:p>
            <a:pPr>
              <a:defRPr/>
            </a:pPr>
            <a:r>
              <a:rPr lang="en-US"/>
              <a:t>Feb 5, 2020</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1788160" y="6504213"/>
            <a:ext cx="6002841" cy="242873"/>
          </a:xfrm>
        </p:spPr>
        <p:txBody>
          <a:bodyPr/>
          <a:lstStyle/>
          <a:p>
            <a:pPr algn="ctr">
              <a:defRPr/>
            </a:pPr>
            <a:r>
              <a:rPr lang="en-US"/>
              <a:t>Baffes | L3M/CAM  | PIP-II DOE CD-2/3a ICE  - Drilldown - 121.04.05 Linac Installation </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8" name="Title 2">
            <a:extLst>
              <a:ext uri="{FF2B5EF4-FFF2-40B4-BE49-F238E27FC236}">
                <a16:creationId xmlns:a16="http://schemas.microsoft.com/office/drawing/2014/main" id="{59E5D837-0104-6E48-90C1-36CFED081ECE}"/>
              </a:ext>
            </a:extLst>
          </p:cNvPr>
          <p:cNvSpPr>
            <a:spLocks noGrp="1"/>
          </p:cNvSpPr>
          <p:nvPr>
            <p:ph type="title"/>
          </p:nvPr>
        </p:nvSpPr>
        <p:spPr>
          <a:xfrm>
            <a:off x="228600" y="251752"/>
            <a:ext cx="8686800" cy="427877"/>
          </a:xfrm>
        </p:spPr>
        <p:txBody>
          <a:bodyPr/>
          <a:lstStyle/>
          <a:p>
            <a:r>
              <a:rPr lang="en-US" dirty="0"/>
              <a:t>Project Critical Path – Linac Installation (LI)</a:t>
            </a:r>
          </a:p>
        </p:txBody>
      </p:sp>
      <p:pic>
        <p:nvPicPr>
          <p:cNvPr id="2" name="Picture 1">
            <a:extLst>
              <a:ext uri="{FF2B5EF4-FFF2-40B4-BE49-F238E27FC236}">
                <a16:creationId xmlns:a16="http://schemas.microsoft.com/office/drawing/2014/main" id="{9DA1797A-E2C3-4CEE-9CB1-72E2281D5F5B}"/>
              </a:ext>
            </a:extLst>
          </p:cNvPr>
          <p:cNvPicPr>
            <a:picLocks noChangeAspect="1"/>
          </p:cNvPicPr>
          <p:nvPr/>
        </p:nvPicPr>
        <p:blipFill>
          <a:blip r:embed="rId2"/>
          <a:stretch>
            <a:fillRect/>
          </a:stretch>
        </p:blipFill>
        <p:spPr>
          <a:xfrm>
            <a:off x="222250" y="679629"/>
            <a:ext cx="8407174" cy="4966156"/>
          </a:xfrm>
          <a:prstGeom prst="rect">
            <a:avLst/>
          </a:prstGeom>
        </p:spPr>
      </p:pic>
      <p:pic>
        <p:nvPicPr>
          <p:cNvPr id="3" name="Picture 2">
            <a:extLst>
              <a:ext uri="{FF2B5EF4-FFF2-40B4-BE49-F238E27FC236}">
                <a16:creationId xmlns:a16="http://schemas.microsoft.com/office/drawing/2014/main" id="{ED4CEBD0-0970-472F-8A22-1B25EE567385}"/>
              </a:ext>
            </a:extLst>
          </p:cNvPr>
          <p:cNvPicPr>
            <a:picLocks noChangeAspect="1"/>
          </p:cNvPicPr>
          <p:nvPr/>
        </p:nvPicPr>
        <p:blipFill rotWithShape="1">
          <a:blip r:embed="rId3"/>
          <a:srcRect t="5882" b="-1"/>
          <a:stretch/>
        </p:blipFill>
        <p:spPr>
          <a:xfrm>
            <a:off x="216186" y="5629275"/>
            <a:ext cx="8407174" cy="670768"/>
          </a:xfrm>
          <a:prstGeom prst="rect">
            <a:avLst/>
          </a:prstGeom>
        </p:spPr>
      </p:pic>
      <p:sp>
        <p:nvSpPr>
          <p:cNvPr id="7" name="Left Brace 6">
            <a:extLst>
              <a:ext uri="{FF2B5EF4-FFF2-40B4-BE49-F238E27FC236}">
                <a16:creationId xmlns:a16="http://schemas.microsoft.com/office/drawing/2014/main" id="{FA079149-5BCE-40B6-88E1-381C1E71B0C6}"/>
              </a:ext>
            </a:extLst>
          </p:cNvPr>
          <p:cNvSpPr/>
          <p:nvPr/>
        </p:nvSpPr>
        <p:spPr>
          <a:xfrm rot="5400000">
            <a:off x="5876723" y="2788648"/>
            <a:ext cx="483798" cy="1112045"/>
          </a:xfrm>
          <a:prstGeom prst="leftBrace">
            <a:avLst>
              <a:gd name="adj1" fmla="val 10416"/>
              <a:gd name="adj2" fmla="val 50000"/>
            </a:avLst>
          </a:prstGeom>
          <a:ln w="12700">
            <a:solidFill>
              <a:schemeClr val="tx1">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506FFDC0-BAB3-47B2-AC74-446212362EBA}"/>
              </a:ext>
            </a:extLst>
          </p:cNvPr>
          <p:cNvSpPr txBox="1"/>
          <p:nvPr/>
        </p:nvSpPr>
        <p:spPr>
          <a:xfrm>
            <a:off x="5965986" y="2502607"/>
            <a:ext cx="2492214" cy="600164"/>
          </a:xfrm>
          <a:prstGeom prst="rect">
            <a:avLst/>
          </a:prstGeom>
          <a:solidFill>
            <a:schemeClr val="bg1"/>
          </a:solidFill>
          <a:ln w="12700">
            <a:solidFill>
              <a:schemeClr val="tx1">
                <a:lumMod val="60000"/>
                <a:lumOff val="40000"/>
              </a:schemeClr>
            </a:solidFill>
          </a:ln>
        </p:spPr>
        <p:txBody>
          <a:bodyPr wrap="square" rtlCol="0">
            <a:spAutoFit/>
          </a:bodyPr>
          <a:lstStyle/>
          <a:p>
            <a:r>
              <a:rPr lang="en-US" sz="1100" dirty="0"/>
              <a:t>LI on critical path from BO gallery to handoff to COMM for beam commissioning for straight-ahead dump</a:t>
            </a:r>
          </a:p>
        </p:txBody>
      </p:sp>
      <p:sp>
        <p:nvSpPr>
          <p:cNvPr id="10" name="TextBox 9">
            <a:extLst>
              <a:ext uri="{FF2B5EF4-FFF2-40B4-BE49-F238E27FC236}">
                <a16:creationId xmlns:a16="http://schemas.microsoft.com/office/drawing/2014/main" id="{07476BE1-2D12-4365-B0C7-32DA14E5AE93}"/>
              </a:ext>
            </a:extLst>
          </p:cNvPr>
          <p:cNvSpPr txBox="1"/>
          <p:nvPr/>
        </p:nvSpPr>
        <p:spPr>
          <a:xfrm>
            <a:off x="3640620" y="4246080"/>
            <a:ext cx="1804666" cy="430887"/>
          </a:xfrm>
          <a:prstGeom prst="rect">
            <a:avLst/>
          </a:prstGeom>
          <a:solidFill>
            <a:schemeClr val="bg1"/>
          </a:solidFill>
          <a:ln w="12700">
            <a:solidFill>
              <a:schemeClr val="tx1">
                <a:lumMod val="60000"/>
                <a:lumOff val="40000"/>
              </a:schemeClr>
            </a:solidFill>
          </a:ln>
        </p:spPr>
        <p:txBody>
          <a:bodyPr wrap="square" rtlCol="0">
            <a:spAutoFit/>
          </a:bodyPr>
          <a:lstStyle/>
          <a:p>
            <a:r>
              <a:rPr lang="en-US" sz="1100" dirty="0"/>
              <a:t>Near critical path: </a:t>
            </a:r>
          </a:p>
          <a:p>
            <a:r>
              <a:rPr lang="en-US" sz="1100" dirty="0"/>
              <a:t>SSR1 CM2 delivery</a:t>
            </a:r>
          </a:p>
        </p:txBody>
      </p:sp>
      <p:sp>
        <p:nvSpPr>
          <p:cNvPr id="11" name="TextBox 10">
            <a:extLst>
              <a:ext uri="{FF2B5EF4-FFF2-40B4-BE49-F238E27FC236}">
                <a16:creationId xmlns:a16="http://schemas.microsoft.com/office/drawing/2014/main" id="{D4C2F1DE-62F6-4A87-B25B-31E82321DBB5}"/>
              </a:ext>
            </a:extLst>
          </p:cNvPr>
          <p:cNvSpPr txBox="1"/>
          <p:nvPr/>
        </p:nvSpPr>
        <p:spPr>
          <a:xfrm>
            <a:off x="3735641" y="4876928"/>
            <a:ext cx="1553909" cy="430887"/>
          </a:xfrm>
          <a:prstGeom prst="rect">
            <a:avLst/>
          </a:prstGeom>
          <a:solidFill>
            <a:schemeClr val="bg1"/>
          </a:solidFill>
          <a:ln w="12700">
            <a:solidFill>
              <a:schemeClr val="tx1">
                <a:lumMod val="60000"/>
                <a:lumOff val="40000"/>
              </a:schemeClr>
            </a:solidFill>
          </a:ln>
        </p:spPr>
        <p:txBody>
          <a:bodyPr wrap="square" rtlCol="0">
            <a:spAutoFit/>
          </a:bodyPr>
          <a:lstStyle/>
          <a:p>
            <a:r>
              <a:rPr lang="en-US" sz="1100" dirty="0"/>
              <a:t>Near critical path: </a:t>
            </a:r>
          </a:p>
          <a:p>
            <a:r>
              <a:rPr lang="en-US" sz="1100" dirty="0"/>
              <a:t>LB650 CM8 installation</a:t>
            </a:r>
          </a:p>
        </p:txBody>
      </p:sp>
      <p:cxnSp>
        <p:nvCxnSpPr>
          <p:cNvPr id="15" name="Straight Arrow Connector 14">
            <a:extLst>
              <a:ext uri="{FF2B5EF4-FFF2-40B4-BE49-F238E27FC236}">
                <a16:creationId xmlns:a16="http://schemas.microsoft.com/office/drawing/2014/main" id="{D91B8F50-CF65-4098-96DF-617DBB433E26}"/>
              </a:ext>
            </a:extLst>
          </p:cNvPr>
          <p:cNvCxnSpPr>
            <a:cxnSpLocks/>
            <a:stCxn id="11" idx="3"/>
          </p:cNvCxnSpPr>
          <p:nvPr/>
        </p:nvCxnSpPr>
        <p:spPr>
          <a:xfrm>
            <a:off x="5289550" y="5092372"/>
            <a:ext cx="1101725" cy="0"/>
          </a:xfrm>
          <a:prstGeom prst="straightConnector1">
            <a:avLst/>
          </a:prstGeom>
          <a:solidFill>
            <a:schemeClr val="bg1"/>
          </a:solidFill>
          <a:ln w="12700">
            <a:solidFill>
              <a:schemeClr val="tx1">
                <a:lumMod val="60000"/>
                <a:lumOff val="40000"/>
              </a:schemeClr>
            </a:solidFill>
            <a:headEnd type="none" w="med" len="med"/>
            <a:tailEnd type="arrow" w="med" len="med"/>
          </a:ln>
        </p:spPr>
      </p:cxnSp>
      <p:cxnSp>
        <p:nvCxnSpPr>
          <p:cNvPr id="19" name="Straight Arrow Connector 18">
            <a:extLst>
              <a:ext uri="{FF2B5EF4-FFF2-40B4-BE49-F238E27FC236}">
                <a16:creationId xmlns:a16="http://schemas.microsoft.com/office/drawing/2014/main" id="{760971EB-460B-4D5E-A7CB-D7642EB99A53}"/>
              </a:ext>
            </a:extLst>
          </p:cNvPr>
          <p:cNvCxnSpPr>
            <a:cxnSpLocks/>
            <a:stCxn id="10" idx="3"/>
          </p:cNvCxnSpPr>
          <p:nvPr/>
        </p:nvCxnSpPr>
        <p:spPr>
          <a:xfrm flipV="1">
            <a:off x="5445286" y="4376887"/>
            <a:ext cx="698339" cy="84637"/>
          </a:xfrm>
          <a:prstGeom prst="straightConnector1">
            <a:avLst/>
          </a:prstGeom>
          <a:solidFill>
            <a:schemeClr val="bg1"/>
          </a:solidFill>
          <a:ln w="12700">
            <a:solidFill>
              <a:schemeClr val="tx1">
                <a:lumMod val="60000"/>
                <a:lumOff val="40000"/>
              </a:schemeClr>
            </a:solidFill>
            <a:headEnd type="none" w="med" len="med"/>
            <a:tailEnd type="arrow" w="med" len="med"/>
          </a:ln>
        </p:spPr>
      </p:cxnSp>
      <p:sp>
        <p:nvSpPr>
          <p:cNvPr id="22" name="TextBox 21">
            <a:extLst>
              <a:ext uri="{FF2B5EF4-FFF2-40B4-BE49-F238E27FC236}">
                <a16:creationId xmlns:a16="http://schemas.microsoft.com/office/drawing/2014/main" id="{803E7042-00B7-4146-84B8-C23A5778E5A5}"/>
              </a:ext>
            </a:extLst>
          </p:cNvPr>
          <p:cNvSpPr txBox="1"/>
          <p:nvPr/>
        </p:nvSpPr>
        <p:spPr>
          <a:xfrm>
            <a:off x="3638872" y="3766895"/>
            <a:ext cx="1806414" cy="430887"/>
          </a:xfrm>
          <a:prstGeom prst="rect">
            <a:avLst/>
          </a:prstGeom>
          <a:solidFill>
            <a:schemeClr val="bg1"/>
          </a:solidFill>
          <a:ln w="12700">
            <a:solidFill>
              <a:schemeClr val="tx1">
                <a:lumMod val="60000"/>
                <a:lumOff val="40000"/>
              </a:schemeClr>
            </a:solidFill>
          </a:ln>
        </p:spPr>
        <p:txBody>
          <a:bodyPr wrap="square" rtlCol="0">
            <a:spAutoFit/>
          </a:bodyPr>
          <a:lstStyle/>
          <a:p>
            <a:r>
              <a:rPr lang="en-US" sz="1100" dirty="0"/>
              <a:t>Near critical path: </a:t>
            </a:r>
          </a:p>
          <a:p>
            <a:r>
              <a:rPr lang="en-US" sz="1100" dirty="0"/>
              <a:t>controls for WFE (Lclock)</a:t>
            </a:r>
          </a:p>
        </p:txBody>
      </p:sp>
      <p:cxnSp>
        <p:nvCxnSpPr>
          <p:cNvPr id="23" name="Straight Arrow Connector 22">
            <a:extLst>
              <a:ext uri="{FF2B5EF4-FFF2-40B4-BE49-F238E27FC236}">
                <a16:creationId xmlns:a16="http://schemas.microsoft.com/office/drawing/2014/main" id="{2906FEAD-F445-4808-91E3-79E3E687D4BA}"/>
              </a:ext>
            </a:extLst>
          </p:cNvPr>
          <p:cNvCxnSpPr>
            <a:cxnSpLocks/>
            <a:stCxn id="22" idx="3"/>
          </p:cNvCxnSpPr>
          <p:nvPr/>
        </p:nvCxnSpPr>
        <p:spPr>
          <a:xfrm>
            <a:off x="5445286" y="3982339"/>
            <a:ext cx="520700" cy="0"/>
          </a:xfrm>
          <a:prstGeom prst="straightConnector1">
            <a:avLst/>
          </a:prstGeom>
          <a:solidFill>
            <a:schemeClr val="bg1"/>
          </a:solidFill>
          <a:ln w="12700">
            <a:solidFill>
              <a:schemeClr val="tx1">
                <a:lumMod val="60000"/>
                <a:lumOff val="40000"/>
              </a:schemeClr>
            </a:solidFill>
            <a:headEnd type="none" w="med" len="med"/>
            <a:tailEnd type="arrow" w="med" len="med"/>
          </a:ln>
        </p:spPr>
      </p:cxnSp>
      <p:sp>
        <p:nvSpPr>
          <p:cNvPr id="25" name="TextBox 24">
            <a:extLst>
              <a:ext uri="{FF2B5EF4-FFF2-40B4-BE49-F238E27FC236}">
                <a16:creationId xmlns:a16="http://schemas.microsoft.com/office/drawing/2014/main" id="{0B11B050-21DD-4E8A-8034-312110E739AB}"/>
              </a:ext>
            </a:extLst>
          </p:cNvPr>
          <p:cNvSpPr txBox="1"/>
          <p:nvPr/>
        </p:nvSpPr>
        <p:spPr>
          <a:xfrm>
            <a:off x="5199406" y="1077485"/>
            <a:ext cx="1806414" cy="707886"/>
          </a:xfrm>
          <a:prstGeom prst="rect">
            <a:avLst/>
          </a:prstGeom>
          <a:noFill/>
        </p:spPr>
        <p:txBody>
          <a:bodyPr wrap="square" rtlCol="0">
            <a:spAutoFit/>
          </a:bodyPr>
          <a:lstStyle/>
          <a:p>
            <a:pPr algn="ctr"/>
            <a:r>
              <a:rPr lang="en-US" sz="2000" dirty="0"/>
              <a:t>Fiscal Year</a:t>
            </a:r>
          </a:p>
          <a:p>
            <a:r>
              <a:rPr lang="en-US" sz="2000" dirty="0"/>
              <a:t>24  25   26  27</a:t>
            </a:r>
          </a:p>
        </p:txBody>
      </p:sp>
      <p:sp>
        <p:nvSpPr>
          <p:cNvPr id="17" name="TextBox 16">
            <a:extLst>
              <a:ext uri="{FF2B5EF4-FFF2-40B4-BE49-F238E27FC236}">
                <a16:creationId xmlns:a16="http://schemas.microsoft.com/office/drawing/2014/main" id="{7EC65D39-2D4D-41A1-9C48-18A3BF01693B}"/>
              </a:ext>
            </a:extLst>
          </p:cNvPr>
          <p:cNvSpPr txBox="1"/>
          <p:nvPr/>
        </p:nvSpPr>
        <p:spPr>
          <a:xfrm>
            <a:off x="3735641" y="5582605"/>
            <a:ext cx="1553909" cy="430887"/>
          </a:xfrm>
          <a:prstGeom prst="rect">
            <a:avLst/>
          </a:prstGeom>
          <a:solidFill>
            <a:schemeClr val="bg1"/>
          </a:solidFill>
          <a:ln w="12700">
            <a:solidFill>
              <a:srgbClr val="FF0000"/>
            </a:solidFill>
          </a:ln>
        </p:spPr>
        <p:txBody>
          <a:bodyPr wrap="square" rtlCol="0">
            <a:spAutoFit/>
          </a:bodyPr>
          <a:lstStyle/>
          <a:p>
            <a:r>
              <a:rPr lang="en-US" sz="1100" dirty="0"/>
              <a:t>Comm’s SCL Beam Commissioning Phases</a:t>
            </a:r>
          </a:p>
        </p:txBody>
      </p:sp>
      <p:cxnSp>
        <p:nvCxnSpPr>
          <p:cNvPr id="18" name="Straight Arrow Connector 17">
            <a:extLst>
              <a:ext uri="{FF2B5EF4-FFF2-40B4-BE49-F238E27FC236}">
                <a16:creationId xmlns:a16="http://schemas.microsoft.com/office/drawing/2014/main" id="{A49767E7-CFB6-476A-9970-B085CD87A6DA}"/>
              </a:ext>
            </a:extLst>
          </p:cNvPr>
          <p:cNvCxnSpPr>
            <a:cxnSpLocks/>
          </p:cNvCxnSpPr>
          <p:nvPr/>
        </p:nvCxnSpPr>
        <p:spPr>
          <a:xfrm flipV="1">
            <a:off x="5289550" y="4923456"/>
            <a:ext cx="1006475" cy="874592"/>
          </a:xfrm>
          <a:prstGeom prst="straightConnector1">
            <a:avLst/>
          </a:prstGeom>
          <a:solidFill>
            <a:schemeClr val="bg1"/>
          </a:solidFill>
          <a:ln w="12700">
            <a:solidFill>
              <a:srgbClr val="FF0000"/>
            </a:solidFill>
            <a:headEnd type="none" w="med" len="med"/>
            <a:tailEnd type="arrow" w="med" len="med"/>
          </a:ln>
        </p:spPr>
      </p:cxnSp>
      <p:cxnSp>
        <p:nvCxnSpPr>
          <p:cNvPr id="21" name="Straight Arrow Connector 20">
            <a:extLst>
              <a:ext uri="{FF2B5EF4-FFF2-40B4-BE49-F238E27FC236}">
                <a16:creationId xmlns:a16="http://schemas.microsoft.com/office/drawing/2014/main" id="{055C1BD3-4333-456F-A5BC-5BCF65A164D4}"/>
              </a:ext>
            </a:extLst>
          </p:cNvPr>
          <p:cNvCxnSpPr>
            <a:cxnSpLocks/>
            <a:stCxn id="17" idx="3"/>
          </p:cNvCxnSpPr>
          <p:nvPr/>
        </p:nvCxnSpPr>
        <p:spPr>
          <a:xfrm flipV="1">
            <a:off x="5289550" y="5445125"/>
            <a:ext cx="1158875" cy="352924"/>
          </a:xfrm>
          <a:prstGeom prst="straightConnector1">
            <a:avLst/>
          </a:prstGeom>
          <a:solidFill>
            <a:schemeClr val="bg1"/>
          </a:solidFill>
          <a:ln w="12700">
            <a:solidFill>
              <a:srgbClr val="FF0000"/>
            </a:solidFill>
            <a:headEnd type="none" w="med" len="med"/>
            <a:tailEnd type="arrow" w="med" len="med"/>
          </a:ln>
        </p:spPr>
      </p:cxnSp>
      <p:cxnSp>
        <p:nvCxnSpPr>
          <p:cNvPr id="24" name="Straight Arrow Connector 23">
            <a:extLst>
              <a:ext uri="{FF2B5EF4-FFF2-40B4-BE49-F238E27FC236}">
                <a16:creationId xmlns:a16="http://schemas.microsoft.com/office/drawing/2014/main" id="{C76A4608-10D0-46F9-BAE4-8000B34E2D05}"/>
              </a:ext>
            </a:extLst>
          </p:cNvPr>
          <p:cNvCxnSpPr>
            <a:cxnSpLocks/>
            <a:stCxn id="17" idx="3"/>
          </p:cNvCxnSpPr>
          <p:nvPr/>
        </p:nvCxnSpPr>
        <p:spPr>
          <a:xfrm flipV="1">
            <a:off x="5289550" y="5796520"/>
            <a:ext cx="1355725" cy="1529"/>
          </a:xfrm>
          <a:prstGeom prst="straightConnector1">
            <a:avLst/>
          </a:prstGeom>
          <a:solidFill>
            <a:schemeClr val="bg1"/>
          </a:solidFill>
          <a:ln w="12700">
            <a:solidFill>
              <a:srgbClr val="FF0000"/>
            </a:solidFill>
            <a:headEnd type="none" w="med" len="med"/>
            <a:tailEnd type="arrow" w="med" len="med"/>
          </a:ln>
        </p:spPr>
      </p:cxnSp>
    </p:spTree>
    <p:extLst>
      <p:ext uri="{BB962C8B-B14F-4D97-AF65-F5344CB8AC3E}">
        <p14:creationId xmlns:p14="http://schemas.microsoft.com/office/powerpoint/2010/main" val="1892188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DD7FA6F-0EF7-438F-804A-2FC52D785C28}"/>
              </a:ext>
            </a:extLst>
          </p:cNvPr>
          <p:cNvPicPr>
            <a:picLocks noChangeAspect="1"/>
          </p:cNvPicPr>
          <p:nvPr/>
        </p:nvPicPr>
        <p:blipFill>
          <a:blip r:embed="rId3"/>
          <a:stretch>
            <a:fillRect/>
          </a:stretch>
        </p:blipFill>
        <p:spPr>
          <a:xfrm>
            <a:off x="228600" y="1562747"/>
            <a:ext cx="8686801" cy="2042160"/>
          </a:xfrm>
          <a:prstGeom prst="rect">
            <a:avLst/>
          </a:prstGeom>
        </p:spPr>
      </p:pic>
      <p:pic>
        <p:nvPicPr>
          <p:cNvPr id="10" name="Picture 9">
            <a:extLst>
              <a:ext uri="{FF2B5EF4-FFF2-40B4-BE49-F238E27FC236}">
                <a16:creationId xmlns:a16="http://schemas.microsoft.com/office/drawing/2014/main" id="{69B7DEE5-F00E-44C6-BB27-6D40D3278EEE}"/>
              </a:ext>
            </a:extLst>
          </p:cNvPr>
          <p:cNvPicPr>
            <a:picLocks noChangeAspect="1"/>
          </p:cNvPicPr>
          <p:nvPr/>
        </p:nvPicPr>
        <p:blipFill rotWithShape="1">
          <a:blip r:embed="rId4"/>
          <a:srcRect b="3144"/>
          <a:stretch/>
        </p:blipFill>
        <p:spPr>
          <a:xfrm>
            <a:off x="228600" y="3722181"/>
            <a:ext cx="8686801" cy="1634062"/>
          </a:xfrm>
          <a:prstGeom prst="rect">
            <a:avLst/>
          </a:prstGeom>
        </p:spPr>
      </p:pic>
      <p:sp>
        <p:nvSpPr>
          <p:cNvPr id="3" name="Title 2">
            <a:extLst>
              <a:ext uri="{FF2B5EF4-FFF2-40B4-BE49-F238E27FC236}">
                <a16:creationId xmlns:a16="http://schemas.microsoft.com/office/drawing/2014/main" id="{E64672DC-8ECB-429C-ADFD-7BC00600E4AA}"/>
              </a:ext>
            </a:extLst>
          </p:cNvPr>
          <p:cNvSpPr>
            <a:spLocks noGrp="1"/>
          </p:cNvSpPr>
          <p:nvPr>
            <p:ph type="title"/>
          </p:nvPr>
        </p:nvSpPr>
        <p:spPr/>
        <p:txBody>
          <a:bodyPr/>
          <a:lstStyle/>
          <a:p>
            <a:r>
              <a:rPr lang="en-US" dirty="0"/>
              <a:t>Cost Summary</a:t>
            </a:r>
          </a:p>
        </p:txBody>
      </p:sp>
      <p:sp>
        <p:nvSpPr>
          <p:cNvPr id="4" name="Date Placeholder 3">
            <a:extLst>
              <a:ext uri="{FF2B5EF4-FFF2-40B4-BE49-F238E27FC236}">
                <a16:creationId xmlns:a16="http://schemas.microsoft.com/office/drawing/2014/main" id="{0C5E34E3-8DD6-48D3-8BCE-DB9D96C14847}"/>
              </a:ext>
            </a:extLst>
          </p:cNvPr>
          <p:cNvSpPr>
            <a:spLocks noGrp="1"/>
          </p:cNvSpPr>
          <p:nvPr>
            <p:ph type="dt" sz="half" idx="2"/>
          </p:nvPr>
        </p:nvSpPr>
        <p:spPr/>
        <p:txBody>
          <a:bodyPr/>
          <a:lstStyle/>
          <a:p>
            <a:pPr>
              <a:defRPr/>
            </a:pPr>
            <a:r>
              <a:rPr lang="en-US"/>
              <a:t>Feb 5, 2020</a:t>
            </a:r>
            <a:endParaRPr lang="en-US" dirty="0"/>
          </a:p>
        </p:txBody>
      </p:sp>
      <p:sp>
        <p:nvSpPr>
          <p:cNvPr id="5" name="Footer Placeholder 4">
            <a:extLst>
              <a:ext uri="{FF2B5EF4-FFF2-40B4-BE49-F238E27FC236}">
                <a16:creationId xmlns:a16="http://schemas.microsoft.com/office/drawing/2014/main" id="{0754249F-4FFF-44BF-8870-80A90E6794CC}"/>
              </a:ext>
            </a:extLst>
          </p:cNvPr>
          <p:cNvSpPr>
            <a:spLocks noGrp="1"/>
          </p:cNvSpPr>
          <p:nvPr>
            <p:ph type="ftr" sz="quarter" idx="3"/>
          </p:nvPr>
        </p:nvSpPr>
        <p:spPr/>
        <p:txBody>
          <a:bodyPr/>
          <a:lstStyle/>
          <a:p>
            <a:pPr>
              <a:defRPr/>
            </a:pPr>
            <a:r>
              <a:rPr lang="en-US">
                <a:solidFill>
                  <a:srgbClr val="FF0000"/>
                </a:solidFill>
              </a:rPr>
              <a:t>Baffes | L3M/CAM  | PIP-II DOE CD-2/3a ICE  - Drilldown - 121.04.05 Linac Installation </a:t>
            </a:r>
            <a:endParaRPr lang="en-US" b="1" dirty="0"/>
          </a:p>
        </p:txBody>
      </p:sp>
      <p:sp>
        <p:nvSpPr>
          <p:cNvPr id="6" name="Slide Number Placeholder 5">
            <a:extLst>
              <a:ext uri="{FF2B5EF4-FFF2-40B4-BE49-F238E27FC236}">
                <a16:creationId xmlns:a16="http://schemas.microsoft.com/office/drawing/2014/main" id="{43DA593F-DAF8-4607-909F-666E4EB23B72}"/>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
        <p:nvSpPr>
          <p:cNvPr id="15" name="Rectangle 14">
            <a:extLst>
              <a:ext uri="{FF2B5EF4-FFF2-40B4-BE49-F238E27FC236}">
                <a16:creationId xmlns:a16="http://schemas.microsoft.com/office/drawing/2014/main" id="{2EDAE307-AE84-474C-BF01-2BC6F0DD0CE0}"/>
              </a:ext>
            </a:extLst>
          </p:cNvPr>
          <p:cNvSpPr/>
          <p:nvPr/>
        </p:nvSpPr>
        <p:spPr>
          <a:xfrm>
            <a:off x="7402144" y="5133975"/>
            <a:ext cx="834866" cy="16941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C51BE91-6A06-4C4D-BE1D-36C1702EDDB8}"/>
              </a:ext>
            </a:extLst>
          </p:cNvPr>
          <p:cNvSpPr/>
          <p:nvPr/>
        </p:nvSpPr>
        <p:spPr>
          <a:xfrm>
            <a:off x="6116955" y="3381375"/>
            <a:ext cx="807720" cy="15624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6826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p:txBody>
          <a:bodyPr/>
          <a:lstStyle/>
          <a:p>
            <a:pPr>
              <a:defRPr/>
            </a:pPr>
            <a:r>
              <a:rPr lang="en-US"/>
              <a:t>Feb 5, 2020</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1788160" y="6504213"/>
            <a:ext cx="6002841" cy="242873"/>
          </a:xfrm>
        </p:spPr>
        <p:txBody>
          <a:bodyPr/>
          <a:lstStyle/>
          <a:p>
            <a:pPr algn="ctr">
              <a:defRPr/>
            </a:pPr>
            <a:r>
              <a:rPr lang="en-US"/>
              <a:t>Baffes | L3M/CAM  | PIP-II DOE CD-2/3a ICE  - Drilldown - 121.04.05 Linac Installation </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graphicFrame>
        <p:nvGraphicFramePr>
          <p:cNvPr id="17" name="Content Placeholder 7">
            <a:extLst>
              <a:ext uri="{FF2B5EF4-FFF2-40B4-BE49-F238E27FC236}">
                <a16:creationId xmlns:a16="http://schemas.microsoft.com/office/drawing/2014/main" id="{673E2093-8082-465C-B550-79C14A50B44D}"/>
              </a:ext>
            </a:extLst>
          </p:cNvPr>
          <p:cNvGraphicFramePr>
            <a:graphicFrameLocks noGrp="1"/>
          </p:cNvGraphicFramePr>
          <p:nvPr>
            <p:ph idx="1"/>
            <p:extLst>
              <p:ext uri="{D42A27DB-BD31-4B8C-83A1-F6EECF244321}">
                <p14:modId xmlns:p14="http://schemas.microsoft.com/office/powerpoint/2010/main" val="3376073109"/>
              </p:ext>
            </p:extLst>
          </p:nvPr>
        </p:nvGraphicFramePr>
        <p:xfrm>
          <a:off x="536575" y="1873540"/>
          <a:ext cx="7886700" cy="312420"/>
        </p:xfrm>
        <a:graphic>
          <a:graphicData uri="http://schemas.openxmlformats.org/drawingml/2006/table">
            <a:tbl>
              <a:tblPr/>
              <a:tblGrid>
                <a:gridCol w="7886700">
                  <a:extLst>
                    <a:ext uri="{9D8B030D-6E8A-4147-A177-3AD203B41FA5}">
                      <a16:colId xmlns:a16="http://schemas.microsoft.com/office/drawing/2014/main" val="3485406246"/>
                    </a:ext>
                  </a:extLst>
                </a:gridCol>
              </a:tblGrid>
              <a:tr h="0">
                <a:tc>
                  <a:txBody>
                    <a:bodyPr/>
                    <a:lstStyle/>
                    <a:p>
                      <a:pPr algn="l" fontAlgn="t"/>
                      <a:r>
                        <a:rPr lang="en-US" b="0" dirty="0">
                          <a:effectLst/>
                          <a:latin typeface="Helvetica Neue"/>
                        </a:rPr>
                        <a:t>121.04.05 Inst – Linac Installation</a:t>
                      </a:r>
                    </a:p>
                  </a:txBody>
                  <a:tcPr marL="47625" marR="47625" marT="19050" marB="19050">
                    <a:lnL w="9525" cap="flat" cmpd="sng" algn="ctr">
                      <a:solidFill>
                        <a:srgbClr val="A7A8AA"/>
                      </a:solidFill>
                      <a:prstDash val="solid"/>
                      <a:round/>
                      <a:headEnd type="none" w="med" len="med"/>
                      <a:tailEnd type="none" w="med" len="med"/>
                    </a:lnL>
                    <a:lnR w="9525" cap="flat" cmpd="sng" algn="ctr">
                      <a:solidFill>
                        <a:srgbClr val="A7A8AA"/>
                      </a:solidFill>
                      <a:prstDash val="solid"/>
                      <a:round/>
                      <a:headEnd type="none" w="med" len="med"/>
                      <a:tailEnd type="none" w="med" len="med"/>
                    </a:lnR>
                    <a:lnT w="9525" cap="flat" cmpd="sng" algn="ctr">
                      <a:solidFill>
                        <a:srgbClr val="A7A8AA"/>
                      </a:solidFill>
                      <a:prstDash val="solid"/>
                      <a:round/>
                      <a:headEnd type="none" w="med" len="med"/>
                      <a:tailEnd type="none" w="med" len="med"/>
                    </a:lnT>
                    <a:lnB w="9525" cap="flat" cmpd="sng" algn="ctr">
                      <a:solidFill>
                        <a:srgbClr val="A7A8AA"/>
                      </a:solidFill>
                      <a:prstDash val="solid"/>
                      <a:round/>
                      <a:headEnd type="none" w="med" len="med"/>
                      <a:tailEnd type="none" w="med" len="med"/>
                    </a:lnB>
                    <a:solidFill>
                      <a:srgbClr val="EDEDED"/>
                    </a:solidFill>
                  </a:tcPr>
                </a:tc>
                <a:extLst>
                  <a:ext uri="{0D108BD9-81ED-4DB2-BD59-A6C34878D82A}">
                    <a16:rowId xmlns:a16="http://schemas.microsoft.com/office/drawing/2014/main" val="3777227695"/>
                  </a:ext>
                </a:extLst>
              </a:tr>
            </a:tbl>
          </a:graphicData>
        </a:graphic>
      </p:graphicFrame>
      <p:sp>
        <p:nvSpPr>
          <p:cNvPr id="18" name="Title 2">
            <a:extLst>
              <a:ext uri="{FF2B5EF4-FFF2-40B4-BE49-F238E27FC236}">
                <a16:creationId xmlns:a16="http://schemas.microsoft.com/office/drawing/2014/main" id="{EFF96626-E43A-42E6-B752-4A764A323D08}"/>
              </a:ext>
            </a:extLst>
          </p:cNvPr>
          <p:cNvSpPr>
            <a:spLocks noGrp="1"/>
          </p:cNvSpPr>
          <p:nvPr>
            <p:ph type="title"/>
          </p:nvPr>
        </p:nvSpPr>
        <p:spPr>
          <a:xfrm>
            <a:off x="228600" y="251752"/>
            <a:ext cx="8686800" cy="427877"/>
          </a:xfrm>
        </p:spPr>
        <p:txBody>
          <a:bodyPr/>
          <a:lstStyle/>
          <a:p>
            <a:r>
              <a:rPr lang="en-US" dirty="0"/>
              <a:t>Cost Estimate</a:t>
            </a:r>
          </a:p>
        </p:txBody>
      </p:sp>
      <p:pic>
        <p:nvPicPr>
          <p:cNvPr id="20" name="Picture 19">
            <a:extLst>
              <a:ext uri="{FF2B5EF4-FFF2-40B4-BE49-F238E27FC236}">
                <a16:creationId xmlns:a16="http://schemas.microsoft.com/office/drawing/2014/main" id="{EBE424B3-8DAF-4747-BBBE-BCC30E7459BF}"/>
              </a:ext>
            </a:extLst>
          </p:cNvPr>
          <p:cNvPicPr>
            <a:picLocks noChangeAspect="1"/>
          </p:cNvPicPr>
          <p:nvPr/>
        </p:nvPicPr>
        <p:blipFill>
          <a:blip r:embed="rId2"/>
          <a:stretch>
            <a:fillRect/>
          </a:stretch>
        </p:blipFill>
        <p:spPr>
          <a:xfrm>
            <a:off x="606762" y="2359425"/>
            <a:ext cx="3880307" cy="2743200"/>
          </a:xfrm>
          <a:prstGeom prst="rect">
            <a:avLst/>
          </a:prstGeom>
        </p:spPr>
      </p:pic>
      <p:pic>
        <p:nvPicPr>
          <p:cNvPr id="21" name="Picture 20">
            <a:extLst>
              <a:ext uri="{FF2B5EF4-FFF2-40B4-BE49-F238E27FC236}">
                <a16:creationId xmlns:a16="http://schemas.microsoft.com/office/drawing/2014/main" id="{7E285999-38B7-47C3-ABCE-76B5B8F13F72}"/>
              </a:ext>
            </a:extLst>
          </p:cNvPr>
          <p:cNvPicPr>
            <a:picLocks noChangeAspect="1"/>
          </p:cNvPicPr>
          <p:nvPr/>
        </p:nvPicPr>
        <p:blipFill>
          <a:blip r:embed="rId3"/>
          <a:stretch>
            <a:fillRect/>
          </a:stretch>
        </p:blipFill>
        <p:spPr>
          <a:xfrm>
            <a:off x="5497514" y="3502548"/>
            <a:ext cx="2085975" cy="638175"/>
          </a:xfrm>
          <a:prstGeom prst="rect">
            <a:avLst/>
          </a:prstGeom>
        </p:spPr>
      </p:pic>
    </p:spTree>
    <p:extLst>
      <p:ext uri="{BB962C8B-B14F-4D97-AF65-F5344CB8AC3E}">
        <p14:creationId xmlns:p14="http://schemas.microsoft.com/office/powerpoint/2010/main" val="2185312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p:txBody>
          <a:bodyPr/>
          <a:lstStyle/>
          <a:p>
            <a:pPr>
              <a:defRPr/>
            </a:pPr>
            <a:r>
              <a:rPr lang="en-US"/>
              <a:t>Feb 5, 2020</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1788160" y="6504213"/>
            <a:ext cx="6002841" cy="242873"/>
          </a:xfrm>
        </p:spPr>
        <p:txBody>
          <a:bodyPr/>
          <a:lstStyle/>
          <a:p>
            <a:pPr algn="ctr">
              <a:defRPr/>
            </a:pPr>
            <a:r>
              <a:rPr lang="en-US"/>
              <a:t>Baffes | L3M/CAM  | PIP-II DOE CD-2/3a ICE  - Drilldown - 121.04.05 Linac Installation </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11" name="Title 2">
            <a:extLst>
              <a:ext uri="{FF2B5EF4-FFF2-40B4-BE49-F238E27FC236}">
                <a16:creationId xmlns:a16="http://schemas.microsoft.com/office/drawing/2014/main" id="{12AC0657-BF42-4A2F-8019-A7D68F7E137E}"/>
              </a:ext>
            </a:extLst>
          </p:cNvPr>
          <p:cNvSpPr>
            <a:spLocks noGrp="1"/>
          </p:cNvSpPr>
          <p:nvPr>
            <p:ph type="title"/>
          </p:nvPr>
        </p:nvSpPr>
        <p:spPr>
          <a:xfrm>
            <a:off x="228600" y="251752"/>
            <a:ext cx="8686800" cy="427877"/>
          </a:xfrm>
        </p:spPr>
        <p:txBody>
          <a:bodyPr/>
          <a:lstStyle/>
          <a:p>
            <a:r>
              <a:rPr lang="en-US" dirty="0"/>
              <a:t>Estimate Maturity</a:t>
            </a:r>
          </a:p>
        </p:txBody>
      </p:sp>
      <p:sp>
        <p:nvSpPr>
          <p:cNvPr id="13" name="TextBox 12">
            <a:extLst>
              <a:ext uri="{FF2B5EF4-FFF2-40B4-BE49-F238E27FC236}">
                <a16:creationId xmlns:a16="http://schemas.microsoft.com/office/drawing/2014/main" id="{4C104863-54D3-4487-B45D-854BDA7452F5}"/>
              </a:ext>
            </a:extLst>
          </p:cNvPr>
          <p:cNvSpPr txBox="1"/>
          <p:nvPr/>
        </p:nvSpPr>
        <p:spPr>
          <a:xfrm>
            <a:off x="268447" y="5807313"/>
            <a:ext cx="7080308" cy="369332"/>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accent6">
                    <a:lumMod val="50000"/>
                  </a:schemeClr>
                </a:solidFill>
              </a:rPr>
              <a:t>Estimate Uncertainty follows Project guidelines (PIP-II-doc-345)</a:t>
            </a:r>
          </a:p>
        </p:txBody>
      </p:sp>
      <p:pic>
        <p:nvPicPr>
          <p:cNvPr id="14" name="Picture 1">
            <a:extLst>
              <a:ext uri="{FF2B5EF4-FFF2-40B4-BE49-F238E27FC236}">
                <a16:creationId xmlns:a16="http://schemas.microsoft.com/office/drawing/2014/main" id="{FB80C390-0F9D-4A5D-8C2C-74EABD1274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008" y="1119649"/>
            <a:ext cx="8573696" cy="476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098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1">
            <a:extLst>
              <a:ext uri="{FF2B5EF4-FFF2-40B4-BE49-F238E27FC236}">
                <a16:creationId xmlns:a16="http://schemas.microsoft.com/office/drawing/2014/main" id="{E109E194-9DB8-4D78-A92A-AD2FAC563387}"/>
              </a:ext>
            </a:extLst>
          </p:cNvPr>
          <p:cNvPicPr>
            <a:picLocks noGrp="1" noChangeAspect="1"/>
          </p:cNvPicPr>
          <p:nvPr>
            <p:ph idx="1"/>
          </p:nvPr>
        </p:nvPicPr>
        <p:blipFill>
          <a:blip r:embed="rId2"/>
          <a:stretch>
            <a:fillRect/>
          </a:stretch>
        </p:blipFill>
        <p:spPr>
          <a:xfrm>
            <a:off x="521938" y="845969"/>
            <a:ext cx="8114463" cy="4846359"/>
          </a:xfrm>
          <a:prstGeom prst="rect">
            <a:avLst/>
          </a:prstGeom>
        </p:spPr>
      </p:pic>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p:txBody>
          <a:bodyPr/>
          <a:lstStyle/>
          <a:p>
            <a:pPr>
              <a:defRPr/>
            </a:pPr>
            <a:r>
              <a:rPr lang="en-US"/>
              <a:t>Feb 5, 2020</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1788160" y="6504213"/>
            <a:ext cx="6002841" cy="242873"/>
          </a:xfrm>
        </p:spPr>
        <p:txBody>
          <a:bodyPr/>
          <a:lstStyle/>
          <a:p>
            <a:pPr algn="ctr">
              <a:defRPr/>
            </a:pPr>
            <a:r>
              <a:rPr lang="en-US"/>
              <a:t>Baffes | L3M/CAM  | PIP-II DOE CD-2/3a ICE  - Drilldown - 121.04.05 Linac Installation </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cxnSp>
        <p:nvCxnSpPr>
          <p:cNvPr id="12" name="Straight Arrow Connector 11">
            <a:extLst>
              <a:ext uri="{FF2B5EF4-FFF2-40B4-BE49-F238E27FC236}">
                <a16:creationId xmlns:a16="http://schemas.microsoft.com/office/drawing/2014/main" id="{D6661827-A044-4D0A-A1BA-3F1527AB553A}"/>
              </a:ext>
            </a:extLst>
          </p:cNvPr>
          <p:cNvCxnSpPr/>
          <p:nvPr/>
        </p:nvCxnSpPr>
        <p:spPr>
          <a:xfrm flipV="1">
            <a:off x="3802237" y="5462194"/>
            <a:ext cx="0" cy="533019"/>
          </a:xfrm>
          <a:prstGeom prst="straightConnector1">
            <a:avLst/>
          </a:prstGeom>
          <a:ln>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8DB6CDD0-77BD-4B02-BF50-0AE66D084E99}"/>
              </a:ext>
            </a:extLst>
          </p:cNvPr>
          <p:cNvSpPr txBox="1"/>
          <p:nvPr/>
        </p:nvSpPr>
        <p:spPr>
          <a:xfrm>
            <a:off x="236923" y="5428272"/>
            <a:ext cx="3531758" cy="830997"/>
          </a:xfrm>
          <a:prstGeom prst="rect">
            <a:avLst/>
          </a:prstGeom>
          <a:noFill/>
        </p:spPr>
        <p:txBody>
          <a:bodyPr wrap="square" rtlCol="0">
            <a:spAutoFit/>
          </a:bodyPr>
          <a:lstStyle/>
          <a:p>
            <a:r>
              <a:rPr lang="en-US" dirty="0">
                <a:solidFill>
                  <a:srgbClr val="0F2D62"/>
                </a:solidFill>
              </a:rPr>
              <a:t>Installation of WFE begins in highbay building</a:t>
            </a:r>
          </a:p>
        </p:txBody>
      </p:sp>
      <p:sp>
        <p:nvSpPr>
          <p:cNvPr id="14" name="TextBox 13">
            <a:extLst>
              <a:ext uri="{FF2B5EF4-FFF2-40B4-BE49-F238E27FC236}">
                <a16:creationId xmlns:a16="http://schemas.microsoft.com/office/drawing/2014/main" id="{3FDD6615-7E3C-4CC6-BD13-028477D56943}"/>
              </a:ext>
            </a:extLst>
          </p:cNvPr>
          <p:cNvSpPr txBox="1"/>
          <p:nvPr/>
        </p:nvSpPr>
        <p:spPr>
          <a:xfrm>
            <a:off x="4802103" y="5549903"/>
            <a:ext cx="3213630" cy="830997"/>
          </a:xfrm>
          <a:prstGeom prst="rect">
            <a:avLst/>
          </a:prstGeom>
          <a:noFill/>
        </p:spPr>
        <p:txBody>
          <a:bodyPr wrap="square" rtlCol="0">
            <a:spAutoFit/>
          </a:bodyPr>
          <a:lstStyle/>
          <a:p>
            <a:r>
              <a:rPr lang="en-US" dirty="0">
                <a:solidFill>
                  <a:srgbClr val="0F2D62"/>
                </a:solidFill>
              </a:rPr>
              <a:t>Installation of SCL begins in tunnel/gallery</a:t>
            </a:r>
          </a:p>
        </p:txBody>
      </p:sp>
      <p:cxnSp>
        <p:nvCxnSpPr>
          <p:cNvPr id="15" name="Straight Arrow Connector 14">
            <a:extLst>
              <a:ext uri="{FF2B5EF4-FFF2-40B4-BE49-F238E27FC236}">
                <a16:creationId xmlns:a16="http://schemas.microsoft.com/office/drawing/2014/main" id="{46E89D1F-2794-4A1C-B759-02D03C64B6AE}"/>
              </a:ext>
            </a:extLst>
          </p:cNvPr>
          <p:cNvCxnSpPr>
            <a:cxnSpLocks/>
          </p:cNvCxnSpPr>
          <p:nvPr/>
        </p:nvCxnSpPr>
        <p:spPr>
          <a:xfrm flipV="1">
            <a:off x="4389983" y="5425819"/>
            <a:ext cx="0" cy="348648"/>
          </a:xfrm>
          <a:prstGeom prst="straightConnector1">
            <a:avLst/>
          </a:prstGeom>
          <a:ln>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9FD3334-5276-4079-8B06-23CDDFC79F45}"/>
              </a:ext>
            </a:extLst>
          </p:cNvPr>
          <p:cNvCxnSpPr>
            <a:cxnSpLocks/>
          </p:cNvCxnSpPr>
          <p:nvPr/>
        </p:nvCxnSpPr>
        <p:spPr>
          <a:xfrm>
            <a:off x="4389983" y="5774467"/>
            <a:ext cx="378564" cy="0"/>
          </a:xfrm>
          <a:prstGeom prst="line">
            <a:avLst/>
          </a:prstGeom>
          <a:ln>
            <a:solidFill>
              <a:srgbClr val="0F2D62"/>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0BA26CB-5F35-49FD-9731-609A8BCBEB30}"/>
              </a:ext>
            </a:extLst>
          </p:cNvPr>
          <p:cNvCxnSpPr>
            <a:cxnSpLocks/>
          </p:cNvCxnSpPr>
          <p:nvPr/>
        </p:nvCxnSpPr>
        <p:spPr>
          <a:xfrm>
            <a:off x="3525640" y="6003042"/>
            <a:ext cx="276597" cy="0"/>
          </a:xfrm>
          <a:prstGeom prst="line">
            <a:avLst/>
          </a:prstGeom>
          <a:ln>
            <a:solidFill>
              <a:srgbClr val="0F2D62"/>
            </a:solidFill>
          </a:ln>
        </p:spPr>
        <p:style>
          <a:lnRef idx="2">
            <a:schemeClr val="accent1"/>
          </a:lnRef>
          <a:fillRef idx="0">
            <a:schemeClr val="accent1"/>
          </a:fillRef>
          <a:effectRef idx="1">
            <a:schemeClr val="accent1"/>
          </a:effectRef>
          <a:fontRef idx="minor">
            <a:schemeClr val="tx1"/>
          </a:fontRef>
        </p:style>
      </p:cxnSp>
      <p:sp>
        <p:nvSpPr>
          <p:cNvPr id="19" name="Title 2">
            <a:extLst>
              <a:ext uri="{FF2B5EF4-FFF2-40B4-BE49-F238E27FC236}">
                <a16:creationId xmlns:a16="http://schemas.microsoft.com/office/drawing/2014/main" id="{15B13952-F912-4F30-A648-E6E39CECE0B5}"/>
              </a:ext>
            </a:extLst>
          </p:cNvPr>
          <p:cNvSpPr>
            <a:spLocks noGrp="1"/>
          </p:cNvSpPr>
          <p:nvPr>
            <p:ph type="title"/>
          </p:nvPr>
        </p:nvSpPr>
        <p:spPr>
          <a:xfrm>
            <a:off x="228600" y="251752"/>
            <a:ext cx="8686800" cy="427877"/>
          </a:xfrm>
        </p:spPr>
        <p:txBody>
          <a:bodyPr/>
          <a:lstStyle/>
          <a:p>
            <a:r>
              <a:rPr lang="en-US" dirty="0"/>
              <a:t>FTE Breakdown</a:t>
            </a:r>
          </a:p>
        </p:txBody>
      </p:sp>
    </p:spTree>
    <p:extLst>
      <p:ext uri="{BB962C8B-B14F-4D97-AF65-F5344CB8AC3E}">
        <p14:creationId xmlns:p14="http://schemas.microsoft.com/office/powerpoint/2010/main" val="3672087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33CC1D7-EEFA-974D-83A1-13AA84F51C7E}"/>
              </a:ext>
            </a:extLst>
          </p:cNvPr>
          <p:cNvSpPr>
            <a:spLocks noGrp="1"/>
          </p:cNvSpPr>
          <p:nvPr>
            <p:ph type="dt" sz="half" idx="2"/>
          </p:nvPr>
        </p:nvSpPr>
        <p:spPr/>
        <p:txBody>
          <a:bodyPr/>
          <a:lstStyle/>
          <a:p>
            <a:pPr>
              <a:defRPr/>
            </a:pPr>
            <a:r>
              <a:rPr lang="en-US"/>
              <a:t>Feb 5, 2020</a:t>
            </a:r>
            <a:endParaRPr lang="en-US" dirty="0"/>
          </a:p>
        </p:txBody>
      </p:sp>
      <p:sp>
        <p:nvSpPr>
          <p:cNvPr id="5" name="Slide Number Placeholder 4">
            <a:extLst>
              <a:ext uri="{FF2B5EF4-FFF2-40B4-BE49-F238E27FC236}">
                <a16:creationId xmlns:a16="http://schemas.microsoft.com/office/drawing/2014/main" id="{80A6E25C-C34C-6241-B6BE-C272E5A2FC44}"/>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
        <p:nvSpPr>
          <p:cNvPr id="6" name="Footer Placeholder 5">
            <a:extLst>
              <a:ext uri="{FF2B5EF4-FFF2-40B4-BE49-F238E27FC236}">
                <a16:creationId xmlns:a16="http://schemas.microsoft.com/office/drawing/2014/main" id="{6A7AF6C1-852C-2C43-A850-AD14F1357A5A}"/>
              </a:ext>
            </a:extLst>
          </p:cNvPr>
          <p:cNvSpPr>
            <a:spLocks noGrp="1"/>
          </p:cNvSpPr>
          <p:nvPr>
            <p:ph type="ftr" sz="quarter" idx="3"/>
          </p:nvPr>
        </p:nvSpPr>
        <p:spPr/>
        <p:txBody>
          <a:bodyPr/>
          <a:lstStyle/>
          <a:p>
            <a:pPr algn="ctr">
              <a:defRPr/>
            </a:pPr>
            <a:r>
              <a:rPr lang="en-US"/>
              <a:t>Baffes | L3M/CAM  | PIP-II DOE CD-2/3a ICE  - Drilldown - 121.04.05 Linac Installation </a:t>
            </a:r>
            <a:endParaRPr lang="en-US" b="1" dirty="0"/>
          </a:p>
        </p:txBody>
      </p:sp>
      <p:sp>
        <p:nvSpPr>
          <p:cNvPr id="14" name="Title 2">
            <a:extLst>
              <a:ext uri="{FF2B5EF4-FFF2-40B4-BE49-F238E27FC236}">
                <a16:creationId xmlns:a16="http://schemas.microsoft.com/office/drawing/2014/main" id="{263DA83B-8CEA-4E00-A152-ACBEC350C07B}"/>
              </a:ext>
            </a:extLst>
          </p:cNvPr>
          <p:cNvSpPr>
            <a:spLocks noGrp="1"/>
          </p:cNvSpPr>
          <p:nvPr>
            <p:ph type="title"/>
          </p:nvPr>
        </p:nvSpPr>
        <p:spPr>
          <a:xfrm>
            <a:off x="228600" y="251752"/>
            <a:ext cx="8686800" cy="427877"/>
          </a:xfrm>
        </p:spPr>
        <p:txBody>
          <a:bodyPr/>
          <a:lstStyle/>
          <a:p>
            <a:r>
              <a:rPr lang="en-US" dirty="0"/>
              <a:t>Risks</a:t>
            </a:r>
          </a:p>
        </p:txBody>
      </p:sp>
      <p:sp>
        <p:nvSpPr>
          <p:cNvPr id="15" name="Content Placeholder 7">
            <a:extLst>
              <a:ext uri="{FF2B5EF4-FFF2-40B4-BE49-F238E27FC236}">
                <a16:creationId xmlns:a16="http://schemas.microsoft.com/office/drawing/2014/main" id="{1E5A60C5-4736-484F-9228-BD1F82DC16DA}"/>
              </a:ext>
            </a:extLst>
          </p:cNvPr>
          <p:cNvSpPr>
            <a:spLocks noGrp="1"/>
          </p:cNvSpPr>
          <p:nvPr>
            <p:ph idx="1"/>
          </p:nvPr>
        </p:nvSpPr>
        <p:spPr>
          <a:xfrm>
            <a:off x="121722" y="1920126"/>
            <a:ext cx="8672513" cy="3017747"/>
          </a:xfrm>
        </p:spPr>
        <p:txBody>
          <a:bodyPr/>
          <a:lstStyle/>
          <a:p>
            <a:pPr marL="0" indent="0">
              <a:buNone/>
            </a:pPr>
            <a:r>
              <a:rPr lang="en-US" sz="2000" dirty="0"/>
              <a:t>We own 3 risks in the project risk register</a:t>
            </a:r>
          </a:p>
          <a:p>
            <a:r>
              <a:rPr lang="en-US" sz="2000" dirty="0"/>
              <a:t>​”If a subsystem delivery to this WBS element is late, then the overall installation will be less efficient. For example, if other on-time systems get installed, these may imposed physical or operational constraints that make it more difficult to install the late systems.”</a:t>
            </a:r>
          </a:p>
          <a:p>
            <a:endParaRPr lang="en-US" sz="800" dirty="0"/>
          </a:p>
          <a:p>
            <a:r>
              <a:rPr lang="en-US" sz="2000" dirty="0"/>
              <a:t>“If a subsystem or critical component is damaged during installation or has a problem that is only detected after installation or checkout, then repair, rework or replacement may be needed.” </a:t>
            </a:r>
          </a:p>
          <a:p>
            <a:endParaRPr lang="en-US" sz="800" dirty="0"/>
          </a:p>
          <a:p>
            <a:r>
              <a:rPr lang="en-US" sz="2000" dirty="0"/>
              <a:t>“If the project is forced by circumstances to accept for installation an incomplete or discrepant deliverable, then additional time and effort will be required to complete and integrate that deliverable, which jeopardizes cost and schedule”</a:t>
            </a:r>
          </a:p>
        </p:txBody>
      </p:sp>
      <p:pic>
        <p:nvPicPr>
          <p:cNvPr id="2" name="Picture 1">
            <a:extLst>
              <a:ext uri="{FF2B5EF4-FFF2-40B4-BE49-F238E27FC236}">
                <a16:creationId xmlns:a16="http://schemas.microsoft.com/office/drawing/2014/main" id="{9749E34E-6254-42B0-9536-5583F914F1CA}"/>
              </a:ext>
            </a:extLst>
          </p:cNvPr>
          <p:cNvPicPr>
            <a:picLocks noChangeAspect="1"/>
          </p:cNvPicPr>
          <p:nvPr/>
        </p:nvPicPr>
        <p:blipFill>
          <a:blip r:embed="rId2"/>
          <a:stretch>
            <a:fillRect/>
          </a:stretch>
        </p:blipFill>
        <p:spPr>
          <a:xfrm>
            <a:off x="0" y="902702"/>
            <a:ext cx="9144000" cy="681348"/>
          </a:xfrm>
          <a:prstGeom prst="rect">
            <a:avLst/>
          </a:prstGeom>
        </p:spPr>
      </p:pic>
    </p:spTree>
    <p:extLst>
      <p:ext uri="{BB962C8B-B14F-4D97-AF65-F5344CB8AC3E}">
        <p14:creationId xmlns:p14="http://schemas.microsoft.com/office/powerpoint/2010/main" val="2442764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33CC1D7-EEFA-974D-83A1-13AA84F51C7E}"/>
              </a:ext>
            </a:extLst>
          </p:cNvPr>
          <p:cNvSpPr>
            <a:spLocks noGrp="1"/>
          </p:cNvSpPr>
          <p:nvPr>
            <p:ph type="dt" sz="half" idx="2"/>
          </p:nvPr>
        </p:nvSpPr>
        <p:spPr/>
        <p:txBody>
          <a:bodyPr/>
          <a:lstStyle/>
          <a:p>
            <a:pPr>
              <a:defRPr/>
            </a:pPr>
            <a:r>
              <a:rPr lang="en-US"/>
              <a:t>Feb 5, 2020</a:t>
            </a:r>
            <a:endParaRPr lang="en-US" dirty="0"/>
          </a:p>
        </p:txBody>
      </p:sp>
      <p:sp>
        <p:nvSpPr>
          <p:cNvPr id="5" name="Slide Number Placeholder 4">
            <a:extLst>
              <a:ext uri="{FF2B5EF4-FFF2-40B4-BE49-F238E27FC236}">
                <a16:creationId xmlns:a16="http://schemas.microsoft.com/office/drawing/2014/main" id="{80A6E25C-C34C-6241-B6BE-C272E5A2FC44}"/>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6" name="Footer Placeholder 5">
            <a:extLst>
              <a:ext uri="{FF2B5EF4-FFF2-40B4-BE49-F238E27FC236}">
                <a16:creationId xmlns:a16="http://schemas.microsoft.com/office/drawing/2014/main" id="{6A7AF6C1-852C-2C43-A850-AD14F1357A5A}"/>
              </a:ext>
            </a:extLst>
          </p:cNvPr>
          <p:cNvSpPr>
            <a:spLocks noGrp="1"/>
          </p:cNvSpPr>
          <p:nvPr>
            <p:ph type="ftr" sz="quarter" idx="3"/>
          </p:nvPr>
        </p:nvSpPr>
        <p:spPr/>
        <p:txBody>
          <a:bodyPr/>
          <a:lstStyle/>
          <a:p>
            <a:pPr algn="ctr">
              <a:defRPr/>
            </a:pPr>
            <a:r>
              <a:rPr lang="en-US"/>
              <a:t>Baffes | L3M/CAM  | PIP-II DOE CD-2/3a ICE  - Drilldown - 121.04.05 Linac Installation </a:t>
            </a:r>
            <a:endParaRPr lang="en-US" b="1" dirty="0"/>
          </a:p>
        </p:txBody>
      </p:sp>
      <p:sp>
        <p:nvSpPr>
          <p:cNvPr id="12" name="Title 2">
            <a:extLst>
              <a:ext uri="{FF2B5EF4-FFF2-40B4-BE49-F238E27FC236}">
                <a16:creationId xmlns:a16="http://schemas.microsoft.com/office/drawing/2014/main" id="{50FCC0C2-D689-4EB8-A7D2-8C2629DC227C}"/>
              </a:ext>
            </a:extLst>
          </p:cNvPr>
          <p:cNvSpPr>
            <a:spLocks noGrp="1"/>
          </p:cNvSpPr>
          <p:nvPr>
            <p:ph type="title"/>
          </p:nvPr>
        </p:nvSpPr>
        <p:spPr>
          <a:xfrm>
            <a:off x="228600" y="251752"/>
            <a:ext cx="8686800" cy="427877"/>
          </a:xfrm>
        </p:spPr>
        <p:txBody>
          <a:bodyPr/>
          <a:lstStyle/>
          <a:p>
            <a:r>
              <a:rPr lang="en-US" dirty="0"/>
              <a:t>Risk Mitigations</a:t>
            </a:r>
          </a:p>
        </p:txBody>
      </p:sp>
      <p:sp>
        <p:nvSpPr>
          <p:cNvPr id="13" name="Content Placeholder 7">
            <a:extLst>
              <a:ext uri="{FF2B5EF4-FFF2-40B4-BE49-F238E27FC236}">
                <a16:creationId xmlns:a16="http://schemas.microsoft.com/office/drawing/2014/main" id="{A8670E3B-DFA3-4EA8-A33B-B3D3AFB374FD}"/>
              </a:ext>
            </a:extLst>
          </p:cNvPr>
          <p:cNvSpPr>
            <a:spLocks noGrp="1"/>
          </p:cNvSpPr>
          <p:nvPr>
            <p:ph idx="1"/>
          </p:nvPr>
        </p:nvSpPr>
        <p:spPr>
          <a:xfrm>
            <a:off x="251596" y="1216389"/>
            <a:ext cx="8672513" cy="3017747"/>
          </a:xfrm>
        </p:spPr>
        <p:txBody>
          <a:bodyPr/>
          <a:lstStyle/>
          <a:p>
            <a:r>
              <a:rPr lang="en-US" dirty="0"/>
              <a:t>Design installation processes for flexibility by minimizing inter-system constraints as much as possible</a:t>
            </a:r>
          </a:p>
          <a:p>
            <a:endParaRPr lang="en-US" dirty="0"/>
          </a:p>
          <a:p>
            <a:r>
              <a:rPr lang="en-US" dirty="0"/>
              <a:t>Rigorously qualify delivered components for installation</a:t>
            </a:r>
          </a:p>
          <a:p>
            <a:pPr lvl="1"/>
            <a:r>
              <a:rPr lang="en-US" dirty="0"/>
              <a:t>Thorough QC practices</a:t>
            </a:r>
          </a:p>
          <a:p>
            <a:pPr lvl="1"/>
            <a:r>
              <a:rPr lang="en-US" dirty="0"/>
              <a:t>System level tests at PIP2IT</a:t>
            </a:r>
          </a:p>
          <a:p>
            <a:pPr lvl="1"/>
            <a:r>
              <a:rPr lang="en-US" dirty="0"/>
              <a:t>Verification at Installation Readiness Review</a:t>
            </a:r>
          </a:p>
        </p:txBody>
      </p:sp>
    </p:spTree>
    <p:extLst>
      <p:ext uri="{BB962C8B-B14F-4D97-AF65-F5344CB8AC3E}">
        <p14:creationId xmlns:p14="http://schemas.microsoft.com/office/powerpoint/2010/main" val="2097822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p:txBody>
          <a:bodyPr/>
          <a:lstStyle/>
          <a:p>
            <a:pPr>
              <a:defRPr/>
            </a:pPr>
            <a:r>
              <a:rPr lang="en-US"/>
              <a:t>Feb 5, 2020</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1788160" y="6504213"/>
            <a:ext cx="6002841" cy="242873"/>
          </a:xfrm>
        </p:spPr>
        <p:txBody>
          <a:bodyPr/>
          <a:lstStyle/>
          <a:p>
            <a:pPr algn="ctr">
              <a:defRPr/>
            </a:pPr>
            <a:r>
              <a:rPr lang="en-US"/>
              <a:t>Baffes | L3M/CAM  | PIP-II DOE CD-2/3a ICE  - Drilldown - 121.04.05 Linac Installation </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10" name="Title 2">
            <a:extLst>
              <a:ext uri="{FF2B5EF4-FFF2-40B4-BE49-F238E27FC236}">
                <a16:creationId xmlns:a16="http://schemas.microsoft.com/office/drawing/2014/main" id="{2C601833-B53C-1E44-879E-2E23F939DAE5}"/>
              </a:ext>
            </a:extLst>
          </p:cNvPr>
          <p:cNvSpPr>
            <a:spLocks noGrp="1"/>
          </p:cNvSpPr>
          <p:nvPr>
            <p:ph type="title"/>
          </p:nvPr>
        </p:nvSpPr>
        <p:spPr>
          <a:xfrm>
            <a:off x="228600" y="251752"/>
            <a:ext cx="8686800" cy="427877"/>
          </a:xfrm>
        </p:spPr>
        <p:txBody>
          <a:bodyPr/>
          <a:lstStyle/>
          <a:p>
            <a:r>
              <a:rPr lang="en-US" dirty="0"/>
              <a:t>About Me:</a:t>
            </a:r>
          </a:p>
        </p:txBody>
      </p:sp>
      <p:sp>
        <p:nvSpPr>
          <p:cNvPr id="7" name="Content Placeholder 2">
            <a:extLst>
              <a:ext uri="{FF2B5EF4-FFF2-40B4-BE49-F238E27FC236}">
                <a16:creationId xmlns:a16="http://schemas.microsoft.com/office/drawing/2014/main" id="{EEC1FDE2-038F-4AAA-9BA3-C7AD313F1BE2}"/>
              </a:ext>
            </a:extLst>
          </p:cNvPr>
          <p:cNvSpPr>
            <a:spLocks noGrp="1"/>
          </p:cNvSpPr>
          <p:nvPr>
            <p:ph idx="1"/>
          </p:nvPr>
        </p:nvSpPr>
        <p:spPr>
          <a:xfrm>
            <a:off x="228600" y="971550"/>
            <a:ext cx="8672513" cy="5059363"/>
          </a:xfrm>
        </p:spPr>
        <p:txBody>
          <a:bodyPr/>
          <a:lstStyle/>
          <a:p>
            <a:r>
              <a:rPr lang="en-US" dirty="0"/>
              <a:t>PIP-II Roles</a:t>
            </a:r>
          </a:p>
          <a:p>
            <a:pPr lvl="1"/>
            <a:r>
              <a:rPr lang="en-US" dirty="0"/>
              <a:t>L3 Manager and CAM for Linac Installation</a:t>
            </a:r>
          </a:p>
          <a:p>
            <a:pPr lvl="1"/>
            <a:r>
              <a:rPr lang="en-US" dirty="0"/>
              <a:t>Installation lead for PIP2IT</a:t>
            </a:r>
          </a:p>
          <a:p>
            <a:pPr lvl="1"/>
            <a:r>
              <a:rPr lang="en-US" dirty="0"/>
              <a:t>At ~0.95FTE on PIP-II</a:t>
            </a:r>
          </a:p>
          <a:p>
            <a:pPr lvl="1"/>
            <a:endParaRPr lang="en-US" dirty="0"/>
          </a:p>
          <a:p>
            <a:r>
              <a:rPr lang="en-US" dirty="0"/>
              <a:t>Other Fermilab experience</a:t>
            </a:r>
          </a:p>
          <a:p>
            <a:pPr lvl="1"/>
            <a:r>
              <a:rPr lang="en-US" dirty="0"/>
              <a:t>Participated in build-out of FAST, PIP2IT, and CMTS1 machines</a:t>
            </a:r>
          </a:p>
          <a:p>
            <a:pPr lvl="1"/>
            <a:r>
              <a:rPr lang="en-US" dirty="0"/>
              <a:t>Led design and installation of FAST 50 and 300MeV beamlines</a:t>
            </a:r>
          </a:p>
          <a:p>
            <a:pPr lvl="1"/>
            <a:r>
              <a:rPr lang="en-US" dirty="0"/>
              <a:t>Led installation of 1.3GHz CC1 and CM2 cryomodules at FAST</a:t>
            </a:r>
          </a:p>
          <a:p>
            <a:pPr lvl="1"/>
            <a:r>
              <a:rPr lang="en-US" dirty="0"/>
              <a:t>Led installation of first LCLS-II cryomodule in CMTS1 test stand</a:t>
            </a:r>
          </a:p>
        </p:txBody>
      </p:sp>
    </p:spTree>
    <p:extLst>
      <p:ext uri="{BB962C8B-B14F-4D97-AF65-F5344CB8AC3E}">
        <p14:creationId xmlns:p14="http://schemas.microsoft.com/office/powerpoint/2010/main" val="1033345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33CC1D7-EEFA-974D-83A1-13AA84F51C7E}"/>
              </a:ext>
            </a:extLst>
          </p:cNvPr>
          <p:cNvSpPr>
            <a:spLocks noGrp="1"/>
          </p:cNvSpPr>
          <p:nvPr>
            <p:ph type="dt" sz="half" idx="2"/>
          </p:nvPr>
        </p:nvSpPr>
        <p:spPr/>
        <p:txBody>
          <a:bodyPr/>
          <a:lstStyle/>
          <a:p>
            <a:pPr>
              <a:defRPr/>
            </a:pPr>
            <a:r>
              <a:rPr lang="en-US"/>
              <a:t>Feb 5, 2020</a:t>
            </a:r>
            <a:endParaRPr lang="en-US" dirty="0"/>
          </a:p>
        </p:txBody>
      </p:sp>
      <p:sp>
        <p:nvSpPr>
          <p:cNvPr id="5" name="Slide Number Placeholder 4">
            <a:extLst>
              <a:ext uri="{FF2B5EF4-FFF2-40B4-BE49-F238E27FC236}">
                <a16:creationId xmlns:a16="http://schemas.microsoft.com/office/drawing/2014/main" id="{80A6E25C-C34C-6241-B6BE-C272E5A2FC44}"/>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6" name="Footer Placeholder 5">
            <a:extLst>
              <a:ext uri="{FF2B5EF4-FFF2-40B4-BE49-F238E27FC236}">
                <a16:creationId xmlns:a16="http://schemas.microsoft.com/office/drawing/2014/main" id="{6A7AF6C1-852C-2C43-A850-AD14F1357A5A}"/>
              </a:ext>
            </a:extLst>
          </p:cNvPr>
          <p:cNvSpPr>
            <a:spLocks noGrp="1"/>
          </p:cNvSpPr>
          <p:nvPr>
            <p:ph type="ftr" sz="quarter" idx="3"/>
          </p:nvPr>
        </p:nvSpPr>
        <p:spPr/>
        <p:txBody>
          <a:bodyPr/>
          <a:lstStyle/>
          <a:p>
            <a:pPr algn="ctr">
              <a:defRPr/>
            </a:pPr>
            <a:r>
              <a:rPr lang="en-US"/>
              <a:t>Baffes | L3M/CAM  | PIP-II DOE CD-2/3a ICE  - Drilldown - 121.04.05 Linac Installation </a:t>
            </a:r>
            <a:endParaRPr lang="en-US" b="1" dirty="0"/>
          </a:p>
        </p:txBody>
      </p:sp>
      <p:sp>
        <p:nvSpPr>
          <p:cNvPr id="12" name="Title 2">
            <a:extLst>
              <a:ext uri="{FF2B5EF4-FFF2-40B4-BE49-F238E27FC236}">
                <a16:creationId xmlns:a16="http://schemas.microsoft.com/office/drawing/2014/main" id="{50FCC0C2-D689-4EB8-A7D2-8C2629DC227C}"/>
              </a:ext>
            </a:extLst>
          </p:cNvPr>
          <p:cNvSpPr>
            <a:spLocks noGrp="1"/>
          </p:cNvSpPr>
          <p:nvPr>
            <p:ph type="title"/>
          </p:nvPr>
        </p:nvSpPr>
        <p:spPr>
          <a:xfrm>
            <a:off x="228600" y="251752"/>
            <a:ext cx="8686800" cy="427877"/>
          </a:xfrm>
        </p:spPr>
        <p:txBody>
          <a:bodyPr/>
          <a:lstStyle/>
          <a:p>
            <a:r>
              <a:rPr lang="en-US" dirty="0"/>
              <a:t>End</a:t>
            </a:r>
          </a:p>
        </p:txBody>
      </p:sp>
    </p:spTree>
    <p:extLst>
      <p:ext uri="{BB962C8B-B14F-4D97-AF65-F5344CB8AC3E}">
        <p14:creationId xmlns:p14="http://schemas.microsoft.com/office/powerpoint/2010/main" val="945816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p:txBody>
          <a:bodyPr/>
          <a:lstStyle/>
          <a:p>
            <a:pPr>
              <a:defRPr/>
            </a:pPr>
            <a:r>
              <a:rPr lang="en-US"/>
              <a:t>Feb 5, 2020</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1788160" y="6504213"/>
            <a:ext cx="6002841" cy="242873"/>
          </a:xfrm>
        </p:spPr>
        <p:txBody>
          <a:bodyPr/>
          <a:lstStyle/>
          <a:p>
            <a:pPr algn="ctr">
              <a:defRPr/>
            </a:pPr>
            <a:r>
              <a:rPr lang="en-US"/>
              <a:t>Baffes | L3M/CAM  | PIP-II DOE CD-2/3a ICE  - Drilldown - 121.04.05 Linac Installation </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10" name="Title 2">
            <a:extLst>
              <a:ext uri="{FF2B5EF4-FFF2-40B4-BE49-F238E27FC236}">
                <a16:creationId xmlns:a16="http://schemas.microsoft.com/office/drawing/2014/main" id="{2C601833-B53C-1E44-879E-2E23F939DAE5}"/>
              </a:ext>
            </a:extLst>
          </p:cNvPr>
          <p:cNvSpPr>
            <a:spLocks noGrp="1"/>
          </p:cNvSpPr>
          <p:nvPr>
            <p:ph type="title"/>
          </p:nvPr>
        </p:nvSpPr>
        <p:spPr>
          <a:xfrm>
            <a:off x="228600" y="251752"/>
            <a:ext cx="8686800" cy="427877"/>
          </a:xfrm>
        </p:spPr>
        <p:txBody>
          <a:bodyPr/>
          <a:lstStyle/>
          <a:p>
            <a:r>
              <a:rPr lang="en-US" dirty="0"/>
              <a:t>Outline</a:t>
            </a:r>
          </a:p>
        </p:txBody>
      </p:sp>
      <p:sp>
        <p:nvSpPr>
          <p:cNvPr id="12" name="Content Placeholder 2">
            <a:extLst>
              <a:ext uri="{FF2B5EF4-FFF2-40B4-BE49-F238E27FC236}">
                <a16:creationId xmlns:a16="http://schemas.microsoft.com/office/drawing/2014/main" id="{0A2CFE09-629F-0546-8738-02005EBA35F2}"/>
              </a:ext>
            </a:extLst>
          </p:cNvPr>
          <p:cNvSpPr>
            <a:spLocks noGrp="1"/>
          </p:cNvSpPr>
          <p:nvPr>
            <p:ph idx="1"/>
          </p:nvPr>
        </p:nvSpPr>
        <p:spPr>
          <a:xfrm>
            <a:off x="194510" y="1078948"/>
            <a:ext cx="4377490" cy="5228358"/>
          </a:xfrm>
        </p:spPr>
        <p:txBody>
          <a:bodyPr/>
          <a:lstStyle/>
          <a:p>
            <a:pPr>
              <a:spcBef>
                <a:spcPts val="300"/>
              </a:spcBef>
              <a:spcAft>
                <a:spcPts val="300"/>
              </a:spcAft>
            </a:pPr>
            <a:r>
              <a:rPr lang="en-US" dirty="0"/>
              <a:t>Scope/Deliverables</a:t>
            </a:r>
          </a:p>
          <a:p>
            <a:pPr>
              <a:spcBef>
                <a:spcPts val="300"/>
              </a:spcBef>
              <a:spcAft>
                <a:spcPts val="300"/>
              </a:spcAft>
            </a:pPr>
            <a:r>
              <a:rPr lang="en-US" dirty="0"/>
              <a:t>BoE Documents</a:t>
            </a:r>
          </a:p>
          <a:p>
            <a:pPr>
              <a:spcBef>
                <a:spcPts val="300"/>
              </a:spcBef>
              <a:spcAft>
                <a:spcPts val="300"/>
              </a:spcAft>
            </a:pPr>
            <a:r>
              <a:rPr lang="en-US" dirty="0"/>
              <a:t>Schedule</a:t>
            </a:r>
          </a:p>
          <a:p>
            <a:pPr>
              <a:spcBef>
                <a:spcPts val="300"/>
              </a:spcBef>
              <a:spcAft>
                <a:spcPts val="300"/>
              </a:spcAft>
            </a:pPr>
            <a:r>
              <a:rPr lang="en-US" dirty="0"/>
              <a:t>Cost</a:t>
            </a:r>
          </a:p>
          <a:p>
            <a:pPr>
              <a:spcBef>
                <a:spcPts val="300"/>
              </a:spcBef>
              <a:spcAft>
                <a:spcPts val="300"/>
              </a:spcAft>
            </a:pPr>
            <a:r>
              <a:rPr lang="en-US" dirty="0"/>
              <a:t>Performance To Date</a:t>
            </a:r>
          </a:p>
          <a:p>
            <a:pPr>
              <a:spcBef>
                <a:spcPts val="300"/>
              </a:spcBef>
              <a:spcAft>
                <a:spcPts val="300"/>
              </a:spcAft>
            </a:pPr>
            <a:r>
              <a:rPr lang="en-US" dirty="0"/>
              <a:t>Risks</a:t>
            </a:r>
          </a:p>
        </p:txBody>
      </p:sp>
    </p:spTree>
    <p:extLst>
      <p:ext uri="{BB962C8B-B14F-4D97-AF65-F5344CB8AC3E}">
        <p14:creationId xmlns:p14="http://schemas.microsoft.com/office/powerpoint/2010/main" val="2228804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8BC35C-196A-B047-8332-E1D94AA2D66B}"/>
              </a:ext>
            </a:extLst>
          </p:cNvPr>
          <p:cNvSpPr>
            <a:spLocks noGrp="1"/>
          </p:cNvSpPr>
          <p:nvPr>
            <p:ph type="title"/>
          </p:nvPr>
        </p:nvSpPr>
        <p:spPr/>
        <p:txBody>
          <a:bodyPr/>
          <a:lstStyle/>
          <a:p>
            <a:r>
              <a:rPr lang="en-US" dirty="0"/>
              <a:t>WBS Definition at L3</a:t>
            </a:r>
          </a:p>
        </p:txBody>
      </p:sp>
      <p:sp>
        <p:nvSpPr>
          <p:cNvPr id="4" name="Date Placeholder 3">
            <a:extLst>
              <a:ext uri="{FF2B5EF4-FFF2-40B4-BE49-F238E27FC236}">
                <a16:creationId xmlns:a16="http://schemas.microsoft.com/office/drawing/2014/main" id="{D3A6BEDF-D5D3-F043-87FE-C515A894E80C}"/>
              </a:ext>
            </a:extLst>
          </p:cNvPr>
          <p:cNvSpPr>
            <a:spLocks noGrp="1"/>
          </p:cNvSpPr>
          <p:nvPr>
            <p:ph type="dt" sz="half" idx="2"/>
          </p:nvPr>
        </p:nvSpPr>
        <p:spPr/>
        <p:txBody>
          <a:bodyPr/>
          <a:lstStyle/>
          <a:p>
            <a:pPr>
              <a:defRPr/>
            </a:pPr>
            <a:r>
              <a:rPr lang="en-US"/>
              <a:t>Feb 5, 2020</a:t>
            </a:r>
            <a:endParaRPr lang="en-US" dirty="0"/>
          </a:p>
        </p:txBody>
      </p:sp>
      <p:sp>
        <p:nvSpPr>
          <p:cNvPr id="5" name="Slide Number Placeholder 4">
            <a:extLst>
              <a:ext uri="{FF2B5EF4-FFF2-40B4-BE49-F238E27FC236}">
                <a16:creationId xmlns:a16="http://schemas.microsoft.com/office/drawing/2014/main" id="{319B3AA8-6D84-AC46-B492-8CE4C9E6732B}"/>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6" name="Footer Placeholder 5">
            <a:extLst>
              <a:ext uri="{FF2B5EF4-FFF2-40B4-BE49-F238E27FC236}">
                <a16:creationId xmlns:a16="http://schemas.microsoft.com/office/drawing/2014/main" id="{3FBCCBD4-022E-964F-8F4E-B7123BE5F6B4}"/>
              </a:ext>
            </a:extLst>
          </p:cNvPr>
          <p:cNvSpPr>
            <a:spLocks noGrp="1"/>
          </p:cNvSpPr>
          <p:nvPr>
            <p:ph type="ftr" sz="quarter" idx="3"/>
          </p:nvPr>
        </p:nvSpPr>
        <p:spPr/>
        <p:txBody>
          <a:bodyPr/>
          <a:lstStyle/>
          <a:p>
            <a:pPr algn="ctr">
              <a:defRPr/>
            </a:pPr>
            <a:r>
              <a:rPr lang="en-US"/>
              <a:t>Baffes | L3M/CAM  | PIP-II DOE CD-2/3a ICE  - Drilldown - 121.04.05 Linac Installation </a:t>
            </a:r>
            <a:endParaRPr lang="en-US" b="1" dirty="0"/>
          </a:p>
        </p:txBody>
      </p:sp>
      <p:sp>
        <p:nvSpPr>
          <p:cNvPr id="7" name="TextBox 6">
            <a:extLst>
              <a:ext uri="{FF2B5EF4-FFF2-40B4-BE49-F238E27FC236}">
                <a16:creationId xmlns:a16="http://schemas.microsoft.com/office/drawing/2014/main" id="{E6F17A41-EBAB-4514-8966-F45F54612EA1}"/>
              </a:ext>
            </a:extLst>
          </p:cNvPr>
          <p:cNvSpPr txBox="1"/>
          <p:nvPr/>
        </p:nvSpPr>
        <p:spPr>
          <a:xfrm>
            <a:off x="308296" y="1064922"/>
            <a:ext cx="7553046" cy="461665"/>
          </a:xfrm>
          <a:prstGeom prst="rect">
            <a:avLst/>
          </a:prstGeom>
          <a:noFill/>
        </p:spPr>
        <p:txBody>
          <a:bodyPr wrap="square" rtlCol="0">
            <a:spAutoFit/>
          </a:bodyPr>
          <a:lstStyle/>
          <a:p>
            <a:r>
              <a:rPr lang="en-US" dirty="0">
                <a:solidFill>
                  <a:srgbClr val="505050"/>
                </a:solidFill>
                <a:latin typeface="Helvetica"/>
              </a:rPr>
              <a:t>WBS Dictionary for </a:t>
            </a:r>
            <a:r>
              <a:rPr lang="en-US" dirty="0">
                <a:solidFill>
                  <a:srgbClr val="505050"/>
                </a:solidFill>
                <a:latin typeface="Helvetica" panose="020B0604020202020204" pitchFamily="34" charset="0"/>
                <a:cs typeface="Helvetica" panose="020B0604020202020204" pitchFamily="34" charset="0"/>
              </a:rPr>
              <a:t>121.04.05: </a:t>
            </a:r>
            <a:r>
              <a:rPr lang="en-US" dirty="0">
                <a:latin typeface="Helvetica" panose="020B0604020202020204" pitchFamily="34" charset="0"/>
                <a:cs typeface="Helvetica" panose="020B0604020202020204" pitchFamily="34" charset="0"/>
                <a:hlinkClick r:id="rId2"/>
              </a:rPr>
              <a:t>PIP-II-doc-599</a:t>
            </a:r>
            <a:endParaRPr lang="en-US" dirty="0">
              <a:latin typeface="Helvetica" panose="020B0604020202020204" pitchFamily="34" charset="0"/>
              <a:cs typeface="Helvetica" panose="020B0604020202020204" pitchFamily="34" charset="0"/>
            </a:endParaRPr>
          </a:p>
        </p:txBody>
      </p:sp>
      <p:sp>
        <p:nvSpPr>
          <p:cNvPr id="8" name="Content Placeholder 2">
            <a:extLst>
              <a:ext uri="{FF2B5EF4-FFF2-40B4-BE49-F238E27FC236}">
                <a16:creationId xmlns:a16="http://schemas.microsoft.com/office/drawing/2014/main" id="{826844C5-71A3-45AA-AAF9-91B3DC6CDBDB}"/>
              </a:ext>
            </a:extLst>
          </p:cNvPr>
          <p:cNvSpPr>
            <a:spLocks noGrp="1"/>
          </p:cNvSpPr>
          <p:nvPr>
            <p:ph idx="1"/>
          </p:nvPr>
        </p:nvSpPr>
        <p:spPr>
          <a:xfrm>
            <a:off x="356690" y="1859753"/>
            <a:ext cx="8067261" cy="4034787"/>
          </a:xfrm>
        </p:spPr>
        <p:txBody>
          <a:bodyPr/>
          <a:lstStyle/>
          <a:p>
            <a:pPr marL="0" indent="0">
              <a:buNone/>
            </a:pPr>
            <a:r>
              <a:rPr lang="en-US" dirty="0"/>
              <a:t>“Planning and execution of the installation of the PIP-II linac, from the Warm Front End through the HB650 upgrade section.   This includes planning, design of support structures for cryomodules and warm units, disassembly of PIP2IT, logistics and transportation support for PIP2IT and installation-ready cryomodules, subsystem integration of warm units, installation of all linac systems (in the highbay, tunnel and gallery), and checkout of the linac to bring installed systems to a state of readiness for beam commissioning.”</a:t>
            </a:r>
          </a:p>
          <a:p>
            <a:endParaRPr lang="en-US" dirty="0"/>
          </a:p>
        </p:txBody>
      </p:sp>
    </p:spTree>
    <p:extLst>
      <p:ext uri="{BB962C8B-B14F-4D97-AF65-F5344CB8AC3E}">
        <p14:creationId xmlns:p14="http://schemas.microsoft.com/office/powerpoint/2010/main" val="3232896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8BC35C-196A-B047-8332-E1D94AA2D66B}"/>
              </a:ext>
            </a:extLst>
          </p:cNvPr>
          <p:cNvSpPr>
            <a:spLocks noGrp="1"/>
          </p:cNvSpPr>
          <p:nvPr>
            <p:ph type="title"/>
          </p:nvPr>
        </p:nvSpPr>
        <p:spPr/>
        <p:txBody>
          <a:bodyPr/>
          <a:lstStyle/>
          <a:p>
            <a:r>
              <a:rPr lang="en-US" dirty="0"/>
              <a:t>L4 WBS/Control Accounts</a:t>
            </a:r>
          </a:p>
        </p:txBody>
      </p:sp>
      <p:sp>
        <p:nvSpPr>
          <p:cNvPr id="4" name="Date Placeholder 3">
            <a:extLst>
              <a:ext uri="{FF2B5EF4-FFF2-40B4-BE49-F238E27FC236}">
                <a16:creationId xmlns:a16="http://schemas.microsoft.com/office/drawing/2014/main" id="{D3A6BEDF-D5D3-F043-87FE-C515A894E80C}"/>
              </a:ext>
            </a:extLst>
          </p:cNvPr>
          <p:cNvSpPr>
            <a:spLocks noGrp="1"/>
          </p:cNvSpPr>
          <p:nvPr>
            <p:ph type="dt" sz="half" idx="2"/>
          </p:nvPr>
        </p:nvSpPr>
        <p:spPr/>
        <p:txBody>
          <a:bodyPr/>
          <a:lstStyle/>
          <a:p>
            <a:pPr>
              <a:defRPr/>
            </a:pPr>
            <a:r>
              <a:rPr lang="en-US"/>
              <a:t>Feb 5, 2020</a:t>
            </a:r>
            <a:endParaRPr lang="en-US" dirty="0"/>
          </a:p>
        </p:txBody>
      </p:sp>
      <p:sp>
        <p:nvSpPr>
          <p:cNvPr id="5" name="Slide Number Placeholder 4">
            <a:extLst>
              <a:ext uri="{FF2B5EF4-FFF2-40B4-BE49-F238E27FC236}">
                <a16:creationId xmlns:a16="http://schemas.microsoft.com/office/drawing/2014/main" id="{319B3AA8-6D84-AC46-B492-8CE4C9E6732B}"/>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6" name="Footer Placeholder 5">
            <a:extLst>
              <a:ext uri="{FF2B5EF4-FFF2-40B4-BE49-F238E27FC236}">
                <a16:creationId xmlns:a16="http://schemas.microsoft.com/office/drawing/2014/main" id="{3FBCCBD4-022E-964F-8F4E-B7123BE5F6B4}"/>
              </a:ext>
            </a:extLst>
          </p:cNvPr>
          <p:cNvSpPr>
            <a:spLocks noGrp="1"/>
          </p:cNvSpPr>
          <p:nvPr>
            <p:ph type="ftr" sz="quarter" idx="3"/>
          </p:nvPr>
        </p:nvSpPr>
        <p:spPr/>
        <p:txBody>
          <a:bodyPr/>
          <a:lstStyle/>
          <a:p>
            <a:pPr algn="ctr">
              <a:defRPr/>
            </a:pPr>
            <a:r>
              <a:rPr lang="en-US"/>
              <a:t>Baffes | L3M/CAM  | PIP-II DOE CD-2/3a ICE  - Drilldown - 121.04.05 Linac Installation </a:t>
            </a:r>
            <a:endParaRPr lang="en-US" b="1" dirty="0"/>
          </a:p>
        </p:txBody>
      </p:sp>
      <p:sp>
        <p:nvSpPr>
          <p:cNvPr id="10" name="Content Placeholder 2">
            <a:extLst>
              <a:ext uri="{FF2B5EF4-FFF2-40B4-BE49-F238E27FC236}">
                <a16:creationId xmlns:a16="http://schemas.microsoft.com/office/drawing/2014/main" id="{1015CC96-5EC5-4FC2-969D-B5E0BD2AF4A6}"/>
              </a:ext>
            </a:extLst>
          </p:cNvPr>
          <p:cNvSpPr>
            <a:spLocks noGrp="1"/>
          </p:cNvSpPr>
          <p:nvPr>
            <p:ph idx="1"/>
          </p:nvPr>
        </p:nvSpPr>
        <p:spPr>
          <a:xfrm>
            <a:off x="228600" y="971550"/>
            <a:ext cx="8672513" cy="5059363"/>
          </a:xfrm>
        </p:spPr>
        <p:txBody>
          <a:bodyPr>
            <a:normAutofit fontScale="92500" lnSpcReduction="10000"/>
          </a:bodyPr>
          <a:lstStyle/>
          <a:p>
            <a:r>
              <a:rPr lang="en-US" dirty="0"/>
              <a:t>121.04.05.01 – Project Management and Coordination</a:t>
            </a:r>
          </a:p>
          <a:p>
            <a:pPr lvl="1"/>
            <a:r>
              <a:rPr lang="en-US" dirty="0" err="1"/>
              <a:t>LoE</a:t>
            </a:r>
            <a:r>
              <a:rPr lang="en-US" dirty="0"/>
              <a:t>: L3 manager, CAM, Shutdown Coordinator, V&amp;V Coordinator</a:t>
            </a:r>
          </a:p>
          <a:p>
            <a:pPr lvl="1"/>
            <a:r>
              <a:rPr lang="en-US" dirty="0"/>
              <a:t>Travel</a:t>
            </a:r>
          </a:p>
          <a:p>
            <a:pPr lvl="1"/>
            <a:endParaRPr lang="en-US" dirty="0"/>
          </a:p>
          <a:p>
            <a:r>
              <a:rPr lang="en-US" dirty="0"/>
              <a:t>121.04.05.02 – Installation Planning</a:t>
            </a:r>
          </a:p>
          <a:p>
            <a:pPr lvl="1"/>
            <a:r>
              <a:rPr lang="en-US" dirty="0"/>
              <a:t>Top-level CAD model integration and maintenance</a:t>
            </a:r>
          </a:p>
          <a:p>
            <a:pPr lvl="1"/>
            <a:r>
              <a:rPr lang="en-US" dirty="0"/>
              <a:t>Installation Planning (the paper exercise)</a:t>
            </a:r>
          </a:p>
          <a:p>
            <a:pPr lvl="1"/>
            <a:r>
              <a:rPr lang="en-US" dirty="0"/>
              <a:t>Alignment network design</a:t>
            </a:r>
          </a:p>
          <a:p>
            <a:pPr lvl="1"/>
            <a:endParaRPr lang="en-US" dirty="0"/>
          </a:p>
          <a:p>
            <a:r>
              <a:rPr lang="en-US" dirty="0"/>
              <a:t>121.04.05.03 – Support Equipment</a:t>
            </a:r>
          </a:p>
          <a:p>
            <a:pPr lvl="1"/>
            <a:r>
              <a:rPr lang="en-US" dirty="0"/>
              <a:t>Cryomodule stand design and fabrication</a:t>
            </a:r>
          </a:p>
          <a:p>
            <a:pPr lvl="1"/>
            <a:r>
              <a:rPr lang="en-US" dirty="0"/>
              <a:t>Warm unit structure design and fabrication</a:t>
            </a:r>
          </a:p>
          <a:p>
            <a:pPr lvl="1"/>
            <a:r>
              <a:rPr lang="en-US" dirty="0"/>
              <a:t>Cryomodule transporter design and fabrication</a:t>
            </a:r>
          </a:p>
          <a:p>
            <a:pPr lvl="1"/>
            <a:r>
              <a:rPr lang="en-US" dirty="0"/>
              <a:t>COTS installation tools and equipment</a:t>
            </a:r>
          </a:p>
          <a:p>
            <a:endParaRPr lang="en-US" dirty="0"/>
          </a:p>
          <a:p>
            <a:endParaRPr lang="en-US" dirty="0"/>
          </a:p>
          <a:p>
            <a:endParaRPr lang="en-US" dirty="0"/>
          </a:p>
        </p:txBody>
      </p:sp>
    </p:spTree>
    <p:extLst>
      <p:ext uri="{BB962C8B-B14F-4D97-AF65-F5344CB8AC3E}">
        <p14:creationId xmlns:p14="http://schemas.microsoft.com/office/powerpoint/2010/main" val="1968357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8BC35C-196A-B047-8332-E1D94AA2D66B}"/>
              </a:ext>
            </a:extLst>
          </p:cNvPr>
          <p:cNvSpPr>
            <a:spLocks noGrp="1"/>
          </p:cNvSpPr>
          <p:nvPr>
            <p:ph type="title"/>
          </p:nvPr>
        </p:nvSpPr>
        <p:spPr/>
        <p:txBody>
          <a:bodyPr/>
          <a:lstStyle/>
          <a:p>
            <a:r>
              <a:rPr lang="en-US" dirty="0"/>
              <a:t>L4 WBS/Control Accounts</a:t>
            </a:r>
          </a:p>
        </p:txBody>
      </p:sp>
      <p:sp>
        <p:nvSpPr>
          <p:cNvPr id="4" name="Date Placeholder 3">
            <a:extLst>
              <a:ext uri="{FF2B5EF4-FFF2-40B4-BE49-F238E27FC236}">
                <a16:creationId xmlns:a16="http://schemas.microsoft.com/office/drawing/2014/main" id="{D3A6BEDF-D5D3-F043-87FE-C515A894E80C}"/>
              </a:ext>
            </a:extLst>
          </p:cNvPr>
          <p:cNvSpPr>
            <a:spLocks noGrp="1"/>
          </p:cNvSpPr>
          <p:nvPr>
            <p:ph type="dt" sz="half" idx="2"/>
          </p:nvPr>
        </p:nvSpPr>
        <p:spPr/>
        <p:txBody>
          <a:bodyPr/>
          <a:lstStyle/>
          <a:p>
            <a:pPr>
              <a:defRPr/>
            </a:pPr>
            <a:r>
              <a:rPr lang="en-US"/>
              <a:t>Feb 5, 2020</a:t>
            </a:r>
            <a:endParaRPr lang="en-US" dirty="0"/>
          </a:p>
        </p:txBody>
      </p:sp>
      <p:sp>
        <p:nvSpPr>
          <p:cNvPr id="5" name="Slide Number Placeholder 4">
            <a:extLst>
              <a:ext uri="{FF2B5EF4-FFF2-40B4-BE49-F238E27FC236}">
                <a16:creationId xmlns:a16="http://schemas.microsoft.com/office/drawing/2014/main" id="{319B3AA8-6D84-AC46-B492-8CE4C9E6732B}"/>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6" name="Footer Placeholder 5">
            <a:extLst>
              <a:ext uri="{FF2B5EF4-FFF2-40B4-BE49-F238E27FC236}">
                <a16:creationId xmlns:a16="http://schemas.microsoft.com/office/drawing/2014/main" id="{3FBCCBD4-022E-964F-8F4E-B7123BE5F6B4}"/>
              </a:ext>
            </a:extLst>
          </p:cNvPr>
          <p:cNvSpPr>
            <a:spLocks noGrp="1"/>
          </p:cNvSpPr>
          <p:nvPr>
            <p:ph type="ftr" sz="quarter" idx="3"/>
          </p:nvPr>
        </p:nvSpPr>
        <p:spPr/>
        <p:txBody>
          <a:bodyPr/>
          <a:lstStyle/>
          <a:p>
            <a:pPr algn="ctr">
              <a:defRPr/>
            </a:pPr>
            <a:r>
              <a:rPr lang="en-US"/>
              <a:t>Baffes | L3M/CAM  | PIP-II DOE CD-2/3a ICE  - Drilldown - 121.04.05 Linac Installation </a:t>
            </a:r>
            <a:endParaRPr lang="en-US" b="1" dirty="0"/>
          </a:p>
        </p:txBody>
      </p:sp>
      <p:sp>
        <p:nvSpPr>
          <p:cNvPr id="9" name="Content Placeholder 2">
            <a:extLst>
              <a:ext uri="{FF2B5EF4-FFF2-40B4-BE49-F238E27FC236}">
                <a16:creationId xmlns:a16="http://schemas.microsoft.com/office/drawing/2014/main" id="{4D9A5BDC-7751-4CFC-BAF7-F1ACD4E03521}"/>
              </a:ext>
            </a:extLst>
          </p:cNvPr>
          <p:cNvSpPr>
            <a:spLocks noGrp="1"/>
          </p:cNvSpPr>
          <p:nvPr>
            <p:ph idx="1"/>
          </p:nvPr>
        </p:nvSpPr>
        <p:spPr>
          <a:xfrm>
            <a:off x="228600" y="971550"/>
            <a:ext cx="8672513" cy="5059363"/>
          </a:xfrm>
        </p:spPr>
        <p:txBody>
          <a:bodyPr>
            <a:normAutofit fontScale="92500" lnSpcReduction="10000"/>
          </a:bodyPr>
          <a:lstStyle/>
          <a:p>
            <a:r>
              <a:rPr lang="en-US" dirty="0"/>
              <a:t>121.04.05.04 – </a:t>
            </a:r>
            <a:r>
              <a:rPr lang="en-US" dirty="0" err="1"/>
              <a:t>PIP2IT</a:t>
            </a:r>
            <a:r>
              <a:rPr lang="en-US" dirty="0"/>
              <a:t> Disassembly and Storage</a:t>
            </a:r>
          </a:p>
          <a:p>
            <a:pPr lvl="1"/>
            <a:r>
              <a:rPr lang="en-US" dirty="0"/>
              <a:t>Removal of </a:t>
            </a:r>
            <a:r>
              <a:rPr lang="en-US" dirty="0" err="1"/>
              <a:t>PIP2IT</a:t>
            </a:r>
            <a:r>
              <a:rPr lang="en-US" dirty="0"/>
              <a:t> components from </a:t>
            </a:r>
            <a:r>
              <a:rPr lang="en-US" dirty="0" err="1"/>
              <a:t>CMTF</a:t>
            </a:r>
            <a:r>
              <a:rPr lang="en-US" dirty="0"/>
              <a:t> and storage</a:t>
            </a:r>
          </a:p>
          <a:p>
            <a:pPr lvl="1"/>
            <a:r>
              <a:rPr lang="en-US" dirty="0"/>
              <a:t>Storage and maintenance of accepted cryomodules</a:t>
            </a:r>
          </a:p>
          <a:p>
            <a:pPr lvl="1"/>
            <a:endParaRPr lang="en-US" dirty="0"/>
          </a:p>
          <a:p>
            <a:r>
              <a:rPr lang="en-US" dirty="0"/>
              <a:t>121.04.05.05 – Linac Installation</a:t>
            </a:r>
          </a:p>
          <a:p>
            <a:pPr lvl="1"/>
            <a:r>
              <a:rPr lang="en-US" dirty="0"/>
              <a:t>Warm Unit integration (offline)</a:t>
            </a:r>
          </a:p>
          <a:p>
            <a:pPr lvl="1"/>
            <a:r>
              <a:rPr lang="en-US" dirty="0"/>
              <a:t>Warm Front End integration (including moving from storage)</a:t>
            </a:r>
          </a:p>
          <a:p>
            <a:pPr lvl="2"/>
            <a:r>
              <a:rPr lang="en-US" dirty="0"/>
              <a:t>Includes “checkout”: no-beam verification of all systems</a:t>
            </a:r>
          </a:p>
          <a:p>
            <a:pPr lvl="2"/>
            <a:r>
              <a:rPr lang="en-US" dirty="0"/>
              <a:t>Handoff to commissioning when Operational Readiness Clearance is obtained for attempting </a:t>
            </a:r>
            <a:r>
              <a:rPr lang="en-US" dirty="0" err="1"/>
              <a:t>2.1MeV</a:t>
            </a:r>
            <a:r>
              <a:rPr lang="en-US" dirty="0"/>
              <a:t> beam</a:t>
            </a:r>
          </a:p>
          <a:p>
            <a:pPr lvl="1"/>
            <a:r>
              <a:rPr lang="en-US" dirty="0"/>
              <a:t>Superconducting Linac integration</a:t>
            </a:r>
          </a:p>
          <a:p>
            <a:pPr lvl="2"/>
            <a:r>
              <a:rPr lang="en-US" dirty="0"/>
              <a:t>Includes “checkout”: no-beam verification of all systems</a:t>
            </a:r>
          </a:p>
          <a:p>
            <a:pPr lvl="2"/>
            <a:r>
              <a:rPr lang="en-US" dirty="0"/>
              <a:t>Includes phased cooldown</a:t>
            </a:r>
          </a:p>
          <a:p>
            <a:pPr lvl="2"/>
            <a:r>
              <a:rPr lang="en-US" dirty="0"/>
              <a:t>Handoff to commissioning (in incremental steps) with Operational Readiness Clearances</a:t>
            </a:r>
          </a:p>
          <a:p>
            <a:pPr lvl="2"/>
            <a:endParaRPr lang="en-US" dirty="0"/>
          </a:p>
          <a:p>
            <a:endParaRPr lang="en-US" dirty="0"/>
          </a:p>
          <a:p>
            <a:endParaRPr lang="en-US" dirty="0"/>
          </a:p>
          <a:p>
            <a:endParaRPr lang="en-US" dirty="0"/>
          </a:p>
        </p:txBody>
      </p:sp>
    </p:spTree>
    <p:extLst>
      <p:ext uri="{BB962C8B-B14F-4D97-AF65-F5344CB8AC3E}">
        <p14:creationId xmlns:p14="http://schemas.microsoft.com/office/powerpoint/2010/main" val="128834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p:txBody>
          <a:bodyPr/>
          <a:lstStyle/>
          <a:p>
            <a:pPr>
              <a:defRPr/>
            </a:pPr>
            <a:r>
              <a:rPr lang="en-US"/>
              <a:t>Feb 5, 2020</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1788160" y="6504213"/>
            <a:ext cx="6002841" cy="242873"/>
          </a:xfrm>
        </p:spPr>
        <p:txBody>
          <a:bodyPr/>
          <a:lstStyle/>
          <a:p>
            <a:pPr algn="ctr">
              <a:defRPr/>
            </a:pPr>
            <a:r>
              <a:rPr lang="en-US"/>
              <a:t>Baffes | L3M/CAM  | PIP-II DOE CD-2/3a ICE  - Drilldown - 121.04.05 Linac Installation </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12" name="Title 2">
            <a:extLst>
              <a:ext uri="{FF2B5EF4-FFF2-40B4-BE49-F238E27FC236}">
                <a16:creationId xmlns:a16="http://schemas.microsoft.com/office/drawing/2014/main" id="{1E5BA020-7F04-4A18-B861-159AAAA0ED01}"/>
              </a:ext>
            </a:extLst>
          </p:cNvPr>
          <p:cNvSpPr>
            <a:spLocks noGrp="1"/>
          </p:cNvSpPr>
          <p:nvPr>
            <p:ph type="title"/>
          </p:nvPr>
        </p:nvSpPr>
        <p:spPr>
          <a:xfrm>
            <a:off x="228600" y="251752"/>
            <a:ext cx="8686800" cy="427877"/>
          </a:xfrm>
        </p:spPr>
        <p:txBody>
          <a:bodyPr/>
          <a:lstStyle/>
          <a:p>
            <a:r>
              <a:rPr lang="en-US" dirty="0"/>
              <a:t>Installation “Geographic” Scope (121.04.05.05)</a:t>
            </a:r>
          </a:p>
        </p:txBody>
      </p:sp>
      <p:pic>
        <p:nvPicPr>
          <p:cNvPr id="13" name="Content Placeholder 8">
            <a:extLst>
              <a:ext uri="{FF2B5EF4-FFF2-40B4-BE49-F238E27FC236}">
                <a16:creationId xmlns:a16="http://schemas.microsoft.com/office/drawing/2014/main" id="{4B09CED9-14ED-48A1-97E5-FABDF9746A21}"/>
              </a:ext>
            </a:extLst>
          </p:cNvPr>
          <p:cNvPicPr>
            <a:picLocks noGrp="1" noChangeAspect="1"/>
          </p:cNvPicPr>
          <p:nvPr>
            <p:ph idx="1"/>
          </p:nvPr>
        </p:nvPicPr>
        <p:blipFill rotWithShape="1">
          <a:blip r:embed="rId2"/>
          <a:srcRect t="11326"/>
          <a:stretch/>
        </p:blipFill>
        <p:spPr>
          <a:xfrm>
            <a:off x="1507225" y="1453601"/>
            <a:ext cx="6340127" cy="4149929"/>
          </a:xfrm>
          <a:prstGeom prst="rect">
            <a:avLst/>
          </a:prstGeom>
          <a:effectLst>
            <a:outerShdw blurRad="50800" dist="38100" algn="l" rotWithShape="0">
              <a:prstClr val="black">
                <a:alpha val="40000"/>
              </a:prstClr>
            </a:outerShdw>
          </a:effectLst>
        </p:spPr>
      </p:pic>
      <p:cxnSp>
        <p:nvCxnSpPr>
          <p:cNvPr id="14" name="Straight Arrow Connector 13">
            <a:extLst>
              <a:ext uri="{FF2B5EF4-FFF2-40B4-BE49-F238E27FC236}">
                <a16:creationId xmlns:a16="http://schemas.microsoft.com/office/drawing/2014/main" id="{7A49DBC8-ED5F-4805-9CD2-CA23A4B9A229}"/>
              </a:ext>
            </a:extLst>
          </p:cNvPr>
          <p:cNvCxnSpPr>
            <a:cxnSpLocks/>
          </p:cNvCxnSpPr>
          <p:nvPr/>
        </p:nvCxnSpPr>
        <p:spPr>
          <a:xfrm flipH="1" flipV="1">
            <a:off x="3416300" y="4137243"/>
            <a:ext cx="3022263" cy="2"/>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DF6711D-2091-4B0B-9C67-A688ECE1D69C}"/>
              </a:ext>
            </a:extLst>
          </p:cNvPr>
          <p:cNvSpPr txBox="1"/>
          <p:nvPr/>
        </p:nvSpPr>
        <p:spPr>
          <a:xfrm>
            <a:off x="2874267" y="5702477"/>
            <a:ext cx="1804226" cy="461665"/>
          </a:xfrm>
          <a:prstGeom prst="rect">
            <a:avLst/>
          </a:prstGeom>
          <a:noFill/>
        </p:spPr>
        <p:txBody>
          <a:bodyPr wrap="square" rtlCol="0">
            <a:spAutoFit/>
          </a:bodyPr>
          <a:lstStyle/>
          <a:p>
            <a:r>
              <a:rPr lang="en-US" dirty="0" err="1"/>
              <a:t>Linac</a:t>
            </a:r>
            <a:r>
              <a:rPr lang="en-US" dirty="0"/>
              <a:t> Gallery</a:t>
            </a:r>
          </a:p>
        </p:txBody>
      </p:sp>
      <p:sp>
        <p:nvSpPr>
          <p:cNvPr id="16" name="TextBox 15">
            <a:extLst>
              <a:ext uri="{FF2B5EF4-FFF2-40B4-BE49-F238E27FC236}">
                <a16:creationId xmlns:a16="http://schemas.microsoft.com/office/drawing/2014/main" id="{1CB0E36A-23E4-4FC0-95B0-9AE40176F183}"/>
              </a:ext>
            </a:extLst>
          </p:cNvPr>
          <p:cNvSpPr txBox="1"/>
          <p:nvPr/>
        </p:nvSpPr>
        <p:spPr>
          <a:xfrm>
            <a:off x="7962163" y="4803847"/>
            <a:ext cx="1408923" cy="461665"/>
          </a:xfrm>
          <a:prstGeom prst="rect">
            <a:avLst/>
          </a:prstGeom>
          <a:noFill/>
        </p:spPr>
        <p:txBody>
          <a:bodyPr wrap="square" rtlCol="0">
            <a:spAutoFit/>
          </a:bodyPr>
          <a:lstStyle/>
          <a:p>
            <a:r>
              <a:rPr lang="en-US" dirty="0"/>
              <a:t>Highbay</a:t>
            </a:r>
          </a:p>
        </p:txBody>
      </p:sp>
      <p:sp>
        <p:nvSpPr>
          <p:cNvPr id="17" name="TextBox 16">
            <a:extLst>
              <a:ext uri="{FF2B5EF4-FFF2-40B4-BE49-F238E27FC236}">
                <a16:creationId xmlns:a16="http://schemas.microsoft.com/office/drawing/2014/main" id="{E437D0AD-9048-4ED2-A558-15DB0436A339}"/>
              </a:ext>
            </a:extLst>
          </p:cNvPr>
          <p:cNvSpPr txBox="1"/>
          <p:nvPr/>
        </p:nvSpPr>
        <p:spPr>
          <a:xfrm>
            <a:off x="3966217" y="884751"/>
            <a:ext cx="4700407" cy="461665"/>
          </a:xfrm>
          <a:prstGeom prst="rect">
            <a:avLst/>
          </a:prstGeom>
          <a:noFill/>
        </p:spPr>
        <p:txBody>
          <a:bodyPr wrap="square" rtlCol="0">
            <a:spAutoFit/>
          </a:bodyPr>
          <a:lstStyle/>
          <a:p>
            <a:r>
              <a:rPr lang="en-US" dirty="0"/>
              <a:t>121.04.05.05 Installation Scope</a:t>
            </a:r>
          </a:p>
        </p:txBody>
      </p:sp>
      <p:cxnSp>
        <p:nvCxnSpPr>
          <p:cNvPr id="18" name="Straight Connector 17">
            <a:extLst>
              <a:ext uri="{FF2B5EF4-FFF2-40B4-BE49-F238E27FC236}">
                <a16:creationId xmlns:a16="http://schemas.microsoft.com/office/drawing/2014/main" id="{D2A9A9BE-377D-4959-8D0F-F44D85C3BA5B}"/>
              </a:ext>
            </a:extLst>
          </p:cNvPr>
          <p:cNvCxnSpPr>
            <a:cxnSpLocks/>
            <a:stCxn id="16" idx="1"/>
          </p:cNvCxnSpPr>
          <p:nvPr/>
        </p:nvCxnSpPr>
        <p:spPr>
          <a:xfrm flipH="1" flipV="1">
            <a:off x="6628225" y="4198223"/>
            <a:ext cx="1333938" cy="83645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8C1CFE6-91C5-44D9-ADF6-65BA1854BC8F}"/>
              </a:ext>
            </a:extLst>
          </p:cNvPr>
          <p:cNvCxnSpPr>
            <a:cxnSpLocks/>
            <a:stCxn id="15" idx="0"/>
          </p:cNvCxnSpPr>
          <p:nvPr/>
        </p:nvCxnSpPr>
        <p:spPr>
          <a:xfrm flipV="1">
            <a:off x="3776380" y="3856028"/>
            <a:ext cx="452126" cy="18464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D221930-C2DB-4610-AE6A-3E56B13A0795}"/>
              </a:ext>
            </a:extLst>
          </p:cNvPr>
          <p:cNvCxnSpPr>
            <a:cxnSpLocks/>
            <a:stCxn id="23" idx="0"/>
            <a:endCxn id="17" idx="2"/>
          </p:cNvCxnSpPr>
          <p:nvPr/>
        </p:nvCxnSpPr>
        <p:spPr>
          <a:xfrm flipV="1">
            <a:off x="5047771" y="1346416"/>
            <a:ext cx="1268650" cy="23230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3268649B-8E39-4984-85CB-96DC91662B79}"/>
              </a:ext>
            </a:extLst>
          </p:cNvPr>
          <p:cNvSpPr txBox="1"/>
          <p:nvPr/>
        </p:nvSpPr>
        <p:spPr>
          <a:xfrm>
            <a:off x="5020814" y="5702477"/>
            <a:ext cx="1804226" cy="461665"/>
          </a:xfrm>
          <a:prstGeom prst="rect">
            <a:avLst/>
          </a:prstGeom>
          <a:noFill/>
        </p:spPr>
        <p:txBody>
          <a:bodyPr wrap="square" rtlCol="0">
            <a:spAutoFit/>
          </a:bodyPr>
          <a:lstStyle/>
          <a:p>
            <a:r>
              <a:rPr lang="en-US" dirty="0" err="1"/>
              <a:t>Linac</a:t>
            </a:r>
            <a:r>
              <a:rPr lang="en-US" dirty="0"/>
              <a:t> Tunnel</a:t>
            </a:r>
          </a:p>
        </p:txBody>
      </p:sp>
      <p:cxnSp>
        <p:nvCxnSpPr>
          <p:cNvPr id="22" name="Straight Connector 21">
            <a:extLst>
              <a:ext uri="{FF2B5EF4-FFF2-40B4-BE49-F238E27FC236}">
                <a16:creationId xmlns:a16="http://schemas.microsoft.com/office/drawing/2014/main" id="{0B309709-1F17-4727-8D58-CFC4B5546806}"/>
              </a:ext>
            </a:extLst>
          </p:cNvPr>
          <p:cNvCxnSpPr>
            <a:cxnSpLocks/>
            <a:stCxn id="21" idx="0"/>
          </p:cNvCxnSpPr>
          <p:nvPr/>
        </p:nvCxnSpPr>
        <p:spPr>
          <a:xfrm flipH="1" flipV="1">
            <a:off x="5595548" y="4137243"/>
            <a:ext cx="327379" cy="156523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24" name="Content Placeholder 8">
            <a:extLst>
              <a:ext uri="{FF2B5EF4-FFF2-40B4-BE49-F238E27FC236}">
                <a16:creationId xmlns:a16="http://schemas.microsoft.com/office/drawing/2014/main" id="{D6D1C080-6253-45D1-BCDF-E8892ECCB517}"/>
              </a:ext>
            </a:extLst>
          </p:cNvPr>
          <p:cNvPicPr>
            <a:picLocks noChangeAspect="1"/>
          </p:cNvPicPr>
          <p:nvPr/>
        </p:nvPicPr>
        <p:blipFill rotWithShape="1">
          <a:blip r:embed="rId2"/>
          <a:srcRect l="15382" t="73535" r="77737" b="17539"/>
          <a:stretch/>
        </p:blipFill>
        <p:spPr>
          <a:xfrm>
            <a:off x="2987478" y="4418459"/>
            <a:ext cx="661735" cy="417719"/>
          </a:xfrm>
          <a:prstGeom prst="rect">
            <a:avLst/>
          </a:prstGeom>
          <a:effectLst/>
        </p:spPr>
      </p:pic>
      <p:pic>
        <p:nvPicPr>
          <p:cNvPr id="27" name="Content Placeholder 8">
            <a:extLst>
              <a:ext uri="{FF2B5EF4-FFF2-40B4-BE49-F238E27FC236}">
                <a16:creationId xmlns:a16="http://schemas.microsoft.com/office/drawing/2014/main" id="{B9DE43AB-35A4-4266-B983-958953D6E4E2}"/>
              </a:ext>
            </a:extLst>
          </p:cNvPr>
          <p:cNvPicPr>
            <a:picLocks noChangeAspect="1"/>
          </p:cNvPicPr>
          <p:nvPr/>
        </p:nvPicPr>
        <p:blipFill rotWithShape="1">
          <a:blip r:embed="rId2"/>
          <a:srcRect l="31381" t="60546" r="59799" b="33284"/>
          <a:stretch/>
        </p:blipFill>
        <p:spPr>
          <a:xfrm>
            <a:off x="3098373" y="3755576"/>
            <a:ext cx="559228" cy="288742"/>
          </a:xfrm>
          <a:prstGeom prst="rect">
            <a:avLst/>
          </a:prstGeom>
          <a:effectLst/>
        </p:spPr>
      </p:pic>
      <p:sp>
        <p:nvSpPr>
          <p:cNvPr id="23" name="Rectangle 22">
            <a:extLst>
              <a:ext uri="{FF2B5EF4-FFF2-40B4-BE49-F238E27FC236}">
                <a16:creationId xmlns:a16="http://schemas.microsoft.com/office/drawing/2014/main" id="{564111F2-7796-4B75-A8A1-360E16321289}"/>
              </a:ext>
            </a:extLst>
          </p:cNvPr>
          <p:cNvSpPr/>
          <p:nvPr/>
        </p:nvSpPr>
        <p:spPr>
          <a:xfrm>
            <a:off x="3375660" y="3669416"/>
            <a:ext cx="3344222" cy="641858"/>
          </a:xfrm>
          <a:prstGeom prst="rect">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7893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FA168B5-B226-CF42-983C-514CBDAB4FF9}"/>
              </a:ext>
            </a:extLst>
          </p:cNvPr>
          <p:cNvSpPr>
            <a:spLocks noGrp="1"/>
          </p:cNvSpPr>
          <p:nvPr>
            <p:ph type="dt" sz="half" idx="2"/>
          </p:nvPr>
        </p:nvSpPr>
        <p:spPr/>
        <p:txBody>
          <a:bodyPr/>
          <a:lstStyle/>
          <a:p>
            <a:pPr>
              <a:defRPr/>
            </a:pPr>
            <a:r>
              <a:rPr lang="en-US"/>
              <a:t>Feb 5, 2020</a:t>
            </a:r>
            <a:endParaRPr lang="en-US" dirty="0"/>
          </a:p>
        </p:txBody>
      </p:sp>
      <p:sp>
        <p:nvSpPr>
          <p:cNvPr id="5" name="Footer Placeholder 4">
            <a:extLst>
              <a:ext uri="{FF2B5EF4-FFF2-40B4-BE49-F238E27FC236}">
                <a16:creationId xmlns:a16="http://schemas.microsoft.com/office/drawing/2014/main" id="{44032583-C273-9F40-AC66-54DAA5F8FA8B}"/>
              </a:ext>
            </a:extLst>
          </p:cNvPr>
          <p:cNvSpPr>
            <a:spLocks noGrp="1"/>
          </p:cNvSpPr>
          <p:nvPr>
            <p:ph type="ftr" sz="quarter" idx="3"/>
          </p:nvPr>
        </p:nvSpPr>
        <p:spPr>
          <a:xfrm>
            <a:off x="1788160" y="6504213"/>
            <a:ext cx="6002841" cy="242873"/>
          </a:xfrm>
        </p:spPr>
        <p:txBody>
          <a:bodyPr/>
          <a:lstStyle/>
          <a:p>
            <a:pPr algn="ctr">
              <a:defRPr/>
            </a:pPr>
            <a:r>
              <a:rPr lang="en-US"/>
              <a:t>Baffes | L3M/CAM  | PIP-II DOE CD-2/3a ICE  - Drilldown - 121.04.05 Linac Installation </a:t>
            </a:r>
            <a:endParaRPr lang="en-US" b="1" dirty="0"/>
          </a:p>
        </p:txBody>
      </p:sp>
      <p:sp>
        <p:nvSpPr>
          <p:cNvPr id="6" name="Slide Number Placeholder 5">
            <a:extLst>
              <a:ext uri="{FF2B5EF4-FFF2-40B4-BE49-F238E27FC236}">
                <a16:creationId xmlns:a16="http://schemas.microsoft.com/office/drawing/2014/main" id="{8D855AE1-40F1-8740-B0AB-7A52E4EB5B9D}"/>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8" name="Title 2">
            <a:extLst>
              <a:ext uri="{FF2B5EF4-FFF2-40B4-BE49-F238E27FC236}">
                <a16:creationId xmlns:a16="http://schemas.microsoft.com/office/drawing/2014/main" id="{19F30CDB-2730-1448-87AE-936F593D8B60}"/>
              </a:ext>
            </a:extLst>
          </p:cNvPr>
          <p:cNvSpPr>
            <a:spLocks noGrp="1"/>
          </p:cNvSpPr>
          <p:nvPr>
            <p:ph type="title"/>
          </p:nvPr>
        </p:nvSpPr>
        <p:spPr>
          <a:xfrm>
            <a:off x="228600" y="251752"/>
            <a:ext cx="8686800" cy="427877"/>
          </a:xfrm>
        </p:spPr>
        <p:txBody>
          <a:bodyPr/>
          <a:lstStyle/>
          <a:p>
            <a:r>
              <a:rPr lang="en-US" dirty="0"/>
              <a:t>Linac vs. BTL Installation Scope</a:t>
            </a:r>
          </a:p>
        </p:txBody>
      </p:sp>
      <p:pic>
        <p:nvPicPr>
          <p:cNvPr id="11" name="Content Placeholder 10">
            <a:extLst>
              <a:ext uri="{FF2B5EF4-FFF2-40B4-BE49-F238E27FC236}">
                <a16:creationId xmlns:a16="http://schemas.microsoft.com/office/drawing/2014/main" id="{48D0EBAB-EA2C-4374-96DA-59FAC48DE7AE}"/>
              </a:ext>
            </a:extLst>
          </p:cNvPr>
          <p:cNvPicPr>
            <a:picLocks noGrp="1" noChangeAspect="1"/>
          </p:cNvPicPr>
          <p:nvPr>
            <p:ph idx="1"/>
          </p:nvPr>
        </p:nvPicPr>
        <p:blipFill rotWithShape="1">
          <a:blip r:embed="rId2"/>
          <a:srcRect l="31118" r="30053"/>
          <a:stretch/>
        </p:blipFill>
        <p:spPr>
          <a:xfrm rot="5400000">
            <a:off x="2107049" y="-390322"/>
            <a:ext cx="4781726" cy="8532071"/>
          </a:xfrm>
        </p:spPr>
      </p:pic>
      <p:cxnSp>
        <p:nvCxnSpPr>
          <p:cNvPr id="13" name="Straight Connector 12">
            <a:extLst>
              <a:ext uri="{FF2B5EF4-FFF2-40B4-BE49-F238E27FC236}">
                <a16:creationId xmlns:a16="http://schemas.microsoft.com/office/drawing/2014/main" id="{6C2EBC8F-99E8-48ED-B595-E7C3E1D6F02F}"/>
              </a:ext>
            </a:extLst>
          </p:cNvPr>
          <p:cNvCxnSpPr>
            <a:cxnSpLocks/>
          </p:cNvCxnSpPr>
          <p:nvPr/>
        </p:nvCxnSpPr>
        <p:spPr>
          <a:xfrm flipV="1">
            <a:off x="3506598" y="3724712"/>
            <a:ext cx="0" cy="2265027"/>
          </a:xfrm>
          <a:prstGeom prst="line">
            <a:avLst/>
          </a:prstGeom>
          <a:ln>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7050D355-C25C-4553-B40C-4694A288A0D9}"/>
              </a:ext>
            </a:extLst>
          </p:cNvPr>
          <p:cNvCxnSpPr/>
          <p:nvPr/>
        </p:nvCxnSpPr>
        <p:spPr>
          <a:xfrm>
            <a:off x="3565321" y="4882393"/>
            <a:ext cx="729842" cy="0"/>
          </a:xfrm>
          <a:prstGeom prst="straightConnector1">
            <a:avLst/>
          </a:prstGeom>
          <a:ln w="57150">
            <a:solidFill>
              <a:schemeClr val="tx1">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2D1C3E07-A197-4E37-BC86-8117C464AF39}"/>
              </a:ext>
            </a:extLst>
          </p:cNvPr>
          <p:cNvCxnSpPr>
            <a:cxnSpLocks/>
          </p:cNvCxnSpPr>
          <p:nvPr/>
        </p:nvCxnSpPr>
        <p:spPr>
          <a:xfrm flipH="1">
            <a:off x="2743201" y="4882393"/>
            <a:ext cx="689295" cy="0"/>
          </a:xfrm>
          <a:prstGeom prst="straightConnector1">
            <a:avLst/>
          </a:prstGeom>
          <a:ln w="57150">
            <a:solidFill>
              <a:schemeClr val="tx1">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748EE8FB-437B-4A47-9626-A074B7D404CE}"/>
              </a:ext>
            </a:extLst>
          </p:cNvPr>
          <p:cNvSpPr txBox="1"/>
          <p:nvPr/>
        </p:nvSpPr>
        <p:spPr>
          <a:xfrm>
            <a:off x="3615183" y="3598281"/>
            <a:ext cx="2047858" cy="1200329"/>
          </a:xfrm>
          <a:prstGeom prst="rect">
            <a:avLst/>
          </a:prstGeom>
          <a:noFill/>
        </p:spPr>
        <p:txBody>
          <a:bodyPr wrap="square" rtlCol="0">
            <a:spAutoFit/>
          </a:bodyPr>
          <a:lstStyle/>
          <a:p>
            <a:pPr algn="ctr"/>
            <a:r>
              <a:rPr lang="en-US" sz="1800" b="1" dirty="0">
                <a:solidFill>
                  <a:schemeClr val="accent6">
                    <a:lumMod val="50000"/>
                  </a:schemeClr>
                </a:solidFill>
              </a:rPr>
              <a:t>Linac Installation Scope</a:t>
            </a:r>
          </a:p>
          <a:p>
            <a:pPr algn="ctr"/>
            <a:r>
              <a:rPr lang="en-US" sz="1800" dirty="0">
                <a:solidFill>
                  <a:schemeClr val="accent6">
                    <a:lumMod val="50000"/>
                  </a:schemeClr>
                </a:solidFill>
              </a:rPr>
              <a:t>Low particulate vacuum practices</a:t>
            </a:r>
          </a:p>
        </p:txBody>
      </p:sp>
      <p:sp>
        <p:nvSpPr>
          <p:cNvPr id="23" name="Rectangle 22">
            <a:extLst>
              <a:ext uri="{FF2B5EF4-FFF2-40B4-BE49-F238E27FC236}">
                <a16:creationId xmlns:a16="http://schemas.microsoft.com/office/drawing/2014/main" id="{873ACD58-9C17-4250-9F9A-4BA0F2384EC4}"/>
              </a:ext>
            </a:extLst>
          </p:cNvPr>
          <p:cNvSpPr/>
          <p:nvPr/>
        </p:nvSpPr>
        <p:spPr>
          <a:xfrm>
            <a:off x="1549357" y="4421003"/>
            <a:ext cx="564660" cy="528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8BDBFFA-0B87-4EAD-80DA-D18F63BB0A7B}"/>
              </a:ext>
            </a:extLst>
          </p:cNvPr>
          <p:cNvSpPr txBox="1"/>
          <p:nvPr/>
        </p:nvSpPr>
        <p:spPr>
          <a:xfrm>
            <a:off x="1448689" y="3598281"/>
            <a:ext cx="2047860" cy="1200329"/>
          </a:xfrm>
          <a:prstGeom prst="rect">
            <a:avLst/>
          </a:prstGeom>
          <a:noFill/>
        </p:spPr>
        <p:txBody>
          <a:bodyPr wrap="square" rtlCol="0">
            <a:spAutoFit/>
          </a:bodyPr>
          <a:lstStyle/>
          <a:p>
            <a:pPr algn="ctr"/>
            <a:r>
              <a:rPr lang="en-US" sz="1800" b="1" dirty="0">
                <a:solidFill>
                  <a:schemeClr val="accent6">
                    <a:lumMod val="50000"/>
                  </a:schemeClr>
                </a:solidFill>
              </a:rPr>
              <a:t>BTL Installation </a:t>
            </a:r>
          </a:p>
          <a:p>
            <a:pPr algn="ctr"/>
            <a:r>
              <a:rPr lang="en-US" sz="1800" b="1" dirty="0">
                <a:solidFill>
                  <a:schemeClr val="accent6">
                    <a:lumMod val="50000"/>
                  </a:schemeClr>
                </a:solidFill>
              </a:rPr>
              <a:t>Scope</a:t>
            </a:r>
          </a:p>
          <a:p>
            <a:pPr algn="ctr"/>
            <a:r>
              <a:rPr lang="en-US" sz="1800" dirty="0">
                <a:solidFill>
                  <a:schemeClr val="accent6">
                    <a:lumMod val="50000"/>
                  </a:schemeClr>
                </a:solidFill>
              </a:rPr>
              <a:t>Standard UHV vacuum practices</a:t>
            </a:r>
          </a:p>
        </p:txBody>
      </p:sp>
      <p:sp>
        <p:nvSpPr>
          <p:cNvPr id="24" name="TextBox 23">
            <a:extLst>
              <a:ext uri="{FF2B5EF4-FFF2-40B4-BE49-F238E27FC236}">
                <a16:creationId xmlns:a16="http://schemas.microsoft.com/office/drawing/2014/main" id="{D716EC9D-489F-4445-AE95-123DD21A2872}"/>
              </a:ext>
            </a:extLst>
          </p:cNvPr>
          <p:cNvSpPr txBox="1"/>
          <p:nvPr/>
        </p:nvSpPr>
        <p:spPr>
          <a:xfrm>
            <a:off x="2472619" y="5943492"/>
            <a:ext cx="4333742" cy="369332"/>
          </a:xfrm>
          <a:prstGeom prst="rect">
            <a:avLst/>
          </a:prstGeom>
          <a:noFill/>
        </p:spPr>
        <p:txBody>
          <a:bodyPr wrap="square" rtlCol="0">
            <a:spAutoFit/>
          </a:bodyPr>
          <a:lstStyle/>
          <a:p>
            <a:pPr algn="ctr"/>
            <a:r>
              <a:rPr lang="en-US" sz="1800" dirty="0">
                <a:solidFill>
                  <a:schemeClr val="accent6">
                    <a:lumMod val="50000"/>
                  </a:schemeClr>
                </a:solidFill>
              </a:rPr>
              <a:t>HB650 upgrade slots</a:t>
            </a:r>
          </a:p>
        </p:txBody>
      </p:sp>
      <p:sp>
        <p:nvSpPr>
          <p:cNvPr id="28" name="Left Brace 27">
            <a:extLst>
              <a:ext uri="{FF2B5EF4-FFF2-40B4-BE49-F238E27FC236}">
                <a16:creationId xmlns:a16="http://schemas.microsoft.com/office/drawing/2014/main" id="{6CB342F5-4E77-49FE-B37C-3DB59D233168}"/>
              </a:ext>
            </a:extLst>
          </p:cNvPr>
          <p:cNvSpPr/>
          <p:nvPr/>
        </p:nvSpPr>
        <p:spPr>
          <a:xfrm rot="16200000">
            <a:off x="3738974" y="5710644"/>
            <a:ext cx="130400" cy="377980"/>
          </a:xfrm>
          <a:prstGeom prst="leftBrace">
            <a:avLst/>
          </a:prstGeom>
          <a:ln>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5372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58C60F6-BE4C-E24A-A02B-7F4C9ADB11E4}"/>
              </a:ext>
            </a:extLst>
          </p:cNvPr>
          <p:cNvSpPr>
            <a:spLocks noGrp="1"/>
          </p:cNvSpPr>
          <p:nvPr>
            <p:ph type="dt" sz="half" idx="2"/>
          </p:nvPr>
        </p:nvSpPr>
        <p:spPr/>
        <p:txBody>
          <a:bodyPr/>
          <a:lstStyle/>
          <a:p>
            <a:pPr>
              <a:defRPr/>
            </a:pPr>
            <a:r>
              <a:rPr lang="en-US"/>
              <a:t>Feb 5, 2020</a:t>
            </a:r>
            <a:endParaRPr lang="en-US" dirty="0"/>
          </a:p>
        </p:txBody>
      </p:sp>
      <p:sp>
        <p:nvSpPr>
          <p:cNvPr id="5" name="Slide Number Placeholder 4">
            <a:extLst>
              <a:ext uri="{FF2B5EF4-FFF2-40B4-BE49-F238E27FC236}">
                <a16:creationId xmlns:a16="http://schemas.microsoft.com/office/drawing/2014/main" id="{C769F944-716D-8D4C-B2CC-5689D488C59B}"/>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6" name="Footer Placeholder 5">
            <a:extLst>
              <a:ext uri="{FF2B5EF4-FFF2-40B4-BE49-F238E27FC236}">
                <a16:creationId xmlns:a16="http://schemas.microsoft.com/office/drawing/2014/main" id="{2F9F62D8-0D44-6A40-93E1-AF29981660FE}"/>
              </a:ext>
            </a:extLst>
          </p:cNvPr>
          <p:cNvSpPr>
            <a:spLocks noGrp="1"/>
          </p:cNvSpPr>
          <p:nvPr>
            <p:ph type="ftr" sz="quarter" idx="3"/>
          </p:nvPr>
        </p:nvSpPr>
        <p:spPr/>
        <p:txBody>
          <a:bodyPr/>
          <a:lstStyle/>
          <a:p>
            <a:pPr algn="ctr">
              <a:defRPr/>
            </a:pPr>
            <a:r>
              <a:rPr lang="en-US"/>
              <a:t>Baffes | L3M/CAM  | PIP-II DOE CD-2/3a ICE  - Drilldown - 121.04.05 Linac Installation </a:t>
            </a:r>
            <a:endParaRPr lang="en-US" b="1" dirty="0"/>
          </a:p>
        </p:txBody>
      </p:sp>
      <p:sp>
        <p:nvSpPr>
          <p:cNvPr id="21" name="Title 2">
            <a:extLst>
              <a:ext uri="{FF2B5EF4-FFF2-40B4-BE49-F238E27FC236}">
                <a16:creationId xmlns:a16="http://schemas.microsoft.com/office/drawing/2014/main" id="{86B77AB3-CD52-4AF5-86E7-658E94CD217E}"/>
              </a:ext>
            </a:extLst>
          </p:cNvPr>
          <p:cNvSpPr>
            <a:spLocks noGrp="1"/>
          </p:cNvSpPr>
          <p:nvPr>
            <p:ph type="title"/>
          </p:nvPr>
        </p:nvSpPr>
        <p:spPr>
          <a:xfrm>
            <a:off x="228600" y="251752"/>
            <a:ext cx="8686800" cy="427877"/>
          </a:xfrm>
        </p:spPr>
        <p:txBody>
          <a:bodyPr/>
          <a:lstStyle/>
          <a:p>
            <a:r>
              <a:rPr lang="en-US" dirty="0"/>
              <a:t>BoEs</a:t>
            </a:r>
          </a:p>
        </p:txBody>
      </p:sp>
      <p:sp>
        <p:nvSpPr>
          <p:cNvPr id="22" name="Content Placeholder 8">
            <a:extLst>
              <a:ext uri="{FF2B5EF4-FFF2-40B4-BE49-F238E27FC236}">
                <a16:creationId xmlns:a16="http://schemas.microsoft.com/office/drawing/2014/main" id="{A1260ED0-357F-4E2A-9B02-FBCFDC42A02C}"/>
              </a:ext>
            </a:extLst>
          </p:cNvPr>
          <p:cNvSpPr txBox="1">
            <a:spLocks noGrp="1"/>
          </p:cNvSpPr>
          <p:nvPr>
            <p:ph idx="1"/>
          </p:nvPr>
        </p:nvSpPr>
        <p:spPr>
          <a:xfrm>
            <a:off x="228600" y="971550"/>
            <a:ext cx="8672513" cy="4801314"/>
          </a:xfrm>
          <a:prstGeom prst="rect">
            <a:avLst/>
          </a:prstGeom>
          <a:noFill/>
        </p:spPr>
        <p:txBody>
          <a:bodyPr wrap="square" rtlCol="0">
            <a:spAutoFit/>
          </a:bodyPr>
          <a:lstStyle/>
          <a:p>
            <a:pPr marL="0" indent="0">
              <a:buNone/>
            </a:pPr>
            <a:r>
              <a:rPr lang="en-US" dirty="0"/>
              <a:t>WBS Dictionary: PIP-II doc DB #</a:t>
            </a:r>
            <a:r>
              <a:rPr lang="en-US" dirty="0">
                <a:hlinkClick r:id="rId2"/>
              </a:rPr>
              <a:t>599</a:t>
            </a:r>
            <a:endParaRPr lang="en-US" dirty="0"/>
          </a:p>
          <a:p>
            <a:endParaRPr lang="en-US" dirty="0"/>
          </a:p>
          <a:p>
            <a:pPr marL="0" indent="0">
              <a:buNone/>
            </a:pPr>
            <a:r>
              <a:rPr lang="en-US" dirty="0"/>
              <a:t>BoE Documents: </a:t>
            </a:r>
          </a:p>
          <a:p>
            <a:r>
              <a:rPr lang="en-US" dirty="0"/>
              <a:t>121.04.05.01 – PM and Coordination - # </a:t>
            </a:r>
            <a:r>
              <a:rPr lang="en-US" dirty="0">
                <a:hlinkClick r:id="rId3"/>
              </a:rPr>
              <a:t>1992</a:t>
            </a:r>
            <a:endParaRPr lang="en-US" dirty="0"/>
          </a:p>
          <a:p>
            <a:r>
              <a:rPr lang="en-US" dirty="0"/>
              <a:t>121.04.05.02 – Installation Planning - # </a:t>
            </a:r>
            <a:r>
              <a:rPr lang="en-US" dirty="0">
                <a:hlinkClick r:id="rId4"/>
              </a:rPr>
              <a:t>1995</a:t>
            </a:r>
            <a:endParaRPr lang="en-US" dirty="0"/>
          </a:p>
          <a:p>
            <a:r>
              <a:rPr lang="en-US" dirty="0"/>
              <a:t>121.04.05.03 – Support Equipment - # </a:t>
            </a:r>
            <a:r>
              <a:rPr lang="en-US" dirty="0">
                <a:hlinkClick r:id="rId5"/>
              </a:rPr>
              <a:t>1998</a:t>
            </a:r>
            <a:endParaRPr lang="en-US" dirty="0"/>
          </a:p>
          <a:p>
            <a:r>
              <a:rPr lang="en-US" dirty="0"/>
              <a:t>121.04.05.04 – </a:t>
            </a:r>
            <a:r>
              <a:rPr lang="en-US" dirty="0" err="1"/>
              <a:t>PIP2IT</a:t>
            </a:r>
            <a:r>
              <a:rPr lang="en-US" dirty="0"/>
              <a:t> Disassembly and Storage - # </a:t>
            </a:r>
            <a:r>
              <a:rPr lang="en-US" dirty="0">
                <a:hlinkClick r:id="rId6"/>
              </a:rPr>
              <a:t>2001</a:t>
            </a:r>
            <a:endParaRPr lang="en-US" dirty="0"/>
          </a:p>
          <a:p>
            <a:r>
              <a:rPr lang="en-US" dirty="0"/>
              <a:t>121.04.05.05 – Linac Installation - # </a:t>
            </a:r>
            <a:r>
              <a:rPr lang="en-US" dirty="0">
                <a:hlinkClick r:id="rId7"/>
              </a:rPr>
              <a:t>2004</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657908314"/>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II L2 Template" id="{A6123BC6-2E26-4D2C-B75C-E7ACD0753466}" vid="{9DA365C6-7E8E-4E63-A246-5A785B05BA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00EBED78E8FE4CB8E824136BF68F7A" ma:contentTypeVersion="0" ma:contentTypeDescription="Create a new document." ma:contentTypeScope="" ma:versionID="39c942911c983cc54d16d87ff13b3ab9">
  <xsd:schema xmlns:xsd="http://www.w3.org/2001/XMLSchema" xmlns:xs="http://www.w3.org/2001/XMLSchema" xmlns:p="http://schemas.microsoft.com/office/2006/metadata/properties" xmlns:ns2="5c9f3ab6-242c-461d-a351-c910a751d111" targetNamespace="http://schemas.microsoft.com/office/2006/metadata/properties" ma:root="true" ma:fieldsID="89a8fa62eebbf01eb57ac7f57ef42367" ns2:_="">
    <xsd:import namespace="5c9f3ab6-242c-461d-a351-c910a751d11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f3ab6-242c-461d-a351-c910a751d1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EF3BCC-D7F5-4EC1-AC08-C2D2E78618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9f3ab6-242c-461d-a351-c910a751d1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14834C-E006-4092-B316-825D18550E53}">
  <ds:schemaRefs>
    <ds:schemaRef ds:uri="http://schemas.microsoft.com/sharepoint/events"/>
  </ds:schemaRefs>
</ds:datastoreItem>
</file>

<file path=customXml/itemProps3.xml><?xml version="1.0" encoding="utf-8"?>
<ds:datastoreItem xmlns:ds="http://schemas.openxmlformats.org/officeDocument/2006/customXml" ds:itemID="{6173E239-737B-4DF5-B0F4-23AFC3CA1EBB}">
  <ds:schemaRefs>
    <ds:schemaRef ds:uri="http://schemas.microsoft.com/sharepoint/v3/contenttype/forms"/>
  </ds:schemaRefs>
</ds:datastoreItem>
</file>

<file path=customXml/itemProps4.xml><?xml version="1.0" encoding="utf-8"?>
<ds:datastoreItem xmlns:ds="http://schemas.openxmlformats.org/officeDocument/2006/customXml" ds:itemID="{BE1F245F-DB62-428D-A566-B113377E9116}">
  <ds:schemaRefs>
    <ds:schemaRef ds:uri="5c9f3ab6-242c-461d-a351-c910a751d111"/>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Fermilab_PPT_090815</Template>
  <TotalTime>785</TotalTime>
  <Words>1270</Words>
  <Application>Microsoft Office PowerPoint</Application>
  <PresentationFormat>On-screen Show (4:3)</PresentationFormat>
  <Paragraphs>194</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Helvetica</vt:lpstr>
      <vt:lpstr>Helvetica Neue</vt:lpstr>
      <vt:lpstr>Fermilab_PPT_090815</vt:lpstr>
      <vt:lpstr>PowerPoint Presentation</vt:lpstr>
      <vt:lpstr>About Me:</vt:lpstr>
      <vt:lpstr>Outline</vt:lpstr>
      <vt:lpstr>WBS Definition at L3</vt:lpstr>
      <vt:lpstr>L4 WBS/Control Accounts</vt:lpstr>
      <vt:lpstr>L4 WBS/Control Accounts</vt:lpstr>
      <vt:lpstr>Installation “Geographic” Scope (121.04.05.05)</vt:lpstr>
      <vt:lpstr>Linac vs. BTL Installation Scope</vt:lpstr>
      <vt:lpstr>BoEs</vt:lpstr>
      <vt:lpstr>BoE Approach</vt:lpstr>
      <vt:lpstr>PowerPoint Presentation</vt:lpstr>
      <vt:lpstr>PowerPoint Presentation</vt:lpstr>
      <vt:lpstr>Project Critical Path – Linac Installation (LI)</vt:lpstr>
      <vt:lpstr>Cost Summary</vt:lpstr>
      <vt:lpstr>Cost Estimate</vt:lpstr>
      <vt:lpstr>Estimate Maturity</vt:lpstr>
      <vt:lpstr>FTE Breakdown</vt:lpstr>
      <vt:lpstr>Risks</vt:lpstr>
      <vt:lpstr>Risk Mitigations</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Curtis M. Baffes</cp:lastModifiedBy>
  <cp:revision>75</cp:revision>
  <cp:lastPrinted>2014-01-20T19:40:21Z</cp:lastPrinted>
  <dcterms:created xsi:type="dcterms:W3CDTF">2019-12-16T19:54:36Z</dcterms:created>
  <dcterms:modified xsi:type="dcterms:W3CDTF">2020-02-03T18:37:09Z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0x010100F300EBED78E8FE4CB8E824136BF68F7A</vt:lpwstr>
  </property>
</Properties>
</file>