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4131" r:id="rId6"/>
  </p:sldMasterIdLst>
  <p:notesMasterIdLst>
    <p:notesMasterId r:id="rId19"/>
  </p:notesMasterIdLst>
  <p:handoutMasterIdLst>
    <p:handoutMasterId r:id="rId20"/>
  </p:handoutMasterIdLst>
  <p:sldIdLst>
    <p:sldId id="294" r:id="rId7"/>
    <p:sldId id="321" r:id="rId8"/>
    <p:sldId id="322" r:id="rId9"/>
    <p:sldId id="328" r:id="rId10"/>
    <p:sldId id="329" r:id="rId11"/>
    <p:sldId id="330" r:id="rId12"/>
    <p:sldId id="331" r:id="rId13"/>
    <p:sldId id="323" r:id="rId14"/>
    <p:sldId id="326" r:id="rId15"/>
    <p:sldId id="327" r:id="rId16"/>
    <p:sldId id="325" r:id="rId17"/>
    <p:sldId id="324" r:id="rId18"/>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76735" autoAdjust="0"/>
  </p:normalViewPr>
  <p:slideViewPr>
    <p:cSldViewPr snapToGrid="0" snapToObjects="1" showGuides="1">
      <p:cViewPr varScale="1">
        <p:scale>
          <a:sx n="97" d="100"/>
          <a:sy n="97" d="100"/>
        </p:scale>
        <p:origin x="2760" y="184"/>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2/3/20</a:t>
            </a:fld>
            <a:endParaRPr lang="en-US"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2/3/20</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dirty="0"/>
          </a:p>
        </p:txBody>
      </p:sp>
    </p:spTree>
    <p:extLst>
      <p:ext uri="{BB962C8B-B14F-4D97-AF65-F5344CB8AC3E}">
        <p14:creationId xmlns:p14="http://schemas.microsoft.com/office/powerpoint/2010/main" val="38622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dirty="0"/>
          </a:p>
        </p:txBody>
      </p:sp>
    </p:spTree>
    <p:extLst>
      <p:ext uri="{BB962C8B-B14F-4D97-AF65-F5344CB8AC3E}">
        <p14:creationId xmlns:p14="http://schemas.microsoft.com/office/powerpoint/2010/main" val="137396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dirty="0"/>
          </a:p>
        </p:txBody>
      </p:sp>
    </p:spTree>
    <p:extLst>
      <p:ext uri="{BB962C8B-B14F-4D97-AF65-F5344CB8AC3E}">
        <p14:creationId xmlns:p14="http://schemas.microsoft.com/office/powerpoint/2010/main" val="2658171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dirty="0"/>
          </a:p>
        </p:txBody>
      </p:sp>
    </p:spTree>
    <p:extLst>
      <p:ext uri="{BB962C8B-B14F-4D97-AF65-F5344CB8AC3E}">
        <p14:creationId xmlns:p14="http://schemas.microsoft.com/office/powerpoint/2010/main" val="289455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dirty="0"/>
          </a:p>
        </p:txBody>
      </p:sp>
    </p:spTree>
    <p:extLst>
      <p:ext uri="{BB962C8B-B14F-4D97-AF65-F5344CB8AC3E}">
        <p14:creationId xmlns:p14="http://schemas.microsoft.com/office/powerpoint/2010/main" val="314417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dirty="0"/>
          </a:p>
        </p:txBody>
      </p:sp>
    </p:spTree>
    <p:extLst>
      <p:ext uri="{BB962C8B-B14F-4D97-AF65-F5344CB8AC3E}">
        <p14:creationId xmlns:p14="http://schemas.microsoft.com/office/powerpoint/2010/main" val="160102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dirty="0"/>
          </a:p>
        </p:txBody>
      </p:sp>
    </p:spTree>
    <p:extLst>
      <p:ext uri="{BB962C8B-B14F-4D97-AF65-F5344CB8AC3E}">
        <p14:creationId xmlns:p14="http://schemas.microsoft.com/office/powerpoint/2010/main" val="334558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dirty="0"/>
          </a:p>
        </p:txBody>
      </p:sp>
    </p:spTree>
    <p:extLst>
      <p:ext uri="{BB962C8B-B14F-4D97-AF65-F5344CB8AC3E}">
        <p14:creationId xmlns:p14="http://schemas.microsoft.com/office/powerpoint/2010/main" val="139866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dirty="0"/>
          </a:p>
        </p:txBody>
      </p:sp>
    </p:spTree>
    <p:extLst>
      <p:ext uri="{BB962C8B-B14F-4D97-AF65-F5344CB8AC3E}">
        <p14:creationId xmlns:p14="http://schemas.microsoft.com/office/powerpoint/2010/main" val="190763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dirty="0"/>
          </a:p>
        </p:txBody>
      </p:sp>
    </p:spTree>
    <p:extLst>
      <p:ext uri="{BB962C8B-B14F-4D97-AF65-F5344CB8AC3E}">
        <p14:creationId xmlns:p14="http://schemas.microsoft.com/office/powerpoint/2010/main" val="4168044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dirty="0"/>
          </a:p>
        </p:txBody>
      </p:sp>
    </p:spTree>
    <p:extLst>
      <p:ext uri="{BB962C8B-B14F-4D97-AF65-F5344CB8AC3E}">
        <p14:creationId xmlns:p14="http://schemas.microsoft.com/office/powerpoint/2010/main" val="8781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dirty="0"/>
          </a:p>
        </p:txBody>
      </p:sp>
    </p:spTree>
    <p:extLst>
      <p:ext uri="{BB962C8B-B14F-4D97-AF65-F5344CB8AC3E}">
        <p14:creationId xmlns:p14="http://schemas.microsoft.com/office/powerpoint/2010/main" val="353065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gif"/><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5" y="50134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dirty="0"/>
              <a:t>L2 Manager Name [20pt Reg]</a:t>
            </a:r>
          </a:p>
          <a:p>
            <a:r>
              <a:rPr lang="en-US" dirty="0"/>
              <a:t>PIP-II Director’s CD-2/3a Review</a:t>
            </a:r>
          </a:p>
          <a:p>
            <a:r>
              <a:rPr lang="en-US" dirty="0"/>
              <a:t>30-Jul to 01-Aug-2019</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0" name="Picture 9">
            <a:extLst>
              <a:ext uri="{FF2B5EF4-FFF2-40B4-BE49-F238E27FC236}">
                <a16:creationId xmlns:a16="http://schemas.microsoft.com/office/drawing/2014/main" id="{F24C72AB-7766-46D5-B3CB-CD273F1A4E1C}"/>
              </a:ext>
            </a:extLst>
          </p:cNvPr>
          <p:cNvPicPr>
            <a:picLocks noChangeAspect="1"/>
          </p:cNvPicPr>
          <p:nvPr userDrawn="1"/>
        </p:nvPicPr>
        <p:blipFill rotWithShape="1">
          <a:blip r:embed="rId3"/>
          <a:srcRect b="22390"/>
          <a:stretch/>
        </p:blipFill>
        <p:spPr>
          <a:xfrm>
            <a:off x="-6854" y="896935"/>
            <a:ext cx="9144000" cy="3429000"/>
          </a:xfrm>
          <a:prstGeom prst="rect">
            <a:avLst/>
          </a:prstGeom>
        </p:spPr>
      </p:pic>
      <p:sp>
        <p:nvSpPr>
          <p:cNvPr id="11" name="TextBox 10">
            <a:extLst>
              <a:ext uri="{FF2B5EF4-FFF2-40B4-BE49-F238E27FC236}">
                <a16:creationId xmlns:a16="http://schemas.microsoft.com/office/drawing/2014/main" id="{2A16AA3B-D513-4568-ADD3-3BBA8874574F}"/>
              </a:ext>
            </a:extLst>
          </p:cNvPr>
          <p:cNvSpPr txBox="1"/>
          <p:nvPr userDrawn="1"/>
        </p:nvSpPr>
        <p:spPr>
          <a:xfrm>
            <a:off x="5541484" y="4971263"/>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France/CEA/Irfu, CNRS/IN2P3 </a:t>
            </a:r>
            <a:endParaRPr lang="en-US" sz="1600" kern="1200" baseline="0" dirty="0">
              <a:solidFill>
                <a:schemeClr val="tx1"/>
              </a:solidFill>
              <a:latin typeface="Helvetica"/>
              <a:cs typeface="Helvetica"/>
            </a:endParaRPr>
          </a:p>
        </p:txBody>
      </p:sp>
      <p:cxnSp>
        <p:nvCxnSpPr>
          <p:cNvPr id="12" name="Straight Connector 11">
            <a:extLst>
              <a:ext uri="{FF2B5EF4-FFF2-40B4-BE49-F238E27FC236}">
                <a16:creationId xmlns:a16="http://schemas.microsoft.com/office/drawing/2014/main" id="{239028D7-F88A-46AC-A4EE-0D16D8977226}"/>
              </a:ext>
            </a:extLst>
          </p:cNvPr>
          <p:cNvCxnSpPr/>
          <p:nvPr userDrawn="1"/>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latin typeface="Lucida Grande"/>
                <a:ea typeface="Lucida Grande"/>
                <a:cs typeface="Lucida Grande"/>
              </a:rPr>
              <a:t>J. Dey | PIP-II DOE CD-2/3a ICE Review | MIRR</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64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latin typeface="Lucida Grande"/>
                <a:ea typeface="Lucida Grande"/>
                <a:cs typeface="Lucida Grande"/>
              </a:rPr>
              <a:t>J. Dey | PIP-II DOE CD-2/3a ICE Review | MIRR</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83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t>J. Dey | PIP-II DOE CD-2/3a ICE Review | MIRR</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16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t>J. Dey | PIP-II DOE CD-2/3a ICE Review | MIRR</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354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4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1D496F4-A820-AD4A-9CFF-BA5DE44376DA}" type="datetime1">
              <a:rPr lang="en-US" smtClean="0"/>
              <a:t>2/3/20</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Dey | PIP-II DOE CD-2/3a ICE Review | MIRR</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98001F80-7368-2A4C-ADAF-03C8F3ADF3AD}" type="datetime1">
              <a:rPr lang="en-US" smtClean="0"/>
              <a:t>2/3/20</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Dey | PIP-II DOE CD-2/3a ICE Review | MIRR</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7749AD56-63AC-A543-A294-346FA904281F}" type="datetime1">
              <a:rPr lang="en-US" smtClean="0"/>
              <a:t>2/3/20</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J. Dey | PIP-II DOE CD-2/3a ICE Review | MIRR</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7A43A0F-5BC7-F247-8D67-FE15161D4ECD}" type="datetime1">
              <a:rPr lang="en-US" smtClean="0"/>
              <a:t>2/3/20</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Dey | PIP-II DOE CD-2/3a ICE Review | MIRR</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804555F6-B28D-154E-8986-43789DBD43AC}" type="datetime1">
              <a:rPr lang="en-US" smtClean="0"/>
              <a:t>2/3/20</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J. Dey | PIP-II DOE CD-2/3a ICE Review | MIRR</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3712E943-3A99-3146-8739-7E52D3C600DB}" type="datetime1">
              <a:rPr lang="en-US" smtClean="0"/>
              <a:t>2/3/20</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J. Dey | PIP-II DOE CD-2/3a ICE Review | MIRR</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18945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6" name="Content Placeholder 15"/>
          <p:cNvSpPr>
            <a:spLocks noGrp="1"/>
          </p:cNvSpPr>
          <p:nvPr>
            <p:ph sz="quarter" idx="14"/>
          </p:nvPr>
        </p:nvSpPr>
        <p:spPr>
          <a:xfrm>
            <a:off x="457200" y="1243584"/>
            <a:ext cx="7384473" cy="3522380"/>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solidFill>
                  <a:srgbClr val="000000"/>
                </a:solidFill>
                <a:latin typeface="Lucida Grande"/>
                <a:ea typeface="Lucida Grande"/>
                <a:cs typeface="Lucida Grande"/>
              </a:rPr>
              <a:t>J. Dey | PIP-II DOE CD-2/3a ICE Review | MIRR</a:t>
            </a:r>
            <a:endParaRPr lang="en-US" dirty="0"/>
          </a:p>
        </p:txBody>
      </p:sp>
    </p:spTree>
    <p:extLst>
      <p:ext uri="{BB962C8B-B14F-4D97-AF65-F5344CB8AC3E}">
        <p14:creationId xmlns:p14="http://schemas.microsoft.com/office/powerpoint/2010/main" val="33096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C381517-F47E-EC4D-9391-35B5A741D03C}" type="datetime1">
              <a:rPr lang="en-US" smtClean="0"/>
              <a:t>2/3/20</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J. Dey | PIP-II DOE CD-2/3a ICE Review | MIRR</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cxnSp>
        <p:nvCxnSpPr>
          <p:cNvPr id="11" name="Straight Connector 10">
            <a:extLst>
              <a:ext uri="{FF2B5EF4-FFF2-40B4-BE49-F238E27FC236}">
                <a16:creationId xmlns:a16="http://schemas.microsoft.com/office/drawing/2014/main" id="{8DFD0746-C59B-43C4-B997-8ADB24EAB444}"/>
              </a:ext>
            </a:extLst>
          </p:cNvPr>
          <p:cNvCxnSpPr/>
          <p:nvPr userDrawn="1"/>
        </p:nvCxnSpPr>
        <p:spPr>
          <a:xfrm>
            <a:off x="215900" y="6362733"/>
            <a:ext cx="7538966"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D8087225-E51D-429C-9F0A-B9A919BEAD38}"/>
              </a:ext>
            </a:extLst>
          </p:cNvPr>
          <p:cNvPicPr>
            <a:picLocks noChangeAspect="1"/>
          </p:cNvPicPr>
          <p:nvPr userDrawn="1"/>
        </p:nvPicPr>
        <p:blipFill>
          <a:blip r:embed="rId9"/>
          <a:stretch>
            <a:fillRect/>
          </a:stretch>
        </p:blipFill>
        <p:spPr>
          <a:xfrm>
            <a:off x="7902310" y="6117368"/>
            <a:ext cx="1009726" cy="526381"/>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7" name="Footer Placeholder 11"/>
          <p:cNvSpPr>
            <a:spLocks noGrp="1"/>
          </p:cNvSpPr>
          <p:nvPr>
            <p:ph type="ftr" sz="quarter" idx="3"/>
          </p:nvPr>
        </p:nvSpPr>
        <p:spPr>
          <a:xfrm>
            <a:off x="445471" y="6400800"/>
            <a:ext cx="5271837" cy="314326"/>
          </a:xfrm>
          <a:prstGeom prst="rect">
            <a:avLst/>
          </a:prstGeom>
        </p:spPr>
        <p:txBody>
          <a:bodyPr/>
          <a:lstStyle>
            <a:lvl1pPr algn="l">
              <a:defRPr sz="1100" b="0">
                <a:solidFill>
                  <a:schemeClr val="tx1"/>
                </a:solidFill>
              </a:defRPr>
            </a:lvl1pPr>
          </a:lstStyle>
          <a:p>
            <a:r>
              <a:rPr lang="en-US">
                <a:solidFill>
                  <a:srgbClr val="000000"/>
                </a:solidFill>
                <a:latin typeface="Lucida Grande"/>
                <a:ea typeface="Lucida Grande"/>
                <a:cs typeface="Lucida Grande"/>
              </a:rPr>
              <a:t>J. Dey | PIP-II DOE CD-2/3a ICE Review | MIRR</a:t>
            </a:r>
            <a:endParaRPr lang="en-US" dirty="0"/>
          </a:p>
        </p:txBody>
      </p:sp>
    </p:spTree>
    <p:extLst>
      <p:ext uri="{BB962C8B-B14F-4D97-AF65-F5344CB8AC3E}">
        <p14:creationId xmlns:p14="http://schemas.microsoft.com/office/powerpoint/2010/main" val="656920731"/>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Lst>
  <p:hf hdr="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7594" y="5250484"/>
            <a:ext cx="8499231" cy="1390219"/>
          </a:xfrm>
        </p:spPr>
        <p:txBody>
          <a:bodyPr/>
          <a:lstStyle/>
          <a:p>
            <a:r>
              <a:rPr lang="en-US" dirty="0"/>
              <a:t>Joseph E. Dey </a:t>
            </a:r>
          </a:p>
          <a:p>
            <a:r>
              <a:rPr lang="en-US" dirty="0"/>
              <a:t>PIP-II DOE CD-2/3a ICE Review</a:t>
            </a:r>
          </a:p>
          <a:p>
            <a:r>
              <a:rPr lang="en-US" dirty="0"/>
              <a:t>February 4-7, 2020</a:t>
            </a:r>
          </a:p>
        </p:txBody>
      </p:sp>
      <p:sp>
        <p:nvSpPr>
          <p:cNvPr id="6" name="Text Placeholder 4">
            <a:extLst>
              <a:ext uri="{FF2B5EF4-FFF2-40B4-BE49-F238E27FC236}">
                <a16:creationId xmlns:a16="http://schemas.microsoft.com/office/drawing/2014/main" id="{7112BF4D-AE57-F244-8FA5-6F22386162F4}"/>
              </a:ext>
            </a:extLst>
          </p:cNvPr>
          <p:cNvSpPr>
            <a:spLocks noGrp="1"/>
          </p:cNvSpPr>
          <p:nvPr>
            <p:ph type="body" sz="quarter" idx="11"/>
          </p:nvPr>
        </p:nvSpPr>
        <p:spPr>
          <a:xfrm>
            <a:off x="135781" y="4215012"/>
            <a:ext cx="8667106" cy="1003049"/>
          </a:xfrm>
        </p:spPr>
        <p:txBody>
          <a:bodyPr>
            <a:normAutofit/>
          </a:bodyPr>
          <a:lstStyle/>
          <a:p>
            <a:r>
              <a:rPr lang="en-US" dirty="0"/>
              <a:t>121.05.05 – Main Injector and Recycler Ring</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Cost Summary</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25D1C824-701D-8443-A75A-E0FA76B8593A}"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pPr marL="0" indent="0">
              <a:buNone/>
            </a:pPr>
            <a:endParaRPr lang="en-US" sz="1800" dirty="0"/>
          </a:p>
          <a:p>
            <a:r>
              <a:rPr lang="en-US" sz="1800" dirty="0"/>
              <a:t>Cost Estimates were formed from bids, quotes and engineering estimates.</a:t>
            </a:r>
          </a:p>
        </p:txBody>
      </p:sp>
    </p:spTree>
    <p:extLst>
      <p:ext uri="{BB962C8B-B14F-4D97-AF65-F5344CB8AC3E}">
        <p14:creationId xmlns:p14="http://schemas.microsoft.com/office/powerpoint/2010/main" val="238922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Schedule Summary</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C552F006-E792-FD40-BFB3-2D48FBBCBDF1}"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10" name="Picture 5">
            <a:extLst>
              <a:ext uri="{FF2B5EF4-FFF2-40B4-BE49-F238E27FC236}">
                <a16:creationId xmlns:a16="http://schemas.microsoft.com/office/drawing/2014/main" id="{C605A7DF-CF39-D248-9E8E-2A79B724A1F3}"/>
              </a:ext>
            </a:extLst>
          </p:cNvPr>
          <p:cNvPicPr>
            <a:picLocks noChangeAspect="1"/>
          </p:cNvPicPr>
          <p:nvPr/>
        </p:nvPicPr>
        <p:blipFill rotWithShape="1">
          <a:blip r:embed="rId3">
            <a:extLst>
              <a:ext uri="{28A0092B-C50C-407E-A947-70E740481C1C}">
                <a14:useLocalDpi xmlns:a14="http://schemas.microsoft.com/office/drawing/2010/main" val="0"/>
              </a:ext>
            </a:extLst>
          </a:blip>
          <a:srcRect b="63419"/>
          <a:stretch/>
        </p:blipFill>
        <p:spPr>
          <a:xfrm>
            <a:off x="168088" y="1029793"/>
            <a:ext cx="8807824" cy="2489712"/>
          </a:xfrm>
          <a:prstGeom prst="rect">
            <a:avLst/>
          </a:prstGeom>
        </p:spPr>
      </p:pic>
      <p:sp>
        <p:nvSpPr>
          <p:cNvPr id="11" name="Content Placeholder 1">
            <a:extLst>
              <a:ext uri="{FF2B5EF4-FFF2-40B4-BE49-F238E27FC236}">
                <a16:creationId xmlns:a16="http://schemas.microsoft.com/office/drawing/2014/main" id="{22BB323D-3E50-B540-A3F0-0F0D2B17DAD4}"/>
              </a:ext>
            </a:extLst>
          </p:cNvPr>
          <p:cNvSpPr>
            <a:spLocks noGrp="1"/>
          </p:cNvSpPr>
          <p:nvPr>
            <p:ph idx="1"/>
          </p:nvPr>
        </p:nvSpPr>
        <p:spPr>
          <a:xfrm>
            <a:off x="235744" y="3869669"/>
            <a:ext cx="8672513" cy="1678885"/>
          </a:xfrm>
        </p:spPr>
        <p:txBody>
          <a:bodyPr/>
          <a:lstStyle/>
          <a:p>
            <a:r>
              <a:rPr lang="en-US" dirty="0"/>
              <a:t>MI Cavity Batch 1 Installed – September 8, 2022</a:t>
            </a:r>
          </a:p>
          <a:p>
            <a:r>
              <a:rPr lang="en-US" dirty="0"/>
              <a:t>RR Preproduction Ready for Installation – February 1, 2024</a:t>
            </a:r>
          </a:p>
          <a:p>
            <a:r>
              <a:rPr lang="en-US" dirty="0"/>
              <a:t>RR Cavities Installed – July 15, 2026</a:t>
            </a:r>
          </a:p>
          <a:p>
            <a:r>
              <a:rPr lang="en-US" dirty="0"/>
              <a:t>5 Booster RF Cavities tested and installed – March 15, 2027</a:t>
            </a:r>
          </a:p>
        </p:txBody>
      </p:sp>
    </p:spTree>
    <p:extLst>
      <p:ext uri="{BB962C8B-B14F-4D97-AF65-F5344CB8AC3E}">
        <p14:creationId xmlns:p14="http://schemas.microsoft.com/office/powerpoint/2010/main" val="39338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Risk</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609D6B1C-1443-7140-80B0-2B406BD1985E}"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graphicFrame>
        <p:nvGraphicFramePr>
          <p:cNvPr id="2" name="Table 1">
            <a:extLst>
              <a:ext uri="{FF2B5EF4-FFF2-40B4-BE49-F238E27FC236}">
                <a16:creationId xmlns:a16="http://schemas.microsoft.com/office/drawing/2014/main" id="{C3925BA7-33A9-AF4B-BFE3-2A174CCB1BDD}"/>
              </a:ext>
            </a:extLst>
          </p:cNvPr>
          <p:cNvGraphicFramePr>
            <a:graphicFrameLocks noGrp="1"/>
          </p:cNvGraphicFramePr>
          <p:nvPr>
            <p:extLst>
              <p:ext uri="{D42A27DB-BD31-4B8C-83A1-F6EECF244321}">
                <p14:modId xmlns:p14="http://schemas.microsoft.com/office/powerpoint/2010/main" val="4140026064"/>
              </p:ext>
            </p:extLst>
          </p:nvPr>
        </p:nvGraphicFramePr>
        <p:xfrm>
          <a:off x="228600" y="1193180"/>
          <a:ext cx="8286756" cy="1102760"/>
        </p:xfrm>
        <a:graphic>
          <a:graphicData uri="http://schemas.openxmlformats.org/drawingml/2006/table">
            <a:tbl>
              <a:tblPr>
                <a:tableStyleId>{5C22544A-7EE6-4342-B048-85BDC9FD1C3A}</a:tableStyleId>
              </a:tblPr>
              <a:tblGrid>
                <a:gridCol w="453807">
                  <a:extLst>
                    <a:ext uri="{9D8B030D-6E8A-4147-A177-3AD203B41FA5}">
                      <a16:colId xmlns:a16="http://schemas.microsoft.com/office/drawing/2014/main" val="729391671"/>
                    </a:ext>
                  </a:extLst>
                </a:gridCol>
                <a:gridCol w="1071052">
                  <a:extLst>
                    <a:ext uri="{9D8B030D-6E8A-4147-A177-3AD203B41FA5}">
                      <a16:colId xmlns:a16="http://schemas.microsoft.com/office/drawing/2014/main" val="1223566418"/>
                    </a:ext>
                  </a:extLst>
                </a:gridCol>
                <a:gridCol w="453807">
                  <a:extLst>
                    <a:ext uri="{9D8B030D-6E8A-4147-A177-3AD203B41FA5}">
                      <a16:colId xmlns:a16="http://schemas.microsoft.com/office/drawing/2014/main" val="1161028393"/>
                    </a:ext>
                  </a:extLst>
                </a:gridCol>
                <a:gridCol w="862406">
                  <a:extLst>
                    <a:ext uri="{9D8B030D-6E8A-4147-A177-3AD203B41FA5}">
                      <a16:colId xmlns:a16="http://schemas.microsoft.com/office/drawing/2014/main" val="2190778675"/>
                    </a:ext>
                  </a:extLst>
                </a:gridCol>
                <a:gridCol w="453807">
                  <a:extLst>
                    <a:ext uri="{9D8B030D-6E8A-4147-A177-3AD203B41FA5}">
                      <a16:colId xmlns:a16="http://schemas.microsoft.com/office/drawing/2014/main" val="760524749"/>
                    </a:ext>
                  </a:extLst>
                </a:gridCol>
                <a:gridCol w="453807">
                  <a:extLst>
                    <a:ext uri="{9D8B030D-6E8A-4147-A177-3AD203B41FA5}">
                      <a16:colId xmlns:a16="http://schemas.microsoft.com/office/drawing/2014/main" val="3532455098"/>
                    </a:ext>
                  </a:extLst>
                </a:gridCol>
                <a:gridCol w="453807">
                  <a:extLst>
                    <a:ext uri="{9D8B030D-6E8A-4147-A177-3AD203B41FA5}">
                      <a16:colId xmlns:a16="http://schemas.microsoft.com/office/drawing/2014/main" val="4245224763"/>
                    </a:ext>
                  </a:extLst>
                </a:gridCol>
                <a:gridCol w="453807">
                  <a:extLst>
                    <a:ext uri="{9D8B030D-6E8A-4147-A177-3AD203B41FA5}">
                      <a16:colId xmlns:a16="http://schemas.microsoft.com/office/drawing/2014/main" val="3609273715"/>
                    </a:ext>
                  </a:extLst>
                </a:gridCol>
                <a:gridCol w="453807">
                  <a:extLst>
                    <a:ext uri="{9D8B030D-6E8A-4147-A177-3AD203B41FA5}">
                      <a16:colId xmlns:a16="http://schemas.microsoft.com/office/drawing/2014/main" val="2728581391"/>
                    </a:ext>
                  </a:extLst>
                </a:gridCol>
                <a:gridCol w="453807">
                  <a:extLst>
                    <a:ext uri="{9D8B030D-6E8A-4147-A177-3AD203B41FA5}">
                      <a16:colId xmlns:a16="http://schemas.microsoft.com/office/drawing/2014/main" val="326971198"/>
                    </a:ext>
                  </a:extLst>
                </a:gridCol>
                <a:gridCol w="453807">
                  <a:extLst>
                    <a:ext uri="{9D8B030D-6E8A-4147-A177-3AD203B41FA5}">
                      <a16:colId xmlns:a16="http://schemas.microsoft.com/office/drawing/2014/main" val="3733893579"/>
                    </a:ext>
                  </a:extLst>
                </a:gridCol>
                <a:gridCol w="453807">
                  <a:extLst>
                    <a:ext uri="{9D8B030D-6E8A-4147-A177-3AD203B41FA5}">
                      <a16:colId xmlns:a16="http://schemas.microsoft.com/office/drawing/2014/main" val="3773122846"/>
                    </a:ext>
                  </a:extLst>
                </a:gridCol>
                <a:gridCol w="453807">
                  <a:extLst>
                    <a:ext uri="{9D8B030D-6E8A-4147-A177-3AD203B41FA5}">
                      <a16:colId xmlns:a16="http://schemas.microsoft.com/office/drawing/2014/main" val="1724878156"/>
                    </a:ext>
                  </a:extLst>
                </a:gridCol>
                <a:gridCol w="453807">
                  <a:extLst>
                    <a:ext uri="{9D8B030D-6E8A-4147-A177-3AD203B41FA5}">
                      <a16:colId xmlns:a16="http://schemas.microsoft.com/office/drawing/2014/main" val="3253507828"/>
                    </a:ext>
                  </a:extLst>
                </a:gridCol>
                <a:gridCol w="453807">
                  <a:extLst>
                    <a:ext uri="{9D8B030D-6E8A-4147-A177-3AD203B41FA5}">
                      <a16:colId xmlns:a16="http://schemas.microsoft.com/office/drawing/2014/main" val="3885001002"/>
                    </a:ext>
                  </a:extLst>
                </a:gridCol>
                <a:gridCol w="453807">
                  <a:extLst>
                    <a:ext uri="{9D8B030D-6E8A-4147-A177-3AD203B41FA5}">
                      <a16:colId xmlns:a16="http://schemas.microsoft.com/office/drawing/2014/main" val="1731805454"/>
                    </a:ext>
                  </a:extLst>
                </a:gridCol>
              </a:tblGrid>
              <a:tr h="245058">
                <a:tc>
                  <a:txBody>
                    <a:bodyPr/>
                    <a:lstStyle/>
                    <a:p>
                      <a:pPr algn="l" fontAlgn="ctr"/>
                      <a:r>
                        <a:rPr lang="en-US" sz="600" u="none" strike="noStrike">
                          <a:effectLst/>
                        </a:rPr>
                        <a:t>RI-ID</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Title</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Project</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Summary</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Risk Type</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Risk Area (RBS)</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Owner</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WBS / Ops Lab Activity</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Risk Status</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Approval Status</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Start Date</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Expiration Date</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Probability</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Technical Impact</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Impact (k$) - Function</a:t>
                      </a:r>
                      <a:endParaRPr lang="en-US" sz="600" b="1" i="0" u="none" strike="noStrike">
                        <a:solidFill>
                          <a:srgbClr val="000000"/>
                        </a:solidFill>
                        <a:effectLst/>
                        <a:latin typeface="Calibri" panose="020F0502020204030204" pitchFamily="34" charset="0"/>
                      </a:endParaRPr>
                    </a:p>
                  </a:txBody>
                  <a:tcPr marL="4979" marR="4979" marT="4979" marB="0" anchor="ctr"/>
                </a:tc>
                <a:tc>
                  <a:txBody>
                    <a:bodyPr/>
                    <a:lstStyle/>
                    <a:p>
                      <a:pPr algn="l" fontAlgn="ctr"/>
                      <a:r>
                        <a:rPr lang="en-US" sz="600" u="none" strike="noStrike">
                          <a:effectLst/>
                        </a:rPr>
                        <a:t>Impact (k$)</a:t>
                      </a:r>
                      <a:endParaRPr lang="en-US" sz="600" b="1" i="0" u="none" strike="noStrike">
                        <a:solidFill>
                          <a:srgbClr val="000000"/>
                        </a:solidFill>
                        <a:effectLst/>
                        <a:latin typeface="Calibri" panose="020F0502020204030204" pitchFamily="34" charset="0"/>
                      </a:endParaRPr>
                    </a:p>
                  </a:txBody>
                  <a:tcPr marL="4979" marR="4979" marT="4979" marB="0" anchor="ctr"/>
                </a:tc>
                <a:extLst>
                  <a:ext uri="{0D108BD9-81ED-4DB2-BD59-A6C34878D82A}">
                    <a16:rowId xmlns:a16="http://schemas.microsoft.com/office/drawing/2014/main" val="2808920071"/>
                  </a:ext>
                </a:extLst>
              </a:tr>
              <a:tr h="857702">
                <a:tc>
                  <a:txBody>
                    <a:bodyPr/>
                    <a:lstStyle/>
                    <a:p>
                      <a:pPr algn="l" fontAlgn="t"/>
                      <a:r>
                        <a:rPr lang="en-US" sz="600" u="none" strike="noStrike">
                          <a:effectLst/>
                        </a:rPr>
                        <a:t>RT-121-05-007</a:t>
                      </a:r>
                      <a:endParaRPr lang="en-US" sz="600" b="1"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AccU: MI RF feeder may not be sufficient to power anode power supplies</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PIP II Project</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dirty="0">
                          <a:effectLst/>
                        </a:rPr>
                        <a:t>​If the MI feeder is not sufficient to power the MI RF at higher beam power, then the feeder will need to be upgraded to meet the objective KPPs.</a:t>
                      </a:r>
                      <a:endParaRPr lang="en-US" sz="600" b="0" i="0" u="none" strike="noStrike" dirty="0">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Threat</a:t>
                      </a:r>
                      <a:endParaRPr lang="en-US" sz="600" b="1"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Technical Risk / Reliability or Performance</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Ioanis Kourbanis</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121.5 Accelerator Complex Upgrades (AccU)</a:t>
                      </a:r>
                      <a:endParaRPr lang="en-US" sz="600" b="1"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Open</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4 - approved</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6/10/2019</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5/1/2026</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ctr" fontAlgn="t"/>
                      <a:r>
                        <a:rPr lang="en-US" sz="600" u="none" strike="noStrike">
                          <a:effectLst/>
                        </a:rPr>
                        <a:t>50%</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0 (N) - negligible technical impact</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a:effectLst/>
                        </a:rPr>
                        <a:t>1-point - single value</a:t>
                      </a:r>
                      <a:endParaRPr lang="en-US" sz="600" b="0" i="0" u="none" strike="noStrike">
                        <a:solidFill>
                          <a:srgbClr val="000000"/>
                        </a:solidFill>
                        <a:effectLst/>
                        <a:latin typeface="Calibri" panose="020F0502020204030204" pitchFamily="34" charset="0"/>
                      </a:endParaRPr>
                    </a:p>
                  </a:txBody>
                  <a:tcPr marL="4979" marR="4979" marT="4979" marB="0"/>
                </a:tc>
                <a:tc>
                  <a:txBody>
                    <a:bodyPr/>
                    <a:lstStyle/>
                    <a:p>
                      <a:pPr algn="l" fontAlgn="t"/>
                      <a:r>
                        <a:rPr lang="en-US" sz="600" u="none" strike="noStrike" dirty="0">
                          <a:effectLst/>
                        </a:rPr>
                        <a:t>500</a:t>
                      </a:r>
                      <a:endParaRPr lang="en-US" sz="600" b="0" i="0" u="none" strike="noStrike" dirty="0">
                        <a:solidFill>
                          <a:srgbClr val="000000"/>
                        </a:solidFill>
                        <a:effectLst/>
                        <a:latin typeface="Calibri" panose="020F0502020204030204" pitchFamily="34" charset="0"/>
                      </a:endParaRPr>
                    </a:p>
                  </a:txBody>
                  <a:tcPr marL="4979" marR="4979" marT="4979" marB="0"/>
                </a:tc>
                <a:extLst>
                  <a:ext uri="{0D108BD9-81ED-4DB2-BD59-A6C34878D82A}">
                    <a16:rowId xmlns:a16="http://schemas.microsoft.com/office/drawing/2014/main" val="2643717727"/>
                  </a:ext>
                </a:extLst>
              </a:tr>
            </a:tbl>
          </a:graphicData>
        </a:graphic>
      </p:graphicFrame>
    </p:spTree>
    <p:extLst>
      <p:ext uri="{BB962C8B-B14F-4D97-AF65-F5344CB8AC3E}">
        <p14:creationId xmlns:p14="http://schemas.microsoft.com/office/powerpoint/2010/main" val="51576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About Me:</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A854BC21-38A6-2A42-84AD-7EA128DD24D7}"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r>
              <a:rPr lang="en-US" u="sng" dirty="0">
                <a:latin typeface="Helvetica" charset="0"/>
                <a:ea typeface="Helvetica" charset="0"/>
                <a:cs typeface="Helvetica" charset="0"/>
              </a:rPr>
              <a:t>Joseph E. Dey</a:t>
            </a:r>
            <a:r>
              <a:rPr lang="en-US" dirty="0">
                <a:latin typeface="Helvetica" charset="0"/>
                <a:ea typeface="Helvetica" charset="0"/>
                <a:cs typeface="Helvetica" charset="0"/>
              </a:rPr>
              <a:t> : </a:t>
            </a:r>
            <a:r>
              <a:rPr lang="en-US" u="sng" dirty="0">
                <a:latin typeface="Helvetica" charset="0"/>
                <a:ea typeface="Helvetica" charset="0"/>
                <a:cs typeface="Helvetica" charset="0"/>
              </a:rPr>
              <a:t>Senior RF Design Engineer</a:t>
            </a:r>
          </a:p>
          <a:p>
            <a:pPr lvl="1"/>
            <a:r>
              <a:rPr lang="en-US" dirty="0">
                <a:latin typeface="Helvetica" charset="0"/>
                <a:ea typeface="Helvetica" charset="0"/>
                <a:cs typeface="Helvetica" charset="0"/>
              </a:rPr>
              <a:t>Accelerator Division RF Department</a:t>
            </a:r>
          </a:p>
          <a:p>
            <a:pPr lvl="1"/>
            <a:r>
              <a:rPr lang="en-US" dirty="0">
                <a:latin typeface="Helvetica" charset="0"/>
              </a:rPr>
              <a:t>L3 Manger for Accelerator Upgrades Main Injector and Recycler</a:t>
            </a:r>
            <a:endParaRPr lang="en-US" dirty="0"/>
          </a:p>
          <a:p>
            <a:pPr lvl="1"/>
            <a:r>
              <a:rPr lang="en-US" dirty="0">
                <a:latin typeface="Helvetica" charset="0"/>
                <a:ea typeface="Helvetica" charset="0"/>
                <a:cs typeface="Helvetica" charset="0"/>
              </a:rPr>
              <a:t>I have been on the project since September of 2017.</a:t>
            </a:r>
          </a:p>
          <a:p>
            <a:pPr lvl="1"/>
            <a:r>
              <a:rPr lang="en-US" dirty="0">
                <a:latin typeface="Helvetica" charset="0"/>
                <a:ea typeface="Helvetica" charset="0"/>
                <a:cs typeface="Helvetica" charset="0"/>
              </a:rPr>
              <a:t>20% of my time is spent on the project.</a:t>
            </a:r>
          </a:p>
          <a:p>
            <a:pPr lvl="1"/>
            <a:r>
              <a:rPr lang="en-US" dirty="0">
                <a:latin typeface="Helvetica" charset="0"/>
                <a:ea typeface="Helvetica" charset="0"/>
                <a:cs typeface="Helvetica" charset="0"/>
              </a:rPr>
              <a:t>Technical Experience</a:t>
            </a:r>
          </a:p>
          <a:p>
            <a:pPr lvl="2"/>
            <a:r>
              <a:rPr lang="en-US" dirty="0" err="1">
                <a:latin typeface="Helvetica" charset="0"/>
                <a:ea typeface="Helvetica" charset="0"/>
                <a:cs typeface="Helvetica" charset="0"/>
              </a:rPr>
              <a:t>NOvA</a:t>
            </a:r>
            <a:r>
              <a:rPr lang="en-US" dirty="0">
                <a:latin typeface="Helvetica" charset="0"/>
                <a:ea typeface="Helvetica" charset="0"/>
                <a:cs typeface="Helvetica" charset="0"/>
              </a:rPr>
              <a:t> Main Injector and Recycler RF L3 Manager</a:t>
            </a:r>
          </a:p>
          <a:p>
            <a:pPr lvl="2"/>
            <a:r>
              <a:rPr lang="en-US" dirty="0">
                <a:latin typeface="Helvetica" charset="0"/>
                <a:ea typeface="Helvetica" charset="0"/>
                <a:cs typeface="Helvetica" charset="0"/>
              </a:rPr>
              <a:t>Mu2e Rings RF L3 Manager/CAM</a:t>
            </a:r>
          </a:p>
          <a:p>
            <a:pPr lvl="2"/>
            <a:r>
              <a:rPr lang="en-US" dirty="0">
                <a:latin typeface="Helvetica" charset="0"/>
                <a:ea typeface="Helvetica" charset="0"/>
                <a:cs typeface="Helvetica" charset="0"/>
              </a:rPr>
              <a:t>Recycler RF AIP L2 Manager</a:t>
            </a:r>
          </a:p>
          <a:p>
            <a:pPr lvl="2"/>
            <a:r>
              <a:rPr lang="en-US" dirty="0">
                <a:latin typeface="Helvetica" charset="0"/>
                <a:ea typeface="Helvetica" charset="0"/>
                <a:cs typeface="Helvetica" charset="0"/>
              </a:rPr>
              <a:t>Main Injector and Recycler High Level RF</a:t>
            </a:r>
          </a:p>
          <a:p>
            <a:endParaRPr lang="en-US" dirty="0"/>
          </a:p>
        </p:txBody>
      </p:sp>
    </p:spTree>
    <p:extLst>
      <p:ext uri="{BB962C8B-B14F-4D97-AF65-F5344CB8AC3E}">
        <p14:creationId xmlns:p14="http://schemas.microsoft.com/office/powerpoint/2010/main" val="34984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Scope </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CFF28383-C6FA-9545-BC48-298A41747F1F}"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pPr lvl="0"/>
            <a:r>
              <a:rPr lang="en-US" dirty="0"/>
              <a:t>I am responsible for the following WBS</a:t>
            </a:r>
          </a:p>
          <a:p>
            <a:pPr lvl="1"/>
            <a:r>
              <a:rPr lang="en-US" dirty="0"/>
              <a:t>121.05.05 – Main Injector and Recycler Ring</a:t>
            </a:r>
          </a:p>
          <a:p>
            <a:pPr marL="457200" lvl="1" indent="0">
              <a:buNone/>
            </a:pPr>
            <a:endParaRPr lang="en-US" dirty="0"/>
          </a:p>
          <a:p>
            <a:r>
              <a:rPr lang="en-US" dirty="0">
                <a:solidFill>
                  <a:schemeClr val="accent6">
                    <a:lumMod val="50000"/>
                  </a:schemeClr>
                </a:solidFill>
              </a:rPr>
              <a:t>Description of Scope Work</a:t>
            </a:r>
            <a:endParaRPr lang="en-US" dirty="0"/>
          </a:p>
          <a:p>
            <a:pPr lvl="0"/>
            <a:r>
              <a:rPr lang="en-US" dirty="0"/>
              <a:t>WBS 121.05.05 </a:t>
            </a:r>
            <a:r>
              <a:rPr lang="en-US" dirty="0" err="1"/>
              <a:t>AccU</a:t>
            </a:r>
            <a:r>
              <a:rPr lang="en-US" dirty="0"/>
              <a:t> - Main Injector and Recycler Ring (MIRR)</a:t>
            </a:r>
          </a:p>
          <a:p>
            <a:pPr lvl="1"/>
            <a:r>
              <a:rPr lang="en-US" dirty="0"/>
              <a:t>Labor, materials, travel, and costs associated with the management, design, procurement, fabrication, and installation of the upgrades to the Recycler and Main Injector to handle increased intensity and shorter cycle times. Includes the procurement, fabrication, installation and testing of 5 new medium bore Booster RF cavities.</a:t>
            </a:r>
          </a:p>
        </p:txBody>
      </p:sp>
    </p:spTree>
    <p:extLst>
      <p:ext uri="{BB962C8B-B14F-4D97-AF65-F5344CB8AC3E}">
        <p14:creationId xmlns:p14="http://schemas.microsoft.com/office/powerpoint/2010/main" val="124013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Scope </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4556819F-9B2F-1444-95A0-EF61994C1FB7}"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pPr lvl="0"/>
            <a:r>
              <a:rPr lang="en-US" dirty="0"/>
              <a:t>WBS 121.05.05.01 </a:t>
            </a:r>
            <a:r>
              <a:rPr lang="en-US" dirty="0" err="1"/>
              <a:t>AccU</a:t>
            </a:r>
            <a:r>
              <a:rPr lang="en-US" dirty="0"/>
              <a:t> - MIRR - Project Management and Coordination (PM)</a:t>
            </a:r>
          </a:p>
          <a:p>
            <a:pPr lvl="1"/>
            <a:r>
              <a:rPr lang="en-US" dirty="0"/>
              <a:t>Project management for the Main Injector and Recycler upgrades including the oversight and coordination of the technical effort, project planning and scheduling, cost estimating, risk and contingency analysis, and reporting.  Includes travel costs for management, technical coordination, and vendor visits</a:t>
            </a:r>
          </a:p>
          <a:p>
            <a:pPr marL="457200" lvl="1" indent="0">
              <a:buNone/>
            </a:pPr>
            <a:endParaRPr lang="en-US" dirty="0"/>
          </a:p>
          <a:p>
            <a:pPr lvl="0"/>
            <a:r>
              <a:rPr lang="en-US" dirty="0"/>
              <a:t>WBS 121.05.05.02 </a:t>
            </a:r>
            <a:r>
              <a:rPr lang="en-US" dirty="0" err="1"/>
              <a:t>AccU</a:t>
            </a:r>
            <a:r>
              <a:rPr lang="en-US" dirty="0"/>
              <a:t> - MIRR - Main Injector (MI)</a:t>
            </a:r>
          </a:p>
          <a:p>
            <a:pPr lvl="1"/>
            <a:r>
              <a:rPr lang="en-US" dirty="0"/>
              <a:t>Design, procurement, fabrication, installation, and testing of the RF system in the Main Injector.</a:t>
            </a:r>
          </a:p>
          <a:p>
            <a:pPr lvl="0"/>
            <a:endParaRPr lang="en-US" dirty="0"/>
          </a:p>
        </p:txBody>
      </p:sp>
    </p:spTree>
    <p:extLst>
      <p:ext uri="{BB962C8B-B14F-4D97-AF65-F5344CB8AC3E}">
        <p14:creationId xmlns:p14="http://schemas.microsoft.com/office/powerpoint/2010/main" val="2657550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Scope </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D4BE0094-9528-9044-A2A2-5FA31290BE4D}"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rgbClr val="FF0000"/>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pPr lvl="0"/>
            <a:r>
              <a:rPr lang="en-US" dirty="0"/>
              <a:t>WBS 121.05.05.03 </a:t>
            </a:r>
            <a:r>
              <a:rPr lang="en-US" dirty="0" err="1"/>
              <a:t>AccU</a:t>
            </a:r>
            <a:r>
              <a:rPr lang="en-US" dirty="0"/>
              <a:t> - MIRR - Recycler Ring (RR)</a:t>
            </a:r>
          </a:p>
          <a:p>
            <a:pPr lvl="1"/>
            <a:r>
              <a:rPr lang="en-US" dirty="0"/>
              <a:t>Design, procurement, fabrication, installation, and testing of 3 new 53 MHz cavities in the Recycler.</a:t>
            </a:r>
          </a:p>
          <a:p>
            <a:pPr marL="457200" lvl="1" indent="0">
              <a:buNone/>
            </a:pPr>
            <a:endParaRPr lang="en-US" dirty="0"/>
          </a:p>
          <a:p>
            <a:pPr lvl="0"/>
            <a:r>
              <a:rPr lang="en-US" dirty="0"/>
              <a:t>WBS 121.05.05.04 </a:t>
            </a:r>
            <a:r>
              <a:rPr lang="en-US" dirty="0" err="1"/>
              <a:t>AccU</a:t>
            </a:r>
            <a:r>
              <a:rPr lang="en-US" dirty="0"/>
              <a:t> - MIRR - Booster RF</a:t>
            </a:r>
          </a:p>
          <a:p>
            <a:pPr lvl="1"/>
            <a:r>
              <a:rPr lang="en-US" dirty="0"/>
              <a:t>Procurement, Fabrication, Installation and testing of 5 new medium bore Booster RF cavities.</a:t>
            </a:r>
          </a:p>
          <a:p>
            <a:pPr lvl="0"/>
            <a:endParaRPr lang="en-US" dirty="0"/>
          </a:p>
        </p:txBody>
      </p:sp>
    </p:spTree>
    <p:extLst>
      <p:ext uri="{BB962C8B-B14F-4D97-AF65-F5344CB8AC3E}">
        <p14:creationId xmlns:p14="http://schemas.microsoft.com/office/powerpoint/2010/main" val="94377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Scope Pictures </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7A8CD698-66B0-F141-BE2F-8068D16359E7}"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extBox 8">
            <a:extLst>
              <a:ext uri="{FF2B5EF4-FFF2-40B4-BE49-F238E27FC236}">
                <a16:creationId xmlns:a16="http://schemas.microsoft.com/office/drawing/2014/main" id="{EB35B03D-3AAD-1847-BFFF-2717B7E6648F}"/>
              </a:ext>
            </a:extLst>
          </p:cNvPr>
          <p:cNvSpPr txBox="1"/>
          <p:nvPr/>
        </p:nvSpPr>
        <p:spPr>
          <a:xfrm>
            <a:off x="304800" y="4659086"/>
            <a:ext cx="4000500" cy="1200329"/>
          </a:xfrm>
          <a:prstGeom prst="rect">
            <a:avLst/>
          </a:prstGeom>
          <a:noFill/>
        </p:spPr>
        <p:txBody>
          <a:bodyPr wrap="square" rtlCol="0">
            <a:spAutoFit/>
          </a:bodyPr>
          <a:lstStyle/>
          <a:p>
            <a:r>
              <a:rPr lang="en-US" dirty="0">
                <a:solidFill>
                  <a:schemeClr val="accent6">
                    <a:lumMod val="50000"/>
                  </a:schemeClr>
                </a:solidFill>
                <a:latin typeface="Helvetica" pitchFamily="2" charset="0"/>
              </a:rPr>
              <a:t>Modifying all 20 Main Injector stations to dual power amplifier operation.</a:t>
            </a:r>
          </a:p>
        </p:txBody>
      </p:sp>
      <p:pic>
        <p:nvPicPr>
          <p:cNvPr id="10" name="Content Placeholder 2">
            <a:extLst>
              <a:ext uri="{FF2B5EF4-FFF2-40B4-BE49-F238E27FC236}">
                <a16:creationId xmlns:a16="http://schemas.microsoft.com/office/drawing/2014/main" id="{DF04CC06-CF31-4D42-B885-AB3AA5D7DC55}"/>
              </a:ext>
            </a:extLst>
          </p:cNvPr>
          <p:cNvPicPr>
            <a:picLocks noGrp="1" noChangeAspect="1"/>
          </p:cNvPicPr>
          <p:nvPr>
            <p:ph idx="1"/>
          </p:nvPr>
        </p:nvPicPr>
        <p:blipFill>
          <a:blip r:embed="rId3"/>
          <a:stretch>
            <a:fillRect/>
          </a:stretch>
        </p:blipFill>
        <p:spPr>
          <a:xfrm>
            <a:off x="304800" y="1261534"/>
            <a:ext cx="4267200" cy="3200400"/>
          </a:xfrm>
        </p:spPr>
      </p:pic>
      <p:pic>
        <p:nvPicPr>
          <p:cNvPr id="11" name="Picture 10">
            <a:extLst>
              <a:ext uri="{FF2B5EF4-FFF2-40B4-BE49-F238E27FC236}">
                <a16:creationId xmlns:a16="http://schemas.microsoft.com/office/drawing/2014/main" id="{8EFA0835-99DD-B647-9EA7-B72005C2D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818" y="1261533"/>
            <a:ext cx="4267199" cy="3200399"/>
          </a:xfrm>
          <a:prstGeom prst="rect">
            <a:avLst/>
          </a:prstGeom>
        </p:spPr>
      </p:pic>
      <p:sp>
        <p:nvSpPr>
          <p:cNvPr id="13" name="TextBox 12">
            <a:extLst>
              <a:ext uri="{FF2B5EF4-FFF2-40B4-BE49-F238E27FC236}">
                <a16:creationId xmlns:a16="http://schemas.microsoft.com/office/drawing/2014/main" id="{38A1AFC7-AAE9-FA4E-A43E-FCE47322A733}"/>
              </a:ext>
            </a:extLst>
          </p:cNvPr>
          <p:cNvSpPr txBox="1"/>
          <p:nvPr/>
        </p:nvSpPr>
        <p:spPr>
          <a:xfrm>
            <a:off x="4772818" y="4659085"/>
            <a:ext cx="4000500" cy="830997"/>
          </a:xfrm>
          <a:prstGeom prst="rect">
            <a:avLst/>
          </a:prstGeom>
          <a:noFill/>
        </p:spPr>
        <p:txBody>
          <a:bodyPr wrap="square" rtlCol="0">
            <a:spAutoFit/>
          </a:bodyPr>
          <a:lstStyle/>
          <a:p>
            <a:r>
              <a:rPr lang="en-US" dirty="0">
                <a:solidFill>
                  <a:schemeClr val="accent6">
                    <a:lumMod val="50000"/>
                  </a:schemeClr>
                </a:solidFill>
                <a:latin typeface="Helvetica" pitchFamily="2" charset="0"/>
              </a:rPr>
              <a:t>Building of three Recycler cavities.</a:t>
            </a:r>
          </a:p>
        </p:txBody>
      </p:sp>
    </p:spTree>
    <p:extLst>
      <p:ext uri="{BB962C8B-B14F-4D97-AF65-F5344CB8AC3E}">
        <p14:creationId xmlns:p14="http://schemas.microsoft.com/office/powerpoint/2010/main" val="401867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Scope Pictures </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E7D15964-44B8-554D-A14D-6CD08AE37E29}"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rgbClr val="FF0000"/>
                </a:solidFill>
              </a:rPr>
              <a:t>J. Dey | PIP-II DOE CD-2/3a ICE Review | MIRR</a:t>
            </a:r>
            <a:endParaRPr lang="en-US" b="1" dirty="0"/>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TextBox 8">
            <a:extLst>
              <a:ext uri="{FF2B5EF4-FFF2-40B4-BE49-F238E27FC236}">
                <a16:creationId xmlns:a16="http://schemas.microsoft.com/office/drawing/2014/main" id="{EB35B03D-3AAD-1847-BFFF-2717B7E6648F}"/>
              </a:ext>
            </a:extLst>
          </p:cNvPr>
          <p:cNvSpPr txBox="1"/>
          <p:nvPr/>
        </p:nvSpPr>
        <p:spPr>
          <a:xfrm>
            <a:off x="2812018" y="4659086"/>
            <a:ext cx="4000500" cy="830997"/>
          </a:xfrm>
          <a:prstGeom prst="rect">
            <a:avLst/>
          </a:prstGeom>
          <a:noFill/>
        </p:spPr>
        <p:txBody>
          <a:bodyPr wrap="square" rtlCol="0">
            <a:spAutoFit/>
          </a:bodyPr>
          <a:lstStyle/>
          <a:p>
            <a:r>
              <a:rPr lang="en-US" dirty="0">
                <a:solidFill>
                  <a:schemeClr val="accent6">
                    <a:lumMod val="50000"/>
                  </a:schemeClr>
                </a:solidFill>
                <a:latin typeface="Helvetica" pitchFamily="2" charset="0"/>
              </a:rPr>
              <a:t>Building of five medium bore Booster cavities.</a:t>
            </a:r>
          </a:p>
        </p:txBody>
      </p:sp>
      <p:pic>
        <p:nvPicPr>
          <p:cNvPr id="12" name="Picture 11">
            <a:extLst>
              <a:ext uri="{FF2B5EF4-FFF2-40B4-BE49-F238E27FC236}">
                <a16:creationId xmlns:a16="http://schemas.microsoft.com/office/drawing/2014/main" id="{B1FBE254-06E6-1943-B7A3-59BE971C4791}"/>
              </a:ext>
            </a:extLst>
          </p:cNvPr>
          <p:cNvPicPr>
            <a:picLocks noChangeAspect="1"/>
          </p:cNvPicPr>
          <p:nvPr/>
        </p:nvPicPr>
        <p:blipFill>
          <a:blip r:embed="rId3"/>
          <a:stretch>
            <a:fillRect/>
          </a:stretch>
        </p:blipFill>
        <p:spPr>
          <a:xfrm>
            <a:off x="2483231" y="1261533"/>
            <a:ext cx="4658074" cy="3200399"/>
          </a:xfrm>
          <a:prstGeom prst="rect">
            <a:avLst/>
          </a:prstGeom>
        </p:spPr>
      </p:pic>
    </p:spTree>
    <p:extLst>
      <p:ext uri="{BB962C8B-B14F-4D97-AF65-F5344CB8AC3E}">
        <p14:creationId xmlns:p14="http://schemas.microsoft.com/office/powerpoint/2010/main" val="371752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Cost Summary</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F2ECE39E-5AD9-754F-B230-C44D49D3E769}"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r>
              <a:rPr lang="en-US" sz="1800" dirty="0"/>
              <a:t>Cost summary table form Cost Book</a:t>
            </a:r>
          </a:p>
          <a:p>
            <a:endParaRPr lang="en-US" sz="1800" dirty="0"/>
          </a:p>
          <a:p>
            <a:pPr marL="0" indent="0">
              <a:buNone/>
            </a:pPr>
            <a:endParaRPr lang="en-US" sz="1800" dirty="0"/>
          </a:p>
          <a:p>
            <a:endParaRPr lang="en-US" sz="1800" dirty="0"/>
          </a:p>
          <a:p>
            <a:endParaRPr lang="en-US" sz="1800" dirty="0"/>
          </a:p>
        </p:txBody>
      </p:sp>
      <p:pic>
        <p:nvPicPr>
          <p:cNvPr id="11" name="Picture 10">
            <a:extLst>
              <a:ext uri="{FF2B5EF4-FFF2-40B4-BE49-F238E27FC236}">
                <a16:creationId xmlns:a16="http://schemas.microsoft.com/office/drawing/2014/main" id="{9961083F-9FC4-2941-8916-71BCDF29ED59}"/>
              </a:ext>
            </a:extLst>
          </p:cNvPr>
          <p:cNvPicPr>
            <a:picLocks noChangeAspect="1"/>
          </p:cNvPicPr>
          <p:nvPr/>
        </p:nvPicPr>
        <p:blipFill>
          <a:blip r:embed="rId3"/>
          <a:stretch>
            <a:fillRect/>
          </a:stretch>
        </p:blipFill>
        <p:spPr>
          <a:xfrm>
            <a:off x="448513" y="1488484"/>
            <a:ext cx="7848600" cy="1190625"/>
          </a:xfrm>
          <a:prstGeom prst="rect">
            <a:avLst/>
          </a:prstGeom>
        </p:spPr>
      </p:pic>
      <p:sp>
        <p:nvSpPr>
          <p:cNvPr id="16" name="Rectangle 15">
            <a:extLst>
              <a:ext uri="{FF2B5EF4-FFF2-40B4-BE49-F238E27FC236}">
                <a16:creationId xmlns:a16="http://schemas.microsoft.com/office/drawing/2014/main" id="{DEAF763C-7430-8E47-ADF0-B76C5FA593B7}"/>
              </a:ext>
            </a:extLst>
          </p:cNvPr>
          <p:cNvSpPr/>
          <p:nvPr/>
        </p:nvSpPr>
        <p:spPr>
          <a:xfrm>
            <a:off x="5388113" y="2464900"/>
            <a:ext cx="1002748" cy="20427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682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4672DC-8ECB-429C-ADFD-7BC00600E4AA}"/>
              </a:ext>
            </a:extLst>
          </p:cNvPr>
          <p:cNvSpPr>
            <a:spLocks noGrp="1"/>
          </p:cNvSpPr>
          <p:nvPr>
            <p:ph type="title"/>
          </p:nvPr>
        </p:nvSpPr>
        <p:spPr/>
        <p:txBody>
          <a:bodyPr/>
          <a:lstStyle/>
          <a:p>
            <a:r>
              <a:rPr lang="en-US" dirty="0"/>
              <a:t>Cost Summary</a:t>
            </a:r>
          </a:p>
        </p:txBody>
      </p:sp>
      <p:sp>
        <p:nvSpPr>
          <p:cNvPr id="4" name="Date Placeholder 3">
            <a:extLst>
              <a:ext uri="{FF2B5EF4-FFF2-40B4-BE49-F238E27FC236}">
                <a16:creationId xmlns:a16="http://schemas.microsoft.com/office/drawing/2014/main" id="{0C5E34E3-8DD6-48D3-8BCE-DB9D96C14847}"/>
              </a:ext>
            </a:extLst>
          </p:cNvPr>
          <p:cNvSpPr>
            <a:spLocks noGrp="1"/>
          </p:cNvSpPr>
          <p:nvPr>
            <p:ph type="dt" sz="half" idx="2"/>
          </p:nvPr>
        </p:nvSpPr>
        <p:spPr/>
        <p:txBody>
          <a:bodyPr/>
          <a:lstStyle/>
          <a:p>
            <a:pPr>
              <a:defRPr/>
            </a:pPr>
            <a:fld id="{2FAB21D4-34B4-B945-BA95-AEFA51C53589}" type="datetime1">
              <a:rPr lang="en-US" smtClean="0"/>
              <a:t>2/3/20</a:t>
            </a:fld>
            <a:endParaRPr lang="en-US" dirty="0"/>
          </a:p>
        </p:txBody>
      </p:sp>
      <p:sp>
        <p:nvSpPr>
          <p:cNvPr id="5" name="Footer Placeholder 4">
            <a:extLst>
              <a:ext uri="{FF2B5EF4-FFF2-40B4-BE49-F238E27FC236}">
                <a16:creationId xmlns:a16="http://schemas.microsoft.com/office/drawing/2014/main" id="{0754249F-4FFF-44BF-8870-80A90E6794CC}"/>
              </a:ext>
            </a:extLst>
          </p:cNvPr>
          <p:cNvSpPr>
            <a:spLocks noGrp="1"/>
          </p:cNvSpPr>
          <p:nvPr>
            <p:ph type="ftr" sz="quarter" idx="3"/>
          </p:nvPr>
        </p:nvSpPr>
        <p:spPr/>
        <p:txBody>
          <a:bodyPr/>
          <a:lstStyle/>
          <a:p>
            <a:pPr>
              <a:defRPr/>
            </a:pPr>
            <a:r>
              <a:rPr lang="en-US">
                <a:solidFill>
                  <a:schemeClr val="accent6">
                    <a:lumMod val="50000"/>
                  </a:schemeClr>
                </a:solidFill>
              </a:rPr>
              <a:t>J. Dey | PIP-II DOE CD-2/3a ICE Review | MIRR</a:t>
            </a:r>
            <a:endParaRPr lang="en-US" b="1" dirty="0">
              <a:solidFill>
                <a:schemeClr val="accent6">
                  <a:lumMod val="50000"/>
                </a:schemeClr>
              </a:solidFill>
            </a:endParaRPr>
          </a:p>
        </p:txBody>
      </p:sp>
      <p:sp>
        <p:nvSpPr>
          <p:cNvPr id="6" name="Slide Number Placeholder 5">
            <a:extLst>
              <a:ext uri="{FF2B5EF4-FFF2-40B4-BE49-F238E27FC236}">
                <a16:creationId xmlns:a16="http://schemas.microsoft.com/office/drawing/2014/main" id="{43DA593F-DAF8-4607-909F-666E4EB23B72}"/>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8" name="Content Placeholder 7">
            <a:extLst>
              <a:ext uri="{FF2B5EF4-FFF2-40B4-BE49-F238E27FC236}">
                <a16:creationId xmlns:a16="http://schemas.microsoft.com/office/drawing/2014/main" id="{5B7B1E97-2B44-4807-B983-0217519DA649}"/>
              </a:ext>
            </a:extLst>
          </p:cNvPr>
          <p:cNvSpPr>
            <a:spLocks noGrp="1"/>
          </p:cNvSpPr>
          <p:nvPr>
            <p:ph idx="1"/>
          </p:nvPr>
        </p:nvSpPr>
        <p:spPr/>
        <p:txBody>
          <a:bodyPr/>
          <a:lstStyle/>
          <a:p>
            <a:pPr marL="0" indent="0">
              <a:buNone/>
            </a:pPr>
            <a:endParaRPr lang="en-US" sz="1800" dirty="0"/>
          </a:p>
          <a:p>
            <a:r>
              <a:rPr lang="en-US" sz="1800" dirty="0"/>
              <a:t>RAM Table</a:t>
            </a:r>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 May add some text on how you developed the cost estimates for your CAs or mention some of the key cost drivers</a:t>
            </a:r>
          </a:p>
        </p:txBody>
      </p:sp>
      <p:pic>
        <p:nvPicPr>
          <p:cNvPr id="14" name="Picture 13">
            <a:extLst>
              <a:ext uri="{FF2B5EF4-FFF2-40B4-BE49-F238E27FC236}">
                <a16:creationId xmlns:a16="http://schemas.microsoft.com/office/drawing/2014/main" id="{76D88577-2F33-423D-B2FC-77E3C173B758}"/>
              </a:ext>
            </a:extLst>
          </p:cNvPr>
          <p:cNvPicPr>
            <a:picLocks noChangeAspect="1"/>
          </p:cNvPicPr>
          <p:nvPr/>
        </p:nvPicPr>
        <p:blipFill>
          <a:blip r:embed="rId3"/>
          <a:stretch>
            <a:fillRect/>
          </a:stretch>
        </p:blipFill>
        <p:spPr>
          <a:xfrm>
            <a:off x="595224" y="4233097"/>
            <a:ext cx="8030643" cy="1329119"/>
          </a:xfrm>
          <a:prstGeom prst="rect">
            <a:avLst/>
          </a:prstGeom>
        </p:spPr>
      </p:pic>
      <p:sp>
        <p:nvSpPr>
          <p:cNvPr id="15" name="Rectangle 14">
            <a:extLst>
              <a:ext uri="{FF2B5EF4-FFF2-40B4-BE49-F238E27FC236}">
                <a16:creationId xmlns:a16="http://schemas.microsoft.com/office/drawing/2014/main" id="{2EDAE307-AE84-474C-BF01-2BC6F0DD0CE0}"/>
              </a:ext>
            </a:extLst>
          </p:cNvPr>
          <p:cNvSpPr/>
          <p:nvPr/>
        </p:nvSpPr>
        <p:spPr>
          <a:xfrm>
            <a:off x="7968360" y="5410554"/>
            <a:ext cx="657507" cy="16045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A screenshot of a cell phone&#10;&#10;Description automatically generated">
            <a:extLst>
              <a:ext uri="{FF2B5EF4-FFF2-40B4-BE49-F238E27FC236}">
                <a16:creationId xmlns:a16="http://schemas.microsoft.com/office/drawing/2014/main" id="{1D351728-B949-9348-8914-DF63CBEC1271}"/>
              </a:ext>
            </a:extLst>
          </p:cNvPr>
          <p:cNvPicPr>
            <a:picLocks noChangeAspect="1"/>
          </p:cNvPicPr>
          <p:nvPr/>
        </p:nvPicPr>
        <p:blipFill>
          <a:blip r:embed="rId4"/>
          <a:stretch>
            <a:fillRect/>
          </a:stretch>
        </p:blipFill>
        <p:spPr>
          <a:xfrm>
            <a:off x="121444" y="1899524"/>
            <a:ext cx="8901113" cy="3834209"/>
          </a:xfrm>
          <a:prstGeom prst="rect">
            <a:avLst/>
          </a:prstGeom>
        </p:spPr>
      </p:pic>
      <p:sp>
        <p:nvSpPr>
          <p:cNvPr id="17" name="Rectangle 16">
            <a:extLst>
              <a:ext uri="{FF2B5EF4-FFF2-40B4-BE49-F238E27FC236}">
                <a16:creationId xmlns:a16="http://schemas.microsoft.com/office/drawing/2014/main" id="{87BF4D75-91C6-4C46-B1C8-DAEB9088F831}"/>
              </a:ext>
            </a:extLst>
          </p:cNvPr>
          <p:cNvSpPr/>
          <p:nvPr/>
        </p:nvSpPr>
        <p:spPr>
          <a:xfrm>
            <a:off x="5328479" y="5562216"/>
            <a:ext cx="843722" cy="16045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4220162"/>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P-II L3 Template" id="{87D0017E-1187-4AE3-87CC-0D1D436AC33C}" vid="{31DF537B-FB05-4558-8758-D3DD5C2D885C}"/>
    </a:ext>
  </a:extLst>
</a:theme>
</file>

<file path=ppt/theme/theme2.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00EBED78E8FE4CB8E824136BF68F7A" ma:contentTypeVersion="0" ma:contentTypeDescription="Create a new document." ma:contentTypeScope="" ma:versionID="39c942911c983cc54d16d87ff13b3ab9">
  <xsd:schema xmlns:xsd="http://www.w3.org/2001/XMLSchema" xmlns:xs="http://www.w3.org/2001/XMLSchema" xmlns:p="http://schemas.microsoft.com/office/2006/metadata/properties" xmlns:ns2="5c9f3ab6-242c-461d-a351-c910a751d111" targetNamespace="http://schemas.microsoft.com/office/2006/metadata/properties" ma:root="true" ma:fieldsID="89a8fa62eebbf01eb57ac7f57ef42367" ns2:_="">
    <xsd:import namespace="5c9f3ab6-242c-461d-a351-c910a751d11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f3ab6-242c-461d-a351-c910a751d11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EEF3BCC-D7F5-4EC1-AC08-C2D2E78618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9f3ab6-242c-461d-a351-c910a751d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1F245F-DB62-428D-A566-B113377E9116}">
  <ds:schemaRefs>
    <ds:schemaRef ds:uri="5c9f3ab6-242c-461d-a351-c910a751d111"/>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4.xml><?xml version="1.0" encoding="utf-8"?>
<ds:datastoreItem xmlns:ds="http://schemas.openxmlformats.org/officeDocument/2006/customXml" ds:itemID="{DA14834C-E006-4092-B316-825D18550E5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PIP-II L3 Template (1)</Template>
  <TotalTime>9944</TotalTime>
  <Words>733</Words>
  <Application>Microsoft Macintosh PowerPoint</Application>
  <PresentationFormat>On-screen Show (4:3)</PresentationFormat>
  <Paragraphs>139</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Helvetica</vt:lpstr>
      <vt:lpstr>Lucida Grande</vt:lpstr>
      <vt:lpstr>Fermilab_PPT_090815</vt:lpstr>
      <vt:lpstr>Blank</vt:lpstr>
      <vt:lpstr>PowerPoint Presentation</vt:lpstr>
      <vt:lpstr>About Me:</vt:lpstr>
      <vt:lpstr>Scope </vt:lpstr>
      <vt:lpstr>Scope </vt:lpstr>
      <vt:lpstr>Scope </vt:lpstr>
      <vt:lpstr>Scope Pictures </vt:lpstr>
      <vt:lpstr>Scope Pictures </vt:lpstr>
      <vt:lpstr>Cost Summary</vt:lpstr>
      <vt:lpstr>Cost Summary</vt:lpstr>
      <vt:lpstr>Cost Summary</vt:lpstr>
      <vt:lpstr>Schedule Summary</vt:lpstr>
      <vt:lpstr>Risk</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Microsoft Office User</cp:lastModifiedBy>
  <cp:revision>54</cp:revision>
  <cp:lastPrinted>2020-01-16T21:22:20Z</cp:lastPrinted>
  <dcterms:created xsi:type="dcterms:W3CDTF">2019-07-09T14:59:31Z</dcterms:created>
  <dcterms:modified xsi:type="dcterms:W3CDTF">2020-02-03T15:54:21Z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0x010100F300EBED78E8FE4CB8E824136BF68F7A</vt:lpwstr>
  </property>
</Properties>
</file>