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82" r:id="rId5"/>
  </p:sldMasterIdLst>
  <p:notesMasterIdLst>
    <p:notesMasterId r:id="rId25"/>
  </p:notesMasterIdLst>
  <p:handoutMasterIdLst>
    <p:handoutMasterId r:id="rId26"/>
  </p:handoutMasterIdLst>
  <p:sldIdLst>
    <p:sldId id="294" r:id="rId6"/>
    <p:sldId id="320" r:id="rId7"/>
    <p:sldId id="332" r:id="rId8"/>
    <p:sldId id="333" r:id="rId9"/>
    <p:sldId id="334" r:id="rId10"/>
    <p:sldId id="335" r:id="rId11"/>
    <p:sldId id="336" r:id="rId12"/>
    <p:sldId id="341" r:id="rId13"/>
    <p:sldId id="337" r:id="rId14"/>
    <p:sldId id="338" r:id="rId15"/>
    <p:sldId id="342" r:id="rId16"/>
    <p:sldId id="344" r:id="rId17"/>
    <p:sldId id="345" r:id="rId18"/>
    <p:sldId id="348" r:id="rId19"/>
    <p:sldId id="349" r:id="rId20"/>
    <p:sldId id="351" r:id="rId21"/>
    <p:sldId id="356" r:id="rId22"/>
    <p:sldId id="357" r:id="rId23"/>
    <p:sldId id="353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C97"/>
    <a:srgbClr val="50504E"/>
    <a:srgbClr val="4E4E4E"/>
    <a:srgbClr val="404040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37" autoAdjust="0"/>
  </p:normalViewPr>
  <p:slideViewPr>
    <p:cSldViewPr snapToGrid="0" snapToObjects="1" showGuides="1">
      <p:cViewPr varScale="1">
        <p:scale>
          <a:sx n="75" d="100"/>
          <a:sy n="75" d="100"/>
        </p:scale>
        <p:origin x="1452" y="6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Sources of Cost Growth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E44-4ACF-A780-3F26DE50E20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E44-4ACF-A780-3F26DE50E20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E44-4ACF-A780-3F26DE50E20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E44-4ACF-A780-3F26DE50E20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E44-4ACF-A780-3F26DE50E20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E44-4ACF-A780-3F26DE50E208}"/>
              </c:ext>
            </c:extLst>
          </c:dPt>
          <c:cat>
            <c:strRef>
              <c:f>Characterization!$G$11:$N$11</c:f>
              <c:strCache>
                <c:ptCount val="6"/>
                <c:pt idx="0">
                  <c:v>Management Team Growth</c:v>
                </c:pt>
                <c:pt idx="1">
                  <c:v>Extended CD-4</c:v>
                </c:pt>
                <c:pt idx="2">
                  <c:v>On/off-project transfers</c:v>
                </c:pt>
                <c:pt idx="3">
                  <c:v>Risk Reduction</c:v>
                </c:pt>
                <c:pt idx="4">
                  <c:v>Requirements changes</c:v>
                </c:pt>
                <c:pt idx="5">
                  <c:v>Estimate evolution</c:v>
                </c:pt>
              </c:strCache>
            </c:strRef>
          </c:cat>
          <c:val>
            <c:numRef>
              <c:f>Characterization!$G$12:$N$12</c:f>
              <c:numCache>
                <c:formatCode>"$"#,##0_);\("$"#,##0\)</c:formatCode>
                <c:ptCount val="6"/>
                <c:pt idx="0">
                  <c:v>29713132.427824892</c:v>
                </c:pt>
                <c:pt idx="1">
                  <c:v>4996920.4210751001</c:v>
                </c:pt>
                <c:pt idx="2">
                  <c:v>7670559.3000000007</c:v>
                </c:pt>
                <c:pt idx="3">
                  <c:v>21031035</c:v>
                </c:pt>
                <c:pt idx="4">
                  <c:v>12994758.199999999</c:v>
                </c:pt>
                <c:pt idx="5">
                  <c:v>115177799.06560019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E44-4ACF-A780-3F26DE50E2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43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some of the description of drivers:</a:t>
            </a:r>
          </a:p>
          <a:p>
            <a:r>
              <a:rPr lang="en-US" dirty="0"/>
              <a:t>    Requirements changes</a:t>
            </a:r>
          </a:p>
          <a:p>
            <a:r>
              <a:rPr lang="en-US" dirty="0"/>
              <a:t>    Management growth</a:t>
            </a:r>
          </a:p>
          <a:p>
            <a:r>
              <a:rPr lang="en-US" dirty="0"/>
              <a:t>    Estimate evolution</a:t>
            </a:r>
          </a:p>
          <a:p>
            <a:r>
              <a:rPr lang="en-US" dirty="0"/>
              <a:t>    risk reduction</a:t>
            </a:r>
          </a:p>
          <a:p>
            <a:r>
              <a:rPr lang="en-US" dirty="0"/>
              <a:t>    Contingency/</a:t>
            </a:r>
            <a:r>
              <a:rPr lang="en-US" dirty="0" err="1"/>
              <a:t>EU+risk</a:t>
            </a:r>
            <a:endParaRPr lang="en-US" dirty="0"/>
          </a:p>
          <a:p>
            <a:r>
              <a:rPr lang="en-US" dirty="0"/>
              <a:t>        Why is EU higher at CD-2 than CD-1?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62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341925" y="5013473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r>
              <a:rPr lang="en-US" dirty="0"/>
              <a:t>L2 Manager Name [20pt Reg]</a:t>
            </a:r>
          </a:p>
          <a:p>
            <a:r>
              <a:rPr lang="en-US" dirty="0"/>
              <a:t>PIP-II DOE IPR CD-2/3a Review</a:t>
            </a:r>
          </a:p>
          <a:p>
            <a:r>
              <a:rPr lang="en-US" dirty="0"/>
              <a:t>28 - 30 January 2020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16AA3B-D513-4568-ADD3-3BBA8874574F}"/>
              </a:ext>
            </a:extLst>
          </p:cNvPr>
          <p:cNvSpPr txBox="1"/>
          <p:nvPr userDrawn="1"/>
        </p:nvSpPr>
        <p:spPr>
          <a:xfrm>
            <a:off x="5757716" y="4873610"/>
            <a:ext cx="3386284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In partnership with: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France/CEA/</a:t>
            </a:r>
            <a:r>
              <a:rPr lang="en-US" sz="16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Irfu</a:t>
            </a: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Poland, WUST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9028D7-F88A-46AC-A4EE-0D16D8977226}"/>
              </a:ext>
            </a:extLst>
          </p:cNvPr>
          <p:cNvCxnSpPr>
            <a:cxnSpLocks/>
          </p:cNvCxnSpPr>
          <p:nvPr userDrawn="1"/>
        </p:nvCxnSpPr>
        <p:spPr>
          <a:xfrm>
            <a:off x="5751576" y="6364224"/>
            <a:ext cx="2978836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F67CF7B-068A-4E09-A956-50FC3C379B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98427"/>
            <a:ext cx="9144001" cy="286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DD1A452-4B3B-1245-BE47-0EA6AC6FF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5, 2020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C252E7D-511A-3F46-85D4-8F4130125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Steve Holmes |CD-1 CD-2 Cost Variance | PIP-II ICE Review </a:t>
            </a:r>
            <a:endParaRPr lang="en-US" b="1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A627D44-EEC2-3341-A6F3-B343A5732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812A21D-B56E-F945-B055-BF1CBF63F6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5, 2020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EB3E399-69D4-C841-A710-B72A77021E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Steve Holmes |CD-1 CD-2 Cost Variance | PIP-II ICE Review </a:t>
            </a:r>
            <a:endParaRPr lang="en-US" b="1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1233630-EF3A-E545-93A2-41968C794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062E7B8-9E81-764D-9C9A-9A4416E33E5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5, 2020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15E30B2-FD88-B64F-9DC5-8850BEC40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Steve Holmes |CD-1 CD-2 Cost Variance | PIP-II ICE Review </a:t>
            </a:r>
            <a:endParaRPr lang="en-US" b="1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52AE6F-0F84-0842-9A05-5E4DCF0A9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086C7DE-E0AC-624B-BB33-06EE18FA7BA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5, 2020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B11FD33-E367-4E4D-A318-2337828D33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Steve Holmes |CD-1 CD-2 Cost Variance | PIP-II ICE Review </a:t>
            </a:r>
            <a:endParaRPr lang="en-US" b="1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B7AE8E3-FFAC-554D-9BF5-C7BE3A5F8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5E3339D-AB0B-6B42-862F-A8CE8F5DE1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5, 2020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52478C4-9379-D649-A221-D5B00743CC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Steve Holmes |CD-1 CD-2 Cost Variance | PIP-II ICE Review </a:t>
            </a:r>
            <a:endParaRPr lang="en-US" b="1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F89E77-0FAF-7041-A920-2EB3BC8D5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048CD5D4-73FB-774B-B842-83A5D2856E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5, 2020</a:t>
            </a:r>
            <a:endParaRPr lang="en-US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BE4981B5-46CA-B842-AB96-1D4AD565C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Steve Holmes |CD-1 CD-2 Cost Variance | PIP-II ICE Review </a:t>
            </a:r>
            <a:endParaRPr lang="en-US" b="1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F7597DA8-0B10-2D45-9BF9-A9F440A21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6" y="6502640"/>
            <a:ext cx="940025" cy="24287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Feb 5, 2020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160" y="6504213"/>
            <a:ext cx="600284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 algn="ctr">
              <a:defRPr/>
            </a:pPr>
            <a:r>
              <a:rPr lang="en-US"/>
              <a:t>Steve Holmes |CD-1 CD-2 Cost Variance | PIP-II ICE Review 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FD0746-C59B-43C4-B997-8ADB24EAB444}"/>
              </a:ext>
            </a:extLst>
          </p:cNvPr>
          <p:cNvCxnSpPr>
            <a:cxnSpLocks/>
          </p:cNvCxnSpPr>
          <p:nvPr userDrawn="1"/>
        </p:nvCxnSpPr>
        <p:spPr>
          <a:xfrm>
            <a:off x="215900" y="6362733"/>
            <a:ext cx="8639584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8087225-E51D-429C-9F0A-B9A919BEAD3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087388" y="6422646"/>
            <a:ext cx="768096" cy="4004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19719" y="5312740"/>
            <a:ext cx="8499231" cy="1390219"/>
          </a:xfrm>
        </p:spPr>
        <p:txBody>
          <a:bodyPr/>
          <a:lstStyle/>
          <a:p>
            <a:r>
              <a:rPr lang="en-US" dirty="0">
                <a:cs typeface="Helvetica"/>
              </a:rPr>
              <a:t>Steve Holmes</a:t>
            </a:r>
          </a:p>
          <a:p>
            <a:r>
              <a:rPr lang="en-US" dirty="0"/>
              <a:t>DOE ICE</a:t>
            </a:r>
          </a:p>
          <a:p>
            <a:r>
              <a:rPr lang="en-US" dirty="0"/>
              <a:t>February 5, 2020</a:t>
            </a:r>
          </a:p>
          <a:p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2A0DC46A-9DEE-4A8E-A8CA-3363AFD48F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9719" y="4044419"/>
            <a:ext cx="8667106" cy="1003049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cs typeface="Helvetica"/>
              </a:rPr>
              <a:t>PIP-II CD-2 vs CD-1 Cost Comparisons</a:t>
            </a:r>
          </a:p>
          <a:p>
            <a:r>
              <a:rPr lang="en-US" dirty="0">
                <a:cs typeface="Helvetica"/>
              </a:rPr>
              <a:t>(PIP-II-doc-3069)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6847DC-F28E-445D-8C58-3A5EC8DF8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42950"/>
            <a:ext cx="8672513" cy="5059363"/>
          </a:xfrm>
        </p:spPr>
        <p:txBody>
          <a:bodyPr/>
          <a:lstStyle/>
          <a:p>
            <a:r>
              <a:rPr lang="en-US" dirty="0"/>
              <a:t>The net scope adjustment is about $16.9M</a:t>
            </a:r>
          </a:p>
          <a:p>
            <a:r>
              <a:rPr lang="en-US" dirty="0"/>
              <a:t>Net added scope amounts to about $41.7M</a:t>
            </a:r>
          </a:p>
          <a:p>
            <a:pPr lvl="1"/>
            <a:r>
              <a:rPr lang="en-US" dirty="0"/>
              <a:t>Prototype SSR1, SSR2, LB650, HB650</a:t>
            </a:r>
          </a:p>
          <a:p>
            <a:pPr lvl="1"/>
            <a:r>
              <a:rPr lang="en-US" dirty="0"/>
              <a:t>LB650 reconfiguration and reduced CM RF tests (credit)</a:t>
            </a:r>
          </a:p>
          <a:p>
            <a:pPr lvl="1"/>
            <a:r>
              <a:rPr lang="en-US" dirty="0"/>
              <a:t>EPICS implementation</a:t>
            </a:r>
          </a:p>
          <a:p>
            <a:pPr lvl="1"/>
            <a:r>
              <a:rPr lang="en-US" dirty="0"/>
              <a:t>Booster, RR, MI inherited AIPs</a:t>
            </a:r>
          </a:p>
          <a:p>
            <a:pPr lvl="1"/>
            <a:r>
              <a:rPr lang="en-US" dirty="0"/>
              <a:t>CF off-project GPPs (credit)</a:t>
            </a:r>
          </a:p>
          <a:p>
            <a:pPr lvl="1"/>
            <a:r>
              <a:rPr lang="en-US" dirty="0"/>
              <a:t>CF upgrades to support CW operations</a:t>
            </a:r>
          </a:p>
          <a:p>
            <a:pPr lvl="1"/>
            <a:r>
              <a:rPr lang="en-US" dirty="0"/>
              <a:t>Enclosure and gallery length to support 1 GeV</a:t>
            </a:r>
          </a:p>
          <a:p>
            <a:r>
              <a:rPr lang="en-US" dirty="0"/>
              <a:t>Net in-kind changes amount to about $24.8M</a:t>
            </a:r>
          </a:p>
          <a:p>
            <a:pPr lvl="1"/>
            <a:r>
              <a:rPr lang="en-US" dirty="0"/>
              <a:t>SSR1, SSR2 components</a:t>
            </a:r>
          </a:p>
          <a:p>
            <a:pPr lvl="1"/>
            <a:r>
              <a:rPr lang="en-US" dirty="0"/>
              <a:t>Cryogenic Distribution System</a:t>
            </a:r>
          </a:p>
          <a:p>
            <a:pPr lvl="1"/>
            <a:r>
              <a:rPr lang="en-US" dirty="0"/>
              <a:t>Reduced LLRF no longer in-kind (debit)</a:t>
            </a:r>
          </a:p>
          <a:p>
            <a:pPr lvl="1"/>
            <a:r>
              <a:rPr lang="en-US" dirty="0"/>
              <a:t>Reduced BPM and BLM in-kind (debit)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4D44FD-FD38-4C37-85D4-11F812CA5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CC49B-7E23-4D58-8104-033CABEBAE0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 5,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28C91-BBC6-4217-9A87-5362E1611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Steve Holmes |CD-1 CD-2 Cost Variance | PIP-II ICE Review 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7471B-48D2-457E-B033-F58A38D86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798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54544B8-F3AE-445B-8999-0F4CC21B4E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219296"/>
              </p:ext>
            </p:extLst>
          </p:nvPr>
        </p:nvGraphicFramePr>
        <p:xfrm>
          <a:off x="429419" y="852010"/>
          <a:ext cx="8155781" cy="5320189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650081">
                  <a:extLst>
                    <a:ext uri="{9D8B030D-6E8A-4147-A177-3AD203B41FA5}">
                      <a16:colId xmlns:a16="http://schemas.microsoft.com/office/drawing/2014/main" val="3689485364"/>
                    </a:ext>
                  </a:extLst>
                </a:gridCol>
                <a:gridCol w="2722989">
                  <a:extLst>
                    <a:ext uri="{9D8B030D-6E8A-4147-A177-3AD203B41FA5}">
                      <a16:colId xmlns:a16="http://schemas.microsoft.com/office/drawing/2014/main" val="742180396"/>
                    </a:ext>
                  </a:extLst>
                </a:gridCol>
                <a:gridCol w="1235725">
                  <a:extLst>
                    <a:ext uri="{9D8B030D-6E8A-4147-A177-3AD203B41FA5}">
                      <a16:colId xmlns:a16="http://schemas.microsoft.com/office/drawing/2014/main" val="3042951689"/>
                    </a:ext>
                  </a:extLst>
                </a:gridCol>
                <a:gridCol w="1894777">
                  <a:extLst>
                    <a:ext uri="{9D8B030D-6E8A-4147-A177-3AD203B41FA5}">
                      <a16:colId xmlns:a16="http://schemas.microsoft.com/office/drawing/2014/main" val="1874144150"/>
                    </a:ext>
                  </a:extLst>
                </a:gridCol>
                <a:gridCol w="1652209">
                  <a:extLst>
                    <a:ext uri="{9D8B030D-6E8A-4147-A177-3AD203B41FA5}">
                      <a16:colId xmlns:a16="http://schemas.microsoft.com/office/drawing/2014/main" val="3464408985"/>
                    </a:ext>
                  </a:extLst>
                </a:gridCol>
              </a:tblGrid>
              <a:tr h="281628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>
                          <a:effectLst/>
                          <a:latin typeface="+mn-lt"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>
                          <a:effectLst/>
                          <a:latin typeface="+mn-lt"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CD-2 – CD-1 Scope Modifications</a:t>
                      </a:r>
                      <a:endParaRPr lang="en-US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853802"/>
                  </a:ext>
                </a:extLst>
              </a:tr>
              <a:tr h="281628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WBS</a:t>
                      </a:r>
                      <a:endParaRPr lang="en-US" sz="1400" b="1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Scope</a:t>
                      </a:r>
                      <a:endParaRPr lang="en-US" sz="1400" b="1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Hours</a:t>
                      </a:r>
                      <a:endParaRPr lang="en-US" sz="1400" b="1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Direct M&amp;S</a:t>
                      </a:r>
                      <a:endParaRPr lang="en-US" sz="1400" b="1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Cost</a:t>
                      </a:r>
                      <a:endParaRPr lang="en-US" sz="1400" b="1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830806"/>
                  </a:ext>
                </a:extLst>
              </a:tr>
              <a:tr h="281628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121</a:t>
                      </a:r>
                      <a:endParaRPr lang="en-US" sz="1400" b="1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PIP-II</a:t>
                      </a:r>
                      <a:endParaRPr lang="en-US" sz="1400" b="1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107,749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($1,193,440)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$16,899,122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9515397"/>
                  </a:ext>
                </a:extLst>
              </a:tr>
              <a:tr h="281628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>
                          <a:effectLst/>
                          <a:latin typeface="+mn-lt"/>
                        </a:rPr>
                        <a:t>121.2</a:t>
                      </a:r>
                      <a:endParaRPr lang="en-US" sz="14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Prototype Cryomodules</a:t>
                      </a:r>
                      <a:endParaRPr lang="en-US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>
                          <a:effectLst/>
                          <a:latin typeface="+mn-lt"/>
                        </a:rPr>
                        <a:t>97,716 </a:t>
                      </a:r>
                      <a:endParaRPr lang="en-US" sz="14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$8,033,634 </a:t>
                      </a:r>
                      <a:endParaRPr lang="en-US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$25,589,704 </a:t>
                      </a:r>
                      <a:endParaRPr lang="en-US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4969998"/>
                  </a:ext>
                </a:extLst>
              </a:tr>
              <a:tr h="360463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>
                          <a:effectLst/>
                          <a:latin typeface="+mn-lt"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SSR1,2 in-kind contributions</a:t>
                      </a:r>
                      <a:endParaRPr lang="en-US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(78,030)</a:t>
                      </a:r>
                      <a:endParaRPr lang="en-US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>
                          <a:effectLst/>
                          <a:latin typeface="+mn-lt"/>
                        </a:rPr>
                        <a:t>($12,036,088)</a:t>
                      </a:r>
                      <a:endParaRPr lang="en-US" sz="14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($27,741,487)</a:t>
                      </a:r>
                      <a:endParaRPr lang="en-US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4383183"/>
                  </a:ext>
                </a:extLst>
              </a:tr>
              <a:tr h="281628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LB650 reduced testing</a:t>
                      </a:r>
                      <a:endParaRPr lang="en-US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(32,143)</a:t>
                      </a:r>
                      <a:endParaRPr lang="en-US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$325,766 </a:t>
                      </a:r>
                      <a:endParaRPr lang="en-US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($4,558,669)</a:t>
                      </a:r>
                      <a:endParaRPr lang="en-US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2694407"/>
                  </a:ext>
                </a:extLst>
              </a:tr>
              <a:tr h="281628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endParaRPr lang="en-US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CDS in-kind contribution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(3,969)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457200" rtl="0" eaLnBrk="1" latinLnBrk="0" hangingPunct="1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($2,343,635)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457200" rtl="0" eaLnBrk="1" latinLnBrk="0" hangingPunct="1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($3,661,921)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2389"/>
                  </a:ext>
                </a:extLst>
              </a:tr>
              <a:tr h="329228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>
                          <a:effectLst/>
                          <a:latin typeface="+mn-lt"/>
                        </a:rPr>
                        <a:t>121.3</a:t>
                      </a:r>
                      <a:endParaRPr lang="en-US" sz="14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No LLRF in-kind contributions</a:t>
                      </a:r>
                      <a:endParaRPr lang="en-US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>
                          <a:effectLst/>
                          <a:latin typeface="+mn-lt"/>
                        </a:rPr>
                        <a:t>15,468 </a:t>
                      </a:r>
                      <a:endParaRPr lang="en-US" sz="14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$1,910,469 </a:t>
                      </a:r>
                      <a:endParaRPr lang="en-US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$4,881,150 </a:t>
                      </a:r>
                      <a:endParaRPr lang="en-US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4031747"/>
                  </a:ext>
                </a:extLst>
              </a:tr>
              <a:tr h="281628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>
                          <a:effectLst/>
                          <a:latin typeface="+mn-lt"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EPICS implementation</a:t>
                      </a:r>
                      <a:endParaRPr lang="en-US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>
                          <a:effectLst/>
                          <a:latin typeface="+mn-lt"/>
                        </a:rPr>
                        <a:t>17,207 </a:t>
                      </a:r>
                      <a:endParaRPr lang="en-US" sz="14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>
                          <a:effectLst/>
                          <a:latin typeface="+mn-lt"/>
                        </a:rPr>
                        <a:t>$1,539,364 </a:t>
                      </a:r>
                      <a:endParaRPr lang="en-US" sz="14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$4,668,258 </a:t>
                      </a:r>
                      <a:endParaRPr lang="en-US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6726766"/>
                  </a:ext>
                </a:extLst>
              </a:tr>
              <a:tr h="585777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>
                          <a:effectLst/>
                          <a:latin typeface="+mn-lt"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Reduced BPM, BLM in-kind contributions</a:t>
                      </a:r>
                      <a:endParaRPr lang="en-US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4,544 </a:t>
                      </a:r>
                      <a:endParaRPr lang="en-US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>
                          <a:effectLst/>
                          <a:latin typeface="+mn-lt"/>
                        </a:rPr>
                        <a:t>$785,159 </a:t>
                      </a:r>
                      <a:endParaRPr lang="en-US" sz="14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$1,725,027 </a:t>
                      </a:r>
                      <a:endParaRPr lang="en-US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74360248"/>
                  </a:ext>
                </a:extLst>
              </a:tr>
              <a:tr h="281628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>
                          <a:effectLst/>
                          <a:latin typeface="+mn-lt"/>
                        </a:rPr>
                        <a:t>121.4</a:t>
                      </a:r>
                      <a:endParaRPr lang="en-US" sz="14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>
                          <a:effectLst/>
                          <a:latin typeface="+mn-lt"/>
                        </a:rPr>
                        <a:t>Booster Physics Studies</a:t>
                      </a:r>
                      <a:endParaRPr lang="en-US" sz="14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7,080 </a:t>
                      </a:r>
                      <a:endParaRPr lang="en-US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>
                          <a:effectLst/>
                          <a:latin typeface="+mn-lt"/>
                        </a:rPr>
                        <a:t>$0 </a:t>
                      </a:r>
                      <a:endParaRPr lang="en-US" sz="14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$1,770,000 </a:t>
                      </a:r>
                      <a:endParaRPr lang="en-US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6971392"/>
                  </a:ext>
                </a:extLst>
              </a:tr>
              <a:tr h="300052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>
                          <a:effectLst/>
                          <a:latin typeface="+mn-lt"/>
                        </a:rPr>
                        <a:t>121.5</a:t>
                      </a:r>
                      <a:endParaRPr lang="en-US" sz="14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Booster Upgrades from AIP</a:t>
                      </a:r>
                      <a:endParaRPr lang="en-US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56,755 </a:t>
                      </a:r>
                      <a:endParaRPr lang="en-US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$3,837,501 </a:t>
                      </a:r>
                      <a:endParaRPr lang="en-US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$13,827,291 </a:t>
                      </a:r>
                      <a:endParaRPr lang="en-US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0897982"/>
                  </a:ext>
                </a:extLst>
              </a:tr>
              <a:tr h="281628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>
                          <a:effectLst/>
                          <a:latin typeface="+mn-lt"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>
                          <a:effectLst/>
                          <a:latin typeface="+mn-lt"/>
                        </a:rPr>
                        <a:t>MI gamma-t jump</a:t>
                      </a:r>
                      <a:endParaRPr lang="en-US" sz="14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>
                          <a:effectLst/>
                          <a:latin typeface="+mn-lt"/>
                        </a:rPr>
                        <a:t>23,120 </a:t>
                      </a:r>
                      <a:endParaRPr lang="en-US" sz="14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$49,390 </a:t>
                      </a:r>
                      <a:endParaRPr lang="en-US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$4,683,268 </a:t>
                      </a:r>
                      <a:endParaRPr lang="en-US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78939933"/>
                  </a:ext>
                </a:extLst>
              </a:tr>
              <a:tr h="281628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>
                          <a:effectLst/>
                          <a:latin typeface="+mn-lt"/>
                        </a:rPr>
                        <a:t>121.06</a:t>
                      </a:r>
                      <a:endParaRPr lang="en-US" sz="14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>
                          <a:effectLst/>
                          <a:latin typeface="+mn-lt"/>
                        </a:rPr>
                        <a:t>Electrical utilities to GPP</a:t>
                      </a:r>
                      <a:endParaRPr lang="en-US" sz="14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>
                          <a:effectLst/>
                          <a:latin typeface="+mn-lt"/>
                        </a:rPr>
                        <a:t>0 </a:t>
                      </a:r>
                      <a:endParaRPr lang="en-US" sz="14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($9,700,000)</a:t>
                      </a:r>
                      <a:endParaRPr lang="en-US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($12,610,000)</a:t>
                      </a:r>
                      <a:endParaRPr lang="en-US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9273430"/>
                  </a:ext>
                </a:extLst>
              </a:tr>
              <a:tr h="585777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>
                          <a:effectLst/>
                          <a:latin typeface="+mn-lt"/>
                        </a:rPr>
                        <a:t> </a:t>
                      </a:r>
                      <a:endParaRPr lang="en-US" sz="14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>
                          <a:effectLst/>
                          <a:latin typeface="+mn-lt"/>
                        </a:rPr>
                        <a:t>Mechanical upgrades for CW operations</a:t>
                      </a:r>
                      <a:endParaRPr lang="en-US" sz="140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0 </a:t>
                      </a:r>
                      <a:endParaRPr lang="en-US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$2,620,000 </a:t>
                      </a:r>
                      <a:endParaRPr lang="en-US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$3,406,000 </a:t>
                      </a:r>
                      <a:endParaRPr lang="en-US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3368807"/>
                  </a:ext>
                </a:extLst>
              </a:tr>
              <a:tr h="342612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 </a:t>
                      </a:r>
                      <a:endParaRPr lang="en-US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Increased tunnel and gallery length</a:t>
                      </a:r>
                      <a:endParaRPr lang="en-US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0 </a:t>
                      </a:r>
                      <a:endParaRPr lang="en-US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$3,785,000 </a:t>
                      </a:r>
                      <a:endParaRPr lang="en-US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$4,920,500 </a:t>
                      </a:r>
                      <a:endParaRPr lang="en-US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0504271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7DE381CC-8B75-4CC8-889A-C23394CC4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Adjustment Details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E1B73-A8E1-405D-ACF4-19C544E1EE1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 5,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2D1CC-A445-4872-82AC-F42D6FD5D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Steve Holmes |CD-1 CD-2 Cost Variance | PIP-II ICE Review 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1A193-D503-47B1-A083-330C93BD0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048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B60B01-9D68-44EB-BCDD-1E999C1D6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Management Increases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57F98A-C5C1-4B4D-8F43-09A4144884C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 5,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A0A7F-9048-4133-AE37-12E811906F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Steve Holmes |CD-1 CD-2 Cost Variance | PIP-II ICE Review 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4897E-35AB-442B-8295-09598503B9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603D993-971E-453D-8B63-26F60B56BB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1650416"/>
              </p:ext>
            </p:extLst>
          </p:nvPr>
        </p:nvGraphicFramePr>
        <p:xfrm>
          <a:off x="636588" y="1258473"/>
          <a:ext cx="7707312" cy="4648201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811123">
                  <a:extLst>
                    <a:ext uri="{9D8B030D-6E8A-4147-A177-3AD203B41FA5}">
                      <a16:colId xmlns:a16="http://schemas.microsoft.com/office/drawing/2014/main" val="2483715733"/>
                    </a:ext>
                  </a:extLst>
                </a:gridCol>
                <a:gridCol w="2151453">
                  <a:extLst>
                    <a:ext uri="{9D8B030D-6E8A-4147-A177-3AD203B41FA5}">
                      <a16:colId xmlns:a16="http://schemas.microsoft.com/office/drawing/2014/main" val="541529969"/>
                    </a:ext>
                  </a:extLst>
                </a:gridCol>
                <a:gridCol w="985052">
                  <a:extLst>
                    <a:ext uri="{9D8B030D-6E8A-4147-A177-3AD203B41FA5}">
                      <a16:colId xmlns:a16="http://schemas.microsoft.com/office/drawing/2014/main" val="668887371"/>
                    </a:ext>
                  </a:extLst>
                </a:gridCol>
                <a:gridCol w="1463978">
                  <a:extLst>
                    <a:ext uri="{9D8B030D-6E8A-4147-A177-3AD203B41FA5}">
                      <a16:colId xmlns:a16="http://schemas.microsoft.com/office/drawing/2014/main" val="2717655859"/>
                    </a:ext>
                  </a:extLst>
                </a:gridCol>
                <a:gridCol w="1409572">
                  <a:extLst>
                    <a:ext uri="{9D8B030D-6E8A-4147-A177-3AD203B41FA5}">
                      <a16:colId xmlns:a16="http://schemas.microsoft.com/office/drawing/2014/main" val="89043049"/>
                    </a:ext>
                  </a:extLst>
                </a:gridCol>
                <a:gridCol w="886134">
                  <a:extLst>
                    <a:ext uri="{9D8B030D-6E8A-4147-A177-3AD203B41FA5}">
                      <a16:colId xmlns:a16="http://schemas.microsoft.com/office/drawing/2014/main" val="2608064075"/>
                    </a:ext>
                  </a:extLst>
                </a:gridCol>
              </a:tblGrid>
              <a:tr h="29948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CD-2 – CD-1 Project Management Growth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105179"/>
                  </a:ext>
                </a:extLst>
              </a:tr>
              <a:tr h="301155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</a:rPr>
                        <a:t>WBS</a:t>
                      </a:r>
                      <a:endParaRPr lang="en-US" sz="160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Hours</a:t>
                      </a:r>
                      <a:endParaRPr lang="en-US" sz="1600" b="1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Direct M&amp;S </a:t>
                      </a:r>
                      <a:endParaRPr lang="en-US" sz="1600" b="1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Cost </a:t>
                      </a:r>
                      <a:endParaRPr lang="en-US" sz="1600" b="1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FTE</a:t>
                      </a:r>
                      <a:endParaRPr lang="en-US" sz="1600" b="1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377805"/>
                  </a:ext>
                </a:extLst>
              </a:tr>
              <a:tr h="29948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121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PIP-II Project</a:t>
                      </a:r>
                      <a:endParaRPr lang="en-US" sz="1600" b="1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b="1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133,682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b="1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$5,680,452 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b="1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$34,710,053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b="1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75.6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0332590"/>
                  </a:ext>
                </a:extLst>
              </a:tr>
              <a:tr h="624681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121.01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PROJECT MANAGEMENT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77,795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$4,739,647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$21,953,049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44.0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9376653"/>
                  </a:ext>
                </a:extLst>
              </a:tr>
              <a:tr h="624681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121.02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SRF and CRYO SYSTEMS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29,530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$608,598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$7,279,389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16.7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5684620"/>
                  </a:ext>
                </a:extLst>
              </a:tr>
              <a:tr h="624681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121.03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ACCELERATOR SYSTEMS 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(703)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$(620)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$(955,874)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(0.4)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7701954"/>
                  </a:ext>
                </a:extLst>
              </a:tr>
              <a:tr h="624681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121.04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LINAC INSTALLATION and COMMISSIONING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11,728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$94,703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$2,786,485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6.6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9686435"/>
                  </a:ext>
                </a:extLst>
              </a:tr>
              <a:tr h="624681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121.05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ACCELERATOR COMPLEX UPGRADES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9,639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$25,984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$2,263,100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5.5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4593662"/>
                  </a:ext>
                </a:extLst>
              </a:tr>
              <a:tr h="624681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121.06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CONVENTIONAL FACILITIES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5,694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$212,140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$1,383,905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3.2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341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931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43C205-2F62-44D8-A8E2-4FBCED3EB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Project Management increase is about $34.7M</a:t>
            </a:r>
          </a:p>
          <a:p>
            <a:r>
              <a:rPr lang="en-US" dirty="0"/>
              <a:t>Levels-of-effort and durations both change between the CD-1 and CD-2 estimates</a:t>
            </a:r>
          </a:p>
          <a:p>
            <a:r>
              <a:rPr lang="en-US" dirty="0"/>
              <a:t>Total increase of ~76 FTE</a:t>
            </a:r>
          </a:p>
          <a:p>
            <a:pPr lvl="1"/>
            <a:r>
              <a:rPr lang="en-US" dirty="0"/>
              <a:t>~61 FTE (about 7 FTE/year) are attributable to growth in the size of the management team</a:t>
            </a:r>
          </a:p>
          <a:p>
            <a:pPr lvl="2"/>
            <a:r>
              <a:rPr lang="en-US" dirty="0"/>
              <a:t>Growth generally motivated by enhancing the management structure to provide coordination and oversight of a larger number of international partners</a:t>
            </a:r>
          </a:p>
          <a:p>
            <a:pPr lvl="2"/>
            <a:r>
              <a:rPr lang="en-US" dirty="0"/>
              <a:t>Also: </a:t>
            </a:r>
            <a:r>
              <a:rPr lang="en-US"/>
              <a:t>enhanced procurement </a:t>
            </a:r>
            <a:r>
              <a:rPr lang="en-US" dirty="0"/>
              <a:t>&amp; project controls support</a:t>
            </a:r>
          </a:p>
          <a:p>
            <a:pPr lvl="1"/>
            <a:r>
              <a:rPr lang="en-US" dirty="0"/>
              <a:t>~15 FTE are attributable to the additional six months to CD-4 in the CD-2 schedule.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FAF69D-B929-4621-AA66-D2EC6B320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D17C9-8B48-4DCF-8EAE-73CBF2340B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 5,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561EC-491D-4586-8028-A0B53442F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Steve Holmes |CD-1 CD-2 Cost Variance | PIP-II ICE Review 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96D8B-A045-4C7E-B1DD-274DE5A84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506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B449343-F177-4CA4-B48D-48943985B4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982464"/>
              </p:ext>
            </p:extLst>
          </p:nvPr>
        </p:nvGraphicFramePr>
        <p:xfrm>
          <a:off x="228600" y="1172004"/>
          <a:ext cx="8686800" cy="4770812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706873">
                  <a:extLst>
                    <a:ext uri="{9D8B030D-6E8A-4147-A177-3AD203B41FA5}">
                      <a16:colId xmlns:a16="http://schemas.microsoft.com/office/drawing/2014/main" val="2483715733"/>
                    </a:ext>
                  </a:extLst>
                </a:gridCol>
                <a:gridCol w="2132042">
                  <a:extLst>
                    <a:ext uri="{9D8B030D-6E8A-4147-A177-3AD203B41FA5}">
                      <a16:colId xmlns:a16="http://schemas.microsoft.com/office/drawing/2014/main" val="541529969"/>
                    </a:ext>
                  </a:extLst>
                </a:gridCol>
                <a:gridCol w="1172623">
                  <a:extLst>
                    <a:ext uri="{9D8B030D-6E8A-4147-A177-3AD203B41FA5}">
                      <a16:colId xmlns:a16="http://schemas.microsoft.com/office/drawing/2014/main" val="668887371"/>
                    </a:ext>
                  </a:extLst>
                </a:gridCol>
                <a:gridCol w="1157394">
                  <a:extLst>
                    <a:ext uri="{9D8B030D-6E8A-4147-A177-3AD203B41FA5}">
                      <a16:colId xmlns:a16="http://schemas.microsoft.com/office/drawing/2014/main" val="2717655859"/>
                    </a:ext>
                  </a:extLst>
                </a:gridCol>
                <a:gridCol w="1172623">
                  <a:extLst>
                    <a:ext uri="{9D8B030D-6E8A-4147-A177-3AD203B41FA5}">
                      <a16:colId xmlns:a16="http://schemas.microsoft.com/office/drawing/2014/main" val="89043049"/>
                    </a:ext>
                  </a:extLst>
                </a:gridCol>
                <a:gridCol w="1227645">
                  <a:extLst>
                    <a:ext uri="{9D8B030D-6E8A-4147-A177-3AD203B41FA5}">
                      <a16:colId xmlns:a16="http://schemas.microsoft.com/office/drawing/2014/main" val="2608064075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56953905"/>
                    </a:ext>
                  </a:extLst>
                </a:gridCol>
              </a:tblGrid>
              <a:tr h="29948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CD-2 – CD-1 BAC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96105179"/>
                  </a:ext>
                </a:extLst>
              </a:tr>
              <a:tr h="423247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dirty="0">
                          <a:effectLst/>
                        </a:rPr>
                        <a:t>WBS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CD-1</a:t>
                      </a:r>
                      <a:endParaRPr lang="en-US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CD-2</a:t>
                      </a:r>
                      <a:endParaRPr lang="en-US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1" dirty="0">
                          <a:effectLst/>
                          <a:latin typeface="Symbol" panose="05050102010706020507" pitchFamily="18" charset="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400" b="1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Cost</a:t>
                      </a:r>
                      <a:endParaRPr lang="en-US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1" dirty="0">
                          <a:effectLst/>
                          <a:latin typeface="Symbol" panose="05050102010706020507" pitchFamily="18" charset="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400" b="1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Scope</a:t>
                      </a:r>
                      <a:endParaRPr lang="en-US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1" dirty="0">
                          <a:effectLst/>
                          <a:latin typeface="Symbol" panose="05050102010706020507" pitchFamily="18" charset="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400" b="1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PM</a:t>
                      </a:r>
                      <a:endParaRPr lang="en-US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377805"/>
                  </a:ext>
                </a:extLst>
              </a:tr>
              <a:tr h="299999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dirty="0">
                          <a:effectLst/>
                        </a:rPr>
                        <a:t>121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PIP-II Project</a:t>
                      </a:r>
                      <a:endParaRPr lang="en-US" sz="1400" b="1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$530,030,924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$696,817,897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$166,786,973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088390" algn="l"/>
                          <a:tab pos="457200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$16,899,122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$34,710,053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0332590"/>
                  </a:ext>
                </a:extLst>
              </a:tr>
              <a:tr h="624681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dirty="0">
                          <a:effectLst/>
                        </a:rPr>
                        <a:t>121.01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dirty="0">
                          <a:effectLst/>
                        </a:rPr>
                        <a:t>PROJECT MANAGEMENT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$55,060,422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$77,013,471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$21,953,049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$21,953,049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9376653"/>
                  </a:ext>
                </a:extLst>
              </a:tr>
              <a:tr h="624681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dirty="0">
                          <a:effectLst/>
                        </a:rPr>
                        <a:t>121.02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dirty="0">
                          <a:effectLst/>
                        </a:rPr>
                        <a:t>SRF and CRYO SYSTEMS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$129,086,754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$153,904,615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$24,817,861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$(10,372,372)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$7,279,389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5684620"/>
                  </a:ext>
                </a:extLst>
              </a:tr>
              <a:tr h="624681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dirty="0">
                          <a:effectLst/>
                        </a:rPr>
                        <a:t>121.03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dirty="0">
                          <a:effectLst/>
                        </a:rPr>
                        <a:t>ACCELERATOR SYSTEMS 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$88,652,486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$110,118,971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$21,466,485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$11,274,435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($955,874)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7701954"/>
                  </a:ext>
                </a:extLst>
              </a:tr>
              <a:tr h="624681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dirty="0">
                          <a:effectLst/>
                        </a:rPr>
                        <a:t>121.04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dirty="0">
                          <a:effectLst/>
                        </a:rPr>
                        <a:t>LINAC INSTALL and COMMISSION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$76,545,251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$124,130,010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$47,584,758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$1,770,000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$2,786,485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9686435"/>
                  </a:ext>
                </a:extLst>
              </a:tr>
              <a:tr h="624681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dirty="0">
                          <a:effectLst/>
                        </a:rPr>
                        <a:t>121.05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dirty="0">
                          <a:effectLst/>
                        </a:rPr>
                        <a:t>ACCELERATOR COMPLEX UPGRADES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$38,203,521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$64,869,426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$26,665,905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$18,510,559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$2,263,100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4593662"/>
                  </a:ext>
                </a:extLst>
              </a:tr>
              <a:tr h="624681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dirty="0">
                          <a:effectLst/>
                        </a:rPr>
                        <a:t>121.06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dirty="0">
                          <a:effectLst/>
                        </a:rPr>
                        <a:t>CONVENTIONAL FACILITIES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$142,482,489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$166,781,404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$24,298,915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$(4,283,500)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$1,383,905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34179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FF94B3A-B60A-4222-8EC4-A0333B29F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CD-2 – CD-1 Summary (BAC)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36EAC-49ED-40B3-BD59-A90A1251EB4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 5,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2854B-1065-414E-B027-D8F5DA018F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Steve Holmes |CD-1 CD-2 Cost Variance | PIP-II ICE Review 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63644-8FD3-4074-A9BC-46FB51E0F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139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B449343-F177-4CA4-B48D-48943985B4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2701203"/>
              </p:ext>
            </p:extLst>
          </p:nvPr>
        </p:nvGraphicFramePr>
        <p:xfrm>
          <a:off x="228600" y="1553004"/>
          <a:ext cx="8686800" cy="3521450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706873">
                  <a:extLst>
                    <a:ext uri="{9D8B030D-6E8A-4147-A177-3AD203B41FA5}">
                      <a16:colId xmlns:a16="http://schemas.microsoft.com/office/drawing/2014/main" val="2483715733"/>
                    </a:ext>
                  </a:extLst>
                </a:gridCol>
                <a:gridCol w="2132042">
                  <a:extLst>
                    <a:ext uri="{9D8B030D-6E8A-4147-A177-3AD203B41FA5}">
                      <a16:colId xmlns:a16="http://schemas.microsoft.com/office/drawing/2014/main" val="541529969"/>
                    </a:ext>
                  </a:extLst>
                </a:gridCol>
                <a:gridCol w="1172623">
                  <a:extLst>
                    <a:ext uri="{9D8B030D-6E8A-4147-A177-3AD203B41FA5}">
                      <a16:colId xmlns:a16="http://schemas.microsoft.com/office/drawing/2014/main" val="668887371"/>
                    </a:ext>
                  </a:extLst>
                </a:gridCol>
                <a:gridCol w="1157394">
                  <a:extLst>
                    <a:ext uri="{9D8B030D-6E8A-4147-A177-3AD203B41FA5}">
                      <a16:colId xmlns:a16="http://schemas.microsoft.com/office/drawing/2014/main" val="2717655859"/>
                    </a:ext>
                  </a:extLst>
                </a:gridCol>
                <a:gridCol w="1172623">
                  <a:extLst>
                    <a:ext uri="{9D8B030D-6E8A-4147-A177-3AD203B41FA5}">
                      <a16:colId xmlns:a16="http://schemas.microsoft.com/office/drawing/2014/main" val="89043049"/>
                    </a:ext>
                  </a:extLst>
                </a:gridCol>
                <a:gridCol w="1096479">
                  <a:extLst>
                    <a:ext uri="{9D8B030D-6E8A-4147-A177-3AD203B41FA5}">
                      <a16:colId xmlns:a16="http://schemas.microsoft.com/office/drawing/2014/main" val="2608064075"/>
                    </a:ext>
                  </a:extLst>
                </a:gridCol>
                <a:gridCol w="1248766">
                  <a:extLst>
                    <a:ext uri="{9D8B030D-6E8A-4147-A177-3AD203B41FA5}">
                      <a16:colId xmlns:a16="http://schemas.microsoft.com/office/drawing/2014/main" val="2056953905"/>
                    </a:ext>
                  </a:extLst>
                </a:gridCol>
              </a:tblGrid>
              <a:tr h="29948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CD-2 – CD-1 TPC</a:t>
                      </a: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endParaRPr lang="en-US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96105179"/>
                  </a:ext>
                </a:extLst>
              </a:tr>
              <a:tr h="423247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dirty="0">
                          <a:effectLst/>
                        </a:rPr>
                        <a:t>WBS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CD-1</a:t>
                      </a:r>
                      <a:endParaRPr lang="en-US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CD-2</a:t>
                      </a:r>
                      <a:endParaRPr lang="en-US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1" dirty="0">
                          <a:effectLst/>
                          <a:latin typeface="Symbol" panose="05050102010706020507" pitchFamily="18" charset="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400" b="1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Cost</a:t>
                      </a:r>
                      <a:endParaRPr lang="en-US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1" dirty="0">
                          <a:effectLst/>
                          <a:latin typeface="Symbol" panose="05050102010706020507" pitchFamily="18" charset="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400" b="1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Scope</a:t>
                      </a:r>
                      <a:endParaRPr lang="en-US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1" dirty="0">
                          <a:effectLst/>
                          <a:latin typeface="Symbol" panose="05050102010706020507" pitchFamily="18" charset="2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400" b="1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PM</a:t>
                      </a:r>
                      <a:endParaRPr lang="en-US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377805"/>
                  </a:ext>
                </a:extLst>
              </a:tr>
              <a:tr h="299999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dirty="0">
                          <a:effectLst/>
                        </a:rPr>
                        <a:t>121</a:t>
                      </a:r>
                      <a:endParaRPr lang="en-US" sz="14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PIP-II Project (BAC)</a:t>
                      </a:r>
                      <a:endParaRPr lang="en-US" sz="1400" b="1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$530,030,924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$696,817,897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$166,786,973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88390" algn="l"/>
                        </a:tabLst>
                        <a:defRPr/>
                      </a:pPr>
                      <a:r>
                        <a:rPr lang="en-US" sz="1400" b="1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16,899,122</a:t>
                      </a:r>
                      <a:endParaRPr lang="en-US" sz="1400" b="1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$34,710,053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0332590"/>
                  </a:ext>
                </a:extLst>
              </a:tr>
              <a:tr h="624681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endParaRPr lang="en-US" sz="14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CONTINGENCY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$190,671,578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$235,746,301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$45,074,723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457200" rtl="0" eaLnBrk="1" latinLnBrk="0" hangingPunct="1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$6,287,097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$23,830,036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9376653"/>
                  </a:ext>
                </a:extLst>
              </a:tr>
              <a:tr h="624681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endParaRPr lang="en-US" sz="14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CONT on ETC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38%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457200" rtl="0" eaLnBrk="1" latinLnBrk="0" hangingPunct="1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5684620"/>
                  </a:ext>
                </a:extLst>
              </a:tr>
              <a:tr h="624681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endParaRPr lang="en-US" sz="14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OVHD Reduction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$(44,556,377)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$(44,556,377)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457200" rtl="0" eaLnBrk="1" latinLnBrk="0" hangingPunct="1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$(1,188,270)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($3,000,120)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7701954"/>
                  </a:ext>
                </a:extLst>
              </a:tr>
              <a:tr h="624681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endParaRPr lang="en-US" sz="14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PIP-II  Project (TPC)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$720,702,502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$888,007,821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$167,305,319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 defTabSz="457200" rtl="0" eaLnBrk="1" latinLnBrk="0" hangingPunct="1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$21,997,948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 $55,539,969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9686435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FF94B3A-B60A-4222-8EC4-A0333B29F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CD-2 – CD-1 Summary (TPC)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36EAC-49ED-40B3-BD59-A90A1251EB4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 5,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2854B-1065-414E-B027-D8F5DA018F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Steve Holmes |CD-1 CD-2 Cost Variance | PIP-II ICE Review 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63644-8FD3-4074-A9BC-46FB51E0F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361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168B5-B226-CF42-983C-514CBDAB4FF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 5,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Steve Holmes |CD-1 CD-2 Cost Variance | PIP-II ICE Review 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E5493AD-A5A7-D94F-A3A5-6313620E8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</p:spPr>
        <p:txBody>
          <a:bodyPr/>
          <a:lstStyle/>
          <a:p>
            <a:pPr lvl="0"/>
            <a:r>
              <a:rPr lang="en-US" dirty="0"/>
              <a:t>TPC grew by about $167M (23%) between CD-1 and CD-2 after taking credit for the proposed overhead reduction ($45M).</a:t>
            </a:r>
          </a:p>
          <a:p>
            <a:pPr lvl="1"/>
            <a:r>
              <a:rPr lang="en-US" dirty="0"/>
              <a:t>Nearly half ($78M) comes from changes in scope ($22M) and project management ($56M).</a:t>
            </a:r>
          </a:p>
          <a:p>
            <a:pPr lvl="0"/>
            <a:r>
              <a:rPr lang="en-US" dirty="0"/>
              <a:t>Overall contingency grew by $45M.</a:t>
            </a:r>
          </a:p>
          <a:p>
            <a:pPr lvl="1"/>
            <a:r>
              <a:rPr lang="en-US" dirty="0"/>
              <a:t>As a fraction of (ETC) contingency grew from 38% at CD-1 to 40% at CD-2. </a:t>
            </a:r>
          </a:p>
          <a:p>
            <a:pPr lvl="1"/>
            <a:r>
              <a:rPr lang="en-US" dirty="0"/>
              <a:t>Largely reflects coordination of additional international partners</a:t>
            </a:r>
          </a:p>
          <a:p>
            <a:pPr lvl="0"/>
            <a:r>
              <a:rPr lang="en-US" dirty="0"/>
              <a:t>Cost growth in labor and M&amp;S is in the ratio of about 3:2</a:t>
            </a:r>
          </a:p>
          <a:p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9E5D837-0104-6E48-90C1-36CFED081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Summary (1/2)</a:t>
            </a:r>
          </a:p>
        </p:txBody>
      </p:sp>
    </p:spTree>
    <p:extLst>
      <p:ext uri="{BB962C8B-B14F-4D97-AF65-F5344CB8AC3E}">
        <p14:creationId xmlns:p14="http://schemas.microsoft.com/office/powerpoint/2010/main" val="808284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168B5-B226-CF42-983C-514CBDAB4FF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 5,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Steve Holmes |CD-1 CD-2 Cost Variance | PIP-II ICE Review 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E5493AD-A5A7-D94F-A3A5-6313620E8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</p:spPr>
        <p:txBody>
          <a:bodyPr/>
          <a:lstStyle/>
          <a:p>
            <a:pPr lvl="0"/>
            <a:r>
              <a:rPr lang="en-US" dirty="0"/>
              <a:t>Largest cost growth in absolute terms (62%) is in </a:t>
            </a:r>
            <a:r>
              <a:rPr lang="en-US" dirty="0" err="1"/>
              <a:t>Linac</a:t>
            </a:r>
            <a:r>
              <a:rPr lang="en-US" dirty="0"/>
              <a:t> Installation &amp; Commissioning. </a:t>
            </a:r>
          </a:p>
          <a:p>
            <a:pPr lvl="1"/>
            <a:r>
              <a:rPr lang="en-US" dirty="0"/>
              <a:t>Largely due to increases in labor estimates resulting from moving from parametric to bottoms-up estimates of labor-intensive activities. </a:t>
            </a:r>
          </a:p>
          <a:p>
            <a:pPr lvl="0"/>
            <a:r>
              <a:rPr lang="en-US" dirty="0"/>
              <a:t>A comparably large relative cost growth (70%) is found in Accelerator Upgrades. </a:t>
            </a:r>
          </a:p>
          <a:p>
            <a:pPr lvl="1"/>
            <a:r>
              <a:rPr lang="en-US" dirty="0"/>
              <a:t>Scope modifications from the inclusion of what was intended to be in AIPs at CD-1 and scope transfers from other Level 2 elements account for nearly the entire increase.</a:t>
            </a:r>
          </a:p>
          <a:p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9E5D837-0104-6E48-90C1-36CFED081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Summary (2/2)</a:t>
            </a:r>
          </a:p>
        </p:txBody>
      </p:sp>
    </p:spTree>
    <p:extLst>
      <p:ext uri="{BB962C8B-B14F-4D97-AF65-F5344CB8AC3E}">
        <p14:creationId xmlns:p14="http://schemas.microsoft.com/office/powerpoint/2010/main" val="2411004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295723-37E4-446C-9BB1-DCEA247B9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C194BF-06F4-4E63-A68F-C26C494D1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86549-D0FF-4A7D-A6A3-F1EA9A6D529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 5,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62D07-28BE-411F-8B65-ECB5A611A9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Steve Holmes |CD-1 CD-2 Cost Variance | PIP-II ICE Review 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4EDD0-139C-47BA-B96C-55A827A64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61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4FB6D1-F110-48EB-A8A4-3F33FB2BC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Characterization of Cost Increase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81E2E-F056-48B6-86CF-17E91EEB307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 5,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91C01-3EE4-47E1-8E2F-EB3EB4176D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Steve Holmes |CD-1 CD-2 Cost Variance | PIP-II ICE Review 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A833C-72FA-4377-A5A7-2E657B6AA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8A3EA48-C436-46B4-986A-3D77E8EB7D22}"/>
              </a:ext>
            </a:extLst>
          </p:cNvPr>
          <p:cNvGraphicFramePr>
            <a:graphicFrameLocks/>
          </p:cNvGraphicFramePr>
          <p:nvPr/>
        </p:nvGraphicFramePr>
        <p:xfrm>
          <a:off x="1239705" y="1211134"/>
          <a:ext cx="6664589" cy="4435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3050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168B5-B226-CF42-983C-514CBDAB4FF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 5,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Steve Holmes |CD-1 CD-2 Cost Variance | PIP-II ICE Review 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E85D4D76-8BF8-1345-AF3D-5B1FAF49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19150"/>
            <a:ext cx="8672513" cy="5059363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CD-1 Budget at Completion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Based on Cost Book from the CD-1 IPR (PIP-II-doc-229)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Starts Oct 1, 2017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Base-year FY2016 dollars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Add actuals from Jan 2016 – Sep 30, 2017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Cost Book and actuals mapped onto the CD-2 WBS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Modified to incorporate the UK in-kind contribution – not in the Cost Book but described in a supplementary document (PIP-II-doc-1212)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CD-2 Budget at Completion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Based on Cost Book for the CD-2 IPR (PIP-II-doc-1176)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Through BCRP0144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Base year FY2018 dollars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Includes actuals from Jan 2016 – Jan 31, 2019</a:t>
            </a:r>
          </a:p>
          <a:p>
            <a:pPr lvl="1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9326B9F-4816-0940-93AB-A48201A6A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What are we comparing?</a:t>
            </a:r>
          </a:p>
        </p:txBody>
      </p:sp>
    </p:spTree>
    <p:extLst>
      <p:ext uri="{BB962C8B-B14F-4D97-AF65-F5344CB8AC3E}">
        <p14:creationId xmlns:p14="http://schemas.microsoft.com/office/powerpoint/2010/main" val="2025565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168B5-B226-CF42-983C-514CBDAB4FF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 5,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32583-C273-9F40-AC66-54DAA5F8FA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Steve Holmes |CD-1 CD-2 Cost Variance | PIP-II ICE Review 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55AE1-40F1-8740-B0AB-7A52E4EB5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E85D4D76-8BF8-1345-AF3D-5B1FAF498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Budget at Completion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At L3 of the CD-2 WBS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Hours, direct M&amp;S (base-year dollars), fully-burdened/escalated dollars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CD-1 Direct M&amp;S adjusted upward by 4% to account for different base years (difference tables only).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No attempt to unravel overhead or escalation rates</a:t>
            </a:r>
          </a:p>
          <a:p>
            <a:pPr lvl="2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Overhead rates are similar since new project rates not yet adopted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Total Project Cost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At L3 of the CD-2 WBS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Start with BACs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Add Contingency (Estimate Uncertainty + Risk)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Subtract anticipated reduction in CD-2 overheads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Corresponds to the EAC presented at the IPR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9326B9F-4816-0940-93AB-A48201A6A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CD-2 – CD-1 Comparisons</a:t>
            </a:r>
          </a:p>
        </p:txBody>
      </p:sp>
    </p:spTree>
    <p:extLst>
      <p:ext uri="{BB962C8B-B14F-4D97-AF65-F5344CB8AC3E}">
        <p14:creationId xmlns:p14="http://schemas.microsoft.com/office/powerpoint/2010/main" val="361232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B449343-F177-4CA4-B48D-48943985B4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013977"/>
              </p:ext>
            </p:extLst>
          </p:nvPr>
        </p:nvGraphicFramePr>
        <p:xfrm>
          <a:off x="636588" y="1258473"/>
          <a:ext cx="7707312" cy="4648201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811123">
                  <a:extLst>
                    <a:ext uri="{9D8B030D-6E8A-4147-A177-3AD203B41FA5}">
                      <a16:colId xmlns:a16="http://schemas.microsoft.com/office/drawing/2014/main" val="2483715733"/>
                    </a:ext>
                  </a:extLst>
                </a:gridCol>
                <a:gridCol w="2151453">
                  <a:extLst>
                    <a:ext uri="{9D8B030D-6E8A-4147-A177-3AD203B41FA5}">
                      <a16:colId xmlns:a16="http://schemas.microsoft.com/office/drawing/2014/main" val="541529969"/>
                    </a:ext>
                  </a:extLst>
                </a:gridCol>
                <a:gridCol w="985052">
                  <a:extLst>
                    <a:ext uri="{9D8B030D-6E8A-4147-A177-3AD203B41FA5}">
                      <a16:colId xmlns:a16="http://schemas.microsoft.com/office/drawing/2014/main" val="668887371"/>
                    </a:ext>
                  </a:extLst>
                </a:gridCol>
                <a:gridCol w="1463978">
                  <a:extLst>
                    <a:ext uri="{9D8B030D-6E8A-4147-A177-3AD203B41FA5}">
                      <a16:colId xmlns:a16="http://schemas.microsoft.com/office/drawing/2014/main" val="2717655859"/>
                    </a:ext>
                  </a:extLst>
                </a:gridCol>
                <a:gridCol w="1409572">
                  <a:extLst>
                    <a:ext uri="{9D8B030D-6E8A-4147-A177-3AD203B41FA5}">
                      <a16:colId xmlns:a16="http://schemas.microsoft.com/office/drawing/2014/main" val="89043049"/>
                    </a:ext>
                  </a:extLst>
                </a:gridCol>
                <a:gridCol w="886134">
                  <a:extLst>
                    <a:ext uri="{9D8B030D-6E8A-4147-A177-3AD203B41FA5}">
                      <a16:colId xmlns:a16="http://schemas.microsoft.com/office/drawing/2014/main" val="2608064075"/>
                    </a:ext>
                  </a:extLst>
                </a:gridCol>
              </a:tblGrid>
              <a:tr h="29948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CD-1 BAC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105179"/>
                  </a:ext>
                </a:extLst>
              </a:tr>
              <a:tr h="301155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WBS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Hours</a:t>
                      </a:r>
                      <a:endParaRPr lang="en-US" sz="1600" b="1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Direct M&amp;S </a:t>
                      </a:r>
                      <a:endParaRPr lang="en-US" sz="1600" b="1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Cost </a:t>
                      </a:r>
                      <a:endParaRPr lang="en-US" sz="1600" b="1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FTE</a:t>
                      </a:r>
                      <a:endParaRPr lang="en-US" sz="1600" b="1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377805"/>
                  </a:ext>
                </a:extLst>
              </a:tr>
              <a:tr h="29948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121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PIP-II Project</a:t>
                      </a:r>
                      <a:endParaRPr lang="en-US" sz="1600" b="1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b="1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1,675,665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b="1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$217,901,346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b="1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$530,030,924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b="1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947.8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0332590"/>
                  </a:ext>
                </a:extLst>
              </a:tr>
              <a:tr h="624681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121.01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PROJECT MANAGEMENT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297,821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$4,775,482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$55,060,422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168.5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9376653"/>
                  </a:ext>
                </a:extLst>
              </a:tr>
              <a:tr h="624681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121.02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SRF and CRYO SYSTEMS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528,368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$41,801,600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$129,086,754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298.9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5684620"/>
                  </a:ext>
                </a:extLst>
              </a:tr>
              <a:tr h="624681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121.03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ACCELERATOR SYSTEMS 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350,294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$28,216,693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$88,652,486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198.1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7701954"/>
                  </a:ext>
                </a:extLst>
              </a:tr>
              <a:tr h="624681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121.04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LINAC INSTALLATION and COMMISSIONING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375,646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$18,324,479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$76,545,251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212.5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9686435"/>
                  </a:ext>
                </a:extLst>
              </a:tr>
              <a:tr h="624681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121.05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ACCELERATOR COMPLEX UPGRADES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87,546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$18,791,206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$38,203,521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49.5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4593662"/>
                  </a:ext>
                </a:extLst>
              </a:tr>
              <a:tr h="624681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121.06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CONVENTIONAL FACILITIES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35,990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$105,991,885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$142,482,489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20.4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34179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FF94B3A-B60A-4222-8EC4-A0333B29F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CD-1 Estimate (BAC)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36EAC-49ED-40B3-BD59-A90A1251EB4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 5,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2854B-1065-414E-B027-D8F5DA018F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Steve Holmes |CD-1 CD-2 Cost Variance | PIP-II ICE Review 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63644-8FD3-4074-A9BC-46FB51E0F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995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B449343-F177-4CA4-B48D-48943985B4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2643450"/>
              </p:ext>
            </p:extLst>
          </p:nvPr>
        </p:nvGraphicFramePr>
        <p:xfrm>
          <a:off x="636588" y="1258473"/>
          <a:ext cx="7707312" cy="4648201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811123">
                  <a:extLst>
                    <a:ext uri="{9D8B030D-6E8A-4147-A177-3AD203B41FA5}">
                      <a16:colId xmlns:a16="http://schemas.microsoft.com/office/drawing/2014/main" val="2483715733"/>
                    </a:ext>
                  </a:extLst>
                </a:gridCol>
                <a:gridCol w="2151453">
                  <a:extLst>
                    <a:ext uri="{9D8B030D-6E8A-4147-A177-3AD203B41FA5}">
                      <a16:colId xmlns:a16="http://schemas.microsoft.com/office/drawing/2014/main" val="541529969"/>
                    </a:ext>
                  </a:extLst>
                </a:gridCol>
                <a:gridCol w="985052">
                  <a:extLst>
                    <a:ext uri="{9D8B030D-6E8A-4147-A177-3AD203B41FA5}">
                      <a16:colId xmlns:a16="http://schemas.microsoft.com/office/drawing/2014/main" val="668887371"/>
                    </a:ext>
                  </a:extLst>
                </a:gridCol>
                <a:gridCol w="1463978">
                  <a:extLst>
                    <a:ext uri="{9D8B030D-6E8A-4147-A177-3AD203B41FA5}">
                      <a16:colId xmlns:a16="http://schemas.microsoft.com/office/drawing/2014/main" val="2717655859"/>
                    </a:ext>
                  </a:extLst>
                </a:gridCol>
                <a:gridCol w="1409572">
                  <a:extLst>
                    <a:ext uri="{9D8B030D-6E8A-4147-A177-3AD203B41FA5}">
                      <a16:colId xmlns:a16="http://schemas.microsoft.com/office/drawing/2014/main" val="89043049"/>
                    </a:ext>
                  </a:extLst>
                </a:gridCol>
                <a:gridCol w="886134">
                  <a:extLst>
                    <a:ext uri="{9D8B030D-6E8A-4147-A177-3AD203B41FA5}">
                      <a16:colId xmlns:a16="http://schemas.microsoft.com/office/drawing/2014/main" val="2608064075"/>
                    </a:ext>
                  </a:extLst>
                </a:gridCol>
              </a:tblGrid>
              <a:tr h="29948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CD-2 BAC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105179"/>
                  </a:ext>
                </a:extLst>
              </a:tr>
              <a:tr h="301155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</a:rPr>
                        <a:t>WBS</a:t>
                      </a:r>
                      <a:endParaRPr lang="en-US" sz="160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Hours</a:t>
                      </a:r>
                      <a:endParaRPr lang="en-US" sz="1600" b="1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Direct M&amp;S </a:t>
                      </a:r>
                      <a:endParaRPr lang="en-US" sz="1600" b="1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Cost </a:t>
                      </a:r>
                      <a:endParaRPr lang="en-US" sz="1600" b="1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FTE</a:t>
                      </a:r>
                      <a:endParaRPr lang="en-US" sz="1600" b="1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377805"/>
                  </a:ext>
                </a:extLst>
              </a:tr>
              <a:tr h="29948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121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PIP-II Project</a:t>
                      </a:r>
                      <a:endParaRPr lang="en-US" sz="1600" b="1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b="1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2,368,382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b="1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$275,751,505 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b="1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$696,817,897 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b="1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1,339.6 </a:t>
                      </a: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470332590"/>
                  </a:ext>
                </a:extLst>
              </a:tr>
              <a:tr h="624681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121.01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PROJECT MANAGEMENT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375,616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$9,675,710 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$77,013,471 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212.5 </a:t>
                      </a: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2969376653"/>
                  </a:ext>
                </a:extLst>
              </a:tr>
              <a:tr h="624681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121.02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SRF and CRYO SYSTEMS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651,915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$46,820,508 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$153,904,615 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368.7 </a:t>
                      </a: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2395684620"/>
                  </a:ext>
                </a:extLst>
              </a:tr>
              <a:tr h="624681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121.03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ACCELERATOR SYSTEMS 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433,136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$39,584,985 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$110,118,971 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245.0 </a:t>
                      </a: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3727701954"/>
                  </a:ext>
                </a:extLst>
              </a:tr>
              <a:tr h="624681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121.04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LINAC INSTALLATION and COMMISSIONING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579,984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$29,022,640 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$124,130,010 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328.0 </a:t>
                      </a: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2569686435"/>
                  </a:ext>
                </a:extLst>
              </a:tr>
              <a:tr h="624681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121.05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ACCELERATOR COMPLEX UPGRADES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256,992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$21,981,616 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$64,869,426 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145.4 </a:t>
                      </a: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834593662"/>
                  </a:ext>
                </a:extLst>
              </a:tr>
              <a:tr h="624681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121.06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CONVENTIONAL FACILITIES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70,740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$128,666,046 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$166,781,404 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40.0 </a:t>
                      </a: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6234179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FF94B3A-B60A-4222-8EC4-A0333B29F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CD-2 Estimate (BAC)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36EAC-49ED-40B3-BD59-A90A1251EB4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 5,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2854B-1065-414E-B027-D8F5DA018F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Steve Holmes |CD-1 CD-2 Cost Variance | PIP-II ICE Review 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63644-8FD3-4074-A9BC-46FB51E0F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419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B449343-F177-4CA4-B48D-48943985B4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240675"/>
              </p:ext>
            </p:extLst>
          </p:nvPr>
        </p:nvGraphicFramePr>
        <p:xfrm>
          <a:off x="636588" y="1131473"/>
          <a:ext cx="7707312" cy="4770293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811123">
                  <a:extLst>
                    <a:ext uri="{9D8B030D-6E8A-4147-A177-3AD203B41FA5}">
                      <a16:colId xmlns:a16="http://schemas.microsoft.com/office/drawing/2014/main" val="2483715733"/>
                    </a:ext>
                  </a:extLst>
                </a:gridCol>
                <a:gridCol w="2151453">
                  <a:extLst>
                    <a:ext uri="{9D8B030D-6E8A-4147-A177-3AD203B41FA5}">
                      <a16:colId xmlns:a16="http://schemas.microsoft.com/office/drawing/2014/main" val="541529969"/>
                    </a:ext>
                  </a:extLst>
                </a:gridCol>
                <a:gridCol w="985052">
                  <a:extLst>
                    <a:ext uri="{9D8B030D-6E8A-4147-A177-3AD203B41FA5}">
                      <a16:colId xmlns:a16="http://schemas.microsoft.com/office/drawing/2014/main" val="668887371"/>
                    </a:ext>
                  </a:extLst>
                </a:gridCol>
                <a:gridCol w="1463978">
                  <a:extLst>
                    <a:ext uri="{9D8B030D-6E8A-4147-A177-3AD203B41FA5}">
                      <a16:colId xmlns:a16="http://schemas.microsoft.com/office/drawing/2014/main" val="2717655859"/>
                    </a:ext>
                  </a:extLst>
                </a:gridCol>
                <a:gridCol w="1409572">
                  <a:extLst>
                    <a:ext uri="{9D8B030D-6E8A-4147-A177-3AD203B41FA5}">
                      <a16:colId xmlns:a16="http://schemas.microsoft.com/office/drawing/2014/main" val="89043049"/>
                    </a:ext>
                  </a:extLst>
                </a:gridCol>
                <a:gridCol w="886134">
                  <a:extLst>
                    <a:ext uri="{9D8B030D-6E8A-4147-A177-3AD203B41FA5}">
                      <a16:colId xmlns:a16="http://schemas.microsoft.com/office/drawing/2014/main" val="2608064075"/>
                    </a:ext>
                  </a:extLst>
                </a:gridCol>
              </a:tblGrid>
              <a:tr h="29948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CD-2 – CD-1 BAC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105179"/>
                  </a:ext>
                </a:extLst>
              </a:tr>
              <a:tr h="423247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</a:rPr>
                        <a:t>WBS</a:t>
                      </a:r>
                      <a:endParaRPr lang="en-US" sz="160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b="1" dirty="0">
                          <a:effectLst/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600" b="1" dirty="0">
                          <a:effectLst/>
                        </a:rPr>
                        <a:t> Hours</a:t>
                      </a:r>
                      <a:endParaRPr lang="en-US" sz="1600" b="1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b="1" dirty="0">
                          <a:effectLst/>
                          <a:latin typeface="Symbol" panose="05050102010706020507" pitchFamily="18" charset="2"/>
                        </a:rPr>
                        <a:t>D </a:t>
                      </a:r>
                      <a:r>
                        <a:rPr lang="en-US" sz="1600" b="1" dirty="0">
                          <a:effectLst/>
                        </a:rPr>
                        <a:t>Direct M&amp;S </a:t>
                      </a:r>
                      <a:endParaRPr lang="en-US" sz="1600" b="1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b="1" dirty="0">
                          <a:effectLst/>
                          <a:latin typeface="Symbol" panose="05050102010706020507" pitchFamily="18" charset="2"/>
                        </a:rPr>
                        <a:t>D </a:t>
                      </a:r>
                      <a:r>
                        <a:rPr lang="en-US" sz="1600" b="1" dirty="0">
                          <a:effectLst/>
                        </a:rPr>
                        <a:t>Cost </a:t>
                      </a:r>
                      <a:endParaRPr lang="en-US" sz="1600" b="1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88390" algn="l"/>
                        </a:tabLst>
                        <a:defRPr/>
                      </a:pPr>
                      <a:r>
                        <a:rPr lang="en-US" sz="1600" b="1" dirty="0">
                          <a:effectLst/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600" b="1" dirty="0">
                          <a:effectLst/>
                        </a:rPr>
                        <a:t>FTE</a:t>
                      </a:r>
                      <a:endParaRPr lang="en-US" sz="1600" b="1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377805"/>
                  </a:ext>
                </a:extLst>
              </a:tr>
              <a:tr h="29948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121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PIP-II Project</a:t>
                      </a:r>
                      <a:endParaRPr lang="en-US" sz="1600" b="1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b="1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692,716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$49,440,378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b="1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$166,786,973 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391.8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470332590"/>
                  </a:ext>
                </a:extLst>
              </a:tr>
              <a:tr h="624681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121.01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PROJECT MANAGEMENT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77,795 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$4,739,647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$21,953,049 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44.0 </a:t>
                      </a: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2969376653"/>
                  </a:ext>
                </a:extLst>
              </a:tr>
              <a:tr h="624681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121.02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SRF and CRYO SYSTEMS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123,547 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$3,505,737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$24,817,861 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69.9 </a:t>
                      </a: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2395684620"/>
                  </a:ext>
                </a:extLst>
              </a:tr>
              <a:tr h="624681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121.03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ACCELERATOR SYSTEMS 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82,841 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$10,257,520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$21,466,485 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46.9 </a:t>
                      </a: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3727701954"/>
                  </a:ext>
                </a:extLst>
              </a:tr>
              <a:tr h="624681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121.04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LINAC INSTALLATION and COMMISSIONING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204,338 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$10,040,391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$47,584,758 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115.6 </a:t>
                      </a: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2569686435"/>
                  </a:ext>
                </a:extLst>
              </a:tr>
              <a:tr h="624681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121.05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ACCELERATOR COMPLEX UPGRADES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169,447 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$2,439,419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$26,665,905 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95.8 </a:t>
                      </a: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834593662"/>
                  </a:ext>
                </a:extLst>
              </a:tr>
              <a:tr h="624681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121.06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CONVENTIONAL FACILITIES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34,749 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$18,457,663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$24,298,915 </a:t>
                      </a: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19.7 </a:t>
                      </a: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6234179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FF94B3A-B60A-4222-8EC4-A0333B29F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CD-2 – CD-1 Estimate (BAC)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36EAC-49ED-40B3-BD59-A90A1251EB4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 5,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2854B-1065-414E-B027-D8F5DA018F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Steve Holmes |CD-1 CD-2 Cost Variance | PIP-II ICE Review 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63644-8FD3-4074-A9BC-46FB51E0F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139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32A486-C2AF-4F5B-8BE6-162B5A412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44550"/>
            <a:ext cx="8672513" cy="5059363"/>
          </a:xfrm>
        </p:spPr>
        <p:txBody>
          <a:bodyPr/>
          <a:lstStyle/>
          <a:p>
            <a:r>
              <a:rPr lang="en-US" dirty="0"/>
              <a:t>The CD-2 BAC is about 31% higher than at CD-1</a:t>
            </a:r>
          </a:p>
          <a:p>
            <a:pPr lvl="1"/>
            <a:r>
              <a:rPr lang="en-US" dirty="0"/>
              <a:t>Labor hours are up by 41%</a:t>
            </a:r>
          </a:p>
          <a:p>
            <a:pPr lvl="1"/>
            <a:r>
              <a:rPr lang="en-US" dirty="0"/>
              <a:t>M&amp;S is up by 23% (after adjusting for base-year difference)</a:t>
            </a:r>
          </a:p>
          <a:p>
            <a:r>
              <a:rPr lang="en-US" dirty="0"/>
              <a:t>Biggest increases are in </a:t>
            </a:r>
            <a:r>
              <a:rPr lang="en-US" dirty="0" err="1"/>
              <a:t>Linac</a:t>
            </a:r>
            <a:r>
              <a:rPr lang="en-US" dirty="0"/>
              <a:t> Installation &amp; Commissioning and Accelerator Upgrades</a:t>
            </a:r>
          </a:p>
          <a:p>
            <a:pPr lvl="1"/>
            <a:r>
              <a:rPr lang="en-US" dirty="0"/>
              <a:t>Most (~75%) of the LI&amp;C increase comes from labor estimate increases </a:t>
            </a:r>
          </a:p>
          <a:p>
            <a:pPr lvl="1"/>
            <a:r>
              <a:rPr lang="en-US" dirty="0"/>
              <a:t>Essentially all (~96%) of the AU increase is from inherited AIPs and scope transfers</a:t>
            </a:r>
          </a:p>
          <a:p>
            <a:r>
              <a:rPr lang="en-US" dirty="0"/>
              <a:t>Note: There are several significant transfers of scope between L2s that are not accounted for in the CD-1 WBS mapping. </a:t>
            </a:r>
          </a:p>
          <a:p>
            <a:pPr lvl="1"/>
            <a:r>
              <a:rPr lang="en-US" dirty="0"/>
              <a:t>Net effect is moving ~$14M of costs from Accelerator Systems to Accelerator Upgrades and Conventional Facilities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D74DCD-3078-48CD-95FB-B7344F954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46E53-4E96-4B34-BB2A-69982F69828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 5,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71711-C162-4D25-9BFD-35B86EB1A0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Steve Holmes |CD-1 CD-2 Cost Variance | PIP-II ICE Review 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D9B2E-2E9B-4007-AB4F-A3F49B10B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10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32A486-C2AF-4F5B-8BE6-162B5A412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44550"/>
            <a:ext cx="8672513" cy="5059363"/>
          </a:xfrm>
        </p:spPr>
        <p:txBody>
          <a:bodyPr/>
          <a:lstStyle/>
          <a:p>
            <a:r>
              <a:rPr lang="en-US" dirty="0"/>
              <a:t>There are also scope adjustments from CD-1 to CD-2</a:t>
            </a:r>
          </a:p>
          <a:p>
            <a:pPr lvl="1"/>
            <a:r>
              <a:rPr lang="en-US" dirty="0"/>
              <a:t>Added and removed scope</a:t>
            </a:r>
          </a:p>
          <a:p>
            <a:pPr lvl="1"/>
            <a:r>
              <a:rPr lang="en-US" dirty="0"/>
              <a:t>New in-kind contributions and assumed in-kind contributions going away</a:t>
            </a:r>
          </a:p>
          <a:p>
            <a:r>
              <a:rPr lang="en-US" dirty="0"/>
              <a:t>And significant adjustments to Project Management costs across all L2s</a:t>
            </a:r>
          </a:p>
          <a:p>
            <a:pPr lvl="1"/>
            <a:r>
              <a:rPr lang="en-US" dirty="0"/>
              <a:t>Expanded management team</a:t>
            </a:r>
          </a:p>
          <a:p>
            <a:pPr lvl="1"/>
            <a:r>
              <a:rPr lang="en-US" dirty="0"/>
              <a:t>Additional level-of-effort as CD-4 moved six months (later) between the CD-1 and CD-2 estimates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D74DCD-3078-48CD-95FB-B7344F954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46E53-4E96-4B34-BB2A-69982F69828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 5,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71711-C162-4D25-9BFD-35B86EB1A0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Steve Holmes |CD-1 CD-2 Cost Variance | PIP-II ICE Review 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D9B2E-2E9B-4007-AB4F-A3F49B10B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15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B449343-F177-4CA4-B48D-48943985B4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1183811"/>
              </p:ext>
            </p:extLst>
          </p:nvPr>
        </p:nvGraphicFramePr>
        <p:xfrm>
          <a:off x="1157288" y="1004473"/>
          <a:ext cx="6821178" cy="4770293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811123">
                  <a:extLst>
                    <a:ext uri="{9D8B030D-6E8A-4147-A177-3AD203B41FA5}">
                      <a16:colId xmlns:a16="http://schemas.microsoft.com/office/drawing/2014/main" val="2483715733"/>
                    </a:ext>
                  </a:extLst>
                </a:gridCol>
                <a:gridCol w="2151453">
                  <a:extLst>
                    <a:ext uri="{9D8B030D-6E8A-4147-A177-3AD203B41FA5}">
                      <a16:colId xmlns:a16="http://schemas.microsoft.com/office/drawing/2014/main" val="541529969"/>
                    </a:ext>
                  </a:extLst>
                </a:gridCol>
                <a:gridCol w="985052">
                  <a:extLst>
                    <a:ext uri="{9D8B030D-6E8A-4147-A177-3AD203B41FA5}">
                      <a16:colId xmlns:a16="http://schemas.microsoft.com/office/drawing/2014/main" val="668887371"/>
                    </a:ext>
                  </a:extLst>
                </a:gridCol>
                <a:gridCol w="1463978">
                  <a:extLst>
                    <a:ext uri="{9D8B030D-6E8A-4147-A177-3AD203B41FA5}">
                      <a16:colId xmlns:a16="http://schemas.microsoft.com/office/drawing/2014/main" val="2717655859"/>
                    </a:ext>
                  </a:extLst>
                </a:gridCol>
                <a:gridCol w="1409572">
                  <a:extLst>
                    <a:ext uri="{9D8B030D-6E8A-4147-A177-3AD203B41FA5}">
                      <a16:colId xmlns:a16="http://schemas.microsoft.com/office/drawing/2014/main" val="89043049"/>
                    </a:ext>
                  </a:extLst>
                </a:gridCol>
              </a:tblGrid>
              <a:tr h="29948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Scope Adjustments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105179"/>
                  </a:ext>
                </a:extLst>
              </a:tr>
              <a:tr h="423247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</a:rPr>
                        <a:t>WBS</a:t>
                      </a:r>
                      <a:endParaRPr lang="en-US" sz="160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Hours</a:t>
                      </a:r>
                      <a:endParaRPr lang="en-US" sz="1600" b="1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Direct M&amp;S </a:t>
                      </a:r>
                      <a:endParaRPr lang="en-US" sz="1600" b="1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Cost </a:t>
                      </a:r>
                      <a:endParaRPr lang="en-US" sz="1600" b="1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377805"/>
                  </a:ext>
                </a:extLst>
              </a:tr>
              <a:tr h="299480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121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PIP-II Project</a:t>
                      </a:r>
                      <a:endParaRPr lang="en-US" sz="1600" b="1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107,749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$(1,193,440)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$16,899,122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0332590"/>
                  </a:ext>
                </a:extLst>
              </a:tr>
              <a:tr h="624681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121.01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PROJECT MANAGEMENT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$0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9376653"/>
                  </a:ext>
                </a:extLst>
              </a:tr>
              <a:tr h="624681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121.02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SRF and CRYO SYSTEMS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(16,426)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$(6,020,323)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$(10,372,372)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5684620"/>
                  </a:ext>
                </a:extLst>
              </a:tr>
              <a:tr h="624681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121.03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ACCELERATOR SYSTEMS 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37,219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$4,234,992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$11,274,435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7701954"/>
                  </a:ext>
                </a:extLst>
              </a:tr>
              <a:tr h="624681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121.04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LINAC INSTALLATION and COMMISSIONING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7,080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$1,770,000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9686435"/>
                  </a:ext>
                </a:extLst>
              </a:tr>
              <a:tr h="624681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121.05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ACCELERATOR COMPLEX UPGRADES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79,875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$3,886,891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$18,510,559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34593662"/>
                  </a:ext>
                </a:extLst>
              </a:tr>
              <a:tr h="624681"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121.06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</a:rPr>
                        <a:t>CONVENTIONAL FACILITIES</a:t>
                      </a:r>
                      <a:endParaRPr lang="en-US" sz="1600" dirty="0">
                        <a:effectLst/>
                        <a:latin typeface="Helvetica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$(3,295,000)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088390" algn="l"/>
                        </a:tabLst>
                      </a:pPr>
                      <a:r>
                        <a:rPr lang="en-US" sz="1600" dirty="0">
                          <a:effectLst/>
                          <a:latin typeface="+mn-lt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$(4,283,500)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234179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FF94B3A-B60A-4222-8EC4-A0333B29F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Adjustments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36EAC-49ED-40B3-BD59-A90A1251EB4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 5, 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2854B-1065-414E-B027-D8F5DA018F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Steve Holmes |CD-1 CD-2 Cost Variance | PIP-II ICE Review 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63644-8FD3-4074-A9BC-46FB51E0F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95447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IP-II L2 Template" id="{A6123BC6-2E26-4D2C-B75C-E7ACD0753466}" vid="{9DA365C6-7E8E-4E63-A246-5A785B05BA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00EBED78E8FE4CB8E824136BF68F7A" ma:contentTypeVersion="0" ma:contentTypeDescription="Create a new document." ma:contentTypeScope="" ma:versionID="39c942911c983cc54d16d87ff13b3ab9">
  <xsd:schema xmlns:xsd="http://www.w3.org/2001/XMLSchema" xmlns:xs="http://www.w3.org/2001/XMLSchema" xmlns:p="http://schemas.microsoft.com/office/2006/metadata/properties" xmlns:ns2="5c9f3ab6-242c-461d-a351-c910a751d111" targetNamespace="http://schemas.microsoft.com/office/2006/metadata/properties" ma:root="true" ma:fieldsID="89a8fa62eebbf01eb57ac7f57ef42367" ns2:_="">
    <xsd:import namespace="5c9f3ab6-242c-461d-a351-c910a751d11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9f3ab6-242c-461d-a351-c910a751d11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14834C-E006-4092-B316-825D18550E5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173E239-737B-4DF5-B0F4-23AFC3CA1E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1F245F-DB62-428D-A566-B113377E9116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5c9f3ab6-242c-461d-a351-c910a751d111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EEEF3BCC-D7F5-4EC1-AC08-C2D2E78618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9f3ab6-242c-461d-a351-c910a751d1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2702</TotalTime>
  <Words>1962</Words>
  <Application>Microsoft Office PowerPoint</Application>
  <PresentationFormat>On-screen Show (4:3)</PresentationFormat>
  <Paragraphs>582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Helvetica</vt:lpstr>
      <vt:lpstr>Symbol</vt:lpstr>
      <vt:lpstr>Fermilab_PPT_090815</vt:lpstr>
      <vt:lpstr>PowerPoint Presentation</vt:lpstr>
      <vt:lpstr>What are we comparing?</vt:lpstr>
      <vt:lpstr>CD-2 – CD-1 Comparisons</vt:lpstr>
      <vt:lpstr>CD-1 Estimate (BAC)</vt:lpstr>
      <vt:lpstr>CD-2 Estimate (BAC)</vt:lpstr>
      <vt:lpstr>CD-2 – CD-1 Estimate (BAC)</vt:lpstr>
      <vt:lpstr>Commentary</vt:lpstr>
      <vt:lpstr>Commentary</vt:lpstr>
      <vt:lpstr>Scope Adjustments</vt:lpstr>
      <vt:lpstr>Commentary</vt:lpstr>
      <vt:lpstr>Scope Adjustment Details</vt:lpstr>
      <vt:lpstr>Project Management Increases</vt:lpstr>
      <vt:lpstr>Commentary</vt:lpstr>
      <vt:lpstr>CD-2 – CD-1 Summary (BAC)</vt:lpstr>
      <vt:lpstr>CD-2 – CD-1 Summary (TPC)</vt:lpstr>
      <vt:lpstr>Summary (1/2)</vt:lpstr>
      <vt:lpstr>Summary (2/2)</vt:lpstr>
      <vt:lpstr>Backups</vt:lpstr>
      <vt:lpstr>Characterization of Cost Increase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Stephen D. Holmes x3988,3211 05964N</cp:lastModifiedBy>
  <cp:revision>94</cp:revision>
  <cp:lastPrinted>2014-01-20T19:40:21Z</cp:lastPrinted>
  <dcterms:created xsi:type="dcterms:W3CDTF">2019-12-16T19:54:36Z</dcterms:created>
  <dcterms:modified xsi:type="dcterms:W3CDTF">2020-02-03T17:17:46Z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0x010100F300EBED78E8FE4CB8E824136BF68F7A</vt:lpwstr>
  </property>
</Properties>
</file>