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18"/>
  </p:notesMasterIdLst>
  <p:handoutMasterIdLst>
    <p:handoutMasterId r:id="rId19"/>
  </p:handoutMasterIdLst>
  <p:sldIdLst>
    <p:sldId id="294" r:id="rId5"/>
    <p:sldId id="340" r:id="rId6"/>
    <p:sldId id="358" r:id="rId7"/>
    <p:sldId id="362" r:id="rId8"/>
    <p:sldId id="363" r:id="rId9"/>
    <p:sldId id="333" r:id="rId10"/>
    <p:sldId id="341" r:id="rId11"/>
    <p:sldId id="348" r:id="rId12"/>
    <p:sldId id="349" r:id="rId13"/>
    <p:sldId id="350" r:id="rId14"/>
    <p:sldId id="351" r:id="rId15"/>
    <p:sldId id="364" r:id="rId16"/>
    <p:sldId id="359" r:id="rId1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84" userDrawn="1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64" userDrawn="1">
          <p15:clr>
            <a:srgbClr val="A4A3A4"/>
          </p15:clr>
        </p15:guide>
        <p15:guide id="11" pos="5160" userDrawn="1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5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99D6EA"/>
    <a:srgbClr val="50504E"/>
    <a:srgbClr val="4E4E4E"/>
    <a:srgbClr val="404040"/>
    <a:srgbClr val="63666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73FC8C-EDFB-4FD2-9D3E-16ACEE93ED5D}" v="20" dt="2020-01-13T16:15:34.82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21" autoAdjust="0"/>
    <p:restoredTop sz="94660"/>
  </p:normalViewPr>
  <p:slideViewPr>
    <p:cSldViewPr snapToGrid="0" snapToObjects="1" showGuides="1">
      <p:cViewPr varScale="1">
        <p:scale>
          <a:sx n="96" d="100"/>
          <a:sy n="96" d="100"/>
        </p:scale>
        <p:origin x="1776" y="168"/>
      </p:cViewPr>
      <p:guideLst>
        <p:guide orient="horz" pos="4142"/>
        <p:guide orient="horz" pos="4027"/>
        <p:guide orient="horz" pos="1698"/>
        <p:guide orient="horz" pos="152"/>
        <p:guide orient="horz" pos="2784"/>
        <p:guide orient="horz" pos="604"/>
        <p:guide pos="5616"/>
        <p:guide pos="136"/>
        <p:guide pos="589"/>
        <p:guide pos="4464"/>
        <p:guide pos="5160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lan Rowe" userId="a47b93c3-83ad-4fb6-aa95-fb0d6e57d93e" providerId="ADAL" clId="{2F73FC8C-EDFB-4FD2-9D3E-16ACEE93ED5D}"/>
    <pc:docChg chg="undo modMainMaster">
      <pc:chgData name="Allan Rowe" userId="a47b93c3-83ad-4fb6-aa95-fb0d6e57d93e" providerId="ADAL" clId="{2F73FC8C-EDFB-4FD2-9D3E-16ACEE93ED5D}" dt="2020-01-13T16:31:51.772" v="17" actId="14100"/>
      <pc:docMkLst>
        <pc:docMk/>
      </pc:docMkLst>
      <pc:sldMasterChg chg="modSldLayout">
        <pc:chgData name="Allan Rowe" userId="a47b93c3-83ad-4fb6-aa95-fb0d6e57d93e" providerId="ADAL" clId="{2F73FC8C-EDFB-4FD2-9D3E-16ACEE93ED5D}" dt="2020-01-13T16:31:51.772" v="17" actId="14100"/>
        <pc:sldMasterMkLst>
          <pc:docMk/>
          <pc:sldMasterMk cId="0" sldId="2147483682"/>
        </pc:sldMasterMkLst>
        <pc:sldLayoutChg chg="modSp">
          <pc:chgData name="Allan Rowe" userId="a47b93c3-83ad-4fb6-aa95-fb0d6e57d93e" providerId="ADAL" clId="{2F73FC8C-EDFB-4FD2-9D3E-16ACEE93ED5D}" dt="2020-01-13T16:31:51.772" v="17" actId="14100"/>
          <pc:sldLayoutMkLst>
            <pc:docMk/>
            <pc:sldMasterMk cId="0" sldId="2147483682"/>
            <pc:sldLayoutMk cId="4293441419" sldId="2147484119"/>
          </pc:sldLayoutMkLst>
          <pc:spChg chg="mod">
            <ac:chgData name="Allan Rowe" userId="a47b93c3-83ad-4fb6-aa95-fb0d6e57d93e" providerId="ADAL" clId="{2F73FC8C-EDFB-4FD2-9D3E-16ACEE93ED5D}" dt="2020-01-13T16:30:40.888" v="6" actId="1076"/>
            <ac:spMkLst>
              <pc:docMk/>
              <pc:sldMasterMk cId="0" sldId="2147483682"/>
              <pc:sldLayoutMk cId="4293441419" sldId="2147484119"/>
              <ac:spMk id="18" creationId="{88187A29-C693-4E55-B315-20992B125F48}"/>
            </ac:spMkLst>
          </pc:spChg>
          <pc:spChg chg="mod">
            <ac:chgData name="Allan Rowe" userId="a47b93c3-83ad-4fb6-aa95-fb0d6e57d93e" providerId="ADAL" clId="{2F73FC8C-EDFB-4FD2-9D3E-16ACEE93ED5D}" dt="2020-01-13T16:31:23.157" v="12" actId="14100"/>
            <ac:spMkLst>
              <pc:docMk/>
              <pc:sldMasterMk cId="0" sldId="2147483682"/>
              <pc:sldLayoutMk cId="4293441419" sldId="2147484119"/>
              <ac:spMk id="27" creationId="{E6FF56AC-4ACC-4D7A-ABBF-147F6753CE6A}"/>
            </ac:spMkLst>
          </pc:spChg>
          <pc:spChg chg="mod">
            <ac:chgData name="Allan Rowe" userId="a47b93c3-83ad-4fb6-aa95-fb0d6e57d93e" providerId="ADAL" clId="{2F73FC8C-EDFB-4FD2-9D3E-16ACEE93ED5D}" dt="2020-01-13T16:31:12.860" v="10" actId="14100"/>
            <ac:spMkLst>
              <pc:docMk/>
              <pc:sldMasterMk cId="0" sldId="2147483682"/>
              <pc:sldLayoutMk cId="4293441419" sldId="2147484119"/>
              <ac:spMk id="28" creationId="{540D2E43-210E-4B1B-95F0-AE342D936453}"/>
            </ac:spMkLst>
          </pc:spChg>
          <pc:spChg chg="mod">
            <ac:chgData name="Allan Rowe" userId="a47b93c3-83ad-4fb6-aa95-fb0d6e57d93e" providerId="ADAL" clId="{2F73FC8C-EDFB-4FD2-9D3E-16ACEE93ED5D}" dt="2020-01-13T16:31:29.657" v="13" actId="14100"/>
            <ac:spMkLst>
              <pc:docMk/>
              <pc:sldMasterMk cId="0" sldId="2147483682"/>
              <pc:sldLayoutMk cId="4293441419" sldId="2147484119"/>
              <ac:spMk id="30" creationId="{772987FE-B692-4B58-B012-2B939D2C3BF5}"/>
            </ac:spMkLst>
          </pc:spChg>
          <pc:spChg chg="mod">
            <ac:chgData name="Allan Rowe" userId="a47b93c3-83ad-4fb6-aa95-fb0d6e57d93e" providerId="ADAL" clId="{2F73FC8C-EDFB-4FD2-9D3E-16ACEE93ED5D}" dt="2020-01-13T16:31:37.438" v="15" actId="14100"/>
            <ac:spMkLst>
              <pc:docMk/>
              <pc:sldMasterMk cId="0" sldId="2147483682"/>
              <pc:sldLayoutMk cId="4293441419" sldId="2147484119"/>
              <ac:spMk id="31" creationId="{32824AC5-CF01-4EE6-84B8-08C88D2977AC}"/>
            </ac:spMkLst>
          </pc:spChg>
          <pc:picChg chg="mod">
            <ac:chgData name="Allan Rowe" userId="a47b93c3-83ad-4fb6-aa95-fb0d6e57d93e" providerId="ADAL" clId="{2F73FC8C-EDFB-4FD2-9D3E-16ACEE93ED5D}" dt="2020-01-13T16:31:51.772" v="17" actId="14100"/>
            <ac:picMkLst>
              <pc:docMk/>
              <pc:sldMasterMk cId="0" sldId="2147483682"/>
              <pc:sldLayoutMk cId="4293441419" sldId="2147484119"/>
              <ac:picMk id="26" creationId="{DC2B03C5-947A-4075-B999-869466162ED5}"/>
            </ac:picMkLst>
          </pc:picChg>
          <pc:picChg chg="mod">
            <ac:chgData name="Allan Rowe" userId="a47b93c3-83ad-4fb6-aa95-fb0d6e57d93e" providerId="ADAL" clId="{2F73FC8C-EDFB-4FD2-9D3E-16ACEE93ED5D}" dt="2020-01-13T16:31:01.917" v="8" actId="14100"/>
            <ac:picMkLst>
              <pc:docMk/>
              <pc:sldMasterMk cId="0" sldId="2147483682"/>
              <pc:sldLayoutMk cId="4293441419" sldId="2147484119"/>
              <ac:picMk id="29" creationId="{09755D0B-530A-4901-80DE-AC6F53A8B9D6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43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56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013473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Speaker Name [20pt Reg]</a:t>
            </a:r>
          </a:p>
          <a:p>
            <a:r>
              <a:rPr lang="en-US" dirty="0"/>
              <a:t>PIP-II DOE IPR CD-2/3a Review</a:t>
            </a:r>
          </a:p>
          <a:p>
            <a:r>
              <a:rPr lang="en-US" dirty="0"/>
              <a:t>28 - 30 January 2020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53011"/>
            <a:ext cx="9161762" cy="92344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574D52-B412-344B-8E8B-A4556C84C3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188" y="870431"/>
            <a:ext cx="9159188" cy="2875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6BAC48-D886-43DD-9692-66D147360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8427"/>
            <a:ext cx="9144001" cy="28673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187A29-C693-4E55-B315-20992B125F48}"/>
              </a:ext>
            </a:extLst>
          </p:cNvPr>
          <p:cNvSpPr txBox="1"/>
          <p:nvPr userDrawn="1"/>
        </p:nvSpPr>
        <p:spPr>
          <a:xfrm>
            <a:off x="5741424" y="4819165"/>
            <a:ext cx="3616036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C2B03C5-947A-4075-B999-869466162E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82784" y="6312189"/>
            <a:ext cx="274320" cy="207455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6FF56AC-4ACC-4D7A-ABBF-147F6753CE6A}"/>
              </a:ext>
            </a:extLst>
          </p:cNvPr>
          <p:cNvSpPr/>
          <p:nvPr userDrawn="1"/>
        </p:nvSpPr>
        <p:spPr>
          <a:xfrm>
            <a:off x="8576931" y="5580509"/>
            <a:ext cx="274320" cy="182880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0D2E43-210E-4B1B-95F0-AE342D936453}"/>
              </a:ext>
            </a:extLst>
          </p:cNvPr>
          <p:cNvSpPr/>
          <p:nvPr userDrawn="1"/>
        </p:nvSpPr>
        <p:spPr>
          <a:xfrm>
            <a:off x="8576929" y="5315187"/>
            <a:ext cx="274320" cy="182880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9755D0B-530A-4901-80DE-AC6F53A8B9D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576325" y="5062166"/>
            <a:ext cx="274320" cy="186656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72987FE-B692-4B58-B012-2B939D2C3BF5}"/>
              </a:ext>
            </a:extLst>
          </p:cNvPr>
          <p:cNvSpPr/>
          <p:nvPr userDrawn="1"/>
        </p:nvSpPr>
        <p:spPr>
          <a:xfrm>
            <a:off x="8576931" y="5813960"/>
            <a:ext cx="274320" cy="183733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824AC5-CF01-4EE6-84B8-08C88D2977AC}"/>
              </a:ext>
            </a:extLst>
          </p:cNvPr>
          <p:cNvSpPr/>
          <p:nvPr userDrawn="1"/>
        </p:nvSpPr>
        <p:spPr>
          <a:xfrm>
            <a:off x="8582784" y="6071826"/>
            <a:ext cx="274320" cy="18288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2733964-A030-48DC-B552-AE8D4D29EDFF}"/>
              </a:ext>
            </a:extLst>
          </p:cNvPr>
          <p:cNvCxnSpPr>
            <a:cxnSpLocks/>
          </p:cNvCxnSpPr>
          <p:nvPr userDrawn="1"/>
        </p:nvCxnSpPr>
        <p:spPr>
          <a:xfrm>
            <a:off x="5841214" y="6634281"/>
            <a:ext cx="3003747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A627D44-EEC2-3341-A6F3-B343A5732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633ADB1-AF66-5642-AB0D-08545ECA73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</p:spPr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F2F9090-F494-1D4E-A292-588B5C64A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/>
              <a:t>Dixon | CF - Site Preparation | PIP-II DOE CD-2/3a ICE Review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233630-EF3A-E545-93A2-41968C794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CAE182F-3B8E-6548-94E9-4A4291506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</p:spPr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94E1893-5FB7-4F4B-9584-038622038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/>
              <a:t>Dixon | CF - Site Preparation | PIP-II DOE CD-2/3a ICE Review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062E7B8-9E81-764D-9C9A-9A4416E33E5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15E30B2-FD88-B64F-9DC5-8850BEC40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Dixon | CF - Site Preparation | PIP-II DOE CD-2/3a ICE Review</a:t>
            </a:r>
            <a:endParaRPr lang="en-US" b="1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52AE6F-0F84-0842-9A05-5E4DCF0A9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086C7DE-E0AC-624B-BB33-06EE18FA7B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B11FD33-E367-4E4D-A318-2337828D3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Dixon | CF - Site Preparation | PIP-II DOE CD-2/3a ICE Review</a:t>
            </a:r>
            <a:endParaRPr lang="en-US" b="1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B7AE8E3-FFAC-554D-9BF5-C7BE3A5F8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5E3339D-AB0B-6B42-862F-A8CE8F5DE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52478C4-9379-D649-A221-D5B00743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Dixon | CF - Site Preparation | PIP-II DOE CD-2/3a ICE Review</a:t>
            </a:r>
            <a:endParaRPr lang="en-US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F89E77-0FAF-7041-A920-2EB3BC8D5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48CD5D4-73FB-774B-B842-83A5D2856E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E4981B5-46CA-B842-AB96-1D4AD565C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Dixon | CF - Site Preparation | PIP-II DOE CD-2/3a ICE Review</a:t>
            </a:r>
            <a:endParaRPr lang="en-US" b="1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7597DA8-0B10-2D45-9BF9-A9F440A21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Dixon | CF - Site Preparation | PIP-II DOE CD-2/3a ICE Review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FD0746-C59B-43C4-B997-8ADB24EAB444}"/>
              </a:ext>
            </a:extLst>
          </p:cNvPr>
          <p:cNvCxnSpPr>
            <a:cxnSpLocks/>
          </p:cNvCxnSpPr>
          <p:nvPr userDrawn="1"/>
        </p:nvCxnSpPr>
        <p:spPr>
          <a:xfrm>
            <a:off x="215900" y="6362733"/>
            <a:ext cx="8639584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7388" y="6422646"/>
            <a:ext cx="768096" cy="4004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9719" y="5312740"/>
            <a:ext cx="8499231" cy="1390219"/>
          </a:xfrm>
        </p:spPr>
        <p:txBody>
          <a:bodyPr/>
          <a:lstStyle/>
          <a:p>
            <a:r>
              <a:rPr lang="en-US" dirty="0">
                <a:cs typeface="Helvetica"/>
              </a:rPr>
              <a:t>S. Dixon, L2 Manager</a:t>
            </a:r>
          </a:p>
          <a:p>
            <a:r>
              <a:rPr lang="en-US" dirty="0"/>
              <a:t>DOE CD-2/3a ICE Review</a:t>
            </a:r>
          </a:p>
          <a:p>
            <a:r>
              <a:rPr lang="en-US" dirty="0"/>
              <a:t>February 4-7, 2020</a:t>
            </a:r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A0DC46A-9DEE-4A8E-A8CA-3363AFD48F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719" y="3927600"/>
            <a:ext cx="8324774" cy="1003049"/>
          </a:xfrm>
        </p:spPr>
        <p:txBody>
          <a:bodyPr>
            <a:normAutofit/>
          </a:bodyPr>
          <a:lstStyle/>
          <a:p>
            <a:r>
              <a:rPr lang="en-US" dirty="0"/>
              <a:t>WBS 121.06.02 -Site Preparation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/>
              <a:t>Dixon | CF - Site Preparation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C8A610B-096A-1741-961A-4947DAB91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Technical Progress to Date – Site Restoration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762A4D7-E790-4EEC-A499-EA4AC4C3F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86800" cy="5059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WBS 121.06.02.05 – Site Restoration and Landscaping</a:t>
            </a:r>
          </a:p>
          <a:p>
            <a:r>
              <a:rPr lang="en-US" dirty="0"/>
              <a:t>Designed as a separate construction package includes:</a:t>
            </a:r>
          </a:p>
          <a:p>
            <a:pPr lvl="1"/>
            <a:r>
              <a:rPr lang="en-US" dirty="0"/>
              <a:t>Final road coarse</a:t>
            </a:r>
          </a:p>
          <a:p>
            <a:pPr lvl="1"/>
            <a:r>
              <a:rPr lang="en-US" dirty="0"/>
              <a:t>Finish grading and topsoil</a:t>
            </a:r>
          </a:p>
          <a:p>
            <a:pPr lvl="1"/>
            <a:r>
              <a:rPr lang="en-US" dirty="0"/>
              <a:t>Linac Pond</a:t>
            </a:r>
          </a:p>
          <a:p>
            <a:pPr lvl="1"/>
            <a:r>
              <a:rPr lang="en-US" dirty="0"/>
              <a:t>Landscaping</a:t>
            </a:r>
          </a:p>
          <a:p>
            <a:pPr lvl="1"/>
            <a:r>
              <a:rPr lang="en-US" dirty="0"/>
              <a:t>Roadway lighting</a:t>
            </a:r>
          </a:p>
          <a:p>
            <a:r>
              <a:rPr lang="en-US" dirty="0"/>
              <a:t>Design completed in April 2019</a:t>
            </a:r>
          </a:p>
          <a:p>
            <a:r>
              <a:rPr lang="en-US" dirty="0">
                <a:solidFill>
                  <a:srgbClr val="FF0000"/>
                </a:solidFill>
              </a:rPr>
              <a:t>Part of the CD-3a request</a:t>
            </a:r>
          </a:p>
        </p:txBody>
      </p:sp>
    </p:spTree>
    <p:extLst>
      <p:ext uri="{BB962C8B-B14F-4D97-AF65-F5344CB8AC3E}">
        <p14:creationId xmlns:p14="http://schemas.microsoft.com/office/powerpoint/2010/main" val="1025569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/>
              <a:t>Dixon | CF - Site Preparation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C8A610B-096A-1741-961A-4947DAB91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Technical Progress to Date – Site Restoration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CB16D207-CAEB-4A4F-A608-44F78E634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25383"/>
            <a:ext cx="8672513" cy="5059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WBS 121.06.02.05 – Site Restoration and Landscaping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sz="1000" dirty="0">
                <a:solidFill>
                  <a:srgbClr val="C00000"/>
                </a:solidFill>
              </a:rPr>
              <a:t>[1] </a:t>
            </a:r>
            <a:endParaRPr lang="en-US" sz="1000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465993-F807-4CB2-B5DF-15BEDE381B32}"/>
              </a:ext>
            </a:extLst>
          </p:cNvPr>
          <p:cNvSpPr txBox="1"/>
          <p:nvPr/>
        </p:nvSpPr>
        <p:spPr>
          <a:xfrm>
            <a:off x="298048" y="6021341"/>
            <a:ext cx="3754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</a:rPr>
              <a:t>[1] See PIP-II-doc-3163 for complete document set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006997-BDC4-48BF-8A68-B995E6DAD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88" y="1380351"/>
            <a:ext cx="5812523" cy="4586271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346F70-1273-47BB-95FF-1AFE8EA8C101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4785414" y="2941935"/>
            <a:ext cx="1745980" cy="731551"/>
          </a:xfrm>
          <a:prstGeom prst="straightConnector1">
            <a:avLst/>
          </a:prstGeom>
          <a:ln>
            <a:headEnd type="none" w="lg" len="lg"/>
            <a:tailEnd type="oval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FA40DCB-E1DF-4F6B-A3FB-047D1D623ED9}"/>
              </a:ext>
            </a:extLst>
          </p:cNvPr>
          <p:cNvSpPr txBox="1"/>
          <p:nvPr/>
        </p:nvSpPr>
        <p:spPr>
          <a:xfrm>
            <a:off x="6531394" y="2757269"/>
            <a:ext cx="177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Entry Plaza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FA3395-6AB1-4F12-AD4B-E909031307C2}"/>
              </a:ext>
            </a:extLst>
          </p:cNvPr>
          <p:cNvCxnSpPr>
            <a:cxnSpLocks/>
          </p:cNvCxnSpPr>
          <p:nvPr/>
        </p:nvCxnSpPr>
        <p:spPr>
          <a:xfrm flipH="1" flipV="1">
            <a:off x="5241600" y="4089289"/>
            <a:ext cx="1449819" cy="254044"/>
          </a:xfrm>
          <a:prstGeom prst="straightConnector1">
            <a:avLst/>
          </a:prstGeom>
          <a:ln>
            <a:headEnd type="none" w="lg" len="lg"/>
            <a:tailEnd type="oval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253EDB5-6713-46A2-B8EB-5EF799CE26F1}"/>
              </a:ext>
            </a:extLst>
          </p:cNvPr>
          <p:cNvSpPr txBox="1"/>
          <p:nvPr/>
        </p:nvSpPr>
        <p:spPr>
          <a:xfrm>
            <a:off x="6691419" y="4204834"/>
            <a:ext cx="170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Linac Pond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340C57-BFD4-468C-A594-EBB9A05C2BF3}"/>
              </a:ext>
            </a:extLst>
          </p:cNvPr>
          <p:cNvCxnSpPr>
            <a:cxnSpLocks/>
          </p:cNvCxnSpPr>
          <p:nvPr/>
        </p:nvCxnSpPr>
        <p:spPr>
          <a:xfrm flipH="1" flipV="1">
            <a:off x="4785414" y="4909423"/>
            <a:ext cx="1971578" cy="912234"/>
          </a:xfrm>
          <a:prstGeom prst="straightConnector1">
            <a:avLst/>
          </a:prstGeom>
          <a:ln>
            <a:headEnd type="none" w="lg" len="lg"/>
            <a:tailEnd type="oval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FA59118-7B83-4D3A-B556-982C2A558B2E}"/>
              </a:ext>
            </a:extLst>
          </p:cNvPr>
          <p:cNvSpPr txBox="1"/>
          <p:nvPr/>
        </p:nvSpPr>
        <p:spPr>
          <a:xfrm>
            <a:off x="6756992" y="5683158"/>
            <a:ext cx="2059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Roadway Lighting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D3F1ED-A9E1-4601-866C-8DD972D4F4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4975200" y="4586258"/>
            <a:ext cx="1674510" cy="184666"/>
          </a:xfrm>
          <a:prstGeom prst="straightConnector1">
            <a:avLst/>
          </a:prstGeom>
          <a:ln>
            <a:headEnd type="none" w="lg" len="lg"/>
            <a:tailEnd type="oval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D08F6DF-0C85-448D-9852-821B4DFF355B}"/>
              </a:ext>
            </a:extLst>
          </p:cNvPr>
          <p:cNvSpPr txBox="1"/>
          <p:nvPr/>
        </p:nvSpPr>
        <p:spPr>
          <a:xfrm>
            <a:off x="6649710" y="4586258"/>
            <a:ext cx="249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Landscaping Inside Road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3EC8A7-9E31-401D-AB27-C6D84B66A57B}"/>
              </a:ext>
            </a:extLst>
          </p:cNvPr>
          <p:cNvCxnSpPr>
            <a:cxnSpLocks/>
          </p:cNvCxnSpPr>
          <p:nvPr/>
        </p:nvCxnSpPr>
        <p:spPr>
          <a:xfrm flipH="1">
            <a:off x="4384801" y="1655166"/>
            <a:ext cx="2036309" cy="1484763"/>
          </a:xfrm>
          <a:prstGeom prst="straightConnector1">
            <a:avLst/>
          </a:prstGeom>
          <a:ln>
            <a:headEnd type="none" w="lg" len="lg"/>
            <a:tailEnd type="oval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E6194CC-2AE2-4EF8-BC41-7304694C0DD8}"/>
              </a:ext>
            </a:extLst>
          </p:cNvPr>
          <p:cNvSpPr txBox="1"/>
          <p:nvPr/>
        </p:nvSpPr>
        <p:spPr>
          <a:xfrm>
            <a:off x="6486134" y="1452029"/>
            <a:ext cx="217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Landscaping</a:t>
            </a:r>
          </a:p>
        </p:txBody>
      </p:sp>
    </p:spTree>
    <p:extLst>
      <p:ext uri="{BB962C8B-B14F-4D97-AF65-F5344CB8AC3E}">
        <p14:creationId xmlns:p14="http://schemas.microsoft.com/office/powerpoint/2010/main" val="2234840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Dixon | CF - Site Preparation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C601833-B53C-1E44-879E-2E23F939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Documents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4DDCBB9-4E7F-4FE6-9C1C-9DA60840B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r>
              <a:rPr lang="en-US" dirty="0"/>
              <a:t>PIP-II-doc-2492 - Functional Requirements Specification</a:t>
            </a:r>
          </a:p>
          <a:p>
            <a:r>
              <a:rPr lang="en-US" dirty="0"/>
              <a:t>PIP-II-doc-2492 – Technical Requirements Specification</a:t>
            </a:r>
          </a:p>
          <a:p>
            <a:r>
              <a:rPr lang="en-US" dirty="0"/>
              <a:t>PIP-II-doc-2524 – Site Clearing Construction Documents</a:t>
            </a:r>
          </a:p>
          <a:p>
            <a:r>
              <a:rPr lang="en-US" dirty="0"/>
              <a:t>PIP-II-doc-2521 – Site Work Construction Documents</a:t>
            </a:r>
          </a:p>
          <a:p>
            <a:r>
              <a:rPr lang="en-US" dirty="0"/>
              <a:t>PIP-II-doc-3163 – Site Restoration Construction Documents</a:t>
            </a:r>
          </a:p>
          <a:p>
            <a:pPr marL="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609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4672DC-8ECB-429C-ADFD-7BC00600E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34E3-8DD6-48D3-8BCE-DB9D96C148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4249F-4FFF-44BF-8870-80A90E679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Dixon | CF - Site Preparation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A593F-DAF8-4607-909F-666E4EB23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Dixon | CF - Site Preparation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C601833-B53C-1E44-879E-2E23F939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4DDCBB9-4E7F-4FE6-9C1C-9DA60840B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r>
              <a:rPr lang="en-US" dirty="0"/>
              <a:t>PIP-II Level 2 Manager for Conventional Facilities</a:t>
            </a:r>
          </a:p>
          <a:p>
            <a:r>
              <a:rPr lang="en-US" dirty="0"/>
              <a:t>Relevant Experience</a:t>
            </a:r>
          </a:p>
          <a:p>
            <a:pPr lvl="1"/>
            <a:r>
              <a:rPr lang="en-US" dirty="0"/>
              <a:t>Licensed Architect;</a:t>
            </a:r>
          </a:p>
          <a:p>
            <a:pPr lvl="1"/>
            <a:r>
              <a:rPr lang="en-US" dirty="0"/>
              <a:t>Project Management Professional (PMP);</a:t>
            </a:r>
          </a:p>
          <a:p>
            <a:pPr lvl="1"/>
            <a:r>
              <a:rPr lang="en-US" dirty="0"/>
              <a:t>LEED Accredited Professional;</a:t>
            </a:r>
          </a:p>
          <a:p>
            <a:pPr lvl="1"/>
            <a:r>
              <a:rPr lang="en-US" dirty="0"/>
              <a:t>27+ years at Fermilab;</a:t>
            </a:r>
          </a:p>
          <a:p>
            <a:pPr lvl="1"/>
            <a:r>
              <a:rPr lang="en-US" dirty="0" err="1"/>
              <a:t>NOvA</a:t>
            </a:r>
            <a:r>
              <a:rPr lang="en-US" dirty="0"/>
              <a:t> Project L2 Manager for Site and Buildings;</a:t>
            </a:r>
          </a:p>
          <a:p>
            <a:pPr lvl="2"/>
            <a:r>
              <a:rPr lang="en-US" dirty="0"/>
              <a:t>2014 CD-4</a:t>
            </a:r>
          </a:p>
          <a:p>
            <a:pPr lvl="2"/>
            <a:r>
              <a:rPr lang="en-US" dirty="0"/>
              <a:t>2015 U.S. DOE Secretary’s Award for Excellence</a:t>
            </a:r>
          </a:p>
          <a:p>
            <a:pPr lvl="1"/>
            <a:r>
              <a:rPr lang="en-US" dirty="0"/>
              <a:t>General Plant Project Manager for 17+ years</a:t>
            </a:r>
          </a:p>
          <a:p>
            <a:pPr lvl="2"/>
            <a:r>
              <a:rPr lang="en-US" dirty="0"/>
              <a:t>Short Baseline Neutrino (SBN) Near Detector Building;</a:t>
            </a:r>
          </a:p>
          <a:p>
            <a:pPr lvl="2"/>
            <a:r>
              <a:rPr lang="en-US" dirty="0"/>
              <a:t>Short Baseline Neutrino (SBN) Far Detector Building;</a:t>
            </a:r>
          </a:p>
          <a:p>
            <a:pPr lvl="2"/>
            <a:r>
              <a:rPr lang="en-US" dirty="0"/>
              <a:t>Experimental Operations Center;</a:t>
            </a:r>
          </a:p>
          <a:p>
            <a:pPr marL="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897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Dixon | CF - Site Preparation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C601833-B53C-1E44-879E-2E23F939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54DDCBB9-4E7F-4FE6-9C1C-9DA60840B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r>
              <a:rPr lang="en-US" dirty="0"/>
              <a:t>Project Organization</a:t>
            </a:r>
          </a:p>
          <a:p>
            <a:r>
              <a:rPr lang="en-US" dirty="0"/>
              <a:t>Scope </a:t>
            </a:r>
          </a:p>
          <a:p>
            <a:r>
              <a:rPr lang="en-US" dirty="0"/>
              <a:t>Documents</a:t>
            </a:r>
          </a:p>
          <a:p>
            <a:pPr marL="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22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Dixon | CF - Site Preparation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C601833-B53C-1E44-879E-2E23F939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Project Organization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A91920-409B-2243-A645-E6D44DED2153}"/>
              </a:ext>
            </a:extLst>
          </p:cNvPr>
          <p:cNvSpPr txBox="1"/>
          <p:nvPr/>
        </p:nvSpPr>
        <p:spPr>
          <a:xfrm>
            <a:off x="1834422" y="4418911"/>
            <a:ext cx="6596466" cy="954107"/>
          </a:xfrm>
          <a:prstGeom prst="rect">
            <a:avLst/>
          </a:prstGeom>
          <a:solidFill>
            <a:schemeClr val="bg1">
              <a:alpha val="75000"/>
            </a:schemeClr>
          </a:solidFill>
          <a:ln w="2222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u="sng"/>
            </a:lvl1pPr>
          </a:lstStyle>
          <a:p>
            <a:pPr algn="l"/>
            <a:r>
              <a:rPr lang="en-US" dirty="0">
                <a:solidFill>
                  <a:schemeClr val="accent6"/>
                </a:solidFill>
              </a:rPr>
              <a:t>Architect/Engineer Team</a:t>
            </a:r>
          </a:p>
          <a:p>
            <a:pPr algn="l"/>
            <a:r>
              <a:rPr lang="en-US" b="1" u="none" dirty="0">
                <a:solidFill>
                  <a:schemeClr val="accent6"/>
                </a:solidFill>
              </a:rPr>
              <a:t>Gensler</a:t>
            </a:r>
            <a:r>
              <a:rPr lang="en-US" u="none" dirty="0">
                <a:solidFill>
                  <a:schemeClr val="accent6"/>
                </a:solidFill>
              </a:rPr>
              <a:t> (architecture), </a:t>
            </a:r>
            <a:r>
              <a:rPr lang="en-US" b="1" u="none" dirty="0">
                <a:solidFill>
                  <a:schemeClr val="accent6"/>
                </a:solidFill>
              </a:rPr>
              <a:t>IMEG </a:t>
            </a:r>
            <a:r>
              <a:rPr lang="en-US" u="none" dirty="0">
                <a:solidFill>
                  <a:schemeClr val="accent6"/>
                </a:solidFill>
              </a:rPr>
              <a:t>(mechanical, electrical, plumbing)</a:t>
            </a:r>
          </a:p>
          <a:p>
            <a:pPr algn="l"/>
            <a:r>
              <a:rPr lang="en-US" b="1" u="none" dirty="0">
                <a:solidFill>
                  <a:schemeClr val="accent6"/>
                </a:solidFill>
              </a:rPr>
              <a:t>TGRWA</a:t>
            </a:r>
            <a:r>
              <a:rPr lang="en-US" u="none" dirty="0">
                <a:solidFill>
                  <a:schemeClr val="accent6"/>
                </a:solidFill>
              </a:rPr>
              <a:t> (structural),</a:t>
            </a:r>
            <a:r>
              <a:rPr lang="en-US" b="1" u="none" dirty="0">
                <a:solidFill>
                  <a:schemeClr val="accent6"/>
                </a:solidFill>
              </a:rPr>
              <a:t>CMT</a:t>
            </a:r>
            <a:r>
              <a:rPr lang="en-US" u="none" dirty="0">
                <a:solidFill>
                  <a:schemeClr val="accent6"/>
                </a:solidFill>
              </a:rPr>
              <a:t> (civil), </a:t>
            </a:r>
            <a:r>
              <a:rPr lang="en-US" b="1" u="none" dirty="0">
                <a:solidFill>
                  <a:schemeClr val="accent6"/>
                </a:solidFill>
              </a:rPr>
              <a:t>Jensen Hughes </a:t>
            </a:r>
            <a:r>
              <a:rPr lang="en-US" u="none" dirty="0">
                <a:solidFill>
                  <a:schemeClr val="accent6"/>
                </a:solidFill>
              </a:rPr>
              <a:t>(life safety), </a:t>
            </a:r>
            <a:r>
              <a:rPr lang="en-US" b="1" u="none" dirty="0" err="1">
                <a:solidFill>
                  <a:schemeClr val="accent6"/>
                </a:solidFill>
              </a:rPr>
              <a:t>Syska</a:t>
            </a:r>
            <a:r>
              <a:rPr lang="en-US" b="1" u="none" dirty="0">
                <a:solidFill>
                  <a:schemeClr val="accent6"/>
                </a:solidFill>
              </a:rPr>
              <a:t> Hennessy </a:t>
            </a:r>
            <a:r>
              <a:rPr lang="en-US" u="none" dirty="0">
                <a:solidFill>
                  <a:schemeClr val="accent6"/>
                </a:solidFill>
              </a:rPr>
              <a:t>(commissioning), </a:t>
            </a:r>
            <a:r>
              <a:rPr lang="en-US" b="1" u="none" dirty="0">
                <a:solidFill>
                  <a:schemeClr val="accent6"/>
                </a:solidFill>
              </a:rPr>
              <a:t>Burns and McDonnell </a:t>
            </a:r>
            <a:r>
              <a:rPr lang="en-US" u="none" dirty="0">
                <a:solidFill>
                  <a:schemeClr val="accent6"/>
                </a:solidFill>
              </a:rPr>
              <a:t>(landscaping)</a:t>
            </a:r>
          </a:p>
        </p:txBody>
      </p:sp>
      <p:sp>
        <p:nvSpPr>
          <p:cNvPr id="12" name="Text Box 1836">
            <a:extLst>
              <a:ext uri="{FF2B5EF4-FFF2-40B4-BE49-F238E27FC236}">
                <a16:creationId xmlns:a16="http://schemas.microsoft.com/office/drawing/2014/main" id="{EB0C39EB-AEE3-544D-9772-E845FAC24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162" y="1333548"/>
            <a:ext cx="1690801" cy="119910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0" tIns="0" rIns="0" bIns="0" anchor="ctr" anchorCtr="0" upright="1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900" u="sng" dirty="0">
                <a:effectLst/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WBS 121.06</a:t>
            </a:r>
          </a:p>
          <a:p>
            <a:pPr algn="ctr"/>
            <a:r>
              <a:rPr lang="en-US" sz="900" u="sng" dirty="0">
                <a:effectLst/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Conventional Facilities</a:t>
            </a:r>
            <a:endParaRPr lang="en-US" sz="900" dirty="0">
              <a:effectLst/>
              <a:latin typeface="Helvetica" panose="020B0604020202020204" pitchFamily="34" charset="0"/>
              <a:ea typeface="Helvetica" charset="0"/>
              <a:cs typeface="Helvetica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S. Dixon</a:t>
            </a:r>
            <a:endParaRPr lang="en-US" sz="900" b="1" dirty="0">
              <a:effectLst/>
              <a:latin typeface="Helvetica" panose="020B0604020202020204" pitchFamily="34" charset="0"/>
              <a:ea typeface="Helvetica" charset="0"/>
              <a:cs typeface="Helvetica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effectLst/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System Manager</a:t>
            </a:r>
          </a:p>
        </p:txBody>
      </p:sp>
      <p:sp>
        <p:nvSpPr>
          <p:cNvPr id="13" name="Text Box 1760">
            <a:extLst>
              <a:ext uri="{FF2B5EF4-FFF2-40B4-BE49-F238E27FC236}">
                <a16:creationId xmlns:a16="http://schemas.microsoft.com/office/drawing/2014/main" id="{82EDC45F-653A-5342-8527-52471B52E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3553" y="3005416"/>
            <a:ext cx="1049421" cy="1053072"/>
          </a:xfrm>
          <a:prstGeom prst="rect">
            <a:avLst/>
          </a:prstGeom>
          <a:solidFill>
            <a:srgbClr val="FFFF00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0" tIns="0" rIns="0" bIns="0" anchor="ctr" anchorCtr="0" upright="1">
            <a:noAutofit/>
          </a:bodyPr>
          <a:lstStyle>
            <a:defPPr>
              <a:defRPr lang="en-US"/>
            </a:defPPr>
            <a:lvl1pPr algn="ctr">
              <a:spcBef>
                <a:spcPts val="300"/>
              </a:spcBef>
              <a:spcAft>
                <a:spcPts val="0"/>
              </a:spcAft>
              <a:defRPr sz="9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dirty="0"/>
              <a:t>WBS 121.06.02</a:t>
            </a:r>
          </a:p>
          <a:p>
            <a:r>
              <a:rPr lang="en-US" u="sng" dirty="0"/>
              <a:t>Site Preparation </a:t>
            </a:r>
          </a:p>
          <a:p>
            <a:r>
              <a:rPr lang="en-US" dirty="0"/>
              <a:t>R. Wielgos</a:t>
            </a:r>
          </a:p>
        </p:txBody>
      </p:sp>
      <p:sp>
        <p:nvSpPr>
          <p:cNvPr id="14" name="Text Box 1760">
            <a:extLst>
              <a:ext uri="{FF2B5EF4-FFF2-40B4-BE49-F238E27FC236}">
                <a16:creationId xmlns:a16="http://schemas.microsoft.com/office/drawing/2014/main" id="{A57F2E7D-4BEB-9140-B500-62CDAEA85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537" y="3017467"/>
            <a:ext cx="1108324" cy="105307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rot="0" vert="horz" wrap="square" lIns="0" tIns="0" rIns="0" bIns="0" anchor="ctr" anchorCtr="0" upright="1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algn="ctr">
              <a:spcBef>
                <a:spcPts val="300"/>
              </a:spcBef>
              <a:spcAft>
                <a:spcPts val="0"/>
              </a:spcAft>
            </a:pPr>
            <a:r>
              <a:rPr lang="en-US" sz="900" dirty="0">
                <a:effectLst/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WBS 121.06.03</a:t>
            </a:r>
          </a:p>
          <a:p>
            <a:pPr marL="0" marR="0" algn="ctr">
              <a:spcBef>
                <a:spcPts val="300"/>
              </a:spcBef>
              <a:spcAft>
                <a:spcPts val="0"/>
              </a:spcAft>
            </a:pPr>
            <a:r>
              <a:rPr lang="en-US" sz="900" u="sng" dirty="0">
                <a:effectLst/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Cryogenics Plant Building</a:t>
            </a:r>
          </a:p>
          <a:p>
            <a:pPr marL="0" marR="0" algn="ctr">
              <a:spcBef>
                <a:spcPts val="300"/>
              </a:spcBef>
              <a:spcAft>
                <a:spcPts val="0"/>
              </a:spcAft>
            </a:pPr>
            <a:r>
              <a:rPr lang="en-US" sz="900" b="1" dirty="0">
                <a:effectLst/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(S. Dixon)</a:t>
            </a:r>
            <a:endParaRPr lang="en-US" sz="900" dirty="0">
              <a:effectLst/>
              <a:latin typeface="Helvetica" panose="020B0604020202020204" pitchFamily="34" charset="0"/>
              <a:ea typeface="Helvetica" charset="0"/>
              <a:cs typeface="Helvetica" panose="020B0604020202020204" pitchFamily="34" charset="0"/>
            </a:endParaRPr>
          </a:p>
        </p:txBody>
      </p:sp>
      <p:sp>
        <p:nvSpPr>
          <p:cNvPr id="15" name="Text Box 1760">
            <a:extLst>
              <a:ext uri="{FF2B5EF4-FFF2-40B4-BE49-F238E27FC236}">
                <a16:creationId xmlns:a16="http://schemas.microsoft.com/office/drawing/2014/main" id="{121642AE-3AEA-614F-9717-6056AA63B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8408" y="3029519"/>
            <a:ext cx="1202480" cy="10470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0" tIns="0" rIns="0" bIns="0" anchor="ctr" anchorCtr="0" upright="1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algn="ctr">
              <a:spcBef>
                <a:spcPts val="300"/>
              </a:spcBef>
              <a:spcAft>
                <a:spcPts val="0"/>
              </a:spcAft>
            </a:pPr>
            <a:r>
              <a:rPr lang="en-US" sz="900" dirty="0">
                <a:effectLst/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WBS 121.06.06</a:t>
            </a:r>
          </a:p>
          <a:p>
            <a:pPr marL="0" marR="0" algn="ctr">
              <a:spcBef>
                <a:spcPts val="300"/>
              </a:spcBef>
              <a:spcAft>
                <a:spcPts val="0"/>
              </a:spcAft>
            </a:pPr>
            <a:r>
              <a:rPr lang="en-US" sz="900" u="sng" dirty="0">
                <a:effectLst/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Booster Connection</a:t>
            </a:r>
          </a:p>
          <a:p>
            <a:pPr marL="0" marR="0" algn="ctr">
              <a:spcBef>
                <a:spcPts val="300"/>
              </a:spcBef>
              <a:spcAft>
                <a:spcPts val="0"/>
              </a:spcAft>
            </a:pPr>
            <a:r>
              <a:rPr lang="en-US" sz="900" b="1" dirty="0"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E. Alcaraz</a:t>
            </a:r>
            <a:endParaRPr lang="en-US" sz="900" dirty="0">
              <a:latin typeface="Helvetica" panose="020B0604020202020204" pitchFamily="34" charset="0"/>
              <a:ea typeface="Helvetica" charset="0"/>
              <a:cs typeface="Helvetica" panose="020B0604020202020204" pitchFamily="34" charset="0"/>
            </a:endParaRPr>
          </a:p>
        </p:txBody>
      </p:sp>
      <p:sp>
        <p:nvSpPr>
          <p:cNvPr id="17" name="Text Box 1760">
            <a:extLst>
              <a:ext uri="{FF2B5EF4-FFF2-40B4-BE49-F238E27FC236}">
                <a16:creationId xmlns:a16="http://schemas.microsoft.com/office/drawing/2014/main" id="{71159D60-046C-A149-80AA-56F2FD93C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203" y="3035544"/>
            <a:ext cx="1202479" cy="10410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0" tIns="0" rIns="0" bIns="0" anchor="ctr" anchorCtr="0" upright="1">
            <a:noAutofit/>
          </a:bodyPr>
          <a:lstStyle>
            <a:defPPr>
              <a:defRPr lang="en-US"/>
            </a:defPPr>
            <a:lvl1pPr marL="0" marR="0" algn="ctr">
              <a:spcBef>
                <a:spcPts val="300"/>
              </a:spcBef>
              <a:spcAft>
                <a:spcPts val="0"/>
              </a:spcAft>
              <a:defRPr sz="900">
                <a:effectLst/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dirty="0"/>
              <a:t>WBS 121.06.05</a:t>
            </a:r>
          </a:p>
          <a:p>
            <a:r>
              <a:rPr lang="en-US" u="sng" dirty="0" err="1"/>
              <a:t>Linac</a:t>
            </a:r>
            <a:r>
              <a:rPr lang="en-US" u="sng" dirty="0"/>
              <a:t> Complex</a:t>
            </a:r>
          </a:p>
          <a:p>
            <a:r>
              <a:rPr lang="en-US" dirty="0"/>
              <a:t>E. Alcaraz</a:t>
            </a:r>
          </a:p>
        </p:txBody>
      </p:sp>
      <p:sp>
        <p:nvSpPr>
          <p:cNvPr id="18" name="Text Box 1760">
            <a:extLst>
              <a:ext uri="{FF2B5EF4-FFF2-40B4-BE49-F238E27FC236}">
                <a16:creationId xmlns:a16="http://schemas.microsoft.com/office/drawing/2014/main" id="{19EB366E-1A3A-AF44-8E96-5E707A369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3999" y="3029519"/>
            <a:ext cx="1202480" cy="10470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algn="ctr">
              <a:spcBef>
                <a:spcPts val="300"/>
              </a:spcBef>
              <a:spcAft>
                <a:spcPts val="0"/>
              </a:spcAft>
            </a:pPr>
            <a:r>
              <a:rPr lang="en-US" sz="900" dirty="0">
                <a:effectLst/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WBS 121.06.04</a:t>
            </a:r>
          </a:p>
          <a:p>
            <a:pPr marL="0" marR="0" algn="ctr">
              <a:spcBef>
                <a:spcPts val="300"/>
              </a:spcBef>
              <a:spcAft>
                <a:spcPts val="0"/>
              </a:spcAft>
            </a:pPr>
            <a:r>
              <a:rPr lang="en-US" sz="900" u="sng" dirty="0">
                <a:effectLst/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Utility Plant</a:t>
            </a:r>
          </a:p>
          <a:p>
            <a:pPr marL="0" marR="0" algn="ctr">
              <a:spcBef>
                <a:spcPts val="300"/>
              </a:spcBef>
              <a:spcAft>
                <a:spcPts val="0"/>
              </a:spcAft>
            </a:pPr>
            <a:r>
              <a:rPr lang="en-US" sz="900" b="1" dirty="0"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E. Alcaraz</a:t>
            </a:r>
            <a:endParaRPr lang="en-US" sz="900" dirty="0">
              <a:effectLst/>
              <a:latin typeface="Helvetica" panose="020B0604020202020204" pitchFamily="34" charset="0"/>
              <a:ea typeface="Helvetica" charset="0"/>
              <a:cs typeface="Helvetica" panose="020B0604020202020204" pitchFamily="34" charset="0"/>
            </a:endParaRPr>
          </a:p>
        </p:txBody>
      </p:sp>
      <p:sp>
        <p:nvSpPr>
          <p:cNvPr id="19" name="Text Box 1760">
            <a:extLst>
              <a:ext uri="{FF2B5EF4-FFF2-40B4-BE49-F238E27FC236}">
                <a16:creationId xmlns:a16="http://schemas.microsoft.com/office/drawing/2014/main" id="{DEF4AE7F-E7AD-2B40-B37E-F01654AA6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934" y="3017467"/>
            <a:ext cx="1202480" cy="104704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0" tIns="0" rIns="0" bIns="0" anchor="ctr" anchorCtr="0" upright="1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algn="ctr">
              <a:spcBef>
                <a:spcPts val="300"/>
              </a:spcBef>
              <a:spcAft>
                <a:spcPts val="0"/>
              </a:spcAft>
            </a:pPr>
            <a:r>
              <a:rPr lang="en-US" sz="900" dirty="0"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WBS 121.06.01</a:t>
            </a:r>
          </a:p>
          <a:p>
            <a:pPr marL="0" marR="0" algn="ctr">
              <a:spcBef>
                <a:spcPts val="300"/>
              </a:spcBef>
              <a:spcAft>
                <a:spcPts val="0"/>
              </a:spcAft>
            </a:pPr>
            <a:r>
              <a:rPr lang="en-US" sz="900" u="sng" dirty="0">
                <a:effectLst/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Project Management</a:t>
            </a:r>
          </a:p>
          <a:p>
            <a:pPr marL="0" marR="0" algn="ctr">
              <a:spcBef>
                <a:spcPts val="300"/>
              </a:spcBef>
              <a:spcAft>
                <a:spcPts val="0"/>
              </a:spcAft>
            </a:pPr>
            <a:r>
              <a:rPr lang="en-US" sz="900" b="1" dirty="0">
                <a:effectLst/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S. Dixon</a:t>
            </a:r>
          </a:p>
        </p:txBody>
      </p:sp>
      <p:cxnSp>
        <p:nvCxnSpPr>
          <p:cNvPr id="20" name="Elbow Connector 55">
            <a:extLst>
              <a:ext uri="{FF2B5EF4-FFF2-40B4-BE49-F238E27FC236}">
                <a16:creationId xmlns:a16="http://schemas.microsoft.com/office/drawing/2014/main" id="{252762AD-E843-B74B-BC69-936BA6C4AAA7}"/>
              </a:ext>
            </a:extLst>
          </p:cNvPr>
          <p:cNvCxnSpPr>
            <a:cxnSpLocks/>
            <a:stCxn id="15" idx="0"/>
            <a:endCxn id="12" idx="2"/>
          </p:cNvCxnSpPr>
          <p:nvPr/>
        </p:nvCxnSpPr>
        <p:spPr>
          <a:xfrm rot="16200000" flipV="1">
            <a:off x="5813672" y="1013543"/>
            <a:ext cx="496867" cy="353508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55">
            <a:extLst>
              <a:ext uri="{FF2B5EF4-FFF2-40B4-BE49-F238E27FC236}">
                <a16:creationId xmlns:a16="http://schemas.microsoft.com/office/drawing/2014/main" id="{B756683A-AA9C-8C45-BA5C-130A69339CD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403961" y="1132526"/>
            <a:ext cx="484814" cy="329638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F600AA-5C3B-4F81-A294-7D8650375ADB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2337473" y="2779534"/>
            <a:ext cx="791" cy="2258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328BAF-3684-4DF0-9A8E-7F8983D97183}"/>
              </a:ext>
            </a:extLst>
          </p:cNvPr>
          <p:cNvCxnSpPr>
            <a:cxnSpLocks/>
          </p:cNvCxnSpPr>
          <p:nvPr/>
        </p:nvCxnSpPr>
        <p:spPr>
          <a:xfrm flipH="1" flipV="1">
            <a:off x="3555713" y="2791585"/>
            <a:ext cx="791" cy="2258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F44FEF4-37D5-4F8F-97A6-1450AFB15A1B}"/>
              </a:ext>
            </a:extLst>
          </p:cNvPr>
          <p:cNvCxnSpPr>
            <a:cxnSpLocks/>
          </p:cNvCxnSpPr>
          <p:nvPr/>
        </p:nvCxnSpPr>
        <p:spPr>
          <a:xfrm flipH="1" flipV="1">
            <a:off x="5025262" y="2791585"/>
            <a:ext cx="791" cy="2258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7C58894-1473-41EA-BFAE-21D852623F8D}"/>
              </a:ext>
            </a:extLst>
          </p:cNvPr>
          <p:cNvCxnSpPr>
            <a:cxnSpLocks/>
          </p:cNvCxnSpPr>
          <p:nvPr/>
        </p:nvCxnSpPr>
        <p:spPr>
          <a:xfrm flipH="1" flipV="1">
            <a:off x="6398094" y="2791585"/>
            <a:ext cx="791" cy="2258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366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Dixon | CF - Site Preparation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C601833-B53C-1E44-879E-2E23F939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Scope/Deliverables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F332D32-57B9-C74E-85EE-713D9BDA6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WBS 121.06.02 Site Preparation </a:t>
            </a:r>
            <a:r>
              <a:rPr lang="en-US" sz="1000" dirty="0">
                <a:solidFill>
                  <a:srgbClr val="C00000"/>
                </a:solidFill>
              </a:rPr>
              <a:t>[1]</a:t>
            </a:r>
            <a:endParaRPr lang="en-US" sz="1000" b="1" dirty="0"/>
          </a:p>
          <a:p>
            <a:r>
              <a:rPr lang="en-US" dirty="0"/>
              <a:t>WBS 121.06.02.01 – Project Management and Coordination</a:t>
            </a:r>
          </a:p>
          <a:p>
            <a:r>
              <a:rPr lang="en-US" dirty="0"/>
              <a:t>WBS 121.06.02.02 – Detailed and Final Design</a:t>
            </a:r>
          </a:p>
          <a:p>
            <a:r>
              <a:rPr lang="en-US" dirty="0"/>
              <a:t>WBS 121.06.02.03 – Site Clearing</a:t>
            </a:r>
          </a:p>
          <a:p>
            <a:r>
              <a:rPr lang="en-US" dirty="0"/>
              <a:t>WBS 121.06.02.04 – Site Work</a:t>
            </a:r>
          </a:p>
          <a:p>
            <a:r>
              <a:rPr lang="en-US" dirty="0"/>
              <a:t>WBS 121.06.02.05 – Site Restoration &amp; Landscaping 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309415-D7B1-C74B-95BB-312A6DE1833D}"/>
              </a:ext>
            </a:extLst>
          </p:cNvPr>
          <p:cNvSpPr txBox="1"/>
          <p:nvPr/>
        </p:nvSpPr>
        <p:spPr>
          <a:xfrm>
            <a:off x="298048" y="6021341"/>
            <a:ext cx="3754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</a:rPr>
              <a:t>[1] See WBS Dictionary in PIP-II-doc-599 for complete description</a:t>
            </a:r>
          </a:p>
        </p:txBody>
      </p:sp>
    </p:spTree>
    <p:extLst>
      <p:ext uri="{BB962C8B-B14F-4D97-AF65-F5344CB8AC3E}">
        <p14:creationId xmlns:p14="http://schemas.microsoft.com/office/powerpoint/2010/main" val="1666237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Dixon | CF - Site Preparation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F30CDB-2730-1448-87AE-936F593D8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Scope and Deliverables</a:t>
            </a:r>
          </a:p>
        </p:txBody>
      </p:sp>
      <p:pic>
        <p:nvPicPr>
          <p:cNvPr id="19" name="Content Placeholder 9">
            <a:extLst>
              <a:ext uri="{FF2B5EF4-FFF2-40B4-BE49-F238E27FC236}">
                <a16:creationId xmlns:a16="http://schemas.microsoft.com/office/drawing/2014/main" id="{1F5A0766-9B6C-46B8-AF4E-92B353D5F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935683"/>
            <a:ext cx="8683758" cy="26494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2F38014-E02B-4BC8-BB35-15168340C6BD}"/>
              </a:ext>
            </a:extLst>
          </p:cNvPr>
          <p:cNvSpPr txBox="1"/>
          <p:nvPr/>
        </p:nvSpPr>
        <p:spPr>
          <a:xfrm>
            <a:off x="336697" y="4585099"/>
            <a:ext cx="33916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Site Preparation (WBS 121.06.02)</a:t>
            </a:r>
          </a:p>
          <a:p>
            <a:pPr marL="112713" lvl="1"/>
            <a:r>
              <a:rPr lang="en-US" sz="1800" dirty="0">
                <a:solidFill>
                  <a:srgbClr val="C00000"/>
                </a:solidFill>
              </a:rPr>
              <a:t>Site Clearing</a:t>
            </a:r>
          </a:p>
          <a:p>
            <a:pPr marL="112713" lvl="1"/>
            <a:r>
              <a:rPr lang="en-US" sz="1800" dirty="0">
                <a:solidFill>
                  <a:srgbClr val="C00000"/>
                </a:solidFill>
              </a:rPr>
              <a:t>Site Work</a:t>
            </a:r>
          </a:p>
          <a:p>
            <a:pPr marL="112713" lvl="1"/>
            <a:r>
              <a:rPr lang="en-US" sz="1800" dirty="0">
                <a:solidFill>
                  <a:srgbClr val="C00000"/>
                </a:solidFill>
              </a:rPr>
              <a:t>Site Restoration and Landscaping</a:t>
            </a:r>
          </a:p>
        </p:txBody>
      </p:sp>
    </p:spTree>
    <p:extLst>
      <p:ext uri="{BB962C8B-B14F-4D97-AF65-F5344CB8AC3E}">
        <p14:creationId xmlns:p14="http://schemas.microsoft.com/office/powerpoint/2010/main" val="179498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/>
              <a:t>Dixon | CF - Site Preparation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C8A610B-096A-1741-961A-4947DAB91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Technical Progress to Date – Site Clearing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68AEEE3E-25F1-430D-8922-A19B343E6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5473799" cy="34575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WBS 121.06.02.03 – Site Clearing</a:t>
            </a:r>
          </a:p>
          <a:p>
            <a:r>
              <a:rPr lang="en-US" dirty="0"/>
              <a:t>Design completed in October 2018</a:t>
            </a:r>
          </a:p>
          <a:p>
            <a:r>
              <a:rPr lang="en-US" dirty="0"/>
              <a:t>Construction:</a:t>
            </a:r>
          </a:p>
          <a:p>
            <a:pPr lvl="1"/>
            <a:r>
              <a:rPr lang="en-US" dirty="0"/>
              <a:t>Authorized in October 2018 </a:t>
            </a:r>
            <a:r>
              <a:rPr lang="en-US" sz="1100" dirty="0">
                <a:solidFill>
                  <a:srgbClr val="C00000"/>
                </a:solidFill>
              </a:rPr>
              <a:t>[1]</a:t>
            </a:r>
          </a:p>
          <a:p>
            <a:pPr lvl="1"/>
            <a:r>
              <a:rPr lang="en-US" dirty="0"/>
              <a:t>Construction began in March 2019</a:t>
            </a:r>
          </a:p>
          <a:p>
            <a:pPr lvl="1"/>
            <a:r>
              <a:rPr lang="en-US" dirty="0"/>
              <a:t>Construction complete in July 2019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BB8292-D9F3-424F-B081-5FDCE7EE97EB}"/>
              </a:ext>
            </a:extLst>
          </p:cNvPr>
          <p:cNvSpPr txBox="1"/>
          <p:nvPr/>
        </p:nvSpPr>
        <p:spPr>
          <a:xfrm>
            <a:off x="5915433" y="4950892"/>
            <a:ext cx="2983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</a:rPr>
              <a:t>Authorization for PIP-II Project Related Site Clearing Work Prior to CD-2/3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0B53330-8AC3-45C4-8FEA-407669A4D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433" y="971550"/>
            <a:ext cx="3105906" cy="4006051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E30DE3F-6801-4540-AA0D-757BB4F07DD4}"/>
              </a:ext>
            </a:extLst>
          </p:cNvPr>
          <p:cNvSpPr txBox="1"/>
          <p:nvPr/>
        </p:nvSpPr>
        <p:spPr>
          <a:xfrm>
            <a:off x="215900" y="6084646"/>
            <a:ext cx="50907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</a:rPr>
              <a:t>[1] See PIP-II-doc-2524 for Authorization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FE6106B-DE90-4622-BBC6-7F73C5752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52" y="3685525"/>
            <a:ext cx="5217181" cy="1976937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305E6F6-84CB-46DD-94D4-D67B38BD26AD}"/>
              </a:ext>
            </a:extLst>
          </p:cNvPr>
          <p:cNvSpPr txBox="1"/>
          <p:nvPr/>
        </p:nvSpPr>
        <p:spPr>
          <a:xfrm>
            <a:off x="331204" y="5654642"/>
            <a:ext cx="13003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</a:rPr>
              <a:t>July 2019</a:t>
            </a:r>
          </a:p>
        </p:txBody>
      </p:sp>
    </p:spTree>
    <p:extLst>
      <p:ext uri="{BB962C8B-B14F-4D97-AF65-F5344CB8AC3E}">
        <p14:creationId xmlns:p14="http://schemas.microsoft.com/office/powerpoint/2010/main" val="222925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/>
              <a:t>Dixon | CF - Site Preparation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C8A610B-096A-1741-961A-4947DAB91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Technical Progress to Date – Site Work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CA9937B-B359-4F91-A707-FC5566E80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86800" cy="5059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WBS 121.06.02.04 – Site Work</a:t>
            </a:r>
          </a:p>
          <a:p>
            <a:r>
              <a:rPr lang="en-US" dirty="0"/>
              <a:t>Designed as a separate construction package includes:</a:t>
            </a:r>
          </a:p>
          <a:p>
            <a:pPr lvl="1"/>
            <a:r>
              <a:rPr lang="en-US" dirty="0"/>
              <a:t>Roadway base</a:t>
            </a:r>
          </a:p>
          <a:p>
            <a:pPr lvl="1"/>
            <a:r>
              <a:rPr lang="en-US" dirty="0" err="1"/>
              <a:t>AZero</a:t>
            </a:r>
            <a:r>
              <a:rPr lang="en-US" dirty="0"/>
              <a:t> pond rework (road crossings, retaining wall, deepening)</a:t>
            </a:r>
          </a:p>
          <a:p>
            <a:pPr lvl="1"/>
            <a:r>
              <a:rPr lang="en-US" dirty="0"/>
              <a:t>Storm drainage</a:t>
            </a:r>
          </a:p>
          <a:p>
            <a:pPr lvl="1"/>
            <a:r>
              <a:rPr lang="en-US" dirty="0"/>
              <a:t>Landscaping outside of ring road</a:t>
            </a:r>
          </a:p>
          <a:p>
            <a:r>
              <a:rPr lang="en-US" dirty="0"/>
              <a:t>Design completed in January 2019</a:t>
            </a:r>
          </a:p>
          <a:p>
            <a:r>
              <a:rPr lang="en-US" dirty="0">
                <a:solidFill>
                  <a:srgbClr val="FF0000"/>
                </a:solidFill>
              </a:rPr>
              <a:t>Part of the CD-3a request</a:t>
            </a:r>
          </a:p>
        </p:txBody>
      </p:sp>
    </p:spTree>
    <p:extLst>
      <p:ext uri="{BB962C8B-B14F-4D97-AF65-F5344CB8AC3E}">
        <p14:creationId xmlns:p14="http://schemas.microsoft.com/office/powerpoint/2010/main" val="4173183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AC8B9A1-D0A4-464B-BBE6-BBB32C0FA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48" y="1426518"/>
            <a:ext cx="5842204" cy="4586271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Feb 6,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32583-C273-9F40-AC66-54DAA5F8F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/>
              <a:t>Dixon | CF - Site Preparation | PIP-II DOE CD-2/3a ICE Review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C8A610B-096A-1741-961A-4947DAB91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Technical Progress to Date – Site Work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60661F6-71A8-46F3-8A06-AE9C2BFC2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WBS 121.06.02.04 – Site Work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sz="1000" dirty="0">
                <a:solidFill>
                  <a:srgbClr val="C00000"/>
                </a:solidFill>
              </a:rPr>
              <a:t>[1] </a:t>
            </a:r>
            <a:endParaRPr lang="en-US" sz="1000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53B1BE-70A6-47E2-9657-C300C24A1697}"/>
              </a:ext>
            </a:extLst>
          </p:cNvPr>
          <p:cNvSpPr txBox="1"/>
          <p:nvPr/>
        </p:nvSpPr>
        <p:spPr>
          <a:xfrm>
            <a:off x="298048" y="6021341"/>
            <a:ext cx="3754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</a:rPr>
              <a:t>[1] See PIP-II-doc-2521 for complete document set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4194CD-39C5-44EE-B962-BCE695FBAC68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5097600" y="3179796"/>
            <a:ext cx="1323510" cy="249204"/>
          </a:xfrm>
          <a:prstGeom prst="straightConnector1">
            <a:avLst/>
          </a:prstGeom>
          <a:ln>
            <a:headEnd type="none" w="lg" len="lg"/>
            <a:tailEnd type="oval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41D7EC2-3AB6-4E8F-A1DF-0821834DAED7}"/>
              </a:ext>
            </a:extLst>
          </p:cNvPr>
          <p:cNvSpPr txBox="1"/>
          <p:nvPr/>
        </p:nvSpPr>
        <p:spPr>
          <a:xfrm>
            <a:off x="6421110" y="2995130"/>
            <a:ext cx="249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Pond Crossings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2D2310C-79B0-4256-8B8E-0AE28CEDA96F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4661663" y="2158092"/>
            <a:ext cx="1759250" cy="1206370"/>
          </a:xfrm>
          <a:prstGeom prst="straightConnector1">
            <a:avLst/>
          </a:prstGeom>
          <a:ln>
            <a:headEnd type="none" w="lg" len="lg"/>
            <a:tailEnd type="oval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86D2F6D-202C-4CFB-A114-2939384037C6}"/>
              </a:ext>
            </a:extLst>
          </p:cNvPr>
          <p:cNvSpPr txBox="1"/>
          <p:nvPr/>
        </p:nvSpPr>
        <p:spPr>
          <a:xfrm>
            <a:off x="6420913" y="1973426"/>
            <a:ext cx="217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C00000"/>
                </a:solidFill>
              </a:rPr>
              <a:t>AZero</a:t>
            </a:r>
            <a:r>
              <a:rPr lang="en-US" sz="1800" b="1" dirty="0">
                <a:solidFill>
                  <a:srgbClr val="C00000"/>
                </a:solidFill>
              </a:rPr>
              <a:t> Pond Rework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A205074-695E-4324-834D-8585661FD424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5583709" y="4389500"/>
            <a:ext cx="1107710" cy="13382"/>
          </a:xfrm>
          <a:prstGeom prst="straightConnector1">
            <a:avLst/>
          </a:prstGeom>
          <a:ln>
            <a:headEnd type="none" w="lg" len="lg"/>
            <a:tailEnd type="oval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87D6469-B56E-4809-A7E4-0AF11894644B}"/>
              </a:ext>
            </a:extLst>
          </p:cNvPr>
          <p:cNvSpPr txBox="1"/>
          <p:nvPr/>
        </p:nvSpPr>
        <p:spPr>
          <a:xfrm>
            <a:off x="6691419" y="4204834"/>
            <a:ext cx="170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Road Base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C189E1C-56C0-4905-9C98-AC0DF011CBF9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3873600" y="4364226"/>
            <a:ext cx="2883392" cy="1503598"/>
          </a:xfrm>
          <a:prstGeom prst="straightConnector1">
            <a:avLst/>
          </a:prstGeom>
          <a:ln>
            <a:headEnd type="none" w="lg" len="lg"/>
            <a:tailEnd type="oval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3A8094C-054B-423F-B30B-2B39349CEE7F}"/>
              </a:ext>
            </a:extLst>
          </p:cNvPr>
          <p:cNvSpPr txBox="1"/>
          <p:nvPr/>
        </p:nvSpPr>
        <p:spPr>
          <a:xfrm>
            <a:off x="6756992" y="5683158"/>
            <a:ext cx="2059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Rough Grading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66866F9-CED1-47F5-8D65-696E5F6D523E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5608800" y="4955591"/>
            <a:ext cx="1040910" cy="110704"/>
          </a:xfrm>
          <a:prstGeom prst="straightConnector1">
            <a:avLst/>
          </a:prstGeom>
          <a:ln>
            <a:headEnd type="none" w="lg" len="lg"/>
            <a:tailEnd type="oval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B1576AC-B158-4A62-A53C-1390712B7870}"/>
              </a:ext>
            </a:extLst>
          </p:cNvPr>
          <p:cNvSpPr txBox="1"/>
          <p:nvPr/>
        </p:nvSpPr>
        <p:spPr>
          <a:xfrm>
            <a:off x="6649710" y="4632425"/>
            <a:ext cx="2494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Landscaping Outside Road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5A626E-463E-491A-A493-2C06AA1D5F3E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4785414" y="3591142"/>
            <a:ext cx="1700720" cy="334827"/>
          </a:xfrm>
          <a:prstGeom prst="straightConnector1">
            <a:avLst/>
          </a:prstGeom>
          <a:ln>
            <a:headEnd type="none" w="lg" len="lg"/>
            <a:tailEnd type="oval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457D283-3B35-44F3-AE4C-D27FDFD8E6EB}"/>
              </a:ext>
            </a:extLst>
          </p:cNvPr>
          <p:cNvSpPr txBox="1"/>
          <p:nvPr/>
        </p:nvSpPr>
        <p:spPr>
          <a:xfrm>
            <a:off x="6486134" y="3406476"/>
            <a:ext cx="202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Storm Drainage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6454A7-DDFB-46D3-8319-8F7FD8BB724B}"/>
              </a:ext>
            </a:extLst>
          </p:cNvPr>
          <p:cNvCxnSpPr>
            <a:cxnSpLocks/>
          </p:cNvCxnSpPr>
          <p:nvPr/>
        </p:nvCxnSpPr>
        <p:spPr>
          <a:xfrm flipH="1">
            <a:off x="3511953" y="1234194"/>
            <a:ext cx="2988675" cy="2032455"/>
          </a:xfrm>
          <a:prstGeom prst="straightConnector1">
            <a:avLst/>
          </a:prstGeom>
          <a:ln>
            <a:headEnd type="none" w="lg" len="lg"/>
            <a:tailEnd type="oval" w="lg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05046B8-6528-43FA-A27B-264A4A57C667}"/>
              </a:ext>
            </a:extLst>
          </p:cNvPr>
          <p:cNvSpPr txBox="1"/>
          <p:nvPr/>
        </p:nvSpPr>
        <p:spPr>
          <a:xfrm>
            <a:off x="6460771" y="1038452"/>
            <a:ext cx="217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Sheet Pile Wall</a:t>
            </a:r>
          </a:p>
        </p:txBody>
      </p:sp>
    </p:spTree>
    <p:extLst>
      <p:ext uri="{BB962C8B-B14F-4D97-AF65-F5344CB8AC3E}">
        <p14:creationId xmlns:p14="http://schemas.microsoft.com/office/powerpoint/2010/main" val="36840097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P-II L2 Template" id="{A6123BC6-2E26-4D2C-B75C-E7ACD0753466}" vid="{9DA365C6-7E8E-4E63-A246-5A785B05BA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0A9347935DA74C8DB662DDB94DC24E" ma:contentTypeVersion="7" ma:contentTypeDescription="Create a new document." ma:contentTypeScope="" ma:versionID="08b07e7386eab8924f56c26e7a0ee4dd">
  <xsd:schema xmlns:xsd="http://www.w3.org/2001/XMLSchema" xmlns:xs="http://www.w3.org/2001/XMLSchema" xmlns:p="http://schemas.microsoft.com/office/2006/metadata/properties" xmlns:ns3="bb137302-f76b-4ed9-a081-76f546f328cd" xmlns:ns4="ee7e25fd-3d00-4a17-8d06-95b415c0ffa6" targetNamespace="http://schemas.microsoft.com/office/2006/metadata/properties" ma:root="true" ma:fieldsID="850b8fce59337341b9ee48848a2393a9" ns3:_="" ns4:_="">
    <xsd:import namespace="bb137302-f76b-4ed9-a081-76f546f328cd"/>
    <xsd:import namespace="ee7e25fd-3d00-4a17-8d06-95b415c0ff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7302-f76b-4ed9-a081-76f546f328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e25fd-3d00-4a17-8d06-95b415c0ffa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ED1928E-C1DF-4E00-B2C2-410D8093C2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137302-f76b-4ed9-a081-76f546f328cd"/>
    <ds:schemaRef ds:uri="ee7e25fd-3d00-4a17-8d06-95b415c0ff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1F245F-DB62-428D-A566-B113377E9116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ee7e25fd-3d00-4a17-8d06-95b415c0ffa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bb137302-f76b-4ed9-a081-76f546f328c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8780</TotalTime>
  <Words>737</Words>
  <Application>Microsoft Macintosh PowerPoint</Application>
  <PresentationFormat>On-screen Show (4:3)</PresentationFormat>
  <Paragraphs>153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Helvetica</vt:lpstr>
      <vt:lpstr>Fermilab_PPT_090815</vt:lpstr>
      <vt:lpstr>PowerPoint Presentation</vt:lpstr>
      <vt:lpstr>About Me</vt:lpstr>
      <vt:lpstr>Agenda</vt:lpstr>
      <vt:lpstr>Project Organization</vt:lpstr>
      <vt:lpstr>Scope/Deliverables</vt:lpstr>
      <vt:lpstr>Scope and Deliverables</vt:lpstr>
      <vt:lpstr>Technical Progress to Date – Site Clearing</vt:lpstr>
      <vt:lpstr>Technical Progress to Date – Site Work</vt:lpstr>
      <vt:lpstr>Technical Progress to Date – Site Work</vt:lpstr>
      <vt:lpstr>Technical Progress to Date – Site Restoration</vt:lpstr>
      <vt:lpstr>Technical Progress to Date – Site Restoration</vt:lpstr>
      <vt:lpstr>Documents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Steven J Dixon</cp:lastModifiedBy>
  <cp:revision>67</cp:revision>
  <cp:lastPrinted>2014-01-20T19:40:21Z</cp:lastPrinted>
  <dcterms:created xsi:type="dcterms:W3CDTF">2019-12-16T19:54:36Z</dcterms:created>
  <dcterms:modified xsi:type="dcterms:W3CDTF">2020-02-05T21:48:20Z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0x010100550A9347935DA74C8DB662DDB94DC24E</vt:lpwstr>
  </property>
</Properties>
</file>