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21"/>
  </p:notesMasterIdLst>
  <p:handoutMasterIdLst>
    <p:handoutMasterId r:id="rId22"/>
  </p:handoutMasterIdLst>
  <p:sldIdLst>
    <p:sldId id="294" r:id="rId5"/>
    <p:sldId id="340" r:id="rId6"/>
    <p:sldId id="358" r:id="rId7"/>
    <p:sldId id="362" r:id="rId8"/>
    <p:sldId id="365" r:id="rId9"/>
    <p:sldId id="322" r:id="rId10"/>
    <p:sldId id="333" r:id="rId11"/>
    <p:sldId id="324" r:id="rId12"/>
    <p:sldId id="341" r:id="rId13"/>
    <p:sldId id="342" r:id="rId14"/>
    <p:sldId id="343" r:id="rId15"/>
    <p:sldId id="344" r:id="rId16"/>
    <p:sldId id="339" r:id="rId17"/>
    <p:sldId id="345" r:id="rId18"/>
    <p:sldId id="364" r:id="rId19"/>
    <p:sldId id="359" r:id="rId20"/>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84" userDrawn="1">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64" userDrawn="1">
          <p15:clr>
            <a:srgbClr val="A4A3A4"/>
          </p15:clr>
        </p15:guide>
        <p15:guide id="11" pos="5160" userDrawn="1">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5"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4C97"/>
    <a:srgbClr val="99D6EA"/>
    <a:srgbClr val="50504E"/>
    <a:srgbClr val="4E4E4E"/>
    <a:srgbClr val="404040"/>
    <a:srgbClr val="63666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73FC8C-EDFB-4FD2-9D3E-16ACEE93ED5D}" v="20" dt="2020-01-13T16:15:34.82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28" autoAdjust="0"/>
    <p:restoredTop sz="94660"/>
  </p:normalViewPr>
  <p:slideViewPr>
    <p:cSldViewPr snapToGrid="0" snapToObjects="1" showGuides="1">
      <p:cViewPr varScale="1">
        <p:scale>
          <a:sx n="115" d="100"/>
          <a:sy n="115" d="100"/>
        </p:scale>
        <p:origin x="1896" y="208"/>
      </p:cViewPr>
      <p:guideLst>
        <p:guide orient="horz" pos="4142"/>
        <p:guide orient="horz" pos="4027"/>
        <p:guide orient="horz" pos="1698"/>
        <p:guide orient="horz" pos="152"/>
        <p:guide orient="horz" pos="2784"/>
        <p:guide orient="horz" pos="604"/>
        <p:guide pos="5616"/>
        <p:guide pos="136"/>
        <p:guide pos="589"/>
        <p:guide pos="4464"/>
        <p:guide pos="5160"/>
        <p:guide pos="4632"/>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an Rowe" userId="a47b93c3-83ad-4fb6-aa95-fb0d6e57d93e" providerId="ADAL" clId="{2F73FC8C-EDFB-4FD2-9D3E-16ACEE93ED5D}"/>
    <pc:docChg chg="undo modMainMaster">
      <pc:chgData name="Allan Rowe" userId="a47b93c3-83ad-4fb6-aa95-fb0d6e57d93e" providerId="ADAL" clId="{2F73FC8C-EDFB-4FD2-9D3E-16ACEE93ED5D}" dt="2020-01-13T16:31:51.772" v="17" actId="14100"/>
      <pc:docMkLst>
        <pc:docMk/>
      </pc:docMkLst>
      <pc:sldMasterChg chg="modSldLayout">
        <pc:chgData name="Allan Rowe" userId="a47b93c3-83ad-4fb6-aa95-fb0d6e57d93e" providerId="ADAL" clId="{2F73FC8C-EDFB-4FD2-9D3E-16ACEE93ED5D}" dt="2020-01-13T16:31:51.772" v="17" actId="14100"/>
        <pc:sldMasterMkLst>
          <pc:docMk/>
          <pc:sldMasterMk cId="0" sldId="2147483682"/>
        </pc:sldMasterMkLst>
        <pc:sldLayoutChg chg="modSp">
          <pc:chgData name="Allan Rowe" userId="a47b93c3-83ad-4fb6-aa95-fb0d6e57d93e" providerId="ADAL" clId="{2F73FC8C-EDFB-4FD2-9D3E-16ACEE93ED5D}" dt="2020-01-13T16:31:51.772" v="17" actId="14100"/>
          <pc:sldLayoutMkLst>
            <pc:docMk/>
            <pc:sldMasterMk cId="0" sldId="2147483682"/>
            <pc:sldLayoutMk cId="4293441419" sldId="2147484119"/>
          </pc:sldLayoutMkLst>
          <pc:spChg chg="mod">
            <ac:chgData name="Allan Rowe" userId="a47b93c3-83ad-4fb6-aa95-fb0d6e57d93e" providerId="ADAL" clId="{2F73FC8C-EDFB-4FD2-9D3E-16ACEE93ED5D}" dt="2020-01-13T16:30:40.888" v="6" actId="1076"/>
            <ac:spMkLst>
              <pc:docMk/>
              <pc:sldMasterMk cId="0" sldId="2147483682"/>
              <pc:sldLayoutMk cId="4293441419" sldId="2147484119"/>
              <ac:spMk id="18" creationId="{88187A29-C693-4E55-B315-20992B125F48}"/>
            </ac:spMkLst>
          </pc:spChg>
          <pc:spChg chg="mod">
            <ac:chgData name="Allan Rowe" userId="a47b93c3-83ad-4fb6-aa95-fb0d6e57d93e" providerId="ADAL" clId="{2F73FC8C-EDFB-4FD2-9D3E-16ACEE93ED5D}" dt="2020-01-13T16:31:23.157" v="12" actId="14100"/>
            <ac:spMkLst>
              <pc:docMk/>
              <pc:sldMasterMk cId="0" sldId="2147483682"/>
              <pc:sldLayoutMk cId="4293441419" sldId="2147484119"/>
              <ac:spMk id="27" creationId="{E6FF56AC-4ACC-4D7A-ABBF-147F6753CE6A}"/>
            </ac:spMkLst>
          </pc:spChg>
          <pc:spChg chg="mod">
            <ac:chgData name="Allan Rowe" userId="a47b93c3-83ad-4fb6-aa95-fb0d6e57d93e" providerId="ADAL" clId="{2F73FC8C-EDFB-4FD2-9D3E-16ACEE93ED5D}" dt="2020-01-13T16:31:12.860" v="10" actId="14100"/>
            <ac:spMkLst>
              <pc:docMk/>
              <pc:sldMasterMk cId="0" sldId="2147483682"/>
              <pc:sldLayoutMk cId="4293441419" sldId="2147484119"/>
              <ac:spMk id="28" creationId="{540D2E43-210E-4B1B-95F0-AE342D936453}"/>
            </ac:spMkLst>
          </pc:spChg>
          <pc:spChg chg="mod">
            <ac:chgData name="Allan Rowe" userId="a47b93c3-83ad-4fb6-aa95-fb0d6e57d93e" providerId="ADAL" clId="{2F73FC8C-EDFB-4FD2-9D3E-16ACEE93ED5D}" dt="2020-01-13T16:31:29.657" v="13" actId="14100"/>
            <ac:spMkLst>
              <pc:docMk/>
              <pc:sldMasterMk cId="0" sldId="2147483682"/>
              <pc:sldLayoutMk cId="4293441419" sldId="2147484119"/>
              <ac:spMk id="30" creationId="{772987FE-B692-4B58-B012-2B939D2C3BF5}"/>
            </ac:spMkLst>
          </pc:spChg>
          <pc:spChg chg="mod">
            <ac:chgData name="Allan Rowe" userId="a47b93c3-83ad-4fb6-aa95-fb0d6e57d93e" providerId="ADAL" clId="{2F73FC8C-EDFB-4FD2-9D3E-16ACEE93ED5D}" dt="2020-01-13T16:31:37.438" v="15" actId="14100"/>
            <ac:spMkLst>
              <pc:docMk/>
              <pc:sldMasterMk cId="0" sldId="2147483682"/>
              <pc:sldLayoutMk cId="4293441419" sldId="2147484119"/>
              <ac:spMk id="31" creationId="{32824AC5-CF01-4EE6-84B8-08C88D2977AC}"/>
            </ac:spMkLst>
          </pc:spChg>
          <pc:picChg chg="mod">
            <ac:chgData name="Allan Rowe" userId="a47b93c3-83ad-4fb6-aa95-fb0d6e57d93e" providerId="ADAL" clId="{2F73FC8C-EDFB-4FD2-9D3E-16ACEE93ED5D}" dt="2020-01-13T16:31:51.772" v="17" actId="14100"/>
            <ac:picMkLst>
              <pc:docMk/>
              <pc:sldMasterMk cId="0" sldId="2147483682"/>
              <pc:sldLayoutMk cId="4293441419" sldId="2147484119"/>
              <ac:picMk id="26" creationId="{DC2B03C5-947A-4075-B999-869466162ED5}"/>
            </ac:picMkLst>
          </pc:picChg>
          <pc:picChg chg="mod">
            <ac:chgData name="Allan Rowe" userId="a47b93c3-83ad-4fb6-aa95-fb0d6e57d93e" providerId="ADAL" clId="{2F73FC8C-EDFB-4FD2-9D3E-16ACEE93ED5D}" dt="2020-01-13T16:31:01.917" v="8" actId="14100"/>
            <ac:picMkLst>
              <pc:docMk/>
              <pc:sldMasterMk cId="0" sldId="2147483682"/>
              <pc:sldLayoutMk cId="4293441419" sldId="2147484119"/>
              <ac:picMk id="29" creationId="{09755D0B-530A-4901-80DE-AC6F53A8B9D6}"/>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2/5/20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2/5/20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a:pPr>
                <a:defRPr/>
              </a:pPr>
              <a:t>1</a:t>
            </a:fld>
            <a:endParaRPr lang="en-US"/>
          </a:p>
        </p:txBody>
      </p:sp>
    </p:spTree>
    <p:extLst>
      <p:ext uri="{BB962C8B-B14F-4D97-AF65-F5344CB8AC3E}">
        <p14:creationId xmlns:p14="http://schemas.microsoft.com/office/powerpoint/2010/main" val="3913243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16</a:t>
            </a:fld>
            <a:endParaRPr lang="en-US" dirty="0"/>
          </a:p>
        </p:txBody>
      </p:sp>
    </p:spTree>
    <p:extLst>
      <p:ext uri="{BB962C8B-B14F-4D97-AF65-F5344CB8AC3E}">
        <p14:creationId xmlns:p14="http://schemas.microsoft.com/office/powerpoint/2010/main" val="242356519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5" y="5013473"/>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dirty="0"/>
              <a:t>Speaker Name [20pt Reg]</a:t>
            </a:r>
          </a:p>
          <a:p>
            <a:r>
              <a:rPr lang="en-US" dirty="0"/>
              <a:t>PIP-II DOE IPR CD-2/3a Review</a:t>
            </a:r>
          </a:p>
          <a:p>
            <a:r>
              <a:rPr lang="en-US" dirty="0"/>
              <a:t>28 - 30 January 2020</a:t>
            </a:r>
          </a:p>
        </p:txBody>
      </p:sp>
      <p:sp>
        <p:nvSpPr>
          <p:cNvPr id="8" name="Rectangle 7"/>
          <p:cNvSpPr/>
          <p:nvPr userDrawn="1"/>
        </p:nvSpPr>
        <p:spPr>
          <a:xfrm>
            <a:off x="-17762" y="-53011"/>
            <a:ext cx="9161762" cy="923441"/>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dirty="0"/>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pic>
        <p:nvPicPr>
          <p:cNvPr id="13" name="Picture 12">
            <a:extLst>
              <a:ext uri="{FF2B5EF4-FFF2-40B4-BE49-F238E27FC236}">
                <a16:creationId xmlns:a16="http://schemas.microsoft.com/office/drawing/2014/main" id="{11574D52-B412-344B-8E8B-A4556C84C358}"/>
              </a:ext>
            </a:extLst>
          </p:cNvPr>
          <p:cNvPicPr>
            <a:picLocks noChangeAspect="1"/>
          </p:cNvPicPr>
          <p:nvPr userDrawn="1"/>
        </p:nvPicPr>
        <p:blipFill>
          <a:blip r:embed="rId3"/>
          <a:stretch>
            <a:fillRect/>
          </a:stretch>
        </p:blipFill>
        <p:spPr>
          <a:xfrm>
            <a:off x="-15188" y="870431"/>
            <a:ext cx="9159188" cy="2875985"/>
          </a:xfrm>
          <a:prstGeom prst="rect">
            <a:avLst/>
          </a:prstGeom>
        </p:spPr>
      </p:pic>
      <p:pic>
        <p:nvPicPr>
          <p:cNvPr id="10" name="Picture 9">
            <a:extLst>
              <a:ext uri="{FF2B5EF4-FFF2-40B4-BE49-F238E27FC236}">
                <a16:creationId xmlns:a16="http://schemas.microsoft.com/office/drawing/2014/main" id="{1B6BAC48-D886-43DD-9692-66D147360AD3}"/>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 y="898427"/>
            <a:ext cx="9144001" cy="2867342"/>
          </a:xfrm>
          <a:prstGeom prst="rect">
            <a:avLst/>
          </a:prstGeom>
        </p:spPr>
      </p:pic>
      <p:sp>
        <p:nvSpPr>
          <p:cNvPr id="18" name="TextBox 17">
            <a:extLst>
              <a:ext uri="{FF2B5EF4-FFF2-40B4-BE49-F238E27FC236}">
                <a16:creationId xmlns:a16="http://schemas.microsoft.com/office/drawing/2014/main" id="{88187A29-C693-4E55-B315-20992B125F48}"/>
              </a:ext>
            </a:extLst>
          </p:cNvPr>
          <p:cNvSpPr txBox="1"/>
          <p:nvPr userDrawn="1"/>
        </p:nvSpPr>
        <p:spPr>
          <a:xfrm>
            <a:off x="5741424" y="4819165"/>
            <a:ext cx="3616036" cy="1723549"/>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A Partnership of: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UK/UKRI-STFC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Poland/WUST </a:t>
            </a:r>
            <a:endParaRPr lang="en-US" sz="1600" kern="1200" baseline="0" dirty="0">
              <a:solidFill>
                <a:schemeClr val="tx1"/>
              </a:solidFill>
              <a:latin typeface="Helvetica"/>
              <a:cs typeface="Helvetica"/>
            </a:endParaRPr>
          </a:p>
        </p:txBody>
      </p:sp>
      <p:pic>
        <p:nvPicPr>
          <p:cNvPr id="26" name="Picture 25">
            <a:extLst>
              <a:ext uri="{FF2B5EF4-FFF2-40B4-BE49-F238E27FC236}">
                <a16:creationId xmlns:a16="http://schemas.microsoft.com/office/drawing/2014/main" id="{DC2B03C5-947A-4075-B999-869466162ED5}"/>
              </a:ext>
            </a:extLst>
          </p:cNvPr>
          <p:cNvPicPr>
            <a:picLocks noChangeAspect="1"/>
          </p:cNvPicPr>
          <p:nvPr userDrawn="1"/>
        </p:nvPicPr>
        <p:blipFill>
          <a:blip r:embed="rId5"/>
          <a:stretch>
            <a:fillRect/>
          </a:stretch>
        </p:blipFill>
        <p:spPr>
          <a:xfrm>
            <a:off x="8582784" y="6312189"/>
            <a:ext cx="274320" cy="207455"/>
          </a:xfrm>
          <a:prstGeom prst="rect">
            <a:avLst/>
          </a:prstGeom>
          <a:effectLst>
            <a:outerShdw blurRad="38100" dist="38100" dir="2700000" algn="tl" rotWithShape="0">
              <a:prstClr val="black">
                <a:alpha val="40000"/>
              </a:prstClr>
            </a:outerShdw>
          </a:effectLst>
        </p:spPr>
      </p:pic>
      <p:sp>
        <p:nvSpPr>
          <p:cNvPr id="27" name="Rectangle 26">
            <a:extLst>
              <a:ext uri="{FF2B5EF4-FFF2-40B4-BE49-F238E27FC236}">
                <a16:creationId xmlns:a16="http://schemas.microsoft.com/office/drawing/2014/main" id="{E6FF56AC-4ACC-4D7A-ABBF-147F6753CE6A}"/>
              </a:ext>
            </a:extLst>
          </p:cNvPr>
          <p:cNvSpPr/>
          <p:nvPr userDrawn="1"/>
        </p:nvSpPr>
        <p:spPr>
          <a:xfrm>
            <a:off x="8576931" y="5580509"/>
            <a:ext cx="274320" cy="182880"/>
          </a:xfrm>
          <a:prstGeom prst="rect">
            <a:avLst/>
          </a:prstGeom>
          <a:blipFill>
            <a:blip r:embed="rId6">
              <a:extLst>
                <a:ext uri="{96DAC541-7B7A-43D3-8B79-37D633B846F1}">
                  <asvg:svgBlip xmlns:asvg="http://schemas.microsoft.com/office/drawing/2016/SVG/main" r:embed="rId7"/>
                </a:ext>
              </a:extLst>
            </a:blip>
            <a:stretch>
              <a:fillRect/>
            </a:stretch>
          </a:blipFill>
          <a:ln>
            <a:noFill/>
          </a:ln>
          <a:effectLst>
            <a:outerShdw blurRad="38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40D2E43-210E-4B1B-95F0-AE342D936453}"/>
              </a:ext>
            </a:extLst>
          </p:cNvPr>
          <p:cNvSpPr/>
          <p:nvPr userDrawn="1"/>
        </p:nvSpPr>
        <p:spPr>
          <a:xfrm>
            <a:off x="8576929" y="5315187"/>
            <a:ext cx="274320" cy="182880"/>
          </a:xfrm>
          <a:prstGeom prst="rect">
            <a:avLst/>
          </a:prstGeom>
          <a:blipFill>
            <a:blip r:embed="rId8" cstate="screen">
              <a:extLst>
                <a:ext uri="{28A0092B-C50C-407E-A947-70E740481C1C}">
                  <a14:useLocalDpi xmlns:a14="http://schemas.microsoft.com/office/drawing/2010/main"/>
                </a:ext>
              </a:extLst>
            </a:blip>
            <a:stretch>
              <a:fillRect/>
            </a:stretch>
          </a:blipFill>
          <a:ln>
            <a:noFill/>
          </a:ln>
          <a:effectLst>
            <a:outerShdw blurRad="38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09755D0B-530A-4901-80DE-AC6F53A8B9D6}"/>
              </a:ext>
            </a:extLst>
          </p:cNvPr>
          <p:cNvPicPr>
            <a:picLocks noChangeAspect="1"/>
          </p:cNvPicPr>
          <p:nvPr userDrawn="1"/>
        </p:nvPicPr>
        <p:blipFill>
          <a:blip r:embed="rId9"/>
          <a:stretch>
            <a:fillRect/>
          </a:stretch>
        </p:blipFill>
        <p:spPr>
          <a:xfrm>
            <a:off x="8576325" y="5062166"/>
            <a:ext cx="274320" cy="186656"/>
          </a:xfrm>
          <a:prstGeom prst="rect">
            <a:avLst/>
          </a:prstGeom>
          <a:blipFill>
            <a:blip r:embed="rId8" cstate="screen">
              <a:extLst>
                <a:ext uri="{28A0092B-C50C-407E-A947-70E740481C1C}">
                  <a14:useLocalDpi xmlns:a14="http://schemas.microsoft.com/office/drawing/2010/main"/>
                </a:ext>
              </a:extLst>
            </a:blip>
            <a:stretch>
              <a:fillRect/>
            </a:stretch>
          </a:blipFill>
          <a:effectLst>
            <a:outerShdw blurRad="38100" dist="38100" dir="2700000" algn="tl" rotWithShape="0">
              <a:prstClr val="black">
                <a:alpha val="40000"/>
              </a:prstClr>
            </a:outerShdw>
          </a:effectLst>
        </p:spPr>
      </p:pic>
      <p:sp>
        <p:nvSpPr>
          <p:cNvPr id="30" name="Rectangle 29">
            <a:extLst>
              <a:ext uri="{FF2B5EF4-FFF2-40B4-BE49-F238E27FC236}">
                <a16:creationId xmlns:a16="http://schemas.microsoft.com/office/drawing/2014/main" id="{772987FE-B692-4B58-B012-2B939D2C3BF5}"/>
              </a:ext>
            </a:extLst>
          </p:cNvPr>
          <p:cNvSpPr/>
          <p:nvPr userDrawn="1"/>
        </p:nvSpPr>
        <p:spPr>
          <a:xfrm>
            <a:off x="8576931" y="5813960"/>
            <a:ext cx="274320" cy="183733"/>
          </a:xfrm>
          <a:prstGeom prst="rect">
            <a:avLst/>
          </a:prstGeom>
          <a:blipFill>
            <a:blip r:embed="rId10"/>
            <a:stretch>
              <a:fillRect/>
            </a:stretch>
          </a:blipFill>
          <a:ln>
            <a:noFill/>
          </a:ln>
          <a:effectLst>
            <a:outerShdw blurRad="38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2824AC5-CF01-4EE6-84B8-08C88D2977AC}"/>
              </a:ext>
            </a:extLst>
          </p:cNvPr>
          <p:cNvSpPr/>
          <p:nvPr userDrawn="1"/>
        </p:nvSpPr>
        <p:spPr>
          <a:xfrm>
            <a:off x="8582784" y="6071826"/>
            <a:ext cx="274320" cy="182880"/>
          </a:xfrm>
          <a:prstGeom prst="rect">
            <a:avLst/>
          </a:prstGeom>
          <a:blipFill>
            <a:blip r:embed="rId11"/>
            <a:stretch>
              <a:fillRect/>
            </a:stretch>
          </a:blipFill>
          <a:ln>
            <a:noFill/>
          </a:ln>
          <a:effectLst>
            <a:outerShdw blurRad="381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C2733964-A030-48DC-B552-AE8D4D29EDFF}"/>
              </a:ext>
            </a:extLst>
          </p:cNvPr>
          <p:cNvCxnSpPr>
            <a:cxnSpLocks/>
          </p:cNvCxnSpPr>
          <p:nvPr userDrawn="1"/>
        </p:nvCxnSpPr>
        <p:spPr>
          <a:xfrm>
            <a:off x="5841214" y="6634281"/>
            <a:ext cx="3003747"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3" name="Slide Number Placeholder 5">
            <a:extLst>
              <a:ext uri="{FF2B5EF4-FFF2-40B4-BE49-F238E27FC236}">
                <a16:creationId xmlns:a16="http://schemas.microsoft.com/office/drawing/2014/main" id="{CA627D44-EEC2-3341-A6F3-B343A5732495}"/>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8" name="Date Placeholder 3">
            <a:extLst>
              <a:ext uri="{FF2B5EF4-FFF2-40B4-BE49-F238E27FC236}">
                <a16:creationId xmlns:a16="http://schemas.microsoft.com/office/drawing/2014/main" id="{5633ADB1-AF66-5642-AB0D-08545ECA73A2}"/>
              </a:ext>
            </a:extLst>
          </p:cNvPr>
          <p:cNvSpPr>
            <a:spLocks noGrp="1"/>
          </p:cNvSpPr>
          <p:nvPr>
            <p:ph type="dt" sz="half" idx="2"/>
          </p:nvPr>
        </p:nvSpPr>
        <p:spPr>
          <a:xfrm>
            <a:off x="736826" y="6502640"/>
            <a:ext cx="940025" cy="242873"/>
          </a:xfrm>
        </p:spPr>
        <p:txBody>
          <a:bodyPr/>
          <a:lstStyle/>
          <a:p>
            <a:pPr>
              <a:defRPr/>
            </a:pPr>
            <a:r>
              <a:rPr lang="en-US"/>
              <a:t>Feb 6, 2020</a:t>
            </a:r>
            <a:endParaRPr lang="en-US" dirty="0"/>
          </a:p>
        </p:txBody>
      </p:sp>
      <p:sp>
        <p:nvSpPr>
          <p:cNvPr id="9" name="Footer Placeholder 4">
            <a:extLst>
              <a:ext uri="{FF2B5EF4-FFF2-40B4-BE49-F238E27FC236}">
                <a16:creationId xmlns:a16="http://schemas.microsoft.com/office/drawing/2014/main" id="{6F2F9090-F494-1D4E-A292-588B5C64AA10}"/>
              </a:ext>
            </a:extLst>
          </p:cNvPr>
          <p:cNvSpPr>
            <a:spLocks noGrp="1"/>
          </p:cNvSpPr>
          <p:nvPr>
            <p:ph type="ftr" sz="quarter" idx="3"/>
          </p:nvPr>
        </p:nvSpPr>
        <p:spPr>
          <a:xfrm>
            <a:off x="1788160" y="6504213"/>
            <a:ext cx="6002841" cy="242873"/>
          </a:xfrm>
        </p:spPr>
        <p:txBody>
          <a:bodyPr/>
          <a:lstStyle/>
          <a:p>
            <a:pPr algn="ctr">
              <a:defRPr/>
            </a:pPr>
            <a:r>
              <a:rPr lang="en-US"/>
              <a:t>Dixon | CF - Cryogenics Plant Building | PIP-II DOE CD-2/3a ICE Review</a:t>
            </a:r>
            <a:endParaRPr lang="en-US" b="1"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7" name="Slide Number Placeholder 5">
            <a:extLst>
              <a:ext uri="{FF2B5EF4-FFF2-40B4-BE49-F238E27FC236}">
                <a16:creationId xmlns:a16="http://schemas.microsoft.com/office/drawing/2014/main" id="{61233630-EF3A-E545-93A2-41968C7940E7}"/>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1" name="Date Placeholder 3">
            <a:extLst>
              <a:ext uri="{FF2B5EF4-FFF2-40B4-BE49-F238E27FC236}">
                <a16:creationId xmlns:a16="http://schemas.microsoft.com/office/drawing/2014/main" id="{6CAE182F-3B8E-6548-94E9-4A4291506E65}"/>
              </a:ext>
            </a:extLst>
          </p:cNvPr>
          <p:cNvSpPr>
            <a:spLocks noGrp="1"/>
          </p:cNvSpPr>
          <p:nvPr>
            <p:ph type="dt" sz="half" idx="2"/>
          </p:nvPr>
        </p:nvSpPr>
        <p:spPr>
          <a:xfrm>
            <a:off x="736826" y="6502640"/>
            <a:ext cx="940025" cy="242873"/>
          </a:xfrm>
        </p:spPr>
        <p:txBody>
          <a:bodyPr/>
          <a:lstStyle/>
          <a:p>
            <a:pPr>
              <a:defRPr/>
            </a:pPr>
            <a:r>
              <a:rPr lang="en-US"/>
              <a:t>Feb 6, 2020</a:t>
            </a:r>
            <a:endParaRPr lang="en-US" dirty="0"/>
          </a:p>
        </p:txBody>
      </p:sp>
      <p:sp>
        <p:nvSpPr>
          <p:cNvPr id="12" name="Footer Placeholder 4">
            <a:extLst>
              <a:ext uri="{FF2B5EF4-FFF2-40B4-BE49-F238E27FC236}">
                <a16:creationId xmlns:a16="http://schemas.microsoft.com/office/drawing/2014/main" id="{D94E1893-5FB7-4F4B-9584-038622038DE2}"/>
              </a:ext>
            </a:extLst>
          </p:cNvPr>
          <p:cNvSpPr>
            <a:spLocks noGrp="1"/>
          </p:cNvSpPr>
          <p:nvPr>
            <p:ph type="ftr" sz="quarter" idx="3"/>
          </p:nvPr>
        </p:nvSpPr>
        <p:spPr>
          <a:xfrm>
            <a:off x="1788160" y="6504213"/>
            <a:ext cx="6002841" cy="242873"/>
          </a:xfrm>
        </p:spPr>
        <p:txBody>
          <a:bodyPr/>
          <a:lstStyle/>
          <a:p>
            <a:pPr algn="ctr">
              <a:defRPr/>
            </a:pPr>
            <a:r>
              <a:rPr lang="en-US"/>
              <a:t>Dixon | CF - Cryogenics Plant Building | PIP-II DOE CD-2/3a ICE Review</a:t>
            </a:r>
            <a:endParaRPr lang="en-US" b="1"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9" name="Date Placeholder 3">
            <a:extLst>
              <a:ext uri="{FF2B5EF4-FFF2-40B4-BE49-F238E27FC236}">
                <a16:creationId xmlns:a16="http://schemas.microsoft.com/office/drawing/2014/main" id="{B062E7B8-9E81-764D-9C9A-9A4416E33E55}"/>
              </a:ext>
            </a:extLst>
          </p:cNvPr>
          <p:cNvSpPr>
            <a:spLocks noGrp="1"/>
          </p:cNvSpPr>
          <p:nvPr>
            <p:ph type="dt" sz="half" idx="16"/>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Feb 6, 2020</a:t>
            </a:r>
            <a:endParaRPr lang="en-US" dirty="0"/>
          </a:p>
        </p:txBody>
      </p:sp>
      <p:sp>
        <p:nvSpPr>
          <p:cNvPr id="10" name="Footer Placeholder 4">
            <a:extLst>
              <a:ext uri="{FF2B5EF4-FFF2-40B4-BE49-F238E27FC236}">
                <a16:creationId xmlns:a16="http://schemas.microsoft.com/office/drawing/2014/main" id="{415E30B2-FD88-B64F-9DC5-8850BEC40B90}"/>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Dixon | CF - Cryogenics Plant Building | PIP-II DOE CD-2/3a ICE Review</a:t>
            </a:r>
            <a:endParaRPr lang="en-US" b="1" dirty="0"/>
          </a:p>
        </p:txBody>
      </p:sp>
      <p:sp>
        <p:nvSpPr>
          <p:cNvPr id="11" name="Slide Number Placeholder 5">
            <a:extLst>
              <a:ext uri="{FF2B5EF4-FFF2-40B4-BE49-F238E27FC236}">
                <a16:creationId xmlns:a16="http://schemas.microsoft.com/office/drawing/2014/main" id="{1052AE6F-0F84-0842-9A05-5E4DCF0A94BA}"/>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3" name="Date Placeholder 3">
            <a:extLst>
              <a:ext uri="{FF2B5EF4-FFF2-40B4-BE49-F238E27FC236}">
                <a16:creationId xmlns:a16="http://schemas.microsoft.com/office/drawing/2014/main" id="{9086C7DE-E0AC-624B-BB33-06EE18FA7BA9}"/>
              </a:ext>
            </a:extLst>
          </p:cNvPr>
          <p:cNvSpPr>
            <a:spLocks noGrp="1"/>
          </p:cNvSpPr>
          <p:nvPr>
            <p:ph type="dt" sz="half" idx="14"/>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Feb 6, 2020</a:t>
            </a:r>
            <a:endParaRPr lang="en-US" dirty="0"/>
          </a:p>
        </p:txBody>
      </p:sp>
      <p:sp>
        <p:nvSpPr>
          <p:cNvPr id="14" name="Footer Placeholder 4">
            <a:extLst>
              <a:ext uri="{FF2B5EF4-FFF2-40B4-BE49-F238E27FC236}">
                <a16:creationId xmlns:a16="http://schemas.microsoft.com/office/drawing/2014/main" id="{4B11FD33-E367-4E4D-A318-2337828D3327}"/>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Dixon | CF - Cryogenics Plant Building | PIP-II DOE CD-2/3a ICE Review</a:t>
            </a:r>
            <a:endParaRPr lang="en-US" b="1" dirty="0"/>
          </a:p>
        </p:txBody>
      </p:sp>
      <p:sp>
        <p:nvSpPr>
          <p:cNvPr id="15" name="Slide Number Placeholder 5">
            <a:extLst>
              <a:ext uri="{FF2B5EF4-FFF2-40B4-BE49-F238E27FC236}">
                <a16:creationId xmlns:a16="http://schemas.microsoft.com/office/drawing/2014/main" id="{DB7AE8E3-FFAC-554D-9BF5-C7BE3A5F833B}"/>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
        <p:nvSpPr>
          <p:cNvPr id="6" name="Date Placeholder 3">
            <a:extLst>
              <a:ext uri="{FF2B5EF4-FFF2-40B4-BE49-F238E27FC236}">
                <a16:creationId xmlns:a16="http://schemas.microsoft.com/office/drawing/2014/main" id="{95E3339D-AB0B-6B42-862F-A8CE8F5DE1FB}"/>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Feb 6, 2020</a:t>
            </a:r>
            <a:endParaRPr lang="en-US" dirty="0"/>
          </a:p>
        </p:txBody>
      </p:sp>
      <p:sp>
        <p:nvSpPr>
          <p:cNvPr id="8" name="Footer Placeholder 4">
            <a:extLst>
              <a:ext uri="{FF2B5EF4-FFF2-40B4-BE49-F238E27FC236}">
                <a16:creationId xmlns:a16="http://schemas.microsoft.com/office/drawing/2014/main" id="{D52478C4-9379-D649-A221-D5B00743CC77}"/>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Dixon | CF - Cryogenics Plant Building | PIP-II DOE CD-2/3a ICE Review</a:t>
            </a:r>
            <a:endParaRPr lang="en-US" b="1" dirty="0"/>
          </a:p>
        </p:txBody>
      </p:sp>
      <p:sp>
        <p:nvSpPr>
          <p:cNvPr id="9" name="Slide Number Placeholder 5">
            <a:extLst>
              <a:ext uri="{FF2B5EF4-FFF2-40B4-BE49-F238E27FC236}">
                <a16:creationId xmlns:a16="http://schemas.microsoft.com/office/drawing/2014/main" id="{5DF89E77-0FAF-7041-A920-2EB3BC8D578D}"/>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1" name="Date Placeholder 3">
            <a:extLst>
              <a:ext uri="{FF2B5EF4-FFF2-40B4-BE49-F238E27FC236}">
                <a16:creationId xmlns:a16="http://schemas.microsoft.com/office/drawing/2014/main" id="{048CD5D4-73FB-774B-B842-83A5D2856ED2}"/>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Feb 6, 2020</a:t>
            </a:r>
            <a:endParaRPr lang="en-US" dirty="0"/>
          </a:p>
        </p:txBody>
      </p:sp>
      <p:sp>
        <p:nvSpPr>
          <p:cNvPr id="22" name="Footer Placeholder 4">
            <a:extLst>
              <a:ext uri="{FF2B5EF4-FFF2-40B4-BE49-F238E27FC236}">
                <a16:creationId xmlns:a16="http://schemas.microsoft.com/office/drawing/2014/main" id="{BE4981B5-46CA-B842-AB96-1D4AD565CCAB}"/>
              </a:ext>
            </a:extLst>
          </p:cNvPr>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Dixon | CF - Cryogenics Plant Building | PIP-II DOE CD-2/3a ICE Review</a:t>
            </a:r>
            <a:endParaRPr lang="en-US" b="1" dirty="0"/>
          </a:p>
        </p:txBody>
      </p:sp>
      <p:sp>
        <p:nvSpPr>
          <p:cNvPr id="23" name="Slide Number Placeholder 5">
            <a:extLst>
              <a:ext uri="{FF2B5EF4-FFF2-40B4-BE49-F238E27FC236}">
                <a16:creationId xmlns:a16="http://schemas.microsoft.com/office/drawing/2014/main" id="{F7597DA8-0B10-2D45-9BF9-A9F440A21DB7}"/>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Feb 6, 2020</a:t>
            </a:r>
            <a:endParaRPr lang="en-US" dirty="0"/>
          </a:p>
        </p:txBody>
      </p:sp>
      <p:sp>
        <p:nvSpPr>
          <p:cNvPr id="15" name="Footer Placeholder 4"/>
          <p:cNvSpPr>
            <a:spLocks noGrp="1"/>
          </p:cNvSpPr>
          <p:nvPr>
            <p:ph type="ftr" sz="quarter" idx="3"/>
          </p:nvPr>
        </p:nvSpPr>
        <p:spPr>
          <a:xfrm>
            <a:off x="1788160" y="6504213"/>
            <a:ext cx="600284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lgn="ctr">
              <a:defRPr/>
            </a:pPr>
            <a:r>
              <a:rPr lang="en-US"/>
              <a:t>Dixon | CF - Cryogenics Plant Building | PIP-II DOE CD-2/3a ICE Review</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cxnSp>
        <p:nvCxnSpPr>
          <p:cNvPr id="11" name="Straight Connector 10">
            <a:extLst>
              <a:ext uri="{FF2B5EF4-FFF2-40B4-BE49-F238E27FC236}">
                <a16:creationId xmlns:a16="http://schemas.microsoft.com/office/drawing/2014/main" id="{8DFD0746-C59B-43C4-B997-8ADB24EAB444}"/>
              </a:ext>
            </a:extLst>
          </p:cNvPr>
          <p:cNvCxnSpPr>
            <a:cxnSpLocks/>
          </p:cNvCxnSpPr>
          <p:nvPr userDrawn="1"/>
        </p:nvCxnSpPr>
        <p:spPr>
          <a:xfrm>
            <a:off x="215900" y="6362733"/>
            <a:ext cx="8639584"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D8087225-E51D-429C-9F0A-B9A919BEAD38}"/>
              </a:ext>
            </a:extLst>
          </p:cNvPr>
          <p:cNvPicPr>
            <a:picLocks noChangeAspect="1"/>
          </p:cNvPicPr>
          <p:nvPr userDrawn="1"/>
        </p:nvPicPr>
        <p:blipFill>
          <a:blip r:embed="rId9"/>
          <a:stretch>
            <a:fillRect/>
          </a:stretch>
        </p:blipFill>
        <p:spPr>
          <a:xfrm>
            <a:off x="8087388" y="6422646"/>
            <a:ext cx="768096" cy="400417"/>
          </a:xfrm>
          <a:prstGeom prst="rect">
            <a:avLst/>
          </a:prstGeom>
        </p:spPr>
      </p:pic>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9719" y="5312740"/>
            <a:ext cx="8499231" cy="1390219"/>
          </a:xfrm>
        </p:spPr>
        <p:txBody>
          <a:bodyPr/>
          <a:lstStyle/>
          <a:p>
            <a:r>
              <a:rPr lang="en-US" dirty="0">
                <a:cs typeface="Helvetica"/>
              </a:rPr>
              <a:t>S. Dixon, L2 Manager</a:t>
            </a:r>
          </a:p>
          <a:p>
            <a:r>
              <a:rPr lang="en-US" dirty="0"/>
              <a:t>DOE CD-2/3a ICE Review</a:t>
            </a:r>
          </a:p>
          <a:p>
            <a:r>
              <a:rPr lang="en-US" dirty="0"/>
              <a:t>February 4-7, 2020</a:t>
            </a:r>
          </a:p>
          <a:p>
            <a:endParaRPr lang="en-US" dirty="0"/>
          </a:p>
        </p:txBody>
      </p:sp>
      <p:sp>
        <p:nvSpPr>
          <p:cNvPr id="3" name="Text Placeholder 4">
            <a:extLst>
              <a:ext uri="{FF2B5EF4-FFF2-40B4-BE49-F238E27FC236}">
                <a16:creationId xmlns:a16="http://schemas.microsoft.com/office/drawing/2014/main" id="{2A0DC46A-9DEE-4A8E-A8CA-3363AFD48F71}"/>
              </a:ext>
            </a:extLst>
          </p:cNvPr>
          <p:cNvSpPr>
            <a:spLocks noGrp="1"/>
          </p:cNvSpPr>
          <p:nvPr>
            <p:ph type="body" sz="quarter" idx="11"/>
          </p:nvPr>
        </p:nvSpPr>
        <p:spPr>
          <a:xfrm>
            <a:off x="219719" y="3927600"/>
            <a:ext cx="8589744" cy="1003049"/>
          </a:xfrm>
        </p:spPr>
        <p:txBody>
          <a:bodyPr>
            <a:normAutofit/>
          </a:bodyPr>
          <a:lstStyle/>
          <a:p>
            <a:r>
              <a:rPr lang="en-US" dirty="0"/>
              <a:t>WBS 121.06.03 –Cryogenics Plant Building</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FA168B5-B226-CF42-983C-514CBDAB4FF9}"/>
              </a:ext>
            </a:extLst>
          </p:cNvPr>
          <p:cNvSpPr>
            <a:spLocks noGrp="1"/>
          </p:cNvSpPr>
          <p:nvPr>
            <p:ph type="dt" sz="half" idx="2"/>
          </p:nvPr>
        </p:nvSpPr>
        <p:spPr/>
        <p:txBody>
          <a:bodyPr/>
          <a:lstStyle/>
          <a:p>
            <a:pPr>
              <a:defRPr/>
            </a:pPr>
            <a:r>
              <a:rPr lang="en-US"/>
              <a:t>Feb 6, 2020</a:t>
            </a:r>
            <a:endParaRPr lang="en-US" dirty="0"/>
          </a:p>
        </p:txBody>
      </p:sp>
      <p:sp>
        <p:nvSpPr>
          <p:cNvPr id="5" name="Footer Placeholder 4">
            <a:extLst>
              <a:ext uri="{FF2B5EF4-FFF2-40B4-BE49-F238E27FC236}">
                <a16:creationId xmlns:a16="http://schemas.microsoft.com/office/drawing/2014/main" id="{44032583-C273-9F40-AC66-54DAA5F8FA8B}"/>
              </a:ext>
            </a:extLst>
          </p:cNvPr>
          <p:cNvSpPr>
            <a:spLocks noGrp="1"/>
          </p:cNvSpPr>
          <p:nvPr>
            <p:ph type="ftr" sz="quarter" idx="3"/>
          </p:nvPr>
        </p:nvSpPr>
        <p:spPr>
          <a:xfrm>
            <a:off x="1788160" y="6504213"/>
            <a:ext cx="6002841" cy="242873"/>
          </a:xfrm>
        </p:spPr>
        <p:txBody>
          <a:bodyPr/>
          <a:lstStyle/>
          <a:p>
            <a:pPr algn="ctr">
              <a:defRPr/>
            </a:pPr>
            <a:r>
              <a:rPr lang="en-US"/>
              <a:t>Dixon | CF - Cryogenics Plant Building | PIP-II DOE CD-2/3a ICE Review</a:t>
            </a:r>
            <a:endParaRPr lang="en-US" b="1" dirty="0"/>
          </a:p>
        </p:txBody>
      </p:sp>
      <p:sp>
        <p:nvSpPr>
          <p:cNvPr id="6" name="Slide Number Placeholder 5">
            <a:extLst>
              <a:ext uri="{FF2B5EF4-FFF2-40B4-BE49-F238E27FC236}">
                <a16:creationId xmlns:a16="http://schemas.microsoft.com/office/drawing/2014/main" id="{8D855AE1-40F1-8740-B0AB-7A52E4EB5B9D}"/>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8" name="Title 2">
            <a:extLst>
              <a:ext uri="{FF2B5EF4-FFF2-40B4-BE49-F238E27FC236}">
                <a16:creationId xmlns:a16="http://schemas.microsoft.com/office/drawing/2014/main" id="{AC8A610B-096A-1741-961A-4947DAB91ADE}"/>
              </a:ext>
            </a:extLst>
          </p:cNvPr>
          <p:cNvSpPr>
            <a:spLocks noGrp="1"/>
          </p:cNvSpPr>
          <p:nvPr>
            <p:ph type="title"/>
          </p:nvPr>
        </p:nvSpPr>
        <p:spPr>
          <a:xfrm>
            <a:off x="228600" y="251752"/>
            <a:ext cx="8686800" cy="427877"/>
          </a:xfrm>
        </p:spPr>
        <p:txBody>
          <a:bodyPr/>
          <a:lstStyle/>
          <a:p>
            <a:r>
              <a:rPr lang="en-US" dirty="0"/>
              <a:t>Technical Progress to Date</a:t>
            </a:r>
          </a:p>
        </p:txBody>
      </p:sp>
      <p:pic>
        <p:nvPicPr>
          <p:cNvPr id="22" name="Picture 21">
            <a:extLst>
              <a:ext uri="{FF2B5EF4-FFF2-40B4-BE49-F238E27FC236}">
                <a16:creationId xmlns:a16="http://schemas.microsoft.com/office/drawing/2014/main" id="{61F8891D-6069-4902-B6C7-BDDE8CA9473F}"/>
              </a:ext>
            </a:extLst>
          </p:cNvPr>
          <p:cNvPicPr>
            <a:picLocks noChangeAspect="1"/>
          </p:cNvPicPr>
          <p:nvPr/>
        </p:nvPicPr>
        <p:blipFill>
          <a:blip r:embed="rId2"/>
          <a:stretch>
            <a:fillRect/>
          </a:stretch>
        </p:blipFill>
        <p:spPr>
          <a:xfrm>
            <a:off x="250106" y="1515924"/>
            <a:ext cx="8525656" cy="4222503"/>
          </a:xfrm>
          <a:prstGeom prst="rect">
            <a:avLst/>
          </a:prstGeom>
          <a:ln>
            <a:solidFill>
              <a:schemeClr val="accent6"/>
            </a:solidFill>
          </a:ln>
          <a:effectLst>
            <a:outerShdw blurRad="50800" dist="38100" dir="2700000" algn="tl" rotWithShape="0">
              <a:prstClr val="black">
                <a:alpha val="40000"/>
              </a:prstClr>
            </a:outerShdw>
          </a:effectLst>
        </p:spPr>
      </p:pic>
      <p:sp>
        <p:nvSpPr>
          <p:cNvPr id="23" name="Rectangle 22">
            <a:extLst>
              <a:ext uri="{FF2B5EF4-FFF2-40B4-BE49-F238E27FC236}">
                <a16:creationId xmlns:a16="http://schemas.microsoft.com/office/drawing/2014/main" id="{C6045139-7AF4-4E30-80D0-CFEA7063F587}"/>
              </a:ext>
            </a:extLst>
          </p:cNvPr>
          <p:cNvSpPr/>
          <p:nvPr/>
        </p:nvSpPr>
        <p:spPr>
          <a:xfrm>
            <a:off x="979714" y="3477986"/>
            <a:ext cx="4533900" cy="1437570"/>
          </a:xfrm>
          <a:prstGeom prst="rect">
            <a:avLst/>
          </a:prstGeom>
          <a:solidFill>
            <a:schemeClr val="accent2">
              <a:lumMod val="20000"/>
              <a:lumOff val="80000"/>
              <a:alpha val="28000"/>
            </a:schemeClr>
          </a:solidFill>
          <a:ln w="1905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DA4110B-FB7F-4B28-98F1-36207A95C24B}"/>
              </a:ext>
            </a:extLst>
          </p:cNvPr>
          <p:cNvSpPr/>
          <p:nvPr/>
        </p:nvSpPr>
        <p:spPr>
          <a:xfrm>
            <a:off x="6847114" y="2373086"/>
            <a:ext cx="1349149" cy="1104900"/>
          </a:xfrm>
          <a:prstGeom prst="rect">
            <a:avLst/>
          </a:prstGeom>
          <a:solidFill>
            <a:schemeClr val="accent3">
              <a:alpha val="20000"/>
            </a:schemeClr>
          </a:solidFill>
          <a:ln w="1905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C3F3A10-DC86-4E32-B5A7-2C4325E6BD1E}"/>
              </a:ext>
            </a:extLst>
          </p:cNvPr>
          <p:cNvSpPr/>
          <p:nvPr/>
        </p:nvSpPr>
        <p:spPr>
          <a:xfrm>
            <a:off x="5513614" y="3477986"/>
            <a:ext cx="2682649" cy="1437570"/>
          </a:xfrm>
          <a:prstGeom prst="rect">
            <a:avLst/>
          </a:prstGeom>
          <a:solidFill>
            <a:schemeClr val="tx2">
              <a:alpha val="15000"/>
            </a:schemeClr>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77E92EB-048A-4AA0-9698-85C1B70A1907}"/>
              </a:ext>
            </a:extLst>
          </p:cNvPr>
          <p:cNvSpPr txBox="1"/>
          <p:nvPr/>
        </p:nvSpPr>
        <p:spPr>
          <a:xfrm>
            <a:off x="1766450" y="4001850"/>
            <a:ext cx="3192412" cy="369332"/>
          </a:xfrm>
          <a:prstGeom prst="rect">
            <a:avLst/>
          </a:prstGeom>
          <a:noFill/>
        </p:spPr>
        <p:txBody>
          <a:bodyPr wrap="square" rtlCol="0">
            <a:spAutoFit/>
          </a:bodyPr>
          <a:lstStyle/>
          <a:p>
            <a:r>
              <a:rPr lang="en-US" sz="1800" b="1" dirty="0">
                <a:solidFill>
                  <a:srgbClr val="C00000"/>
                </a:solidFill>
              </a:rPr>
              <a:t>Warm Compressor Station</a:t>
            </a:r>
          </a:p>
        </p:txBody>
      </p:sp>
      <p:sp>
        <p:nvSpPr>
          <p:cNvPr id="28" name="TextBox 27">
            <a:extLst>
              <a:ext uri="{FF2B5EF4-FFF2-40B4-BE49-F238E27FC236}">
                <a16:creationId xmlns:a16="http://schemas.microsoft.com/office/drawing/2014/main" id="{76FBE44B-BD11-4873-B05E-F58F1298AFD1}"/>
              </a:ext>
            </a:extLst>
          </p:cNvPr>
          <p:cNvSpPr txBox="1"/>
          <p:nvPr/>
        </p:nvSpPr>
        <p:spPr>
          <a:xfrm>
            <a:off x="6010204" y="4001850"/>
            <a:ext cx="1885489" cy="369332"/>
          </a:xfrm>
          <a:prstGeom prst="rect">
            <a:avLst/>
          </a:prstGeom>
          <a:noFill/>
        </p:spPr>
        <p:txBody>
          <a:bodyPr wrap="square" rtlCol="0">
            <a:spAutoFit/>
          </a:bodyPr>
          <a:lstStyle/>
          <a:p>
            <a:r>
              <a:rPr lang="en-US" sz="1800" b="1" dirty="0">
                <a:solidFill>
                  <a:srgbClr val="C00000"/>
                </a:solidFill>
              </a:rPr>
              <a:t>Cold Box Station</a:t>
            </a:r>
          </a:p>
        </p:txBody>
      </p:sp>
      <p:sp>
        <p:nvSpPr>
          <p:cNvPr id="29" name="TextBox 28">
            <a:extLst>
              <a:ext uri="{FF2B5EF4-FFF2-40B4-BE49-F238E27FC236}">
                <a16:creationId xmlns:a16="http://schemas.microsoft.com/office/drawing/2014/main" id="{3FE951F1-B8E7-49E4-85D0-EC3BB1ED8E66}"/>
              </a:ext>
            </a:extLst>
          </p:cNvPr>
          <p:cNvSpPr txBox="1"/>
          <p:nvPr/>
        </p:nvSpPr>
        <p:spPr>
          <a:xfrm>
            <a:off x="6952948" y="2779403"/>
            <a:ext cx="1485138" cy="369332"/>
          </a:xfrm>
          <a:prstGeom prst="rect">
            <a:avLst/>
          </a:prstGeom>
          <a:noFill/>
        </p:spPr>
        <p:txBody>
          <a:bodyPr wrap="square" rtlCol="0">
            <a:spAutoFit/>
          </a:bodyPr>
          <a:lstStyle/>
          <a:p>
            <a:r>
              <a:rPr lang="en-US" sz="1800" b="1" dirty="0">
                <a:solidFill>
                  <a:srgbClr val="C00000"/>
                </a:solidFill>
              </a:rPr>
              <a:t>Tech Bay</a:t>
            </a:r>
          </a:p>
        </p:txBody>
      </p:sp>
    </p:spTree>
    <p:extLst>
      <p:ext uri="{BB962C8B-B14F-4D97-AF65-F5344CB8AC3E}">
        <p14:creationId xmlns:p14="http://schemas.microsoft.com/office/powerpoint/2010/main" val="3404767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FA168B5-B226-CF42-983C-514CBDAB4FF9}"/>
              </a:ext>
            </a:extLst>
          </p:cNvPr>
          <p:cNvSpPr>
            <a:spLocks noGrp="1"/>
          </p:cNvSpPr>
          <p:nvPr>
            <p:ph type="dt" sz="half" idx="2"/>
          </p:nvPr>
        </p:nvSpPr>
        <p:spPr/>
        <p:txBody>
          <a:bodyPr/>
          <a:lstStyle/>
          <a:p>
            <a:pPr>
              <a:defRPr/>
            </a:pPr>
            <a:r>
              <a:rPr lang="en-US"/>
              <a:t>Feb 6, 2020</a:t>
            </a:r>
            <a:endParaRPr lang="en-US" dirty="0"/>
          </a:p>
        </p:txBody>
      </p:sp>
      <p:sp>
        <p:nvSpPr>
          <p:cNvPr id="5" name="Footer Placeholder 4">
            <a:extLst>
              <a:ext uri="{FF2B5EF4-FFF2-40B4-BE49-F238E27FC236}">
                <a16:creationId xmlns:a16="http://schemas.microsoft.com/office/drawing/2014/main" id="{44032583-C273-9F40-AC66-54DAA5F8FA8B}"/>
              </a:ext>
            </a:extLst>
          </p:cNvPr>
          <p:cNvSpPr>
            <a:spLocks noGrp="1"/>
          </p:cNvSpPr>
          <p:nvPr>
            <p:ph type="ftr" sz="quarter" idx="3"/>
          </p:nvPr>
        </p:nvSpPr>
        <p:spPr>
          <a:xfrm>
            <a:off x="1788160" y="6504213"/>
            <a:ext cx="6002841" cy="242873"/>
          </a:xfrm>
        </p:spPr>
        <p:txBody>
          <a:bodyPr/>
          <a:lstStyle/>
          <a:p>
            <a:pPr algn="ctr">
              <a:defRPr/>
            </a:pPr>
            <a:r>
              <a:rPr lang="en-US"/>
              <a:t>Dixon | CF - Cryogenics Plant Building | PIP-II DOE CD-2/3a ICE Review</a:t>
            </a:r>
            <a:endParaRPr lang="en-US" b="1" dirty="0"/>
          </a:p>
        </p:txBody>
      </p:sp>
      <p:sp>
        <p:nvSpPr>
          <p:cNvPr id="6" name="Slide Number Placeholder 5">
            <a:extLst>
              <a:ext uri="{FF2B5EF4-FFF2-40B4-BE49-F238E27FC236}">
                <a16:creationId xmlns:a16="http://schemas.microsoft.com/office/drawing/2014/main" id="{8D855AE1-40F1-8740-B0AB-7A52E4EB5B9D}"/>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8" name="Title 2">
            <a:extLst>
              <a:ext uri="{FF2B5EF4-FFF2-40B4-BE49-F238E27FC236}">
                <a16:creationId xmlns:a16="http://schemas.microsoft.com/office/drawing/2014/main" id="{AC8A610B-096A-1741-961A-4947DAB91ADE}"/>
              </a:ext>
            </a:extLst>
          </p:cNvPr>
          <p:cNvSpPr>
            <a:spLocks noGrp="1"/>
          </p:cNvSpPr>
          <p:nvPr>
            <p:ph type="title"/>
          </p:nvPr>
        </p:nvSpPr>
        <p:spPr>
          <a:xfrm>
            <a:off x="228600" y="251752"/>
            <a:ext cx="8686800" cy="427877"/>
          </a:xfrm>
        </p:spPr>
        <p:txBody>
          <a:bodyPr/>
          <a:lstStyle/>
          <a:p>
            <a:r>
              <a:rPr lang="en-US" dirty="0"/>
              <a:t>Technical Progress to Date</a:t>
            </a:r>
          </a:p>
        </p:txBody>
      </p:sp>
      <p:pic>
        <p:nvPicPr>
          <p:cNvPr id="13" name="Picture 12">
            <a:extLst>
              <a:ext uri="{FF2B5EF4-FFF2-40B4-BE49-F238E27FC236}">
                <a16:creationId xmlns:a16="http://schemas.microsoft.com/office/drawing/2014/main" id="{3BE2870F-5D47-4D3F-93F2-DCB67DE385F9}"/>
              </a:ext>
            </a:extLst>
          </p:cNvPr>
          <p:cNvPicPr>
            <a:picLocks noChangeAspect="1"/>
          </p:cNvPicPr>
          <p:nvPr/>
        </p:nvPicPr>
        <p:blipFill>
          <a:blip r:embed="rId2"/>
          <a:stretch>
            <a:fillRect/>
          </a:stretch>
        </p:blipFill>
        <p:spPr>
          <a:xfrm>
            <a:off x="341441" y="1515924"/>
            <a:ext cx="8342985" cy="4222503"/>
          </a:xfrm>
          <a:prstGeom prst="rect">
            <a:avLst/>
          </a:prstGeom>
          <a:ln>
            <a:solidFill>
              <a:schemeClr val="accent6"/>
            </a:solidFill>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ED025838-D76B-4F72-B665-448E1AE25B63}"/>
              </a:ext>
            </a:extLst>
          </p:cNvPr>
          <p:cNvSpPr txBox="1"/>
          <p:nvPr/>
        </p:nvSpPr>
        <p:spPr>
          <a:xfrm>
            <a:off x="2095014" y="2925536"/>
            <a:ext cx="1499264" cy="923330"/>
          </a:xfrm>
          <a:prstGeom prst="rect">
            <a:avLst/>
          </a:prstGeom>
          <a:noFill/>
        </p:spPr>
        <p:txBody>
          <a:bodyPr wrap="square" rtlCol="0">
            <a:spAutoFit/>
          </a:bodyPr>
          <a:lstStyle/>
          <a:p>
            <a:pPr algn="ctr"/>
            <a:r>
              <a:rPr lang="en-US" sz="1800" b="1" dirty="0">
                <a:solidFill>
                  <a:srgbClr val="C00000"/>
                </a:solidFill>
              </a:rPr>
              <a:t>Helium</a:t>
            </a:r>
          </a:p>
          <a:p>
            <a:pPr algn="ctr"/>
            <a:r>
              <a:rPr lang="en-US" sz="1800" b="1" dirty="0">
                <a:solidFill>
                  <a:srgbClr val="C00000"/>
                </a:solidFill>
              </a:rPr>
              <a:t>Storage</a:t>
            </a:r>
          </a:p>
          <a:p>
            <a:pPr algn="ctr"/>
            <a:r>
              <a:rPr lang="en-US" sz="1800" b="1" dirty="0">
                <a:solidFill>
                  <a:srgbClr val="C00000"/>
                </a:solidFill>
              </a:rPr>
              <a:t>Tanks</a:t>
            </a:r>
          </a:p>
        </p:txBody>
      </p:sp>
      <p:sp>
        <p:nvSpPr>
          <p:cNvPr id="15" name="Rectangle 14">
            <a:extLst>
              <a:ext uri="{FF2B5EF4-FFF2-40B4-BE49-F238E27FC236}">
                <a16:creationId xmlns:a16="http://schemas.microsoft.com/office/drawing/2014/main" id="{C61B180B-DECF-4305-BBB0-C97FDA26F778}"/>
              </a:ext>
            </a:extLst>
          </p:cNvPr>
          <p:cNvSpPr/>
          <p:nvPr/>
        </p:nvSpPr>
        <p:spPr>
          <a:xfrm>
            <a:off x="5263966" y="3467731"/>
            <a:ext cx="2528755" cy="1437570"/>
          </a:xfrm>
          <a:prstGeom prst="rect">
            <a:avLst/>
          </a:prstGeom>
          <a:solidFill>
            <a:schemeClr val="bg1">
              <a:lumMod val="85000"/>
              <a:alpha val="15000"/>
            </a:schemeClr>
          </a:solidFill>
          <a:ln w="19050">
            <a:solidFill>
              <a:srgbClr val="50504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D16241FE-EE7F-462E-B587-06CEC988B1E1}"/>
              </a:ext>
            </a:extLst>
          </p:cNvPr>
          <p:cNvSpPr txBox="1"/>
          <p:nvPr/>
        </p:nvSpPr>
        <p:spPr>
          <a:xfrm>
            <a:off x="5808818" y="4001850"/>
            <a:ext cx="1885489" cy="369332"/>
          </a:xfrm>
          <a:prstGeom prst="rect">
            <a:avLst/>
          </a:prstGeom>
          <a:noFill/>
        </p:spPr>
        <p:txBody>
          <a:bodyPr wrap="square" rtlCol="0">
            <a:spAutoFit/>
          </a:bodyPr>
          <a:lstStyle/>
          <a:p>
            <a:r>
              <a:rPr lang="en-US" sz="1800" b="1" dirty="0">
                <a:solidFill>
                  <a:srgbClr val="C00000"/>
                </a:solidFill>
              </a:rPr>
              <a:t>Mechanical Bays</a:t>
            </a:r>
          </a:p>
        </p:txBody>
      </p:sp>
    </p:spTree>
    <p:extLst>
      <p:ext uri="{BB962C8B-B14F-4D97-AF65-F5344CB8AC3E}">
        <p14:creationId xmlns:p14="http://schemas.microsoft.com/office/powerpoint/2010/main" val="4218291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FA168B5-B226-CF42-983C-514CBDAB4FF9}"/>
              </a:ext>
            </a:extLst>
          </p:cNvPr>
          <p:cNvSpPr>
            <a:spLocks noGrp="1"/>
          </p:cNvSpPr>
          <p:nvPr>
            <p:ph type="dt" sz="half" idx="2"/>
          </p:nvPr>
        </p:nvSpPr>
        <p:spPr/>
        <p:txBody>
          <a:bodyPr/>
          <a:lstStyle/>
          <a:p>
            <a:pPr>
              <a:defRPr/>
            </a:pPr>
            <a:r>
              <a:rPr lang="en-US"/>
              <a:t>Feb 6, 2020</a:t>
            </a:r>
            <a:endParaRPr lang="en-US" dirty="0"/>
          </a:p>
        </p:txBody>
      </p:sp>
      <p:sp>
        <p:nvSpPr>
          <p:cNvPr id="5" name="Footer Placeholder 4">
            <a:extLst>
              <a:ext uri="{FF2B5EF4-FFF2-40B4-BE49-F238E27FC236}">
                <a16:creationId xmlns:a16="http://schemas.microsoft.com/office/drawing/2014/main" id="{44032583-C273-9F40-AC66-54DAA5F8FA8B}"/>
              </a:ext>
            </a:extLst>
          </p:cNvPr>
          <p:cNvSpPr>
            <a:spLocks noGrp="1"/>
          </p:cNvSpPr>
          <p:nvPr>
            <p:ph type="ftr" sz="quarter" idx="3"/>
          </p:nvPr>
        </p:nvSpPr>
        <p:spPr>
          <a:xfrm>
            <a:off x="1788160" y="6504213"/>
            <a:ext cx="6002841" cy="242873"/>
          </a:xfrm>
        </p:spPr>
        <p:txBody>
          <a:bodyPr/>
          <a:lstStyle/>
          <a:p>
            <a:pPr algn="ctr">
              <a:defRPr/>
            </a:pPr>
            <a:r>
              <a:rPr lang="en-US"/>
              <a:t>Dixon | CF - Cryogenics Plant Building | PIP-II DOE CD-2/3a ICE Review</a:t>
            </a:r>
            <a:endParaRPr lang="en-US" b="1" dirty="0"/>
          </a:p>
        </p:txBody>
      </p:sp>
      <p:sp>
        <p:nvSpPr>
          <p:cNvPr id="6" name="Slide Number Placeholder 5">
            <a:extLst>
              <a:ext uri="{FF2B5EF4-FFF2-40B4-BE49-F238E27FC236}">
                <a16:creationId xmlns:a16="http://schemas.microsoft.com/office/drawing/2014/main" id="{8D855AE1-40F1-8740-B0AB-7A52E4EB5B9D}"/>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8" name="Title 2">
            <a:extLst>
              <a:ext uri="{FF2B5EF4-FFF2-40B4-BE49-F238E27FC236}">
                <a16:creationId xmlns:a16="http://schemas.microsoft.com/office/drawing/2014/main" id="{AC8A610B-096A-1741-961A-4947DAB91ADE}"/>
              </a:ext>
            </a:extLst>
          </p:cNvPr>
          <p:cNvSpPr>
            <a:spLocks noGrp="1"/>
          </p:cNvSpPr>
          <p:nvPr>
            <p:ph type="title"/>
          </p:nvPr>
        </p:nvSpPr>
        <p:spPr>
          <a:xfrm>
            <a:off x="228600" y="251752"/>
            <a:ext cx="8686800" cy="427877"/>
          </a:xfrm>
        </p:spPr>
        <p:txBody>
          <a:bodyPr/>
          <a:lstStyle/>
          <a:p>
            <a:r>
              <a:rPr lang="en-US" dirty="0"/>
              <a:t>Technical Progress to Date</a:t>
            </a:r>
          </a:p>
        </p:txBody>
      </p:sp>
      <p:pic>
        <p:nvPicPr>
          <p:cNvPr id="10" name="Picture 9">
            <a:extLst>
              <a:ext uri="{FF2B5EF4-FFF2-40B4-BE49-F238E27FC236}">
                <a16:creationId xmlns:a16="http://schemas.microsoft.com/office/drawing/2014/main" id="{78C1FA57-1075-43DA-8AD6-F6DBD1309D39}"/>
              </a:ext>
            </a:extLst>
          </p:cNvPr>
          <p:cNvPicPr>
            <a:picLocks noChangeAspect="1"/>
          </p:cNvPicPr>
          <p:nvPr/>
        </p:nvPicPr>
        <p:blipFill>
          <a:blip r:embed="rId2"/>
          <a:stretch>
            <a:fillRect/>
          </a:stretch>
        </p:blipFill>
        <p:spPr>
          <a:xfrm>
            <a:off x="242887" y="958850"/>
            <a:ext cx="7394184" cy="5259070"/>
          </a:xfrm>
          <a:prstGeom prst="rect">
            <a:avLst/>
          </a:prstGeom>
          <a:ln>
            <a:solidFill>
              <a:schemeClr val="accent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26276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FA168B5-B226-CF42-983C-514CBDAB4FF9}"/>
              </a:ext>
            </a:extLst>
          </p:cNvPr>
          <p:cNvSpPr>
            <a:spLocks noGrp="1"/>
          </p:cNvSpPr>
          <p:nvPr>
            <p:ph type="dt" sz="half" idx="2"/>
          </p:nvPr>
        </p:nvSpPr>
        <p:spPr/>
        <p:txBody>
          <a:bodyPr/>
          <a:lstStyle/>
          <a:p>
            <a:pPr>
              <a:defRPr/>
            </a:pPr>
            <a:r>
              <a:rPr lang="en-US"/>
              <a:t>Feb 6, 2020</a:t>
            </a:r>
            <a:endParaRPr lang="en-US" dirty="0"/>
          </a:p>
        </p:txBody>
      </p:sp>
      <p:sp>
        <p:nvSpPr>
          <p:cNvPr id="5" name="Footer Placeholder 4">
            <a:extLst>
              <a:ext uri="{FF2B5EF4-FFF2-40B4-BE49-F238E27FC236}">
                <a16:creationId xmlns:a16="http://schemas.microsoft.com/office/drawing/2014/main" id="{44032583-C273-9F40-AC66-54DAA5F8FA8B}"/>
              </a:ext>
            </a:extLst>
          </p:cNvPr>
          <p:cNvSpPr>
            <a:spLocks noGrp="1"/>
          </p:cNvSpPr>
          <p:nvPr>
            <p:ph type="ftr" sz="quarter" idx="3"/>
          </p:nvPr>
        </p:nvSpPr>
        <p:spPr>
          <a:xfrm>
            <a:off x="1788160" y="6504213"/>
            <a:ext cx="6002841" cy="242873"/>
          </a:xfrm>
        </p:spPr>
        <p:txBody>
          <a:bodyPr/>
          <a:lstStyle/>
          <a:p>
            <a:pPr algn="ctr">
              <a:defRPr/>
            </a:pPr>
            <a:r>
              <a:rPr lang="en-US"/>
              <a:t>Dixon | CF - Cryogenics Plant Building | PIP-II DOE CD-2/3a ICE Review</a:t>
            </a:r>
            <a:endParaRPr lang="en-US" b="1" dirty="0"/>
          </a:p>
        </p:txBody>
      </p:sp>
      <p:sp>
        <p:nvSpPr>
          <p:cNvPr id="6" name="Slide Number Placeholder 5">
            <a:extLst>
              <a:ext uri="{FF2B5EF4-FFF2-40B4-BE49-F238E27FC236}">
                <a16:creationId xmlns:a16="http://schemas.microsoft.com/office/drawing/2014/main" id="{8D855AE1-40F1-8740-B0AB-7A52E4EB5B9D}"/>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8" name="Title 2">
            <a:extLst>
              <a:ext uri="{FF2B5EF4-FFF2-40B4-BE49-F238E27FC236}">
                <a16:creationId xmlns:a16="http://schemas.microsoft.com/office/drawing/2014/main" id="{AC8A610B-096A-1741-961A-4947DAB91ADE}"/>
              </a:ext>
            </a:extLst>
          </p:cNvPr>
          <p:cNvSpPr>
            <a:spLocks noGrp="1"/>
          </p:cNvSpPr>
          <p:nvPr>
            <p:ph type="title"/>
          </p:nvPr>
        </p:nvSpPr>
        <p:spPr>
          <a:xfrm>
            <a:off x="228600" y="251752"/>
            <a:ext cx="8686800" cy="427877"/>
          </a:xfrm>
        </p:spPr>
        <p:txBody>
          <a:bodyPr/>
          <a:lstStyle/>
          <a:p>
            <a:r>
              <a:rPr lang="en-US" dirty="0"/>
              <a:t>Technical Progress to Date – Reviews</a:t>
            </a:r>
            <a:endParaRPr lang="en-US" sz="1200" dirty="0"/>
          </a:p>
        </p:txBody>
      </p:sp>
      <p:sp>
        <p:nvSpPr>
          <p:cNvPr id="12" name="Content Placeholder 5">
            <a:extLst>
              <a:ext uri="{FF2B5EF4-FFF2-40B4-BE49-F238E27FC236}">
                <a16:creationId xmlns:a16="http://schemas.microsoft.com/office/drawing/2014/main" id="{4B634DC0-A75B-4810-A09D-36A52A748CB5}"/>
              </a:ext>
            </a:extLst>
          </p:cNvPr>
          <p:cNvSpPr>
            <a:spLocks noGrp="1"/>
          </p:cNvSpPr>
          <p:nvPr>
            <p:ph idx="1"/>
          </p:nvPr>
        </p:nvSpPr>
        <p:spPr>
          <a:xfrm>
            <a:off x="228600" y="971551"/>
            <a:ext cx="8915400" cy="2658617"/>
          </a:xfrm>
        </p:spPr>
        <p:txBody>
          <a:bodyPr/>
          <a:lstStyle/>
          <a:p>
            <a:pPr marL="0" indent="0">
              <a:buNone/>
            </a:pPr>
            <a:r>
              <a:rPr lang="en-US" dirty="0"/>
              <a:t>Completed</a:t>
            </a:r>
          </a:p>
          <a:p>
            <a:r>
              <a:rPr lang="en-US" dirty="0"/>
              <a:t>Requirements and Specifications Review in November 2018</a:t>
            </a:r>
            <a:r>
              <a:rPr lang="en-US" dirty="0">
                <a:solidFill>
                  <a:srgbClr val="C00000"/>
                </a:solidFill>
              </a:rPr>
              <a:t> </a:t>
            </a:r>
            <a:endParaRPr lang="en-US" sz="1100" dirty="0"/>
          </a:p>
          <a:p>
            <a:r>
              <a:rPr lang="en-US" dirty="0"/>
              <a:t>40% Technical Requirements Review in November 2018</a:t>
            </a:r>
          </a:p>
          <a:p>
            <a:r>
              <a:rPr lang="en-US" dirty="0"/>
              <a:t>60% Design Review in March 2019</a:t>
            </a:r>
          </a:p>
          <a:p>
            <a:r>
              <a:rPr lang="en-US" dirty="0"/>
              <a:t>90% Design Review in May 2019</a:t>
            </a:r>
          </a:p>
          <a:p>
            <a:r>
              <a:rPr lang="en-US" dirty="0"/>
              <a:t>Procurement Readiness Review in August 2019</a:t>
            </a:r>
            <a:r>
              <a:rPr lang="en-US" dirty="0">
                <a:solidFill>
                  <a:srgbClr val="C00000"/>
                </a:solidFill>
              </a:rPr>
              <a:t> </a:t>
            </a:r>
            <a:endParaRPr lang="en-US" dirty="0"/>
          </a:p>
          <a:p>
            <a:endParaRPr lang="en-US" dirty="0"/>
          </a:p>
          <a:p>
            <a:endParaRPr lang="en-US" dirty="0"/>
          </a:p>
          <a:p>
            <a:pPr marL="0" indent="0">
              <a:buNone/>
            </a:pPr>
            <a:endParaRPr lang="en-US" sz="1100" dirty="0"/>
          </a:p>
        </p:txBody>
      </p:sp>
    </p:spTree>
    <p:extLst>
      <p:ext uri="{BB962C8B-B14F-4D97-AF65-F5344CB8AC3E}">
        <p14:creationId xmlns:p14="http://schemas.microsoft.com/office/powerpoint/2010/main" val="2563935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FA168B5-B226-CF42-983C-514CBDAB4FF9}"/>
              </a:ext>
            </a:extLst>
          </p:cNvPr>
          <p:cNvSpPr>
            <a:spLocks noGrp="1"/>
          </p:cNvSpPr>
          <p:nvPr>
            <p:ph type="dt" sz="half" idx="2"/>
          </p:nvPr>
        </p:nvSpPr>
        <p:spPr/>
        <p:txBody>
          <a:bodyPr/>
          <a:lstStyle/>
          <a:p>
            <a:pPr>
              <a:defRPr/>
            </a:pPr>
            <a:r>
              <a:rPr lang="en-US"/>
              <a:t>Feb 6, 2020</a:t>
            </a:r>
            <a:endParaRPr lang="en-US" dirty="0"/>
          </a:p>
        </p:txBody>
      </p:sp>
      <p:sp>
        <p:nvSpPr>
          <p:cNvPr id="5" name="Footer Placeholder 4">
            <a:extLst>
              <a:ext uri="{FF2B5EF4-FFF2-40B4-BE49-F238E27FC236}">
                <a16:creationId xmlns:a16="http://schemas.microsoft.com/office/drawing/2014/main" id="{44032583-C273-9F40-AC66-54DAA5F8FA8B}"/>
              </a:ext>
            </a:extLst>
          </p:cNvPr>
          <p:cNvSpPr>
            <a:spLocks noGrp="1"/>
          </p:cNvSpPr>
          <p:nvPr>
            <p:ph type="ftr" sz="quarter" idx="3"/>
          </p:nvPr>
        </p:nvSpPr>
        <p:spPr>
          <a:xfrm>
            <a:off x="1788160" y="6504213"/>
            <a:ext cx="6002841" cy="242873"/>
          </a:xfrm>
        </p:spPr>
        <p:txBody>
          <a:bodyPr/>
          <a:lstStyle/>
          <a:p>
            <a:pPr algn="ctr">
              <a:defRPr/>
            </a:pPr>
            <a:r>
              <a:rPr lang="en-US"/>
              <a:t>Dixon | CF - Cryogenics Plant Building | PIP-II DOE CD-2/3a ICE Review</a:t>
            </a:r>
            <a:endParaRPr lang="en-US" b="1" dirty="0"/>
          </a:p>
        </p:txBody>
      </p:sp>
      <p:sp>
        <p:nvSpPr>
          <p:cNvPr id="6" name="Slide Number Placeholder 5">
            <a:extLst>
              <a:ext uri="{FF2B5EF4-FFF2-40B4-BE49-F238E27FC236}">
                <a16:creationId xmlns:a16="http://schemas.microsoft.com/office/drawing/2014/main" id="{8D855AE1-40F1-8740-B0AB-7A52E4EB5B9D}"/>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pic>
        <p:nvPicPr>
          <p:cNvPr id="3" name="Content Placeholder 2">
            <a:extLst>
              <a:ext uri="{FF2B5EF4-FFF2-40B4-BE49-F238E27FC236}">
                <a16:creationId xmlns:a16="http://schemas.microsoft.com/office/drawing/2014/main" id="{E25A7DEE-193F-4CF6-B2EE-1ADB52476049}"/>
              </a:ext>
            </a:extLst>
          </p:cNvPr>
          <p:cNvPicPr>
            <a:picLocks noGrp="1" noChangeAspect="1"/>
          </p:cNvPicPr>
          <p:nvPr>
            <p:ph idx="1"/>
          </p:nvPr>
        </p:nvPicPr>
        <p:blipFill>
          <a:blip r:embed="rId2"/>
          <a:srcRect/>
          <a:stretch/>
        </p:blipFill>
        <p:spPr>
          <a:xfrm>
            <a:off x="228600" y="1355696"/>
            <a:ext cx="8672513" cy="4603298"/>
          </a:xfrm>
        </p:spPr>
      </p:pic>
      <p:sp>
        <p:nvSpPr>
          <p:cNvPr id="8" name="Title 2">
            <a:extLst>
              <a:ext uri="{FF2B5EF4-FFF2-40B4-BE49-F238E27FC236}">
                <a16:creationId xmlns:a16="http://schemas.microsoft.com/office/drawing/2014/main" id="{59E5D837-0104-6E48-90C1-36CFED081ECE}"/>
              </a:ext>
            </a:extLst>
          </p:cNvPr>
          <p:cNvSpPr>
            <a:spLocks noGrp="1"/>
          </p:cNvSpPr>
          <p:nvPr>
            <p:ph type="title"/>
          </p:nvPr>
        </p:nvSpPr>
        <p:spPr>
          <a:xfrm>
            <a:off x="228600" y="251752"/>
            <a:ext cx="8686800" cy="427877"/>
          </a:xfrm>
        </p:spPr>
        <p:txBody>
          <a:bodyPr/>
          <a:lstStyle/>
          <a:p>
            <a:r>
              <a:rPr lang="en-US" dirty="0"/>
              <a:t>Schedule</a:t>
            </a:r>
          </a:p>
        </p:txBody>
      </p:sp>
      <p:sp>
        <p:nvSpPr>
          <p:cNvPr id="9" name="Arrow: Right 8">
            <a:extLst>
              <a:ext uri="{FF2B5EF4-FFF2-40B4-BE49-F238E27FC236}">
                <a16:creationId xmlns:a16="http://schemas.microsoft.com/office/drawing/2014/main" id="{CC1A7D2F-2CF2-472A-AE6C-D13C097D33C3}"/>
              </a:ext>
            </a:extLst>
          </p:cNvPr>
          <p:cNvSpPr/>
          <p:nvPr/>
        </p:nvSpPr>
        <p:spPr>
          <a:xfrm>
            <a:off x="3519237" y="3795963"/>
            <a:ext cx="571500" cy="360948"/>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325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FA168B5-B226-CF42-983C-514CBDAB4FF9}"/>
              </a:ext>
            </a:extLst>
          </p:cNvPr>
          <p:cNvSpPr>
            <a:spLocks noGrp="1"/>
          </p:cNvSpPr>
          <p:nvPr>
            <p:ph type="dt" sz="half" idx="2"/>
          </p:nvPr>
        </p:nvSpPr>
        <p:spPr/>
        <p:txBody>
          <a:bodyPr/>
          <a:lstStyle/>
          <a:p>
            <a:pPr>
              <a:defRPr/>
            </a:pPr>
            <a:r>
              <a:rPr lang="en-US"/>
              <a:t>Feb 6, 2020</a:t>
            </a:r>
            <a:endParaRPr lang="en-US" dirty="0"/>
          </a:p>
        </p:txBody>
      </p:sp>
      <p:sp>
        <p:nvSpPr>
          <p:cNvPr id="5" name="Footer Placeholder 4">
            <a:extLst>
              <a:ext uri="{FF2B5EF4-FFF2-40B4-BE49-F238E27FC236}">
                <a16:creationId xmlns:a16="http://schemas.microsoft.com/office/drawing/2014/main" id="{44032583-C273-9F40-AC66-54DAA5F8FA8B}"/>
              </a:ext>
            </a:extLst>
          </p:cNvPr>
          <p:cNvSpPr>
            <a:spLocks noGrp="1"/>
          </p:cNvSpPr>
          <p:nvPr>
            <p:ph type="ftr" sz="quarter" idx="3"/>
          </p:nvPr>
        </p:nvSpPr>
        <p:spPr/>
        <p:txBody>
          <a:bodyPr/>
          <a:lstStyle/>
          <a:p>
            <a:pPr algn="ctr">
              <a:defRPr/>
            </a:pPr>
            <a:r>
              <a:rPr lang="en-US"/>
              <a:t>Dixon | CF - Cryogenics Plant Building | PIP-II DOE CD-2/3a ICE Review</a:t>
            </a:r>
            <a:endParaRPr lang="en-US" b="1" dirty="0"/>
          </a:p>
        </p:txBody>
      </p:sp>
      <p:sp>
        <p:nvSpPr>
          <p:cNvPr id="6" name="Slide Number Placeholder 5">
            <a:extLst>
              <a:ext uri="{FF2B5EF4-FFF2-40B4-BE49-F238E27FC236}">
                <a16:creationId xmlns:a16="http://schemas.microsoft.com/office/drawing/2014/main" id="{8D855AE1-40F1-8740-B0AB-7A52E4EB5B9D}"/>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10" name="Title 2">
            <a:extLst>
              <a:ext uri="{FF2B5EF4-FFF2-40B4-BE49-F238E27FC236}">
                <a16:creationId xmlns:a16="http://schemas.microsoft.com/office/drawing/2014/main" id="{2C601833-B53C-1E44-879E-2E23F939DAE5}"/>
              </a:ext>
            </a:extLst>
          </p:cNvPr>
          <p:cNvSpPr>
            <a:spLocks noGrp="1"/>
          </p:cNvSpPr>
          <p:nvPr>
            <p:ph type="title"/>
          </p:nvPr>
        </p:nvSpPr>
        <p:spPr>
          <a:xfrm>
            <a:off x="228600" y="251752"/>
            <a:ext cx="8686800" cy="427877"/>
          </a:xfrm>
        </p:spPr>
        <p:txBody>
          <a:bodyPr/>
          <a:lstStyle/>
          <a:p>
            <a:r>
              <a:rPr lang="en-US" dirty="0"/>
              <a:t>Documents</a:t>
            </a:r>
          </a:p>
        </p:txBody>
      </p:sp>
      <p:sp>
        <p:nvSpPr>
          <p:cNvPr id="16" name="Content Placeholder 1">
            <a:extLst>
              <a:ext uri="{FF2B5EF4-FFF2-40B4-BE49-F238E27FC236}">
                <a16:creationId xmlns:a16="http://schemas.microsoft.com/office/drawing/2014/main" id="{54DDCBB9-4E7F-4FE6-9C1C-9DA60840B7C0}"/>
              </a:ext>
            </a:extLst>
          </p:cNvPr>
          <p:cNvSpPr>
            <a:spLocks noGrp="1"/>
          </p:cNvSpPr>
          <p:nvPr>
            <p:ph idx="1"/>
          </p:nvPr>
        </p:nvSpPr>
        <p:spPr>
          <a:xfrm>
            <a:off x="228600" y="971550"/>
            <a:ext cx="8672513" cy="5059363"/>
          </a:xfrm>
        </p:spPr>
        <p:txBody>
          <a:bodyPr/>
          <a:lstStyle/>
          <a:p>
            <a:r>
              <a:rPr lang="en-US" dirty="0"/>
              <a:t>PIP-II-doc-2492 - Functional Requirements Specification</a:t>
            </a:r>
          </a:p>
          <a:p>
            <a:r>
              <a:rPr lang="en-US" dirty="0"/>
              <a:t>PIP-II-doc-2492 – Technical Requirements Specification</a:t>
            </a:r>
          </a:p>
          <a:p>
            <a:r>
              <a:rPr lang="en-US" dirty="0"/>
              <a:t>PIP-II-doc-1660 – Cryogenics Plant Building Construction 							 Documents</a:t>
            </a:r>
          </a:p>
          <a:p>
            <a:pPr marL="0" indent="0">
              <a:buNone/>
            </a:pPr>
            <a:r>
              <a:rPr lang="en-US" dirty="0">
                <a:solidFill>
                  <a:schemeClr val="accent6">
                    <a:lumMod val="50000"/>
                  </a:schemeClr>
                </a:solidFill>
              </a:rPr>
              <a:t> </a:t>
            </a:r>
          </a:p>
          <a:p>
            <a:pPr marL="0" indent="0">
              <a:buNone/>
            </a:pPr>
            <a:endParaRPr lang="en-US" dirty="0"/>
          </a:p>
        </p:txBody>
      </p:sp>
    </p:spTree>
    <p:extLst>
      <p:ext uri="{BB962C8B-B14F-4D97-AF65-F5344CB8AC3E}">
        <p14:creationId xmlns:p14="http://schemas.microsoft.com/office/powerpoint/2010/main" val="2949609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4672DC-8ECB-429C-ADFD-7BC00600E4AA}"/>
              </a:ext>
            </a:extLst>
          </p:cNvPr>
          <p:cNvSpPr>
            <a:spLocks noGrp="1"/>
          </p:cNvSpPr>
          <p:nvPr>
            <p:ph type="title"/>
          </p:nvPr>
        </p:nvSpPr>
        <p:spPr/>
        <p:txBody>
          <a:bodyPr/>
          <a:lstStyle/>
          <a:p>
            <a:r>
              <a:rPr lang="en-US" dirty="0"/>
              <a:t>End</a:t>
            </a:r>
          </a:p>
        </p:txBody>
      </p:sp>
      <p:sp>
        <p:nvSpPr>
          <p:cNvPr id="4" name="Date Placeholder 3">
            <a:extLst>
              <a:ext uri="{FF2B5EF4-FFF2-40B4-BE49-F238E27FC236}">
                <a16:creationId xmlns:a16="http://schemas.microsoft.com/office/drawing/2014/main" id="{0C5E34E3-8DD6-48D3-8BCE-DB9D96C14847}"/>
              </a:ext>
            </a:extLst>
          </p:cNvPr>
          <p:cNvSpPr>
            <a:spLocks noGrp="1"/>
          </p:cNvSpPr>
          <p:nvPr>
            <p:ph type="dt" sz="half" idx="2"/>
          </p:nvPr>
        </p:nvSpPr>
        <p:spPr/>
        <p:txBody>
          <a:bodyPr/>
          <a:lstStyle/>
          <a:p>
            <a:pPr>
              <a:defRPr/>
            </a:pPr>
            <a:r>
              <a:rPr lang="en-US"/>
              <a:t>Feb 6, 2020</a:t>
            </a:r>
            <a:endParaRPr lang="en-US" dirty="0"/>
          </a:p>
        </p:txBody>
      </p:sp>
      <p:sp>
        <p:nvSpPr>
          <p:cNvPr id="5" name="Footer Placeholder 4">
            <a:extLst>
              <a:ext uri="{FF2B5EF4-FFF2-40B4-BE49-F238E27FC236}">
                <a16:creationId xmlns:a16="http://schemas.microsoft.com/office/drawing/2014/main" id="{0754249F-4FFF-44BF-8870-80A90E6794CC}"/>
              </a:ext>
            </a:extLst>
          </p:cNvPr>
          <p:cNvSpPr>
            <a:spLocks noGrp="1"/>
          </p:cNvSpPr>
          <p:nvPr>
            <p:ph type="ftr" sz="quarter" idx="3"/>
          </p:nvPr>
        </p:nvSpPr>
        <p:spPr/>
        <p:txBody>
          <a:bodyPr/>
          <a:lstStyle/>
          <a:p>
            <a:pPr>
              <a:defRPr/>
            </a:pPr>
            <a:r>
              <a:rPr lang="en-US"/>
              <a:t>Dixon | CF - Cryogenics Plant Building | PIP-II DOE CD-2/3a ICE Review</a:t>
            </a:r>
            <a:endParaRPr lang="en-US" b="1" dirty="0"/>
          </a:p>
        </p:txBody>
      </p:sp>
      <p:sp>
        <p:nvSpPr>
          <p:cNvPr id="6" name="Slide Number Placeholder 5">
            <a:extLst>
              <a:ext uri="{FF2B5EF4-FFF2-40B4-BE49-F238E27FC236}">
                <a16:creationId xmlns:a16="http://schemas.microsoft.com/office/drawing/2014/main" id="{43DA593F-DAF8-4607-909F-666E4EB23B72}"/>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Tree>
    <p:extLst>
      <p:ext uri="{BB962C8B-B14F-4D97-AF65-F5344CB8AC3E}">
        <p14:creationId xmlns:p14="http://schemas.microsoft.com/office/powerpoint/2010/main" val="5783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FA168B5-B226-CF42-983C-514CBDAB4FF9}"/>
              </a:ext>
            </a:extLst>
          </p:cNvPr>
          <p:cNvSpPr>
            <a:spLocks noGrp="1"/>
          </p:cNvSpPr>
          <p:nvPr>
            <p:ph type="dt" sz="half" idx="2"/>
          </p:nvPr>
        </p:nvSpPr>
        <p:spPr/>
        <p:txBody>
          <a:bodyPr/>
          <a:lstStyle/>
          <a:p>
            <a:pPr>
              <a:defRPr/>
            </a:pPr>
            <a:r>
              <a:rPr lang="en-US"/>
              <a:t>Feb 6, 2020</a:t>
            </a:r>
            <a:endParaRPr lang="en-US" dirty="0"/>
          </a:p>
        </p:txBody>
      </p:sp>
      <p:sp>
        <p:nvSpPr>
          <p:cNvPr id="5" name="Footer Placeholder 4">
            <a:extLst>
              <a:ext uri="{FF2B5EF4-FFF2-40B4-BE49-F238E27FC236}">
                <a16:creationId xmlns:a16="http://schemas.microsoft.com/office/drawing/2014/main" id="{44032583-C273-9F40-AC66-54DAA5F8FA8B}"/>
              </a:ext>
            </a:extLst>
          </p:cNvPr>
          <p:cNvSpPr>
            <a:spLocks noGrp="1"/>
          </p:cNvSpPr>
          <p:nvPr>
            <p:ph type="ftr" sz="quarter" idx="3"/>
          </p:nvPr>
        </p:nvSpPr>
        <p:spPr/>
        <p:txBody>
          <a:bodyPr/>
          <a:lstStyle/>
          <a:p>
            <a:pPr algn="ctr">
              <a:defRPr/>
            </a:pPr>
            <a:r>
              <a:rPr lang="en-US"/>
              <a:t>Dixon | CF - Cryogenics Plant Building | PIP-II DOE CD-2/3a ICE Review</a:t>
            </a:r>
            <a:endParaRPr lang="en-US" b="1" dirty="0"/>
          </a:p>
        </p:txBody>
      </p:sp>
      <p:sp>
        <p:nvSpPr>
          <p:cNvPr id="6" name="Slide Number Placeholder 5">
            <a:extLst>
              <a:ext uri="{FF2B5EF4-FFF2-40B4-BE49-F238E27FC236}">
                <a16:creationId xmlns:a16="http://schemas.microsoft.com/office/drawing/2014/main" id="{8D855AE1-40F1-8740-B0AB-7A52E4EB5B9D}"/>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10" name="Title 2">
            <a:extLst>
              <a:ext uri="{FF2B5EF4-FFF2-40B4-BE49-F238E27FC236}">
                <a16:creationId xmlns:a16="http://schemas.microsoft.com/office/drawing/2014/main" id="{2C601833-B53C-1E44-879E-2E23F939DAE5}"/>
              </a:ext>
            </a:extLst>
          </p:cNvPr>
          <p:cNvSpPr>
            <a:spLocks noGrp="1"/>
          </p:cNvSpPr>
          <p:nvPr>
            <p:ph type="title"/>
          </p:nvPr>
        </p:nvSpPr>
        <p:spPr>
          <a:xfrm>
            <a:off x="228600" y="251752"/>
            <a:ext cx="8686800" cy="427877"/>
          </a:xfrm>
        </p:spPr>
        <p:txBody>
          <a:bodyPr/>
          <a:lstStyle/>
          <a:p>
            <a:r>
              <a:rPr lang="en-US" dirty="0"/>
              <a:t>About Me</a:t>
            </a:r>
          </a:p>
        </p:txBody>
      </p:sp>
      <p:sp>
        <p:nvSpPr>
          <p:cNvPr id="16" name="Content Placeholder 1">
            <a:extLst>
              <a:ext uri="{FF2B5EF4-FFF2-40B4-BE49-F238E27FC236}">
                <a16:creationId xmlns:a16="http://schemas.microsoft.com/office/drawing/2014/main" id="{54DDCBB9-4E7F-4FE6-9C1C-9DA60840B7C0}"/>
              </a:ext>
            </a:extLst>
          </p:cNvPr>
          <p:cNvSpPr>
            <a:spLocks noGrp="1"/>
          </p:cNvSpPr>
          <p:nvPr>
            <p:ph idx="1"/>
          </p:nvPr>
        </p:nvSpPr>
        <p:spPr>
          <a:xfrm>
            <a:off x="228600" y="971550"/>
            <a:ext cx="8672513" cy="5059363"/>
          </a:xfrm>
        </p:spPr>
        <p:txBody>
          <a:bodyPr/>
          <a:lstStyle/>
          <a:p>
            <a:r>
              <a:rPr lang="en-US" dirty="0"/>
              <a:t>PIP-II Level 2 Manager for Conventional Facilities</a:t>
            </a:r>
          </a:p>
          <a:p>
            <a:r>
              <a:rPr lang="en-US" dirty="0"/>
              <a:t>Relevant Experience</a:t>
            </a:r>
          </a:p>
          <a:p>
            <a:pPr lvl="1"/>
            <a:r>
              <a:rPr lang="en-US" dirty="0"/>
              <a:t>Licensed Architect;</a:t>
            </a:r>
          </a:p>
          <a:p>
            <a:pPr lvl="1"/>
            <a:r>
              <a:rPr lang="en-US" dirty="0"/>
              <a:t>Project Management Professional (PMP);</a:t>
            </a:r>
          </a:p>
          <a:p>
            <a:pPr lvl="1"/>
            <a:r>
              <a:rPr lang="en-US" dirty="0"/>
              <a:t>LEED Accredited Professional;</a:t>
            </a:r>
          </a:p>
          <a:p>
            <a:pPr lvl="1"/>
            <a:r>
              <a:rPr lang="en-US" dirty="0"/>
              <a:t>27+ years at Fermilab;</a:t>
            </a:r>
          </a:p>
          <a:p>
            <a:pPr lvl="1"/>
            <a:r>
              <a:rPr lang="en-US" dirty="0" err="1"/>
              <a:t>NOvA</a:t>
            </a:r>
            <a:r>
              <a:rPr lang="en-US" dirty="0"/>
              <a:t> Project L2 Manager for Site and Buildings;</a:t>
            </a:r>
          </a:p>
          <a:p>
            <a:pPr lvl="2"/>
            <a:r>
              <a:rPr lang="en-US" dirty="0"/>
              <a:t>2014 CD-4</a:t>
            </a:r>
          </a:p>
          <a:p>
            <a:pPr lvl="2"/>
            <a:r>
              <a:rPr lang="en-US" dirty="0"/>
              <a:t>2015 U.S. DOE Secretary’s Award for Excellence</a:t>
            </a:r>
          </a:p>
          <a:p>
            <a:pPr lvl="1"/>
            <a:r>
              <a:rPr lang="en-US" dirty="0"/>
              <a:t>General Plant Project Manager for 17+ years</a:t>
            </a:r>
          </a:p>
          <a:p>
            <a:pPr lvl="2"/>
            <a:r>
              <a:rPr lang="en-US" dirty="0"/>
              <a:t>Short Baseline Neutrino (SBN) Near Detector Building;</a:t>
            </a:r>
          </a:p>
          <a:p>
            <a:pPr lvl="2"/>
            <a:r>
              <a:rPr lang="en-US" dirty="0"/>
              <a:t>Short Baseline Neutrino (SBN) Far Detector Building;</a:t>
            </a:r>
          </a:p>
          <a:p>
            <a:pPr lvl="2"/>
            <a:r>
              <a:rPr lang="en-US" dirty="0"/>
              <a:t>Experimental Operations Center;</a:t>
            </a:r>
          </a:p>
          <a:p>
            <a:pPr marL="0" indent="0">
              <a:buNone/>
            </a:pPr>
            <a:endParaRPr lang="en-US" dirty="0">
              <a:solidFill>
                <a:schemeClr val="accent6">
                  <a:lumMod val="50000"/>
                </a:schemeClr>
              </a:solidFill>
            </a:endParaRPr>
          </a:p>
          <a:p>
            <a:pPr marL="0" indent="0">
              <a:buNone/>
            </a:pPr>
            <a:endParaRPr lang="en-US" dirty="0"/>
          </a:p>
        </p:txBody>
      </p:sp>
    </p:spTree>
    <p:extLst>
      <p:ext uri="{BB962C8B-B14F-4D97-AF65-F5344CB8AC3E}">
        <p14:creationId xmlns:p14="http://schemas.microsoft.com/office/powerpoint/2010/main" val="1861897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FA168B5-B226-CF42-983C-514CBDAB4FF9}"/>
              </a:ext>
            </a:extLst>
          </p:cNvPr>
          <p:cNvSpPr>
            <a:spLocks noGrp="1"/>
          </p:cNvSpPr>
          <p:nvPr>
            <p:ph type="dt" sz="half" idx="2"/>
          </p:nvPr>
        </p:nvSpPr>
        <p:spPr/>
        <p:txBody>
          <a:bodyPr/>
          <a:lstStyle/>
          <a:p>
            <a:pPr>
              <a:defRPr/>
            </a:pPr>
            <a:r>
              <a:rPr lang="en-US"/>
              <a:t>Feb 6, 2020</a:t>
            </a:r>
            <a:endParaRPr lang="en-US" dirty="0"/>
          </a:p>
        </p:txBody>
      </p:sp>
      <p:sp>
        <p:nvSpPr>
          <p:cNvPr id="5" name="Footer Placeholder 4">
            <a:extLst>
              <a:ext uri="{FF2B5EF4-FFF2-40B4-BE49-F238E27FC236}">
                <a16:creationId xmlns:a16="http://schemas.microsoft.com/office/drawing/2014/main" id="{44032583-C273-9F40-AC66-54DAA5F8FA8B}"/>
              </a:ext>
            </a:extLst>
          </p:cNvPr>
          <p:cNvSpPr>
            <a:spLocks noGrp="1"/>
          </p:cNvSpPr>
          <p:nvPr>
            <p:ph type="ftr" sz="quarter" idx="3"/>
          </p:nvPr>
        </p:nvSpPr>
        <p:spPr/>
        <p:txBody>
          <a:bodyPr/>
          <a:lstStyle/>
          <a:p>
            <a:pPr algn="ctr">
              <a:defRPr/>
            </a:pPr>
            <a:r>
              <a:rPr lang="en-US"/>
              <a:t>Dixon | CF - Cryogenics Plant Building | PIP-II DOE CD-2/3a ICE Review</a:t>
            </a:r>
            <a:endParaRPr lang="en-US" b="1" dirty="0"/>
          </a:p>
        </p:txBody>
      </p:sp>
      <p:sp>
        <p:nvSpPr>
          <p:cNvPr id="6" name="Slide Number Placeholder 5">
            <a:extLst>
              <a:ext uri="{FF2B5EF4-FFF2-40B4-BE49-F238E27FC236}">
                <a16:creationId xmlns:a16="http://schemas.microsoft.com/office/drawing/2014/main" id="{8D855AE1-40F1-8740-B0AB-7A52E4EB5B9D}"/>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10" name="Title 2">
            <a:extLst>
              <a:ext uri="{FF2B5EF4-FFF2-40B4-BE49-F238E27FC236}">
                <a16:creationId xmlns:a16="http://schemas.microsoft.com/office/drawing/2014/main" id="{2C601833-B53C-1E44-879E-2E23F939DAE5}"/>
              </a:ext>
            </a:extLst>
          </p:cNvPr>
          <p:cNvSpPr>
            <a:spLocks noGrp="1"/>
          </p:cNvSpPr>
          <p:nvPr>
            <p:ph type="title"/>
          </p:nvPr>
        </p:nvSpPr>
        <p:spPr>
          <a:xfrm>
            <a:off x="228600" y="251752"/>
            <a:ext cx="8686800" cy="427877"/>
          </a:xfrm>
        </p:spPr>
        <p:txBody>
          <a:bodyPr/>
          <a:lstStyle/>
          <a:p>
            <a:r>
              <a:rPr lang="en-US" dirty="0"/>
              <a:t>Agenda</a:t>
            </a:r>
          </a:p>
        </p:txBody>
      </p:sp>
      <p:sp>
        <p:nvSpPr>
          <p:cNvPr id="16" name="Content Placeholder 1">
            <a:extLst>
              <a:ext uri="{FF2B5EF4-FFF2-40B4-BE49-F238E27FC236}">
                <a16:creationId xmlns:a16="http://schemas.microsoft.com/office/drawing/2014/main" id="{54DDCBB9-4E7F-4FE6-9C1C-9DA60840B7C0}"/>
              </a:ext>
            </a:extLst>
          </p:cNvPr>
          <p:cNvSpPr>
            <a:spLocks noGrp="1"/>
          </p:cNvSpPr>
          <p:nvPr>
            <p:ph idx="1"/>
          </p:nvPr>
        </p:nvSpPr>
        <p:spPr>
          <a:xfrm>
            <a:off x="228600" y="971550"/>
            <a:ext cx="8672513" cy="5059363"/>
          </a:xfrm>
        </p:spPr>
        <p:txBody>
          <a:bodyPr/>
          <a:lstStyle/>
          <a:p>
            <a:r>
              <a:rPr lang="en-US" dirty="0"/>
              <a:t>Project Organization</a:t>
            </a:r>
          </a:p>
          <a:p>
            <a:r>
              <a:rPr lang="en-US" dirty="0"/>
              <a:t>Scope </a:t>
            </a:r>
          </a:p>
          <a:p>
            <a:r>
              <a:rPr lang="en-US" dirty="0"/>
              <a:t>Documents</a:t>
            </a:r>
          </a:p>
          <a:p>
            <a:pPr marL="0" indent="0">
              <a:buNone/>
            </a:pPr>
            <a:endParaRPr lang="en-US" dirty="0">
              <a:solidFill>
                <a:schemeClr val="accent6">
                  <a:lumMod val="50000"/>
                </a:schemeClr>
              </a:solidFill>
            </a:endParaRPr>
          </a:p>
          <a:p>
            <a:pPr marL="0" indent="0">
              <a:buNone/>
            </a:pPr>
            <a:endParaRPr lang="en-US" dirty="0"/>
          </a:p>
        </p:txBody>
      </p:sp>
    </p:spTree>
    <p:extLst>
      <p:ext uri="{BB962C8B-B14F-4D97-AF65-F5344CB8AC3E}">
        <p14:creationId xmlns:p14="http://schemas.microsoft.com/office/powerpoint/2010/main" val="1210322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FA168B5-B226-CF42-983C-514CBDAB4FF9}"/>
              </a:ext>
            </a:extLst>
          </p:cNvPr>
          <p:cNvSpPr>
            <a:spLocks noGrp="1"/>
          </p:cNvSpPr>
          <p:nvPr>
            <p:ph type="dt" sz="half" idx="2"/>
          </p:nvPr>
        </p:nvSpPr>
        <p:spPr/>
        <p:txBody>
          <a:bodyPr/>
          <a:lstStyle/>
          <a:p>
            <a:pPr>
              <a:defRPr/>
            </a:pPr>
            <a:r>
              <a:rPr lang="en-US"/>
              <a:t>Feb 6, 2020</a:t>
            </a:r>
            <a:endParaRPr lang="en-US" dirty="0"/>
          </a:p>
        </p:txBody>
      </p:sp>
      <p:sp>
        <p:nvSpPr>
          <p:cNvPr id="5" name="Footer Placeholder 4">
            <a:extLst>
              <a:ext uri="{FF2B5EF4-FFF2-40B4-BE49-F238E27FC236}">
                <a16:creationId xmlns:a16="http://schemas.microsoft.com/office/drawing/2014/main" id="{44032583-C273-9F40-AC66-54DAA5F8FA8B}"/>
              </a:ext>
            </a:extLst>
          </p:cNvPr>
          <p:cNvSpPr>
            <a:spLocks noGrp="1"/>
          </p:cNvSpPr>
          <p:nvPr>
            <p:ph type="ftr" sz="quarter" idx="3"/>
          </p:nvPr>
        </p:nvSpPr>
        <p:spPr/>
        <p:txBody>
          <a:bodyPr/>
          <a:lstStyle/>
          <a:p>
            <a:pPr algn="ctr">
              <a:defRPr/>
            </a:pPr>
            <a:r>
              <a:rPr lang="en-US"/>
              <a:t>Dixon | CF - Cryogenics Plant Building | PIP-II DOE CD-2/3a ICE Review</a:t>
            </a:r>
            <a:endParaRPr lang="en-US" b="1" dirty="0"/>
          </a:p>
        </p:txBody>
      </p:sp>
      <p:sp>
        <p:nvSpPr>
          <p:cNvPr id="6" name="Slide Number Placeholder 5">
            <a:extLst>
              <a:ext uri="{FF2B5EF4-FFF2-40B4-BE49-F238E27FC236}">
                <a16:creationId xmlns:a16="http://schemas.microsoft.com/office/drawing/2014/main" id="{8D855AE1-40F1-8740-B0AB-7A52E4EB5B9D}"/>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10" name="Title 2">
            <a:extLst>
              <a:ext uri="{FF2B5EF4-FFF2-40B4-BE49-F238E27FC236}">
                <a16:creationId xmlns:a16="http://schemas.microsoft.com/office/drawing/2014/main" id="{2C601833-B53C-1E44-879E-2E23F939DAE5}"/>
              </a:ext>
            </a:extLst>
          </p:cNvPr>
          <p:cNvSpPr>
            <a:spLocks noGrp="1"/>
          </p:cNvSpPr>
          <p:nvPr>
            <p:ph type="title"/>
          </p:nvPr>
        </p:nvSpPr>
        <p:spPr>
          <a:xfrm>
            <a:off x="228600" y="251752"/>
            <a:ext cx="8686800" cy="427877"/>
          </a:xfrm>
        </p:spPr>
        <p:txBody>
          <a:bodyPr/>
          <a:lstStyle/>
          <a:p>
            <a:r>
              <a:rPr lang="en-US" dirty="0"/>
              <a:t>Project Organization</a:t>
            </a:r>
          </a:p>
        </p:txBody>
      </p:sp>
      <p:sp>
        <p:nvSpPr>
          <p:cNvPr id="9" name="TextBox 8">
            <a:extLst>
              <a:ext uri="{FF2B5EF4-FFF2-40B4-BE49-F238E27FC236}">
                <a16:creationId xmlns:a16="http://schemas.microsoft.com/office/drawing/2014/main" id="{91A91920-409B-2243-A645-E6D44DED2153}"/>
              </a:ext>
            </a:extLst>
          </p:cNvPr>
          <p:cNvSpPr txBox="1"/>
          <p:nvPr/>
        </p:nvSpPr>
        <p:spPr>
          <a:xfrm>
            <a:off x="1834422" y="4418911"/>
            <a:ext cx="6596466" cy="954107"/>
          </a:xfrm>
          <a:prstGeom prst="rect">
            <a:avLst/>
          </a:prstGeom>
          <a:solidFill>
            <a:schemeClr val="bg1">
              <a:alpha val="75000"/>
            </a:schemeClr>
          </a:solidFill>
          <a:ln w="22225">
            <a:solidFill>
              <a:schemeClr val="accent6"/>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u="sng"/>
            </a:lvl1pPr>
          </a:lstStyle>
          <a:p>
            <a:pPr algn="l"/>
            <a:r>
              <a:rPr lang="en-US" dirty="0">
                <a:solidFill>
                  <a:schemeClr val="accent6"/>
                </a:solidFill>
              </a:rPr>
              <a:t>Architect/Engineer Team</a:t>
            </a:r>
          </a:p>
          <a:p>
            <a:pPr algn="l"/>
            <a:r>
              <a:rPr lang="en-US" b="1" u="none" dirty="0">
                <a:solidFill>
                  <a:schemeClr val="accent6"/>
                </a:solidFill>
              </a:rPr>
              <a:t>Gensler</a:t>
            </a:r>
            <a:r>
              <a:rPr lang="en-US" u="none" dirty="0">
                <a:solidFill>
                  <a:schemeClr val="accent6"/>
                </a:solidFill>
              </a:rPr>
              <a:t> (architecture), </a:t>
            </a:r>
            <a:r>
              <a:rPr lang="en-US" b="1" u="none" dirty="0">
                <a:solidFill>
                  <a:schemeClr val="accent6"/>
                </a:solidFill>
              </a:rPr>
              <a:t>IMEG </a:t>
            </a:r>
            <a:r>
              <a:rPr lang="en-US" u="none" dirty="0">
                <a:solidFill>
                  <a:schemeClr val="accent6"/>
                </a:solidFill>
              </a:rPr>
              <a:t>(mechanical, electrical, plumbing)</a:t>
            </a:r>
          </a:p>
          <a:p>
            <a:pPr algn="l"/>
            <a:r>
              <a:rPr lang="en-US" b="1" u="none" dirty="0">
                <a:solidFill>
                  <a:schemeClr val="accent6"/>
                </a:solidFill>
              </a:rPr>
              <a:t>TGRWA</a:t>
            </a:r>
            <a:r>
              <a:rPr lang="en-US" u="none" dirty="0">
                <a:solidFill>
                  <a:schemeClr val="accent6"/>
                </a:solidFill>
              </a:rPr>
              <a:t> (structural),</a:t>
            </a:r>
            <a:r>
              <a:rPr lang="en-US" b="1" u="none" dirty="0">
                <a:solidFill>
                  <a:schemeClr val="accent6"/>
                </a:solidFill>
              </a:rPr>
              <a:t>CMT</a:t>
            </a:r>
            <a:r>
              <a:rPr lang="en-US" u="none" dirty="0">
                <a:solidFill>
                  <a:schemeClr val="accent6"/>
                </a:solidFill>
              </a:rPr>
              <a:t> (civil), </a:t>
            </a:r>
            <a:r>
              <a:rPr lang="en-US" b="1" u="none" dirty="0">
                <a:solidFill>
                  <a:schemeClr val="accent6"/>
                </a:solidFill>
              </a:rPr>
              <a:t>Jensen Hughes </a:t>
            </a:r>
            <a:r>
              <a:rPr lang="en-US" u="none" dirty="0">
                <a:solidFill>
                  <a:schemeClr val="accent6"/>
                </a:solidFill>
              </a:rPr>
              <a:t>(life safety), </a:t>
            </a:r>
            <a:r>
              <a:rPr lang="en-US" b="1" u="none" dirty="0" err="1">
                <a:solidFill>
                  <a:schemeClr val="accent6"/>
                </a:solidFill>
              </a:rPr>
              <a:t>Syska</a:t>
            </a:r>
            <a:r>
              <a:rPr lang="en-US" b="1" u="none" dirty="0">
                <a:solidFill>
                  <a:schemeClr val="accent6"/>
                </a:solidFill>
              </a:rPr>
              <a:t> Hennessy </a:t>
            </a:r>
            <a:r>
              <a:rPr lang="en-US" u="none" dirty="0">
                <a:solidFill>
                  <a:schemeClr val="accent6"/>
                </a:solidFill>
              </a:rPr>
              <a:t>(commissioning), </a:t>
            </a:r>
            <a:r>
              <a:rPr lang="en-US" b="1" u="none" dirty="0">
                <a:solidFill>
                  <a:schemeClr val="accent6"/>
                </a:solidFill>
              </a:rPr>
              <a:t>Burns and McDonnell </a:t>
            </a:r>
            <a:r>
              <a:rPr lang="en-US" u="none" dirty="0">
                <a:solidFill>
                  <a:schemeClr val="accent6"/>
                </a:solidFill>
              </a:rPr>
              <a:t>(landscaping)</a:t>
            </a:r>
          </a:p>
        </p:txBody>
      </p:sp>
      <p:sp>
        <p:nvSpPr>
          <p:cNvPr id="12" name="Text Box 1836">
            <a:extLst>
              <a:ext uri="{FF2B5EF4-FFF2-40B4-BE49-F238E27FC236}">
                <a16:creationId xmlns:a16="http://schemas.microsoft.com/office/drawing/2014/main" id="{EB0C39EB-AEE3-544D-9772-E845FAC242DC}"/>
              </a:ext>
            </a:extLst>
          </p:cNvPr>
          <p:cNvSpPr txBox="1">
            <a:spLocks noChangeArrowheads="1"/>
          </p:cNvSpPr>
          <p:nvPr/>
        </p:nvSpPr>
        <p:spPr bwMode="auto">
          <a:xfrm>
            <a:off x="3449162" y="1333548"/>
            <a:ext cx="1690801" cy="1199103"/>
          </a:xfrm>
          <a:prstGeom prst="rect">
            <a:avLst/>
          </a:prstGeom>
          <a:solidFill>
            <a:srgbClr val="FFFFFF"/>
          </a:solid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r>
              <a:rPr lang="en-US" sz="900" u="sng" dirty="0">
                <a:effectLst/>
                <a:latin typeface="Helvetica" panose="020B0604020202020204" pitchFamily="34" charset="0"/>
                <a:ea typeface="Helvetica" charset="0"/>
                <a:cs typeface="Helvetica" panose="020B0604020202020204" pitchFamily="34" charset="0"/>
              </a:rPr>
              <a:t>WBS 121.06</a:t>
            </a:r>
          </a:p>
          <a:p>
            <a:pPr algn="ctr"/>
            <a:r>
              <a:rPr lang="en-US" sz="900" u="sng" dirty="0">
                <a:effectLst/>
                <a:latin typeface="Helvetica" panose="020B0604020202020204" pitchFamily="34" charset="0"/>
                <a:ea typeface="Helvetica" charset="0"/>
                <a:cs typeface="Helvetica" panose="020B0604020202020204" pitchFamily="34" charset="0"/>
              </a:rPr>
              <a:t>Conventional Facilities</a:t>
            </a:r>
            <a:endParaRPr lang="en-US" sz="900" dirty="0">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b="1" dirty="0">
                <a:latin typeface="Helvetica" panose="020B0604020202020204" pitchFamily="34" charset="0"/>
                <a:ea typeface="Helvetica" charset="0"/>
                <a:cs typeface="Helvetica" panose="020B0604020202020204" pitchFamily="34" charset="0"/>
              </a:rPr>
              <a:t>S. Dixon</a:t>
            </a:r>
            <a:endParaRPr lang="en-US" sz="900" b="1" dirty="0">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dirty="0">
                <a:effectLst/>
                <a:latin typeface="Helvetica" panose="020B0604020202020204" pitchFamily="34" charset="0"/>
                <a:ea typeface="Helvetica" charset="0"/>
                <a:cs typeface="Helvetica" panose="020B0604020202020204" pitchFamily="34" charset="0"/>
              </a:rPr>
              <a:t>System Manager</a:t>
            </a:r>
          </a:p>
        </p:txBody>
      </p:sp>
      <p:sp>
        <p:nvSpPr>
          <p:cNvPr id="13" name="Text Box 1760">
            <a:extLst>
              <a:ext uri="{FF2B5EF4-FFF2-40B4-BE49-F238E27FC236}">
                <a16:creationId xmlns:a16="http://schemas.microsoft.com/office/drawing/2014/main" id="{82EDC45F-653A-5342-8527-52471B52E012}"/>
              </a:ext>
            </a:extLst>
          </p:cNvPr>
          <p:cNvSpPr txBox="1">
            <a:spLocks noChangeArrowheads="1"/>
          </p:cNvSpPr>
          <p:nvPr/>
        </p:nvSpPr>
        <p:spPr bwMode="auto">
          <a:xfrm>
            <a:off x="1813553" y="3005416"/>
            <a:ext cx="1049421" cy="1053072"/>
          </a:xfrm>
          <a:prstGeom prst="rect">
            <a:avLst/>
          </a:prstGeom>
          <a:noFill/>
          <a:ln w="9525">
            <a:solidFill>
              <a:srgbClr val="C00000"/>
            </a:solidFill>
            <a:miter lim="800000"/>
            <a:headEnd/>
            <a:tailEnd/>
          </a:ln>
        </p:spPr>
        <p:txBody>
          <a:bodyPr rot="0" vert="horz" wrap="square" lIns="0" tIns="0" rIns="0" bIns="0" anchor="ctr" anchorCtr="0" upright="1">
            <a:noAutofit/>
          </a:bodyPr>
          <a:lstStyle>
            <a:defPPr>
              <a:defRPr lang="en-US"/>
            </a:defPPr>
            <a:lvl1pPr marL="0" marR="0" algn="ctr">
              <a:spcBef>
                <a:spcPts val="300"/>
              </a:spcBef>
              <a:spcAft>
                <a:spcPts val="0"/>
              </a:spcAft>
              <a:defRPr sz="900">
                <a:effectLst/>
                <a:latin typeface="Helvetica" panose="020B0604020202020204" pitchFamily="34" charset="0"/>
                <a:ea typeface="Helvetica" charset="0"/>
                <a:cs typeface="Helvetica" panose="020B0604020202020204" pitchFamily="34"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r>
              <a:rPr lang="en-US" dirty="0"/>
              <a:t>WBS 121.06.02</a:t>
            </a:r>
          </a:p>
          <a:p>
            <a:r>
              <a:rPr lang="en-US" u="sng" dirty="0"/>
              <a:t>Site Preparation </a:t>
            </a:r>
          </a:p>
          <a:p>
            <a:r>
              <a:rPr lang="en-US" dirty="0"/>
              <a:t>R. Wielgos</a:t>
            </a:r>
          </a:p>
        </p:txBody>
      </p:sp>
      <p:sp>
        <p:nvSpPr>
          <p:cNvPr id="14" name="Text Box 1760">
            <a:extLst>
              <a:ext uri="{FF2B5EF4-FFF2-40B4-BE49-F238E27FC236}">
                <a16:creationId xmlns:a16="http://schemas.microsoft.com/office/drawing/2014/main" id="{A57F2E7D-4BEB-9140-B500-62CDAEA85C16}"/>
              </a:ext>
            </a:extLst>
          </p:cNvPr>
          <p:cNvSpPr txBox="1">
            <a:spLocks noChangeArrowheads="1"/>
          </p:cNvSpPr>
          <p:nvPr/>
        </p:nvSpPr>
        <p:spPr bwMode="auto">
          <a:xfrm>
            <a:off x="3071537" y="3017467"/>
            <a:ext cx="1108324" cy="1053072"/>
          </a:xfrm>
          <a:prstGeom prst="rect">
            <a:avLst/>
          </a:prstGeom>
          <a:solidFill>
            <a:srgbClr val="FFFF00"/>
          </a:solidFill>
          <a:ln w="22225">
            <a:solidFill>
              <a:srgbClr val="000000"/>
            </a:solidFill>
            <a:miter lim="800000"/>
            <a:headEnd/>
            <a:tailEnd/>
          </a:ln>
        </p:spPr>
        <p:txBody>
          <a:bodyPr rot="0" vert="horz" wrap="square" lIns="0" tIns="0" rIns="0" bIns="0" anchor="ctr" anchorCtr="0" upright="1">
            <a:noAutofit/>
          </a:bodyPr>
          <a:lstStyle>
            <a:defPPr>
              <a:defRPr lang="en-US"/>
            </a:defPPr>
            <a:lvl1pPr algn="ctr">
              <a:spcBef>
                <a:spcPts val="300"/>
              </a:spcBef>
              <a:spcAft>
                <a:spcPts val="0"/>
              </a:spcAft>
              <a:defRPr sz="900">
                <a:latin typeface="Helvetica" panose="020B0604020202020204" pitchFamily="34" charset="0"/>
                <a:cs typeface="Helvetica" panose="020B0604020202020204" pitchFamily="34"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r>
              <a:rPr lang="en-US" dirty="0"/>
              <a:t>WBS 121.06.03</a:t>
            </a:r>
          </a:p>
          <a:p>
            <a:r>
              <a:rPr lang="en-US" u="sng" dirty="0"/>
              <a:t>Cryogenics Plant Building</a:t>
            </a:r>
          </a:p>
          <a:p>
            <a:r>
              <a:rPr lang="en-US" dirty="0"/>
              <a:t>(S. Dixon)</a:t>
            </a:r>
          </a:p>
        </p:txBody>
      </p:sp>
      <p:sp>
        <p:nvSpPr>
          <p:cNvPr id="15" name="Text Box 1760">
            <a:extLst>
              <a:ext uri="{FF2B5EF4-FFF2-40B4-BE49-F238E27FC236}">
                <a16:creationId xmlns:a16="http://schemas.microsoft.com/office/drawing/2014/main" id="{121642AE-3AEA-614F-9717-6056AA63BEB4}"/>
              </a:ext>
            </a:extLst>
          </p:cNvPr>
          <p:cNvSpPr txBox="1">
            <a:spLocks noChangeArrowheads="1"/>
          </p:cNvSpPr>
          <p:nvPr/>
        </p:nvSpPr>
        <p:spPr bwMode="auto">
          <a:xfrm>
            <a:off x="7228408" y="3029519"/>
            <a:ext cx="1202480" cy="1047047"/>
          </a:xfrm>
          <a:prstGeom prst="rect">
            <a:avLst/>
          </a:prstGeom>
          <a:no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algn="ctr">
              <a:spcBef>
                <a:spcPts val="300"/>
              </a:spcBef>
              <a:spcAft>
                <a:spcPts val="0"/>
              </a:spcAft>
            </a:pPr>
            <a:r>
              <a:rPr lang="en-US" sz="900" dirty="0">
                <a:effectLst/>
                <a:latin typeface="Helvetica" panose="020B0604020202020204" pitchFamily="34" charset="0"/>
                <a:ea typeface="Helvetica" charset="0"/>
                <a:cs typeface="Helvetica" panose="020B0604020202020204" pitchFamily="34" charset="0"/>
              </a:rPr>
              <a:t>WBS 121.06.06</a:t>
            </a:r>
          </a:p>
          <a:p>
            <a:pPr marL="0" marR="0" algn="ctr">
              <a:spcBef>
                <a:spcPts val="300"/>
              </a:spcBef>
              <a:spcAft>
                <a:spcPts val="0"/>
              </a:spcAft>
            </a:pPr>
            <a:r>
              <a:rPr lang="en-US" sz="900" u="sng" dirty="0">
                <a:effectLst/>
                <a:latin typeface="Helvetica" panose="020B0604020202020204" pitchFamily="34" charset="0"/>
                <a:ea typeface="Helvetica" charset="0"/>
                <a:cs typeface="Helvetica" panose="020B0604020202020204" pitchFamily="34" charset="0"/>
              </a:rPr>
              <a:t>Booster Connection</a:t>
            </a:r>
          </a:p>
          <a:p>
            <a:pPr marL="0" marR="0" algn="ctr">
              <a:spcBef>
                <a:spcPts val="300"/>
              </a:spcBef>
              <a:spcAft>
                <a:spcPts val="0"/>
              </a:spcAft>
            </a:pPr>
            <a:r>
              <a:rPr lang="en-US" sz="900" b="1" dirty="0">
                <a:latin typeface="Helvetica" panose="020B0604020202020204" pitchFamily="34" charset="0"/>
                <a:ea typeface="Helvetica" charset="0"/>
                <a:cs typeface="Helvetica" panose="020B0604020202020204" pitchFamily="34" charset="0"/>
              </a:rPr>
              <a:t>E. Alcaraz</a:t>
            </a:r>
            <a:endParaRPr lang="en-US" sz="900" dirty="0">
              <a:latin typeface="Helvetica" panose="020B0604020202020204" pitchFamily="34" charset="0"/>
              <a:ea typeface="Helvetica" charset="0"/>
              <a:cs typeface="Helvetica" panose="020B0604020202020204" pitchFamily="34" charset="0"/>
            </a:endParaRPr>
          </a:p>
        </p:txBody>
      </p:sp>
      <p:sp>
        <p:nvSpPr>
          <p:cNvPr id="17" name="Text Box 1760">
            <a:extLst>
              <a:ext uri="{FF2B5EF4-FFF2-40B4-BE49-F238E27FC236}">
                <a16:creationId xmlns:a16="http://schemas.microsoft.com/office/drawing/2014/main" id="{71159D60-046C-A149-80AA-56F2FD93C2E7}"/>
              </a:ext>
            </a:extLst>
          </p:cNvPr>
          <p:cNvSpPr txBox="1">
            <a:spLocks noChangeArrowheads="1"/>
          </p:cNvSpPr>
          <p:nvPr/>
        </p:nvSpPr>
        <p:spPr bwMode="auto">
          <a:xfrm>
            <a:off x="5811203" y="3035544"/>
            <a:ext cx="1202479" cy="1041022"/>
          </a:xfrm>
          <a:prstGeom prst="rect">
            <a:avLst/>
          </a:prstGeom>
          <a:noFill/>
          <a:ln w="9525">
            <a:solidFill>
              <a:srgbClr val="000000"/>
            </a:solidFill>
            <a:miter lim="800000"/>
            <a:headEnd/>
            <a:tailEnd/>
          </a:ln>
        </p:spPr>
        <p:txBody>
          <a:bodyPr rot="0" vert="horz" wrap="square" lIns="0" tIns="0" rIns="0" bIns="0" anchor="ctr" anchorCtr="0" upright="1">
            <a:noAutofit/>
          </a:bodyPr>
          <a:lstStyle>
            <a:defPPr>
              <a:defRPr lang="en-US"/>
            </a:defPPr>
            <a:lvl1pPr marL="0" marR="0" algn="ctr">
              <a:spcBef>
                <a:spcPts val="300"/>
              </a:spcBef>
              <a:spcAft>
                <a:spcPts val="0"/>
              </a:spcAft>
              <a:defRPr sz="900">
                <a:effectLst/>
                <a:latin typeface="Helvetica" panose="020B0604020202020204" pitchFamily="34" charset="0"/>
                <a:ea typeface="Helvetica" charset="0"/>
                <a:cs typeface="Helvetica" panose="020B0604020202020204" pitchFamily="34"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r>
              <a:rPr lang="en-US" dirty="0"/>
              <a:t>WBS 121.06.05</a:t>
            </a:r>
          </a:p>
          <a:p>
            <a:r>
              <a:rPr lang="en-US" u="sng" dirty="0" err="1"/>
              <a:t>Linac</a:t>
            </a:r>
            <a:r>
              <a:rPr lang="en-US" u="sng" dirty="0"/>
              <a:t> Complex</a:t>
            </a:r>
          </a:p>
          <a:p>
            <a:r>
              <a:rPr lang="en-US" dirty="0"/>
              <a:t>E. Alcaraz</a:t>
            </a:r>
          </a:p>
        </p:txBody>
      </p:sp>
      <p:sp>
        <p:nvSpPr>
          <p:cNvPr id="18" name="Text Box 1760">
            <a:extLst>
              <a:ext uri="{FF2B5EF4-FFF2-40B4-BE49-F238E27FC236}">
                <a16:creationId xmlns:a16="http://schemas.microsoft.com/office/drawing/2014/main" id="{19EB366E-1A3A-AF44-8E96-5E707A369845}"/>
              </a:ext>
            </a:extLst>
          </p:cNvPr>
          <p:cNvSpPr txBox="1">
            <a:spLocks noChangeArrowheads="1"/>
          </p:cNvSpPr>
          <p:nvPr/>
        </p:nvSpPr>
        <p:spPr bwMode="auto">
          <a:xfrm>
            <a:off x="4393999" y="3029519"/>
            <a:ext cx="1202480" cy="1047047"/>
          </a:xfrm>
          <a:prstGeom prst="rect">
            <a:avLst/>
          </a:prstGeom>
          <a:noFill/>
          <a:ln w="9525">
            <a:solidFill>
              <a:srgbClr val="000000"/>
            </a:solidFill>
            <a:miter lim="800000"/>
            <a:headEnd/>
            <a:tailEnd/>
          </a:ln>
        </p:spPr>
        <p:txBody>
          <a:bodyPr rot="0" vert="horz" wrap="square" lIns="0" tIns="0" rIns="0" bIns="0" anchor="ctr" anchorCtr="0" upright="1">
            <a:noAutofit/>
          </a:bodyPr>
          <a:lstStyle>
            <a:defPPr>
              <a:defRPr lang="en-US"/>
            </a:defPPr>
            <a:lvl1pPr marL="0" marR="0" algn="ctr">
              <a:spcBef>
                <a:spcPts val="300"/>
              </a:spcBef>
              <a:spcAft>
                <a:spcPts val="0"/>
              </a:spcAft>
              <a:defRPr sz="900">
                <a:effectLst/>
                <a:latin typeface="Helvetica" panose="020B0604020202020204" pitchFamily="34" charset="0"/>
                <a:ea typeface="Helvetica" charset="0"/>
                <a:cs typeface="Helvetica" panose="020B0604020202020204" pitchFamily="34" charset="0"/>
              </a:defRPr>
            </a:lvl1pPr>
          </a:lstStyle>
          <a:p>
            <a:r>
              <a:rPr lang="en-US" dirty="0"/>
              <a:t>WBS 121.06.04</a:t>
            </a:r>
          </a:p>
          <a:p>
            <a:r>
              <a:rPr lang="en-US" u="sng" dirty="0"/>
              <a:t>Utility Plant</a:t>
            </a:r>
          </a:p>
          <a:p>
            <a:r>
              <a:rPr lang="en-US" dirty="0"/>
              <a:t>E. Alcaraz</a:t>
            </a:r>
          </a:p>
        </p:txBody>
      </p:sp>
      <p:sp>
        <p:nvSpPr>
          <p:cNvPr id="19" name="Text Box 1760">
            <a:extLst>
              <a:ext uri="{FF2B5EF4-FFF2-40B4-BE49-F238E27FC236}">
                <a16:creationId xmlns:a16="http://schemas.microsoft.com/office/drawing/2014/main" id="{DEF4AE7F-E7AD-2B40-B37E-F01654AA699B}"/>
              </a:ext>
            </a:extLst>
          </p:cNvPr>
          <p:cNvSpPr txBox="1">
            <a:spLocks noChangeArrowheads="1"/>
          </p:cNvSpPr>
          <p:nvPr/>
        </p:nvSpPr>
        <p:spPr bwMode="auto">
          <a:xfrm>
            <a:off x="396934" y="3017467"/>
            <a:ext cx="1202480" cy="1047047"/>
          </a:xfrm>
          <a:prstGeom prst="rect">
            <a:avLst/>
          </a:prstGeom>
          <a:solidFill>
            <a:schemeClr val="bg1"/>
          </a:solid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algn="ctr">
              <a:spcBef>
                <a:spcPts val="300"/>
              </a:spcBef>
              <a:spcAft>
                <a:spcPts val="0"/>
              </a:spcAft>
            </a:pPr>
            <a:r>
              <a:rPr lang="en-US" sz="900" dirty="0">
                <a:latin typeface="Helvetica" panose="020B0604020202020204" pitchFamily="34" charset="0"/>
                <a:ea typeface="Helvetica" charset="0"/>
                <a:cs typeface="Helvetica" panose="020B0604020202020204" pitchFamily="34" charset="0"/>
              </a:rPr>
              <a:t>WBS 121.06.01</a:t>
            </a:r>
          </a:p>
          <a:p>
            <a:pPr marL="0" marR="0" algn="ctr">
              <a:spcBef>
                <a:spcPts val="300"/>
              </a:spcBef>
              <a:spcAft>
                <a:spcPts val="0"/>
              </a:spcAft>
            </a:pPr>
            <a:r>
              <a:rPr lang="en-US" sz="900" u="sng" dirty="0">
                <a:effectLst/>
                <a:latin typeface="Helvetica" panose="020B0604020202020204" pitchFamily="34" charset="0"/>
                <a:ea typeface="Helvetica" charset="0"/>
                <a:cs typeface="Helvetica" panose="020B0604020202020204" pitchFamily="34" charset="0"/>
              </a:rPr>
              <a:t>Project Management</a:t>
            </a:r>
          </a:p>
          <a:p>
            <a:pPr marL="0" marR="0" algn="ctr">
              <a:spcBef>
                <a:spcPts val="300"/>
              </a:spcBef>
              <a:spcAft>
                <a:spcPts val="0"/>
              </a:spcAft>
            </a:pPr>
            <a:r>
              <a:rPr lang="en-US" sz="900" b="1" dirty="0">
                <a:effectLst/>
                <a:latin typeface="Helvetica" panose="020B0604020202020204" pitchFamily="34" charset="0"/>
                <a:ea typeface="Helvetica" charset="0"/>
                <a:cs typeface="Helvetica" panose="020B0604020202020204" pitchFamily="34" charset="0"/>
              </a:rPr>
              <a:t>S. Dixon</a:t>
            </a:r>
          </a:p>
        </p:txBody>
      </p:sp>
      <p:cxnSp>
        <p:nvCxnSpPr>
          <p:cNvPr id="20" name="Elbow Connector 55">
            <a:extLst>
              <a:ext uri="{FF2B5EF4-FFF2-40B4-BE49-F238E27FC236}">
                <a16:creationId xmlns:a16="http://schemas.microsoft.com/office/drawing/2014/main" id="{252762AD-E843-B74B-BC69-936BA6C4AAA7}"/>
              </a:ext>
            </a:extLst>
          </p:cNvPr>
          <p:cNvCxnSpPr>
            <a:cxnSpLocks/>
            <a:stCxn id="15" idx="0"/>
            <a:endCxn id="12" idx="2"/>
          </p:cNvCxnSpPr>
          <p:nvPr/>
        </p:nvCxnSpPr>
        <p:spPr>
          <a:xfrm rot="16200000" flipV="1">
            <a:off x="5813672" y="1013543"/>
            <a:ext cx="496867" cy="3535085"/>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Elbow Connector 55">
            <a:extLst>
              <a:ext uri="{FF2B5EF4-FFF2-40B4-BE49-F238E27FC236}">
                <a16:creationId xmlns:a16="http://schemas.microsoft.com/office/drawing/2014/main" id="{B756683A-AA9C-8C45-BA5C-130A69339CD6}"/>
              </a:ext>
            </a:extLst>
          </p:cNvPr>
          <p:cNvCxnSpPr>
            <a:cxnSpLocks/>
          </p:cNvCxnSpPr>
          <p:nvPr/>
        </p:nvCxnSpPr>
        <p:spPr>
          <a:xfrm rot="5400000" flipH="1" flipV="1">
            <a:off x="2403961" y="1132526"/>
            <a:ext cx="484814" cy="3296389"/>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21F600AA-5C3B-4F81-A294-7D8650375ADB}"/>
              </a:ext>
            </a:extLst>
          </p:cNvPr>
          <p:cNvCxnSpPr>
            <a:cxnSpLocks/>
            <a:stCxn id="13" idx="0"/>
          </p:cNvCxnSpPr>
          <p:nvPr/>
        </p:nvCxnSpPr>
        <p:spPr>
          <a:xfrm flipH="1" flipV="1">
            <a:off x="2337473" y="2779534"/>
            <a:ext cx="791" cy="225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328BAF-3684-4DF0-9A8E-7F8983D97183}"/>
              </a:ext>
            </a:extLst>
          </p:cNvPr>
          <p:cNvCxnSpPr>
            <a:cxnSpLocks/>
          </p:cNvCxnSpPr>
          <p:nvPr/>
        </p:nvCxnSpPr>
        <p:spPr>
          <a:xfrm flipH="1" flipV="1">
            <a:off x="3555713" y="2791585"/>
            <a:ext cx="791" cy="225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F44FEF4-37D5-4F8F-97A6-1450AFB15A1B}"/>
              </a:ext>
            </a:extLst>
          </p:cNvPr>
          <p:cNvCxnSpPr>
            <a:cxnSpLocks/>
          </p:cNvCxnSpPr>
          <p:nvPr/>
        </p:nvCxnSpPr>
        <p:spPr>
          <a:xfrm flipH="1" flipV="1">
            <a:off x="4991809" y="2791585"/>
            <a:ext cx="791" cy="225882"/>
          </a:xfrm>
          <a:prstGeom prst="line">
            <a:avLst/>
          </a:prstGeom>
          <a:noFill/>
          <a:ln w="9525">
            <a:solidFill>
              <a:srgbClr val="000000"/>
            </a:solidFill>
            <a:miter lim="800000"/>
            <a:headEnd/>
            <a:tailEnd/>
          </a:ln>
        </p:spPr>
      </p:cxnSp>
      <p:cxnSp>
        <p:nvCxnSpPr>
          <p:cNvPr id="24" name="Straight Connector 23">
            <a:extLst>
              <a:ext uri="{FF2B5EF4-FFF2-40B4-BE49-F238E27FC236}">
                <a16:creationId xmlns:a16="http://schemas.microsoft.com/office/drawing/2014/main" id="{B7C58894-1473-41EA-BFAE-21D852623F8D}"/>
              </a:ext>
            </a:extLst>
          </p:cNvPr>
          <p:cNvCxnSpPr>
            <a:cxnSpLocks/>
          </p:cNvCxnSpPr>
          <p:nvPr/>
        </p:nvCxnSpPr>
        <p:spPr>
          <a:xfrm flipH="1" flipV="1">
            <a:off x="6398094" y="2791585"/>
            <a:ext cx="791" cy="225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366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8BC35C-196A-B047-8332-E1D94AA2D66B}"/>
              </a:ext>
            </a:extLst>
          </p:cNvPr>
          <p:cNvSpPr>
            <a:spLocks noGrp="1"/>
          </p:cNvSpPr>
          <p:nvPr>
            <p:ph type="title"/>
          </p:nvPr>
        </p:nvSpPr>
        <p:spPr/>
        <p:txBody>
          <a:bodyPr/>
          <a:lstStyle/>
          <a:p>
            <a:r>
              <a:rPr lang="en-US" dirty="0"/>
              <a:t>Scope and Deliverables</a:t>
            </a:r>
          </a:p>
        </p:txBody>
      </p:sp>
      <p:sp>
        <p:nvSpPr>
          <p:cNvPr id="4" name="Date Placeholder 3">
            <a:extLst>
              <a:ext uri="{FF2B5EF4-FFF2-40B4-BE49-F238E27FC236}">
                <a16:creationId xmlns:a16="http://schemas.microsoft.com/office/drawing/2014/main" id="{D3A6BEDF-D5D3-F043-87FE-C515A894E80C}"/>
              </a:ext>
            </a:extLst>
          </p:cNvPr>
          <p:cNvSpPr>
            <a:spLocks noGrp="1"/>
          </p:cNvSpPr>
          <p:nvPr>
            <p:ph type="dt" sz="half" idx="2"/>
          </p:nvPr>
        </p:nvSpPr>
        <p:spPr/>
        <p:txBody>
          <a:bodyPr/>
          <a:lstStyle/>
          <a:p>
            <a:pPr>
              <a:defRPr/>
            </a:pPr>
            <a:r>
              <a:rPr lang="en-US"/>
              <a:t>Feb 6, 2020</a:t>
            </a:r>
            <a:endParaRPr lang="en-US" dirty="0"/>
          </a:p>
        </p:txBody>
      </p:sp>
      <p:sp>
        <p:nvSpPr>
          <p:cNvPr id="5" name="Slide Number Placeholder 4">
            <a:extLst>
              <a:ext uri="{FF2B5EF4-FFF2-40B4-BE49-F238E27FC236}">
                <a16:creationId xmlns:a16="http://schemas.microsoft.com/office/drawing/2014/main" id="{319B3AA8-6D84-AC46-B492-8CE4C9E6732B}"/>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6" name="Footer Placeholder 5">
            <a:extLst>
              <a:ext uri="{FF2B5EF4-FFF2-40B4-BE49-F238E27FC236}">
                <a16:creationId xmlns:a16="http://schemas.microsoft.com/office/drawing/2014/main" id="{3FBCCBD4-022E-964F-8F4E-B7123BE5F6B4}"/>
              </a:ext>
            </a:extLst>
          </p:cNvPr>
          <p:cNvSpPr>
            <a:spLocks noGrp="1"/>
          </p:cNvSpPr>
          <p:nvPr>
            <p:ph type="ftr" sz="quarter" idx="3"/>
          </p:nvPr>
        </p:nvSpPr>
        <p:spPr/>
        <p:txBody>
          <a:bodyPr/>
          <a:lstStyle/>
          <a:p>
            <a:pPr algn="ctr">
              <a:defRPr/>
            </a:pPr>
            <a:r>
              <a:rPr lang="en-US"/>
              <a:t>Dixon | CF - Cryogenics Plant Building | PIP-II DOE CD-2/3a ICE Review</a:t>
            </a:r>
            <a:endParaRPr lang="en-US" b="1" dirty="0"/>
          </a:p>
        </p:txBody>
      </p:sp>
      <p:sp>
        <p:nvSpPr>
          <p:cNvPr id="11" name="Content Placeholder 5">
            <a:extLst>
              <a:ext uri="{FF2B5EF4-FFF2-40B4-BE49-F238E27FC236}">
                <a16:creationId xmlns:a16="http://schemas.microsoft.com/office/drawing/2014/main" id="{17758B58-4551-4F6D-A691-78D7914D0464}"/>
              </a:ext>
            </a:extLst>
          </p:cNvPr>
          <p:cNvSpPr>
            <a:spLocks noGrp="1"/>
          </p:cNvSpPr>
          <p:nvPr>
            <p:ph idx="1"/>
          </p:nvPr>
        </p:nvSpPr>
        <p:spPr>
          <a:xfrm>
            <a:off x="228600" y="971550"/>
            <a:ext cx="8672513" cy="5059363"/>
          </a:xfrm>
        </p:spPr>
        <p:txBody>
          <a:bodyPr/>
          <a:lstStyle/>
          <a:p>
            <a:pPr marL="0" indent="0">
              <a:buNone/>
            </a:pPr>
            <a:r>
              <a:rPr lang="en-US" b="1" dirty="0"/>
              <a:t>WBS 121.06.03 Cryogenics Plant Building</a:t>
            </a:r>
            <a:r>
              <a:rPr lang="en-US" sz="1000" dirty="0">
                <a:solidFill>
                  <a:srgbClr val="C00000"/>
                </a:solidFill>
              </a:rPr>
              <a:t>[1]</a:t>
            </a:r>
          </a:p>
          <a:p>
            <a:pPr marL="0" indent="0">
              <a:buNone/>
            </a:pPr>
            <a:r>
              <a:rPr lang="en-US" dirty="0"/>
              <a:t>Procurement and management for all contracted labor, materials, tools, equipment, and services needed for the construction of the Cryogenics Plant Building work scope. It describes the labor resources, materials and services necessary for management, organization, planning, oversight and engineering, design, inspection and administration (EDIA).</a:t>
            </a:r>
          </a:p>
        </p:txBody>
      </p:sp>
      <p:sp>
        <p:nvSpPr>
          <p:cNvPr id="12" name="TextBox 11">
            <a:extLst>
              <a:ext uri="{FF2B5EF4-FFF2-40B4-BE49-F238E27FC236}">
                <a16:creationId xmlns:a16="http://schemas.microsoft.com/office/drawing/2014/main" id="{7A2C771D-D896-43A9-A987-A75C70C0FA5C}"/>
              </a:ext>
            </a:extLst>
          </p:cNvPr>
          <p:cNvSpPr txBox="1"/>
          <p:nvPr/>
        </p:nvSpPr>
        <p:spPr>
          <a:xfrm>
            <a:off x="298048" y="6021341"/>
            <a:ext cx="3754315" cy="246221"/>
          </a:xfrm>
          <a:prstGeom prst="rect">
            <a:avLst/>
          </a:prstGeom>
          <a:noFill/>
        </p:spPr>
        <p:txBody>
          <a:bodyPr wrap="square" rtlCol="0">
            <a:spAutoFit/>
          </a:bodyPr>
          <a:lstStyle/>
          <a:p>
            <a:r>
              <a:rPr lang="en-US" sz="1000" dirty="0">
                <a:solidFill>
                  <a:srgbClr val="C00000"/>
                </a:solidFill>
              </a:rPr>
              <a:t>[1] See WBS Dictionary in PIP-II-doc-599 for complete description</a:t>
            </a:r>
          </a:p>
        </p:txBody>
      </p:sp>
    </p:spTree>
    <p:extLst>
      <p:ext uri="{BB962C8B-B14F-4D97-AF65-F5344CB8AC3E}">
        <p14:creationId xmlns:p14="http://schemas.microsoft.com/office/powerpoint/2010/main" val="2056048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FA168B5-B226-CF42-983C-514CBDAB4FF9}"/>
              </a:ext>
            </a:extLst>
          </p:cNvPr>
          <p:cNvSpPr>
            <a:spLocks noGrp="1"/>
          </p:cNvSpPr>
          <p:nvPr>
            <p:ph type="dt" sz="half" idx="2"/>
          </p:nvPr>
        </p:nvSpPr>
        <p:spPr/>
        <p:txBody>
          <a:bodyPr/>
          <a:lstStyle/>
          <a:p>
            <a:pPr>
              <a:defRPr/>
            </a:pPr>
            <a:r>
              <a:rPr lang="en-US"/>
              <a:t>Feb 6, 2020</a:t>
            </a:r>
            <a:endParaRPr lang="en-US" dirty="0"/>
          </a:p>
        </p:txBody>
      </p:sp>
      <p:sp>
        <p:nvSpPr>
          <p:cNvPr id="5" name="Footer Placeholder 4">
            <a:extLst>
              <a:ext uri="{FF2B5EF4-FFF2-40B4-BE49-F238E27FC236}">
                <a16:creationId xmlns:a16="http://schemas.microsoft.com/office/drawing/2014/main" id="{44032583-C273-9F40-AC66-54DAA5F8FA8B}"/>
              </a:ext>
            </a:extLst>
          </p:cNvPr>
          <p:cNvSpPr>
            <a:spLocks noGrp="1"/>
          </p:cNvSpPr>
          <p:nvPr>
            <p:ph type="ftr" sz="quarter" idx="3"/>
          </p:nvPr>
        </p:nvSpPr>
        <p:spPr>
          <a:xfrm>
            <a:off x="1788160" y="6504213"/>
            <a:ext cx="6002841" cy="242873"/>
          </a:xfrm>
        </p:spPr>
        <p:txBody>
          <a:bodyPr/>
          <a:lstStyle/>
          <a:p>
            <a:pPr algn="ctr">
              <a:defRPr/>
            </a:pPr>
            <a:r>
              <a:rPr lang="en-US"/>
              <a:t>Dixon | CF - Cryogenics Plant Building | PIP-II DOE CD-2/3a ICE Review</a:t>
            </a:r>
            <a:endParaRPr lang="en-US" b="1" dirty="0"/>
          </a:p>
        </p:txBody>
      </p:sp>
      <p:sp>
        <p:nvSpPr>
          <p:cNvPr id="6" name="Slide Number Placeholder 5">
            <a:extLst>
              <a:ext uri="{FF2B5EF4-FFF2-40B4-BE49-F238E27FC236}">
                <a16:creationId xmlns:a16="http://schemas.microsoft.com/office/drawing/2014/main" id="{8D855AE1-40F1-8740-B0AB-7A52E4EB5B9D}"/>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8" name="Title 2">
            <a:extLst>
              <a:ext uri="{FF2B5EF4-FFF2-40B4-BE49-F238E27FC236}">
                <a16:creationId xmlns:a16="http://schemas.microsoft.com/office/drawing/2014/main" id="{19F30CDB-2730-1448-87AE-936F593D8B60}"/>
              </a:ext>
            </a:extLst>
          </p:cNvPr>
          <p:cNvSpPr>
            <a:spLocks noGrp="1"/>
          </p:cNvSpPr>
          <p:nvPr>
            <p:ph type="title"/>
          </p:nvPr>
        </p:nvSpPr>
        <p:spPr>
          <a:xfrm>
            <a:off x="228600" y="251752"/>
            <a:ext cx="8686800" cy="427877"/>
          </a:xfrm>
        </p:spPr>
        <p:txBody>
          <a:bodyPr/>
          <a:lstStyle/>
          <a:p>
            <a:r>
              <a:rPr lang="en-US" dirty="0"/>
              <a:t>Scope and Deliverables</a:t>
            </a:r>
          </a:p>
        </p:txBody>
      </p:sp>
      <p:sp>
        <p:nvSpPr>
          <p:cNvPr id="9" name="TextBox 8">
            <a:extLst>
              <a:ext uri="{FF2B5EF4-FFF2-40B4-BE49-F238E27FC236}">
                <a16:creationId xmlns:a16="http://schemas.microsoft.com/office/drawing/2014/main" id="{7C1C0566-EB82-B44D-8A0D-ACCF4D4CA12B}"/>
              </a:ext>
            </a:extLst>
          </p:cNvPr>
          <p:cNvSpPr txBox="1"/>
          <p:nvPr/>
        </p:nvSpPr>
        <p:spPr>
          <a:xfrm>
            <a:off x="7269164" y="217964"/>
            <a:ext cx="1722289" cy="461665"/>
          </a:xfrm>
          <a:prstGeom prst="rect">
            <a:avLst/>
          </a:prstGeom>
          <a:solidFill>
            <a:schemeClr val="tx1"/>
          </a:solidFill>
        </p:spPr>
        <p:txBody>
          <a:bodyPr wrap="square" rtlCol="0">
            <a:spAutoFit/>
          </a:bodyPr>
          <a:lstStyle/>
          <a:p>
            <a:pPr algn="ctr"/>
            <a:r>
              <a:rPr lang="en-US" dirty="0">
                <a:solidFill>
                  <a:schemeClr val="bg1"/>
                </a:solidFill>
              </a:rPr>
              <a:t>Charge #1</a:t>
            </a:r>
          </a:p>
        </p:txBody>
      </p:sp>
      <p:sp>
        <p:nvSpPr>
          <p:cNvPr id="10" name="Content Placeholder 5">
            <a:extLst>
              <a:ext uri="{FF2B5EF4-FFF2-40B4-BE49-F238E27FC236}">
                <a16:creationId xmlns:a16="http://schemas.microsoft.com/office/drawing/2014/main" id="{B4ADB457-2912-4AFE-A11D-017DB1EC5AE5}"/>
              </a:ext>
            </a:extLst>
          </p:cNvPr>
          <p:cNvSpPr>
            <a:spLocks noGrp="1"/>
          </p:cNvSpPr>
          <p:nvPr>
            <p:ph idx="1"/>
          </p:nvPr>
        </p:nvSpPr>
        <p:spPr>
          <a:xfrm>
            <a:off x="228600" y="971550"/>
            <a:ext cx="8672513" cy="2016977"/>
          </a:xfrm>
        </p:spPr>
        <p:txBody>
          <a:bodyPr/>
          <a:lstStyle/>
          <a:p>
            <a:pPr marL="0" indent="0">
              <a:buNone/>
            </a:pPr>
            <a:r>
              <a:rPr lang="en-US" b="1" dirty="0"/>
              <a:t>WBS 121.06.03 Cryogenics Plant Building</a:t>
            </a:r>
            <a:endParaRPr lang="en-US" sz="1000" b="1" dirty="0"/>
          </a:p>
          <a:p>
            <a:r>
              <a:rPr lang="en-US" dirty="0"/>
              <a:t>WBS 121.06.03.01 – Project Management and Coordination</a:t>
            </a:r>
          </a:p>
          <a:p>
            <a:r>
              <a:rPr lang="en-US" dirty="0"/>
              <a:t>WBS 121.06.03.02 – Detailed and Final Design</a:t>
            </a:r>
          </a:p>
          <a:p>
            <a:r>
              <a:rPr lang="en-US" dirty="0">
                <a:solidFill>
                  <a:schemeClr val="accent6"/>
                </a:solidFill>
              </a:rPr>
              <a:t>WBS 121.06.03.03 – Construction On Site</a:t>
            </a:r>
          </a:p>
        </p:txBody>
      </p:sp>
      <p:pic>
        <p:nvPicPr>
          <p:cNvPr id="11" name="Picture 10">
            <a:extLst>
              <a:ext uri="{FF2B5EF4-FFF2-40B4-BE49-F238E27FC236}">
                <a16:creationId xmlns:a16="http://schemas.microsoft.com/office/drawing/2014/main" id="{883AD00A-9DAC-4C45-851B-4D13D76AB817}"/>
              </a:ext>
            </a:extLst>
          </p:cNvPr>
          <p:cNvPicPr>
            <a:picLocks noChangeAspect="1"/>
          </p:cNvPicPr>
          <p:nvPr/>
        </p:nvPicPr>
        <p:blipFill>
          <a:blip r:embed="rId2"/>
          <a:stretch>
            <a:fillRect/>
          </a:stretch>
        </p:blipFill>
        <p:spPr>
          <a:xfrm>
            <a:off x="242887" y="2863513"/>
            <a:ext cx="5460414" cy="3131223"/>
          </a:xfrm>
          <a:prstGeom prst="rect">
            <a:avLst/>
          </a:prstGeom>
          <a:ln>
            <a:solidFill>
              <a:schemeClr val="accent6"/>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BC02D3CC-8260-8245-BBF6-A645A5BAAC4C}"/>
              </a:ext>
            </a:extLst>
          </p:cNvPr>
          <p:cNvSpPr txBox="1"/>
          <p:nvPr/>
        </p:nvSpPr>
        <p:spPr>
          <a:xfrm>
            <a:off x="242887" y="5692421"/>
            <a:ext cx="1666739" cy="246221"/>
          </a:xfrm>
          <a:prstGeom prst="rect">
            <a:avLst/>
          </a:prstGeom>
          <a:noFill/>
        </p:spPr>
        <p:txBody>
          <a:bodyPr wrap="square" rtlCol="0">
            <a:spAutoFit/>
          </a:bodyPr>
          <a:lstStyle/>
          <a:p>
            <a:r>
              <a:rPr lang="en-US" sz="1000" i="1" dirty="0">
                <a:solidFill>
                  <a:schemeClr val="bg1"/>
                </a:solidFill>
              </a:rPr>
              <a:t>View Looking Southwest</a:t>
            </a:r>
          </a:p>
        </p:txBody>
      </p:sp>
    </p:spTree>
    <p:extLst>
      <p:ext uri="{BB962C8B-B14F-4D97-AF65-F5344CB8AC3E}">
        <p14:creationId xmlns:p14="http://schemas.microsoft.com/office/powerpoint/2010/main" val="1704205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FA168B5-B226-CF42-983C-514CBDAB4FF9}"/>
              </a:ext>
            </a:extLst>
          </p:cNvPr>
          <p:cNvSpPr>
            <a:spLocks noGrp="1"/>
          </p:cNvSpPr>
          <p:nvPr>
            <p:ph type="dt" sz="half" idx="2"/>
          </p:nvPr>
        </p:nvSpPr>
        <p:spPr/>
        <p:txBody>
          <a:bodyPr/>
          <a:lstStyle/>
          <a:p>
            <a:pPr>
              <a:defRPr/>
            </a:pPr>
            <a:r>
              <a:rPr lang="en-US"/>
              <a:t>Feb 6, 2020</a:t>
            </a:r>
            <a:endParaRPr lang="en-US" dirty="0"/>
          </a:p>
        </p:txBody>
      </p:sp>
      <p:sp>
        <p:nvSpPr>
          <p:cNvPr id="5" name="Footer Placeholder 4">
            <a:extLst>
              <a:ext uri="{FF2B5EF4-FFF2-40B4-BE49-F238E27FC236}">
                <a16:creationId xmlns:a16="http://schemas.microsoft.com/office/drawing/2014/main" id="{44032583-C273-9F40-AC66-54DAA5F8FA8B}"/>
              </a:ext>
            </a:extLst>
          </p:cNvPr>
          <p:cNvSpPr>
            <a:spLocks noGrp="1"/>
          </p:cNvSpPr>
          <p:nvPr>
            <p:ph type="ftr" sz="quarter" idx="3"/>
          </p:nvPr>
        </p:nvSpPr>
        <p:spPr/>
        <p:txBody>
          <a:bodyPr/>
          <a:lstStyle/>
          <a:p>
            <a:pPr algn="ctr">
              <a:defRPr/>
            </a:pPr>
            <a:r>
              <a:rPr lang="en-US"/>
              <a:t>Dixon | Conventional Facilities | PIP-II DOE CD-2/3a ICE Review</a:t>
            </a:r>
            <a:endParaRPr lang="en-US" b="1" dirty="0"/>
          </a:p>
        </p:txBody>
      </p:sp>
      <p:sp>
        <p:nvSpPr>
          <p:cNvPr id="6" name="Slide Number Placeholder 5">
            <a:extLst>
              <a:ext uri="{FF2B5EF4-FFF2-40B4-BE49-F238E27FC236}">
                <a16:creationId xmlns:a16="http://schemas.microsoft.com/office/drawing/2014/main" id="{8D855AE1-40F1-8740-B0AB-7A52E4EB5B9D}"/>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8" name="Title 2">
            <a:extLst>
              <a:ext uri="{FF2B5EF4-FFF2-40B4-BE49-F238E27FC236}">
                <a16:creationId xmlns:a16="http://schemas.microsoft.com/office/drawing/2014/main" id="{19F30CDB-2730-1448-87AE-936F593D8B60}"/>
              </a:ext>
            </a:extLst>
          </p:cNvPr>
          <p:cNvSpPr>
            <a:spLocks noGrp="1"/>
          </p:cNvSpPr>
          <p:nvPr>
            <p:ph type="title"/>
          </p:nvPr>
        </p:nvSpPr>
        <p:spPr>
          <a:xfrm>
            <a:off x="228600" y="251752"/>
            <a:ext cx="8686800" cy="427877"/>
          </a:xfrm>
        </p:spPr>
        <p:txBody>
          <a:bodyPr/>
          <a:lstStyle/>
          <a:p>
            <a:r>
              <a:rPr lang="en-US" dirty="0"/>
              <a:t>Scope and Deliverables</a:t>
            </a:r>
          </a:p>
        </p:txBody>
      </p:sp>
      <p:pic>
        <p:nvPicPr>
          <p:cNvPr id="19" name="Content Placeholder 9">
            <a:extLst>
              <a:ext uri="{FF2B5EF4-FFF2-40B4-BE49-F238E27FC236}">
                <a16:creationId xmlns:a16="http://schemas.microsoft.com/office/drawing/2014/main" id="{1F5A0766-9B6C-46B8-AF4E-92B353D5FDA7}"/>
              </a:ext>
            </a:extLst>
          </p:cNvPr>
          <p:cNvPicPr>
            <a:picLocks noGrp="1" noChangeAspect="1"/>
          </p:cNvPicPr>
          <p:nvPr>
            <p:ph idx="1"/>
          </p:nvPr>
        </p:nvPicPr>
        <p:blipFill>
          <a:blip r:embed="rId2"/>
          <a:stretch>
            <a:fillRect/>
          </a:stretch>
        </p:blipFill>
        <p:spPr>
          <a:xfrm>
            <a:off x="228600" y="1935683"/>
            <a:ext cx="8683758" cy="2649415"/>
          </a:xfrm>
          <a:effectLst>
            <a:outerShdw blurRad="50800" dist="38100" dir="2700000" algn="tl" rotWithShape="0">
              <a:prstClr val="black">
                <a:alpha val="40000"/>
              </a:prstClr>
            </a:outerShdw>
          </a:effectLst>
        </p:spPr>
      </p:pic>
      <p:cxnSp>
        <p:nvCxnSpPr>
          <p:cNvPr id="20" name="Straight Arrow Connector 19">
            <a:extLst>
              <a:ext uri="{FF2B5EF4-FFF2-40B4-BE49-F238E27FC236}">
                <a16:creationId xmlns:a16="http://schemas.microsoft.com/office/drawing/2014/main" id="{21275979-7C64-4C32-BD28-705BA4604B87}"/>
              </a:ext>
            </a:extLst>
          </p:cNvPr>
          <p:cNvCxnSpPr>
            <a:cxnSpLocks/>
            <a:stCxn id="21" idx="1"/>
          </p:cNvCxnSpPr>
          <p:nvPr/>
        </p:nvCxnSpPr>
        <p:spPr>
          <a:xfrm flipH="1">
            <a:off x="2107145" y="918528"/>
            <a:ext cx="735836" cy="1989972"/>
          </a:xfrm>
          <a:prstGeom prst="straightConnector1">
            <a:avLst/>
          </a:prstGeom>
          <a:ln>
            <a:headEnd type="none" w="lg" len="lg"/>
            <a:tailEnd type="oval" w="lg" len="lg"/>
          </a:ln>
        </p:spPr>
        <p:style>
          <a:lnRef idx="2">
            <a:schemeClr val="accent4"/>
          </a:lnRef>
          <a:fillRef idx="0">
            <a:schemeClr val="accent4"/>
          </a:fillRef>
          <a:effectRef idx="1">
            <a:schemeClr val="accent4"/>
          </a:effectRef>
          <a:fontRef idx="minor">
            <a:schemeClr val="tx1"/>
          </a:fontRef>
        </p:style>
      </p:cxnSp>
      <p:sp>
        <p:nvSpPr>
          <p:cNvPr id="21" name="TextBox 20">
            <a:extLst>
              <a:ext uri="{FF2B5EF4-FFF2-40B4-BE49-F238E27FC236}">
                <a16:creationId xmlns:a16="http://schemas.microsoft.com/office/drawing/2014/main" id="{EC19F14D-CBD9-482F-89A8-5263B1DDCE8A}"/>
              </a:ext>
            </a:extLst>
          </p:cNvPr>
          <p:cNvSpPr txBox="1"/>
          <p:nvPr/>
        </p:nvSpPr>
        <p:spPr>
          <a:xfrm>
            <a:off x="2842981" y="733862"/>
            <a:ext cx="4226157" cy="369332"/>
          </a:xfrm>
          <a:prstGeom prst="rect">
            <a:avLst/>
          </a:prstGeom>
          <a:noFill/>
        </p:spPr>
        <p:txBody>
          <a:bodyPr wrap="none" rtlCol="0">
            <a:spAutoFit/>
          </a:bodyPr>
          <a:lstStyle/>
          <a:p>
            <a:r>
              <a:rPr lang="en-US" sz="1800" b="1" dirty="0">
                <a:solidFill>
                  <a:srgbClr val="C00000"/>
                </a:solidFill>
              </a:rPr>
              <a:t>Cryogenics Plant Building (WBS 121.06.03)</a:t>
            </a:r>
          </a:p>
        </p:txBody>
      </p:sp>
      <p:cxnSp>
        <p:nvCxnSpPr>
          <p:cNvPr id="22" name="Straight Arrow Connector 21">
            <a:extLst>
              <a:ext uri="{FF2B5EF4-FFF2-40B4-BE49-F238E27FC236}">
                <a16:creationId xmlns:a16="http://schemas.microsoft.com/office/drawing/2014/main" id="{7F8076EC-4740-45AC-AFBF-EFC928B2E91E}"/>
              </a:ext>
            </a:extLst>
          </p:cNvPr>
          <p:cNvCxnSpPr>
            <a:cxnSpLocks/>
            <a:stCxn id="23" idx="1"/>
          </p:cNvCxnSpPr>
          <p:nvPr/>
        </p:nvCxnSpPr>
        <p:spPr>
          <a:xfrm flipH="1">
            <a:off x="3173385" y="1505187"/>
            <a:ext cx="137167" cy="1139329"/>
          </a:xfrm>
          <a:prstGeom prst="straightConnector1">
            <a:avLst/>
          </a:prstGeom>
          <a:ln>
            <a:solidFill>
              <a:schemeClr val="bg1">
                <a:lumMod val="50000"/>
              </a:schemeClr>
            </a:solidFill>
            <a:headEnd type="none" w="lg" len="lg"/>
            <a:tailEnd type="oval" w="lg" len="lg"/>
          </a:ln>
        </p:spPr>
        <p:style>
          <a:lnRef idx="2">
            <a:schemeClr val="accent4"/>
          </a:lnRef>
          <a:fillRef idx="0">
            <a:schemeClr val="accent4"/>
          </a:fillRef>
          <a:effectRef idx="1">
            <a:schemeClr val="accent4"/>
          </a:effectRef>
          <a:fontRef idx="minor">
            <a:schemeClr val="tx1"/>
          </a:fontRef>
        </p:style>
      </p:cxnSp>
      <p:sp>
        <p:nvSpPr>
          <p:cNvPr id="23" name="TextBox 22">
            <a:extLst>
              <a:ext uri="{FF2B5EF4-FFF2-40B4-BE49-F238E27FC236}">
                <a16:creationId xmlns:a16="http://schemas.microsoft.com/office/drawing/2014/main" id="{9AE436BC-A61C-44FC-86D0-E04FFB2FBE38}"/>
              </a:ext>
            </a:extLst>
          </p:cNvPr>
          <p:cNvSpPr txBox="1"/>
          <p:nvPr/>
        </p:nvSpPr>
        <p:spPr>
          <a:xfrm>
            <a:off x="3310552" y="1320521"/>
            <a:ext cx="2960554" cy="369332"/>
          </a:xfrm>
          <a:prstGeom prst="rect">
            <a:avLst/>
          </a:prstGeom>
          <a:noFill/>
        </p:spPr>
        <p:txBody>
          <a:bodyPr wrap="none" rtlCol="0">
            <a:spAutoFit/>
          </a:bodyPr>
          <a:lstStyle/>
          <a:p>
            <a:r>
              <a:rPr lang="en-US" sz="1800" b="1" dirty="0">
                <a:solidFill>
                  <a:schemeClr val="bg1">
                    <a:lumMod val="50000"/>
                  </a:schemeClr>
                </a:solidFill>
              </a:rPr>
              <a:t>Utility Plant (WBS 121.06.04</a:t>
            </a:r>
            <a:r>
              <a:rPr lang="en-US" sz="1800" b="1" dirty="0">
                <a:solidFill>
                  <a:srgbClr val="C00000"/>
                </a:solidFill>
              </a:rPr>
              <a:t>)</a:t>
            </a:r>
          </a:p>
        </p:txBody>
      </p:sp>
    </p:spTree>
    <p:extLst>
      <p:ext uri="{BB962C8B-B14F-4D97-AF65-F5344CB8AC3E}">
        <p14:creationId xmlns:p14="http://schemas.microsoft.com/office/powerpoint/2010/main" val="1136124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FA168B5-B226-CF42-983C-514CBDAB4FF9}"/>
              </a:ext>
            </a:extLst>
          </p:cNvPr>
          <p:cNvSpPr>
            <a:spLocks noGrp="1"/>
          </p:cNvSpPr>
          <p:nvPr>
            <p:ph type="dt" sz="half" idx="2"/>
          </p:nvPr>
        </p:nvSpPr>
        <p:spPr/>
        <p:txBody>
          <a:bodyPr/>
          <a:lstStyle/>
          <a:p>
            <a:pPr>
              <a:defRPr/>
            </a:pPr>
            <a:r>
              <a:rPr lang="en-US"/>
              <a:t>Feb 6, 2020</a:t>
            </a:r>
            <a:endParaRPr lang="en-US" dirty="0"/>
          </a:p>
        </p:txBody>
      </p:sp>
      <p:sp>
        <p:nvSpPr>
          <p:cNvPr id="5" name="Footer Placeholder 4">
            <a:extLst>
              <a:ext uri="{FF2B5EF4-FFF2-40B4-BE49-F238E27FC236}">
                <a16:creationId xmlns:a16="http://schemas.microsoft.com/office/drawing/2014/main" id="{44032583-C273-9F40-AC66-54DAA5F8FA8B}"/>
              </a:ext>
            </a:extLst>
          </p:cNvPr>
          <p:cNvSpPr>
            <a:spLocks noGrp="1"/>
          </p:cNvSpPr>
          <p:nvPr>
            <p:ph type="ftr" sz="quarter" idx="3"/>
          </p:nvPr>
        </p:nvSpPr>
        <p:spPr>
          <a:xfrm>
            <a:off x="1788160" y="6504213"/>
            <a:ext cx="6002841" cy="242873"/>
          </a:xfrm>
        </p:spPr>
        <p:txBody>
          <a:bodyPr/>
          <a:lstStyle/>
          <a:p>
            <a:pPr algn="ctr">
              <a:defRPr/>
            </a:pPr>
            <a:r>
              <a:rPr lang="en-US"/>
              <a:t>Dixon | CF - Cryogenics Plant Building | PIP-II DOE CD-2/3a ICE Review</a:t>
            </a:r>
            <a:endParaRPr lang="en-US" b="1" dirty="0"/>
          </a:p>
        </p:txBody>
      </p:sp>
      <p:sp>
        <p:nvSpPr>
          <p:cNvPr id="6" name="Slide Number Placeholder 5">
            <a:extLst>
              <a:ext uri="{FF2B5EF4-FFF2-40B4-BE49-F238E27FC236}">
                <a16:creationId xmlns:a16="http://schemas.microsoft.com/office/drawing/2014/main" id="{8D855AE1-40F1-8740-B0AB-7A52E4EB5B9D}"/>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8" name="Title 2">
            <a:extLst>
              <a:ext uri="{FF2B5EF4-FFF2-40B4-BE49-F238E27FC236}">
                <a16:creationId xmlns:a16="http://schemas.microsoft.com/office/drawing/2014/main" id="{AC8A610B-096A-1741-961A-4947DAB91ADE}"/>
              </a:ext>
            </a:extLst>
          </p:cNvPr>
          <p:cNvSpPr>
            <a:spLocks noGrp="1"/>
          </p:cNvSpPr>
          <p:nvPr>
            <p:ph type="title"/>
          </p:nvPr>
        </p:nvSpPr>
        <p:spPr>
          <a:xfrm>
            <a:off x="228600" y="251752"/>
            <a:ext cx="8686800" cy="427877"/>
          </a:xfrm>
        </p:spPr>
        <p:txBody>
          <a:bodyPr/>
          <a:lstStyle/>
          <a:p>
            <a:r>
              <a:rPr lang="en-US" dirty="0"/>
              <a:t>Technical Progress to Date</a:t>
            </a:r>
          </a:p>
        </p:txBody>
      </p:sp>
      <p:sp>
        <p:nvSpPr>
          <p:cNvPr id="10" name="Content Placeholder 5">
            <a:extLst>
              <a:ext uri="{FF2B5EF4-FFF2-40B4-BE49-F238E27FC236}">
                <a16:creationId xmlns:a16="http://schemas.microsoft.com/office/drawing/2014/main" id="{EC381500-F485-429B-A2D5-18C42ED50650}"/>
              </a:ext>
            </a:extLst>
          </p:cNvPr>
          <p:cNvSpPr>
            <a:spLocks noGrp="1"/>
          </p:cNvSpPr>
          <p:nvPr>
            <p:ph idx="1"/>
          </p:nvPr>
        </p:nvSpPr>
        <p:spPr>
          <a:xfrm>
            <a:off x="228600" y="971551"/>
            <a:ext cx="8915400" cy="4310868"/>
          </a:xfrm>
        </p:spPr>
        <p:txBody>
          <a:bodyPr/>
          <a:lstStyle/>
          <a:p>
            <a:pPr marL="0" indent="0">
              <a:buNone/>
            </a:pPr>
            <a:r>
              <a:rPr lang="en-US" dirty="0"/>
              <a:t>WBS 121.06.03</a:t>
            </a:r>
          </a:p>
          <a:p>
            <a:r>
              <a:rPr lang="en-US" dirty="0"/>
              <a:t>Technical Requirements phase starting in May 2018</a:t>
            </a:r>
            <a:r>
              <a:rPr lang="en-US" sz="1100" dirty="0">
                <a:solidFill>
                  <a:srgbClr val="C00000"/>
                </a:solidFill>
              </a:rPr>
              <a:t> </a:t>
            </a:r>
            <a:endParaRPr lang="en-US" sz="1100" dirty="0"/>
          </a:p>
          <a:p>
            <a:r>
              <a:rPr lang="en-US" dirty="0"/>
              <a:t>Completed Industrial Cooling Water Quality Testing </a:t>
            </a:r>
            <a:r>
              <a:rPr lang="en-US" sz="1100" dirty="0">
                <a:solidFill>
                  <a:srgbClr val="C00000"/>
                </a:solidFill>
              </a:rPr>
              <a:t>[1] </a:t>
            </a:r>
            <a:endParaRPr lang="en-US" dirty="0"/>
          </a:p>
          <a:p>
            <a:r>
              <a:rPr lang="en-US" dirty="0"/>
              <a:t>Value Engineering resulted in a combined building with the Utility Plant functions</a:t>
            </a:r>
          </a:p>
          <a:p>
            <a:r>
              <a:rPr lang="en-US" dirty="0"/>
              <a:t>Final Design started in January 2019</a:t>
            </a:r>
          </a:p>
          <a:p>
            <a:r>
              <a:rPr lang="en-US" dirty="0"/>
              <a:t>Design completed in July 2019 </a:t>
            </a:r>
            <a:r>
              <a:rPr lang="en-US" sz="1100" dirty="0">
                <a:solidFill>
                  <a:srgbClr val="C00000"/>
                </a:solidFill>
              </a:rPr>
              <a:t>[2] </a:t>
            </a:r>
            <a:endParaRPr lang="en-US" sz="1100" dirty="0"/>
          </a:p>
        </p:txBody>
      </p:sp>
      <p:sp>
        <p:nvSpPr>
          <p:cNvPr id="11" name="Rectangle 10">
            <a:extLst>
              <a:ext uri="{FF2B5EF4-FFF2-40B4-BE49-F238E27FC236}">
                <a16:creationId xmlns:a16="http://schemas.microsoft.com/office/drawing/2014/main" id="{820D215C-3243-4A81-A2DF-4392B5BC4589}"/>
              </a:ext>
            </a:extLst>
          </p:cNvPr>
          <p:cNvSpPr/>
          <p:nvPr/>
        </p:nvSpPr>
        <p:spPr>
          <a:xfrm>
            <a:off x="154745" y="5768836"/>
            <a:ext cx="3327009" cy="400110"/>
          </a:xfrm>
          <a:prstGeom prst="rect">
            <a:avLst/>
          </a:prstGeom>
        </p:spPr>
        <p:txBody>
          <a:bodyPr wrap="square">
            <a:spAutoFit/>
          </a:bodyPr>
          <a:lstStyle/>
          <a:p>
            <a:r>
              <a:rPr lang="en-US" sz="1000" dirty="0">
                <a:solidFill>
                  <a:srgbClr val="C00000"/>
                </a:solidFill>
              </a:rPr>
              <a:t>[1] See PIP-II-doc-155</a:t>
            </a:r>
          </a:p>
          <a:p>
            <a:r>
              <a:rPr lang="en-US" sz="1000" dirty="0">
                <a:solidFill>
                  <a:srgbClr val="C00000"/>
                </a:solidFill>
              </a:rPr>
              <a:t>[2] See PIP-II-doc-1660</a:t>
            </a:r>
          </a:p>
        </p:txBody>
      </p:sp>
    </p:spTree>
    <p:extLst>
      <p:ext uri="{BB962C8B-B14F-4D97-AF65-F5344CB8AC3E}">
        <p14:creationId xmlns:p14="http://schemas.microsoft.com/office/powerpoint/2010/main" val="3336341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FA168B5-B226-CF42-983C-514CBDAB4FF9}"/>
              </a:ext>
            </a:extLst>
          </p:cNvPr>
          <p:cNvSpPr>
            <a:spLocks noGrp="1"/>
          </p:cNvSpPr>
          <p:nvPr>
            <p:ph type="dt" sz="half" idx="2"/>
          </p:nvPr>
        </p:nvSpPr>
        <p:spPr/>
        <p:txBody>
          <a:bodyPr/>
          <a:lstStyle/>
          <a:p>
            <a:pPr>
              <a:defRPr/>
            </a:pPr>
            <a:r>
              <a:rPr lang="en-US"/>
              <a:t>Feb 6, 2020</a:t>
            </a:r>
            <a:endParaRPr lang="en-US" dirty="0"/>
          </a:p>
        </p:txBody>
      </p:sp>
      <p:sp>
        <p:nvSpPr>
          <p:cNvPr id="5" name="Footer Placeholder 4">
            <a:extLst>
              <a:ext uri="{FF2B5EF4-FFF2-40B4-BE49-F238E27FC236}">
                <a16:creationId xmlns:a16="http://schemas.microsoft.com/office/drawing/2014/main" id="{44032583-C273-9F40-AC66-54DAA5F8FA8B}"/>
              </a:ext>
            </a:extLst>
          </p:cNvPr>
          <p:cNvSpPr>
            <a:spLocks noGrp="1"/>
          </p:cNvSpPr>
          <p:nvPr>
            <p:ph type="ftr" sz="quarter" idx="3"/>
          </p:nvPr>
        </p:nvSpPr>
        <p:spPr>
          <a:xfrm>
            <a:off x="1788160" y="6504213"/>
            <a:ext cx="6002841" cy="242873"/>
          </a:xfrm>
        </p:spPr>
        <p:txBody>
          <a:bodyPr/>
          <a:lstStyle/>
          <a:p>
            <a:pPr algn="ctr">
              <a:defRPr/>
            </a:pPr>
            <a:r>
              <a:rPr lang="en-US"/>
              <a:t>Dixon | CF - Cryogenics Plant Building | PIP-II DOE CD-2/3a ICE Review</a:t>
            </a:r>
            <a:endParaRPr lang="en-US" b="1" dirty="0"/>
          </a:p>
        </p:txBody>
      </p:sp>
      <p:sp>
        <p:nvSpPr>
          <p:cNvPr id="6" name="Slide Number Placeholder 5">
            <a:extLst>
              <a:ext uri="{FF2B5EF4-FFF2-40B4-BE49-F238E27FC236}">
                <a16:creationId xmlns:a16="http://schemas.microsoft.com/office/drawing/2014/main" id="{8D855AE1-40F1-8740-B0AB-7A52E4EB5B9D}"/>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8" name="Title 2">
            <a:extLst>
              <a:ext uri="{FF2B5EF4-FFF2-40B4-BE49-F238E27FC236}">
                <a16:creationId xmlns:a16="http://schemas.microsoft.com/office/drawing/2014/main" id="{AC8A610B-096A-1741-961A-4947DAB91ADE}"/>
              </a:ext>
            </a:extLst>
          </p:cNvPr>
          <p:cNvSpPr>
            <a:spLocks noGrp="1"/>
          </p:cNvSpPr>
          <p:nvPr>
            <p:ph type="title"/>
          </p:nvPr>
        </p:nvSpPr>
        <p:spPr>
          <a:xfrm>
            <a:off x="228600" y="251752"/>
            <a:ext cx="8686800" cy="427877"/>
          </a:xfrm>
        </p:spPr>
        <p:txBody>
          <a:bodyPr/>
          <a:lstStyle/>
          <a:p>
            <a:r>
              <a:rPr lang="en-US" dirty="0"/>
              <a:t>Technical Progress to Date</a:t>
            </a:r>
          </a:p>
        </p:txBody>
      </p:sp>
      <p:sp>
        <p:nvSpPr>
          <p:cNvPr id="12" name="Content Placeholder 5">
            <a:extLst>
              <a:ext uri="{FF2B5EF4-FFF2-40B4-BE49-F238E27FC236}">
                <a16:creationId xmlns:a16="http://schemas.microsoft.com/office/drawing/2014/main" id="{1F5F5F79-F358-4F77-96D6-46D669D74F3D}"/>
              </a:ext>
            </a:extLst>
          </p:cNvPr>
          <p:cNvSpPr>
            <a:spLocks noGrp="1"/>
          </p:cNvSpPr>
          <p:nvPr>
            <p:ph idx="1"/>
          </p:nvPr>
        </p:nvSpPr>
        <p:spPr>
          <a:xfrm>
            <a:off x="228600" y="971550"/>
            <a:ext cx="8672513" cy="5059363"/>
          </a:xfrm>
        </p:spPr>
        <p:txBody>
          <a:bodyPr/>
          <a:lstStyle/>
          <a:p>
            <a:pPr marL="0" indent="0">
              <a:buNone/>
            </a:pPr>
            <a:r>
              <a:rPr lang="en-US" dirty="0"/>
              <a:t>WBS 121.06.03 Construction Documents</a:t>
            </a:r>
            <a:r>
              <a:rPr lang="en-US" sz="1000" dirty="0">
                <a:solidFill>
                  <a:srgbClr val="C00000"/>
                </a:solidFill>
              </a:rPr>
              <a:t>[1] </a:t>
            </a:r>
            <a:endParaRPr lang="en-US" sz="1000" dirty="0"/>
          </a:p>
          <a:p>
            <a:pPr marL="114300" indent="0">
              <a:buNone/>
            </a:pPr>
            <a:endParaRPr lang="en-US" dirty="0"/>
          </a:p>
        </p:txBody>
      </p:sp>
      <p:sp>
        <p:nvSpPr>
          <p:cNvPr id="13" name="TextBox 12">
            <a:extLst>
              <a:ext uri="{FF2B5EF4-FFF2-40B4-BE49-F238E27FC236}">
                <a16:creationId xmlns:a16="http://schemas.microsoft.com/office/drawing/2014/main" id="{DC9D568C-FB4C-4905-8FC0-4D8E8E60E522}"/>
              </a:ext>
            </a:extLst>
          </p:cNvPr>
          <p:cNvSpPr txBox="1"/>
          <p:nvPr/>
        </p:nvSpPr>
        <p:spPr>
          <a:xfrm>
            <a:off x="228600" y="6076613"/>
            <a:ext cx="3754315" cy="246221"/>
          </a:xfrm>
          <a:prstGeom prst="rect">
            <a:avLst/>
          </a:prstGeom>
          <a:noFill/>
        </p:spPr>
        <p:txBody>
          <a:bodyPr wrap="square" rtlCol="0">
            <a:spAutoFit/>
          </a:bodyPr>
          <a:lstStyle/>
          <a:p>
            <a:r>
              <a:rPr lang="en-US" sz="1000" dirty="0">
                <a:solidFill>
                  <a:srgbClr val="C00000"/>
                </a:solidFill>
              </a:rPr>
              <a:t>[1] See PIP-II-doc-1660 for complete document set</a:t>
            </a:r>
          </a:p>
        </p:txBody>
      </p:sp>
      <p:pic>
        <p:nvPicPr>
          <p:cNvPr id="14" name="Picture 13">
            <a:extLst>
              <a:ext uri="{FF2B5EF4-FFF2-40B4-BE49-F238E27FC236}">
                <a16:creationId xmlns:a16="http://schemas.microsoft.com/office/drawing/2014/main" id="{38E4E749-D187-483F-897E-CE28D1E28FE3}"/>
              </a:ext>
            </a:extLst>
          </p:cNvPr>
          <p:cNvPicPr>
            <a:picLocks noChangeAspect="1"/>
          </p:cNvPicPr>
          <p:nvPr/>
        </p:nvPicPr>
        <p:blipFill>
          <a:blip r:embed="rId2"/>
          <a:stretch>
            <a:fillRect/>
          </a:stretch>
        </p:blipFill>
        <p:spPr>
          <a:xfrm>
            <a:off x="253230" y="1450778"/>
            <a:ext cx="6605736" cy="3995729"/>
          </a:xfrm>
          <a:prstGeom prst="rect">
            <a:avLst/>
          </a:prstGeom>
          <a:ln>
            <a:solidFill>
              <a:schemeClr val="accent6"/>
            </a:solidFill>
          </a:ln>
          <a:effectLst>
            <a:outerShdw blurRad="50800" dist="38100" dir="2700000" algn="tl" rotWithShape="0">
              <a:prstClr val="black">
                <a:alpha val="40000"/>
              </a:prstClr>
            </a:outerShdw>
          </a:effectLst>
        </p:spPr>
      </p:pic>
      <p:cxnSp>
        <p:nvCxnSpPr>
          <p:cNvPr id="15" name="Straight Arrow Connector 14">
            <a:extLst>
              <a:ext uri="{FF2B5EF4-FFF2-40B4-BE49-F238E27FC236}">
                <a16:creationId xmlns:a16="http://schemas.microsoft.com/office/drawing/2014/main" id="{63C6189B-49CA-410D-94D9-C4B3817C2E22}"/>
              </a:ext>
            </a:extLst>
          </p:cNvPr>
          <p:cNvCxnSpPr>
            <a:cxnSpLocks/>
            <a:stCxn id="16" idx="1"/>
          </p:cNvCxnSpPr>
          <p:nvPr/>
        </p:nvCxnSpPr>
        <p:spPr>
          <a:xfrm flipH="1">
            <a:off x="6525711" y="3151737"/>
            <a:ext cx="371993" cy="451532"/>
          </a:xfrm>
          <a:prstGeom prst="straightConnector1">
            <a:avLst/>
          </a:prstGeom>
          <a:ln>
            <a:headEnd type="none" w="lg" len="lg"/>
            <a:tailEnd type="oval" w="lg" len="lg"/>
          </a:ln>
        </p:spPr>
        <p:style>
          <a:lnRef idx="2">
            <a:schemeClr val="accent4"/>
          </a:lnRef>
          <a:fillRef idx="0">
            <a:schemeClr val="accent4"/>
          </a:fillRef>
          <a:effectRef idx="1">
            <a:schemeClr val="accent4"/>
          </a:effectRef>
          <a:fontRef idx="minor">
            <a:schemeClr val="tx1"/>
          </a:fontRef>
        </p:style>
      </p:cxnSp>
      <p:sp>
        <p:nvSpPr>
          <p:cNvPr id="16" name="TextBox 15">
            <a:extLst>
              <a:ext uri="{FF2B5EF4-FFF2-40B4-BE49-F238E27FC236}">
                <a16:creationId xmlns:a16="http://schemas.microsoft.com/office/drawing/2014/main" id="{47620951-EDC0-4548-AB59-0778EEA884A5}"/>
              </a:ext>
            </a:extLst>
          </p:cNvPr>
          <p:cNvSpPr txBox="1"/>
          <p:nvPr/>
        </p:nvSpPr>
        <p:spPr>
          <a:xfrm>
            <a:off x="6897704" y="2828571"/>
            <a:ext cx="1885488" cy="646331"/>
          </a:xfrm>
          <a:prstGeom prst="rect">
            <a:avLst/>
          </a:prstGeom>
          <a:noFill/>
        </p:spPr>
        <p:txBody>
          <a:bodyPr wrap="square" rtlCol="0">
            <a:spAutoFit/>
          </a:bodyPr>
          <a:lstStyle/>
          <a:p>
            <a:r>
              <a:rPr lang="en-US" sz="1800" b="1" dirty="0">
                <a:solidFill>
                  <a:srgbClr val="C00000"/>
                </a:solidFill>
              </a:rPr>
              <a:t>Temporary Access </a:t>
            </a:r>
          </a:p>
          <a:p>
            <a:r>
              <a:rPr lang="en-US" sz="1800" b="1" dirty="0">
                <a:solidFill>
                  <a:srgbClr val="C00000"/>
                </a:solidFill>
              </a:rPr>
              <a:t>Road</a:t>
            </a:r>
          </a:p>
        </p:txBody>
      </p:sp>
      <p:cxnSp>
        <p:nvCxnSpPr>
          <p:cNvPr id="17" name="Straight Arrow Connector 16">
            <a:extLst>
              <a:ext uri="{FF2B5EF4-FFF2-40B4-BE49-F238E27FC236}">
                <a16:creationId xmlns:a16="http://schemas.microsoft.com/office/drawing/2014/main" id="{DD8FA2CC-74DA-4649-BFD3-06E2E2BFB5FD}"/>
              </a:ext>
            </a:extLst>
          </p:cNvPr>
          <p:cNvCxnSpPr>
            <a:cxnSpLocks/>
          </p:cNvCxnSpPr>
          <p:nvPr/>
        </p:nvCxnSpPr>
        <p:spPr>
          <a:xfrm flipH="1">
            <a:off x="5443371" y="2178719"/>
            <a:ext cx="1488128" cy="1605255"/>
          </a:xfrm>
          <a:prstGeom prst="straightConnector1">
            <a:avLst/>
          </a:prstGeom>
          <a:ln>
            <a:headEnd type="none" w="lg" len="lg"/>
            <a:tailEnd type="oval" w="lg" len="lg"/>
          </a:ln>
        </p:spPr>
        <p:style>
          <a:lnRef idx="2">
            <a:schemeClr val="accent4"/>
          </a:lnRef>
          <a:fillRef idx="0">
            <a:schemeClr val="accent4"/>
          </a:fillRef>
          <a:effectRef idx="1">
            <a:schemeClr val="accent4"/>
          </a:effectRef>
          <a:fontRef idx="minor">
            <a:schemeClr val="tx1"/>
          </a:fontRef>
        </p:style>
      </p:cxnSp>
      <p:sp>
        <p:nvSpPr>
          <p:cNvPr id="18" name="TextBox 17">
            <a:extLst>
              <a:ext uri="{FF2B5EF4-FFF2-40B4-BE49-F238E27FC236}">
                <a16:creationId xmlns:a16="http://schemas.microsoft.com/office/drawing/2014/main" id="{E9CECDF7-8475-47A3-931F-FAB289354B2F}"/>
              </a:ext>
            </a:extLst>
          </p:cNvPr>
          <p:cNvSpPr txBox="1"/>
          <p:nvPr/>
        </p:nvSpPr>
        <p:spPr>
          <a:xfrm>
            <a:off x="6900662" y="1855553"/>
            <a:ext cx="1717247" cy="646331"/>
          </a:xfrm>
          <a:prstGeom prst="rect">
            <a:avLst/>
          </a:prstGeom>
          <a:noFill/>
        </p:spPr>
        <p:txBody>
          <a:bodyPr wrap="square" rtlCol="0">
            <a:spAutoFit/>
          </a:bodyPr>
          <a:lstStyle/>
          <a:p>
            <a:r>
              <a:rPr lang="en-US" sz="1800" b="1" dirty="0">
                <a:solidFill>
                  <a:srgbClr val="C00000"/>
                </a:solidFill>
              </a:rPr>
              <a:t>Sedimentation </a:t>
            </a:r>
          </a:p>
          <a:p>
            <a:r>
              <a:rPr lang="en-US" sz="1800" b="1" dirty="0">
                <a:solidFill>
                  <a:srgbClr val="C00000"/>
                </a:solidFill>
              </a:rPr>
              <a:t>Pond</a:t>
            </a:r>
          </a:p>
        </p:txBody>
      </p:sp>
      <p:cxnSp>
        <p:nvCxnSpPr>
          <p:cNvPr id="19" name="Straight Arrow Connector 18">
            <a:extLst>
              <a:ext uri="{FF2B5EF4-FFF2-40B4-BE49-F238E27FC236}">
                <a16:creationId xmlns:a16="http://schemas.microsoft.com/office/drawing/2014/main" id="{F39E6745-8BD8-4B71-ADE9-7ABAF905A42F}"/>
              </a:ext>
            </a:extLst>
          </p:cNvPr>
          <p:cNvCxnSpPr>
            <a:cxnSpLocks/>
            <a:stCxn id="20" idx="1"/>
          </p:cNvCxnSpPr>
          <p:nvPr/>
        </p:nvCxnSpPr>
        <p:spPr>
          <a:xfrm flipH="1" flipV="1">
            <a:off x="4465392" y="3985639"/>
            <a:ext cx="2571354" cy="1429624"/>
          </a:xfrm>
          <a:prstGeom prst="straightConnector1">
            <a:avLst/>
          </a:prstGeom>
          <a:ln>
            <a:headEnd type="none" w="lg" len="lg"/>
            <a:tailEnd type="oval" w="lg" len="lg"/>
          </a:ln>
        </p:spPr>
        <p:style>
          <a:lnRef idx="2">
            <a:schemeClr val="accent4"/>
          </a:lnRef>
          <a:fillRef idx="0">
            <a:schemeClr val="accent4"/>
          </a:fillRef>
          <a:effectRef idx="1">
            <a:schemeClr val="accent4"/>
          </a:effectRef>
          <a:fontRef idx="minor">
            <a:schemeClr val="tx1"/>
          </a:fontRef>
        </p:style>
      </p:cxnSp>
      <p:sp>
        <p:nvSpPr>
          <p:cNvPr id="20" name="TextBox 19">
            <a:extLst>
              <a:ext uri="{FF2B5EF4-FFF2-40B4-BE49-F238E27FC236}">
                <a16:creationId xmlns:a16="http://schemas.microsoft.com/office/drawing/2014/main" id="{3D7E4AA1-4A1F-4E35-AB02-C46E71888D46}"/>
              </a:ext>
            </a:extLst>
          </p:cNvPr>
          <p:cNvSpPr txBox="1"/>
          <p:nvPr/>
        </p:nvSpPr>
        <p:spPr>
          <a:xfrm>
            <a:off x="7036746" y="5092097"/>
            <a:ext cx="1885489" cy="646331"/>
          </a:xfrm>
          <a:prstGeom prst="rect">
            <a:avLst/>
          </a:prstGeom>
          <a:noFill/>
        </p:spPr>
        <p:txBody>
          <a:bodyPr wrap="square" rtlCol="0">
            <a:spAutoFit/>
          </a:bodyPr>
          <a:lstStyle/>
          <a:p>
            <a:r>
              <a:rPr lang="en-US" sz="1800" b="1" dirty="0">
                <a:solidFill>
                  <a:srgbClr val="C00000"/>
                </a:solidFill>
              </a:rPr>
              <a:t>Cryogenics Plant Building</a:t>
            </a:r>
          </a:p>
        </p:txBody>
      </p:sp>
      <p:pic>
        <p:nvPicPr>
          <p:cNvPr id="21" name="Picture 20">
            <a:extLst>
              <a:ext uri="{FF2B5EF4-FFF2-40B4-BE49-F238E27FC236}">
                <a16:creationId xmlns:a16="http://schemas.microsoft.com/office/drawing/2014/main" id="{F74950E7-EF22-4A63-969A-115882E9893A}"/>
              </a:ext>
            </a:extLst>
          </p:cNvPr>
          <p:cNvPicPr>
            <a:picLocks noChangeAspect="1"/>
          </p:cNvPicPr>
          <p:nvPr/>
        </p:nvPicPr>
        <p:blipFill>
          <a:blip r:embed="rId3"/>
          <a:stretch>
            <a:fillRect/>
          </a:stretch>
        </p:blipFill>
        <p:spPr>
          <a:xfrm>
            <a:off x="193411" y="4544357"/>
            <a:ext cx="2229833" cy="1486555"/>
          </a:xfrm>
          <a:prstGeom prst="rect">
            <a:avLst/>
          </a:prstGeom>
          <a:ln>
            <a:solidFill>
              <a:schemeClr val="accent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26510409"/>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IP-II L2 Template" id="{A6123BC6-2E26-4D2C-B75C-E7ACD0753466}" vid="{9DA365C6-7E8E-4E63-A246-5A785B05BA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0A9347935DA74C8DB662DDB94DC24E" ma:contentTypeVersion="7" ma:contentTypeDescription="Create a new document." ma:contentTypeScope="" ma:versionID="08b07e7386eab8924f56c26e7a0ee4dd">
  <xsd:schema xmlns:xsd="http://www.w3.org/2001/XMLSchema" xmlns:xs="http://www.w3.org/2001/XMLSchema" xmlns:p="http://schemas.microsoft.com/office/2006/metadata/properties" xmlns:ns3="bb137302-f76b-4ed9-a081-76f546f328cd" xmlns:ns4="ee7e25fd-3d00-4a17-8d06-95b415c0ffa6" targetNamespace="http://schemas.microsoft.com/office/2006/metadata/properties" ma:root="true" ma:fieldsID="850b8fce59337341b9ee48848a2393a9" ns3:_="" ns4:_="">
    <xsd:import namespace="bb137302-f76b-4ed9-a081-76f546f328cd"/>
    <xsd:import namespace="ee7e25fd-3d00-4a17-8d06-95b415c0ffa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137302-f76b-4ed9-a081-76f546f328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e7e25fd-3d00-4a17-8d06-95b415c0ff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ED1928E-C1DF-4E00-B2C2-410D8093C2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137302-f76b-4ed9-a081-76f546f328cd"/>
    <ds:schemaRef ds:uri="ee7e25fd-3d00-4a17-8d06-95b415c0f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73E239-737B-4DF5-B0F4-23AFC3CA1EBB}">
  <ds:schemaRefs>
    <ds:schemaRef ds:uri="http://schemas.microsoft.com/sharepoint/v3/contenttype/forms"/>
  </ds:schemaRefs>
</ds:datastoreItem>
</file>

<file path=customXml/itemProps3.xml><?xml version="1.0" encoding="utf-8"?>
<ds:datastoreItem xmlns:ds="http://schemas.openxmlformats.org/officeDocument/2006/customXml" ds:itemID="{BE1F245F-DB62-428D-A566-B113377E9116}">
  <ds:schemaRefs>
    <ds:schemaRef ds:uri="http://schemas.microsoft.com/office/infopath/2007/PartnerControls"/>
    <ds:schemaRef ds:uri="http://purl.org/dc/elements/1.1/"/>
    <ds:schemaRef ds:uri="http://schemas.microsoft.com/office/2006/metadata/properties"/>
    <ds:schemaRef ds:uri="ee7e25fd-3d00-4a17-8d06-95b415c0ffa6"/>
    <ds:schemaRef ds:uri="http://purl.org/dc/terms/"/>
    <ds:schemaRef ds:uri="http://schemas.openxmlformats.org/package/2006/metadata/core-properties"/>
    <ds:schemaRef ds:uri="http://schemas.microsoft.com/office/2006/documentManagement/types"/>
    <ds:schemaRef ds:uri="http://purl.org/dc/dcmitype/"/>
    <ds:schemaRef ds:uri="bb137302-f76b-4ed9-a081-76f546f328c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Fermilab_PPT_090815</Template>
  <TotalTime>8795</TotalTime>
  <Words>785</Words>
  <Application>Microsoft Macintosh PowerPoint</Application>
  <PresentationFormat>On-screen Show (4:3)</PresentationFormat>
  <Paragraphs>151</Paragraphs>
  <Slides>16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Helvetica</vt:lpstr>
      <vt:lpstr>Fermilab_PPT_090815</vt:lpstr>
      <vt:lpstr>PowerPoint Presentation</vt:lpstr>
      <vt:lpstr>About Me</vt:lpstr>
      <vt:lpstr>Agenda</vt:lpstr>
      <vt:lpstr>Project Organization</vt:lpstr>
      <vt:lpstr>Scope and Deliverables</vt:lpstr>
      <vt:lpstr>Scope and Deliverables</vt:lpstr>
      <vt:lpstr>Scope and Deliverables</vt:lpstr>
      <vt:lpstr>Technical Progress to Date</vt:lpstr>
      <vt:lpstr>Technical Progress to Date</vt:lpstr>
      <vt:lpstr>Technical Progress to Date</vt:lpstr>
      <vt:lpstr>Technical Progress to Date</vt:lpstr>
      <vt:lpstr>Technical Progress to Date</vt:lpstr>
      <vt:lpstr>Technical Progress to Date – Reviews</vt:lpstr>
      <vt:lpstr>Schedule</vt:lpstr>
      <vt:lpstr>Documents</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Steven J Dixon</cp:lastModifiedBy>
  <cp:revision>69</cp:revision>
  <cp:lastPrinted>2014-01-20T19:40:21Z</cp:lastPrinted>
  <dcterms:created xsi:type="dcterms:W3CDTF">2019-12-16T19:54:36Z</dcterms:created>
  <dcterms:modified xsi:type="dcterms:W3CDTF">2020-02-05T21:45:08Z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0x010100550A9347935DA74C8DB662DDB94DC24E</vt:lpwstr>
  </property>
</Properties>
</file>