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31"/>
  </p:notesMasterIdLst>
  <p:handoutMasterIdLst>
    <p:handoutMasterId r:id="rId32"/>
  </p:handoutMasterIdLst>
  <p:sldIdLst>
    <p:sldId id="294" r:id="rId5"/>
    <p:sldId id="340" r:id="rId6"/>
    <p:sldId id="358" r:id="rId7"/>
    <p:sldId id="362" r:id="rId8"/>
    <p:sldId id="331" r:id="rId9"/>
    <p:sldId id="333" r:id="rId10"/>
    <p:sldId id="369" r:id="rId11"/>
    <p:sldId id="326" r:id="rId12"/>
    <p:sldId id="366" r:id="rId13"/>
    <p:sldId id="368" r:id="rId14"/>
    <p:sldId id="367" r:id="rId15"/>
    <p:sldId id="327" r:id="rId16"/>
    <p:sldId id="349" r:id="rId17"/>
    <p:sldId id="328" r:id="rId18"/>
    <p:sldId id="329" r:id="rId19"/>
    <p:sldId id="330" r:id="rId20"/>
    <p:sldId id="332" r:id="rId21"/>
    <p:sldId id="347" r:id="rId22"/>
    <p:sldId id="334" r:id="rId23"/>
    <p:sldId id="346" r:id="rId24"/>
    <p:sldId id="361" r:id="rId25"/>
    <p:sldId id="350" r:id="rId26"/>
    <p:sldId id="360" r:id="rId27"/>
    <p:sldId id="363" r:id="rId28"/>
    <p:sldId id="364" r:id="rId29"/>
    <p:sldId id="359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84" userDrawn="1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64" userDrawn="1">
          <p15:clr>
            <a:srgbClr val="A4A3A4"/>
          </p15:clr>
        </p15:guide>
        <p15:guide id="11" pos="5160" userDrawn="1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5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99D6EA"/>
    <a:srgbClr val="50504E"/>
    <a:srgbClr val="4E4E4E"/>
    <a:srgbClr val="404040"/>
    <a:srgbClr val="63666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73FC8C-EDFB-4FD2-9D3E-16ACEE93ED5D}" v="20" dt="2020-01-13T16:15:34.82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41" autoAdjust="0"/>
    <p:restoredTop sz="94660"/>
  </p:normalViewPr>
  <p:slideViewPr>
    <p:cSldViewPr snapToGrid="0" snapToObjects="1" showGuides="1">
      <p:cViewPr varScale="1">
        <p:scale>
          <a:sx n="115" d="100"/>
          <a:sy n="115" d="100"/>
        </p:scale>
        <p:origin x="1960" y="208"/>
      </p:cViewPr>
      <p:guideLst>
        <p:guide orient="horz" pos="4142"/>
        <p:guide orient="horz" pos="4027"/>
        <p:guide orient="horz" pos="1698"/>
        <p:guide orient="horz" pos="152"/>
        <p:guide orient="horz" pos="2784"/>
        <p:guide orient="horz" pos="604"/>
        <p:guide pos="5616"/>
        <p:guide pos="136"/>
        <p:guide pos="589"/>
        <p:guide pos="4464"/>
        <p:guide pos="5160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an Rowe" userId="a47b93c3-83ad-4fb6-aa95-fb0d6e57d93e" providerId="ADAL" clId="{2F73FC8C-EDFB-4FD2-9D3E-16ACEE93ED5D}"/>
    <pc:docChg chg="undo modMainMaster">
      <pc:chgData name="Allan Rowe" userId="a47b93c3-83ad-4fb6-aa95-fb0d6e57d93e" providerId="ADAL" clId="{2F73FC8C-EDFB-4FD2-9D3E-16ACEE93ED5D}" dt="2020-01-13T16:31:51.772" v="17" actId="14100"/>
      <pc:docMkLst>
        <pc:docMk/>
      </pc:docMkLst>
      <pc:sldMasterChg chg="modSldLayout">
        <pc:chgData name="Allan Rowe" userId="a47b93c3-83ad-4fb6-aa95-fb0d6e57d93e" providerId="ADAL" clId="{2F73FC8C-EDFB-4FD2-9D3E-16ACEE93ED5D}" dt="2020-01-13T16:31:51.772" v="17" actId="14100"/>
        <pc:sldMasterMkLst>
          <pc:docMk/>
          <pc:sldMasterMk cId="0" sldId="2147483682"/>
        </pc:sldMasterMkLst>
        <pc:sldLayoutChg chg="modSp">
          <pc:chgData name="Allan Rowe" userId="a47b93c3-83ad-4fb6-aa95-fb0d6e57d93e" providerId="ADAL" clId="{2F73FC8C-EDFB-4FD2-9D3E-16ACEE93ED5D}" dt="2020-01-13T16:31:51.772" v="17" actId="14100"/>
          <pc:sldLayoutMkLst>
            <pc:docMk/>
            <pc:sldMasterMk cId="0" sldId="2147483682"/>
            <pc:sldLayoutMk cId="4293441419" sldId="2147484119"/>
          </pc:sldLayoutMkLst>
          <pc:spChg chg="mod">
            <ac:chgData name="Allan Rowe" userId="a47b93c3-83ad-4fb6-aa95-fb0d6e57d93e" providerId="ADAL" clId="{2F73FC8C-EDFB-4FD2-9D3E-16ACEE93ED5D}" dt="2020-01-13T16:30:40.888" v="6" actId="1076"/>
            <ac:spMkLst>
              <pc:docMk/>
              <pc:sldMasterMk cId="0" sldId="2147483682"/>
              <pc:sldLayoutMk cId="4293441419" sldId="2147484119"/>
              <ac:spMk id="18" creationId="{88187A29-C693-4E55-B315-20992B125F48}"/>
            </ac:spMkLst>
          </pc:spChg>
          <pc:spChg chg="mod">
            <ac:chgData name="Allan Rowe" userId="a47b93c3-83ad-4fb6-aa95-fb0d6e57d93e" providerId="ADAL" clId="{2F73FC8C-EDFB-4FD2-9D3E-16ACEE93ED5D}" dt="2020-01-13T16:31:23.157" v="12" actId="14100"/>
            <ac:spMkLst>
              <pc:docMk/>
              <pc:sldMasterMk cId="0" sldId="2147483682"/>
              <pc:sldLayoutMk cId="4293441419" sldId="2147484119"/>
              <ac:spMk id="27" creationId="{E6FF56AC-4ACC-4D7A-ABBF-147F6753CE6A}"/>
            </ac:spMkLst>
          </pc:spChg>
          <pc:spChg chg="mod">
            <ac:chgData name="Allan Rowe" userId="a47b93c3-83ad-4fb6-aa95-fb0d6e57d93e" providerId="ADAL" clId="{2F73FC8C-EDFB-4FD2-9D3E-16ACEE93ED5D}" dt="2020-01-13T16:31:12.860" v="10" actId="14100"/>
            <ac:spMkLst>
              <pc:docMk/>
              <pc:sldMasterMk cId="0" sldId="2147483682"/>
              <pc:sldLayoutMk cId="4293441419" sldId="2147484119"/>
              <ac:spMk id="28" creationId="{540D2E43-210E-4B1B-95F0-AE342D936453}"/>
            </ac:spMkLst>
          </pc:spChg>
          <pc:spChg chg="mod">
            <ac:chgData name="Allan Rowe" userId="a47b93c3-83ad-4fb6-aa95-fb0d6e57d93e" providerId="ADAL" clId="{2F73FC8C-EDFB-4FD2-9D3E-16ACEE93ED5D}" dt="2020-01-13T16:31:29.657" v="13" actId="14100"/>
            <ac:spMkLst>
              <pc:docMk/>
              <pc:sldMasterMk cId="0" sldId="2147483682"/>
              <pc:sldLayoutMk cId="4293441419" sldId="2147484119"/>
              <ac:spMk id="30" creationId="{772987FE-B692-4B58-B012-2B939D2C3BF5}"/>
            </ac:spMkLst>
          </pc:spChg>
          <pc:spChg chg="mod">
            <ac:chgData name="Allan Rowe" userId="a47b93c3-83ad-4fb6-aa95-fb0d6e57d93e" providerId="ADAL" clId="{2F73FC8C-EDFB-4FD2-9D3E-16ACEE93ED5D}" dt="2020-01-13T16:31:37.438" v="15" actId="14100"/>
            <ac:spMkLst>
              <pc:docMk/>
              <pc:sldMasterMk cId="0" sldId="2147483682"/>
              <pc:sldLayoutMk cId="4293441419" sldId="2147484119"/>
              <ac:spMk id="31" creationId="{32824AC5-CF01-4EE6-84B8-08C88D2977AC}"/>
            </ac:spMkLst>
          </pc:spChg>
          <pc:picChg chg="mod">
            <ac:chgData name="Allan Rowe" userId="a47b93c3-83ad-4fb6-aa95-fb0d6e57d93e" providerId="ADAL" clId="{2F73FC8C-EDFB-4FD2-9D3E-16ACEE93ED5D}" dt="2020-01-13T16:31:51.772" v="17" actId="14100"/>
            <ac:picMkLst>
              <pc:docMk/>
              <pc:sldMasterMk cId="0" sldId="2147483682"/>
              <pc:sldLayoutMk cId="4293441419" sldId="2147484119"/>
              <ac:picMk id="26" creationId="{DC2B03C5-947A-4075-B999-869466162ED5}"/>
            </ac:picMkLst>
          </pc:picChg>
          <pc:picChg chg="mod">
            <ac:chgData name="Allan Rowe" userId="a47b93c3-83ad-4fb6-aa95-fb0d6e57d93e" providerId="ADAL" clId="{2F73FC8C-EDFB-4FD2-9D3E-16ACEE93ED5D}" dt="2020-01-13T16:31:01.917" v="8" actId="14100"/>
            <ac:picMkLst>
              <pc:docMk/>
              <pc:sldMasterMk cId="0" sldId="2147483682"/>
              <pc:sldLayoutMk cId="4293441419" sldId="2147484119"/>
              <ac:picMk id="29" creationId="{09755D0B-530A-4901-80DE-AC6F53A8B9D6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43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985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18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349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09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12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56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365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659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483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022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841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808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01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71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Speaker Name [20pt Reg]</a:t>
            </a:r>
          </a:p>
          <a:p>
            <a:r>
              <a:rPr lang="en-US" dirty="0"/>
              <a:t>PIP-II DOE IPR CD-2/3a Review</a:t>
            </a:r>
          </a:p>
          <a:p>
            <a:r>
              <a:rPr lang="en-US" dirty="0"/>
              <a:t>28 - 30 January 2020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53011"/>
            <a:ext cx="9161762" cy="92344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574D52-B412-344B-8E8B-A4556C84C3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188" y="870431"/>
            <a:ext cx="9159188" cy="2875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6BAC48-D886-43DD-9692-66D147360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8427"/>
            <a:ext cx="9144001" cy="28673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187A29-C693-4E55-B315-20992B125F48}"/>
              </a:ext>
            </a:extLst>
          </p:cNvPr>
          <p:cNvSpPr txBox="1"/>
          <p:nvPr userDrawn="1"/>
        </p:nvSpPr>
        <p:spPr>
          <a:xfrm>
            <a:off x="5741424" y="4819165"/>
            <a:ext cx="3616036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C2B03C5-947A-4075-B999-869466162E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82784" y="6312189"/>
            <a:ext cx="274320" cy="207455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6FF56AC-4ACC-4D7A-ABBF-147F6753CE6A}"/>
              </a:ext>
            </a:extLst>
          </p:cNvPr>
          <p:cNvSpPr/>
          <p:nvPr userDrawn="1"/>
        </p:nvSpPr>
        <p:spPr>
          <a:xfrm>
            <a:off x="8576931" y="5580509"/>
            <a:ext cx="274320" cy="182880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0D2E43-210E-4B1B-95F0-AE342D936453}"/>
              </a:ext>
            </a:extLst>
          </p:cNvPr>
          <p:cNvSpPr/>
          <p:nvPr userDrawn="1"/>
        </p:nvSpPr>
        <p:spPr>
          <a:xfrm>
            <a:off x="8576929" y="5315187"/>
            <a:ext cx="274320" cy="182880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9755D0B-530A-4901-80DE-AC6F53A8B9D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576325" y="5062166"/>
            <a:ext cx="274320" cy="186656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72987FE-B692-4B58-B012-2B939D2C3BF5}"/>
              </a:ext>
            </a:extLst>
          </p:cNvPr>
          <p:cNvSpPr/>
          <p:nvPr userDrawn="1"/>
        </p:nvSpPr>
        <p:spPr>
          <a:xfrm>
            <a:off x="8576931" y="5813960"/>
            <a:ext cx="274320" cy="18373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824AC5-CF01-4EE6-84B8-08C88D2977AC}"/>
              </a:ext>
            </a:extLst>
          </p:cNvPr>
          <p:cNvSpPr/>
          <p:nvPr userDrawn="1"/>
        </p:nvSpPr>
        <p:spPr>
          <a:xfrm>
            <a:off x="8582784" y="6071826"/>
            <a:ext cx="274320" cy="18288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2733964-A030-48DC-B552-AE8D4D29EDFF}"/>
              </a:ext>
            </a:extLst>
          </p:cNvPr>
          <p:cNvCxnSpPr>
            <a:cxnSpLocks/>
          </p:cNvCxnSpPr>
          <p:nvPr userDrawn="1"/>
        </p:nvCxnSpPr>
        <p:spPr>
          <a:xfrm>
            <a:off x="5841214" y="6634281"/>
            <a:ext cx="3003747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A627D44-EEC2-3341-A6F3-B343A5732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633ADB1-AF66-5642-AB0D-08545ECA73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</p:spPr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F2F9090-F494-1D4E-A292-588B5C64A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233630-EF3A-E545-93A2-41968C794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CAE182F-3B8E-6548-94E9-4A4291506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</p:spPr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94E1893-5FB7-4F4B-9584-038622038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062E7B8-9E81-764D-9C9A-9A4416E33E5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15E30B2-FD88-B64F-9DC5-8850BEC40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52AE6F-0F84-0842-9A05-5E4DCF0A9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086C7DE-E0AC-624B-BB33-06EE18FA7B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B11FD33-E367-4E4D-A318-2337828D3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B7AE8E3-FFAC-554D-9BF5-C7BE3A5F8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5E3339D-AB0B-6B42-862F-A8CE8F5DE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2478C4-9379-D649-A221-D5B00743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F89E77-0FAF-7041-A920-2EB3BC8D5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48CD5D4-73FB-774B-B842-83A5D2856E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E4981B5-46CA-B842-AB96-1D4AD565C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7597DA8-0B10-2D45-9BF9-A9F440A21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FD0746-C59B-43C4-B997-8ADB24EAB444}"/>
              </a:ext>
            </a:extLst>
          </p:cNvPr>
          <p:cNvCxnSpPr>
            <a:cxnSpLocks/>
          </p:cNvCxnSpPr>
          <p:nvPr userDrawn="1"/>
        </p:nvCxnSpPr>
        <p:spPr>
          <a:xfrm>
            <a:off x="215900" y="6362733"/>
            <a:ext cx="8639584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7388" y="6422646"/>
            <a:ext cx="768096" cy="4004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fermipoint.fnal.gov/org/ocoo/ippm/Lists/Risk%20Register/PIP-II-Project-Risks.aspx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9719" y="5312740"/>
            <a:ext cx="8499231" cy="1390219"/>
          </a:xfrm>
        </p:spPr>
        <p:txBody>
          <a:bodyPr/>
          <a:lstStyle/>
          <a:p>
            <a:r>
              <a:rPr lang="en-US" dirty="0">
                <a:cs typeface="Helvetica"/>
              </a:rPr>
              <a:t>S. Dixon, L2 Manager</a:t>
            </a:r>
          </a:p>
          <a:p>
            <a:r>
              <a:rPr lang="en-US" dirty="0"/>
              <a:t>DOE CD-2/3a ICE Review</a:t>
            </a:r>
          </a:p>
          <a:p>
            <a:r>
              <a:rPr lang="en-US" dirty="0"/>
              <a:t>February 4-7, 2020</a:t>
            </a:r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A0DC46A-9DEE-4A8E-A8CA-3363AFD48F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719" y="3927600"/>
            <a:ext cx="8324774" cy="10030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WBS 121.06 - Conventional Facilities</a:t>
            </a:r>
          </a:p>
          <a:p>
            <a:r>
              <a:rPr lang="en-US" dirty="0"/>
              <a:t>Overview and Process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B0E4E2-6E1A-B644-B5B0-12792E377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Risks – Top 30 Cost Risks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0E86BB-9FF3-C34B-B972-FD86BFC86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98" y="983412"/>
            <a:ext cx="8768842" cy="51551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556FAD6-9E42-7442-8157-A31BB7A8AEBC}"/>
              </a:ext>
            </a:extLst>
          </p:cNvPr>
          <p:cNvSpPr/>
          <p:nvPr/>
        </p:nvSpPr>
        <p:spPr>
          <a:xfrm>
            <a:off x="4679833" y="5964553"/>
            <a:ext cx="4303912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1100" b="1" dirty="0">
                <a:solidFill>
                  <a:schemeClr val="accent4"/>
                </a:solidFill>
              </a:rPr>
              <a:t>Histogram does not include standing army and escalation burn rate costs.</a:t>
            </a:r>
          </a:p>
          <a:p>
            <a:r>
              <a:rPr lang="en-US" sz="1100" dirty="0">
                <a:solidFill>
                  <a:srgbClr val="003087"/>
                </a:solidFill>
              </a:rPr>
              <a:t>These</a:t>
            </a:r>
            <a:r>
              <a:rPr lang="en-US" sz="1100" b="1" dirty="0">
                <a:solidFill>
                  <a:srgbClr val="003087"/>
                </a:solidFill>
              </a:rPr>
              <a:t> </a:t>
            </a:r>
            <a:r>
              <a:rPr lang="en-US" sz="1100" dirty="0">
                <a:solidFill>
                  <a:srgbClr val="003087"/>
                </a:solidFill>
              </a:rPr>
              <a:t>are computed collectively for the whole project using the PRA MC.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4EBD9-7647-FB4B-850B-22C0F0925859}"/>
              </a:ext>
            </a:extLst>
          </p:cNvPr>
          <p:cNvSpPr/>
          <p:nvPr/>
        </p:nvSpPr>
        <p:spPr>
          <a:xfrm>
            <a:off x="237999" y="6133830"/>
            <a:ext cx="17915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From  PIP-II-doc-3271</a:t>
            </a:r>
          </a:p>
        </p:txBody>
      </p:sp>
    </p:spTree>
    <p:extLst>
      <p:ext uri="{BB962C8B-B14F-4D97-AF65-F5344CB8AC3E}">
        <p14:creationId xmlns:p14="http://schemas.microsoft.com/office/powerpoint/2010/main" val="970968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B0E4E2-6E1A-B644-B5B0-12792E377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Risks – Top 30 Schedule Risk Impacts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4EBD9-7647-FB4B-850B-22C0F0925859}"/>
              </a:ext>
            </a:extLst>
          </p:cNvPr>
          <p:cNvSpPr/>
          <p:nvPr/>
        </p:nvSpPr>
        <p:spPr>
          <a:xfrm>
            <a:off x="237999" y="6133830"/>
            <a:ext cx="17915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From  PIP-II-doc-3271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4E5297-8AAA-B54D-8B63-244F4E219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61" y="950928"/>
            <a:ext cx="8825165" cy="47078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760138-FFE5-BD42-ABD9-0F58A405C685}"/>
              </a:ext>
            </a:extLst>
          </p:cNvPr>
          <p:cNvSpPr/>
          <p:nvPr/>
        </p:nvSpPr>
        <p:spPr>
          <a:xfrm>
            <a:off x="202474" y="5658796"/>
            <a:ext cx="8616949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800" b="1" dirty="0">
                <a:solidFill>
                  <a:srgbClr val="003087"/>
                </a:solidFill>
              </a:rPr>
              <a:t>Note: </a:t>
            </a:r>
            <a:r>
              <a:rPr lang="en-US" sz="1800" dirty="0">
                <a:solidFill>
                  <a:srgbClr val="003087"/>
                </a:solidFill>
              </a:rPr>
              <a:t>only some risks delay the project finish (if they are on or near the critical path). </a:t>
            </a:r>
          </a:p>
          <a:p>
            <a:pPr algn="ctr"/>
            <a:r>
              <a:rPr lang="en-US" sz="1800" dirty="0">
                <a:solidFill>
                  <a:srgbClr val="003087"/>
                </a:solidFill>
              </a:rPr>
              <a:t>Aggregate schedule risk is assessed using the PRA MC model.</a:t>
            </a:r>
          </a:p>
        </p:txBody>
      </p:sp>
    </p:spTree>
    <p:extLst>
      <p:ext uri="{BB962C8B-B14F-4D97-AF65-F5344CB8AC3E}">
        <p14:creationId xmlns:p14="http://schemas.microsoft.com/office/powerpoint/2010/main" val="3410117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4672DC-8ECB-429C-ADFD-7BC00600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Basis of Estimate Development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34E3-8DD6-48D3-8BCE-DB9D96C148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4249F-4FFF-44BF-8870-80A90E679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A593F-DAF8-4607-909F-666E4EB23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AB6E3C4E-73D3-4D49-B188-B2A631810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60987"/>
            <a:ext cx="8672513" cy="1389448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6"/>
                </a:solidFill>
              </a:rPr>
              <a:t>Process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27343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4672DC-8ECB-429C-ADFD-7BC00600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Estimate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34E3-8DD6-48D3-8BCE-DB9D96C148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4249F-4FFF-44BF-8870-80A90E679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A593F-DAF8-4607-909F-666E4EB23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3CA642-A43B-2F49-8D8C-5C55AD31C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42" y="1134300"/>
            <a:ext cx="3228938" cy="2090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A43500-F2C6-7946-A27E-55A33AC2D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847" y="3358895"/>
            <a:ext cx="1914434" cy="2477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346D1225-5C6C-664C-BD49-51E5E7494A57}"/>
              </a:ext>
            </a:extLst>
          </p:cNvPr>
          <p:cNvSpPr/>
          <p:nvPr/>
        </p:nvSpPr>
        <p:spPr>
          <a:xfrm>
            <a:off x="3479380" y="1011555"/>
            <a:ext cx="629705" cy="4983480"/>
          </a:xfrm>
          <a:prstGeom prst="rightBrace">
            <a:avLst>
              <a:gd name="adj1" fmla="val 8333"/>
              <a:gd name="adj2" fmla="val 50344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44B198-377A-6D4C-BAF5-C2D24D610888}"/>
              </a:ext>
            </a:extLst>
          </p:cNvPr>
          <p:cNvSpPr txBox="1"/>
          <p:nvPr/>
        </p:nvSpPr>
        <p:spPr>
          <a:xfrm>
            <a:off x="133136" y="6091369"/>
            <a:ext cx="3075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Documentation can be found at PIP-II-doc-333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F32EDA-06D4-CA44-8723-DA63F44BE2C4}"/>
              </a:ext>
            </a:extLst>
          </p:cNvPr>
          <p:cNvSpPr txBox="1"/>
          <p:nvPr/>
        </p:nvSpPr>
        <p:spPr>
          <a:xfrm>
            <a:off x="4165732" y="1191701"/>
            <a:ext cx="1869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Initial Tasking for A/E Team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DE3C46-6701-704E-A62C-CC2DCD21986F}"/>
              </a:ext>
            </a:extLst>
          </p:cNvPr>
          <p:cNvSpPr txBox="1"/>
          <p:nvPr/>
        </p:nvSpPr>
        <p:spPr>
          <a:xfrm>
            <a:off x="44967" y="3376107"/>
            <a:ext cx="15566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Conceptual Design drawings and Estimate Assumptions developed with input from stakeholders</a:t>
            </a:r>
          </a:p>
          <a:p>
            <a:pPr algn="ctr"/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A56265-0A9F-D446-9EBA-C035919B5697}"/>
              </a:ext>
            </a:extLst>
          </p:cNvPr>
          <p:cNvSpPr txBox="1"/>
          <p:nvPr/>
        </p:nvSpPr>
        <p:spPr>
          <a:xfrm>
            <a:off x="185705" y="873743"/>
            <a:ext cx="2090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Drawings from PIP-II-doc-1155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7CFFD0-ACF5-7443-8EB5-2C9C398D8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184" y="1499478"/>
            <a:ext cx="1911218" cy="2473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2BFA60-56A4-CC44-B8E8-111E6C32DCB5}"/>
              </a:ext>
            </a:extLst>
          </p:cNvPr>
          <p:cNvSpPr txBox="1"/>
          <p:nvPr/>
        </p:nvSpPr>
        <p:spPr>
          <a:xfrm>
            <a:off x="4189184" y="4099932"/>
            <a:ext cx="4565650" cy="1871902"/>
          </a:xfrm>
          <a:prstGeom prst="rect">
            <a:avLst/>
          </a:prstGeom>
          <a:solidFill>
            <a:schemeClr val="bg2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6"/>
                </a:solidFill>
              </a:rPr>
              <a:t>the construction cost estimate should be prepared in accordance with DOE’s Cost Estimating Guide (G413.3-21) and GAO Cost Estimating and Assessment Guide (GOA-09-3SP) as well as current industry best practices.  For the purposes of this tasking the preliminary cost estimate should assume a 10%-40% project definition based on the conceptual design documentation and therefore a Class 3 estimate classification as defined by DOE G 413.3-21</a:t>
            </a:r>
          </a:p>
        </p:txBody>
      </p:sp>
    </p:spTree>
    <p:extLst>
      <p:ext uri="{BB962C8B-B14F-4D97-AF65-F5344CB8AC3E}">
        <p14:creationId xmlns:p14="http://schemas.microsoft.com/office/powerpoint/2010/main" val="1891305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4672DC-8ECB-429C-ADFD-7BC00600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Estimate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34E3-8DD6-48D3-8BCE-DB9D96C148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4249F-4FFF-44BF-8870-80A90E679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A593F-DAF8-4607-909F-666E4EB23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44B198-377A-6D4C-BAF5-C2D24D610888}"/>
              </a:ext>
            </a:extLst>
          </p:cNvPr>
          <p:cNvSpPr txBox="1"/>
          <p:nvPr/>
        </p:nvSpPr>
        <p:spPr>
          <a:xfrm>
            <a:off x="133136" y="6091369"/>
            <a:ext cx="3075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Documentation can be found at PIP-II-doc-333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92FD31-297A-3642-90E6-F3831D1A6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754912"/>
            <a:ext cx="8581691" cy="4136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E5BCDDA-DF07-6545-AF72-55723E4CE22A}"/>
              </a:ext>
            </a:extLst>
          </p:cNvPr>
          <p:cNvSpPr txBox="1"/>
          <p:nvPr/>
        </p:nvSpPr>
        <p:spPr>
          <a:xfrm>
            <a:off x="207962" y="4951602"/>
            <a:ext cx="8415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Original estimate completed in May 2017;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Broken down by work package;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Updated in April 2018</a:t>
            </a:r>
          </a:p>
          <a:p>
            <a:endParaRPr lang="en-US" sz="1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59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4672DC-8ECB-429C-ADFD-7BC00600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Estimate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34E3-8DD6-48D3-8BCE-DB9D96C148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4249F-4FFF-44BF-8870-80A90E679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A593F-DAF8-4607-909F-666E4EB23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3CA642-A43B-2F49-8D8C-5C55AD31C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42" y="1134300"/>
            <a:ext cx="3228938" cy="2090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A43500-F2C6-7946-A27E-55A33AC2D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847" y="3358895"/>
            <a:ext cx="1914434" cy="2477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346D1225-5C6C-664C-BD49-51E5E7494A57}"/>
              </a:ext>
            </a:extLst>
          </p:cNvPr>
          <p:cNvSpPr/>
          <p:nvPr/>
        </p:nvSpPr>
        <p:spPr>
          <a:xfrm>
            <a:off x="3479380" y="1011555"/>
            <a:ext cx="629705" cy="4983480"/>
          </a:xfrm>
          <a:prstGeom prst="rightBrace">
            <a:avLst>
              <a:gd name="adj1" fmla="val 8333"/>
              <a:gd name="adj2" fmla="val 50344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44B198-377A-6D4C-BAF5-C2D24D610888}"/>
              </a:ext>
            </a:extLst>
          </p:cNvPr>
          <p:cNvSpPr txBox="1"/>
          <p:nvPr/>
        </p:nvSpPr>
        <p:spPr>
          <a:xfrm>
            <a:off x="133136" y="6091369"/>
            <a:ext cx="3070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Documentation can be found at PIP-II-doc-581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F32EDA-06D4-CA44-8723-DA63F44BE2C4}"/>
              </a:ext>
            </a:extLst>
          </p:cNvPr>
          <p:cNvSpPr txBox="1"/>
          <p:nvPr/>
        </p:nvSpPr>
        <p:spPr>
          <a:xfrm>
            <a:off x="4165732" y="1191701"/>
            <a:ext cx="1869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Initial Tasking for A/E Team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DE3C46-6701-704E-A62C-CC2DCD21986F}"/>
              </a:ext>
            </a:extLst>
          </p:cNvPr>
          <p:cNvSpPr txBox="1"/>
          <p:nvPr/>
        </p:nvSpPr>
        <p:spPr>
          <a:xfrm>
            <a:off x="44967" y="3376107"/>
            <a:ext cx="15566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Conceptual Design drawings and Estimate Assumptions developed with input from stakeholders</a:t>
            </a:r>
          </a:p>
          <a:p>
            <a:pPr algn="ctr"/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A56265-0A9F-D446-9EBA-C035919B5697}"/>
              </a:ext>
            </a:extLst>
          </p:cNvPr>
          <p:cNvSpPr txBox="1"/>
          <p:nvPr/>
        </p:nvSpPr>
        <p:spPr>
          <a:xfrm>
            <a:off x="185705" y="873743"/>
            <a:ext cx="2090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Drawings from PIP-II-doc-1155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93755A1-9F2F-A34C-BF22-971F8CA1C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732" y="1499478"/>
            <a:ext cx="2439035" cy="3156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F794B56-56FA-0A47-A3D5-A3C5AA60A123}"/>
              </a:ext>
            </a:extLst>
          </p:cNvPr>
          <p:cNvSpPr txBox="1"/>
          <p:nvPr/>
        </p:nvSpPr>
        <p:spPr>
          <a:xfrm>
            <a:off x="4301382" y="4283809"/>
            <a:ext cx="4565650" cy="2031325"/>
          </a:xfrm>
          <a:prstGeom prst="rect">
            <a:avLst/>
          </a:prstGeom>
          <a:solidFill>
            <a:schemeClr val="bg2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6"/>
                </a:solidFill>
              </a:rPr>
              <a:t>The preliminary construction schedule should instead focus on the completion of </a:t>
            </a:r>
            <a:r>
              <a:rPr lang="en-US" sz="1400" b="1" i="1" dirty="0">
                <a:solidFill>
                  <a:schemeClr val="accent6"/>
                </a:solidFill>
              </a:rPr>
              <a:t>major milestones </a:t>
            </a:r>
            <a:r>
              <a:rPr lang="en-US" sz="1400" i="1" dirty="0">
                <a:solidFill>
                  <a:schemeClr val="accent6"/>
                </a:solidFill>
              </a:rPr>
              <a:t>(</a:t>
            </a:r>
            <a:r>
              <a:rPr lang="en-US" sz="1400" i="1" dirty="0" err="1">
                <a:solidFill>
                  <a:schemeClr val="accent6"/>
                </a:solidFill>
              </a:rPr>
              <a:t>eg</a:t>
            </a:r>
            <a:r>
              <a:rPr lang="en-US" sz="1400" i="1" dirty="0">
                <a:solidFill>
                  <a:schemeClr val="accent6"/>
                </a:solidFill>
              </a:rPr>
              <a:t>: excavation complete, foundation complete, building shell complete, beneficial occupancy, etc.) within the overall schedule to provide a reasonable prediction of one possible construction scenario.  This schedule information will be included in the PIP-II resource loaded schedule as a </a:t>
            </a:r>
            <a:r>
              <a:rPr lang="en-US" sz="1400" b="1" i="1" dirty="0">
                <a:solidFill>
                  <a:schemeClr val="accent6"/>
                </a:solidFill>
              </a:rPr>
              <a:t>planning package </a:t>
            </a:r>
            <a:r>
              <a:rPr lang="en-US" sz="1400" i="1" dirty="0">
                <a:solidFill>
                  <a:schemeClr val="accent6"/>
                </a:solidFill>
              </a:rPr>
              <a:t>that will be updated with further information and details as they become available.</a:t>
            </a:r>
          </a:p>
        </p:txBody>
      </p:sp>
    </p:spTree>
    <p:extLst>
      <p:ext uri="{BB962C8B-B14F-4D97-AF65-F5344CB8AC3E}">
        <p14:creationId xmlns:p14="http://schemas.microsoft.com/office/powerpoint/2010/main" val="2995296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4672DC-8ECB-429C-ADFD-7BC00600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Estimate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34E3-8DD6-48D3-8BCE-DB9D96C148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4249F-4FFF-44BF-8870-80A90E679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A593F-DAF8-4607-909F-666E4EB23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D8A4B84-C5F0-0E46-B774-61F24ADEB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62" y="930095"/>
            <a:ext cx="6607574" cy="42755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BDE3A1-64A5-4548-9C36-F7A67595EB87}"/>
              </a:ext>
            </a:extLst>
          </p:cNvPr>
          <p:cNvSpPr txBox="1"/>
          <p:nvPr/>
        </p:nvSpPr>
        <p:spPr>
          <a:xfrm>
            <a:off x="133136" y="6091369"/>
            <a:ext cx="5148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Documentation can be found at PIP-II-doc-581 and in each Basis of Estimate file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D0FD8D-BC04-7B47-8C2A-822B844F56A8}"/>
              </a:ext>
            </a:extLst>
          </p:cNvPr>
          <p:cNvSpPr txBox="1"/>
          <p:nvPr/>
        </p:nvSpPr>
        <p:spPr>
          <a:xfrm>
            <a:off x="4931764" y="1272762"/>
            <a:ext cx="3983635" cy="1631216"/>
          </a:xfrm>
          <a:prstGeom prst="rect">
            <a:avLst/>
          </a:prstGeom>
          <a:solidFill>
            <a:schemeClr val="bg2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Considered Planning Packages;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Technically driven schedules;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Focused on </a:t>
            </a:r>
            <a:r>
              <a:rPr lang="en-US" sz="2000" b="1" dirty="0">
                <a:solidFill>
                  <a:schemeClr val="accent6"/>
                </a:solidFill>
              </a:rPr>
              <a:t>interface milestones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Durations modified based on scope adjustments</a:t>
            </a:r>
          </a:p>
        </p:txBody>
      </p:sp>
    </p:spTree>
    <p:extLst>
      <p:ext uri="{BB962C8B-B14F-4D97-AF65-F5344CB8AC3E}">
        <p14:creationId xmlns:p14="http://schemas.microsoft.com/office/powerpoint/2010/main" val="2070307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4672DC-8ECB-429C-ADFD-7BC00600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Basis of Estimate Form Example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34E3-8DD6-48D3-8BCE-DB9D96C148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4249F-4FFF-44BF-8870-80A90E679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A593F-DAF8-4607-909F-666E4EB23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D79AC8-4A53-744C-8415-8744FFC416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8" t="6591" b="4452"/>
          <a:stretch/>
        </p:blipFill>
        <p:spPr>
          <a:xfrm>
            <a:off x="215900" y="718819"/>
            <a:ext cx="4291932" cy="5287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AAC4A9-3193-B945-AD3A-115F76CF2CFC}"/>
              </a:ext>
            </a:extLst>
          </p:cNvPr>
          <p:cNvSpPr txBox="1"/>
          <p:nvPr/>
        </p:nvSpPr>
        <p:spPr>
          <a:xfrm>
            <a:off x="228600" y="6038850"/>
            <a:ext cx="2039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Typical Basis of Estimate form</a:t>
            </a: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E329F51F-CFE2-4943-84B7-30D16B625E73}"/>
              </a:ext>
            </a:extLst>
          </p:cNvPr>
          <p:cNvSpPr/>
          <p:nvPr/>
        </p:nvSpPr>
        <p:spPr>
          <a:xfrm>
            <a:off x="282135" y="3536680"/>
            <a:ext cx="4371222" cy="1123494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A75C4B41-5AA2-5847-9653-AAB6D4125259}"/>
              </a:ext>
            </a:extLst>
          </p:cNvPr>
          <p:cNvSpPr/>
          <p:nvPr/>
        </p:nvSpPr>
        <p:spPr>
          <a:xfrm>
            <a:off x="291300" y="2523669"/>
            <a:ext cx="4371221" cy="1013012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BD6306-1C06-0942-AB58-1EF24484D914}"/>
              </a:ext>
            </a:extLst>
          </p:cNvPr>
          <p:cNvSpPr txBox="1"/>
          <p:nvPr/>
        </p:nvSpPr>
        <p:spPr>
          <a:xfrm>
            <a:off x="4735634" y="3915584"/>
            <a:ext cx="1123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Assumptions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72B848-B9C4-BB49-AC29-9D1E610EDB70}"/>
              </a:ext>
            </a:extLst>
          </p:cNvPr>
          <p:cNvSpPr txBox="1"/>
          <p:nvPr/>
        </p:nvSpPr>
        <p:spPr>
          <a:xfrm>
            <a:off x="4662522" y="2832653"/>
            <a:ext cx="1861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Supporting Documents</a:t>
            </a:r>
          </a:p>
        </p:txBody>
      </p:sp>
    </p:spTree>
    <p:extLst>
      <p:ext uri="{BB962C8B-B14F-4D97-AF65-F5344CB8AC3E}">
        <p14:creationId xmlns:p14="http://schemas.microsoft.com/office/powerpoint/2010/main" val="3068037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4672DC-8ECB-429C-ADFD-7BC00600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Basis of Estimate Form Example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34E3-8DD6-48D3-8BCE-DB9D96C148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4249F-4FFF-44BF-8870-80A90E679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A593F-DAF8-4607-909F-666E4EB23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B7E471-A608-5A48-827C-79719AAF2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2" t="7047" b="4456"/>
          <a:stretch/>
        </p:blipFill>
        <p:spPr>
          <a:xfrm>
            <a:off x="228600" y="1032080"/>
            <a:ext cx="3947773" cy="47743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62D60-04B6-4B4E-AD21-F413BF1EA3A2}"/>
              </a:ext>
            </a:extLst>
          </p:cNvPr>
          <p:cNvSpPr txBox="1"/>
          <p:nvPr/>
        </p:nvSpPr>
        <p:spPr>
          <a:xfrm>
            <a:off x="298821" y="5841120"/>
            <a:ext cx="2039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Typical Basis of Estimate form</a:t>
            </a:r>
          </a:p>
        </p:txBody>
      </p:sp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id="{2D674A6E-FDCC-F848-A245-50FC4DBAD9C2}"/>
              </a:ext>
            </a:extLst>
          </p:cNvPr>
          <p:cNvSpPr/>
          <p:nvPr/>
        </p:nvSpPr>
        <p:spPr>
          <a:xfrm>
            <a:off x="1235242" y="4421401"/>
            <a:ext cx="1102664" cy="262893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C803C4-C57A-A646-8BFC-F426F3FA29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21" t="6711" b="4345"/>
          <a:stretch/>
        </p:blipFill>
        <p:spPr>
          <a:xfrm>
            <a:off x="5031520" y="936857"/>
            <a:ext cx="3832013" cy="48695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810B9B-2F52-8B44-928B-41F0EE16320C}"/>
              </a:ext>
            </a:extLst>
          </p:cNvPr>
          <p:cNvSpPr txBox="1"/>
          <p:nvPr/>
        </p:nvSpPr>
        <p:spPr>
          <a:xfrm>
            <a:off x="2132334" y="650606"/>
            <a:ext cx="3131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Base Estimate(PIP-II-doc-333)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A6559D-EE67-1346-B23E-03998843FCB1}"/>
              </a:ext>
            </a:extLst>
          </p:cNvPr>
          <p:cNvSpPr txBox="1"/>
          <p:nvPr/>
        </p:nvSpPr>
        <p:spPr>
          <a:xfrm>
            <a:off x="2920694" y="2810403"/>
            <a:ext cx="1316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ED&amp;I Costs</a:t>
            </a:r>
          </a:p>
          <a:p>
            <a:r>
              <a:rPr lang="en-US" sz="1400" dirty="0">
                <a:solidFill>
                  <a:srgbClr val="C00000"/>
                </a:solidFill>
              </a:rPr>
              <a:t>(PIP-II-doc-327)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021D7B8-ABDC-4587-B978-8495473622F3}"/>
              </a:ext>
            </a:extLst>
          </p:cNvPr>
          <p:cNvCxnSpPr>
            <a:cxnSpLocks/>
          </p:cNvCxnSpPr>
          <p:nvPr/>
        </p:nvCxnSpPr>
        <p:spPr>
          <a:xfrm flipH="1">
            <a:off x="2300176" y="3072013"/>
            <a:ext cx="698331" cy="135753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86950EC-8855-42F0-A832-386E20EE2888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873305" y="804495"/>
            <a:ext cx="1259029" cy="2108961"/>
          </a:xfrm>
          <a:prstGeom prst="line">
            <a:avLst/>
          </a:prstGeom>
          <a:ln w="12700">
            <a:solidFill>
              <a:srgbClr val="C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11">
            <a:extLst>
              <a:ext uri="{FF2B5EF4-FFF2-40B4-BE49-F238E27FC236}">
                <a16:creationId xmlns:a16="http://schemas.microsoft.com/office/drawing/2014/main" id="{C6648A6A-6452-46DD-B864-959ECE56E655}"/>
              </a:ext>
            </a:extLst>
          </p:cNvPr>
          <p:cNvSpPr/>
          <p:nvPr/>
        </p:nvSpPr>
        <p:spPr>
          <a:xfrm>
            <a:off x="5145072" y="820537"/>
            <a:ext cx="3645585" cy="4417209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83E293-CE5E-40AB-94FE-6882BCF4DF2A}"/>
              </a:ext>
            </a:extLst>
          </p:cNvPr>
          <p:cNvSpPr txBox="1"/>
          <p:nvPr/>
        </p:nvSpPr>
        <p:spPr>
          <a:xfrm>
            <a:off x="5521122" y="544664"/>
            <a:ext cx="3131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Scope Adjustments to Base Estimate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C1D750-B428-4FA8-932F-5E1066A600C7}"/>
              </a:ext>
            </a:extLst>
          </p:cNvPr>
          <p:cNvSpPr txBox="1"/>
          <p:nvPr/>
        </p:nvSpPr>
        <p:spPr>
          <a:xfrm>
            <a:off x="4373137" y="5807086"/>
            <a:ext cx="4557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Construction Estimate = Base Estimate + Scope Adjustments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B1E7A6-2F85-457C-83F2-47C19FEBBB2E}"/>
              </a:ext>
            </a:extLst>
          </p:cNvPr>
          <p:cNvCxnSpPr>
            <a:cxnSpLocks/>
          </p:cNvCxnSpPr>
          <p:nvPr/>
        </p:nvCxnSpPr>
        <p:spPr>
          <a:xfrm flipH="1" flipV="1">
            <a:off x="2681247" y="4624219"/>
            <a:ext cx="1748037" cy="1312693"/>
          </a:xfrm>
          <a:prstGeom prst="line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347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D7231AA-927D-43F1-AEE5-ABB6CA29B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1" t="5660" b="3184"/>
          <a:stretch/>
        </p:blipFill>
        <p:spPr>
          <a:xfrm>
            <a:off x="4973053" y="1065723"/>
            <a:ext cx="3794340" cy="4614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64672DC-8ECB-429C-ADFD-7BC00600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Basis of Estimate Form Example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34E3-8DD6-48D3-8BCE-DB9D96C148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4249F-4FFF-44BF-8870-80A90E679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A593F-DAF8-4607-909F-666E4EB23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A1240CA-9603-AA40-8110-794285B697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0" t="7017" b="4606"/>
          <a:stretch/>
        </p:blipFill>
        <p:spPr>
          <a:xfrm>
            <a:off x="280798" y="913118"/>
            <a:ext cx="3980062" cy="4727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AE474D3-F7FE-C448-8347-DA8A435E387B}"/>
              </a:ext>
            </a:extLst>
          </p:cNvPr>
          <p:cNvSpPr txBox="1"/>
          <p:nvPr/>
        </p:nvSpPr>
        <p:spPr>
          <a:xfrm>
            <a:off x="298821" y="5841120"/>
            <a:ext cx="2039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Typical Basis of Estimate form</a:t>
            </a:r>
          </a:p>
        </p:txBody>
      </p:sp>
      <p:sp>
        <p:nvSpPr>
          <p:cNvPr id="24" name="Rectangle: Rounded Corners 11">
            <a:extLst>
              <a:ext uri="{FF2B5EF4-FFF2-40B4-BE49-F238E27FC236}">
                <a16:creationId xmlns:a16="http://schemas.microsoft.com/office/drawing/2014/main" id="{BDD19332-B529-DB4E-AD6B-4E91F9263563}"/>
              </a:ext>
            </a:extLst>
          </p:cNvPr>
          <p:cNvSpPr/>
          <p:nvPr/>
        </p:nvSpPr>
        <p:spPr>
          <a:xfrm>
            <a:off x="376607" y="1771845"/>
            <a:ext cx="3786319" cy="2784099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87AA89-9D7E-4B46-AA88-7A0559557AD7}"/>
              </a:ext>
            </a:extLst>
          </p:cNvPr>
          <p:cNvSpPr txBox="1"/>
          <p:nvPr/>
        </p:nvSpPr>
        <p:spPr>
          <a:xfrm>
            <a:off x="6593454" y="913118"/>
            <a:ext cx="21739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Construction Subcontract Procurement Durations</a:t>
            </a:r>
          </a:p>
          <a:p>
            <a:r>
              <a:rPr lang="en-US" sz="1400" dirty="0">
                <a:solidFill>
                  <a:srgbClr val="C00000"/>
                </a:solidFill>
              </a:rPr>
              <a:t>(PIP-II-doc-321)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CD4F3F-4880-B245-B57B-A43BDB3C7BF3}"/>
              </a:ext>
            </a:extLst>
          </p:cNvPr>
          <p:cNvSpPr txBox="1"/>
          <p:nvPr/>
        </p:nvSpPr>
        <p:spPr>
          <a:xfrm>
            <a:off x="6994124" y="2136253"/>
            <a:ext cx="2053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Construction Subcontract Durations</a:t>
            </a:r>
          </a:p>
          <a:p>
            <a:r>
              <a:rPr lang="en-US" sz="1400" dirty="0">
                <a:solidFill>
                  <a:srgbClr val="C00000"/>
                </a:solidFill>
              </a:rPr>
              <a:t>(PIP-II-doc-581)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07E8B1-DFEB-4C6E-B0F5-66F1467D67F4}"/>
              </a:ext>
            </a:extLst>
          </p:cNvPr>
          <p:cNvSpPr txBox="1"/>
          <p:nvPr/>
        </p:nvSpPr>
        <p:spPr>
          <a:xfrm>
            <a:off x="3075956" y="4543795"/>
            <a:ext cx="1799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Estimate Uncertainty</a:t>
            </a:r>
          </a:p>
          <a:p>
            <a:r>
              <a:rPr lang="en-US" sz="1400" dirty="0">
                <a:solidFill>
                  <a:srgbClr val="C00000"/>
                </a:solidFill>
              </a:rPr>
              <a:t>(PIP-II-doc-345)</a:t>
            </a:r>
          </a:p>
        </p:txBody>
      </p:sp>
    </p:spTree>
    <p:extLst>
      <p:ext uri="{BB962C8B-B14F-4D97-AF65-F5344CB8AC3E}">
        <p14:creationId xmlns:p14="http://schemas.microsoft.com/office/powerpoint/2010/main" val="3676839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C601833-B53C-1E44-879E-2E23F939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4DDCBB9-4E7F-4FE6-9C1C-9DA60840B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r>
              <a:rPr lang="en-US" dirty="0"/>
              <a:t>PIP-II Level 2 Manager for Conventional Facilities</a:t>
            </a:r>
          </a:p>
          <a:p>
            <a:r>
              <a:rPr lang="en-US" dirty="0"/>
              <a:t>Relevant Experience</a:t>
            </a:r>
          </a:p>
          <a:p>
            <a:pPr lvl="1"/>
            <a:r>
              <a:rPr lang="en-US" dirty="0"/>
              <a:t>Licensed Architect;</a:t>
            </a:r>
          </a:p>
          <a:p>
            <a:pPr lvl="1"/>
            <a:r>
              <a:rPr lang="en-US" dirty="0"/>
              <a:t>Project Management Professional (PMP);</a:t>
            </a:r>
          </a:p>
          <a:p>
            <a:pPr lvl="1"/>
            <a:r>
              <a:rPr lang="en-US" dirty="0"/>
              <a:t>LEED Accredited Professional;</a:t>
            </a:r>
          </a:p>
          <a:p>
            <a:pPr lvl="1"/>
            <a:r>
              <a:rPr lang="en-US" dirty="0"/>
              <a:t>27+ years at Fermilab;</a:t>
            </a:r>
          </a:p>
          <a:p>
            <a:pPr lvl="1"/>
            <a:r>
              <a:rPr lang="en-US" dirty="0" err="1"/>
              <a:t>NOvA</a:t>
            </a:r>
            <a:r>
              <a:rPr lang="en-US" dirty="0"/>
              <a:t> Project L2 Manager for Site and Buildings;</a:t>
            </a:r>
          </a:p>
          <a:p>
            <a:pPr lvl="2"/>
            <a:r>
              <a:rPr lang="en-US" dirty="0"/>
              <a:t>2014 CD-4</a:t>
            </a:r>
          </a:p>
          <a:p>
            <a:pPr lvl="2"/>
            <a:r>
              <a:rPr lang="en-US" dirty="0"/>
              <a:t>2015 U.S. DOE Secretary’s Award for Excellence</a:t>
            </a:r>
          </a:p>
          <a:p>
            <a:pPr lvl="1"/>
            <a:r>
              <a:rPr lang="en-US" dirty="0"/>
              <a:t>General Plant Project Manager for 17+ years</a:t>
            </a:r>
          </a:p>
          <a:p>
            <a:pPr lvl="2"/>
            <a:r>
              <a:rPr lang="en-US" dirty="0"/>
              <a:t>Short Baseline Neutrino (SBN) Near Detector Building;</a:t>
            </a:r>
          </a:p>
          <a:p>
            <a:pPr lvl="2"/>
            <a:r>
              <a:rPr lang="en-US" dirty="0"/>
              <a:t>Short Baseline Neutrino (SBN) Far Detector Building;</a:t>
            </a:r>
          </a:p>
          <a:p>
            <a:pPr lvl="2"/>
            <a:r>
              <a:rPr lang="en-US" dirty="0"/>
              <a:t>Experimental Operations Center;</a:t>
            </a:r>
          </a:p>
          <a:p>
            <a:pPr marL="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897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678B4E6-87BB-8241-AF0F-BFA49F094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Basis of Estimate List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2F339D-AEBD-4B38-A297-4A4F221F4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836013"/>
            <a:ext cx="5552133" cy="461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45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4672DC-8ECB-429C-ADFD-7BC00600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and Schedule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34E3-8DD6-48D3-8BCE-DB9D96C148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4249F-4FFF-44BF-8870-80A90E679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A593F-DAF8-4607-909F-666E4EB23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8F4E94-C96F-BF49-B528-94862798F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Team</a:t>
            </a:r>
          </a:p>
          <a:p>
            <a:pPr lvl="1"/>
            <a:r>
              <a:rPr lang="en-US" dirty="0"/>
              <a:t>Selection required cost/schedule estimator;</a:t>
            </a:r>
          </a:p>
          <a:p>
            <a:pPr lvl="1"/>
            <a:r>
              <a:rPr lang="en-US" dirty="0"/>
              <a:t>Gensler team includes Turner Construction Company;</a:t>
            </a:r>
          </a:p>
          <a:p>
            <a:r>
              <a:rPr lang="en-US" dirty="0"/>
              <a:t>Overall Cost/Schedule Estimate</a:t>
            </a:r>
          </a:p>
          <a:p>
            <a:pPr lvl="1"/>
            <a:r>
              <a:rPr lang="en-US" dirty="0"/>
              <a:t>One of the first design team tasks;</a:t>
            </a:r>
          </a:p>
          <a:p>
            <a:pPr lvl="1"/>
            <a:r>
              <a:rPr lang="en-US" dirty="0"/>
              <a:t>Initially done based on conceptual design developed in house;</a:t>
            </a:r>
          </a:p>
          <a:p>
            <a:pPr lvl="1"/>
            <a:r>
              <a:rPr lang="en-US" dirty="0"/>
              <a:t>Periodic updates (see next slide).</a:t>
            </a:r>
          </a:p>
          <a:p>
            <a:r>
              <a:rPr lang="en-US" dirty="0"/>
              <a:t>Construction Packages</a:t>
            </a:r>
          </a:p>
          <a:p>
            <a:pPr lvl="1"/>
            <a:r>
              <a:rPr lang="en-US" dirty="0"/>
              <a:t>Design phase request for proposal includes:</a:t>
            </a:r>
          </a:p>
          <a:p>
            <a:pPr lvl="2"/>
            <a:r>
              <a:rPr lang="en-US" dirty="0"/>
              <a:t>Design to construction cost target;</a:t>
            </a:r>
          </a:p>
          <a:p>
            <a:pPr lvl="2"/>
            <a:r>
              <a:rPr lang="en-US" dirty="0"/>
              <a:t>Updated cost estimate at 60%, 90% and 100% deliverables.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12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4672DC-8ECB-429C-ADFD-7BC00600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and Schedule Update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34E3-8DD6-48D3-8BCE-DB9D96C148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4249F-4FFF-44BF-8870-80A90E679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A593F-DAF8-4607-909F-666E4EB23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7534F9F-69A8-1144-9C9D-F3F52BCC4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r>
              <a:rPr lang="en-US" dirty="0"/>
              <a:t>Timeline</a:t>
            </a:r>
          </a:p>
          <a:p>
            <a:pPr lvl="1"/>
            <a:r>
              <a:rPr lang="en-US" dirty="0"/>
              <a:t>2017 - Original cost/schedule estimate based on conceptual design</a:t>
            </a:r>
          </a:p>
          <a:p>
            <a:pPr lvl="1"/>
            <a:r>
              <a:rPr lang="en-US" dirty="0"/>
              <a:t>2018 – Updated cost estimate based on value engineering workshop</a:t>
            </a:r>
          </a:p>
          <a:p>
            <a:pPr lvl="1"/>
            <a:r>
              <a:rPr lang="en-US" dirty="0"/>
              <a:t>March-October 2019 – Updated design of </a:t>
            </a:r>
            <a:r>
              <a:rPr lang="en-US" dirty="0" err="1"/>
              <a:t>Linac</a:t>
            </a:r>
            <a:r>
              <a:rPr lang="en-US" dirty="0"/>
              <a:t> Complex based on latest requirements</a:t>
            </a:r>
          </a:p>
          <a:p>
            <a:pPr lvl="1"/>
            <a:r>
              <a:rPr lang="en-US" dirty="0"/>
              <a:t>November 2019 to March 2020</a:t>
            </a:r>
            <a:r>
              <a:rPr lang="en-US" dirty="0">
                <a:sym typeface="Wingdings" pitchFamily="2" charset="2"/>
              </a:rPr>
              <a:t>:  Updated cost/schedule estimate (reconciliation in progress)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29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4672DC-8ECB-429C-ADFD-7BC00600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and Schedule Update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34E3-8DD6-48D3-8BCE-DB9D96C148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4249F-4FFF-44BF-8870-80A90E679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A593F-DAF8-4607-909F-666E4EB23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B325176-2AC6-4242-B8A6-8CDB30B30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1"/>
            <a:ext cx="8686800" cy="1549580"/>
          </a:xfrm>
        </p:spPr>
        <p:txBody>
          <a:bodyPr/>
          <a:lstStyle/>
          <a:p>
            <a:r>
              <a:rPr lang="en-US" dirty="0"/>
              <a:t>Cost/schedule update by the A/E started after the completion of design update for Linac Complex and Booster Connection.</a:t>
            </a:r>
          </a:p>
          <a:p>
            <a:r>
              <a:rPr lang="en-US" dirty="0"/>
              <a:t>Includes estimator on Design Team (Turner) and external independent estimator (Cumming)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C262BCF-A127-5042-A05C-2ECE92AB0DC3}"/>
              </a:ext>
            </a:extLst>
          </p:cNvPr>
          <p:cNvSpPr txBox="1">
            <a:spLocks/>
          </p:cNvSpPr>
          <p:nvPr/>
        </p:nvSpPr>
        <p:spPr>
          <a:xfrm>
            <a:off x="222250" y="5272882"/>
            <a:ext cx="8542609" cy="87453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reconciled cost/schedule estimate will be used as the basis for the construction cost target during design phase.</a:t>
            </a:r>
          </a:p>
          <a:p>
            <a:pPr marL="457200" lvl="1" indent="0">
              <a:buFont typeface="Arial" charset="0"/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2F9C71-1BF8-024B-8CAA-F19D1EA40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32" y="2708808"/>
            <a:ext cx="8753385" cy="220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25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4672DC-8ECB-429C-ADFD-7BC00600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and Schedule Update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34E3-8DD6-48D3-8BCE-DB9D96C148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4249F-4FFF-44BF-8870-80A90E679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A593F-DAF8-4607-909F-666E4EB23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5FC18A-A62E-844B-9C5A-B1B5373F5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88" y="1439127"/>
            <a:ext cx="8459782" cy="2753732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02251E9-357A-AD4F-86E8-786AB7022199}"/>
              </a:ext>
            </a:extLst>
          </p:cNvPr>
          <p:cNvSpPr txBox="1">
            <a:spLocks/>
          </p:cNvSpPr>
          <p:nvPr/>
        </p:nvSpPr>
        <p:spPr>
          <a:xfrm>
            <a:off x="222250" y="4631481"/>
            <a:ext cx="8503920" cy="162435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Site Preparation (121.06.02) and Cryogenics Plant Building (121.06.03) not included in table above</a:t>
            </a:r>
          </a:p>
          <a:p>
            <a:r>
              <a:rPr lang="en-US" dirty="0"/>
              <a:t>Reconciliation Required: Still require discussions about scope</a:t>
            </a:r>
          </a:p>
          <a:p>
            <a:pPr marL="457200" lvl="1" indent="0">
              <a:buFont typeface="Arial" charset="0"/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FA9054-29DE-3C4F-A6EF-ADBD0BFA4D71}"/>
              </a:ext>
            </a:extLst>
          </p:cNvPr>
          <p:cNvSpPr/>
          <p:nvPr/>
        </p:nvSpPr>
        <p:spPr>
          <a:xfrm rot="20442808">
            <a:off x="5342188" y="714775"/>
            <a:ext cx="31279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2389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4672DC-8ECB-429C-ADFD-7BC00600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and Schedule Update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34E3-8DD6-48D3-8BCE-DB9D96C148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4249F-4FFF-44BF-8870-80A90E679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A593F-DAF8-4607-909F-666E4EB23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02251E9-357A-AD4F-86E8-786AB7022199}"/>
              </a:ext>
            </a:extLst>
          </p:cNvPr>
          <p:cNvSpPr txBox="1">
            <a:spLocks/>
          </p:cNvSpPr>
          <p:nvPr/>
        </p:nvSpPr>
        <p:spPr>
          <a:xfrm>
            <a:off x="222250" y="4631481"/>
            <a:ext cx="8503920" cy="162435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Site Preparation (121.06.02) and Cryogenics Plant Building (121.06.03) not included in table above</a:t>
            </a:r>
          </a:p>
          <a:p>
            <a:r>
              <a:rPr lang="en-US" dirty="0"/>
              <a:t>Reconciliation Required: Still require discussions about production rate from Turner</a:t>
            </a:r>
          </a:p>
          <a:p>
            <a:pPr marL="457200" lvl="1" indent="0">
              <a:buFont typeface="Arial" charset="0"/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FA9054-29DE-3C4F-A6EF-ADBD0BFA4D71}"/>
              </a:ext>
            </a:extLst>
          </p:cNvPr>
          <p:cNvSpPr/>
          <p:nvPr/>
        </p:nvSpPr>
        <p:spPr>
          <a:xfrm rot="20442808">
            <a:off x="4894072" y="893522"/>
            <a:ext cx="31279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PRELIMINARY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96FB7C-8269-486A-81E1-BB84EA017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79" y="2222297"/>
            <a:ext cx="8040178" cy="13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27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4672DC-8ECB-429C-ADFD-7BC00600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34E3-8DD6-48D3-8BCE-DB9D96C148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4249F-4FFF-44BF-8870-80A90E679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A593F-DAF8-4607-909F-666E4EB23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C601833-B53C-1E44-879E-2E23F939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4DDCBB9-4E7F-4FE6-9C1C-9DA60840B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r>
              <a:rPr lang="en-US" dirty="0"/>
              <a:t>Project Organization</a:t>
            </a:r>
          </a:p>
          <a:p>
            <a:r>
              <a:rPr lang="en-US" dirty="0"/>
              <a:t>Scope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Risks</a:t>
            </a:r>
          </a:p>
          <a:p>
            <a:r>
              <a:rPr lang="en-US" dirty="0"/>
              <a:t>Basis of Estimate Development Process</a:t>
            </a:r>
          </a:p>
          <a:p>
            <a:r>
              <a:rPr lang="en-US" dirty="0"/>
              <a:t>Cost and Schedule Update</a:t>
            </a:r>
          </a:p>
          <a:p>
            <a:pPr marL="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22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C601833-B53C-1E44-879E-2E23F939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Project Organization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A91920-409B-2243-A645-E6D44DED2153}"/>
              </a:ext>
            </a:extLst>
          </p:cNvPr>
          <p:cNvSpPr txBox="1"/>
          <p:nvPr/>
        </p:nvSpPr>
        <p:spPr>
          <a:xfrm>
            <a:off x="1834422" y="4418911"/>
            <a:ext cx="6596466" cy="954107"/>
          </a:xfrm>
          <a:prstGeom prst="rect">
            <a:avLst/>
          </a:prstGeom>
          <a:solidFill>
            <a:schemeClr val="bg1">
              <a:alpha val="75000"/>
            </a:schemeClr>
          </a:solidFill>
          <a:ln w="2222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sng"/>
            </a:lvl1pPr>
          </a:lstStyle>
          <a:p>
            <a:pPr algn="l"/>
            <a:r>
              <a:rPr lang="en-US" dirty="0">
                <a:solidFill>
                  <a:schemeClr val="accent6"/>
                </a:solidFill>
              </a:rPr>
              <a:t>Architect/Engineer Team</a:t>
            </a:r>
          </a:p>
          <a:p>
            <a:pPr algn="l"/>
            <a:r>
              <a:rPr lang="en-US" b="1" u="none" dirty="0">
                <a:solidFill>
                  <a:schemeClr val="accent6"/>
                </a:solidFill>
              </a:rPr>
              <a:t>Gensler</a:t>
            </a:r>
            <a:r>
              <a:rPr lang="en-US" u="none" dirty="0">
                <a:solidFill>
                  <a:schemeClr val="accent6"/>
                </a:solidFill>
              </a:rPr>
              <a:t> (architecture), </a:t>
            </a:r>
            <a:r>
              <a:rPr lang="en-US" b="1" u="none" dirty="0">
                <a:solidFill>
                  <a:schemeClr val="accent6"/>
                </a:solidFill>
              </a:rPr>
              <a:t>IMEG </a:t>
            </a:r>
            <a:r>
              <a:rPr lang="en-US" u="none" dirty="0">
                <a:solidFill>
                  <a:schemeClr val="accent6"/>
                </a:solidFill>
              </a:rPr>
              <a:t>(mechanical, electrical, plumbing)</a:t>
            </a:r>
          </a:p>
          <a:p>
            <a:pPr algn="l"/>
            <a:r>
              <a:rPr lang="en-US" b="1" u="none" dirty="0">
                <a:solidFill>
                  <a:schemeClr val="accent6"/>
                </a:solidFill>
              </a:rPr>
              <a:t>TGRWA</a:t>
            </a:r>
            <a:r>
              <a:rPr lang="en-US" u="none" dirty="0">
                <a:solidFill>
                  <a:schemeClr val="accent6"/>
                </a:solidFill>
              </a:rPr>
              <a:t> (structural),</a:t>
            </a:r>
            <a:r>
              <a:rPr lang="en-US" b="1" u="none" dirty="0">
                <a:solidFill>
                  <a:schemeClr val="accent6"/>
                </a:solidFill>
              </a:rPr>
              <a:t>CMT</a:t>
            </a:r>
            <a:r>
              <a:rPr lang="en-US" u="none" dirty="0">
                <a:solidFill>
                  <a:schemeClr val="accent6"/>
                </a:solidFill>
              </a:rPr>
              <a:t> (civil), </a:t>
            </a:r>
            <a:r>
              <a:rPr lang="en-US" b="1" u="none" dirty="0">
                <a:solidFill>
                  <a:schemeClr val="accent6"/>
                </a:solidFill>
              </a:rPr>
              <a:t>Jensen Hughes </a:t>
            </a:r>
            <a:r>
              <a:rPr lang="en-US" u="none" dirty="0">
                <a:solidFill>
                  <a:schemeClr val="accent6"/>
                </a:solidFill>
              </a:rPr>
              <a:t>(life safety), </a:t>
            </a:r>
            <a:r>
              <a:rPr lang="en-US" b="1" u="none" dirty="0" err="1">
                <a:solidFill>
                  <a:schemeClr val="accent6"/>
                </a:solidFill>
              </a:rPr>
              <a:t>Syska</a:t>
            </a:r>
            <a:r>
              <a:rPr lang="en-US" b="1" u="none" dirty="0">
                <a:solidFill>
                  <a:schemeClr val="accent6"/>
                </a:solidFill>
              </a:rPr>
              <a:t> Hennessy </a:t>
            </a:r>
            <a:r>
              <a:rPr lang="en-US" u="none" dirty="0">
                <a:solidFill>
                  <a:schemeClr val="accent6"/>
                </a:solidFill>
              </a:rPr>
              <a:t>(commissioning), </a:t>
            </a:r>
            <a:r>
              <a:rPr lang="en-US" b="1" u="none" dirty="0">
                <a:solidFill>
                  <a:schemeClr val="accent6"/>
                </a:solidFill>
              </a:rPr>
              <a:t>Burns and McDonnell </a:t>
            </a:r>
            <a:r>
              <a:rPr lang="en-US" u="none" dirty="0">
                <a:solidFill>
                  <a:schemeClr val="accent6"/>
                </a:solidFill>
              </a:rPr>
              <a:t>(landscaping)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70E9BF-6498-2041-8418-4F949A40050C}"/>
              </a:ext>
            </a:extLst>
          </p:cNvPr>
          <p:cNvGrpSpPr/>
          <p:nvPr/>
        </p:nvGrpSpPr>
        <p:grpSpPr>
          <a:xfrm>
            <a:off x="396934" y="1333548"/>
            <a:ext cx="8033954" cy="2743018"/>
            <a:chOff x="1141238" y="2064054"/>
            <a:chExt cx="6465686" cy="1817897"/>
          </a:xfrm>
        </p:grpSpPr>
        <p:sp>
          <p:nvSpPr>
            <p:cNvPr id="12" name="Text Box 1836">
              <a:extLst>
                <a:ext uri="{FF2B5EF4-FFF2-40B4-BE49-F238E27FC236}">
                  <a16:creationId xmlns:a16="http://schemas.microsoft.com/office/drawing/2014/main" id="{EB0C39EB-AEE3-544D-9772-E845FAC242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7656" y="2064054"/>
              <a:ext cx="1360748" cy="79468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algn="ctr"/>
              <a:r>
                <a:rPr lang="en-US" sz="900" u="sng" dirty="0">
                  <a:effectLst/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WBS 121.06</a:t>
              </a:r>
            </a:p>
            <a:p>
              <a:pPr algn="ctr"/>
              <a:r>
                <a:rPr lang="en-US" sz="900" u="sng" dirty="0">
                  <a:effectLst/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Conventional Facilities</a:t>
              </a:r>
              <a:endParaRPr lang="en-US" sz="900" dirty="0">
                <a:effectLst/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dirty="0"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S. Dixon</a:t>
              </a:r>
              <a:endParaRPr lang="en-US" sz="900" b="1" dirty="0">
                <a:effectLst/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effectLst/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System Manager</a:t>
              </a:r>
            </a:p>
          </p:txBody>
        </p:sp>
        <p:sp>
          <p:nvSpPr>
            <p:cNvPr id="13" name="Text Box 1760">
              <a:extLst>
                <a:ext uri="{FF2B5EF4-FFF2-40B4-BE49-F238E27FC236}">
                  <a16:creationId xmlns:a16="http://schemas.microsoft.com/office/drawing/2014/main" id="{82EDC45F-653A-5342-8527-52471B52E0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1326" y="3172061"/>
              <a:ext cx="844569" cy="697909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en-US" sz="900" dirty="0">
                  <a:latin typeface="Helvetica" panose="020B0604020202020204" pitchFamily="34" charset="0"/>
                  <a:cs typeface="Helvetica" panose="020B0604020202020204" pitchFamily="34" charset="0"/>
                </a:rPr>
                <a:t>WBS 121.06.02</a:t>
              </a:r>
            </a:p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en-US" sz="900" u="sng" dirty="0">
                  <a:latin typeface="Helvetica" panose="020B0604020202020204" pitchFamily="34" charset="0"/>
                  <a:cs typeface="Helvetica" panose="020B0604020202020204" pitchFamily="34" charset="0"/>
                </a:rPr>
                <a:t>Site Preparation</a:t>
              </a:r>
              <a:r>
                <a:rPr lang="en-US" sz="9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</a:p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en-US" sz="900" b="1" dirty="0"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R. Wielgos</a:t>
              </a:r>
              <a:endParaRPr lang="en-US" sz="9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" name="Text Box 1760">
              <a:extLst>
                <a:ext uri="{FF2B5EF4-FFF2-40B4-BE49-F238E27FC236}">
                  <a16:creationId xmlns:a16="http://schemas.microsoft.com/office/drawing/2014/main" id="{A57F2E7D-4BEB-9140-B500-62CDAEA85C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3745" y="3180048"/>
              <a:ext cx="891974" cy="697909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marL="0" marR="0" algn="ctr">
                <a:spcBef>
                  <a:spcPts val="300"/>
                </a:spcBef>
                <a:spcAft>
                  <a:spcPts val="0"/>
                </a:spcAft>
              </a:pPr>
              <a:r>
                <a:rPr lang="en-US" sz="900" dirty="0">
                  <a:effectLst/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WBS 121.06.03</a:t>
              </a:r>
            </a:p>
            <a:p>
              <a:pPr marL="0" marR="0" algn="ctr">
                <a:spcBef>
                  <a:spcPts val="300"/>
                </a:spcBef>
                <a:spcAft>
                  <a:spcPts val="0"/>
                </a:spcAft>
              </a:pPr>
              <a:r>
                <a:rPr lang="en-US" sz="900" u="sng" dirty="0">
                  <a:effectLst/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Cryogenics Plant Building</a:t>
              </a:r>
            </a:p>
            <a:p>
              <a:pPr marL="0" marR="0" algn="ctr">
                <a:spcBef>
                  <a:spcPts val="300"/>
                </a:spcBef>
                <a:spcAft>
                  <a:spcPts val="0"/>
                </a:spcAft>
              </a:pPr>
              <a:r>
                <a:rPr lang="en-US" sz="900" b="1" dirty="0">
                  <a:effectLst/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(S. Dixon)</a:t>
              </a:r>
              <a:endParaRPr lang="en-US" sz="900" dirty="0">
                <a:effectLst/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endParaRPr>
            </a:p>
          </p:txBody>
        </p:sp>
        <p:sp>
          <p:nvSpPr>
            <p:cNvPr id="15" name="Text Box 1760">
              <a:extLst>
                <a:ext uri="{FF2B5EF4-FFF2-40B4-BE49-F238E27FC236}">
                  <a16:creationId xmlns:a16="http://schemas.microsoft.com/office/drawing/2014/main" id="{121642AE-3AEA-614F-9717-6056AA63BE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9174" y="3188035"/>
              <a:ext cx="967750" cy="69391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marL="0" marR="0" algn="ctr">
                <a:spcBef>
                  <a:spcPts val="300"/>
                </a:spcBef>
                <a:spcAft>
                  <a:spcPts val="0"/>
                </a:spcAft>
              </a:pPr>
              <a:r>
                <a:rPr lang="en-US" sz="900" dirty="0">
                  <a:effectLst/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WBS 121.06.06</a:t>
              </a:r>
            </a:p>
            <a:p>
              <a:pPr marL="0" marR="0" algn="ctr">
                <a:spcBef>
                  <a:spcPts val="300"/>
                </a:spcBef>
                <a:spcAft>
                  <a:spcPts val="0"/>
                </a:spcAft>
              </a:pPr>
              <a:r>
                <a:rPr lang="en-US" sz="900" u="sng" dirty="0">
                  <a:effectLst/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Booster Connection</a:t>
              </a:r>
            </a:p>
            <a:p>
              <a:pPr marL="0" marR="0" algn="ctr">
                <a:spcBef>
                  <a:spcPts val="300"/>
                </a:spcBef>
                <a:spcAft>
                  <a:spcPts val="0"/>
                </a:spcAft>
              </a:pPr>
              <a:r>
                <a:rPr lang="en-US" sz="900" b="1" dirty="0"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E. Alcaraz</a:t>
              </a:r>
              <a:endParaRPr lang="en-US" sz="900" dirty="0"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endParaRPr>
            </a:p>
          </p:txBody>
        </p:sp>
        <p:sp>
          <p:nvSpPr>
            <p:cNvPr id="17" name="Text Box 1760">
              <a:extLst>
                <a:ext uri="{FF2B5EF4-FFF2-40B4-BE49-F238E27FC236}">
                  <a16:creationId xmlns:a16="http://schemas.microsoft.com/office/drawing/2014/main" id="{71159D60-046C-A149-80AA-56F2FD93C2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8615" y="3192028"/>
              <a:ext cx="967749" cy="68992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en-US" sz="900" dirty="0">
                  <a:latin typeface="Helvetica" panose="020B0604020202020204" pitchFamily="34" charset="0"/>
                  <a:cs typeface="Helvetica" panose="020B0604020202020204" pitchFamily="34" charset="0"/>
                </a:rPr>
                <a:t>WBS 121.06.05</a:t>
              </a:r>
            </a:p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en-US" sz="900" u="sng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Linac</a:t>
              </a:r>
              <a:r>
                <a:rPr lang="en-US" sz="900" u="sng" dirty="0">
                  <a:latin typeface="Helvetica" panose="020B0604020202020204" pitchFamily="34" charset="0"/>
                  <a:cs typeface="Helvetica" panose="020B0604020202020204" pitchFamily="34" charset="0"/>
                </a:rPr>
                <a:t> Complex</a:t>
              </a:r>
              <a:endParaRPr lang="en-US" sz="900" b="1" u="sng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algn="ctr">
                <a:spcBef>
                  <a:spcPts val="300"/>
                </a:spcBef>
                <a:spcAft>
                  <a:spcPts val="0"/>
                </a:spcAft>
              </a:pPr>
              <a:r>
                <a:rPr lang="en-US" sz="900" b="1" dirty="0"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E. Alcaraz</a:t>
              </a:r>
              <a:endParaRPr lang="en-US" sz="900" dirty="0"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endParaRPr>
            </a:p>
          </p:txBody>
        </p:sp>
        <p:sp>
          <p:nvSpPr>
            <p:cNvPr id="18" name="Text Box 1760">
              <a:extLst>
                <a:ext uri="{FF2B5EF4-FFF2-40B4-BE49-F238E27FC236}">
                  <a16:creationId xmlns:a16="http://schemas.microsoft.com/office/drawing/2014/main" id="{19EB366E-1A3A-AF44-8E96-5E707A3698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8056" y="3188035"/>
              <a:ext cx="967750" cy="69391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marL="0" marR="0" algn="ctr">
                <a:spcBef>
                  <a:spcPts val="300"/>
                </a:spcBef>
                <a:spcAft>
                  <a:spcPts val="0"/>
                </a:spcAft>
              </a:pPr>
              <a:r>
                <a:rPr lang="en-US" sz="900" dirty="0">
                  <a:effectLst/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WBS 121.06.04</a:t>
              </a:r>
            </a:p>
            <a:p>
              <a:pPr marL="0" marR="0" algn="ctr">
                <a:spcBef>
                  <a:spcPts val="300"/>
                </a:spcBef>
                <a:spcAft>
                  <a:spcPts val="0"/>
                </a:spcAft>
              </a:pPr>
              <a:r>
                <a:rPr lang="en-US" sz="900" u="sng" dirty="0">
                  <a:effectLst/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Utility Plant</a:t>
              </a:r>
            </a:p>
            <a:p>
              <a:pPr marL="0" marR="0" algn="ctr">
                <a:spcBef>
                  <a:spcPts val="300"/>
                </a:spcBef>
                <a:spcAft>
                  <a:spcPts val="0"/>
                </a:spcAft>
              </a:pPr>
              <a:r>
                <a:rPr lang="en-US" sz="900" b="1" dirty="0"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E. Alcaraz</a:t>
              </a:r>
              <a:endParaRPr lang="en-US" sz="900" dirty="0">
                <a:effectLst/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endParaRPr>
            </a:p>
          </p:txBody>
        </p:sp>
        <p:sp>
          <p:nvSpPr>
            <p:cNvPr id="19" name="Text Box 1760">
              <a:extLst>
                <a:ext uri="{FF2B5EF4-FFF2-40B4-BE49-F238E27FC236}">
                  <a16:creationId xmlns:a16="http://schemas.microsoft.com/office/drawing/2014/main" id="{DEF4AE7F-E7AD-2B40-B37E-F01654AA6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1238" y="3180048"/>
              <a:ext cx="967750" cy="6939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marL="0" marR="0" algn="ctr">
                <a:spcBef>
                  <a:spcPts val="300"/>
                </a:spcBef>
                <a:spcAft>
                  <a:spcPts val="0"/>
                </a:spcAft>
              </a:pPr>
              <a:r>
                <a:rPr lang="en-US" sz="900" dirty="0"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WBS 121.06.01</a:t>
              </a:r>
            </a:p>
            <a:p>
              <a:pPr marL="0" marR="0" algn="ctr">
                <a:spcBef>
                  <a:spcPts val="300"/>
                </a:spcBef>
                <a:spcAft>
                  <a:spcPts val="0"/>
                </a:spcAft>
              </a:pPr>
              <a:r>
                <a:rPr lang="en-US" sz="900" u="sng" dirty="0">
                  <a:effectLst/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Project Management</a:t>
              </a:r>
            </a:p>
            <a:p>
              <a:pPr marL="0" marR="0" algn="ctr">
                <a:spcBef>
                  <a:spcPts val="300"/>
                </a:spcBef>
                <a:spcAft>
                  <a:spcPts val="0"/>
                </a:spcAft>
              </a:pPr>
              <a:r>
                <a:rPr lang="en-US" sz="900" b="1" dirty="0">
                  <a:effectLst/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S. Dixon</a:t>
              </a:r>
            </a:p>
          </p:txBody>
        </p:sp>
        <p:cxnSp>
          <p:nvCxnSpPr>
            <p:cNvPr id="20" name="Elbow Connector 55">
              <a:extLst>
                <a:ext uri="{FF2B5EF4-FFF2-40B4-BE49-F238E27FC236}">
                  <a16:creationId xmlns:a16="http://schemas.microsoft.com/office/drawing/2014/main" id="{252762AD-E843-B74B-BC69-936BA6C4AAA7}"/>
                </a:ext>
              </a:extLst>
            </p:cNvPr>
            <p:cNvCxnSpPr>
              <a:cxnSpLocks/>
              <a:stCxn id="15" idx="0"/>
              <a:endCxn id="12" idx="2"/>
            </p:cNvCxnSpPr>
            <p:nvPr/>
          </p:nvCxnSpPr>
          <p:spPr>
            <a:xfrm rot="16200000" flipV="1">
              <a:off x="5535894" y="1600880"/>
              <a:ext cx="329292" cy="284501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55">
              <a:extLst>
                <a:ext uri="{FF2B5EF4-FFF2-40B4-BE49-F238E27FC236}">
                  <a16:creationId xmlns:a16="http://schemas.microsoft.com/office/drawing/2014/main" id="{B756683A-AA9C-8C45-BA5C-130A69339CD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790919" y="1696689"/>
              <a:ext cx="321304" cy="2652917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2366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9893A49-3BA4-A64E-A2B4-3BB536C21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r>
              <a:rPr lang="en-US" dirty="0"/>
              <a:t>Conventional Facilities includes the design, procurement and construction of the utilities, roads, structures, enclosures and buildings to support the installation, assembly and operation of the technical components. </a:t>
            </a:r>
            <a:r>
              <a:rPr lang="en-US" sz="1000" dirty="0">
                <a:solidFill>
                  <a:srgbClr val="C00000"/>
                </a:solidFill>
              </a:rPr>
              <a:t>[1]</a:t>
            </a:r>
          </a:p>
          <a:p>
            <a:r>
              <a:rPr lang="en-US" dirty="0"/>
              <a:t>WBS</a:t>
            </a:r>
          </a:p>
          <a:p>
            <a:pPr lvl="1"/>
            <a:r>
              <a:rPr lang="en-US" dirty="0"/>
              <a:t>121.06.01 – Project Management and Coordination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121.06.02 – Site Preparation – </a:t>
            </a:r>
            <a:r>
              <a:rPr lang="en-US" b="1" dirty="0">
                <a:solidFill>
                  <a:srgbClr val="C00000"/>
                </a:solidFill>
              </a:rPr>
              <a:t>CD-3a Request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121.06.03 – Cryogenics Plant Building - </a:t>
            </a:r>
            <a:r>
              <a:rPr lang="en-US" b="1" dirty="0">
                <a:solidFill>
                  <a:srgbClr val="C00000"/>
                </a:solidFill>
              </a:rPr>
              <a:t>CD-3a Request </a:t>
            </a:r>
            <a:r>
              <a:rPr lang="en-US" dirty="0"/>
              <a:t>121.06.04 – Utility Plant</a:t>
            </a:r>
          </a:p>
          <a:p>
            <a:pPr lvl="1"/>
            <a:r>
              <a:rPr lang="en-US" dirty="0"/>
              <a:t>121.06.05 – Linac Complex (88,600 square feet)</a:t>
            </a:r>
          </a:p>
          <a:p>
            <a:pPr lvl="1"/>
            <a:r>
              <a:rPr lang="en-US" dirty="0"/>
              <a:t>121.06.06 – Booster Connection (7,800 square feet)</a:t>
            </a:r>
          </a:p>
          <a:p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F30CDB-2730-1448-87AE-936F593D8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Scope and Deliverables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5B0679-FE20-46EC-8D68-F69CDEAAED01}"/>
              </a:ext>
            </a:extLst>
          </p:cNvPr>
          <p:cNvSpPr txBox="1"/>
          <p:nvPr/>
        </p:nvSpPr>
        <p:spPr>
          <a:xfrm>
            <a:off x="298048" y="6021341"/>
            <a:ext cx="3754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</a:rPr>
              <a:t>[1] See WBS Dictionary in PIP-II-doc-599 for complete description</a:t>
            </a:r>
          </a:p>
        </p:txBody>
      </p:sp>
    </p:spTree>
    <p:extLst>
      <p:ext uri="{BB962C8B-B14F-4D97-AF65-F5344CB8AC3E}">
        <p14:creationId xmlns:p14="http://schemas.microsoft.com/office/powerpoint/2010/main" val="8808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F30CDB-2730-1448-87AE-936F593D8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Scope and Deliverables</a:t>
            </a:r>
          </a:p>
        </p:txBody>
      </p:sp>
      <p:pic>
        <p:nvPicPr>
          <p:cNvPr id="19" name="Content Placeholder 9">
            <a:extLst>
              <a:ext uri="{FF2B5EF4-FFF2-40B4-BE49-F238E27FC236}">
                <a16:creationId xmlns:a16="http://schemas.microsoft.com/office/drawing/2014/main" id="{1F5A0766-9B6C-46B8-AF4E-92B353D5F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935683"/>
            <a:ext cx="8683758" cy="26494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1275979-7C64-4C32-BD28-705BA4604B87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2107145" y="918528"/>
            <a:ext cx="735836" cy="1989972"/>
          </a:xfrm>
          <a:prstGeom prst="straightConnector1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C19F14D-CBD9-482F-89A8-5263B1DDCE8A}"/>
              </a:ext>
            </a:extLst>
          </p:cNvPr>
          <p:cNvSpPr txBox="1"/>
          <p:nvPr/>
        </p:nvSpPr>
        <p:spPr>
          <a:xfrm>
            <a:off x="2842981" y="733862"/>
            <a:ext cx="4226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Cryogenics Plant Building (WBS 121.06.03)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8076EC-4740-45AC-AFBF-EFC928B2E91E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3173385" y="1505187"/>
            <a:ext cx="137167" cy="1139329"/>
          </a:xfrm>
          <a:prstGeom prst="straightConnector1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AE436BC-A61C-44FC-86D0-E04FFB2FBE38}"/>
              </a:ext>
            </a:extLst>
          </p:cNvPr>
          <p:cNvSpPr txBox="1"/>
          <p:nvPr/>
        </p:nvSpPr>
        <p:spPr>
          <a:xfrm>
            <a:off x="3310552" y="1320521"/>
            <a:ext cx="296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Utility Plant (WBS 121.06.04)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2664DC-2658-4606-9667-F73FCF85EE7B}"/>
              </a:ext>
            </a:extLst>
          </p:cNvPr>
          <p:cNvSpPr txBox="1"/>
          <p:nvPr/>
        </p:nvSpPr>
        <p:spPr>
          <a:xfrm>
            <a:off x="5058796" y="4530455"/>
            <a:ext cx="31947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Linac Complex (WBS 121.06.05)</a:t>
            </a:r>
          </a:p>
          <a:p>
            <a:pPr marL="112713" lvl="1"/>
            <a:r>
              <a:rPr lang="en-US" sz="1800" dirty="0">
                <a:solidFill>
                  <a:srgbClr val="C00000"/>
                </a:solidFill>
              </a:rPr>
              <a:t>High Bay Building</a:t>
            </a:r>
          </a:p>
          <a:p>
            <a:pPr marL="112713" lvl="1"/>
            <a:r>
              <a:rPr lang="en-US" sz="1800" dirty="0">
                <a:solidFill>
                  <a:srgbClr val="C00000"/>
                </a:solidFill>
              </a:rPr>
              <a:t>Linac Tunnel</a:t>
            </a:r>
          </a:p>
          <a:p>
            <a:pPr marL="112713" lvl="1"/>
            <a:r>
              <a:rPr lang="en-US" sz="1800" dirty="0">
                <a:solidFill>
                  <a:srgbClr val="C00000"/>
                </a:solidFill>
              </a:rPr>
              <a:t>Linac Gallery</a:t>
            </a:r>
          </a:p>
          <a:p>
            <a:pPr marL="112713" lvl="1"/>
            <a:r>
              <a:rPr lang="en-US" sz="1800" dirty="0">
                <a:solidFill>
                  <a:srgbClr val="C00000"/>
                </a:solidFill>
              </a:rPr>
              <a:t>Beam Transfer Line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16C5C0-9145-41CC-B7D9-01AA043905CD}"/>
              </a:ext>
            </a:extLst>
          </p:cNvPr>
          <p:cNvSpPr txBox="1"/>
          <p:nvPr/>
        </p:nvSpPr>
        <p:spPr>
          <a:xfrm>
            <a:off x="4661662" y="1588881"/>
            <a:ext cx="3704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Booster Connection (WBS 121.06.06)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AF3B7B9-3424-42A3-A133-1B6D23ECB543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8365946" y="1773547"/>
            <a:ext cx="552234" cy="1156257"/>
          </a:xfrm>
          <a:prstGeom prst="straightConnector1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0BADCE-29DD-4B11-A764-AB387D4056B3}"/>
              </a:ext>
            </a:extLst>
          </p:cNvPr>
          <p:cNvCxnSpPr>
            <a:cxnSpLocks/>
          </p:cNvCxnSpPr>
          <p:nvPr/>
        </p:nvCxnSpPr>
        <p:spPr>
          <a:xfrm flipH="1" flipV="1">
            <a:off x="3644053" y="3156373"/>
            <a:ext cx="1414744" cy="1517588"/>
          </a:xfrm>
          <a:prstGeom prst="straightConnector1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2F38014-E02B-4BC8-BB35-15168340C6BD}"/>
              </a:ext>
            </a:extLst>
          </p:cNvPr>
          <p:cNvSpPr txBox="1"/>
          <p:nvPr/>
        </p:nvSpPr>
        <p:spPr>
          <a:xfrm>
            <a:off x="336697" y="4585099"/>
            <a:ext cx="3391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Site Preparation (WBS 121.06.02)</a:t>
            </a:r>
          </a:p>
          <a:p>
            <a:pPr marL="112713" lvl="1"/>
            <a:r>
              <a:rPr lang="en-US" sz="1800" dirty="0">
                <a:solidFill>
                  <a:srgbClr val="C00000"/>
                </a:solidFill>
              </a:rPr>
              <a:t>Site Clearing</a:t>
            </a:r>
          </a:p>
          <a:p>
            <a:pPr marL="112713" lvl="1"/>
            <a:r>
              <a:rPr lang="en-US" sz="1800" dirty="0">
                <a:solidFill>
                  <a:srgbClr val="C00000"/>
                </a:solidFill>
              </a:rPr>
              <a:t>Site Work</a:t>
            </a:r>
          </a:p>
          <a:p>
            <a:pPr marL="112713" lvl="1"/>
            <a:r>
              <a:rPr lang="en-US" sz="1800" dirty="0">
                <a:solidFill>
                  <a:srgbClr val="C00000"/>
                </a:solidFill>
              </a:rPr>
              <a:t>Site Restoration and Landscaping</a:t>
            </a:r>
          </a:p>
        </p:txBody>
      </p:sp>
    </p:spTree>
    <p:extLst>
      <p:ext uri="{BB962C8B-B14F-4D97-AF65-F5344CB8AC3E}">
        <p14:creationId xmlns:p14="http://schemas.microsoft.com/office/powerpoint/2010/main" val="1887637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ADB8B1B-35C3-4EDA-B5DE-26FCC63C2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28600" y="1311092"/>
            <a:ext cx="8672513" cy="4603298"/>
          </a:xfr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E678B4E6-87BB-8241-AF0F-BFA49F094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C42AF822-9185-46BC-A308-31EFEC35D8AA}"/>
              </a:ext>
            </a:extLst>
          </p:cNvPr>
          <p:cNvSpPr/>
          <p:nvPr/>
        </p:nvSpPr>
        <p:spPr>
          <a:xfrm flipV="1">
            <a:off x="4050323" y="3428999"/>
            <a:ext cx="2631831" cy="644769"/>
          </a:xfrm>
          <a:prstGeom prst="roundRect">
            <a:avLst/>
          </a:prstGeom>
          <a:noFill/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7677C5-13BE-47D4-97E9-72D273CD1AA7}"/>
              </a:ext>
            </a:extLst>
          </p:cNvPr>
          <p:cNvSpPr txBox="1"/>
          <p:nvPr/>
        </p:nvSpPr>
        <p:spPr>
          <a:xfrm>
            <a:off x="2379225" y="3475851"/>
            <a:ext cx="1671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CD-3a Requests</a:t>
            </a:r>
          </a:p>
        </p:txBody>
      </p:sp>
    </p:spTree>
    <p:extLst>
      <p:ext uri="{BB962C8B-B14F-4D97-AF65-F5344CB8AC3E}">
        <p14:creationId xmlns:p14="http://schemas.microsoft.com/office/powerpoint/2010/main" val="3643202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B0E4E2-6E1A-B644-B5B0-12792E377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Risks and Risk Mitigation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85F53FF-007B-47CE-A6CB-AAA9BAEA7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222082"/>
              </p:ext>
            </p:extLst>
          </p:nvPr>
        </p:nvGraphicFramePr>
        <p:xfrm>
          <a:off x="6457950" y="1041867"/>
          <a:ext cx="2463800" cy="1821180"/>
        </p:xfrm>
        <a:graphic>
          <a:graphicData uri="http://schemas.openxmlformats.org/drawingml/2006/table">
            <a:tbl>
              <a:tblPr firstRow="1" bandRow="1"/>
              <a:tblGrid>
                <a:gridCol w="1422400">
                  <a:extLst>
                    <a:ext uri="{9D8B030D-6E8A-4147-A177-3AD203B41FA5}">
                      <a16:colId xmlns:a16="http://schemas.microsoft.com/office/drawing/2014/main" val="1207002168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468738495"/>
                    </a:ext>
                  </a:extLst>
                </a:gridCol>
              </a:tblGrid>
              <a:tr h="6629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</a:rPr>
                        <a:t>Type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</a:rPr>
                        <a:t>Quantity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29125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282828"/>
                          </a:solidFill>
                          <a:effectLst/>
                          <a:latin typeface="Helvetica" panose="020B0604020202020204" pitchFamily="34" charset="0"/>
                        </a:rPr>
                        <a:t>High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472463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282828"/>
                          </a:solidFill>
                          <a:effectLst/>
                          <a:latin typeface="Helvetica" panose="020B0604020202020204" pitchFamily="34" charset="0"/>
                        </a:rPr>
                        <a:t>Medium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713284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282828"/>
                          </a:solidFill>
                          <a:effectLst/>
                          <a:latin typeface="Helvetica" panose="020B0604020202020204" pitchFamily="34" charset="0"/>
                        </a:rPr>
                        <a:t>Low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888278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282828"/>
                          </a:solidFill>
                          <a:effectLst/>
                          <a:latin typeface="Helvetica" panose="020B0604020202020204" pitchFamily="34" charset="0"/>
                        </a:rPr>
                        <a:t>Opportunity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E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3607972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6B6A170-CB2E-44DF-AAA2-F428F6E4EC24}"/>
              </a:ext>
            </a:extLst>
          </p:cNvPr>
          <p:cNvSpPr/>
          <p:nvPr/>
        </p:nvSpPr>
        <p:spPr>
          <a:xfrm>
            <a:off x="201741" y="5814957"/>
            <a:ext cx="43953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[1] – Risk Management Plan can be found in PIP-II-doc-163</a:t>
            </a:r>
          </a:p>
          <a:p>
            <a:r>
              <a:rPr lang="en-US" sz="1100" dirty="0">
                <a:solidFill>
                  <a:srgbClr val="C00000"/>
                </a:solidFill>
              </a:rPr>
              <a:t>[2] – Construction Escalation Strategy can be found in PIP-II-doc-1299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28F39468-F4C1-4C3D-B4FD-1B939D9F25E0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6044878" cy="181744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Following the procedures contained in the PIP-II Risk Management Plan </a:t>
            </a:r>
            <a:r>
              <a:rPr lang="en-US" sz="1100" dirty="0">
                <a:solidFill>
                  <a:srgbClr val="C00000"/>
                </a:solidFill>
              </a:rPr>
              <a:t>[1]</a:t>
            </a:r>
          </a:p>
          <a:p>
            <a:r>
              <a:rPr lang="en-US" dirty="0"/>
              <a:t>15 currently managed risks </a:t>
            </a:r>
          </a:p>
          <a:p>
            <a:r>
              <a:rPr lang="en-US" dirty="0"/>
              <a:t>Managed through the </a:t>
            </a:r>
            <a:r>
              <a:rPr lang="en-US" dirty="0">
                <a:hlinkClick r:id="rId2"/>
              </a:rPr>
              <a:t>Risk Register</a:t>
            </a:r>
            <a:endParaRPr lang="en-US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5D633F78-7492-4EF0-8ED7-B1FB6551D43D}"/>
              </a:ext>
            </a:extLst>
          </p:cNvPr>
          <p:cNvSpPr txBox="1">
            <a:spLocks/>
          </p:cNvSpPr>
          <p:nvPr/>
        </p:nvSpPr>
        <p:spPr>
          <a:xfrm>
            <a:off x="211864" y="2788995"/>
            <a:ext cx="2697865" cy="4278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Top Five Risks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7342B8B-07BB-43F0-8C88-059A8CCD89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234521"/>
              </p:ext>
            </p:extLst>
          </p:nvPr>
        </p:nvGraphicFramePr>
        <p:xfrm>
          <a:off x="292825" y="3231420"/>
          <a:ext cx="6556905" cy="1870904"/>
        </p:xfrm>
        <a:graphic>
          <a:graphicData uri="http://schemas.openxmlformats.org/drawingml/2006/table">
            <a:tbl>
              <a:tblPr/>
              <a:tblGrid>
                <a:gridCol w="1375207">
                  <a:extLst>
                    <a:ext uri="{9D8B030D-6E8A-4147-A177-3AD203B41FA5}">
                      <a16:colId xmlns:a16="http://schemas.microsoft.com/office/drawing/2014/main" val="3667959675"/>
                    </a:ext>
                  </a:extLst>
                </a:gridCol>
                <a:gridCol w="5181698">
                  <a:extLst>
                    <a:ext uri="{9D8B030D-6E8A-4147-A177-3AD203B41FA5}">
                      <a16:colId xmlns:a16="http://schemas.microsoft.com/office/drawing/2014/main" val="617620239"/>
                    </a:ext>
                  </a:extLst>
                </a:gridCol>
              </a:tblGrid>
              <a:tr h="2360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RI-ID</a:t>
                      </a:r>
                    </a:p>
                  </a:txBody>
                  <a:tcPr marL="6799" marR="6799" marT="6799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Title</a:t>
                      </a:r>
                    </a:p>
                  </a:txBody>
                  <a:tcPr marL="6799" marR="6799" marT="67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090746"/>
                  </a:ext>
                </a:extLst>
              </a:tr>
              <a:tr h="326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RT-121-06-001</a:t>
                      </a:r>
                    </a:p>
                  </a:txBody>
                  <a:tcPr marL="6799" marR="6799" marT="6799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CnvF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Changes in subproject requirements affect Conventional Facilities</a:t>
                      </a:r>
                    </a:p>
                  </a:txBody>
                  <a:tcPr marL="6799" marR="6799" marT="67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414766"/>
                  </a:ext>
                </a:extLst>
              </a:tr>
              <a:tr h="326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RT-121-06-042</a:t>
                      </a:r>
                    </a:p>
                  </a:txBody>
                  <a:tcPr marL="6799" marR="6799" marT="6799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CnvF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Construction activities impact the Booster</a:t>
                      </a:r>
                    </a:p>
                  </a:txBody>
                  <a:tcPr marL="6799" marR="6799" marT="67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2838251"/>
                  </a:ext>
                </a:extLst>
              </a:tr>
              <a:tr h="326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RT-121-06-043</a:t>
                      </a:r>
                    </a:p>
                  </a:txBody>
                  <a:tcPr marL="6799" marR="6799" marT="6799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CnvF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Construction subcontractor performance</a:t>
                      </a:r>
                    </a:p>
                  </a:txBody>
                  <a:tcPr marL="6799" marR="6799" marT="67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73537"/>
                  </a:ext>
                </a:extLst>
              </a:tr>
              <a:tr h="326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RT-121-06-010</a:t>
                      </a:r>
                    </a:p>
                  </a:txBody>
                  <a:tcPr marL="6799" marR="6799" marT="6799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CnvF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Interfaces between subprojects and conventional construction</a:t>
                      </a:r>
                    </a:p>
                  </a:txBody>
                  <a:tcPr marL="6799" marR="6799" marT="67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167497"/>
                  </a:ext>
                </a:extLst>
              </a:tr>
              <a:tr h="326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RT-121-06-011</a:t>
                      </a:r>
                    </a:p>
                  </a:txBody>
                  <a:tcPr marL="6799" marR="6799" marT="6799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CnvF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Time for long lead time items is longer than expected</a:t>
                      </a:r>
                    </a:p>
                  </a:txBody>
                  <a:tcPr marL="6799" marR="6799" marT="679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667042"/>
                  </a:ext>
                </a:extLst>
              </a:tr>
            </a:tbl>
          </a:graphicData>
        </a:graphic>
      </p:graphicFrame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51472E26-AC02-4056-9868-B1F3E40ADF66}"/>
              </a:ext>
            </a:extLst>
          </p:cNvPr>
          <p:cNvSpPr txBox="1">
            <a:spLocks/>
          </p:cNvSpPr>
          <p:nvPr/>
        </p:nvSpPr>
        <p:spPr>
          <a:xfrm>
            <a:off x="292825" y="5336559"/>
            <a:ext cx="8302337" cy="43210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Construction Escalation Strategy Updated in December 2020 </a:t>
            </a:r>
            <a:r>
              <a:rPr lang="en-US" sz="1100" dirty="0">
                <a:solidFill>
                  <a:srgbClr val="C00000"/>
                </a:solidFill>
              </a:rPr>
              <a:t>[2]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71568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Dixon | CF - Overview and Process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B0E4E2-6E1A-B644-B5B0-12792E377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Risks – Conventional Facilities Risks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4EBD9-7647-FB4B-850B-22C0F0925859}"/>
              </a:ext>
            </a:extLst>
          </p:cNvPr>
          <p:cNvSpPr/>
          <p:nvPr/>
        </p:nvSpPr>
        <p:spPr>
          <a:xfrm>
            <a:off x="237999" y="6133830"/>
            <a:ext cx="17915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From  PIP-II-doc-3271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AEB4A6-13BF-E042-B7F1-27298B5A3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69" y="1131256"/>
            <a:ext cx="8411822" cy="520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0969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P-II L2 Template" id="{A6123BC6-2E26-4D2C-B75C-E7ACD0753466}" vid="{9DA365C6-7E8E-4E63-A246-5A785B05BA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0A9347935DA74C8DB662DDB94DC24E" ma:contentTypeVersion="7" ma:contentTypeDescription="Create a new document." ma:contentTypeScope="" ma:versionID="08b07e7386eab8924f56c26e7a0ee4dd">
  <xsd:schema xmlns:xsd="http://www.w3.org/2001/XMLSchema" xmlns:xs="http://www.w3.org/2001/XMLSchema" xmlns:p="http://schemas.microsoft.com/office/2006/metadata/properties" xmlns:ns3="bb137302-f76b-4ed9-a081-76f546f328cd" xmlns:ns4="ee7e25fd-3d00-4a17-8d06-95b415c0ffa6" targetNamespace="http://schemas.microsoft.com/office/2006/metadata/properties" ma:root="true" ma:fieldsID="850b8fce59337341b9ee48848a2393a9" ns3:_="" ns4:_="">
    <xsd:import namespace="bb137302-f76b-4ed9-a081-76f546f328cd"/>
    <xsd:import namespace="ee7e25fd-3d00-4a17-8d06-95b415c0ff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7302-f76b-4ed9-a081-76f546f328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e25fd-3d00-4a17-8d06-95b415c0ffa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ED1928E-C1DF-4E00-B2C2-410D8093C2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137302-f76b-4ed9-a081-76f546f328cd"/>
    <ds:schemaRef ds:uri="ee7e25fd-3d00-4a17-8d06-95b415c0ff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1F245F-DB62-428D-A566-B113377E9116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ee7e25fd-3d00-4a17-8d06-95b415c0ffa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bb137302-f76b-4ed9-a081-76f546f328c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8713</TotalTime>
  <Words>1645</Words>
  <Application>Microsoft Macintosh PowerPoint</Application>
  <PresentationFormat>On-screen Show (4:3)</PresentationFormat>
  <Paragraphs>282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Helvetica</vt:lpstr>
      <vt:lpstr>Fermilab_PPT_090815</vt:lpstr>
      <vt:lpstr>PowerPoint Presentation</vt:lpstr>
      <vt:lpstr>About Me</vt:lpstr>
      <vt:lpstr>Agenda</vt:lpstr>
      <vt:lpstr>Project Organization</vt:lpstr>
      <vt:lpstr>Scope and Deliverables</vt:lpstr>
      <vt:lpstr>Scope and Deliverables</vt:lpstr>
      <vt:lpstr>Schedule</vt:lpstr>
      <vt:lpstr>Risks and Risk Mitigation</vt:lpstr>
      <vt:lpstr>Risks – Conventional Facilities Risks</vt:lpstr>
      <vt:lpstr>Risks – Top 30 Cost Risks</vt:lpstr>
      <vt:lpstr>Risks – Top 30 Schedule Risk Impacts</vt:lpstr>
      <vt:lpstr>Basis of Estimate Development</vt:lpstr>
      <vt:lpstr>Cost Estimate Process</vt:lpstr>
      <vt:lpstr>Cost Estimate Process</vt:lpstr>
      <vt:lpstr>Schedule Estimate Process</vt:lpstr>
      <vt:lpstr>Schedule Estimate Process</vt:lpstr>
      <vt:lpstr>Basis of Estimate Form Example</vt:lpstr>
      <vt:lpstr>Basis of Estimate Form Example</vt:lpstr>
      <vt:lpstr>Basis of Estimate Form Example</vt:lpstr>
      <vt:lpstr>Basis of Estimate List</vt:lpstr>
      <vt:lpstr>Cost and Schedule</vt:lpstr>
      <vt:lpstr>Cost and Schedule Update</vt:lpstr>
      <vt:lpstr>Cost and Schedule Update</vt:lpstr>
      <vt:lpstr>Cost and Schedule Update</vt:lpstr>
      <vt:lpstr>Cost and Schedule Update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Steven J Dixon</cp:lastModifiedBy>
  <cp:revision>55</cp:revision>
  <cp:lastPrinted>2014-01-20T19:40:21Z</cp:lastPrinted>
  <dcterms:created xsi:type="dcterms:W3CDTF">2019-12-16T19:54:36Z</dcterms:created>
  <dcterms:modified xsi:type="dcterms:W3CDTF">2020-02-05T21:46:57Z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0x010100550A9347935DA74C8DB662DDB94DC24E</vt:lpwstr>
  </property>
</Properties>
</file>