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13"/>
  </p:notesMasterIdLst>
  <p:sldIdLst>
    <p:sldId id="256" r:id="rId2"/>
    <p:sldId id="296" r:id="rId3"/>
    <p:sldId id="312" r:id="rId4"/>
    <p:sldId id="305" r:id="rId5"/>
    <p:sldId id="309" r:id="rId6"/>
    <p:sldId id="279" r:id="rId7"/>
    <p:sldId id="308" r:id="rId8"/>
    <p:sldId id="310" r:id="rId9"/>
    <p:sldId id="300" r:id="rId10"/>
    <p:sldId id="304" r:id="rId11"/>
    <p:sldId id="31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99CCFF"/>
    <a:srgbClr val="E5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86" d="100"/>
          <a:sy n="86" d="100"/>
        </p:scale>
        <p:origin x="48" y="2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B3F773-323E-4979-806B-B32429379438}" type="datetimeFigureOut">
              <a:rPr lang="en-US" smtClean="0"/>
              <a:t>4/3/2020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F90CAE-CEDC-4DD4-9319-4823D9DD59AE}" type="slidenum">
              <a:rPr lang="en-US" smtClean="0"/>
              <a:t>‹#›</a:t>
            </a:fld>
            <a:endParaRPr lang="en-US"/>
          </a:p>
        </p:txBody>
      </p:sp>
    </p:spTree>
    <p:extLst>
      <p:ext uri="{BB962C8B-B14F-4D97-AF65-F5344CB8AC3E}">
        <p14:creationId xmlns:p14="http://schemas.microsoft.com/office/powerpoint/2010/main" val="2228853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8CDB4E29-B07E-48C1-93D4-271B9DA44C1D}" type="datetime1">
              <a:rPr lang="en-US" smtClean="0"/>
              <a:t>4/3/2020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05046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B053BB-90E3-4523-9DF6-3E0D34B78874}" type="datetime1">
              <a:rPr lang="en-US" smtClean="0"/>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7606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6D18152E-AF21-4D85-BB22-959641394360}" type="datetime1">
              <a:rPr lang="en-US" smtClean="0"/>
              <a:t>4/3/2020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90160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94F5423E-C216-4DE4-8637-FFE9F4BF782D}" type="datetime1">
              <a:rPr lang="en-US" smtClean="0"/>
              <a:t>4/3/2020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23074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6DAE7418-3642-4463-8035-09FE076D5568}" type="datetime1">
              <a:rPr lang="en-US" smtClean="0"/>
              <a:t>4/3/2020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81325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F634B2-CA4E-4531-8D1F-5458EE38C876}" type="datetime1">
              <a:rPr lang="en-US" smtClean="0"/>
              <a:t>4/3/2020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64393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6FDAA2-B79C-4708-8178-59BCB3F05E6D}" type="datetime1">
              <a:rPr lang="en-US" smtClean="0"/>
              <a:t>4/3/2020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93491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0CC791-65ED-4884-9FAC-A724969FF55B}" type="datetime1">
              <a:rPr lang="en-US" smtClean="0"/>
              <a:t>4/3/2020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38110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4739C8-E759-44C4-8421-8FB0CAC9827C}" type="datetime1">
              <a:rPr lang="en-US" smtClean="0"/>
              <a:t>4/3/2020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16975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4413D028-54C6-47F8-8C75-1AB6A1DDD336}" type="datetime1">
              <a:rPr lang="en-US" smtClean="0"/>
              <a:t>4/3/2020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209822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9C5C77-67A8-4F8D-A8EC-91B91CEAD5A2}" type="datetime1">
              <a:rPr lang="en-US" smtClean="0"/>
              <a:t>4/3/2020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16523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878E0A1A-BBA3-4069-93CB-7BCC02C23F50}" type="datetime1">
              <a:rPr lang="en-US" smtClean="0"/>
              <a:t>4/3/2020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3839834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11" r:id="rId5"/>
    <p:sldLayoutId id="2147483705" r:id="rId6"/>
    <p:sldLayoutId id="2147483706" r:id="rId7"/>
    <p:sldLayoutId id="2147483707" r:id="rId8"/>
    <p:sldLayoutId id="2147483710" r:id="rId9"/>
    <p:sldLayoutId id="2147483708" r:id="rId10"/>
    <p:sldLayoutId id="2147483709" r:id="rId11"/>
  </p:sldLayoutIdLst>
  <p:hf hdr="0" ft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5485B9-8EE1-447A-9C08-F7D6B532A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building, indoor, dome, umbrella&#10;&#10;Description automatically generated">
            <a:extLst>
              <a:ext uri="{FF2B5EF4-FFF2-40B4-BE49-F238E27FC236}">
                <a16:creationId xmlns:a16="http://schemas.microsoft.com/office/drawing/2014/main" id="{66C8AC88-604C-4891-A195-130B06AF6D09}"/>
              </a:ext>
            </a:extLst>
          </p:cNvPr>
          <p:cNvPicPr>
            <a:picLocks noChangeAspect="1"/>
          </p:cNvPicPr>
          <p:nvPr/>
        </p:nvPicPr>
        <p:blipFill rotWithShape="1">
          <a:blip r:embed="rId2"/>
          <a:srcRect l="2116" r="18329" b="1"/>
          <a:stretch/>
        </p:blipFill>
        <p:spPr>
          <a:xfrm>
            <a:off x="20" y="10"/>
            <a:ext cx="12191980" cy="6857988"/>
          </a:xfrm>
          <a:prstGeom prst="rect">
            <a:avLst/>
          </a:prstGeom>
        </p:spPr>
      </p:pic>
      <p:sp>
        <p:nvSpPr>
          <p:cNvPr id="11" name="Rectangle 10">
            <a:extLst>
              <a:ext uri="{FF2B5EF4-FFF2-40B4-BE49-F238E27FC236}">
                <a16:creationId xmlns:a16="http://schemas.microsoft.com/office/drawing/2014/main" id="{B963707F-B98C-4143-AFCF-D6B56C975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4059" y="457200"/>
            <a:ext cx="5010912"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88D2DFBB-460D-4ECB-BD76-509C99DAD6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5583" y="601197"/>
            <a:ext cx="5009388" cy="5789368"/>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4C41CFA-A227-4896-ACD3-0471D46541AC}"/>
              </a:ext>
            </a:extLst>
          </p:cNvPr>
          <p:cNvSpPr>
            <a:spLocks noGrp="1"/>
          </p:cNvSpPr>
          <p:nvPr>
            <p:ph type="ctrTitle"/>
          </p:nvPr>
        </p:nvSpPr>
        <p:spPr>
          <a:xfrm>
            <a:off x="837126" y="1419225"/>
            <a:ext cx="4320227" cy="2395117"/>
          </a:xfrm>
        </p:spPr>
        <p:txBody>
          <a:bodyPr>
            <a:normAutofit/>
          </a:bodyPr>
          <a:lstStyle/>
          <a:p>
            <a:pPr>
              <a:lnSpc>
                <a:spcPct val="90000"/>
              </a:lnSpc>
            </a:pPr>
            <a:r>
              <a:rPr lang="en-US" sz="4000" dirty="0">
                <a:solidFill>
                  <a:srgbClr val="FFFFFF"/>
                </a:solidFill>
              </a:rPr>
              <a:t>Q-pix Digital review: introduction &amp; discussion</a:t>
            </a:r>
          </a:p>
        </p:txBody>
      </p:sp>
      <p:sp>
        <p:nvSpPr>
          <p:cNvPr id="3" name="Subtitle 2">
            <a:extLst>
              <a:ext uri="{FF2B5EF4-FFF2-40B4-BE49-F238E27FC236}">
                <a16:creationId xmlns:a16="http://schemas.microsoft.com/office/drawing/2014/main" id="{5D5B708F-D8E4-4341-82F5-769E7E1305A2}"/>
              </a:ext>
            </a:extLst>
          </p:cNvPr>
          <p:cNvSpPr>
            <a:spLocks noGrp="1"/>
          </p:cNvSpPr>
          <p:nvPr>
            <p:ph type="subTitle" idx="1"/>
          </p:nvPr>
        </p:nvSpPr>
        <p:spPr>
          <a:xfrm>
            <a:off x="837126" y="3824577"/>
            <a:ext cx="4320228" cy="1614198"/>
          </a:xfrm>
        </p:spPr>
        <p:txBody>
          <a:bodyPr>
            <a:normAutofit/>
          </a:bodyPr>
          <a:lstStyle/>
          <a:p>
            <a:r>
              <a:rPr lang="en-US" sz="1800" dirty="0">
                <a:solidFill>
                  <a:srgbClr val="FFFFFF">
                    <a:alpha val="75000"/>
                  </a:srgbClr>
                </a:solidFill>
              </a:rPr>
              <a:t>Kurtis Nishimura</a:t>
            </a:r>
          </a:p>
          <a:p>
            <a:r>
              <a:rPr lang="en-US" sz="1800" dirty="0">
                <a:solidFill>
                  <a:srgbClr val="FFFFFF">
                    <a:alpha val="75000"/>
                  </a:srgbClr>
                </a:solidFill>
              </a:rPr>
              <a:t>University of Hawaii</a:t>
            </a:r>
          </a:p>
          <a:p>
            <a:r>
              <a:rPr lang="en-US" sz="1800" dirty="0">
                <a:solidFill>
                  <a:srgbClr val="FFFFFF">
                    <a:alpha val="75000"/>
                  </a:srgbClr>
                </a:solidFill>
              </a:rPr>
              <a:t>April 3, 2020</a:t>
            </a:r>
          </a:p>
        </p:txBody>
      </p:sp>
      <p:sp>
        <p:nvSpPr>
          <p:cNvPr id="5" name="Slide Number Placeholder 4">
            <a:extLst>
              <a:ext uri="{FF2B5EF4-FFF2-40B4-BE49-F238E27FC236}">
                <a16:creationId xmlns:a16="http://schemas.microsoft.com/office/drawing/2014/main" id="{C14A2CB4-1B73-45EB-9C91-C783A9C47911}"/>
              </a:ext>
            </a:extLst>
          </p:cNvPr>
          <p:cNvSpPr>
            <a:spLocks noGrp="1"/>
          </p:cNvSpPr>
          <p:nvPr>
            <p:ph type="sldNum" sz="quarter" idx="12"/>
          </p:nvPr>
        </p:nvSpPr>
        <p:spPr/>
        <p:txBody>
          <a:bodyPr/>
          <a:lstStyle/>
          <a:p>
            <a:fld id="{3A98EE3D-8CD1-4C3F-BD1C-C98C9596463C}" type="slidenum">
              <a:rPr lang="en-US" smtClean="0"/>
              <a:t>1</a:t>
            </a:fld>
            <a:endParaRPr lang="en-US" dirty="0"/>
          </a:p>
        </p:txBody>
      </p:sp>
    </p:spTree>
    <p:extLst>
      <p:ext uri="{BB962C8B-B14F-4D97-AF65-F5344CB8AC3E}">
        <p14:creationId xmlns:p14="http://schemas.microsoft.com/office/powerpoint/2010/main" val="28166863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D6E18B-0C64-4101-BB99-B387C19744B0}"/>
              </a:ext>
            </a:extLst>
          </p:cNvPr>
          <p:cNvPicPr>
            <a:picLocks noChangeAspect="1"/>
          </p:cNvPicPr>
          <p:nvPr/>
        </p:nvPicPr>
        <p:blipFill>
          <a:blip r:embed="rId2"/>
          <a:stretch>
            <a:fillRect/>
          </a:stretch>
        </p:blipFill>
        <p:spPr>
          <a:xfrm>
            <a:off x="5776271" y="2329588"/>
            <a:ext cx="6321095" cy="3826256"/>
          </a:xfrm>
          <a:prstGeom prst="rect">
            <a:avLst/>
          </a:prstGeom>
        </p:spPr>
      </p:pic>
      <p:sp>
        <p:nvSpPr>
          <p:cNvPr id="2" name="Title 1">
            <a:extLst>
              <a:ext uri="{FF2B5EF4-FFF2-40B4-BE49-F238E27FC236}">
                <a16:creationId xmlns:a16="http://schemas.microsoft.com/office/drawing/2014/main" id="{8016F629-22D6-4560-9247-2D01FCCACCB9}"/>
              </a:ext>
            </a:extLst>
          </p:cNvPr>
          <p:cNvSpPr>
            <a:spLocks noGrp="1"/>
          </p:cNvSpPr>
          <p:nvPr>
            <p:ph type="title"/>
          </p:nvPr>
        </p:nvSpPr>
        <p:spPr/>
        <p:txBody>
          <a:bodyPr/>
          <a:lstStyle/>
          <a:p>
            <a:r>
              <a:rPr lang="en-US" dirty="0"/>
              <a:t>Example Simulation results - Varying Communication Rate</a:t>
            </a:r>
          </a:p>
        </p:txBody>
      </p:sp>
      <p:sp>
        <p:nvSpPr>
          <p:cNvPr id="3" name="Content Placeholder 2">
            <a:extLst>
              <a:ext uri="{FF2B5EF4-FFF2-40B4-BE49-F238E27FC236}">
                <a16:creationId xmlns:a16="http://schemas.microsoft.com/office/drawing/2014/main" id="{BC84899A-53AC-4767-B191-59B248ACF521}"/>
              </a:ext>
            </a:extLst>
          </p:cNvPr>
          <p:cNvSpPr>
            <a:spLocks noGrp="1"/>
          </p:cNvSpPr>
          <p:nvPr>
            <p:ph idx="1"/>
          </p:nvPr>
        </p:nvSpPr>
        <p:spPr>
          <a:xfrm>
            <a:off x="358942" y="2213429"/>
            <a:ext cx="5786357" cy="4492171"/>
          </a:xfrm>
        </p:spPr>
        <p:txBody>
          <a:bodyPr>
            <a:normAutofit lnSpcReduction="10000"/>
          </a:bodyPr>
          <a:lstStyle/>
          <a:p>
            <a:r>
              <a:rPr lang="en-US" dirty="0"/>
              <a:t>Only a 16x16 tile.</a:t>
            </a:r>
          </a:p>
          <a:p>
            <a:r>
              <a:rPr lang="en-US" dirty="0"/>
              <a:t>Otherwise same parameters as before, but…</a:t>
            </a:r>
          </a:p>
          <a:p>
            <a:pPr lvl="1"/>
            <a:r>
              <a:rPr lang="en-US" dirty="0"/>
              <a:t>12.5 </a:t>
            </a:r>
            <a:r>
              <a:rPr lang="en-US" dirty="0" err="1"/>
              <a:t>Mbaud</a:t>
            </a:r>
            <a:r>
              <a:rPr lang="en-US" dirty="0"/>
              <a:t>: ~5 us per transaction</a:t>
            </a:r>
          </a:p>
          <a:p>
            <a:pPr lvl="1"/>
            <a:r>
              <a:rPr lang="en-US" dirty="0"/>
              <a:t>1.25 </a:t>
            </a:r>
            <a:r>
              <a:rPr lang="en-US" dirty="0" err="1"/>
              <a:t>Mbaud</a:t>
            </a:r>
            <a:r>
              <a:rPr lang="en-US" dirty="0"/>
              <a:t>: ~50 us per transaction</a:t>
            </a:r>
          </a:p>
          <a:p>
            <a:pPr lvl="1"/>
            <a:r>
              <a:rPr lang="en-US" dirty="0"/>
              <a:t>125 </a:t>
            </a:r>
            <a:r>
              <a:rPr lang="en-US" dirty="0" err="1"/>
              <a:t>kbaud</a:t>
            </a:r>
            <a:r>
              <a:rPr lang="en-US" dirty="0"/>
              <a:t>: ~500 us per transaction</a:t>
            </a:r>
          </a:p>
          <a:p>
            <a:r>
              <a:rPr lang="en-US" dirty="0"/>
              <a:t>As expected, processing time scales linearly with transaction time.</a:t>
            </a:r>
          </a:p>
          <a:p>
            <a:pPr lvl="1"/>
            <a:r>
              <a:rPr lang="en-US" dirty="0"/>
              <a:t>Note we still have no signal superimposed here, just </a:t>
            </a:r>
            <a:br>
              <a:rPr lang="en-US" dirty="0"/>
            </a:br>
            <a:r>
              <a:rPr lang="en-US" dirty="0"/>
              <a:t>same 0.11 Hz background per pixel.</a:t>
            </a:r>
          </a:p>
          <a:p>
            <a:pPr marL="0" indent="0">
              <a:buNone/>
            </a:pPr>
            <a:endParaRPr lang="en-US" dirty="0"/>
          </a:p>
          <a:p>
            <a:pPr marL="0" indent="0">
              <a:buNone/>
            </a:pPr>
            <a:r>
              <a:rPr lang="en-US" b="1" dirty="0">
                <a:sym typeface="Wingdings" panose="05000000000000000000" pitchFamily="2" charset="2"/>
              </a:rPr>
              <a:t> </a:t>
            </a:r>
            <a:r>
              <a:rPr lang="en-US" b="1" dirty="0"/>
              <a:t>Concern: if we adopt </a:t>
            </a:r>
            <a:r>
              <a:rPr lang="en-US" b="1" dirty="0" err="1"/>
              <a:t>Jinyuan’s</a:t>
            </a:r>
            <a:r>
              <a:rPr lang="en-US" b="1" dirty="0"/>
              <a:t> on-demand fast, always-on slow oscillator scheme, would we have to run all comms at the slow rate? </a:t>
            </a:r>
          </a:p>
        </p:txBody>
      </p:sp>
      <p:sp>
        <p:nvSpPr>
          <p:cNvPr id="4" name="Slide Number Placeholder 3">
            <a:extLst>
              <a:ext uri="{FF2B5EF4-FFF2-40B4-BE49-F238E27FC236}">
                <a16:creationId xmlns:a16="http://schemas.microsoft.com/office/drawing/2014/main" id="{F5DA2B61-3D66-4CAD-B997-3528F7620B07}"/>
              </a:ext>
            </a:extLst>
          </p:cNvPr>
          <p:cNvSpPr>
            <a:spLocks noGrp="1"/>
          </p:cNvSpPr>
          <p:nvPr>
            <p:ph type="sldNum" sz="quarter" idx="12"/>
          </p:nvPr>
        </p:nvSpPr>
        <p:spPr/>
        <p:txBody>
          <a:bodyPr/>
          <a:lstStyle/>
          <a:p>
            <a:fld id="{3A98EE3D-8CD1-4C3F-BD1C-C98C9596463C}" type="slidenum">
              <a:rPr lang="en-US" smtClean="0"/>
              <a:t>10</a:t>
            </a:fld>
            <a:endParaRPr lang="en-US" dirty="0"/>
          </a:p>
        </p:txBody>
      </p:sp>
      <p:sp>
        <p:nvSpPr>
          <p:cNvPr id="7" name="TextBox 6">
            <a:extLst>
              <a:ext uri="{FF2B5EF4-FFF2-40B4-BE49-F238E27FC236}">
                <a16:creationId xmlns:a16="http://schemas.microsoft.com/office/drawing/2014/main" id="{4720A025-E068-4CFE-984D-3993F17B8C1E}"/>
              </a:ext>
            </a:extLst>
          </p:cNvPr>
          <p:cNvSpPr txBox="1"/>
          <p:nvPr/>
        </p:nvSpPr>
        <p:spPr>
          <a:xfrm>
            <a:off x="228251" y="702156"/>
            <a:ext cx="3195319" cy="369332"/>
          </a:xfrm>
          <a:prstGeom prst="rect">
            <a:avLst/>
          </a:prstGeom>
          <a:noFill/>
        </p:spPr>
        <p:txBody>
          <a:bodyPr wrap="square" rtlCol="0">
            <a:spAutoFit/>
          </a:bodyPr>
          <a:lstStyle/>
          <a:p>
            <a:r>
              <a:rPr lang="en-US" b="1" dirty="0"/>
              <a:t>**As shown yesterday</a:t>
            </a:r>
          </a:p>
        </p:txBody>
      </p:sp>
    </p:spTree>
    <p:extLst>
      <p:ext uri="{BB962C8B-B14F-4D97-AF65-F5344CB8AC3E}">
        <p14:creationId xmlns:p14="http://schemas.microsoft.com/office/powerpoint/2010/main" val="1333801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B6629-7CB8-4429-AD28-8D45F3D3F05D}"/>
              </a:ext>
            </a:extLst>
          </p:cNvPr>
          <p:cNvSpPr>
            <a:spLocks noGrp="1"/>
          </p:cNvSpPr>
          <p:nvPr>
            <p:ph type="title"/>
          </p:nvPr>
        </p:nvSpPr>
        <p:spPr/>
        <p:txBody>
          <a:bodyPr/>
          <a:lstStyle/>
          <a:p>
            <a:r>
              <a:rPr lang="en-US" dirty="0"/>
              <a:t>Synthesized Digital Strategy?</a:t>
            </a:r>
          </a:p>
        </p:txBody>
      </p:sp>
      <p:sp>
        <p:nvSpPr>
          <p:cNvPr id="3" name="Content Placeholder 2">
            <a:extLst>
              <a:ext uri="{FF2B5EF4-FFF2-40B4-BE49-F238E27FC236}">
                <a16:creationId xmlns:a16="http://schemas.microsoft.com/office/drawing/2014/main" id="{6F24145F-DE9F-4207-BEF4-17CDF1D27BEF}"/>
              </a:ext>
            </a:extLst>
          </p:cNvPr>
          <p:cNvSpPr>
            <a:spLocks noGrp="1"/>
          </p:cNvSpPr>
          <p:nvPr>
            <p:ph idx="1"/>
          </p:nvPr>
        </p:nvSpPr>
        <p:spPr/>
        <p:txBody>
          <a:bodyPr>
            <a:normAutofit lnSpcReduction="10000"/>
          </a:bodyPr>
          <a:lstStyle/>
          <a:p>
            <a:r>
              <a:rPr lang="en-US" sz="2000" dirty="0"/>
              <a:t>For now, carrying on with simulation and FPGA prototyping of the simple baseline version.</a:t>
            </a:r>
          </a:p>
          <a:p>
            <a:pPr lvl="1"/>
            <a:r>
              <a:rPr lang="en-US" sz="1800" dirty="0"/>
              <a:t>I think a hardware prototype of a full digital tile, even if on FPGA, will be a limited, but very valuable demonstrator.</a:t>
            </a:r>
          </a:p>
          <a:p>
            <a:pPr lvl="1"/>
            <a:endParaRPr lang="en-US" sz="1800" dirty="0"/>
          </a:p>
          <a:p>
            <a:r>
              <a:rPr lang="en-US" sz="2000" dirty="0"/>
              <a:t>In the meantime, will work as best as possible to get digital ASIC-flow up and running.</a:t>
            </a:r>
          </a:p>
          <a:p>
            <a:pPr lvl="1"/>
            <a:r>
              <a:rPr lang="en-US" sz="1800" dirty="0"/>
              <a:t>Need to urgently answer questions about how much digital logic we can afford in terms of power, space.</a:t>
            </a:r>
          </a:p>
          <a:p>
            <a:endParaRPr lang="en-US" sz="2000" dirty="0"/>
          </a:p>
          <a:p>
            <a:r>
              <a:rPr lang="en-US" sz="2000" dirty="0"/>
              <a:t>As a wider point, would like to get some discussion and agreement on what our specifications for robustness really are… what kinds of failures do we need to tolerate, and must they all be “automatically” handled by the system or just flagged to DAQ?</a:t>
            </a:r>
          </a:p>
        </p:txBody>
      </p:sp>
      <p:sp>
        <p:nvSpPr>
          <p:cNvPr id="4" name="Slide Number Placeholder 3">
            <a:extLst>
              <a:ext uri="{FF2B5EF4-FFF2-40B4-BE49-F238E27FC236}">
                <a16:creationId xmlns:a16="http://schemas.microsoft.com/office/drawing/2014/main" id="{65E2400D-0799-49C4-ADF7-7A6BD5ACABD4}"/>
              </a:ext>
            </a:extLst>
          </p:cNvPr>
          <p:cNvSpPr>
            <a:spLocks noGrp="1"/>
          </p:cNvSpPr>
          <p:nvPr>
            <p:ph type="sldNum" sz="quarter" idx="12"/>
          </p:nvPr>
        </p:nvSpPr>
        <p:spPr/>
        <p:txBody>
          <a:bodyPr/>
          <a:lstStyle/>
          <a:p>
            <a:fld id="{3A98EE3D-8CD1-4C3F-BD1C-C98C9596463C}" type="slidenum">
              <a:rPr lang="en-US" smtClean="0"/>
              <a:t>11</a:t>
            </a:fld>
            <a:endParaRPr lang="en-US" dirty="0"/>
          </a:p>
        </p:txBody>
      </p:sp>
    </p:spTree>
    <p:extLst>
      <p:ext uri="{BB962C8B-B14F-4D97-AF65-F5344CB8AC3E}">
        <p14:creationId xmlns:p14="http://schemas.microsoft.com/office/powerpoint/2010/main" val="2592743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Content Placeholder 26" descr="A picture containing screenshot&#10;&#10;Description automatically generated">
            <a:extLst>
              <a:ext uri="{FF2B5EF4-FFF2-40B4-BE49-F238E27FC236}">
                <a16:creationId xmlns:a16="http://schemas.microsoft.com/office/drawing/2014/main" id="{877BF92A-3260-4B72-88CA-8C056C35B4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1025" y="1159669"/>
            <a:ext cx="11029950" cy="3188108"/>
          </a:xfrm>
        </p:spPr>
      </p:pic>
      <p:sp>
        <p:nvSpPr>
          <p:cNvPr id="2" name="Title 1">
            <a:extLst>
              <a:ext uri="{FF2B5EF4-FFF2-40B4-BE49-F238E27FC236}">
                <a16:creationId xmlns:a16="http://schemas.microsoft.com/office/drawing/2014/main" id="{B1227FEE-4463-41C3-9DBB-66D84F242CE9}"/>
              </a:ext>
            </a:extLst>
          </p:cNvPr>
          <p:cNvSpPr>
            <a:spLocks noGrp="1"/>
          </p:cNvSpPr>
          <p:nvPr>
            <p:ph type="title"/>
          </p:nvPr>
        </p:nvSpPr>
        <p:spPr/>
        <p:txBody>
          <a:bodyPr/>
          <a:lstStyle/>
          <a:p>
            <a:r>
              <a:rPr lang="en-US" dirty="0"/>
              <a:t>Q-Pix BLOCK Design</a:t>
            </a:r>
          </a:p>
        </p:txBody>
      </p:sp>
      <p:sp>
        <p:nvSpPr>
          <p:cNvPr id="4" name="Slide Number Placeholder 3">
            <a:extLst>
              <a:ext uri="{FF2B5EF4-FFF2-40B4-BE49-F238E27FC236}">
                <a16:creationId xmlns:a16="http://schemas.microsoft.com/office/drawing/2014/main" id="{3E8E2AF7-2510-4C09-83C1-804CE09603EA}"/>
              </a:ext>
            </a:extLst>
          </p:cNvPr>
          <p:cNvSpPr>
            <a:spLocks noGrp="1"/>
          </p:cNvSpPr>
          <p:nvPr>
            <p:ph type="sldNum" sz="quarter" idx="12"/>
          </p:nvPr>
        </p:nvSpPr>
        <p:spPr/>
        <p:txBody>
          <a:bodyPr/>
          <a:lstStyle/>
          <a:p>
            <a:fld id="{3A98EE3D-8CD1-4C3F-BD1C-C98C9596463C}" type="slidenum">
              <a:rPr lang="en-US" smtClean="0"/>
              <a:t>2</a:t>
            </a:fld>
            <a:endParaRPr lang="en-US" dirty="0"/>
          </a:p>
        </p:txBody>
      </p:sp>
      <p:sp>
        <p:nvSpPr>
          <p:cNvPr id="28" name="Content Placeholder 2">
            <a:extLst>
              <a:ext uri="{FF2B5EF4-FFF2-40B4-BE49-F238E27FC236}">
                <a16:creationId xmlns:a16="http://schemas.microsoft.com/office/drawing/2014/main" id="{70D43167-B1D6-49CE-B042-40E4C4D7F302}"/>
              </a:ext>
            </a:extLst>
          </p:cNvPr>
          <p:cNvSpPr txBox="1">
            <a:spLocks/>
          </p:cNvSpPr>
          <p:nvPr/>
        </p:nvSpPr>
        <p:spPr>
          <a:xfrm>
            <a:off x="178192" y="4967125"/>
            <a:ext cx="11844996" cy="1639351"/>
          </a:xfrm>
          <a:prstGeom prst="rect">
            <a:avLst/>
          </a:prstGeom>
        </p:spPr>
        <p:txBody>
          <a:bodyPr vert="horz" lIns="91440" tIns="45720" rIns="91440" bIns="45720" rtlCol="0" anchor="t" anchorCtr="0">
            <a:normAutofit fontScale="92500" lnSpcReduction="20000"/>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2400" dirty="0"/>
              <a:t>When integrated charge reaches a threshold, a timestamp is generated.</a:t>
            </a:r>
          </a:p>
          <a:p>
            <a:r>
              <a:rPr lang="en-US" sz="2400" dirty="0"/>
              <a:t>Gray code timestamp to minimize impact of any bit errors.</a:t>
            </a:r>
          </a:p>
          <a:p>
            <a:r>
              <a:rPr lang="en-US" sz="2400" dirty="0"/>
              <a:t>Timestamps are stored in a local memory.</a:t>
            </a:r>
          </a:p>
          <a:p>
            <a:r>
              <a:rPr lang="en-US" sz="2400" dirty="0"/>
              <a:t>Upon interrogation by a neighbor, data is relayed back through serial interface.</a:t>
            </a:r>
          </a:p>
        </p:txBody>
      </p:sp>
      <p:sp>
        <p:nvSpPr>
          <p:cNvPr id="6" name="TextBox 5">
            <a:extLst>
              <a:ext uri="{FF2B5EF4-FFF2-40B4-BE49-F238E27FC236}">
                <a16:creationId xmlns:a16="http://schemas.microsoft.com/office/drawing/2014/main" id="{5523048A-9005-4396-9B72-90ED4A05F618}"/>
              </a:ext>
            </a:extLst>
          </p:cNvPr>
          <p:cNvSpPr txBox="1"/>
          <p:nvPr/>
        </p:nvSpPr>
        <p:spPr>
          <a:xfrm>
            <a:off x="7913716" y="702156"/>
            <a:ext cx="3430939" cy="646331"/>
          </a:xfrm>
          <a:prstGeom prst="rect">
            <a:avLst/>
          </a:prstGeom>
          <a:noFill/>
        </p:spPr>
        <p:txBody>
          <a:bodyPr wrap="none" rtlCol="0">
            <a:spAutoFit/>
          </a:bodyPr>
          <a:lstStyle/>
          <a:p>
            <a:r>
              <a:rPr lang="en-US" b="1" i="1" dirty="0"/>
              <a:t>**Just as presented yesterday…</a:t>
            </a:r>
          </a:p>
          <a:p>
            <a:r>
              <a:rPr lang="en-US" b="1" i="1" dirty="0"/>
              <a:t>But not final.</a:t>
            </a:r>
          </a:p>
        </p:txBody>
      </p:sp>
      <p:sp>
        <p:nvSpPr>
          <p:cNvPr id="3" name="TextBox 2">
            <a:extLst>
              <a:ext uri="{FF2B5EF4-FFF2-40B4-BE49-F238E27FC236}">
                <a16:creationId xmlns:a16="http://schemas.microsoft.com/office/drawing/2014/main" id="{C38D1431-5D53-4109-A997-BEF6C8C358C3}"/>
              </a:ext>
            </a:extLst>
          </p:cNvPr>
          <p:cNvSpPr txBox="1"/>
          <p:nvPr/>
        </p:nvSpPr>
        <p:spPr>
          <a:xfrm>
            <a:off x="2201238" y="4415230"/>
            <a:ext cx="942630" cy="369332"/>
          </a:xfrm>
          <a:prstGeom prst="rect">
            <a:avLst/>
          </a:prstGeom>
          <a:noFill/>
        </p:spPr>
        <p:txBody>
          <a:bodyPr wrap="none" rtlCol="0">
            <a:spAutoFit/>
          </a:bodyPr>
          <a:lstStyle/>
          <a:p>
            <a:r>
              <a:rPr lang="en-US" b="1" dirty="0">
                <a:solidFill>
                  <a:srgbClr val="7030A0"/>
                </a:solidFill>
              </a:rPr>
              <a:t>Analog</a:t>
            </a:r>
          </a:p>
        </p:txBody>
      </p:sp>
      <p:sp>
        <p:nvSpPr>
          <p:cNvPr id="8" name="TextBox 7">
            <a:extLst>
              <a:ext uri="{FF2B5EF4-FFF2-40B4-BE49-F238E27FC236}">
                <a16:creationId xmlns:a16="http://schemas.microsoft.com/office/drawing/2014/main" id="{4DA2A20C-846F-4B6A-AD9B-D26E809A5540}"/>
              </a:ext>
            </a:extLst>
          </p:cNvPr>
          <p:cNvSpPr txBox="1"/>
          <p:nvPr/>
        </p:nvSpPr>
        <p:spPr>
          <a:xfrm>
            <a:off x="4724683" y="4442209"/>
            <a:ext cx="3782959" cy="369332"/>
          </a:xfrm>
          <a:prstGeom prst="rect">
            <a:avLst/>
          </a:prstGeom>
          <a:noFill/>
        </p:spPr>
        <p:txBody>
          <a:bodyPr wrap="none" rtlCol="0">
            <a:spAutoFit/>
          </a:bodyPr>
          <a:lstStyle/>
          <a:p>
            <a:r>
              <a:rPr lang="en-US" b="1" dirty="0">
                <a:solidFill>
                  <a:schemeClr val="accent4">
                    <a:lumMod val="75000"/>
                  </a:schemeClr>
                </a:solidFill>
              </a:rPr>
              <a:t>Analog Design Supporting Digital</a:t>
            </a:r>
          </a:p>
        </p:txBody>
      </p:sp>
      <p:sp>
        <p:nvSpPr>
          <p:cNvPr id="9" name="TextBox 8">
            <a:extLst>
              <a:ext uri="{FF2B5EF4-FFF2-40B4-BE49-F238E27FC236}">
                <a16:creationId xmlns:a16="http://schemas.microsoft.com/office/drawing/2014/main" id="{74C1F76D-48C0-4724-98E4-B99B2ED0F942}"/>
              </a:ext>
            </a:extLst>
          </p:cNvPr>
          <p:cNvSpPr txBox="1"/>
          <p:nvPr/>
        </p:nvSpPr>
        <p:spPr>
          <a:xfrm>
            <a:off x="8728096" y="4452749"/>
            <a:ext cx="2882712" cy="369332"/>
          </a:xfrm>
          <a:prstGeom prst="rect">
            <a:avLst/>
          </a:prstGeom>
          <a:noFill/>
        </p:spPr>
        <p:txBody>
          <a:bodyPr wrap="none" rtlCol="0">
            <a:spAutoFit/>
          </a:bodyPr>
          <a:lstStyle/>
          <a:p>
            <a:r>
              <a:rPr lang="en-US" b="1" dirty="0">
                <a:solidFill>
                  <a:srgbClr val="0070C0"/>
                </a:solidFill>
              </a:rPr>
              <a:t>Full Digital (Synthesized)</a:t>
            </a:r>
          </a:p>
        </p:txBody>
      </p:sp>
    </p:spTree>
    <p:extLst>
      <p:ext uri="{BB962C8B-B14F-4D97-AF65-F5344CB8AC3E}">
        <p14:creationId xmlns:p14="http://schemas.microsoft.com/office/powerpoint/2010/main" val="667861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Content Placeholder 26" descr="A picture containing screenshot&#10;&#10;Description automatically generated">
            <a:extLst>
              <a:ext uri="{FF2B5EF4-FFF2-40B4-BE49-F238E27FC236}">
                <a16:creationId xmlns:a16="http://schemas.microsoft.com/office/drawing/2014/main" id="{877BF92A-3260-4B72-88CA-8C056C35B4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1025" y="1159669"/>
            <a:ext cx="11029950" cy="3188108"/>
          </a:xfrm>
        </p:spPr>
      </p:pic>
      <p:sp>
        <p:nvSpPr>
          <p:cNvPr id="2" name="Title 1">
            <a:extLst>
              <a:ext uri="{FF2B5EF4-FFF2-40B4-BE49-F238E27FC236}">
                <a16:creationId xmlns:a16="http://schemas.microsoft.com/office/drawing/2014/main" id="{B1227FEE-4463-41C3-9DBB-66D84F242CE9}"/>
              </a:ext>
            </a:extLst>
          </p:cNvPr>
          <p:cNvSpPr>
            <a:spLocks noGrp="1"/>
          </p:cNvSpPr>
          <p:nvPr>
            <p:ph type="title"/>
          </p:nvPr>
        </p:nvSpPr>
        <p:spPr/>
        <p:txBody>
          <a:bodyPr/>
          <a:lstStyle/>
          <a:p>
            <a:r>
              <a:rPr lang="en-US" dirty="0"/>
              <a:t>Q-Pix BLOCK Design</a:t>
            </a:r>
          </a:p>
        </p:txBody>
      </p:sp>
      <p:sp>
        <p:nvSpPr>
          <p:cNvPr id="4" name="Slide Number Placeholder 3">
            <a:extLst>
              <a:ext uri="{FF2B5EF4-FFF2-40B4-BE49-F238E27FC236}">
                <a16:creationId xmlns:a16="http://schemas.microsoft.com/office/drawing/2014/main" id="{3E8E2AF7-2510-4C09-83C1-804CE09603EA}"/>
              </a:ext>
            </a:extLst>
          </p:cNvPr>
          <p:cNvSpPr>
            <a:spLocks noGrp="1"/>
          </p:cNvSpPr>
          <p:nvPr>
            <p:ph type="sldNum" sz="quarter" idx="12"/>
          </p:nvPr>
        </p:nvSpPr>
        <p:spPr/>
        <p:txBody>
          <a:bodyPr/>
          <a:lstStyle/>
          <a:p>
            <a:fld id="{3A98EE3D-8CD1-4C3F-BD1C-C98C9596463C}" type="slidenum">
              <a:rPr lang="en-US" smtClean="0"/>
              <a:t>3</a:t>
            </a:fld>
            <a:endParaRPr lang="en-US" dirty="0"/>
          </a:p>
        </p:txBody>
      </p:sp>
      <p:sp>
        <p:nvSpPr>
          <p:cNvPr id="28" name="Content Placeholder 2">
            <a:extLst>
              <a:ext uri="{FF2B5EF4-FFF2-40B4-BE49-F238E27FC236}">
                <a16:creationId xmlns:a16="http://schemas.microsoft.com/office/drawing/2014/main" id="{70D43167-B1D6-49CE-B042-40E4C4D7F302}"/>
              </a:ext>
            </a:extLst>
          </p:cNvPr>
          <p:cNvSpPr txBox="1">
            <a:spLocks/>
          </p:cNvSpPr>
          <p:nvPr/>
        </p:nvSpPr>
        <p:spPr>
          <a:xfrm>
            <a:off x="178192" y="4967125"/>
            <a:ext cx="11844996" cy="1639351"/>
          </a:xfrm>
          <a:prstGeom prst="rect">
            <a:avLst/>
          </a:prstGeom>
        </p:spPr>
        <p:txBody>
          <a:bodyPr vert="horz" lIns="91440" tIns="45720" rIns="91440" bIns="45720" rtlCol="0" anchor="t" anchorCtr="0">
            <a:norm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2000" dirty="0"/>
              <a:t>Communications are, for now, assumed to be 64-bit atomic, for example…</a:t>
            </a:r>
          </a:p>
          <a:p>
            <a:pPr lvl="1"/>
            <a:r>
              <a:rPr lang="en-US" sz="2000" dirty="0"/>
              <a:t>Normal hit data: 32-bits timestamp, 16-bit channel mask, 8-bit ASIC position (16x16 tile), 8-bit reserved.</a:t>
            </a:r>
          </a:p>
          <a:p>
            <a:pPr lvl="1"/>
            <a:r>
              <a:rPr lang="en-US" sz="2000" dirty="0"/>
              <a:t>Register commands: TBD register address, TBD data, 8-bit target ASIC position, spare bits…</a:t>
            </a:r>
          </a:p>
        </p:txBody>
      </p:sp>
      <p:sp>
        <p:nvSpPr>
          <p:cNvPr id="6" name="TextBox 5">
            <a:extLst>
              <a:ext uri="{FF2B5EF4-FFF2-40B4-BE49-F238E27FC236}">
                <a16:creationId xmlns:a16="http://schemas.microsoft.com/office/drawing/2014/main" id="{5523048A-9005-4396-9B72-90ED4A05F618}"/>
              </a:ext>
            </a:extLst>
          </p:cNvPr>
          <p:cNvSpPr txBox="1"/>
          <p:nvPr/>
        </p:nvSpPr>
        <p:spPr>
          <a:xfrm>
            <a:off x="7913716" y="702156"/>
            <a:ext cx="3430939" cy="646331"/>
          </a:xfrm>
          <a:prstGeom prst="rect">
            <a:avLst/>
          </a:prstGeom>
          <a:noFill/>
        </p:spPr>
        <p:txBody>
          <a:bodyPr wrap="none" rtlCol="0">
            <a:spAutoFit/>
          </a:bodyPr>
          <a:lstStyle/>
          <a:p>
            <a:r>
              <a:rPr lang="en-US" b="1" i="1" dirty="0"/>
              <a:t>**Just as presented yesterday…</a:t>
            </a:r>
          </a:p>
          <a:p>
            <a:r>
              <a:rPr lang="en-US" b="1" i="1" dirty="0"/>
              <a:t>But not final.</a:t>
            </a:r>
          </a:p>
        </p:txBody>
      </p:sp>
      <p:sp>
        <p:nvSpPr>
          <p:cNvPr id="3" name="TextBox 2">
            <a:extLst>
              <a:ext uri="{FF2B5EF4-FFF2-40B4-BE49-F238E27FC236}">
                <a16:creationId xmlns:a16="http://schemas.microsoft.com/office/drawing/2014/main" id="{C38D1431-5D53-4109-A997-BEF6C8C358C3}"/>
              </a:ext>
            </a:extLst>
          </p:cNvPr>
          <p:cNvSpPr txBox="1"/>
          <p:nvPr/>
        </p:nvSpPr>
        <p:spPr>
          <a:xfrm>
            <a:off x="2201238" y="4415230"/>
            <a:ext cx="942630" cy="369332"/>
          </a:xfrm>
          <a:prstGeom prst="rect">
            <a:avLst/>
          </a:prstGeom>
          <a:noFill/>
        </p:spPr>
        <p:txBody>
          <a:bodyPr wrap="none" rtlCol="0">
            <a:spAutoFit/>
          </a:bodyPr>
          <a:lstStyle/>
          <a:p>
            <a:r>
              <a:rPr lang="en-US" b="1" dirty="0">
                <a:solidFill>
                  <a:srgbClr val="7030A0"/>
                </a:solidFill>
              </a:rPr>
              <a:t>Analog</a:t>
            </a:r>
          </a:p>
        </p:txBody>
      </p:sp>
      <p:sp>
        <p:nvSpPr>
          <p:cNvPr id="8" name="TextBox 7">
            <a:extLst>
              <a:ext uri="{FF2B5EF4-FFF2-40B4-BE49-F238E27FC236}">
                <a16:creationId xmlns:a16="http://schemas.microsoft.com/office/drawing/2014/main" id="{4DA2A20C-846F-4B6A-AD9B-D26E809A5540}"/>
              </a:ext>
            </a:extLst>
          </p:cNvPr>
          <p:cNvSpPr txBox="1"/>
          <p:nvPr/>
        </p:nvSpPr>
        <p:spPr>
          <a:xfrm>
            <a:off x="4724683" y="4442209"/>
            <a:ext cx="3782959" cy="369332"/>
          </a:xfrm>
          <a:prstGeom prst="rect">
            <a:avLst/>
          </a:prstGeom>
          <a:noFill/>
        </p:spPr>
        <p:txBody>
          <a:bodyPr wrap="none" rtlCol="0">
            <a:spAutoFit/>
          </a:bodyPr>
          <a:lstStyle/>
          <a:p>
            <a:r>
              <a:rPr lang="en-US" b="1" dirty="0">
                <a:solidFill>
                  <a:schemeClr val="accent4">
                    <a:lumMod val="75000"/>
                  </a:schemeClr>
                </a:solidFill>
              </a:rPr>
              <a:t>Analog Design Supporting Digital</a:t>
            </a:r>
          </a:p>
        </p:txBody>
      </p:sp>
      <p:sp>
        <p:nvSpPr>
          <p:cNvPr id="9" name="TextBox 8">
            <a:extLst>
              <a:ext uri="{FF2B5EF4-FFF2-40B4-BE49-F238E27FC236}">
                <a16:creationId xmlns:a16="http://schemas.microsoft.com/office/drawing/2014/main" id="{74C1F76D-48C0-4724-98E4-B99B2ED0F942}"/>
              </a:ext>
            </a:extLst>
          </p:cNvPr>
          <p:cNvSpPr txBox="1"/>
          <p:nvPr/>
        </p:nvSpPr>
        <p:spPr>
          <a:xfrm>
            <a:off x="8728096" y="4452749"/>
            <a:ext cx="2882712" cy="369332"/>
          </a:xfrm>
          <a:prstGeom prst="rect">
            <a:avLst/>
          </a:prstGeom>
          <a:noFill/>
        </p:spPr>
        <p:txBody>
          <a:bodyPr wrap="none" rtlCol="0">
            <a:spAutoFit/>
          </a:bodyPr>
          <a:lstStyle/>
          <a:p>
            <a:r>
              <a:rPr lang="en-US" b="1" dirty="0">
                <a:solidFill>
                  <a:srgbClr val="0070C0"/>
                </a:solidFill>
              </a:rPr>
              <a:t>Full Digital (Synthesized)</a:t>
            </a:r>
          </a:p>
        </p:txBody>
      </p:sp>
    </p:spTree>
    <p:extLst>
      <p:ext uri="{BB962C8B-B14F-4D97-AF65-F5344CB8AC3E}">
        <p14:creationId xmlns:p14="http://schemas.microsoft.com/office/powerpoint/2010/main" val="168847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7BAF-BCE7-44DD-877B-467ED9F89065}"/>
              </a:ext>
            </a:extLst>
          </p:cNvPr>
          <p:cNvSpPr>
            <a:spLocks noGrp="1"/>
          </p:cNvSpPr>
          <p:nvPr>
            <p:ph type="title"/>
          </p:nvPr>
        </p:nvSpPr>
        <p:spPr>
          <a:xfrm>
            <a:off x="581193" y="565149"/>
            <a:ext cx="11029616" cy="576879"/>
          </a:xfrm>
        </p:spPr>
        <p:txBody>
          <a:bodyPr/>
          <a:lstStyle/>
          <a:p>
            <a:r>
              <a:rPr lang="en-US" dirty="0"/>
              <a:t>Status and readiness for review</a:t>
            </a:r>
          </a:p>
        </p:txBody>
      </p:sp>
      <p:sp>
        <p:nvSpPr>
          <p:cNvPr id="7" name="Text Placeholder 6">
            <a:extLst>
              <a:ext uri="{FF2B5EF4-FFF2-40B4-BE49-F238E27FC236}">
                <a16:creationId xmlns:a16="http://schemas.microsoft.com/office/drawing/2014/main" id="{CF86D3EE-A0B5-4DC4-A12E-1E302288504C}"/>
              </a:ext>
            </a:extLst>
          </p:cNvPr>
          <p:cNvSpPr>
            <a:spLocks noGrp="1"/>
          </p:cNvSpPr>
          <p:nvPr>
            <p:ph type="body" idx="1"/>
          </p:nvPr>
        </p:nvSpPr>
        <p:spPr>
          <a:xfrm>
            <a:off x="581191" y="2651642"/>
            <a:ext cx="5194769" cy="557784"/>
          </a:xfrm>
        </p:spPr>
        <p:txBody>
          <a:bodyPr/>
          <a:lstStyle/>
          <a:p>
            <a:r>
              <a:rPr lang="en-US" u="sng" dirty="0"/>
              <a:t>Synthesized Logic</a:t>
            </a:r>
          </a:p>
        </p:txBody>
      </p:sp>
      <p:sp>
        <p:nvSpPr>
          <p:cNvPr id="3" name="Content Placeholder 2">
            <a:extLst>
              <a:ext uri="{FF2B5EF4-FFF2-40B4-BE49-F238E27FC236}">
                <a16:creationId xmlns:a16="http://schemas.microsoft.com/office/drawing/2014/main" id="{EDC852D0-FE0E-47DA-8835-95C4172F1724}"/>
              </a:ext>
            </a:extLst>
          </p:cNvPr>
          <p:cNvSpPr>
            <a:spLocks noGrp="1"/>
          </p:cNvSpPr>
          <p:nvPr>
            <p:ph sz="half" idx="2"/>
          </p:nvPr>
        </p:nvSpPr>
        <p:spPr>
          <a:xfrm>
            <a:off x="581194" y="3326803"/>
            <a:ext cx="5194766" cy="2934999"/>
          </a:xfrm>
        </p:spPr>
        <p:txBody>
          <a:bodyPr>
            <a:normAutofit/>
          </a:bodyPr>
          <a:lstStyle/>
          <a:p>
            <a:r>
              <a:rPr lang="en-US" sz="1600" dirty="0"/>
              <a:t>It will be some time before we’re able to actually synthesize with standard cells.</a:t>
            </a:r>
          </a:p>
          <a:p>
            <a:r>
              <a:rPr lang="en-US" sz="1600" dirty="0"/>
              <a:t>Would propose that we use this opportunity to get feedback on larger ideas and concepts.</a:t>
            </a:r>
          </a:p>
          <a:p>
            <a:r>
              <a:rPr lang="en-US" sz="1600" dirty="0"/>
              <a:t>Good opportunity now to simulate promising concepts, prototype promising concepts on FPGA.</a:t>
            </a:r>
          </a:p>
          <a:p>
            <a:r>
              <a:rPr lang="en-US" sz="1600" dirty="0"/>
              <a:t>Some discussion items in this slide on strategy for robustness, integrating with slow base clock schemes.</a:t>
            </a:r>
            <a:endParaRPr lang="en-US" sz="1400" dirty="0"/>
          </a:p>
          <a:p>
            <a:pPr lvl="1"/>
            <a:endParaRPr lang="en-US" sz="1400" dirty="0"/>
          </a:p>
          <a:p>
            <a:pPr lvl="1"/>
            <a:endParaRPr lang="en-US" sz="1400" dirty="0"/>
          </a:p>
        </p:txBody>
      </p:sp>
      <p:sp>
        <p:nvSpPr>
          <p:cNvPr id="8" name="Text Placeholder 7">
            <a:extLst>
              <a:ext uri="{FF2B5EF4-FFF2-40B4-BE49-F238E27FC236}">
                <a16:creationId xmlns:a16="http://schemas.microsoft.com/office/drawing/2014/main" id="{92BF1683-3DE7-4377-99BD-976F17AF334D}"/>
              </a:ext>
            </a:extLst>
          </p:cNvPr>
          <p:cNvSpPr>
            <a:spLocks noGrp="1"/>
          </p:cNvSpPr>
          <p:nvPr>
            <p:ph type="body" sz="quarter" idx="3"/>
          </p:nvPr>
        </p:nvSpPr>
        <p:spPr>
          <a:xfrm>
            <a:off x="6416039" y="2651643"/>
            <a:ext cx="5194770" cy="553373"/>
          </a:xfrm>
        </p:spPr>
        <p:txBody>
          <a:bodyPr/>
          <a:lstStyle/>
          <a:p>
            <a:r>
              <a:rPr lang="en-US" u="sng" dirty="0"/>
              <a:t>Analog-Supporting-Digital Components</a:t>
            </a:r>
          </a:p>
        </p:txBody>
      </p:sp>
      <p:sp>
        <p:nvSpPr>
          <p:cNvPr id="9" name="Content Placeholder 8">
            <a:extLst>
              <a:ext uri="{FF2B5EF4-FFF2-40B4-BE49-F238E27FC236}">
                <a16:creationId xmlns:a16="http://schemas.microsoft.com/office/drawing/2014/main" id="{AA61EA45-3483-46C4-B147-5FFB22849CD0}"/>
              </a:ext>
            </a:extLst>
          </p:cNvPr>
          <p:cNvSpPr>
            <a:spLocks noGrp="1"/>
          </p:cNvSpPr>
          <p:nvPr>
            <p:ph sz="quarter" idx="4"/>
          </p:nvPr>
        </p:nvSpPr>
        <p:spPr>
          <a:xfrm>
            <a:off x="6416037" y="3326803"/>
            <a:ext cx="5194771" cy="2934999"/>
          </a:xfrm>
        </p:spPr>
        <p:txBody>
          <a:bodyPr>
            <a:normAutofit/>
          </a:bodyPr>
          <a:lstStyle/>
          <a:p>
            <a:r>
              <a:rPr lang="en-US" sz="1600" dirty="0"/>
              <a:t>Gang will give more details on the design status of the existing components.</a:t>
            </a:r>
          </a:p>
          <a:p>
            <a:r>
              <a:rPr lang="en-US" sz="1600" dirty="0"/>
              <a:t>All but one of proposed components have complete schematic and layout.</a:t>
            </a:r>
          </a:p>
          <a:p>
            <a:r>
              <a:rPr lang="en-US" sz="1600" dirty="0"/>
              <a:t>Even if we don’t end up needing all of them, perhaps consider inclusion as test structures?</a:t>
            </a:r>
          </a:p>
          <a:p>
            <a:endParaRPr lang="en-US" sz="1600" dirty="0"/>
          </a:p>
        </p:txBody>
      </p:sp>
      <p:sp>
        <p:nvSpPr>
          <p:cNvPr id="4" name="Slide Number Placeholder 3">
            <a:extLst>
              <a:ext uri="{FF2B5EF4-FFF2-40B4-BE49-F238E27FC236}">
                <a16:creationId xmlns:a16="http://schemas.microsoft.com/office/drawing/2014/main" id="{7764E909-15ED-4D1D-A214-230022468D5E}"/>
              </a:ext>
            </a:extLst>
          </p:cNvPr>
          <p:cNvSpPr>
            <a:spLocks noGrp="1"/>
          </p:cNvSpPr>
          <p:nvPr>
            <p:ph type="sldNum" sz="quarter" idx="12"/>
          </p:nvPr>
        </p:nvSpPr>
        <p:spPr/>
        <p:txBody>
          <a:bodyPr/>
          <a:lstStyle/>
          <a:p>
            <a:fld id="{3A98EE3D-8CD1-4C3F-BD1C-C98C9596463C}" type="slidenum">
              <a:rPr lang="en-US" smtClean="0"/>
              <a:t>4</a:t>
            </a:fld>
            <a:endParaRPr lang="en-US" dirty="0"/>
          </a:p>
        </p:txBody>
      </p:sp>
      <p:pic>
        <p:nvPicPr>
          <p:cNvPr id="6" name="Picture 5">
            <a:extLst>
              <a:ext uri="{FF2B5EF4-FFF2-40B4-BE49-F238E27FC236}">
                <a16:creationId xmlns:a16="http://schemas.microsoft.com/office/drawing/2014/main" id="{13537597-AAD9-4E7A-9113-579F89522F22}"/>
              </a:ext>
            </a:extLst>
          </p:cNvPr>
          <p:cNvPicPr>
            <a:picLocks noChangeAspect="1"/>
          </p:cNvPicPr>
          <p:nvPr/>
        </p:nvPicPr>
        <p:blipFill>
          <a:blip r:embed="rId2"/>
          <a:stretch>
            <a:fillRect/>
          </a:stretch>
        </p:blipFill>
        <p:spPr>
          <a:xfrm>
            <a:off x="6276470" y="5219059"/>
            <a:ext cx="5029632" cy="1497303"/>
          </a:xfrm>
          <a:prstGeom prst="rect">
            <a:avLst/>
          </a:prstGeom>
        </p:spPr>
      </p:pic>
      <p:sp>
        <p:nvSpPr>
          <p:cNvPr id="11" name="Content Placeholder 2">
            <a:extLst>
              <a:ext uri="{FF2B5EF4-FFF2-40B4-BE49-F238E27FC236}">
                <a16:creationId xmlns:a16="http://schemas.microsoft.com/office/drawing/2014/main" id="{346190A0-77C1-4D0C-8806-10136828CB7A}"/>
              </a:ext>
            </a:extLst>
          </p:cNvPr>
          <p:cNvSpPr txBox="1">
            <a:spLocks/>
          </p:cNvSpPr>
          <p:nvPr/>
        </p:nvSpPr>
        <p:spPr>
          <a:xfrm>
            <a:off x="581025" y="1200716"/>
            <a:ext cx="11029950" cy="1392237"/>
          </a:xfrm>
          <a:prstGeom prst="rect">
            <a:avLst/>
          </a:prstGeom>
        </p:spPr>
        <p:txBody>
          <a:bodyPr vert="horz" lIns="91440" tIns="45720" rIns="91440" bIns="45720" rtlCol="0" anchor="ctr">
            <a:noAutofit/>
          </a:bodyPr>
          <a:lstStyle>
            <a:lvl1pPr marL="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2000" b="0" kern="1200">
                <a:solidFill>
                  <a:schemeClr val="tx1">
                    <a:lumMod val="75000"/>
                    <a:lumOff val="25000"/>
                  </a:schemeClr>
                </a:solidFill>
                <a:latin typeface="+mn-lt"/>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9pPr>
          </a:lstStyle>
          <a:p>
            <a:r>
              <a:rPr lang="en-US" u="sng" dirty="0"/>
              <a:t>Overall</a:t>
            </a:r>
            <a:endParaRPr lang="en-US" dirty="0"/>
          </a:p>
          <a:p>
            <a:pPr marL="800100" lvl="1" indent="-342900">
              <a:buFont typeface="Wingdings" panose="05000000000000000000" pitchFamily="2" charset="2"/>
              <a:buChar char="§"/>
            </a:pPr>
            <a:r>
              <a:rPr lang="en-US" b="0" dirty="0"/>
              <a:t>As evident from discussion yesterday, and from </a:t>
            </a:r>
            <a:r>
              <a:rPr lang="en-US" b="0" dirty="0" err="1"/>
              <a:t>Jinyuan’s</a:t>
            </a:r>
            <a:r>
              <a:rPr lang="en-US" b="0" dirty="0"/>
              <a:t> slides today, (I think) it’s not controversial to say that we’re still evaluating various conceptual designs for the ASIC architecture.</a:t>
            </a:r>
          </a:p>
        </p:txBody>
      </p:sp>
    </p:spTree>
    <p:extLst>
      <p:ext uri="{BB962C8B-B14F-4D97-AF65-F5344CB8AC3E}">
        <p14:creationId xmlns:p14="http://schemas.microsoft.com/office/powerpoint/2010/main" val="1927622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F1D35-7F35-4C55-859B-D7B85884BAF3}"/>
              </a:ext>
            </a:extLst>
          </p:cNvPr>
          <p:cNvSpPr>
            <a:spLocks noGrp="1"/>
          </p:cNvSpPr>
          <p:nvPr>
            <p:ph type="title"/>
          </p:nvPr>
        </p:nvSpPr>
        <p:spPr>
          <a:xfrm>
            <a:off x="581192" y="496972"/>
            <a:ext cx="11029616" cy="1188720"/>
          </a:xfrm>
        </p:spPr>
        <p:txBody>
          <a:bodyPr/>
          <a:lstStyle/>
          <a:p>
            <a:r>
              <a:rPr lang="en-US" dirty="0"/>
              <a:t>SELF ASSEMBLING DAQ</a:t>
            </a:r>
          </a:p>
        </p:txBody>
      </p:sp>
      <p:sp>
        <p:nvSpPr>
          <p:cNvPr id="3" name="Content Placeholder 2">
            <a:extLst>
              <a:ext uri="{FF2B5EF4-FFF2-40B4-BE49-F238E27FC236}">
                <a16:creationId xmlns:a16="http://schemas.microsoft.com/office/drawing/2014/main" id="{8951109A-2AE7-45C8-95C3-69BE0DCAB662}"/>
              </a:ext>
            </a:extLst>
          </p:cNvPr>
          <p:cNvSpPr>
            <a:spLocks noGrp="1"/>
          </p:cNvSpPr>
          <p:nvPr>
            <p:ph idx="1"/>
          </p:nvPr>
        </p:nvSpPr>
        <p:spPr>
          <a:xfrm>
            <a:off x="581192" y="1715808"/>
            <a:ext cx="7366645" cy="4494628"/>
          </a:xfrm>
        </p:spPr>
        <p:txBody>
          <a:bodyPr>
            <a:normAutofit/>
          </a:bodyPr>
          <a:lstStyle/>
          <a:p>
            <a:r>
              <a:rPr lang="en-US" sz="2000" dirty="0"/>
              <a:t>Working now with a baseline implementation that builds up a network from communication with nearest neighbors.</a:t>
            </a:r>
          </a:p>
          <a:p>
            <a:r>
              <a:rPr lang="en-US" sz="2000" dirty="0"/>
              <a:t>Since there are multiple paths to any ASIC, the network in principle should survive as long as:</a:t>
            </a:r>
          </a:p>
          <a:p>
            <a:pPr lvl="1"/>
            <a:r>
              <a:rPr lang="en-US" sz="1800" dirty="0"/>
              <a:t>DAQ nodes can still communicate with an ASIC.</a:t>
            </a:r>
          </a:p>
          <a:p>
            <a:pPr lvl="1"/>
            <a:r>
              <a:rPr lang="en-US" sz="1800" dirty="0"/>
              <a:t>No long dead stretches of ASICs.</a:t>
            </a:r>
            <a:r>
              <a:rPr lang="en-US" dirty="0"/>
              <a:t> </a:t>
            </a:r>
          </a:p>
          <a:p>
            <a:r>
              <a:rPr lang="en-US" dirty="0"/>
              <a:t>Multiple paths to any ASIC reduces the chance of these kinds of failures causing loss of operational ASICs.</a:t>
            </a:r>
          </a:p>
          <a:p>
            <a:r>
              <a:rPr lang="en-US" dirty="0"/>
              <a:t>For example, could imagine DAQ nodes at all corners (or sides), each one can service all four tiles.</a:t>
            </a:r>
          </a:p>
          <a:p>
            <a:pPr lvl="1"/>
            <a:r>
              <a:rPr lang="en-US" dirty="0"/>
              <a:t>Under normal circumstances, either 1 or 2 DAQ nodes service the tile, but this gives substantial redundancy.</a:t>
            </a:r>
          </a:p>
        </p:txBody>
      </p:sp>
      <p:pic>
        <p:nvPicPr>
          <p:cNvPr id="4" name="Picture 3" descr="A close up of a logo&#10;&#10;Description automatically generated">
            <a:extLst>
              <a:ext uri="{FF2B5EF4-FFF2-40B4-BE49-F238E27FC236}">
                <a16:creationId xmlns:a16="http://schemas.microsoft.com/office/drawing/2014/main" id="{6E5FC66A-6BEC-4D25-A881-79C75F334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6782" y="1279971"/>
            <a:ext cx="2336530" cy="2336530"/>
          </a:xfrm>
          <a:prstGeom prst="rect">
            <a:avLst/>
          </a:prstGeom>
          <a:ln w="25400">
            <a:solidFill>
              <a:schemeClr val="tx1"/>
            </a:solidFill>
          </a:ln>
        </p:spPr>
      </p:pic>
      <p:sp>
        <p:nvSpPr>
          <p:cNvPr id="5" name="TextBox 4">
            <a:extLst>
              <a:ext uri="{FF2B5EF4-FFF2-40B4-BE49-F238E27FC236}">
                <a16:creationId xmlns:a16="http://schemas.microsoft.com/office/drawing/2014/main" id="{22D6F53F-FF0B-4477-BEF0-B13C60C513EA}"/>
              </a:ext>
            </a:extLst>
          </p:cNvPr>
          <p:cNvSpPr txBox="1"/>
          <p:nvPr/>
        </p:nvSpPr>
        <p:spPr>
          <a:xfrm>
            <a:off x="8426302" y="547992"/>
            <a:ext cx="3615069" cy="646331"/>
          </a:xfrm>
          <a:prstGeom prst="rect">
            <a:avLst/>
          </a:prstGeom>
          <a:noFill/>
        </p:spPr>
        <p:txBody>
          <a:bodyPr wrap="square" rtlCol="0">
            <a:spAutoFit/>
          </a:bodyPr>
          <a:lstStyle/>
          <a:p>
            <a:r>
              <a:rPr lang="en-US" dirty="0"/>
              <a:t>Network Built w/ One DAQ Connection on Corner</a:t>
            </a:r>
          </a:p>
        </p:txBody>
      </p:sp>
      <p:sp>
        <p:nvSpPr>
          <p:cNvPr id="6" name="TextBox 5">
            <a:extLst>
              <a:ext uri="{FF2B5EF4-FFF2-40B4-BE49-F238E27FC236}">
                <a16:creationId xmlns:a16="http://schemas.microsoft.com/office/drawing/2014/main" id="{B660EE62-FFA4-4652-9538-1082D422E2A8}"/>
              </a:ext>
            </a:extLst>
          </p:cNvPr>
          <p:cNvSpPr txBox="1"/>
          <p:nvPr/>
        </p:nvSpPr>
        <p:spPr>
          <a:xfrm>
            <a:off x="8426302" y="3805140"/>
            <a:ext cx="3276900" cy="646331"/>
          </a:xfrm>
          <a:prstGeom prst="rect">
            <a:avLst/>
          </a:prstGeom>
          <a:noFill/>
        </p:spPr>
        <p:txBody>
          <a:bodyPr wrap="square" rtlCol="0">
            <a:spAutoFit/>
          </a:bodyPr>
          <a:lstStyle/>
          <a:p>
            <a:r>
              <a:rPr lang="en-US" dirty="0"/>
              <a:t>Network built w/ Two DAQ Connections on Sides</a:t>
            </a:r>
          </a:p>
        </p:txBody>
      </p:sp>
      <p:pic>
        <p:nvPicPr>
          <p:cNvPr id="7" name="Picture 6" descr="A close up of a logo&#10;&#10;Description automatically generated">
            <a:extLst>
              <a:ext uri="{FF2B5EF4-FFF2-40B4-BE49-F238E27FC236}">
                <a16:creationId xmlns:a16="http://schemas.microsoft.com/office/drawing/2014/main" id="{1821A134-8638-4458-8F03-4ED62890A7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2003" y="4451471"/>
            <a:ext cx="2336278" cy="2336278"/>
          </a:xfrm>
          <a:prstGeom prst="rect">
            <a:avLst/>
          </a:prstGeom>
          <a:noFill/>
          <a:ln w="25400">
            <a:solidFill>
              <a:schemeClr val="tx1"/>
            </a:solidFill>
          </a:ln>
        </p:spPr>
      </p:pic>
      <p:sp>
        <p:nvSpPr>
          <p:cNvPr id="8" name="Slide Number Placeholder 7">
            <a:extLst>
              <a:ext uri="{FF2B5EF4-FFF2-40B4-BE49-F238E27FC236}">
                <a16:creationId xmlns:a16="http://schemas.microsoft.com/office/drawing/2014/main" id="{928CC9CF-3E2E-4575-9544-D5C084FC3C59}"/>
              </a:ext>
            </a:extLst>
          </p:cNvPr>
          <p:cNvSpPr>
            <a:spLocks noGrp="1"/>
          </p:cNvSpPr>
          <p:nvPr>
            <p:ph type="sldNum" sz="quarter" idx="12"/>
          </p:nvPr>
        </p:nvSpPr>
        <p:spPr/>
        <p:txBody>
          <a:bodyPr/>
          <a:lstStyle/>
          <a:p>
            <a:fld id="{3A98EE3D-8CD1-4C3F-BD1C-C98C9596463C}" type="slidenum">
              <a:rPr lang="en-US" smtClean="0"/>
              <a:t>5</a:t>
            </a:fld>
            <a:endParaRPr lang="en-US" dirty="0"/>
          </a:p>
        </p:txBody>
      </p:sp>
      <p:sp>
        <p:nvSpPr>
          <p:cNvPr id="9" name="Arrow: Right 8">
            <a:extLst>
              <a:ext uri="{FF2B5EF4-FFF2-40B4-BE49-F238E27FC236}">
                <a16:creationId xmlns:a16="http://schemas.microsoft.com/office/drawing/2014/main" id="{8EC6C37C-E08F-4422-B62C-3381F92A4FA3}"/>
              </a:ext>
            </a:extLst>
          </p:cNvPr>
          <p:cNvSpPr/>
          <p:nvPr/>
        </p:nvSpPr>
        <p:spPr>
          <a:xfrm>
            <a:off x="7941144" y="1196087"/>
            <a:ext cx="49879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827A3197-E92C-41B0-9700-BD51E9C86CA9}"/>
              </a:ext>
            </a:extLst>
          </p:cNvPr>
          <p:cNvSpPr/>
          <p:nvPr/>
        </p:nvSpPr>
        <p:spPr>
          <a:xfrm>
            <a:off x="7927512" y="5387383"/>
            <a:ext cx="49879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AE667E14-3412-439F-BAD6-EA7998E86733}"/>
              </a:ext>
            </a:extLst>
          </p:cNvPr>
          <p:cNvSpPr/>
          <p:nvPr/>
        </p:nvSpPr>
        <p:spPr>
          <a:xfrm rot="10800000">
            <a:off x="10853982" y="5407912"/>
            <a:ext cx="49879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4712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BE8B3-5BD7-4820-9EFC-23C4D41D5ADB}"/>
              </a:ext>
            </a:extLst>
          </p:cNvPr>
          <p:cNvSpPr>
            <a:spLocks noGrp="1"/>
          </p:cNvSpPr>
          <p:nvPr>
            <p:ph type="title"/>
          </p:nvPr>
        </p:nvSpPr>
        <p:spPr/>
        <p:txBody>
          <a:bodyPr/>
          <a:lstStyle/>
          <a:p>
            <a:r>
              <a:rPr lang="en-US" dirty="0"/>
              <a:t>Basic State machine Scheme</a:t>
            </a:r>
          </a:p>
        </p:txBody>
      </p:sp>
      <p:sp>
        <p:nvSpPr>
          <p:cNvPr id="4" name="Oval 3">
            <a:extLst>
              <a:ext uri="{FF2B5EF4-FFF2-40B4-BE49-F238E27FC236}">
                <a16:creationId xmlns:a16="http://schemas.microsoft.com/office/drawing/2014/main" id="{0234E865-82C5-4C9B-AA83-44F6B129B105}"/>
              </a:ext>
            </a:extLst>
          </p:cNvPr>
          <p:cNvSpPr/>
          <p:nvPr/>
        </p:nvSpPr>
        <p:spPr>
          <a:xfrm>
            <a:off x="831498" y="2530548"/>
            <a:ext cx="2296633" cy="11217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MEASURING (0)</a:t>
            </a:r>
          </a:p>
        </p:txBody>
      </p:sp>
      <p:sp>
        <p:nvSpPr>
          <p:cNvPr id="5" name="Oval 4">
            <a:extLst>
              <a:ext uri="{FF2B5EF4-FFF2-40B4-BE49-F238E27FC236}">
                <a16:creationId xmlns:a16="http://schemas.microsoft.com/office/drawing/2014/main" id="{E4257978-4064-415B-8DE2-D394A5661D29}"/>
              </a:ext>
            </a:extLst>
          </p:cNvPr>
          <p:cNvSpPr/>
          <p:nvPr/>
        </p:nvSpPr>
        <p:spPr>
          <a:xfrm>
            <a:off x="3849373" y="3845390"/>
            <a:ext cx="2296633" cy="11217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REPORTING</a:t>
            </a:r>
          </a:p>
          <a:p>
            <a:pPr algn="ctr"/>
            <a:r>
              <a:rPr lang="en-US" dirty="0"/>
              <a:t>LOCAL (1)</a:t>
            </a:r>
          </a:p>
        </p:txBody>
      </p:sp>
      <p:cxnSp>
        <p:nvCxnSpPr>
          <p:cNvPr id="7" name="Connector: Curved 6">
            <a:extLst>
              <a:ext uri="{FF2B5EF4-FFF2-40B4-BE49-F238E27FC236}">
                <a16:creationId xmlns:a16="http://schemas.microsoft.com/office/drawing/2014/main" id="{3D2AB135-F0C2-471B-927E-399422967975}"/>
              </a:ext>
            </a:extLst>
          </p:cNvPr>
          <p:cNvCxnSpPr>
            <a:stCxn id="4" idx="6"/>
            <a:endCxn id="5" idx="0"/>
          </p:cNvCxnSpPr>
          <p:nvPr/>
        </p:nvCxnSpPr>
        <p:spPr>
          <a:xfrm>
            <a:off x="3128131" y="3091416"/>
            <a:ext cx="1869559" cy="753974"/>
          </a:xfrm>
          <a:prstGeom prst="curved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71C9FF7-90F7-48FF-A1B9-9C06C1649F03}"/>
              </a:ext>
            </a:extLst>
          </p:cNvPr>
          <p:cNvSpPr/>
          <p:nvPr/>
        </p:nvSpPr>
        <p:spPr>
          <a:xfrm>
            <a:off x="887271" y="5034109"/>
            <a:ext cx="2296633" cy="11217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REPORTING</a:t>
            </a:r>
          </a:p>
          <a:p>
            <a:pPr algn="ctr"/>
            <a:r>
              <a:rPr lang="en-US" dirty="0"/>
              <a:t>REMOTE (2)</a:t>
            </a:r>
          </a:p>
        </p:txBody>
      </p:sp>
      <p:cxnSp>
        <p:nvCxnSpPr>
          <p:cNvPr id="9" name="Connector: Curved 8">
            <a:extLst>
              <a:ext uri="{FF2B5EF4-FFF2-40B4-BE49-F238E27FC236}">
                <a16:creationId xmlns:a16="http://schemas.microsoft.com/office/drawing/2014/main" id="{72B802B0-0D10-41DB-AB99-DF186E676D63}"/>
              </a:ext>
            </a:extLst>
          </p:cNvPr>
          <p:cNvCxnSpPr>
            <a:cxnSpLocks/>
            <a:stCxn id="5" idx="4"/>
            <a:endCxn id="8" idx="6"/>
          </p:cNvCxnSpPr>
          <p:nvPr/>
        </p:nvCxnSpPr>
        <p:spPr>
          <a:xfrm rot="5400000">
            <a:off x="3776871" y="4374158"/>
            <a:ext cx="627852" cy="1813786"/>
          </a:xfrm>
          <a:prstGeom prst="curved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or: Curved 11">
            <a:extLst>
              <a:ext uri="{FF2B5EF4-FFF2-40B4-BE49-F238E27FC236}">
                <a16:creationId xmlns:a16="http://schemas.microsoft.com/office/drawing/2014/main" id="{52CD62C7-7239-498E-869D-8912BD82F432}"/>
              </a:ext>
            </a:extLst>
          </p:cNvPr>
          <p:cNvCxnSpPr>
            <a:cxnSpLocks/>
            <a:stCxn id="5" idx="7"/>
            <a:endCxn id="5" idx="6"/>
          </p:cNvCxnSpPr>
          <p:nvPr/>
        </p:nvCxnSpPr>
        <p:spPr>
          <a:xfrm rot="16200000" flipH="1">
            <a:off x="5779542" y="4039794"/>
            <a:ext cx="396594" cy="336334"/>
          </a:xfrm>
          <a:prstGeom prst="curvedConnector4">
            <a:avLst>
              <a:gd name="adj1" fmla="val -133996"/>
              <a:gd name="adj2" fmla="val 248706"/>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Curved 14">
            <a:extLst>
              <a:ext uri="{FF2B5EF4-FFF2-40B4-BE49-F238E27FC236}">
                <a16:creationId xmlns:a16="http://schemas.microsoft.com/office/drawing/2014/main" id="{EF6BC366-4795-43E1-8F22-AA443F4ACFF5}"/>
              </a:ext>
            </a:extLst>
          </p:cNvPr>
          <p:cNvCxnSpPr>
            <a:cxnSpLocks/>
            <a:stCxn id="8" idx="1"/>
            <a:endCxn id="8" idx="0"/>
          </p:cNvCxnSpPr>
          <p:nvPr/>
        </p:nvCxnSpPr>
        <p:spPr>
          <a:xfrm rot="5400000" flipH="1" flipV="1">
            <a:off x="1547459" y="4710255"/>
            <a:ext cx="164274" cy="811983"/>
          </a:xfrm>
          <a:prstGeom prst="curvedConnector3">
            <a:avLst>
              <a:gd name="adj1" fmla="val 48205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Curved 18">
            <a:extLst>
              <a:ext uri="{FF2B5EF4-FFF2-40B4-BE49-F238E27FC236}">
                <a16:creationId xmlns:a16="http://schemas.microsoft.com/office/drawing/2014/main" id="{35BAC6E8-413A-47B6-8882-DF505266F656}"/>
              </a:ext>
            </a:extLst>
          </p:cNvPr>
          <p:cNvCxnSpPr>
            <a:cxnSpLocks/>
            <a:stCxn id="8" idx="2"/>
            <a:endCxn id="4" idx="2"/>
          </p:cNvCxnSpPr>
          <p:nvPr/>
        </p:nvCxnSpPr>
        <p:spPr>
          <a:xfrm rot="10800000">
            <a:off x="831499" y="3091417"/>
            <a:ext cx="55773" cy="2503561"/>
          </a:xfrm>
          <a:prstGeom prst="curvedConnector3">
            <a:avLst>
              <a:gd name="adj1" fmla="val 1394214"/>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29BC1E4F-82DC-4AB8-8EA3-D254D01D1C7B}"/>
              </a:ext>
            </a:extLst>
          </p:cNvPr>
          <p:cNvSpPr>
            <a:spLocks noGrp="1"/>
          </p:cNvSpPr>
          <p:nvPr>
            <p:ph idx="1"/>
          </p:nvPr>
        </p:nvSpPr>
        <p:spPr>
          <a:xfrm>
            <a:off x="6811475" y="846555"/>
            <a:ext cx="5216402" cy="5942484"/>
          </a:xfrm>
        </p:spPr>
        <p:txBody>
          <a:bodyPr>
            <a:normAutofit fontScale="77500" lnSpcReduction="20000"/>
          </a:bodyPr>
          <a:lstStyle/>
          <a:p>
            <a:r>
              <a:rPr lang="en-US" sz="2400" dirty="0"/>
              <a:t>MEASURING:</a:t>
            </a:r>
          </a:p>
          <a:p>
            <a:pPr lvl="1"/>
            <a:r>
              <a:rPr lang="en-US" sz="2000" dirty="0"/>
              <a:t>Baseline state.</a:t>
            </a:r>
          </a:p>
          <a:p>
            <a:pPr lvl="1"/>
            <a:r>
              <a:rPr lang="en-US" sz="2000" dirty="0"/>
              <a:t>Fill any hits seen into local buffer.</a:t>
            </a:r>
          </a:p>
          <a:p>
            <a:pPr lvl="1"/>
            <a:r>
              <a:rPr lang="en-US" sz="2000" dirty="0"/>
              <a:t>Move to REPORTING LOCAL if we get a system interrogation.</a:t>
            </a:r>
          </a:p>
          <a:p>
            <a:pPr lvl="2"/>
            <a:r>
              <a:rPr lang="en-US" sz="1800" dirty="0"/>
              <a:t>Forward interrogation to nearest neighbors.</a:t>
            </a:r>
          </a:p>
          <a:p>
            <a:pPr lvl="2"/>
            <a:r>
              <a:rPr lang="en-US" sz="1800" dirty="0"/>
              <a:t>Fill interrogation reply packet into end of buffer.  This will mark the “collection complete” flag for the ASIC.</a:t>
            </a:r>
          </a:p>
          <a:p>
            <a:r>
              <a:rPr lang="en-US" sz="2400" dirty="0"/>
              <a:t>REPORTING LOCAL:</a:t>
            </a:r>
          </a:p>
          <a:p>
            <a:pPr lvl="1"/>
            <a:r>
              <a:rPr lang="en-US" sz="2000" dirty="0"/>
              <a:t>Relay next hit in buffer back to where the timestamp was received from.</a:t>
            </a:r>
          </a:p>
          <a:p>
            <a:pPr lvl="1"/>
            <a:r>
              <a:rPr lang="en-US" sz="2000" dirty="0"/>
              <a:t>Continue until all hits are exhausted, then move to REPORTING REMOTE.</a:t>
            </a:r>
          </a:p>
          <a:p>
            <a:pPr lvl="1"/>
            <a:r>
              <a:rPr lang="en-US" sz="2000" dirty="0"/>
              <a:t>During this period, buffer any hits being received from other ASICs.</a:t>
            </a:r>
          </a:p>
          <a:p>
            <a:r>
              <a:rPr lang="en-US" sz="2400" dirty="0"/>
              <a:t>REPORTING REMOTE:</a:t>
            </a:r>
          </a:p>
          <a:p>
            <a:pPr lvl="1"/>
            <a:r>
              <a:rPr lang="en-US" sz="2000" dirty="0"/>
              <a:t>Relay next hit received from other ASICs.</a:t>
            </a:r>
          </a:p>
          <a:p>
            <a:pPr lvl="1"/>
            <a:r>
              <a:rPr lang="en-US" sz="2000" dirty="0"/>
              <a:t>Stay here until a given timeout period.</a:t>
            </a:r>
          </a:p>
          <a:p>
            <a:pPr lvl="1"/>
            <a:r>
              <a:rPr lang="en-US" sz="2000" dirty="0"/>
              <a:t>Then return to MEASURING STATE to wait for the next system interrogation.</a:t>
            </a:r>
          </a:p>
          <a:p>
            <a:endParaRPr lang="en-US" sz="2200" dirty="0"/>
          </a:p>
        </p:txBody>
      </p:sp>
      <p:sp>
        <p:nvSpPr>
          <p:cNvPr id="28" name="TextBox 27">
            <a:extLst>
              <a:ext uri="{FF2B5EF4-FFF2-40B4-BE49-F238E27FC236}">
                <a16:creationId xmlns:a16="http://schemas.microsoft.com/office/drawing/2014/main" id="{DB0DECCE-E6D7-4C49-B6E4-276775D36BF1}"/>
              </a:ext>
            </a:extLst>
          </p:cNvPr>
          <p:cNvSpPr txBox="1"/>
          <p:nvPr/>
        </p:nvSpPr>
        <p:spPr>
          <a:xfrm>
            <a:off x="5724283" y="3091059"/>
            <a:ext cx="1161087" cy="369332"/>
          </a:xfrm>
          <a:prstGeom prst="rect">
            <a:avLst/>
          </a:prstGeom>
          <a:noFill/>
        </p:spPr>
        <p:txBody>
          <a:bodyPr wrap="none" rtlCol="0">
            <a:spAutoFit/>
          </a:bodyPr>
          <a:lstStyle/>
          <a:p>
            <a:r>
              <a:rPr lang="en-US" dirty="0"/>
              <a:t>More hits?</a:t>
            </a:r>
          </a:p>
        </p:txBody>
      </p:sp>
      <p:sp>
        <p:nvSpPr>
          <p:cNvPr id="29" name="TextBox 28">
            <a:extLst>
              <a:ext uri="{FF2B5EF4-FFF2-40B4-BE49-F238E27FC236}">
                <a16:creationId xmlns:a16="http://schemas.microsoft.com/office/drawing/2014/main" id="{B1451DAD-5B0A-4E3D-8BC6-0C85C7D00DC9}"/>
              </a:ext>
            </a:extLst>
          </p:cNvPr>
          <p:cNvSpPr txBox="1"/>
          <p:nvPr/>
        </p:nvSpPr>
        <p:spPr>
          <a:xfrm>
            <a:off x="3690552" y="5434667"/>
            <a:ext cx="1749966" cy="369332"/>
          </a:xfrm>
          <a:prstGeom prst="rect">
            <a:avLst/>
          </a:prstGeom>
          <a:noFill/>
        </p:spPr>
        <p:txBody>
          <a:bodyPr wrap="none" rtlCol="0">
            <a:spAutoFit/>
          </a:bodyPr>
          <a:lstStyle/>
          <a:p>
            <a:r>
              <a:rPr lang="en-US" dirty="0"/>
              <a:t>Local hits empty</a:t>
            </a:r>
          </a:p>
        </p:txBody>
      </p:sp>
      <p:sp>
        <p:nvSpPr>
          <p:cNvPr id="30" name="TextBox 29">
            <a:extLst>
              <a:ext uri="{FF2B5EF4-FFF2-40B4-BE49-F238E27FC236}">
                <a16:creationId xmlns:a16="http://schemas.microsoft.com/office/drawing/2014/main" id="{46862F43-E163-4087-885B-D54E7B02A3A0}"/>
              </a:ext>
            </a:extLst>
          </p:cNvPr>
          <p:cNvSpPr txBox="1"/>
          <p:nvPr/>
        </p:nvSpPr>
        <p:spPr>
          <a:xfrm>
            <a:off x="1895410" y="4379635"/>
            <a:ext cx="1288494" cy="369332"/>
          </a:xfrm>
          <a:prstGeom prst="rect">
            <a:avLst/>
          </a:prstGeom>
          <a:noFill/>
        </p:spPr>
        <p:txBody>
          <a:bodyPr wrap="none" rtlCol="0">
            <a:spAutoFit/>
          </a:bodyPr>
          <a:lstStyle/>
          <a:p>
            <a:r>
              <a:rPr lang="en-US" dirty="0"/>
              <a:t>Continue…</a:t>
            </a:r>
          </a:p>
        </p:txBody>
      </p:sp>
      <p:sp>
        <p:nvSpPr>
          <p:cNvPr id="31" name="TextBox 30">
            <a:extLst>
              <a:ext uri="{FF2B5EF4-FFF2-40B4-BE49-F238E27FC236}">
                <a16:creationId xmlns:a16="http://schemas.microsoft.com/office/drawing/2014/main" id="{B64B93BE-2D45-443D-8994-5CE0D42DE79B}"/>
              </a:ext>
            </a:extLst>
          </p:cNvPr>
          <p:cNvSpPr txBox="1"/>
          <p:nvPr/>
        </p:nvSpPr>
        <p:spPr>
          <a:xfrm>
            <a:off x="96381" y="3789198"/>
            <a:ext cx="982961" cy="369332"/>
          </a:xfrm>
          <a:prstGeom prst="rect">
            <a:avLst/>
          </a:prstGeom>
          <a:noFill/>
        </p:spPr>
        <p:txBody>
          <a:bodyPr wrap="none" rtlCol="0">
            <a:spAutoFit/>
          </a:bodyPr>
          <a:lstStyle/>
          <a:p>
            <a:r>
              <a:rPr lang="en-US" dirty="0"/>
              <a:t>Timeout</a:t>
            </a:r>
          </a:p>
        </p:txBody>
      </p:sp>
      <p:sp>
        <p:nvSpPr>
          <p:cNvPr id="32" name="TextBox 31">
            <a:extLst>
              <a:ext uri="{FF2B5EF4-FFF2-40B4-BE49-F238E27FC236}">
                <a16:creationId xmlns:a16="http://schemas.microsoft.com/office/drawing/2014/main" id="{881CE2C0-32C8-4FEF-9820-C19F15B0C856}"/>
              </a:ext>
            </a:extLst>
          </p:cNvPr>
          <p:cNvSpPr txBox="1"/>
          <p:nvPr/>
        </p:nvSpPr>
        <p:spPr>
          <a:xfrm>
            <a:off x="3391917" y="2765603"/>
            <a:ext cx="2130711" cy="369332"/>
          </a:xfrm>
          <a:prstGeom prst="rect">
            <a:avLst/>
          </a:prstGeom>
          <a:noFill/>
        </p:spPr>
        <p:txBody>
          <a:bodyPr wrap="none" rtlCol="0">
            <a:spAutoFit/>
          </a:bodyPr>
          <a:lstStyle/>
          <a:p>
            <a:r>
              <a:rPr lang="en-US" dirty="0"/>
              <a:t>System interrogation</a:t>
            </a:r>
          </a:p>
        </p:txBody>
      </p:sp>
      <p:sp>
        <p:nvSpPr>
          <p:cNvPr id="33" name="Slide Number Placeholder 32">
            <a:extLst>
              <a:ext uri="{FF2B5EF4-FFF2-40B4-BE49-F238E27FC236}">
                <a16:creationId xmlns:a16="http://schemas.microsoft.com/office/drawing/2014/main" id="{C71E477C-45F5-4664-87FF-19CB3F6F7712}"/>
              </a:ext>
            </a:extLst>
          </p:cNvPr>
          <p:cNvSpPr>
            <a:spLocks noGrp="1"/>
          </p:cNvSpPr>
          <p:nvPr>
            <p:ph type="sldNum" sz="quarter" idx="12"/>
          </p:nvPr>
        </p:nvSpPr>
        <p:spPr/>
        <p:txBody>
          <a:bodyPr/>
          <a:lstStyle/>
          <a:p>
            <a:fld id="{3A98EE3D-8CD1-4C3F-BD1C-C98C9596463C}" type="slidenum">
              <a:rPr lang="en-US" smtClean="0"/>
              <a:t>6</a:t>
            </a:fld>
            <a:endParaRPr lang="en-US" dirty="0"/>
          </a:p>
        </p:txBody>
      </p:sp>
    </p:spTree>
    <p:extLst>
      <p:ext uri="{BB962C8B-B14F-4D97-AF65-F5344CB8AC3E}">
        <p14:creationId xmlns:p14="http://schemas.microsoft.com/office/powerpoint/2010/main" val="1802337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BE8B3-5BD7-4820-9EFC-23C4D41D5ADB}"/>
              </a:ext>
            </a:extLst>
          </p:cNvPr>
          <p:cNvSpPr>
            <a:spLocks noGrp="1"/>
          </p:cNvSpPr>
          <p:nvPr>
            <p:ph type="title"/>
          </p:nvPr>
        </p:nvSpPr>
        <p:spPr/>
        <p:txBody>
          <a:bodyPr/>
          <a:lstStyle/>
          <a:p>
            <a:r>
              <a:rPr lang="en-US" dirty="0"/>
              <a:t>Basic State machine Scheme</a:t>
            </a:r>
          </a:p>
        </p:txBody>
      </p:sp>
      <p:sp>
        <p:nvSpPr>
          <p:cNvPr id="4" name="Oval 3">
            <a:extLst>
              <a:ext uri="{FF2B5EF4-FFF2-40B4-BE49-F238E27FC236}">
                <a16:creationId xmlns:a16="http://schemas.microsoft.com/office/drawing/2014/main" id="{0234E865-82C5-4C9B-AA83-44F6B129B105}"/>
              </a:ext>
            </a:extLst>
          </p:cNvPr>
          <p:cNvSpPr/>
          <p:nvPr/>
        </p:nvSpPr>
        <p:spPr>
          <a:xfrm>
            <a:off x="831498" y="2530548"/>
            <a:ext cx="2296633" cy="11217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MEASURING (0)</a:t>
            </a:r>
          </a:p>
        </p:txBody>
      </p:sp>
      <p:sp>
        <p:nvSpPr>
          <p:cNvPr id="5" name="Oval 4">
            <a:extLst>
              <a:ext uri="{FF2B5EF4-FFF2-40B4-BE49-F238E27FC236}">
                <a16:creationId xmlns:a16="http://schemas.microsoft.com/office/drawing/2014/main" id="{E4257978-4064-415B-8DE2-D394A5661D29}"/>
              </a:ext>
            </a:extLst>
          </p:cNvPr>
          <p:cNvSpPr/>
          <p:nvPr/>
        </p:nvSpPr>
        <p:spPr>
          <a:xfrm>
            <a:off x="3849373" y="3845390"/>
            <a:ext cx="2296633" cy="11217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REPORTING</a:t>
            </a:r>
          </a:p>
          <a:p>
            <a:pPr algn="ctr"/>
            <a:r>
              <a:rPr lang="en-US" dirty="0"/>
              <a:t>LOCAL (1)</a:t>
            </a:r>
          </a:p>
        </p:txBody>
      </p:sp>
      <p:cxnSp>
        <p:nvCxnSpPr>
          <p:cNvPr id="7" name="Connector: Curved 6">
            <a:extLst>
              <a:ext uri="{FF2B5EF4-FFF2-40B4-BE49-F238E27FC236}">
                <a16:creationId xmlns:a16="http://schemas.microsoft.com/office/drawing/2014/main" id="{3D2AB135-F0C2-471B-927E-399422967975}"/>
              </a:ext>
            </a:extLst>
          </p:cNvPr>
          <p:cNvCxnSpPr>
            <a:stCxn id="4" idx="6"/>
            <a:endCxn id="5" idx="0"/>
          </p:cNvCxnSpPr>
          <p:nvPr/>
        </p:nvCxnSpPr>
        <p:spPr>
          <a:xfrm>
            <a:off x="3128131" y="3091416"/>
            <a:ext cx="1869559" cy="753974"/>
          </a:xfrm>
          <a:prstGeom prst="curved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71C9FF7-90F7-48FF-A1B9-9C06C1649F03}"/>
              </a:ext>
            </a:extLst>
          </p:cNvPr>
          <p:cNvSpPr/>
          <p:nvPr/>
        </p:nvSpPr>
        <p:spPr>
          <a:xfrm>
            <a:off x="887271" y="5034109"/>
            <a:ext cx="2296633" cy="11217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REPORTING</a:t>
            </a:r>
          </a:p>
          <a:p>
            <a:pPr algn="ctr"/>
            <a:r>
              <a:rPr lang="en-US" dirty="0"/>
              <a:t>REMOTE (2)</a:t>
            </a:r>
          </a:p>
        </p:txBody>
      </p:sp>
      <p:cxnSp>
        <p:nvCxnSpPr>
          <p:cNvPr id="9" name="Connector: Curved 8">
            <a:extLst>
              <a:ext uri="{FF2B5EF4-FFF2-40B4-BE49-F238E27FC236}">
                <a16:creationId xmlns:a16="http://schemas.microsoft.com/office/drawing/2014/main" id="{72B802B0-0D10-41DB-AB99-DF186E676D63}"/>
              </a:ext>
            </a:extLst>
          </p:cNvPr>
          <p:cNvCxnSpPr>
            <a:cxnSpLocks/>
            <a:stCxn id="5" idx="4"/>
            <a:endCxn id="8" idx="6"/>
          </p:cNvCxnSpPr>
          <p:nvPr/>
        </p:nvCxnSpPr>
        <p:spPr>
          <a:xfrm rot="5400000">
            <a:off x="3776871" y="4374158"/>
            <a:ext cx="627852" cy="1813786"/>
          </a:xfrm>
          <a:prstGeom prst="curved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or: Curved 11">
            <a:extLst>
              <a:ext uri="{FF2B5EF4-FFF2-40B4-BE49-F238E27FC236}">
                <a16:creationId xmlns:a16="http://schemas.microsoft.com/office/drawing/2014/main" id="{52CD62C7-7239-498E-869D-8912BD82F432}"/>
              </a:ext>
            </a:extLst>
          </p:cNvPr>
          <p:cNvCxnSpPr>
            <a:cxnSpLocks/>
            <a:stCxn id="5" idx="7"/>
            <a:endCxn id="5" idx="6"/>
          </p:cNvCxnSpPr>
          <p:nvPr/>
        </p:nvCxnSpPr>
        <p:spPr>
          <a:xfrm rot="16200000" flipH="1">
            <a:off x="5779542" y="4039794"/>
            <a:ext cx="396594" cy="336334"/>
          </a:xfrm>
          <a:prstGeom prst="curvedConnector4">
            <a:avLst>
              <a:gd name="adj1" fmla="val -133996"/>
              <a:gd name="adj2" fmla="val 248706"/>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Curved 14">
            <a:extLst>
              <a:ext uri="{FF2B5EF4-FFF2-40B4-BE49-F238E27FC236}">
                <a16:creationId xmlns:a16="http://schemas.microsoft.com/office/drawing/2014/main" id="{EF6BC366-4795-43E1-8F22-AA443F4ACFF5}"/>
              </a:ext>
            </a:extLst>
          </p:cNvPr>
          <p:cNvCxnSpPr>
            <a:cxnSpLocks/>
            <a:stCxn id="8" idx="1"/>
            <a:endCxn id="8" idx="0"/>
          </p:cNvCxnSpPr>
          <p:nvPr/>
        </p:nvCxnSpPr>
        <p:spPr>
          <a:xfrm rot="5400000" flipH="1" flipV="1">
            <a:off x="1547459" y="4710255"/>
            <a:ext cx="164274" cy="811983"/>
          </a:xfrm>
          <a:prstGeom prst="curvedConnector3">
            <a:avLst>
              <a:gd name="adj1" fmla="val 48205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Curved 18">
            <a:extLst>
              <a:ext uri="{FF2B5EF4-FFF2-40B4-BE49-F238E27FC236}">
                <a16:creationId xmlns:a16="http://schemas.microsoft.com/office/drawing/2014/main" id="{35BAC6E8-413A-47B6-8882-DF505266F656}"/>
              </a:ext>
            </a:extLst>
          </p:cNvPr>
          <p:cNvCxnSpPr>
            <a:cxnSpLocks/>
            <a:stCxn id="8" idx="2"/>
            <a:endCxn id="4" idx="2"/>
          </p:cNvCxnSpPr>
          <p:nvPr/>
        </p:nvCxnSpPr>
        <p:spPr>
          <a:xfrm rot="10800000">
            <a:off x="831499" y="3091417"/>
            <a:ext cx="55773" cy="2503561"/>
          </a:xfrm>
          <a:prstGeom prst="curvedConnector3">
            <a:avLst>
              <a:gd name="adj1" fmla="val 1394214"/>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B0DECCE-E6D7-4C49-B6E4-276775D36BF1}"/>
              </a:ext>
            </a:extLst>
          </p:cNvPr>
          <p:cNvSpPr txBox="1"/>
          <p:nvPr/>
        </p:nvSpPr>
        <p:spPr>
          <a:xfrm>
            <a:off x="5724283" y="3091059"/>
            <a:ext cx="1161087" cy="369332"/>
          </a:xfrm>
          <a:prstGeom prst="rect">
            <a:avLst/>
          </a:prstGeom>
          <a:noFill/>
        </p:spPr>
        <p:txBody>
          <a:bodyPr wrap="none" rtlCol="0">
            <a:spAutoFit/>
          </a:bodyPr>
          <a:lstStyle/>
          <a:p>
            <a:r>
              <a:rPr lang="en-US" dirty="0"/>
              <a:t>More hits?</a:t>
            </a:r>
          </a:p>
        </p:txBody>
      </p:sp>
      <p:sp>
        <p:nvSpPr>
          <p:cNvPr id="29" name="TextBox 28">
            <a:extLst>
              <a:ext uri="{FF2B5EF4-FFF2-40B4-BE49-F238E27FC236}">
                <a16:creationId xmlns:a16="http://schemas.microsoft.com/office/drawing/2014/main" id="{B1451DAD-5B0A-4E3D-8BC6-0C85C7D00DC9}"/>
              </a:ext>
            </a:extLst>
          </p:cNvPr>
          <p:cNvSpPr txBox="1"/>
          <p:nvPr/>
        </p:nvSpPr>
        <p:spPr>
          <a:xfrm>
            <a:off x="3690552" y="5434667"/>
            <a:ext cx="1749966" cy="369332"/>
          </a:xfrm>
          <a:prstGeom prst="rect">
            <a:avLst/>
          </a:prstGeom>
          <a:noFill/>
        </p:spPr>
        <p:txBody>
          <a:bodyPr wrap="none" rtlCol="0">
            <a:spAutoFit/>
          </a:bodyPr>
          <a:lstStyle/>
          <a:p>
            <a:r>
              <a:rPr lang="en-US" dirty="0"/>
              <a:t>Local hits empty</a:t>
            </a:r>
          </a:p>
        </p:txBody>
      </p:sp>
      <p:sp>
        <p:nvSpPr>
          <p:cNvPr id="30" name="TextBox 29">
            <a:extLst>
              <a:ext uri="{FF2B5EF4-FFF2-40B4-BE49-F238E27FC236}">
                <a16:creationId xmlns:a16="http://schemas.microsoft.com/office/drawing/2014/main" id="{46862F43-E163-4087-885B-D54E7B02A3A0}"/>
              </a:ext>
            </a:extLst>
          </p:cNvPr>
          <p:cNvSpPr txBox="1"/>
          <p:nvPr/>
        </p:nvSpPr>
        <p:spPr>
          <a:xfrm>
            <a:off x="1895410" y="4379635"/>
            <a:ext cx="1288494" cy="369332"/>
          </a:xfrm>
          <a:prstGeom prst="rect">
            <a:avLst/>
          </a:prstGeom>
          <a:noFill/>
        </p:spPr>
        <p:txBody>
          <a:bodyPr wrap="none" rtlCol="0">
            <a:spAutoFit/>
          </a:bodyPr>
          <a:lstStyle/>
          <a:p>
            <a:r>
              <a:rPr lang="en-US" dirty="0"/>
              <a:t>Continue…</a:t>
            </a:r>
          </a:p>
        </p:txBody>
      </p:sp>
      <p:sp>
        <p:nvSpPr>
          <p:cNvPr id="31" name="TextBox 30">
            <a:extLst>
              <a:ext uri="{FF2B5EF4-FFF2-40B4-BE49-F238E27FC236}">
                <a16:creationId xmlns:a16="http://schemas.microsoft.com/office/drawing/2014/main" id="{B64B93BE-2D45-443D-8994-5CE0D42DE79B}"/>
              </a:ext>
            </a:extLst>
          </p:cNvPr>
          <p:cNvSpPr txBox="1"/>
          <p:nvPr/>
        </p:nvSpPr>
        <p:spPr>
          <a:xfrm>
            <a:off x="96381" y="3789198"/>
            <a:ext cx="982961" cy="369332"/>
          </a:xfrm>
          <a:prstGeom prst="rect">
            <a:avLst/>
          </a:prstGeom>
          <a:noFill/>
        </p:spPr>
        <p:txBody>
          <a:bodyPr wrap="none" rtlCol="0">
            <a:spAutoFit/>
          </a:bodyPr>
          <a:lstStyle/>
          <a:p>
            <a:r>
              <a:rPr lang="en-US" dirty="0"/>
              <a:t>Timeout</a:t>
            </a:r>
          </a:p>
        </p:txBody>
      </p:sp>
      <p:sp>
        <p:nvSpPr>
          <p:cNvPr id="32" name="TextBox 31">
            <a:extLst>
              <a:ext uri="{FF2B5EF4-FFF2-40B4-BE49-F238E27FC236}">
                <a16:creationId xmlns:a16="http://schemas.microsoft.com/office/drawing/2014/main" id="{881CE2C0-32C8-4FEF-9820-C19F15B0C856}"/>
              </a:ext>
            </a:extLst>
          </p:cNvPr>
          <p:cNvSpPr txBox="1"/>
          <p:nvPr/>
        </p:nvSpPr>
        <p:spPr>
          <a:xfrm>
            <a:off x="3391917" y="2765603"/>
            <a:ext cx="2130711" cy="369332"/>
          </a:xfrm>
          <a:prstGeom prst="rect">
            <a:avLst/>
          </a:prstGeom>
          <a:noFill/>
        </p:spPr>
        <p:txBody>
          <a:bodyPr wrap="none" rtlCol="0">
            <a:spAutoFit/>
          </a:bodyPr>
          <a:lstStyle/>
          <a:p>
            <a:r>
              <a:rPr lang="en-US" dirty="0"/>
              <a:t>System interrogation</a:t>
            </a:r>
          </a:p>
        </p:txBody>
      </p:sp>
      <p:sp>
        <p:nvSpPr>
          <p:cNvPr id="33" name="Slide Number Placeholder 32">
            <a:extLst>
              <a:ext uri="{FF2B5EF4-FFF2-40B4-BE49-F238E27FC236}">
                <a16:creationId xmlns:a16="http://schemas.microsoft.com/office/drawing/2014/main" id="{C71E477C-45F5-4664-87FF-19CB3F6F7712}"/>
              </a:ext>
            </a:extLst>
          </p:cNvPr>
          <p:cNvSpPr>
            <a:spLocks noGrp="1"/>
          </p:cNvSpPr>
          <p:nvPr>
            <p:ph type="sldNum" sz="quarter" idx="12"/>
          </p:nvPr>
        </p:nvSpPr>
        <p:spPr/>
        <p:txBody>
          <a:bodyPr/>
          <a:lstStyle/>
          <a:p>
            <a:fld id="{3A98EE3D-8CD1-4C3F-BD1C-C98C9596463C}" type="slidenum">
              <a:rPr lang="en-US" smtClean="0"/>
              <a:t>7</a:t>
            </a:fld>
            <a:endParaRPr lang="en-US" dirty="0"/>
          </a:p>
        </p:txBody>
      </p:sp>
      <p:pic>
        <p:nvPicPr>
          <p:cNvPr id="20" name="qpixVideo.Small">
            <a:hlinkClick r:id="" action="ppaction://media"/>
            <a:extLst>
              <a:ext uri="{FF2B5EF4-FFF2-40B4-BE49-F238E27FC236}">
                <a16:creationId xmlns:a16="http://schemas.microsoft.com/office/drawing/2014/main" id="{1D840278-AB90-4C99-8D0E-18DFC5FFF28E}"/>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12215" t="17911" r="58752" b="29127"/>
          <a:stretch/>
        </p:blipFill>
        <p:spPr>
          <a:xfrm>
            <a:off x="7174608" y="1290039"/>
            <a:ext cx="4604366" cy="4724487"/>
          </a:xfrm>
          <a:prstGeom prst="rect">
            <a:avLst/>
          </a:prstGeom>
        </p:spPr>
      </p:pic>
    </p:spTree>
    <p:extLst>
      <p:ext uri="{BB962C8B-B14F-4D97-AF65-F5344CB8AC3E}">
        <p14:creationId xmlns:p14="http://schemas.microsoft.com/office/powerpoint/2010/main" val="317373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520"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0"/>
                                        </p:tgtEl>
                                      </p:cBhvr>
                                    </p:cmd>
                                  </p:childTnLst>
                                </p:cTn>
                              </p:par>
                            </p:childTnLst>
                          </p:cTn>
                        </p:par>
                      </p:childTnLst>
                    </p:cTn>
                  </p:par>
                </p:childTnLst>
              </p:cTn>
              <p:nextCondLst>
                <p:cond evt="onClick" delay="0">
                  <p:tgtEl>
                    <p:spTgt spid="20"/>
                  </p:tgtEl>
                </p:cond>
              </p:nextCondLst>
            </p:seq>
            <p:video>
              <p:cMediaNode vol="80000">
                <p:cTn id="12" fill="hold" display="0">
                  <p:stCondLst>
                    <p:cond delay="indefinite"/>
                  </p:stCondLst>
                </p:cTn>
                <p:tgtEl>
                  <p:spTgt spid="20"/>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F1D35-7F35-4C55-859B-D7B85884BAF3}"/>
              </a:ext>
            </a:extLst>
          </p:cNvPr>
          <p:cNvSpPr>
            <a:spLocks noGrp="1"/>
          </p:cNvSpPr>
          <p:nvPr>
            <p:ph type="title"/>
          </p:nvPr>
        </p:nvSpPr>
        <p:spPr>
          <a:xfrm>
            <a:off x="581192" y="189914"/>
            <a:ext cx="11029616" cy="1188720"/>
          </a:xfrm>
        </p:spPr>
        <p:txBody>
          <a:bodyPr/>
          <a:lstStyle/>
          <a:p>
            <a:r>
              <a:rPr lang="en-US" dirty="0"/>
              <a:t>Robustness and failure modes</a:t>
            </a:r>
          </a:p>
        </p:txBody>
      </p:sp>
      <p:sp>
        <p:nvSpPr>
          <p:cNvPr id="3" name="Content Placeholder 2">
            <a:extLst>
              <a:ext uri="{FF2B5EF4-FFF2-40B4-BE49-F238E27FC236}">
                <a16:creationId xmlns:a16="http://schemas.microsoft.com/office/drawing/2014/main" id="{8951109A-2AE7-45C8-95C3-69BE0DCAB662}"/>
              </a:ext>
            </a:extLst>
          </p:cNvPr>
          <p:cNvSpPr>
            <a:spLocks noGrp="1"/>
          </p:cNvSpPr>
          <p:nvPr>
            <p:ph idx="1"/>
          </p:nvPr>
        </p:nvSpPr>
        <p:spPr>
          <a:xfrm>
            <a:off x="581192" y="1640114"/>
            <a:ext cx="11029616" cy="5027972"/>
          </a:xfrm>
        </p:spPr>
        <p:txBody>
          <a:bodyPr>
            <a:normAutofit lnSpcReduction="10000"/>
          </a:bodyPr>
          <a:lstStyle/>
          <a:p>
            <a:r>
              <a:rPr lang="en-US" sz="2000" dirty="0"/>
              <a:t>On previous slide, considering that an ASIC just can’t communicate, period… but lots of other potential failure modes, for example…</a:t>
            </a:r>
          </a:p>
          <a:p>
            <a:pPr lvl="1"/>
            <a:r>
              <a:rPr lang="en-US" sz="1800" dirty="0"/>
              <a:t>Hot channels:</a:t>
            </a:r>
          </a:p>
          <a:p>
            <a:pPr lvl="2"/>
            <a:r>
              <a:rPr lang="en-US" sz="1600" dirty="0"/>
              <a:t>Hot channels create many hits that can tie up the network and/or cause FIFO overflow. </a:t>
            </a:r>
          </a:p>
          <a:p>
            <a:pPr lvl="2"/>
            <a:r>
              <a:rPr lang="en-US" sz="1600" dirty="0"/>
              <a:t>Should there be a built-in mechanism to mask out chatty ASICs, or just flagged by the DAQ, and repaired via external commands?</a:t>
            </a:r>
          </a:p>
          <a:p>
            <a:pPr lvl="1"/>
            <a:r>
              <a:rPr lang="en-US" sz="1800" dirty="0"/>
              <a:t>Partial communications failures (e.g., bit errors on the link):</a:t>
            </a:r>
            <a:endParaRPr lang="en-US" sz="1600" dirty="0"/>
          </a:p>
          <a:p>
            <a:pPr lvl="2"/>
            <a:r>
              <a:rPr lang="en-US" sz="1600" dirty="0">
                <a:sym typeface="Wingdings" panose="05000000000000000000" pitchFamily="2" charset="2"/>
              </a:rPr>
              <a:t>All communications can have a short CRC… only packets with correct CRC are processed or forwarded.</a:t>
            </a:r>
          </a:p>
          <a:p>
            <a:pPr lvl="2"/>
            <a:r>
              <a:rPr lang="en-US" sz="1600" dirty="0">
                <a:sym typeface="Wingdings" panose="05000000000000000000" pitchFamily="2" charset="2"/>
              </a:rPr>
              <a:t>Again, is this something that should be automatically recovered, or just flagged to DAQ nodes so that something can be done externally.</a:t>
            </a:r>
          </a:p>
          <a:p>
            <a:r>
              <a:rPr lang="en-US" sz="2000" dirty="0"/>
              <a:t>Note that each ASIC reports *something* for every interrogation.</a:t>
            </a:r>
          </a:p>
          <a:p>
            <a:pPr lvl="1"/>
            <a:r>
              <a:rPr lang="en-US" sz="1800" dirty="0"/>
              <a:t>An “end of event” flag, which lets the DAQ verify that ASIC responded, but this could also be used as a calibration (e.g., here’s my current local time).</a:t>
            </a:r>
          </a:p>
          <a:p>
            <a:pPr lvl="1"/>
            <a:r>
              <a:rPr lang="en-US" sz="1800" dirty="0"/>
              <a:t>…but if an ASIC is not seen, it’s not necessarily clear what happened.</a:t>
            </a:r>
          </a:p>
          <a:p>
            <a:endParaRPr lang="en-US" sz="2000" dirty="0"/>
          </a:p>
        </p:txBody>
      </p:sp>
      <p:sp>
        <p:nvSpPr>
          <p:cNvPr id="8" name="Slide Number Placeholder 7">
            <a:extLst>
              <a:ext uri="{FF2B5EF4-FFF2-40B4-BE49-F238E27FC236}">
                <a16:creationId xmlns:a16="http://schemas.microsoft.com/office/drawing/2014/main" id="{928CC9CF-3E2E-4575-9544-D5C084FC3C59}"/>
              </a:ext>
            </a:extLst>
          </p:cNvPr>
          <p:cNvSpPr>
            <a:spLocks noGrp="1"/>
          </p:cNvSpPr>
          <p:nvPr>
            <p:ph type="sldNum" sz="quarter" idx="12"/>
          </p:nvPr>
        </p:nvSpPr>
        <p:spPr/>
        <p:txBody>
          <a:bodyPr/>
          <a:lstStyle/>
          <a:p>
            <a:fld id="{3A98EE3D-8CD1-4C3F-BD1C-C98C9596463C}" type="slidenum">
              <a:rPr lang="en-US" smtClean="0"/>
              <a:t>8</a:t>
            </a:fld>
            <a:endParaRPr lang="en-US" dirty="0"/>
          </a:p>
        </p:txBody>
      </p:sp>
    </p:spTree>
    <p:extLst>
      <p:ext uri="{BB962C8B-B14F-4D97-AF65-F5344CB8AC3E}">
        <p14:creationId xmlns:p14="http://schemas.microsoft.com/office/powerpoint/2010/main" val="254151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6F629-22D6-4560-9247-2D01FCCACCB9}"/>
              </a:ext>
            </a:extLst>
          </p:cNvPr>
          <p:cNvSpPr>
            <a:spLocks noGrp="1"/>
          </p:cNvSpPr>
          <p:nvPr>
            <p:ph type="title"/>
          </p:nvPr>
        </p:nvSpPr>
        <p:spPr/>
        <p:txBody>
          <a:bodyPr/>
          <a:lstStyle/>
          <a:p>
            <a:r>
              <a:rPr lang="en-US" dirty="0"/>
              <a:t>Example Simulation results</a:t>
            </a:r>
          </a:p>
        </p:txBody>
      </p:sp>
      <p:sp>
        <p:nvSpPr>
          <p:cNvPr id="3" name="Content Placeholder 2">
            <a:extLst>
              <a:ext uri="{FF2B5EF4-FFF2-40B4-BE49-F238E27FC236}">
                <a16:creationId xmlns:a16="http://schemas.microsoft.com/office/drawing/2014/main" id="{BC84899A-53AC-4767-B191-59B248ACF521}"/>
              </a:ext>
            </a:extLst>
          </p:cNvPr>
          <p:cNvSpPr>
            <a:spLocks noGrp="1"/>
          </p:cNvSpPr>
          <p:nvPr>
            <p:ph idx="1"/>
          </p:nvPr>
        </p:nvSpPr>
        <p:spPr>
          <a:xfrm>
            <a:off x="228251" y="2340864"/>
            <a:ext cx="6758875" cy="4383786"/>
          </a:xfrm>
        </p:spPr>
        <p:txBody>
          <a:bodyPr>
            <a:normAutofit/>
          </a:bodyPr>
          <a:lstStyle/>
          <a:p>
            <a:r>
              <a:rPr lang="en-US" dirty="0"/>
              <a:t>Background rate per pixel: 0.11 Hz</a:t>
            </a:r>
          </a:p>
          <a:p>
            <a:r>
              <a:rPr lang="en-US" dirty="0"/>
              <a:t>No signal!  </a:t>
            </a:r>
          </a:p>
          <a:p>
            <a:pPr lvl="1"/>
            <a:r>
              <a:rPr lang="en-US" dirty="0"/>
              <a:t>(Model doesn’t do this yet but it’s on the list.)</a:t>
            </a:r>
          </a:p>
          <a:p>
            <a:r>
              <a:rPr lang="en-US" dirty="0"/>
              <a:t>Square arrays of varying size.</a:t>
            </a:r>
          </a:p>
          <a:p>
            <a:r>
              <a:rPr lang="en-US" dirty="0"/>
              <a:t>Single DAQ node at north west corner of array.</a:t>
            </a:r>
          </a:p>
          <a:p>
            <a:r>
              <a:rPr lang="en-US" dirty="0"/>
              <a:t>DAQ node interrogates corner ASIC once per second.</a:t>
            </a:r>
          </a:p>
          <a:p>
            <a:r>
              <a:rPr lang="en-US" dirty="0"/>
              <a:t>5.28 us per transaction (64-bit atomic UART running at 12.5 </a:t>
            </a:r>
            <a:r>
              <a:rPr lang="en-US" dirty="0" err="1"/>
              <a:t>Mbaud</a:t>
            </a:r>
            <a:r>
              <a:rPr lang="en-US" dirty="0"/>
              <a:t>).</a:t>
            </a:r>
          </a:p>
          <a:p>
            <a:r>
              <a:rPr lang="en-US" dirty="0"/>
              <a:t>One randomly thrown array configuration simulated over ~hour.</a:t>
            </a:r>
          </a:p>
          <a:p>
            <a:pPr marL="0" indent="0">
              <a:buNone/>
            </a:pPr>
            <a:r>
              <a:rPr lang="en-US" b="1" dirty="0">
                <a:sym typeface="Wingdings" panose="05000000000000000000" pitchFamily="2" charset="2"/>
              </a:rPr>
              <a:t> 16 channel ASICs, 16x16 tiles look quite reasonable so far.</a:t>
            </a:r>
            <a:endParaRPr lang="en-US" b="1" dirty="0"/>
          </a:p>
        </p:txBody>
      </p:sp>
      <p:sp>
        <p:nvSpPr>
          <p:cNvPr id="4" name="Slide Number Placeholder 3">
            <a:extLst>
              <a:ext uri="{FF2B5EF4-FFF2-40B4-BE49-F238E27FC236}">
                <a16:creationId xmlns:a16="http://schemas.microsoft.com/office/drawing/2014/main" id="{F5DA2B61-3D66-4CAD-B997-3528F7620B07}"/>
              </a:ext>
            </a:extLst>
          </p:cNvPr>
          <p:cNvSpPr>
            <a:spLocks noGrp="1"/>
          </p:cNvSpPr>
          <p:nvPr>
            <p:ph type="sldNum" sz="quarter" idx="12"/>
          </p:nvPr>
        </p:nvSpPr>
        <p:spPr/>
        <p:txBody>
          <a:bodyPr/>
          <a:lstStyle/>
          <a:p>
            <a:fld id="{3A98EE3D-8CD1-4C3F-BD1C-C98C9596463C}" type="slidenum">
              <a:rPr lang="en-US" smtClean="0"/>
              <a:t>9</a:t>
            </a:fld>
            <a:endParaRPr lang="en-US" dirty="0"/>
          </a:p>
        </p:txBody>
      </p:sp>
      <p:pic>
        <p:nvPicPr>
          <p:cNvPr id="5" name="Picture 4">
            <a:extLst>
              <a:ext uri="{FF2B5EF4-FFF2-40B4-BE49-F238E27FC236}">
                <a16:creationId xmlns:a16="http://schemas.microsoft.com/office/drawing/2014/main" id="{F51E4765-A1AF-4D44-8885-A46231759051}"/>
              </a:ext>
            </a:extLst>
          </p:cNvPr>
          <p:cNvPicPr>
            <a:picLocks noChangeAspect="1"/>
          </p:cNvPicPr>
          <p:nvPr/>
        </p:nvPicPr>
        <p:blipFill>
          <a:blip r:embed="rId2"/>
          <a:stretch>
            <a:fillRect/>
          </a:stretch>
        </p:blipFill>
        <p:spPr>
          <a:xfrm>
            <a:off x="6806275" y="756041"/>
            <a:ext cx="4804533" cy="2993650"/>
          </a:xfrm>
          <a:prstGeom prst="rect">
            <a:avLst/>
          </a:prstGeom>
        </p:spPr>
      </p:pic>
      <p:pic>
        <p:nvPicPr>
          <p:cNvPr id="7" name="Picture 6">
            <a:extLst>
              <a:ext uri="{FF2B5EF4-FFF2-40B4-BE49-F238E27FC236}">
                <a16:creationId xmlns:a16="http://schemas.microsoft.com/office/drawing/2014/main" id="{0A38A888-6B67-4C49-AF6F-7B86FD1C9E6C}"/>
              </a:ext>
            </a:extLst>
          </p:cNvPr>
          <p:cNvPicPr>
            <a:picLocks noChangeAspect="1"/>
          </p:cNvPicPr>
          <p:nvPr/>
        </p:nvPicPr>
        <p:blipFill>
          <a:blip r:embed="rId3"/>
          <a:stretch>
            <a:fillRect/>
          </a:stretch>
        </p:blipFill>
        <p:spPr>
          <a:xfrm>
            <a:off x="7004050" y="3862326"/>
            <a:ext cx="4586637" cy="2862324"/>
          </a:xfrm>
          <a:prstGeom prst="rect">
            <a:avLst/>
          </a:prstGeom>
        </p:spPr>
      </p:pic>
      <p:sp>
        <p:nvSpPr>
          <p:cNvPr id="6" name="TextBox 5">
            <a:extLst>
              <a:ext uri="{FF2B5EF4-FFF2-40B4-BE49-F238E27FC236}">
                <a16:creationId xmlns:a16="http://schemas.microsoft.com/office/drawing/2014/main" id="{F572A27F-4562-46E7-A045-068AE456D998}"/>
              </a:ext>
            </a:extLst>
          </p:cNvPr>
          <p:cNvSpPr txBox="1"/>
          <p:nvPr/>
        </p:nvSpPr>
        <p:spPr>
          <a:xfrm>
            <a:off x="228251" y="702156"/>
            <a:ext cx="3195319" cy="369332"/>
          </a:xfrm>
          <a:prstGeom prst="rect">
            <a:avLst/>
          </a:prstGeom>
          <a:noFill/>
        </p:spPr>
        <p:txBody>
          <a:bodyPr wrap="square" rtlCol="0">
            <a:spAutoFit/>
          </a:bodyPr>
          <a:lstStyle/>
          <a:p>
            <a:r>
              <a:rPr lang="en-US" b="1" dirty="0"/>
              <a:t>**As shown yesterday</a:t>
            </a:r>
          </a:p>
        </p:txBody>
      </p:sp>
    </p:spTree>
    <p:extLst>
      <p:ext uri="{BB962C8B-B14F-4D97-AF65-F5344CB8AC3E}">
        <p14:creationId xmlns:p14="http://schemas.microsoft.com/office/powerpoint/2010/main" val="2173432418"/>
      </p:ext>
    </p:extLst>
  </p:cSld>
  <p:clrMapOvr>
    <a:masterClrMapping/>
  </p:clrMapOvr>
</p:sld>
</file>

<file path=ppt/theme/theme1.xml><?xml version="1.0" encoding="utf-8"?>
<a:theme xmlns:a="http://schemas.openxmlformats.org/drawingml/2006/main" name="DividendVTI">
  <a:themeElements>
    <a:clrScheme name="">
      <a:dk1>
        <a:srgbClr val="000000"/>
      </a:dk1>
      <a:lt1>
        <a:srgbClr val="FFFFFF"/>
      </a:lt1>
      <a:dk2>
        <a:srgbClr val="413424"/>
      </a:dk2>
      <a:lt2>
        <a:srgbClr val="E2E5E8"/>
      </a:lt2>
      <a:accent1>
        <a:srgbClr val="D19651"/>
      </a:accent1>
      <a:accent2>
        <a:srgbClr val="A9A64F"/>
      </a:accent2>
      <a:accent3>
        <a:srgbClr val="90AB63"/>
      </a:accent3>
      <a:accent4>
        <a:srgbClr val="66B253"/>
      </a:accent4>
      <a:accent5>
        <a:srgbClr val="58B46B"/>
      </a:accent5>
      <a:accent6>
        <a:srgbClr val="53B28E"/>
      </a:accent6>
      <a:hlink>
        <a:srgbClr val="6283AA"/>
      </a:hlink>
      <a:folHlink>
        <a:srgbClr val="7F7F7F"/>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9486</TotalTime>
  <Words>1166</Words>
  <Application>Microsoft Office PowerPoint</Application>
  <PresentationFormat>Widescreen</PresentationFormat>
  <Paragraphs>133</Paragraphs>
  <Slides>11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Gill Sans MT</vt:lpstr>
      <vt:lpstr>Wingdings</vt:lpstr>
      <vt:lpstr>Wingdings 2</vt:lpstr>
      <vt:lpstr>DividendVTI</vt:lpstr>
      <vt:lpstr>Q-pix Digital review: introduction &amp; discussion</vt:lpstr>
      <vt:lpstr>Q-Pix BLOCK Design</vt:lpstr>
      <vt:lpstr>Q-Pix BLOCK Design</vt:lpstr>
      <vt:lpstr>Status and readiness for review</vt:lpstr>
      <vt:lpstr>SELF ASSEMBLING DAQ</vt:lpstr>
      <vt:lpstr>Basic State machine Scheme</vt:lpstr>
      <vt:lpstr>Basic State machine Scheme</vt:lpstr>
      <vt:lpstr>Robustness and failure modes</vt:lpstr>
      <vt:lpstr>Example Simulation results</vt:lpstr>
      <vt:lpstr>Example Simulation results - Varying Communication Rate</vt:lpstr>
      <vt:lpstr>Synthesized Digital Strategy?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Q-Pix Digital Logic  &amp;  Simulations</dc:title>
  <dc:creator>Kurtis Nishimura</dc:creator>
  <cp:lastModifiedBy>Kurtis Nishimura</cp:lastModifiedBy>
  <cp:revision>135</cp:revision>
  <dcterms:created xsi:type="dcterms:W3CDTF">2019-07-30T23:37:49Z</dcterms:created>
  <dcterms:modified xsi:type="dcterms:W3CDTF">2020-04-03T20:14:38Z</dcterms:modified>
</cp:coreProperties>
</file>