
<file path=[Content_Types].xml><?xml version="1.0" encoding="utf-8"?>
<Types xmlns="http://schemas.openxmlformats.org/package/2006/content-types">
  <Default Extension="gif" ContentType="image/gif"/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4"/>
  </p:notesMasterIdLst>
  <p:sldIdLst>
    <p:sldId id="256" r:id="rId2"/>
    <p:sldId id="296" r:id="rId3"/>
    <p:sldId id="294" r:id="rId4"/>
    <p:sldId id="295" r:id="rId5"/>
    <p:sldId id="264" r:id="rId6"/>
    <p:sldId id="279" r:id="rId7"/>
    <p:sldId id="292" r:id="rId8"/>
    <p:sldId id="293" r:id="rId9"/>
    <p:sldId id="297" r:id="rId10"/>
    <p:sldId id="299" r:id="rId11"/>
    <p:sldId id="300" r:id="rId12"/>
    <p:sldId id="304" r:id="rId13"/>
    <p:sldId id="302" r:id="rId14"/>
    <p:sldId id="298" r:id="rId15"/>
    <p:sldId id="301" r:id="rId16"/>
    <p:sldId id="257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3F773-323E-4979-806B-B3242937943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0CAE-CEDC-4DD4-9319-4823D9DD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4E29-B07E-48C1-93D4-271B9DA44C1D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53BB-90E3-4523-9DF6-3E0D34B78874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0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152E-AF21-4D85-BB22-959641394360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423E-C216-4DE4-8637-FFE9F4BF782D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7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7418-3642-4463-8035-09FE076D5568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2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4B2-CA4E-4531-8D1F-5458EE38C876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DAA2-B79C-4708-8178-59BCB3F05E6D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C791-65ED-4884-9FAC-A724969FF55B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39C8-E759-44C4-8421-8FB0CAC9827C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7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4413D028-54C6-47F8-8C75-1AB6A1DDD336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2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5C77-67A8-4F8D-A8EC-91B91CEAD5A2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8E0A1A-BBA3-4069-93CB-7BCC02C23F50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3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1" r:id="rId5"/>
    <p:sldLayoutId id="2147483705" r:id="rId6"/>
    <p:sldLayoutId id="2147483706" r:id="rId7"/>
    <p:sldLayoutId id="2147483707" r:id="rId8"/>
    <p:sldLayoutId id="2147483710" r:id="rId9"/>
    <p:sldLayoutId id="2147483708" r:id="rId10"/>
    <p:sldLayoutId id="214748370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indoor, dome, umbrella&#10;&#10;Description automatically generated">
            <a:extLst>
              <a:ext uri="{FF2B5EF4-FFF2-40B4-BE49-F238E27FC236}">
                <a16:creationId xmlns:a16="http://schemas.microsoft.com/office/drawing/2014/main" id="{66C8AC88-604C-4891-A195-130B06AF6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" r="18329" b="1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41CFA-A227-4896-ACD3-0471D4654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Univ. of Hawaii  Introduction: Digital System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B708F-D8E4-4341-82F5-769E7E13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Kurtis Nishimura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University of Hawaii</a:t>
            </a:r>
          </a:p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April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A2CB4-1B73-45EB-9C91-C783A9C4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8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080B-9F1D-4F3A-8FFB-948F1286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Simple System </a:t>
            </a:r>
            <a:r>
              <a:rPr lang="en-US" dirty="0" err="1"/>
              <a:t>SimulatioN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3565-61C6-4404-A1FF-FB116F90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a 3x3 ASIC network, DAQ connection in upper left.</a:t>
            </a:r>
          </a:p>
          <a:p>
            <a:r>
              <a:rPr lang="en-US" dirty="0"/>
              <a:t>Can watch states evolve over time…</a:t>
            </a:r>
          </a:p>
          <a:p>
            <a:pPr lvl="1"/>
            <a:r>
              <a:rPr lang="en-US" dirty="0"/>
              <a:t>0: Measuring</a:t>
            </a:r>
          </a:p>
          <a:p>
            <a:pPr lvl="1"/>
            <a:r>
              <a:rPr lang="en-US" dirty="0"/>
              <a:t>1: Reporting Local Hits</a:t>
            </a:r>
          </a:p>
          <a:p>
            <a:pPr lvl="1"/>
            <a:r>
              <a:rPr lang="en-US" dirty="0"/>
              <a:t>2: Forwarding Remote Hits</a:t>
            </a:r>
          </a:p>
          <a:p>
            <a:r>
              <a:rPr lang="en-US" dirty="0"/>
              <a:t>Note that time does not move in equal sized steps.  Instead time is stepped forward as needed to process transactions.</a:t>
            </a:r>
          </a:p>
          <a:p>
            <a:pPr lvl="1"/>
            <a:r>
              <a:rPr lang="en-US" dirty="0"/>
              <a:t>This should be a considerable speed advantage over HDL simulations where generally every clock tick will be simulated.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9CE7F-0ECB-4307-BB04-378CD7B0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2020-04-02 07-05-04">
            <a:hlinkClick r:id="" action="ppaction://media"/>
            <a:extLst>
              <a:ext uri="{FF2B5EF4-FFF2-40B4-BE49-F238E27FC236}">
                <a16:creationId xmlns:a16="http://schemas.microsoft.com/office/drawing/2014/main" id="{04834419-9B31-46F2-B8DB-59268ECBA2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750" t="17685" r="58708" b="26759"/>
          <a:stretch/>
        </p:blipFill>
        <p:spPr>
          <a:xfrm>
            <a:off x="8004007" y="777975"/>
            <a:ext cx="3319498" cy="36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F629-22D6-4560-9247-2D01FCCA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Simulation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899A-53AC-4767-B191-59B248AC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786357" cy="3634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 rate per pixel: 0.11 Hz</a:t>
            </a:r>
          </a:p>
          <a:p>
            <a:r>
              <a:rPr lang="en-US" dirty="0"/>
              <a:t>No signal!  </a:t>
            </a:r>
          </a:p>
          <a:p>
            <a:pPr lvl="1"/>
            <a:r>
              <a:rPr lang="en-US" dirty="0"/>
              <a:t>(Model doesn’t do this yet but it’s on the list.)</a:t>
            </a:r>
          </a:p>
          <a:p>
            <a:r>
              <a:rPr lang="en-US" dirty="0"/>
              <a:t>Square arrays of varying size.</a:t>
            </a:r>
          </a:p>
          <a:p>
            <a:r>
              <a:rPr lang="en-US" dirty="0"/>
              <a:t>Single DAQ node at north west corner of array.</a:t>
            </a:r>
          </a:p>
          <a:p>
            <a:r>
              <a:rPr lang="en-US" dirty="0"/>
              <a:t>DAQ node interrogates corner ASIC once per second.</a:t>
            </a:r>
          </a:p>
          <a:p>
            <a:r>
              <a:rPr lang="en-US" dirty="0"/>
              <a:t>5.28 us per transaction (64-bit atomic UART running at 12.5 </a:t>
            </a:r>
            <a:r>
              <a:rPr lang="en-US" dirty="0" err="1"/>
              <a:t>Mbaud</a:t>
            </a:r>
            <a:r>
              <a:rPr lang="en-US" dirty="0"/>
              <a:t>).</a:t>
            </a:r>
          </a:p>
          <a:p>
            <a:r>
              <a:rPr lang="en-US" dirty="0"/>
              <a:t>One randomly thrown array configuration simulated over ~hour.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2B61-3D66-4CAD-B997-3528F762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E4765-A1AF-4D44-8885-A4623175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75" y="756041"/>
            <a:ext cx="4804533" cy="299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8A888-6B67-4C49-AF6F-7B86FD1C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0" y="3862326"/>
            <a:ext cx="4586637" cy="28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5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F629-22D6-4560-9247-2D01FCCA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Simulation results - Varying Communication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899A-53AC-4767-B191-59B248AC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42" y="2340864"/>
            <a:ext cx="5786357" cy="4083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a 16x16 tile.</a:t>
            </a:r>
          </a:p>
          <a:p>
            <a:r>
              <a:rPr lang="en-US" dirty="0"/>
              <a:t>Otherwise same parameters as before, but…</a:t>
            </a:r>
          </a:p>
          <a:p>
            <a:pPr lvl="1"/>
            <a:r>
              <a:rPr lang="en-US" dirty="0"/>
              <a:t>12.5 </a:t>
            </a:r>
            <a:r>
              <a:rPr lang="en-US" dirty="0" err="1"/>
              <a:t>Mbaud</a:t>
            </a:r>
            <a:r>
              <a:rPr lang="en-US" dirty="0"/>
              <a:t>: ~5 us per transaction</a:t>
            </a:r>
          </a:p>
          <a:p>
            <a:pPr lvl="1"/>
            <a:r>
              <a:rPr lang="en-US" dirty="0"/>
              <a:t>1.25 </a:t>
            </a:r>
            <a:r>
              <a:rPr lang="en-US" dirty="0" err="1"/>
              <a:t>Mbaud</a:t>
            </a:r>
            <a:r>
              <a:rPr lang="en-US" dirty="0"/>
              <a:t>: ~50 us per transaction</a:t>
            </a:r>
          </a:p>
          <a:p>
            <a:pPr lvl="1"/>
            <a:r>
              <a:rPr lang="en-US" dirty="0"/>
              <a:t>125 </a:t>
            </a:r>
            <a:r>
              <a:rPr lang="en-US" dirty="0" err="1"/>
              <a:t>kbaud</a:t>
            </a:r>
            <a:r>
              <a:rPr lang="en-US" dirty="0"/>
              <a:t>: ~500 us per transaction</a:t>
            </a:r>
          </a:p>
          <a:p>
            <a:r>
              <a:rPr lang="en-US" dirty="0"/>
              <a:t>As expected, processing time scales linearly with transaction time.</a:t>
            </a:r>
          </a:p>
          <a:p>
            <a:pPr lvl="1"/>
            <a:r>
              <a:rPr lang="en-US" dirty="0"/>
              <a:t>Note we still have no signal superimposed here, just </a:t>
            </a:r>
            <a:br>
              <a:rPr lang="en-US" dirty="0"/>
            </a:br>
            <a:r>
              <a:rPr lang="en-US" dirty="0"/>
              <a:t>same 0.11 Hz background per pixel.</a:t>
            </a:r>
          </a:p>
          <a:p>
            <a:r>
              <a:rPr lang="en-US" dirty="0"/>
              <a:t>This sets a minimum allowable interrogation period.</a:t>
            </a:r>
          </a:p>
          <a:p>
            <a:r>
              <a:rPr lang="en-US" dirty="0"/>
              <a:t>Higher interrogation periods can accommodate slower protocols… but require deeper buffering.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2B61-3D66-4CAD-B997-3528F762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6E18B-0C64-4101-BB99-B387C197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00" y="2329589"/>
            <a:ext cx="6157865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1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F629-22D6-4560-9247-2D01FCCA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4086"/>
            <a:ext cx="11029616" cy="1188720"/>
          </a:xfrm>
        </p:spPr>
        <p:txBody>
          <a:bodyPr/>
          <a:lstStyle/>
          <a:p>
            <a:r>
              <a:rPr lang="en-US" dirty="0"/>
              <a:t>More Example Simulations</a:t>
            </a:r>
            <a:br>
              <a:rPr lang="en-US" dirty="0"/>
            </a:br>
            <a:r>
              <a:rPr lang="en-US" dirty="0"/>
              <a:t>Memory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899A-53AC-4767-B191-59B248AC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22806"/>
            <a:ext cx="6368248" cy="51121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Parameters as before, examine maximum required memory depths for different configurations.</a:t>
            </a:r>
          </a:p>
          <a:p>
            <a:endParaRPr lang="en-US" dirty="0"/>
          </a:p>
          <a:p>
            <a:r>
              <a:rPr lang="en-US" dirty="0"/>
              <a:t>Maximum memory requirements for a16x16 tile**:</a:t>
            </a:r>
          </a:p>
          <a:p>
            <a:pPr lvl="1"/>
            <a:r>
              <a:rPr lang="en-US" dirty="0"/>
              <a:t>For a single DAQ node at northwest corner (right, top).</a:t>
            </a:r>
          </a:p>
          <a:p>
            <a:pPr lvl="1"/>
            <a:r>
              <a:rPr lang="en-US" dirty="0"/>
              <a:t>For a single DAQ node at the center of west edge (right, bottom).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**Note that this is a single tile configuration sampled over many events.  </a:t>
            </a:r>
            <a:br>
              <a:rPr lang="en-US" dirty="0"/>
            </a:br>
            <a:r>
              <a:rPr lang="en-US" dirty="0"/>
              <a:t>Each variation on oscillator frequencies results in a different topology due to which interrogations arrive first.</a:t>
            </a:r>
            <a:br>
              <a:rPr lang="en-US" dirty="0"/>
            </a:br>
            <a:r>
              <a:rPr lang="en-US" dirty="0"/>
              <a:t>Need to repeat this exercise over many tile configurations to get more confidence in results.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need further study to see how much area/power are required for standard digital library memory elements.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2B61-3D66-4CAD-B997-3528F762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50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A4ECC-9A5A-432E-857D-B38B85235CED}"/>
              </a:ext>
            </a:extLst>
          </p:cNvPr>
          <p:cNvSpPr txBox="1"/>
          <p:nvPr/>
        </p:nvSpPr>
        <p:spPr>
          <a:xfrm>
            <a:off x="7580172" y="787400"/>
            <a:ext cx="412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Maximum Queue Depths vs. ASIC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1AC6A-A3BB-4B55-A466-4567A606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586" y="1335290"/>
            <a:ext cx="4342319" cy="2653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6122F-8921-49A8-8962-9E395F56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38" y="4058176"/>
            <a:ext cx="4410560" cy="26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9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C942-6B30-4B91-BFD6-54537210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Simulation Status And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AECA-D477-4984-9532-A11DD740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 simulated state machine implementation is now available in Python.</a:t>
            </a:r>
          </a:p>
          <a:p>
            <a:pPr lvl="1"/>
            <a:r>
              <a:rPr lang="en-US" dirty="0"/>
              <a:t>Some simple studies have been done for a few different parameters (tile sizes, communication rates).</a:t>
            </a:r>
          </a:p>
          <a:p>
            <a:pPr lvl="1"/>
            <a:r>
              <a:rPr lang="en-US" dirty="0"/>
              <a:t>For now only background hits are simulated.</a:t>
            </a:r>
          </a:p>
          <a:p>
            <a:r>
              <a:rPr lang="en-US" dirty="0"/>
              <a:t>Shahab </a:t>
            </a:r>
            <a:r>
              <a:rPr lang="en-US" dirty="0" err="1"/>
              <a:t>Kohani</a:t>
            </a:r>
            <a:r>
              <a:rPr lang="en-US" dirty="0"/>
              <a:t> will become more involved with and extend this effort in coming weeks.</a:t>
            </a:r>
          </a:p>
          <a:p>
            <a:r>
              <a:rPr lang="en-US" dirty="0"/>
              <a:t>In short term, this can help set our clock and communication specifications, determine memory requirements.</a:t>
            </a:r>
          </a:p>
          <a:p>
            <a:pPr lvl="1"/>
            <a:r>
              <a:rPr lang="en-US" dirty="0"/>
              <a:t>Use baseline parameters to inform first prototypes on FPGA.</a:t>
            </a:r>
          </a:p>
          <a:p>
            <a:r>
              <a:rPr lang="en-US" dirty="0"/>
              <a:t>In medium term:</a:t>
            </a:r>
          </a:p>
          <a:p>
            <a:pPr lvl="1"/>
            <a:r>
              <a:rPr lang="en-US" dirty="0"/>
              <a:t>Explore different DAQ topologies, different state machine options/implementations.</a:t>
            </a:r>
          </a:p>
          <a:p>
            <a:pPr lvl="1"/>
            <a:r>
              <a:rPr lang="en-US" dirty="0"/>
              <a:t>Overlay physics hits onto the Poisson backgrounds and repeat above studies.</a:t>
            </a:r>
          </a:p>
          <a:p>
            <a:pPr lvl="1"/>
            <a:r>
              <a:rPr lang="en-US" dirty="0"/>
              <a:t>Simulate ASIC failures for robustness studies.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F6E16-2D5C-44A4-BE1B-1C8B13E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0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728F8E-95C3-41A0-AF5E-036C43AF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E9A215-8608-4F73-A05E-5DFEC190D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F308B-79CD-4689-88FB-C08C7650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4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46CE-4C7F-4403-A708-1C0BECC6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0"/>
            <a:ext cx="11029616" cy="1188720"/>
          </a:xfrm>
        </p:spPr>
        <p:txBody>
          <a:bodyPr/>
          <a:lstStyle/>
          <a:p>
            <a:r>
              <a:rPr lang="en-US" dirty="0"/>
              <a:t>Previous digital simulation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2B63-D2B5-49EC-96C3-89D13117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2" y="1224654"/>
            <a:ext cx="11844996" cy="3634486"/>
          </a:xfrm>
        </p:spPr>
        <p:txBody>
          <a:bodyPr>
            <a:normAutofit/>
          </a:bodyPr>
          <a:lstStyle/>
          <a:p>
            <a:r>
              <a:rPr lang="en-US" dirty="0"/>
              <a:t>ASICs must be able to communicate with one another even though they have independent clocks with slightly different nominal frequencies.</a:t>
            </a:r>
          </a:p>
          <a:p>
            <a:r>
              <a:rPr lang="en-US" dirty="0"/>
              <a:t>Have identified a couple straightforward implementations of asynchronous communications that are suitable for this task.</a:t>
            </a:r>
          </a:p>
          <a:p>
            <a:pPr lvl="1"/>
            <a:r>
              <a:rPr lang="en-US" dirty="0"/>
              <a:t>Simple UART (up to ~12.5 Mbps for nominal 50 MHz oscillator):</a:t>
            </a:r>
          </a:p>
          <a:p>
            <a:pPr lvl="2"/>
            <a:r>
              <a:rPr lang="en-US" dirty="0"/>
              <a:t>Transactions are atomic by word... Frequencies must be close enough (or word must be short enough) to keep from drifting by a bit or more over the full word.</a:t>
            </a:r>
          </a:p>
          <a:p>
            <a:pPr lvl="2"/>
            <a:r>
              <a:rPr lang="en-US" dirty="0"/>
              <a:t>For example, for a 64-bit word (would be nice, but not required), roughly ~1.5% tolerance on clock mismatch.</a:t>
            </a:r>
          </a:p>
          <a:p>
            <a:pPr lvl="1"/>
            <a:r>
              <a:rPr lang="en-US" dirty="0"/>
              <a:t>“Endeavor” protocol from Penn, demonstrated in AMAC ASIC (~1.5 Mbps w/ AMAC nominal 40 MHz oscillator):</a:t>
            </a:r>
          </a:p>
          <a:p>
            <a:pPr lvl="2"/>
            <a:r>
              <a:rPr lang="en-US" dirty="0"/>
              <a:t>“Morse code”-like, easy to read, debug.</a:t>
            </a:r>
          </a:p>
          <a:p>
            <a:pPr lvl="2"/>
            <a:r>
              <a:rPr lang="en-US" dirty="0"/>
              <a:t>Transactions are atomic by bit, so much more mismatch can be tolerated, ~25%.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496A1-D553-43B4-84C0-097F6005321D}"/>
              </a:ext>
            </a:extLst>
          </p:cNvPr>
          <p:cNvSpPr txBox="1"/>
          <p:nvPr/>
        </p:nvSpPr>
        <p:spPr>
          <a:xfrm>
            <a:off x="476022" y="4781450"/>
            <a:ext cx="4653803" cy="530676"/>
          </a:xfrm>
          <a:prstGeom prst="rect">
            <a:avLst/>
          </a:prstGeom>
          <a:noFill/>
        </p:spPr>
        <p:txBody>
          <a:bodyPr wrap="none" lIns="114060" tIns="57032" rIns="114060" bIns="57032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UART with 64 data bits, 1 parity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595F2-B63A-4789-A9E4-9413BFF6A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0" y="5748994"/>
            <a:ext cx="4382929" cy="363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38F72-6E9F-4D45-8C15-752DD908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2" b="55906"/>
          <a:stretch/>
        </p:blipFill>
        <p:spPr>
          <a:xfrm>
            <a:off x="4758394" y="5046788"/>
            <a:ext cx="7228070" cy="1767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B7B5F-2E20-43DC-87AF-60C70EDBC45D}"/>
              </a:ext>
            </a:extLst>
          </p:cNvPr>
          <p:cNvSpPr txBox="1"/>
          <p:nvPr/>
        </p:nvSpPr>
        <p:spPr>
          <a:xfrm>
            <a:off x="6958819" y="4781450"/>
            <a:ext cx="1288394" cy="392177"/>
          </a:xfrm>
          <a:prstGeom prst="rect">
            <a:avLst/>
          </a:prstGeom>
          <a:noFill/>
        </p:spPr>
        <p:txBody>
          <a:bodyPr wrap="none" lIns="114060" tIns="57032" rIns="114060" bIns="57032" rtlCol="0">
            <a:spAutoFit/>
          </a:bodyPr>
          <a:lstStyle/>
          <a:p>
            <a:r>
              <a:rPr lang="en-US" u="sng" dirty="0">
                <a:solidFill>
                  <a:prstClr val="black"/>
                </a:solidFill>
              </a:rPr>
              <a:t>“Endeavor”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86515B-FBAF-4AE2-B7BE-43A0E2C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0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63011"/>
              </p:ext>
            </p:extLst>
          </p:nvPr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812AE978-C085-4DDD-8844-33C02C9CC4D5}"/>
              </a:ext>
            </a:extLst>
          </p:cNvPr>
          <p:cNvSpPr/>
          <p:nvPr/>
        </p:nvSpPr>
        <p:spPr>
          <a:xfrm>
            <a:off x="7194108" y="3179134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E3426-23D0-4B95-8DB6-EF7295B9050C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4996D3-21B3-47B3-8010-B31F118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C8D529-4FBD-4914-AB75-566FA519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CE55F56-FED7-401E-9A29-85F467AE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1D35-7F35-4C55-859B-D7B8588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109A-2AE7-45C8-95C3-69BE0DCA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20015"/>
              </p:ext>
            </p:extLst>
          </p:nvPr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25B014-6F77-4FA7-A242-78F42081160A}"/>
              </a:ext>
            </a:extLst>
          </p:cNvPr>
          <p:cNvSpPr/>
          <p:nvPr/>
        </p:nvSpPr>
        <p:spPr>
          <a:xfrm>
            <a:off x="8444826" y="3179133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D3528A0-5708-449B-A302-C4199A992137}"/>
              </a:ext>
            </a:extLst>
          </p:cNvPr>
          <p:cNvSpPr/>
          <p:nvPr/>
        </p:nvSpPr>
        <p:spPr>
          <a:xfrm rot="5400000">
            <a:off x="7837316" y="3701383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0A0D4A-1121-4EA8-8A1E-F8D67A899316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DA5E5-1874-4C24-B58B-2C463226AB19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D7BD5-E036-4E71-9BAD-029EA28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9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25B014-6F77-4FA7-A242-78F42081160A}"/>
              </a:ext>
            </a:extLst>
          </p:cNvPr>
          <p:cNvSpPr/>
          <p:nvPr/>
        </p:nvSpPr>
        <p:spPr>
          <a:xfrm>
            <a:off x="9618200" y="3181570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D3528A0-5708-449B-A302-C4199A992137}"/>
              </a:ext>
            </a:extLst>
          </p:cNvPr>
          <p:cNvSpPr/>
          <p:nvPr/>
        </p:nvSpPr>
        <p:spPr>
          <a:xfrm rot="5400000">
            <a:off x="9003107" y="3723463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B38BC9D-9BEC-4C43-A2B5-FBFD18B8A42E}"/>
              </a:ext>
            </a:extLst>
          </p:cNvPr>
          <p:cNvSpPr/>
          <p:nvPr/>
        </p:nvSpPr>
        <p:spPr>
          <a:xfrm>
            <a:off x="8428793" y="4202999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C81C4D-CD8A-4426-A941-CD99C92BB4E7}"/>
              </a:ext>
            </a:extLst>
          </p:cNvPr>
          <p:cNvSpPr/>
          <p:nvPr/>
        </p:nvSpPr>
        <p:spPr>
          <a:xfrm rot="5400000">
            <a:off x="7821283" y="4725249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4040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817F35B-29FA-4A2F-A075-308FAD97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9FD6285-16EB-446C-9B18-A34297C7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9939F0B-1800-4572-9CD9-83EBB55E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2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77BF92A-3260-4B72-88CA-8C056C35B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447843"/>
            <a:ext cx="11029950" cy="31881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27FEE-4463-41C3-9DBB-66D84F2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Q-Pix BLOCK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E2AF7-2510-4C09-83C1-804CE096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D43167-B1D6-49CE-B042-40E4C4D7F302}"/>
              </a:ext>
            </a:extLst>
          </p:cNvPr>
          <p:cNvSpPr txBox="1">
            <a:spLocks/>
          </p:cNvSpPr>
          <p:nvPr/>
        </p:nvSpPr>
        <p:spPr>
          <a:xfrm>
            <a:off x="178192" y="4967125"/>
            <a:ext cx="11844996" cy="16393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When integrated charge reaches a threshold, a timestamp is generated.</a:t>
            </a:r>
          </a:p>
          <a:p>
            <a:r>
              <a:rPr lang="en-US" sz="2400" dirty="0"/>
              <a:t>Gray code timestamp to minimize impact of any bit errors.</a:t>
            </a:r>
          </a:p>
          <a:p>
            <a:r>
              <a:rPr lang="en-US" sz="2400" dirty="0"/>
              <a:t>Timestamps are stored in a local memory.</a:t>
            </a:r>
          </a:p>
          <a:p>
            <a:r>
              <a:rPr lang="en-US" sz="2400" dirty="0"/>
              <a:t>Upon interrogation by a neighbor, data is relayed back through serial interface.</a:t>
            </a:r>
          </a:p>
        </p:txBody>
      </p:sp>
    </p:spTree>
    <p:extLst>
      <p:ext uri="{BB962C8B-B14F-4D97-AF65-F5344CB8AC3E}">
        <p14:creationId xmlns:p14="http://schemas.microsoft.com/office/powerpoint/2010/main" val="66786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0+4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25B014-6F77-4FA7-A242-78F42081160A}"/>
              </a:ext>
            </a:extLst>
          </p:cNvPr>
          <p:cNvSpPr/>
          <p:nvPr/>
        </p:nvSpPr>
        <p:spPr>
          <a:xfrm>
            <a:off x="8441928" y="5185036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B38BC9D-9BEC-4C43-A2B5-FBFD18B8A42E}"/>
              </a:ext>
            </a:extLst>
          </p:cNvPr>
          <p:cNvSpPr/>
          <p:nvPr/>
        </p:nvSpPr>
        <p:spPr>
          <a:xfrm>
            <a:off x="9590556" y="4212076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C81C4D-CD8A-4426-A941-CD99C92BB4E7}"/>
              </a:ext>
            </a:extLst>
          </p:cNvPr>
          <p:cNvSpPr/>
          <p:nvPr/>
        </p:nvSpPr>
        <p:spPr>
          <a:xfrm rot="5400000">
            <a:off x="8977897" y="4753530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DC93987-D5C2-4092-AA64-7A68F2FB5EF5}"/>
              </a:ext>
            </a:extLst>
          </p:cNvPr>
          <p:cNvSpPr/>
          <p:nvPr/>
        </p:nvSpPr>
        <p:spPr>
          <a:xfrm rot="5400000">
            <a:off x="10100209" y="3710575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FCB1B73-74F9-4205-89F1-4CC08B53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C0F8E8F-B3CB-4F22-A5CC-650F19D1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1A6ABEE-813A-4563-8D57-62601E46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0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0+5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25B014-6F77-4FA7-A242-78F42081160A}"/>
              </a:ext>
            </a:extLst>
          </p:cNvPr>
          <p:cNvSpPr/>
          <p:nvPr/>
        </p:nvSpPr>
        <p:spPr>
          <a:xfrm>
            <a:off x="9589714" y="5185036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DC81C4D-CD8A-4426-A941-CD99C92BB4E7}"/>
              </a:ext>
            </a:extLst>
          </p:cNvPr>
          <p:cNvSpPr/>
          <p:nvPr/>
        </p:nvSpPr>
        <p:spPr>
          <a:xfrm rot="5400000">
            <a:off x="10125683" y="4753530"/>
            <a:ext cx="675167" cy="49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3+0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66B15EA-6283-486C-84EF-505CC95C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E3509B6-C6A1-4335-A1A1-42F888E8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F1E71F-7F99-4FFA-96C6-3B9F5131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0+6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1+1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6DE15C-63B8-476B-AB13-C4FC3BA4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F03C44B-2711-47B7-87F6-0B302FC2D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54633A5-2D98-4F6F-85AD-96790B65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8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0+7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7FA337-F73E-4300-BBD4-2BF4C086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02EA7CC-71BC-477F-8687-B81BDE7F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42939C-BD4C-473F-B014-333B4328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6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0+8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2F5725D-4E9F-40C7-A51E-D97376DB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D1ED9F-D87C-4BAF-A26D-950A8304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7E639A-D08A-4879-9262-B16AE5F9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5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0+9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E3A2ACA-90B3-4B10-8749-35C7C976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5059809-DBC9-4355-A57A-9DA9CB02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EAF7E82-686C-4DCE-9DB8-D0017D3F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9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037C3CD-AB5E-4DD0-9040-3AEDDD21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6089738-C4EA-4B04-97C7-9B853F79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CDC935B-AF0E-46B4-8F2F-483C0F04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9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D3A0FE6-5E86-40A1-B5E8-172C5742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8A2DD1B-9C0F-4781-BF3D-82A75121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07A8E24-BA51-4339-A8D8-5FF907C3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8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5C21D1E-87DB-4E07-9FF0-EFD679EB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FDD9A9D-ACDD-4BBE-B2B0-1C308D4F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37A6E0-0EE7-4405-A3A9-727E57EC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28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7E86228-508A-4099-9638-497E109F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7015A-1E29-43BD-AC29-F5322F1E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1A8C7F-E7E1-49C7-808B-4128803A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8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77BF92A-3260-4B72-88CA-8C056C35B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447843"/>
            <a:ext cx="11029950" cy="31881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27FEE-4463-41C3-9DBB-66D84F2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Q-Pix BLOCK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E2AF7-2510-4C09-83C1-804CE096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D43167-B1D6-49CE-B042-40E4C4D7F302}"/>
              </a:ext>
            </a:extLst>
          </p:cNvPr>
          <p:cNvSpPr txBox="1">
            <a:spLocks/>
          </p:cNvSpPr>
          <p:nvPr/>
        </p:nvSpPr>
        <p:spPr>
          <a:xfrm>
            <a:off x="178192" y="4967124"/>
            <a:ext cx="11844996" cy="189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Components are divided into three parts:</a:t>
            </a:r>
          </a:p>
          <a:p>
            <a:pPr lvl="1"/>
            <a:r>
              <a:rPr lang="en-US" sz="2000" dirty="0"/>
              <a:t>Analog front-end described in Mitch’s talk (simplified version shown here).</a:t>
            </a:r>
          </a:p>
          <a:p>
            <a:pPr lvl="1"/>
            <a:r>
              <a:rPr lang="en-US" sz="2000" dirty="0"/>
              <a:t>“Analog” components supporting digital logic.</a:t>
            </a:r>
          </a:p>
          <a:p>
            <a:pPr lvl="1"/>
            <a:r>
              <a:rPr lang="en-US" sz="2000" dirty="0"/>
              <a:t>Synthesized digital logic for more complex interfaces where manual logic design is impractical.</a:t>
            </a:r>
          </a:p>
        </p:txBody>
      </p:sp>
    </p:spTree>
    <p:extLst>
      <p:ext uri="{BB962C8B-B14F-4D97-AF65-F5344CB8AC3E}">
        <p14:creationId xmlns:p14="http://schemas.microsoft.com/office/powerpoint/2010/main" val="208146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7AD7AF9-9F53-4D2E-9A6C-70A7E6E1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64D535C-2FC9-4B03-B717-3900F8DC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1A1CE0E-4876-4862-BFDD-AADE562E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E9E0318-B480-4463-B05F-C718EB6A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D91173A-35B8-471A-90AC-EF804CE74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a small array… as shown on the right.</a:t>
            </a:r>
          </a:p>
          <a:p>
            <a:r>
              <a:rPr lang="en-US" dirty="0"/>
              <a:t>Assume ASIC gets 2 hits in a 1 second interval, reports those, plus a timestamp it received as an end marker, indicating no-more-hits.</a:t>
            </a:r>
          </a:p>
          <a:p>
            <a:r>
              <a:rPr lang="en-US" dirty="0"/>
              <a:t>Numbers in each cell represent the number of words remaining to transmit.</a:t>
            </a:r>
          </a:p>
          <a:p>
            <a:pPr lvl="1"/>
            <a:r>
              <a:rPr lang="en-US" dirty="0"/>
              <a:t>First number is local, second number is data being relayed.</a:t>
            </a:r>
          </a:p>
          <a:p>
            <a:r>
              <a:rPr lang="en-US" dirty="0"/>
              <a:t>1) Timestamp transmitted</a:t>
            </a:r>
          </a:p>
          <a:p>
            <a:r>
              <a:rPr lang="en-US" dirty="0"/>
              <a:t>2) Timestamp received, relay to neighbors, send first data back</a:t>
            </a:r>
          </a:p>
          <a:p>
            <a:r>
              <a:rPr lang="en-US" dirty="0"/>
              <a:t>3) Neighbors receive, relay to neighbors, send their first data back</a:t>
            </a:r>
          </a:p>
          <a:p>
            <a:pPr lvl="1"/>
            <a:r>
              <a:rPr lang="en-US" dirty="0"/>
              <a:t>Those receiving data from others place it in a buffer for future transmission.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E38408-DA2B-4C66-BDF9-DFC17369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84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1D35-7F35-4C55-859B-D7B8588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3x3 ASIC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109A-2AE7-45C8-95C3-69BE0DCA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2" y="2340864"/>
            <a:ext cx="6282124" cy="3634486"/>
          </a:xfrm>
        </p:spPr>
        <p:txBody>
          <a:bodyPr>
            <a:normAutofit/>
          </a:bodyPr>
          <a:lstStyle/>
          <a:p>
            <a:r>
              <a:rPr lang="en-US" dirty="0"/>
              <a:t>…and so on…</a:t>
            </a:r>
          </a:p>
          <a:p>
            <a:r>
              <a:rPr lang="en-US" dirty="0"/>
              <a:t>In this example, it takes 26x 64-bit transactions to read out the full array.</a:t>
            </a:r>
          </a:p>
          <a:p>
            <a:r>
              <a:rPr lang="en-US" dirty="0"/>
              <a:t>At 1 Mbps, this is ~1.7 </a:t>
            </a:r>
            <a:r>
              <a:rPr lang="en-US" dirty="0" err="1"/>
              <a:t>ms.</a:t>
            </a:r>
            <a:endParaRPr lang="en-US" dirty="0"/>
          </a:p>
          <a:p>
            <a:r>
              <a:rPr lang="en-US" dirty="0"/>
              <a:t>At 115 kbps, this is ~14.5 </a:t>
            </a:r>
            <a:r>
              <a:rPr lang="en-US" dirty="0" err="1"/>
              <a:t>ms.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D3631BE-3312-4558-8004-C0BE9A13A611}"/>
              </a:ext>
            </a:extLst>
          </p:cNvPr>
          <p:cNvGraphicFramePr>
            <a:graphicFrameLocks noGrp="1"/>
          </p:cNvGraphicFramePr>
          <p:nvPr/>
        </p:nvGraphicFramePr>
        <p:xfrm>
          <a:off x="7656622" y="2884513"/>
          <a:ext cx="3177954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9646">
                  <a:extLst>
                    <a:ext uri="{9D8B030D-6E8A-4147-A177-3AD203B41FA5}">
                      <a16:colId xmlns:a16="http://schemas.microsoft.com/office/drawing/2014/main" val="3048677860"/>
                    </a:ext>
                  </a:extLst>
                </a:gridCol>
                <a:gridCol w="1103325">
                  <a:extLst>
                    <a:ext uri="{9D8B030D-6E8A-4147-A177-3AD203B41FA5}">
                      <a16:colId xmlns:a16="http://schemas.microsoft.com/office/drawing/2014/main" val="3388750367"/>
                    </a:ext>
                  </a:extLst>
                </a:gridCol>
                <a:gridCol w="1024983">
                  <a:extLst>
                    <a:ext uri="{9D8B030D-6E8A-4147-A177-3AD203B41FA5}">
                      <a16:colId xmlns:a16="http://schemas.microsoft.com/office/drawing/2014/main" val="1482109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4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61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116301-52A5-43A1-A6E0-AF526CDA5A59}"/>
              </a:ext>
            </a:extLst>
          </p:cNvPr>
          <p:cNvSpPr txBox="1"/>
          <p:nvPr/>
        </p:nvSpPr>
        <p:spPr>
          <a:xfrm>
            <a:off x="7894675" y="32443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0+10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3E8D8-3117-4146-A121-6864B1DC1FBA}"/>
              </a:ext>
            </a:extLst>
          </p:cNvPr>
          <p:cNvSpPr/>
          <p:nvPr/>
        </p:nvSpPr>
        <p:spPr>
          <a:xfrm rot="10800000">
            <a:off x="7234687" y="3181570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962A3-0633-4E8B-AAD8-D7F1FF2659D9}"/>
              </a:ext>
            </a:extLst>
          </p:cNvPr>
          <p:cNvSpPr txBox="1"/>
          <p:nvPr/>
        </p:nvSpPr>
        <p:spPr>
          <a:xfrm>
            <a:off x="7874614" y="428883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A7EFD-6BC6-4F16-84E2-50F6C116BCD6}"/>
              </a:ext>
            </a:extLst>
          </p:cNvPr>
          <p:cNvSpPr txBox="1"/>
          <p:nvPr/>
        </p:nvSpPr>
        <p:spPr>
          <a:xfrm>
            <a:off x="9102972" y="32535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0B9B06B-D28A-46F0-8275-F6A1D52A3015}"/>
              </a:ext>
            </a:extLst>
          </p:cNvPr>
          <p:cNvSpPr/>
          <p:nvPr/>
        </p:nvSpPr>
        <p:spPr>
          <a:xfrm rot="10800000">
            <a:off x="8465994" y="317244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A7608B7-9097-4729-8DAA-7384867058DE}"/>
              </a:ext>
            </a:extLst>
          </p:cNvPr>
          <p:cNvSpPr/>
          <p:nvPr/>
        </p:nvSpPr>
        <p:spPr>
          <a:xfrm rot="16200000">
            <a:off x="7854479" y="3687722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D2D53-A04B-4EFD-9166-A17DC09B9625}"/>
              </a:ext>
            </a:extLst>
          </p:cNvPr>
          <p:cNvSpPr txBox="1"/>
          <p:nvPr/>
        </p:nvSpPr>
        <p:spPr>
          <a:xfrm>
            <a:off x="9066985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D95A1-9DE9-4CE1-96B0-F59DDA88D3CA}"/>
              </a:ext>
            </a:extLst>
          </p:cNvPr>
          <p:cNvSpPr txBox="1"/>
          <p:nvPr/>
        </p:nvSpPr>
        <p:spPr>
          <a:xfrm>
            <a:off x="78638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38076-7969-4766-A90E-8BFE7AF4909C}"/>
              </a:ext>
            </a:extLst>
          </p:cNvPr>
          <p:cNvSpPr txBox="1"/>
          <p:nvPr/>
        </p:nvSpPr>
        <p:spPr>
          <a:xfrm>
            <a:off x="10213401" y="32326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5E78399-5507-4178-AF4F-B488E1D18B3A}"/>
              </a:ext>
            </a:extLst>
          </p:cNvPr>
          <p:cNvSpPr/>
          <p:nvPr/>
        </p:nvSpPr>
        <p:spPr>
          <a:xfrm rot="10800000">
            <a:off x="8432245" y="420931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177AEA-365E-465B-A7EA-0D14DF73D0F4}"/>
              </a:ext>
            </a:extLst>
          </p:cNvPr>
          <p:cNvSpPr/>
          <p:nvPr/>
        </p:nvSpPr>
        <p:spPr>
          <a:xfrm rot="16200000">
            <a:off x="7820730" y="4724593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D79807-9F93-477E-AF7C-AF1738934A98}"/>
              </a:ext>
            </a:extLst>
          </p:cNvPr>
          <p:cNvSpPr txBox="1"/>
          <p:nvPr/>
        </p:nvSpPr>
        <p:spPr>
          <a:xfrm>
            <a:off x="10182287" y="427727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D9079B-AC43-4914-9D19-FDF27EF0C3D9}"/>
              </a:ext>
            </a:extLst>
          </p:cNvPr>
          <p:cNvSpPr/>
          <p:nvPr/>
        </p:nvSpPr>
        <p:spPr>
          <a:xfrm rot="10800000">
            <a:off x="9563096" y="3172854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12F2-BD90-4C86-BEB4-56165B1E221D}"/>
              </a:ext>
            </a:extLst>
          </p:cNvPr>
          <p:cNvSpPr txBox="1"/>
          <p:nvPr/>
        </p:nvSpPr>
        <p:spPr>
          <a:xfrm>
            <a:off x="9066979" y="526627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B93EF0D-E3F9-475D-A190-83B120960E40}"/>
              </a:ext>
            </a:extLst>
          </p:cNvPr>
          <p:cNvSpPr/>
          <p:nvPr/>
        </p:nvSpPr>
        <p:spPr>
          <a:xfrm rot="16200000">
            <a:off x="10094569" y="3680225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90D54C-1349-4460-AE07-E3D7AB47A524}"/>
              </a:ext>
            </a:extLst>
          </p:cNvPr>
          <p:cNvSpPr/>
          <p:nvPr/>
        </p:nvSpPr>
        <p:spPr>
          <a:xfrm rot="16200000">
            <a:off x="9003941" y="4678246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F188B-14C6-468A-A074-30CC7EC45D2F}"/>
              </a:ext>
            </a:extLst>
          </p:cNvPr>
          <p:cNvSpPr txBox="1"/>
          <p:nvPr/>
        </p:nvSpPr>
        <p:spPr>
          <a:xfrm>
            <a:off x="10182286" y="526569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0+0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54FD939-2352-4C6C-850B-69C234709850}"/>
              </a:ext>
            </a:extLst>
          </p:cNvPr>
          <p:cNvSpPr/>
          <p:nvPr/>
        </p:nvSpPr>
        <p:spPr>
          <a:xfrm rot="16200000">
            <a:off x="10088710" y="4686871"/>
            <a:ext cx="675167" cy="499731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8DC63-F19B-4BDE-A41B-4A6F21ED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646D-91F9-4E3D-94F2-251A1CCC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“Digital” Efforts in Hawaii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476B-51B8-44D4-9924-14267A39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0900"/>
            <a:ext cx="11029615" cy="41181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/>
              <a:t>What you’ll hear about today…</a:t>
            </a:r>
          </a:p>
          <a:p>
            <a:r>
              <a:rPr lang="en-US" sz="2800" dirty="0"/>
              <a:t>Synthesized logic:  </a:t>
            </a:r>
            <a:r>
              <a:rPr lang="en-US" sz="2800" dirty="0" err="1"/>
              <a:t>Vasily</a:t>
            </a:r>
            <a:r>
              <a:rPr lang="en-US" sz="2800" dirty="0"/>
              <a:t> </a:t>
            </a:r>
            <a:r>
              <a:rPr lang="en-US" sz="2800" dirty="0" err="1"/>
              <a:t>Shebalin</a:t>
            </a:r>
            <a:r>
              <a:rPr lang="en-US" sz="2800" dirty="0"/>
              <a:t>, Kurtis Nishimura</a:t>
            </a:r>
          </a:p>
          <a:p>
            <a:pPr lvl="1"/>
            <a:r>
              <a:rPr lang="en-US" sz="2600" dirty="0"/>
              <a:t>Personnel: </a:t>
            </a:r>
            <a:r>
              <a:rPr lang="en-US" sz="2600" dirty="0" err="1"/>
              <a:t>Vasily</a:t>
            </a:r>
            <a:r>
              <a:rPr lang="en-US" sz="2600" dirty="0"/>
              <a:t> </a:t>
            </a:r>
            <a:r>
              <a:rPr lang="en-US" sz="2600" dirty="0" err="1"/>
              <a:t>Shebalin</a:t>
            </a:r>
            <a:r>
              <a:rPr lang="en-US" sz="2600" dirty="0"/>
              <a:t> (ramping up), Kurtis Nishimura, Shahab </a:t>
            </a:r>
            <a:r>
              <a:rPr lang="en-US" sz="2600" dirty="0" err="1"/>
              <a:t>Kohani</a:t>
            </a:r>
            <a:r>
              <a:rPr lang="en-US" sz="2600" dirty="0"/>
              <a:t> (joining soon)</a:t>
            </a:r>
          </a:p>
          <a:p>
            <a:pPr lvl="1"/>
            <a:r>
              <a:rPr lang="en-US" sz="2600" dirty="0"/>
              <a:t>Higher-level simulations of state machine, DAQ connectivity (Kurtis, this talk).</a:t>
            </a:r>
          </a:p>
          <a:p>
            <a:pPr lvl="1"/>
            <a:r>
              <a:rPr lang="en-US" sz="2600" dirty="0"/>
              <a:t>HDL development and simulation of selected implementations, including verification and prototyping (</a:t>
            </a:r>
            <a:r>
              <a:rPr lang="en-US" sz="2600" dirty="0" err="1"/>
              <a:t>Vasily</a:t>
            </a:r>
            <a:r>
              <a:rPr lang="en-US" sz="2600" dirty="0"/>
              <a:t>, next talk).</a:t>
            </a:r>
          </a:p>
          <a:p>
            <a:pPr lvl="1"/>
            <a:r>
              <a:rPr lang="en-US" sz="2600" dirty="0"/>
              <a:t>Note that we’re still slowly working through </a:t>
            </a:r>
            <a:r>
              <a:rPr lang="en-US" sz="2600" dirty="0" err="1"/>
              <a:t>imec</a:t>
            </a:r>
            <a:r>
              <a:rPr lang="en-US" sz="2600" dirty="0"/>
              <a:t> for NDA, will need a next round to get access to standard cells.  For now we are focusing on what we can learn about the logic itself.  Will shift to in-ASIC implementation when possible.</a:t>
            </a:r>
          </a:p>
          <a:p>
            <a:r>
              <a:rPr lang="en-US" sz="2800" dirty="0"/>
              <a:t>“Analog” digital components: </a:t>
            </a:r>
          </a:p>
          <a:p>
            <a:pPr lvl="1"/>
            <a:r>
              <a:rPr lang="en-US" sz="2400" dirty="0"/>
              <a:t>Personnel: Gang Liu, Gary Varner</a:t>
            </a:r>
          </a:p>
          <a:p>
            <a:pPr lvl="1"/>
            <a:r>
              <a:rPr lang="en-US" sz="2400" dirty="0"/>
              <a:t>Schematic, layout, simulation for non-synthesized digital logic components (Gang, talk after next).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4306-ECCE-494C-A202-9EB7963A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7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1D35-7F35-4C55-859B-D7B85884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ASSEMBLING DAQ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109A-2AE7-45C8-95C3-69BE0DCA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73458"/>
            <a:ext cx="7366645" cy="449462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Each ASIC is connected to its nearest neighbors.</a:t>
            </a:r>
          </a:p>
          <a:p>
            <a:pPr lvl="1"/>
            <a:r>
              <a:rPr lang="en-US" sz="1400" dirty="0"/>
              <a:t>Serial communication protocol is up to us!</a:t>
            </a:r>
          </a:p>
          <a:p>
            <a:r>
              <a:rPr lang="en-US" sz="1600" dirty="0"/>
              <a:t>ASICs on the edge of a tile can connect to a “DAQ node.”  </a:t>
            </a:r>
          </a:p>
          <a:p>
            <a:pPr lvl="1"/>
            <a:r>
              <a:rPr lang="en-US" sz="1400" dirty="0"/>
              <a:t>Such nodes might be an FPGA, a digital ASIC, a microprocessor… but ultimately these are gateways where data is moved from the tile to the outside world.</a:t>
            </a:r>
          </a:p>
          <a:p>
            <a:r>
              <a:rPr lang="en-US" sz="1600" dirty="0"/>
              <a:t>ASICs negotiate a network amongst themselves.</a:t>
            </a:r>
          </a:p>
          <a:p>
            <a:pPr lvl="1"/>
            <a:r>
              <a:rPr lang="en-US" sz="1400" dirty="0"/>
              <a:t>State machine for this protocol is up to us!</a:t>
            </a:r>
          </a:p>
          <a:p>
            <a:r>
              <a:rPr lang="en-US" sz="1600" dirty="0"/>
              <a:t>We need to start somewhere… so have interpreted the description in David’s Q-Pix </a:t>
            </a:r>
            <a:r>
              <a:rPr lang="en-US" sz="1600" dirty="0" err="1"/>
              <a:t>arXiv</a:t>
            </a:r>
            <a:r>
              <a:rPr lang="en-US" sz="1600" dirty="0"/>
              <a:t> note as a baseline.</a:t>
            </a:r>
          </a:p>
          <a:p>
            <a:r>
              <a:rPr lang="en-US" sz="1600" dirty="0"/>
              <a:t>Many questions to answer!</a:t>
            </a:r>
          </a:p>
          <a:p>
            <a:pPr lvl="1"/>
            <a:r>
              <a:rPr lang="en-US" sz="1400" dirty="0"/>
              <a:t>What data rate do we need for a background + signal hit rates?</a:t>
            </a:r>
          </a:p>
          <a:p>
            <a:pPr lvl="1"/>
            <a:r>
              <a:rPr lang="en-US" sz="1400" dirty="0"/>
              <a:t>How many ASICs can a DAQ node support, and where should they be connected?</a:t>
            </a:r>
          </a:p>
          <a:p>
            <a:pPr lvl="1"/>
            <a:r>
              <a:rPr lang="en-US" sz="1400" dirty="0"/>
              <a:t>How deep do our ASIC buffers need to be?</a:t>
            </a:r>
          </a:p>
          <a:p>
            <a:pPr lvl="1"/>
            <a:r>
              <a:rPr lang="en-US" sz="1400" dirty="0"/>
              <a:t>How often do we need to read the system out?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E5FC66A-6BEC-4D25-A881-79C75F33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82" y="1279971"/>
            <a:ext cx="2336530" cy="233653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6F53F-FF0B-4477-BEF0-B13C60C513EA}"/>
              </a:ext>
            </a:extLst>
          </p:cNvPr>
          <p:cNvSpPr txBox="1"/>
          <p:nvPr/>
        </p:nvSpPr>
        <p:spPr>
          <a:xfrm>
            <a:off x="8426302" y="547992"/>
            <a:ext cx="361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Built w/ One DAQ Connection on Corner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0EE62-FFA4-4652-9538-1082D422E2A8}"/>
              </a:ext>
            </a:extLst>
          </p:cNvPr>
          <p:cNvSpPr txBox="1"/>
          <p:nvPr/>
        </p:nvSpPr>
        <p:spPr>
          <a:xfrm>
            <a:off x="8426302" y="3805140"/>
            <a:ext cx="32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built w/ Two DAQ Connections on Sides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821A134-8638-4458-8F03-4ED62890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03" y="4451471"/>
            <a:ext cx="2336278" cy="23362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CC9CF-3E2E-4575-9544-D5C084FC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E8B3-5BD7-4820-9EFC-23C4D41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State machine Scheme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34E865-82C5-4C9B-AA83-44F6B129B105}"/>
              </a:ext>
            </a:extLst>
          </p:cNvPr>
          <p:cNvSpPr/>
          <p:nvPr/>
        </p:nvSpPr>
        <p:spPr>
          <a:xfrm>
            <a:off x="831498" y="2530548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257978-4064-415B-8DE2-D394A5661D29}"/>
              </a:ext>
            </a:extLst>
          </p:cNvPr>
          <p:cNvSpPr/>
          <p:nvPr/>
        </p:nvSpPr>
        <p:spPr>
          <a:xfrm>
            <a:off x="3849373" y="3845390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LOCAL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D2AB135-F0C2-471B-927E-399422967975}"/>
              </a:ext>
            </a:extLst>
          </p:cNvPr>
          <p:cNvCxnSpPr>
            <a:stCxn id="4" idx="6"/>
            <a:endCxn id="5" idx="0"/>
          </p:cNvCxnSpPr>
          <p:nvPr/>
        </p:nvCxnSpPr>
        <p:spPr>
          <a:xfrm>
            <a:off x="3128131" y="3091416"/>
            <a:ext cx="1869559" cy="7539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71C9FF7-90F7-48FF-A1B9-9C06C1649F03}"/>
              </a:ext>
            </a:extLst>
          </p:cNvPr>
          <p:cNvSpPr/>
          <p:nvPr/>
        </p:nvSpPr>
        <p:spPr>
          <a:xfrm>
            <a:off x="887271" y="5034109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REMOTE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2B802B0-0D10-41DB-AB99-DF186E676D63}"/>
              </a:ext>
            </a:extLst>
          </p:cNvPr>
          <p:cNvCxnSpPr>
            <a:cxnSpLocks/>
            <a:stCxn id="5" idx="4"/>
            <a:endCxn id="8" idx="6"/>
          </p:cNvCxnSpPr>
          <p:nvPr/>
        </p:nvCxnSpPr>
        <p:spPr>
          <a:xfrm rot="5400000">
            <a:off x="3776871" y="4374158"/>
            <a:ext cx="627852" cy="181378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2CD62C7-7239-498E-869D-8912BD82F432}"/>
              </a:ext>
            </a:extLst>
          </p:cNvPr>
          <p:cNvCxnSpPr>
            <a:cxnSpLocks/>
            <a:stCxn id="5" idx="7"/>
            <a:endCxn id="5" idx="6"/>
          </p:cNvCxnSpPr>
          <p:nvPr/>
        </p:nvCxnSpPr>
        <p:spPr>
          <a:xfrm rot="16200000" flipH="1">
            <a:off x="5779542" y="4039794"/>
            <a:ext cx="396594" cy="336334"/>
          </a:xfrm>
          <a:prstGeom prst="curvedConnector4">
            <a:avLst>
              <a:gd name="adj1" fmla="val -133996"/>
              <a:gd name="adj2" fmla="val 24870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F6BC366-4795-43E1-8F22-AA443F4ACFF5}"/>
              </a:ext>
            </a:extLst>
          </p:cNvPr>
          <p:cNvCxnSpPr>
            <a:cxnSpLocks/>
            <a:stCxn id="8" idx="1"/>
            <a:endCxn id="8" idx="0"/>
          </p:cNvCxnSpPr>
          <p:nvPr/>
        </p:nvCxnSpPr>
        <p:spPr>
          <a:xfrm rot="5400000" flipH="1" flipV="1">
            <a:off x="1547459" y="4710255"/>
            <a:ext cx="164274" cy="811983"/>
          </a:xfrm>
          <a:prstGeom prst="curvedConnector3">
            <a:avLst>
              <a:gd name="adj1" fmla="val 48205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5BAC6E8-413A-47B6-8882-DF505266F656}"/>
              </a:ext>
            </a:extLst>
          </p:cNvPr>
          <p:cNvCxnSpPr>
            <a:cxnSpLocks/>
            <a:stCxn id="8" idx="2"/>
            <a:endCxn id="4" idx="2"/>
          </p:cNvCxnSpPr>
          <p:nvPr/>
        </p:nvCxnSpPr>
        <p:spPr>
          <a:xfrm rot="10800000">
            <a:off x="831499" y="3091417"/>
            <a:ext cx="55773" cy="2503561"/>
          </a:xfrm>
          <a:prstGeom prst="curvedConnector3">
            <a:avLst>
              <a:gd name="adj1" fmla="val 139421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C1E4F-82DC-4AB8-8EA3-D254D01D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475" y="1102822"/>
            <a:ext cx="5216402" cy="5541818"/>
          </a:xfrm>
        </p:spPr>
        <p:txBody>
          <a:bodyPr>
            <a:normAutofit/>
          </a:bodyPr>
          <a:lstStyle/>
          <a:p>
            <a:r>
              <a:rPr lang="en-US" sz="2400" dirty="0"/>
              <a:t>MEASURING:</a:t>
            </a:r>
          </a:p>
          <a:p>
            <a:pPr lvl="1"/>
            <a:r>
              <a:rPr lang="en-US" sz="2000" dirty="0"/>
              <a:t>Baseline state.</a:t>
            </a:r>
          </a:p>
          <a:p>
            <a:pPr lvl="1"/>
            <a:r>
              <a:rPr lang="en-US" sz="2000" dirty="0"/>
              <a:t>Fill any hits seen into local buffer.</a:t>
            </a:r>
          </a:p>
          <a:p>
            <a:pPr lvl="1"/>
            <a:r>
              <a:rPr lang="en-US" sz="2000" dirty="0"/>
              <a:t>Move to REPORTING LOCAL if we get a system interrogation.</a:t>
            </a:r>
          </a:p>
          <a:p>
            <a:pPr lvl="2"/>
            <a:r>
              <a:rPr lang="en-US" sz="1800" dirty="0"/>
              <a:t>Forward interrogation to nearest neighbors.</a:t>
            </a:r>
          </a:p>
          <a:p>
            <a:pPr lvl="2"/>
            <a:r>
              <a:rPr lang="en-US" sz="1800" dirty="0"/>
              <a:t>Fill interrogation reply packet into end of buffer.  This will mark the “collection complete” flag for the ASIC.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DECCE-E6D7-4C49-B6E4-276775D36BF1}"/>
              </a:ext>
            </a:extLst>
          </p:cNvPr>
          <p:cNvSpPr txBox="1"/>
          <p:nvPr/>
        </p:nvSpPr>
        <p:spPr>
          <a:xfrm>
            <a:off x="5724283" y="3091059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hits?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51DAD-5B0A-4E3D-8BC6-0C85C7D00DC9}"/>
              </a:ext>
            </a:extLst>
          </p:cNvPr>
          <p:cNvSpPr txBox="1"/>
          <p:nvPr/>
        </p:nvSpPr>
        <p:spPr>
          <a:xfrm>
            <a:off x="3690552" y="5434667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hits empty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62F43-E163-4087-885B-D54E7B02A3A0}"/>
              </a:ext>
            </a:extLst>
          </p:cNvPr>
          <p:cNvSpPr txBox="1"/>
          <p:nvPr/>
        </p:nvSpPr>
        <p:spPr>
          <a:xfrm>
            <a:off x="1895410" y="4379635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4B93BE-2D45-443D-8994-5CE0D42DE79B}"/>
              </a:ext>
            </a:extLst>
          </p:cNvPr>
          <p:cNvSpPr txBox="1"/>
          <p:nvPr/>
        </p:nvSpPr>
        <p:spPr>
          <a:xfrm>
            <a:off x="96381" y="378919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1CE2C0-32C8-4FEF-9820-C19F15B0C856}"/>
              </a:ext>
            </a:extLst>
          </p:cNvPr>
          <p:cNvSpPr txBox="1"/>
          <p:nvPr/>
        </p:nvSpPr>
        <p:spPr>
          <a:xfrm>
            <a:off x="3391917" y="2765603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interrogation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71E477C-45F5-4664-87FF-19CB3F6F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1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E8B3-5BD7-4820-9EFC-23C4D41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State machine Scheme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34E865-82C5-4C9B-AA83-44F6B129B105}"/>
              </a:ext>
            </a:extLst>
          </p:cNvPr>
          <p:cNvSpPr/>
          <p:nvPr/>
        </p:nvSpPr>
        <p:spPr>
          <a:xfrm>
            <a:off x="831498" y="2530548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257978-4064-415B-8DE2-D394A5661D29}"/>
              </a:ext>
            </a:extLst>
          </p:cNvPr>
          <p:cNvSpPr/>
          <p:nvPr/>
        </p:nvSpPr>
        <p:spPr>
          <a:xfrm>
            <a:off x="3849373" y="3845390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LOCAL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D2AB135-F0C2-471B-927E-399422967975}"/>
              </a:ext>
            </a:extLst>
          </p:cNvPr>
          <p:cNvCxnSpPr>
            <a:stCxn id="4" idx="6"/>
            <a:endCxn id="5" idx="0"/>
          </p:cNvCxnSpPr>
          <p:nvPr/>
        </p:nvCxnSpPr>
        <p:spPr>
          <a:xfrm>
            <a:off x="3128131" y="3091416"/>
            <a:ext cx="1869559" cy="7539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71C9FF7-90F7-48FF-A1B9-9C06C1649F03}"/>
              </a:ext>
            </a:extLst>
          </p:cNvPr>
          <p:cNvSpPr/>
          <p:nvPr/>
        </p:nvSpPr>
        <p:spPr>
          <a:xfrm>
            <a:off x="887271" y="5034109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REMOTE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2B802B0-0D10-41DB-AB99-DF186E676D63}"/>
              </a:ext>
            </a:extLst>
          </p:cNvPr>
          <p:cNvCxnSpPr>
            <a:cxnSpLocks/>
            <a:stCxn id="5" idx="4"/>
            <a:endCxn id="8" idx="6"/>
          </p:cNvCxnSpPr>
          <p:nvPr/>
        </p:nvCxnSpPr>
        <p:spPr>
          <a:xfrm rot="5400000">
            <a:off x="3776871" y="4374158"/>
            <a:ext cx="627852" cy="181378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2CD62C7-7239-498E-869D-8912BD82F432}"/>
              </a:ext>
            </a:extLst>
          </p:cNvPr>
          <p:cNvCxnSpPr>
            <a:cxnSpLocks/>
            <a:stCxn id="5" idx="7"/>
            <a:endCxn id="5" idx="6"/>
          </p:cNvCxnSpPr>
          <p:nvPr/>
        </p:nvCxnSpPr>
        <p:spPr>
          <a:xfrm rot="16200000" flipH="1">
            <a:off x="5779542" y="4039794"/>
            <a:ext cx="396594" cy="336334"/>
          </a:xfrm>
          <a:prstGeom prst="curvedConnector4">
            <a:avLst>
              <a:gd name="adj1" fmla="val -133996"/>
              <a:gd name="adj2" fmla="val 24870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F6BC366-4795-43E1-8F22-AA443F4ACFF5}"/>
              </a:ext>
            </a:extLst>
          </p:cNvPr>
          <p:cNvCxnSpPr>
            <a:cxnSpLocks/>
            <a:stCxn id="8" idx="1"/>
            <a:endCxn id="8" idx="0"/>
          </p:cNvCxnSpPr>
          <p:nvPr/>
        </p:nvCxnSpPr>
        <p:spPr>
          <a:xfrm rot="5400000" flipH="1" flipV="1">
            <a:off x="1547459" y="4710255"/>
            <a:ext cx="164274" cy="811983"/>
          </a:xfrm>
          <a:prstGeom prst="curvedConnector3">
            <a:avLst>
              <a:gd name="adj1" fmla="val 48205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5BAC6E8-413A-47B6-8882-DF505266F656}"/>
              </a:ext>
            </a:extLst>
          </p:cNvPr>
          <p:cNvCxnSpPr>
            <a:cxnSpLocks/>
            <a:stCxn id="8" idx="2"/>
            <a:endCxn id="4" idx="2"/>
          </p:cNvCxnSpPr>
          <p:nvPr/>
        </p:nvCxnSpPr>
        <p:spPr>
          <a:xfrm rot="10800000">
            <a:off x="831499" y="3091417"/>
            <a:ext cx="55773" cy="2503561"/>
          </a:xfrm>
          <a:prstGeom prst="curvedConnector3">
            <a:avLst>
              <a:gd name="adj1" fmla="val 139421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C1E4F-82DC-4AB8-8EA3-D254D01D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475" y="1102822"/>
            <a:ext cx="5092350" cy="5541818"/>
          </a:xfrm>
        </p:spPr>
        <p:txBody>
          <a:bodyPr>
            <a:normAutofit/>
          </a:bodyPr>
          <a:lstStyle/>
          <a:p>
            <a:r>
              <a:rPr lang="en-US" sz="2400" dirty="0"/>
              <a:t>REPORTING LOCAL:</a:t>
            </a:r>
          </a:p>
          <a:p>
            <a:pPr lvl="1"/>
            <a:r>
              <a:rPr lang="en-US" sz="2000" dirty="0"/>
              <a:t>Relay next hit in buffer back to where the timestamp was received from.</a:t>
            </a:r>
          </a:p>
          <a:p>
            <a:pPr lvl="1"/>
            <a:r>
              <a:rPr lang="en-US" sz="2000" dirty="0"/>
              <a:t>Continue until all hits are exhausted.</a:t>
            </a:r>
          </a:p>
          <a:p>
            <a:pPr lvl="1"/>
            <a:r>
              <a:rPr lang="en-US" sz="2000" dirty="0"/>
              <a:t>During this period, buffer any hits being received from other ASICs.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DECCE-E6D7-4C49-B6E4-276775D36BF1}"/>
              </a:ext>
            </a:extLst>
          </p:cNvPr>
          <p:cNvSpPr txBox="1"/>
          <p:nvPr/>
        </p:nvSpPr>
        <p:spPr>
          <a:xfrm>
            <a:off x="5724283" y="3091059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hits?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51DAD-5B0A-4E3D-8BC6-0C85C7D00DC9}"/>
              </a:ext>
            </a:extLst>
          </p:cNvPr>
          <p:cNvSpPr txBox="1"/>
          <p:nvPr/>
        </p:nvSpPr>
        <p:spPr>
          <a:xfrm>
            <a:off x="3690552" y="5434667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hits empty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62F43-E163-4087-885B-D54E7B02A3A0}"/>
              </a:ext>
            </a:extLst>
          </p:cNvPr>
          <p:cNvSpPr txBox="1"/>
          <p:nvPr/>
        </p:nvSpPr>
        <p:spPr>
          <a:xfrm>
            <a:off x="1895410" y="4379635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4B93BE-2D45-443D-8994-5CE0D42DE79B}"/>
              </a:ext>
            </a:extLst>
          </p:cNvPr>
          <p:cNvSpPr txBox="1"/>
          <p:nvPr/>
        </p:nvSpPr>
        <p:spPr>
          <a:xfrm>
            <a:off x="96381" y="378919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C94C0-42A2-44C5-B2B0-78AB89395905}"/>
              </a:ext>
            </a:extLst>
          </p:cNvPr>
          <p:cNvSpPr txBox="1"/>
          <p:nvPr/>
        </p:nvSpPr>
        <p:spPr>
          <a:xfrm>
            <a:off x="3391917" y="2765603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interrogation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E8CFF-36BF-4477-8732-ED69DD5E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0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E8B3-5BD7-4820-9EFC-23C4D41D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State machine Scheme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34E865-82C5-4C9B-AA83-44F6B129B105}"/>
              </a:ext>
            </a:extLst>
          </p:cNvPr>
          <p:cNvSpPr/>
          <p:nvPr/>
        </p:nvSpPr>
        <p:spPr>
          <a:xfrm>
            <a:off x="831498" y="2530548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257978-4064-415B-8DE2-D394A5661D29}"/>
              </a:ext>
            </a:extLst>
          </p:cNvPr>
          <p:cNvSpPr/>
          <p:nvPr/>
        </p:nvSpPr>
        <p:spPr>
          <a:xfrm>
            <a:off x="3849373" y="3845390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LOCAL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D2AB135-F0C2-471B-927E-399422967975}"/>
              </a:ext>
            </a:extLst>
          </p:cNvPr>
          <p:cNvCxnSpPr>
            <a:stCxn id="4" idx="6"/>
            <a:endCxn id="5" idx="0"/>
          </p:cNvCxnSpPr>
          <p:nvPr/>
        </p:nvCxnSpPr>
        <p:spPr>
          <a:xfrm>
            <a:off x="3128131" y="3091416"/>
            <a:ext cx="1869559" cy="7539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71C9FF7-90F7-48FF-A1B9-9C06C1649F03}"/>
              </a:ext>
            </a:extLst>
          </p:cNvPr>
          <p:cNvSpPr/>
          <p:nvPr/>
        </p:nvSpPr>
        <p:spPr>
          <a:xfrm>
            <a:off x="887271" y="5034109"/>
            <a:ext cx="2296633" cy="1121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REMOTE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2B802B0-0D10-41DB-AB99-DF186E676D63}"/>
              </a:ext>
            </a:extLst>
          </p:cNvPr>
          <p:cNvCxnSpPr>
            <a:cxnSpLocks/>
            <a:stCxn id="5" idx="4"/>
            <a:endCxn id="8" idx="6"/>
          </p:cNvCxnSpPr>
          <p:nvPr/>
        </p:nvCxnSpPr>
        <p:spPr>
          <a:xfrm rot="5400000">
            <a:off x="3776871" y="4374158"/>
            <a:ext cx="627852" cy="1813786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2CD62C7-7239-498E-869D-8912BD82F432}"/>
              </a:ext>
            </a:extLst>
          </p:cNvPr>
          <p:cNvCxnSpPr>
            <a:cxnSpLocks/>
            <a:stCxn id="5" idx="7"/>
            <a:endCxn id="5" idx="6"/>
          </p:cNvCxnSpPr>
          <p:nvPr/>
        </p:nvCxnSpPr>
        <p:spPr>
          <a:xfrm rot="16200000" flipH="1">
            <a:off x="5779542" y="4039794"/>
            <a:ext cx="396594" cy="336334"/>
          </a:xfrm>
          <a:prstGeom prst="curvedConnector4">
            <a:avLst>
              <a:gd name="adj1" fmla="val -133996"/>
              <a:gd name="adj2" fmla="val 24870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F6BC366-4795-43E1-8F22-AA443F4ACFF5}"/>
              </a:ext>
            </a:extLst>
          </p:cNvPr>
          <p:cNvCxnSpPr>
            <a:cxnSpLocks/>
            <a:stCxn id="8" idx="1"/>
            <a:endCxn id="8" idx="0"/>
          </p:cNvCxnSpPr>
          <p:nvPr/>
        </p:nvCxnSpPr>
        <p:spPr>
          <a:xfrm rot="5400000" flipH="1" flipV="1">
            <a:off x="1547459" y="4710255"/>
            <a:ext cx="164274" cy="811983"/>
          </a:xfrm>
          <a:prstGeom prst="curvedConnector3">
            <a:avLst>
              <a:gd name="adj1" fmla="val 48205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5BAC6E8-413A-47B6-8882-DF505266F656}"/>
              </a:ext>
            </a:extLst>
          </p:cNvPr>
          <p:cNvCxnSpPr>
            <a:cxnSpLocks/>
            <a:stCxn id="8" idx="2"/>
            <a:endCxn id="4" idx="2"/>
          </p:cNvCxnSpPr>
          <p:nvPr/>
        </p:nvCxnSpPr>
        <p:spPr>
          <a:xfrm rot="10800000">
            <a:off x="831499" y="3091417"/>
            <a:ext cx="55773" cy="2503561"/>
          </a:xfrm>
          <a:prstGeom prst="curvedConnector3">
            <a:avLst>
              <a:gd name="adj1" fmla="val 139421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C1E4F-82DC-4AB8-8EA3-D254D01D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475" y="1102822"/>
            <a:ext cx="5092350" cy="5541818"/>
          </a:xfrm>
        </p:spPr>
        <p:txBody>
          <a:bodyPr>
            <a:normAutofit/>
          </a:bodyPr>
          <a:lstStyle/>
          <a:p>
            <a:r>
              <a:rPr lang="en-US" sz="2400" dirty="0"/>
              <a:t>REPORTING REMOTE:</a:t>
            </a:r>
          </a:p>
          <a:p>
            <a:pPr lvl="1"/>
            <a:r>
              <a:rPr lang="en-US" sz="2000" dirty="0"/>
              <a:t>Relay next hit received from other ASICs.</a:t>
            </a:r>
          </a:p>
          <a:p>
            <a:pPr lvl="1"/>
            <a:r>
              <a:rPr lang="en-US" sz="2000" dirty="0"/>
              <a:t>Stay here until a given timeout period.</a:t>
            </a:r>
          </a:p>
          <a:p>
            <a:pPr lvl="1"/>
            <a:r>
              <a:rPr lang="en-US" sz="2000" dirty="0"/>
              <a:t>Then return to MEASURING STATE to wait for the next system interrogation.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3F9DB-A03A-4097-9572-23E0DDDB918F}"/>
              </a:ext>
            </a:extLst>
          </p:cNvPr>
          <p:cNvSpPr txBox="1"/>
          <p:nvPr/>
        </p:nvSpPr>
        <p:spPr>
          <a:xfrm>
            <a:off x="3391917" y="2765603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interrogation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DECCE-E6D7-4C49-B6E4-276775D36BF1}"/>
              </a:ext>
            </a:extLst>
          </p:cNvPr>
          <p:cNvSpPr txBox="1"/>
          <p:nvPr/>
        </p:nvSpPr>
        <p:spPr>
          <a:xfrm>
            <a:off x="5724283" y="3091059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hits?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451DAD-5B0A-4E3D-8BC6-0C85C7D00DC9}"/>
              </a:ext>
            </a:extLst>
          </p:cNvPr>
          <p:cNvSpPr txBox="1"/>
          <p:nvPr/>
        </p:nvSpPr>
        <p:spPr>
          <a:xfrm>
            <a:off x="3690552" y="5434667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hits empty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62F43-E163-4087-885B-D54E7B02A3A0}"/>
              </a:ext>
            </a:extLst>
          </p:cNvPr>
          <p:cNvSpPr txBox="1"/>
          <p:nvPr/>
        </p:nvSpPr>
        <p:spPr>
          <a:xfrm>
            <a:off x="1895410" y="4379635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4B93BE-2D45-443D-8994-5CE0D42DE79B}"/>
              </a:ext>
            </a:extLst>
          </p:cNvPr>
          <p:cNvSpPr txBox="1"/>
          <p:nvPr/>
        </p:nvSpPr>
        <p:spPr>
          <a:xfrm>
            <a:off x="96381" y="378919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E39E7-6630-495D-826A-2227EFA1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03D6-19D0-46CC-879A-3832AC5E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A first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D067-616A-45AC-9590-86FCCB80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1343"/>
            <a:ext cx="11029615" cy="4847696"/>
          </a:xfrm>
        </p:spPr>
        <p:txBody>
          <a:bodyPr>
            <a:normAutofit/>
          </a:bodyPr>
          <a:lstStyle/>
          <a:p>
            <a:r>
              <a:rPr lang="en-US" dirty="0"/>
              <a:t>ASICs are simulated in a Python framework.</a:t>
            </a:r>
          </a:p>
          <a:p>
            <a:r>
              <a:rPr lang="en-US" dirty="0"/>
              <a:t>Assume that all types of transactions take the same number of nominal clock cycles.</a:t>
            </a:r>
          </a:p>
          <a:p>
            <a:pPr lvl="1"/>
            <a:r>
              <a:rPr lang="en-US" dirty="0"/>
              <a:t>That number is parameterizable to study different communications rates.</a:t>
            </a:r>
          </a:p>
          <a:p>
            <a:pPr lvl="1"/>
            <a:r>
              <a:rPr lang="en-US" dirty="0"/>
              <a:t>In principle some transactions could be shorter at some minor complexity cost to the protocol.</a:t>
            </a:r>
          </a:p>
          <a:p>
            <a:pPr lvl="1"/>
            <a:r>
              <a:rPr lang="en-US" dirty="0"/>
              <a:t>No time added for moving between system states, this should be a very minor contribution relative to data transmission.</a:t>
            </a:r>
          </a:p>
          <a:p>
            <a:r>
              <a:rPr lang="en-US" dirty="0"/>
              <a:t>ASICs all manage to communicate with one another.</a:t>
            </a:r>
          </a:p>
          <a:p>
            <a:pPr lvl="1"/>
            <a:r>
              <a:rPr lang="en-US" dirty="0"/>
              <a:t>A parameter for their frequency is available, and frequencies are generated with a random spread about a nominal frequency, but for now this is only for simulating skew in measured hit times.</a:t>
            </a:r>
          </a:p>
          <a:p>
            <a:pPr lvl="1"/>
            <a:r>
              <a:rPr lang="en-US" dirty="0"/>
              <a:t>For now, no concerns with clock mismatch leading to data corruption.  These (and other) failures can be added later.</a:t>
            </a:r>
          </a:p>
          <a:p>
            <a:r>
              <a:rPr lang="en-US" dirty="0"/>
              <a:t>Six distinct memory interfaces/FIFOs:</a:t>
            </a:r>
          </a:p>
          <a:p>
            <a:pPr lvl="1"/>
            <a:r>
              <a:rPr lang="en-US" dirty="0"/>
              <a:t>2x: Two buffers for local hits.  When one is being emptied, the other is active for new hits.  </a:t>
            </a:r>
            <a:r>
              <a:rPr lang="en-US" dirty="0">
                <a:sym typeface="Wingdings" panose="05000000000000000000" pitchFamily="2" charset="2"/>
              </a:rPr>
              <a:t> No missed hits!</a:t>
            </a:r>
            <a:endParaRPr lang="en-US" dirty="0"/>
          </a:p>
          <a:p>
            <a:pPr lvl="1"/>
            <a:r>
              <a:rPr lang="en-US" dirty="0"/>
              <a:t>4x: One FIFO per nearest neighbor ASIC to store hits until they can be forwarded.</a:t>
            </a:r>
          </a:p>
          <a:p>
            <a:pPr lvl="1"/>
            <a:r>
              <a:rPr lang="en-US" dirty="0"/>
              <a:t>No depth limitations on FIFOs, but recording maximum occupancies to get an idea of depths required.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7F50-4060-4A97-83CF-E5C10762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493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3382</Words>
  <Application>Microsoft Office PowerPoint</Application>
  <PresentationFormat>Widescreen</PresentationFormat>
  <Paragraphs>458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Gill Sans MT</vt:lpstr>
      <vt:lpstr>Wingdings 2</vt:lpstr>
      <vt:lpstr>DividendVTI</vt:lpstr>
      <vt:lpstr>Univ. of Hawaii  Introduction: Digital System Elements</vt:lpstr>
      <vt:lpstr>Q-Pix BLOCK Design</vt:lpstr>
      <vt:lpstr>Q-Pix BLOCK Design</vt:lpstr>
      <vt:lpstr>“Digital” Efforts in Hawaii</vt:lpstr>
      <vt:lpstr>SELF ASSEMBLING DAQ OVERVIEW</vt:lpstr>
      <vt:lpstr>Basic State machine Scheme</vt:lpstr>
      <vt:lpstr>Basic State machine Scheme</vt:lpstr>
      <vt:lpstr>Basic State machine Scheme</vt:lpstr>
      <vt:lpstr>Simulating A first Protocol</vt:lpstr>
      <vt:lpstr>Example of a Simple System SimulatioN</vt:lpstr>
      <vt:lpstr>Example Simulation results</vt:lpstr>
      <vt:lpstr>Example Simulation results - Varying Communication Rate</vt:lpstr>
      <vt:lpstr>More Example Simulations Memory Requirements</vt:lpstr>
      <vt:lpstr>High-level Simulation Status And Plans</vt:lpstr>
      <vt:lpstr>BACKUP</vt:lpstr>
      <vt:lpstr>Previous digital simulation work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  <vt:lpstr>Simple 3x3 ASIC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Q-Pix Digital Logic  &amp;  Simulations</dc:title>
  <dc:creator>Kurtis Nishimura</dc:creator>
  <cp:lastModifiedBy>Kurtis Nishimura</cp:lastModifiedBy>
  <cp:revision>115</cp:revision>
  <dcterms:created xsi:type="dcterms:W3CDTF">2019-07-30T23:37:49Z</dcterms:created>
  <dcterms:modified xsi:type="dcterms:W3CDTF">2020-04-02T17:13:15Z</dcterms:modified>
</cp:coreProperties>
</file>