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8"/>
  </p:notesMasterIdLst>
  <p:sldIdLst>
    <p:sldId id="256" r:id="rId2"/>
    <p:sldId id="257" r:id="rId3"/>
    <p:sldId id="287" r:id="rId4"/>
    <p:sldId id="268" r:id="rId5"/>
    <p:sldId id="1022" r:id="rId6"/>
    <p:sldId id="290" r:id="rId7"/>
    <p:sldId id="309" r:id="rId8"/>
    <p:sldId id="1065" r:id="rId9"/>
    <p:sldId id="1074" r:id="rId10"/>
    <p:sldId id="1066" r:id="rId11"/>
    <p:sldId id="1068" r:id="rId12"/>
    <p:sldId id="1069" r:id="rId13"/>
    <p:sldId id="1070" r:id="rId14"/>
    <p:sldId id="1075" r:id="rId15"/>
    <p:sldId id="291" r:id="rId16"/>
    <p:sldId id="1025" r:id="rId17"/>
    <p:sldId id="1039" r:id="rId18"/>
    <p:sldId id="1030" r:id="rId19"/>
    <p:sldId id="1020" r:id="rId20"/>
    <p:sldId id="288" r:id="rId21"/>
    <p:sldId id="289" r:id="rId22"/>
    <p:sldId id="1028" r:id="rId23"/>
    <p:sldId id="281" r:id="rId24"/>
    <p:sldId id="1076" r:id="rId25"/>
    <p:sldId id="1058" r:id="rId26"/>
    <p:sldId id="1078" r:id="rId27"/>
  </p:sldIdLst>
  <p:sldSz cx="9144000" cy="6858000" type="screen4x3"/>
  <p:notesSz cx="6858000" cy="9144000"/>
  <p:defaultTextStyle>
    <a:defPPr>
      <a:defRPr lang="en-US"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Geneva"/>
        <a:cs typeface="Geneva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Geneva"/>
        <a:cs typeface="Geneva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Geneva"/>
        <a:cs typeface="Geneva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Geneva"/>
        <a:cs typeface="Geneva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Geneva"/>
        <a:cs typeface="Geneva"/>
      </a:defRPr>
    </a:lvl5pPr>
    <a:lvl6pPr marL="2286000" algn="l" defTabSz="457200">
      <a:defRPr>
        <a:solidFill>
          <a:schemeClr val="tx1"/>
        </a:solidFill>
        <a:latin typeface="Calibri"/>
        <a:ea typeface="Geneva"/>
        <a:cs typeface="Geneva"/>
      </a:defRPr>
    </a:lvl6pPr>
    <a:lvl7pPr marL="2743200" algn="l" defTabSz="457200">
      <a:defRPr>
        <a:solidFill>
          <a:schemeClr val="tx1"/>
        </a:solidFill>
        <a:latin typeface="Calibri"/>
        <a:ea typeface="Geneva"/>
        <a:cs typeface="Geneva"/>
      </a:defRPr>
    </a:lvl7pPr>
    <a:lvl8pPr marL="3200400" algn="l" defTabSz="457200">
      <a:defRPr>
        <a:solidFill>
          <a:schemeClr val="tx1"/>
        </a:solidFill>
        <a:latin typeface="Calibri"/>
        <a:ea typeface="Geneva"/>
        <a:cs typeface="Geneva"/>
      </a:defRPr>
    </a:lvl8pPr>
    <a:lvl9pPr marL="3657600" algn="l" defTabSz="457200">
      <a:defRPr>
        <a:solidFill>
          <a:schemeClr val="tx1"/>
        </a:solidFill>
        <a:latin typeface="Calibri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, Bo" initials="YB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3"/>
    <p:restoredTop sz="96291"/>
  </p:normalViewPr>
  <p:slideViewPr>
    <p:cSldViewPr>
      <p:cViewPr varScale="1">
        <p:scale>
          <a:sx n="122" d="100"/>
          <a:sy n="122" d="100"/>
        </p:scale>
        <p:origin x="78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C9987-04AD-1848-A473-1693B79145AE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C688-DB22-EE4B-8F5F-B068AAFC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C688-DB22-EE4B-8F5F-B068AAFC5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C688-DB22-EE4B-8F5F-B068AAFC5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2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C688-DB22-EE4B-8F5F-B068AAFC5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C688-DB22-EE4B-8F5F-B068AAFC5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C688-DB22-EE4B-8F5F-B068AAFC5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C688-DB22-EE4B-8F5F-B068AAFC5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C688-DB22-EE4B-8F5F-B068AAFC5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7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FF5400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8037086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39A3A-9090-D34D-BF8B-D6845EE480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9DF46-DE17-D849-84D3-FDF9972221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91ECA-984F-3043-B749-99283382E9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200" b="1" i="0">
                <a:solidFill>
                  <a:srgbClr val="E95125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 bwMode="auto"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3FF30-2D6B-7C42-8935-B5E4A0B58A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11F26-4F2A-C74D-80CA-1E9CBD27E0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36D6-D36A-334F-8B8E-911630E295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>
                <a:solidFill>
                  <a:srgbClr val="E95125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 bwMode="auto"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/>
              <a:t>Click to edit Master text styles</a:t>
            </a:r>
            <a:endParaRPr/>
          </a:p>
          <a:p>
            <a:pPr marL="256032" marR="0" lvl="1" indent="-265176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/>
              <a:t>Second level</a:t>
            </a:r>
            <a:endParaRPr/>
          </a:p>
          <a:p>
            <a:pPr marL="256032" marR="0" lvl="2" indent="-265176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/>
              <a:t>Third level</a:t>
            </a:r>
            <a:endParaRPr/>
          </a:p>
          <a:p>
            <a:pPr marL="256032" marR="0" lvl="3" indent="-265176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/>
              <a:t>Fourth level</a:t>
            </a:r>
            <a:endParaRPr/>
          </a:p>
          <a:p>
            <a:pPr marL="256032" marR="0" lvl="4" indent="-265176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 bwMode="auto"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68B2D-8A93-3A4B-ABB8-2A578C680E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F6D27-CECA-2048-8317-3913D935E6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EC390-B3C7-BF4E-A06C-31BF5C1EB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31175" y="6489520"/>
            <a:ext cx="561974" cy="23709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6D4B8D8-A0C1-1141-BE65-821FBDDB3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9592" y="6376243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25B55F8-8E48-0A46-AF53-781E2455F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720" y="6376243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HVS-PDR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31272F5-2946-B44A-8520-88B04E007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544" y="6376243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16DC-0F16-AF49-A28F-70708B914EF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53" r:id="rId3"/>
    <p:sldLayoutId id="2147483654" r:id="rId4"/>
  </p:sldLayoutIdLst>
  <p:hf hdr="0"/>
  <p:txStyles>
    <p:titleStyle>
      <a:lvl1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Geneva"/>
          <a:cs typeface="Geneva"/>
        </a:defRPr>
      </a:lvl1pPr>
      <a:lvl2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2pPr>
      <a:lvl3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3pPr>
      <a:lvl4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4pPr>
      <a:lvl5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5pPr>
      <a:lvl6pPr marL="4572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6pPr>
      <a:lvl7pPr marL="9144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7pPr>
      <a:lvl8pPr marL="13716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8pPr>
      <a:lvl9pPr marL="18288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  <a:ea typeface="Geneva"/>
          <a:cs typeface="Geneva"/>
        </a:defRPr>
      </a:lvl9pPr>
    </p:titleStyle>
    <p:bodyStyle>
      <a:lvl1pPr marL="342900" indent="-342900" algn="l" defTabSz="457200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Geneva"/>
          <a:cs typeface="Geneva"/>
        </a:defRPr>
      </a:lvl1pPr>
      <a:lvl2pPr marL="742950" indent="-285750" algn="l" defTabSz="457200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Geneva"/>
          <a:cs typeface="+mn-cs"/>
        </a:defRPr>
      </a:lvl2pPr>
      <a:lvl3pPr marL="1143000" indent="-228600" algn="l" defTabSz="457200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Geneva"/>
          <a:cs typeface="+mn-cs"/>
        </a:defRPr>
      </a:lvl3pPr>
      <a:lvl4pPr marL="1600200" indent="-228600" algn="l" defTabSz="457200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Geneva"/>
          <a:cs typeface="+mn-cs"/>
        </a:defRPr>
      </a:lvl4pPr>
      <a:lvl5pPr marL="2057400" indent="-228600" algn="l" defTabSz="457200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Geneva"/>
          <a:cs typeface="+mn-c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document/2145170" TargetMode="External"/><Relationship Id="rId13" Type="http://schemas.openxmlformats.org/officeDocument/2006/relationships/image" Target="../media/image41.jpeg"/><Relationship Id="rId3" Type="http://schemas.openxmlformats.org/officeDocument/2006/relationships/hyperlink" Target="https://edms.cern.ch/document/2088721" TargetMode="External"/><Relationship Id="rId7" Type="http://schemas.openxmlformats.org/officeDocument/2006/relationships/hyperlink" Target="https://edms.cern.ch/document/2145184" TargetMode="External"/><Relationship Id="rId12" Type="http://schemas.openxmlformats.org/officeDocument/2006/relationships/image" Target="../media/image40.png"/><Relationship Id="rId2" Type="http://schemas.openxmlformats.org/officeDocument/2006/relationships/hyperlink" Target="https://edms.cern.ch/document/208873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ms.cern.ch/document/2045154" TargetMode="External"/><Relationship Id="rId11" Type="http://schemas.openxmlformats.org/officeDocument/2006/relationships/image" Target="../media/image39.tiff"/><Relationship Id="rId5" Type="http://schemas.openxmlformats.org/officeDocument/2006/relationships/hyperlink" Target="https://edms.cern.ch/document/2145142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edms.cern.ch/document/2088706" TargetMode="External"/><Relationship Id="rId9" Type="http://schemas.openxmlformats.org/officeDocument/2006/relationships/hyperlink" Target="https://edms.cern.ch/document/2339392" TargetMode="External"/><Relationship Id="rId14" Type="http://schemas.openxmlformats.org/officeDocument/2006/relationships/image" Target="cid:83EF2ECA-EBAE-46EF-84F5-EFA8D6A01444@hep.anl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467544" y="836712"/>
            <a:ext cx="8236436" cy="2610216"/>
          </a:xfrm>
        </p:spPr>
        <p:txBody>
          <a:bodyPr/>
          <a:lstStyle/>
          <a:p>
            <a:pPr>
              <a:defRPr/>
            </a:pPr>
            <a:r>
              <a:rPr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  </a:t>
            </a:r>
            <a:r>
              <a:rPr lang="en-US"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DUNE SP HV System: u</a:t>
            </a:r>
            <a:r>
              <a:rPr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pdates and </a:t>
            </a:r>
            <a:r>
              <a:rPr lang="en-US"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p</a:t>
            </a:r>
            <a:r>
              <a:rPr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lans for </a:t>
            </a:r>
            <a:r>
              <a:rPr lang="en-US"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the </a:t>
            </a:r>
            <a:r>
              <a:rPr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SP Far Detector and </a:t>
            </a:r>
            <a:r>
              <a:rPr sz="4000" b="1" i="0" u="none" dirty="0" err="1">
                <a:solidFill>
                  <a:srgbClr val="FF5400"/>
                </a:solidFill>
                <a:latin typeface="Arial"/>
                <a:ea typeface="Arial"/>
                <a:cs typeface="Arial"/>
              </a:rPr>
              <a:t>ProtoDune</a:t>
            </a:r>
            <a:r>
              <a:rPr lang="en-US"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-</a:t>
            </a:r>
            <a:r>
              <a:rPr sz="4000" b="1" i="0" u="none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II</a:t>
            </a:r>
            <a:endParaRPr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solidFill>
                  <a:srgbClr val="E95723"/>
                </a:solidFill>
              </a:rPr>
              <a:t>Francesco Pietropaolo (CERN) </a:t>
            </a:r>
          </a:p>
          <a:p>
            <a:pPr>
              <a:defRPr/>
            </a:pPr>
            <a:r>
              <a:rPr lang="en-US" dirty="0">
                <a:solidFill>
                  <a:srgbClr val="E95723"/>
                </a:solidFill>
              </a:rPr>
              <a:t>on behalf of the HVS Consortium</a:t>
            </a:r>
            <a:endParaRPr dirty="0"/>
          </a:p>
          <a:p>
            <a:pPr>
              <a:defRPr/>
            </a:pPr>
            <a:endParaRPr lang="en-US" sz="2000" dirty="0">
              <a:solidFill>
                <a:srgbClr val="E95125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E95125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E95125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rgbClr val="E95125"/>
                </a:solidFill>
              </a:rPr>
              <a:t>HVS Preliminary Design Review, June 9</a:t>
            </a:r>
            <a:r>
              <a:rPr lang="en-US" sz="1800" baseline="30000" dirty="0">
                <a:solidFill>
                  <a:srgbClr val="E95125"/>
                </a:solidFill>
              </a:rPr>
              <a:t>th</a:t>
            </a:r>
            <a:r>
              <a:rPr lang="en-US" sz="1800" dirty="0">
                <a:solidFill>
                  <a:srgbClr val="E95125"/>
                </a:solidFill>
              </a:rPr>
              <a:t>, 2020</a:t>
            </a:r>
            <a:endParaRPr dirty="0"/>
          </a:p>
          <a:p>
            <a:pPr>
              <a:defRPr/>
            </a:pPr>
            <a:endParaRPr lang="en-US" dirty="0">
              <a:solidFill>
                <a:srgbClr val="E9572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7F19-498D-FD4A-8B6A-534CE13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7102"/>
          </a:xfrm>
        </p:spPr>
        <p:txBody>
          <a:bodyPr/>
          <a:lstStyle/>
          <a:p>
            <a:r>
              <a:rPr lang="en-US" dirty="0"/>
              <a:t>Ground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DDD5-EB54-A145-A90C-76CB045B7E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7544" y="836712"/>
            <a:ext cx="4248472" cy="55297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Used to confine the E-field below the Liquid surface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New </a:t>
            </a:r>
            <a:r>
              <a:rPr lang="en-US" sz="2000" b="1" dirty="0" err="1"/>
              <a:t>wrt</a:t>
            </a:r>
            <a:r>
              <a:rPr lang="en-US" sz="2000" b="1" dirty="0"/>
              <a:t> TDR</a:t>
            </a:r>
            <a:r>
              <a:rPr lang="en-US" sz="2000" dirty="0"/>
              <a:t>: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Hanging from DSS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No GP’s at the bottom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30 cm distance above Top field cage Modules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No insulators connecting FC to GP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Moved out of HVS scope except for current monitoring system</a:t>
            </a:r>
          </a:p>
        </p:txBody>
      </p:sp>
      <p:pic>
        <p:nvPicPr>
          <p:cNvPr id="3073" name="Picture 1" descr="page27image48003504">
            <a:extLst>
              <a:ext uri="{FF2B5EF4-FFF2-40B4-BE49-F238E27FC236}">
                <a16:creationId xmlns:a16="http://schemas.microsoft.com/office/drawing/2014/main" id="{B6EB4C29-35B9-F84A-8FE7-77D63B19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2854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27image47994560">
            <a:extLst>
              <a:ext uri="{FF2B5EF4-FFF2-40B4-BE49-F238E27FC236}">
                <a16:creationId xmlns:a16="http://schemas.microsoft.com/office/drawing/2014/main" id="{BB3A4F67-ED1F-1E4C-910E-986D4713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99122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6image47959296">
            <a:extLst>
              <a:ext uri="{FF2B5EF4-FFF2-40B4-BE49-F238E27FC236}">
                <a16:creationId xmlns:a16="http://schemas.microsoft.com/office/drawing/2014/main" id="{A47DDA02-8CD4-074E-892E-E18D77BBF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582" y="0"/>
            <a:ext cx="4587418" cy="26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A109AB-97AA-374F-ACB8-2F7862E7976F}"/>
              </a:ext>
            </a:extLst>
          </p:cNvPr>
          <p:cNvSpPr txBox="1"/>
          <p:nvPr/>
        </p:nvSpPr>
        <p:spPr>
          <a:xfrm>
            <a:off x="5364088" y="580526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5FD17-02B9-AD41-B929-119923197EE4}"/>
              </a:ext>
            </a:extLst>
          </p:cNvPr>
          <p:cNvSpPr txBox="1"/>
          <p:nvPr/>
        </p:nvSpPr>
        <p:spPr>
          <a:xfrm>
            <a:off x="7524328" y="364502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D136B-6EA9-7A49-A42A-17FE156D77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764F-FF63-9547-999A-F079065D37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21C1-74D3-E24B-8F19-014790F8F1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1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7F19-498D-FD4A-8B6A-534CE13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7102"/>
          </a:xfrm>
        </p:spPr>
        <p:txBody>
          <a:bodyPr/>
          <a:lstStyle/>
          <a:p>
            <a:r>
              <a:rPr lang="en-US" dirty="0"/>
              <a:t>End Wall Field cage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DDD5-EB54-A145-A90C-76CB045B7E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7544" y="1052736"/>
            <a:ext cx="4680520" cy="51845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Significant modifications with respect to </a:t>
            </a:r>
            <a:r>
              <a:rPr lang="en-US" sz="2000" b="1" dirty="0" err="1"/>
              <a:t>ProtoDUNE</a:t>
            </a:r>
            <a:r>
              <a:rPr lang="en-US" sz="2000" b="1" dirty="0"/>
              <a:t> (and TDR)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Panel height 2m (it was 1.5 m)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Aluminum profiles sittings outside of  smaller cross section FRP box beams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Aluminum holding bars for easy connection of 6 panels forming a wall.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Bent profiles (successful prototyping at LSU/CERN/ANL) in the top &amp; bottom most panels to minimize E-field distortions at the edges of the FC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Full panel assembly to be performed underground with dedicated tooling and supporting structures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Including bending of required profiles.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0194077-D2BA-5249-A552-A1DD4AF2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33106" cy="169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2D1F948-B379-1F47-BAC9-EE88B9F0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310059" cy="148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9575D70-251E-514D-9EAB-392CC730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245977" cy="28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BED18-5BD4-254B-BF63-AD551A1F84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BF34-90A0-8E41-ABC1-B6776B60E2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B7529-9518-7949-9597-005618FFDA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7F19-498D-FD4A-8B6A-534CE13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647102"/>
          </a:xfrm>
        </p:spPr>
        <p:txBody>
          <a:bodyPr>
            <a:normAutofit/>
          </a:bodyPr>
          <a:lstStyle/>
          <a:p>
            <a:r>
              <a:rPr lang="en-US" dirty="0"/>
              <a:t>Divider boards &amp; electrical interconnections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DDD5-EB54-A145-A90C-76CB045B7E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5536" y="980728"/>
            <a:ext cx="4464496" cy="52565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NO change with respect to TDR</a:t>
            </a:r>
          </a:p>
          <a:p>
            <a:pPr>
              <a:spcBef>
                <a:spcPts val="600"/>
              </a:spcBef>
            </a:pPr>
            <a:r>
              <a:rPr lang="en-US" dirty="0"/>
              <a:t>Two 5 </a:t>
            </a:r>
            <a:r>
              <a:rPr lang="en-US" dirty="0" err="1"/>
              <a:t>GOhm</a:t>
            </a:r>
            <a:r>
              <a:rPr lang="en-US" dirty="0"/>
              <a:t> resistors in parallel in each step of 3 kV / 6 cm</a:t>
            </a:r>
          </a:p>
          <a:p>
            <a:pPr>
              <a:spcBef>
                <a:spcPts val="600"/>
              </a:spcBef>
            </a:pPr>
            <a:r>
              <a:rPr lang="en-US" dirty="0"/>
              <a:t>For redundancy: 3 </a:t>
            </a:r>
            <a:r>
              <a:rPr lang="en-US" dirty="0" err="1"/>
              <a:t>varistors</a:t>
            </a:r>
            <a:r>
              <a:rPr lang="en-US" dirty="0"/>
              <a:t> in series (opening at 1.7 kV each), in parallel with the resistors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In case of resistor failure, DV goes from 3kV to ~5 kV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Under study the use of 2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varistors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allowed if max E-field = 500 V/cm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less components to mount </a:t>
            </a:r>
          </a:p>
          <a:p>
            <a:pPr lvl="1">
              <a:spcBef>
                <a:spcPts val="600"/>
              </a:spcBef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less E-field distortions (~3.5 kV across a gap) in case of failure</a:t>
            </a:r>
            <a:endParaRPr lang="en-US" sz="19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Well defined QA/QC plans (LSU)</a:t>
            </a:r>
          </a:p>
          <a:p>
            <a:pPr>
              <a:spcBef>
                <a:spcPts val="600"/>
              </a:spcBef>
            </a:pPr>
            <a:r>
              <a:rPr lang="en-US" dirty="0"/>
              <a:t>Similar interconnection scheme as for </a:t>
            </a:r>
            <a:r>
              <a:rPr lang="en-US" dirty="0" err="1"/>
              <a:t>ProtoDUNE</a:t>
            </a:r>
            <a:r>
              <a:rPr lang="en-US" dirty="0"/>
              <a:t> and TDR</a:t>
            </a:r>
          </a:p>
          <a:p>
            <a:pPr>
              <a:spcBef>
                <a:spcPts val="600"/>
              </a:spcBef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6145" name="Picture 1" descr="page32image48118816">
            <a:extLst>
              <a:ext uri="{FF2B5EF4-FFF2-40B4-BE49-F238E27FC236}">
                <a16:creationId xmlns:a16="http://schemas.microsoft.com/office/drawing/2014/main" id="{8AEC2D29-940E-4F47-B6B7-0A121FAD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27" y="764704"/>
            <a:ext cx="3629073" cy="14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ge32image48105712">
            <a:extLst>
              <a:ext uri="{FF2B5EF4-FFF2-40B4-BE49-F238E27FC236}">
                <a16:creationId xmlns:a16="http://schemas.microsoft.com/office/drawing/2014/main" id="{5ECBFA2A-FC3B-8C42-BE55-DC2E5107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8620" y="2204864"/>
            <a:ext cx="37553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16DD41-3BB9-6442-A217-311CA750379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76" y="3573016"/>
            <a:ext cx="4120624" cy="29297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CA13-0CDD-454F-BD10-AE6C0F143D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5C9CA-12FC-994E-AC05-AC792A951B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7536F-A768-F442-B6CD-F614577127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4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20image47913264">
            <a:extLst>
              <a:ext uri="{FF2B5EF4-FFF2-40B4-BE49-F238E27FC236}">
                <a16:creationId xmlns:a16="http://schemas.microsoft.com/office/drawing/2014/main" id="{4698EF77-A6E7-C641-9E2C-EC8C49E1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453650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57F19-498D-FD4A-8B6A-534CE13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7102"/>
          </a:xfrm>
        </p:spPr>
        <p:txBody>
          <a:bodyPr/>
          <a:lstStyle/>
          <a:p>
            <a:r>
              <a:rPr lang="en-US" dirty="0"/>
              <a:t>HV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DDD5-EB54-A145-A90C-76CB045B7E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1520" y="836713"/>
            <a:ext cx="5688632" cy="3816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NO change with respect to TDR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Power Supply: </a:t>
            </a:r>
            <a:r>
              <a:rPr lang="en-US" sz="2000" dirty="0" err="1"/>
              <a:t>Heinzinger</a:t>
            </a:r>
            <a:r>
              <a:rPr lang="en-US" sz="2000" dirty="0"/>
              <a:t> 300 kV options (200 kV also possible if no E-Drift &gt; 500 required)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Commercial cable provided by </a:t>
            </a:r>
            <a:r>
              <a:rPr lang="en-US" sz="2000" dirty="0" err="1"/>
              <a:t>Heinzinger</a:t>
            </a:r>
            <a:r>
              <a:rPr lang="en-US" sz="2000" dirty="0"/>
              <a:t> and rated 300 kV (usable with both PS)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HV Feedthrough: same design as the one successfully tested in </a:t>
            </a:r>
            <a:r>
              <a:rPr lang="en-US" sz="2000" dirty="0" err="1"/>
              <a:t>ProtoDUNE</a:t>
            </a:r>
            <a:r>
              <a:rPr lang="en-US" sz="2000" dirty="0"/>
              <a:t>, modified accordingly to required length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Residual ripple filtering system: dry resistive filter stages with ground breaking (design according to Lessons Learnt in </a:t>
            </a:r>
            <a:r>
              <a:rPr lang="en-US" sz="2000" dirty="0" err="1"/>
              <a:t>ProtoDUNE</a:t>
            </a:r>
            <a:r>
              <a:rPr lang="en-US" sz="2000" dirty="0"/>
              <a:t>)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7169" name="Picture 1" descr="page20image47907440">
            <a:extLst>
              <a:ext uri="{FF2B5EF4-FFF2-40B4-BE49-F238E27FC236}">
                <a16:creationId xmlns:a16="http://schemas.microsoft.com/office/drawing/2014/main" id="{8AE49EC3-5F03-F142-93C1-9BE93556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1846064" cy="24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age20image47919712">
            <a:extLst>
              <a:ext uri="{FF2B5EF4-FFF2-40B4-BE49-F238E27FC236}">
                <a16:creationId xmlns:a16="http://schemas.microsoft.com/office/drawing/2014/main" id="{562B3A7E-F15B-B845-92EE-A52C5045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15121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117;p21">
            <a:extLst>
              <a:ext uri="{FF2B5EF4-FFF2-40B4-BE49-F238E27FC236}">
                <a16:creationId xmlns:a16="http://schemas.microsoft.com/office/drawing/2014/main" id="{CAA61294-FB31-404D-9FDC-2774187A800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200000">
            <a:off x="5795628" y="2960948"/>
            <a:ext cx="5688632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0;p21">
            <a:extLst>
              <a:ext uri="{FF2B5EF4-FFF2-40B4-BE49-F238E27FC236}">
                <a16:creationId xmlns:a16="http://schemas.microsoft.com/office/drawing/2014/main" id="{768969E4-F9C4-CE43-975D-EDCF223804D2}"/>
              </a:ext>
            </a:extLst>
          </p:cNvPr>
          <p:cNvSpPr txBox="1"/>
          <p:nvPr/>
        </p:nvSpPr>
        <p:spPr>
          <a:xfrm>
            <a:off x="7956376" y="3717032"/>
            <a:ext cx="10299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Sliding contact</a:t>
            </a:r>
            <a:endParaRPr sz="1000" dirty="0"/>
          </a:p>
        </p:txBody>
      </p:sp>
      <p:sp>
        <p:nvSpPr>
          <p:cNvPr id="15" name="Google Shape;121;p21">
            <a:extLst>
              <a:ext uri="{FF2B5EF4-FFF2-40B4-BE49-F238E27FC236}">
                <a16:creationId xmlns:a16="http://schemas.microsoft.com/office/drawing/2014/main" id="{E901EDBA-FDF8-A54E-930E-B9B961D618D2}"/>
              </a:ext>
            </a:extLst>
          </p:cNvPr>
          <p:cNvSpPr txBox="1"/>
          <p:nvPr/>
        </p:nvSpPr>
        <p:spPr>
          <a:xfrm>
            <a:off x="7524328" y="2708920"/>
            <a:ext cx="13287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HV cable with stress relief insulator</a:t>
            </a:r>
            <a:endParaRPr sz="1000" dirty="0"/>
          </a:p>
        </p:txBody>
      </p:sp>
      <p:pic>
        <p:nvPicPr>
          <p:cNvPr id="16" name="Google Shape;88;p18">
            <a:extLst>
              <a:ext uri="{FF2B5EF4-FFF2-40B4-BE49-F238E27FC236}">
                <a16:creationId xmlns:a16="http://schemas.microsoft.com/office/drawing/2014/main" id="{C8766F37-B5CB-924D-B89B-F335A0B27642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75713" y="4877215"/>
            <a:ext cx="109623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CF0CD6-DCC2-3C43-8F46-4B5FB8BC6BB8}"/>
              </a:ext>
            </a:extLst>
          </p:cNvPr>
          <p:cNvSpPr/>
          <p:nvPr/>
        </p:nvSpPr>
        <p:spPr>
          <a:xfrm>
            <a:off x="3347864" y="544522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lvl="1" rtl="0">
              <a:buSzPts val="1400"/>
            </a:pPr>
            <a:r>
              <a:rPr lang="en-US" sz="1200" dirty="0"/>
              <a:t>50 </a:t>
            </a:r>
            <a:r>
              <a:rPr lang="en-US" sz="1200" dirty="0" err="1"/>
              <a:t>MOhm</a:t>
            </a:r>
            <a:r>
              <a:rPr lang="en-US" sz="1200" dirty="0"/>
              <a:t> HV resistor covered with HV stress relief shrink tube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E3E8D-E7B9-8345-9FF2-7B3FB7D166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8FAA3-92AA-964F-A531-FC39726730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D317F-97C8-2A4E-9D1C-2ABC126A78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7F19-498D-FD4A-8B6A-534CE13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7102"/>
          </a:xfrm>
        </p:spPr>
        <p:txBody>
          <a:bodyPr/>
          <a:lstStyle/>
          <a:p>
            <a:r>
              <a:rPr lang="en-US" dirty="0"/>
              <a:t>HV monitoring &amp; 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DDD5-EB54-A145-A90C-76CB045B7E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1520" y="836712"/>
            <a:ext cx="4872941" cy="552971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Similar to TDR &amp; </a:t>
            </a:r>
            <a:r>
              <a:rPr lang="en-US" sz="2000" b="1" dirty="0" err="1"/>
              <a:t>ProtoDUNE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dirty="0"/>
              <a:t>Ground planes  current pickoff monitors (100 channels)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Termination current on each voltage divider chain (208 channels)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HV-PS voltage/current and ramping up/down features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(discharge monitors on HV filters)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Addition in HVS scope: 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Cold cameras (~12) similar to those used in </a:t>
            </a:r>
            <a:r>
              <a:rPr lang="en-US" sz="1900" dirty="0" err="1"/>
              <a:t>ProtoDUNE</a:t>
            </a:r>
            <a:r>
              <a:rPr lang="en-US" sz="1900" dirty="0"/>
              <a:t>-SP and DP to visually </a:t>
            </a:r>
            <a:r>
              <a:rPr lang="en-US" sz="1900" dirty="0" err="1"/>
              <a:t>minitor</a:t>
            </a:r>
            <a:r>
              <a:rPr lang="en-US" sz="1900" dirty="0"/>
              <a:t> critical spots: HV feedthrough, end wall edges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Grounding scheme follows DUNE prescriptions, as successfully applied in </a:t>
            </a:r>
            <a:r>
              <a:rPr lang="en-US" sz="2000" dirty="0" err="1"/>
              <a:t>ProtoDUNE</a:t>
            </a:r>
            <a:r>
              <a:rPr lang="en-US" sz="2000" dirty="0"/>
              <a:t>-I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ABE56-D9CD-6647-8D99-FA533C3D2C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81663"/>
            <a:ext cx="2050920" cy="1402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093AC1-39D0-E345-9884-BD461B03BA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534" y="3705599"/>
            <a:ext cx="1192904" cy="24597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9644D-4AE5-C24F-85AB-F0B322E4AE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407" y="836712"/>
            <a:ext cx="3986131" cy="259228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883A-478D-2043-8441-9C4A3AB88C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00FB6-7A09-4D4D-AD81-88495B9C9F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C2AF5-B86B-8F48-B4C1-DAAD0CF854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8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Design Status &amp; Timeline</a:t>
            </a:r>
            <a:endParaRPr dirty="0"/>
          </a:p>
        </p:txBody>
      </p:sp>
      <p:sp>
        <p:nvSpPr>
          <p:cNvPr id="5" name="Content Placeholder 9"/>
          <p:cNvSpPr>
            <a:spLocks noGrp="1"/>
          </p:cNvSpPr>
          <p:nvPr>
            <p:ph idx="11"/>
          </p:nvPr>
        </p:nvSpPr>
        <p:spPr bwMode="auto">
          <a:xfrm>
            <a:off x="395536" y="908720"/>
            <a:ext cx="8568952" cy="5400600"/>
          </a:xfrm>
        </p:spPr>
        <p:txBody>
          <a:bodyPr>
            <a:noAutofit/>
          </a:bodyPr>
          <a:lstStyle/>
          <a:p>
            <a:r>
              <a:rPr lang="en-US" sz="2000" dirty="0"/>
              <a:t>The new field cage design concept  was presented at the initial preliminary design review in June 2019</a:t>
            </a:r>
          </a:p>
          <a:p>
            <a:pPr lvl="1"/>
            <a:r>
              <a:rPr lang="en-US" sz="2400" dirty="0"/>
              <a:t> </a:t>
            </a:r>
            <a:r>
              <a:rPr lang="en-US" sz="1800" dirty="0"/>
              <a:t>received strong endorsement by the review committee.</a:t>
            </a:r>
          </a:p>
          <a:p>
            <a:r>
              <a:rPr lang="en-US" sz="2000" dirty="0"/>
              <a:t>The detailed design has been developed. </a:t>
            </a:r>
          </a:p>
          <a:p>
            <a:pPr lvl="1"/>
            <a:r>
              <a:rPr lang="en-US" sz="1800" dirty="0"/>
              <a:t>Full HV system 3D models of the SP FD have been posted to EDMS for integration. </a:t>
            </a:r>
          </a:p>
          <a:p>
            <a:r>
              <a:rPr lang="en-US" sz="2000" dirty="0"/>
              <a:t>The HV system safety analysis is mostly completed</a:t>
            </a:r>
          </a:p>
          <a:p>
            <a:pPr lvl="1"/>
            <a:r>
              <a:rPr lang="en-US" sz="1800" dirty="0"/>
              <a:t>Several iterations with the DUNE Compliance Office are underway to make the design fully compliant (goal is the Final Design Review) </a:t>
            </a:r>
          </a:p>
          <a:p>
            <a:r>
              <a:rPr lang="en-US" sz="2000" dirty="0"/>
              <a:t>A plan is developed to prototype the new field cage modules and the installation procedures at Ash River:</a:t>
            </a:r>
          </a:p>
          <a:p>
            <a:pPr lvl="1"/>
            <a:r>
              <a:rPr lang="en-US" sz="1800" dirty="0"/>
              <a:t>for the </a:t>
            </a:r>
            <a:r>
              <a:rPr lang="en-US" sz="1800" dirty="0" err="1"/>
              <a:t>ProtoDUNE</a:t>
            </a:r>
            <a:r>
              <a:rPr lang="en-US" sz="1800" dirty="0"/>
              <a:t> II configuration first (phase 1) in the spring of this year </a:t>
            </a:r>
          </a:p>
          <a:p>
            <a:pPr lvl="1"/>
            <a:r>
              <a:rPr lang="en-US" sz="1800" dirty="0"/>
              <a:t>for the FD configuration (phase 2) starting </a:t>
            </a:r>
            <a:r>
              <a:rPr lang="en-US" sz="1800"/>
              <a:t>this fall</a:t>
            </a: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638C2-65FD-E64C-AC34-4B92BF2F4B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80217-BBE1-C64E-87FB-E474EBEF1A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9EE7-B2F9-944D-83D6-EB3992F5EC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4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568952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Ash River </a:t>
            </a:r>
            <a:r>
              <a:rPr lang="en-US" dirty="0"/>
              <a:t>Trial Assembly schedule</a:t>
            </a:r>
            <a:endParaRPr dirty="0"/>
          </a:p>
        </p:txBody>
      </p:sp>
      <p:sp>
        <p:nvSpPr>
          <p:cNvPr id="5" name="Content Placeholder 9"/>
          <p:cNvSpPr>
            <a:spLocks noGrp="1"/>
          </p:cNvSpPr>
          <p:nvPr>
            <p:ph idx="11"/>
          </p:nvPr>
        </p:nvSpPr>
        <p:spPr bwMode="auto">
          <a:xfrm>
            <a:off x="179512" y="764704"/>
            <a:ext cx="4896544" cy="223224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2000" dirty="0"/>
              <a:t>Multiple rounds of mechanical trials already started for the HVS:</a:t>
            </a:r>
          </a:p>
          <a:p>
            <a:pPr lvl="1">
              <a:spcBef>
                <a:spcPts val="900"/>
              </a:spcBef>
            </a:pPr>
            <a:r>
              <a:rPr lang="en-US" dirty="0" err="1"/>
              <a:t>ProtoDUNE</a:t>
            </a:r>
            <a:r>
              <a:rPr lang="en-US" dirty="0"/>
              <a:t>-II installation trial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FD HVS/APA installation trial: double drift, 2 CPA panels, 4 TBFC modules, 12 EW Modules.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9425495C-46A9-2647-AB52-F1CB3B38DA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3140968"/>
            <a:ext cx="7378764" cy="3180597"/>
          </a:xfrm>
          <a:prstGeom prst="rect">
            <a:avLst/>
          </a:prstGeom>
        </p:spPr>
      </p:pic>
      <p:pic>
        <p:nvPicPr>
          <p:cNvPr id="7" name="Picture Placeholder 6" descr="A picture containing building, indoor, metal, room&#10;&#10;Description automatically generated">
            <a:extLst>
              <a:ext uri="{FF2B5EF4-FFF2-40B4-BE49-F238E27FC236}">
                <a16:creationId xmlns:a16="http://schemas.microsoft.com/office/drawing/2014/main" id="{00CCECDC-D3B3-674D-9D45-1D5FF3C9D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764704"/>
            <a:ext cx="3851920" cy="2304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EB1F47-30B5-B54E-9D0C-8A0B4F9637AD}"/>
              </a:ext>
            </a:extLst>
          </p:cNvPr>
          <p:cNvSpPr/>
          <p:nvPr/>
        </p:nvSpPr>
        <p:spPr>
          <a:xfrm>
            <a:off x="1273337" y="2980174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ProtoDUNE</a:t>
            </a:r>
            <a:r>
              <a:rPr lang="en-US" dirty="0"/>
              <a:t> II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2F9CC-B8DF-4346-8B28-C27D01351F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D1C9C-9969-DE47-980C-8B9A39587C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BFE32-930A-D04C-89DC-D73DA3CCA2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7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91440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Prototyping Activities: FC Production factories</a:t>
            </a:r>
            <a:endParaRPr dirty="0"/>
          </a:p>
        </p:txBody>
      </p:sp>
      <p:sp>
        <p:nvSpPr>
          <p:cNvPr id="5" name="Content Placeholder 9"/>
          <p:cNvSpPr>
            <a:spLocks noGrp="1"/>
          </p:cNvSpPr>
          <p:nvPr>
            <p:ph idx="11"/>
          </p:nvPr>
        </p:nvSpPr>
        <p:spPr bwMode="auto">
          <a:xfrm>
            <a:off x="107504" y="980728"/>
            <a:ext cx="3672407" cy="518457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In the past months, full scale FC modules were constructed at the future factory sites (LSU, SBU, UTA). </a:t>
            </a:r>
          </a:p>
          <a:p>
            <a:pPr lvl="1"/>
            <a:r>
              <a:rPr lang="en-US" sz="2100" dirty="0"/>
              <a:t>The new assembly tools were also developed and constructed by the factories</a:t>
            </a:r>
            <a:r>
              <a:rPr lang="en-US" sz="2200" dirty="0"/>
              <a:t>.</a:t>
            </a:r>
          </a:p>
          <a:p>
            <a:r>
              <a:rPr lang="en-US" sz="2400" dirty="0"/>
              <a:t>All parts for first Ash River tests were shipped out.</a:t>
            </a:r>
          </a:p>
          <a:p>
            <a:pPr lvl="1"/>
            <a:r>
              <a:rPr lang="en-US" sz="2100" dirty="0"/>
              <a:t>The FC modules assembled by the Ash River Minnesota University crew. </a:t>
            </a:r>
          </a:p>
          <a:p>
            <a:pPr lvl="1"/>
            <a:r>
              <a:rPr lang="en-US" sz="2100" dirty="0"/>
              <a:t>Phase 1 exercise is presently ongoing (~1 month delay due to present confinement restrictions) conducted by Ash River crew and remote assistance from Production Univ./Labs.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B2603FE-BFDD-0C4F-A55D-F5682473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456" y="4149080"/>
            <a:ext cx="2812810" cy="21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CE02882-0348-4846-A658-D892404C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375523" cy="31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49418" y="2055238"/>
            <a:ext cx="4581128" cy="25761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94A46-44B4-AF47-9289-385A028D56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4C48B-4FDB-944A-AFD6-8A2C143A7A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E52B1-0C9E-9B4F-9B43-31AF5A24FD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/>
              <a:t>QA/QC</a:t>
            </a:r>
            <a:endParaRPr dirty="0"/>
          </a:p>
        </p:txBody>
      </p:sp>
      <p:sp>
        <p:nvSpPr>
          <p:cNvPr id="5" name="Content Placeholder 9"/>
          <p:cNvSpPr>
            <a:spLocks noGrp="1"/>
          </p:cNvSpPr>
          <p:nvPr>
            <p:ph idx="11"/>
          </p:nvPr>
        </p:nvSpPr>
        <p:spPr bwMode="auto">
          <a:xfrm>
            <a:off x="467544" y="908720"/>
            <a:ext cx="8208912" cy="525658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HVS coordinator appointed  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working closely with production sites and DUNE QA/QC reps. 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Co-leading the development of mobile app integrating checklist / traveler system for accurate, real time recording of QC information</a:t>
            </a:r>
          </a:p>
          <a:p>
            <a:pPr lvl="0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Procedures being finalized (also based on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ProtoDUNE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experience) for all the HV system construction phases: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development and design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Electrical/mechanical analysis; material testing in cold; small scale test validation 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prototyping 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Ash River trial assemblies (modules,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ProtoDUNE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scale, FD scale)</a:t>
            </a:r>
          </a:p>
          <a:p>
            <a:pPr lvl="2">
              <a:spcBef>
                <a:spcPts val="300"/>
              </a:spcBef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ProtoDUNE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–II / Module 0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production 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screening of critical components; 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tagging components &amp; implementation of electronic checklists / traveler documents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Installation</a:t>
            </a:r>
          </a:p>
          <a:p>
            <a:pPr lvl="2">
              <a:spcBef>
                <a:spcPts val="300"/>
              </a:spcBef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planned checklist to ensure correct function and interconnect of installed components</a:t>
            </a:r>
          </a:p>
          <a:p>
            <a:pPr lvl="1"/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D4055-58C7-BD46-881E-C3B0B09080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5D3D5-3758-6846-87B3-961A37D9AD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0B41-A5C5-AF48-B0A1-A4348943C8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FF5400"/>
                </a:solidFill>
                <a:latin typeface="Arial"/>
                <a:ea typeface="Arial"/>
                <a:cs typeface="Arial"/>
              </a:rPr>
              <a:t>Interfaces</a:t>
            </a:r>
            <a:r>
              <a:rPr lang="en-US" dirty="0"/>
              <a:t> with other consortia </a:t>
            </a:r>
            <a:endParaRPr dirty="0"/>
          </a:p>
        </p:txBody>
      </p:sp>
      <p:sp>
        <p:nvSpPr>
          <p:cNvPr id="5" name="Content Placeholder 9"/>
          <p:cNvSpPr>
            <a:spLocks noGrp="1"/>
          </p:cNvSpPr>
          <p:nvPr>
            <p:ph idx="11"/>
          </p:nvPr>
        </p:nvSpPr>
        <p:spPr bwMode="auto">
          <a:xfrm>
            <a:off x="395536" y="836712"/>
            <a:ext cx="8496944" cy="79208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300"/>
              </a:spcBef>
            </a:pPr>
            <a:r>
              <a:rPr lang="en-US" sz="2400" dirty="0"/>
              <a:t>Well advanced with most detector consortia. 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Interface documents with DSS, facility, installation under development.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3971F-4FA8-F743-AB3F-74CE8FB94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25212"/>
              </p:ext>
            </p:extLst>
          </p:nvPr>
        </p:nvGraphicFramePr>
        <p:xfrm>
          <a:off x="457200" y="1772816"/>
          <a:ext cx="5698976" cy="4252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786">
                  <a:extLst>
                    <a:ext uri="{9D8B030D-6E8A-4147-A177-3AD203B41FA5}">
                      <a16:colId xmlns:a16="http://schemas.microsoft.com/office/drawing/2014/main" val="4054424378"/>
                    </a:ext>
                  </a:extLst>
                </a:gridCol>
                <a:gridCol w="784666">
                  <a:extLst>
                    <a:ext uri="{9D8B030D-6E8A-4147-A177-3AD203B41FA5}">
                      <a16:colId xmlns:a16="http://schemas.microsoft.com/office/drawing/2014/main" val="2369681076"/>
                    </a:ext>
                  </a:extLst>
                </a:gridCol>
                <a:gridCol w="3925524">
                  <a:extLst>
                    <a:ext uri="{9D8B030D-6E8A-4147-A177-3AD203B41FA5}">
                      <a16:colId xmlns:a16="http://schemas.microsoft.com/office/drawing/2014/main" val="1174049239"/>
                    </a:ext>
                  </a:extLst>
                </a:gridCol>
              </a:tblGrid>
              <a:tr h="506518">
                <a:tc>
                  <a:txBody>
                    <a:bodyPr/>
                    <a:lstStyle/>
                    <a:p>
                      <a:r>
                        <a:rPr lang="en-US" sz="1200" dirty="0"/>
                        <a:t>Consortia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EDMS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Key Interface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7840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r>
                        <a:rPr lang="en-US" sz="1200" dirty="0"/>
                        <a:t>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2088738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Field cage support on APA frames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39030"/>
                  </a:ext>
                </a:extLst>
              </a:tr>
              <a:tr h="314118">
                <a:tc>
                  <a:txBody>
                    <a:bodyPr/>
                    <a:lstStyle/>
                    <a:p>
                      <a:r>
                        <a:rPr lang="en-US" sz="1200" dirty="0"/>
                        <a:t>PDS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2088721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PD calibration flashers and fibers on CPA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35897"/>
                  </a:ext>
                </a:extLst>
              </a:tr>
              <a:tr h="709125">
                <a:tc>
                  <a:txBody>
                    <a:bodyPr/>
                    <a:lstStyle/>
                    <a:p>
                      <a:r>
                        <a:rPr lang="en-US" sz="1200" dirty="0"/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2088706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FC termination and ground plane monitor cable routing, warm filters on SHV feedthroughs, termination bias supplies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424832"/>
                  </a:ext>
                </a:extLst>
              </a:tr>
              <a:tr h="506518">
                <a:tc>
                  <a:txBody>
                    <a:bodyPr/>
                    <a:lstStyle/>
                    <a:p>
                      <a:r>
                        <a:rPr lang="en-US" sz="1200" dirty="0"/>
                        <a:t>CALCI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5"/>
                        </a:rPr>
                        <a:t>2145142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FC openings for lasers, target mirror assemblies on FC profiles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10418"/>
                  </a:ext>
                </a:extLst>
              </a:tr>
              <a:tr h="523530">
                <a:tc>
                  <a:txBody>
                    <a:bodyPr/>
                    <a:lstStyle/>
                    <a:p>
                      <a:r>
                        <a:rPr lang="en-US" sz="1200" dirty="0"/>
                        <a:t>DAQSC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6"/>
                        </a:rPr>
                        <a:t>2145154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HV</a:t>
                      </a:r>
                      <a:r>
                        <a:rPr lang="en-US" sz="1200" baseline="0" dirty="0"/>
                        <a:t> vs. </a:t>
                      </a:r>
                      <a:r>
                        <a:rPr lang="en-US" sz="1200" baseline="0" dirty="0" err="1"/>
                        <a:t>LAr</a:t>
                      </a:r>
                      <a:r>
                        <a:rPr lang="en-US" sz="1200" baseline="0" dirty="0"/>
                        <a:t> level interlock, ground plane and HVPS digitizers, cold camera power supplies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63061"/>
                  </a:ext>
                </a:extLst>
              </a:tr>
              <a:tr h="314118">
                <a:tc>
                  <a:txBody>
                    <a:bodyPr/>
                    <a:lstStyle/>
                    <a:p>
                      <a:r>
                        <a:rPr lang="en-US" sz="1200" dirty="0"/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7"/>
                        </a:rPr>
                        <a:t>2145184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Installation activities in UG cleanroom, cryostat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78608"/>
                  </a:ext>
                </a:extLst>
              </a:tr>
              <a:tr h="523530">
                <a:tc>
                  <a:txBody>
                    <a:bodyPr/>
                    <a:lstStyle/>
                    <a:p>
                      <a:r>
                        <a:rPr lang="en-US" sz="1200" dirty="0"/>
                        <a:t>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8"/>
                        </a:rPr>
                        <a:t>2145170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HV feedthrough locations; rack and cable trays; liquid and gas flow in cryostat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59762"/>
                  </a:ext>
                </a:extLst>
              </a:tr>
              <a:tr h="523530">
                <a:tc>
                  <a:txBody>
                    <a:bodyPr/>
                    <a:lstStyle/>
                    <a:p>
                      <a:r>
                        <a:rPr lang="en-US" sz="1200" dirty="0"/>
                        <a:t>DSS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linkClick r:id="rId9"/>
                        </a:rPr>
                        <a:t>2339392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</a:t>
                      </a:r>
                      <a:r>
                        <a:rPr lang="en-US" sz="1200" baseline="0" dirty="0"/>
                        <a:t> of the CPA/FC modules on DSS; ground plane design, support, and installation; cable routing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2961"/>
                  </a:ext>
                </a:extLst>
              </a:tr>
            </a:tbl>
          </a:graphicData>
        </a:graphic>
      </p:graphicFrame>
      <p:pic>
        <p:nvPicPr>
          <p:cNvPr id="11" name="officeArt object">
            <a:extLst>
              <a:ext uri="{FF2B5EF4-FFF2-40B4-BE49-F238E27FC236}">
                <a16:creationId xmlns:a16="http://schemas.microsoft.com/office/drawing/2014/main" id="{070B3C52-362A-B048-A06F-B79180A9DC39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270" y="4770826"/>
            <a:ext cx="1943100" cy="12630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7672A-F899-0145-83ED-B210E5ADCD9A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820" y="3352270"/>
            <a:ext cx="1571676" cy="1122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862881-3E1B-454F-846A-908E3933FB4C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456" y="1772816"/>
            <a:ext cx="1961977" cy="1232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12722-37D7-3E4A-938C-F3191866F28E}"/>
              </a:ext>
            </a:extLst>
          </p:cNvPr>
          <p:cNvPicPr/>
          <p:nvPr/>
        </p:nvPicPr>
        <p:blipFill rotWithShape="1"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66"/>
          <a:stretch>
            <a:fillRect/>
          </a:stretch>
        </p:blipFill>
        <p:spPr bwMode="auto">
          <a:xfrm>
            <a:off x="6217722" y="3153617"/>
            <a:ext cx="1134920" cy="1388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4E955-EAB4-FC47-BE90-E3A7D18F06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558AD3-A45E-BD42-A733-FA8963D00D2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388C-1D11-3E4C-B8D9-D0B52C2707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6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Outline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 bwMode="auto">
          <a:xfrm>
            <a:off x="539552" y="1412776"/>
            <a:ext cx="8201836" cy="4248472"/>
          </a:xfrm>
        </p:spPr>
        <p:txBody>
          <a:bodyPr>
            <a:normAutofit/>
          </a:bodyPr>
          <a:lstStyle/>
          <a:p>
            <a:r>
              <a:rPr lang="en-US" dirty="0"/>
              <a:t>HVS-SP design update:</a:t>
            </a:r>
          </a:p>
          <a:p>
            <a:pPr lvl="1"/>
            <a:r>
              <a:rPr lang="en-US" dirty="0"/>
              <a:t>System overview</a:t>
            </a:r>
          </a:p>
          <a:p>
            <a:pPr lvl="1"/>
            <a:r>
              <a:rPr lang="en-US" dirty="0"/>
              <a:t>Lessons Learnt from </a:t>
            </a:r>
            <a:r>
              <a:rPr lang="en-US" dirty="0" err="1"/>
              <a:t>ProtoDUNE</a:t>
            </a:r>
            <a:r>
              <a:rPr lang="en-US" dirty="0"/>
              <a:t>-I  </a:t>
            </a:r>
          </a:p>
          <a:p>
            <a:pPr lvl="1"/>
            <a:r>
              <a:rPr lang="en-US" dirty="0"/>
              <a:t>Evolution since the last PDR (June 2019) and TDR </a:t>
            </a:r>
          </a:p>
          <a:p>
            <a:pPr lvl="1"/>
            <a:r>
              <a:rPr lang="en-US" dirty="0"/>
              <a:t>Value engineering upgrades</a:t>
            </a:r>
          </a:p>
          <a:p>
            <a:r>
              <a:rPr lang="en-US" dirty="0"/>
              <a:t>Plans toward the final design:</a:t>
            </a:r>
          </a:p>
          <a:p>
            <a:pPr lvl="1"/>
            <a:r>
              <a:rPr lang="en-US" dirty="0"/>
              <a:t>Ash River tests</a:t>
            </a:r>
          </a:p>
          <a:p>
            <a:pPr lvl="1"/>
            <a:r>
              <a:rPr lang="en-US" dirty="0" err="1"/>
              <a:t>ProtoDUNE</a:t>
            </a:r>
            <a:r>
              <a:rPr lang="en-US" dirty="0"/>
              <a:t>-II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25DE0-B2D1-AF41-AE62-8F3B11A321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D2C35-3FED-2640-A53B-E5FBAD1318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HVS-PDR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74220-2623-914B-9976-9FD01849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16632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HV Plans for </a:t>
            </a:r>
            <a:r>
              <a:rPr lang="en-US" sz="3200" dirty="0" err="1"/>
              <a:t>ProtoDUNE</a:t>
            </a:r>
            <a:r>
              <a:rPr lang="en-US" sz="3200" dirty="0"/>
              <a:t> II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 bwMode="auto">
          <a:xfrm>
            <a:off x="467544" y="980728"/>
            <a:ext cx="4680520" cy="5544616"/>
          </a:xfrm>
        </p:spPr>
        <p:txBody>
          <a:bodyPr>
            <a:normAutofit/>
          </a:bodyPr>
          <a:lstStyle/>
          <a:p>
            <a:r>
              <a:rPr lang="en-US" sz="2000" dirty="0"/>
              <a:t>TPC in </a:t>
            </a:r>
            <a:r>
              <a:rPr lang="en-US" sz="2000" dirty="0" err="1"/>
              <a:t>ProtoDUNE</a:t>
            </a:r>
            <a:r>
              <a:rPr lang="en-US" sz="2000" dirty="0"/>
              <a:t> Run 2:</a:t>
            </a:r>
          </a:p>
          <a:p>
            <a:pPr lvl="1"/>
            <a:r>
              <a:rPr lang="en-US" sz="1800" dirty="0"/>
              <a:t>2/3 of the volume of the first run to better mimic the installation sequence of the Far Detector. </a:t>
            </a:r>
          </a:p>
          <a:p>
            <a:pPr lvl="1"/>
            <a:r>
              <a:rPr lang="en-US" sz="1800" dirty="0"/>
              <a:t>TPC will be ~ centered in the beam direction with large clearance beyond EWFC’s (similar to the FD case)</a:t>
            </a:r>
          </a:p>
          <a:p>
            <a:pPr lvl="1"/>
            <a:r>
              <a:rPr lang="en-US" sz="1800" dirty="0"/>
              <a:t>2 of the 4 APAs will have inverted orientation (electronics at the bottom). </a:t>
            </a:r>
          </a:p>
          <a:p>
            <a:r>
              <a:rPr lang="en-US" sz="2000" dirty="0"/>
              <a:t>HVS goals for </a:t>
            </a:r>
            <a:r>
              <a:rPr lang="en-US" sz="2000" dirty="0" err="1"/>
              <a:t>ProtoDUNE</a:t>
            </a:r>
            <a:r>
              <a:rPr lang="en-US" sz="2000" dirty="0"/>
              <a:t> Run 2</a:t>
            </a:r>
          </a:p>
          <a:p>
            <a:pPr lvl="1"/>
            <a:r>
              <a:rPr lang="en-US" sz="1800" dirty="0"/>
              <a:t>validate the design / installation of the new field cage modules and the new ground plane configuration</a:t>
            </a:r>
            <a:endParaRPr lang="en-US" dirty="0"/>
          </a:p>
          <a:p>
            <a:pPr lvl="1"/>
            <a:r>
              <a:rPr lang="en-US" sz="1800" dirty="0"/>
              <a:t>verify performance and compare long term stability and E-field uniformity.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928406-3A10-6A47-9B5B-D7E1440A8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8760"/>
            <a:ext cx="3503621" cy="37232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2E10C8-23E1-A74C-82E5-0A99DEEA0C77}"/>
              </a:ext>
            </a:extLst>
          </p:cNvPr>
          <p:cNvSpPr txBox="1"/>
          <p:nvPr/>
        </p:nvSpPr>
        <p:spPr>
          <a:xfrm>
            <a:off x="6084168" y="5085184"/>
            <a:ext cx="286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Conceptual design of the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ProtoDUNE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 II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9652-AE0B-464C-9E6A-66D95DF3DA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A3B0A-E2C5-5541-A7F9-B645E4CB34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9020A-15F2-1C4E-A5F5-D9EA025E98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21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16632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HV system for </a:t>
            </a:r>
            <a:r>
              <a:rPr lang="en-US" sz="3200" dirty="0" err="1"/>
              <a:t>ProtoDUNE</a:t>
            </a:r>
            <a:r>
              <a:rPr lang="en-US" sz="3200" dirty="0"/>
              <a:t> II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 bwMode="auto">
          <a:xfrm>
            <a:off x="467544" y="692696"/>
            <a:ext cx="8352928" cy="5688632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The CPAs will be reused with minor modifications to reflect current design changes </a:t>
            </a:r>
          </a:p>
          <a:p>
            <a:r>
              <a:rPr lang="en-US" sz="2000" dirty="0"/>
              <a:t>The HV distribution (HVPS - cable - filters - HV feedthrough) will be unchanged (with possibility to use resistive cable if available)</a:t>
            </a:r>
            <a:endParaRPr lang="en-US" sz="2400" dirty="0">
              <a:solidFill>
                <a:srgbClr val="1248D6"/>
              </a:solidFill>
              <a:latin typeface="Arial"/>
              <a:cs typeface="Arial"/>
            </a:endParaRPr>
          </a:p>
          <a:p>
            <a:r>
              <a:rPr lang="en-US" sz="2000" dirty="0"/>
              <a:t>Top/bottom and End Wall field cage modules will be replaced with new modules (FD module 0)</a:t>
            </a:r>
          </a:p>
          <a:p>
            <a:r>
              <a:rPr lang="en-US" sz="2000" dirty="0"/>
              <a:t>Most of the resistive divider boards reused. </a:t>
            </a:r>
          </a:p>
          <a:p>
            <a:r>
              <a:rPr lang="en-US" sz="2000" dirty="0"/>
              <a:t>Parts for the FC modules will be prepared at production sites (LSU, SBU, UTA) and shipped to CERN to be assembled on site similar </a:t>
            </a:r>
            <a:br>
              <a:rPr lang="en-US" sz="2000" dirty="0"/>
            </a:br>
            <a:r>
              <a:rPr lang="en-US" sz="2000" dirty="0"/>
              <a:t>to what is planned for the FD.</a:t>
            </a:r>
          </a:p>
          <a:p>
            <a:r>
              <a:rPr lang="en-US" sz="2000" dirty="0"/>
              <a:t>Mechanical connections to APAs and DSS will represent the FD design as much as possible.</a:t>
            </a:r>
          </a:p>
          <a:p>
            <a:r>
              <a:rPr lang="en-US" sz="2000" dirty="0"/>
              <a:t>Few keys differences </a:t>
            </a:r>
            <a:r>
              <a:rPr lang="en-US" sz="2000" dirty="0" err="1"/>
              <a:t>wrt</a:t>
            </a:r>
            <a:r>
              <a:rPr lang="en-US" sz="2000" dirty="0"/>
              <a:t> FD with impact on HVS. F.I.:</a:t>
            </a:r>
          </a:p>
          <a:p>
            <a:pPr lvl="1"/>
            <a:r>
              <a:rPr lang="en-US" sz="1800" dirty="0"/>
              <a:t>Special support structure required  to tie the bottom of the upright APA to bottom FC and top of the inverted APA to the top FC.</a:t>
            </a:r>
          </a:p>
          <a:p>
            <a:pPr lvl="1"/>
            <a:r>
              <a:rPr lang="en-US" sz="1800" dirty="0"/>
              <a:t>Different top/bottom clearance</a:t>
            </a:r>
          </a:p>
          <a:p>
            <a:r>
              <a:rPr lang="en-US" b="1" i="1" dirty="0"/>
              <a:t>Goal: combined Far Detector final design review &amp; / </a:t>
            </a:r>
            <a:r>
              <a:rPr lang="en-US" b="1" i="1" dirty="0" err="1"/>
              <a:t>ProtoDUNE</a:t>
            </a:r>
            <a:r>
              <a:rPr lang="en-US" b="1" i="1" dirty="0"/>
              <a:t> II  PRR by the end of this year, to start part procurement and production for </a:t>
            </a:r>
            <a:r>
              <a:rPr lang="en-US" b="1" i="1" dirty="0" err="1"/>
              <a:t>ProtoDUNE</a:t>
            </a:r>
            <a:r>
              <a:rPr lang="en-US" b="1" i="1" dirty="0"/>
              <a:t> at the beginning of 2021.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F35A5-AC1D-BB4B-8309-1E46808A02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CE75E-644C-D84C-A75D-9A6C148F70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CD01-F4B6-DF45-97EF-0281344DF4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3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157592" cy="5246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Plan toward the Final Design Review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 bwMode="auto">
          <a:xfrm>
            <a:off x="467544" y="1268760"/>
            <a:ext cx="8232771" cy="482453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Structural analysis is progressing in direct contact with the DUNE compliance office.</a:t>
            </a:r>
          </a:p>
          <a:p>
            <a:r>
              <a:rPr lang="en-US" sz="1800" dirty="0"/>
              <a:t>Prototyping activities at University production sites and Ash River are also progressing reasonably well despite of the current travel restrictions.</a:t>
            </a:r>
          </a:p>
          <a:p>
            <a:r>
              <a:rPr lang="en-US" sz="1800" dirty="0"/>
              <a:t>Open interface issues (ground planes, ports for cameras, CALCI related items) are going to be addressed with priority. </a:t>
            </a:r>
          </a:p>
          <a:p>
            <a:r>
              <a:rPr lang="en-US" sz="1800" dirty="0"/>
              <a:t>QA/QC procedures are being optimized and will be applied to the prototyping tests for validation. </a:t>
            </a:r>
          </a:p>
          <a:p>
            <a:r>
              <a:rPr lang="en-US" sz="1800" dirty="0"/>
              <a:t>Component procurement, manufacturing plans, and an effective shipping plan of the HVS components are being developed.</a:t>
            </a:r>
          </a:p>
          <a:p>
            <a:r>
              <a:rPr lang="en-US" sz="1800" i="1" dirty="0"/>
              <a:t>Cost and schedule of the entire HVS have been captured. Most of the M&amp;S costs are supported by vendor quotes and correctly reflect the new HV system design. </a:t>
            </a:r>
          </a:p>
          <a:p>
            <a:r>
              <a:rPr lang="en-US" sz="1800" dirty="0"/>
              <a:t>Labor estimates for the production and installation is being refined based on our current prototyping experience.</a:t>
            </a:r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89695-EBB2-4745-9A85-C1AC1A86AD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1ECE3-1B54-3049-904B-D406B536EC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8888-E23C-C043-87CA-F58097A175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3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157592" cy="5246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Summary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 bwMode="auto">
          <a:xfrm>
            <a:off x="454029" y="987188"/>
            <a:ext cx="8232771" cy="5290884"/>
          </a:xfrm>
        </p:spPr>
        <p:txBody>
          <a:bodyPr>
            <a:normAutofit/>
          </a:bodyPr>
          <a:lstStyle/>
          <a:p>
            <a:r>
              <a:rPr lang="en-US" sz="2000" dirty="0"/>
              <a:t>The HV System in </a:t>
            </a:r>
            <a:r>
              <a:rPr lang="en-US" sz="2000" dirty="0" err="1"/>
              <a:t>ProtoDUNE</a:t>
            </a:r>
            <a:r>
              <a:rPr lang="en-US" sz="2000" dirty="0"/>
              <a:t> SP operated at the goal voltage of 180kV (highest in a large </a:t>
            </a:r>
            <a:r>
              <a:rPr lang="en-US" sz="2000" dirty="0" err="1"/>
              <a:t>LArTPC</a:t>
            </a:r>
            <a:r>
              <a:rPr lang="en-US" sz="2000" dirty="0"/>
              <a:t>) with &gt;99% uptime during long term operation.</a:t>
            </a:r>
          </a:p>
          <a:p>
            <a:r>
              <a:rPr lang="en-US" sz="2000" dirty="0"/>
              <a:t>At the design level, actions were taken to mitigate the occasional HV instabilities observed in </a:t>
            </a:r>
            <a:r>
              <a:rPr lang="en-US" sz="2000" dirty="0" err="1"/>
              <a:t>ProtoDUNE</a:t>
            </a:r>
            <a:r>
              <a:rPr lang="en-US" sz="2000" dirty="0"/>
              <a:t> by increasing the FC to ground plane distance, and removing the exterior insulating FC support structures.  </a:t>
            </a:r>
          </a:p>
          <a:p>
            <a:r>
              <a:rPr lang="en-US" sz="2000" dirty="0"/>
              <a:t>As a value engineering case, a significant reduction of the estimated material and labor of the FC production and assembly has been achieved.</a:t>
            </a:r>
          </a:p>
          <a:p>
            <a:r>
              <a:rPr lang="en-US" sz="2000" dirty="0"/>
              <a:t>Field cage assembly and testing procedures have been highly simplified and will mostly take place at the underground far detector site. </a:t>
            </a:r>
          </a:p>
          <a:p>
            <a:r>
              <a:rPr lang="en-US" sz="2000" dirty="0"/>
              <a:t>The plan toward the Final Design Review and </a:t>
            </a:r>
            <a:r>
              <a:rPr lang="en-US" sz="2000" dirty="0" err="1"/>
              <a:t>ProtoDUNE</a:t>
            </a:r>
            <a:r>
              <a:rPr lang="en-US" sz="2000" dirty="0"/>
              <a:t>-II is defined and well advanced (no major critical issues identified).</a:t>
            </a:r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BAE90-BFDB-8742-8804-AA493DB071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A84D3-E5B7-1946-B0C9-F339AAD5E52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A1AB5-5B81-A343-84BF-EFEC085DC0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8FD2-968C-E24F-B5A7-074A4D6B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19565-AE9F-AF4A-B4DB-ED9C04708C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E1263-36E6-EB4A-9CE5-878ED5DFF1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CFC0F-28F4-AA43-9B7B-3DA77F301C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3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7814-605E-48A8-816F-DFFCE18E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7102"/>
          </a:xfrm>
        </p:spPr>
        <p:txBody>
          <a:bodyPr/>
          <a:lstStyle/>
          <a:p>
            <a:r>
              <a:rPr lang="en-US" sz="3200" dirty="0"/>
              <a:t>Understanding instabilities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6829-6DA2-4546-AA83-94753DF970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4289" y="730742"/>
            <a:ext cx="8458200" cy="5517658"/>
          </a:xfrm>
        </p:spPr>
        <p:txBody>
          <a:bodyPr>
            <a:normAutofit/>
          </a:bodyPr>
          <a:lstStyle/>
          <a:p>
            <a:r>
              <a:rPr lang="en-US" sz="1800" dirty="0"/>
              <a:t>NO excess noise recorded on APA electronics with any HV instability</a:t>
            </a:r>
          </a:p>
          <a:p>
            <a:r>
              <a:rPr lang="en-US" sz="1800" dirty="0"/>
              <a:t>Some excess activity recorded on Photon Detectors close to affected GP only in coincidence with streamers</a:t>
            </a:r>
          </a:p>
          <a:p>
            <a:r>
              <a:rPr lang="en-US" sz="1800" dirty="0"/>
              <a:t>NO evidence of direct relation with </a:t>
            </a:r>
            <a:r>
              <a:rPr lang="en-US" sz="1800" dirty="0" err="1"/>
              <a:t>LAr</a:t>
            </a:r>
            <a:r>
              <a:rPr lang="en-US" sz="1800" dirty="0"/>
              <a:t> purity (maybe stream quenching)</a:t>
            </a:r>
          </a:p>
          <a:p>
            <a:r>
              <a:rPr lang="en-US" sz="1800" dirty="0"/>
              <a:t>Very likely NO instability current from </a:t>
            </a:r>
            <a:r>
              <a:rPr lang="en-US" sz="1800" dirty="0" err="1"/>
              <a:t>EndWalls</a:t>
            </a:r>
            <a:r>
              <a:rPr lang="en-US" sz="1800" dirty="0"/>
              <a:t> to Ground Planes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800" dirty="0"/>
              <a:t>Origin of streamer still under investigation:</a:t>
            </a:r>
          </a:p>
          <a:p>
            <a:pPr lvl="1"/>
            <a:r>
              <a:rPr lang="en-US" sz="1800" dirty="0"/>
              <a:t>path from CPA to ground through FRP surface?</a:t>
            </a:r>
          </a:p>
          <a:p>
            <a:pPr lvl="2"/>
            <a:r>
              <a:rPr lang="en-US" dirty="0"/>
              <a:t>End Wall supports?</a:t>
            </a:r>
          </a:p>
          <a:p>
            <a:pPr lvl="2"/>
            <a:r>
              <a:rPr lang="en-US" dirty="0"/>
              <a:t>GP standoffs/CPA hangers ?</a:t>
            </a:r>
          </a:p>
          <a:p>
            <a:pPr lvl="1"/>
            <a:r>
              <a:rPr lang="en-US" dirty="0"/>
              <a:t>Broken diffuser fiber?</a:t>
            </a:r>
          </a:p>
          <a:p>
            <a:r>
              <a:rPr lang="en-US" sz="1800" dirty="0"/>
              <a:t>Mitigation in DUNE HVS design</a:t>
            </a:r>
          </a:p>
          <a:p>
            <a:pPr lvl="1"/>
            <a:r>
              <a:rPr lang="en-US" sz="1800" dirty="0"/>
              <a:t>Increase GP distance from FC	 </a:t>
            </a:r>
          </a:p>
          <a:p>
            <a:pPr lvl="1"/>
            <a:r>
              <a:rPr lang="en-US" sz="1800" dirty="0"/>
              <a:t>Remove GP-FC FRP spacers</a:t>
            </a:r>
            <a:endParaRPr lang="en-GB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DA35A-E109-DA41-91A6-27769C0B1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9" y="3505200"/>
            <a:ext cx="4063999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47CF89-C639-7942-B29C-8EF1D24F18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948" y="2636912"/>
            <a:ext cx="2716829" cy="362243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6A2B0C-ED77-4A41-A3EA-CC9680AADF1F}"/>
              </a:ext>
            </a:extLst>
          </p:cNvPr>
          <p:cNvCxnSpPr>
            <a:cxnSpLocks/>
          </p:cNvCxnSpPr>
          <p:nvPr/>
        </p:nvCxnSpPr>
        <p:spPr>
          <a:xfrm>
            <a:off x="3347864" y="3789040"/>
            <a:ext cx="4608512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AB6B50-53FD-604E-AF90-BFFA6C9A7446}"/>
              </a:ext>
            </a:extLst>
          </p:cNvPr>
          <p:cNvCxnSpPr>
            <a:cxnSpLocks/>
          </p:cNvCxnSpPr>
          <p:nvPr/>
        </p:nvCxnSpPr>
        <p:spPr>
          <a:xfrm>
            <a:off x="3995936" y="4293096"/>
            <a:ext cx="1800200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C1469-C07E-FF43-BDE3-5857E3C2C3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D29A0-8997-4C4F-A3ED-4B7F9FA6F1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000E-8F9D-A446-9A6F-1512AF1884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9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7814-605E-48A8-816F-DFFCE18E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7102"/>
          </a:xfrm>
        </p:spPr>
        <p:txBody>
          <a:bodyPr/>
          <a:lstStyle/>
          <a:p>
            <a:r>
              <a:rPr lang="en-US" sz="3200" dirty="0"/>
              <a:t>CPA planarity in </a:t>
            </a:r>
            <a:r>
              <a:rPr lang="en-US" sz="3200" dirty="0" err="1"/>
              <a:t>ProtoDUNE</a:t>
            </a:r>
            <a:endParaRPr lang="en-US" sz="32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91EF75-DD0E-2740-95A9-756D8D2F125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80728"/>
            <a:ext cx="8037513" cy="5002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F49136-4F92-7F41-A5CD-AD4F38D6DB84}"/>
              </a:ext>
            </a:extLst>
          </p:cNvPr>
          <p:cNvSpPr txBox="1"/>
          <p:nvPr/>
        </p:nvSpPr>
        <p:spPr>
          <a:xfrm>
            <a:off x="107504" y="1268760"/>
            <a:ext cx="280831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from CPA crossing muons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CPA tilt/shift mostly within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Lesson learnt under consideration to further improve planarity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8A02-75D9-4845-A2FD-2AB534BF84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A697-06F3-FF40-B958-3FE24037B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DD3F8-B52B-D041-B886-8D9F8B7CD1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6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21271E-5BEC-C945-ABFF-82CAE911535D}"/>
              </a:ext>
            </a:extLst>
          </p:cNvPr>
          <p:cNvGrpSpPr/>
          <p:nvPr/>
        </p:nvGrpSpPr>
        <p:grpSpPr>
          <a:xfrm>
            <a:off x="1020558" y="1772816"/>
            <a:ext cx="8123442" cy="4543742"/>
            <a:chOff x="421479" y="1765921"/>
            <a:chExt cx="8123442" cy="45437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7DD4BD-919B-434A-B4C3-0A438D9FA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971" y="1765921"/>
              <a:ext cx="7753950" cy="44589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D258C2-1EA1-3549-907C-0C764986B44C}"/>
                </a:ext>
              </a:extLst>
            </p:cNvPr>
            <p:cNvSpPr txBox="1"/>
            <p:nvPr/>
          </p:nvSpPr>
          <p:spPr>
            <a:xfrm>
              <a:off x="4199889" y="3962705"/>
              <a:ext cx="588679" cy="307777"/>
            </a:xfrm>
            <a:prstGeom prst="rect">
              <a:avLst/>
            </a:prstGeom>
            <a:solidFill>
              <a:srgbClr val="FFFFFF">
                <a:alpha val="76863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CPAs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A40688-CF79-8844-94CE-65E38879D37B}"/>
                </a:ext>
              </a:extLst>
            </p:cNvPr>
            <p:cNvSpPr txBox="1"/>
            <p:nvPr/>
          </p:nvSpPr>
          <p:spPr>
            <a:xfrm rot="20216462">
              <a:off x="3054348" y="5314577"/>
              <a:ext cx="1551093" cy="307777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Bottom Field Cage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6E9CA6-D7A0-044F-BDFA-4CDAEDFFC129}"/>
                </a:ext>
              </a:extLst>
            </p:cNvPr>
            <p:cNvSpPr txBox="1"/>
            <p:nvPr/>
          </p:nvSpPr>
          <p:spPr>
            <a:xfrm rot="20693267">
              <a:off x="3560351" y="3091801"/>
              <a:ext cx="1279076" cy="307777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Top Field Cage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950ED4-CFDC-9F40-94A7-4DAFD99BA351}"/>
                </a:ext>
              </a:extLst>
            </p:cNvPr>
            <p:cNvSpPr txBox="1"/>
            <p:nvPr/>
          </p:nvSpPr>
          <p:spPr>
            <a:xfrm>
              <a:off x="1363825" y="4371904"/>
              <a:ext cx="932770" cy="523220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Endwall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 Field Cage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5FC585-B8D2-9640-A301-7E10CEA1919C}"/>
                </a:ext>
              </a:extLst>
            </p:cNvPr>
            <p:cNvCxnSpPr>
              <a:cxnSpLocks/>
            </p:cNvCxnSpPr>
            <p:nvPr/>
          </p:nvCxnSpPr>
          <p:spPr>
            <a:xfrm>
              <a:off x="979488" y="5253086"/>
              <a:ext cx="1418857" cy="10565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FB2E795-38C4-3A4A-9ABD-BE904C5D5EAF}"/>
                </a:ext>
              </a:extLst>
            </p:cNvPr>
            <p:cNvCxnSpPr>
              <a:cxnSpLocks/>
            </p:cNvCxnSpPr>
            <p:nvPr/>
          </p:nvCxnSpPr>
          <p:spPr>
            <a:xfrm>
              <a:off x="790971" y="3245689"/>
              <a:ext cx="159282" cy="196846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71EA45-1834-7C4D-A3E9-BB8DE074949F}"/>
                </a:ext>
              </a:extLst>
            </p:cNvPr>
            <p:cNvSpPr txBox="1"/>
            <p:nvPr/>
          </p:nvSpPr>
          <p:spPr>
            <a:xfrm>
              <a:off x="421479" y="4141934"/>
              <a:ext cx="525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12m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FAE13-B018-D14F-987A-4B7FE5279701}"/>
                </a:ext>
              </a:extLst>
            </p:cNvPr>
            <p:cNvSpPr txBox="1"/>
            <p:nvPr/>
          </p:nvSpPr>
          <p:spPr>
            <a:xfrm>
              <a:off x="1221739" y="5727765"/>
              <a:ext cx="60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14m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6095BD-5F6E-664E-8C89-A55302DE49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3344" y="3702828"/>
              <a:ext cx="5650902" cy="26068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8A0776-9709-8E4D-B4E8-E3231BB42BE3}"/>
                </a:ext>
              </a:extLst>
            </p:cNvPr>
            <p:cNvSpPr txBox="1"/>
            <p:nvPr/>
          </p:nvSpPr>
          <p:spPr>
            <a:xfrm>
              <a:off x="7490143" y="3995411"/>
              <a:ext cx="60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</a:rPr>
                <a:t>58m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C1ACDD0-2A8C-A04C-81F6-10DAA88DF8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889" y="4590944"/>
            <a:ext cx="1472667" cy="1704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B675B-AAAC-C142-AE95-4941FEF6D353}"/>
              </a:ext>
            </a:extLst>
          </p:cNvPr>
          <p:cNvSpPr txBox="1"/>
          <p:nvPr/>
        </p:nvSpPr>
        <p:spPr>
          <a:xfrm>
            <a:off x="4572000" y="5301208"/>
            <a:ext cx="1845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Compared to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ProtoDUNE SP: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CPA: 33x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T/B FC: 17x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EW FC: 4x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16632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HVS Consortium Scope for </a:t>
            </a:r>
            <a:r>
              <a:rPr lang="en-US" dirty="0"/>
              <a:t>t</a:t>
            </a:r>
            <a:r>
              <a:rPr lang="en-US" sz="3200" dirty="0"/>
              <a:t>he SP FD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 bwMode="auto">
          <a:xfrm>
            <a:off x="107504" y="692696"/>
            <a:ext cx="8496944" cy="2304256"/>
          </a:xfrm>
        </p:spPr>
        <p:txBody>
          <a:bodyPr>
            <a:normAutofit fontScale="92500" lnSpcReduction="10000"/>
          </a:bodyPr>
          <a:lstStyle/>
          <a:p>
            <a:r>
              <a:rPr lang="en-US" sz="2600" kern="1200" dirty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Design, fabricate, test and assemble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sz="1600" kern="12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100 CPA resistive panels forming two cathode arrays (1400m</a:t>
            </a:r>
            <a:r>
              <a:rPr lang="en-US" sz="1600" kern="1200" baseline="300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sz="1600" kern="12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1600" kern="12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100 top + 100 bottom field cage modules, 48 End Wall field cage modules (2000m</a:t>
            </a:r>
            <a:r>
              <a:rPr lang="en-US" sz="1600" kern="1200" baseline="300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1600" kern="12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2 sets of HV power supplies, cables, ripple filters, and feedthroughs</a:t>
            </a:r>
          </a:p>
          <a:p>
            <a:pPr lvl="1"/>
            <a:r>
              <a:rPr lang="en-US" sz="1600" kern="12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Digitizers for HVPS and ground plane monitoring</a:t>
            </a:r>
          </a:p>
          <a:p>
            <a:pPr lvl="1"/>
            <a:r>
              <a:rPr lang="en-US" sz="1600" kern="1200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Cameras for HV monitoring</a:t>
            </a:r>
          </a:p>
          <a:p>
            <a:pPr>
              <a:defRPr/>
            </a:pPr>
            <a:endParaRPr lang="en-US" sz="2400" b="0" i="0" u="none" dirty="0">
              <a:solidFill>
                <a:srgbClr val="1248D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EA6C8-42FF-B344-9EA1-C7E82E19BE9D}"/>
              </a:ext>
            </a:extLst>
          </p:cNvPr>
          <p:cNvSpPr txBox="1"/>
          <p:nvPr/>
        </p:nvSpPr>
        <p:spPr>
          <a:xfrm>
            <a:off x="-9397552" y="7749480"/>
            <a:ext cx="201901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 part of these calls, we would like to cycle through a series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 thirty minute presentations from the each of the SP consortia.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We would like for the first fifteen minutes of each presentation to summarize consortium plans moving forward towards 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ProtoDUNE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-II and the first far detector module.  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Then, we would like to see the second fifteen minutes of each presentation used to advertise areas in which the consortium could benefit from the participation of additional collaboration institutes.  </a:t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Essentially, the idea would be to present a list of uncovered deliverables with a goal of soliciting additional participation from the collaboration. </a:t>
            </a:r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0E8637-01C5-E044-AC62-15AF1E7B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040" y="4581128"/>
            <a:ext cx="2173960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BA16FE-2ACD-FD41-AC50-D20A55BB4D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551" y="4460880"/>
            <a:ext cx="2667856" cy="2397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4776AB-97A3-334B-8CB3-1AB3A6EA82B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A97BA4-6512-EA48-8825-AF64AD80EB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70CF7C-08C7-C24A-BBA5-1AD28A4B36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4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16632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Lessons Learnt from </a:t>
            </a:r>
            <a:r>
              <a:rPr lang="en-US" dirty="0" err="1"/>
              <a:t>ProtoDUNE</a:t>
            </a:r>
            <a:r>
              <a:rPr lang="en-US" dirty="0"/>
              <a:t>:</a:t>
            </a:r>
            <a:br>
              <a:rPr lang="en-US" dirty="0"/>
            </a:b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 bwMode="auto">
          <a:xfrm>
            <a:off x="251520" y="764704"/>
            <a:ext cx="4896544" cy="5616624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The HVS goal of 180kV on CPA (the highest in a SP  </a:t>
            </a:r>
            <a:r>
              <a:rPr lang="en-US" sz="1900" dirty="0" err="1"/>
              <a:t>LAr</a:t>
            </a:r>
            <a:r>
              <a:rPr lang="en-US" sz="1900" dirty="0"/>
              <a:t>-TPC) was reached and maintained soon after the </a:t>
            </a:r>
            <a:r>
              <a:rPr lang="en-US" sz="1900" dirty="0" err="1"/>
              <a:t>LAr</a:t>
            </a:r>
            <a:r>
              <a:rPr lang="en-US" sz="1900" dirty="0"/>
              <a:t> fill (Sept 2018).</a:t>
            </a:r>
          </a:p>
          <a:p>
            <a:r>
              <a:rPr lang="en-US" sz="1900" dirty="0"/>
              <a:t>Remarkable uptime was achieved:</a:t>
            </a:r>
          </a:p>
          <a:p>
            <a:pPr lvl="1"/>
            <a:r>
              <a:rPr lang="en-US" sz="1600" dirty="0"/>
              <a:t>during beam run: &gt; 98%, </a:t>
            </a:r>
          </a:p>
          <a:p>
            <a:pPr lvl="1"/>
            <a:r>
              <a:rPr lang="en-US" sz="1600" dirty="0"/>
              <a:t>during long term stability run: ~  99.5%. </a:t>
            </a:r>
          </a:p>
          <a:p>
            <a:r>
              <a:rPr lang="en-US" sz="1900" dirty="0"/>
              <a:t>Just two classes of instabilities recorded through out the detector live-time: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Fast discharges: O(10/day), ~10ms duration; self recovering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Sustained excessive current (“streamers”):  nearly all from the same specific location. Recovered by lowering the voltage using an auto-suppression script.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No system degradation observed over nearly two years of operation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Adequate monitoring and HV controls allowed the remarkable uptime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CPA alignment measured with cosmic muons shows tilts but mostly within requirement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9521DC4-C6CF-7B41-B8E7-AF2B4A268255}"/>
              </a:ext>
            </a:extLst>
          </p:cNvPr>
          <p:cNvSpPr txBox="1">
            <a:spLocks/>
          </p:cNvSpPr>
          <p:nvPr/>
        </p:nvSpPr>
        <p:spPr bwMode="auto">
          <a:xfrm>
            <a:off x="5148064" y="5085184"/>
            <a:ext cx="3888432" cy="1296144"/>
          </a:xfrm>
          <a:prstGeom prst="rect">
            <a:avLst/>
          </a:prstGeom>
        </p:spPr>
        <p:txBody>
          <a:bodyPr lIns="0" rIns="0">
            <a:normAutofit fontScale="92500" lnSpcReduction="10000"/>
          </a:bodyPr>
          <a:lstStyle>
            <a:lvl1pPr marL="256032" indent="-265176" algn="l" defTabSz="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  <a:ea typeface="Geneva"/>
                <a:cs typeface="Geneva"/>
              </a:defRPr>
            </a:lvl1pPr>
            <a:lvl2pPr marL="541338" indent="-266700" algn="l" defTabSz="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  <a:ea typeface="Geneva"/>
                <a:cs typeface="+mn-cs"/>
              </a:defRPr>
            </a:lvl2pPr>
            <a:lvl3pPr marL="898525" indent="-273050" algn="l" defTabSz="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  <a:ea typeface="Geneva"/>
                <a:cs typeface="+mn-cs"/>
              </a:defRPr>
            </a:lvl3pPr>
            <a:lvl4pPr marL="1165225" indent="-266700" algn="l" defTabSz="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  <a:ea typeface="Geneva"/>
                <a:cs typeface="+mn-cs"/>
              </a:defRPr>
            </a:lvl4pPr>
            <a:lvl5pPr marL="1431925" indent="-266700" algn="l" defTabSz="457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  <a:ea typeface="Genev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/>
              <a:t>The behavior of the “streamers” possibly explained as a charging up effect of insulating materials in the strong e-field regions outside of the field cage</a:t>
            </a:r>
            <a:endParaRPr lang="en-US" sz="16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849E34-50DB-904B-84E3-18F368C5B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692696"/>
            <a:ext cx="2983776" cy="42484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8992A-9944-1F49-8A9E-E44FAA32AA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E3135-AF0E-EC4F-B654-4EF1A21721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A820-96D5-2A46-A55F-3C54644FFF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67544" y="116632"/>
            <a:ext cx="8229600" cy="6471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HVS high level requirements</a:t>
            </a:r>
            <a:br>
              <a:rPr lang="en-US" dirty="0"/>
            </a:b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 bwMode="auto">
          <a:xfrm>
            <a:off x="467544" y="5014163"/>
            <a:ext cx="8208912" cy="1368152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Most HVS requirements fulfilled in </a:t>
            </a:r>
            <a:r>
              <a:rPr lang="en-US" sz="1900" dirty="0" err="1"/>
              <a:t>ProtoDUNE</a:t>
            </a:r>
            <a:r>
              <a:rPr lang="en-US" sz="1900" dirty="0"/>
              <a:t>-I operation (lessons learnt documents)</a:t>
            </a:r>
          </a:p>
          <a:p>
            <a:r>
              <a:rPr lang="en-US" sz="2000" b="1" dirty="0"/>
              <a:t>The “TDR” design (based on </a:t>
            </a:r>
            <a:r>
              <a:rPr lang="en-US" sz="2000" b="1" dirty="0" err="1"/>
              <a:t>ProtoDUNE</a:t>
            </a:r>
            <a:r>
              <a:rPr lang="en-US" sz="2000" b="1" dirty="0"/>
              <a:t>-I HV system) successfully passed the PDR in June 2019.</a:t>
            </a:r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A9110F-45C3-134F-A5B4-54CC7AC6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05044"/>
              </p:ext>
            </p:extLst>
          </p:nvPr>
        </p:nvGraphicFramePr>
        <p:xfrm>
          <a:off x="395536" y="836712"/>
          <a:ext cx="8208911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18">
                  <a:extLst>
                    <a:ext uri="{9D8B030D-6E8A-4147-A177-3AD203B41FA5}">
                      <a16:colId xmlns:a16="http://schemas.microsoft.com/office/drawing/2014/main" val="4054424378"/>
                    </a:ext>
                  </a:extLst>
                </a:gridCol>
                <a:gridCol w="2752306">
                  <a:extLst>
                    <a:ext uri="{9D8B030D-6E8A-4147-A177-3AD203B41FA5}">
                      <a16:colId xmlns:a16="http://schemas.microsoft.com/office/drawing/2014/main" val="2369681076"/>
                    </a:ext>
                  </a:extLst>
                </a:gridCol>
                <a:gridCol w="4392487">
                  <a:extLst>
                    <a:ext uri="{9D8B030D-6E8A-4147-A177-3AD203B41FA5}">
                      <a16:colId xmlns:a16="http://schemas.microsoft.com/office/drawing/2014/main" val="1174049239"/>
                    </a:ext>
                  </a:extLst>
                </a:gridCol>
              </a:tblGrid>
              <a:tr h="238408">
                <a:tc>
                  <a:txBody>
                    <a:bodyPr/>
                    <a:lstStyle/>
                    <a:p>
                      <a:r>
                        <a:rPr lang="en-US" sz="11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Spec (Goal)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7840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r>
                        <a:rPr lang="en-US" sz="1400" dirty="0"/>
                        <a:t>SP-FD-1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drift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250 V/cm (500 V/cm)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39030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r>
                        <a:rPr lang="en-US" sz="1400" dirty="0"/>
                        <a:t>SP-FD-11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drift field uniformity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 ±1%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[in 99.8% volume]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35897"/>
                  </a:ext>
                </a:extLst>
              </a:tr>
              <a:tr h="476817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SP-FD-12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Cathode HV power supply ripple contribution to system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100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424832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r>
                        <a:rPr lang="en-US" sz="1400" dirty="0"/>
                        <a:t>SP-FD-17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Cathode resistivity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&gt; 1MOhm/sq. (1GOhm/sq.)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[upper limit 10 </a:t>
                      </a:r>
                      <a:r>
                        <a:rPr lang="en-US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Tohm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/sq.]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10418"/>
                  </a:ext>
                </a:extLst>
              </a:tr>
              <a:tr h="476817">
                <a:tc>
                  <a:txBody>
                    <a:bodyPr/>
                    <a:lstStyle/>
                    <a:p>
                      <a:r>
                        <a:rPr lang="en-US" sz="1400" dirty="0"/>
                        <a:t>SP-FD-24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electric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&lt;3 0 kV/cm (with specific exceptions to be tested separately (e.g. HV feed through)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63061"/>
                  </a:ext>
                </a:extLst>
              </a:tr>
              <a:tr h="280481">
                <a:tc>
                  <a:txBody>
                    <a:bodyPr/>
                    <a:lstStyle/>
                    <a:p>
                      <a:r>
                        <a:rPr lang="en-US" sz="1400" dirty="0"/>
                        <a:t>SP-FD-29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Detector uptime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98% (&gt; 99%)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78608"/>
                  </a:ext>
                </a:extLst>
              </a:tr>
              <a:tr h="476817">
                <a:tc>
                  <a:txBody>
                    <a:bodyPr/>
                    <a:lstStyle/>
                    <a:p>
                      <a:r>
                        <a:rPr lang="en-US" sz="1400" dirty="0"/>
                        <a:t>SP-FD-30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Individual detector module uptime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90% (&gt; 95%)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59762"/>
                  </a:ext>
                </a:extLst>
              </a:tr>
              <a:tr h="476817">
                <a:tc>
                  <a:txBody>
                    <a:bodyPr/>
                    <a:lstStyle/>
                    <a:p>
                      <a:r>
                        <a:rPr lang="en-US" sz="1400" dirty="0"/>
                        <a:t>SP-HV-1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Power supply stability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95% uptime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2961"/>
                  </a:ext>
                </a:extLst>
              </a:tr>
              <a:tr h="476817">
                <a:tc>
                  <a:txBody>
                    <a:bodyPr/>
                    <a:lstStyle/>
                    <a:p>
                      <a:r>
                        <a:rPr lang="en-US" sz="1400" dirty="0"/>
                        <a:t>SP-HV-2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Provide redundancy in all HV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Two-fold (Four-fold)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6098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0EAFE-D14C-FA48-8D5A-8676F7B7D0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2A29A-AF91-1546-B200-297D5B6398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0F2A3-B474-5643-AF56-8B00E9FE1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9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95536" y="188640"/>
            <a:ext cx="8229600" cy="647102"/>
          </a:xfrm>
        </p:spPr>
        <p:txBody>
          <a:bodyPr>
            <a:noAutofit/>
          </a:bodyPr>
          <a:lstStyle/>
          <a:p>
            <a:pPr>
              <a:tabLst>
                <a:tab pos="3100388" algn="l"/>
              </a:tabLst>
              <a:defRPr/>
            </a:pPr>
            <a:r>
              <a:rPr lang="en-US" dirty="0"/>
              <a:t>Improving the FC Design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 bwMode="auto">
          <a:xfrm>
            <a:off x="179512" y="836712"/>
            <a:ext cx="5112568" cy="6021288"/>
          </a:xfrm>
        </p:spPr>
        <p:txBody>
          <a:bodyPr>
            <a:normAutofit/>
          </a:bodyPr>
          <a:lstStyle/>
          <a:p>
            <a:r>
              <a:rPr lang="en-US" sz="1800" dirty="0"/>
              <a:t>A further optimization of the field cage was proposed and developed:</a:t>
            </a:r>
          </a:p>
          <a:p>
            <a:pPr marL="548640" lvl="1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Eliminating nearly all insulating materials on the outside of the field cage to reduce the probability of surface charging in the high E field region; </a:t>
            </a:r>
          </a:p>
          <a:p>
            <a:pPr marL="548640" lvl="1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Increasing field cage to top ground plane distance, and remove bottom ground plane to further reduce E field, and stored energy </a:t>
            </a:r>
            <a:r>
              <a:rPr lang="en-US" sz="1600" i="1" dirty="0"/>
              <a:t>(GPs moved out of HVS scope);</a:t>
            </a:r>
          </a:p>
          <a:p>
            <a:pPr marL="548640" lvl="1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Introducing bent profiles at the </a:t>
            </a:r>
            <a:r>
              <a:rPr lang="en-US" sz="1600" dirty="0" err="1"/>
              <a:t>EndWall</a:t>
            </a:r>
            <a:r>
              <a:rPr lang="en-US" sz="1600" dirty="0"/>
              <a:t> field cage corner edges to improve drift field uniformity.</a:t>
            </a:r>
          </a:p>
          <a:p>
            <a:r>
              <a:rPr lang="en-US" sz="1800" dirty="0"/>
              <a:t>Value engineering:</a:t>
            </a:r>
          </a:p>
          <a:p>
            <a:pPr lvl="1"/>
            <a:r>
              <a:rPr lang="en-US" sz="1600" dirty="0"/>
              <a:t>The changes result in simplified design, lighter, more robust construction, and significantly lower material cost. </a:t>
            </a:r>
          </a:p>
          <a:p>
            <a:pPr lvl="1"/>
            <a:r>
              <a:rPr lang="en-US" sz="1600" dirty="0"/>
              <a:t>All FC assembly and testing will be done underground;  only shipping of the ”prepared and </a:t>
            </a:r>
            <a:r>
              <a:rPr lang="en-US" sz="1600" dirty="0" err="1"/>
              <a:t>QC’ed</a:t>
            </a:r>
            <a:r>
              <a:rPr lang="en-US" sz="1600" dirty="0"/>
              <a:t> components” of the field cage is required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E19AE4-1CF3-2548-BB07-532F683C51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88640"/>
            <a:ext cx="3779912" cy="2952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1EE7CE-1852-114B-9E68-F50AF39673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167" y="3422786"/>
            <a:ext cx="3706833" cy="28865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1CC48E-A31D-6B41-9D07-11E205893DA2}"/>
              </a:ext>
            </a:extLst>
          </p:cNvPr>
          <p:cNvSpPr txBox="1"/>
          <p:nvPr/>
        </p:nvSpPr>
        <p:spPr>
          <a:xfrm>
            <a:off x="5580112" y="11522"/>
            <a:ext cx="222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 charset="0"/>
              </a:rPr>
              <a:t>2019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 TDR FC 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52FE2-9BDB-044B-BE7C-ADCA85443586}"/>
              </a:ext>
            </a:extLst>
          </p:cNvPr>
          <p:cNvSpPr txBox="1"/>
          <p:nvPr/>
        </p:nvSpPr>
        <p:spPr>
          <a:xfrm>
            <a:off x="5580112" y="3284984"/>
            <a:ext cx="126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t>Present FC design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85ABF-3439-C041-BBF2-4B143957D8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8963F-BBB6-ED40-B062-FB40F510D5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9F3F-DD76-DD4A-A218-80E5E79728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0A7E66-8330-354D-A3B1-EE6ACD94D8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480" y="738911"/>
            <a:ext cx="4160520" cy="5627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57F19-498D-FD4A-8B6A-534CE13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7102"/>
          </a:xfrm>
        </p:spPr>
        <p:txBody>
          <a:bodyPr/>
          <a:lstStyle/>
          <a:p>
            <a:r>
              <a:rPr lang="en-US" dirty="0"/>
              <a:t>The New HVS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DDD5-EB54-A145-A90C-76CB045B7E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1520" y="980728"/>
            <a:ext cx="4872941" cy="55297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2 End Wall FC’s each made of: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24 EW identical modules (4 columns of 6 tall, 2m x 3.5m), with top/bottom modules hosting bent aluminum profiles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25 mostly identical CPA/TBFC/GP rows, each made of: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2 CPA’s: 6 units each (1.15m x 4 m)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8 Top/Bottom FC module (3.5m x 2.3m)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4 Top Ground Planes (4 units each: 2.3m x 0.5m)  hung independently to the DSS beams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Assembly &amp; Installation of FC modules: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Performed fully underground (NP02 experience on FC) 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about 1 month for each EW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1 week for each CPA/TBFC/GP slice: deployment of FC at the end of installation.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0D25-08CF-4448-A62D-030720A0BD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91353-7E14-F84C-851D-250F7D8316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6C638-BE74-9546-A0A7-1EBB20BAC7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6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55431"/>
            <a:ext cx="8229600" cy="647102"/>
          </a:xfrm>
        </p:spPr>
        <p:txBody>
          <a:bodyPr/>
          <a:lstStyle/>
          <a:p>
            <a:r>
              <a:rPr lang="en-US" sz="3600" dirty="0"/>
              <a:t>CPA</a:t>
            </a:r>
          </a:p>
        </p:txBody>
      </p:sp>
      <p:sp>
        <p:nvSpPr>
          <p:cNvPr id="36" name="Content Placeholder 15">
            <a:extLst>
              <a:ext uri="{FF2B5EF4-FFF2-40B4-BE49-F238E27FC236}">
                <a16:creationId xmlns:a16="http://schemas.microsoft.com/office/drawing/2014/main" id="{53928CEA-C832-B448-8A0B-776E20308512}"/>
              </a:ext>
            </a:extLst>
          </p:cNvPr>
          <p:cNvSpPr txBox="1">
            <a:spLocks/>
          </p:cNvSpPr>
          <p:nvPr/>
        </p:nvSpPr>
        <p:spPr>
          <a:xfrm>
            <a:off x="0" y="764704"/>
            <a:ext cx="6156176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Constructed from 50 side by side panels. </a:t>
            </a:r>
          </a:p>
          <a:p>
            <a:pPr lvl="1"/>
            <a:r>
              <a:rPr lang="en-US" sz="1800" dirty="0"/>
              <a:t>Each Panel is 1.15m in width and 12m tall, formed with 6 vertically stacked Resistive Kapton laminated modules.</a:t>
            </a:r>
          </a:p>
          <a:p>
            <a:pPr lvl="1"/>
            <a:r>
              <a:rPr lang="en-US" sz="1800" dirty="0"/>
              <a:t>Hanging through a single link. </a:t>
            </a:r>
          </a:p>
          <a:p>
            <a:pPr lvl="1"/>
            <a:r>
              <a:rPr lang="en-US" sz="1800" dirty="0"/>
              <a:t>HV bus is integrated in each CPA Panel for electrical interconnection between panels</a:t>
            </a:r>
          </a:p>
          <a:p>
            <a:endParaRPr lang="en-US" sz="11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8" name="Picture 2" descr="page46image58135424">
            <a:extLst>
              <a:ext uri="{FF2B5EF4-FFF2-40B4-BE49-F238E27FC236}">
                <a16:creationId xmlns:a16="http://schemas.microsoft.com/office/drawing/2014/main" id="{C2D47650-AB37-5348-ABA9-0CDD109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25861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D1A7FCCB-CCE4-E24F-8A9E-13815A238345}"/>
              </a:ext>
            </a:extLst>
          </p:cNvPr>
          <p:cNvSpPr txBox="1">
            <a:spLocks/>
          </p:cNvSpPr>
          <p:nvPr/>
        </p:nvSpPr>
        <p:spPr>
          <a:xfrm>
            <a:off x="0" y="2924944"/>
            <a:ext cx="4139952" cy="3240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Resistive Field Shaping Strips to ensure E-field uniformity around the frame</a:t>
            </a:r>
          </a:p>
          <a:p>
            <a:pPr lvl="1"/>
            <a:r>
              <a:rPr lang="en-US" sz="1800" dirty="0"/>
              <a:t>“Donut” shaped receivers attached to the outermost CPA panels to receive HV feedthrough tip contact</a:t>
            </a:r>
          </a:p>
          <a:p>
            <a:pPr lvl="1"/>
            <a:r>
              <a:rPr lang="en-US" sz="1800" b="1" i="1" dirty="0"/>
              <a:t>Minor modifications </a:t>
            </a:r>
            <a:r>
              <a:rPr lang="en-US" sz="1800" b="1" i="1" dirty="0" err="1"/>
              <a:t>wrt</a:t>
            </a:r>
            <a:r>
              <a:rPr lang="en-US" sz="1800" b="1" i="1" dirty="0"/>
              <a:t> TDR and </a:t>
            </a:r>
            <a:r>
              <a:rPr lang="en-US" sz="1800" b="1" i="1" dirty="0" err="1"/>
              <a:t>protoDUNE</a:t>
            </a:r>
            <a:r>
              <a:rPr lang="en-US" sz="1800" b="1" i="1" dirty="0"/>
              <a:t>-I (bent profiles at corners, FFS layout, double sided HV bus)</a:t>
            </a:r>
          </a:p>
          <a:p>
            <a:pPr lvl="1"/>
            <a:endParaRPr lang="en-US" sz="8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49" name="Picture 1" descr="page22image3405741808">
            <a:extLst>
              <a:ext uri="{FF2B5EF4-FFF2-40B4-BE49-F238E27FC236}">
                <a16:creationId xmlns:a16="http://schemas.microsoft.com/office/drawing/2014/main" id="{0FD4A6F5-FCE9-5442-B80D-9582C015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654" y="31086"/>
            <a:ext cx="3140346" cy="28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24image3404132976">
            <a:extLst>
              <a:ext uri="{FF2B5EF4-FFF2-40B4-BE49-F238E27FC236}">
                <a16:creationId xmlns:a16="http://schemas.microsoft.com/office/drawing/2014/main" id="{D0610511-557F-1147-8734-FEFC0ED7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41176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E506-B2F1-3440-B02F-3045970AAF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C018F-DC1F-A941-B33A-F9F64F2408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60440-EF95-D240-BBA2-77A8690731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51image48110496">
            <a:extLst>
              <a:ext uri="{FF2B5EF4-FFF2-40B4-BE49-F238E27FC236}">
                <a16:creationId xmlns:a16="http://schemas.microsoft.com/office/drawing/2014/main" id="{44A484FC-9199-E04B-A200-3FCC1AB9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841959" cy="23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page29image48152208">
            <a:extLst>
              <a:ext uri="{FF2B5EF4-FFF2-40B4-BE49-F238E27FC236}">
                <a16:creationId xmlns:a16="http://schemas.microsoft.com/office/drawing/2014/main" id="{33E5AD43-639E-7946-A072-B578CC90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767" y="0"/>
            <a:ext cx="286627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57F19-498D-FD4A-8B6A-534CE137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7102"/>
          </a:xfrm>
        </p:spPr>
        <p:txBody>
          <a:bodyPr/>
          <a:lstStyle/>
          <a:p>
            <a:r>
              <a:rPr lang="en-US" dirty="0"/>
              <a:t>Top/Bottom Field cage modules</a:t>
            </a:r>
          </a:p>
        </p:txBody>
      </p:sp>
      <p:pic>
        <p:nvPicPr>
          <p:cNvPr id="11" name="Picture 10" descr="A picture containing indoor, kitchen, steel, large&#10;&#10;Description automatically generated">
            <a:extLst>
              <a:ext uri="{FF2B5EF4-FFF2-40B4-BE49-F238E27FC236}">
                <a16:creationId xmlns:a16="http://schemas.microsoft.com/office/drawing/2014/main" id="{F59EF42E-A0B7-774D-AA8F-736445BF44C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160" y="4481736"/>
            <a:ext cx="4139952" cy="23762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CDDD5-EB54-A145-A90C-76CB045B7E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1520" y="836712"/>
            <a:ext cx="4968552" cy="552971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Very simplified structure </a:t>
            </a:r>
            <a:r>
              <a:rPr lang="en-US" sz="2000" b="1" dirty="0" err="1"/>
              <a:t>wrt</a:t>
            </a:r>
            <a:r>
              <a:rPr lang="en-US" sz="2000" b="1" dirty="0"/>
              <a:t> TDR solution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 change in dimensions (2.3 x3.5 m2).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Same electrodes shape and 6 cm pitch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 standoffs for Ground Planes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Lighter FRP 4 inch I-beams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Profiles sitting outside the beams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Non-metallic hinge on FC for CPA connection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Simpler aluminum latches to APA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Newly developed assembly tooling, successfully prototyped in UTA and SBU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Full assembly to be performed underground with limited crew (assembly time and manpower under test)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BAE6C-E0BB-BC46-8283-A0FF32FB32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/>
              <a:t>June 9th,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CE7F1-FA61-2A40-80D0-5ABACCA713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HVS-PDR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652D7-949F-CC41-A92B-619C636CF3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C16DC-0F16-AF49-A28F-70708B914E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76290"/>
      </p:ext>
    </p:extLst>
  </p:cSld>
  <p:clrMapOvr>
    <a:masterClrMapping/>
  </p:clrMapOvr>
</p:sld>
</file>

<file path=ppt/theme/theme1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Yu-High_Voltage_System-DOEIPR_Oct_2019-Detectorbreakout</Template>
  <TotalTime>3637</TotalTime>
  <Words>2939</Words>
  <Application>Microsoft Macintosh PowerPoint</Application>
  <DocSecurity>0</DocSecurity>
  <PresentationFormat>On-screen Show (4:3)</PresentationFormat>
  <Paragraphs>370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Geneva</vt:lpstr>
      <vt:lpstr>Helvetica</vt:lpstr>
      <vt:lpstr>Lucida Grande</vt:lpstr>
      <vt:lpstr>2_LBNF Content-Footer Theme</vt:lpstr>
      <vt:lpstr>  DUNE SP HV System: updates and plans for the SP Far Detector and ProtoDune-II</vt:lpstr>
      <vt:lpstr>Outline</vt:lpstr>
      <vt:lpstr>HVS Consortium Scope for the SP FD</vt:lpstr>
      <vt:lpstr>Lessons Learnt from ProtoDUNE: </vt:lpstr>
      <vt:lpstr>HVS high level requirements </vt:lpstr>
      <vt:lpstr>Improving the FC Design</vt:lpstr>
      <vt:lpstr>The New HVS Design</vt:lpstr>
      <vt:lpstr>CPA</vt:lpstr>
      <vt:lpstr>Top/Bottom Field cage modules</vt:lpstr>
      <vt:lpstr>Ground Planes</vt:lpstr>
      <vt:lpstr>End Wall Field cage modules</vt:lpstr>
      <vt:lpstr>Divider boards &amp; electrical interconnections</vt:lpstr>
      <vt:lpstr>HV distribution</vt:lpstr>
      <vt:lpstr>HV monitoring &amp; grounding</vt:lpstr>
      <vt:lpstr>Design Status &amp; Timeline</vt:lpstr>
      <vt:lpstr>Ash River Trial Assembly schedule</vt:lpstr>
      <vt:lpstr>Prototyping Activities: FC Production factories</vt:lpstr>
      <vt:lpstr>QA/QC</vt:lpstr>
      <vt:lpstr>Interfaces with other consortia </vt:lpstr>
      <vt:lpstr>HV Plans for ProtoDUNE II</vt:lpstr>
      <vt:lpstr>HV system for ProtoDUNE II</vt:lpstr>
      <vt:lpstr>Plan toward the Final Design Review</vt:lpstr>
      <vt:lpstr>Summary</vt:lpstr>
      <vt:lpstr>Backup slides</vt:lpstr>
      <vt:lpstr>Understanding instabilities</vt:lpstr>
      <vt:lpstr>CPA planarity in ProtoDUNE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Design Concepts for PCB Based APA</dc:title>
  <dc:subject/>
  <dc:creator>Bo Yu</dc:creator>
  <cp:keywords/>
  <dc:description/>
  <cp:lastModifiedBy>Microsoft Office User</cp:lastModifiedBy>
  <cp:revision>307</cp:revision>
  <cp:lastPrinted>2020-05-08T12:58:56Z</cp:lastPrinted>
  <dcterms:created xsi:type="dcterms:W3CDTF">2019-09-21T14:14:05Z</dcterms:created>
  <dcterms:modified xsi:type="dcterms:W3CDTF">2020-06-09T09:42:03Z</dcterms:modified>
  <cp:category/>
  <dc:identifier/>
  <cp:contentStatus/>
  <dc:language/>
  <cp:version/>
</cp:coreProperties>
</file>