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44" r:id="rId5"/>
    <p:sldMasterId id="2147484064" r:id="rId6"/>
    <p:sldMasterId id="2147484073" r:id="rId7"/>
    <p:sldMasterId id="2147484079" r:id="rId8"/>
    <p:sldMasterId id="2147484089" r:id="rId9"/>
  </p:sldMasterIdLst>
  <p:notesMasterIdLst>
    <p:notesMasterId r:id="rId35"/>
  </p:notesMasterIdLst>
  <p:handoutMasterIdLst>
    <p:handoutMasterId r:id="rId36"/>
  </p:handoutMasterIdLst>
  <p:sldIdLst>
    <p:sldId id="826" r:id="rId10"/>
    <p:sldId id="965" r:id="rId11"/>
    <p:sldId id="964" r:id="rId12"/>
    <p:sldId id="968" r:id="rId13"/>
    <p:sldId id="784" r:id="rId14"/>
    <p:sldId id="785" r:id="rId15"/>
    <p:sldId id="791" r:id="rId16"/>
    <p:sldId id="961" r:id="rId17"/>
    <p:sldId id="971" r:id="rId18"/>
    <p:sldId id="969" r:id="rId19"/>
    <p:sldId id="954" r:id="rId20"/>
    <p:sldId id="955" r:id="rId21"/>
    <p:sldId id="956" r:id="rId22"/>
    <p:sldId id="957" r:id="rId23"/>
    <p:sldId id="958" r:id="rId24"/>
    <p:sldId id="970" r:id="rId25"/>
    <p:sldId id="810" r:id="rId26"/>
    <p:sldId id="258" r:id="rId27"/>
    <p:sldId id="259" r:id="rId28"/>
    <p:sldId id="261" r:id="rId29"/>
    <p:sldId id="262" r:id="rId30"/>
    <p:sldId id="264" r:id="rId31"/>
    <p:sldId id="266" r:id="rId32"/>
    <p:sldId id="740" r:id="rId33"/>
    <p:sldId id="804" r:id="rId34"/>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00FF"/>
    <a:srgbClr val="FF0000"/>
    <a:srgbClr val="9A0000"/>
    <a:srgbClr val="FFFFCC"/>
    <a:srgbClr val="A4001D"/>
    <a:srgbClr val="9D3431"/>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4" autoAdjust="0"/>
    <p:restoredTop sz="94453" autoAdjust="0"/>
  </p:normalViewPr>
  <p:slideViewPr>
    <p:cSldViewPr snapToGrid="0">
      <p:cViewPr varScale="1">
        <p:scale>
          <a:sx n="120" d="100"/>
          <a:sy n="120" d="100"/>
        </p:scale>
        <p:origin x="19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93416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E0C91-77C2-48C8-B11A-D34D76DA7CE1}" type="slidenum">
              <a:rPr lang="en-US" smtClean="0"/>
              <a:pPr>
                <a:defRPr/>
              </a:pPr>
              <a:t>5</a:t>
            </a:fld>
            <a:endParaRPr lang="en-US" dirty="0"/>
          </a:p>
        </p:txBody>
      </p:sp>
    </p:spTree>
    <p:extLst>
      <p:ext uri="{BB962C8B-B14F-4D97-AF65-F5344CB8AC3E}">
        <p14:creationId xmlns:p14="http://schemas.microsoft.com/office/powerpoint/2010/main" val="53411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E0C91-77C2-48C8-B11A-D34D76DA7CE1}" type="slidenum">
              <a:rPr lang="en-US" smtClean="0"/>
              <a:pPr>
                <a:defRPr/>
              </a:pPr>
              <a:t>6</a:t>
            </a:fld>
            <a:endParaRPr lang="en-US" dirty="0"/>
          </a:p>
        </p:txBody>
      </p:sp>
    </p:spTree>
    <p:extLst>
      <p:ext uri="{BB962C8B-B14F-4D97-AF65-F5344CB8AC3E}">
        <p14:creationId xmlns:p14="http://schemas.microsoft.com/office/powerpoint/2010/main" val="276129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E0C91-77C2-48C8-B11A-D34D76DA7CE1}" type="slidenum">
              <a:rPr lang="en-US" smtClean="0"/>
              <a:pPr>
                <a:defRPr/>
              </a:pPr>
              <a:t>7</a:t>
            </a:fld>
            <a:endParaRPr lang="en-US" dirty="0"/>
          </a:p>
        </p:txBody>
      </p:sp>
    </p:spTree>
    <p:extLst>
      <p:ext uri="{BB962C8B-B14F-4D97-AF65-F5344CB8AC3E}">
        <p14:creationId xmlns:p14="http://schemas.microsoft.com/office/powerpoint/2010/main" val="243427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FE0C91-77C2-48C8-B11A-D34D76DA7CE1}" type="slidenum">
              <a:rPr lang="en-US" smtClean="0"/>
              <a:pPr>
                <a:defRPr/>
              </a:pPr>
              <a:t>17</a:t>
            </a:fld>
            <a:endParaRPr lang="en-US" dirty="0"/>
          </a:p>
        </p:txBody>
      </p:sp>
    </p:spTree>
    <p:extLst>
      <p:ext uri="{BB962C8B-B14F-4D97-AF65-F5344CB8AC3E}">
        <p14:creationId xmlns:p14="http://schemas.microsoft.com/office/powerpoint/2010/main" val="209945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627" rtl="0" eaLnBrk="1" fontAlgn="base" latinLnBrk="0" hangingPunct="1">
              <a:lnSpc>
                <a:spcPct val="100000"/>
              </a:lnSpc>
              <a:spcBef>
                <a:spcPct val="0"/>
              </a:spcBef>
              <a:spcAft>
                <a:spcPct val="0"/>
              </a:spcAft>
              <a:buClrTx/>
              <a:buSzTx/>
              <a:buFontTx/>
              <a:buNone/>
              <a:tabLst/>
              <a:defRPr/>
            </a:pPr>
            <a:fld id="{CEFE0C91-77C2-48C8-B11A-D34D76DA7CE1}" type="slidenum">
              <a:rPr kumimoji="0" lang="en-US" sz="13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mn-cs"/>
              </a:rPr>
              <a:pPr marL="0" marR="0" lvl="0" indent="0" algn="r" defTabSz="929627"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mn-cs"/>
            </a:endParaRPr>
          </a:p>
        </p:txBody>
      </p:sp>
    </p:spTree>
    <p:extLst>
      <p:ext uri="{BB962C8B-B14F-4D97-AF65-F5344CB8AC3E}">
        <p14:creationId xmlns:p14="http://schemas.microsoft.com/office/powerpoint/2010/main" val="202058481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4.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15.png"/><Relationship Id="rId9" Type="http://schemas.openxmlformats.org/officeDocument/2006/relationships/image" Target="../media/image8.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tiff"/><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21.jpeg"/><Relationship Id="rId5" Type="http://schemas.openxmlformats.org/officeDocument/2006/relationships/image" Target="../media/image4.gif"/><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8.gi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9.jpeg"/><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tiff"/><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21.jpeg"/><Relationship Id="rId5" Type="http://schemas.openxmlformats.org/officeDocument/2006/relationships/image" Target="../media/image4.gif"/><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8.gi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9.jpeg"/><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4.gif"/><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909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7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79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859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334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72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110" charset="-128"/>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D9FA-4F23-42AF-9AAB-187BBB0DC831}" type="slidenum">
              <a:rPr kumimoji="0" lang="en-US" sz="11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32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25400">
              <a:lnSpc>
                <a:spcPts val="1315"/>
              </a:lnSpc>
            </a:pPr>
            <a:fld id="{81D60167-4931-47E6-BA6A-407CBD079E47}" type="slidenum">
              <a:rPr spc="-5" dirty="0"/>
              <a:t>‹#›</a:t>
            </a:fld>
            <a:endParaRPr spc="-5" dirty="0"/>
          </a:p>
        </p:txBody>
      </p:sp>
    </p:spTree>
    <p:extLst>
      <p:ext uri="{BB962C8B-B14F-4D97-AF65-F5344CB8AC3E}">
        <p14:creationId xmlns:p14="http://schemas.microsoft.com/office/powerpoint/2010/main" val="200790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25400">
              <a:lnSpc>
                <a:spcPts val="1315"/>
              </a:lnSpc>
            </a:pPr>
            <a:fld id="{81D60167-4931-47E6-BA6A-407CBD079E47}" type="slidenum">
              <a:rPr spc="-5" dirty="0"/>
              <a:t>‹#›</a:t>
            </a:fld>
            <a:endParaRPr spc="-5" dirty="0"/>
          </a:p>
        </p:txBody>
      </p:sp>
    </p:spTree>
    <p:extLst>
      <p:ext uri="{BB962C8B-B14F-4D97-AF65-F5344CB8AC3E}">
        <p14:creationId xmlns:p14="http://schemas.microsoft.com/office/powerpoint/2010/main" val="104280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dirty="0"/>
          </a:p>
        </p:txBody>
      </p:sp>
      <p:sp>
        <p:nvSpPr>
          <p:cNvPr id="7" name="Holder 7"/>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25400">
              <a:lnSpc>
                <a:spcPts val="1315"/>
              </a:lnSpc>
            </a:pPr>
            <a:fld id="{81D60167-4931-47E6-BA6A-407CBD079E47}" type="slidenum">
              <a:rPr spc="-5" dirty="0"/>
              <a:t>‹#›</a:t>
            </a:fld>
            <a:endParaRPr spc="-5" dirty="0"/>
          </a:p>
        </p:txBody>
      </p:sp>
    </p:spTree>
    <p:extLst>
      <p:ext uri="{BB962C8B-B14F-4D97-AF65-F5344CB8AC3E}">
        <p14:creationId xmlns:p14="http://schemas.microsoft.com/office/powerpoint/2010/main" val="415800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dirty="0"/>
          </a:p>
        </p:txBody>
      </p:sp>
      <p:sp>
        <p:nvSpPr>
          <p:cNvPr id="5" name="Holder 5"/>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25400">
              <a:lnSpc>
                <a:spcPts val="1315"/>
              </a:lnSpc>
            </a:pPr>
            <a:fld id="{81D60167-4931-47E6-BA6A-407CBD079E47}" type="slidenum">
              <a:rPr spc="-5" dirty="0"/>
              <a:t>‹#›</a:t>
            </a:fld>
            <a:endParaRPr spc="-5" dirty="0"/>
          </a:p>
        </p:txBody>
      </p:sp>
    </p:spTree>
    <p:extLst>
      <p:ext uri="{BB962C8B-B14F-4D97-AF65-F5344CB8AC3E}">
        <p14:creationId xmlns:p14="http://schemas.microsoft.com/office/powerpoint/2010/main" val="150357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2/13/2020</a:t>
            </a:fld>
            <a:endParaRPr lang="en-US" dirty="0"/>
          </a:p>
        </p:txBody>
      </p:sp>
      <p:sp>
        <p:nvSpPr>
          <p:cNvPr id="4" name="Holder 4"/>
          <p:cNvSpPr>
            <a:spLocks noGrp="1"/>
          </p:cNvSpPr>
          <p:nvPr>
            <p:ph type="sldNum" sz="quarter" idx="7"/>
          </p:nvPr>
        </p:nvSpPr>
        <p:spPr/>
        <p:txBody>
          <a:bodyPr lIns="0" tIns="0" rIns="0" bIns="0"/>
          <a:lstStyle>
            <a:lvl1pPr>
              <a:defRPr sz="1100" b="0" i="0">
                <a:solidFill>
                  <a:schemeClr val="tx1"/>
                </a:solidFill>
                <a:latin typeface="Arial"/>
                <a:cs typeface="Arial"/>
              </a:defRPr>
            </a:lvl1pPr>
          </a:lstStyle>
          <a:p>
            <a:pPr marL="25400">
              <a:lnSpc>
                <a:spcPts val="1315"/>
              </a:lnSpc>
            </a:pPr>
            <a:fld id="{81D60167-4931-47E6-BA6A-407CBD079E47}" type="slidenum">
              <a:rPr spc="-5" dirty="0"/>
              <a:t>‹#›</a:t>
            </a:fld>
            <a:endParaRPr spc="-5" dirty="0"/>
          </a:p>
        </p:txBody>
      </p:sp>
    </p:spTree>
    <p:extLst>
      <p:ext uri="{BB962C8B-B14F-4D97-AF65-F5344CB8AC3E}">
        <p14:creationId xmlns:p14="http://schemas.microsoft.com/office/powerpoint/2010/main" val="3890793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63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a:xfrm>
            <a:off x="8560772" y="6387175"/>
            <a:ext cx="318932" cy="539750"/>
          </a:xfrm>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51822" y="6543675"/>
            <a:ext cx="4126528" cy="314326"/>
          </a:xfrm>
          <a:prstGeom prst="rect">
            <a:avLst/>
          </a:prstGeom>
        </p:spPr>
        <p:txBody>
          <a:bodyPr/>
          <a:lstStyle>
            <a:lvl1pPr algn="l">
              <a:defRPr sz="1100" b="0">
                <a:solidFill>
                  <a:schemeClr val="tx1"/>
                </a:solidFill>
              </a:defRPr>
            </a:lvl1pPr>
          </a:lstStyle>
          <a:p>
            <a:r>
              <a:rPr lang="nl-NL"/>
              <a:t>YOURNAME-LCLS-II 3.9 GHz CM Delta FDR, Jan.29-30 2019</a:t>
            </a:r>
            <a:endParaRPr lang="en-US" dirty="0"/>
          </a:p>
        </p:txBody>
      </p:sp>
      <p:sp>
        <p:nvSpPr>
          <p:cNvPr id="16" name="Content Placeholder 15"/>
          <p:cNvSpPr>
            <a:spLocks noGrp="1"/>
          </p:cNvSpPr>
          <p:nvPr>
            <p:ph sz="quarter" idx="14"/>
          </p:nvPr>
        </p:nvSpPr>
        <p:spPr>
          <a:xfrm>
            <a:off x="451822" y="1236826"/>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328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nl-NL"/>
              <a:t>YOURNAME-LCLS-II 3.9 GHz CM Delta FDR, Jan.29-30 2019</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894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nl-NL"/>
              <a:t>YOURNAME-LCLS-II 3.9 GHz CM Delta FDR, Jan.29-30 2019</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467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nl-NL"/>
              <a:t>YOURNAME-LCLS-II 3.9 GHz CM Delta FDR, Jan.29-30 2019</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141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nl-NL"/>
              <a:t>YOURNAME-LCLS-II 3.9 GHz CM Delta FDR, Jan.29-30 2019</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04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39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l-NL"/>
              <a:t>YOURNAME-LCLS-II 3.9 GHz CM Delta FDR, Jan.29-30 2019</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4294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92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90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AUTHOR - CM PRR Sep.13-14 2016</a:t>
            </a: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368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AUTHOR - CM PRR Sep.13-14 2016</a:t>
            </a: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203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AUTHOR - CM PRR Sep.13-14 2016</a:t>
            </a: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99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AUTHOR - CM PRR Sep.13-14 2016</a:t>
            </a: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253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a:t>AUTHOR - CM PRR Sep.13-14 2016</a:t>
            </a: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923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06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AUTHOR - CM PRR Sep.13-14 2016</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22436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0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solidFill>
                <a:srgbClr val="000000"/>
              </a:solidFill>
            </a:endParaRPr>
          </a:p>
        </p:txBody>
      </p:sp>
    </p:spTree>
    <p:extLst>
      <p:ext uri="{BB962C8B-B14F-4D97-AF65-F5344CB8AC3E}">
        <p14:creationId xmlns:p14="http://schemas.microsoft.com/office/powerpoint/2010/main" val="35032379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1.xml"/><Relationship Id="rId7" Type="http://schemas.openxmlformats.org/officeDocument/2006/relationships/image" Target="../media/image1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6.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hf hdr="0" ft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ＭＳ Ｐゴシック" pitchFamily="-110" charset="-128"/>
              <a:cs typeface="+mn-cs"/>
            </a:endParaRPr>
          </a:p>
        </p:txBody>
      </p:sp>
    </p:spTree>
    <p:extLst>
      <p:ext uri="{BB962C8B-B14F-4D97-AF65-F5344CB8AC3E}">
        <p14:creationId xmlns:p14="http://schemas.microsoft.com/office/powerpoint/2010/main" val="211951284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2" r:id="rId7"/>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8767" y="0"/>
            <a:ext cx="9095231" cy="1252727"/>
          </a:xfrm>
          <a:prstGeom prst="rect">
            <a:avLst/>
          </a:prstGeom>
          <a:blipFill>
            <a:blip r:embed="rId7" cstate="print"/>
            <a:stretch>
              <a:fillRect/>
            </a:stretch>
          </a:blipFill>
        </p:spPr>
        <p:txBody>
          <a:bodyPr wrap="square" lIns="0" tIns="0" rIns="0" bIns="0" rtlCol="0"/>
          <a:lstStyle/>
          <a:p>
            <a:endParaRPr dirty="0"/>
          </a:p>
        </p:txBody>
      </p:sp>
      <p:sp>
        <p:nvSpPr>
          <p:cNvPr id="17" name="bk object 17"/>
          <p:cNvSpPr/>
          <p:nvPr/>
        </p:nvSpPr>
        <p:spPr>
          <a:xfrm>
            <a:off x="380" y="1074800"/>
            <a:ext cx="8553450" cy="2540"/>
          </a:xfrm>
          <a:custGeom>
            <a:avLst/>
            <a:gdLst/>
            <a:ahLst/>
            <a:cxnLst/>
            <a:rect l="l" t="t" r="r" b="b"/>
            <a:pathLst>
              <a:path w="8553450" h="2540">
                <a:moveTo>
                  <a:pt x="0" y="0"/>
                </a:moveTo>
                <a:lnTo>
                  <a:pt x="8553424" y="1943"/>
                </a:lnTo>
              </a:path>
            </a:pathLst>
          </a:custGeom>
          <a:ln w="22098">
            <a:solidFill>
              <a:srgbClr val="A4001D"/>
            </a:solidFill>
          </a:ln>
        </p:spPr>
        <p:txBody>
          <a:bodyPr wrap="square" lIns="0" tIns="0" rIns="0" bIns="0" rtlCol="0"/>
          <a:lstStyle/>
          <a:p>
            <a:endParaRPr dirty="0"/>
          </a:p>
        </p:txBody>
      </p:sp>
      <p:sp>
        <p:nvSpPr>
          <p:cNvPr id="18" name="bk object 18"/>
          <p:cNvSpPr/>
          <p:nvPr/>
        </p:nvSpPr>
        <p:spPr>
          <a:xfrm>
            <a:off x="8515710" y="1038649"/>
            <a:ext cx="76200" cy="76200"/>
          </a:xfrm>
          <a:prstGeom prst="rect">
            <a:avLst/>
          </a:prstGeom>
          <a:blipFill>
            <a:blip r:embed="rId8"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544512" y="1509078"/>
            <a:ext cx="8129905" cy="1366520"/>
          </a:xfrm>
          <a:prstGeom prst="rect">
            <a:avLst/>
          </a:prstGeom>
        </p:spPr>
        <p:txBody>
          <a:bodyPr wrap="square" lIns="0" tIns="0" rIns="0" bIns="0">
            <a:spAutoFit/>
          </a:bodyPr>
          <a:lstStyle>
            <a:lvl1pPr>
              <a:defRPr sz="4400" b="1" i="0">
                <a:solidFill>
                  <a:schemeClr val="tx1"/>
                </a:solidFill>
                <a:latin typeface="Arial"/>
                <a:cs typeface="Arial"/>
              </a:defRPr>
            </a:lvl1pPr>
          </a:lstStyle>
          <a:p>
            <a:endParaRPr/>
          </a:p>
        </p:txBody>
      </p:sp>
      <p:sp>
        <p:nvSpPr>
          <p:cNvPr id="3" name="Holder 3"/>
          <p:cNvSpPr>
            <a:spLocks noGrp="1"/>
          </p:cNvSpPr>
          <p:nvPr>
            <p:ph type="body" idx="1"/>
          </p:nvPr>
        </p:nvSpPr>
        <p:spPr>
          <a:xfrm>
            <a:off x="580262" y="1222502"/>
            <a:ext cx="7983474" cy="470408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2/13/2020</a:t>
            </a:fld>
            <a:endParaRPr lang="en-US" dirty="0"/>
          </a:p>
        </p:txBody>
      </p:sp>
      <p:sp>
        <p:nvSpPr>
          <p:cNvPr id="6" name="Holder 6"/>
          <p:cNvSpPr>
            <a:spLocks noGrp="1"/>
          </p:cNvSpPr>
          <p:nvPr>
            <p:ph type="sldNum" sz="quarter" idx="7"/>
          </p:nvPr>
        </p:nvSpPr>
        <p:spPr>
          <a:xfrm>
            <a:off x="8612750" y="6506945"/>
            <a:ext cx="206375" cy="181609"/>
          </a:xfrm>
          <a:prstGeom prst="rect">
            <a:avLst/>
          </a:prstGeom>
        </p:spPr>
        <p:txBody>
          <a:bodyPr wrap="square" lIns="0" tIns="0" rIns="0" bIns="0">
            <a:spAutoFit/>
          </a:bodyPr>
          <a:lstStyle>
            <a:lvl1pPr>
              <a:defRPr sz="1100" b="0" i="0">
                <a:solidFill>
                  <a:schemeClr val="tx1"/>
                </a:solidFill>
                <a:latin typeface="Arial"/>
                <a:cs typeface="Arial"/>
              </a:defRPr>
            </a:lvl1pPr>
          </a:lstStyle>
          <a:p>
            <a:pPr marL="25400">
              <a:lnSpc>
                <a:spcPts val="1315"/>
              </a:lnSpc>
            </a:pPr>
            <a:fld id="{81D60167-4931-47E6-BA6A-407CBD079E47}" type="slidenum">
              <a:rPr spc="-5" dirty="0"/>
              <a:t>‹#›</a:t>
            </a:fld>
            <a:endParaRPr spc="-5" dirty="0"/>
          </a:p>
        </p:txBody>
      </p:sp>
    </p:spTree>
    <p:extLst>
      <p:ext uri="{BB962C8B-B14F-4D97-AF65-F5344CB8AC3E}">
        <p14:creationId xmlns:p14="http://schemas.microsoft.com/office/powerpoint/2010/main" val="27025463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nl-NL"/>
              <a:t>YOURNAME-LCLS-II 3.9 GHz CM Delta FDR, Jan.29-30 2019</a:t>
            </a:r>
            <a:endParaRPr lang="en-US" dirty="0"/>
          </a:p>
        </p:txBody>
      </p:sp>
    </p:spTree>
    <p:extLst>
      <p:ext uri="{BB962C8B-B14F-4D97-AF65-F5344CB8AC3E}">
        <p14:creationId xmlns:p14="http://schemas.microsoft.com/office/powerpoint/2010/main" val="1945940342"/>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a:t>AUTHOR - CM PRR Sep.13-14 2016</a:t>
            </a:r>
          </a:p>
        </p:txBody>
      </p:sp>
    </p:spTree>
    <p:extLst>
      <p:ext uri="{BB962C8B-B14F-4D97-AF65-F5344CB8AC3E}">
        <p14:creationId xmlns:p14="http://schemas.microsoft.com/office/powerpoint/2010/main" val="2045127503"/>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0.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538163" y="1032963"/>
            <a:ext cx="8410527" cy="2246313"/>
          </a:xfrm>
        </p:spPr>
        <p:txBody>
          <a:bodyPr/>
          <a:lstStyle/>
          <a:p>
            <a:r>
              <a:rPr lang="en-US" dirty="0"/>
              <a:t>Introduction to LCLS-II 3.9 GHz CM and Transport </a:t>
            </a:r>
          </a:p>
        </p:txBody>
      </p:sp>
      <p:sp>
        <p:nvSpPr>
          <p:cNvPr id="5" name="Rectangle 5"/>
          <p:cNvSpPr>
            <a:spLocks noGrp="1" noChangeArrowheads="1"/>
          </p:cNvSpPr>
          <p:nvPr>
            <p:ph type="subTitle" idx="1"/>
          </p:nvPr>
        </p:nvSpPr>
        <p:spPr>
          <a:xfrm>
            <a:off x="3068496" y="3578725"/>
            <a:ext cx="5480050" cy="2187702"/>
          </a:xfrm>
        </p:spPr>
        <p:txBody>
          <a:bodyPr/>
          <a:lstStyle/>
          <a:p>
            <a:r>
              <a:rPr lang="en-US" dirty="0"/>
              <a:t>Tug Arkan</a:t>
            </a:r>
          </a:p>
          <a:p>
            <a:r>
              <a:rPr lang="en-US" dirty="0"/>
              <a:t>LCLS-II 3.9 GHz CM Transportation Review</a:t>
            </a:r>
          </a:p>
          <a:p>
            <a:r>
              <a:rPr lang="en-US" dirty="0"/>
              <a:t>February 13, 2020</a:t>
            </a:r>
          </a:p>
          <a:p>
            <a:endParaRPr lang="en-US" dirty="0"/>
          </a:p>
          <a:p>
            <a:endParaRPr lang="en-US" dirty="0"/>
          </a:p>
        </p:txBody>
      </p:sp>
    </p:spTree>
    <p:extLst>
      <p:ext uri="{BB962C8B-B14F-4D97-AF65-F5344CB8AC3E}">
        <p14:creationId xmlns:p14="http://schemas.microsoft.com/office/powerpoint/2010/main" val="222782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B2B10A-BCDC-4E2D-810F-656026D51DBA}"/>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5" name="Title 4">
            <a:extLst>
              <a:ext uri="{FF2B5EF4-FFF2-40B4-BE49-F238E27FC236}">
                <a16:creationId xmlns:a16="http://schemas.microsoft.com/office/drawing/2014/main" id="{1D81A77A-A52A-4C8F-BF5E-8091E6CD73B1}"/>
              </a:ext>
            </a:extLst>
          </p:cNvPr>
          <p:cNvSpPr>
            <a:spLocks noGrp="1"/>
          </p:cNvSpPr>
          <p:nvPr>
            <p:ph type="title"/>
          </p:nvPr>
        </p:nvSpPr>
        <p:spPr>
          <a:xfrm>
            <a:off x="2357560" y="3092005"/>
            <a:ext cx="4615733" cy="1130138"/>
          </a:xfrm>
        </p:spPr>
        <p:txBody>
          <a:bodyPr/>
          <a:lstStyle/>
          <a:p>
            <a:r>
              <a:rPr lang="en-US" sz="6600" dirty="0"/>
              <a:t>ASSEMBLY</a:t>
            </a:r>
          </a:p>
        </p:txBody>
      </p:sp>
    </p:spTree>
    <p:extLst>
      <p:ext uri="{BB962C8B-B14F-4D97-AF65-F5344CB8AC3E}">
        <p14:creationId xmlns:p14="http://schemas.microsoft.com/office/powerpoint/2010/main" val="193068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a:xfrm>
            <a:off x="210733" y="248361"/>
            <a:ext cx="8355417" cy="753033"/>
          </a:xfrm>
        </p:spPr>
        <p:txBody>
          <a:bodyPr/>
          <a:lstStyle/>
          <a:p>
            <a:r>
              <a:rPr lang="en-US" sz="3200" dirty="0"/>
              <a:t>Lessons Learned applied to 3.9 GHz CM assembly in the cleanroom</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10732" y="1288188"/>
            <a:ext cx="6814535" cy="5440721"/>
          </a:xfrm>
        </p:spPr>
        <p:txBody>
          <a:bodyPr>
            <a:normAutofit fontScale="92500" lnSpcReduction="20000"/>
          </a:bodyPr>
          <a:lstStyle/>
          <a:p>
            <a:pPr marL="342900" indent="-342900">
              <a:buFont typeface="Arial" panose="020B0604020202020204" pitchFamily="34" charset="0"/>
              <a:buChar char="•"/>
            </a:pPr>
            <a:r>
              <a:rPr lang="en-US" sz="2000" dirty="0"/>
              <a:t>Cavity fasteners torque check&amp; adjust post vertical test before starting the string assembly in the MP9 cleanroom</a:t>
            </a:r>
          </a:p>
          <a:p>
            <a:pPr marL="342900" indent="-342900">
              <a:buFont typeface="Arial" panose="020B0604020202020204" pitchFamily="34" charset="0"/>
              <a:buChar char="•"/>
            </a:pPr>
            <a:r>
              <a:rPr lang="en-US" sz="2000" dirty="0"/>
              <a:t>Al/Mg seals hardness certified by the vendor</a:t>
            </a:r>
          </a:p>
          <a:p>
            <a:pPr marL="342900" indent="-342900">
              <a:buFont typeface="Arial" panose="020B0604020202020204" pitchFamily="34" charset="0"/>
              <a:buChar char="•"/>
            </a:pPr>
            <a:r>
              <a:rPr lang="en-US" sz="2000" dirty="0"/>
              <a:t>Delrin holders for NW40 size (and smaller) Al/Mg seals: NW78 size seals can be slightly deformed and will not fall once placed in the flange during assembly, small size seals need holders.</a:t>
            </a:r>
          </a:p>
          <a:p>
            <a:pPr marL="342900" indent="-342900">
              <a:buFont typeface="Arial" panose="020B0604020202020204" pitchFamily="34" charset="0"/>
              <a:buChar char="•"/>
            </a:pPr>
            <a:r>
              <a:rPr lang="en-US" sz="2000" dirty="0"/>
              <a:t>BPM electrical feedthroughs titanium grade 5 fasteners</a:t>
            </a:r>
          </a:p>
          <a:p>
            <a:pPr marL="342900" indent="-342900">
              <a:buFont typeface="Arial" panose="020B0604020202020204" pitchFamily="34" charset="0"/>
              <a:buChar char="•"/>
            </a:pPr>
            <a:r>
              <a:rPr lang="en-US" sz="2000" dirty="0"/>
              <a:t>Bellows between Cav#1 and upstream end gate valve (microphonics optimization) </a:t>
            </a:r>
          </a:p>
          <a:p>
            <a:pPr marL="342900" indent="-342900">
              <a:buFont typeface="Arial" panose="020B0604020202020204" pitchFamily="34" charset="0"/>
              <a:buChar char="•"/>
            </a:pPr>
            <a:r>
              <a:rPr lang="en-US" sz="2000" dirty="0"/>
              <a:t>Gate valves and right-angle valves leak check to verify that sealing through before assembling these valves to the cavity string </a:t>
            </a:r>
          </a:p>
          <a:p>
            <a:pPr marL="342900" indent="-342900">
              <a:buFont typeface="Arial" panose="020B0604020202020204" pitchFamily="34" charset="0"/>
              <a:buChar char="•"/>
            </a:pPr>
            <a:r>
              <a:rPr lang="en-US" sz="2000" dirty="0"/>
              <a:t>Reduce torque for M6 size hardware from 20 N-m to 13.5 N-m</a:t>
            </a:r>
          </a:p>
          <a:p>
            <a:pPr marL="342900" indent="-342900">
              <a:buFont typeface="Arial" panose="020B0604020202020204" pitchFamily="34" charset="0"/>
              <a:buChar char="•"/>
            </a:pPr>
            <a:r>
              <a:rPr lang="en-US" sz="2000" dirty="0"/>
              <a:t>Final torqueing and verification of the string assembly fasteners before string rolls out to WS2</a:t>
            </a:r>
          </a:p>
        </p:txBody>
      </p:sp>
      <p:pic>
        <p:nvPicPr>
          <p:cNvPr id="5" name="Content Placeholder 4">
            <a:extLst>
              <a:ext uri="{FF2B5EF4-FFF2-40B4-BE49-F238E27FC236}">
                <a16:creationId xmlns:a16="http://schemas.microsoft.com/office/drawing/2014/main" id="{43679845-A05B-491F-9DB4-CC2EC0079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268" y="1677697"/>
            <a:ext cx="2080883" cy="1565648"/>
          </a:xfrm>
          <a:prstGeom prst="rect">
            <a:avLst/>
          </a:prstGeom>
          <a:ln>
            <a:noFill/>
          </a:ln>
        </p:spPr>
      </p:pic>
    </p:spTree>
    <p:extLst>
      <p:ext uri="{BB962C8B-B14F-4D97-AF65-F5344CB8AC3E}">
        <p14:creationId xmlns:p14="http://schemas.microsoft.com/office/powerpoint/2010/main" val="253822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a:xfrm>
            <a:off x="462580" y="224507"/>
            <a:ext cx="8103570" cy="753033"/>
          </a:xfrm>
        </p:spPr>
        <p:txBody>
          <a:bodyPr/>
          <a:lstStyle/>
          <a:p>
            <a:r>
              <a:rPr lang="en-US" sz="3200" dirty="0"/>
              <a:t>Lessons Learned applied to 3.9 GHz CM assembly at WS2</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7" y="1243583"/>
            <a:ext cx="8760795" cy="5485326"/>
          </a:xfrm>
        </p:spPr>
        <p:txBody>
          <a:bodyPr>
            <a:normAutofit fontScale="77500" lnSpcReduction="20000"/>
          </a:bodyPr>
          <a:lstStyle/>
          <a:p>
            <a:pPr marL="342900" indent="-342900">
              <a:buFont typeface="Arial" panose="020B0604020202020204" pitchFamily="34" charset="0"/>
              <a:buChar char="•"/>
            </a:pPr>
            <a:r>
              <a:rPr lang="en-US" dirty="0"/>
              <a:t>Optimized orbital welding programs for 316L stainless steel welding (to compensate wall thickness variations, sulfur content etc.)</a:t>
            </a:r>
          </a:p>
          <a:p>
            <a:pPr marL="342900" indent="-342900">
              <a:buFont typeface="Arial" panose="020B0604020202020204" pitchFamily="34" charset="0"/>
              <a:buChar char="•"/>
            </a:pPr>
            <a:r>
              <a:rPr lang="en-US" dirty="0"/>
              <a:t>Welding of the warm/up-cool down capillaries, tee from 2-phase pipe to HGRP and 2-phase pipe invar rods radial clamps after Z longitudinal  of the cavities are done.</a:t>
            </a:r>
          </a:p>
          <a:p>
            <a:pPr marL="342900" indent="-342900">
              <a:buFont typeface="Arial" panose="020B0604020202020204" pitchFamily="34" charset="0"/>
              <a:buChar char="•"/>
            </a:pPr>
            <a:r>
              <a:rPr lang="en-US" dirty="0"/>
              <a:t>Shimming optimizations to ensure that the liquid level probes housing at the ends of the 2-phase pipe are welded and assembled leveled and free to allow HGRP contraction and expansion</a:t>
            </a:r>
          </a:p>
          <a:p>
            <a:pPr marL="342900" indent="-342900">
              <a:buFont typeface="Arial" panose="020B0604020202020204" pitchFamily="34" charset="0"/>
              <a:buChar char="•"/>
            </a:pPr>
            <a:r>
              <a:rPr lang="en-US" dirty="0"/>
              <a:t>Invar rod reinforced clamps for Cav#1 and Cav#8 where the reacted vacuum forces are highest</a:t>
            </a:r>
          </a:p>
          <a:p>
            <a:pPr marL="342900" indent="-342900">
              <a:buFont typeface="Arial" panose="020B0604020202020204" pitchFamily="34" charset="0"/>
              <a:buChar char="•"/>
            </a:pPr>
            <a:r>
              <a:rPr lang="en-US" dirty="0"/>
              <a:t>Leveling and alignment of the upper cold mass to the cavity string with the help of alignment group using laser tracker. Plumb bobs and mechanical means for alignment do not work well for CW CMs where the 2-phase pipe is connected to the HGRP</a:t>
            </a:r>
          </a:p>
          <a:p>
            <a:pPr marL="342900" indent="-342900">
              <a:buFont typeface="Arial" panose="020B0604020202020204" pitchFamily="34" charset="0"/>
              <a:buChar char="•"/>
            </a:pPr>
            <a:r>
              <a:rPr lang="en-US" dirty="0">
                <a:highlight>
                  <a:srgbClr val="00FF00"/>
                </a:highlight>
              </a:rPr>
              <a:t>Increased attention for fasteners locking mechanism (at least two such as torqueing, lock washers, Belleville washers, Loctite etc. to prevent loosening during operation and transports (ED0011128)</a:t>
            </a:r>
          </a:p>
          <a:p>
            <a:pPr marL="342900" indent="-342900">
              <a:buFont typeface="Arial" panose="020B0604020202020204" pitchFamily="34" charset="0"/>
              <a:buChar char="•"/>
            </a:pPr>
            <a:r>
              <a:rPr lang="en-US" dirty="0"/>
              <a:t>White gloves handling of the magnetic shielding parts</a:t>
            </a:r>
          </a:p>
        </p:txBody>
      </p:sp>
    </p:spTree>
    <p:extLst>
      <p:ext uri="{BB962C8B-B14F-4D97-AF65-F5344CB8AC3E}">
        <p14:creationId xmlns:p14="http://schemas.microsoft.com/office/powerpoint/2010/main" val="333374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a:xfrm>
            <a:off x="462580" y="261892"/>
            <a:ext cx="8103570" cy="753033"/>
          </a:xfrm>
        </p:spPr>
        <p:txBody>
          <a:bodyPr/>
          <a:lstStyle/>
          <a:p>
            <a:r>
              <a:rPr lang="en-US" sz="3200" dirty="0"/>
              <a:t>Lessons Learned applied to 3.9 GHz CM assembly at WS3</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8" y="1243583"/>
            <a:ext cx="8626164" cy="5352525"/>
          </a:xfrm>
        </p:spPr>
        <p:txBody>
          <a:bodyPr>
            <a:normAutofit fontScale="85000" lnSpcReduction="10000"/>
          </a:bodyPr>
          <a:lstStyle/>
          <a:p>
            <a:pPr marL="342900" indent="-342900">
              <a:buFont typeface="Arial" panose="020B0604020202020204" pitchFamily="34" charset="0"/>
              <a:buChar char="•"/>
            </a:pPr>
            <a:r>
              <a:rPr lang="en-US" dirty="0">
                <a:highlight>
                  <a:srgbClr val="00FF00"/>
                </a:highlight>
              </a:rPr>
              <a:t>Increased attention for fasteners locking mechanism (at least two such as torqueing, lock washers, Belleville washers, Loctite etc. to prevent loosening during operation and transports (ED0011128)</a:t>
            </a:r>
          </a:p>
          <a:p>
            <a:pPr marL="342900" indent="-342900">
              <a:buFont typeface="Arial" panose="020B0604020202020204" pitchFamily="34" charset="0"/>
              <a:buChar char="•"/>
            </a:pPr>
            <a:r>
              <a:rPr lang="en-US" dirty="0"/>
              <a:t>Additional scrutiny for thermal intercepts assembly hardware</a:t>
            </a:r>
          </a:p>
          <a:p>
            <a:pPr marL="342900" indent="-342900">
              <a:buFont typeface="Arial" panose="020B0604020202020204" pitchFamily="34" charset="0"/>
              <a:buChar char="•"/>
            </a:pPr>
            <a:r>
              <a:rPr lang="en-US" dirty="0"/>
              <a:t>RF group support during the RF cables 5K and 50K thermal intercepts installation </a:t>
            </a:r>
          </a:p>
          <a:p>
            <a:pPr marL="342900" indent="-342900">
              <a:buFont typeface="Arial" panose="020B0604020202020204" pitchFamily="34" charset="0"/>
              <a:buChar char="•"/>
            </a:pPr>
            <a:r>
              <a:rPr lang="en-US" dirty="0"/>
              <a:t>HOM notch frequency tuning as the last step before installation of the lower heat shields</a:t>
            </a:r>
          </a:p>
          <a:p>
            <a:pPr marL="342900" indent="-342900">
              <a:buFont typeface="Arial" panose="020B0604020202020204" pitchFamily="34" charset="0"/>
              <a:buChar char="•"/>
            </a:pPr>
            <a:r>
              <a:rPr lang="en-US" dirty="0"/>
              <a:t>Install lower heat shields one by one and inspect to ensure that shield does not have any contact with internals of the cavity string including RF cables. Weld lower heat shields and inspect again for any contact</a:t>
            </a:r>
          </a:p>
          <a:p>
            <a:pPr marL="342900" indent="-342900">
              <a:buFont typeface="Arial" panose="020B0604020202020204" pitchFamily="34" charset="0"/>
              <a:buChar char="•"/>
            </a:pPr>
            <a:r>
              <a:rPr lang="en-US" dirty="0"/>
              <a:t>Ensure that upper cold invar rod hole locations are measured during incoming QC. This will ensure that we can complete the vertical alignment of the cavities without any interference between invar rod and cavity helium vessel titanium pin</a:t>
            </a:r>
          </a:p>
        </p:txBody>
      </p:sp>
    </p:spTree>
    <p:extLst>
      <p:ext uri="{BB962C8B-B14F-4D97-AF65-F5344CB8AC3E}">
        <p14:creationId xmlns:p14="http://schemas.microsoft.com/office/powerpoint/2010/main" val="59221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a:xfrm>
            <a:off x="462580" y="230494"/>
            <a:ext cx="8103570" cy="753033"/>
          </a:xfrm>
        </p:spPr>
        <p:txBody>
          <a:bodyPr/>
          <a:lstStyle/>
          <a:p>
            <a:r>
              <a:rPr lang="en-US" sz="3200" dirty="0"/>
              <a:t>Lessons Learned applied to 3.9 GHz CM assembly at WS4</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8" y="1243583"/>
            <a:ext cx="8626164" cy="5352525"/>
          </a:xfrm>
        </p:spPr>
        <p:txBody>
          <a:bodyPr>
            <a:normAutofit/>
          </a:bodyPr>
          <a:lstStyle/>
          <a:p>
            <a:pPr marL="342900" indent="-342900">
              <a:buFont typeface="Arial" panose="020B0604020202020204" pitchFamily="34" charset="0"/>
              <a:buChar char="•"/>
            </a:pPr>
            <a:r>
              <a:rPr lang="en-US" sz="1800" dirty="0"/>
              <a:t>MLI pre-made blankets</a:t>
            </a:r>
          </a:p>
          <a:p>
            <a:pPr marL="342900" indent="-342900">
              <a:buFont typeface="Arial" panose="020B0604020202020204" pitchFamily="34" charset="0"/>
              <a:buChar char="•"/>
            </a:pPr>
            <a:r>
              <a:rPr lang="en-US" sz="1800" dirty="0"/>
              <a:t>Full incoming QC of the vacuum vessel, especially sealing surfaces for the O-rings</a:t>
            </a:r>
          </a:p>
          <a:p>
            <a:pPr marL="342900" indent="-342900">
              <a:buFont typeface="Arial" panose="020B0604020202020204" pitchFamily="34" charset="0"/>
              <a:buChar char="•"/>
            </a:pPr>
            <a:r>
              <a:rPr lang="en-US" sz="1800" dirty="0"/>
              <a:t>RF measurements and full electrical checks after cold mass is inserted into the vacuum vessel before the alignment </a:t>
            </a:r>
          </a:p>
          <a:p>
            <a:pPr marL="342900" indent="-342900">
              <a:buFont typeface="Arial" panose="020B0604020202020204" pitchFamily="34" charset="0"/>
              <a:buChar char="•"/>
            </a:pPr>
            <a:r>
              <a:rPr lang="en-US" sz="1800" dirty="0">
                <a:highlight>
                  <a:srgbClr val="00FF00"/>
                </a:highlight>
              </a:rPr>
              <a:t>Tightening and torqueing scheme and sequence of the cold mass support fasteners to ensure contraction/expansion and secure the cold mass inside the vacuum vessel during CM transport</a:t>
            </a:r>
          </a:p>
        </p:txBody>
      </p:sp>
      <p:pic>
        <p:nvPicPr>
          <p:cNvPr id="8" name="Picture 7">
            <a:extLst>
              <a:ext uri="{FF2B5EF4-FFF2-40B4-BE49-F238E27FC236}">
                <a16:creationId xmlns:a16="http://schemas.microsoft.com/office/drawing/2014/main" id="{84D12C4E-A794-484C-BD02-834AA1467FC8}"/>
              </a:ext>
            </a:extLst>
          </p:cNvPr>
          <p:cNvPicPr>
            <a:picLocks noChangeAspect="1"/>
          </p:cNvPicPr>
          <p:nvPr/>
        </p:nvPicPr>
        <p:blipFill>
          <a:blip r:embed="rId2"/>
          <a:stretch>
            <a:fillRect/>
          </a:stretch>
        </p:blipFill>
        <p:spPr>
          <a:xfrm>
            <a:off x="2388093" y="4053457"/>
            <a:ext cx="3719744" cy="2542651"/>
          </a:xfrm>
          <a:prstGeom prst="rect">
            <a:avLst/>
          </a:prstGeom>
        </p:spPr>
      </p:pic>
      <p:sp>
        <p:nvSpPr>
          <p:cNvPr id="9" name="TextBox 8">
            <a:extLst>
              <a:ext uri="{FF2B5EF4-FFF2-40B4-BE49-F238E27FC236}">
                <a16:creationId xmlns:a16="http://schemas.microsoft.com/office/drawing/2014/main" id="{6F9C8329-E5AE-41C4-A862-B354C0A9689D}"/>
              </a:ext>
            </a:extLst>
          </p:cNvPr>
          <p:cNvSpPr txBox="1"/>
          <p:nvPr/>
        </p:nvSpPr>
        <p:spPr>
          <a:xfrm>
            <a:off x="142044" y="4864963"/>
            <a:ext cx="1873188" cy="2031325"/>
          </a:xfrm>
          <a:prstGeom prst="rect">
            <a:avLst/>
          </a:prstGeom>
          <a:noFill/>
        </p:spPr>
        <p:txBody>
          <a:bodyPr wrap="square" rtlCol="0">
            <a:spAutoFit/>
          </a:bodyPr>
          <a:lstStyle/>
          <a:p>
            <a:r>
              <a:rPr lang="en-US" i="1" dirty="0"/>
              <a:t>Fixture support, all the fasteners (vertical &amp; horizontal) are in contact with vacuum vessel, torqued to spec</a:t>
            </a:r>
          </a:p>
        </p:txBody>
      </p:sp>
      <p:cxnSp>
        <p:nvCxnSpPr>
          <p:cNvPr id="11" name="Straight Arrow Connector 10">
            <a:extLst>
              <a:ext uri="{FF2B5EF4-FFF2-40B4-BE49-F238E27FC236}">
                <a16:creationId xmlns:a16="http://schemas.microsoft.com/office/drawing/2014/main" id="{EF815482-D5D9-4AD5-835A-4F77F7CE33A0}"/>
              </a:ext>
            </a:extLst>
          </p:cNvPr>
          <p:cNvCxnSpPr/>
          <p:nvPr/>
        </p:nvCxnSpPr>
        <p:spPr>
          <a:xfrm>
            <a:off x="2015231" y="5326602"/>
            <a:ext cx="1846557" cy="78111"/>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CF8E229-1C6C-4F50-8B4B-8286BDA6D908}"/>
              </a:ext>
            </a:extLst>
          </p:cNvPr>
          <p:cNvSpPr txBox="1"/>
          <p:nvPr/>
        </p:nvSpPr>
        <p:spPr>
          <a:xfrm>
            <a:off x="6586431" y="4962710"/>
            <a:ext cx="2059619" cy="1754326"/>
          </a:xfrm>
          <a:prstGeom prst="rect">
            <a:avLst/>
          </a:prstGeom>
          <a:noFill/>
        </p:spPr>
        <p:txBody>
          <a:bodyPr wrap="square" rtlCol="0">
            <a:spAutoFit/>
          </a:bodyPr>
          <a:lstStyle/>
          <a:p>
            <a:r>
              <a:rPr lang="en-US" i="1" dirty="0"/>
              <a:t>Sliding support horizontal fasteners have a 0.075 mm gap, not in contact with vacuum vessel</a:t>
            </a:r>
          </a:p>
        </p:txBody>
      </p:sp>
      <p:pic>
        <p:nvPicPr>
          <p:cNvPr id="17" name="Picture 16">
            <a:extLst>
              <a:ext uri="{FF2B5EF4-FFF2-40B4-BE49-F238E27FC236}">
                <a16:creationId xmlns:a16="http://schemas.microsoft.com/office/drawing/2014/main" id="{8A957F6F-1CDB-47A8-A33F-D185A29BC1F6}"/>
              </a:ext>
            </a:extLst>
          </p:cNvPr>
          <p:cNvPicPr>
            <a:picLocks noChangeAspect="1"/>
          </p:cNvPicPr>
          <p:nvPr/>
        </p:nvPicPr>
        <p:blipFill>
          <a:blip r:embed="rId3"/>
          <a:stretch>
            <a:fillRect/>
          </a:stretch>
        </p:blipFill>
        <p:spPr>
          <a:xfrm>
            <a:off x="7748292" y="4053457"/>
            <a:ext cx="1136790" cy="940038"/>
          </a:xfrm>
          <a:prstGeom prst="rect">
            <a:avLst/>
          </a:prstGeom>
        </p:spPr>
      </p:pic>
      <p:cxnSp>
        <p:nvCxnSpPr>
          <p:cNvPr id="18" name="Straight Arrow Connector 17">
            <a:extLst>
              <a:ext uri="{FF2B5EF4-FFF2-40B4-BE49-F238E27FC236}">
                <a16:creationId xmlns:a16="http://schemas.microsoft.com/office/drawing/2014/main" id="{1D35711C-57B4-4DCB-87F1-FCB914877DED}"/>
              </a:ext>
            </a:extLst>
          </p:cNvPr>
          <p:cNvCxnSpPr>
            <a:cxnSpLocks/>
          </p:cNvCxnSpPr>
          <p:nvPr/>
        </p:nvCxnSpPr>
        <p:spPr>
          <a:xfrm flipH="1" flipV="1">
            <a:off x="5505635" y="4786545"/>
            <a:ext cx="1119197" cy="53823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C91768-9370-4E70-887F-EAB343F16100}"/>
              </a:ext>
            </a:extLst>
          </p:cNvPr>
          <p:cNvCxnSpPr>
            <a:cxnSpLocks/>
          </p:cNvCxnSpPr>
          <p:nvPr/>
        </p:nvCxnSpPr>
        <p:spPr>
          <a:xfrm flipV="1">
            <a:off x="7480727" y="4418448"/>
            <a:ext cx="651219" cy="635511"/>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43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D91C4-B109-41E1-A4AA-06C79D22349B}"/>
              </a:ext>
            </a:extLst>
          </p:cNvPr>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a:extLst>
              <a:ext uri="{FF2B5EF4-FFF2-40B4-BE49-F238E27FC236}">
                <a16:creationId xmlns:a16="http://schemas.microsoft.com/office/drawing/2014/main" id="{6CF9203F-A571-45A3-91D2-EEE0BE14D6F4}"/>
              </a:ext>
            </a:extLst>
          </p:cNvPr>
          <p:cNvSpPr>
            <a:spLocks noGrp="1"/>
          </p:cNvSpPr>
          <p:nvPr>
            <p:ph type="title"/>
          </p:nvPr>
        </p:nvSpPr>
        <p:spPr>
          <a:xfrm>
            <a:off x="462580" y="261892"/>
            <a:ext cx="8103570" cy="753033"/>
          </a:xfrm>
        </p:spPr>
        <p:txBody>
          <a:bodyPr/>
          <a:lstStyle/>
          <a:p>
            <a:r>
              <a:rPr lang="en-US" sz="3200" dirty="0"/>
              <a:t>Lessons Learned applied to 3.9 GHz CM assembly at WS5</a:t>
            </a:r>
          </a:p>
        </p:txBody>
      </p:sp>
      <p:sp>
        <p:nvSpPr>
          <p:cNvPr id="4" name="Content Placeholder 3">
            <a:extLst>
              <a:ext uri="{FF2B5EF4-FFF2-40B4-BE49-F238E27FC236}">
                <a16:creationId xmlns:a16="http://schemas.microsoft.com/office/drawing/2014/main" id="{C447A879-A299-45B3-A91C-617FC3808BB5}"/>
              </a:ext>
            </a:extLst>
          </p:cNvPr>
          <p:cNvSpPr>
            <a:spLocks noGrp="1"/>
          </p:cNvSpPr>
          <p:nvPr>
            <p:ph sz="quarter" idx="14"/>
          </p:nvPr>
        </p:nvSpPr>
        <p:spPr>
          <a:xfrm>
            <a:off x="258918" y="1243583"/>
            <a:ext cx="8626164" cy="5352525"/>
          </a:xfrm>
        </p:spPr>
        <p:txBody>
          <a:bodyPr>
            <a:normAutofit/>
          </a:bodyPr>
          <a:lstStyle/>
          <a:p>
            <a:pPr marL="342900" indent="-342900">
              <a:buFont typeface="Arial" panose="020B0604020202020204" pitchFamily="34" charset="0"/>
              <a:buChar char="•"/>
            </a:pPr>
            <a:r>
              <a:rPr lang="en-US" dirty="0">
                <a:highlight>
                  <a:srgbClr val="00FF00"/>
                </a:highlight>
              </a:rPr>
              <a:t>Increased attention for fasteners locking mechanism (at least two such as torqueing, lock washers, Belleville washers, Loctite etc. to prevent loosening during operation and transport (ED0011128)</a:t>
            </a:r>
          </a:p>
          <a:p>
            <a:pPr marL="342900" indent="-342900">
              <a:buFont typeface="Arial" panose="020B0604020202020204" pitchFamily="34" charset="0"/>
              <a:buChar char="•"/>
            </a:pPr>
            <a:r>
              <a:rPr lang="en-US" dirty="0"/>
              <a:t>N-type RF connectors (hermetically sealed) vacuum leak tightness reliability with proper torqueing of the connectors on the bench then during installation of the RF cables</a:t>
            </a:r>
          </a:p>
          <a:p>
            <a:pPr marL="342900" indent="-342900">
              <a:buFont typeface="Arial" panose="020B0604020202020204" pitchFamily="34" charset="0"/>
              <a:buChar char="•"/>
            </a:pPr>
            <a:r>
              <a:rPr lang="en-US" dirty="0"/>
              <a:t>Insulating vacuum leak check duration shortening with optimized pumps/purge setup and ICB production floor doors, exhaust/ceiling fans configuration to minimize helium background contamination negative effects</a:t>
            </a:r>
          </a:p>
        </p:txBody>
      </p:sp>
    </p:spTree>
    <p:extLst>
      <p:ext uri="{BB962C8B-B14F-4D97-AF65-F5344CB8AC3E}">
        <p14:creationId xmlns:p14="http://schemas.microsoft.com/office/powerpoint/2010/main" val="302445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B2B10A-BCDC-4E2D-810F-656026D51DBA}"/>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5" name="Title 4">
            <a:extLst>
              <a:ext uri="{FF2B5EF4-FFF2-40B4-BE49-F238E27FC236}">
                <a16:creationId xmlns:a16="http://schemas.microsoft.com/office/drawing/2014/main" id="{1D81A77A-A52A-4C8F-BF5E-8091E6CD73B1}"/>
              </a:ext>
            </a:extLst>
          </p:cNvPr>
          <p:cNvSpPr>
            <a:spLocks noGrp="1"/>
          </p:cNvSpPr>
          <p:nvPr>
            <p:ph type="title"/>
          </p:nvPr>
        </p:nvSpPr>
        <p:spPr>
          <a:xfrm>
            <a:off x="532736" y="3115859"/>
            <a:ext cx="7792279" cy="1694680"/>
          </a:xfrm>
        </p:spPr>
        <p:txBody>
          <a:bodyPr/>
          <a:lstStyle/>
          <a:p>
            <a:pPr algn="ctr"/>
            <a:r>
              <a:rPr lang="en-US" sz="6600" dirty="0"/>
              <a:t>TRANSPORTATION PLAN</a:t>
            </a:r>
          </a:p>
        </p:txBody>
      </p:sp>
    </p:spTree>
    <p:extLst>
      <p:ext uri="{BB962C8B-B14F-4D97-AF65-F5344CB8AC3E}">
        <p14:creationId xmlns:p14="http://schemas.microsoft.com/office/powerpoint/2010/main" val="4180631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CM transportation experience	</a:t>
            </a:r>
          </a:p>
        </p:txBody>
      </p:sp>
      <p:sp>
        <p:nvSpPr>
          <p:cNvPr id="5" name="Content Placeholder 4"/>
          <p:cNvSpPr>
            <a:spLocks noGrp="1"/>
          </p:cNvSpPr>
          <p:nvPr>
            <p:ph sz="quarter" idx="14"/>
          </p:nvPr>
        </p:nvSpPr>
        <p:spPr>
          <a:xfrm>
            <a:off x="195309" y="1241090"/>
            <a:ext cx="8684395" cy="5312109"/>
          </a:xfrm>
        </p:spPr>
        <p:txBody>
          <a:bodyPr>
            <a:normAutofit/>
          </a:bodyPr>
          <a:lstStyle/>
          <a:p>
            <a:pPr marL="342900" indent="-342900">
              <a:buFont typeface="Arial" panose="020B0604020202020204" pitchFamily="34" charset="0"/>
              <a:buChar char="•"/>
            </a:pPr>
            <a:r>
              <a:rPr lang="en-US" dirty="0"/>
              <a:t>Successfully transported FLASH 3.9 GHz cryomodule from Fermilab to DESY in April 2009.	</a:t>
            </a:r>
          </a:p>
          <a:p>
            <a:pPr marL="800100" lvl="1" indent="-342900"/>
            <a:r>
              <a:rPr lang="en-US" dirty="0"/>
              <a:t>Transportation to DESY: 2 trucks, plane and hands off between</a:t>
            </a:r>
          </a:p>
          <a:p>
            <a:pPr marL="342900" indent="-342900">
              <a:buFont typeface="Arial" panose="020B0604020202020204" pitchFamily="34" charset="0"/>
              <a:buChar char="•"/>
            </a:pPr>
            <a:r>
              <a:rPr lang="en-US" dirty="0"/>
              <a:t>LCLS-II 1.3 GHz cryomodules</a:t>
            </a:r>
          </a:p>
          <a:p>
            <a:pPr marL="800100" lvl="1" indent="-342900"/>
            <a:r>
              <a:rPr lang="en-US" dirty="0"/>
              <a:t>To date, successfully transported seventeen 1.3GHz cryomodules from Fermilab to SLAC after a failed shipment (F6) in January 2018.</a:t>
            </a:r>
          </a:p>
          <a:p>
            <a:pPr marL="342900" indent="-342900">
              <a:buFont typeface="Arial" panose="020B0604020202020204" pitchFamily="34" charset="0"/>
              <a:buChar char="•"/>
            </a:pPr>
            <a:r>
              <a:rPr lang="en-US" dirty="0"/>
              <a:t>Many lessons learned from these experiences are integrated into the LCLS-II 3.9GHz shipping plan. </a:t>
            </a:r>
          </a:p>
          <a:p>
            <a:pPr marL="342900" indent="-342900">
              <a:buFont typeface="Arial" panose="020B0604020202020204" pitchFamily="34" charset="0"/>
              <a:buChar char="•"/>
            </a:pPr>
            <a:endParaRPr lang="en-US" dirty="0"/>
          </a:p>
          <a:p>
            <a:r>
              <a:rPr lang="en-US" dirty="0">
                <a:solidFill>
                  <a:srgbClr val="C00000"/>
                </a:solidFill>
              </a:rPr>
              <a:t>                                   See B. Hartsell talk</a:t>
            </a:r>
          </a:p>
          <a:p>
            <a:pPr marL="342900" indent="-342900">
              <a:buFont typeface="Arial" panose="020B0604020202020204" pitchFamily="34" charset="0"/>
              <a:buChar char="•"/>
            </a:pPr>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6" name="TextBox 5">
            <a:extLst>
              <a:ext uri="{FF2B5EF4-FFF2-40B4-BE49-F238E27FC236}">
                <a16:creationId xmlns:a16="http://schemas.microsoft.com/office/drawing/2014/main" id="{54D72C32-96DC-4A75-98B3-490BD96505E3}"/>
              </a:ext>
            </a:extLst>
          </p:cNvPr>
          <p:cNvSpPr txBox="1"/>
          <p:nvPr/>
        </p:nvSpPr>
        <p:spPr>
          <a:xfrm>
            <a:off x="8123660" y="1"/>
            <a:ext cx="1020340" cy="307777"/>
          </a:xfrm>
          <a:prstGeom prst="rect">
            <a:avLst/>
          </a:prstGeom>
          <a:noFill/>
        </p:spPr>
        <p:txBody>
          <a:bodyPr wrap="square" rtlCol="0">
            <a:spAutoFit/>
          </a:bodyPr>
          <a:lstStyle/>
          <a:p>
            <a:r>
              <a:rPr lang="en-US" sz="1400" dirty="0"/>
              <a:t>B. Hartsell</a:t>
            </a:r>
          </a:p>
        </p:txBody>
      </p:sp>
    </p:spTree>
    <p:extLst>
      <p:ext uri="{BB962C8B-B14F-4D97-AF65-F5344CB8AC3E}">
        <p14:creationId xmlns:p14="http://schemas.microsoft.com/office/powerpoint/2010/main" val="231854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121" y="507401"/>
            <a:ext cx="6836322" cy="505267"/>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A4001D"/>
                </a:solidFill>
              </a:rPr>
              <a:t>What </a:t>
            </a:r>
            <a:r>
              <a:rPr sz="3200" spc="-5" dirty="0">
                <a:solidFill>
                  <a:srgbClr val="A4001D"/>
                </a:solidFill>
              </a:rPr>
              <a:t>has been done </a:t>
            </a:r>
            <a:r>
              <a:rPr sz="3200" dirty="0">
                <a:solidFill>
                  <a:srgbClr val="A4001D"/>
                </a:solidFill>
              </a:rPr>
              <a:t>so</a:t>
            </a:r>
            <a:r>
              <a:rPr sz="3200" spc="-25" dirty="0">
                <a:solidFill>
                  <a:srgbClr val="A4001D"/>
                </a:solidFill>
              </a:rPr>
              <a:t> </a:t>
            </a:r>
            <a:r>
              <a:rPr sz="3200" dirty="0">
                <a:solidFill>
                  <a:srgbClr val="A4001D"/>
                </a:solidFill>
              </a:rPr>
              <a:t>far?</a:t>
            </a:r>
            <a:endParaRPr sz="3200" dirty="0"/>
          </a:p>
        </p:txBody>
      </p:sp>
      <p:sp>
        <p:nvSpPr>
          <p:cNvPr id="4" name="object 4"/>
          <p:cNvSpPr txBox="1"/>
          <p:nvPr/>
        </p:nvSpPr>
        <p:spPr>
          <a:xfrm>
            <a:off x="8612750" y="6506945"/>
            <a:ext cx="321030" cy="166712"/>
          </a:xfrm>
          <a:prstGeom prst="rect">
            <a:avLst/>
          </a:prstGeom>
        </p:spPr>
        <p:txBody>
          <a:bodyPr vert="horz" wrap="square" lIns="0" tIns="0" rIns="0" bIns="0" rtlCol="0">
            <a:spAutoFit/>
          </a:bodyPr>
          <a:lstStyle/>
          <a:p>
            <a:pPr marL="25400" marR="0" lvl="0" indent="0" algn="l" defTabSz="914400" rtl="0" eaLnBrk="1" fontAlgn="auto" latinLnBrk="0" hangingPunct="1">
              <a:lnSpc>
                <a:spcPts val="1315"/>
              </a:lnSpc>
              <a:spcBef>
                <a:spcPts val="0"/>
              </a:spcBef>
              <a:spcAft>
                <a:spcPts val="0"/>
              </a:spcAft>
              <a:buClrTx/>
              <a:buSzTx/>
              <a:buFontTx/>
              <a:buNone/>
              <a:tabLst/>
              <a:defRPr/>
            </a:pPr>
            <a:fld id="{81D60167-4931-47E6-BA6A-407CBD079E47}" type="slidenum">
              <a:rPr kumimoji="0" sz="1100" b="0" i="0" u="none" strike="noStrike" kern="1200" cap="none" spc="-5" normalizeH="0" baseline="0" noProof="0" dirty="0">
                <a:ln>
                  <a:noFill/>
                </a:ln>
                <a:solidFill>
                  <a:prstClr val="black"/>
                </a:solidFill>
                <a:effectLst/>
                <a:uLnTx/>
                <a:uFillTx/>
                <a:latin typeface="Arial"/>
                <a:ea typeface="+mn-ea"/>
                <a:cs typeface="Arial"/>
              </a:rPr>
              <a:pPr marL="25400" marR="0" lvl="0" indent="0" algn="l" defTabSz="914400" rtl="0" eaLnBrk="1" fontAlgn="auto" latinLnBrk="0" hangingPunct="1">
                <a:lnSpc>
                  <a:spcPts val="1315"/>
                </a:lnSpc>
                <a:spcBef>
                  <a:spcPts val="0"/>
                </a:spcBef>
                <a:spcAft>
                  <a:spcPts val="0"/>
                </a:spcAft>
                <a:buClrTx/>
                <a:buSzTx/>
                <a:buFontTx/>
                <a:buNone/>
                <a:tabLst/>
                <a:defRPr/>
              </a:pPr>
              <a:t>18</a:t>
            </a:fld>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p:nvPr/>
        </p:nvSpPr>
        <p:spPr>
          <a:xfrm>
            <a:off x="479390" y="1186144"/>
            <a:ext cx="8454390" cy="4789324"/>
          </a:xfrm>
          <a:prstGeom prst="rect">
            <a:avLst/>
          </a:prstGeom>
        </p:spPr>
        <p:txBody>
          <a:bodyPr vert="horz" wrap="square" lIns="0" tIns="12700" rIns="0" bIns="0" rtlCol="0">
            <a:spAutoFit/>
          </a:bodyPr>
          <a:lstStyle/>
          <a:p>
            <a:pPr marL="236220" marR="666750" lvl="0" indent="-223520" algn="l" defTabSz="914400" rtl="0" eaLnBrk="1" fontAlgn="auto" latinLnBrk="0" hangingPunct="1">
              <a:lnSpc>
                <a:spcPct val="120000"/>
              </a:lnSpc>
              <a:spcBef>
                <a:spcPts val="100"/>
              </a:spcBef>
              <a:spcAft>
                <a:spcPts val="0"/>
              </a:spcAft>
              <a:buClr>
                <a:srgbClr val="981E32"/>
              </a:buClr>
              <a:buSzTx/>
              <a:buFontTx/>
              <a:buChar char="•"/>
              <a:tabLst>
                <a:tab pos="236854" algn="l"/>
              </a:tabLst>
              <a:defRPr/>
            </a:pPr>
            <a:r>
              <a:rPr kumimoji="0" sz="2200" b="0" i="0" u="none" strike="noStrike" kern="1200" cap="none" spc="-5" normalizeH="0" baseline="0" noProof="0" dirty="0">
                <a:ln>
                  <a:noFill/>
                </a:ln>
                <a:effectLst/>
                <a:uLnTx/>
                <a:uFillTx/>
                <a:latin typeface="Arial"/>
                <a:ea typeface="+mn-ea"/>
                <a:cs typeface="Arial"/>
              </a:rPr>
              <a:t>Fresh </a:t>
            </a:r>
            <a:r>
              <a:rPr kumimoji="0" sz="2200" b="0" i="0" u="none" strike="noStrike" kern="1200" cap="none" spc="0" normalizeH="0" baseline="0" noProof="0" dirty="0">
                <a:ln>
                  <a:noFill/>
                </a:ln>
                <a:effectLst/>
                <a:uLnTx/>
                <a:uFillTx/>
                <a:latin typeface="Arial"/>
                <a:ea typeface="+mn-ea"/>
                <a:cs typeface="Arial"/>
              </a:rPr>
              <a:t>Look meetings held to </a:t>
            </a:r>
            <a:r>
              <a:rPr kumimoji="0" sz="2200" b="0" i="0" u="none" strike="noStrike" kern="1200" cap="none" spc="-5" normalizeH="0" baseline="0" noProof="0" dirty="0">
                <a:ln>
                  <a:noFill/>
                </a:ln>
                <a:effectLst/>
                <a:uLnTx/>
                <a:uFillTx/>
                <a:latin typeface="Arial"/>
                <a:ea typeface="+mn-ea"/>
                <a:cs typeface="Arial"/>
              </a:rPr>
              <a:t>explore </a:t>
            </a:r>
            <a:r>
              <a:rPr kumimoji="0" sz="2200" b="0" i="0" u="none" strike="noStrike" kern="1200" cap="none" spc="0" normalizeH="0" baseline="0" noProof="0" dirty="0">
                <a:ln>
                  <a:noFill/>
                </a:ln>
                <a:effectLst/>
                <a:uLnTx/>
                <a:uFillTx/>
                <a:latin typeface="Arial"/>
                <a:ea typeface="+mn-ea"/>
                <a:cs typeface="Arial"/>
              </a:rPr>
              <a:t>the 3.9 </a:t>
            </a:r>
            <a:r>
              <a:rPr kumimoji="0" sz="2200" b="0" i="0" u="none" strike="noStrike" kern="1200" cap="none" spc="-5" normalizeH="0" baseline="0" noProof="0" dirty="0">
                <a:ln>
                  <a:noFill/>
                </a:ln>
                <a:effectLst/>
                <a:uLnTx/>
                <a:uFillTx/>
                <a:latin typeface="Arial"/>
                <a:ea typeface="+mn-ea"/>
                <a:cs typeface="Arial"/>
              </a:rPr>
              <a:t>GHz </a:t>
            </a:r>
            <a:r>
              <a:rPr kumimoji="0" sz="2200" b="0" i="0" u="none" strike="noStrike" kern="1200" cap="none" spc="0" normalizeH="0" baseline="0" noProof="0" dirty="0">
                <a:ln>
                  <a:noFill/>
                </a:ln>
                <a:effectLst/>
                <a:uLnTx/>
                <a:uFillTx/>
                <a:latin typeface="Arial"/>
                <a:ea typeface="+mn-ea"/>
                <a:cs typeface="Arial"/>
              </a:rPr>
              <a:t>design and  evaluate sensitive components and the ability to design</a:t>
            </a:r>
            <a:r>
              <a:rPr kumimoji="0" sz="2200" b="0" i="0" u="none" strike="noStrike" kern="1200" cap="none" spc="-80" normalizeH="0" baseline="0" noProof="0" dirty="0">
                <a:ln>
                  <a:noFill/>
                </a:ln>
                <a:effectLst/>
                <a:uLnTx/>
                <a:uFillTx/>
                <a:latin typeface="Arial"/>
                <a:ea typeface="+mn-ea"/>
                <a:cs typeface="Arial"/>
              </a:rPr>
              <a:t> </a:t>
            </a:r>
            <a:r>
              <a:rPr kumimoji="0" sz="2200" b="0" i="0" u="none" strike="noStrike" kern="1200" cap="none" spc="0" normalizeH="0" baseline="0" noProof="0" dirty="0">
                <a:ln>
                  <a:noFill/>
                </a:ln>
                <a:effectLst/>
                <a:uLnTx/>
                <a:uFillTx/>
                <a:latin typeface="Arial"/>
                <a:ea typeface="+mn-ea"/>
                <a:cs typeface="Arial"/>
              </a:rPr>
              <a:t>for</a:t>
            </a:r>
          </a:p>
          <a:p>
            <a:pPr marL="236220" marR="0" lvl="0" indent="0" algn="l" defTabSz="914400" rtl="0" eaLnBrk="1" fontAlgn="auto" latinLnBrk="0" hangingPunct="1">
              <a:lnSpc>
                <a:spcPct val="100000"/>
              </a:lnSpc>
              <a:spcBef>
                <a:spcPts val="745"/>
              </a:spcBef>
              <a:spcAft>
                <a:spcPts val="0"/>
              </a:spcAft>
              <a:buClrTx/>
              <a:buSzTx/>
              <a:buFontTx/>
              <a:buNone/>
              <a:tabLst/>
              <a:defRPr/>
            </a:pPr>
            <a:r>
              <a:rPr kumimoji="0" sz="2200" b="0" i="0" u="none" strike="noStrike" kern="1200" cap="none" spc="0" normalizeH="0" baseline="0" noProof="0" dirty="0">
                <a:ln>
                  <a:noFill/>
                </a:ln>
                <a:effectLst/>
                <a:uLnTx/>
                <a:uFillTx/>
                <a:latin typeface="Arial"/>
                <a:ea typeface="+mn-ea"/>
                <a:cs typeface="Arial"/>
              </a:rPr>
              <a:t>transportation</a:t>
            </a:r>
            <a:r>
              <a:rPr kumimoji="0" sz="1900" b="0" i="0" u="none" strike="noStrike" kern="1200" cap="none" spc="-5" normalizeH="0" baseline="0" noProof="0" dirty="0">
                <a:ln>
                  <a:noFill/>
                </a:ln>
                <a:effectLst/>
                <a:uLnTx/>
                <a:uFillTx/>
                <a:latin typeface="Arial"/>
                <a:ea typeface="+mn-ea"/>
                <a:cs typeface="Arial"/>
              </a:rPr>
              <a:t> </a:t>
            </a:r>
            <a:r>
              <a:rPr kumimoji="0" sz="2200" b="0" i="0" u="none" strike="noStrike" kern="1200" cap="none" spc="0" normalizeH="0" baseline="0" noProof="0" dirty="0">
                <a:ln>
                  <a:noFill/>
                </a:ln>
                <a:effectLst/>
                <a:uLnTx/>
                <a:uFillTx/>
                <a:latin typeface="Wingdings"/>
                <a:ea typeface="+mn-ea"/>
                <a:cs typeface="Wingdings"/>
              </a:rPr>
              <a:t></a:t>
            </a:r>
          </a:p>
          <a:p>
            <a:pPr marL="236220" marR="154305" lvl="0" indent="-223520" algn="l" defTabSz="914400" rtl="0" eaLnBrk="1" fontAlgn="auto" latinLnBrk="0" hangingPunct="1">
              <a:lnSpc>
                <a:spcPct val="120000"/>
              </a:lnSpc>
              <a:spcBef>
                <a:spcPts val="70"/>
              </a:spcBef>
              <a:spcAft>
                <a:spcPts val="0"/>
              </a:spcAft>
              <a:buClr>
                <a:srgbClr val="981E32"/>
              </a:buClr>
              <a:buSzTx/>
              <a:buFontTx/>
              <a:buChar char="•"/>
              <a:tabLst>
                <a:tab pos="236854" algn="l"/>
              </a:tabLst>
              <a:defRPr/>
            </a:pPr>
            <a:r>
              <a:rPr kumimoji="0" sz="2200" b="0" i="0" u="none" strike="noStrike" kern="1200" cap="none" spc="-5" normalizeH="0" baseline="0" noProof="0" dirty="0">
                <a:ln>
                  <a:noFill/>
                </a:ln>
                <a:effectLst/>
                <a:uLnTx/>
                <a:uFillTx/>
                <a:latin typeface="Arial"/>
                <a:ea typeface="+mn-ea"/>
                <a:cs typeface="Arial"/>
              </a:rPr>
              <a:t>Analysis </a:t>
            </a:r>
            <a:r>
              <a:rPr kumimoji="0" sz="1900" b="0" i="0" u="none" strike="noStrike" kern="1200" cap="none" spc="-5" normalizeH="0" baseline="0" noProof="0" dirty="0">
                <a:ln>
                  <a:noFill/>
                </a:ln>
                <a:effectLst/>
                <a:uLnTx/>
                <a:uFillTx/>
                <a:latin typeface="Arial"/>
                <a:ea typeface="+mn-ea"/>
                <a:cs typeface="Arial"/>
              </a:rPr>
              <a:t>(1.5g load in </a:t>
            </a:r>
            <a:r>
              <a:rPr kumimoji="0" sz="1900" b="0" i="0" u="none" strike="noStrike" kern="1200" cap="none" spc="0" normalizeH="0" baseline="0" noProof="0" dirty="0">
                <a:ln>
                  <a:noFill/>
                </a:ln>
                <a:effectLst/>
                <a:uLnTx/>
                <a:uFillTx/>
                <a:latin typeface="Arial"/>
                <a:ea typeface="+mn-ea"/>
                <a:cs typeface="Arial"/>
              </a:rPr>
              <a:t>3 </a:t>
            </a:r>
            <a:r>
              <a:rPr kumimoji="0" sz="1900" b="0" i="0" u="none" strike="noStrike" kern="1200" cap="none" spc="-5" normalizeH="0" baseline="0" noProof="0" dirty="0">
                <a:ln>
                  <a:noFill/>
                </a:ln>
                <a:effectLst/>
                <a:uLnTx/>
                <a:uFillTx/>
                <a:latin typeface="Arial"/>
                <a:ea typeface="+mn-ea"/>
                <a:cs typeface="Arial"/>
              </a:rPr>
              <a:t>directions) </a:t>
            </a:r>
            <a:r>
              <a:rPr kumimoji="0" sz="2200" b="0" i="0" u="none" strike="noStrike" kern="1200" cap="none" spc="0" normalizeH="0" baseline="0" noProof="0" dirty="0">
                <a:ln>
                  <a:noFill/>
                </a:ln>
                <a:effectLst/>
                <a:uLnTx/>
                <a:uFillTx/>
                <a:latin typeface="Arial"/>
                <a:ea typeface="+mn-ea"/>
                <a:cs typeface="Arial"/>
              </a:rPr>
              <a:t>showed a possible concern about  local stress in the coupler pull out </a:t>
            </a:r>
            <a:r>
              <a:rPr kumimoji="0" sz="2200" b="0" i="0" u="none" strike="noStrike" kern="1200" cap="none" spc="-5" normalizeH="0" baseline="0" noProof="0" dirty="0">
                <a:ln>
                  <a:noFill/>
                </a:ln>
                <a:effectLst/>
                <a:uLnTx/>
                <a:uFillTx/>
                <a:latin typeface="Arial"/>
                <a:ea typeface="+mn-ea"/>
                <a:cs typeface="Arial"/>
              </a:rPr>
              <a:t>area</a:t>
            </a:r>
            <a:r>
              <a:rPr kumimoji="0" sz="1900" b="0" i="0" u="none" strike="noStrike" kern="1200" cap="none" spc="-10" normalizeH="0" baseline="0" noProof="0" dirty="0">
                <a:ln>
                  <a:noFill/>
                </a:ln>
                <a:effectLst/>
                <a:uLnTx/>
                <a:uFillTx/>
                <a:latin typeface="Arial"/>
                <a:ea typeface="+mn-ea"/>
                <a:cs typeface="Arial"/>
              </a:rPr>
              <a:t> </a:t>
            </a:r>
            <a:r>
              <a:rPr kumimoji="0" sz="1900" b="0" i="0" u="none" strike="noStrike" kern="1200" cap="none" spc="0" normalizeH="0" baseline="0" noProof="0" dirty="0">
                <a:ln>
                  <a:noFill/>
                </a:ln>
                <a:effectLst/>
                <a:uLnTx/>
                <a:uFillTx/>
                <a:latin typeface="Wingdings"/>
                <a:ea typeface="+mn-ea"/>
                <a:cs typeface="Wingdings"/>
              </a:rPr>
              <a:t></a:t>
            </a:r>
          </a:p>
          <a:p>
            <a:pPr marL="236220" marR="222250" lvl="0" indent="-223520" algn="l" defTabSz="914400" rtl="0" eaLnBrk="1" fontAlgn="auto" latinLnBrk="0" hangingPunct="1">
              <a:lnSpc>
                <a:spcPct val="119100"/>
              </a:lnSpc>
              <a:spcBef>
                <a:spcPts val="20"/>
              </a:spcBef>
              <a:spcAft>
                <a:spcPts val="0"/>
              </a:spcAft>
              <a:buClr>
                <a:srgbClr val="981E32"/>
              </a:buClr>
              <a:buSzTx/>
              <a:buFontTx/>
              <a:buChar char="•"/>
              <a:tabLst>
                <a:tab pos="236854" algn="l"/>
              </a:tabLst>
              <a:defRPr/>
            </a:pPr>
            <a:r>
              <a:rPr kumimoji="0" sz="2200" b="0" i="0" u="none" strike="noStrike" kern="1200" cap="none" spc="-5" normalizeH="0" baseline="0" noProof="0" dirty="0">
                <a:ln>
                  <a:noFill/>
                </a:ln>
                <a:effectLst/>
                <a:uLnTx/>
                <a:uFillTx/>
                <a:latin typeface="Arial"/>
                <a:ea typeface="+mn-ea"/>
                <a:cs typeface="Arial"/>
              </a:rPr>
              <a:t>Three </a:t>
            </a:r>
            <a:r>
              <a:rPr kumimoji="0" sz="2200" b="0" i="0" u="none" strike="noStrike" kern="1200" cap="none" spc="0" normalizeH="0" baseline="0" noProof="0" dirty="0">
                <a:ln>
                  <a:noFill/>
                </a:ln>
                <a:effectLst/>
                <a:uLnTx/>
                <a:uFillTx/>
                <a:latin typeface="Arial"/>
                <a:ea typeface="+mn-ea"/>
                <a:cs typeface="Arial"/>
              </a:rPr>
              <a:t>shaker table tests </a:t>
            </a:r>
            <a:r>
              <a:rPr kumimoji="0" sz="2200" b="0" i="0" u="none" strike="noStrike" kern="1200" cap="none" spc="-5" normalizeH="0" baseline="0" noProof="0" dirty="0">
                <a:ln>
                  <a:noFill/>
                </a:ln>
                <a:effectLst/>
                <a:uLnTx/>
                <a:uFillTx/>
                <a:latin typeface="Arial"/>
                <a:ea typeface="+mn-ea"/>
                <a:cs typeface="Arial"/>
              </a:rPr>
              <a:t>were performed</a:t>
            </a:r>
            <a:r>
              <a:rPr kumimoji="0" lang="en-US" sz="2200" b="0" i="0" u="none" strike="noStrike" kern="1200" cap="none" spc="-5" normalizeH="0" baseline="0" noProof="0" dirty="0">
                <a:ln>
                  <a:noFill/>
                </a:ln>
                <a:effectLst/>
                <a:uLnTx/>
                <a:uFillTx/>
                <a:latin typeface="Arial"/>
                <a:ea typeface="+mn-ea"/>
                <a:cs typeface="Arial"/>
              </a:rPr>
              <a:t>: </a:t>
            </a:r>
            <a:r>
              <a:rPr kumimoji="0" sz="1900" b="0" i="0" u="none" strike="noStrike" kern="1200" cap="none" spc="-5" normalizeH="0" baseline="0" noProof="0" dirty="0">
                <a:ln>
                  <a:noFill/>
                </a:ln>
                <a:effectLst/>
                <a:uLnTx/>
                <a:uFillTx/>
                <a:latin typeface="Arial"/>
                <a:ea typeface="+mn-ea"/>
                <a:cs typeface="Arial"/>
              </a:rPr>
              <a:t>looking at various configurations </a:t>
            </a:r>
            <a:r>
              <a:rPr kumimoji="0" sz="1900" b="0" i="0" u="none" strike="noStrike" kern="1200" cap="none" spc="0" normalizeH="0" baseline="0" noProof="0" dirty="0">
                <a:ln>
                  <a:noFill/>
                </a:ln>
                <a:effectLst/>
                <a:uLnTx/>
                <a:uFillTx/>
                <a:latin typeface="Wingdings"/>
                <a:ea typeface="+mn-ea"/>
                <a:cs typeface="Wingdings"/>
              </a:rPr>
              <a:t></a:t>
            </a:r>
            <a:r>
              <a:rPr kumimoji="0" sz="1900" b="0" i="0" u="none" strike="noStrike" kern="1200" cap="none" spc="0" normalizeH="0" baseline="0" noProof="0" dirty="0">
                <a:ln>
                  <a:noFill/>
                </a:ln>
                <a:effectLst/>
                <a:uLnTx/>
                <a:uFillTx/>
                <a:latin typeface="Times New Roman"/>
                <a:ea typeface="+mn-ea"/>
                <a:cs typeface="Times New Roman"/>
              </a:rPr>
              <a:t> </a:t>
            </a:r>
            <a:r>
              <a:rPr kumimoji="0" sz="1900" b="0" i="0" u="none" strike="noStrike" kern="1200" cap="none" spc="-5" normalizeH="0" baseline="0" noProof="0" dirty="0">
                <a:ln>
                  <a:noFill/>
                </a:ln>
                <a:effectLst/>
                <a:uLnTx/>
                <a:uFillTx/>
                <a:latin typeface="Arial"/>
                <a:ea typeface="+mn-ea"/>
                <a:cs typeface="Arial"/>
              </a:rPr>
              <a:t>all good</a:t>
            </a:r>
            <a:r>
              <a:rPr kumimoji="0" sz="1900" b="0" i="0" u="none" strike="noStrike" kern="1200" cap="none" spc="160" normalizeH="0" baseline="0" noProof="0" dirty="0">
                <a:ln>
                  <a:noFill/>
                </a:ln>
                <a:effectLst/>
                <a:uLnTx/>
                <a:uFillTx/>
                <a:latin typeface="Arial"/>
                <a:ea typeface="+mn-ea"/>
                <a:cs typeface="Arial"/>
              </a:rPr>
              <a:t> </a:t>
            </a:r>
            <a:r>
              <a:rPr kumimoji="0" sz="1900" b="0" i="0" u="none" strike="noStrike" kern="1200" cap="none" spc="0" normalizeH="0" baseline="0" noProof="0" dirty="0">
                <a:ln>
                  <a:noFill/>
                </a:ln>
                <a:effectLst/>
                <a:uLnTx/>
                <a:uFillTx/>
                <a:latin typeface="Wingdings"/>
                <a:ea typeface="+mn-ea"/>
                <a:cs typeface="Wingdings"/>
              </a:rPr>
              <a:t></a:t>
            </a:r>
          </a:p>
          <a:p>
            <a:pPr marL="470534" marR="0" lvl="1" indent="-234315" algn="l" defTabSz="914400" rtl="0" eaLnBrk="1" fontAlgn="auto" latinLnBrk="0" hangingPunct="1">
              <a:lnSpc>
                <a:spcPct val="100000"/>
              </a:lnSpc>
              <a:spcBef>
                <a:spcPts val="465"/>
              </a:spcBef>
              <a:spcAft>
                <a:spcPts val="0"/>
              </a:spcAft>
              <a:buClr>
                <a:srgbClr val="981E32"/>
              </a:buClr>
              <a:buSzTx/>
              <a:buFontTx/>
              <a:buChar char="-"/>
              <a:tabLst>
                <a:tab pos="470534" algn="l"/>
                <a:tab pos="471170" algn="l"/>
              </a:tabLst>
              <a:defRPr/>
            </a:pPr>
            <a:r>
              <a:rPr kumimoji="0" sz="2000" b="0" i="0" u="none" strike="noStrike" kern="1200" cap="none" spc="-5" normalizeH="0" baseline="0" noProof="0" dirty="0">
                <a:ln>
                  <a:noFill/>
                </a:ln>
                <a:effectLst/>
                <a:uLnTx/>
                <a:uFillTx/>
                <a:latin typeface="Arial"/>
                <a:ea typeface="+mn-ea"/>
                <a:cs typeface="Arial"/>
              </a:rPr>
              <a:t>No failures and FLASH-like </a:t>
            </a:r>
            <a:r>
              <a:rPr kumimoji="0" sz="2000" b="0" i="0" u="none" strike="noStrike" kern="1200" cap="none" spc="-10" normalizeH="0" baseline="0" noProof="0" dirty="0">
                <a:ln>
                  <a:noFill/>
                </a:ln>
                <a:effectLst/>
                <a:uLnTx/>
                <a:uFillTx/>
                <a:latin typeface="Arial"/>
                <a:ea typeface="+mn-ea"/>
                <a:cs typeface="Arial"/>
              </a:rPr>
              <a:t>dampening </a:t>
            </a:r>
            <a:r>
              <a:rPr kumimoji="0" sz="2000" b="0" i="0" u="none" strike="noStrike" kern="1200" cap="none" spc="-5" normalizeH="0" baseline="0" noProof="0" dirty="0">
                <a:ln>
                  <a:noFill/>
                </a:ln>
                <a:effectLst/>
                <a:uLnTx/>
                <a:uFillTx/>
                <a:latin typeface="Arial"/>
                <a:ea typeface="+mn-ea"/>
                <a:cs typeface="Arial"/>
              </a:rPr>
              <a:t>of cold coupler proved</a:t>
            </a:r>
            <a:r>
              <a:rPr kumimoji="0" sz="2000" b="0" i="0" u="none" strike="noStrike" kern="1200" cap="none" spc="100" normalizeH="0" baseline="0" noProof="0" dirty="0">
                <a:ln>
                  <a:noFill/>
                </a:ln>
                <a:effectLst/>
                <a:uLnTx/>
                <a:uFillTx/>
                <a:latin typeface="Arial"/>
                <a:ea typeface="+mn-ea"/>
                <a:cs typeface="Arial"/>
              </a:rPr>
              <a:t> </a:t>
            </a:r>
            <a:r>
              <a:rPr kumimoji="0" sz="2000" b="0" i="0" u="none" strike="noStrike" kern="1200" cap="none" spc="-10" normalizeH="0" baseline="0" noProof="0" dirty="0">
                <a:ln>
                  <a:noFill/>
                </a:ln>
                <a:effectLst/>
                <a:uLnTx/>
                <a:uFillTx/>
                <a:latin typeface="Arial"/>
                <a:ea typeface="+mn-ea"/>
                <a:cs typeface="Arial"/>
              </a:rPr>
              <a:t>effective</a:t>
            </a:r>
            <a:endParaRPr kumimoji="0" sz="2000" b="0" i="0" u="none" strike="noStrike" kern="1200" cap="none" spc="0" normalizeH="0" baseline="0" noProof="0" dirty="0">
              <a:ln>
                <a:noFill/>
              </a:ln>
              <a:effectLst/>
              <a:uLnTx/>
              <a:uFillTx/>
              <a:latin typeface="Arial"/>
              <a:ea typeface="+mn-ea"/>
              <a:cs typeface="Arial"/>
            </a:endParaRPr>
          </a:p>
          <a:p>
            <a:pPr marL="470534" marR="20320" lvl="1" indent="-234315" algn="l" defTabSz="914400" rtl="0" eaLnBrk="1" fontAlgn="auto" latinLnBrk="0" hangingPunct="1">
              <a:lnSpc>
                <a:spcPts val="2950"/>
              </a:lnSpc>
              <a:spcBef>
                <a:spcPts val="340"/>
              </a:spcBef>
              <a:spcAft>
                <a:spcPts val="0"/>
              </a:spcAft>
              <a:buClr>
                <a:srgbClr val="981E32"/>
              </a:buClr>
              <a:buSzTx/>
              <a:buFontTx/>
              <a:buChar char="-"/>
              <a:tabLst>
                <a:tab pos="470534" algn="l"/>
                <a:tab pos="471170" algn="l"/>
              </a:tabLst>
              <a:defRPr/>
            </a:pPr>
            <a:r>
              <a:rPr kumimoji="0" sz="2200" b="0" i="0" u="none" strike="noStrike" kern="1200" cap="none" spc="-5" normalizeH="0" baseline="0" noProof="0" dirty="0">
                <a:ln>
                  <a:noFill/>
                </a:ln>
                <a:effectLst/>
                <a:uLnTx/>
                <a:uFillTx/>
                <a:latin typeface="Arial"/>
                <a:ea typeface="+mn-ea"/>
                <a:cs typeface="Arial"/>
              </a:rPr>
              <a:t>Final </a:t>
            </a:r>
            <a:r>
              <a:rPr kumimoji="0" sz="2200" b="0" i="0" u="none" strike="noStrike" kern="1200" cap="none" spc="0" normalizeH="0" baseline="0" noProof="0" dirty="0">
                <a:ln>
                  <a:noFill/>
                </a:ln>
                <a:effectLst/>
                <a:uLnTx/>
                <a:uFillTx/>
                <a:latin typeface="Arial"/>
                <a:ea typeface="+mn-ea"/>
                <a:cs typeface="Arial"/>
              </a:rPr>
              <a:t>shaker table test </a:t>
            </a:r>
            <a:r>
              <a:rPr kumimoji="0" sz="2200" b="0" i="0" u="none" strike="noStrike" kern="1200" cap="none" spc="0" normalizeH="0" baseline="0" noProof="0" dirty="0">
                <a:ln>
                  <a:noFill/>
                </a:ln>
                <a:effectLst/>
                <a:uLnTx/>
                <a:uFillTx/>
                <a:latin typeface="Wingdings"/>
                <a:ea typeface="+mn-ea"/>
                <a:cs typeface="Wingdings"/>
              </a:rPr>
              <a:t></a:t>
            </a:r>
            <a:r>
              <a:rPr kumimoji="0" sz="2200" b="0" i="0" u="none" strike="noStrike" kern="1200" cap="none" spc="0" normalizeH="0" baseline="0" noProof="0" dirty="0">
                <a:ln>
                  <a:noFill/>
                </a:ln>
                <a:effectLst/>
                <a:uLnTx/>
                <a:uFillTx/>
                <a:latin typeface="Times New Roman"/>
                <a:ea typeface="+mn-ea"/>
                <a:cs typeface="Times New Roman"/>
              </a:rPr>
              <a:t> </a:t>
            </a:r>
            <a:r>
              <a:rPr kumimoji="0" sz="2000" b="0" i="0" u="none" strike="noStrike" kern="1200" cap="none" spc="-5" normalizeH="0" baseline="0" noProof="0" dirty="0">
                <a:ln>
                  <a:noFill/>
                </a:ln>
                <a:effectLst/>
                <a:uLnTx/>
                <a:uFillTx/>
                <a:latin typeface="Arial"/>
                <a:ea typeface="+mn-ea"/>
                <a:cs typeface="Arial"/>
              </a:rPr>
              <a:t>Realistic configuration with blade </a:t>
            </a:r>
            <a:r>
              <a:rPr kumimoji="0" sz="2000" b="0" i="0" u="none" strike="noStrike" kern="1200" cap="none" spc="-25" normalizeH="0" baseline="0" noProof="0" dirty="0">
                <a:ln>
                  <a:noFill/>
                </a:ln>
                <a:effectLst/>
                <a:uLnTx/>
                <a:uFillTx/>
                <a:latin typeface="Arial"/>
                <a:ea typeface="+mn-ea"/>
                <a:cs typeface="Arial"/>
              </a:rPr>
              <a:t>tuner,  </a:t>
            </a:r>
            <a:r>
              <a:rPr kumimoji="0" sz="2000" b="0" i="0" u="none" strike="noStrike" kern="1200" cap="none" spc="-5" normalizeH="0" baseline="0" noProof="0" dirty="0">
                <a:ln>
                  <a:noFill/>
                </a:ln>
                <a:effectLst/>
                <a:uLnTx/>
                <a:uFillTx/>
                <a:latin typeface="Arial"/>
                <a:ea typeface="+mn-ea"/>
                <a:cs typeface="Arial"/>
              </a:rPr>
              <a:t>CM-like supports, warm coupler removed, </a:t>
            </a:r>
            <a:r>
              <a:rPr kumimoji="0" sz="2000" b="0" i="0" u="none" strike="noStrike" kern="1200" cap="none" spc="-10" normalizeH="0" baseline="0" noProof="0" dirty="0">
                <a:ln>
                  <a:noFill/>
                </a:ln>
                <a:effectLst/>
                <a:uLnTx/>
                <a:uFillTx/>
                <a:latin typeface="Arial"/>
                <a:ea typeface="+mn-ea"/>
                <a:cs typeface="Arial"/>
              </a:rPr>
              <a:t>dampening </a:t>
            </a:r>
            <a:r>
              <a:rPr kumimoji="0" sz="2000" b="0" i="0" u="none" strike="noStrike" kern="1200" cap="none" spc="-5" normalizeH="0" baseline="0" noProof="0" dirty="0">
                <a:ln>
                  <a:noFill/>
                </a:ln>
                <a:effectLst/>
                <a:uLnTx/>
                <a:uFillTx/>
                <a:latin typeface="Arial"/>
                <a:ea typeface="+mn-ea"/>
                <a:cs typeface="Arial"/>
              </a:rPr>
              <a:t>- </a:t>
            </a:r>
            <a:r>
              <a:rPr kumimoji="0" sz="2000" b="0" i="0" strike="noStrike" kern="1200" cap="none" spc="-5" normalizeH="0" baseline="0" noProof="0" dirty="0">
                <a:ln>
                  <a:noFill/>
                </a:ln>
                <a:effectLst/>
                <a:uLnTx/>
                <a:uFill>
                  <a:solidFill>
                    <a:srgbClr val="C00000"/>
                  </a:solidFill>
                </a:uFill>
                <a:latin typeface="Arial"/>
                <a:ea typeface="+mn-ea"/>
                <a:cs typeface="Arial"/>
              </a:rPr>
              <a:t>all looked</a:t>
            </a:r>
            <a:r>
              <a:rPr kumimoji="0" sz="2000" b="0" i="0" strike="noStrike" kern="1200" cap="none" spc="75" normalizeH="0" baseline="0" noProof="0" dirty="0">
                <a:ln>
                  <a:noFill/>
                </a:ln>
                <a:effectLst/>
                <a:uLnTx/>
                <a:uFill>
                  <a:solidFill>
                    <a:srgbClr val="C00000"/>
                  </a:solidFill>
                </a:uFill>
                <a:latin typeface="Arial"/>
                <a:ea typeface="+mn-ea"/>
                <a:cs typeface="Arial"/>
              </a:rPr>
              <a:t> </a:t>
            </a:r>
            <a:r>
              <a:rPr kumimoji="0" sz="2000" b="0" i="0" strike="noStrike" kern="1200" cap="none" spc="-10" normalizeH="0" baseline="0" noProof="0" dirty="0">
                <a:ln>
                  <a:noFill/>
                </a:ln>
                <a:effectLst/>
                <a:uLnTx/>
                <a:uFill>
                  <a:solidFill>
                    <a:srgbClr val="C00000"/>
                  </a:solidFill>
                </a:uFill>
                <a:latin typeface="Arial"/>
                <a:ea typeface="+mn-ea"/>
                <a:cs typeface="Arial"/>
              </a:rPr>
              <a:t>good</a:t>
            </a:r>
            <a:endParaRPr kumimoji="0" sz="2000" b="0" i="0" strike="noStrike" kern="1200" cap="none" spc="0" normalizeH="0" baseline="0" noProof="0" dirty="0">
              <a:ln>
                <a:noFill/>
              </a:ln>
              <a:effectLst/>
              <a:uLnTx/>
              <a:uFillTx/>
              <a:latin typeface="Arial"/>
              <a:ea typeface="+mn-ea"/>
              <a:cs typeface="Arial"/>
            </a:endParaRPr>
          </a:p>
          <a:p>
            <a:pPr marL="236220" marR="0" lvl="0" indent="-223520" algn="l" defTabSz="914400" rtl="0" eaLnBrk="1" fontAlgn="auto" latinLnBrk="0" hangingPunct="1">
              <a:lnSpc>
                <a:spcPct val="100000"/>
              </a:lnSpc>
              <a:spcBef>
                <a:spcPts val="305"/>
              </a:spcBef>
              <a:spcAft>
                <a:spcPts val="0"/>
              </a:spcAft>
              <a:buClr>
                <a:srgbClr val="981E32"/>
              </a:buClr>
              <a:buSzTx/>
              <a:buFontTx/>
              <a:buChar char="•"/>
              <a:tabLst>
                <a:tab pos="236854" algn="l"/>
              </a:tabLst>
              <a:defRPr/>
            </a:pPr>
            <a:r>
              <a:rPr kumimoji="0" sz="2200" b="0" i="0" u="none" strike="noStrike" kern="1200" cap="none" spc="-65" normalizeH="0" baseline="0" noProof="0" dirty="0">
                <a:ln>
                  <a:noFill/>
                </a:ln>
                <a:effectLst/>
                <a:uLnTx/>
                <a:uFillTx/>
                <a:latin typeface="Arial"/>
                <a:ea typeface="+mn-ea"/>
                <a:cs typeface="Arial"/>
              </a:rPr>
              <a:t>Test </a:t>
            </a:r>
            <a:r>
              <a:rPr kumimoji="0" sz="2200" b="0" i="0" u="none" strike="noStrike" kern="1200" cap="none" spc="0" normalizeH="0" baseline="0" noProof="0" dirty="0">
                <a:ln>
                  <a:noFill/>
                </a:ln>
                <a:effectLst/>
                <a:uLnTx/>
                <a:uFillTx/>
                <a:latin typeface="Arial"/>
                <a:ea typeface="+mn-ea"/>
                <a:cs typeface="Arial"/>
              </a:rPr>
              <a:t>fit new 3.9 </a:t>
            </a:r>
            <a:r>
              <a:rPr kumimoji="0" sz="2200" b="0" i="0" u="none" strike="noStrike" kern="1200" cap="none" spc="-5" normalizeH="0" baseline="0" noProof="0" dirty="0">
                <a:ln>
                  <a:noFill/>
                </a:ln>
                <a:effectLst/>
                <a:uLnTx/>
                <a:uFillTx/>
                <a:latin typeface="Arial"/>
                <a:ea typeface="+mn-ea"/>
                <a:cs typeface="Arial"/>
              </a:rPr>
              <a:t>GHz </a:t>
            </a:r>
            <a:r>
              <a:rPr kumimoji="0" sz="2200" b="0" i="0" u="none" strike="noStrike" kern="1200" cap="none" spc="0" normalizeH="0" baseline="0" noProof="0" dirty="0">
                <a:ln>
                  <a:noFill/>
                </a:ln>
                <a:effectLst/>
                <a:uLnTx/>
                <a:uFillTx/>
                <a:latin typeface="Arial"/>
                <a:ea typeface="+mn-ea"/>
                <a:cs typeface="Arial"/>
              </a:rPr>
              <a:t>inner</a:t>
            </a:r>
            <a:r>
              <a:rPr kumimoji="0" sz="2200" b="0" i="0" u="none" strike="noStrike" kern="1200" cap="none" spc="65" normalizeH="0" baseline="0" noProof="0" dirty="0">
                <a:ln>
                  <a:noFill/>
                </a:ln>
                <a:effectLst/>
                <a:uLnTx/>
                <a:uFillTx/>
                <a:latin typeface="Arial"/>
                <a:ea typeface="+mn-ea"/>
                <a:cs typeface="Arial"/>
              </a:rPr>
              <a:t> </a:t>
            </a:r>
            <a:r>
              <a:rPr kumimoji="0" sz="2200" b="0" i="0" u="none" strike="noStrike" kern="1200" cap="none" spc="-5" normalizeH="0" baseline="0" noProof="0" dirty="0">
                <a:ln>
                  <a:noFill/>
                </a:ln>
                <a:effectLst/>
                <a:uLnTx/>
                <a:uFillTx/>
                <a:latin typeface="Arial"/>
                <a:ea typeface="+mn-ea"/>
                <a:cs typeface="Arial"/>
              </a:rPr>
              <a:t>frame</a:t>
            </a:r>
            <a:r>
              <a:rPr lang="en-US" sz="2200" dirty="0">
                <a:latin typeface="Arial"/>
                <a:ea typeface="+mn-ea"/>
                <a:cs typeface="Arial"/>
              </a:rPr>
              <a:t> </a:t>
            </a:r>
            <a:r>
              <a:rPr kumimoji="0" sz="2200" b="0" i="0" u="none" strike="noStrike" kern="1200" cap="none" spc="0" normalizeH="0" baseline="0" noProof="0" dirty="0">
                <a:ln>
                  <a:noFill/>
                </a:ln>
                <a:effectLst/>
                <a:uLnTx/>
                <a:uFillTx/>
                <a:latin typeface="Wingdings"/>
                <a:ea typeface="+mn-ea"/>
                <a:cs typeface="Wingdings"/>
              </a:rPr>
              <a:t></a:t>
            </a:r>
          </a:p>
          <a:p>
            <a:pPr marL="236220" marR="0" lvl="0" indent="-223520" algn="l" defTabSz="914400" rtl="0" eaLnBrk="1" fontAlgn="auto" latinLnBrk="0" hangingPunct="1">
              <a:lnSpc>
                <a:spcPct val="100000"/>
              </a:lnSpc>
              <a:spcBef>
                <a:spcPts val="525"/>
              </a:spcBef>
              <a:spcAft>
                <a:spcPts val="0"/>
              </a:spcAft>
              <a:buClr>
                <a:srgbClr val="981E32"/>
              </a:buClr>
              <a:buSzTx/>
              <a:buFontTx/>
              <a:buChar char="•"/>
              <a:tabLst>
                <a:tab pos="236854" algn="l"/>
              </a:tabLst>
              <a:defRPr/>
            </a:pPr>
            <a:r>
              <a:rPr kumimoji="0" sz="2200" b="0" i="0" u="none" strike="noStrike" kern="1200" cap="none" spc="-15" normalizeH="0" baseline="0" noProof="0" dirty="0">
                <a:ln>
                  <a:noFill/>
                </a:ln>
                <a:effectLst/>
                <a:uLnTx/>
                <a:uFillTx/>
                <a:latin typeface="Arial"/>
                <a:ea typeface="+mn-ea"/>
                <a:cs typeface="Arial"/>
              </a:rPr>
              <a:t>Transport </a:t>
            </a:r>
            <a:r>
              <a:rPr kumimoji="0" sz="2200" b="0" i="0" u="none" strike="noStrike" kern="1200" cap="none" spc="0" normalizeH="0" baseline="0" noProof="0" dirty="0">
                <a:ln>
                  <a:noFill/>
                </a:ln>
                <a:effectLst/>
                <a:uLnTx/>
                <a:uFillTx/>
                <a:latin typeface="Arial"/>
                <a:ea typeface="+mn-ea"/>
                <a:cs typeface="Arial"/>
              </a:rPr>
              <a:t>of cavity string/UCM </a:t>
            </a:r>
            <a:r>
              <a:rPr kumimoji="0" sz="2200" b="0" i="0" u="none" strike="noStrike" kern="1200" cap="none" spc="-5" normalizeH="0" baseline="0" noProof="0" dirty="0">
                <a:ln>
                  <a:noFill/>
                </a:ln>
                <a:effectLst/>
                <a:uLnTx/>
                <a:uFillTx/>
                <a:latin typeface="Arial"/>
                <a:ea typeface="+mn-ea"/>
                <a:cs typeface="Arial"/>
              </a:rPr>
              <a:t>from </a:t>
            </a:r>
            <a:r>
              <a:rPr kumimoji="0" sz="2200" b="0" i="0" u="none" strike="noStrike" kern="1200" cap="none" spc="0" normalizeH="0" baseline="0" noProof="0" dirty="0">
                <a:ln>
                  <a:noFill/>
                </a:ln>
                <a:effectLst/>
                <a:uLnTx/>
                <a:uFillTx/>
                <a:latin typeface="Arial"/>
                <a:ea typeface="+mn-ea"/>
                <a:cs typeface="Arial"/>
              </a:rPr>
              <a:t>MP9 to ICB</a:t>
            </a:r>
            <a:r>
              <a:rPr kumimoji="0" sz="2200" b="0" i="0" u="none" strike="noStrike" kern="1200" cap="none" spc="5" normalizeH="0" baseline="0" noProof="0" dirty="0">
                <a:ln>
                  <a:noFill/>
                </a:ln>
                <a:effectLst/>
                <a:uLnTx/>
                <a:uFillTx/>
                <a:latin typeface="Arial"/>
                <a:ea typeface="+mn-ea"/>
                <a:cs typeface="Arial"/>
              </a:rPr>
              <a:t> </a:t>
            </a:r>
            <a:r>
              <a:rPr kumimoji="0" sz="2200" b="0" i="0" u="none" strike="noStrike" kern="1200" cap="none" spc="0" normalizeH="0" baseline="0" noProof="0" dirty="0">
                <a:ln>
                  <a:noFill/>
                </a:ln>
                <a:effectLst/>
                <a:uLnTx/>
                <a:uFillTx/>
                <a:latin typeface="Wingdings"/>
                <a:ea typeface="+mn-ea"/>
                <a:cs typeface="Wingdings"/>
              </a:rPr>
              <a:t></a:t>
            </a:r>
          </a:p>
        </p:txBody>
      </p:sp>
      <p:sp>
        <p:nvSpPr>
          <p:cNvPr id="6" name="TextBox 5">
            <a:extLst>
              <a:ext uri="{FF2B5EF4-FFF2-40B4-BE49-F238E27FC236}">
                <a16:creationId xmlns:a16="http://schemas.microsoft.com/office/drawing/2014/main" id="{635C765A-C04F-4832-B8B2-76BBB12C22FB}"/>
              </a:ext>
            </a:extLst>
          </p:cNvPr>
          <p:cNvSpPr txBox="1"/>
          <p:nvPr/>
        </p:nvSpPr>
        <p:spPr>
          <a:xfrm>
            <a:off x="8123660" y="1"/>
            <a:ext cx="102034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t>R</a:t>
            </a:r>
            <a:r>
              <a:rPr kumimoji="0" lang="en-US" sz="1400" b="0" i="0" u="none" strike="noStrike" kern="0" cap="none" spc="0" normalizeH="0" baseline="0" noProof="0" dirty="0">
                <a:ln>
                  <a:noFill/>
                </a:ln>
                <a:effectLst/>
                <a:uLnTx/>
                <a:uFillTx/>
              </a:rPr>
              <a:t>. </a:t>
            </a:r>
            <a:r>
              <a:rPr lang="en-US" sz="1400" kern="0" dirty="0"/>
              <a:t>Stanek</a:t>
            </a:r>
            <a:endParaRPr kumimoji="0" lang="en-US" sz="1400" b="0" i="0" u="none" strike="noStrike" kern="0" cap="none" spc="0" normalizeH="0" baseline="0" noProof="0" dirty="0">
              <a:ln>
                <a:noFill/>
              </a:ln>
              <a:effectLst/>
              <a:uLnTx/>
              <a:uFillTx/>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769" y="1805940"/>
            <a:ext cx="6696456" cy="431901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134874" y="66549"/>
            <a:ext cx="5782435" cy="874598"/>
          </a:xfrm>
          <a:prstGeom prst="rect">
            <a:avLst/>
          </a:prstGeom>
        </p:spPr>
        <p:txBody>
          <a:bodyPr vert="horz" wrap="square" lIns="0" tIns="12700" rIns="0" bIns="0" rtlCol="0">
            <a:spAutoFit/>
          </a:bodyPr>
          <a:lstStyle/>
          <a:p>
            <a:pPr marL="12700" marR="5080">
              <a:lnSpc>
                <a:spcPct val="100000"/>
              </a:lnSpc>
              <a:spcBef>
                <a:spcPts val="100"/>
              </a:spcBef>
            </a:pPr>
            <a:r>
              <a:rPr lang="en-US" sz="2800" spc="-5" dirty="0">
                <a:solidFill>
                  <a:srgbClr val="A4001D"/>
                </a:solidFill>
              </a:rPr>
              <a:t>Successful </a:t>
            </a:r>
            <a:r>
              <a:rPr sz="2800" spc="-5" dirty="0">
                <a:solidFill>
                  <a:srgbClr val="A4001D"/>
                </a:solidFill>
              </a:rPr>
              <a:t>Integrated shak</a:t>
            </a:r>
            <a:r>
              <a:rPr lang="en-US" sz="2800" spc="-5" dirty="0">
                <a:solidFill>
                  <a:srgbClr val="A4001D"/>
                </a:solidFill>
              </a:rPr>
              <a:t>er</a:t>
            </a:r>
            <a:r>
              <a:rPr sz="2800" spc="-5" dirty="0">
                <a:solidFill>
                  <a:srgbClr val="A4001D"/>
                </a:solidFill>
              </a:rPr>
              <a:t> table </a:t>
            </a:r>
            <a:r>
              <a:rPr sz="2800" spc="-10" dirty="0">
                <a:solidFill>
                  <a:srgbClr val="A4001D"/>
                </a:solidFill>
              </a:rPr>
              <a:t>test  </a:t>
            </a:r>
            <a:r>
              <a:rPr sz="2800" spc="-5" dirty="0">
                <a:solidFill>
                  <a:srgbClr val="A4001D"/>
                </a:solidFill>
              </a:rPr>
              <a:t>(cavity/coupler/tuner)</a:t>
            </a:r>
            <a:endParaRPr sz="2800" dirty="0"/>
          </a:p>
        </p:txBody>
      </p:sp>
      <p:sp>
        <p:nvSpPr>
          <p:cNvPr id="4" name="object 4"/>
          <p:cNvSpPr/>
          <p:nvPr/>
        </p:nvSpPr>
        <p:spPr>
          <a:xfrm>
            <a:off x="5939790" y="131064"/>
            <a:ext cx="3057905" cy="239039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5928740" y="120014"/>
            <a:ext cx="3080385" cy="2413000"/>
          </a:xfrm>
          <a:custGeom>
            <a:avLst/>
            <a:gdLst/>
            <a:ahLst/>
            <a:cxnLst/>
            <a:rect l="l" t="t" r="r" b="b"/>
            <a:pathLst>
              <a:path w="3080384" h="2413000">
                <a:moveTo>
                  <a:pt x="0" y="0"/>
                </a:moveTo>
                <a:lnTo>
                  <a:pt x="3080004" y="0"/>
                </a:lnTo>
                <a:lnTo>
                  <a:pt x="3080004" y="2412492"/>
                </a:lnTo>
                <a:lnTo>
                  <a:pt x="0" y="2412492"/>
                </a:lnTo>
                <a:lnTo>
                  <a:pt x="0" y="0"/>
                </a:lnTo>
                <a:close/>
              </a:path>
            </a:pathLst>
          </a:custGeom>
          <a:ln w="2209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3981830" y="5495163"/>
            <a:ext cx="1679575" cy="391160"/>
          </a:xfrm>
          <a:custGeom>
            <a:avLst/>
            <a:gdLst/>
            <a:ahLst/>
            <a:cxnLst/>
            <a:rect l="l" t="t" r="r" b="b"/>
            <a:pathLst>
              <a:path w="1679575" h="391160">
                <a:moveTo>
                  <a:pt x="0" y="0"/>
                </a:moveTo>
                <a:lnTo>
                  <a:pt x="1679448" y="0"/>
                </a:lnTo>
                <a:lnTo>
                  <a:pt x="1679448" y="390906"/>
                </a:lnTo>
                <a:lnTo>
                  <a:pt x="0" y="390906"/>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3981830" y="5495163"/>
            <a:ext cx="1679575" cy="391160"/>
          </a:xfrm>
          <a:custGeom>
            <a:avLst/>
            <a:gdLst/>
            <a:ahLst/>
            <a:cxnLst/>
            <a:rect l="l" t="t" r="r" b="b"/>
            <a:pathLst>
              <a:path w="1679575" h="391160">
                <a:moveTo>
                  <a:pt x="0" y="0"/>
                </a:moveTo>
                <a:lnTo>
                  <a:pt x="1679448" y="0"/>
                </a:lnTo>
                <a:lnTo>
                  <a:pt x="1679448" y="390906"/>
                </a:lnTo>
                <a:lnTo>
                  <a:pt x="0" y="390906"/>
                </a:lnTo>
                <a:lnTo>
                  <a:pt x="0" y="0"/>
                </a:lnTo>
                <a:close/>
              </a:path>
            </a:pathLst>
          </a:custGeom>
          <a:ln w="2514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p:nvPr/>
        </p:nvSpPr>
        <p:spPr>
          <a:xfrm>
            <a:off x="3981830" y="5549346"/>
            <a:ext cx="1679575" cy="259045"/>
          </a:xfrm>
          <a:prstGeom prst="rect">
            <a:avLst/>
          </a:prstGeom>
        </p:spPr>
        <p:txBody>
          <a:bodyPr vert="horz" wrap="square" lIns="0" tIns="12700" rIns="0" bIns="0" rtlCol="0">
            <a:spAutoFit/>
          </a:bodyPr>
          <a:lstStyle/>
          <a:p>
            <a:pPr marL="13335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Accelerometers</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p:nvPr/>
        </p:nvSpPr>
        <p:spPr>
          <a:xfrm>
            <a:off x="3046329" y="3662807"/>
            <a:ext cx="1626235" cy="1832610"/>
          </a:xfrm>
          <a:custGeom>
            <a:avLst/>
            <a:gdLst/>
            <a:ahLst/>
            <a:cxnLst/>
            <a:rect l="l" t="t" r="r" b="b"/>
            <a:pathLst>
              <a:path w="1626235" h="1832610">
                <a:moveTo>
                  <a:pt x="1625701" y="1832381"/>
                </a:moveTo>
                <a:lnTo>
                  <a:pt x="0" y="0"/>
                </a:lnTo>
              </a:path>
            </a:pathLst>
          </a:custGeom>
          <a:ln w="16002">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3004180" y="3615312"/>
            <a:ext cx="79375" cy="82550"/>
          </a:xfrm>
          <a:custGeom>
            <a:avLst/>
            <a:gdLst/>
            <a:ahLst/>
            <a:cxnLst/>
            <a:rect l="l" t="t" r="r" b="b"/>
            <a:pathLst>
              <a:path w="79375" h="82550">
                <a:moveTo>
                  <a:pt x="0" y="0"/>
                </a:moveTo>
                <a:lnTo>
                  <a:pt x="22072" y="82283"/>
                </a:lnTo>
                <a:lnTo>
                  <a:pt x="79070" y="31711"/>
                </a:lnTo>
                <a:lnTo>
                  <a:pt x="0"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p:nvPr/>
        </p:nvSpPr>
        <p:spPr>
          <a:xfrm>
            <a:off x="3820205" y="5191099"/>
            <a:ext cx="303530" cy="304165"/>
          </a:xfrm>
          <a:custGeom>
            <a:avLst/>
            <a:gdLst/>
            <a:ahLst/>
            <a:cxnLst/>
            <a:rect l="l" t="t" r="r" b="b"/>
            <a:pathLst>
              <a:path w="303529" h="304164">
                <a:moveTo>
                  <a:pt x="303504" y="303898"/>
                </a:moveTo>
                <a:lnTo>
                  <a:pt x="0" y="0"/>
                </a:lnTo>
              </a:path>
            </a:pathLst>
          </a:custGeom>
          <a:ln w="16002">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3775327" y="5146171"/>
            <a:ext cx="81280" cy="81280"/>
          </a:xfrm>
          <a:custGeom>
            <a:avLst/>
            <a:gdLst/>
            <a:ahLst/>
            <a:cxnLst/>
            <a:rect l="l" t="t" r="r" b="b"/>
            <a:pathLst>
              <a:path w="81279" h="81279">
                <a:moveTo>
                  <a:pt x="0" y="0"/>
                </a:moveTo>
                <a:lnTo>
                  <a:pt x="26885" y="80835"/>
                </a:lnTo>
                <a:lnTo>
                  <a:pt x="80810" y="26987"/>
                </a:lnTo>
                <a:lnTo>
                  <a:pt x="0"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p:nvPr/>
        </p:nvSpPr>
        <p:spPr>
          <a:xfrm>
            <a:off x="5106542" y="3905818"/>
            <a:ext cx="254000" cy="1555750"/>
          </a:xfrm>
          <a:custGeom>
            <a:avLst/>
            <a:gdLst/>
            <a:ahLst/>
            <a:cxnLst/>
            <a:rect l="l" t="t" r="r" b="b"/>
            <a:pathLst>
              <a:path w="254000" h="1555750">
                <a:moveTo>
                  <a:pt x="0" y="1555356"/>
                </a:moveTo>
                <a:lnTo>
                  <a:pt x="253707" y="0"/>
                </a:lnTo>
              </a:path>
            </a:pathLst>
          </a:custGeom>
          <a:ln w="16002">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p:nvPr/>
        </p:nvSpPr>
        <p:spPr>
          <a:xfrm>
            <a:off x="5320603" y="3843141"/>
            <a:ext cx="75565" cy="81915"/>
          </a:xfrm>
          <a:custGeom>
            <a:avLst/>
            <a:gdLst/>
            <a:ahLst/>
            <a:cxnLst/>
            <a:rect l="l" t="t" r="r" b="b"/>
            <a:pathLst>
              <a:path w="75564" h="81914">
                <a:moveTo>
                  <a:pt x="49872" y="0"/>
                </a:moveTo>
                <a:lnTo>
                  <a:pt x="0" y="69075"/>
                </a:lnTo>
                <a:lnTo>
                  <a:pt x="75209" y="81343"/>
                </a:lnTo>
                <a:lnTo>
                  <a:pt x="49872"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bject 15"/>
          <p:cNvSpPr txBox="1"/>
          <p:nvPr/>
        </p:nvSpPr>
        <p:spPr>
          <a:xfrm>
            <a:off x="7351328" y="2544319"/>
            <a:ext cx="1625600" cy="1674817"/>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Damping</a:t>
            </a:r>
            <a:r>
              <a:rPr kumimoji="0" sz="1800" b="0" i="0" u="none" strike="noStrike" kern="1200" cap="none" spc="-6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fixture  to support cold  coupler</a:t>
            </a:r>
            <a:r>
              <a:rPr kumimoji="0" lang="en-US" sz="1800" b="0" i="0" u="none" strike="noStrike" kern="1200" cap="none" spc="-5" normalizeH="0" baseline="0" noProof="0" dirty="0">
                <a:ln>
                  <a:noFill/>
                </a:ln>
                <a:solidFill>
                  <a:prstClr val="black"/>
                </a:solidFill>
                <a:effectLst/>
                <a:uLnTx/>
                <a:uFillTx/>
                <a:latin typeface="Arial"/>
                <a:ea typeface="+mn-ea"/>
                <a:cs typeface="Arial"/>
              </a:rPr>
              <a:t> </a:t>
            </a:r>
            <a:r>
              <a:rPr kumimoji="0" lang="en-US" sz="1800" b="0" i="0" u="none" strike="noStrike" kern="1200" cap="none" spc="-5" normalizeH="0" baseline="0" noProof="0" dirty="0">
                <a:ln>
                  <a:noFill/>
                </a:ln>
                <a:solidFill>
                  <a:srgbClr val="C00000"/>
                </a:solidFill>
                <a:effectLst/>
                <a:uLnTx/>
                <a:uFillTx/>
                <a:latin typeface="Arial"/>
                <a:ea typeface="+mn-ea"/>
                <a:cs typeface="Arial"/>
              </a:rPr>
              <a:t>(successfully used for FLASH CM)</a:t>
            </a:r>
            <a:endParaRPr kumimoji="0" sz="1800" b="0" i="0" u="none" strike="noStrike" kern="1200" cap="none" spc="0" normalizeH="0" baseline="0" noProof="0" dirty="0">
              <a:ln>
                <a:noFill/>
              </a:ln>
              <a:solidFill>
                <a:srgbClr val="C00000"/>
              </a:solidFill>
              <a:effectLst/>
              <a:uLnTx/>
              <a:uFillTx/>
              <a:latin typeface="Arial"/>
              <a:ea typeface="+mn-ea"/>
              <a:cs typeface="Arial"/>
            </a:endParaRPr>
          </a:p>
        </p:txBody>
      </p:sp>
      <p:sp>
        <p:nvSpPr>
          <p:cNvPr id="17" name="object 17"/>
          <p:cNvSpPr txBox="1"/>
          <p:nvPr/>
        </p:nvSpPr>
        <p:spPr>
          <a:xfrm>
            <a:off x="8612750" y="6506944"/>
            <a:ext cx="276808" cy="166712"/>
          </a:xfrm>
          <a:prstGeom prst="rect">
            <a:avLst/>
          </a:prstGeom>
        </p:spPr>
        <p:txBody>
          <a:bodyPr vert="horz" wrap="square" lIns="0" tIns="0" rIns="0" bIns="0" rtlCol="0">
            <a:spAutoFit/>
          </a:bodyPr>
          <a:lstStyle/>
          <a:p>
            <a:pPr marL="25400" marR="0" lvl="0" indent="0" algn="l" defTabSz="914400" rtl="0" eaLnBrk="1" fontAlgn="auto" latinLnBrk="0" hangingPunct="1">
              <a:lnSpc>
                <a:spcPts val="1315"/>
              </a:lnSpc>
              <a:spcBef>
                <a:spcPts val="0"/>
              </a:spcBef>
              <a:spcAft>
                <a:spcPts val="0"/>
              </a:spcAft>
              <a:buClrTx/>
              <a:buSzTx/>
              <a:buFontTx/>
              <a:buNone/>
              <a:tabLst/>
              <a:defRPr/>
            </a:pPr>
            <a:fld id="{81D60167-4931-47E6-BA6A-407CBD079E47}" type="slidenum">
              <a:rPr kumimoji="0" sz="1100" b="0" i="0" u="none" strike="noStrike" kern="1200" cap="none" spc="-5" normalizeH="0" baseline="0" noProof="0" dirty="0">
                <a:ln>
                  <a:noFill/>
                </a:ln>
                <a:solidFill>
                  <a:prstClr val="black"/>
                </a:solidFill>
                <a:effectLst/>
                <a:uLnTx/>
                <a:uFillTx/>
                <a:latin typeface="Arial"/>
                <a:ea typeface="+mn-ea"/>
                <a:cs typeface="Arial"/>
              </a:rPr>
              <a:pPr marL="25400" marR="0" lvl="0" indent="0" algn="l" defTabSz="914400" rtl="0" eaLnBrk="1" fontAlgn="auto" latinLnBrk="0" hangingPunct="1">
                <a:lnSpc>
                  <a:spcPts val="1315"/>
                </a:lnSpc>
                <a:spcBef>
                  <a:spcPts val="0"/>
                </a:spcBef>
                <a:spcAft>
                  <a:spcPts val="0"/>
                </a:spcAft>
                <a:buClrTx/>
                <a:buSzTx/>
                <a:buFontTx/>
                <a:buNone/>
                <a:tabLst/>
                <a:defRPr/>
              </a:pPr>
              <a:t>19</a:t>
            </a:fld>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TextBox 17">
            <a:extLst>
              <a:ext uri="{FF2B5EF4-FFF2-40B4-BE49-F238E27FC236}">
                <a16:creationId xmlns:a16="http://schemas.microsoft.com/office/drawing/2014/main" id="{776DBB51-2918-4F45-823E-842411CC2604}"/>
              </a:ext>
            </a:extLst>
          </p:cNvPr>
          <p:cNvSpPr txBox="1"/>
          <p:nvPr/>
        </p:nvSpPr>
        <p:spPr>
          <a:xfrm>
            <a:off x="2495127" y="6341483"/>
            <a:ext cx="4153745" cy="369332"/>
          </a:xfrm>
          <a:prstGeom prst="rect">
            <a:avLst/>
          </a:prstGeom>
          <a:noFill/>
        </p:spPr>
        <p:txBody>
          <a:bodyPr wrap="square" rtlCol="0">
            <a:spAutoFit/>
          </a:bodyPr>
          <a:lstStyle/>
          <a:p>
            <a:r>
              <a:rPr lang="en-US" dirty="0">
                <a:solidFill>
                  <a:srgbClr val="C00000"/>
                </a:solidFill>
              </a:rPr>
              <a:t>See N. Solyak &amp; T. Khabiboulline talks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4BC72-97AC-48B5-A45A-127B84C4646D}"/>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3" name="Title 2">
            <a:extLst>
              <a:ext uri="{FF2B5EF4-FFF2-40B4-BE49-F238E27FC236}">
                <a16:creationId xmlns:a16="http://schemas.microsoft.com/office/drawing/2014/main" id="{CBA030E6-0957-4AA4-99BC-E8FE3D798490}"/>
              </a:ext>
            </a:extLst>
          </p:cNvPr>
          <p:cNvSpPr>
            <a:spLocks noGrp="1"/>
          </p:cNvSpPr>
          <p:nvPr>
            <p:ph type="title"/>
          </p:nvPr>
        </p:nvSpPr>
        <p:spPr/>
        <p:txBody>
          <a:bodyPr/>
          <a:lstStyle/>
          <a:p>
            <a:r>
              <a:rPr lang="en-US" sz="3200" dirty="0"/>
              <a:t>Outline</a:t>
            </a:r>
          </a:p>
        </p:txBody>
      </p:sp>
      <p:sp>
        <p:nvSpPr>
          <p:cNvPr id="5" name="Content Placeholder 2">
            <a:extLst>
              <a:ext uri="{FF2B5EF4-FFF2-40B4-BE49-F238E27FC236}">
                <a16:creationId xmlns:a16="http://schemas.microsoft.com/office/drawing/2014/main" id="{D28D6CB9-A5E9-4680-B0E7-FD735EA0FA62}"/>
              </a:ext>
            </a:extLst>
          </p:cNvPr>
          <p:cNvSpPr txBox="1">
            <a:spLocks/>
          </p:cNvSpPr>
          <p:nvPr/>
        </p:nvSpPr>
        <p:spPr>
          <a:xfrm>
            <a:off x="446088" y="1670050"/>
            <a:ext cx="8108950" cy="4648200"/>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rgbClr val="981E32"/>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1" indent="-180000" algn="l" defTabSz="914400" rtl="0" eaLnBrk="1" fontAlgn="auto" latinLnBrk="0" hangingPunct="1">
              <a:lnSpc>
                <a:spcPct val="120000"/>
              </a:lnSpc>
              <a:spcBef>
                <a:spcPts val="800"/>
              </a:spcBef>
              <a:spcAft>
                <a:spcPts val="0"/>
              </a:spcAft>
              <a:buClr>
                <a:srgbClr val="981E32"/>
              </a:buClr>
              <a:buSzPct val="100000"/>
              <a:buFont typeface="Arial"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Chronology</a:t>
            </a:r>
          </a:p>
          <a:p>
            <a:pPr marL="180000" marR="0" lvl="1" indent="-180000" algn="l" defTabSz="914400" rtl="0" eaLnBrk="1" fontAlgn="auto" latinLnBrk="0" hangingPunct="1">
              <a:lnSpc>
                <a:spcPct val="120000"/>
              </a:lnSpc>
              <a:spcBef>
                <a:spcPts val="800"/>
              </a:spcBef>
              <a:spcAft>
                <a:spcPts val="0"/>
              </a:spcAft>
              <a:buClr>
                <a:srgbClr val="981E32"/>
              </a:buClr>
              <a:buSzPct val="100000"/>
              <a:buFont typeface="Arial"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Design</a:t>
            </a:r>
          </a:p>
          <a:p>
            <a:pPr marL="180000" marR="0" lvl="1" indent="-180000" algn="l" defTabSz="914400" rtl="0" eaLnBrk="1" fontAlgn="auto" latinLnBrk="0" hangingPunct="1">
              <a:lnSpc>
                <a:spcPct val="120000"/>
              </a:lnSpc>
              <a:spcBef>
                <a:spcPts val="800"/>
              </a:spcBef>
              <a:spcAft>
                <a:spcPts val="0"/>
              </a:spcAft>
              <a:buClr>
                <a:srgbClr val="981E32"/>
              </a:buClr>
              <a:buSzPct val="100000"/>
              <a:buFont typeface="Arial"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Assembly</a:t>
            </a:r>
          </a:p>
          <a:p>
            <a:pPr marL="180000" marR="0" lvl="1" indent="-180000" algn="l" defTabSz="914400" rtl="0" eaLnBrk="1" fontAlgn="auto" latinLnBrk="0" hangingPunct="1">
              <a:lnSpc>
                <a:spcPct val="120000"/>
              </a:lnSpc>
              <a:spcBef>
                <a:spcPts val="800"/>
              </a:spcBef>
              <a:spcAft>
                <a:spcPts val="0"/>
              </a:spcAft>
              <a:buClr>
                <a:srgbClr val="981E32"/>
              </a:buClr>
              <a:buSzPct val="100000"/>
              <a:buFont typeface="Arial"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CM Transport Plan</a:t>
            </a:r>
          </a:p>
          <a:p>
            <a:pPr marL="180000" marR="0" lvl="1" indent="-180000" algn="l" defTabSz="914400" rtl="0" eaLnBrk="1" fontAlgn="auto" latinLnBrk="0" hangingPunct="1">
              <a:lnSpc>
                <a:spcPct val="120000"/>
              </a:lnSpc>
              <a:spcBef>
                <a:spcPts val="800"/>
              </a:spcBef>
              <a:spcAft>
                <a:spcPts val="0"/>
              </a:spcAft>
              <a:buClr>
                <a:srgbClr val="981E32"/>
              </a:buClr>
              <a:buSzPct val="100000"/>
              <a:buFont typeface="Arial"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Summary</a:t>
            </a:r>
          </a:p>
          <a:p>
            <a:pPr marL="324000" marR="0" lvl="2" indent="0" algn="l" defTabSz="914400" rtl="0" eaLnBrk="1" fontAlgn="auto" latinLnBrk="0" hangingPunct="1">
              <a:lnSpc>
                <a:spcPct val="120000"/>
              </a:lnSpc>
              <a:spcBef>
                <a:spcPts val="0"/>
              </a:spcBef>
              <a:spcAft>
                <a:spcPts val="0"/>
              </a:spcAft>
              <a:buClr>
                <a:srgbClr val="981E32"/>
              </a:buClr>
              <a:buSzPct val="100000"/>
              <a:buFont typeface="Arial" pitchFamily="34" charset="0"/>
              <a:buNone/>
              <a:tabLst/>
              <a:defRPr/>
            </a:pPr>
            <a:endPar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504000" marR="0" lvl="2" indent="-1800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180000" marR="0" lvl="1" indent="-180000" algn="l" defTabSz="914400" rtl="0" eaLnBrk="1" fontAlgn="auto" latinLnBrk="0" hangingPunct="1">
              <a:lnSpc>
                <a:spcPct val="120000"/>
              </a:lnSpc>
              <a:spcBef>
                <a:spcPts val="800"/>
              </a:spcBef>
              <a:spcAft>
                <a:spcPts val="0"/>
              </a:spcAft>
              <a:buClr>
                <a:srgbClr val="981E32"/>
              </a:buClr>
              <a:buSzPct val="100000"/>
              <a:buFont typeface="Arial" pitchFamily="34" charset="0"/>
              <a:buChar char="•"/>
              <a:tabLst/>
              <a:defRPr/>
            </a:pPr>
            <a:endPar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Right Brace 5">
            <a:extLst>
              <a:ext uri="{FF2B5EF4-FFF2-40B4-BE49-F238E27FC236}">
                <a16:creationId xmlns:a16="http://schemas.microsoft.com/office/drawing/2014/main" id="{09EEEB3F-1593-480F-9923-5D185FFDE0CC}"/>
              </a:ext>
            </a:extLst>
          </p:cNvPr>
          <p:cNvSpPr/>
          <p:nvPr/>
        </p:nvSpPr>
        <p:spPr>
          <a:xfrm>
            <a:off x="4842344" y="2441050"/>
            <a:ext cx="238539" cy="1534602"/>
          </a:xfrm>
          <a:prstGeom prst="rightBrace">
            <a:avLst/>
          </a:prstGeom>
          <a:noFill/>
          <a:ln w="9525" cap="flat" cmpd="sng" algn="ctr">
            <a:solidFill>
              <a:srgbClr val="A4001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4001D"/>
              </a:solidFill>
              <a:effectLst/>
              <a:uLnTx/>
              <a:uFillTx/>
              <a:latin typeface="Arial"/>
              <a:ea typeface="+mn-ea"/>
              <a:cs typeface="+mn-cs"/>
            </a:endParaRPr>
          </a:p>
        </p:txBody>
      </p:sp>
      <p:sp>
        <p:nvSpPr>
          <p:cNvPr id="7" name="TextBox 6">
            <a:extLst>
              <a:ext uri="{FF2B5EF4-FFF2-40B4-BE49-F238E27FC236}">
                <a16:creationId xmlns:a16="http://schemas.microsoft.com/office/drawing/2014/main" id="{A696127B-25DB-4A3E-98F5-8DF9DC62E0E4}"/>
              </a:ext>
            </a:extLst>
          </p:cNvPr>
          <p:cNvSpPr txBox="1"/>
          <p:nvPr/>
        </p:nvSpPr>
        <p:spPr>
          <a:xfrm>
            <a:off x="5144492" y="2947095"/>
            <a:ext cx="314871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Lessons learned applied</a:t>
            </a:r>
          </a:p>
        </p:txBody>
      </p:sp>
    </p:spTree>
    <p:extLst>
      <p:ext uri="{BB962C8B-B14F-4D97-AF65-F5344CB8AC3E}">
        <p14:creationId xmlns:p14="http://schemas.microsoft.com/office/powerpoint/2010/main" val="24886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121" y="495282"/>
            <a:ext cx="417258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A4001D"/>
                </a:solidFill>
              </a:rPr>
              <a:t>Cavity String/UCM</a:t>
            </a:r>
            <a:r>
              <a:rPr sz="2400" spc="-35" dirty="0">
                <a:solidFill>
                  <a:srgbClr val="A4001D"/>
                </a:solidFill>
              </a:rPr>
              <a:t> </a:t>
            </a:r>
            <a:r>
              <a:rPr sz="2400" spc="-20" dirty="0">
                <a:solidFill>
                  <a:srgbClr val="A4001D"/>
                </a:solidFill>
              </a:rPr>
              <a:t>Transport</a:t>
            </a:r>
            <a:endParaRPr sz="2400" dirty="0"/>
          </a:p>
        </p:txBody>
      </p:sp>
      <p:sp>
        <p:nvSpPr>
          <p:cNvPr id="3" name="object 3"/>
          <p:cNvSpPr txBox="1"/>
          <p:nvPr/>
        </p:nvSpPr>
        <p:spPr>
          <a:xfrm>
            <a:off x="444195" y="4149047"/>
            <a:ext cx="7889798" cy="2700098"/>
          </a:xfrm>
          <a:prstGeom prst="rect">
            <a:avLst/>
          </a:prstGeom>
        </p:spPr>
        <p:txBody>
          <a:bodyPr vert="horz" wrap="square" lIns="0" tIns="123825" rIns="0" bIns="0" rtlCol="0">
            <a:spAutoFit/>
          </a:bodyPr>
          <a:lstStyle/>
          <a:p>
            <a:pPr marL="355600" marR="0" lvl="0" indent="-342900" algn="l" defTabSz="914400" rtl="0" eaLnBrk="1" fontAlgn="auto" latinLnBrk="0" hangingPunct="1">
              <a:lnSpc>
                <a:spcPct val="100000"/>
              </a:lnSpc>
              <a:spcBef>
                <a:spcPts val="975"/>
              </a:spcBef>
              <a:spcAft>
                <a:spcPts val="0"/>
              </a:spcAft>
              <a:buClr>
                <a:srgbClr val="981E32"/>
              </a:buClr>
              <a:buSzTx/>
              <a:buFontTx/>
              <a:buChar char="•"/>
              <a:tabLst>
                <a:tab pos="355600" algn="l"/>
                <a:tab pos="356235" algn="l"/>
              </a:tabLst>
              <a:defRPr/>
            </a:pPr>
            <a:r>
              <a:rPr kumimoji="0" lang="en-US" sz="2400" b="0" i="0" u="none" strike="noStrike" kern="1200" cap="none" spc="-5" normalizeH="0" baseline="0" noProof="0" dirty="0">
                <a:ln>
                  <a:noFill/>
                </a:ln>
                <a:solidFill>
                  <a:prstClr val="black"/>
                </a:solidFill>
                <a:effectLst/>
                <a:uLnTx/>
                <a:uFillTx/>
                <a:latin typeface="Arial"/>
                <a:ea typeface="+mn-ea"/>
                <a:cs typeface="Arial"/>
              </a:rPr>
              <a:t>F3.9-1 and </a:t>
            </a:r>
            <a:r>
              <a:rPr lang="en-US" sz="2400" spc="-5" dirty="0">
                <a:solidFill>
                  <a:prstClr val="black"/>
                </a:solidFill>
                <a:latin typeface="Arial"/>
                <a:ea typeface="+mn-ea"/>
                <a:cs typeface="Arial"/>
              </a:rPr>
              <a:t>F3.9-2 </a:t>
            </a:r>
            <a:r>
              <a:rPr kumimoji="0" lang="en-US" sz="2400" b="0" i="0" u="none" strike="noStrike" kern="1200" cap="none" spc="-5" normalizeH="0" baseline="0" noProof="0" dirty="0">
                <a:ln>
                  <a:noFill/>
                </a:ln>
                <a:solidFill>
                  <a:prstClr val="black"/>
                </a:solidFill>
                <a:effectLst/>
                <a:uLnTx/>
                <a:uFillTx/>
                <a:latin typeface="Arial"/>
                <a:ea typeface="+mn-ea"/>
                <a:cs typeface="Arial"/>
              </a:rPr>
              <a:t>cavity</a:t>
            </a:r>
            <a:r>
              <a:rPr kumimoji="0" sz="2400" b="0" i="0" u="none" strike="noStrike" kern="1200" cap="none" spc="-5" normalizeH="0" baseline="0" noProof="0" dirty="0">
                <a:ln>
                  <a:noFill/>
                </a:ln>
                <a:solidFill>
                  <a:prstClr val="black"/>
                </a:solidFill>
                <a:effectLst/>
                <a:uLnTx/>
                <a:uFillTx/>
                <a:latin typeface="Arial"/>
                <a:ea typeface="+mn-ea"/>
                <a:cs typeface="Arial"/>
              </a:rPr>
              <a:t> string</a:t>
            </a:r>
            <a:r>
              <a:rPr kumimoji="0" lang="en-US" sz="2400" b="0" i="0" u="none" strike="noStrike" kern="1200" cap="none" spc="-5" normalizeH="0" baseline="0" noProof="0" dirty="0">
                <a:ln>
                  <a:noFill/>
                </a:ln>
                <a:solidFill>
                  <a:prstClr val="black"/>
                </a:solidFill>
                <a:effectLst/>
                <a:uLnTx/>
                <a:uFillTx/>
                <a:latin typeface="Arial"/>
                <a:ea typeface="+mn-ea"/>
                <a:cs typeface="Arial"/>
              </a:rPr>
              <a:t>s</a:t>
            </a:r>
            <a:r>
              <a:rPr kumimoji="0" sz="2400" b="0" i="0" u="none" strike="noStrike" kern="1200" cap="none" spc="-5" normalizeH="0" baseline="0" noProof="0" dirty="0">
                <a:ln>
                  <a:noFill/>
                </a:ln>
                <a:solidFill>
                  <a:prstClr val="black"/>
                </a:solidFill>
                <a:effectLst/>
                <a:uLnTx/>
                <a:uFillTx/>
                <a:latin typeface="Arial"/>
                <a:ea typeface="+mn-ea"/>
                <a:cs typeface="Arial"/>
              </a:rPr>
              <a:t> successfully transported </a:t>
            </a:r>
            <a:endParaRPr kumimoji="0" lang="en-US" sz="2400" b="0" i="0" u="none" strike="noStrike" kern="1200" cap="none" spc="-5"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975"/>
              </a:spcBef>
              <a:spcAft>
                <a:spcPts val="0"/>
              </a:spcAft>
              <a:buClr>
                <a:srgbClr val="981E32"/>
              </a:buClr>
              <a:buSzTx/>
              <a:buFontTx/>
              <a:buChar char="•"/>
              <a:tabLst>
                <a:tab pos="355600" algn="l"/>
                <a:tab pos="356235"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Record of Decision process used to trigger</a:t>
            </a:r>
            <a:r>
              <a:rPr kumimoji="0" sz="2400" b="0" i="0" u="none" strike="noStrike" kern="1200" cap="none" spc="7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shipment</a:t>
            </a:r>
            <a:r>
              <a:rPr kumimoji="0" lang="en-US" sz="2400" b="0" i="0" u="none" strike="noStrike" kern="1200" cap="none" spc="-5" normalizeH="0" baseline="0" noProof="0" dirty="0">
                <a:ln>
                  <a:noFill/>
                </a:ln>
                <a:solidFill>
                  <a:prstClr val="black"/>
                </a:solidFill>
                <a:effectLst/>
                <a:uLnTx/>
                <a:uFillTx/>
                <a:latin typeface="Arial"/>
                <a:ea typeface="+mn-ea"/>
                <a:cs typeface="Arial"/>
              </a:rPr>
              <a:t> for F3.9-1</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875"/>
              </a:spcBef>
              <a:spcAft>
                <a:spcPts val="0"/>
              </a:spcAft>
              <a:buClr>
                <a:srgbClr val="981E32"/>
              </a:buClr>
              <a:buSzTx/>
              <a:buFontTx/>
              <a:buChar char="•"/>
              <a:tabLst>
                <a:tab pos="355600" algn="l"/>
                <a:tab pos="356235"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For this </a:t>
            </a:r>
            <a:r>
              <a:rPr kumimoji="0" lang="en-US" sz="2400" b="0" i="0" u="none" strike="noStrike" kern="1200" cap="none" spc="-5" normalizeH="0" baseline="0" noProof="0" dirty="0">
                <a:ln>
                  <a:noFill/>
                </a:ln>
                <a:solidFill>
                  <a:prstClr val="black"/>
                </a:solidFill>
                <a:effectLst/>
                <a:uLnTx/>
                <a:uFillTx/>
                <a:latin typeface="Arial"/>
                <a:ea typeface="+mn-ea"/>
                <a:cs typeface="Arial"/>
              </a:rPr>
              <a:t>on-site</a:t>
            </a:r>
            <a:r>
              <a:rPr kumimoji="0" sz="2400" b="0" i="0" u="none" strike="noStrike" kern="1200" cap="none" spc="-5" normalizeH="0" baseline="0" noProof="0" dirty="0">
                <a:ln>
                  <a:noFill/>
                </a:ln>
                <a:solidFill>
                  <a:prstClr val="black"/>
                </a:solidFill>
                <a:effectLst/>
                <a:uLnTx/>
                <a:uFillTx/>
                <a:latin typeface="Arial"/>
                <a:ea typeface="+mn-ea"/>
                <a:cs typeface="Arial"/>
              </a:rPr>
              <a:t> move </a:t>
            </a: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very slow transport</a:t>
            </a:r>
            <a:r>
              <a:rPr kumimoji="0" sz="2400" b="0" i="0" u="none" strike="noStrike" kern="1200" cap="none" spc="3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speed</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880"/>
              </a:spcBef>
              <a:spcAft>
                <a:spcPts val="0"/>
              </a:spcAft>
              <a:buClr>
                <a:srgbClr val="981E32"/>
              </a:buClr>
              <a:buSzTx/>
              <a:buFontTx/>
              <a:buChar char="•"/>
              <a:tabLst>
                <a:tab pos="354965" algn="l"/>
                <a:tab pos="355600" algn="l"/>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No issues were</a:t>
            </a:r>
            <a:r>
              <a:rPr kumimoji="0" sz="2400" b="0" i="0" u="none" strike="noStrike" kern="1200" cap="none" spc="1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noted</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p:nvPr/>
        </p:nvSpPr>
        <p:spPr>
          <a:xfrm>
            <a:off x="4572000" y="1242060"/>
            <a:ext cx="3761993" cy="282168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445769" y="1248155"/>
            <a:ext cx="3761232" cy="282092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txBox="1"/>
          <p:nvPr/>
        </p:nvSpPr>
        <p:spPr>
          <a:xfrm>
            <a:off x="8612750" y="6506945"/>
            <a:ext cx="419932" cy="166712"/>
          </a:xfrm>
          <a:prstGeom prst="rect">
            <a:avLst/>
          </a:prstGeom>
        </p:spPr>
        <p:txBody>
          <a:bodyPr vert="horz" wrap="square" lIns="0" tIns="0" rIns="0" bIns="0" rtlCol="0">
            <a:spAutoFit/>
          </a:bodyPr>
          <a:lstStyle/>
          <a:p>
            <a:pPr marL="25400" marR="0" lvl="0" indent="0" algn="l" defTabSz="914400" rtl="0" eaLnBrk="1" fontAlgn="auto" latinLnBrk="0" hangingPunct="1">
              <a:lnSpc>
                <a:spcPts val="1315"/>
              </a:lnSpc>
              <a:spcBef>
                <a:spcPts val="0"/>
              </a:spcBef>
              <a:spcAft>
                <a:spcPts val="0"/>
              </a:spcAft>
              <a:buClrTx/>
              <a:buSzTx/>
              <a:buFontTx/>
              <a:buNone/>
              <a:tabLst/>
              <a:defRPr/>
            </a:pPr>
            <a:fld id="{81D60167-4931-47E6-BA6A-407CBD079E47}" type="slidenum">
              <a:rPr kumimoji="0" sz="1100" b="0" i="0" u="none" strike="noStrike" kern="1200" cap="none" spc="-5" normalizeH="0" baseline="0" noProof="0" dirty="0">
                <a:ln>
                  <a:noFill/>
                </a:ln>
                <a:solidFill>
                  <a:prstClr val="black"/>
                </a:solidFill>
                <a:effectLst/>
                <a:uLnTx/>
                <a:uFillTx/>
                <a:latin typeface="Arial"/>
                <a:ea typeface="+mn-ea"/>
                <a:cs typeface="Arial"/>
              </a:rPr>
              <a:pPr marL="25400" marR="0" lvl="0" indent="0" algn="l" defTabSz="914400" rtl="0" eaLnBrk="1" fontAlgn="auto" latinLnBrk="0" hangingPunct="1">
                <a:lnSpc>
                  <a:spcPts val="1315"/>
                </a:lnSpc>
                <a:spcBef>
                  <a:spcPts val="0"/>
                </a:spcBef>
                <a:spcAft>
                  <a:spcPts val="0"/>
                </a:spcAft>
                <a:buClrTx/>
                <a:buSzTx/>
                <a:buFontTx/>
                <a:buNone/>
                <a:tabLst/>
                <a:defRPr/>
              </a:pPr>
              <a:t>20</a:t>
            </a:fld>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900" y="1382192"/>
            <a:ext cx="2969260" cy="4674235"/>
          </a:xfrm>
          <a:prstGeom prst="rect">
            <a:avLst/>
          </a:prstGeom>
        </p:spPr>
        <p:txBody>
          <a:bodyPr vert="horz" wrap="square" lIns="0" tIns="50800" rIns="0" bIns="0" rtlCol="0">
            <a:spAutoFit/>
          </a:bodyPr>
          <a:lstStyle/>
          <a:p>
            <a:pPr marL="12700">
              <a:lnSpc>
                <a:spcPct val="100000"/>
              </a:lnSpc>
              <a:spcBef>
                <a:spcPts val="400"/>
              </a:spcBef>
            </a:pPr>
            <a:r>
              <a:rPr sz="1900" spc="-5" dirty="0">
                <a:solidFill>
                  <a:srgbClr val="4F4F4F"/>
                </a:solidFill>
                <a:latin typeface="Arial"/>
                <a:cs typeface="Arial"/>
              </a:rPr>
              <a:t>Slam Stick sensors on:</a:t>
            </a:r>
            <a:endParaRPr sz="1900" dirty="0">
              <a:latin typeface="Arial"/>
              <a:cs typeface="Arial"/>
            </a:endParaRPr>
          </a:p>
          <a:p>
            <a:pPr marL="355600" indent="-342900">
              <a:lnSpc>
                <a:spcPct val="100000"/>
              </a:lnSpc>
              <a:spcBef>
                <a:spcPts val="300"/>
              </a:spcBef>
              <a:buClr>
                <a:srgbClr val="000000"/>
              </a:buClr>
              <a:buChar char="•"/>
              <a:tabLst>
                <a:tab pos="355600" algn="l"/>
                <a:tab pos="356235" algn="l"/>
              </a:tabLst>
            </a:pPr>
            <a:r>
              <a:rPr sz="1900" spc="-5" dirty="0">
                <a:solidFill>
                  <a:srgbClr val="4F4F4F"/>
                </a:solidFill>
                <a:latin typeface="Arial"/>
                <a:cs typeface="Arial"/>
              </a:rPr>
              <a:t>CGVs</a:t>
            </a:r>
            <a:endParaRPr sz="1900" dirty="0">
              <a:latin typeface="Arial"/>
              <a:cs typeface="Arial"/>
            </a:endParaRPr>
          </a:p>
          <a:p>
            <a:pPr marL="355600" marR="144145" indent="-342900">
              <a:lnSpc>
                <a:spcPct val="100000"/>
              </a:lnSpc>
              <a:spcBef>
                <a:spcPts val="300"/>
              </a:spcBef>
              <a:buClr>
                <a:srgbClr val="000000"/>
              </a:buClr>
              <a:buChar char="•"/>
              <a:tabLst>
                <a:tab pos="355600" algn="l"/>
                <a:tab pos="356235" algn="l"/>
              </a:tabLst>
            </a:pPr>
            <a:r>
              <a:rPr sz="1900" spc="-5" dirty="0">
                <a:solidFill>
                  <a:srgbClr val="4F4F4F"/>
                </a:solidFill>
                <a:latin typeface="Arial"/>
                <a:cs typeface="Arial"/>
              </a:rPr>
              <a:t>Cav </a:t>
            </a:r>
            <a:r>
              <a:rPr sz="1900" dirty="0">
                <a:solidFill>
                  <a:srgbClr val="4F4F4F"/>
                </a:solidFill>
                <a:latin typeface="Arial"/>
                <a:cs typeface="Arial"/>
              </a:rPr>
              <a:t>5 </a:t>
            </a:r>
            <a:r>
              <a:rPr sz="1900" spc="-5" dirty="0">
                <a:solidFill>
                  <a:srgbClr val="4F4F4F"/>
                </a:solidFill>
                <a:latin typeface="Arial"/>
                <a:cs typeface="Arial"/>
              </a:rPr>
              <a:t>coupler and 50K  shield</a:t>
            </a:r>
            <a:endParaRPr sz="1900" dirty="0">
              <a:latin typeface="Arial"/>
              <a:cs typeface="Arial"/>
            </a:endParaRPr>
          </a:p>
          <a:p>
            <a:pPr marL="355600" indent="-342900">
              <a:lnSpc>
                <a:spcPct val="100000"/>
              </a:lnSpc>
              <a:spcBef>
                <a:spcPts val="300"/>
              </a:spcBef>
              <a:buClr>
                <a:srgbClr val="000000"/>
              </a:buClr>
              <a:buChar char="•"/>
              <a:tabLst>
                <a:tab pos="355600" algn="l"/>
                <a:tab pos="356235" algn="l"/>
              </a:tabLst>
            </a:pPr>
            <a:r>
              <a:rPr sz="1900" spc="-5" dirty="0">
                <a:solidFill>
                  <a:srgbClr val="4F4F4F"/>
                </a:solidFill>
                <a:latin typeface="Arial"/>
                <a:cs typeface="Arial"/>
              </a:rPr>
              <a:t>Inner/Outer</a:t>
            </a:r>
            <a:r>
              <a:rPr sz="1900" spc="5" dirty="0">
                <a:solidFill>
                  <a:srgbClr val="4F4F4F"/>
                </a:solidFill>
                <a:latin typeface="Arial"/>
                <a:cs typeface="Arial"/>
              </a:rPr>
              <a:t> </a:t>
            </a:r>
            <a:r>
              <a:rPr sz="1900" spc="-5" dirty="0">
                <a:solidFill>
                  <a:srgbClr val="4F4F4F"/>
                </a:solidFill>
                <a:latin typeface="Arial"/>
                <a:cs typeface="Arial"/>
              </a:rPr>
              <a:t>Frame</a:t>
            </a:r>
            <a:endParaRPr sz="1900" dirty="0">
              <a:latin typeface="Arial"/>
              <a:cs typeface="Arial"/>
            </a:endParaRPr>
          </a:p>
          <a:p>
            <a:pPr>
              <a:lnSpc>
                <a:spcPct val="100000"/>
              </a:lnSpc>
            </a:pPr>
            <a:endParaRPr sz="2500" dirty="0">
              <a:latin typeface="Times New Roman"/>
              <a:cs typeface="Times New Roman"/>
            </a:endParaRPr>
          </a:p>
          <a:p>
            <a:pPr marL="12700">
              <a:lnSpc>
                <a:spcPct val="100000"/>
              </a:lnSpc>
              <a:spcBef>
                <a:spcPts val="5"/>
              </a:spcBef>
            </a:pPr>
            <a:r>
              <a:rPr sz="1900" spc="-5" dirty="0">
                <a:solidFill>
                  <a:srgbClr val="4F4F4F"/>
                </a:solidFill>
                <a:latin typeface="Arial"/>
                <a:cs typeface="Arial"/>
              </a:rPr>
              <a:t>Overall excitation was</a:t>
            </a:r>
            <a:r>
              <a:rPr sz="1900" spc="5" dirty="0">
                <a:solidFill>
                  <a:srgbClr val="4F4F4F"/>
                </a:solidFill>
                <a:latin typeface="Arial"/>
                <a:cs typeface="Arial"/>
              </a:rPr>
              <a:t> </a:t>
            </a:r>
            <a:r>
              <a:rPr sz="1900" spc="-30" dirty="0">
                <a:solidFill>
                  <a:srgbClr val="4F4F4F"/>
                </a:solidFill>
                <a:latin typeface="Arial"/>
                <a:cs typeface="Arial"/>
              </a:rPr>
              <a:t>low,</a:t>
            </a:r>
            <a:endParaRPr sz="1900" dirty="0">
              <a:latin typeface="Arial"/>
              <a:cs typeface="Arial"/>
            </a:endParaRPr>
          </a:p>
          <a:p>
            <a:pPr marL="12700" marR="239395">
              <a:lnSpc>
                <a:spcPct val="100000"/>
              </a:lnSpc>
            </a:pPr>
            <a:r>
              <a:rPr sz="1900" spc="-5" dirty="0">
                <a:solidFill>
                  <a:srgbClr val="4F4F4F"/>
                </a:solidFill>
                <a:latin typeface="Arial"/>
                <a:cs typeface="Arial"/>
              </a:rPr>
              <a:t>&lt;0.5g on the inner frame,  decent isolation frame  performance.</a:t>
            </a:r>
            <a:endParaRPr sz="1900" dirty="0">
              <a:latin typeface="Arial"/>
              <a:cs typeface="Arial"/>
            </a:endParaRPr>
          </a:p>
          <a:p>
            <a:pPr>
              <a:lnSpc>
                <a:spcPct val="100000"/>
              </a:lnSpc>
              <a:spcBef>
                <a:spcPts val="5"/>
              </a:spcBef>
            </a:pPr>
            <a:endParaRPr sz="2500" dirty="0">
              <a:latin typeface="Times New Roman"/>
              <a:cs typeface="Times New Roman"/>
            </a:endParaRPr>
          </a:p>
          <a:p>
            <a:pPr marL="12700" marR="5080">
              <a:lnSpc>
                <a:spcPct val="100000"/>
              </a:lnSpc>
            </a:pPr>
            <a:r>
              <a:rPr sz="1900" spc="-5" dirty="0">
                <a:solidFill>
                  <a:srgbClr val="4F4F4F"/>
                </a:solidFill>
                <a:latin typeface="Arial"/>
                <a:cs typeface="Arial"/>
              </a:rPr>
              <a:t>Low resonance excitation  on </a:t>
            </a:r>
            <a:r>
              <a:rPr sz="1900" dirty="0">
                <a:solidFill>
                  <a:srgbClr val="4F4F4F"/>
                </a:solidFill>
                <a:latin typeface="Arial"/>
                <a:cs typeface="Arial"/>
              </a:rPr>
              <a:t>UCM </a:t>
            </a:r>
            <a:r>
              <a:rPr sz="1900" spc="-5" dirty="0">
                <a:solidFill>
                  <a:srgbClr val="4F4F4F"/>
                </a:solidFill>
                <a:latin typeface="Arial"/>
                <a:cs typeface="Arial"/>
              </a:rPr>
              <a:t>components,  indicating little to no danger  from</a:t>
            </a:r>
            <a:r>
              <a:rPr sz="1900" dirty="0">
                <a:solidFill>
                  <a:srgbClr val="4F4F4F"/>
                </a:solidFill>
                <a:latin typeface="Arial"/>
                <a:cs typeface="Arial"/>
              </a:rPr>
              <a:t> </a:t>
            </a:r>
            <a:r>
              <a:rPr sz="1900" spc="-5" dirty="0">
                <a:solidFill>
                  <a:srgbClr val="4F4F4F"/>
                </a:solidFill>
                <a:latin typeface="Arial"/>
                <a:cs typeface="Arial"/>
              </a:rPr>
              <a:t>vibration</a:t>
            </a:r>
            <a:endParaRPr sz="1900" dirty="0">
              <a:latin typeface="Arial"/>
              <a:cs typeface="Arial"/>
            </a:endParaRPr>
          </a:p>
        </p:txBody>
      </p:sp>
      <p:sp>
        <p:nvSpPr>
          <p:cNvPr id="3" name="object 3"/>
          <p:cNvSpPr txBox="1">
            <a:spLocks noGrp="1"/>
          </p:cNvSpPr>
          <p:nvPr>
            <p:ph type="title"/>
          </p:nvPr>
        </p:nvSpPr>
        <p:spPr>
          <a:xfrm>
            <a:off x="215900" y="143123"/>
            <a:ext cx="8610048" cy="874598"/>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C00000"/>
                </a:solidFill>
              </a:rPr>
              <a:t>F3.9-01 String/UCM On-site </a:t>
            </a:r>
            <a:r>
              <a:rPr sz="2800" spc="-20" dirty="0">
                <a:solidFill>
                  <a:srgbClr val="C00000"/>
                </a:solidFill>
              </a:rPr>
              <a:t>Transport </a:t>
            </a:r>
            <a:r>
              <a:rPr sz="2800" spc="-10" dirty="0">
                <a:solidFill>
                  <a:srgbClr val="C00000"/>
                </a:solidFill>
              </a:rPr>
              <a:t>Vibration</a:t>
            </a:r>
            <a:r>
              <a:rPr sz="2800" spc="15" dirty="0">
                <a:solidFill>
                  <a:srgbClr val="C00000"/>
                </a:solidFill>
              </a:rPr>
              <a:t> </a:t>
            </a:r>
            <a:r>
              <a:rPr sz="2800" spc="-5" dirty="0">
                <a:solidFill>
                  <a:srgbClr val="C00000"/>
                </a:solidFill>
              </a:rPr>
              <a:t>Summary</a:t>
            </a:r>
            <a:endParaRPr sz="2800" dirty="0">
              <a:solidFill>
                <a:srgbClr val="C00000"/>
              </a:solidFill>
            </a:endParaRPr>
          </a:p>
        </p:txBody>
      </p:sp>
      <p:sp>
        <p:nvSpPr>
          <p:cNvPr id="4" name="object 4"/>
          <p:cNvSpPr/>
          <p:nvPr/>
        </p:nvSpPr>
        <p:spPr>
          <a:xfrm>
            <a:off x="3380207" y="1382192"/>
            <a:ext cx="5508051" cy="4339001"/>
          </a:xfrm>
          <a:prstGeom prst="rect">
            <a:avLst/>
          </a:prstGeom>
          <a:blipFill>
            <a:blip r:embed="rId2"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9497EECE-C2DF-43EE-9733-3BE3BAE257FC}"/>
              </a:ext>
            </a:extLst>
          </p:cNvPr>
          <p:cNvSpPr txBox="1"/>
          <p:nvPr/>
        </p:nvSpPr>
        <p:spPr>
          <a:xfrm>
            <a:off x="3135902" y="6405634"/>
            <a:ext cx="3371429" cy="369332"/>
          </a:xfrm>
          <a:prstGeom prst="rect">
            <a:avLst/>
          </a:prstGeom>
          <a:noFill/>
        </p:spPr>
        <p:txBody>
          <a:bodyPr wrap="square" rtlCol="0">
            <a:spAutoFit/>
          </a:bodyPr>
          <a:lstStyle/>
          <a:p>
            <a:r>
              <a:rPr lang="en-US" dirty="0">
                <a:solidFill>
                  <a:srgbClr val="C00000"/>
                </a:solidFill>
              </a:rPr>
              <a:t>See J. Holzbauer talk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121" y="432798"/>
            <a:ext cx="338582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A4001D"/>
                </a:solidFill>
              </a:rPr>
              <a:t>3.9 </a:t>
            </a:r>
            <a:r>
              <a:rPr sz="2800" spc="-5" dirty="0">
                <a:solidFill>
                  <a:srgbClr val="A4001D"/>
                </a:solidFill>
              </a:rPr>
              <a:t>GHz </a:t>
            </a:r>
            <a:r>
              <a:rPr sz="2800" dirty="0">
                <a:solidFill>
                  <a:srgbClr val="A4001D"/>
                </a:solidFill>
              </a:rPr>
              <a:t>Dummy</a:t>
            </a:r>
            <a:r>
              <a:rPr sz="2800" spc="-90" dirty="0">
                <a:solidFill>
                  <a:srgbClr val="A4001D"/>
                </a:solidFill>
              </a:rPr>
              <a:t> </a:t>
            </a:r>
            <a:r>
              <a:rPr sz="2800" dirty="0">
                <a:solidFill>
                  <a:srgbClr val="A4001D"/>
                </a:solidFill>
              </a:rPr>
              <a:t>CM</a:t>
            </a:r>
            <a:endParaRPr sz="2800" dirty="0"/>
          </a:p>
        </p:txBody>
      </p:sp>
      <p:sp>
        <p:nvSpPr>
          <p:cNvPr id="7" name="object 7"/>
          <p:cNvSpPr/>
          <p:nvPr/>
        </p:nvSpPr>
        <p:spPr>
          <a:xfrm>
            <a:off x="451866" y="1171194"/>
            <a:ext cx="3612641" cy="2709671"/>
          </a:xfrm>
          <a:prstGeom prst="rect">
            <a:avLst/>
          </a:prstGeom>
          <a:blipFill>
            <a:blip r:embed="rId2" cstate="print"/>
            <a:stretch>
              <a:fillRect/>
            </a:stretch>
          </a:blipFill>
        </p:spPr>
        <p:txBody>
          <a:bodyPr wrap="square" lIns="0" tIns="0" rIns="0" bIns="0" rtlCol="0"/>
          <a:lstStyle/>
          <a:p>
            <a:endParaRPr dirty="0"/>
          </a:p>
        </p:txBody>
      </p:sp>
      <p:sp>
        <p:nvSpPr>
          <p:cNvPr id="8" name="object 8"/>
          <p:cNvSpPr/>
          <p:nvPr/>
        </p:nvSpPr>
        <p:spPr>
          <a:xfrm>
            <a:off x="4732020" y="1174241"/>
            <a:ext cx="3608832" cy="2706624"/>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451865" y="4022597"/>
            <a:ext cx="3608832" cy="2706624"/>
          </a:xfrm>
          <a:prstGeom prst="rect">
            <a:avLst/>
          </a:prstGeom>
          <a:blipFill>
            <a:blip r:embed="rId4" cstate="print"/>
            <a:stretch>
              <a:fillRect/>
            </a:stretch>
          </a:blipFill>
        </p:spPr>
        <p:txBody>
          <a:bodyPr wrap="square" lIns="0" tIns="0" rIns="0" bIns="0" rtlCol="0"/>
          <a:lstStyle/>
          <a:p>
            <a:endParaRPr dirty="0"/>
          </a:p>
        </p:txBody>
      </p:sp>
      <p:sp>
        <p:nvSpPr>
          <p:cNvPr id="12" name="object 3">
            <a:extLst>
              <a:ext uri="{FF2B5EF4-FFF2-40B4-BE49-F238E27FC236}">
                <a16:creationId xmlns:a16="http://schemas.microsoft.com/office/drawing/2014/main" id="{FA2F2E25-C483-447A-B1DE-32A86A0D422D}"/>
              </a:ext>
            </a:extLst>
          </p:cNvPr>
          <p:cNvSpPr txBox="1"/>
          <p:nvPr/>
        </p:nvSpPr>
        <p:spPr>
          <a:xfrm>
            <a:off x="4100045" y="3872151"/>
            <a:ext cx="4872781" cy="2988639"/>
          </a:xfrm>
          <a:prstGeom prst="rect">
            <a:avLst/>
          </a:prstGeom>
        </p:spPr>
        <p:txBody>
          <a:bodyPr vert="horz" wrap="square" lIns="0" tIns="89535" rIns="0" bIns="0" rtlCol="0">
            <a:spAutoFit/>
          </a:bodyPr>
          <a:lstStyle/>
          <a:p>
            <a:pPr marL="236220" indent="-223520">
              <a:lnSpc>
                <a:spcPct val="100000"/>
              </a:lnSpc>
              <a:spcBef>
                <a:spcPts val="705"/>
              </a:spcBef>
              <a:buClr>
                <a:srgbClr val="981E32"/>
              </a:buClr>
              <a:buChar char="•"/>
              <a:tabLst>
                <a:tab pos="236854" algn="l"/>
              </a:tabLst>
            </a:pPr>
            <a:r>
              <a:rPr lang="en-US" spc="-5" dirty="0">
                <a:cs typeface="Arial" panose="020B0604020202020204" pitchFamily="34" charset="0"/>
              </a:rPr>
              <a:t>“D</a:t>
            </a:r>
            <a:r>
              <a:rPr spc="-5" dirty="0">
                <a:cs typeface="Arial" panose="020B0604020202020204" pitchFamily="34" charset="0"/>
              </a:rPr>
              <a:t>ummy” 3.9 GHz</a:t>
            </a:r>
            <a:r>
              <a:rPr spc="40" dirty="0">
                <a:cs typeface="Arial" panose="020B0604020202020204" pitchFamily="34" charset="0"/>
              </a:rPr>
              <a:t> </a:t>
            </a:r>
            <a:r>
              <a:rPr spc="-5" dirty="0">
                <a:cs typeface="Arial" panose="020B0604020202020204" pitchFamily="34" charset="0"/>
              </a:rPr>
              <a:t>CM</a:t>
            </a:r>
            <a:endParaRPr dirty="0">
              <a:cs typeface="Arial" panose="020B0604020202020204" pitchFamily="34" charset="0"/>
            </a:endParaRPr>
          </a:p>
          <a:p>
            <a:pPr marL="470534" marR="359410" lvl="1" indent="-234315">
              <a:lnSpc>
                <a:spcPct val="120000"/>
              </a:lnSpc>
              <a:spcBef>
                <a:spcPts val="35"/>
              </a:spcBef>
              <a:buClr>
                <a:srgbClr val="981E32"/>
              </a:buClr>
              <a:buChar char="-"/>
              <a:tabLst>
                <a:tab pos="470534" algn="l"/>
                <a:tab pos="471170" algn="l"/>
              </a:tabLst>
            </a:pPr>
            <a:r>
              <a:rPr dirty="0">
                <a:cs typeface="Arial" panose="020B0604020202020204" pitchFamily="34" charset="0"/>
              </a:rPr>
              <a:t>Using existing cold mass, dummy cavities </a:t>
            </a:r>
            <a:r>
              <a:rPr spc="-5" dirty="0">
                <a:cs typeface="Arial" panose="020B0604020202020204" pitchFamily="34" charset="0"/>
              </a:rPr>
              <a:t>(SS rounds </a:t>
            </a:r>
            <a:r>
              <a:rPr dirty="0">
                <a:cs typeface="Arial" panose="020B0604020202020204" pitchFamily="34" charset="0"/>
              </a:rPr>
              <a:t>with  tabs) supported to UCM, one cavity </a:t>
            </a:r>
            <a:r>
              <a:rPr spc="-5" dirty="0">
                <a:cs typeface="Arial" panose="020B0604020202020204" pitchFamily="34" charset="0"/>
              </a:rPr>
              <a:t>(C1 </a:t>
            </a:r>
            <a:r>
              <a:rPr dirty="0">
                <a:cs typeface="Arial" panose="020B0604020202020204" pitchFamily="34" charset="0"/>
              </a:rPr>
              <a:t>position)</a:t>
            </a:r>
            <a:r>
              <a:rPr lang="en-US" dirty="0">
                <a:cs typeface="Arial" panose="020B0604020202020204" pitchFamily="34" charset="0"/>
              </a:rPr>
              <a:t> supported with the actual FPC shipping support</a:t>
            </a:r>
            <a:r>
              <a:rPr dirty="0">
                <a:cs typeface="Arial" panose="020B0604020202020204" pitchFamily="34" charset="0"/>
              </a:rPr>
              <a:t>,</a:t>
            </a:r>
            <a:r>
              <a:rPr spc="-30" dirty="0">
                <a:cs typeface="Arial" panose="020B0604020202020204" pitchFamily="34" charset="0"/>
              </a:rPr>
              <a:t> </a:t>
            </a:r>
            <a:r>
              <a:rPr dirty="0">
                <a:cs typeface="Arial" panose="020B0604020202020204" pitchFamily="34" charset="0"/>
              </a:rPr>
              <a:t>etc.</a:t>
            </a:r>
          </a:p>
          <a:p>
            <a:pPr marL="470534" lvl="1" indent="-234315">
              <a:lnSpc>
                <a:spcPct val="100000"/>
              </a:lnSpc>
              <a:spcBef>
                <a:spcPts val="525"/>
              </a:spcBef>
              <a:buClr>
                <a:srgbClr val="981E32"/>
              </a:buClr>
              <a:buChar char="-"/>
              <a:tabLst>
                <a:tab pos="470534" algn="l"/>
                <a:tab pos="471170" algn="l"/>
              </a:tabLst>
            </a:pPr>
            <a:r>
              <a:rPr spc="-5" dirty="0">
                <a:cs typeface="Arial" panose="020B0604020202020204" pitchFamily="34" charset="0"/>
              </a:rPr>
              <a:t>Final spring </a:t>
            </a:r>
            <a:r>
              <a:rPr dirty="0">
                <a:cs typeface="Arial" panose="020B0604020202020204" pitchFamily="34" charset="0"/>
              </a:rPr>
              <a:t>configuration determined </a:t>
            </a:r>
            <a:r>
              <a:rPr spc="-5" dirty="0">
                <a:cs typeface="Arial" panose="020B0604020202020204" pitchFamily="34" charset="0"/>
              </a:rPr>
              <a:t>from </a:t>
            </a:r>
            <a:r>
              <a:rPr dirty="0">
                <a:cs typeface="Arial" panose="020B0604020202020204" pitchFamily="34" charset="0"/>
              </a:rPr>
              <a:t>this</a:t>
            </a:r>
            <a:r>
              <a:rPr spc="15" dirty="0">
                <a:cs typeface="Arial" panose="020B0604020202020204" pitchFamily="34" charset="0"/>
              </a:rPr>
              <a:t> </a:t>
            </a:r>
            <a:r>
              <a:rPr dirty="0">
                <a:cs typeface="Arial" panose="020B0604020202020204" pitchFamily="34" charset="0"/>
              </a:rPr>
              <a:t>data</a:t>
            </a:r>
          </a:p>
          <a:p>
            <a:pPr marL="236220" indent="-223520">
              <a:lnSpc>
                <a:spcPct val="100000"/>
              </a:lnSpc>
              <a:spcBef>
                <a:spcPts val="545"/>
              </a:spcBef>
              <a:buClr>
                <a:srgbClr val="981E32"/>
              </a:buClr>
              <a:buChar char="•"/>
              <a:tabLst>
                <a:tab pos="236854" algn="l"/>
              </a:tabLst>
            </a:pPr>
            <a:r>
              <a:rPr spc="-5" dirty="0">
                <a:cs typeface="Arial" panose="020B0604020202020204" pitchFamily="34" charset="0"/>
              </a:rPr>
              <a:t>Road </a:t>
            </a:r>
            <a:r>
              <a:rPr spc="-60" dirty="0">
                <a:cs typeface="Arial" panose="020B0604020202020204" pitchFamily="34" charset="0"/>
              </a:rPr>
              <a:t>Tests</a:t>
            </a:r>
            <a:r>
              <a:rPr lang="en-US" spc="-60" dirty="0">
                <a:cs typeface="Arial" panose="020B0604020202020204" pitchFamily="34" charset="0"/>
              </a:rPr>
              <a:t>:</a:t>
            </a:r>
            <a:r>
              <a:rPr spc="-60" dirty="0">
                <a:cs typeface="Arial" panose="020B0604020202020204" pitchFamily="34" charset="0"/>
              </a:rPr>
              <a:t> </a:t>
            </a:r>
            <a:r>
              <a:rPr dirty="0">
                <a:cs typeface="Arial" panose="020B0604020202020204" pitchFamily="34" charset="0"/>
              </a:rPr>
              <a:t> </a:t>
            </a:r>
            <a:r>
              <a:rPr spc="-5" dirty="0">
                <a:cs typeface="Arial" panose="020B0604020202020204" pitchFamily="34" charset="0"/>
              </a:rPr>
              <a:t>on-site, short, long set of</a:t>
            </a:r>
            <a:r>
              <a:rPr spc="100" dirty="0">
                <a:cs typeface="Arial" panose="020B0604020202020204" pitchFamily="34" charset="0"/>
              </a:rPr>
              <a:t> </a:t>
            </a:r>
            <a:r>
              <a:rPr spc="-5" dirty="0">
                <a:cs typeface="Arial" panose="020B0604020202020204" pitchFamily="34" charset="0"/>
              </a:rPr>
              <a:t>tests</a:t>
            </a:r>
            <a:endParaRPr dirty="0">
              <a:cs typeface="Arial" panose="020B0604020202020204" pitchFamily="34" charset="0"/>
            </a:endParaRPr>
          </a:p>
        </p:txBody>
      </p:sp>
      <p:sp>
        <p:nvSpPr>
          <p:cNvPr id="14" name="TextBox 13">
            <a:extLst>
              <a:ext uri="{FF2B5EF4-FFF2-40B4-BE49-F238E27FC236}">
                <a16:creationId xmlns:a16="http://schemas.microsoft.com/office/drawing/2014/main" id="{50550F01-F99A-44F3-BBA3-CB7989480F7C}"/>
              </a:ext>
            </a:extLst>
          </p:cNvPr>
          <p:cNvSpPr txBox="1"/>
          <p:nvPr/>
        </p:nvSpPr>
        <p:spPr>
          <a:xfrm>
            <a:off x="6196145" y="700887"/>
            <a:ext cx="2776682" cy="369332"/>
          </a:xfrm>
          <a:prstGeom prst="rect">
            <a:avLst/>
          </a:prstGeom>
          <a:noFill/>
        </p:spPr>
        <p:txBody>
          <a:bodyPr wrap="square" rtlCol="0">
            <a:spAutoFit/>
          </a:bodyPr>
          <a:lstStyle/>
          <a:p>
            <a:r>
              <a:rPr lang="en-US" dirty="0">
                <a:solidFill>
                  <a:srgbClr val="C00000"/>
                </a:solidFill>
              </a:rPr>
              <a:t>(See B. Hartsell talk)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121" y="369057"/>
            <a:ext cx="6359244" cy="505267"/>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A4001D"/>
                </a:solidFill>
              </a:rPr>
              <a:t>3.9 </a:t>
            </a:r>
            <a:r>
              <a:rPr sz="3200" spc="-5" dirty="0">
                <a:solidFill>
                  <a:srgbClr val="A4001D"/>
                </a:solidFill>
              </a:rPr>
              <a:t>GHz CM </a:t>
            </a:r>
            <a:r>
              <a:rPr sz="3200" dirty="0">
                <a:solidFill>
                  <a:srgbClr val="A4001D"/>
                </a:solidFill>
              </a:rPr>
              <a:t>in</a:t>
            </a:r>
            <a:r>
              <a:rPr sz="3200" spc="-70" dirty="0">
                <a:solidFill>
                  <a:srgbClr val="A4001D"/>
                </a:solidFill>
              </a:rPr>
              <a:t> </a:t>
            </a:r>
            <a:r>
              <a:rPr lang="en-US" sz="3200" spc="-70" dirty="0">
                <a:solidFill>
                  <a:srgbClr val="A4001D"/>
                </a:solidFill>
              </a:rPr>
              <a:t>Transport </a:t>
            </a:r>
            <a:r>
              <a:rPr sz="3200" spc="-5" dirty="0">
                <a:solidFill>
                  <a:srgbClr val="A4001D"/>
                </a:solidFill>
              </a:rPr>
              <a:t>Frame</a:t>
            </a:r>
            <a:endParaRPr sz="3200" dirty="0"/>
          </a:p>
        </p:txBody>
      </p:sp>
      <p:sp>
        <p:nvSpPr>
          <p:cNvPr id="3" name="object 3"/>
          <p:cNvSpPr txBox="1"/>
          <p:nvPr/>
        </p:nvSpPr>
        <p:spPr>
          <a:xfrm>
            <a:off x="472570" y="5006509"/>
            <a:ext cx="8055609" cy="1540871"/>
          </a:xfrm>
          <a:prstGeom prst="rect">
            <a:avLst/>
          </a:prstGeom>
        </p:spPr>
        <p:txBody>
          <a:bodyPr vert="horz" wrap="square" lIns="0" tIns="12065" rIns="0" bIns="0" rtlCol="0">
            <a:spAutoFit/>
          </a:bodyPr>
          <a:lstStyle/>
          <a:p>
            <a:pPr marL="236220" indent="-223520">
              <a:lnSpc>
                <a:spcPct val="100000"/>
              </a:lnSpc>
              <a:spcBef>
                <a:spcPts val="95"/>
              </a:spcBef>
              <a:buClr>
                <a:srgbClr val="981E32"/>
              </a:buClr>
              <a:buChar char="•"/>
              <a:tabLst>
                <a:tab pos="236220" algn="l"/>
                <a:tab pos="236854" algn="l"/>
              </a:tabLst>
            </a:pPr>
            <a:r>
              <a:rPr sz="2200" spc="-5" dirty="0">
                <a:latin typeface="Arial"/>
                <a:cs typeface="Arial"/>
              </a:rPr>
              <a:t>Many similarities to 1.3 GHz transport but some key</a:t>
            </a:r>
            <a:r>
              <a:rPr sz="2200" spc="140" dirty="0">
                <a:latin typeface="Arial"/>
                <a:cs typeface="Arial"/>
              </a:rPr>
              <a:t> </a:t>
            </a:r>
            <a:r>
              <a:rPr sz="2200" spc="-10" dirty="0">
                <a:latin typeface="Arial"/>
                <a:cs typeface="Arial"/>
              </a:rPr>
              <a:t>differences</a:t>
            </a:r>
            <a:endParaRPr sz="2200" dirty="0">
              <a:latin typeface="Arial"/>
              <a:cs typeface="Arial"/>
            </a:endParaRPr>
          </a:p>
          <a:p>
            <a:pPr marL="236220" marR="233679" indent="-223520">
              <a:lnSpc>
                <a:spcPct val="100000"/>
              </a:lnSpc>
              <a:buClr>
                <a:srgbClr val="981E32"/>
              </a:buClr>
              <a:buChar char="•"/>
              <a:tabLst>
                <a:tab pos="236220" algn="l"/>
                <a:tab pos="236854" algn="l"/>
              </a:tabLst>
            </a:pPr>
            <a:r>
              <a:rPr sz="2200" spc="-5" dirty="0">
                <a:latin typeface="Arial"/>
                <a:cs typeface="Arial"/>
              </a:rPr>
              <a:t>Uses same transport end caps, same outer frame and same “types” of isolation  springs but </a:t>
            </a:r>
            <a:r>
              <a:rPr sz="2200" spc="-10" dirty="0">
                <a:latin typeface="Arial"/>
                <a:cs typeface="Arial"/>
              </a:rPr>
              <a:t>different</a:t>
            </a:r>
            <a:r>
              <a:rPr sz="2200" spc="75" dirty="0">
                <a:latin typeface="Arial"/>
                <a:cs typeface="Arial"/>
              </a:rPr>
              <a:t> </a:t>
            </a:r>
            <a:r>
              <a:rPr sz="2200" spc="-10" dirty="0">
                <a:latin typeface="Arial"/>
                <a:cs typeface="Arial"/>
              </a:rPr>
              <a:t>stiffness</a:t>
            </a:r>
            <a:endParaRPr sz="2200" dirty="0">
              <a:latin typeface="Arial"/>
              <a:cs typeface="Arial"/>
            </a:endParaRPr>
          </a:p>
          <a:p>
            <a:pPr marL="236220" indent="-223520">
              <a:lnSpc>
                <a:spcPts val="2039"/>
              </a:lnSpc>
              <a:buClr>
                <a:srgbClr val="981E32"/>
              </a:buClr>
              <a:buChar char="•"/>
              <a:tabLst>
                <a:tab pos="236220" algn="l"/>
                <a:tab pos="236854" algn="l"/>
              </a:tabLst>
            </a:pPr>
            <a:r>
              <a:rPr sz="2200" spc="-5" dirty="0">
                <a:latin typeface="Arial"/>
                <a:cs typeface="Arial"/>
              </a:rPr>
              <a:t>Dummy CM road test and transport to CMTS g</a:t>
            </a:r>
            <a:r>
              <a:rPr lang="en-US" sz="2200" spc="-5" dirty="0">
                <a:latin typeface="Arial"/>
                <a:cs typeface="Arial"/>
              </a:rPr>
              <a:t>ave</a:t>
            </a:r>
            <a:r>
              <a:rPr sz="2200" spc="-5" dirty="0">
                <a:latin typeface="Arial"/>
                <a:cs typeface="Arial"/>
              </a:rPr>
              <a:t> opportunity to gather real</a:t>
            </a:r>
            <a:r>
              <a:rPr lang="en-US" sz="2200" spc="240" dirty="0">
                <a:latin typeface="Arial"/>
                <a:cs typeface="Arial"/>
              </a:rPr>
              <a:t> </a:t>
            </a:r>
            <a:r>
              <a:rPr sz="2200" spc="-5" dirty="0">
                <a:latin typeface="Arial"/>
                <a:cs typeface="Arial"/>
              </a:rPr>
              <a:t>data</a:t>
            </a:r>
            <a:endParaRPr sz="2200" dirty="0">
              <a:latin typeface="Arial"/>
              <a:cs typeface="Arial"/>
            </a:endParaRPr>
          </a:p>
        </p:txBody>
      </p:sp>
      <p:sp>
        <p:nvSpPr>
          <p:cNvPr id="4" name="object 4"/>
          <p:cNvSpPr/>
          <p:nvPr/>
        </p:nvSpPr>
        <p:spPr>
          <a:xfrm>
            <a:off x="500631" y="1309116"/>
            <a:ext cx="7999485" cy="3591305"/>
          </a:xfrm>
          <a:prstGeom prst="rect">
            <a:avLst/>
          </a:prstGeom>
          <a:blipFill>
            <a:blip r:embed="rId2" cstate="print"/>
            <a:stretch>
              <a:fillRect/>
            </a:stretch>
          </a:blipFill>
        </p:spPr>
        <p:txBody>
          <a:bodyPr wrap="square" lIns="0" tIns="0" rIns="0" bIns="0" rtlCol="0"/>
          <a:lstStyle/>
          <a:p>
            <a:endParaRPr dirty="0"/>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315"/>
              </a:lnSpc>
            </a:pPr>
            <a:fld id="{81D60167-4931-47E6-BA6A-407CBD079E47}" type="slidenum">
              <a:rPr spc="-5" dirty="0"/>
              <a:t>23</a:t>
            </a:fld>
            <a:endParaRPr spc="-5" dirty="0"/>
          </a:p>
        </p:txBody>
      </p:sp>
      <p:sp>
        <p:nvSpPr>
          <p:cNvPr id="7" name="Rectangle 6">
            <a:extLst>
              <a:ext uri="{FF2B5EF4-FFF2-40B4-BE49-F238E27FC236}">
                <a16:creationId xmlns:a16="http://schemas.microsoft.com/office/drawing/2014/main" id="{6606BD44-83E0-4EFB-BCF8-4270C31B6927}"/>
              </a:ext>
            </a:extLst>
          </p:cNvPr>
          <p:cNvSpPr/>
          <p:nvPr/>
        </p:nvSpPr>
        <p:spPr>
          <a:xfrm>
            <a:off x="3922618" y="6362714"/>
            <a:ext cx="2300630" cy="369332"/>
          </a:xfrm>
          <a:prstGeom prst="rect">
            <a:avLst/>
          </a:prstGeom>
        </p:spPr>
        <p:txBody>
          <a:bodyPr wrap="none">
            <a:spAutoFit/>
          </a:bodyPr>
          <a:lstStyle/>
          <a:p>
            <a:r>
              <a:rPr lang="en-US" dirty="0">
                <a:solidFill>
                  <a:srgbClr val="C00000"/>
                </a:solidFill>
              </a:rPr>
              <a:t>(See B. Hartsell talk)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21" y="129091"/>
            <a:ext cx="8469541" cy="912530"/>
          </a:xfrm>
        </p:spPr>
        <p:txBody>
          <a:bodyPr>
            <a:normAutofit fontScale="90000"/>
          </a:bodyPr>
          <a:lstStyle/>
          <a:p>
            <a:pPr lvl="0"/>
            <a:r>
              <a:rPr lang="en-US" sz="3200" dirty="0"/>
              <a:t>Installation of 3.9GHz FPC Warm Ends at SLAC</a:t>
            </a:r>
          </a:p>
        </p:txBody>
      </p:sp>
      <p:sp>
        <p:nvSpPr>
          <p:cNvPr id="3" name="Content Placeholder 2"/>
          <p:cNvSpPr>
            <a:spLocks noGrp="1"/>
          </p:cNvSpPr>
          <p:nvPr>
            <p:ph sz="quarter" idx="14"/>
          </p:nvPr>
        </p:nvSpPr>
        <p:spPr>
          <a:xfrm>
            <a:off x="166977" y="1243584"/>
            <a:ext cx="8531749" cy="5614416"/>
          </a:xfrm>
        </p:spPr>
        <p:txBody>
          <a:bodyPr>
            <a:normAutofit fontScale="92500" lnSpcReduction="10000"/>
          </a:bodyPr>
          <a:lstStyle/>
          <a:p>
            <a:pPr marL="342900" indent="-342900">
              <a:buFont typeface="Arial" panose="020B0604020202020204" pitchFamily="34" charset="0"/>
              <a:buChar char="•"/>
            </a:pPr>
            <a:r>
              <a:rPr lang="en-US" dirty="0"/>
              <a:t>3.9 GHz CMs will be shipped with warm couplers removed</a:t>
            </a:r>
          </a:p>
          <a:p>
            <a:pPr marL="800100" lvl="1" indent="-342900"/>
            <a:r>
              <a:rPr lang="en-US" dirty="0"/>
              <a:t>This uses the same technique utilized for the successful transport of the FLASH 3.9 GHz CM transport to DESY (2009)</a:t>
            </a:r>
          </a:p>
          <a:p>
            <a:pPr marL="800100" lvl="1" indent="-342900"/>
            <a:r>
              <a:rPr lang="en-US" dirty="0"/>
              <a:t>Minimizes concern associated with possible transportation loads</a:t>
            </a:r>
          </a:p>
          <a:p>
            <a:pPr marL="800100" lvl="1" indent="-342900"/>
            <a:r>
              <a:rPr lang="en-US" dirty="0"/>
              <a:t>This configuration was successfully tested on the shaker table</a:t>
            </a:r>
          </a:p>
          <a:p>
            <a:pPr marL="800100" lvl="1" indent="-342900"/>
            <a:r>
              <a:rPr lang="en-US" dirty="0"/>
              <a:t>This configuration was also successfully tested on the Illinois road tests when we had a cavity in position one</a:t>
            </a:r>
          </a:p>
          <a:p>
            <a:pPr marL="342900" indent="-342900">
              <a:buFont typeface="Arial" panose="020B0604020202020204" pitchFamily="34" charset="0"/>
              <a:buChar char="•"/>
            </a:pPr>
            <a:r>
              <a:rPr lang="en-US" dirty="0"/>
              <a:t>Reinstallation of warm couplers at SLAC</a:t>
            </a:r>
          </a:p>
          <a:p>
            <a:pPr marL="800100" lvl="1" indent="-342900"/>
            <a:r>
              <a:rPr lang="en-US" dirty="0"/>
              <a:t>Trained and experienced Fermilab staff will do the work</a:t>
            </a:r>
          </a:p>
          <a:p>
            <a:pPr marL="1033463" lvl="2" indent="-342900"/>
            <a:r>
              <a:rPr lang="en-US" dirty="0"/>
              <a:t>Performed similar work for F1.3-07</a:t>
            </a:r>
          </a:p>
          <a:p>
            <a:pPr marL="800100" lvl="1" indent="-342900"/>
            <a:r>
              <a:rPr lang="en-US" dirty="0"/>
              <a:t>Work will be done under the control of a specific traveler</a:t>
            </a:r>
          </a:p>
          <a:p>
            <a:pPr marL="1033463" lvl="2" indent="-342900"/>
            <a:r>
              <a:rPr lang="en-US" dirty="0"/>
              <a:t>In accordance with FMEA</a:t>
            </a:r>
          </a:p>
          <a:p>
            <a:pPr marL="800100" lvl="1" indent="-342900"/>
            <a:r>
              <a:rPr lang="en-US" dirty="0"/>
              <a:t>Existing tooling will be used</a:t>
            </a:r>
          </a:p>
          <a:p>
            <a:pPr marL="800100" lvl="1" indent="-342900"/>
            <a:r>
              <a:rPr lang="en-US" dirty="0"/>
              <a:t>All tools used for installation will be shipped from FNAL to SLAC prior to installation</a:t>
            </a:r>
          </a:p>
          <a:p>
            <a:pPr lvl="1"/>
            <a:r>
              <a:rPr lang="en-US" dirty="0"/>
              <a:t>Do not see any issues with performing this work at SLAC</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lvl="1"/>
            <a:endParaRPr lang="en-US" dirty="0"/>
          </a:p>
          <a:p>
            <a:endParaRPr lang="en-US" dirty="0"/>
          </a:p>
        </p:txBody>
      </p:sp>
      <p:sp>
        <p:nvSpPr>
          <p:cNvPr id="5" name="TextBox 4">
            <a:extLst>
              <a:ext uri="{FF2B5EF4-FFF2-40B4-BE49-F238E27FC236}">
                <a16:creationId xmlns:a16="http://schemas.microsoft.com/office/drawing/2014/main" id="{CD1CDA1F-633D-4496-BD38-C075DD5EC220}"/>
              </a:ext>
            </a:extLst>
          </p:cNvPr>
          <p:cNvSpPr txBox="1"/>
          <p:nvPr/>
        </p:nvSpPr>
        <p:spPr>
          <a:xfrm>
            <a:off x="6687045" y="216024"/>
            <a:ext cx="2234317" cy="369332"/>
          </a:xfrm>
          <a:prstGeom prst="rect">
            <a:avLst/>
          </a:prstGeom>
          <a:noFill/>
        </p:spPr>
        <p:txBody>
          <a:bodyPr wrap="square" rtlCol="0">
            <a:spAutoFit/>
          </a:bodyPr>
          <a:lstStyle/>
          <a:p>
            <a:r>
              <a:rPr lang="en-US" dirty="0">
                <a:solidFill>
                  <a:srgbClr val="C00000"/>
                </a:solidFill>
              </a:rPr>
              <a:t>See C. Grimm talk</a:t>
            </a:r>
          </a:p>
        </p:txBody>
      </p:sp>
    </p:spTree>
    <p:extLst>
      <p:ext uri="{BB962C8B-B14F-4D97-AF65-F5344CB8AC3E}">
        <p14:creationId xmlns:p14="http://schemas.microsoft.com/office/powerpoint/2010/main" val="2157171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Summary</a:t>
            </a:r>
          </a:p>
        </p:txBody>
      </p:sp>
      <p:sp>
        <p:nvSpPr>
          <p:cNvPr id="5" name="Content Placeholder 4"/>
          <p:cNvSpPr>
            <a:spLocks noGrp="1"/>
          </p:cNvSpPr>
          <p:nvPr>
            <p:ph sz="quarter" idx="14"/>
          </p:nvPr>
        </p:nvSpPr>
        <p:spPr>
          <a:xfrm>
            <a:off x="195309" y="1241090"/>
            <a:ext cx="8684395" cy="5312109"/>
          </a:xfrm>
        </p:spPr>
        <p:txBody>
          <a:bodyPr>
            <a:normAutofit/>
          </a:bodyPr>
          <a:lstStyle/>
          <a:p>
            <a:pPr marL="342900" indent="-342900">
              <a:buFont typeface="Arial" panose="020B0604020202020204" pitchFamily="34" charset="0"/>
              <a:buChar char="•"/>
            </a:pPr>
            <a:r>
              <a:rPr lang="en-US" dirty="0"/>
              <a:t>An experienced team is working on this project</a:t>
            </a:r>
          </a:p>
          <a:p>
            <a:pPr marL="342900" indent="-342900">
              <a:buFont typeface="Arial" panose="020B0604020202020204" pitchFamily="34" charset="0"/>
              <a:buChar char="•"/>
            </a:pPr>
            <a:r>
              <a:rPr lang="en-US" dirty="0"/>
              <a:t>Lessons learned (design, assembly, previous transports) are applied</a:t>
            </a:r>
          </a:p>
          <a:p>
            <a:pPr marL="342900" indent="-342900">
              <a:buFont typeface="Arial" panose="020B0604020202020204" pitchFamily="34" charset="0"/>
              <a:buChar char="•"/>
            </a:pPr>
            <a:r>
              <a:rPr lang="en-US" dirty="0"/>
              <a:t>A solid transportation plan backed with extensive analysis and data from conducted tests is in place to safely ship LCLS-II 3.9 GHz cryomodules to SLAC</a:t>
            </a:r>
          </a:p>
        </p:txBody>
      </p:sp>
      <p:sp>
        <p:nvSpPr>
          <p:cNvPr id="2" name="Slide Number Placeholder 1"/>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Tree>
    <p:extLst>
      <p:ext uri="{BB962C8B-B14F-4D97-AF65-F5344CB8AC3E}">
        <p14:creationId xmlns:p14="http://schemas.microsoft.com/office/powerpoint/2010/main" val="393637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2368AF-B275-4B1A-A35C-307C0B8116A7}"/>
              </a:ext>
            </a:extLst>
          </p:cNvPr>
          <p:cNvSpPr>
            <a:spLocks noGrp="1"/>
          </p:cNvSpPr>
          <p:nvPr>
            <p:ph type="title"/>
          </p:nvPr>
        </p:nvSpPr>
        <p:spPr/>
        <p:txBody>
          <a:bodyPr/>
          <a:lstStyle/>
          <a:p>
            <a:r>
              <a:rPr lang="en-US" sz="3200" dirty="0"/>
              <a:t>Chronology</a:t>
            </a:r>
          </a:p>
        </p:txBody>
      </p:sp>
      <p:sp>
        <p:nvSpPr>
          <p:cNvPr id="7" name="Content Placeholder 6">
            <a:extLst>
              <a:ext uri="{FF2B5EF4-FFF2-40B4-BE49-F238E27FC236}">
                <a16:creationId xmlns:a16="http://schemas.microsoft.com/office/drawing/2014/main" id="{E67083F2-F05C-487B-98AB-E5B0A074FC1A}"/>
              </a:ext>
            </a:extLst>
          </p:cNvPr>
          <p:cNvSpPr>
            <a:spLocks noGrp="1"/>
          </p:cNvSpPr>
          <p:nvPr>
            <p:ph sz="quarter" idx="14"/>
          </p:nvPr>
        </p:nvSpPr>
        <p:spPr>
          <a:xfrm>
            <a:off x="451822" y="1370805"/>
            <a:ext cx="8108950" cy="5065522"/>
          </a:xfrm>
        </p:spPr>
        <p:txBody>
          <a:bodyPr>
            <a:normAutofit fontScale="77500" lnSpcReduction="20000"/>
          </a:bodyPr>
          <a:lstStyle/>
          <a:p>
            <a:pPr marL="342900" indent="-342900">
              <a:buFont typeface="Arial" panose="020B0604020202020204" pitchFamily="34" charset="0"/>
              <a:buChar char="•"/>
            </a:pPr>
            <a:r>
              <a:rPr lang="en-US" dirty="0"/>
              <a:t>Final Design Review (FDR) was held on Jan 30-31, 2017</a:t>
            </a:r>
          </a:p>
          <a:p>
            <a:pPr marL="342900" indent="-342900">
              <a:buFont typeface="Arial" panose="020B0604020202020204" pitchFamily="34" charset="0"/>
              <a:buChar char="•"/>
            </a:pPr>
            <a:r>
              <a:rPr lang="en-US" dirty="0"/>
              <a:t>Delta-FDR was held on Jan 29-30, 2019</a:t>
            </a:r>
          </a:p>
          <a:p>
            <a:pPr marL="342900" indent="-342900">
              <a:buFont typeface="Arial" panose="020B0604020202020204" pitchFamily="34" charset="0"/>
              <a:buChar char="•"/>
            </a:pPr>
            <a:r>
              <a:rPr lang="en-US" dirty="0"/>
              <a:t>Internal “fresh look to design” initiative using lessons learned from 1.3 GHz CM. Four meetings were held between March and May 2019. A final report is written and shared with the project stakeholders.</a:t>
            </a:r>
          </a:p>
          <a:p>
            <a:pPr marL="342900" indent="-342900">
              <a:buFont typeface="Arial" panose="020B0604020202020204" pitchFamily="34" charset="0"/>
              <a:buChar char="•"/>
            </a:pPr>
            <a:r>
              <a:rPr lang="en-US" dirty="0"/>
              <a:t>Drawings &amp; specs revision based on the fresh look findings and recommendations</a:t>
            </a:r>
          </a:p>
          <a:p>
            <a:pPr marL="342900" indent="-342900">
              <a:buFont typeface="Arial" panose="020B0604020202020204" pitchFamily="34" charset="0"/>
              <a:buChar char="•"/>
            </a:pPr>
            <a:r>
              <a:rPr lang="en-US" dirty="0"/>
              <a:t>Parts were already in house. Revised drawings are released. Parts are modified, additional parts are procured. </a:t>
            </a:r>
          </a:p>
          <a:p>
            <a:pPr marL="342900" indent="-342900">
              <a:buFont typeface="Arial" panose="020B0604020202020204" pitchFamily="34" charset="0"/>
              <a:buChar char="•"/>
            </a:pPr>
            <a:r>
              <a:rPr lang="en-US" dirty="0"/>
              <a:t>Travelers are revised using fresh look recommendations and lessons learned from 1.3 GHz CMs assembly</a:t>
            </a:r>
          </a:p>
          <a:p>
            <a:pPr marL="342900" indent="-342900">
              <a:buFont typeface="Arial" panose="020B0604020202020204" pitchFamily="34" charset="0"/>
              <a:buChar char="•"/>
            </a:pPr>
            <a:r>
              <a:rPr lang="en-US" dirty="0"/>
              <a:t>F3.9-1 assembly is done between July 2019 and December 2019</a:t>
            </a:r>
          </a:p>
          <a:p>
            <a:pPr marL="342900" indent="-342900">
              <a:buFont typeface="Arial" panose="020B0604020202020204" pitchFamily="34" charset="0"/>
              <a:buChar char="•"/>
            </a:pPr>
            <a:r>
              <a:rPr lang="en-US" dirty="0"/>
              <a:t>F3.9-1 testing is done between December 2019 and February 2020</a:t>
            </a:r>
          </a:p>
          <a:p>
            <a:pPr marL="342900" indent="-342900">
              <a:buFont typeface="Arial" panose="020B0604020202020204" pitchFamily="34" charset="0"/>
              <a:buChar char="•"/>
            </a:pPr>
            <a:r>
              <a:rPr lang="en-US" dirty="0"/>
              <a:t>F3.9-2 assembly is done between September 2019 and February 2020. (transported to CMTS on February 11, 2020)</a:t>
            </a:r>
          </a:p>
          <a:p>
            <a:endParaRPr lang="en-US" dirty="0"/>
          </a:p>
        </p:txBody>
      </p:sp>
    </p:spTree>
    <p:extLst>
      <p:ext uri="{BB962C8B-B14F-4D97-AF65-F5344CB8AC3E}">
        <p14:creationId xmlns:p14="http://schemas.microsoft.com/office/powerpoint/2010/main" val="288513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B2B10A-BCDC-4E2D-810F-656026D51DBA}"/>
              </a:ext>
            </a:extLst>
          </p:cNvPr>
          <p:cNvSpPr>
            <a:spLocks noGrp="1"/>
          </p:cNvSpPr>
          <p:nvPr>
            <p:ph type="sldNum" sz="quarter" idx="11"/>
          </p:nvPr>
        </p:nvSpPr>
        <p:spPr/>
        <p:txBody>
          <a:bodyPr/>
          <a:lstStyle/>
          <a:p>
            <a:fld id="{5BD36294-2849-48A8-8531-5354CF3095D2}" type="slidenum">
              <a:rPr lang="en-US" smtClean="0"/>
              <a:pPr/>
              <a:t>4</a:t>
            </a:fld>
            <a:endParaRPr lang="en-US" dirty="0"/>
          </a:p>
        </p:txBody>
      </p:sp>
      <p:sp>
        <p:nvSpPr>
          <p:cNvPr id="5" name="Title 4">
            <a:extLst>
              <a:ext uri="{FF2B5EF4-FFF2-40B4-BE49-F238E27FC236}">
                <a16:creationId xmlns:a16="http://schemas.microsoft.com/office/drawing/2014/main" id="{1D81A77A-A52A-4C8F-BF5E-8091E6CD73B1}"/>
              </a:ext>
            </a:extLst>
          </p:cNvPr>
          <p:cNvSpPr>
            <a:spLocks noGrp="1"/>
          </p:cNvSpPr>
          <p:nvPr>
            <p:ph type="title"/>
          </p:nvPr>
        </p:nvSpPr>
        <p:spPr>
          <a:xfrm>
            <a:off x="2810785" y="3068151"/>
            <a:ext cx="3236181" cy="1002918"/>
          </a:xfrm>
        </p:spPr>
        <p:txBody>
          <a:bodyPr/>
          <a:lstStyle/>
          <a:p>
            <a:r>
              <a:rPr lang="en-US" sz="6600" dirty="0"/>
              <a:t>DESIGN</a:t>
            </a:r>
          </a:p>
        </p:txBody>
      </p:sp>
    </p:spTree>
    <p:extLst>
      <p:ext uri="{BB962C8B-B14F-4D97-AF65-F5344CB8AC3E}">
        <p14:creationId xmlns:p14="http://schemas.microsoft.com/office/powerpoint/2010/main" val="382736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Cryomodule Exterior Features</a:t>
            </a:r>
          </a:p>
        </p:txBody>
      </p:sp>
      <p:sp>
        <p:nvSpPr>
          <p:cNvPr id="5" name="Content Placeholder 4"/>
          <p:cNvSpPr>
            <a:spLocks noGrp="1"/>
          </p:cNvSpPr>
          <p:nvPr>
            <p:ph sz="quarter" idx="14"/>
          </p:nvPr>
        </p:nvSpPr>
        <p:spPr>
          <a:xfrm>
            <a:off x="346293" y="1241091"/>
            <a:ext cx="1375629" cy="5065522"/>
          </a:xfrm>
        </p:spPr>
        <p:txBody>
          <a:bodyPr>
            <a:normAutofit/>
          </a:bodyPr>
          <a:lstStyle/>
          <a:p>
            <a:endParaRPr lang="en-US" dirty="0"/>
          </a:p>
          <a:p>
            <a:endParaRPr lang="en-US" dirty="0"/>
          </a:p>
          <a:p>
            <a:pPr algn="ctr"/>
            <a:r>
              <a:rPr lang="en-US" dirty="0"/>
              <a:t>Tunnel Wall Side</a:t>
            </a:r>
          </a:p>
          <a:p>
            <a:pPr algn="ctr"/>
            <a:endParaRPr lang="en-US" dirty="0"/>
          </a:p>
          <a:p>
            <a:pPr algn="ctr"/>
            <a:endParaRPr lang="en-US" dirty="0"/>
          </a:p>
          <a:p>
            <a:pPr algn="ctr"/>
            <a:endParaRPr lang="en-US" dirty="0"/>
          </a:p>
          <a:p>
            <a:pPr algn="ctr"/>
            <a:r>
              <a:rPr lang="en-US" dirty="0"/>
              <a:t>Tunnel Aisle Side</a:t>
            </a:r>
          </a:p>
        </p:txBody>
      </p:sp>
      <p:pic>
        <p:nvPicPr>
          <p:cNvPr id="6" name="Picture 5"/>
          <p:cNvPicPr>
            <a:picLocks noChangeAspect="1"/>
          </p:cNvPicPr>
          <p:nvPr/>
        </p:nvPicPr>
        <p:blipFill>
          <a:blip r:embed="rId3"/>
          <a:stretch>
            <a:fillRect/>
          </a:stretch>
        </p:blipFill>
        <p:spPr>
          <a:xfrm>
            <a:off x="1900053" y="1345961"/>
            <a:ext cx="6655339" cy="2454237"/>
          </a:xfrm>
          <a:prstGeom prst="rect">
            <a:avLst/>
          </a:prstGeom>
        </p:spPr>
      </p:pic>
      <p:pic>
        <p:nvPicPr>
          <p:cNvPr id="7" name="Picture 6"/>
          <p:cNvPicPr>
            <a:picLocks noChangeAspect="1"/>
          </p:cNvPicPr>
          <p:nvPr/>
        </p:nvPicPr>
        <p:blipFill>
          <a:blip r:embed="rId4"/>
          <a:stretch>
            <a:fillRect/>
          </a:stretch>
        </p:blipFill>
        <p:spPr>
          <a:xfrm>
            <a:off x="1900053" y="3980707"/>
            <a:ext cx="6655339" cy="2449200"/>
          </a:xfrm>
          <a:prstGeom prst="rect">
            <a:avLst/>
          </a:prstGeom>
        </p:spPr>
      </p:pic>
      <p:sp>
        <p:nvSpPr>
          <p:cNvPr id="8" name="TextBox 7"/>
          <p:cNvSpPr txBox="1"/>
          <p:nvPr/>
        </p:nvSpPr>
        <p:spPr>
          <a:xfrm>
            <a:off x="2453135" y="1505097"/>
            <a:ext cx="1695796"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Vacuum Vessel Relief</a:t>
            </a:r>
          </a:p>
        </p:txBody>
      </p:sp>
      <p:cxnSp>
        <p:nvCxnSpPr>
          <p:cNvPr id="10" name="Straight Arrow Connector 9"/>
          <p:cNvCxnSpPr>
            <a:stCxn id="8" idx="3"/>
          </p:cNvCxnSpPr>
          <p:nvPr/>
        </p:nvCxnSpPr>
        <p:spPr>
          <a:xfrm>
            <a:off x="4148931" y="1643597"/>
            <a:ext cx="575469" cy="173123"/>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575465" y="4034534"/>
            <a:ext cx="1816924"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Instrumentation Flanges</a:t>
            </a:r>
          </a:p>
        </p:txBody>
      </p:sp>
      <p:cxnSp>
        <p:nvCxnSpPr>
          <p:cNvPr id="14" name="Straight Arrow Connector 13"/>
          <p:cNvCxnSpPr/>
          <p:nvPr/>
        </p:nvCxnSpPr>
        <p:spPr>
          <a:xfrm flipH="1">
            <a:off x="4655127" y="4315334"/>
            <a:ext cx="920338" cy="678422"/>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32170" y="1421726"/>
            <a:ext cx="1862335"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Liquid level Feedthrough</a:t>
            </a:r>
          </a:p>
        </p:txBody>
      </p:sp>
      <p:cxnSp>
        <p:nvCxnSpPr>
          <p:cNvPr id="16" name="Straight Arrow Connector 15"/>
          <p:cNvCxnSpPr/>
          <p:nvPr/>
        </p:nvCxnSpPr>
        <p:spPr>
          <a:xfrm flipH="1">
            <a:off x="6798709" y="1706111"/>
            <a:ext cx="280964" cy="280631"/>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98709" y="3044193"/>
            <a:ext cx="1695796"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Valve Welding Access</a:t>
            </a:r>
          </a:p>
        </p:txBody>
      </p:sp>
      <p:cxnSp>
        <p:nvCxnSpPr>
          <p:cNvPr id="18" name="Straight Arrow Connector 17"/>
          <p:cNvCxnSpPr/>
          <p:nvPr/>
        </p:nvCxnSpPr>
        <p:spPr>
          <a:xfrm flipH="1" flipV="1">
            <a:off x="5944039" y="2685011"/>
            <a:ext cx="854670" cy="511943"/>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83876" y="3403913"/>
            <a:ext cx="1695796"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Coupler Pumping Line</a:t>
            </a:r>
          </a:p>
        </p:txBody>
      </p:sp>
      <p:cxnSp>
        <p:nvCxnSpPr>
          <p:cNvPr id="20" name="Straight Arrow Connector 19"/>
          <p:cNvCxnSpPr/>
          <p:nvPr/>
        </p:nvCxnSpPr>
        <p:spPr>
          <a:xfrm flipH="1" flipV="1">
            <a:off x="5248541" y="3251513"/>
            <a:ext cx="135335" cy="284603"/>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98472" y="6076055"/>
            <a:ext cx="1235826"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Support Stands</a:t>
            </a:r>
          </a:p>
        </p:txBody>
      </p:sp>
      <p:cxnSp>
        <p:nvCxnSpPr>
          <p:cNvPr id="22" name="Straight Arrow Connector 21"/>
          <p:cNvCxnSpPr/>
          <p:nvPr/>
        </p:nvCxnSpPr>
        <p:spPr>
          <a:xfrm flipV="1">
            <a:off x="6334298" y="5895546"/>
            <a:ext cx="299258" cy="359994"/>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38315" y="4090805"/>
            <a:ext cx="1374239"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Cryogenic Valves</a:t>
            </a:r>
          </a:p>
        </p:txBody>
      </p:sp>
      <p:cxnSp>
        <p:nvCxnSpPr>
          <p:cNvPr id="24" name="Straight Arrow Connector 23"/>
          <p:cNvCxnSpPr/>
          <p:nvPr/>
        </p:nvCxnSpPr>
        <p:spPr>
          <a:xfrm>
            <a:off x="3917934" y="4237463"/>
            <a:ext cx="575469" cy="69250"/>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1"/>
          </p:cNvCxnSpPr>
          <p:nvPr/>
        </p:nvCxnSpPr>
        <p:spPr>
          <a:xfrm flipH="1" flipV="1">
            <a:off x="4724400" y="6075543"/>
            <a:ext cx="374072" cy="139012"/>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110687" y="4311129"/>
            <a:ext cx="354142" cy="418813"/>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794618" y="5999855"/>
            <a:ext cx="1695796"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Coupler Pumping Line</a:t>
            </a:r>
          </a:p>
        </p:txBody>
      </p:sp>
      <p:cxnSp>
        <p:nvCxnSpPr>
          <p:cNvPr id="45" name="Straight Arrow Connector 44"/>
          <p:cNvCxnSpPr/>
          <p:nvPr/>
        </p:nvCxnSpPr>
        <p:spPr>
          <a:xfrm flipH="1" flipV="1">
            <a:off x="7428002" y="5721631"/>
            <a:ext cx="135335" cy="284603"/>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03610" y="1380859"/>
            <a:ext cx="1522869"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Support Post Cover</a:t>
            </a:r>
          </a:p>
        </p:txBody>
      </p:sp>
      <p:cxnSp>
        <p:nvCxnSpPr>
          <p:cNvPr id="48" name="Straight Arrow Connector 47"/>
          <p:cNvCxnSpPr/>
          <p:nvPr/>
        </p:nvCxnSpPr>
        <p:spPr>
          <a:xfrm>
            <a:off x="5944039" y="1657858"/>
            <a:ext cx="112662" cy="177631"/>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577536" y="6100491"/>
            <a:ext cx="1295795"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Vacuum Bellows</a:t>
            </a:r>
          </a:p>
        </p:txBody>
      </p:sp>
      <p:cxnSp>
        <p:nvCxnSpPr>
          <p:cNvPr id="52" name="Straight Arrow Connector 51"/>
          <p:cNvCxnSpPr/>
          <p:nvPr/>
        </p:nvCxnSpPr>
        <p:spPr>
          <a:xfrm flipH="1" flipV="1">
            <a:off x="3034145" y="5940731"/>
            <a:ext cx="91046" cy="171634"/>
          </a:xfrm>
          <a:prstGeom prst="straightConnector1">
            <a:avLst/>
          </a:prstGeom>
          <a:ln w="158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79B58C-33B6-45FD-9A9C-1649E2431DC2}"/>
              </a:ext>
            </a:extLst>
          </p:cNvPr>
          <p:cNvSpPr txBox="1"/>
          <p:nvPr/>
        </p:nvSpPr>
        <p:spPr>
          <a:xfrm>
            <a:off x="8123660" y="1"/>
            <a:ext cx="1020340" cy="307777"/>
          </a:xfrm>
          <a:prstGeom prst="rect">
            <a:avLst/>
          </a:prstGeom>
          <a:noFill/>
        </p:spPr>
        <p:txBody>
          <a:bodyPr wrap="square" rtlCol="0">
            <a:spAutoFit/>
          </a:bodyPr>
          <a:lstStyle/>
          <a:p>
            <a:r>
              <a:rPr lang="en-US" sz="1400" dirty="0">
                <a:solidFill>
                  <a:schemeClr val="bg2"/>
                </a:solidFill>
              </a:rPr>
              <a:t>J. Kaluzny</a:t>
            </a:r>
          </a:p>
        </p:txBody>
      </p:sp>
      <p:sp>
        <p:nvSpPr>
          <p:cNvPr id="4" name="Slide Number Placeholder 3">
            <a:extLst>
              <a:ext uri="{FF2B5EF4-FFF2-40B4-BE49-F238E27FC236}">
                <a16:creationId xmlns:a16="http://schemas.microsoft.com/office/drawing/2014/main" id="{FC236A8E-12BE-491F-9FDA-73239E617CD4}"/>
              </a:ext>
            </a:extLst>
          </p:cNvPr>
          <p:cNvSpPr>
            <a:spLocks noGrp="1"/>
          </p:cNvSpPr>
          <p:nvPr>
            <p:ph type="sldNum" sz="quarter" idx="11"/>
          </p:nvPr>
        </p:nvSpPr>
        <p:spPr/>
        <p:txBody>
          <a:bodyPr/>
          <a:lstStyle/>
          <a:p>
            <a:fld id="{5BD36294-2849-48A8-8531-5354CF3095D2}" type="slidenum">
              <a:rPr lang="en-US" smtClean="0">
                <a:solidFill>
                  <a:srgbClr val="000000"/>
                </a:solidFill>
              </a:rPr>
              <a:pPr/>
              <a:t>5</a:t>
            </a:fld>
            <a:endParaRPr lang="en-US" dirty="0">
              <a:solidFill>
                <a:srgbClr val="000000"/>
              </a:solidFill>
            </a:endParaRPr>
          </a:p>
        </p:txBody>
      </p:sp>
      <p:sp>
        <p:nvSpPr>
          <p:cNvPr id="9" name="TextBox 8">
            <a:extLst>
              <a:ext uri="{FF2B5EF4-FFF2-40B4-BE49-F238E27FC236}">
                <a16:creationId xmlns:a16="http://schemas.microsoft.com/office/drawing/2014/main" id="{60198E32-C239-4474-9AAB-AD5A674D2E1D}"/>
              </a:ext>
            </a:extLst>
          </p:cNvPr>
          <p:cNvSpPr txBox="1"/>
          <p:nvPr/>
        </p:nvSpPr>
        <p:spPr>
          <a:xfrm>
            <a:off x="0" y="6467158"/>
            <a:ext cx="1963972" cy="369332"/>
          </a:xfrm>
          <a:prstGeom prst="rect">
            <a:avLst/>
          </a:prstGeom>
          <a:noFill/>
        </p:spPr>
        <p:txBody>
          <a:bodyPr wrap="square" rtlCol="0">
            <a:spAutoFit/>
          </a:bodyPr>
          <a:lstStyle/>
          <a:p>
            <a:r>
              <a:rPr lang="en-US" dirty="0">
                <a:solidFill>
                  <a:srgbClr val="C00000"/>
                </a:solidFill>
              </a:rPr>
              <a:t>No Access Ports!</a:t>
            </a:r>
          </a:p>
        </p:txBody>
      </p:sp>
    </p:spTree>
    <p:extLst>
      <p:ext uri="{BB962C8B-B14F-4D97-AF65-F5344CB8AC3E}">
        <p14:creationId xmlns:p14="http://schemas.microsoft.com/office/powerpoint/2010/main" val="37999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Cryomodule Coldmass Features</a:t>
            </a:r>
          </a:p>
        </p:txBody>
      </p:sp>
      <p:sp>
        <p:nvSpPr>
          <p:cNvPr id="5" name="Content Placeholder 4"/>
          <p:cNvSpPr>
            <a:spLocks noGrp="1"/>
          </p:cNvSpPr>
          <p:nvPr>
            <p:ph sz="quarter" idx="14"/>
          </p:nvPr>
        </p:nvSpPr>
        <p:spPr>
          <a:xfrm>
            <a:off x="346293" y="1241091"/>
            <a:ext cx="8209099" cy="5065522"/>
          </a:xfrm>
        </p:spPr>
        <p:txBody>
          <a:bodyPr>
            <a:normAutofit/>
          </a:bodyPr>
          <a:lstStyle/>
          <a:p>
            <a:pPr marL="342900" indent="-342900">
              <a:buFont typeface="Arial" panose="020B0604020202020204" pitchFamily="34" charset="0"/>
              <a:buChar char="•"/>
            </a:pPr>
            <a:r>
              <a:rPr lang="en-US" dirty="0"/>
              <a:t>Two support posts</a:t>
            </a:r>
          </a:p>
          <a:p>
            <a:pPr marL="342900" indent="-342900">
              <a:buFont typeface="Arial" panose="020B0604020202020204" pitchFamily="34" charset="0"/>
              <a:buChar char="•"/>
            </a:pPr>
            <a:r>
              <a:rPr lang="en-US" dirty="0"/>
              <a:t>Couplers on both sides</a:t>
            </a:r>
          </a:p>
          <a:p>
            <a:pPr marL="342900" indent="-342900">
              <a:buFont typeface="Arial" panose="020B0604020202020204" pitchFamily="34" charset="0"/>
              <a:buChar char="•"/>
            </a:pPr>
            <a:r>
              <a:rPr lang="en-US" dirty="0"/>
              <a:t>Instrumentation through shield</a:t>
            </a:r>
          </a:p>
          <a:p>
            <a:pPr marL="342900" indent="-342900">
              <a:buFont typeface="Arial" panose="020B0604020202020204" pitchFamily="34" charset="0"/>
              <a:buChar char="•"/>
            </a:pPr>
            <a:r>
              <a:rPr lang="en-US" dirty="0"/>
              <a:t>Two-phase pipe </a:t>
            </a:r>
            <a:r>
              <a:rPr lang="mr-IN" dirty="0"/>
              <a:t>–</a:t>
            </a:r>
            <a:r>
              <a:rPr lang="en-US" dirty="0"/>
              <a:t> liquid level cans</a:t>
            </a:r>
          </a:p>
          <a:p>
            <a:pPr marL="342900" indent="-342900">
              <a:buFont typeface="Arial" panose="020B0604020202020204" pitchFamily="34" charset="0"/>
              <a:buChar char="•"/>
            </a:pPr>
            <a:r>
              <a:rPr lang="en-US" dirty="0"/>
              <a:t>Aluminum pipes </a:t>
            </a:r>
            <a:r>
              <a:rPr lang="mr-IN" dirty="0"/>
              <a:t>–</a:t>
            </a:r>
            <a:r>
              <a:rPr lang="en-US" dirty="0"/>
              <a:t> thermal intercepts</a:t>
            </a:r>
          </a:p>
          <a:p>
            <a:endParaRPr lang="en-US" dirty="0"/>
          </a:p>
          <a:p>
            <a:endParaRPr lang="en-US" dirty="0"/>
          </a:p>
          <a:p>
            <a:endParaRPr lang="en-US" dirty="0"/>
          </a:p>
          <a:p>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pic>
        <p:nvPicPr>
          <p:cNvPr id="6" name="Picture 5"/>
          <p:cNvPicPr>
            <a:picLocks noChangeAspect="1"/>
          </p:cNvPicPr>
          <p:nvPr/>
        </p:nvPicPr>
        <p:blipFill>
          <a:blip r:embed="rId3"/>
          <a:stretch>
            <a:fillRect/>
          </a:stretch>
        </p:blipFill>
        <p:spPr>
          <a:xfrm>
            <a:off x="399101" y="3773852"/>
            <a:ext cx="8103482" cy="1974152"/>
          </a:xfrm>
          <a:prstGeom prst="rect">
            <a:avLst/>
          </a:prstGeom>
        </p:spPr>
      </p:pic>
      <p:sp>
        <p:nvSpPr>
          <p:cNvPr id="7" name="TextBox 6">
            <a:extLst>
              <a:ext uri="{FF2B5EF4-FFF2-40B4-BE49-F238E27FC236}">
                <a16:creationId xmlns:a16="http://schemas.microsoft.com/office/drawing/2014/main" id="{84768E89-5CF3-4E77-8E4F-C82B545BDA13}"/>
              </a:ext>
            </a:extLst>
          </p:cNvPr>
          <p:cNvSpPr txBox="1"/>
          <p:nvPr/>
        </p:nvSpPr>
        <p:spPr>
          <a:xfrm>
            <a:off x="8123660" y="1"/>
            <a:ext cx="1020340" cy="307777"/>
          </a:xfrm>
          <a:prstGeom prst="rect">
            <a:avLst/>
          </a:prstGeom>
          <a:noFill/>
        </p:spPr>
        <p:txBody>
          <a:bodyPr wrap="square" rtlCol="0">
            <a:spAutoFit/>
          </a:bodyPr>
          <a:lstStyle/>
          <a:p>
            <a:r>
              <a:rPr lang="en-US" sz="1400" dirty="0">
                <a:solidFill>
                  <a:schemeClr val="bg2"/>
                </a:solidFill>
              </a:rPr>
              <a:t>J. Kaluzny</a:t>
            </a:r>
          </a:p>
        </p:txBody>
      </p:sp>
    </p:spTree>
    <p:extLst>
      <p:ext uri="{BB962C8B-B14F-4D97-AF65-F5344CB8AC3E}">
        <p14:creationId xmlns:p14="http://schemas.microsoft.com/office/powerpoint/2010/main" val="115764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Cavity String Features</a:t>
            </a:r>
          </a:p>
        </p:txBody>
      </p:sp>
      <p:sp>
        <p:nvSpPr>
          <p:cNvPr id="5" name="Content Placeholder 4"/>
          <p:cNvSpPr>
            <a:spLocks noGrp="1"/>
          </p:cNvSpPr>
          <p:nvPr>
            <p:ph sz="quarter" idx="14"/>
          </p:nvPr>
        </p:nvSpPr>
        <p:spPr>
          <a:xfrm>
            <a:off x="115706" y="1241090"/>
            <a:ext cx="4456294" cy="2782461"/>
          </a:xfrm>
        </p:spPr>
        <p:txBody>
          <a:bodyPr>
            <a:normAutofit fontScale="77500" lnSpcReduction="20000"/>
          </a:bodyPr>
          <a:lstStyle/>
          <a:p>
            <a:pPr marL="342900" indent="-342900">
              <a:buFont typeface="Arial" panose="020B0604020202020204" pitchFamily="34" charset="0"/>
              <a:buChar char="•"/>
            </a:pPr>
            <a:r>
              <a:rPr lang="en-US" dirty="0"/>
              <a:t>Cavities smaller than 1.3 cryomodule</a:t>
            </a:r>
          </a:p>
          <a:p>
            <a:pPr marL="342900" indent="-342900">
              <a:buFont typeface="Arial" panose="020B0604020202020204" pitchFamily="34" charset="0"/>
              <a:buChar char="•"/>
            </a:pPr>
            <a:r>
              <a:rPr lang="en-US" dirty="0"/>
              <a:t>Two-phase pipe is similar</a:t>
            </a:r>
          </a:p>
          <a:p>
            <a:pPr lvl="1"/>
            <a:r>
              <a:rPr lang="en-US" dirty="0"/>
              <a:t>Liquid level cans </a:t>
            </a:r>
          </a:p>
          <a:p>
            <a:pPr lvl="1"/>
            <a:r>
              <a:rPr lang="en-US" dirty="0"/>
              <a:t>Pipes, bellows</a:t>
            </a:r>
          </a:p>
          <a:p>
            <a:pPr marL="342900" indent="-342900">
              <a:buFont typeface="Arial" panose="020B0604020202020204" pitchFamily="34" charset="0"/>
              <a:buChar char="•"/>
            </a:pPr>
            <a:r>
              <a:rPr lang="en-US" dirty="0"/>
              <a:t>Blade tuner</a:t>
            </a:r>
          </a:p>
          <a:p>
            <a:pPr marL="342900" indent="-342900">
              <a:buFont typeface="Arial" panose="020B0604020202020204" pitchFamily="34" charset="0"/>
              <a:buChar char="•"/>
            </a:pPr>
            <a:r>
              <a:rPr lang="en-US" dirty="0"/>
              <a:t>BPM</a:t>
            </a:r>
          </a:p>
          <a:p>
            <a:pPr marL="342900" indent="-342900">
              <a:buFont typeface="Arial" panose="020B0604020202020204" pitchFamily="34" charset="0"/>
              <a:buChar char="•"/>
            </a:pPr>
            <a:r>
              <a:rPr lang="en-US" dirty="0"/>
              <a:t>No magnet</a:t>
            </a:r>
          </a:p>
          <a:p>
            <a:pPr marL="342900" indent="-342900">
              <a:buFont typeface="Arial" panose="020B0604020202020204" pitchFamily="34" charset="0"/>
              <a:buChar char="•"/>
            </a:pPr>
            <a:r>
              <a:rPr lang="en-US" dirty="0"/>
              <a:t>One cooldown fill line per cavity</a:t>
            </a:r>
          </a:p>
          <a:p>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pic>
        <p:nvPicPr>
          <p:cNvPr id="6" name="Picture 5"/>
          <p:cNvPicPr>
            <a:picLocks noChangeAspect="1"/>
          </p:cNvPicPr>
          <p:nvPr/>
        </p:nvPicPr>
        <p:blipFill rotWithShape="1">
          <a:blip r:embed="rId3"/>
          <a:srcRect t="7380" b="11964"/>
          <a:stretch/>
        </p:blipFill>
        <p:spPr>
          <a:xfrm>
            <a:off x="284894" y="4122840"/>
            <a:ext cx="8331895" cy="2264335"/>
          </a:xfrm>
          <a:prstGeom prst="rect">
            <a:avLst/>
          </a:prstGeom>
        </p:spPr>
      </p:pic>
      <p:sp>
        <p:nvSpPr>
          <p:cNvPr id="7" name="TextBox 6">
            <a:extLst>
              <a:ext uri="{FF2B5EF4-FFF2-40B4-BE49-F238E27FC236}">
                <a16:creationId xmlns:a16="http://schemas.microsoft.com/office/drawing/2014/main" id="{5AEA26EF-3142-45E4-9F72-3B726C0FB65E}"/>
              </a:ext>
            </a:extLst>
          </p:cNvPr>
          <p:cNvSpPr txBox="1"/>
          <p:nvPr/>
        </p:nvSpPr>
        <p:spPr>
          <a:xfrm>
            <a:off x="8123660" y="1"/>
            <a:ext cx="1020340" cy="307777"/>
          </a:xfrm>
          <a:prstGeom prst="rect">
            <a:avLst/>
          </a:prstGeom>
          <a:noFill/>
        </p:spPr>
        <p:txBody>
          <a:bodyPr wrap="square" rtlCol="0">
            <a:spAutoFit/>
          </a:bodyPr>
          <a:lstStyle/>
          <a:p>
            <a:r>
              <a:rPr lang="en-US" sz="1400" dirty="0">
                <a:solidFill>
                  <a:schemeClr val="bg2"/>
                </a:solidFill>
              </a:rPr>
              <a:t>J. Kaluzny</a:t>
            </a:r>
          </a:p>
        </p:txBody>
      </p:sp>
      <p:pic>
        <p:nvPicPr>
          <p:cNvPr id="8" name="Picture 7">
            <a:extLst>
              <a:ext uri="{FF2B5EF4-FFF2-40B4-BE49-F238E27FC236}">
                <a16:creationId xmlns:a16="http://schemas.microsoft.com/office/drawing/2014/main" id="{1EEF3B43-7FBF-4377-AB87-6EC61BC07F4C}"/>
              </a:ext>
            </a:extLst>
          </p:cNvPr>
          <p:cNvPicPr>
            <a:picLocks noChangeAspect="1"/>
          </p:cNvPicPr>
          <p:nvPr/>
        </p:nvPicPr>
        <p:blipFill>
          <a:blip r:embed="rId4"/>
          <a:stretch>
            <a:fillRect/>
          </a:stretch>
        </p:blipFill>
        <p:spPr>
          <a:xfrm>
            <a:off x="4572000" y="882124"/>
            <a:ext cx="4188571" cy="3141428"/>
          </a:xfrm>
          <a:prstGeom prst="rect">
            <a:avLst/>
          </a:prstGeom>
        </p:spPr>
      </p:pic>
    </p:spTree>
    <p:extLst>
      <p:ext uri="{BB962C8B-B14F-4D97-AF65-F5344CB8AC3E}">
        <p14:creationId xmlns:p14="http://schemas.microsoft.com/office/powerpoint/2010/main" val="101060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E3325-8048-4D04-978B-F2827D3F9339}"/>
              </a:ext>
            </a:extLst>
          </p:cNvPr>
          <p:cNvSpPr>
            <a:spLocks noGrp="1"/>
          </p:cNvSpPr>
          <p:nvPr>
            <p:ph type="sldNum" sz="quarter" idx="11"/>
          </p:nvPr>
        </p:nvSpPr>
        <p:spPr/>
        <p:txBody>
          <a:bodyPr/>
          <a:lstStyle/>
          <a:p>
            <a:fld id="{5BD36294-2849-48A8-8531-5354CF3095D2}" type="slidenum">
              <a:rPr lang="en-US" smtClean="0">
                <a:solidFill>
                  <a:srgbClr val="000000"/>
                </a:solidFill>
              </a:rPr>
              <a:pPr/>
              <a:t>8</a:t>
            </a:fld>
            <a:endParaRPr lang="en-US" dirty="0">
              <a:solidFill>
                <a:srgbClr val="000000"/>
              </a:solidFill>
            </a:endParaRPr>
          </a:p>
        </p:txBody>
      </p:sp>
      <p:sp>
        <p:nvSpPr>
          <p:cNvPr id="3" name="Title 2">
            <a:extLst>
              <a:ext uri="{FF2B5EF4-FFF2-40B4-BE49-F238E27FC236}">
                <a16:creationId xmlns:a16="http://schemas.microsoft.com/office/drawing/2014/main" id="{576580B7-A471-4C28-B4DD-EC1030957476}"/>
              </a:ext>
            </a:extLst>
          </p:cNvPr>
          <p:cNvSpPr>
            <a:spLocks noGrp="1"/>
          </p:cNvSpPr>
          <p:nvPr>
            <p:ph type="title"/>
          </p:nvPr>
        </p:nvSpPr>
        <p:spPr/>
        <p:txBody>
          <a:bodyPr/>
          <a:lstStyle/>
          <a:p>
            <a:r>
              <a:rPr lang="en-US" sz="3200" dirty="0"/>
              <a:t>Design Changes since FDR (Jan 2017) </a:t>
            </a:r>
          </a:p>
        </p:txBody>
      </p:sp>
      <p:pic>
        <p:nvPicPr>
          <p:cNvPr id="5" name="Picture 4">
            <a:extLst>
              <a:ext uri="{FF2B5EF4-FFF2-40B4-BE49-F238E27FC236}">
                <a16:creationId xmlns:a16="http://schemas.microsoft.com/office/drawing/2014/main" id="{A9EF43C7-4488-4A6D-965D-B52407EAC050}"/>
              </a:ext>
            </a:extLst>
          </p:cNvPr>
          <p:cNvPicPr>
            <a:picLocks noChangeAspect="1"/>
          </p:cNvPicPr>
          <p:nvPr/>
        </p:nvPicPr>
        <p:blipFill>
          <a:blip r:embed="rId2"/>
          <a:stretch>
            <a:fillRect/>
          </a:stretch>
        </p:blipFill>
        <p:spPr>
          <a:xfrm>
            <a:off x="-1" y="923868"/>
            <a:ext cx="3967701" cy="2975776"/>
          </a:xfrm>
          <a:prstGeom prst="rect">
            <a:avLst/>
          </a:prstGeom>
        </p:spPr>
      </p:pic>
      <p:pic>
        <p:nvPicPr>
          <p:cNvPr id="6" name="Picture 5">
            <a:extLst>
              <a:ext uri="{FF2B5EF4-FFF2-40B4-BE49-F238E27FC236}">
                <a16:creationId xmlns:a16="http://schemas.microsoft.com/office/drawing/2014/main" id="{2F12F17C-8D81-4E4E-8C6C-560D6FB1C690}"/>
              </a:ext>
            </a:extLst>
          </p:cNvPr>
          <p:cNvPicPr>
            <a:picLocks noChangeAspect="1"/>
          </p:cNvPicPr>
          <p:nvPr/>
        </p:nvPicPr>
        <p:blipFill>
          <a:blip r:embed="rId3"/>
          <a:stretch>
            <a:fillRect/>
          </a:stretch>
        </p:blipFill>
        <p:spPr>
          <a:xfrm>
            <a:off x="4572000" y="927843"/>
            <a:ext cx="3840480" cy="2880360"/>
          </a:xfrm>
          <a:prstGeom prst="rect">
            <a:avLst/>
          </a:prstGeom>
        </p:spPr>
      </p:pic>
      <p:pic>
        <p:nvPicPr>
          <p:cNvPr id="7" name="Picture 6">
            <a:extLst>
              <a:ext uri="{FF2B5EF4-FFF2-40B4-BE49-F238E27FC236}">
                <a16:creationId xmlns:a16="http://schemas.microsoft.com/office/drawing/2014/main" id="{3776689E-290E-4C24-83F2-57B901BA4078}"/>
              </a:ext>
            </a:extLst>
          </p:cNvPr>
          <p:cNvPicPr>
            <a:picLocks noChangeAspect="1"/>
          </p:cNvPicPr>
          <p:nvPr/>
        </p:nvPicPr>
        <p:blipFill>
          <a:blip r:embed="rId4"/>
          <a:stretch>
            <a:fillRect/>
          </a:stretch>
        </p:blipFill>
        <p:spPr>
          <a:xfrm>
            <a:off x="0" y="3899644"/>
            <a:ext cx="3901440" cy="2926080"/>
          </a:xfrm>
          <a:prstGeom prst="rect">
            <a:avLst/>
          </a:prstGeom>
        </p:spPr>
      </p:pic>
      <p:pic>
        <p:nvPicPr>
          <p:cNvPr id="8" name="Picture 7">
            <a:extLst>
              <a:ext uri="{FF2B5EF4-FFF2-40B4-BE49-F238E27FC236}">
                <a16:creationId xmlns:a16="http://schemas.microsoft.com/office/drawing/2014/main" id="{01D5A1F3-BB62-411C-B303-EE60E7F5FBA9}"/>
              </a:ext>
            </a:extLst>
          </p:cNvPr>
          <p:cNvPicPr>
            <a:picLocks noChangeAspect="1"/>
          </p:cNvPicPr>
          <p:nvPr/>
        </p:nvPicPr>
        <p:blipFill>
          <a:blip r:embed="rId5"/>
          <a:stretch>
            <a:fillRect/>
          </a:stretch>
        </p:blipFill>
        <p:spPr>
          <a:xfrm>
            <a:off x="4572000" y="3931920"/>
            <a:ext cx="3901440" cy="2926080"/>
          </a:xfrm>
          <a:prstGeom prst="rect">
            <a:avLst/>
          </a:prstGeom>
        </p:spPr>
      </p:pic>
    </p:spTree>
    <p:extLst>
      <p:ext uri="{BB962C8B-B14F-4D97-AF65-F5344CB8AC3E}">
        <p14:creationId xmlns:p14="http://schemas.microsoft.com/office/powerpoint/2010/main" val="3794447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FF68CC-5EC8-4F10-87CC-BE2031278C3C}"/>
              </a:ext>
            </a:extLst>
          </p:cNvPr>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a:extLst>
              <a:ext uri="{FF2B5EF4-FFF2-40B4-BE49-F238E27FC236}">
                <a16:creationId xmlns:a16="http://schemas.microsoft.com/office/drawing/2014/main" id="{218EBC56-DE2B-4F03-A2D2-DFC066D185C6}"/>
              </a:ext>
            </a:extLst>
          </p:cNvPr>
          <p:cNvSpPr>
            <a:spLocks noGrp="1"/>
          </p:cNvSpPr>
          <p:nvPr>
            <p:ph type="title"/>
          </p:nvPr>
        </p:nvSpPr>
        <p:spPr>
          <a:xfrm>
            <a:off x="262393" y="172377"/>
            <a:ext cx="8103570" cy="753033"/>
          </a:xfrm>
        </p:spPr>
        <p:txBody>
          <a:bodyPr/>
          <a:lstStyle/>
          <a:p>
            <a:r>
              <a:rPr lang="en-US" sz="3200" dirty="0"/>
              <a:t>Fresh look to design</a:t>
            </a:r>
          </a:p>
        </p:txBody>
      </p:sp>
      <p:sp>
        <p:nvSpPr>
          <p:cNvPr id="4" name="Content Placeholder 3">
            <a:extLst>
              <a:ext uri="{FF2B5EF4-FFF2-40B4-BE49-F238E27FC236}">
                <a16:creationId xmlns:a16="http://schemas.microsoft.com/office/drawing/2014/main" id="{FE8D5388-B11E-4CC4-883C-C6F5E859BE31}"/>
              </a:ext>
            </a:extLst>
          </p:cNvPr>
          <p:cNvSpPr>
            <a:spLocks noGrp="1"/>
          </p:cNvSpPr>
          <p:nvPr>
            <p:ph sz="quarter" idx="14"/>
          </p:nvPr>
        </p:nvSpPr>
        <p:spPr>
          <a:xfrm>
            <a:off x="258918" y="1319917"/>
            <a:ext cx="8626164" cy="5132313"/>
          </a:xfrm>
        </p:spPr>
        <p:txBody>
          <a:bodyPr>
            <a:normAutofit fontScale="32500" lnSpcReduction="20000"/>
          </a:bodyPr>
          <a:lstStyle/>
          <a:p>
            <a:r>
              <a:rPr lang="en-US" sz="6000" dirty="0"/>
              <a:t>Fresh Look meetings held to explore the 3.9 GHz design and  evaluate sensitive components and the ability to design for transportation: </a:t>
            </a:r>
          </a:p>
          <a:p>
            <a:endParaRPr lang="en-US" sz="6000" b="1" i="1" dirty="0"/>
          </a:p>
          <a:p>
            <a:r>
              <a:rPr lang="en-US" sz="6000" b="1" i="1" dirty="0"/>
              <a:t>Topic 1: Cavity supports, and gate valves supports</a:t>
            </a:r>
            <a:endParaRPr lang="en-US" sz="6000" b="1" dirty="0"/>
          </a:p>
          <a:p>
            <a:endParaRPr lang="en-US" sz="6000" b="1" dirty="0"/>
          </a:p>
          <a:p>
            <a:r>
              <a:rPr lang="en-US" sz="6000" b="1" i="1" dirty="0"/>
              <a:t>Topic 2: Thermal intercepts and cryogenic pipe supports</a:t>
            </a:r>
          </a:p>
          <a:p>
            <a:endParaRPr lang="en-US" sz="6000" b="1" dirty="0"/>
          </a:p>
          <a:p>
            <a:r>
              <a:rPr lang="en-US" sz="6000" b="1" dirty="0"/>
              <a:t>Topic 3: Warm coupler and Cold coupler</a:t>
            </a:r>
          </a:p>
          <a:p>
            <a:endParaRPr lang="en-US" sz="6000" b="1" dirty="0"/>
          </a:p>
          <a:p>
            <a:r>
              <a:rPr lang="en-US" sz="6000" b="1" dirty="0"/>
              <a:t>Topic 4: Cavity HOMs and HOM feedthroughs</a:t>
            </a:r>
          </a:p>
          <a:p>
            <a:endParaRPr lang="en-US" sz="6000" b="1" dirty="0"/>
          </a:p>
          <a:p>
            <a:r>
              <a:rPr lang="en-US" sz="6400" dirty="0"/>
              <a:t>Report and Responses to recommendations are in Teamcenter: ED0010367</a:t>
            </a:r>
          </a:p>
          <a:p>
            <a:endParaRPr lang="en-US" dirty="0"/>
          </a:p>
        </p:txBody>
      </p:sp>
      <p:sp>
        <p:nvSpPr>
          <p:cNvPr id="5" name="Rectangle 4">
            <a:extLst>
              <a:ext uri="{FF2B5EF4-FFF2-40B4-BE49-F238E27FC236}">
                <a16:creationId xmlns:a16="http://schemas.microsoft.com/office/drawing/2014/main" id="{4AE8FBB6-A3EE-49BF-A649-388C7B757CDD}"/>
              </a:ext>
            </a:extLst>
          </p:cNvPr>
          <p:cNvSpPr/>
          <p:nvPr/>
        </p:nvSpPr>
        <p:spPr>
          <a:xfrm>
            <a:off x="3498629" y="5948919"/>
            <a:ext cx="2146742" cy="369332"/>
          </a:xfrm>
          <a:prstGeom prst="rect">
            <a:avLst/>
          </a:prstGeom>
        </p:spPr>
        <p:txBody>
          <a:bodyPr wrap="none">
            <a:spAutoFit/>
          </a:bodyPr>
          <a:lstStyle/>
          <a:p>
            <a:r>
              <a:rPr lang="en-US" dirty="0">
                <a:solidFill>
                  <a:srgbClr val="C00000"/>
                </a:solidFill>
              </a:rPr>
              <a:t>See B. Hartsell talk</a:t>
            </a:r>
          </a:p>
        </p:txBody>
      </p:sp>
    </p:spTree>
    <p:extLst>
      <p:ext uri="{BB962C8B-B14F-4D97-AF65-F5344CB8AC3E}">
        <p14:creationId xmlns:p14="http://schemas.microsoft.com/office/powerpoint/2010/main" val="2670753188"/>
      </p:ext>
    </p:extLst>
  </p:cSld>
  <p:clrMapOvr>
    <a:masterClrMapping/>
  </p:clrMapOvr>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non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1_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9" ma:contentTypeDescription="Create a new document." ma:contentTypeScope="" ma:versionID="92dda910f6fb6ef5d48c49804839c4a4">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1B16AA-9221-46AE-B700-523442ABDABD}">
  <ds:schemaRefs>
    <ds:schemaRef ds:uri="http://purl.org/dc/terms/"/>
    <ds:schemaRef ds:uri="http://schemas.microsoft.com/office/2006/documentManagement/types"/>
    <ds:schemaRef ds:uri="f5d975f2-272d-43b7-a43d-337ed3c571bd"/>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42D086A5-3ACF-47E9-B8C3-25D8A5B21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112321</TotalTime>
  <Words>1755</Words>
  <Application>Microsoft Office PowerPoint</Application>
  <PresentationFormat>On-screen Show (4:3)</PresentationFormat>
  <Paragraphs>210</Paragraphs>
  <Slides>25</Slides>
  <Notes>6</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25</vt:i4>
      </vt:variant>
    </vt:vector>
  </HeadingPairs>
  <TitlesOfParts>
    <vt:vector size="35" baseType="lpstr">
      <vt:lpstr>Arial</vt:lpstr>
      <vt:lpstr>Calibri</vt:lpstr>
      <vt:lpstr>Times New Roman</vt:lpstr>
      <vt:lpstr>Wingdings</vt:lpstr>
      <vt:lpstr>Blank</vt:lpstr>
      <vt:lpstr>Design_Milestone_Review</vt:lpstr>
      <vt:lpstr>1_Blank</vt:lpstr>
      <vt:lpstr>Office Theme</vt:lpstr>
      <vt:lpstr>LastName_Title_DR201608</vt:lpstr>
      <vt:lpstr>1_LastName_Title_DR201608</vt:lpstr>
      <vt:lpstr>Introduction to LCLS-II 3.9 GHz CM and Transport </vt:lpstr>
      <vt:lpstr>Outline</vt:lpstr>
      <vt:lpstr>Chronology</vt:lpstr>
      <vt:lpstr>DESIGN</vt:lpstr>
      <vt:lpstr>Cryomodule Exterior Features</vt:lpstr>
      <vt:lpstr>Cryomodule Coldmass Features</vt:lpstr>
      <vt:lpstr>Cavity String Features</vt:lpstr>
      <vt:lpstr>Design Changes since FDR (Jan 2017) </vt:lpstr>
      <vt:lpstr>Fresh look to design</vt:lpstr>
      <vt:lpstr>ASSEMBLY</vt:lpstr>
      <vt:lpstr>Lessons Learned applied to 3.9 GHz CM assembly in the cleanroom</vt:lpstr>
      <vt:lpstr>Lessons Learned applied to 3.9 GHz CM assembly at WS2</vt:lpstr>
      <vt:lpstr>Lessons Learned applied to 3.9 GHz CM assembly at WS3</vt:lpstr>
      <vt:lpstr>Lessons Learned applied to 3.9 GHz CM assembly at WS4</vt:lpstr>
      <vt:lpstr>Lessons Learned applied to 3.9 GHz CM assembly at WS5</vt:lpstr>
      <vt:lpstr>TRANSPORTATION PLAN</vt:lpstr>
      <vt:lpstr>CM transportation experience </vt:lpstr>
      <vt:lpstr>What has been done so far?</vt:lpstr>
      <vt:lpstr>Successful Integrated shaker table test  (cavity/coupler/tuner)</vt:lpstr>
      <vt:lpstr>Cavity String/UCM Transport</vt:lpstr>
      <vt:lpstr>F3.9-01 String/UCM On-site Transport Vibration Summary</vt:lpstr>
      <vt:lpstr>3.9 GHz Dummy CM</vt:lpstr>
      <vt:lpstr>3.9 GHz CM in Transport Frame</vt:lpstr>
      <vt:lpstr>Installation of 3.9GHz FPC Warm Ends at SLAC</vt:lpstr>
      <vt:lpstr>Summary</vt:lpstr>
    </vt:vector>
  </TitlesOfParts>
  <Company>SLAC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creator>Peterson</dc:creator>
  <cp:lastModifiedBy>Tug T Arkan</cp:lastModifiedBy>
  <cp:revision>2914</cp:revision>
  <cp:lastPrinted>2013-05-01T00:31:17Z</cp:lastPrinted>
  <dcterms:created xsi:type="dcterms:W3CDTF">2009-11-23T23:38:17Z</dcterms:created>
  <dcterms:modified xsi:type="dcterms:W3CDTF">2020-02-13T14:50:56Z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https://slacspace.slac.stanford.edu/sites/reviews/lclsii/LCLS-II_DR_Aug2014/Presentations/Peterson-LCLS-II-CryomoduleDesign-20Aug2014.pptx</vt:lpwstr>
  </property>
  <property fmtid="{D5CDD505-2E9C-101B-9397-08002B2CF9AE}" pid="10" name="TemplateUrl">
    <vt:lpwstr/>
  </property>
  <property fmtid="{D5CDD505-2E9C-101B-9397-08002B2CF9AE}" pid="11" name="_SourceUrl">
    <vt:lpwstr/>
  </property>
  <property fmtid="{D5CDD505-2E9C-101B-9397-08002B2CF9AE}" pid="12" name="_SharedFileIndex">
    <vt:lpwstr/>
  </property>
</Properties>
</file>