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4118" r:id="rId3"/>
  </p:sldMasterIdLst>
  <p:notesMasterIdLst>
    <p:notesMasterId r:id="rId34"/>
  </p:notesMasterIdLst>
  <p:handoutMasterIdLst>
    <p:handoutMasterId r:id="rId35"/>
  </p:handoutMasterIdLst>
  <p:sldIdLst>
    <p:sldId id="265" r:id="rId4"/>
    <p:sldId id="806" r:id="rId5"/>
    <p:sldId id="861" r:id="rId6"/>
    <p:sldId id="807" r:id="rId7"/>
    <p:sldId id="862" r:id="rId8"/>
    <p:sldId id="825" r:id="rId9"/>
    <p:sldId id="863" r:id="rId10"/>
    <p:sldId id="822" r:id="rId11"/>
    <p:sldId id="824" r:id="rId12"/>
    <p:sldId id="826" r:id="rId13"/>
    <p:sldId id="828" r:id="rId14"/>
    <p:sldId id="832" r:id="rId15"/>
    <p:sldId id="814" r:id="rId16"/>
    <p:sldId id="812" r:id="rId17"/>
    <p:sldId id="833" r:id="rId18"/>
    <p:sldId id="836" r:id="rId19"/>
    <p:sldId id="272" r:id="rId20"/>
    <p:sldId id="837" r:id="rId21"/>
    <p:sldId id="842" r:id="rId22"/>
    <p:sldId id="843" r:id="rId23"/>
    <p:sldId id="266" r:id="rId24"/>
    <p:sldId id="848" r:id="rId25"/>
    <p:sldId id="859" r:id="rId26"/>
    <p:sldId id="851" r:id="rId27"/>
    <p:sldId id="838" r:id="rId28"/>
    <p:sldId id="855" r:id="rId29"/>
    <p:sldId id="847" r:id="rId30"/>
    <p:sldId id="839" r:id="rId31"/>
    <p:sldId id="834" r:id="rId32"/>
    <p:sldId id="864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3087"/>
    <a:srgbClr val="0000CC"/>
    <a:srgbClr val="004C97"/>
    <a:srgbClr val="404040"/>
    <a:srgbClr val="505050"/>
    <a:srgbClr val="63666A"/>
    <a:srgbClr val="A7A8AA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99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82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2/12/2020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2/12/2020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174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230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tif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jpeg"/><Relationship Id="rId5" Type="http://schemas.openxmlformats.org/officeDocument/2006/relationships/image" Target="../media/image8.gif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41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144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3.9GHz Crymodule Transport Review/  Feb 13, 2020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074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3.9GHz Crymodule Transport Review/  Feb 13, 2020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342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3.9GHz Crymodule Transport Review/  Feb 13, 2020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474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3.9GHz Crymodule Transport Review/  Feb 13, 2020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150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3.9GHz Crymodule Transport Review/  Feb 13, 2020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021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95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343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737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30" r:id="rId5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3.9GHz Crymodule Transport Review/  Feb 13,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26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89509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3.9 GHz cavity/coupler Shaking Test summary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49" y="4841875"/>
            <a:ext cx="8014357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Nikolay Solyak, Valeri Poloubotko, Ken </a:t>
            </a:r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Premo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, Rich Stanek,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Roman </a:t>
            </a:r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Pilippenko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.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3.9GHz Transport review, Feb.13,2020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237729-B02C-4982-A86D-E6FCF46D0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091" y="123438"/>
            <a:ext cx="3893736" cy="456882"/>
          </a:xfrm>
        </p:spPr>
        <p:txBody>
          <a:bodyPr>
            <a:noAutofit/>
          </a:bodyPr>
          <a:lstStyle/>
          <a:p>
            <a:r>
              <a:rPr lang="en-US" sz="3200" dirty="0"/>
              <a:t>Spectra (Jeremiah)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386A5F7-B64B-4831-AE6A-24345A864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6" y="728214"/>
            <a:ext cx="4254291" cy="249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D6D321E-9649-450C-A4DC-AC3EEA244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9" y="977246"/>
            <a:ext cx="4372140" cy="27514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02FD283-142A-40F0-A904-DC3161899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230" y="330086"/>
            <a:ext cx="4010025" cy="2000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CEDA167-E10B-4E73-989E-7A0CAE918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171" y="568330"/>
            <a:ext cx="4285099" cy="27554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1BCE1B3-1BB6-4834-AD6B-F17ED061F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7293" y="3325824"/>
            <a:ext cx="3976847" cy="2083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E8BA3BD-4A04-4249-98DB-9AA00F12E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7568" y="3534219"/>
            <a:ext cx="4277350" cy="31062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F20BEDE-EB4C-432C-8E62-A7E07F4E0F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5171" y="4268489"/>
            <a:ext cx="110532" cy="16377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79DC69B-FD25-4002-9839-D6FACCF68C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7654" y="1127193"/>
            <a:ext cx="110532" cy="1637724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9C79F52-02E8-47E8-BEC0-4C2E61B89829}"/>
              </a:ext>
            </a:extLst>
          </p:cNvPr>
          <p:cNvSpPr/>
          <p:nvPr/>
        </p:nvSpPr>
        <p:spPr>
          <a:xfrm>
            <a:off x="7676941" y="4837072"/>
            <a:ext cx="1267199" cy="5394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227AA7F-858C-45FC-96A9-8D98445EFFF7}"/>
              </a:ext>
            </a:extLst>
          </p:cNvPr>
          <p:cNvSpPr/>
          <p:nvPr/>
        </p:nvSpPr>
        <p:spPr>
          <a:xfrm>
            <a:off x="1" y="4045532"/>
            <a:ext cx="481818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Strong resonance in Z of the 50K shroud.  Lines around </a:t>
            </a:r>
            <a:r>
              <a:rPr lang="en-US" sz="18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27, 29, </a:t>
            </a:r>
            <a:r>
              <a:rPr lang="en-US" sz="1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and perhaps </a:t>
            </a:r>
            <a:r>
              <a:rPr lang="en-US" sz="18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35 Hz </a:t>
            </a:r>
            <a:r>
              <a:rPr lang="en-US" sz="1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with the strongest being the </a:t>
            </a:r>
            <a:r>
              <a:rPr lang="en-US" sz="18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27 Hz in Z</a:t>
            </a:r>
            <a:r>
              <a:rPr lang="en-US" sz="1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Clear enhancement in Z on 50K shroud. The driving term in Z from the table is small ±0.1 g, where the shroud response is around ±1.6 g in the same direction.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577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F92F904-4229-45BE-8ED3-1F19D88AE2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39CA88CC-E73D-4854-870A-1AF8BFD2B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37" y="178794"/>
            <a:ext cx="5094868" cy="753033"/>
          </a:xfrm>
        </p:spPr>
        <p:txBody>
          <a:bodyPr/>
          <a:lstStyle/>
          <a:p>
            <a:r>
              <a:rPr lang="en-US" dirty="0"/>
              <a:t>Strain gauges installed on both sides of </a:t>
            </a:r>
            <a:r>
              <a:rPr lang="en-US" dirty="0" smtClean="0"/>
              <a:t>cavity-to-coupler pull-out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A44CB1-093F-46CA-8D5B-2FB32A5B2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36" y="1224331"/>
            <a:ext cx="2993547" cy="2177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4105021-97EA-41CF-BFE2-11BC3ADB9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36" y="3596537"/>
            <a:ext cx="3035512" cy="2746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67C4C8D-A7D4-4193-B1B8-A4AD40FA7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36" y="3867104"/>
            <a:ext cx="768694" cy="170911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3.9GHz Crymodule Transport Review/  Feb 13, 2020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232A6BD-5FC5-4C73-AB5D-15DCFADC1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728" y="3966377"/>
            <a:ext cx="4157961" cy="2351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7A07AC-BE58-47C8-9D34-E2D34D52D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9742" y="1492914"/>
            <a:ext cx="4186322" cy="238762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360645" y="3321522"/>
            <a:ext cx="2129452" cy="1847637"/>
          </a:xfrm>
          <a:prstGeom prst="straightConnector1">
            <a:avLst/>
          </a:prstGeom>
          <a:ln w="158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360645" y="2892490"/>
            <a:ext cx="3088433" cy="2752530"/>
          </a:xfrm>
          <a:prstGeom prst="straightConnector1">
            <a:avLst/>
          </a:prstGeom>
          <a:ln w="158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656065" y="4330700"/>
            <a:ext cx="1487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 stresses in test#2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759069" y="2082060"/>
            <a:ext cx="966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test#1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200541" y="178794"/>
            <a:ext cx="2911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Agreement with ANSYS at 02g/06g/0.2g + 1g static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977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AE3BB4-F3C5-4A87-9B5F-1A6229164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02" y="272306"/>
            <a:ext cx="9017798" cy="641739"/>
          </a:xfrm>
        </p:spPr>
        <p:txBody>
          <a:bodyPr/>
          <a:lstStyle/>
          <a:p>
            <a:r>
              <a:rPr lang="en-US" dirty="0"/>
              <a:t>Laser tracker </a:t>
            </a:r>
            <a:r>
              <a:rPr lang="en-US" dirty="0" smtClean="0"/>
              <a:t>data measured for Table, 5K and 50K shroud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BE8A93-0465-4BDB-9CAB-A6E1805D8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F6CBBE-340E-49E1-B9FA-232CBA22F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1C30850-CB2E-4F46-AEA2-BB28DB2844DA}"/>
              </a:ext>
            </a:extLst>
          </p:cNvPr>
          <p:cNvSpPr txBox="1"/>
          <p:nvPr/>
        </p:nvSpPr>
        <p:spPr>
          <a:xfrm>
            <a:off x="1704394" y="5746180"/>
            <a:ext cx="702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CC"/>
                </a:solidFill>
              </a:rPr>
              <a:t>Larger amplitudes (3 vs. </a:t>
            </a:r>
            <a:r>
              <a:rPr lang="en-US" sz="1800" dirty="0" smtClean="0">
                <a:solidFill>
                  <a:srgbClr val="0000CC"/>
                </a:solidFill>
              </a:rPr>
              <a:t>2mm-table) </a:t>
            </a:r>
            <a:r>
              <a:rPr lang="en-US" sz="1800" dirty="0">
                <a:solidFill>
                  <a:srgbClr val="0000CC"/>
                </a:solidFill>
              </a:rPr>
              <a:t>at 50K shroud </a:t>
            </a:r>
            <a:r>
              <a:rPr lang="en-US" sz="1800" dirty="0" smtClean="0">
                <a:solidFill>
                  <a:srgbClr val="0000CC"/>
                </a:solidFill>
              </a:rPr>
              <a:t>end (d)</a:t>
            </a:r>
            <a:endParaRPr lang="en-US" sz="1800" dirty="0">
              <a:solidFill>
                <a:srgbClr val="0000CC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D7DB9A-C183-4CEA-B1CD-25040F59A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72" y="1312677"/>
            <a:ext cx="8280144" cy="42908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83047" y="1388039"/>
            <a:ext cx="1064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 7 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079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5B037B-6581-42BB-8E58-5C90D3A29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502728"/>
          </a:xfrm>
        </p:spPr>
        <p:txBody>
          <a:bodyPr/>
          <a:lstStyle/>
          <a:p>
            <a:r>
              <a:rPr lang="en-US" dirty="0" smtClean="0"/>
              <a:t>Hammer tests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EFE101-67D5-4B4D-953A-9C38E4BB4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1675F6-308C-47C7-8DD8-86B11A9CB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4B5466-FFFF-4C78-9318-CEC309C0A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13" y="1234634"/>
            <a:ext cx="5428648" cy="4040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1ADD1B-E656-42C2-92C0-74E9FA460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761" y="113536"/>
            <a:ext cx="3776126" cy="3197800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E508448-0BD6-413A-854E-6470B222C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761" y="3429000"/>
            <a:ext cx="3823979" cy="2737430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332A6C0-3250-4DA2-BD0D-A7658900EE3B}"/>
              </a:ext>
            </a:extLst>
          </p:cNvPr>
          <p:cNvSpPr txBox="1"/>
          <p:nvPr/>
        </p:nvSpPr>
        <p:spPr>
          <a:xfrm>
            <a:off x="5311626" y="228016"/>
            <a:ext cx="1755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SSX on Coupler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199B672-EB36-472C-A344-FE3960081FF9}"/>
              </a:ext>
            </a:extLst>
          </p:cNvPr>
          <p:cNvSpPr txBox="1"/>
          <p:nvPr/>
        </p:nvSpPr>
        <p:spPr>
          <a:xfrm>
            <a:off x="452437" y="1266367"/>
            <a:ext cx="1963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SSX on He supply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C6E6853-4CE6-4186-806F-E09F09115FD9}"/>
              </a:ext>
            </a:extLst>
          </p:cNvPr>
          <p:cNvSpPr txBox="1"/>
          <p:nvPr/>
        </p:nvSpPr>
        <p:spPr>
          <a:xfrm>
            <a:off x="5933615" y="3459481"/>
            <a:ext cx="1540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SSX on cavity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0BDF3BCB-2CEE-4281-8C9E-172CE1C507A9}"/>
              </a:ext>
            </a:extLst>
          </p:cNvPr>
          <p:cNvCxnSpPr>
            <a:cxnSpLocks/>
          </p:cNvCxnSpPr>
          <p:nvPr/>
        </p:nvCxnSpPr>
        <p:spPr>
          <a:xfrm flipH="1">
            <a:off x="6374342" y="3814645"/>
            <a:ext cx="449970" cy="12582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079D4866-A464-4F5B-99CE-CB195C8C9EBC}"/>
              </a:ext>
            </a:extLst>
          </p:cNvPr>
          <p:cNvCxnSpPr>
            <a:cxnSpLocks/>
          </p:cNvCxnSpPr>
          <p:nvPr/>
        </p:nvCxnSpPr>
        <p:spPr>
          <a:xfrm flipH="1">
            <a:off x="963340" y="1614058"/>
            <a:ext cx="449970" cy="301569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728BF3A4-42FC-4876-B161-48A1FA7909A0}"/>
              </a:ext>
            </a:extLst>
          </p:cNvPr>
          <p:cNvCxnSpPr>
            <a:cxnSpLocks/>
          </p:cNvCxnSpPr>
          <p:nvPr/>
        </p:nvCxnSpPr>
        <p:spPr>
          <a:xfrm flipV="1">
            <a:off x="7018397" y="376161"/>
            <a:ext cx="507941" cy="5191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623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DE776AB-1EAD-E842-B044-DE320CA32DD8}"/>
              </a:ext>
            </a:extLst>
          </p:cNvPr>
          <p:cNvGrpSpPr/>
          <p:nvPr/>
        </p:nvGrpSpPr>
        <p:grpSpPr>
          <a:xfrm>
            <a:off x="4786083" y="720721"/>
            <a:ext cx="4226610" cy="2461146"/>
            <a:chOff x="4823660" y="101601"/>
            <a:chExt cx="4226610" cy="296824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CD29BE05-50F0-4907-93D8-0E532A135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3660" y="101601"/>
              <a:ext cx="4226610" cy="296824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FC4BDD29-874A-4C97-8F56-5C012D66249D}"/>
                </a:ext>
              </a:extLst>
            </p:cNvPr>
            <p:cNvSpPr txBox="1"/>
            <p:nvPr/>
          </p:nvSpPr>
          <p:spPr>
            <a:xfrm>
              <a:off x="5180355" y="608697"/>
              <a:ext cx="1050865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600" dirty="0"/>
                <a:t>Excitation:</a:t>
              </a:r>
            </a:p>
            <a:p>
              <a:pPr>
                <a:lnSpc>
                  <a:spcPts val="1200"/>
                </a:lnSpc>
              </a:pPr>
              <a:r>
                <a:rPr lang="en-US" sz="1600" dirty="0"/>
                <a:t> coupler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BCC50F9-6418-4620-A64A-5B26EDAB2BD4}"/>
                </a:ext>
              </a:extLst>
            </p:cNvPr>
            <p:cNvSpPr txBox="1"/>
            <p:nvPr/>
          </p:nvSpPr>
          <p:spPr>
            <a:xfrm>
              <a:off x="6686198" y="551136"/>
              <a:ext cx="1050865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600" dirty="0"/>
                <a:t>Excitation:</a:t>
              </a:r>
            </a:p>
            <a:p>
              <a:pPr algn="ctr">
                <a:lnSpc>
                  <a:spcPts val="1200"/>
                </a:lnSpc>
              </a:pPr>
              <a:r>
                <a:rPr lang="en-US" sz="1600" dirty="0"/>
                <a:t> cavity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41E3BC40-110E-4FC1-9CA2-0733AD3833F2}"/>
                </a:ext>
              </a:extLst>
            </p:cNvPr>
            <p:cNvSpPr txBox="1"/>
            <p:nvPr/>
          </p:nvSpPr>
          <p:spPr>
            <a:xfrm>
              <a:off x="7910259" y="573739"/>
              <a:ext cx="1050865" cy="4157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600" dirty="0"/>
                <a:t>Excitation:</a:t>
              </a:r>
            </a:p>
            <a:p>
              <a:pPr algn="ctr">
                <a:lnSpc>
                  <a:spcPts val="1200"/>
                </a:lnSpc>
              </a:pPr>
              <a:r>
                <a:rPr lang="en-US" sz="1600" dirty="0"/>
                <a:t> He supply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4F762B-C826-4D82-83CA-3F2B11437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2663" y="152432"/>
            <a:ext cx="8700851" cy="2413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Hammer test:  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FA7340-81F6-4C93-BA7A-6A64B04DF24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05325C-0873-4EDF-972D-F5B607CBDB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F8880E-3949-4E69-9159-1844C8998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9" y="673814"/>
            <a:ext cx="4571683" cy="3002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31282BF-42F7-44FD-AB69-6B6723502876}"/>
              </a:ext>
            </a:extLst>
          </p:cNvPr>
          <p:cNvSpPr txBox="1"/>
          <p:nvPr/>
        </p:nvSpPr>
        <p:spPr>
          <a:xfrm>
            <a:off x="1520451" y="1684779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27,31 Hz</a:t>
            </a:r>
          </a:p>
          <a:p>
            <a:r>
              <a:rPr lang="en-US" sz="1800" dirty="0"/>
              <a:t>Q~20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ADEAAA-F4E9-42D3-9735-5FA5608E42B9}"/>
              </a:ext>
            </a:extLst>
          </p:cNvPr>
          <p:cNvSpPr txBox="1"/>
          <p:nvPr/>
        </p:nvSpPr>
        <p:spPr>
          <a:xfrm>
            <a:off x="452437" y="1241103"/>
            <a:ext cx="262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Excitation source: Coupler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2FA8387B-4EE4-45F6-A41D-758417E8C13D}"/>
              </a:ext>
            </a:extLst>
          </p:cNvPr>
          <p:cNvCxnSpPr>
            <a:cxnSpLocks/>
          </p:cNvCxnSpPr>
          <p:nvPr/>
        </p:nvCxnSpPr>
        <p:spPr>
          <a:xfrm flipH="1">
            <a:off x="4224558" y="1630943"/>
            <a:ext cx="1107838" cy="208123"/>
          </a:xfrm>
          <a:prstGeom prst="straightConnector1">
            <a:avLst/>
          </a:prstGeom>
          <a:ln>
            <a:solidFill>
              <a:srgbClr val="00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3D8E5A2-82F9-47A0-A0D8-88289A24C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9" y="3750172"/>
            <a:ext cx="4571684" cy="3042391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A62A83EC-725F-4D54-83E2-3B54CB74E510}"/>
              </a:ext>
            </a:extLst>
          </p:cNvPr>
          <p:cNvCxnSpPr>
            <a:cxnSpLocks/>
          </p:cNvCxnSpPr>
          <p:nvPr/>
        </p:nvCxnSpPr>
        <p:spPr>
          <a:xfrm flipH="1">
            <a:off x="4320343" y="2424671"/>
            <a:ext cx="2417043" cy="1580148"/>
          </a:xfrm>
          <a:prstGeom prst="straightConnector1">
            <a:avLst/>
          </a:prstGeom>
          <a:ln>
            <a:solidFill>
              <a:srgbClr val="00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C131649-4A47-4DAD-BA9B-24FC153C252C}"/>
              </a:ext>
            </a:extLst>
          </p:cNvPr>
          <p:cNvSpPr txBox="1"/>
          <p:nvPr/>
        </p:nvSpPr>
        <p:spPr>
          <a:xfrm>
            <a:off x="604837" y="4243117"/>
            <a:ext cx="2430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Excitation source: cavity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7E102F8-D8CA-441A-A6E4-C7A5BFDF7133}"/>
              </a:ext>
            </a:extLst>
          </p:cNvPr>
          <p:cNvSpPr txBox="1"/>
          <p:nvPr/>
        </p:nvSpPr>
        <p:spPr>
          <a:xfrm>
            <a:off x="1445702" y="456439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27,31 Hz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4739677-B678-471D-B379-9368F6E2C7FD}"/>
              </a:ext>
            </a:extLst>
          </p:cNvPr>
          <p:cNvSpPr txBox="1"/>
          <p:nvPr/>
        </p:nvSpPr>
        <p:spPr>
          <a:xfrm>
            <a:off x="3411630" y="4354324"/>
            <a:ext cx="707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105Hz</a:t>
            </a:r>
          </a:p>
        </p:txBody>
      </p:sp>
      <p:sp>
        <p:nvSpPr>
          <p:cNvPr id="9" name="Rectangle 8"/>
          <p:cNvSpPr/>
          <p:nvPr/>
        </p:nvSpPr>
        <p:spPr>
          <a:xfrm>
            <a:off x="5789404" y="306128"/>
            <a:ext cx="2219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SSX position: Coupler</a:t>
            </a:r>
            <a:endParaRPr lang="en-US" sz="1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074BF4B-0E32-4E10-B9D9-4E1CF5B8AB44}"/>
              </a:ext>
            </a:extLst>
          </p:cNvPr>
          <p:cNvSpPr txBox="1"/>
          <p:nvPr/>
        </p:nvSpPr>
        <p:spPr>
          <a:xfrm>
            <a:off x="4786083" y="4256377"/>
            <a:ext cx="43891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0988" lvl="1" indent="-280988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0000CC"/>
                </a:solidFill>
              </a:rPr>
              <a:t>Coupler has two resonances  </a:t>
            </a:r>
            <a:r>
              <a:rPr lang="en-US" sz="1800" dirty="0">
                <a:solidFill>
                  <a:srgbClr val="C00000"/>
                </a:solidFill>
              </a:rPr>
              <a:t>27, 31 </a:t>
            </a:r>
            <a:r>
              <a:rPr lang="en-US" sz="1800" dirty="0">
                <a:solidFill>
                  <a:srgbClr val="0000CC"/>
                </a:solidFill>
              </a:rPr>
              <a:t>Hz with Q~10-20</a:t>
            </a:r>
          </a:p>
          <a:p>
            <a:pPr marL="280988" lvl="1" indent="-280988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dirty="0" smtClean="0"/>
              <a:t>All </a:t>
            </a:r>
            <a:r>
              <a:rPr lang="en-US" sz="1800" dirty="0"/>
              <a:t>cavity resonances are above </a:t>
            </a:r>
            <a:r>
              <a:rPr lang="en-US" sz="1800" dirty="0">
                <a:solidFill>
                  <a:srgbClr val="C00000"/>
                </a:solidFill>
              </a:rPr>
              <a:t>100 Hz</a:t>
            </a:r>
          </a:p>
          <a:p>
            <a:pPr marL="280988" lvl="1" indent="-280988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dirty="0"/>
              <a:t>He supply pipe has resonance at </a:t>
            </a:r>
            <a:r>
              <a:rPr lang="en-US" sz="1800" dirty="0">
                <a:solidFill>
                  <a:srgbClr val="C00000"/>
                </a:solidFill>
              </a:rPr>
              <a:t>~51 Hz </a:t>
            </a:r>
            <a:r>
              <a:rPr lang="en-US" sz="1800" dirty="0"/>
              <a:t>with Q~50, if not damped by </a:t>
            </a:r>
            <a:r>
              <a:rPr lang="en-US" sz="1800" dirty="0" smtClean="0"/>
              <a:t>foam</a:t>
            </a:r>
            <a:endParaRPr lang="en-US" sz="1800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xmlns="" id="{4D43E62C-1F91-45A5-80BE-B75D651D0521}"/>
              </a:ext>
            </a:extLst>
          </p:cNvPr>
          <p:cNvSpPr txBox="1">
            <a:spLocks/>
          </p:cNvSpPr>
          <p:nvPr/>
        </p:nvSpPr>
        <p:spPr>
          <a:xfrm>
            <a:off x="5987149" y="3712423"/>
            <a:ext cx="2373807" cy="61066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000" b="0" kern="1200" baseline="0">
                <a:solidFill>
                  <a:srgbClr val="5050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1689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6349F9-3215-4D9A-969F-F61EB9589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0745" y="10490"/>
            <a:ext cx="8700851" cy="517236"/>
          </a:xfrm>
        </p:spPr>
        <p:txBody>
          <a:bodyPr/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of Test #1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962B69-02D1-4222-9DEB-216CA63793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B19D00-A87F-44E7-82A2-A3E9986112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B80DFC-CED2-470B-B1FB-D3DFC20986C0}"/>
              </a:ext>
            </a:extLst>
          </p:cNvPr>
          <p:cNvSpPr txBox="1"/>
          <p:nvPr/>
        </p:nvSpPr>
        <p:spPr>
          <a:xfrm>
            <a:off x="80596" y="865712"/>
            <a:ext cx="865997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rgbClr val="0000CC"/>
                </a:solidFill>
              </a:rPr>
              <a:t>     </a:t>
            </a:r>
            <a:r>
              <a:rPr lang="en-US" b="1" dirty="0">
                <a:solidFill>
                  <a:srgbClr val="0000CC"/>
                </a:solidFill>
              </a:rPr>
              <a:t>Conclusion/observation after test: </a:t>
            </a:r>
            <a:endParaRPr lang="en-US" b="1" dirty="0" smtClean="0">
              <a:solidFill>
                <a:srgbClr val="0000CC"/>
              </a:solidFill>
            </a:endParaRPr>
          </a:p>
          <a:p>
            <a:pPr marL="692150" lvl="1" indent="-234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50K shroud data show strong resonance lines around 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27, 29, </a:t>
            </a: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and perhaps 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35 Hz </a:t>
            </a: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with the strongest being the 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27 Hz in Z</a:t>
            </a: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000" dirty="0" smtClean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92150" lvl="1" indent="-234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Resonance peaks are consistent with “Hammer test” data</a:t>
            </a:r>
            <a:endParaRPr lang="en-US" sz="2000" dirty="0" smtClean="0">
              <a:solidFill>
                <a:srgbClr val="0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92150" lvl="1" indent="-234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Amplitude </a:t>
            </a: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of oscillation of shroud is x2 higher vs. on Table (±1.2g vs. ±0.6g</a:t>
            </a:r>
            <a:r>
              <a:rPr lang="en-US" sz="20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692150" lvl="1" indent="-234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Strain gauges data is matched with ANSYS simulation (for 02g/0.6g/0.2g)</a:t>
            </a:r>
          </a:p>
          <a:p>
            <a:pPr marL="692150" lvl="1" indent="-234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3087"/>
                </a:solidFill>
              </a:rPr>
              <a:t> Coupler survive in test, no visible deformations, Vacuum </a:t>
            </a:r>
            <a:r>
              <a:rPr lang="en-US" sz="2000" dirty="0">
                <a:solidFill>
                  <a:srgbClr val="003087"/>
                </a:solidFill>
              </a:rPr>
              <a:t>is still good, no leak </a:t>
            </a:r>
            <a:r>
              <a:rPr lang="en-US" sz="2000" dirty="0" smtClean="0">
                <a:solidFill>
                  <a:srgbClr val="003087"/>
                </a:solidFill>
              </a:rPr>
              <a:t>developed</a:t>
            </a:r>
          </a:p>
          <a:p>
            <a:pPr lvl="1">
              <a:spcAft>
                <a:spcPts val="1200"/>
              </a:spcAft>
            </a:pPr>
            <a:endParaRPr lang="en-US" sz="2000" dirty="0">
              <a:solidFill>
                <a:srgbClr val="003087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sz="2000" b="1" dirty="0">
                <a:solidFill>
                  <a:srgbClr val="0000CC"/>
                </a:solidFill>
              </a:rPr>
              <a:t>In test coupler experienced ~0.7Mcycles with up to 1.5g </a:t>
            </a:r>
            <a:r>
              <a:rPr lang="en-US" sz="2000" b="1" dirty="0" smtClean="0">
                <a:solidFill>
                  <a:srgbClr val="0000CC"/>
                </a:solidFill>
              </a:rPr>
              <a:t>acceleration w/o damage, no issues found except resonances, and amplitude amplification. Possible problems for CM transportation in this configuration.</a:t>
            </a:r>
            <a:endParaRPr lang="en-US" sz="2000" b="1" dirty="0">
              <a:solidFill>
                <a:srgbClr val="0000CC"/>
              </a:solidFill>
            </a:endParaRPr>
          </a:p>
          <a:p>
            <a:pPr marL="692150" lvl="1" indent="-2349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087"/>
              </a:solidFill>
              <a:sym typeface="Wingdings" panose="05000000000000000000" pitchFamily="2" charset="2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E0E39F7-207C-4D1D-8B63-6384D042B689}"/>
              </a:ext>
            </a:extLst>
          </p:cNvPr>
          <p:cNvCxnSpPr/>
          <p:nvPr/>
        </p:nvCxnSpPr>
        <p:spPr>
          <a:xfrm>
            <a:off x="80596" y="527726"/>
            <a:ext cx="892461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609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C38070-D6A3-4FE4-BF00-B84297092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34" y="1248689"/>
            <a:ext cx="4661335" cy="4537673"/>
          </a:xfrm>
        </p:spPr>
        <p:txBody>
          <a:bodyPr/>
          <a:lstStyle/>
          <a:p>
            <a:pPr marL="231775" indent="-231775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3.9 GHz cryomodule for FLASH was transported without coupler warm part using specially designed supporting fixture to dump coupler vibration. Transportation did not show any problems.</a:t>
            </a:r>
          </a:p>
          <a:p>
            <a:pPr marL="231775" indent="-231775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31775" indent="-231775"/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AAA813-1C11-40A7-BE6A-F64367D05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7BBA41-2E9B-4F16-A73D-BFCB3DF2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680424-A6F7-4E07-97E1-044A2D9C1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751" y="1248689"/>
            <a:ext cx="4038049" cy="2846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7018E7-921E-4744-B292-0DCDF2EB2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834" y="211016"/>
            <a:ext cx="5354722" cy="798038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Shaking Table test#2 (Aug19,2019)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cold coupler constrained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4473970"/>
            <a:ext cx="871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087"/>
                </a:solidFill>
                <a:cs typeface="Calibri" panose="020F0502020204030204" pitchFamily="34" charset="0"/>
              </a:rPr>
              <a:t>Goal </a:t>
            </a:r>
            <a:r>
              <a:rPr lang="en-US" dirty="0" smtClean="0"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rgbClr val="C00000"/>
                </a:solidFill>
                <a:cs typeface="Calibri" panose="020F0502020204030204" pitchFamily="34" charset="0"/>
              </a:rPr>
              <a:t>demonstrate that FLASH like transportation configuration will work for LCLS-II 3.9GHz </a:t>
            </a:r>
            <a:r>
              <a:rPr lang="en-US" dirty="0" err="1">
                <a:solidFill>
                  <a:srgbClr val="C00000"/>
                </a:solidFill>
                <a:cs typeface="Calibri" panose="020F0502020204030204" pitchFamily="34" charset="0"/>
              </a:rPr>
              <a:t>cryomodule</a:t>
            </a:r>
            <a:r>
              <a:rPr lang="en-US" dirty="0">
                <a:solidFill>
                  <a:srgbClr val="C00000"/>
                </a:solidFill>
                <a:cs typeface="Calibri" panose="020F0502020204030204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801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272D24-2DC0-4DD8-A8A5-D38FA313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66" y="1480928"/>
            <a:ext cx="8686800" cy="339054"/>
          </a:xfrm>
        </p:spPr>
        <p:txBody>
          <a:bodyPr/>
          <a:lstStyle/>
          <a:p>
            <a:r>
              <a:rPr lang="en-US" dirty="0"/>
              <a:t>Spectrum </a:t>
            </a:r>
            <a:r>
              <a:rPr lang="en-US" dirty="0" smtClean="0"/>
              <a:t>vs. foam  compression (transportation fixture)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C6B89B-D78D-4AAD-A3E9-76ED3C544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14" y="2094095"/>
            <a:ext cx="2225233" cy="319670"/>
          </a:xfrm>
        </p:spPr>
        <p:txBody>
          <a:bodyPr/>
          <a:lstStyle/>
          <a:p>
            <a:r>
              <a:rPr lang="en-US" sz="2000" dirty="0"/>
              <a:t>No contact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0E656B-2846-4CC9-88D6-974B840A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CD07EA-5FFB-4B00-A703-70A2B559A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C95997-3D19-6647-ACCC-55D613D01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20" y="2452913"/>
            <a:ext cx="2838953" cy="26893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B76DB89-843E-7E44-B32F-571BDB6A507A}"/>
              </a:ext>
            </a:extLst>
          </p:cNvPr>
          <p:cNvSpPr/>
          <p:nvPr/>
        </p:nvSpPr>
        <p:spPr>
          <a:xfrm>
            <a:off x="3027895" y="2030706"/>
            <a:ext cx="24542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en-US" sz="2000" dirty="0">
                <a:latin typeface="Helvetica" panose="020B0604020202020204" pitchFamily="34" charset="0"/>
              </a:rPr>
              <a:t>Touch contact-0mm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E564DF4-48A3-2940-BECE-90EA9B0D2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533" y="2441865"/>
            <a:ext cx="3001962" cy="27003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8CC80B2-DF28-464D-8F1A-2DF9CC641115}"/>
              </a:ext>
            </a:extLst>
          </p:cNvPr>
          <p:cNvSpPr txBox="1"/>
          <p:nvPr/>
        </p:nvSpPr>
        <p:spPr>
          <a:xfrm>
            <a:off x="431114" y="5297833"/>
            <a:ext cx="2321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/>
              <a:t>Resonance ~ 31 Hz 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/>
              <a:t>Amplitude ~ </a:t>
            </a:r>
            <a:r>
              <a:rPr lang="en-US" sz="1600" dirty="0" smtClean="0"/>
              <a:t>0.1; Q  ~30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25DB7AC-3935-6749-A02F-FBE7652693B0}"/>
              </a:ext>
            </a:extLst>
          </p:cNvPr>
          <p:cNvSpPr txBox="1"/>
          <p:nvPr/>
        </p:nvSpPr>
        <p:spPr>
          <a:xfrm>
            <a:off x="3202188" y="5259042"/>
            <a:ext cx="269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Freq shifted to 40Hz</a:t>
            </a:r>
          </a:p>
          <a:p>
            <a:pPr marL="168275" indent="-1682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Amplitude ~ </a:t>
            </a:r>
            <a:r>
              <a:rPr lang="en-US" sz="1800" dirty="0" smtClean="0"/>
              <a:t>0.05, Q ~3-4</a:t>
            </a:r>
            <a:endParaRPr lang="en-US" sz="180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xmlns="" id="{1AA805C7-A024-BA43-A545-D451E8DA61C8}"/>
              </a:ext>
            </a:extLst>
          </p:cNvPr>
          <p:cNvSpPr txBox="1">
            <a:spLocks/>
          </p:cNvSpPr>
          <p:nvPr/>
        </p:nvSpPr>
        <p:spPr>
          <a:xfrm>
            <a:off x="6225214" y="2072265"/>
            <a:ext cx="2225233" cy="44400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Compression 4mm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191E78B-E02B-8545-8137-8D6633168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068" y="2473543"/>
            <a:ext cx="3023932" cy="26576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CA4129B-B03E-A140-B35D-EE2FDB2F974F}"/>
              </a:ext>
            </a:extLst>
          </p:cNvPr>
          <p:cNvSpPr txBox="1"/>
          <p:nvPr/>
        </p:nvSpPr>
        <p:spPr>
          <a:xfrm>
            <a:off x="6343800" y="5251666"/>
            <a:ext cx="2717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800" dirty="0"/>
              <a:t>Freq shifted up ~47 Hz 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800" dirty="0"/>
              <a:t>Amplitude </a:t>
            </a:r>
            <a:r>
              <a:rPr lang="en-US" sz="1800" dirty="0" smtClean="0"/>
              <a:t>0.05; Q </a:t>
            </a:r>
            <a:r>
              <a:rPr lang="en-US" sz="1800" dirty="0"/>
              <a:t>~ 3-4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" y="176622"/>
            <a:ext cx="8162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“Hammer test” </a:t>
            </a:r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of 3.9GHz </a:t>
            </a:r>
            <a:r>
              <a:rPr lang="en-US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coupler assembled </a:t>
            </a:r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w/o warm part using FLASH-like transportation fixture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6881" y="5873277"/>
            <a:ext cx="4695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Recommended compression 2-4mm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24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4D0668-9B72-4D46-8502-FF518ECED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134352"/>
            <a:ext cx="8700851" cy="548105"/>
          </a:xfrm>
        </p:spPr>
        <p:txBody>
          <a:bodyPr/>
          <a:lstStyle/>
          <a:p>
            <a:r>
              <a:rPr lang="en-US" dirty="0"/>
              <a:t>Cavity and coupler installation pictures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919474-D7C0-4064-90D7-12A8DCC2D4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0BD2F5-6B23-46FF-BF5D-15F6C20E31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54126B-725F-4958-9F56-F7BC26192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85" y="711143"/>
            <a:ext cx="8700851" cy="6029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32AACA-1427-4681-A531-7C250BAF4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643" y="0"/>
            <a:ext cx="2395808" cy="218851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E3E9303B-37A9-47A5-9062-C73C152B5195}"/>
              </a:ext>
            </a:extLst>
          </p:cNvPr>
          <p:cNvSpPr/>
          <p:nvPr/>
        </p:nvSpPr>
        <p:spPr>
          <a:xfrm rot="173970">
            <a:off x="2411909" y="4240016"/>
            <a:ext cx="471205" cy="1052788"/>
          </a:xfrm>
          <a:prstGeom prst="ellipse">
            <a:avLst/>
          </a:prstGeom>
          <a:noFill/>
          <a:ln w="2222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B0B72FF-A9DE-473B-904A-2201077373B0}"/>
              </a:ext>
            </a:extLst>
          </p:cNvPr>
          <p:cNvSpPr/>
          <p:nvPr/>
        </p:nvSpPr>
        <p:spPr>
          <a:xfrm>
            <a:off x="7084520" y="3060938"/>
            <a:ext cx="18526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Foam insertion is push to coupler can and compressed by rubber block by ~2.4mm </a:t>
            </a:r>
          </a:p>
        </p:txBody>
      </p:sp>
    </p:spTree>
    <p:extLst>
      <p:ext uri="{BB962C8B-B14F-4D97-AF65-F5344CB8AC3E}">
        <p14:creationId xmlns:p14="http://schemas.microsoft.com/office/powerpoint/2010/main" val="3731430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893480-5F5B-49A5-B624-00C7B8B6B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1749" y="214011"/>
            <a:ext cx="8700851" cy="477889"/>
          </a:xfrm>
        </p:spPr>
        <p:txBody>
          <a:bodyPr/>
          <a:lstStyle/>
          <a:p>
            <a:r>
              <a:rPr lang="en-US" sz="3200" dirty="0">
                <a:solidFill>
                  <a:srgbClr val="004C97"/>
                </a:solidFill>
              </a:rPr>
              <a:t>Initial frequency scan: 1…9 Hz  (SSX-J24 50K)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DD307D-F3AE-4983-8F7A-75FD046AE8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8E4170-807B-4ABD-85AD-B724D723C8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842A605-D471-4186-9D9E-58FDA21C4D0E}"/>
              </a:ext>
            </a:extLst>
          </p:cNvPr>
          <p:cNvSpPr txBox="1"/>
          <p:nvPr/>
        </p:nvSpPr>
        <p:spPr>
          <a:xfrm>
            <a:off x="1419726" y="2683043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1Hz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EC72B1-03A6-40C2-8291-57CE77D8C035}"/>
              </a:ext>
            </a:extLst>
          </p:cNvPr>
          <p:cNvSpPr txBox="1"/>
          <p:nvPr/>
        </p:nvSpPr>
        <p:spPr>
          <a:xfrm>
            <a:off x="1986686" y="2634917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42F4111-394E-47BB-85BA-F138817ABE83}"/>
              </a:ext>
            </a:extLst>
          </p:cNvPr>
          <p:cNvSpPr txBox="1"/>
          <p:nvPr/>
        </p:nvSpPr>
        <p:spPr>
          <a:xfrm>
            <a:off x="2604723" y="2463788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2E48ADC-107B-4379-A919-E2D985AE27BE}"/>
              </a:ext>
            </a:extLst>
          </p:cNvPr>
          <p:cNvSpPr txBox="1"/>
          <p:nvPr/>
        </p:nvSpPr>
        <p:spPr>
          <a:xfrm>
            <a:off x="3360391" y="2405862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D72573A-BDB7-453A-8A42-DBD54BACF53E}"/>
              </a:ext>
            </a:extLst>
          </p:cNvPr>
          <p:cNvSpPr txBox="1"/>
          <p:nvPr/>
        </p:nvSpPr>
        <p:spPr>
          <a:xfrm>
            <a:off x="4065814" y="2253462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5Hz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6181E89-358B-40B5-A311-9A87C30FEA74}"/>
              </a:ext>
            </a:extLst>
          </p:cNvPr>
          <p:cNvSpPr txBox="1"/>
          <p:nvPr/>
        </p:nvSpPr>
        <p:spPr>
          <a:xfrm>
            <a:off x="4845755" y="2175029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6Hz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FF91579-92D8-47A7-A6DB-329C7389DBDA}"/>
              </a:ext>
            </a:extLst>
          </p:cNvPr>
          <p:cNvSpPr txBox="1"/>
          <p:nvPr/>
        </p:nvSpPr>
        <p:spPr>
          <a:xfrm>
            <a:off x="5616012" y="2031976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7Hz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9920E22-4771-4A93-BB48-57C4E51679D9}"/>
              </a:ext>
            </a:extLst>
          </p:cNvPr>
          <p:cNvSpPr txBox="1"/>
          <p:nvPr/>
        </p:nvSpPr>
        <p:spPr>
          <a:xfrm>
            <a:off x="6386269" y="1713364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8Hz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45E35D6-FBB1-4BF6-8A84-1A2D31153F30}"/>
              </a:ext>
            </a:extLst>
          </p:cNvPr>
          <p:cNvSpPr txBox="1"/>
          <p:nvPr/>
        </p:nvSpPr>
        <p:spPr>
          <a:xfrm>
            <a:off x="7148290" y="1488320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9Hz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41DFF80-D97E-4E4B-BD41-0DEE150BC11D}"/>
              </a:ext>
            </a:extLst>
          </p:cNvPr>
          <p:cNvSpPr txBox="1"/>
          <p:nvPr/>
        </p:nvSpPr>
        <p:spPr>
          <a:xfrm>
            <a:off x="2238698" y="4683378"/>
            <a:ext cx="4556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 acceleration: +/-2.5g pk @9Hz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F00F3D2-B370-4320-9F9E-0C6FE75C7AFA}"/>
              </a:ext>
            </a:extLst>
          </p:cNvPr>
          <p:cNvSpPr txBox="1"/>
          <p:nvPr/>
        </p:nvSpPr>
        <p:spPr>
          <a:xfrm>
            <a:off x="7857044" y="2044009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7Hz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15C90543-FFC4-4577-993F-ED717C0153A4}"/>
                  </a:ext>
                </a:extLst>
              </p:cNvPr>
              <p:cNvSpPr txBox="1"/>
              <p:nvPr/>
            </p:nvSpPr>
            <p:spPr>
              <a:xfrm>
                <a:off x="806450" y="5571837"/>
                <a:ext cx="76701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Max Acceleration (vert):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</m:t>
                    </m:r>
                    <m:r>
                      <m:rPr>
                        <m:nor/>
                      </m:rPr>
                      <a:rPr lang="en-US" dirty="0"/>
                      <m:t>g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@5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𝐻𝑧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; ±1</m:t>
                    </m:r>
                  </m:oMath>
                </a14:m>
                <a:r>
                  <a:rPr lang="en-US" dirty="0"/>
                  <a:t>g @7Hz;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Major data are taken at 7 Hz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C90543-FFC4-4577-993F-ED717C015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450" y="5571837"/>
                <a:ext cx="7670110" cy="830997"/>
              </a:xfrm>
              <a:prstGeom prst="rect">
                <a:avLst/>
              </a:prstGeom>
              <a:blipFill>
                <a:blip r:embed="rId2"/>
                <a:stretch>
                  <a:fillRect l="-1033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AAC7A3-070B-4DBD-8727-D4AEBF2F6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56" y="1122207"/>
            <a:ext cx="8291687" cy="4409694"/>
          </a:xfrm>
          <a:prstGeom prst="rect">
            <a:avLst/>
          </a:prstGeom>
          <a:ln w="19050">
            <a:solidFill>
              <a:srgbClr val="404040"/>
            </a:solidFill>
          </a:ln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7358697-B7B2-44C4-A08B-33F997EF732D}"/>
              </a:ext>
            </a:extLst>
          </p:cNvPr>
          <p:cNvCxnSpPr>
            <a:cxnSpLocks/>
          </p:cNvCxnSpPr>
          <p:nvPr/>
        </p:nvCxnSpPr>
        <p:spPr>
          <a:xfrm flipH="1">
            <a:off x="676275" y="2373210"/>
            <a:ext cx="7898547" cy="0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1C10B077-969E-4743-883D-CB59E3106B9D}"/>
              </a:ext>
            </a:extLst>
          </p:cNvPr>
          <p:cNvCxnSpPr>
            <a:cxnSpLocks/>
          </p:cNvCxnSpPr>
          <p:nvPr/>
        </p:nvCxnSpPr>
        <p:spPr>
          <a:xfrm flipH="1">
            <a:off x="574316" y="3640814"/>
            <a:ext cx="8291687" cy="0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A2F76BE-9700-4665-9AAB-9179AB67F115}"/>
              </a:ext>
            </a:extLst>
          </p:cNvPr>
          <p:cNvSpPr txBox="1"/>
          <p:nvPr/>
        </p:nvSpPr>
        <p:spPr>
          <a:xfrm>
            <a:off x="875542" y="1273033"/>
            <a:ext cx="2383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50K_shield (J24)</a:t>
            </a:r>
          </a:p>
        </p:txBody>
      </p:sp>
    </p:spTree>
    <p:extLst>
      <p:ext uri="{BB962C8B-B14F-4D97-AF65-F5344CB8AC3E}">
        <p14:creationId xmlns:p14="http://schemas.microsoft.com/office/powerpoint/2010/main" val="4204680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1535377-8AE8-1546-B33E-DFBFA6AA7E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9878B51D-3FAD-3A47-B3F8-A687D6B96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Coupler Transportation </a:t>
            </a:r>
            <a:r>
              <a:rPr lang="en-US" dirty="0" smtClean="0"/>
              <a:t>Tests Summary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8A1B68-57D2-AA43-A0CC-EFDDBE32E21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3.9GHz Crymodule Transport Review/  Feb 13, 2020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E0715E4-06A6-1040-B960-0C80A04678E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89666" y="1246930"/>
            <a:ext cx="8427882" cy="4789064"/>
          </a:xfrm>
        </p:spPr>
        <p:txBody>
          <a:bodyPr anchor="t">
            <a:normAutofit fontScale="70000" lnSpcReduction="20000"/>
          </a:bodyPr>
          <a:lstStyle/>
          <a:p>
            <a:pPr>
              <a:spcAft>
                <a:spcPts val="1500"/>
              </a:spcAft>
            </a:pPr>
            <a:r>
              <a:rPr lang="en-US" sz="2900" dirty="0"/>
              <a:t>Three Shaking table tests were done for 3.9 GHz </a:t>
            </a:r>
            <a:r>
              <a:rPr lang="en-US" sz="2900" dirty="0" smtClean="0"/>
              <a:t>coupler, </a:t>
            </a:r>
            <a:r>
              <a:rPr lang="en-US" sz="2900" dirty="0"/>
              <a:t>assembled on dressed </a:t>
            </a:r>
            <a:r>
              <a:rPr lang="en-US" sz="2900" dirty="0" smtClean="0"/>
              <a:t>cavity, Each test has different configuration and focuse</a:t>
            </a:r>
            <a:r>
              <a:rPr lang="en-US" sz="2900" dirty="0" smtClean="0"/>
              <a:t>d on particular issue</a:t>
            </a:r>
            <a:r>
              <a:rPr lang="en-US" sz="2900" dirty="0"/>
              <a:t>:</a:t>
            </a:r>
            <a:endParaRPr lang="en-US" sz="2900" dirty="0"/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en-US" sz="2600" dirty="0">
                <a:solidFill>
                  <a:srgbClr val="0000CC"/>
                </a:solidFill>
              </a:rPr>
              <a:t>Configuration with full (cold and </a:t>
            </a:r>
            <a:r>
              <a:rPr lang="en-US" sz="2600" dirty="0" smtClean="0">
                <a:solidFill>
                  <a:srgbClr val="0000CC"/>
                </a:solidFill>
              </a:rPr>
              <a:t>warm parts) </a:t>
            </a:r>
            <a:r>
              <a:rPr lang="en-US" sz="2600" dirty="0">
                <a:solidFill>
                  <a:srgbClr val="0000CC"/>
                </a:solidFill>
              </a:rPr>
              <a:t>coupler </a:t>
            </a:r>
            <a:r>
              <a:rPr lang="en-US" dirty="0">
                <a:solidFill>
                  <a:srgbClr val="0000CC"/>
                </a:solidFill>
              </a:rPr>
              <a:t>	</a:t>
            </a:r>
          </a:p>
          <a:p>
            <a:pPr marL="800100" lvl="1" indent="-342900">
              <a:spcAft>
                <a:spcPts val="1200"/>
              </a:spcAft>
            </a:pPr>
            <a:r>
              <a:rPr lang="en-US" dirty="0"/>
              <a:t>Shaking Test to measure effect of high stresses/deformation on coupler-to-cavity pull-out area.  Confirm that coupler will survive after </a:t>
            </a:r>
            <a:r>
              <a:rPr lang="en-US" dirty="0" smtClean="0"/>
              <a:t>0.5M cycle</a:t>
            </a:r>
            <a:endParaRPr lang="en-US" dirty="0"/>
          </a:p>
          <a:p>
            <a:pPr marL="519113" lvl="1" indent="-404813">
              <a:spcAft>
                <a:spcPts val="1200"/>
              </a:spcAft>
              <a:buNone/>
            </a:pPr>
            <a:r>
              <a:rPr lang="en-US" dirty="0">
                <a:solidFill>
                  <a:srgbClr val="0000CC"/>
                </a:solidFill>
              </a:rPr>
              <a:t>2.	</a:t>
            </a:r>
            <a:r>
              <a:rPr lang="en-US" sz="2600" dirty="0">
                <a:solidFill>
                  <a:srgbClr val="0000CC"/>
                </a:solidFill>
              </a:rPr>
              <a:t>Transport configuration with cold coupler  constrained damping fixture (like used for FLASH 3.9GHz CM transportation)</a:t>
            </a:r>
          </a:p>
          <a:p>
            <a:pPr marL="914400" lvl="1" indent="-457200">
              <a:spcAft>
                <a:spcPts val="1200"/>
              </a:spcAft>
            </a:pPr>
            <a:r>
              <a:rPr lang="en-US" dirty="0"/>
              <a:t>Shaking test to measure damping performance</a:t>
            </a:r>
          </a:p>
          <a:p>
            <a:pPr marL="914400" lvl="1" indent="-457200">
              <a:spcAft>
                <a:spcPts val="1200"/>
              </a:spcAft>
            </a:pPr>
            <a:r>
              <a:rPr lang="en-US" dirty="0"/>
              <a:t>Shaking test of integrated cavity (coupler, tuner, support system) to investigate damping and possible effect of transportation on cavity deformation (“banana” effect): </a:t>
            </a:r>
            <a:r>
              <a:rPr lang="en-US" dirty="0">
                <a:sym typeface="Wingdings" pitchFamily="2" charset="2"/>
              </a:rPr>
              <a:t></a:t>
            </a:r>
            <a:r>
              <a:rPr lang="en-US" dirty="0"/>
              <a:t> frequency, field flatness, safety gaps on tuner. </a:t>
            </a:r>
          </a:p>
          <a:p>
            <a:pPr marL="406400" lvl="1" indent="-395288">
              <a:spcAft>
                <a:spcPts val="1200"/>
              </a:spcAft>
              <a:buNone/>
            </a:pPr>
            <a:r>
              <a:rPr lang="en-US" dirty="0">
                <a:solidFill>
                  <a:srgbClr val="0000CC"/>
                </a:solidFill>
              </a:rPr>
              <a:t>3</a:t>
            </a:r>
            <a:r>
              <a:rPr lang="en-US" sz="2600" dirty="0">
                <a:solidFill>
                  <a:srgbClr val="0000CC"/>
                </a:solidFill>
              </a:rPr>
              <a:t>.    Typically we also performed “Hammer test” to measure coupler mechanical resonances in the system and damping </a:t>
            </a:r>
          </a:p>
          <a:p>
            <a:pPr marL="914400" lvl="1" indent="-457200"/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2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73845" y="284645"/>
            <a:ext cx="8700851" cy="440569"/>
          </a:xfrm>
        </p:spPr>
        <p:txBody>
          <a:bodyPr/>
          <a:lstStyle/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Spectrums of oscillation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2" t="4604" r="8514" b="6300"/>
          <a:stretch/>
        </p:blipFill>
        <p:spPr>
          <a:xfrm>
            <a:off x="6188143" y="967708"/>
            <a:ext cx="2963863" cy="49117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3173" r="9152" b="5271"/>
          <a:stretch/>
        </p:blipFill>
        <p:spPr>
          <a:xfrm>
            <a:off x="3156498" y="909310"/>
            <a:ext cx="3106076" cy="50291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14" y="1066607"/>
            <a:ext cx="342900" cy="46005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85" y="999917"/>
            <a:ext cx="2927943" cy="4911785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1946031" y="4316819"/>
            <a:ext cx="70338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8531" y="5852744"/>
            <a:ext cx="8134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27 Hz line </a:t>
            </a:r>
            <a:r>
              <a:rPr lang="en-US" sz="2000" dirty="0" smtClean="0"/>
              <a:t>resonance </a:t>
            </a:r>
            <a:r>
              <a:rPr lang="en-US" sz="2000" dirty="0"/>
              <a:t>seen in Z on 50K shroud and 5K </a:t>
            </a:r>
            <a:r>
              <a:rPr lang="en-US" sz="2000" dirty="0" smtClean="0"/>
              <a:t>also, amplitude is small</a:t>
            </a:r>
            <a:endParaRPr lang="en-US" sz="20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90D0713-34D1-4742-83C3-CDA1CC9EB986}"/>
              </a:ext>
            </a:extLst>
          </p:cNvPr>
          <p:cNvSpPr/>
          <p:nvPr/>
        </p:nvSpPr>
        <p:spPr>
          <a:xfrm>
            <a:off x="6622181" y="3311091"/>
            <a:ext cx="1867301" cy="61272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0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99545" y="-47081"/>
            <a:ext cx="8686800" cy="462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Laser tracker data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3.9GHz Crymodule Transport Review/  Feb 13, 2020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21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F67CAD-6D2E-47EF-B612-8FE52E863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83" y="907645"/>
            <a:ext cx="6879117" cy="2331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710774-A473-4D3A-B579-BBD8D645C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284596"/>
            <a:ext cx="6908800" cy="23315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415F4A-29AF-4BAA-BE09-2AA8B37F1CA1}"/>
              </a:ext>
            </a:extLst>
          </p:cNvPr>
          <p:cNvSpPr txBox="1"/>
          <p:nvPr/>
        </p:nvSpPr>
        <p:spPr>
          <a:xfrm>
            <a:off x="556890" y="5696279"/>
            <a:ext cx="46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Small Amplification </a:t>
            </a:r>
            <a:r>
              <a:rPr lang="en-US" sz="1800" dirty="0"/>
              <a:t>of amplitude on 50K shroud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983E246-0256-BA4B-BFB5-8A8391379246}"/>
              </a:ext>
            </a:extLst>
          </p:cNvPr>
          <p:cNvSpPr txBox="1"/>
          <p:nvPr/>
        </p:nvSpPr>
        <p:spPr>
          <a:xfrm>
            <a:off x="1384476" y="516604"/>
            <a:ext cx="345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test#2 (Aug 27,2019)</a:t>
            </a:r>
          </a:p>
        </p:txBody>
      </p:sp>
    </p:spTree>
    <p:extLst>
      <p:ext uri="{BB962C8B-B14F-4D97-AF65-F5344CB8AC3E}">
        <p14:creationId xmlns:p14="http://schemas.microsoft.com/office/powerpoint/2010/main" val="3371551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6349F9-3215-4D9A-969F-F61EB9589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0745" y="10490"/>
            <a:ext cx="8700851" cy="517236"/>
          </a:xfrm>
        </p:spPr>
        <p:txBody>
          <a:bodyPr/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of test#2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962B69-02D1-4222-9DEB-216CA63793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B19D00-A87F-44E7-82A2-A3E9986112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B80DFC-CED2-470B-B1FB-D3DFC20986C0}"/>
              </a:ext>
            </a:extLst>
          </p:cNvPr>
          <p:cNvSpPr txBox="1"/>
          <p:nvPr/>
        </p:nvSpPr>
        <p:spPr>
          <a:xfrm>
            <a:off x="89766" y="728130"/>
            <a:ext cx="8982808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Goal of test: to check  </a:t>
            </a:r>
            <a:r>
              <a:rPr lang="en-US" sz="2000" dirty="0">
                <a:solidFill>
                  <a:srgbClr val="FF0000"/>
                </a:solidFill>
              </a:rPr>
              <a:t>that FLASH like shipping configuration for 3.9 GHz coupler support damp shock/vibration  coming from transportation. Also check that stresses on coupler port is low enough and will not damage material and open vacuum leak.</a:t>
            </a:r>
            <a:endParaRPr lang="en-US" sz="2000" dirty="0"/>
          </a:p>
          <a:p>
            <a:pPr marL="234950" indent="-234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Standard Protocol</a:t>
            </a:r>
            <a:r>
              <a:rPr lang="en-US" sz="2000" dirty="0"/>
              <a:t>:  7Hz with +/- 2mm amplitude </a:t>
            </a:r>
            <a:r>
              <a:rPr lang="en-US" sz="2000" dirty="0" smtClean="0"/>
              <a:t>for </a:t>
            </a:r>
            <a:r>
              <a:rPr lang="en-US" sz="2000" dirty="0"/>
              <a:t>24 hours (~0.77Mcycles) to provide ≤ 1g peak </a:t>
            </a:r>
            <a:r>
              <a:rPr lang="en-US" sz="2000" dirty="0" smtClean="0"/>
              <a:t>acceleration. Frequency </a:t>
            </a:r>
            <a:r>
              <a:rPr lang="en-US" sz="2000" dirty="0"/>
              <a:t>scan from </a:t>
            </a:r>
            <a:r>
              <a:rPr lang="en-US" sz="2000" dirty="0"/>
              <a:t>1</a:t>
            </a:r>
            <a:r>
              <a:rPr lang="en-US" sz="2000" dirty="0" smtClean="0"/>
              <a:t> </a:t>
            </a:r>
            <a:r>
              <a:rPr lang="en-US" sz="2000" dirty="0"/>
              <a:t>to 9 Hz to identify resonances- beginning of test. At the end of test frequency </a:t>
            </a:r>
            <a:r>
              <a:rPr lang="en-US" sz="2000" dirty="0" smtClean="0"/>
              <a:t>increased up to 9.0 </a:t>
            </a:r>
            <a:r>
              <a:rPr lang="en-US" sz="2000" dirty="0"/>
              <a:t>Hz to collect events with highest </a:t>
            </a:r>
            <a:r>
              <a:rPr lang="en-US" sz="2000" dirty="0" smtClean="0"/>
              <a:t>acceleration. </a:t>
            </a:r>
          </a:p>
          <a:p>
            <a:pPr>
              <a:spcAft>
                <a:spcPts val="1200"/>
              </a:spcAft>
            </a:pPr>
            <a:endParaRPr lang="en-US" b="1" dirty="0">
              <a:solidFill>
                <a:srgbClr val="0000CC"/>
              </a:solidFill>
            </a:endParaRPr>
          </a:p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0000CC"/>
                </a:solidFill>
              </a:rPr>
              <a:t>Conclusion/observation after test: </a:t>
            </a:r>
            <a:endParaRPr lang="en-US" sz="2000" dirty="0">
              <a:solidFill>
                <a:srgbClr val="003087"/>
              </a:solidFill>
            </a:endParaRPr>
          </a:p>
          <a:p>
            <a:pPr marL="692150" lvl="1" indent="-2349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087"/>
                </a:solidFill>
              </a:rPr>
              <a:t>FLASH like support of cold coupler effectively damp oscillation of 50K shroud.</a:t>
            </a:r>
          </a:p>
          <a:p>
            <a:pPr marL="1257300" lvl="2" indent="-3429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3087"/>
                </a:solidFill>
              </a:rPr>
              <a:t>Amplitude of 50K shroud reduced, resonances dumped to Q ~ 3</a:t>
            </a:r>
          </a:p>
          <a:p>
            <a:pPr marL="1257300" lvl="2" indent="-3429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3087"/>
                </a:solidFill>
              </a:rPr>
              <a:t>Strain gauge data show less stresses vs. full assembly with warm part</a:t>
            </a:r>
          </a:p>
          <a:p>
            <a:pPr marL="692150" lvl="1" indent="-2349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087"/>
                </a:solidFill>
              </a:rPr>
              <a:t>No vacuum leak after test</a:t>
            </a:r>
          </a:p>
          <a:p>
            <a:pPr lvl="1">
              <a:spcAft>
                <a:spcPts val="0"/>
              </a:spcAft>
            </a:pPr>
            <a:endParaRPr lang="en-US" sz="2000" dirty="0">
              <a:solidFill>
                <a:srgbClr val="003087"/>
              </a:solidFill>
              <a:sym typeface="Wingdings" panose="05000000000000000000" pitchFamily="2" charset="2"/>
            </a:endParaRPr>
          </a:p>
          <a:p>
            <a:pPr marL="692150" lvl="1" indent="-2349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087"/>
              </a:solidFill>
              <a:sym typeface="Wingdings" panose="05000000000000000000" pitchFamily="2" charset="2"/>
            </a:endParaRPr>
          </a:p>
          <a:p>
            <a:pPr marL="692150" lvl="1" indent="-2349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087"/>
              </a:solidFill>
            </a:endParaRPr>
          </a:p>
          <a:p>
            <a:pPr marL="512763" lvl="1" indent="-222250"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en-US" sz="2000" i="1" dirty="0">
              <a:solidFill>
                <a:srgbClr val="00308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E0E39F7-207C-4D1D-8B63-6384D042B689}"/>
              </a:ext>
            </a:extLst>
          </p:cNvPr>
          <p:cNvCxnSpPr/>
          <p:nvPr/>
        </p:nvCxnSpPr>
        <p:spPr>
          <a:xfrm>
            <a:off x="80596" y="527726"/>
            <a:ext cx="892461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264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E517E3-B83B-A149-946B-2F195356841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41819D-E145-E84A-A4C2-D5E113D8F1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7EEA0B0-B26F-BA46-B340-A348962499C7}"/>
              </a:ext>
            </a:extLst>
          </p:cNvPr>
          <p:cNvSpPr txBox="1"/>
          <p:nvPr/>
        </p:nvSpPr>
        <p:spPr>
          <a:xfrm>
            <a:off x="228600" y="902731"/>
            <a:ext cx="49154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Goal for this test: </a:t>
            </a:r>
            <a:endParaRPr lang="en-US" dirty="0" smtClean="0"/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C00000"/>
                </a:solidFill>
              </a:rPr>
              <a:t>Check  if possible </a:t>
            </a:r>
            <a:r>
              <a:rPr lang="en-US" dirty="0">
                <a:solidFill>
                  <a:srgbClr val="C00000"/>
                </a:solidFill>
              </a:rPr>
              <a:t>cavity deformation during </a:t>
            </a:r>
            <a:r>
              <a:rPr lang="en-US" dirty="0" smtClean="0">
                <a:solidFill>
                  <a:srgbClr val="C00000"/>
                </a:solidFill>
              </a:rPr>
              <a:t>transportation: which can cause frequency shift, change field flatness and </a:t>
            </a:r>
            <a:r>
              <a:rPr lang="en-US" dirty="0" smtClean="0">
                <a:solidFill>
                  <a:srgbClr val="C00000"/>
                </a:solidFill>
              </a:rPr>
              <a:t>change loading of piezo in tuner</a:t>
            </a:r>
            <a:r>
              <a:rPr lang="en-US" dirty="0" smtClean="0">
                <a:solidFill>
                  <a:srgbClr val="C00000"/>
                </a:solidFill>
              </a:rPr>
              <a:t>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38" y="163005"/>
            <a:ext cx="614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Integrated </a:t>
            </a:r>
            <a:r>
              <a:rPr lang="en-US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Shaking Table Test (#3):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40FE2F1-F7AC-4809-9B5A-BEA9F670B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551" y="736822"/>
            <a:ext cx="4380949" cy="28785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952500" y="-126639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>
                <a:latin typeface="Helvetica" panose="020B0604020202020204" pitchFamily="34" charset="0"/>
              </a:rPr>
              <a:t>3.9 GHz cavity + coupler + tuner. (Nov.8-9, 2019)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3833007"/>
            <a:ext cx="80565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-234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087"/>
                </a:solidFill>
              </a:rPr>
              <a:t>Cavity assembled with tuner and coupler in the same configuration as in real CM (frame support) </a:t>
            </a:r>
          </a:p>
          <a:p>
            <a:pPr marL="234950" indent="-234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087"/>
                </a:solidFill>
              </a:rPr>
              <a:t>Transportation fixture connected to cold coupler to damp oscillations (reduce coupler vibration and stresses)</a:t>
            </a:r>
          </a:p>
          <a:p>
            <a:pPr marL="234950" indent="-234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087"/>
                </a:solidFill>
              </a:rPr>
              <a:t>Standard testing protocol with 7.5Hz frequency run</a:t>
            </a:r>
            <a:endParaRPr lang="en-US" dirty="0">
              <a:solidFill>
                <a:srgbClr val="0030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39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5A3B87-C444-46C0-94D6-752EDFC52B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C8422C-3EB8-486D-BDA2-DE78BB99EE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89661C-8910-4A3E-8932-532252685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7006"/>
            <a:ext cx="5126691" cy="35953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D31C46-6112-49F2-82D5-B137C2B9FE08}"/>
              </a:ext>
            </a:extLst>
          </p:cNvPr>
          <p:cNvSpPr txBox="1"/>
          <p:nvPr/>
        </p:nvSpPr>
        <p:spPr>
          <a:xfrm>
            <a:off x="452437" y="242228"/>
            <a:ext cx="39497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Cavity configuration on the shaking table.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577CDE-76B7-0D4D-9EB4-2A53E91DD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170" y="451080"/>
            <a:ext cx="3949763" cy="3086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81E184-6569-564E-9BFC-4D9462AA3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170" y="3537784"/>
            <a:ext cx="3949763" cy="28437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5CA995-7FC4-8C49-A28B-821684BFCFC4}"/>
              </a:ext>
            </a:extLst>
          </p:cNvPr>
          <p:cNvSpPr txBox="1"/>
          <p:nvPr/>
        </p:nvSpPr>
        <p:spPr>
          <a:xfrm>
            <a:off x="114300" y="5036797"/>
            <a:ext cx="4982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Cavity supported by frame, foam to damp He line </a:t>
            </a:r>
            <a:r>
              <a:rPr lang="en-US" dirty="0" smtClean="0"/>
              <a:t>vibration, damping fixture for cold coupler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839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A550F0-BADF-4CFB-9D4B-DB9F36820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149" y="153465"/>
            <a:ext cx="8700851" cy="581891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Frequency scan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1ADA7D-CC3E-4252-9CD7-9EE4F44AA9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3BAEF2-686A-486F-99C8-11239F4C42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25</a:t>
            </a:fld>
            <a:endParaRPr lang="en-US" alt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72815C7E-1886-4972-A431-27B12B33BEB0}"/>
              </a:ext>
            </a:extLst>
          </p:cNvPr>
          <p:cNvGrpSpPr/>
          <p:nvPr/>
        </p:nvGrpSpPr>
        <p:grpSpPr>
          <a:xfrm>
            <a:off x="200757" y="768633"/>
            <a:ext cx="6486525" cy="5047409"/>
            <a:chOff x="1299429" y="1093585"/>
            <a:chExt cx="6486525" cy="50474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420EE98-9615-439B-BCFA-89FA2BC36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9429" y="1609026"/>
              <a:ext cx="6486525" cy="45319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61426BF-CA8A-49B3-8250-F96892CB0370}"/>
                </a:ext>
              </a:extLst>
            </p:cNvPr>
            <p:cNvSpPr txBox="1"/>
            <p:nvPr/>
          </p:nvSpPr>
          <p:spPr>
            <a:xfrm rot="16200000">
              <a:off x="6931709" y="2910162"/>
              <a:ext cx="6343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9 Hz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106D9AE-95AB-41BE-9DB3-CFC38FB0E04B}"/>
                </a:ext>
              </a:extLst>
            </p:cNvPr>
            <p:cNvSpPr txBox="1"/>
            <p:nvPr/>
          </p:nvSpPr>
          <p:spPr>
            <a:xfrm rot="16200000">
              <a:off x="6507756" y="2910164"/>
              <a:ext cx="7775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8.5 Hz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B6888F4-42DC-4D86-AE89-0259341F75B3}"/>
                </a:ext>
              </a:extLst>
            </p:cNvPr>
            <p:cNvSpPr txBox="1"/>
            <p:nvPr/>
          </p:nvSpPr>
          <p:spPr>
            <a:xfrm rot="16200000">
              <a:off x="6249002" y="2961842"/>
              <a:ext cx="6886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8 Hz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00513FC-089B-4A71-B0EC-BE7BD8511C43}"/>
                </a:ext>
              </a:extLst>
            </p:cNvPr>
            <p:cNvSpPr txBox="1"/>
            <p:nvPr/>
          </p:nvSpPr>
          <p:spPr>
            <a:xfrm rot="16200000">
              <a:off x="5897302" y="2943033"/>
              <a:ext cx="7775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7.5 Hz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DBAC66C7-5468-46D0-BA28-16F2234C9B5C}"/>
                </a:ext>
              </a:extLst>
            </p:cNvPr>
            <p:cNvCxnSpPr>
              <a:cxnSpLocks/>
            </p:cNvCxnSpPr>
            <p:nvPr/>
          </p:nvCxnSpPr>
          <p:spPr>
            <a:xfrm>
              <a:off x="5496554" y="1649757"/>
              <a:ext cx="0" cy="4450506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386409AB-A2F8-47A7-96A3-FD75CB08719C}"/>
                </a:ext>
              </a:extLst>
            </p:cNvPr>
            <p:cNvCxnSpPr>
              <a:cxnSpLocks/>
            </p:cNvCxnSpPr>
            <p:nvPr/>
          </p:nvCxnSpPr>
          <p:spPr>
            <a:xfrm>
              <a:off x="6116810" y="1649757"/>
              <a:ext cx="0" cy="3474826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82CF1642-3F18-4049-B565-BDABA5DDD117}"/>
                </a:ext>
              </a:extLst>
            </p:cNvPr>
            <p:cNvCxnSpPr>
              <a:cxnSpLocks/>
            </p:cNvCxnSpPr>
            <p:nvPr/>
          </p:nvCxnSpPr>
          <p:spPr>
            <a:xfrm>
              <a:off x="6762615" y="1589968"/>
              <a:ext cx="0" cy="4362691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7C4B2C4F-91EF-472B-9911-97957633F0EE}"/>
                </a:ext>
              </a:extLst>
            </p:cNvPr>
            <p:cNvCxnSpPr>
              <a:cxnSpLocks/>
            </p:cNvCxnSpPr>
            <p:nvPr/>
          </p:nvCxnSpPr>
          <p:spPr>
            <a:xfrm>
              <a:off x="7040242" y="1691587"/>
              <a:ext cx="0" cy="4302902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09CA9F34-AFF8-475C-A66D-F940A3F82E7B}"/>
                </a:ext>
              </a:extLst>
            </p:cNvPr>
            <p:cNvCxnSpPr>
              <a:cxnSpLocks/>
            </p:cNvCxnSpPr>
            <p:nvPr/>
          </p:nvCxnSpPr>
          <p:spPr>
            <a:xfrm>
              <a:off x="4545356" y="1634827"/>
              <a:ext cx="0" cy="4302902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CC9D5C26-A2A4-42FF-B524-9120857E23BD}"/>
                </a:ext>
              </a:extLst>
            </p:cNvPr>
            <p:cNvCxnSpPr>
              <a:cxnSpLocks/>
            </p:cNvCxnSpPr>
            <p:nvPr/>
          </p:nvCxnSpPr>
          <p:spPr>
            <a:xfrm>
              <a:off x="6116810" y="1649757"/>
              <a:ext cx="0" cy="4302902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42AF7E01-68FE-4DEF-9989-98C5B7BB5386}"/>
                </a:ext>
              </a:extLst>
            </p:cNvPr>
            <p:cNvCxnSpPr>
              <a:cxnSpLocks/>
            </p:cNvCxnSpPr>
            <p:nvPr/>
          </p:nvCxnSpPr>
          <p:spPr>
            <a:xfrm>
              <a:off x="6447904" y="1649757"/>
              <a:ext cx="0" cy="4302902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8C9F74A-8431-47AE-BE3F-B873BC1997FF}"/>
                </a:ext>
              </a:extLst>
            </p:cNvPr>
            <p:cNvSpPr txBox="1"/>
            <p:nvPr/>
          </p:nvSpPr>
          <p:spPr>
            <a:xfrm rot="16200000">
              <a:off x="5488971" y="2865714"/>
              <a:ext cx="6886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7 Hz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7A5E6FC0-CFB1-4B17-B484-67A81F36F70B}"/>
                </a:ext>
              </a:extLst>
            </p:cNvPr>
            <p:cNvSpPr txBox="1"/>
            <p:nvPr/>
          </p:nvSpPr>
          <p:spPr>
            <a:xfrm rot="16200000">
              <a:off x="4649657" y="2898583"/>
              <a:ext cx="6886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6 Hz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8515225A-CE40-4C9C-9ADD-D012172819CA}"/>
                </a:ext>
              </a:extLst>
            </p:cNvPr>
            <p:cNvCxnSpPr>
              <a:cxnSpLocks/>
            </p:cNvCxnSpPr>
            <p:nvPr/>
          </p:nvCxnSpPr>
          <p:spPr>
            <a:xfrm>
              <a:off x="4870400" y="1643952"/>
              <a:ext cx="0" cy="4302902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F054E669-D3F6-4581-A44F-DF473AFE66A1}"/>
                </a:ext>
              </a:extLst>
            </p:cNvPr>
            <p:cNvCxnSpPr>
              <a:cxnSpLocks/>
            </p:cNvCxnSpPr>
            <p:nvPr/>
          </p:nvCxnSpPr>
          <p:spPr>
            <a:xfrm>
              <a:off x="5177337" y="1649757"/>
              <a:ext cx="0" cy="4302902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33B45977-3D27-43D6-B4E8-8F5CFCB3F5E5}"/>
                </a:ext>
              </a:extLst>
            </p:cNvPr>
            <p:cNvSpPr txBox="1"/>
            <p:nvPr/>
          </p:nvSpPr>
          <p:spPr>
            <a:xfrm rot="16200000">
              <a:off x="4924559" y="2943032"/>
              <a:ext cx="7775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6.5 Hz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0C4BCC4E-72D7-4C30-84A8-136957A77FE2}"/>
                </a:ext>
              </a:extLst>
            </p:cNvPr>
            <p:cNvSpPr txBox="1"/>
            <p:nvPr/>
          </p:nvSpPr>
          <p:spPr>
            <a:xfrm rot="16200000">
              <a:off x="4268135" y="2910161"/>
              <a:ext cx="7560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5.5 Hz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126E691-3BC9-462C-8A6C-D0C97C5D32F3}"/>
                </a:ext>
              </a:extLst>
            </p:cNvPr>
            <p:cNvSpPr txBox="1"/>
            <p:nvPr/>
          </p:nvSpPr>
          <p:spPr>
            <a:xfrm rot="16200000">
              <a:off x="4029079" y="2859742"/>
              <a:ext cx="6886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5 Hz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6BDBC9FC-1F45-4C9C-95C7-775711D45308}"/>
                </a:ext>
              </a:extLst>
            </p:cNvPr>
            <p:cNvCxnSpPr>
              <a:cxnSpLocks/>
            </p:cNvCxnSpPr>
            <p:nvPr/>
          </p:nvCxnSpPr>
          <p:spPr>
            <a:xfrm>
              <a:off x="4219935" y="1589001"/>
              <a:ext cx="0" cy="4302902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FB09F793-E887-46DC-A4EB-7A4FEF102432}"/>
                </a:ext>
              </a:extLst>
            </p:cNvPr>
            <p:cNvCxnSpPr>
              <a:cxnSpLocks/>
            </p:cNvCxnSpPr>
            <p:nvPr/>
          </p:nvCxnSpPr>
          <p:spPr>
            <a:xfrm>
              <a:off x="3968794" y="1634827"/>
              <a:ext cx="0" cy="4302902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24930EC3-E53E-441C-AF40-3927E8A79A05}"/>
                </a:ext>
              </a:extLst>
            </p:cNvPr>
            <p:cNvCxnSpPr>
              <a:cxnSpLocks/>
            </p:cNvCxnSpPr>
            <p:nvPr/>
          </p:nvCxnSpPr>
          <p:spPr>
            <a:xfrm>
              <a:off x="3654585" y="1634827"/>
              <a:ext cx="0" cy="4302902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20624743-5E80-46E7-9237-3F9B7EB8FA06}"/>
                </a:ext>
              </a:extLst>
            </p:cNvPr>
            <p:cNvCxnSpPr>
              <a:cxnSpLocks/>
            </p:cNvCxnSpPr>
            <p:nvPr/>
          </p:nvCxnSpPr>
          <p:spPr>
            <a:xfrm>
              <a:off x="3046816" y="1643952"/>
              <a:ext cx="0" cy="4302902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63EE1FE8-2034-4C19-82C5-7E4CDA48F124}"/>
                </a:ext>
              </a:extLst>
            </p:cNvPr>
            <p:cNvSpPr txBox="1"/>
            <p:nvPr/>
          </p:nvSpPr>
          <p:spPr>
            <a:xfrm rot="16200000">
              <a:off x="3445813" y="2811717"/>
              <a:ext cx="7560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4 Hz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B3BF076F-EE2E-4890-8C2B-F9DAEC5621E5}"/>
                </a:ext>
              </a:extLst>
            </p:cNvPr>
            <p:cNvSpPr txBox="1"/>
            <p:nvPr/>
          </p:nvSpPr>
          <p:spPr>
            <a:xfrm rot="16200000">
              <a:off x="3743686" y="2859741"/>
              <a:ext cx="7560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4.5 Hz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2A2808D4-89F0-4EB9-AD86-8FB8119C39A6}"/>
                </a:ext>
              </a:extLst>
            </p:cNvPr>
            <p:cNvCxnSpPr>
              <a:cxnSpLocks/>
            </p:cNvCxnSpPr>
            <p:nvPr/>
          </p:nvCxnSpPr>
          <p:spPr>
            <a:xfrm>
              <a:off x="5664030" y="1589968"/>
              <a:ext cx="0" cy="469031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50B91301-DC63-449E-B703-091F32AEC13E}"/>
                </a:ext>
              </a:extLst>
            </p:cNvPr>
            <p:cNvSpPr txBox="1"/>
            <p:nvPr/>
          </p:nvSpPr>
          <p:spPr>
            <a:xfrm>
              <a:off x="5113916" y="1093585"/>
              <a:ext cx="11380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3">
                      <a:lumMod val="75000"/>
                    </a:schemeClr>
                  </a:solidFill>
                </a:rPr>
                <a:t>Resonance,</a:t>
              </a:r>
            </a:p>
            <a:p>
              <a:pPr algn="ctr"/>
              <a:r>
                <a:rPr lang="en-US" sz="1600" dirty="0">
                  <a:solidFill>
                    <a:schemeClr val="accent3">
                      <a:lumMod val="75000"/>
                    </a:schemeClr>
                  </a:solidFill>
                </a:rPr>
                <a:t>unstable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ACEEEAD9-8348-4C2E-93FB-D1D058330329}"/>
                </a:ext>
              </a:extLst>
            </p:cNvPr>
            <p:cNvCxnSpPr>
              <a:cxnSpLocks/>
            </p:cNvCxnSpPr>
            <p:nvPr/>
          </p:nvCxnSpPr>
          <p:spPr>
            <a:xfrm>
              <a:off x="1550641" y="2295837"/>
              <a:ext cx="4873420" cy="0"/>
            </a:xfrm>
            <a:prstGeom prst="line">
              <a:avLst/>
            </a:prstGeom>
            <a:ln w="19050" cap="flat" cmpd="sng" algn="ctr">
              <a:solidFill>
                <a:schemeClr val="tx2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F86989DA-1DB2-4FC9-9CC6-6285157EC06D}"/>
                </a:ext>
              </a:extLst>
            </p:cNvPr>
            <p:cNvCxnSpPr>
              <a:cxnSpLocks/>
            </p:cNvCxnSpPr>
            <p:nvPr/>
          </p:nvCxnSpPr>
          <p:spPr>
            <a:xfrm>
              <a:off x="1520937" y="3989289"/>
              <a:ext cx="4903124" cy="0"/>
            </a:xfrm>
            <a:prstGeom prst="line">
              <a:avLst/>
            </a:prstGeom>
            <a:ln w="12700" cap="flat" cmpd="sng" algn="ctr">
              <a:solidFill>
                <a:schemeClr val="tx2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B1EA8439-FB66-4512-BA60-97DA553C2483}"/>
                </a:ext>
              </a:extLst>
            </p:cNvPr>
            <p:cNvSpPr txBox="1"/>
            <p:nvPr/>
          </p:nvSpPr>
          <p:spPr>
            <a:xfrm rot="16200000">
              <a:off x="2430893" y="2472008"/>
              <a:ext cx="6886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3 Hz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D909B88E-81F2-4994-97C1-94034155FC99}"/>
                </a:ext>
              </a:extLst>
            </p:cNvPr>
            <p:cNvSpPr txBox="1"/>
            <p:nvPr/>
          </p:nvSpPr>
          <p:spPr>
            <a:xfrm rot="16200000">
              <a:off x="2963912" y="2658362"/>
              <a:ext cx="7560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3.5 Hz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1A1E0FE7-78C2-4F1D-984D-79A5D90D5359}"/>
                </a:ext>
              </a:extLst>
            </p:cNvPr>
            <p:cNvCxnSpPr>
              <a:cxnSpLocks/>
            </p:cNvCxnSpPr>
            <p:nvPr/>
          </p:nvCxnSpPr>
          <p:spPr>
            <a:xfrm>
              <a:off x="2362732" y="1649757"/>
              <a:ext cx="0" cy="4302902"/>
            </a:xfrm>
            <a:prstGeom prst="line">
              <a:avLst/>
            </a:prstGeom>
            <a:ln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E852A60A-CE08-469C-B2DE-50C00DE04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085" y="909937"/>
            <a:ext cx="2309002" cy="193696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B8F71001-20B7-4B32-92FE-B47E23E83C14}"/>
              </a:ext>
            </a:extLst>
          </p:cNvPr>
          <p:cNvSpPr txBox="1"/>
          <p:nvPr/>
        </p:nvSpPr>
        <p:spPr>
          <a:xfrm>
            <a:off x="7354321" y="1243101"/>
            <a:ext cx="1496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Spectrum at 7.5Hz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xmlns="" id="{86A6FC61-E7A0-4BE6-9598-226A56FF02F1}"/>
              </a:ext>
            </a:extLst>
          </p:cNvPr>
          <p:cNvCxnSpPr>
            <a:cxnSpLocks/>
          </p:cNvCxnSpPr>
          <p:nvPr/>
        </p:nvCxnSpPr>
        <p:spPr>
          <a:xfrm flipH="1" flipV="1">
            <a:off x="5237320" y="1999490"/>
            <a:ext cx="1858411" cy="147717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E9DD22E-6EED-4454-AE44-7579E718E9C6}"/>
              </a:ext>
            </a:extLst>
          </p:cNvPr>
          <p:cNvSpPr txBox="1"/>
          <p:nvPr/>
        </p:nvSpPr>
        <p:spPr>
          <a:xfrm>
            <a:off x="6881497" y="3529391"/>
            <a:ext cx="2142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Frequency choice for 24Hrs run: 7.5Hz</a:t>
            </a:r>
          </a:p>
          <a:p>
            <a:r>
              <a:rPr lang="en-US" sz="1800" dirty="0"/>
              <a:t>(vs.7Hz in previous tests)</a:t>
            </a:r>
          </a:p>
        </p:txBody>
      </p:sp>
    </p:spTree>
    <p:extLst>
      <p:ext uri="{BB962C8B-B14F-4D97-AF65-F5344CB8AC3E}">
        <p14:creationId xmlns:p14="http://schemas.microsoft.com/office/powerpoint/2010/main" val="3150196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5DF9A6-3848-471F-9AE7-4C7135E69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5842" y="4816903"/>
            <a:ext cx="3813431" cy="1104317"/>
          </a:xfrm>
        </p:spPr>
        <p:txBody>
          <a:bodyPr/>
          <a:lstStyle/>
          <a:p>
            <a:r>
              <a:rPr lang="en-US" dirty="0"/>
              <a:t>X-Y motion coupled on cavity</a:t>
            </a:r>
          </a:p>
          <a:p>
            <a:r>
              <a:rPr lang="en-US" dirty="0"/>
              <a:t>No high Q resonances,</a:t>
            </a:r>
          </a:p>
          <a:p>
            <a:r>
              <a:rPr lang="en-US" dirty="0"/>
              <a:t>No issues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D6FF6B-196D-4DE6-BAD4-3AB6FF93C6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FD9436-D406-4CA2-9000-C4469A8CBD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A032C4-D728-4E9A-9CEC-B92A9FAEC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092" y="0"/>
            <a:ext cx="4236624" cy="22252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B07E52-FBC9-4BF8-99F1-FBFE25AC6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404" y="2007309"/>
            <a:ext cx="4258948" cy="2301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22638A-7A62-4A2D-B199-9F116C073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728" y="4168014"/>
            <a:ext cx="4236624" cy="230145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090A9AB7-E9CB-4730-B185-463FF0A5A64C}"/>
              </a:ext>
            </a:extLst>
          </p:cNvPr>
          <p:cNvSpPr/>
          <p:nvPr/>
        </p:nvSpPr>
        <p:spPr>
          <a:xfrm>
            <a:off x="6203167" y="5183070"/>
            <a:ext cx="1589066" cy="40663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07CCBF9-93D9-4DD7-B8D9-D13BA98AB568}"/>
              </a:ext>
            </a:extLst>
          </p:cNvPr>
          <p:cNvSpPr txBox="1"/>
          <p:nvPr/>
        </p:nvSpPr>
        <p:spPr>
          <a:xfrm flipH="1">
            <a:off x="452437" y="157250"/>
            <a:ext cx="2763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Spectrograms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435FD0-E0E3-4E8F-A45F-CEEEA765E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869875"/>
            <a:ext cx="4258948" cy="349601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BD43039-73D1-4544-A2EF-CEFC458996F5}"/>
              </a:ext>
            </a:extLst>
          </p:cNvPr>
          <p:cNvSpPr/>
          <p:nvPr/>
        </p:nvSpPr>
        <p:spPr>
          <a:xfrm>
            <a:off x="6136328" y="2986783"/>
            <a:ext cx="1589066" cy="44221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F09D6DF-0D5A-461B-83D0-FB05A1B44848}"/>
              </a:ext>
            </a:extLst>
          </p:cNvPr>
          <p:cNvSpPr/>
          <p:nvPr/>
        </p:nvSpPr>
        <p:spPr>
          <a:xfrm>
            <a:off x="6288728" y="1061708"/>
            <a:ext cx="1589066" cy="406635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02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D43BC1-32CB-4449-AF48-ACBE3D297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5059" y="4659379"/>
            <a:ext cx="2455182" cy="1068047"/>
          </a:xfrm>
        </p:spPr>
        <p:txBody>
          <a:bodyPr/>
          <a:lstStyle/>
          <a:p>
            <a:r>
              <a:rPr lang="en-US" dirty="0"/>
              <a:t>Small reduction of displacement from the coupler end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AE0683-E67E-4FE3-A72F-256E13CE06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6ADBA6-0BA4-4199-9436-2AD458F4AA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27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8ACE5BE-EA05-4576-9CF2-7DBEE5D19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420" y="516119"/>
            <a:ext cx="4564454" cy="19881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0F5BA7A-7B9C-4378-B93F-96028E10F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420" y="2417439"/>
            <a:ext cx="4554864" cy="183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1FB3D8-66E0-41C5-AAFC-6BBFC872E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010" y="4160443"/>
            <a:ext cx="4554864" cy="21812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9961BE-3216-48E9-8516-6C01A7CD42AD}"/>
              </a:ext>
            </a:extLst>
          </p:cNvPr>
          <p:cNvSpPr txBox="1"/>
          <p:nvPr/>
        </p:nvSpPr>
        <p:spPr>
          <a:xfrm>
            <a:off x="3486460" y="689810"/>
            <a:ext cx="128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Start of test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F70D362-846E-455F-A665-CBE3F9820122}"/>
              </a:ext>
            </a:extLst>
          </p:cNvPr>
          <p:cNvSpPr txBox="1"/>
          <p:nvPr/>
        </p:nvSpPr>
        <p:spPr>
          <a:xfrm>
            <a:off x="3536549" y="2538648"/>
            <a:ext cx="149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Middle of test</a:t>
            </a:r>
            <a:endParaRPr lang="en-US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1515880-CE7A-4D70-A5A5-C4EF882F4603}"/>
              </a:ext>
            </a:extLst>
          </p:cNvPr>
          <p:cNvSpPr txBox="1"/>
          <p:nvPr/>
        </p:nvSpPr>
        <p:spPr>
          <a:xfrm>
            <a:off x="3536549" y="4379461"/>
            <a:ext cx="119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End of test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E65970-D75D-4822-8FC1-CC8BDDC53E6E}"/>
              </a:ext>
            </a:extLst>
          </p:cNvPr>
          <p:cNvSpPr txBox="1"/>
          <p:nvPr/>
        </p:nvSpPr>
        <p:spPr>
          <a:xfrm>
            <a:off x="452437" y="206551"/>
            <a:ext cx="2955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 Tracker data</a:t>
            </a:r>
          </a:p>
        </p:txBody>
      </p:sp>
    </p:spTree>
    <p:extLst>
      <p:ext uri="{BB962C8B-B14F-4D97-AF65-F5344CB8AC3E}">
        <p14:creationId xmlns:p14="http://schemas.microsoft.com/office/powerpoint/2010/main" val="2379886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0D9D56-A7AC-42D7-AD3D-67DED5574E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B12208-401F-410E-BD31-3DD2599DB5F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ED2BF95-3E85-4F89-9E2C-A143494F8F90}"/>
              </a:ext>
            </a:extLst>
          </p:cNvPr>
          <p:cNvSpPr/>
          <p:nvPr/>
        </p:nvSpPr>
        <p:spPr>
          <a:xfrm>
            <a:off x="228600" y="1917823"/>
            <a:ext cx="50074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8125" marR="0" indent="-23812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F497D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Frequency change after shake test is small, +25 kHz (mostly due to Temp change).</a:t>
            </a:r>
            <a:endParaRPr 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38125" marR="0" indent="-23812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F497D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Spectrum distortion is also small </a:t>
            </a:r>
            <a:r>
              <a:rPr lang="en-US" sz="2000" dirty="0">
                <a:solidFill>
                  <a:srgbClr val="1F497D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 </a:t>
            </a:r>
            <a:r>
              <a:rPr lang="en-US" sz="2000" dirty="0">
                <a:solidFill>
                  <a:srgbClr val="1F497D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no field flatness change.</a:t>
            </a:r>
            <a:endParaRPr 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mage001">
            <a:extLst>
              <a:ext uri="{FF2B5EF4-FFF2-40B4-BE49-F238E27FC236}">
                <a16:creationId xmlns:a16="http://schemas.microsoft.com/office/drawing/2014/main" xmlns="" id="{588380E3-8014-4F4C-B213-A691951B0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018" y="337312"/>
            <a:ext cx="3201727" cy="274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645E65-7A18-4D1C-8679-ABD2875E5B00}"/>
              </a:ext>
            </a:extLst>
          </p:cNvPr>
          <p:cNvSpPr txBox="1"/>
          <p:nvPr/>
        </p:nvSpPr>
        <p:spPr>
          <a:xfrm>
            <a:off x="391886" y="741554"/>
            <a:ext cx="4442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Mode spectrum  was measured before and after the shaking test with fixed and relaxed position of locking rods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F7F11DE-0963-451E-B356-646E1B8C9DDB}"/>
              </a:ext>
            </a:extLst>
          </p:cNvPr>
          <p:cNvSpPr txBox="1"/>
          <p:nvPr/>
        </p:nvSpPr>
        <p:spPr>
          <a:xfrm>
            <a:off x="6602347" y="2394876"/>
            <a:ext cx="184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T. Khabiboulline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710D64-A1A9-40AE-92BE-250B03E6A070}"/>
              </a:ext>
            </a:extLst>
          </p:cNvPr>
          <p:cNvSpPr txBox="1"/>
          <p:nvPr/>
        </p:nvSpPr>
        <p:spPr>
          <a:xfrm>
            <a:off x="277285" y="272477"/>
            <a:ext cx="6432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Cavity Frequency measurements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47F7936-FF1F-EC42-9D72-9BD400E6C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501" y="3241261"/>
            <a:ext cx="2595556" cy="29893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36F3089-8FA1-9942-B0CE-0B4AE3A02B78}"/>
              </a:ext>
            </a:extLst>
          </p:cNvPr>
          <p:cNvSpPr/>
          <p:nvPr/>
        </p:nvSpPr>
        <p:spPr>
          <a:xfrm>
            <a:off x="630410" y="3736983"/>
            <a:ext cx="4605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Cavity deformation (banana effect)</a:t>
            </a:r>
            <a:r>
              <a:rPr lang="en-US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C4838EC-CE5A-5344-A9DD-386ADEB9B492}"/>
              </a:ext>
            </a:extLst>
          </p:cNvPr>
          <p:cNvSpPr/>
          <p:nvPr/>
        </p:nvSpPr>
        <p:spPr>
          <a:xfrm>
            <a:off x="228600" y="4340904"/>
            <a:ext cx="56942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Objectives to measure of load from tuner on the cavity by measuring gaps between Nuts on the 4 safety rods and flange, welded to the He Vessel. </a:t>
            </a:r>
          </a:p>
          <a:p>
            <a:pPr lvl="1"/>
            <a:r>
              <a:rPr lang="en-US" sz="2000" b="1" dirty="0" smtClean="0"/>
              <a:t>-  We </a:t>
            </a:r>
            <a:r>
              <a:rPr lang="en-US" sz="2000" b="1" dirty="0"/>
              <a:t>do not observed any changes.</a:t>
            </a:r>
          </a:p>
        </p:txBody>
      </p:sp>
    </p:spTree>
    <p:extLst>
      <p:ext uri="{BB962C8B-B14F-4D97-AF65-F5344CB8AC3E}">
        <p14:creationId xmlns:p14="http://schemas.microsoft.com/office/powerpoint/2010/main" val="578224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6349F9-3215-4D9A-969F-F61EB9589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0745" y="10490"/>
            <a:ext cx="8700851" cy="517236"/>
          </a:xfrm>
        </p:spPr>
        <p:txBody>
          <a:bodyPr/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for Test#3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962B69-02D1-4222-9DEB-216CA63793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B19D00-A87F-44E7-82A2-A3E9986112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B80DFC-CED2-470B-B1FB-D3DFC20986C0}"/>
              </a:ext>
            </a:extLst>
          </p:cNvPr>
          <p:cNvSpPr txBox="1"/>
          <p:nvPr/>
        </p:nvSpPr>
        <p:spPr>
          <a:xfrm>
            <a:off x="89766" y="829730"/>
            <a:ext cx="898280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CC"/>
                </a:solidFill>
              </a:rPr>
              <a:t>	 Conclusion/observation after test: </a:t>
            </a:r>
            <a:endParaRPr lang="en-US" sz="2000" dirty="0">
              <a:solidFill>
                <a:srgbClr val="003087"/>
              </a:solidFill>
            </a:endParaRPr>
          </a:p>
          <a:p>
            <a:pPr marL="692150" lvl="1" indent="-2349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087"/>
                </a:solidFill>
              </a:rPr>
              <a:t>No vacuum break (freq. measurement) - leak check after test</a:t>
            </a:r>
          </a:p>
          <a:p>
            <a:pPr marL="692150" lvl="1" indent="-2349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087"/>
                </a:solidFill>
              </a:rPr>
              <a:t>No any measurable deformation in the cavity shape:</a:t>
            </a:r>
          </a:p>
          <a:p>
            <a:pPr marL="1257300" lvl="2" indent="-342900">
              <a:spcAft>
                <a:spcPts val="0"/>
              </a:spcAft>
              <a:buFontTx/>
              <a:buChar char="-"/>
            </a:pPr>
            <a:r>
              <a:rPr lang="en-US" sz="2000" dirty="0">
                <a:solidFill>
                  <a:srgbClr val="003087"/>
                </a:solidFill>
              </a:rPr>
              <a:t>4-Gap measurements on safety rods before and after test</a:t>
            </a:r>
          </a:p>
          <a:p>
            <a:pPr marL="1257300" lvl="2" indent="-342900">
              <a:spcAft>
                <a:spcPts val="0"/>
              </a:spcAft>
              <a:buFontTx/>
              <a:buChar char="-"/>
            </a:pPr>
            <a:r>
              <a:rPr lang="en-US" sz="2000" dirty="0">
                <a:solidFill>
                  <a:srgbClr val="003087"/>
                </a:solidFill>
              </a:rPr>
              <a:t>Frequency shift</a:t>
            </a:r>
          </a:p>
          <a:p>
            <a:pPr marL="1257300" lvl="2" indent="-342900">
              <a:spcAft>
                <a:spcPts val="0"/>
              </a:spcAft>
              <a:buFontTx/>
              <a:buChar char="-"/>
            </a:pPr>
            <a:r>
              <a:rPr lang="en-US" sz="2000" dirty="0">
                <a:solidFill>
                  <a:srgbClr val="003087"/>
                </a:solidFill>
              </a:rPr>
              <a:t>No Field flatness deformation </a:t>
            </a:r>
            <a:r>
              <a:rPr lang="en-US" sz="2000" dirty="0">
                <a:solidFill>
                  <a:srgbClr val="003087"/>
                </a:solidFill>
                <a:sym typeface="Wingdings" pitchFamily="2" charset="2"/>
              </a:rPr>
              <a:t></a:t>
            </a:r>
            <a:r>
              <a:rPr lang="en-US" sz="2000" dirty="0">
                <a:solidFill>
                  <a:srgbClr val="003087"/>
                </a:solidFill>
              </a:rPr>
              <a:t>Spectrum measurements before and after the test (with open/close gaps)</a:t>
            </a:r>
            <a:endParaRPr lang="en-US" sz="2000" dirty="0">
              <a:solidFill>
                <a:srgbClr val="003087"/>
              </a:solidFill>
              <a:sym typeface="Wingdings" panose="05000000000000000000" pitchFamily="2" charset="2"/>
            </a:endParaRPr>
          </a:p>
          <a:p>
            <a:pPr marL="692150" lvl="1" indent="-2349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087"/>
                </a:solidFill>
                <a:sym typeface="Wingdings" panose="05000000000000000000" pitchFamily="2" charset="2"/>
              </a:rPr>
              <a:t>NO any problems was identified.</a:t>
            </a:r>
          </a:p>
          <a:p>
            <a:pPr marL="692150" lvl="1" indent="-2349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087"/>
              </a:solidFill>
            </a:endParaRPr>
          </a:p>
          <a:p>
            <a:pPr marL="512763" lvl="1" indent="-222250"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en-US" sz="2000" i="1" dirty="0">
              <a:solidFill>
                <a:srgbClr val="00308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E0E39F7-207C-4D1D-8B63-6384D042B689}"/>
              </a:ext>
            </a:extLst>
          </p:cNvPr>
          <p:cNvCxnSpPr/>
          <p:nvPr/>
        </p:nvCxnSpPr>
        <p:spPr>
          <a:xfrm>
            <a:off x="80596" y="527726"/>
            <a:ext cx="892461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917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BDB7BB6-8576-954D-BA88-39A9E789B4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89457355-14AF-8740-AB55-772073BA6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Shaking </a:t>
            </a:r>
            <a:r>
              <a:rPr lang="en-US" dirty="0"/>
              <a:t>test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CE4475E-43D0-A545-A7B5-A030A7706F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3.9GHz </a:t>
            </a:r>
            <a:r>
              <a:rPr lang="en-US" dirty="0" err="1" smtClean="0"/>
              <a:t>Crymodule</a:t>
            </a:r>
            <a:r>
              <a:rPr lang="en-US" dirty="0" smtClean="0"/>
              <a:t> Transport Review/  Feb 13, 2020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52" y="1218840"/>
            <a:ext cx="4342855" cy="2804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608" y="3208499"/>
            <a:ext cx="4020474" cy="28561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64480" y="5974080"/>
            <a:ext cx="2868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Rebuilt vibration mechanism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1298498" y="4129243"/>
            <a:ext cx="223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Report from company</a:t>
            </a:r>
            <a:endParaRPr lang="en-US" sz="1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608" y="140685"/>
            <a:ext cx="4020474" cy="298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24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2437" y="727789"/>
            <a:ext cx="7870469" cy="375444"/>
          </a:xfrm>
        </p:spPr>
        <p:txBody>
          <a:bodyPr/>
          <a:lstStyle/>
          <a:p>
            <a:r>
              <a:rPr lang="en-US" sz="2400" dirty="0" smtClean="0">
                <a:solidFill>
                  <a:srgbClr val="C00000"/>
                </a:solidFill>
              </a:rPr>
              <a:t>Conclusions from Shaking Table Tests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30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806450" y="1810139"/>
            <a:ext cx="72218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a result of Shaking Table and Hammer tests we identified safe configuration of the coupler  in 3.9GHz </a:t>
            </a:r>
            <a:r>
              <a:rPr lang="en-US" dirty="0" err="1" smtClean="0"/>
              <a:t>cryomodule</a:t>
            </a:r>
            <a:r>
              <a:rPr lang="en-US" dirty="0" smtClean="0"/>
              <a:t> and required fixture for transportation. Fixture effectively damps coupler oscillations and significantly reduce risk of failure and deformation of most critical components: coupler, cavity and tuner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58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4B457B3-E161-E441-9833-3E5F6064A1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BB5E8CC-28AE-6248-B651-13428B5FB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Diagnostics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6127E4B-603E-304D-959F-9BE15088260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0" y="6161088"/>
            <a:ext cx="4126528" cy="314326"/>
          </a:xfrm>
        </p:spPr>
        <p:txBody>
          <a:bodyPr/>
          <a:lstStyle/>
          <a:p>
            <a:r>
              <a:rPr lang="en-US" dirty="0" smtClean="0"/>
              <a:t>3.9GHz </a:t>
            </a:r>
            <a:r>
              <a:rPr lang="en-US" dirty="0" err="1" smtClean="0"/>
              <a:t>Crymodule</a:t>
            </a:r>
            <a:r>
              <a:rPr lang="en-US" dirty="0" smtClean="0"/>
              <a:t> Transport Review/  Feb 13, 2020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0D24BF32-9726-5449-8F20-769491C537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14385" y="1225266"/>
            <a:ext cx="5991343" cy="4592679"/>
          </a:xfrm>
        </p:spPr>
        <p:txBody>
          <a:bodyPr>
            <a:normAutofit fontScale="92500"/>
          </a:bodyPr>
          <a:lstStyle/>
          <a:p>
            <a:pPr lvl="1" indent="0">
              <a:buNone/>
            </a:pPr>
            <a:endParaRPr lang="en-US" dirty="0" smtClean="0"/>
          </a:p>
          <a:p>
            <a:pPr marL="341313" lvl="1" indent="-231775">
              <a:spcAft>
                <a:spcPts val="1200"/>
              </a:spcAft>
            </a:pPr>
            <a:r>
              <a:rPr lang="en-US" dirty="0" smtClean="0"/>
              <a:t>Vacuum</a:t>
            </a:r>
            <a:r>
              <a:rPr lang="en-US" dirty="0"/>
              <a:t> </a:t>
            </a:r>
            <a:r>
              <a:rPr lang="en-US" dirty="0" smtClean="0"/>
              <a:t>gauge; </a:t>
            </a:r>
            <a:r>
              <a:rPr lang="en-US" dirty="0"/>
              <a:t>leak check before and </a:t>
            </a:r>
            <a:r>
              <a:rPr lang="en-US" dirty="0" smtClean="0"/>
              <a:t>after test</a:t>
            </a:r>
            <a:endParaRPr lang="en-US" dirty="0"/>
          </a:p>
          <a:p>
            <a:pPr marL="341313" lvl="1" indent="-231775">
              <a:spcAft>
                <a:spcPts val="1200"/>
              </a:spcAft>
            </a:pPr>
            <a:r>
              <a:rPr lang="en-US" dirty="0"/>
              <a:t>Three </a:t>
            </a:r>
            <a:r>
              <a:rPr lang="en-US" dirty="0" smtClean="0"/>
              <a:t>SSX (accelerometers) </a:t>
            </a:r>
            <a:r>
              <a:rPr lang="en-US" dirty="0"/>
              <a:t>at critical locations</a:t>
            </a:r>
          </a:p>
          <a:p>
            <a:pPr marL="341313" lvl="1" indent="-231775">
              <a:spcAft>
                <a:spcPts val="1200"/>
              </a:spcAft>
            </a:pPr>
            <a:r>
              <a:rPr lang="en-US" dirty="0"/>
              <a:t>Three laser trackers for position </a:t>
            </a:r>
            <a:r>
              <a:rPr lang="en-US" dirty="0" smtClean="0"/>
              <a:t>measurements</a:t>
            </a:r>
          </a:p>
          <a:p>
            <a:pPr marL="341313" lvl="1" indent="-231775">
              <a:spcAft>
                <a:spcPts val="1200"/>
              </a:spcAft>
            </a:pPr>
            <a:r>
              <a:rPr lang="en-US" dirty="0" smtClean="0"/>
              <a:t>Vibration frequency control</a:t>
            </a:r>
            <a:endParaRPr lang="en-US" dirty="0"/>
          </a:p>
          <a:p>
            <a:pPr marL="341313" lvl="1" indent="-231775">
              <a:spcAft>
                <a:spcPts val="1200"/>
              </a:spcAft>
            </a:pPr>
            <a:r>
              <a:rPr lang="en-US" dirty="0" smtClean="0"/>
              <a:t>Additional diagnostics:</a:t>
            </a:r>
            <a:endParaRPr lang="en-US" dirty="0"/>
          </a:p>
          <a:p>
            <a:pPr marL="682625" lvl="2" indent="-219075"/>
            <a:r>
              <a:rPr lang="en-US" dirty="0" smtClean="0"/>
              <a:t>4 Strain gauges </a:t>
            </a:r>
            <a:r>
              <a:rPr lang="en-US" dirty="0"/>
              <a:t>on coupler pull-out</a:t>
            </a:r>
          </a:p>
          <a:p>
            <a:pPr marL="682625" lvl="2" indent="-219075"/>
            <a:r>
              <a:rPr lang="en-US" dirty="0" smtClean="0"/>
              <a:t>RF: </a:t>
            </a:r>
            <a:r>
              <a:rPr lang="en-US" dirty="0" smtClean="0"/>
              <a:t>cavity </a:t>
            </a:r>
            <a:r>
              <a:rPr lang="en-US" dirty="0"/>
              <a:t>frequency and spectrum, </a:t>
            </a:r>
            <a:endParaRPr lang="en-US" dirty="0" smtClean="0"/>
          </a:p>
          <a:p>
            <a:pPr marL="682625" lvl="2" indent="-219075"/>
            <a:r>
              <a:rPr lang="en-US" dirty="0" smtClean="0"/>
              <a:t>Tuner safety </a:t>
            </a:r>
            <a:r>
              <a:rPr lang="en-US" dirty="0" smtClean="0"/>
              <a:t>gaps.</a:t>
            </a:r>
            <a:endParaRPr lang="en-US" dirty="0"/>
          </a:p>
          <a:p>
            <a:pPr lvl="1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744" y="3035742"/>
            <a:ext cx="441960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73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protocol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3.9GHz Crymodule Transport Review/  Feb 13, 2020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87100" y="1261031"/>
            <a:ext cx="8856899" cy="3898762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all cases amplitude of vibration was set </a:t>
            </a:r>
            <a:r>
              <a:rPr lang="en-US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(by installation) to </a:t>
            </a:r>
            <a:r>
              <a:rPr lang="en-US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+/-2mm with </a:t>
            </a:r>
            <a:r>
              <a:rPr lang="en-US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typical shaking frequency 7Hz  for 24hours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~0.7Mcycles.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At the beginning of test a short frequency scan is perform to check system and collect data for  analysis of resonances and amplitude amplification at the system.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end of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each test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frequency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shortly (15-20min) increased up to 8.5-9Hz to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provide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larger acceleration (above 1.5g).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50" y="4649861"/>
            <a:ext cx="7281114" cy="206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30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76B474-EF7B-40D9-8A50-8FFED37BFC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400A95-71A5-41B5-AC75-08712B17F6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7" name="20190614_152711">
            <a:hlinkClick r:id="" action="ppaction://media"/>
            <a:extLst>
              <a:ext uri="{FF2B5EF4-FFF2-40B4-BE49-F238E27FC236}">
                <a16:creationId xmlns:a16="http://schemas.microsoft.com/office/drawing/2014/main" xmlns="" id="{A2BE7CD1-B862-4B05-A589-EEF47EDDDF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066" y="1293200"/>
            <a:ext cx="7952024" cy="44730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385681-90D5-4A88-A646-6C9981CBA9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197" y="4356927"/>
            <a:ext cx="2684132" cy="17845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4E90EC9-5A6F-4055-B146-BE8A662716A8}"/>
              </a:ext>
            </a:extLst>
          </p:cNvPr>
          <p:cNvSpPr txBox="1"/>
          <p:nvPr/>
        </p:nvSpPr>
        <p:spPr>
          <a:xfrm>
            <a:off x="7358042" y="545053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J24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3BA98D9-FD98-41EB-AE53-E850CB982056}"/>
              </a:ext>
            </a:extLst>
          </p:cNvPr>
          <p:cNvSpPr txBox="1"/>
          <p:nvPr/>
        </p:nvSpPr>
        <p:spPr>
          <a:xfrm>
            <a:off x="6988175" y="487988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J25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5862" y="5277"/>
            <a:ext cx="6430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Shaking Table Test  #1 (June 13-14, 2019</a:t>
            </a:r>
            <a:r>
              <a:rPr lang="en-US" alt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)</a:t>
            </a:r>
            <a:endParaRPr lang="en-US" sz="20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5862" y="449782"/>
            <a:ext cx="8254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3087"/>
                </a:solidFill>
                <a:cs typeface="Calibri" panose="020F0502020204030204" pitchFamily="34" charset="0"/>
              </a:rPr>
              <a:t>Configuration with full </a:t>
            </a:r>
            <a:r>
              <a:rPr lang="en-US" altLang="en-US" dirty="0" smtClean="0">
                <a:solidFill>
                  <a:srgbClr val="003087"/>
                </a:solidFill>
                <a:cs typeface="Calibri" panose="020F0502020204030204" pitchFamily="34" charset="0"/>
              </a:rPr>
              <a:t>coupler</a:t>
            </a:r>
          </a:p>
          <a:p>
            <a:r>
              <a:rPr lang="en-US" dirty="0" smtClean="0">
                <a:solidFill>
                  <a:srgbClr val="003087"/>
                </a:solidFill>
                <a:cs typeface="Calibri" panose="020F0502020204030204" pitchFamily="34" charset="0"/>
              </a:rPr>
              <a:t>Goal: </a:t>
            </a:r>
            <a:r>
              <a:rPr lang="en-US" dirty="0" smtClean="0">
                <a:solidFill>
                  <a:srgbClr val="FF0000"/>
                </a:solidFill>
              </a:rPr>
              <a:t>Check possibility of damage coupler pull-out (vacuum leak).</a:t>
            </a:r>
            <a:endParaRPr lang="en-US" dirty="0"/>
          </a:p>
          <a:p>
            <a:endParaRPr lang="en-US" dirty="0">
              <a:solidFill>
                <a:srgbClr val="003087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4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B0A01A6-13CB-41BD-B856-566BDEFB3D48}"/>
              </a:ext>
            </a:extLst>
          </p:cNvPr>
          <p:cNvSpPr txBox="1"/>
          <p:nvPr/>
        </p:nvSpPr>
        <p:spPr>
          <a:xfrm>
            <a:off x="2080815" y="1317781"/>
            <a:ext cx="168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0.6G 0.2G </a:t>
            </a:r>
            <a:r>
              <a:rPr lang="en-US" sz="1800" dirty="0" err="1"/>
              <a:t>0.2G</a:t>
            </a:r>
            <a:endParaRPr lang="en-US" sz="1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F8F61DB-DF8C-4C39-BB9D-6F20B9BC5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1" y="1687113"/>
            <a:ext cx="4256888" cy="3014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565202A-D0EA-4C75-9D3B-1CABA6CF32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3" r="81085" b="82779"/>
          <a:stretch/>
        </p:blipFill>
        <p:spPr>
          <a:xfrm>
            <a:off x="77591" y="1317098"/>
            <a:ext cx="1297295" cy="3258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251CE6D-8821-4251-8E5B-F40859DA0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530" y="1733426"/>
            <a:ext cx="4303026" cy="27836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7268C2A-630A-4DC0-85EC-C85EE05C9B69}"/>
              </a:ext>
            </a:extLst>
          </p:cNvPr>
          <p:cNvSpPr txBox="1"/>
          <p:nvPr/>
        </p:nvSpPr>
        <p:spPr>
          <a:xfrm>
            <a:off x="6640043" y="1275370"/>
            <a:ext cx="168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1.5G </a:t>
            </a:r>
            <a:r>
              <a:rPr lang="en-US" sz="1800" dirty="0" err="1"/>
              <a:t>1.5G</a:t>
            </a:r>
            <a:r>
              <a:rPr lang="en-US" sz="1800" dirty="0"/>
              <a:t> </a:t>
            </a:r>
            <a:r>
              <a:rPr lang="en-US" sz="1800" dirty="0" err="1"/>
              <a:t>1.5G</a:t>
            </a:r>
            <a:endParaRPr lang="en-US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5780D6D-8785-4535-A061-A4DF19DED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3" r="83554" b="77176"/>
          <a:stretch/>
        </p:blipFill>
        <p:spPr>
          <a:xfrm>
            <a:off x="4960019" y="1390803"/>
            <a:ext cx="1239591" cy="409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884" y="4450080"/>
            <a:ext cx="4050971" cy="24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43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931267-0CBE-48AD-92C7-14878FFD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0458"/>
            <a:ext cx="8229600" cy="34836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Accelerometer raw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730C862-3CBB-403B-AFA3-624D507E0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" y="3304276"/>
            <a:ext cx="4391130" cy="3096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A691ED-FFF8-4F8D-85BF-408535957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936" y="582204"/>
            <a:ext cx="5014127" cy="265540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370939"/>
            <a:ext cx="4560568" cy="296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6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1F5EA2-EC74-470E-B32A-A9F981F91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565" y="151483"/>
            <a:ext cx="2633937" cy="34836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Histograms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9462CB0-AC61-4DC6-8E91-9F7AEEE6F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21" y="3771256"/>
            <a:ext cx="3598579" cy="26500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3882D55-8BBA-4CED-B551-2CB15FCC1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203" y="681447"/>
            <a:ext cx="5073719" cy="36371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75ACEF0-7A20-4B4B-8AC0-A1EF12BCB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58" y="706203"/>
            <a:ext cx="3441942" cy="30650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4CCF6E7-316A-4DF0-9C67-74126B0F7F95}"/>
              </a:ext>
            </a:extLst>
          </p:cNvPr>
          <p:cNvSpPr txBox="1"/>
          <p:nvPr/>
        </p:nvSpPr>
        <p:spPr>
          <a:xfrm>
            <a:off x="4163871" y="4569281"/>
            <a:ext cx="4668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Amplitude almost doubled (up to ±2g) on 50K shroud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3.9GHz Crymodule Transport Review/  Feb 13, 2020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977907" y="5442264"/>
            <a:ext cx="4588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 Transportation data is more quite than Shaking table 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49144" y="2835542"/>
            <a:ext cx="2246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50K shroud: Y=±2g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402768" y="2832914"/>
            <a:ext cx="1815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Table: Y=±0.8g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402768" y="5042154"/>
            <a:ext cx="1657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5K: Y=±0.85g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4101570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34542</TotalTime>
  <Words>1612</Words>
  <Application>Microsoft Office PowerPoint</Application>
  <PresentationFormat>On-screen Show (4:3)</PresentationFormat>
  <Paragraphs>249</Paragraphs>
  <Slides>30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ＭＳ Ｐゴシック</vt:lpstr>
      <vt:lpstr>ＭＳ Ｐゴシック</vt:lpstr>
      <vt:lpstr>Arial</vt:lpstr>
      <vt:lpstr>Calibri</vt:lpstr>
      <vt:lpstr>Cambria Math</vt:lpstr>
      <vt:lpstr>Courier New</vt:lpstr>
      <vt:lpstr>Geneva</vt:lpstr>
      <vt:lpstr>Helvetica</vt:lpstr>
      <vt:lpstr>Wingdings</vt:lpstr>
      <vt:lpstr>FNAL_TemplateMac_060514</vt:lpstr>
      <vt:lpstr>Fermilab: Footer Only</vt:lpstr>
      <vt:lpstr>Blank</vt:lpstr>
      <vt:lpstr>3.9 GHz cavity/coupler Shaking Test summary</vt:lpstr>
      <vt:lpstr>Coupler Transportation Tests Summary</vt:lpstr>
      <vt:lpstr>Where Shaking test</vt:lpstr>
      <vt:lpstr>Basic Diagnostics</vt:lpstr>
      <vt:lpstr>Testing protocol</vt:lpstr>
      <vt:lpstr>PowerPoint Presentation</vt:lpstr>
      <vt:lpstr>PowerPoint Presentation</vt:lpstr>
      <vt:lpstr>Accelerometer raw data</vt:lpstr>
      <vt:lpstr>Histograms</vt:lpstr>
      <vt:lpstr>Spectra (Jeremiah)</vt:lpstr>
      <vt:lpstr>Strain gauges installed on both sides of cavity-to-coupler pull-out</vt:lpstr>
      <vt:lpstr>Laser tracker data measured for Table, 5K and 50K shroud</vt:lpstr>
      <vt:lpstr>Hammer tests</vt:lpstr>
      <vt:lpstr>PowerPoint Presentation</vt:lpstr>
      <vt:lpstr>PowerPoint Presentation</vt:lpstr>
      <vt:lpstr>Shaking Table test#2 (Aug19,2019) cold coupler constrained</vt:lpstr>
      <vt:lpstr>Spectrum vs. foam  compression (transportation fixture)</vt:lpstr>
      <vt:lpstr>PowerPoint Presentation</vt:lpstr>
      <vt:lpstr>PowerPoint Presentation</vt:lpstr>
      <vt:lpstr>PowerPoint Presentation</vt:lpstr>
      <vt:lpstr>Laser tracker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Nikolay A. Solyak x8841 12664N</dc:creator>
  <cp:lastModifiedBy>Nikolay Solyak</cp:lastModifiedBy>
  <cp:revision>234</cp:revision>
  <cp:lastPrinted>2014-01-20T19:40:21Z</cp:lastPrinted>
  <dcterms:created xsi:type="dcterms:W3CDTF">2018-10-15T19:56:22Z</dcterms:created>
  <dcterms:modified xsi:type="dcterms:W3CDTF">2020-02-13T06:33:23Z</dcterms:modified>
</cp:coreProperties>
</file>