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  <p:sldMasterId id="2147484064" r:id="rId6"/>
    <p:sldMasterId id="2147484073" r:id="rId7"/>
    <p:sldMasterId id="2147484079" r:id="rId8"/>
    <p:sldMasterId id="2147484089" r:id="rId9"/>
  </p:sldMasterIdLst>
  <p:notesMasterIdLst>
    <p:notesMasterId r:id="rId26"/>
  </p:notesMasterIdLst>
  <p:handoutMasterIdLst>
    <p:handoutMasterId r:id="rId27"/>
  </p:handoutMasterIdLst>
  <p:sldIdLst>
    <p:sldId id="826" r:id="rId10"/>
    <p:sldId id="965" r:id="rId11"/>
    <p:sldId id="791" r:id="rId12"/>
    <p:sldId id="975" r:id="rId13"/>
    <p:sldId id="971" r:id="rId14"/>
    <p:sldId id="976" r:id="rId15"/>
    <p:sldId id="972" r:id="rId16"/>
    <p:sldId id="973" r:id="rId17"/>
    <p:sldId id="977" r:id="rId18"/>
    <p:sldId id="978" r:id="rId19"/>
    <p:sldId id="259" r:id="rId20"/>
    <p:sldId id="979" r:id="rId21"/>
    <p:sldId id="970" r:id="rId22"/>
    <p:sldId id="980" r:id="rId23"/>
    <p:sldId id="981" r:id="rId24"/>
    <p:sldId id="804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  <a:srgbClr val="FF0000"/>
    <a:srgbClr val="9A0000"/>
    <a:srgbClr val="FFFFCC"/>
    <a:srgbClr val="A4001D"/>
    <a:srgbClr val="9D3431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4" autoAdjust="0"/>
    <p:restoredTop sz="94453" autoAdjust="0"/>
  </p:normalViewPr>
  <p:slideViewPr>
    <p:cSldViewPr snapToGrid="0">
      <p:cViewPr varScale="1">
        <p:scale>
          <a:sx n="59" d="100"/>
          <a:sy n="59" d="100"/>
        </p:scale>
        <p:origin x="5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7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7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6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5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8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4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E0C91-77C2-48C8-B11A-D34D76DA7C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1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6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E0C91-77C2-48C8-B11A-D34D76DA7CE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pPr marL="0" marR="0" lvl="0" indent="0" algn="r" defTabSz="92962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58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5.png"/><Relationship Id="rId9" Type="http://schemas.openxmlformats.org/officeDocument/2006/relationships/image" Target="../media/image8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tif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jpeg"/><Relationship Id="rId5" Type="http://schemas.openxmlformats.org/officeDocument/2006/relationships/image" Target="../media/image4.gif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8.gi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tif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jpeg"/><Relationship Id="rId5" Type="http://schemas.openxmlformats.org/officeDocument/2006/relationships/image" Target="../media/image4.gif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8.gi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jpeg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0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7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9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5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3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2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1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D9FA-4F23-42AF-9AAB-187BBB0DC83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25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0790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42800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5800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0357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90793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63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0772" y="6387175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51822" y="6543675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1822" y="1236826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28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94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67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4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39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YOURNAME-LCLS-II 3.9 GHz CM Delta FDR, Jan.29-30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44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9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90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- CM PRR Sep.13-14 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68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- CM PRR Sep.13-14 2016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03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- CM PRR Sep.13-14 2016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99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- CM PRR Sep.13-14 2016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53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- CM PRR Sep.13-14 2016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3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- CM PRR Sep.13-14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36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0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51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767" y="0"/>
            <a:ext cx="9095231" cy="1252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80" y="1074800"/>
            <a:ext cx="8553450" cy="2540"/>
          </a:xfrm>
          <a:custGeom>
            <a:avLst/>
            <a:gdLst/>
            <a:ahLst/>
            <a:cxnLst/>
            <a:rect l="l" t="t" r="r" b="b"/>
            <a:pathLst>
              <a:path w="8553450" h="2540">
                <a:moveTo>
                  <a:pt x="0" y="0"/>
                </a:moveTo>
                <a:lnTo>
                  <a:pt x="8553424" y="1943"/>
                </a:lnTo>
              </a:path>
            </a:pathLst>
          </a:custGeom>
          <a:ln w="22098">
            <a:solidFill>
              <a:srgbClr val="A4001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8515710" y="1038649"/>
            <a:ext cx="76200" cy="7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512" y="1509078"/>
            <a:ext cx="8129905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0262" y="1222502"/>
            <a:ext cx="7983474" cy="470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2750" y="6506945"/>
            <a:ext cx="206375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02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nl-NL"/>
              <a:t>YOURNAME-LCLS-II 3.9 GHz CM Delta FDR, Jan.29-30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- CM PRR Sep.13-14 2016</a:t>
            </a:r>
          </a:p>
        </p:txBody>
      </p:sp>
    </p:spTree>
    <p:extLst>
      <p:ext uri="{BB962C8B-B14F-4D97-AF65-F5344CB8AC3E}">
        <p14:creationId xmlns:p14="http://schemas.microsoft.com/office/powerpoint/2010/main" val="20451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8163" y="1724025"/>
            <a:ext cx="8410527" cy="1555251"/>
          </a:xfrm>
        </p:spPr>
        <p:txBody>
          <a:bodyPr/>
          <a:lstStyle/>
          <a:p>
            <a:r>
              <a:rPr lang="en-US" dirty="0"/>
              <a:t>Cavity Tuner configuration for LCLS-II 3.9 GHz CM Transport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68496" y="3578725"/>
            <a:ext cx="5480050" cy="2187702"/>
          </a:xfrm>
        </p:spPr>
        <p:txBody>
          <a:bodyPr/>
          <a:lstStyle/>
          <a:p>
            <a:r>
              <a:rPr lang="en-US" dirty="0"/>
              <a:t>Timergali Khabiboulline</a:t>
            </a:r>
          </a:p>
          <a:p>
            <a:r>
              <a:rPr lang="en-US" dirty="0"/>
              <a:t>LCLS-II 3.9 GHz CM Transportation Review</a:t>
            </a:r>
          </a:p>
          <a:p>
            <a:r>
              <a:rPr lang="en-US" dirty="0"/>
              <a:t>February 13, 2020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2B10A-BCDC-4E2D-810F-656026D51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D6DF7-1A80-4670-8272-49270623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ASSEMBLY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CF151-28ED-4FA8-9899-8B488A76A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6" y="1289162"/>
            <a:ext cx="5910943" cy="247834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00920A5-614E-46A1-B52B-98A1B5FCACBF}"/>
              </a:ext>
            </a:extLst>
          </p:cNvPr>
          <p:cNvSpPr txBox="1">
            <a:spLocks/>
          </p:cNvSpPr>
          <p:nvPr/>
        </p:nvSpPr>
        <p:spPr>
          <a:xfrm>
            <a:off x="228600" y="3857897"/>
            <a:ext cx="8626164" cy="263815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In cold mass the dressed cavity with Tuner supported by 4 lugs on gas return pipe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Lug support fixture allows motion longitudinally - in direction of cavity axes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Additionally cavities interconnected by invar rod constraining longitudinally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All RF cables connected to cavity have ~ 0.7 m long half loops in order to avoid any stressed on HOM and pickup port of the cavity during cool down and transportation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059E39-105B-4B95-827A-7AD32D48C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30" y="1306776"/>
            <a:ext cx="3087770" cy="23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769" y="1805940"/>
            <a:ext cx="6696456" cy="431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74" y="66549"/>
            <a:ext cx="57824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A4001D"/>
                </a:solidFill>
              </a:rPr>
              <a:t>Successful i</a:t>
            </a:r>
            <a:r>
              <a:rPr sz="2800" spc="-5" dirty="0">
                <a:solidFill>
                  <a:srgbClr val="A4001D"/>
                </a:solidFill>
              </a:rPr>
              <a:t>ntegrated shak</a:t>
            </a:r>
            <a:r>
              <a:rPr lang="en-US" sz="2800" spc="-5" dirty="0">
                <a:solidFill>
                  <a:srgbClr val="A4001D"/>
                </a:solidFill>
              </a:rPr>
              <a:t>er</a:t>
            </a:r>
            <a:r>
              <a:rPr sz="2800" spc="-5" dirty="0">
                <a:solidFill>
                  <a:srgbClr val="A4001D"/>
                </a:solidFill>
              </a:rPr>
              <a:t> table </a:t>
            </a:r>
            <a:r>
              <a:rPr sz="2800" spc="-10" dirty="0">
                <a:solidFill>
                  <a:srgbClr val="A4001D"/>
                </a:solidFill>
              </a:rPr>
              <a:t>test  </a:t>
            </a:r>
            <a:r>
              <a:rPr sz="2800" spc="-5" dirty="0">
                <a:solidFill>
                  <a:srgbClr val="A4001D"/>
                </a:solidFill>
              </a:rPr>
              <a:t>(cavity/coupler/tuner)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5939790" y="131064"/>
            <a:ext cx="3057905" cy="2390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8740" y="120014"/>
            <a:ext cx="3080385" cy="2413000"/>
          </a:xfrm>
          <a:custGeom>
            <a:avLst/>
            <a:gdLst/>
            <a:ahLst/>
            <a:cxnLst/>
            <a:rect l="l" t="t" r="r" b="b"/>
            <a:pathLst>
              <a:path w="3080384" h="2413000">
                <a:moveTo>
                  <a:pt x="0" y="0"/>
                </a:moveTo>
                <a:lnTo>
                  <a:pt x="3080004" y="0"/>
                </a:lnTo>
                <a:lnTo>
                  <a:pt x="3080004" y="2412492"/>
                </a:lnTo>
                <a:lnTo>
                  <a:pt x="0" y="2412492"/>
                </a:lnTo>
                <a:lnTo>
                  <a:pt x="0" y="0"/>
                </a:lnTo>
                <a:close/>
              </a:path>
            </a:pathLst>
          </a:custGeom>
          <a:ln w="22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81830" y="5495163"/>
            <a:ext cx="1679575" cy="391160"/>
          </a:xfrm>
          <a:custGeom>
            <a:avLst/>
            <a:gdLst/>
            <a:ahLst/>
            <a:cxnLst/>
            <a:rect l="l" t="t" r="r" b="b"/>
            <a:pathLst>
              <a:path w="1679575" h="391160">
                <a:moveTo>
                  <a:pt x="0" y="0"/>
                </a:moveTo>
                <a:lnTo>
                  <a:pt x="1679448" y="0"/>
                </a:lnTo>
                <a:lnTo>
                  <a:pt x="1679448" y="390906"/>
                </a:lnTo>
                <a:lnTo>
                  <a:pt x="0" y="39090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1830" y="5495163"/>
            <a:ext cx="1679575" cy="391160"/>
          </a:xfrm>
          <a:custGeom>
            <a:avLst/>
            <a:gdLst/>
            <a:ahLst/>
            <a:cxnLst/>
            <a:rect l="l" t="t" r="r" b="b"/>
            <a:pathLst>
              <a:path w="1679575" h="391160">
                <a:moveTo>
                  <a:pt x="0" y="0"/>
                </a:moveTo>
                <a:lnTo>
                  <a:pt x="1679448" y="0"/>
                </a:lnTo>
                <a:lnTo>
                  <a:pt x="1679448" y="390906"/>
                </a:lnTo>
                <a:lnTo>
                  <a:pt x="0" y="390906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1830" y="5549346"/>
            <a:ext cx="16795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Accelerometers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329" y="3662807"/>
            <a:ext cx="1626235" cy="1832610"/>
          </a:xfrm>
          <a:custGeom>
            <a:avLst/>
            <a:gdLst/>
            <a:ahLst/>
            <a:cxnLst/>
            <a:rect l="l" t="t" r="r" b="b"/>
            <a:pathLst>
              <a:path w="1626235" h="1832610">
                <a:moveTo>
                  <a:pt x="1625701" y="1832381"/>
                </a:moveTo>
                <a:lnTo>
                  <a:pt x="0" y="0"/>
                </a:lnTo>
              </a:path>
            </a:pathLst>
          </a:custGeom>
          <a:ln w="1600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04180" y="3615312"/>
            <a:ext cx="79375" cy="82550"/>
          </a:xfrm>
          <a:custGeom>
            <a:avLst/>
            <a:gdLst/>
            <a:ahLst/>
            <a:cxnLst/>
            <a:rect l="l" t="t" r="r" b="b"/>
            <a:pathLst>
              <a:path w="79375" h="82550">
                <a:moveTo>
                  <a:pt x="0" y="0"/>
                </a:moveTo>
                <a:lnTo>
                  <a:pt x="22072" y="82283"/>
                </a:lnTo>
                <a:lnTo>
                  <a:pt x="79070" y="317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20205" y="5191099"/>
            <a:ext cx="303530" cy="304165"/>
          </a:xfrm>
          <a:custGeom>
            <a:avLst/>
            <a:gdLst/>
            <a:ahLst/>
            <a:cxnLst/>
            <a:rect l="l" t="t" r="r" b="b"/>
            <a:pathLst>
              <a:path w="303529" h="304164">
                <a:moveTo>
                  <a:pt x="303504" y="303898"/>
                </a:moveTo>
                <a:lnTo>
                  <a:pt x="0" y="0"/>
                </a:lnTo>
              </a:path>
            </a:pathLst>
          </a:custGeom>
          <a:ln w="1600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75327" y="514617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26885" y="80835"/>
                </a:lnTo>
                <a:lnTo>
                  <a:pt x="80810" y="2698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6542" y="3905818"/>
            <a:ext cx="254000" cy="1555750"/>
          </a:xfrm>
          <a:custGeom>
            <a:avLst/>
            <a:gdLst/>
            <a:ahLst/>
            <a:cxnLst/>
            <a:rect l="l" t="t" r="r" b="b"/>
            <a:pathLst>
              <a:path w="254000" h="1555750">
                <a:moveTo>
                  <a:pt x="0" y="1555356"/>
                </a:moveTo>
                <a:lnTo>
                  <a:pt x="253707" y="0"/>
                </a:lnTo>
              </a:path>
            </a:pathLst>
          </a:custGeom>
          <a:ln w="1600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20603" y="3843141"/>
            <a:ext cx="75565" cy="81915"/>
          </a:xfrm>
          <a:custGeom>
            <a:avLst/>
            <a:gdLst/>
            <a:ahLst/>
            <a:cxnLst/>
            <a:rect l="l" t="t" r="r" b="b"/>
            <a:pathLst>
              <a:path w="75564" h="81914">
                <a:moveTo>
                  <a:pt x="49872" y="0"/>
                </a:moveTo>
                <a:lnTo>
                  <a:pt x="0" y="69075"/>
                </a:lnTo>
                <a:lnTo>
                  <a:pt x="75209" y="81343"/>
                </a:lnTo>
                <a:lnTo>
                  <a:pt x="498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1328" y="2544319"/>
            <a:ext cx="1625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Damping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fixture  to support cold  coupler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(successfully used for FLASH CM)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2750" y="6506944"/>
            <a:ext cx="27680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74" y="66549"/>
            <a:ext cx="57824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A4001D"/>
                </a:solidFill>
              </a:rPr>
              <a:t>Successful </a:t>
            </a:r>
            <a:r>
              <a:rPr sz="2800" spc="-5" dirty="0">
                <a:solidFill>
                  <a:srgbClr val="A4001D"/>
                </a:solidFill>
              </a:rPr>
              <a:t>Integrated shak</a:t>
            </a:r>
            <a:r>
              <a:rPr lang="en-US" sz="2800" spc="-5" dirty="0">
                <a:solidFill>
                  <a:srgbClr val="A4001D"/>
                </a:solidFill>
              </a:rPr>
              <a:t>er</a:t>
            </a:r>
            <a:r>
              <a:rPr sz="2800" spc="-5" dirty="0">
                <a:solidFill>
                  <a:srgbClr val="A4001D"/>
                </a:solidFill>
              </a:rPr>
              <a:t> table </a:t>
            </a:r>
            <a:r>
              <a:rPr sz="2800" spc="-10" dirty="0">
                <a:solidFill>
                  <a:srgbClr val="A4001D"/>
                </a:solidFill>
              </a:rPr>
              <a:t>test  </a:t>
            </a:r>
            <a:r>
              <a:rPr sz="2800" spc="-5" dirty="0">
                <a:solidFill>
                  <a:srgbClr val="A4001D"/>
                </a:solidFill>
              </a:rPr>
              <a:t>(cavity/coupler/tuner)</a:t>
            </a:r>
            <a:endParaRPr sz="2800" dirty="0"/>
          </a:p>
        </p:txBody>
      </p:sp>
      <p:sp>
        <p:nvSpPr>
          <p:cNvPr id="17" name="object 17"/>
          <p:cNvSpPr txBox="1"/>
          <p:nvPr/>
        </p:nvSpPr>
        <p:spPr>
          <a:xfrm>
            <a:off x="8612750" y="6506944"/>
            <a:ext cx="27680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DE87CAE-1DD1-4560-90EA-F205F0962C79}"/>
              </a:ext>
            </a:extLst>
          </p:cNvPr>
          <p:cNvSpPr txBox="1">
            <a:spLocks/>
          </p:cNvSpPr>
          <p:nvPr/>
        </p:nvSpPr>
        <p:spPr>
          <a:xfrm>
            <a:off x="258918" y="1343025"/>
            <a:ext cx="8626164" cy="505777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For shaker table test, cavity compressed with safety rods (closing safety gap) of the Tuner. We compressed cavity on ~500N.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We confirmed that cavity will be protected in this configuration by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measuring cavity frequency before  &amp; after shaking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measuring tuner dimensions by using shims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7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2B10A-BCDC-4E2D-810F-656026D51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81A77A-A52A-4C8F-BF5E-8091E6CD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1" y="476250"/>
            <a:ext cx="7792279" cy="495714"/>
          </a:xfrm>
        </p:spPr>
        <p:txBody>
          <a:bodyPr/>
          <a:lstStyle/>
          <a:p>
            <a:pPr algn="ctr"/>
            <a:r>
              <a:rPr lang="en-US" sz="2800" dirty="0"/>
              <a:t>TRANSPORTATION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B5C37-682E-4EEC-B786-3EACA1CBD6EF}"/>
              </a:ext>
            </a:extLst>
          </p:cNvPr>
          <p:cNvSpPr txBox="1">
            <a:spLocks/>
          </p:cNvSpPr>
          <p:nvPr/>
        </p:nvSpPr>
        <p:spPr>
          <a:xfrm>
            <a:off x="258918" y="1343025"/>
            <a:ext cx="8626164" cy="505777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For transportation tuner configuration will be same as for shaker table test. Cavity compressed with safety rods.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F3.9-01 was transported to CMTF and  back to ICB successfully in this configuration of tuner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3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2B10A-BCDC-4E2D-810F-656026D51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81A77A-A52A-4C8F-BF5E-8091E6CD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11" y="476250"/>
            <a:ext cx="7792279" cy="495714"/>
          </a:xfrm>
        </p:spPr>
        <p:txBody>
          <a:bodyPr/>
          <a:lstStyle/>
          <a:p>
            <a:pPr algn="ctr"/>
            <a:r>
              <a:rPr lang="en-US" sz="2800" dirty="0"/>
              <a:t>Tuner Position at Various Conditions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B5C37-682E-4EEC-B786-3EACA1CBD6EF}"/>
              </a:ext>
            </a:extLst>
          </p:cNvPr>
          <p:cNvSpPr txBox="1">
            <a:spLocks/>
          </p:cNvSpPr>
          <p:nvPr/>
        </p:nvSpPr>
        <p:spPr>
          <a:xfrm>
            <a:off x="258918" y="1343025"/>
            <a:ext cx="8626164" cy="505777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State Table defines position of tuner under various conditions of vacuum/pressure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Also defines when RF and Tuner teams need to be contacted =&gt; to assure position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Testing and Transport teams are well aware of this requirement which is needed only for 3.9 GHz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</a:rPr>
              <a:t>This table has been incorporated into travelers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0" dirty="0">
              <a:solidFill>
                <a:sysClr val="windowText" lastClr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6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01CE9-1BBF-425C-9143-0908B50D6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CC34E-EF6D-422D-8550-37E912C9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Tuner State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A8240-A8B8-425D-913E-25CE62618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1123405"/>
            <a:ext cx="7811427" cy="56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1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5309" y="1241090"/>
            <a:ext cx="8684395" cy="53121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mechanical modes of dressed cavity have frequency well above frequencies of vibrations developing during CM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Tuner safety rod gaps are closed for transportation. This ensures absence of any loose parts of cavity/tuner assembly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</a:rPr>
              <a:t>Shaker table confirmed that cavity will be protected in approved transportation configuration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F3.9-01 was transported to CMTF and  back to ICB successfully in this configuration of tuner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4BC72-97AC-48B5-A45A-127B84C46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030E6-0957-4AA4-99BC-E8FE3D79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8D6CB9-A5E9-4680-B0E7-FD735EA0FA62}"/>
              </a:ext>
            </a:extLst>
          </p:cNvPr>
          <p:cNvSpPr txBox="1">
            <a:spLocks/>
          </p:cNvSpPr>
          <p:nvPr/>
        </p:nvSpPr>
        <p:spPr>
          <a:xfrm>
            <a:off x="446088" y="1670050"/>
            <a:ext cx="810895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0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1" indent="-18000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Cavity protection before cold mass</a:t>
            </a:r>
          </a:p>
          <a:p>
            <a:pPr lvl="1" fontAlgn="auto"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Cavity in cold mass</a:t>
            </a:r>
          </a:p>
          <a:p>
            <a:pPr marL="180000" marR="0" lvl="1" indent="-18000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Tuner constrains cavity during CM assembly, transportation and test</a:t>
            </a:r>
          </a:p>
          <a:p>
            <a:pPr marL="180000" marR="0" lvl="1" indent="-18000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Tuner positions at different stages of assembly and test</a:t>
            </a:r>
          </a:p>
          <a:p>
            <a:pPr marL="180000" marR="0" lvl="1" indent="-18000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CM transport configuration</a:t>
            </a:r>
          </a:p>
          <a:p>
            <a:pPr marL="180000" marR="0" lvl="1" indent="-18000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Summary</a:t>
            </a:r>
          </a:p>
          <a:p>
            <a:pPr marL="3240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04000" marR="0" lvl="2" indent="-180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Cavity configuration on delivery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44D94-9E9C-46FD-8D52-2105B1D8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2" y="1281578"/>
            <a:ext cx="7995389" cy="51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0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Cavity configuration on delivery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A37916-F925-443F-8D21-F54BE5A932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8918" y="1495425"/>
            <a:ext cx="8626164" cy="49053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Dressed and ready for VTS cavity is constrained by 4 rods for transportation from vendor to FNAL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Cavity arrives installed in transportation container with integrated safety measures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Cavity RF QC provided before and after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change in main RF parameter has been observed</a:t>
            </a:r>
          </a:p>
        </p:txBody>
      </p:sp>
    </p:spTree>
    <p:extLst>
      <p:ext uri="{BB962C8B-B14F-4D97-AF65-F5344CB8AC3E}">
        <p14:creationId xmlns:p14="http://schemas.microsoft.com/office/powerpoint/2010/main" val="271853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Mechanical modes of dressed cavity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BBD1006-270E-43FE-889B-5B281423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78" y="1291975"/>
            <a:ext cx="6883391" cy="2794249"/>
          </a:xfrm>
          <a:prstGeom prst="rect">
            <a:avLst/>
          </a:prstGeom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C5E5C406-7FCA-409F-A8E2-17B83D487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8918" y="4391024"/>
            <a:ext cx="8626164" cy="22050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Mechanical modes of dressed 3.9 GHz cavity supported by HV support lugs were simulated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Lowest frequency &gt; 200 Hz corresponds to 1</a:t>
            </a:r>
            <a:r>
              <a:rPr lang="en-US" sz="1800" baseline="30000" dirty="0"/>
              <a:t>st</a:t>
            </a:r>
            <a:r>
              <a:rPr lang="en-US" sz="1800" dirty="0"/>
              <a:t> transverse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longitudinal mode frequency &gt; 500 Hz for tuner 40 </a:t>
            </a:r>
            <a:r>
              <a:rPr lang="en-US" sz="1800" dirty="0" err="1"/>
              <a:t>kN</a:t>
            </a:r>
            <a:r>
              <a:rPr lang="en-US" sz="1800" dirty="0"/>
              <a:t>/m stiffness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Situation will not change significantly when tuner added and locked by 4 safety rods</a:t>
            </a:r>
          </a:p>
        </p:txBody>
      </p:sp>
    </p:spTree>
    <p:extLst>
      <p:ext uri="{BB962C8B-B14F-4D97-AF65-F5344CB8AC3E}">
        <p14:creationId xmlns:p14="http://schemas.microsoft.com/office/powerpoint/2010/main" val="349016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Cavity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E2601AA-9C95-4AB6-85B4-8D4FD1F7ED3C}"/>
              </a:ext>
            </a:extLst>
          </p:cNvPr>
          <p:cNvGraphicFramePr>
            <a:graphicFrameLocks noGrp="1"/>
          </p:cNvGraphicFramePr>
          <p:nvPr/>
        </p:nvGraphicFramePr>
        <p:xfrm>
          <a:off x="3815290" y="1464943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D19CB3A-4A43-4AE0-ACFB-B9C90DCC2F7F}"/>
              </a:ext>
            </a:extLst>
          </p:cNvPr>
          <p:cNvGraphicFramePr>
            <a:graphicFrameLocks noGrp="1"/>
          </p:cNvGraphicFramePr>
          <p:nvPr/>
        </p:nvGraphicFramePr>
        <p:xfrm>
          <a:off x="3800660" y="2655919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9978D30-B64E-4521-AA73-857EBCA8238E}"/>
              </a:ext>
            </a:extLst>
          </p:cNvPr>
          <p:cNvGraphicFramePr>
            <a:graphicFrameLocks noGrp="1"/>
          </p:cNvGraphicFramePr>
          <p:nvPr/>
        </p:nvGraphicFramePr>
        <p:xfrm>
          <a:off x="3815290" y="3802464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ED1113D-693D-477D-A47A-9CF48D129925}"/>
              </a:ext>
            </a:extLst>
          </p:cNvPr>
          <p:cNvGraphicFramePr>
            <a:graphicFrameLocks noGrp="1"/>
          </p:cNvGraphicFramePr>
          <p:nvPr/>
        </p:nvGraphicFramePr>
        <p:xfrm>
          <a:off x="3819555" y="4901038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0583FFD-D457-4CC6-9737-A85A650AE332}"/>
              </a:ext>
            </a:extLst>
          </p:cNvPr>
          <p:cNvGraphicFramePr>
            <a:graphicFrameLocks noGrp="1"/>
          </p:cNvGraphicFramePr>
          <p:nvPr/>
        </p:nvGraphicFramePr>
        <p:xfrm>
          <a:off x="3841500" y="6057900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E5C7A1A2-C778-48F9-AFBB-6748A696459E}"/>
              </a:ext>
            </a:extLst>
          </p:cNvPr>
          <p:cNvGraphicFramePr>
            <a:graphicFrameLocks noGrp="1"/>
          </p:cNvGraphicFramePr>
          <p:nvPr/>
        </p:nvGraphicFramePr>
        <p:xfrm>
          <a:off x="4759839" y="1464943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7B7F8B47-8C30-4CB6-8C19-4CFE93C21BF7}"/>
              </a:ext>
            </a:extLst>
          </p:cNvPr>
          <p:cNvGraphicFramePr>
            <a:graphicFrameLocks noGrp="1"/>
          </p:cNvGraphicFramePr>
          <p:nvPr/>
        </p:nvGraphicFramePr>
        <p:xfrm>
          <a:off x="4781784" y="2639273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A6706E06-5AE0-46B8-AF37-3D7C0BA0356B}"/>
              </a:ext>
            </a:extLst>
          </p:cNvPr>
          <p:cNvGraphicFramePr>
            <a:graphicFrameLocks noGrp="1"/>
          </p:cNvGraphicFramePr>
          <p:nvPr/>
        </p:nvGraphicFramePr>
        <p:xfrm>
          <a:off x="4789099" y="3796244"/>
          <a:ext cx="6096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42C1953D-C5D1-4965-A676-9A4607C5C4EB}"/>
              </a:ext>
            </a:extLst>
          </p:cNvPr>
          <p:cNvGraphicFramePr>
            <a:graphicFrameLocks noGrp="1"/>
          </p:cNvGraphicFramePr>
          <p:nvPr/>
        </p:nvGraphicFramePr>
        <p:xfrm>
          <a:off x="4711074" y="4901038"/>
          <a:ext cx="833929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B954BCE-F866-4483-8274-1BE0F28ACFE9}"/>
              </a:ext>
            </a:extLst>
          </p:cNvPr>
          <p:cNvGraphicFramePr>
            <a:graphicFrameLocks noGrp="1"/>
          </p:cNvGraphicFramePr>
          <p:nvPr/>
        </p:nvGraphicFramePr>
        <p:xfrm>
          <a:off x="4711074" y="6054273"/>
          <a:ext cx="833929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F, 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70FF89E-6D6A-4219-8E24-4C4A81564E74}"/>
              </a:ext>
            </a:extLst>
          </p:cNvPr>
          <p:cNvSpPr txBox="1"/>
          <p:nvPr/>
        </p:nvSpPr>
        <p:spPr>
          <a:xfrm>
            <a:off x="4770359" y="2326062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L#2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E040E6-1BAF-4396-97F3-7A7DE1CAA9A2}"/>
              </a:ext>
            </a:extLst>
          </p:cNvPr>
          <p:cNvSpPr txBox="1"/>
          <p:nvPr/>
        </p:nvSpPr>
        <p:spPr>
          <a:xfrm>
            <a:off x="3883271" y="4565084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L#1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D89B5E-4502-4D78-9A57-A2FC42FF0F02}"/>
              </a:ext>
            </a:extLst>
          </p:cNvPr>
          <p:cNvSpPr txBox="1"/>
          <p:nvPr/>
        </p:nvSpPr>
        <p:spPr>
          <a:xfrm>
            <a:off x="4808972" y="4556572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L#3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47957B-599F-4DA0-BD60-2EFAED6C68E1}"/>
              </a:ext>
            </a:extLst>
          </p:cNvPr>
          <p:cNvSpPr txBox="1"/>
          <p:nvPr/>
        </p:nvSpPr>
        <p:spPr>
          <a:xfrm>
            <a:off x="3818011" y="1080183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T#1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DF7A13-60A4-4D0A-9DEF-6B242EEE6042}"/>
              </a:ext>
            </a:extLst>
          </p:cNvPr>
          <p:cNvSpPr txBox="1"/>
          <p:nvPr/>
        </p:nvSpPr>
        <p:spPr>
          <a:xfrm>
            <a:off x="3815469" y="2325483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T#2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1CE1B2-FD47-4B0D-A0BE-94B131B167E3}"/>
              </a:ext>
            </a:extLst>
          </p:cNvPr>
          <p:cNvSpPr txBox="1"/>
          <p:nvPr/>
        </p:nvSpPr>
        <p:spPr>
          <a:xfrm>
            <a:off x="3845745" y="3457439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T#3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0F0256-8DB4-4BCD-84A9-0C11E58BEEE1}"/>
              </a:ext>
            </a:extLst>
          </p:cNvPr>
          <p:cNvSpPr txBox="1"/>
          <p:nvPr/>
        </p:nvSpPr>
        <p:spPr>
          <a:xfrm>
            <a:off x="3845745" y="5725302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T#4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CF6A91-BB81-4335-982B-98D5B6EAF2DD}"/>
              </a:ext>
            </a:extLst>
          </p:cNvPr>
          <p:cNvSpPr txBox="1"/>
          <p:nvPr/>
        </p:nvSpPr>
        <p:spPr>
          <a:xfrm>
            <a:off x="4770359" y="1080183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T#5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AE7693-5D14-4FAE-9856-E12CAA469F4E}"/>
              </a:ext>
            </a:extLst>
          </p:cNvPr>
          <p:cNvSpPr txBox="1"/>
          <p:nvPr/>
        </p:nvSpPr>
        <p:spPr>
          <a:xfrm>
            <a:off x="4773564" y="3457439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T#6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FF80C4-5418-4BD9-8065-B315A0A98775}"/>
              </a:ext>
            </a:extLst>
          </p:cNvPr>
          <p:cNvSpPr txBox="1"/>
          <p:nvPr/>
        </p:nvSpPr>
        <p:spPr>
          <a:xfrm>
            <a:off x="4848510" y="5741149"/>
            <a:ext cx="6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T#7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9BBBECB-F171-4733-B35A-EEBE99C5E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4" y="1132199"/>
            <a:ext cx="3107576" cy="10980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CD721CD-6440-4E27-A22A-E81591B4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12" y="2299330"/>
            <a:ext cx="3078999" cy="10628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5EE4D0A-95B0-492C-A084-A64AF4586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63" y="3437720"/>
            <a:ext cx="3083698" cy="10627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2530A6-3C00-424C-ADAA-E691D8F5C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63" y="4561926"/>
            <a:ext cx="3118198" cy="106231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E05897-2DBC-443B-9A30-00E23AF3B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62" y="5723965"/>
            <a:ext cx="3121678" cy="105209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3937F5-6617-414E-BA1F-98F33E5E5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653" y="1132199"/>
            <a:ext cx="3026449" cy="10543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A9C860C-D8CC-4641-B57A-505A578B7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6653" y="2299330"/>
            <a:ext cx="3026449" cy="10248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4C63F18-3F00-4D1F-868C-6A01A2551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6653" y="3435152"/>
            <a:ext cx="3026449" cy="104055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590620C-E8DE-4F66-B4EC-C419FA665D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6653" y="4601364"/>
            <a:ext cx="3026449" cy="10358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4655A8-40C9-4FDF-9D70-117FB0E50A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6652" y="5745933"/>
            <a:ext cx="3026449" cy="104957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070937A-781D-4E98-A7CD-AF7393A849CC}"/>
              </a:ext>
            </a:extLst>
          </p:cNvPr>
          <p:cNvSpPr txBox="1"/>
          <p:nvPr/>
        </p:nvSpPr>
        <p:spPr>
          <a:xfrm>
            <a:off x="4572001" y="515329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Stiffness of the Tuner = 40 </a:t>
            </a:r>
            <a:r>
              <a:rPr lang="en-US" sz="2000" dirty="0" err="1"/>
              <a:t>kN</a:t>
            </a:r>
            <a:r>
              <a:rPr lang="en-US" sz="2000" dirty="0"/>
              <a:t>/mm</a:t>
            </a:r>
          </a:p>
        </p:txBody>
      </p:sp>
    </p:spTree>
    <p:extLst>
      <p:ext uri="{BB962C8B-B14F-4D97-AF65-F5344CB8AC3E}">
        <p14:creationId xmlns:p14="http://schemas.microsoft.com/office/powerpoint/2010/main" val="283149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Tuner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8131275-BAEB-4ECF-A94B-D908920C88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1925" y="1381125"/>
            <a:ext cx="5486399" cy="506552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/>
              <a:t>‘Slim’ blade tuner design is preferred to minimize significant re-engineering of the dressed cavity/helium vessel while providing room for a larger 2-phase chimney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Designed and built by LASA, Milano for the 3.9 GHz cavities fabricated for XFEL project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Modified to allow fast tuning by means of </a:t>
            </a:r>
            <a:r>
              <a:rPr lang="en-US" dirty="0" err="1"/>
              <a:t>piezo</a:t>
            </a:r>
            <a:r>
              <a:rPr lang="en-US" dirty="0"/>
              <a:t> tuners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Encapsulated piezo designed for the LCLS-II 1.3 GHz cavities will fit well for this task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Experienced RF &amp; microphonic team at Fermilab to set up and commission tuner</a:t>
            </a:r>
          </a:p>
          <a:p>
            <a:pPr>
              <a:buFont typeface="Wingdings" pitchFamily="2" charset="2"/>
              <a:buChar char="§"/>
            </a:pP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DD6A9-570D-4F7B-A4DD-817A7288EF4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221" y="1595326"/>
            <a:ext cx="2381250" cy="1475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06734-78AC-4FF8-8030-B652F070582A}"/>
              </a:ext>
            </a:extLst>
          </p:cNvPr>
          <p:cNvSpPr/>
          <p:nvPr/>
        </p:nvSpPr>
        <p:spPr>
          <a:xfrm>
            <a:off x="6511127" y="3086881"/>
            <a:ext cx="204727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Encapsulated </a:t>
            </a:r>
            <a:r>
              <a:rPr lang="en-US" sz="1600" i="1" dirty="0" err="1"/>
              <a:t>piezo</a:t>
            </a:r>
            <a:r>
              <a:rPr lang="en-US" sz="1600" i="1" dirty="0"/>
              <a:t> stack for Fast tuner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DFD52A-690B-4F24-AE9A-3606F1AF86BC}"/>
              </a:ext>
            </a:extLst>
          </p:cNvPr>
          <p:cNvSpPr/>
          <p:nvPr/>
        </p:nvSpPr>
        <p:spPr>
          <a:xfrm>
            <a:off x="5796321" y="5267325"/>
            <a:ext cx="3239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</a:rPr>
              <a:t>Schematics of the modification of the INFN tuner by adding 2 encapsulated </a:t>
            </a:r>
            <a:r>
              <a:rPr lang="en-US" sz="1600" i="1" dirty="0" err="1">
                <a:latin typeface="Calibri" panose="020F0502020204030204" pitchFamily="34" charset="0"/>
              </a:rPr>
              <a:t>piezo</a:t>
            </a:r>
            <a:r>
              <a:rPr lang="en-US" sz="1600" i="1" dirty="0">
                <a:latin typeface="Calibri" panose="020F0502020204030204" pitchFamily="34" charset="0"/>
              </a:rPr>
              <a:t> stacks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7B087D4-2337-403F-B2FC-C7000E4F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34" y="3671657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6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Tuner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7EF930E-25BE-4CFC-9581-E516589D2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49" t="19322" r="16498" b="1470"/>
          <a:stretch/>
        </p:blipFill>
        <p:spPr>
          <a:xfrm>
            <a:off x="147238" y="1561016"/>
            <a:ext cx="5766043" cy="4481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EF17B-6957-4BE4-82C6-3BB00FFC550C}"/>
              </a:ext>
            </a:extLst>
          </p:cNvPr>
          <p:cNvSpPr/>
          <p:nvPr/>
        </p:nvSpPr>
        <p:spPr>
          <a:xfrm>
            <a:off x="5913281" y="1770196"/>
            <a:ext cx="308348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b="1" u="sng" dirty="0">
                <a:solidFill>
                  <a:srgbClr val="A4001D"/>
                </a:solidFill>
                <a:sym typeface="Wingdings" panose="05000000000000000000" pitchFamily="2" charset="2"/>
              </a:rPr>
              <a:t>Slow Tuner</a:t>
            </a:r>
            <a:r>
              <a:rPr lang="en-US" sz="2000" b="1" u="sng" dirty="0">
                <a:solidFill>
                  <a:srgbClr val="C00000"/>
                </a:solidFill>
                <a:sym typeface="Wingdings" panose="05000000000000000000" pitchFamily="2" charset="2"/>
              </a:rPr>
              <a:t>: </a:t>
            </a:r>
            <a:r>
              <a:rPr lang="en-US" sz="2000" i="1" dirty="0">
                <a:solidFill>
                  <a:srgbClr val="C00000"/>
                </a:solidFill>
                <a:sym typeface="Wingdings" panose="05000000000000000000" pitchFamily="2" charset="2"/>
              </a:rPr>
              <a:t>(1:50 planetary gear)</a:t>
            </a:r>
            <a:endParaRPr lang="en-US" sz="2000" b="1" u="sng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spcAft>
                <a:spcPts val="200"/>
              </a:spcAft>
            </a:pPr>
            <a:r>
              <a:rPr lang="en-US" i="1" dirty="0">
                <a:solidFill>
                  <a:srgbClr val="0000CC"/>
                </a:solidFill>
                <a:sym typeface="Wingdings" panose="05000000000000000000" pitchFamily="2" charset="2"/>
              </a:rPr>
              <a:t>Range: 0.3mm  750 kHz; </a:t>
            </a:r>
          </a:p>
          <a:p>
            <a:pPr lvl="0">
              <a:spcAft>
                <a:spcPts val="200"/>
              </a:spcAft>
            </a:pPr>
            <a:r>
              <a:rPr lang="en-US" i="1" dirty="0">
                <a:solidFill>
                  <a:srgbClr val="0000CC"/>
                </a:solidFill>
                <a:sym typeface="Wingdings" panose="05000000000000000000" pitchFamily="2" charset="2"/>
              </a:rPr>
              <a:t>Resolution: 6-10Hz/step</a:t>
            </a:r>
            <a:r>
              <a:rPr lang="en-US" sz="2000" i="1" dirty="0">
                <a:solidFill>
                  <a:srgbClr val="0000CC"/>
                </a:solidFill>
                <a:sym typeface="Wingdings" panose="05000000000000000000" pitchFamily="2" charset="2"/>
              </a:rPr>
              <a:t>; </a:t>
            </a:r>
            <a:endParaRPr lang="en-US" sz="2000" i="1" dirty="0">
              <a:solidFill>
                <a:srgbClr val="0000CC"/>
              </a:solidFill>
            </a:endParaRPr>
          </a:p>
          <a:p>
            <a:pPr>
              <a:spcAft>
                <a:spcPts val="200"/>
              </a:spcAft>
            </a:pPr>
            <a:r>
              <a:rPr lang="en-US" i="1" dirty="0">
                <a:solidFill>
                  <a:srgbClr val="0000CC"/>
                </a:solidFill>
                <a:sym typeface="Wingdings" panose="05000000000000000000" pitchFamily="2" charset="2"/>
              </a:rPr>
              <a:t>Load:  0.8 </a:t>
            </a:r>
            <a:r>
              <a:rPr lang="en-US" i="1" dirty="0" err="1">
                <a:solidFill>
                  <a:srgbClr val="0000CC"/>
                </a:solidFill>
                <a:sym typeface="Wingdings" panose="05000000000000000000" pitchFamily="2" charset="2"/>
              </a:rPr>
              <a:t>kN</a:t>
            </a:r>
            <a:r>
              <a:rPr lang="en-US" i="1" dirty="0">
                <a:solidFill>
                  <a:srgbClr val="0000CC"/>
                </a:solidFill>
                <a:sym typeface="Wingdings" panose="05000000000000000000" pitchFamily="2" charset="2"/>
              </a:rPr>
              <a:t> / </a:t>
            </a:r>
            <a:r>
              <a:rPr lang="en-US" i="1" dirty="0" err="1">
                <a:solidFill>
                  <a:srgbClr val="0000CC"/>
                </a:solidFill>
                <a:sym typeface="Wingdings" panose="05000000000000000000" pitchFamily="2" charset="2"/>
              </a:rPr>
              <a:t>piezo</a:t>
            </a:r>
            <a:endParaRPr lang="en-US" i="1" dirty="0">
              <a:solidFill>
                <a:srgbClr val="0000CC"/>
              </a:solidFill>
            </a:endParaRPr>
          </a:p>
          <a:p>
            <a:pPr lvl="0"/>
            <a:endParaRPr lang="en-US" i="1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9D50F-E631-4058-B1DF-8E82E3B25DB8}"/>
              </a:ext>
            </a:extLst>
          </p:cNvPr>
          <p:cNvSpPr/>
          <p:nvPr/>
        </p:nvSpPr>
        <p:spPr>
          <a:xfrm>
            <a:off x="5971303" y="4122799"/>
            <a:ext cx="29674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Fast Tuner: </a:t>
            </a:r>
          </a:p>
          <a:p>
            <a:pPr marL="0" lvl="2">
              <a:spcAft>
                <a:spcPts val="600"/>
              </a:spcAft>
              <a:buClr>
                <a:srgbClr val="0000CC"/>
              </a:buClr>
            </a:pPr>
            <a:r>
              <a:rPr lang="en-US" i="1" dirty="0">
                <a:solidFill>
                  <a:srgbClr val="0000CC"/>
                </a:solidFill>
                <a:sym typeface="Wingdings" panose="05000000000000000000" pitchFamily="2" charset="2"/>
              </a:rPr>
              <a:t>Tuning range</a:t>
            </a:r>
            <a:r>
              <a:rPr lang="en-US" i="1" dirty="0">
                <a:solidFill>
                  <a:srgbClr val="C00000"/>
                </a:solidFill>
                <a:sym typeface="Wingdings" panose="05000000000000000000" pitchFamily="2" charset="2"/>
              </a:rPr>
              <a:t>: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10um  18kHz</a:t>
            </a:r>
          </a:p>
          <a:p>
            <a:pPr marL="0" lvl="2">
              <a:spcAft>
                <a:spcPts val="600"/>
              </a:spcAft>
              <a:buClr>
                <a:srgbClr val="0000CC"/>
              </a:buClr>
            </a:pPr>
            <a:r>
              <a:rPr lang="en-US" b="1" i="1" dirty="0">
                <a:solidFill>
                  <a:srgbClr val="0000FF"/>
                </a:solidFill>
                <a:sym typeface="Wingdings" panose="05000000000000000000" pitchFamily="2" charset="2"/>
              </a:rPr>
              <a:t>Resolution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 = 0.8Hz</a:t>
            </a:r>
            <a:endParaRPr lang="en-US" b="1" i="1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020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Tuner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A67613-8272-4559-8017-39DADC613192}"/>
              </a:ext>
            </a:extLst>
          </p:cNvPr>
          <p:cNvSpPr txBox="1">
            <a:spLocks/>
          </p:cNvSpPr>
          <p:nvPr/>
        </p:nvSpPr>
        <p:spPr>
          <a:xfrm>
            <a:off x="335118" y="1571623"/>
            <a:ext cx="8626164" cy="482046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Design Verification test of the cold dressed cavity/tuner system confirmed that tuner performance met or exceed  specifications 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Developed (and confirmed with tests) procedure of the tuner assembly on the dressed cavity (including setting safety gaps)  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Dressed cavity/magnetic shielding/tuner integration efforts lead to small modifications that were incorporated into production drawings for tuners and magnetic shielding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/>
              <a:t>Cool down and warm up during cold test of 1</a:t>
            </a:r>
            <a:r>
              <a:rPr lang="en-US" baseline="30000" dirty="0"/>
              <a:t>st</a:t>
            </a:r>
            <a:r>
              <a:rPr lang="en-US" dirty="0"/>
              <a:t> CM at CMTF didn’t show any issues</a:t>
            </a:r>
          </a:p>
        </p:txBody>
      </p:sp>
    </p:spTree>
    <p:extLst>
      <p:ext uri="{BB962C8B-B14F-4D97-AF65-F5344CB8AC3E}">
        <p14:creationId xmlns:p14="http://schemas.microsoft.com/office/powerpoint/2010/main" val="28679172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5d975f2-272d-43b7-a43d-337ed3c571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115175</TotalTime>
  <Words>818</Words>
  <Application>Microsoft Office PowerPoint</Application>
  <PresentationFormat>On-screen Show (4:3)</PresentationFormat>
  <Paragraphs>126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Wingdings</vt:lpstr>
      <vt:lpstr>Blank</vt:lpstr>
      <vt:lpstr>Design_Milestone_Review</vt:lpstr>
      <vt:lpstr>1_Blank</vt:lpstr>
      <vt:lpstr>Office Theme</vt:lpstr>
      <vt:lpstr>LastName_Title_DR201608</vt:lpstr>
      <vt:lpstr>1_LastName_Title_DR201608</vt:lpstr>
      <vt:lpstr>Cavity Tuner configuration for LCLS-II 3.9 GHz CM Transport </vt:lpstr>
      <vt:lpstr>Outline</vt:lpstr>
      <vt:lpstr>Cavity configuration on delivery</vt:lpstr>
      <vt:lpstr>Cavity configuration on delivery</vt:lpstr>
      <vt:lpstr>Mechanical modes of dressed cavity</vt:lpstr>
      <vt:lpstr>Cavity modes</vt:lpstr>
      <vt:lpstr>Tuner design</vt:lpstr>
      <vt:lpstr>Tuner design</vt:lpstr>
      <vt:lpstr>Tuner design</vt:lpstr>
      <vt:lpstr>CM ASSEMBLY</vt:lpstr>
      <vt:lpstr>Successful integrated shaker table test  (cavity/coupler/tuner)</vt:lpstr>
      <vt:lpstr>Successful Integrated shaker table test  (cavity/coupler/tuner)</vt:lpstr>
      <vt:lpstr>TRANSPORTATION PLAN</vt:lpstr>
      <vt:lpstr>Tuner Position at Various Conditions</vt:lpstr>
      <vt:lpstr>Tuner State Table</vt:lpstr>
      <vt:lpstr>Summary</vt:lpstr>
    </vt:vector>
  </TitlesOfParts>
  <Company>SLAC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Peterson</dc:creator>
  <cp:lastModifiedBy>Richard P Stanek</cp:lastModifiedBy>
  <cp:revision>2930</cp:revision>
  <cp:lastPrinted>2013-05-01T00:31:17Z</cp:lastPrinted>
  <dcterms:created xsi:type="dcterms:W3CDTF">2009-11-23T23:38:17Z</dcterms:created>
  <dcterms:modified xsi:type="dcterms:W3CDTF">2020-02-12T23:07:38Z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