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1" r:id="rId4"/>
  </p:sldMasterIdLst>
  <p:notesMasterIdLst>
    <p:notesMasterId r:id="rId12"/>
  </p:notesMasterIdLst>
  <p:handoutMasterIdLst>
    <p:handoutMasterId r:id="rId13"/>
  </p:handoutMasterIdLst>
  <p:sldIdLst>
    <p:sldId id="577" r:id="rId5"/>
    <p:sldId id="740" r:id="rId6"/>
    <p:sldId id="741" r:id="rId7"/>
    <p:sldId id="743" r:id="rId8"/>
    <p:sldId id="744" r:id="rId9"/>
    <p:sldId id="742" r:id="rId10"/>
    <p:sldId id="746" r:id="rId11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FF9966"/>
    <a:srgbClr val="99CCFF"/>
    <a:srgbClr val="6699FF"/>
    <a:srgbClr val="9D3431"/>
    <a:srgbClr val="FF0000"/>
    <a:srgbClr val="FFCC99"/>
    <a:srgbClr val="FFFFCC"/>
    <a:srgbClr val="008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80000" autoAdjust="0"/>
  </p:normalViewPr>
  <p:slideViewPr>
    <p:cSldViewPr snapToGrid="0">
      <p:cViewPr varScale="1">
        <p:scale>
          <a:sx n="91" d="100"/>
          <a:sy n="91" d="100"/>
        </p:scale>
        <p:origin x="21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498" y="-7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953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953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3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10392"/>
            <a:ext cx="5586735" cy="41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3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1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23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93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0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AUTHOR - CM PRR Sep.13-14 2016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AUTHOR - CM PRR Sep.13-14 2016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AUTHOR - CM PRR Sep.13-14 2016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AUTHOR - CM PRR Sep.13-14 2016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AUTHOR - CM PRR Sep.13-14 2016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- CM PRR Sep.13-14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6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AUTHOR - CM PRR Sep.13-14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57213" y="550642"/>
            <a:ext cx="8008937" cy="2246313"/>
          </a:xfrm>
        </p:spPr>
        <p:txBody>
          <a:bodyPr/>
          <a:lstStyle/>
          <a:p>
            <a:r>
              <a:rPr lang="en-US" sz="4000" dirty="0"/>
              <a:t>3.9 GHz FPC Warm end Installation at SLAC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564" y="2877317"/>
            <a:ext cx="7989887" cy="2652522"/>
          </a:xfrm>
        </p:spPr>
        <p:txBody>
          <a:bodyPr/>
          <a:lstStyle/>
          <a:p>
            <a:r>
              <a:rPr lang="en-US" sz="1800" dirty="0"/>
              <a:t>Ken Premo/Chuck Grimm</a:t>
            </a:r>
          </a:p>
          <a:p>
            <a:r>
              <a:rPr lang="en-US" sz="1800" dirty="0"/>
              <a:t>LCLS-II 3.9 GHz Cryomodule Transportation Review</a:t>
            </a:r>
          </a:p>
          <a:p>
            <a:r>
              <a:rPr lang="en-US" sz="1800" dirty="0"/>
              <a:t>13 February 2020</a:t>
            </a:r>
          </a:p>
        </p:txBody>
      </p:sp>
    </p:spTree>
    <p:extLst>
      <p:ext uri="{BB962C8B-B14F-4D97-AF65-F5344CB8AC3E}">
        <p14:creationId xmlns:p14="http://schemas.microsoft.com/office/powerpoint/2010/main" val="2227822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700" dirty="0"/>
              <a:t>Installation of 3.9GHz FPC Warm Ends at SLAC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1243583"/>
            <a:ext cx="8108950" cy="5485325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Process and procedures</a:t>
            </a:r>
          </a:p>
          <a:p>
            <a:pPr marL="800100" lvl="1" indent="-342900"/>
            <a:r>
              <a:rPr lang="en-US" dirty="0"/>
              <a:t>Process will follow 3.9 GHz warm end installation used at FNAL</a:t>
            </a:r>
          </a:p>
          <a:p>
            <a:pPr marL="800100" lvl="1" indent="-342900"/>
            <a:r>
              <a:rPr lang="en-US" dirty="0"/>
              <a:t>Special hard copy traveler will be developed, similar to F1.3-07</a:t>
            </a:r>
          </a:p>
          <a:p>
            <a:pPr marL="800100" lvl="1" indent="-342900"/>
            <a:r>
              <a:rPr lang="en-US" dirty="0"/>
              <a:t>Sign offs on hard copy will be scanned as record of installation in Vector </a:t>
            </a:r>
          </a:p>
          <a:p>
            <a:pPr marL="800100" lvl="1" indent="-342900"/>
            <a:r>
              <a:rPr lang="en-US" dirty="0"/>
              <a:t>FMEA will be developed before work starts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Tooling</a:t>
            </a:r>
          </a:p>
          <a:p>
            <a:pPr marL="800100" lvl="1" indent="-342900"/>
            <a:r>
              <a:rPr lang="en-US" dirty="0"/>
              <a:t>Existing tooling design will be utilized</a:t>
            </a:r>
          </a:p>
          <a:p>
            <a:pPr marL="800100" lvl="1" indent="-342900"/>
            <a:r>
              <a:rPr lang="en-US" dirty="0"/>
              <a:t>All tools used for installation will be shipped from FNAL to SLAC prior to installation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Packaging of components</a:t>
            </a:r>
          </a:p>
          <a:p>
            <a:pPr marL="800100" lvl="1" indent="-342900"/>
            <a:r>
              <a:rPr lang="en-US" dirty="0"/>
              <a:t>Warm end components will be packaged for shipment after removal from tested cryomodule</a:t>
            </a:r>
          </a:p>
          <a:p>
            <a:pPr marL="1033463" lvl="2" indent="-342900"/>
            <a:r>
              <a:rPr lang="en-US" dirty="0"/>
              <a:t>Serialize coupler positions </a:t>
            </a:r>
          </a:p>
          <a:p>
            <a:pPr marL="800100" lvl="1" indent="-342900"/>
            <a:r>
              <a:rPr lang="en-US" dirty="0"/>
              <a:t>Warm end components will utilize the same configuration as shipped from vendor</a:t>
            </a:r>
          </a:p>
          <a:p>
            <a:pPr marL="1033463" lvl="2" indent="-342900"/>
            <a:r>
              <a:rPr lang="en-US" sz="2100" dirty="0"/>
              <a:t>Components will be bagged and purged with N2</a:t>
            </a:r>
          </a:p>
          <a:p>
            <a:pPr marL="1033463" lvl="2" indent="-342900"/>
            <a:r>
              <a:rPr lang="en-US" sz="2100" dirty="0"/>
              <a:t>Same shipping restraints as used with delivery from vendor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66150" y="5595937"/>
            <a:ext cx="319088" cy="404813"/>
          </a:xfrm>
          <a:prstGeom prst="rect">
            <a:avLst/>
          </a:prstGeom>
        </p:spPr>
        <p:txBody>
          <a:bodyPr/>
          <a:lstStyle/>
          <a:p>
            <a:fld id="{0B551DC5-0E9E-4C78-89E5-20F027DFCF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71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700" dirty="0"/>
              <a:t>Installation of FPC Warm Ends at SLAC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398954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Experienced FNAL personnel will do the installation work  </a:t>
            </a:r>
          </a:p>
          <a:p>
            <a:pPr marL="800100" lvl="1" indent="-342900"/>
            <a:r>
              <a:rPr lang="en-US" dirty="0"/>
              <a:t>Personnel with hands on experience on coupler installation</a:t>
            </a:r>
          </a:p>
          <a:p>
            <a:pPr marL="1033463" lvl="2" indent="-342900"/>
            <a:r>
              <a:rPr lang="en-US" dirty="0"/>
              <a:t>Sixteen 3.9 GHz warm end installations have been successfully completed on F3.9-01 and F3.9-02</a:t>
            </a:r>
          </a:p>
          <a:p>
            <a:pPr marL="1033463" lvl="2" indent="-342900"/>
            <a:r>
              <a:rPr lang="en-US" dirty="0"/>
              <a:t>Many 1.3 GHz warm end installations have been done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Ergonomics</a:t>
            </a:r>
          </a:p>
          <a:p>
            <a:pPr marL="800100" lvl="1" indent="-342900"/>
            <a:r>
              <a:rPr lang="en-US" dirty="0"/>
              <a:t>Ideally the CM will be at a height that is best for warm coupler installation, but we can work with whatever is expected</a:t>
            </a:r>
          </a:p>
          <a:p>
            <a:pPr marL="800100" lvl="1" indent="-342900"/>
            <a:r>
              <a:rPr lang="en-US" dirty="0"/>
              <a:t>SLAC to provide information on expected CM height </a:t>
            </a:r>
          </a:p>
          <a:p>
            <a:pPr marL="1033463" lvl="2" indent="-342900"/>
            <a:r>
              <a:rPr lang="en-US" dirty="0"/>
              <a:t>Initial correspondence is SLAC is flexible on height, but may be lower than we normally install couplers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SLAC support needed</a:t>
            </a:r>
          </a:p>
          <a:p>
            <a:pPr marL="800100" lvl="1" indent="-342900"/>
            <a:r>
              <a:rPr lang="en-US" dirty="0"/>
              <a:t>Leak check support (machine and operator)</a:t>
            </a:r>
          </a:p>
          <a:p>
            <a:pPr marL="800100" lvl="1" indent="-342900"/>
            <a:r>
              <a:rPr lang="en-US" dirty="0"/>
              <a:t>Soft wall clean room</a:t>
            </a:r>
          </a:p>
          <a:p>
            <a:pPr marL="800100" lvl="1" indent="-342900"/>
            <a:r>
              <a:rPr lang="en-US" dirty="0"/>
              <a:t>Logistics support (badging/training etc.)</a:t>
            </a:r>
          </a:p>
          <a:p>
            <a:pPr marL="800100" lvl="1" indent="-342900"/>
            <a:r>
              <a:rPr lang="en-US" dirty="0"/>
              <a:t>Similar support as used for F1.3-07 warm end installation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66150" y="5595937"/>
            <a:ext cx="319088" cy="404813"/>
          </a:xfrm>
          <a:prstGeom prst="rect">
            <a:avLst/>
          </a:prstGeom>
        </p:spPr>
        <p:txBody>
          <a:bodyPr/>
          <a:lstStyle/>
          <a:p>
            <a:fld id="{0B551DC5-0E9E-4C78-89E5-20F027DFCF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7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700" dirty="0"/>
              <a:t>Installation of FPC Warm Ends at SLAC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428038" cy="506552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Components </a:t>
            </a:r>
            <a:r>
              <a:rPr lang="en-US" dirty="0">
                <a:solidFill>
                  <a:srgbClr val="FF0000"/>
                </a:solidFill>
              </a:rPr>
              <a:t>removed for transport</a:t>
            </a:r>
            <a:r>
              <a:rPr lang="en-US" dirty="0"/>
              <a:t>, components </a:t>
            </a:r>
            <a:r>
              <a:rPr lang="en-US" dirty="0">
                <a:solidFill>
                  <a:srgbClr val="0070C0"/>
                </a:solidFill>
              </a:rPr>
              <a:t>remaining for transport</a:t>
            </a:r>
          </a:p>
          <a:p>
            <a:pPr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66150" y="5595937"/>
            <a:ext cx="319088" cy="404813"/>
          </a:xfrm>
          <a:prstGeom prst="rect">
            <a:avLst/>
          </a:prstGeom>
        </p:spPr>
        <p:txBody>
          <a:bodyPr/>
          <a:lstStyle/>
          <a:p>
            <a:fld id="{0B551DC5-0E9E-4C78-89E5-20F027DFCF8A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4CA6ED-1FD7-4DFA-BC1D-D714FBA260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03" y="2236347"/>
            <a:ext cx="5430345" cy="407275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94183D-A2B3-4290-9909-AA39C0B205DF}"/>
              </a:ext>
            </a:extLst>
          </p:cNvPr>
          <p:cNvCxnSpPr/>
          <p:nvPr/>
        </p:nvCxnSpPr>
        <p:spPr>
          <a:xfrm flipH="1">
            <a:off x="3962400" y="4939863"/>
            <a:ext cx="693682" cy="0"/>
          </a:xfrm>
          <a:prstGeom prst="line">
            <a:avLst/>
          </a:prstGeom>
          <a:ln w="317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02DF52-CBE1-48C2-849A-75EF935038BF}"/>
              </a:ext>
            </a:extLst>
          </p:cNvPr>
          <p:cNvCxnSpPr>
            <a:cxnSpLocks/>
          </p:cNvCxnSpPr>
          <p:nvPr/>
        </p:nvCxnSpPr>
        <p:spPr>
          <a:xfrm>
            <a:off x="4062248" y="2908738"/>
            <a:ext cx="0" cy="656897"/>
          </a:xfrm>
          <a:prstGeom prst="line">
            <a:avLst/>
          </a:prstGeom>
          <a:ln w="317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75322B9-96ED-47EE-B782-0219BD5C4ABE}"/>
              </a:ext>
            </a:extLst>
          </p:cNvPr>
          <p:cNvCxnSpPr>
            <a:cxnSpLocks/>
          </p:cNvCxnSpPr>
          <p:nvPr/>
        </p:nvCxnSpPr>
        <p:spPr>
          <a:xfrm>
            <a:off x="2417379" y="2798379"/>
            <a:ext cx="0" cy="656897"/>
          </a:xfrm>
          <a:prstGeom prst="line">
            <a:avLst/>
          </a:prstGeom>
          <a:ln w="317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4FC9B40-DD02-4D14-B750-477B9052E3A3}"/>
              </a:ext>
            </a:extLst>
          </p:cNvPr>
          <p:cNvCxnSpPr>
            <a:cxnSpLocks/>
          </p:cNvCxnSpPr>
          <p:nvPr/>
        </p:nvCxnSpPr>
        <p:spPr>
          <a:xfrm flipV="1">
            <a:off x="4235669" y="1996967"/>
            <a:ext cx="1439917" cy="112986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4A0D521-5983-4980-A069-52A574396FAB}"/>
              </a:ext>
            </a:extLst>
          </p:cNvPr>
          <p:cNvSpPr txBox="1"/>
          <p:nvPr/>
        </p:nvSpPr>
        <p:spPr>
          <a:xfrm>
            <a:off x="5675586" y="1812301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FPC Mounting Brackets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EFB6EE4-43DB-4B33-82FE-9C72D6FDC55A}"/>
              </a:ext>
            </a:extLst>
          </p:cNvPr>
          <p:cNvCxnSpPr>
            <a:cxnSpLocks/>
            <a:endCxn id="20" idx="3"/>
          </p:cNvCxnSpPr>
          <p:nvPr/>
        </p:nvCxnSpPr>
        <p:spPr>
          <a:xfrm flipH="1">
            <a:off x="2789009" y="5336897"/>
            <a:ext cx="1446660" cy="1184576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B4FD81C-219B-4C48-AAC7-F6C1323DD157}"/>
              </a:ext>
            </a:extLst>
          </p:cNvPr>
          <p:cNvSpPr txBox="1"/>
          <p:nvPr/>
        </p:nvSpPr>
        <p:spPr>
          <a:xfrm>
            <a:off x="321667" y="6336807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Coupler Pumping Line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7909D3-D6E7-4F40-B872-7051035382F1}"/>
              </a:ext>
            </a:extLst>
          </p:cNvPr>
          <p:cNvSpPr txBox="1"/>
          <p:nvPr/>
        </p:nvSpPr>
        <p:spPr>
          <a:xfrm>
            <a:off x="7338708" y="2963134"/>
            <a:ext cx="1706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Ion Pumps</a:t>
            </a:r>
          </a:p>
          <a:p>
            <a:r>
              <a:rPr lang="en-US" dirty="0"/>
              <a:t>Under Vacuum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6D34794-C7A8-4ED4-A930-48A4C0AE7D5C}"/>
              </a:ext>
            </a:extLst>
          </p:cNvPr>
          <p:cNvCxnSpPr>
            <a:cxnSpLocks/>
          </p:cNvCxnSpPr>
          <p:nvPr/>
        </p:nvCxnSpPr>
        <p:spPr>
          <a:xfrm flipH="1">
            <a:off x="7440224" y="1670706"/>
            <a:ext cx="1325404" cy="0"/>
          </a:xfrm>
          <a:prstGeom prst="line">
            <a:avLst/>
          </a:prstGeom>
          <a:ln w="28575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F90A838-377F-44DF-96CF-42A16F7FEF4B}"/>
              </a:ext>
            </a:extLst>
          </p:cNvPr>
          <p:cNvCxnSpPr>
            <a:cxnSpLocks/>
          </p:cNvCxnSpPr>
          <p:nvPr/>
        </p:nvCxnSpPr>
        <p:spPr>
          <a:xfrm>
            <a:off x="4309241" y="4939863"/>
            <a:ext cx="1439918" cy="1563267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5C66CDE-E8F6-4A6A-9587-0285A0D47160}"/>
              </a:ext>
            </a:extLst>
          </p:cNvPr>
          <p:cNvSpPr txBox="1"/>
          <p:nvPr/>
        </p:nvSpPr>
        <p:spPr>
          <a:xfrm>
            <a:off x="5700709" y="6318465"/>
            <a:ext cx="2694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Blank-off Flanges Added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209C5CB-70DB-4EF7-BD9B-45D392F4724F}"/>
              </a:ext>
            </a:extLst>
          </p:cNvPr>
          <p:cNvCxnSpPr>
            <a:stCxn id="22" idx="1"/>
          </p:cNvCxnSpPr>
          <p:nvPr/>
        </p:nvCxnSpPr>
        <p:spPr>
          <a:xfrm flipH="1">
            <a:off x="5849006" y="3286300"/>
            <a:ext cx="1489702" cy="907328"/>
          </a:xfrm>
          <a:prstGeom prst="straightConnector1">
            <a:avLst/>
          </a:prstGeom>
          <a:ln w="285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20E6050-81B0-44FE-9A27-3279EBAA71E8}"/>
              </a:ext>
            </a:extLst>
          </p:cNvPr>
          <p:cNvCxnSpPr>
            <a:cxnSpLocks/>
          </p:cNvCxnSpPr>
          <p:nvPr/>
        </p:nvCxnSpPr>
        <p:spPr>
          <a:xfrm flipH="1">
            <a:off x="2580291" y="1629103"/>
            <a:ext cx="1277006" cy="0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059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700" dirty="0"/>
              <a:t>Installation of FPC Warm Ends at SLAC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Coupler transport support flange replaces warm FPC</a:t>
            </a:r>
          </a:p>
          <a:p>
            <a:pPr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66150" y="5595937"/>
            <a:ext cx="319088" cy="404813"/>
          </a:xfrm>
          <a:prstGeom prst="rect">
            <a:avLst/>
          </a:prstGeom>
        </p:spPr>
        <p:txBody>
          <a:bodyPr/>
          <a:lstStyle/>
          <a:p>
            <a:fld id="{0B551DC5-0E9E-4C78-89E5-20F027DFCF8A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9A5AFD-83E4-4439-9E3B-432914907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20" y="2013331"/>
            <a:ext cx="664845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0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211732C6-4B74-4450-AF11-5B4624B120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43" y="2595320"/>
            <a:ext cx="3930869" cy="29481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15E0198-CEE6-4831-9B1F-974C6289D6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2488" y="2744133"/>
            <a:ext cx="3894866" cy="2921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700" dirty="0"/>
              <a:t>Installation of FPC Warm Ends at SLAC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Coupler transport support flange replaces warm FPC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Same as for FLASH transport</a:t>
            </a:r>
          </a:p>
          <a:p>
            <a:pPr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66150" y="5595937"/>
            <a:ext cx="319088" cy="404813"/>
          </a:xfrm>
          <a:prstGeom prst="rect">
            <a:avLst/>
          </a:prstGeom>
        </p:spPr>
        <p:txBody>
          <a:bodyPr/>
          <a:lstStyle/>
          <a:p>
            <a:fld id="{0B551DC5-0E9E-4C78-89E5-20F027DFCF8A}" type="slidenum">
              <a:rPr lang="en-US" smtClean="0"/>
              <a:t>6</a:t>
            </a:fld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4FC9B40-DD02-4D14-B750-477B9052E3A3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3305588" y="2437799"/>
            <a:ext cx="2451956" cy="1672835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4A0D521-5983-4980-A069-52A574396FAB}"/>
              </a:ext>
            </a:extLst>
          </p:cNvPr>
          <p:cNvSpPr txBox="1"/>
          <p:nvPr/>
        </p:nvSpPr>
        <p:spPr>
          <a:xfrm>
            <a:off x="4850885" y="2068467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Rubber Bumper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EFB6EE4-43DB-4B33-82FE-9C72D6FDC55A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2212988" y="5213131"/>
            <a:ext cx="862582" cy="1253496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B4FD81C-219B-4C48-AAC7-F6C1323DD157}"/>
              </a:ext>
            </a:extLst>
          </p:cNvPr>
          <p:cNvSpPr txBox="1"/>
          <p:nvPr/>
        </p:nvSpPr>
        <p:spPr>
          <a:xfrm>
            <a:off x="3075570" y="6281961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Coupler Shipping Flange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7909D3-D6E7-4F40-B872-7051035382F1}"/>
              </a:ext>
            </a:extLst>
          </p:cNvPr>
          <p:cNvSpPr txBox="1"/>
          <p:nvPr/>
        </p:nvSpPr>
        <p:spPr>
          <a:xfrm>
            <a:off x="7523300" y="1587529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Closed Cell</a:t>
            </a:r>
          </a:p>
          <a:p>
            <a:r>
              <a:rPr lang="en-US" dirty="0"/>
              <a:t>Foam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F90A838-377F-44DF-96CF-42A16F7FEF4B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2922932" y="4876268"/>
            <a:ext cx="1974194" cy="1080728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5C66CDE-E8F6-4A6A-9587-0285A0D47160}"/>
              </a:ext>
            </a:extLst>
          </p:cNvPr>
          <p:cNvSpPr txBox="1"/>
          <p:nvPr/>
        </p:nvSpPr>
        <p:spPr>
          <a:xfrm>
            <a:off x="4897126" y="5772330"/>
            <a:ext cx="1578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Wood Spacer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209C5CB-70DB-4EF7-BD9B-45D392F4724F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6726621" y="1910695"/>
            <a:ext cx="796679" cy="1210877"/>
          </a:xfrm>
          <a:prstGeom prst="straightConnector1">
            <a:avLst/>
          </a:prstGeom>
          <a:ln w="285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517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70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44500" y="1243584"/>
            <a:ext cx="8318500" cy="5373116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3.9 GHz CMs will be shipped with warm couplers removed</a:t>
            </a:r>
          </a:p>
          <a:p>
            <a:pPr marL="800100" lvl="1" indent="-342900"/>
            <a:r>
              <a:rPr lang="en-US" dirty="0"/>
              <a:t>This uses the same technique utilized for the successful transport of the FLASH 3.9 GHz CM transport to DESY (2009)</a:t>
            </a:r>
          </a:p>
          <a:p>
            <a:pPr marL="800100" lvl="1" indent="-342900"/>
            <a:r>
              <a:rPr lang="en-US" dirty="0"/>
              <a:t>Minimizes concern associated with possible transportation loads</a:t>
            </a:r>
          </a:p>
          <a:p>
            <a:pPr marL="800100" lvl="1" indent="-342900"/>
            <a:r>
              <a:rPr lang="en-US" dirty="0"/>
              <a:t>This configuration was successfully tested on the shaker table</a:t>
            </a:r>
          </a:p>
          <a:p>
            <a:pPr marL="800100" lvl="1" indent="-342900"/>
            <a:r>
              <a:rPr lang="en-US" dirty="0"/>
              <a:t>This configuration was also successfully tested on the Illinois road tests when we had a cavity in position 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Reinstallation of warm couplers at SLAC</a:t>
            </a:r>
          </a:p>
          <a:p>
            <a:pPr marL="800100" lvl="1" indent="-342900"/>
            <a:r>
              <a:rPr lang="en-US" dirty="0"/>
              <a:t>Trained and experienced Fermilab staff will do the work</a:t>
            </a:r>
          </a:p>
          <a:p>
            <a:pPr marL="1033463" lvl="2" indent="-342900"/>
            <a:r>
              <a:rPr lang="en-US" dirty="0"/>
              <a:t>Performed similar work for F1.3-07</a:t>
            </a:r>
          </a:p>
          <a:p>
            <a:pPr marL="800100" lvl="1" indent="-342900"/>
            <a:r>
              <a:rPr lang="en-US" dirty="0"/>
              <a:t>Work will be done under the control of a specific traveler</a:t>
            </a:r>
          </a:p>
          <a:p>
            <a:pPr marL="1033463" lvl="2" indent="-342900"/>
            <a:r>
              <a:rPr lang="en-US" dirty="0"/>
              <a:t>In accordance with FMEA</a:t>
            </a:r>
          </a:p>
          <a:p>
            <a:pPr marL="800100" lvl="1" indent="-342900"/>
            <a:r>
              <a:rPr lang="en-US" dirty="0"/>
              <a:t>Existing tooling will be used</a:t>
            </a:r>
          </a:p>
          <a:p>
            <a:pPr marL="800100" lvl="1" indent="-342900"/>
            <a:r>
              <a:rPr lang="en-US" dirty="0"/>
              <a:t>All tools used for installation will be shipped from FNAL to SLAC prior to installation</a:t>
            </a:r>
          </a:p>
          <a:p>
            <a:pPr lvl="1"/>
            <a:r>
              <a:rPr lang="en-US" dirty="0"/>
              <a:t>Do not see any issues with performing this work at SLAC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66150" y="5595937"/>
            <a:ext cx="319088" cy="404813"/>
          </a:xfrm>
          <a:prstGeom prst="rect">
            <a:avLst/>
          </a:prstGeom>
        </p:spPr>
        <p:txBody>
          <a:bodyPr/>
          <a:lstStyle/>
          <a:p>
            <a:fld id="{0B551DC5-0E9E-4C78-89E5-20F027DFCF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85564"/>
      </p:ext>
    </p:extLst>
  </p:cSld>
  <p:clrMapOvr>
    <a:masterClrMapping/>
  </p:clrMapOvr>
</p:sld>
</file>

<file path=ppt/theme/theme1.xml><?xml version="1.0" encoding="utf-8"?>
<a:theme xmlns:a="http://schemas.openxmlformats.org/drawingml/2006/main" name="LastName_Title_DR201608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8A4933D0FB4B4CA82280B30CAF47E2" ma:contentTypeVersion="14" ma:contentTypeDescription="Create a new document." ma:contentTypeScope="" ma:versionID="7b68698eab841f6565c5c3885a08d4e9">
  <xsd:schema xmlns:xsd="http://www.w3.org/2001/XMLSchema" xmlns:xs="http://www.w3.org/2001/XMLSchema" xmlns:p="http://schemas.microsoft.com/office/2006/metadata/properties" xmlns:ns2="f15a050e-1ce7-4ed2-9890-60f9658c1ede" targetNamespace="http://schemas.microsoft.com/office/2006/metadata/properties" ma:root="true" ma:fieldsID="099edc80864fba8e7bdccaf9ddf53b95" ns2:_="">
    <xsd:import namespace="f15a050e-1ce7-4ed2-9890-60f9658c1ede"/>
    <xsd:element name="properties">
      <xsd:complexType>
        <xsd:sequence>
          <xsd:element name="documentManagement">
            <xsd:complexType>
              <xsd:all>
                <xsd:element ref="ns2:Breakout_x0020_Ses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a050e-1ce7-4ed2-9890-60f9658c1ede" elementFormDefault="qualified">
    <xsd:import namespace="http://schemas.microsoft.com/office/2006/documentManagement/types"/>
    <xsd:import namespace="http://schemas.microsoft.com/office/infopath/2007/PartnerControls"/>
    <xsd:element name="Breakout_x0020_Session" ma:index="8" nillable="true" ma:displayName="Breakout Session" ma:format="Dropdown" ma:internalName="Breakout_x0020_Session">
      <xsd:simpleType>
        <xsd:restriction base="dms:Choice">
          <xsd:enumeration value="Plenary"/>
          <xsd:enumeration value="1 - Accelerator Physics"/>
          <xsd:enumeration value="2 - Injector/Linac"/>
          <xsd:enumeration value="3 - RF Power Systems"/>
          <xsd:enumeration value="4&amp;5 - Undulator/XTES System"/>
          <xsd:enumeration value="6&amp;7 - Cryoplant/Cryomodules Systems"/>
          <xsd:enumeration value="8 - Controls/Safety Systems"/>
          <xsd:enumeration value="9 - Conventional Facilities and Infrastructure"/>
          <xsd:enumeration value="10 - Env., Safety &amp; Health"/>
          <xsd:enumeration value="11 - Cost and Schedule"/>
          <xsd:enumeration value="12 - Project Management"/>
          <xsd:enumeration value="Closeout"/>
          <xsd:enumeration value="Templa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Breakout_x0020_Session xmlns="f15a050e-1ce7-4ed2-9890-60f9658c1ede" xsi:nil="true"/>
  </documentManagement>
</p:properties>
</file>

<file path=customXml/itemProps1.xml><?xml version="1.0" encoding="utf-8"?>
<ds:datastoreItem xmlns:ds="http://schemas.openxmlformats.org/officeDocument/2006/customXml" ds:itemID="{96AC9E9B-2714-4E54-AEB1-61E0F4B7D9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5a050e-1ce7-4ed2-9890-60f9658c1e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1B16AA-9221-46AE-B700-523442ABDABD}">
  <ds:schemaRefs>
    <ds:schemaRef ds:uri="f15a050e-1ce7-4ed2-9890-60f9658c1ed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LastName_Title_DR201608</Template>
  <TotalTime>6500</TotalTime>
  <Words>491</Words>
  <Application>Microsoft Office PowerPoint</Application>
  <PresentationFormat>On-screen Show (4:3)</PresentationFormat>
  <Paragraphs>75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LastName_Title_DR201608</vt:lpstr>
      <vt:lpstr>3.9 GHz FPC Warm end Installation at SLAC</vt:lpstr>
      <vt:lpstr>Installation of 3.9GHz FPC Warm Ends at SLAC</vt:lpstr>
      <vt:lpstr>Installation of FPC Warm Ends at SLAC</vt:lpstr>
      <vt:lpstr>Installation of FPC Warm Ends at SLAC</vt:lpstr>
      <vt:lpstr>Installation of FPC Warm Ends at SLAC</vt:lpstr>
      <vt:lpstr>Installation of FPC Warm Ends at SLAC</vt:lpstr>
      <vt:lpstr>Summary</vt:lpstr>
    </vt:vector>
  </TitlesOfParts>
  <Company>SLAC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D'Amato, Jennifer Ashley</dc:creator>
  <cp:lastModifiedBy>Charles J Grimm</cp:lastModifiedBy>
  <cp:revision>124</cp:revision>
  <cp:lastPrinted>2016-09-09T14:32:10Z</cp:lastPrinted>
  <dcterms:created xsi:type="dcterms:W3CDTF">2016-07-26T16:16:01Z</dcterms:created>
  <dcterms:modified xsi:type="dcterms:W3CDTF">2020-02-12T21:46:08Z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0x010100B48A4933D0FB4B4CA82280B30CAF47E2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</Properties>
</file>