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1" r:id="rId4"/>
  </p:sldMasterIdLst>
  <p:notesMasterIdLst>
    <p:notesMasterId r:id="rId9"/>
  </p:notesMasterIdLst>
  <p:handoutMasterIdLst>
    <p:handoutMasterId r:id="rId10"/>
  </p:handoutMasterIdLst>
  <p:sldIdLst>
    <p:sldId id="577" r:id="rId5"/>
    <p:sldId id="747" r:id="rId6"/>
    <p:sldId id="740" r:id="rId7"/>
    <p:sldId id="746" r:id="rId8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9966"/>
    <a:srgbClr val="99CCFF"/>
    <a:srgbClr val="6699FF"/>
    <a:srgbClr val="9D3431"/>
    <a:srgbClr val="FF0000"/>
    <a:srgbClr val="FFCC99"/>
    <a:srgbClr val="FFFFCC"/>
    <a:srgbClr val="008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73D6C9-65E6-4CF5-A38D-415B5D3440F6}" v="20" dt="2020-02-12T23:56:01.8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4257" autoAdjust="0"/>
  </p:normalViewPr>
  <p:slideViewPr>
    <p:cSldViewPr snapToGrid="0">
      <p:cViewPr varScale="1">
        <p:scale>
          <a:sx n="101" d="100"/>
          <a:sy n="101" d="100"/>
        </p:scale>
        <p:origin x="133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3498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Hartsell" userId="f6fe622e-493c-4d3c-a4a2-544f8db994fe" providerId="ADAL" clId="{E1153B82-D623-4382-86B6-84A088903459}"/>
    <pc:docChg chg="custSel addSld delSld modSld sldOrd">
      <pc:chgData name="Brian Hartsell" userId="f6fe622e-493c-4d3c-a4a2-544f8db994fe" providerId="ADAL" clId="{E1153B82-D623-4382-86B6-84A088903459}" dt="2020-02-12T23:58:53.415" v="2213" actId="20577"/>
      <pc:docMkLst>
        <pc:docMk/>
      </pc:docMkLst>
      <pc:sldChg chg="modSp ord">
        <pc:chgData name="Brian Hartsell" userId="f6fe622e-493c-4d3c-a4a2-544f8db994fe" providerId="ADAL" clId="{E1153B82-D623-4382-86B6-84A088903459}" dt="2020-02-12T23:58:53.415" v="2213" actId="20577"/>
        <pc:sldMkLst>
          <pc:docMk/>
          <pc:sldMk cId="2157171811" sldId="740"/>
        </pc:sldMkLst>
        <pc:spChg chg="mod">
          <ac:chgData name="Brian Hartsell" userId="f6fe622e-493c-4d3c-a4a2-544f8db994fe" providerId="ADAL" clId="{E1153B82-D623-4382-86B6-84A088903459}" dt="2020-02-12T23:11:22.912" v="1674" actId="20577"/>
          <ac:spMkLst>
            <pc:docMk/>
            <pc:sldMk cId="2157171811" sldId="740"/>
            <ac:spMk id="2" creationId="{00000000-0000-0000-0000-000000000000}"/>
          </ac:spMkLst>
        </pc:spChg>
        <pc:spChg chg="mod">
          <ac:chgData name="Brian Hartsell" userId="f6fe622e-493c-4d3c-a4a2-544f8db994fe" providerId="ADAL" clId="{E1153B82-D623-4382-86B6-84A088903459}" dt="2020-02-12T23:58:53.415" v="2213" actId="20577"/>
          <ac:spMkLst>
            <pc:docMk/>
            <pc:sldMk cId="2157171811" sldId="740"/>
            <ac:spMk id="3" creationId="{00000000-0000-0000-0000-000000000000}"/>
          </ac:spMkLst>
        </pc:spChg>
        <pc:spChg chg="mod">
          <ac:chgData name="Brian Hartsell" userId="f6fe622e-493c-4d3c-a4a2-544f8db994fe" providerId="ADAL" clId="{E1153B82-D623-4382-86B6-84A088903459}" dt="2020-02-12T23:54:45.490" v="2112" actId="1076"/>
          <ac:spMkLst>
            <pc:docMk/>
            <pc:sldMk cId="2157171811" sldId="740"/>
            <ac:spMk id="4" creationId="{00000000-0000-0000-0000-000000000000}"/>
          </ac:spMkLst>
        </pc:spChg>
      </pc:sldChg>
      <pc:sldChg chg="addSp modSp ord">
        <pc:chgData name="Brian Hartsell" userId="f6fe622e-493c-4d3c-a4a2-544f8db994fe" providerId="ADAL" clId="{E1153B82-D623-4382-86B6-84A088903459}" dt="2020-02-12T23:57:54.739" v="2208" actId="20577"/>
        <pc:sldMkLst>
          <pc:docMk/>
          <pc:sldMk cId="3976485564" sldId="746"/>
        </pc:sldMkLst>
        <pc:spChg chg="mod">
          <ac:chgData name="Brian Hartsell" userId="f6fe622e-493c-4d3c-a4a2-544f8db994fe" providerId="ADAL" clId="{E1153B82-D623-4382-86B6-84A088903459}" dt="2020-02-12T23:57:54.739" v="2208" actId="20577"/>
          <ac:spMkLst>
            <pc:docMk/>
            <pc:sldMk cId="3976485564" sldId="746"/>
            <ac:spMk id="3" creationId="{00000000-0000-0000-0000-000000000000}"/>
          </ac:spMkLst>
        </pc:spChg>
        <pc:spChg chg="add">
          <ac:chgData name="Brian Hartsell" userId="f6fe622e-493c-4d3c-a4a2-544f8db994fe" providerId="ADAL" clId="{E1153B82-D623-4382-86B6-84A088903459}" dt="2020-02-12T23:55:31.063" v="2119"/>
          <ac:spMkLst>
            <pc:docMk/>
            <pc:sldMk cId="3976485564" sldId="746"/>
            <ac:spMk id="4" creationId="{6DE65842-666A-489C-B411-D1378CF7A4A4}"/>
          </ac:spMkLst>
        </pc:spChg>
      </pc:sldChg>
      <pc:sldChg chg="modSp">
        <pc:chgData name="Brian Hartsell" userId="f6fe622e-493c-4d3c-a4a2-544f8db994fe" providerId="ADAL" clId="{E1153B82-D623-4382-86B6-84A088903459}" dt="2020-02-12T23:58:23.830" v="2211" actId="14100"/>
        <pc:sldMkLst>
          <pc:docMk/>
          <pc:sldMk cId="4143169226" sldId="747"/>
        </pc:sldMkLst>
        <pc:spChg chg="mod">
          <ac:chgData name="Brian Hartsell" userId="f6fe622e-493c-4d3c-a4a2-544f8db994fe" providerId="ADAL" clId="{E1153B82-D623-4382-86B6-84A088903459}" dt="2020-02-12T23:11:32.194" v="1675" actId="20577"/>
          <ac:spMkLst>
            <pc:docMk/>
            <pc:sldMk cId="4143169226" sldId="747"/>
            <ac:spMk id="2" creationId="{00000000-0000-0000-0000-000000000000}"/>
          </ac:spMkLst>
        </pc:spChg>
        <pc:spChg chg="mod">
          <ac:chgData name="Brian Hartsell" userId="f6fe622e-493c-4d3c-a4a2-544f8db994fe" providerId="ADAL" clId="{E1153B82-D623-4382-86B6-84A088903459}" dt="2020-02-12T23:58:23.830" v="2211" actId="14100"/>
          <ac:spMkLst>
            <pc:docMk/>
            <pc:sldMk cId="4143169226" sldId="747"/>
            <ac:spMk id="3" creationId="{00000000-0000-0000-0000-000000000000}"/>
          </ac:spMkLst>
        </pc:spChg>
      </pc:sldChg>
      <pc:sldChg chg="modSp add del ord">
        <pc:chgData name="Brian Hartsell" userId="f6fe622e-493c-4d3c-a4a2-544f8db994fe" providerId="ADAL" clId="{E1153B82-D623-4382-86B6-84A088903459}" dt="2020-02-12T23:56:59.822" v="2168" actId="2696"/>
        <pc:sldMkLst>
          <pc:docMk/>
          <pc:sldMk cId="469470428" sldId="748"/>
        </pc:sldMkLst>
        <pc:spChg chg="mod">
          <ac:chgData name="Brian Hartsell" userId="f6fe622e-493c-4d3c-a4a2-544f8db994fe" providerId="ADAL" clId="{E1153B82-D623-4382-86B6-84A088903459}" dt="2020-02-12T22:58:01.723" v="939" actId="207"/>
          <ac:spMkLst>
            <pc:docMk/>
            <pc:sldMk cId="469470428" sldId="74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8226311-62EA-456F-8B76-9220A4C1A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07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953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3" y="4410392"/>
            <a:ext cx="5586735" cy="417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953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8C1C09D7-2034-4A7F-959F-75165A7C7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17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10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tif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9100" y="3876675"/>
            <a:ext cx="2524389" cy="733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2457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181350"/>
            <a:ext cx="7989887" cy="265252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3691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/>
              <a:t>Click to edit Master subtitle style</a:t>
            </a:r>
          </a:p>
        </p:txBody>
      </p:sp>
      <p:pic>
        <p:nvPicPr>
          <p:cNvPr id="12" name="Picture 2" descr="C:\Documents and Settings\mcdunn\Desktop\LBNL_Full_Logo_Final.gif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3590925"/>
            <a:ext cx="907882" cy="776239"/>
          </a:xfrm>
          <a:prstGeom prst="rect">
            <a:avLst/>
          </a:prstGeom>
          <a:noFill/>
        </p:spPr>
      </p:pic>
      <p:pic>
        <p:nvPicPr>
          <p:cNvPr id="13" name="Picture 39" descr="http://inside.anl.gov/resources/standards/images/logos/ANL_H_Black.jpg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91503" y="3680008"/>
            <a:ext cx="1223871" cy="569939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</p:pic>
      <p:pic>
        <p:nvPicPr>
          <p:cNvPr id="1026" name="Picture 2" descr="C:\Users\tor\Downloads\FermiLogo.tiff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9601" y="4531614"/>
            <a:ext cx="1792224" cy="323468"/>
          </a:xfrm>
          <a:prstGeom prst="rect">
            <a:avLst/>
          </a:prstGeom>
          <a:noFill/>
        </p:spPr>
      </p:pic>
      <p:pic>
        <p:nvPicPr>
          <p:cNvPr id="14" name="Picture 13" descr="JLab_logo_white1.jpg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7076" y="4380905"/>
            <a:ext cx="1952624" cy="610194"/>
          </a:xfrm>
          <a:prstGeom prst="rect">
            <a:avLst/>
          </a:prstGeom>
        </p:spPr>
      </p:pic>
      <p:pic>
        <p:nvPicPr>
          <p:cNvPr id="16" name="Picture 15" descr="cornell university 2.gif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0050" y="4371975"/>
            <a:ext cx="775963" cy="754745"/>
          </a:xfrm>
          <a:prstGeom prst="rect">
            <a:avLst/>
          </a:prstGeom>
        </p:spPr>
      </p:pic>
      <p:pic>
        <p:nvPicPr>
          <p:cNvPr id="17" name="Picture 4" descr="C:\Users\boyce\Documents\lclsII_banner_v01_wd565.jpg"/>
          <p:cNvPicPr>
            <a:picLocks noChangeAspect="1" noChangeArrowheads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100" y="414089"/>
            <a:ext cx="5349126" cy="110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4001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/>
              <a:t>AUTHOR - CM PRR Sep.13-14 2016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 b="0"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/>
              <a:t>AUTHOR - CM PRR Sep.13-14 2016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/>
              <a:t>AUTHOR - CM PRR Sep.13-14 2016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/>
              <a:t>AUTHOR - CM PRR Sep.13-14 2016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/>
              <a:t>AUTHOR - CM PRR Sep.13-14 2016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mple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- CM PRR Sep.13-14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6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imple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8400" y="6196866"/>
            <a:ext cx="3147290" cy="914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7128" y="6096000"/>
            <a:ext cx="2765528" cy="10058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7050" y="3646170"/>
            <a:ext cx="5480050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600" b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/>
              <a:t>Click to edit Master subtitle style</a:t>
            </a:r>
          </a:p>
        </p:txBody>
      </p:sp>
      <p:pic>
        <p:nvPicPr>
          <p:cNvPr id="2052" name="Picture 4" descr="C:\Users\boyce\Documents\lclsII_banner_v01_wd565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049" y="79409"/>
            <a:ext cx="6137377" cy="127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/>
              <a:t>AUTHOR - CM PRR Sep.13-14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57213" y="550642"/>
            <a:ext cx="8008937" cy="2246313"/>
          </a:xfrm>
        </p:spPr>
        <p:txBody>
          <a:bodyPr/>
          <a:lstStyle/>
          <a:p>
            <a:r>
              <a:rPr lang="en-US" sz="4000" dirty="0"/>
              <a:t>Summary of 3.9 GHz Transportation Readiness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564" y="2877317"/>
            <a:ext cx="7989887" cy="2652522"/>
          </a:xfrm>
        </p:spPr>
        <p:txBody>
          <a:bodyPr/>
          <a:lstStyle/>
          <a:p>
            <a:r>
              <a:rPr lang="en-US" sz="1800" dirty="0"/>
              <a:t>Brian Hartsell</a:t>
            </a:r>
          </a:p>
          <a:p>
            <a:r>
              <a:rPr lang="en-US" sz="1800" dirty="0"/>
              <a:t>LCLS-II 3.9 GHz Cryomodule Transportation Review</a:t>
            </a:r>
          </a:p>
          <a:p>
            <a:r>
              <a:rPr lang="en-US" sz="1800" dirty="0"/>
              <a:t>13 February 2020</a:t>
            </a:r>
          </a:p>
        </p:txBody>
      </p:sp>
    </p:spTree>
    <p:extLst>
      <p:ext uri="{BB962C8B-B14F-4D97-AF65-F5344CB8AC3E}">
        <p14:creationId xmlns:p14="http://schemas.microsoft.com/office/powerpoint/2010/main" val="222782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700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258762" y="1243583"/>
            <a:ext cx="8626476" cy="5485325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Due to the project’s risk tolerance, we are taking the most conservative approach we can to mitigate risk.</a:t>
            </a:r>
          </a:p>
          <a:p>
            <a:pPr marL="800100" lvl="1" indent="-342900"/>
            <a:r>
              <a:rPr lang="en-US" dirty="0"/>
              <a:t>Build on proven LCLS-II 1.3 GHz and 3.9 GHz FLASH transports and incorporating their best practices and lessons learned.</a:t>
            </a:r>
          </a:p>
          <a:p>
            <a:pPr marL="800100" lvl="1" indent="-342900"/>
            <a:r>
              <a:rPr lang="en-US" dirty="0"/>
              <a:t>Followed processes to help identify further areas to study.</a:t>
            </a:r>
          </a:p>
          <a:p>
            <a:pPr marL="1033463" lvl="2" indent="-342900"/>
            <a:r>
              <a:rPr lang="en-US" dirty="0"/>
              <a:t>Completed a “fresh look” series of reviews on the 3.9 GHz cryomodule design driven by input from experts and simulations.</a:t>
            </a:r>
          </a:p>
          <a:p>
            <a:pPr marL="1033463" lvl="2" indent="-342900"/>
            <a:r>
              <a:rPr lang="en-US" dirty="0"/>
              <a:t>Performed rigorous analysis to identify and quantify risk areas.</a:t>
            </a:r>
          </a:p>
          <a:p>
            <a:pPr marL="800100" lvl="1" indent="-342900"/>
            <a:r>
              <a:rPr lang="en-US" dirty="0"/>
              <a:t>Followed a systematic approach to verify transport performs to expectations.</a:t>
            </a:r>
          </a:p>
          <a:p>
            <a:pPr marL="1033463" lvl="2" indent="-342900"/>
            <a:r>
              <a:rPr lang="en-US" dirty="0"/>
              <a:t>Incremental dummy load road testing</a:t>
            </a:r>
          </a:p>
          <a:p>
            <a:pPr marL="1033463" lvl="2" indent="-342900"/>
            <a:r>
              <a:rPr lang="en-US" dirty="0"/>
              <a:t>Incremental shaker table testing</a:t>
            </a:r>
          </a:p>
          <a:p>
            <a:pPr marL="800100" lvl="1" indent="-342900"/>
            <a:r>
              <a:rPr lang="en-US" dirty="0"/>
              <a:t>The shipping configuration has been tested extensively.</a:t>
            </a:r>
          </a:p>
          <a:p>
            <a:pPr marL="1033463" lvl="2" indent="-342900"/>
            <a:endParaRPr lang="en-US" dirty="0"/>
          </a:p>
          <a:p>
            <a:pPr marL="1033463" lvl="2" indent="-342900"/>
            <a:endParaRPr lang="en-US" dirty="0"/>
          </a:p>
          <a:p>
            <a:pPr marL="1033463" lvl="2" indent="-342900"/>
            <a:endParaRPr lang="en-US" dirty="0"/>
          </a:p>
          <a:p>
            <a:pPr marL="800100" lvl="1" indent="-342900"/>
            <a:endParaRPr lang="en-US" dirty="0"/>
          </a:p>
          <a:p>
            <a:pPr marL="800100" lvl="1" indent="-342900"/>
            <a:endParaRPr lang="en-US" dirty="0"/>
          </a:p>
          <a:p>
            <a:pPr marL="800100" lvl="1" indent="-34290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66150" y="6167437"/>
            <a:ext cx="319088" cy="404813"/>
          </a:xfrm>
          <a:prstGeom prst="rect">
            <a:avLst/>
          </a:prstGeom>
        </p:spPr>
        <p:txBody>
          <a:bodyPr/>
          <a:lstStyle/>
          <a:p>
            <a:fld id="{0B551DC5-0E9E-4C78-89E5-20F027DFCF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16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700" dirty="0"/>
              <a:t>Transportation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138113" y="1257300"/>
            <a:ext cx="8786812" cy="5600699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3.9 GHz CM transportation plan borrows heavily from the successful 1.3 GHz transportation and the successful 3.9 GHz FLASH CM transportation to DESY (2009).</a:t>
            </a:r>
          </a:p>
          <a:p>
            <a:pPr marL="800100" lvl="1" indent="-342900"/>
            <a:r>
              <a:rPr lang="en-US" dirty="0"/>
              <a:t>Utilized techniques from FLASH: cold mass stabilization, warm FPC removed and replaced with stabilizer, foam inserted between shields and vacuum vessel.</a:t>
            </a:r>
          </a:p>
          <a:p>
            <a:pPr marL="800100" lvl="1" indent="-342900"/>
            <a:r>
              <a:rPr lang="en-US" dirty="0"/>
              <a:t>Equipment, processes, technicians, and drivers are carried over from LCLS-II 1.3 GHz.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plan calls for a set of road tests before shipping to SLAC in the same manner as the dummy load.</a:t>
            </a:r>
          </a:p>
          <a:p>
            <a:pPr marL="800100" lvl="1" indent="-342900"/>
            <a:r>
              <a:rPr lang="en-US" dirty="0"/>
              <a:t>First – short, low speed test around Fermilab site</a:t>
            </a:r>
          </a:p>
          <a:p>
            <a:pPr marL="800100" lvl="1" indent="-342900"/>
            <a:r>
              <a:rPr lang="en-US" dirty="0"/>
              <a:t>Next – short, high speed test around Fermilab site</a:t>
            </a:r>
          </a:p>
          <a:p>
            <a:pPr marL="800100" lvl="1" indent="-342900"/>
            <a:r>
              <a:rPr lang="en-US" dirty="0"/>
              <a:t>Then – longer ~50mi test out to DeKalb and back</a:t>
            </a:r>
          </a:p>
          <a:p>
            <a:pPr marL="800100" lvl="1" indent="-342900"/>
            <a:r>
              <a:rPr lang="en-US" dirty="0"/>
              <a:t>Finally – ship to SLAC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After each test the data will be analyzed to look for anomalies or areas of concern</a:t>
            </a:r>
          </a:p>
          <a:p>
            <a:pPr marL="800100" lvl="1" indent="-342900"/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338887"/>
            <a:ext cx="319088" cy="404813"/>
          </a:xfrm>
          <a:prstGeom prst="rect">
            <a:avLst/>
          </a:prstGeom>
        </p:spPr>
        <p:txBody>
          <a:bodyPr/>
          <a:lstStyle/>
          <a:p>
            <a:fld id="{0B551DC5-0E9E-4C78-89E5-20F027DFCF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7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700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44500" y="2028824"/>
            <a:ext cx="8318500" cy="458787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Expect to ship F3.9-01 at the end of March.</a:t>
            </a:r>
          </a:p>
          <a:p>
            <a:pPr algn="ctr"/>
            <a:endParaRPr lang="en-US" i="1" dirty="0"/>
          </a:p>
          <a:p>
            <a:pPr algn="ctr"/>
            <a:r>
              <a:rPr lang="en-US" sz="3200" i="1" dirty="0"/>
              <a:t>We believe we are ready to begin testing with live 3.9 GHz cryomodules and prove out a plan to ship to SLAC.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E65842-666A-489C-B411-D1378CF7A4A4}"/>
              </a:ext>
            </a:extLst>
          </p:cNvPr>
          <p:cNvSpPr txBox="1">
            <a:spLocks/>
          </p:cNvSpPr>
          <p:nvPr/>
        </p:nvSpPr>
        <p:spPr>
          <a:xfrm>
            <a:off x="8686800" y="6338887"/>
            <a:ext cx="319088" cy="404813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100" b="0" kern="1200">
                <a:solidFill>
                  <a:schemeClr val="tx1"/>
                </a:solidFill>
                <a:latin typeface="Arial" pitchFamily="34" charset="0"/>
                <a:ea typeface="ＭＳ Ｐゴシック" pitchFamily="-110" charset="-128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-11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-11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-11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-11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-11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-11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-11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-110" charset="-128"/>
                <a:cs typeface="+mn-cs"/>
              </a:defRPr>
            </a:lvl9pPr>
          </a:lstStyle>
          <a:p>
            <a:fld id="{0B551DC5-0E9E-4C78-89E5-20F027DFCF8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485564"/>
      </p:ext>
    </p:extLst>
  </p:cSld>
  <p:clrMapOvr>
    <a:masterClrMapping/>
  </p:clrMapOvr>
</p:sld>
</file>

<file path=ppt/theme/theme1.xml><?xml version="1.0" encoding="utf-8"?>
<a:theme xmlns:a="http://schemas.openxmlformats.org/drawingml/2006/main" name="LastName_Title_DR201608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0070C0"/>
          </a:solidFill>
          <a:headEnd type="triangl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E8F3402ADD1E4DA05C9668DF8947C8" ma:contentTypeVersion="13" ma:contentTypeDescription="Create a new document." ma:contentTypeScope="" ma:versionID="82486509aabd948c627ca9c4d08bbd90">
  <xsd:schema xmlns:xsd="http://www.w3.org/2001/XMLSchema" xmlns:xs="http://www.w3.org/2001/XMLSchema" xmlns:p="http://schemas.microsoft.com/office/2006/metadata/properties" xmlns:ns3="7a3a7298-5a2c-4a7b-947f-d94a8383171a" xmlns:ns4="090e68c1-01bf-4ca3-9902-f13c0b861372" targetNamespace="http://schemas.microsoft.com/office/2006/metadata/properties" ma:root="true" ma:fieldsID="5af85a1838deca344133ed7e7524285e" ns3:_="" ns4:_="">
    <xsd:import namespace="7a3a7298-5a2c-4a7b-947f-d94a8383171a"/>
    <xsd:import namespace="090e68c1-01bf-4ca3-9902-f13c0b861372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3a7298-5a2c-4a7b-947f-d94a8383171a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0e68c1-01bf-4ca3-9902-f13c0b8613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E3F1C6-E643-4597-BD68-C599B5629A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1B16AA-9221-46AE-B700-523442ABDAB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a3a7298-5a2c-4a7b-947f-d94a8383171a"/>
    <ds:schemaRef ds:uri="http://purl.org/dc/elements/1.1/"/>
    <ds:schemaRef ds:uri="http://schemas.microsoft.com/office/2006/metadata/properties"/>
    <ds:schemaRef ds:uri="http://schemas.microsoft.com/office/infopath/2007/PartnerControls"/>
    <ds:schemaRef ds:uri="090e68c1-01bf-4ca3-9902-f13c0b86137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48D1BA7-FD6B-4C00-AD85-53E2E54F6F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3a7298-5a2c-4a7b-947f-d94a8383171a"/>
    <ds:schemaRef ds:uri="090e68c1-01bf-4ca3-9902-f13c0b8613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LastName_Title_DR201608</Template>
  <TotalTime>7000</TotalTime>
  <Words>311</Words>
  <Application>Microsoft Office PowerPoint</Application>
  <PresentationFormat>On-screen Show (4:3)</PresentationFormat>
  <Paragraphs>38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LastName_Title_DR201608</vt:lpstr>
      <vt:lpstr>Summary of 3.9 GHz Transportation Readiness</vt:lpstr>
      <vt:lpstr>Summary</vt:lpstr>
      <vt:lpstr>Transportation plan</vt:lpstr>
      <vt:lpstr>Summary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hartsell@fnal.gov</dc:creator>
  <cp:lastModifiedBy>Brian Hartsell</cp:lastModifiedBy>
  <cp:revision>130</cp:revision>
  <cp:lastPrinted>2016-09-09T14:32:10Z</cp:lastPrinted>
  <dcterms:created xsi:type="dcterms:W3CDTF">2016-07-26T16:16:01Z</dcterms:created>
  <dcterms:modified xsi:type="dcterms:W3CDTF">2020-02-13T00:35:57Z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0x0101004EE8F3402ADD1E4DA05C9668DF8947C8</vt:lpwstr>
  </property>
  <property fmtid="{D5CDD505-2E9C-101B-9397-08002B2CF9AE}" pid="3" name="DocType">
    <vt:lpwstr>Presentation</vt:lpwstr>
  </property>
  <property fmtid="{D5CDD505-2E9C-101B-9397-08002B2CF9AE}" pid="4" name="Plenary Agenda Item">
    <vt:lpwstr>7</vt:lpwstr>
  </property>
  <property fmtid="{D5CDD505-2E9C-101B-9397-08002B2CF9AE}" pid="5" name="Formatting Updated">
    <vt:lpwstr>true</vt:lpwstr>
  </property>
  <property fmtid="{D5CDD505-2E9C-101B-9397-08002B2CF9AE}" pid="6" name="Plenary Agenda">
    <vt:lpwstr>8</vt:lpwstr>
  </property>
</Properties>
</file>