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75" r:id="rId5"/>
    <p:sldId id="276" r:id="rId6"/>
    <p:sldId id="27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4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3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4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2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81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9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3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AE36-5394-4BFF-8F00-460A7BE1AD85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08F0-77E5-4443-8CD1-6EC9275CC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6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Committee structure and next steps - accelerators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G. Arduini – CERN</a:t>
            </a:r>
          </a:p>
          <a:p>
            <a:r>
              <a:rPr lang="en-GB" dirty="0" smtClean="0"/>
              <a:t>Discussions with S. Peggs - BNL and T. Koseki – J-PARC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8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PIP-III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– </a:t>
            </a:r>
            <a:r>
              <a:rPr lang="en-GB" dirty="0"/>
              <a:t>Deliver 2.4 MW @ 60-120 GeV from the Main Injector to the LBNF beamline in support of the DUNE experiment </a:t>
            </a:r>
          </a:p>
          <a:p>
            <a:r>
              <a:rPr lang="en-GB" b="1" dirty="0"/>
              <a:t>– Deliver up to 80 kW @ 8 GeV to support g-2, Mu2e, and short-baseline neutrinos </a:t>
            </a:r>
            <a:endParaRPr lang="en-GB" dirty="0"/>
          </a:p>
          <a:p>
            <a:r>
              <a:rPr lang="en-GB" b="1" dirty="0"/>
              <a:t>– Deliver ~100 kW CW @ 800 MeV to support a second generation Mu2e </a:t>
            </a:r>
            <a:endParaRPr lang="en-GB" dirty="0"/>
          </a:p>
          <a:p>
            <a:r>
              <a:rPr lang="en-GB" dirty="0"/>
              <a:t>– Exploit the capabilities of CW SRF PIP-II </a:t>
            </a:r>
            <a:r>
              <a:rPr lang="en-GB" dirty="0" err="1"/>
              <a:t>linac</a:t>
            </a:r>
            <a:r>
              <a:rPr lang="en-GB" dirty="0"/>
              <a:t> to enable other physics opportunities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Physics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physics input is critical for defining the optimum scheme</a:t>
            </a:r>
          </a:p>
          <a:p>
            <a:pPr lvl="1"/>
            <a:r>
              <a:rPr lang="en-GB" dirty="0" smtClean="0"/>
              <a:t>Are there other requirements</a:t>
            </a:r>
            <a:r>
              <a:rPr lang="en-GB" dirty="0"/>
              <a:t> </a:t>
            </a:r>
            <a:r>
              <a:rPr lang="en-GB" dirty="0" smtClean="0"/>
              <a:t>in addition to those indicated?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requirement for Long Baseline neutrino physics is clear (2.4 MW at 60-120 </a:t>
            </a:r>
            <a:r>
              <a:rPr lang="en-GB" dirty="0" smtClean="0"/>
              <a:t>GeV, </a:t>
            </a:r>
            <a:r>
              <a:rPr lang="en-GB" dirty="0"/>
              <a:t>fast </a:t>
            </a:r>
            <a:r>
              <a:rPr lang="en-GB" dirty="0" smtClean="0"/>
              <a:t>extraction)</a:t>
            </a:r>
          </a:p>
          <a:p>
            <a:pPr lvl="1"/>
            <a:r>
              <a:rPr lang="en-GB" dirty="0" smtClean="0"/>
              <a:t>For the other requirements </a:t>
            </a:r>
            <a:r>
              <a:rPr lang="en-GB" dirty="0"/>
              <a:t>e</a:t>
            </a:r>
            <a:r>
              <a:rPr lang="en-GB" dirty="0" smtClean="0"/>
              <a:t>nergy and power are important parameters but not the only one defining the optimum scheme:</a:t>
            </a:r>
          </a:p>
          <a:p>
            <a:pPr lvl="2"/>
            <a:r>
              <a:rPr lang="en-GB" dirty="0" smtClean="0"/>
              <a:t>Temporal structure (e.g. spill length, bunch length, …) are key parameters</a:t>
            </a:r>
          </a:p>
          <a:p>
            <a:pPr lvl="2"/>
            <a:r>
              <a:rPr lang="en-GB" dirty="0" smtClean="0"/>
              <a:t>Do you need a fast extraction or a slow extraction? </a:t>
            </a:r>
          </a:p>
          <a:p>
            <a:pPr lvl="1"/>
            <a:r>
              <a:rPr lang="en-GB" dirty="0" smtClean="0"/>
              <a:t>E.g. what </a:t>
            </a:r>
            <a:r>
              <a:rPr lang="en-GB" dirty="0"/>
              <a:t>is the time structure required for the 8 GeV beam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7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limitations (after PIP-II)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addition to the physics input </a:t>
            </a:r>
          </a:p>
          <a:p>
            <a:r>
              <a:rPr lang="en-GB" dirty="0" smtClean="0"/>
              <a:t>We need a summary of the expected limitations (if any) in the various machines after </a:t>
            </a:r>
            <a:r>
              <a:rPr lang="en-GB" dirty="0"/>
              <a:t>the PIP-II </a:t>
            </a:r>
            <a:r>
              <a:rPr lang="en-GB" dirty="0" smtClean="0"/>
              <a:t>upgrade:</a:t>
            </a:r>
          </a:p>
          <a:p>
            <a:pPr lvl="1"/>
            <a:r>
              <a:rPr lang="en-GB" dirty="0" smtClean="0"/>
              <a:t>LINAC</a:t>
            </a:r>
          </a:p>
          <a:p>
            <a:pPr lvl="1"/>
            <a:r>
              <a:rPr lang="en-GB" dirty="0" smtClean="0"/>
              <a:t>Booster</a:t>
            </a:r>
          </a:p>
          <a:p>
            <a:pPr lvl="1"/>
            <a:r>
              <a:rPr lang="en-GB" dirty="0" smtClean="0"/>
              <a:t>Recycler</a:t>
            </a:r>
          </a:p>
          <a:p>
            <a:pPr lvl="1"/>
            <a:r>
              <a:rPr lang="en-GB" dirty="0" smtClean="0"/>
              <a:t>Main Injector</a:t>
            </a:r>
          </a:p>
          <a:p>
            <a:pPr lvl="1"/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his should be our starting point</a:t>
            </a:r>
          </a:p>
        </p:txBody>
      </p:sp>
    </p:spTree>
    <p:extLst>
      <p:ext uri="{BB962C8B-B14F-4D97-AF65-F5344CB8AC3E}">
        <p14:creationId xmlns:p14="http://schemas.microsoft.com/office/powerpoint/2010/main" val="333987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constraints to be taken into account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there considerations other than those related to performance and physics requirements that should be taken into account?</a:t>
            </a:r>
          </a:p>
          <a:p>
            <a:pPr lvl="1"/>
            <a:r>
              <a:rPr lang="en-GB" dirty="0" smtClean="0"/>
              <a:t>Aging of equipment affecting significantly the reliability of your machines that could justify the replacement of some of your elements of the accelerator </a:t>
            </a:r>
            <a:r>
              <a:rPr lang="en-GB" smtClean="0"/>
              <a:t>chain?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7160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and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You know best your machines:</a:t>
            </a:r>
          </a:p>
          <a:p>
            <a:pPr lvl="1"/>
            <a:r>
              <a:rPr lang="en-GB" dirty="0" smtClean="0"/>
              <a:t>Limitations (beam dynamics, technical)</a:t>
            </a:r>
          </a:p>
          <a:p>
            <a:pPr lvl="1"/>
            <a:r>
              <a:rPr lang="en-GB" dirty="0" smtClean="0"/>
              <a:t>Constraints (logistics, space, existing infrastructure)</a:t>
            </a:r>
          </a:p>
          <a:p>
            <a:r>
              <a:rPr lang="en-GB" dirty="0" smtClean="0"/>
              <a:t>We (Steve, Tadashi and myself) can only help you asking questions but we need some worked out scheme to start </a:t>
            </a:r>
            <a:r>
              <a:rPr lang="en-GB" dirty="0" smtClean="0"/>
              <a:t>with</a:t>
            </a:r>
          </a:p>
          <a:p>
            <a:pPr lvl="1"/>
            <a:r>
              <a:rPr lang="en-GB" dirty="0" smtClean="0"/>
              <a:t>We will </a:t>
            </a:r>
            <a:r>
              <a:rPr lang="en-GB" dirty="0"/>
              <a:t>not be able to contribute to do studies, such as design, </a:t>
            </a:r>
            <a:r>
              <a:rPr lang="en-GB" dirty="0" smtClean="0"/>
              <a:t>simulations</a:t>
            </a:r>
            <a:endParaRPr lang="en-GB" dirty="0" smtClean="0"/>
          </a:p>
          <a:p>
            <a:r>
              <a:rPr lang="en-GB" dirty="0" smtClean="0"/>
              <a:t>We count on the input of the working groups </a:t>
            </a:r>
            <a:r>
              <a:rPr lang="en-GB" dirty="0" smtClean="0">
                <a:sym typeface="Wingdings" panose="05000000000000000000" pitchFamily="2" charset="2"/>
              </a:rPr>
              <a:t> we should have a contact person (assuming those underlined)</a:t>
            </a:r>
            <a:endParaRPr lang="en-GB" dirty="0" smtClean="0"/>
          </a:p>
          <a:p>
            <a:pPr lvl="1"/>
            <a:r>
              <a:rPr lang="en-GB" dirty="0"/>
              <a:t>Science: </a:t>
            </a:r>
            <a:r>
              <a:rPr lang="en-GB" u="sng" dirty="0"/>
              <a:t>Roni Harnik </a:t>
            </a:r>
          </a:p>
          <a:p>
            <a:pPr lvl="1"/>
            <a:r>
              <a:rPr lang="en-GB" dirty="0" err="1"/>
              <a:t>Linac+RCS</a:t>
            </a:r>
            <a:r>
              <a:rPr lang="en-GB" dirty="0"/>
              <a:t>: </a:t>
            </a:r>
            <a:r>
              <a:rPr lang="en-GB" u="sng" dirty="0"/>
              <a:t>Sasha Valishev</a:t>
            </a:r>
            <a:r>
              <a:rPr lang="en-GB" dirty="0"/>
              <a:t>, Alex </a:t>
            </a:r>
            <a:r>
              <a:rPr lang="en-GB" dirty="0" err="1"/>
              <a:t>Romanenko</a:t>
            </a:r>
            <a:r>
              <a:rPr lang="en-GB" dirty="0"/>
              <a:t>, Eduard </a:t>
            </a:r>
            <a:r>
              <a:rPr lang="en-GB" dirty="0" err="1"/>
              <a:t>Pozdeyev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MI: </a:t>
            </a:r>
            <a:r>
              <a:rPr lang="en-GB" u="sng" dirty="0" err="1"/>
              <a:t>Ioanis</a:t>
            </a:r>
            <a:r>
              <a:rPr lang="en-GB" u="sng" dirty="0"/>
              <a:t> </a:t>
            </a:r>
            <a:r>
              <a:rPr lang="en-GB" u="sng" dirty="0" err="1"/>
              <a:t>Kourbanis</a:t>
            </a:r>
            <a:r>
              <a:rPr lang="en-GB" dirty="0"/>
              <a:t>  </a:t>
            </a:r>
          </a:p>
          <a:p>
            <a:pPr lvl="1"/>
            <a:r>
              <a:rPr lang="en-GB" dirty="0"/>
              <a:t>CF: </a:t>
            </a:r>
            <a:r>
              <a:rPr lang="en-GB" u="sng" dirty="0"/>
              <a:t>Steve Dixon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Targets: </a:t>
            </a:r>
            <a:r>
              <a:rPr lang="en-GB" u="sng" dirty="0"/>
              <a:t>Bob </a:t>
            </a:r>
            <a:r>
              <a:rPr lang="en-GB" u="sng" dirty="0" err="1"/>
              <a:t>Zwaska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65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(first)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Limitations in the accelerator complex after PIP-II </a:t>
            </a:r>
            <a:r>
              <a:rPr lang="en-GB" dirty="0" smtClean="0">
                <a:sym typeface="Wingdings" panose="05000000000000000000" pitchFamily="2" charset="2"/>
              </a:rPr>
              <a:t> I. </a:t>
            </a:r>
            <a:r>
              <a:rPr lang="en-GB" dirty="0" err="1" smtClean="0">
                <a:sym typeface="Wingdings" panose="05000000000000000000" pitchFamily="2" charset="2"/>
              </a:rPr>
              <a:t>Kourbanis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</a:t>
            </a:r>
            <a:r>
              <a:rPr lang="en-GB" dirty="0" smtClean="0"/>
              <a:t>ifetime of the accelerator complex and infrastructure post PIP-II (aging considerations or other…) </a:t>
            </a:r>
            <a:r>
              <a:rPr lang="en-GB" dirty="0" smtClean="0">
                <a:sym typeface="Wingdings" panose="05000000000000000000" pitchFamily="2" charset="2"/>
              </a:rPr>
              <a:t> S. Dixon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Physics requirements (energy, power, time structure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 R. Harnik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Proposed solutions (accelerators, </a:t>
            </a:r>
            <a:r>
              <a:rPr lang="en-GB" dirty="0" err="1" smtClean="0"/>
              <a:t>targetry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 A. Valishev, R. </a:t>
            </a:r>
            <a:r>
              <a:rPr lang="en-GB" dirty="0" err="1" smtClean="0">
                <a:sym typeface="Wingdings" panose="05000000000000000000" pitchFamily="2" charset="2"/>
              </a:rPr>
              <a:t>Zwaska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We need: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hort written reports/slides </a:t>
            </a:r>
            <a:r>
              <a:rPr lang="en-GB" dirty="0"/>
              <a:t>summarizing the above </a:t>
            </a:r>
            <a:r>
              <a:rPr lang="en-GB" dirty="0" smtClean="0"/>
              <a:t>points</a:t>
            </a:r>
          </a:p>
          <a:p>
            <a:pPr lvl="1"/>
            <a:r>
              <a:rPr lang="en-GB" dirty="0" smtClean="0"/>
              <a:t>Minutes/slides of the meetings of the working groups available (</a:t>
            </a:r>
            <a:r>
              <a:rPr lang="en-GB" dirty="0" err="1" smtClean="0"/>
              <a:t>Indico</a:t>
            </a:r>
            <a:r>
              <a:rPr lang="en-GB" dirty="0" smtClean="0"/>
              <a:t>) and distributed to the various members</a:t>
            </a:r>
          </a:p>
          <a:p>
            <a:pPr lvl="1"/>
            <a:r>
              <a:rPr lang="en-GB" dirty="0" smtClean="0"/>
              <a:t>It will be difficult to follow (even remotely) your meetings but knowing when they happen can be useful</a:t>
            </a:r>
          </a:p>
          <a:p>
            <a:pPr lvl="1"/>
            <a:r>
              <a:rPr lang="en-GB" dirty="0"/>
              <a:t>Updates and possible </a:t>
            </a:r>
            <a:r>
              <a:rPr lang="en-GB" dirty="0" smtClean="0"/>
              <a:t>dedicated discussions (remote</a:t>
            </a:r>
            <a:r>
              <a:rPr lang="en-GB" dirty="0"/>
              <a:t>) </a:t>
            </a:r>
            <a:r>
              <a:rPr lang="en-GB" dirty="0" smtClean="0"/>
              <a:t>with the WG contact persons every </a:t>
            </a:r>
            <a:r>
              <a:rPr lang="en-GB" dirty="0"/>
              <a:t>~3-4 </a:t>
            </a:r>
            <a:r>
              <a:rPr lang="en-GB" dirty="0" smtClean="0"/>
              <a:t>weeks (we should find timings that allow Steve, Tadashi and myself to connect – time </a:t>
            </a:r>
            <a:r>
              <a:rPr lang="en-GB" smtClean="0"/>
              <a:t>zone difference!)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23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551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Committee structure and next steps - accelerators</vt:lpstr>
      <vt:lpstr>PIP-III Mission</vt:lpstr>
      <vt:lpstr>Physics requirements</vt:lpstr>
      <vt:lpstr>Expected limitations (after PIP-II)</vt:lpstr>
      <vt:lpstr>Other constraints to be taken into account</vt:lpstr>
      <vt:lpstr>Structure and timeline</vt:lpstr>
      <vt:lpstr>Next (first) steps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Gianluigi Arduini</dc:creator>
  <cp:lastModifiedBy>Gianluigi Arduini</cp:lastModifiedBy>
  <cp:revision>51</cp:revision>
  <dcterms:created xsi:type="dcterms:W3CDTF">2020-01-26T14:30:11Z</dcterms:created>
  <dcterms:modified xsi:type="dcterms:W3CDTF">2020-02-10T11:24:33Z</dcterms:modified>
</cp:coreProperties>
</file>