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Lst>
  <p:notesMasterIdLst>
    <p:notesMasterId r:id="rId13"/>
  </p:notesMasterIdLst>
  <p:handoutMasterIdLst>
    <p:handoutMasterId r:id="rId14"/>
  </p:handoutMasterIdLst>
  <p:sldIdLst>
    <p:sldId id="265" r:id="rId3"/>
    <p:sldId id="274" r:id="rId4"/>
    <p:sldId id="266" r:id="rId5"/>
    <p:sldId id="273" r:id="rId6"/>
    <p:sldId id="267" r:id="rId7"/>
    <p:sldId id="268" r:id="rId8"/>
    <p:sldId id="269" r:id="rId9"/>
    <p:sldId id="270" r:id="rId10"/>
    <p:sldId id="272" r:id="rId11"/>
    <p:sldId id="271" r:id="rId12"/>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04040"/>
    <a:srgbClr val="505050"/>
    <a:srgbClr val="004C97"/>
    <a:srgbClr val="63666A"/>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8" autoAdjust="0"/>
    <p:restoredTop sz="94660"/>
  </p:normalViewPr>
  <p:slideViewPr>
    <p:cSldViewPr snapToGrid="0" snapToObjects="1">
      <p:cViewPr varScale="1">
        <p:scale>
          <a:sx n="75" d="100"/>
          <a:sy n="75" d="100"/>
        </p:scale>
        <p:origin x="66" y="906"/>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80DBBE75-B897-4C2D-851E-711B34683BA3}" type="datetimeFigureOut">
              <a:rPr lang="en-US" altLang="en-US"/>
              <a:pPr/>
              <a:t>2/19/2020</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CABB725D-266A-4787-B290-EA1B21029282}" type="slidenum">
              <a:rPr lang="en-US" altLang="en-US"/>
              <a:pPr/>
              <a:t>‹#›</a:t>
            </a:fld>
            <a:endParaRPr lang="en-US" altLang="en-US"/>
          </a:p>
        </p:txBody>
      </p:sp>
    </p:spTree>
    <p:extLst>
      <p:ext uri="{BB962C8B-B14F-4D97-AF65-F5344CB8AC3E}">
        <p14:creationId xmlns:p14="http://schemas.microsoft.com/office/powerpoint/2010/main" val="3016761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4050BF1F-29FD-4232-8E96-B3FD1DCB3ADE}" type="datetimeFigureOut">
              <a:rPr lang="en-US" altLang="en-US"/>
              <a:pPr/>
              <a:t>2/19/2020</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60BFB643-3B51-4A23-96A6-8ED93A064CCD}" type="slidenum">
              <a:rPr lang="en-US" altLang="en-US"/>
              <a:pPr/>
              <a:t>‹#›</a:t>
            </a:fld>
            <a:endParaRPr lang="en-US" altLang="en-US"/>
          </a:p>
        </p:txBody>
      </p:sp>
    </p:spTree>
    <p:extLst>
      <p:ext uri="{BB962C8B-B14F-4D97-AF65-F5344CB8AC3E}">
        <p14:creationId xmlns:p14="http://schemas.microsoft.com/office/powerpoint/2010/main" val="177947600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Tree>
    <p:extLst>
      <p:ext uri="{BB962C8B-B14F-4D97-AF65-F5344CB8AC3E}">
        <p14:creationId xmlns:p14="http://schemas.microsoft.com/office/powerpoint/2010/main" val="419007980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r>
              <a:rPr lang="en-US" altLang="en-US"/>
              <a:t>2/20/2020</a:t>
            </a:r>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dirty="0"/>
              <a:t>Dave Pushka | Mu2e HRS Rigging Plan</a:t>
            </a:r>
            <a:endParaRPr lang="en-US" b="1" dirty="0"/>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211822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7" name="Date Placeholder 3"/>
          <p:cNvSpPr>
            <a:spLocks noGrp="1"/>
          </p:cNvSpPr>
          <p:nvPr>
            <p:ph type="dt" sz="half" idx="19"/>
          </p:nvPr>
        </p:nvSpPr>
        <p:spPr/>
        <p:txBody>
          <a:bodyPr/>
          <a:lstStyle>
            <a:lvl1pPr>
              <a:defRPr sz="1200"/>
            </a:lvl1pPr>
          </a:lstStyle>
          <a:p>
            <a:r>
              <a:rPr lang="en-US" altLang="en-US"/>
              <a:t>2/20/2020</a:t>
            </a:r>
          </a:p>
        </p:txBody>
      </p:sp>
      <p:sp>
        <p:nvSpPr>
          <p:cNvPr id="8" name="Footer Placeholder 4"/>
          <p:cNvSpPr>
            <a:spLocks noGrp="1"/>
          </p:cNvSpPr>
          <p:nvPr>
            <p:ph type="ftr" sz="quarter" idx="20"/>
          </p:nvPr>
        </p:nvSpPr>
        <p:spPr/>
        <p:txBody>
          <a:bodyPr/>
          <a:lstStyle>
            <a:lvl1pPr>
              <a:defRPr sz="1200" dirty="0" smtClean="0"/>
            </a:lvl1pPr>
          </a:lstStyle>
          <a:p>
            <a:pPr>
              <a:defRPr/>
            </a:pPr>
            <a:r>
              <a:rPr lang="en-US" dirty="0"/>
              <a:t>Dave Pushka | Mu2e HRS Rigging Plan</a:t>
            </a:r>
            <a:endParaRPr lang="en-US" b="1" dirty="0"/>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a:p>
        </p:txBody>
      </p:sp>
    </p:spTree>
    <p:extLst>
      <p:ext uri="{BB962C8B-B14F-4D97-AF65-F5344CB8AC3E}">
        <p14:creationId xmlns:p14="http://schemas.microsoft.com/office/powerpoint/2010/main" val="20999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sz="1200"/>
            </a:lvl1pPr>
          </a:lstStyle>
          <a:p>
            <a:r>
              <a:rPr lang="en-US" altLang="en-US"/>
              <a:t>2/20/2020</a:t>
            </a:r>
          </a:p>
        </p:txBody>
      </p:sp>
      <p:sp>
        <p:nvSpPr>
          <p:cNvPr id="6" name="Footer Placeholder 4"/>
          <p:cNvSpPr>
            <a:spLocks noGrp="1"/>
          </p:cNvSpPr>
          <p:nvPr>
            <p:ph type="ftr" sz="quarter" idx="17"/>
          </p:nvPr>
        </p:nvSpPr>
        <p:spPr/>
        <p:txBody>
          <a:bodyPr/>
          <a:lstStyle>
            <a:lvl1pPr>
              <a:defRPr sz="1200" dirty="0" smtClean="0"/>
            </a:lvl1pPr>
          </a:lstStyle>
          <a:p>
            <a:pPr>
              <a:defRPr/>
            </a:pPr>
            <a:r>
              <a:rPr lang="en-US" dirty="0"/>
              <a:t>Dave Pushka | Mu2e HRS Rigging Plan</a:t>
            </a:r>
            <a:endParaRPr lang="en-US" b="1" dirty="0"/>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a:p>
        </p:txBody>
      </p:sp>
    </p:spTree>
    <p:extLst>
      <p:ext uri="{BB962C8B-B14F-4D97-AF65-F5344CB8AC3E}">
        <p14:creationId xmlns:p14="http://schemas.microsoft.com/office/powerpoint/2010/main" val="304379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sz="1200"/>
            </a:lvl1pPr>
          </a:lstStyle>
          <a:p>
            <a:r>
              <a:rPr lang="en-US" altLang="en-US"/>
              <a:t>2/20/2020</a:t>
            </a:r>
          </a:p>
        </p:txBody>
      </p:sp>
      <p:sp>
        <p:nvSpPr>
          <p:cNvPr id="6" name="Footer Placeholder 4"/>
          <p:cNvSpPr>
            <a:spLocks noGrp="1"/>
          </p:cNvSpPr>
          <p:nvPr>
            <p:ph type="ftr" sz="quarter" idx="11"/>
          </p:nvPr>
        </p:nvSpPr>
        <p:spPr/>
        <p:txBody>
          <a:bodyPr/>
          <a:lstStyle>
            <a:lvl1pPr>
              <a:defRPr sz="1200" dirty="0" smtClean="0"/>
            </a:lvl1pPr>
          </a:lstStyle>
          <a:p>
            <a:pPr>
              <a:defRPr/>
            </a:pPr>
            <a:r>
              <a:rPr lang="en-US" dirty="0"/>
              <a:t>Dave Pushka | Mu2e HRS Rigging Plan</a:t>
            </a:r>
            <a:endParaRPr lang="en-US" b="1" dirty="0"/>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a:p>
        </p:txBody>
      </p:sp>
    </p:spTree>
    <p:extLst>
      <p:ext uri="{BB962C8B-B14F-4D97-AF65-F5344CB8AC3E}">
        <p14:creationId xmlns:p14="http://schemas.microsoft.com/office/powerpoint/2010/main" val="112733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r>
              <a:rPr lang="en-US" altLang="en-US"/>
              <a:t>2/20/2020</a:t>
            </a:r>
          </a:p>
        </p:txBody>
      </p:sp>
      <p:sp>
        <p:nvSpPr>
          <p:cNvPr id="4" name="Footer Placeholder 4"/>
          <p:cNvSpPr>
            <a:spLocks noGrp="1"/>
          </p:cNvSpPr>
          <p:nvPr>
            <p:ph type="ftr" sz="quarter" idx="1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dirty="0"/>
              <a:t>Dave Pushka | Mu2e HRS Rigging Plan</a:t>
            </a:r>
            <a:endParaRPr lang="en-US" b="1" dirty="0"/>
          </a:p>
        </p:txBody>
      </p:sp>
      <p:sp>
        <p:nvSpPr>
          <p:cNvPr id="5" name="Slide Number Placeholder 5"/>
          <p:cNvSpPr>
            <a:spLocks noGrp="1"/>
          </p:cNvSpPr>
          <p:nvPr>
            <p:ph type="sldNum" sz="quarter" idx="16"/>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B71519E6-F709-4990-B973-B339820CA70B}" type="slidenum">
              <a:rPr lang="en-US" altLang="en-US"/>
              <a:pPr/>
              <a:t>‹#›</a:t>
            </a:fld>
            <a:endParaRPr lang="en-US" altLang="en-US"/>
          </a:p>
        </p:txBody>
      </p:sp>
    </p:spTree>
    <p:extLst>
      <p:ext uri="{BB962C8B-B14F-4D97-AF65-F5344CB8AC3E}">
        <p14:creationId xmlns:p14="http://schemas.microsoft.com/office/powerpoint/2010/main" val="428952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r>
              <a:rPr lang="en-US" altLang="en-US"/>
              <a:t>2/20/2020</a:t>
            </a:r>
          </a:p>
        </p:txBody>
      </p:sp>
      <p:sp>
        <p:nvSpPr>
          <p:cNvPr id="5" name="Footer Placeholder 4"/>
          <p:cNvSpPr>
            <a:spLocks noGrp="1"/>
          </p:cNvSpPr>
          <p:nvPr>
            <p:ph type="ftr" sz="quarter" idx="1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dirty="0"/>
              <a:t>Dave Pushka | Mu2e HRS Rigging Plan</a:t>
            </a:r>
            <a:endParaRPr lang="en-US" b="1" dirty="0"/>
          </a:p>
        </p:txBody>
      </p:sp>
      <p:sp>
        <p:nvSpPr>
          <p:cNvPr id="6" name="Slide Number Placeholder 5"/>
          <p:cNvSpPr>
            <a:spLocks noGrp="1"/>
          </p:cNvSpPr>
          <p:nvPr>
            <p:ph type="sldNum" sz="quarter" idx="16"/>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C2BC038B-CA57-479E-BFA9-9E819877A5DF}" type="slidenum">
              <a:rPr lang="en-US" altLang="en-US"/>
              <a:pPr/>
              <a:t>‹#›</a:t>
            </a:fld>
            <a:endParaRPr lang="en-US" altLang="en-US"/>
          </a:p>
        </p:txBody>
      </p:sp>
    </p:spTree>
    <p:extLst>
      <p:ext uri="{BB962C8B-B14F-4D97-AF65-F5344CB8AC3E}">
        <p14:creationId xmlns:p14="http://schemas.microsoft.com/office/powerpoint/2010/main" val="367338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r>
              <a:rPr lang="en-US" altLang="en-US"/>
              <a:t>2/20/2020</a:t>
            </a:r>
          </a:p>
        </p:txBody>
      </p:sp>
      <p:sp>
        <p:nvSpPr>
          <p:cNvPr id="5" name="Footer Placeholder 4"/>
          <p:cNvSpPr>
            <a:spLocks noGrp="1"/>
          </p:cNvSpPr>
          <p:nvPr>
            <p:ph type="ftr"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dirty="0"/>
              <a:t>Dave Pushka | Mu2e HRS Rigging Plan</a:t>
            </a:r>
            <a:endParaRPr lang="en-US" b="1" dirty="0"/>
          </a:p>
        </p:txBody>
      </p:sp>
      <p:sp>
        <p:nvSpPr>
          <p:cNvPr id="8" name="Slide Number Placeholder 5"/>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B5585131-D98E-4CC9-8879-1D32CC470D9D}" type="slidenum">
              <a:rPr lang="en-US" altLang="en-US"/>
              <a:pPr/>
              <a:t>‹#›</a:t>
            </a:fld>
            <a:endParaRPr lang="en-US" altLang="en-US"/>
          </a:p>
        </p:txBody>
      </p:sp>
    </p:spTree>
    <p:extLst>
      <p:ext uri="{BB962C8B-B14F-4D97-AF65-F5344CB8AC3E}">
        <p14:creationId xmlns:p14="http://schemas.microsoft.com/office/powerpoint/2010/main" val="133777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2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r>
              <a:rPr lang="en-US" altLang="en-US"/>
              <a:t>2/20/2020</a:t>
            </a:r>
          </a:p>
        </p:txBody>
      </p:sp>
      <p:sp>
        <p:nvSpPr>
          <p:cNvPr id="11" name="Footer Placeholder 4"/>
          <p:cNvSpPr>
            <a:spLocks noGrp="1"/>
          </p:cNvSpPr>
          <p:nvPr>
            <p:ph type="ftr" sz="quarter" idx="2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dirty="0"/>
              <a:t>Dave Pushka | Mu2e HRS Rigging Plan</a:t>
            </a:r>
            <a:endParaRPr lang="en-US" b="1" dirty="0"/>
          </a:p>
        </p:txBody>
      </p:sp>
      <p:sp>
        <p:nvSpPr>
          <p:cNvPr id="12" name="Slide Number Placeholder 5"/>
          <p:cNvSpPr>
            <a:spLocks noGrp="1"/>
          </p:cNvSpPr>
          <p:nvPr>
            <p:ph type="sldNum" sz="quarter" idx="2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2C85A5DC-9CCB-48FE-8FD9-B52B9FD57499}" type="slidenum">
              <a:rPr lang="en-US" altLang="en-US"/>
              <a:pPr/>
              <a:t>‹#›</a:t>
            </a:fld>
            <a:endParaRPr lang="en-US" altLang="en-US"/>
          </a:p>
        </p:txBody>
      </p:sp>
    </p:spTree>
    <p:extLst>
      <p:ext uri="{BB962C8B-B14F-4D97-AF65-F5344CB8AC3E}">
        <p14:creationId xmlns:p14="http://schemas.microsoft.com/office/powerpoint/2010/main" val="3887552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r>
              <a:rPr lang="en-US" altLang="en-US"/>
              <a:t>2/20/2020</a:t>
            </a:r>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dirty="0"/>
              <a:t>Dave Pushka | Mu2e HRS Rigging Plan</a:t>
            </a:r>
            <a:endParaRPr lang="en-US" b="1" dirty="0"/>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a:pPr/>
              <a:t>‹#›</a:t>
            </a:fld>
            <a:endParaRPr lang="en-US" altLang="en-US"/>
          </a:p>
        </p:txBody>
      </p:sp>
      <p:pic>
        <p:nvPicPr>
          <p:cNvPr id="1029" name="Picture 2" descr="HeaderFooter_0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anose="020B0604020202020204" pitchFamily="34" charset="0"/>
              </a:defRPr>
            </a:lvl1pPr>
          </a:lstStyle>
          <a:p>
            <a:r>
              <a:rPr lang="en-US" altLang="en-US"/>
              <a:t>2/20/2020</a:t>
            </a:r>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en-US" dirty="0"/>
              <a:t>Dave Pushka | Mu2e HRS Rigging Plan</a:t>
            </a:r>
            <a:endParaRPr lang="en-US" b="1" dirty="0"/>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anose="020B0604020202020204" pitchFamily="34" charset="0"/>
              </a:defRPr>
            </a:lvl1pPr>
          </a:lstStyle>
          <a:p>
            <a:fld id="{319E6341-E9E7-4128-9402-327DA8681509}" type="slidenum">
              <a:rPr lang="en-US" altLang="en-US"/>
              <a:pPr/>
              <a:t>‹#›</a:t>
            </a:fld>
            <a:endParaRPr lang="en-US" altLang="en-US"/>
          </a:p>
        </p:txBody>
      </p:sp>
      <p:pic>
        <p:nvPicPr>
          <p:cNvPr id="7173" name="Picture 1" descr="Footer_0603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Lst>
  <p:hf hdr="0"/>
  <p:txStyles>
    <p:titleStyle>
      <a:lvl1pPr algn="l" defTabSz="457200" rtl="0" eaLnBrk="0" fontAlgn="base" hangingPunct="0">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Geneva"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anose="020B0600070205080204" pitchFamily="34" charset="-128"/>
          <a:cs typeface="MS PGothic" panose="020B0600070205080204"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806450" y="3559175"/>
            <a:ext cx="7526338"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pPr eaLnBrk="1" hangingPunct="1"/>
            <a:r>
              <a:rPr lang="en-US" altLang="en-US" dirty="0">
                <a:latin typeface="Helvetica" panose="020B0604020202020204" pitchFamily="34" charset="0"/>
                <a:ea typeface="Geneva" pitchFamily="121" charset="-128"/>
              </a:rPr>
              <a:t>HRS Rigging Plan and the New FESHM Chapter 10200 (still to be issued).</a:t>
            </a:r>
          </a:p>
        </p:txBody>
      </p:sp>
      <p:sp>
        <p:nvSpPr>
          <p:cNvPr id="14338" name="Text Placeholder 2"/>
          <p:cNvSpPr>
            <a:spLocks noGrp="1"/>
          </p:cNvSpPr>
          <p:nvPr>
            <p:ph type="body" sz="quarter" idx="10"/>
          </p:nvPr>
        </p:nvSpPr>
        <p:spPr bwMode="auto">
          <a:xfrm>
            <a:off x="806450" y="4841875"/>
            <a:ext cx="7526338"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a:latin typeface="Helvetica" panose="020B0604020202020204" pitchFamily="34" charset="0"/>
                <a:ea typeface="Geneva" pitchFamily="121" charset="-128"/>
              </a:rPr>
              <a:t>Dave Pushka</a:t>
            </a:r>
          </a:p>
          <a:p>
            <a:pPr eaLnBrk="1" hangingPunct="1"/>
            <a:r>
              <a:rPr lang="en-US" altLang="en-US" dirty="0">
                <a:latin typeface="Helvetica" panose="020B0604020202020204" pitchFamily="34" charset="0"/>
                <a:ea typeface="Geneva" pitchFamily="121" charset="-128"/>
              </a:rPr>
              <a:t>TSD Topical Meeting</a:t>
            </a:r>
          </a:p>
          <a:p>
            <a:pPr eaLnBrk="1" hangingPunct="1"/>
            <a:r>
              <a:rPr lang="en-US" altLang="en-US" dirty="0">
                <a:latin typeface="Helvetica" panose="020B0604020202020204" pitchFamily="34" charset="0"/>
                <a:ea typeface="Geneva" pitchFamily="121" charset="-128"/>
              </a:rPr>
              <a:t>20 February 2020</a:t>
            </a:r>
          </a:p>
          <a:p>
            <a:pPr eaLnBrk="1" hangingPunct="1"/>
            <a:endParaRPr lang="en-US" altLang="en-US" dirty="0">
              <a:latin typeface="Helvetica" panose="020B0604020202020204" pitchFamily="34" charset="0"/>
              <a:ea typeface="Geneva" pitchFamily="121"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6"/>
          <p:cNvSpPr>
            <a:spLocks noGrp="1"/>
          </p:cNvSpPr>
          <p:nvPr>
            <p:ph type="dt" sz="quarter" idx="1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a:solidFill>
                  <a:srgbClr val="004C97"/>
                </a:solidFill>
                <a:latin typeface="Helvetica" panose="020B0604020202020204" pitchFamily="34" charset="0"/>
              </a:rPr>
              <a:t>2/20/2020</a:t>
            </a:r>
          </a:p>
        </p:txBody>
      </p:sp>
      <p:sp>
        <p:nvSpPr>
          <p:cNvPr id="25603" name="Footer Placeholder 7"/>
          <p:cNvSpPr>
            <a:spLocks noGrp="1"/>
          </p:cNvSpPr>
          <p:nvPr>
            <p:ph type="ftr" sz="quarter" idx="1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ea typeface="MS PGothic" panose="020B0600070205080204" pitchFamily="34" charset="-128"/>
              </a:rPr>
              <a:t>Dave Pushka | Mu2e HRS Rigging Plan</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5604" name="Slide Number Placeholder 8"/>
          <p:cNvSpPr>
            <a:spLocks noGrp="1"/>
          </p:cNvSpPr>
          <p:nvPr>
            <p:ph type="sldNum" sz="quarter" idx="16"/>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AEE3222A-B585-474B-B973-7A492478E925}" type="slidenum">
              <a:rPr lang="en-US" altLang="en-US" sz="1200">
                <a:solidFill>
                  <a:srgbClr val="004C97"/>
                </a:solidFill>
                <a:latin typeface="Helvetica" panose="020B0604020202020204" pitchFamily="34" charset="0"/>
              </a:rPr>
              <a:pPr eaLnBrk="1" hangingPunct="1"/>
              <a:t>10</a:t>
            </a:fld>
            <a:endParaRPr lang="en-US" altLang="en-US" sz="1200">
              <a:solidFill>
                <a:srgbClr val="004C97"/>
              </a:solidFill>
              <a:latin typeface="Helvetica" panose="020B0604020202020204" pitchFamily="34" charset="0"/>
            </a:endParaRPr>
          </a:p>
        </p:txBody>
      </p:sp>
      <p:sp>
        <p:nvSpPr>
          <p:cNvPr id="3" name="Content Placeholder 2">
            <a:extLst>
              <a:ext uri="{FF2B5EF4-FFF2-40B4-BE49-F238E27FC236}">
                <a16:creationId xmlns:a16="http://schemas.microsoft.com/office/drawing/2014/main" id="{FE641587-F451-4DA5-ADDA-C2B636DF95A3}"/>
              </a:ext>
            </a:extLst>
          </p:cNvPr>
          <p:cNvSpPr>
            <a:spLocks noGrp="1"/>
          </p:cNvSpPr>
          <p:nvPr>
            <p:ph sz="half" idx="13"/>
          </p:nvPr>
        </p:nvSpPr>
        <p:spPr/>
        <p:txBody>
          <a:bodyPr/>
          <a:lstStyle/>
          <a:p>
            <a:endParaRPr lang="en-US"/>
          </a:p>
        </p:txBody>
      </p:sp>
      <p:pic>
        <p:nvPicPr>
          <p:cNvPr id="6" name="Picture 5">
            <a:extLst>
              <a:ext uri="{FF2B5EF4-FFF2-40B4-BE49-F238E27FC236}">
                <a16:creationId xmlns:a16="http://schemas.microsoft.com/office/drawing/2014/main" id="{E03FDDF0-E5A4-48A4-942A-B8471751B1A7}"/>
              </a:ext>
            </a:extLst>
          </p:cNvPr>
          <p:cNvPicPr/>
          <p:nvPr/>
        </p:nvPicPr>
        <p:blipFill>
          <a:blip r:embed="rId2"/>
          <a:stretch>
            <a:fillRect/>
          </a:stretch>
        </p:blipFill>
        <p:spPr>
          <a:xfrm>
            <a:off x="1367790" y="1147762"/>
            <a:ext cx="6408420" cy="4562475"/>
          </a:xfrm>
          <a:prstGeom prst="rect">
            <a:avLst/>
          </a:prstGeom>
        </p:spPr>
      </p:pic>
    </p:spTree>
    <p:extLst>
      <p:ext uri="{BB962C8B-B14F-4D97-AF65-F5344CB8AC3E}">
        <p14:creationId xmlns:p14="http://schemas.microsoft.com/office/powerpoint/2010/main" val="4158229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18D9F-391A-4891-8C51-923A8F992361}"/>
              </a:ext>
            </a:extLst>
          </p:cNvPr>
          <p:cNvSpPr>
            <a:spLocks noGrp="1"/>
          </p:cNvSpPr>
          <p:nvPr>
            <p:ph type="title"/>
          </p:nvPr>
        </p:nvSpPr>
        <p:spPr/>
        <p:txBody>
          <a:bodyPr/>
          <a:lstStyle/>
          <a:p>
            <a:r>
              <a:rPr lang="en-US" dirty="0"/>
              <a:t>Goals:</a:t>
            </a:r>
          </a:p>
        </p:txBody>
      </p:sp>
      <p:sp>
        <p:nvSpPr>
          <p:cNvPr id="3" name="Content Placeholder 2">
            <a:extLst>
              <a:ext uri="{FF2B5EF4-FFF2-40B4-BE49-F238E27FC236}">
                <a16:creationId xmlns:a16="http://schemas.microsoft.com/office/drawing/2014/main" id="{E3FDC97C-8FAF-4CC7-9BFF-29AB9DFF456A}"/>
              </a:ext>
            </a:extLst>
          </p:cNvPr>
          <p:cNvSpPr>
            <a:spLocks noGrp="1"/>
          </p:cNvSpPr>
          <p:nvPr>
            <p:ph idx="1"/>
          </p:nvPr>
        </p:nvSpPr>
        <p:spPr/>
        <p:txBody>
          <a:bodyPr/>
          <a:lstStyle/>
          <a:p>
            <a:pPr marL="457200" indent="-457200">
              <a:buFont typeface="+mj-lt"/>
              <a:buAutoNum type="arabicPeriod"/>
            </a:pPr>
            <a:r>
              <a:rPr lang="en-US" dirty="0"/>
              <a:t>Share information for the new FESHM Chapter 10200 for lifting.</a:t>
            </a:r>
          </a:p>
          <a:p>
            <a:pPr marL="457200" indent="-457200">
              <a:buFont typeface="+mj-lt"/>
              <a:buAutoNum type="arabicPeriod"/>
            </a:pPr>
            <a:endParaRPr lang="en-US" dirty="0"/>
          </a:p>
          <a:p>
            <a:pPr marL="457200" indent="-457200">
              <a:buFont typeface="+mj-lt"/>
              <a:buAutoNum type="arabicPeriod"/>
            </a:pPr>
            <a:r>
              <a:rPr lang="en-US" dirty="0"/>
              <a:t>Describe work our department will do for receiving the Mu2e HRS</a:t>
            </a:r>
          </a:p>
          <a:p>
            <a:pPr marL="0" indent="0">
              <a:buNone/>
            </a:pPr>
            <a:endParaRPr lang="en-US" dirty="0"/>
          </a:p>
        </p:txBody>
      </p:sp>
      <p:sp>
        <p:nvSpPr>
          <p:cNvPr id="4" name="Date Placeholder 3">
            <a:extLst>
              <a:ext uri="{FF2B5EF4-FFF2-40B4-BE49-F238E27FC236}">
                <a16:creationId xmlns:a16="http://schemas.microsoft.com/office/drawing/2014/main" id="{6AAC0459-DE67-422A-9EF6-0DD467B8E219}"/>
              </a:ext>
            </a:extLst>
          </p:cNvPr>
          <p:cNvSpPr>
            <a:spLocks noGrp="1"/>
          </p:cNvSpPr>
          <p:nvPr>
            <p:ph type="dt" sz="half" idx="10"/>
          </p:nvPr>
        </p:nvSpPr>
        <p:spPr/>
        <p:txBody>
          <a:bodyPr/>
          <a:lstStyle/>
          <a:p>
            <a:r>
              <a:rPr lang="en-US" altLang="en-US"/>
              <a:t>2/20/2020</a:t>
            </a:r>
          </a:p>
        </p:txBody>
      </p:sp>
      <p:sp>
        <p:nvSpPr>
          <p:cNvPr id="5" name="Footer Placeholder 4">
            <a:extLst>
              <a:ext uri="{FF2B5EF4-FFF2-40B4-BE49-F238E27FC236}">
                <a16:creationId xmlns:a16="http://schemas.microsoft.com/office/drawing/2014/main" id="{038C7B0B-F3E0-439B-B611-185CDA70E9F4}"/>
              </a:ext>
            </a:extLst>
          </p:cNvPr>
          <p:cNvSpPr>
            <a:spLocks noGrp="1"/>
          </p:cNvSpPr>
          <p:nvPr>
            <p:ph type="ftr" sz="quarter" idx="11"/>
          </p:nvPr>
        </p:nvSpPr>
        <p:spPr/>
        <p:txBody>
          <a:bodyPr/>
          <a:lstStyle/>
          <a:p>
            <a:pPr>
              <a:defRPr/>
            </a:pPr>
            <a:r>
              <a:rPr lang="en-US"/>
              <a:t>Dave Pushka | Mu2e HRS Rigging Plan</a:t>
            </a:r>
            <a:endParaRPr lang="en-US" b="1" dirty="0"/>
          </a:p>
        </p:txBody>
      </p:sp>
      <p:sp>
        <p:nvSpPr>
          <p:cNvPr id="6" name="Slide Number Placeholder 5">
            <a:extLst>
              <a:ext uri="{FF2B5EF4-FFF2-40B4-BE49-F238E27FC236}">
                <a16:creationId xmlns:a16="http://schemas.microsoft.com/office/drawing/2014/main" id="{7766A0D6-F73F-4842-8697-BA654BB499A0}"/>
              </a:ext>
            </a:extLst>
          </p:cNvPr>
          <p:cNvSpPr>
            <a:spLocks noGrp="1"/>
          </p:cNvSpPr>
          <p:nvPr>
            <p:ph type="sldNum" sz="quarter" idx="12"/>
          </p:nvPr>
        </p:nvSpPr>
        <p:spPr/>
        <p:txBody>
          <a:bodyPr/>
          <a:lstStyle/>
          <a:p>
            <a:fld id="{52E9C158-AEF1-41A2-A6CE-6F0BAB305EFD}" type="slidenum">
              <a:rPr lang="en-US" altLang="en-US" smtClean="0"/>
              <a:pPr/>
              <a:t>2</a:t>
            </a:fld>
            <a:endParaRPr lang="en-US" altLang="en-US"/>
          </a:p>
        </p:txBody>
      </p:sp>
    </p:spTree>
    <p:extLst>
      <p:ext uri="{BB962C8B-B14F-4D97-AF65-F5344CB8AC3E}">
        <p14:creationId xmlns:p14="http://schemas.microsoft.com/office/powerpoint/2010/main" val="3525958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5482169F-5B4A-49F1-92D9-2FC1ED70F415}"/>
              </a:ext>
            </a:extLst>
          </p:cNvPr>
          <p:cNvPicPr>
            <a:picLocks noGrp="1"/>
          </p:cNvPicPr>
          <p:nvPr>
            <p:ph sz="half" idx="17"/>
          </p:nvPr>
        </p:nvPicPr>
        <p:blipFill>
          <a:blip r:embed="rId2"/>
          <a:stretch>
            <a:fillRect/>
          </a:stretch>
        </p:blipFill>
        <p:spPr>
          <a:xfrm>
            <a:off x="1506435" y="871512"/>
            <a:ext cx="5491265" cy="2756905"/>
          </a:xfrm>
          <a:prstGeom prst="rect">
            <a:avLst/>
          </a:prstGeom>
        </p:spPr>
      </p:pic>
      <p:sp>
        <p:nvSpPr>
          <p:cNvPr id="9" name="Content Placeholder 8">
            <a:extLst>
              <a:ext uri="{FF2B5EF4-FFF2-40B4-BE49-F238E27FC236}">
                <a16:creationId xmlns:a16="http://schemas.microsoft.com/office/drawing/2014/main" id="{5F53D552-D8DB-4199-A064-53357F9D1CA4}"/>
              </a:ext>
            </a:extLst>
          </p:cNvPr>
          <p:cNvSpPr>
            <a:spLocks noGrp="1"/>
          </p:cNvSpPr>
          <p:nvPr>
            <p:ph sz="half" idx="18"/>
          </p:nvPr>
        </p:nvSpPr>
        <p:spPr>
          <a:xfrm>
            <a:off x="228600" y="3696511"/>
            <a:ext cx="8686802" cy="2402732"/>
          </a:xfrm>
        </p:spPr>
        <p:txBody>
          <a:bodyPr/>
          <a:lstStyle/>
          <a:p>
            <a:r>
              <a:rPr lang="en-US" sz="1800" dirty="0"/>
              <a:t>Nominal dimensions of the HRS are 151 inches long, 59 inches in diameter, and weighs approximately 63,400 pounds (31.6 tons). </a:t>
            </a:r>
          </a:p>
          <a:p>
            <a:r>
              <a:rPr lang="en-US" sz="1800" dirty="0"/>
              <a:t>The shipping frame weighs approximately 7200 pounds with all shipping restraints installed.</a:t>
            </a:r>
          </a:p>
          <a:p>
            <a:r>
              <a:rPr lang="en-US" sz="1800" dirty="0"/>
              <a:t>This lifting permit has been written prior to the release of FESHM 10200.  It is assumed that the released version of FESHM 10200 satisfactorily addresses all the comments provided during the lab wide review and that this plan will not require additions when the chapter is released.</a:t>
            </a:r>
          </a:p>
        </p:txBody>
      </p:sp>
      <p:sp>
        <p:nvSpPr>
          <p:cNvPr id="6" name="Title 5">
            <a:extLst>
              <a:ext uri="{FF2B5EF4-FFF2-40B4-BE49-F238E27FC236}">
                <a16:creationId xmlns:a16="http://schemas.microsoft.com/office/drawing/2014/main" id="{B7FC6A19-A1D5-47A0-A61D-A8C5FF67A2C1}"/>
              </a:ext>
            </a:extLst>
          </p:cNvPr>
          <p:cNvSpPr>
            <a:spLocks noGrp="1"/>
          </p:cNvSpPr>
          <p:nvPr>
            <p:ph type="title"/>
          </p:nvPr>
        </p:nvSpPr>
        <p:spPr/>
        <p:txBody>
          <a:bodyPr/>
          <a:lstStyle/>
          <a:p>
            <a:r>
              <a:rPr lang="en-US" dirty="0"/>
              <a:t>The Mu2e HRS (Heat and Radiation Shield)</a:t>
            </a:r>
          </a:p>
        </p:txBody>
      </p:sp>
      <p:sp>
        <p:nvSpPr>
          <p:cNvPr id="24579" name="Date Placeholder 3"/>
          <p:cNvSpPr>
            <a:spLocks noGrp="1"/>
          </p:cNvSpPr>
          <p:nvPr>
            <p:ph type="dt" sz="half"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a:solidFill>
                  <a:srgbClr val="004C97"/>
                </a:solidFill>
                <a:latin typeface="Helvetica" panose="020B0604020202020204" pitchFamily="34" charset="0"/>
              </a:rPr>
              <a:t>2/20/2020</a:t>
            </a:r>
          </a:p>
        </p:txBody>
      </p:sp>
      <p:sp>
        <p:nvSpPr>
          <p:cNvPr id="24580" name="Footer Placeholder 4"/>
          <p:cNvSpPr>
            <a:spLocks noGrp="1"/>
          </p:cNvSpPr>
          <p:nvPr>
            <p:ph type="ftr"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ea typeface="MS PGothic" panose="020B0600070205080204" pitchFamily="34" charset="-128"/>
              </a:rPr>
              <a:t>Dave Pushka | Mu2e HRS Rigging Plan</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3</a:t>
            </a:fld>
            <a:endParaRPr lang="en-US" altLang="en-US" sz="1200">
              <a:solidFill>
                <a:srgbClr val="004C97"/>
              </a:solidFill>
              <a:latin typeface="Helvetica"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C5E92850-397B-4F5C-88BE-1AFDE9ECCE12}"/>
              </a:ext>
            </a:extLst>
          </p:cNvPr>
          <p:cNvPicPr>
            <a:picLocks noGrp="1" noChangeAspect="1"/>
          </p:cNvPicPr>
          <p:nvPr>
            <p:ph sz="half" idx="13"/>
          </p:nvPr>
        </p:nvPicPr>
        <p:blipFill>
          <a:blip r:embed="rId2"/>
          <a:stretch>
            <a:fillRect/>
          </a:stretch>
        </p:blipFill>
        <p:spPr>
          <a:xfrm>
            <a:off x="228600" y="486452"/>
            <a:ext cx="4206875" cy="5440595"/>
          </a:xfrm>
          <a:prstGeom prst="rect">
            <a:avLst/>
          </a:prstGeom>
        </p:spPr>
      </p:pic>
      <p:pic>
        <p:nvPicPr>
          <p:cNvPr id="10" name="Content Placeholder 9">
            <a:extLst>
              <a:ext uri="{FF2B5EF4-FFF2-40B4-BE49-F238E27FC236}">
                <a16:creationId xmlns:a16="http://schemas.microsoft.com/office/drawing/2014/main" id="{16C0ECFA-BEB7-4FD7-87CE-09D1A2AF4D17}"/>
              </a:ext>
            </a:extLst>
          </p:cNvPr>
          <p:cNvPicPr>
            <a:picLocks noGrp="1" noChangeAspect="1"/>
          </p:cNvPicPr>
          <p:nvPr>
            <p:ph sz="half" idx="15"/>
          </p:nvPr>
        </p:nvPicPr>
        <p:blipFill>
          <a:blip r:embed="rId3"/>
          <a:stretch>
            <a:fillRect/>
          </a:stretch>
        </p:blipFill>
        <p:spPr>
          <a:xfrm>
            <a:off x="4708525" y="892688"/>
            <a:ext cx="4206875" cy="4628124"/>
          </a:xfrm>
          <a:prstGeom prst="rect">
            <a:avLst/>
          </a:prstGeom>
        </p:spPr>
      </p:pic>
      <p:sp>
        <p:nvSpPr>
          <p:cNvPr id="6" name="Date Placeholder 5">
            <a:extLst>
              <a:ext uri="{FF2B5EF4-FFF2-40B4-BE49-F238E27FC236}">
                <a16:creationId xmlns:a16="http://schemas.microsoft.com/office/drawing/2014/main" id="{4F12A5A8-CECD-44B6-907B-47B28E7E5C81}"/>
              </a:ext>
            </a:extLst>
          </p:cNvPr>
          <p:cNvSpPr>
            <a:spLocks noGrp="1"/>
          </p:cNvSpPr>
          <p:nvPr>
            <p:ph type="dt" sz="half" idx="20"/>
          </p:nvPr>
        </p:nvSpPr>
        <p:spPr/>
        <p:txBody>
          <a:bodyPr/>
          <a:lstStyle/>
          <a:p>
            <a:r>
              <a:rPr lang="en-US" altLang="en-US"/>
              <a:t>2/20/2020</a:t>
            </a:r>
          </a:p>
        </p:txBody>
      </p:sp>
      <p:sp>
        <p:nvSpPr>
          <p:cNvPr id="7" name="Footer Placeholder 6">
            <a:extLst>
              <a:ext uri="{FF2B5EF4-FFF2-40B4-BE49-F238E27FC236}">
                <a16:creationId xmlns:a16="http://schemas.microsoft.com/office/drawing/2014/main" id="{68565E1B-2709-4649-A563-02D49978DA95}"/>
              </a:ext>
            </a:extLst>
          </p:cNvPr>
          <p:cNvSpPr>
            <a:spLocks noGrp="1"/>
          </p:cNvSpPr>
          <p:nvPr>
            <p:ph type="ftr" sz="quarter" idx="21"/>
          </p:nvPr>
        </p:nvSpPr>
        <p:spPr/>
        <p:txBody>
          <a:bodyPr/>
          <a:lstStyle/>
          <a:p>
            <a:pPr>
              <a:defRPr/>
            </a:pPr>
            <a:r>
              <a:rPr lang="en-US"/>
              <a:t>Dave Pushka | Mu2e HRS Rigging Plan</a:t>
            </a:r>
            <a:endParaRPr lang="en-US" b="1" dirty="0"/>
          </a:p>
        </p:txBody>
      </p:sp>
      <p:sp>
        <p:nvSpPr>
          <p:cNvPr id="8" name="Slide Number Placeholder 7">
            <a:extLst>
              <a:ext uri="{FF2B5EF4-FFF2-40B4-BE49-F238E27FC236}">
                <a16:creationId xmlns:a16="http://schemas.microsoft.com/office/drawing/2014/main" id="{A720A563-BC7E-4576-AF46-1C874F7F040D}"/>
              </a:ext>
            </a:extLst>
          </p:cNvPr>
          <p:cNvSpPr>
            <a:spLocks noGrp="1"/>
          </p:cNvSpPr>
          <p:nvPr>
            <p:ph type="sldNum" sz="quarter" idx="22"/>
          </p:nvPr>
        </p:nvSpPr>
        <p:spPr/>
        <p:txBody>
          <a:bodyPr/>
          <a:lstStyle/>
          <a:p>
            <a:fld id="{2C85A5DC-9CCB-48FE-8FD9-B52B9FD57499}" type="slidenum">
              <a:rPr lang="en-US" altLang="en-US" smtClean="0"/>
              <a:pPr/>
              <a:t>4</a:t>
            </a:fld>
            <a:endParaRPr lang="en-US" altLang="en-US"/>
          </a:p>
        </p:txBody>
      </p:sp>
    </p:spTree>
    <p:extLst>
      <p:ext uri="{BB962C8B-B14F-4D97-AF65-F5344CB8AC3E}">
        <p14:creationId xmlns:p14="http://schemas.microsoft.com/office/powerpoint/2010/main" val="3342788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9"/>
          <p:cNvSpPr>
            <a:spLocks noGrp="1"/>
          </p:cNvSpPr>
          <p:nvPr>
            <p:ph sz="half" idx="13"/>
          </p:nvPr>
        </p:nvSpPr>
        <p:spPr bwMode="auto">
          <a:xfrm>
            <a:off x="228600" y="361950"/>
            <a:ext cx="8675688" cy="5668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buNone/>
            </a:pPr>
            <a:r>
              <a:rPr lang="en-US" sz="1800" dirty="0"/>
              <a:t>Scope:</a:t>
            </a:r>
          </a:p>
          <a:p>
            <a:r>
              <a:rPr lang="en-US" sz="1800" dirty="0"/>
              <a:t>This lift plan is for receiving the HRS from the delivery truck (backed into the upper level of the Mu2e building) and lowering the HRS onto the installation tooling at the lower level.</a:t>
            </a:r>
          </a:p>
          <a:p>
            <a:pPr marL="0" indent="0">
              <a:buNone/>
            </a:pPr>
            <a:br>
              <a:rPr lang="en-US" sz="1800" dirty="0"/>
            </a:br>
            <a:r>
              <a:rPr lang="en-US" sz="1800" dirty="0"/>
              <a:t>Discussion:</a:t>
            </a:r>
          </a:p>
          <a:p>
            <a:r>
              <a:rPr lang="en-US" sz="1800" dirty="0"/>
              <a:t>The HRS should be orientated on the truck so that the bell end is facing the rear of the truck.  Contract with HRS fabricator has this requirement in it.</a:t>
            </a:r>
          </a:p>
          <a:p>
            <a:r>
              <a:rPr lang="en-US" sz="1800" dirty="0"/>
              <a:t>The lifting beam shown in this plan is to be delivered with the HRS.  It will be load tested at the vendor’s facility prior to shipping.  Engineering note to be completed and signed off after load test but prior to shipment.</a:t>
            </a:r>
          </a:p>
          <a:p>
            <a:r>
              <a:rPr lang="en-US" sz="1800" dirty="0"/>
              <a:t>The frame (shown in blue in the below images) used to deliver the HRS will be used as part of the installation tooling. </a:t>
            </a:r>
          </a:p>
          <a:p>
            <a:r>
              <a:rPr lang="en-US" sz="1800" dirty="0"/>
              <a:t>The lifting beam cannot be sized to lift both the HRS and the shipping frame at the same time due to limitations on the lifting beam size (it must fit into the HRS bore). </a:t>
            </a:r>
          </a:p>
          <a:p>
            <a:r>
              <a:rPr lang="en-US" sz="1800" dirty="0"/>
              <a:t>Intent is to use both cranes positioned so that the sling angles are vertical and no reduction in capacity needed.</a:t>
            </a:r>
          </a:p>
          <a:p>
            <a:endParaRPr lang="en-US" altLang="en-US" sz="1400" dirty="0">
              <a:latin typeface="Helvetica" panose="020B0604020202020204" pitchFamily="34" charset="0"/>
              <a:ea typeface="Geneva" pitchFamily="121" charset="-128"/>
            </a:endParaRPr>
          </a:p>
        </p:txBody>
      </p:sp>
      <p:sp>
        <p:nvSpPr>
          <p:cNvPr id="25602" name="Date Placeholder 6"/>
          <p:cNvSpPr>
            <a:spLocks noGrp="1"/>
          </p:cNvSpPr>
          <p:nvPr>
            <p:ph type="dt" sz="quarter" idx="1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a:solidFill>
                  <a:srgbClr val="004C97"/>
                </a:solidFill>
                <a:latin typeface="Helvetica" panose="020B0604020202020204" pitchFamily="34" charset="0"/>
              </a:rPr>
              <a:t>2/20/2020</a:t>
            </a:r>
          </a:p>
        </p:txBody>
      </p:sp>
      <p:sp>
        <p:nvSpPr>
          <p:cNvPr id="25603" name="Footer Placeholder 7"/>
          <p:cNvSpPr>
            <a:spLocks noGrp="1"/>
          </p:cNvSpPr>
          <p:nvPr>
            <p:ph type="ftr" sz="quarter" idx="1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ea typeface="MS PGothic" panose="020B0600070205080204" pitchFamily="34" charset="-128"/>
              </a:rPr>
              <a:t>Dave Pushka | Mu2e HRS Rigging Plan</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5604" name="Slide Number Placeholder 8"/>
          <p:cNvSpPr>
            <a:spLocks noGrp="1"/>
          </p:cNvSpPr>
          <p:nvPr>
            <p:ph type="sldNum" sz="quarter" idx="16"/>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AEE3222A-B585-474B-B973-7A492478E925}" type="slidenum">
              <a:rPr lang="en-US" altLang="en-US" sz="1200">
                <a:solidFill>
                  <a:srgbClr val="004C97"/>
                </a:solidFill>
                <a:latin typeface="Helvetica" panose="020B0604020202020204" pitchFamily="34" charset="0"/>
              </a:rPr>
              <a:pPr eaLnBrk="1" hangingPunct="1"/>
              <a:t>5</a:t>
            </a:fld>
            <a:endParaRPr lang="en-US" altLang="en-US" sz="1200">
              <a:solidFill>
                <a:srgbClr val="004C97"/>
              </a:solidFill>
              <a:latin typeface="Helvetica"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6"/>
          <p:cNvSpPr>
            <a:spLocks noGrp="1"/>
          </p:cNvSpPr>
          <p:nvPr>
            <p:ph type="dt" sz="quarter" idx="1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a:solidFill>
                  <a:srgbClr val="004C97"/>
                </a:solidFill>
                <a:latin typeface="Helvetica" panose="020B0604020202020204" pitchFamily="34" charset="0"/>
              </a:rPr>
              <a:t>2/20/2020</a:t>
            </a:r>
          </a:p>
        </p:txBody>
      </p:sp>
      <p:sp>
        <p:nvSpPr>
          <p:cNvPr id="25603" name="Footer Placeholder 7"/>
          <p:cNvSpPr>
            <a:spLocks noGrp="1"/>
          </p:cNvSpPr>
          <p:nvPr>
            <p:ph type="ftr" sz="quarter" idx="1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ea typeface="MS PGothic" panose="020B0600070205080204" pitchFamily="34" charset="-128"/>
              </a:rPr>
              <a:t>Dave Pushka | Mu2e HRS Rigging Plan</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5604" name="Slide Number Placeholder 8"/>
          <p:cNvSpPr>
            <a:spLocks noGrp="1"/>
          </p:cNvSpPr>
          <p:nvPr>
            <p:ph type="sldNum" sz="quarter" idx="16"/>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AEE3222A-B585-474B-B973-7A492478E925}" type="slidenum">
              <a:rPr lang="en-US" altLang="en-US" sz="1200">
                <a:solidFill>
                  <a:srgbClr val="004C97"/>
                </a:solidFill>
                <a:latin typeface="Helvetica" panose="020B0604020202020204" pitchFamily="34" charset="0"/>
              </a:rPr>
              <a:pPr eaLnBrk="1" hangingPunct="1"/>
              <a:t>6</a:t>
            </a:fld>
            <a:endParaRPr lang="en-US" altLang="en-US" sz="1200">
              <a:solidFill>
                <a:srgbClr val="004C97"/>
              </a:solidFill>
              <a:latin typeface="Helvetica" panose="020B0604020202020204" pitchFamily="34" charset="0"/>
            </a:endParaRPr>
          </a:p>
        </p:txBody>
      </p:sp>
      <p:pic>
        <p:nvPicPr>
          <p:cNvPr id="6" name="Content Placeholder 5">
            <a:extLst>
              <a:ext uri="{FF2B5EF4-FFF2-40B4-BE49-F238E27FC236}">
                <a16:creationId xmlns:a16="http://schemas.microsoft.com/office/drawing/2014/main" id="{9FB58831-E3F9-4270-80B1-863E875BECA0}"/>
              </a:ext>
            </a:extLst>
          </p:cNvPr>
          <p:cNvPicPr>
            <a:picLocks noGrp="1"/>
          </p:cNvPicPr>
          <p:nvPr>
            <p:ph sz="half" idx="13"/>
          </p:nvPr>
        </p:nvPicPr>
        <p:blipFill>
          <a:blip r:embed="rId2"/>
          <a:stretch>
            <a:fillRect/>
          </a:stretch>
        </p:blipFill>
        <p:spPr>
          <a:xfrm>
            <a:off x="228600" y="321821"/>
            <a:ext cx="6072745" cy="2966720"/>
          </a:xfrm>
          <a:prstGeom prst="rect">
            <a:avLst/>
          </a:prstGeom>
        </p:spPr>
      </p:pic>
      <p:pic>
        <p:nvPicPr>
          <p:cNvPr id="7" name="Picture 6">
            <a:extLst>
              <a:ext uri="{FF2B5EF4-FFF2-40B4-BE49-F238E27FC236}">
                <a16:creationId xmlns:a16="http://schemas.microsoft.com/office/drawing/2014/main" id="{D779E6AE-8D7F-4A19-A40C-7D6EED8BD7CB}"/>
              </a:ext>
            </a:extLst>
          </p:cNvPr>
          <p:cNvPicPr/>
          <p:nvPr/>
        </p:nvPicPr>
        <p:blipFill>
          <a:blip r:embed="rId3"/>
          <a:stretch>
            <a:fillRect/>
          </a:stretch>
        </p:blipFill>
        <p:spPr>
          <a:xfrm>
            <a:off x="2546167" y="3187700"/>
            <a:ext cx="6503035" cy="2966720"/>
          </a:xfrm>
          <a:prstGeom prst="rect">
            <a:avLst/>
          </a:prstGeom>
        </p:spPr>
      </p:pic>
    </p:spTree>
    <p:extLst>
      <p:ext uri="{BB962C8B-B14F-4D97-AF65-F5344CB8AC3E}">
        <p14:creationId xmlns:p14="http://schemas.microsoft.com/office/powerpoint/2010/main" val="170217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6"/>
          <p:cNvSpPr>
            <a:spLocks noGrp="1"/>
          </p:cNvSpPr>
          <p:nvPr>
            <p:ph type="dt" sz="quarter" idx="1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a:solidFill>
                  <a:srgbClr val="004C97"/>
                </a:solidFill>
                <a:latin typeface="Helvetica" panose="020B0604020202020204" pitchFamily="34" charset="0"/>
              </a:rPr>
              <a:t>2/20/2020</a:t>
            </a:r>
          </a:p>
        </p:txBody>
      </p:sp>
      <p:sp>
        <p:nvSpPr>
          <p:cNvPr id="25603" name="Footer Placeholder 7"/>
          <p:cNvSpPr>
            <a:spLocks noGrp="1"/>
          </p:cNvSpPr>
          <p:nvPr>
            <p:ph type="ftr" sz="quarter" idx="1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ea typeface="MS PGothic" panose="020B0600070205080204" pitchFamily="34" charset="-128"/>
              </a:rPr>
              <a:t>Dave Pushka | Mu2e HRS Rigging Plan</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5604" name="Slide Number Placeholder 8"/>
          <p:cNvSpPr>
            <a:spLocks noGrp="1"/>
          </p:cNvSpPr>
          <p:nvPr>
            <p:ph type="sldNum" sz="quarter" idx="16"/>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AEE3222A-B585-474B-B973-7A492478E925}" type="slidenum">
              <a:rPr lang="en-US" altLang="en-US" sz="1200">
                <a:solidFill>
                  <a:srgbClr val="004C97"/>
                </a:solidFill>
                <a:latin typeface="Helvetica" panose="020B0604020202020204" pitchFamily="34" charset="0"/>
              </a:rPr>
              <a:pPr eaLnBrk="1" hangingPunct="1"/>
              <a:t>7</a:t>
            </a:fld>
            <a:endParaRPr lang="en-US" altLang="en-US" sz="1200">
              <a:solidFill>
                <a:srgbClr val="004C97"/>
              </a:solidFill>
              <a:latin typeface="Helvetica" panose="020B0604020202020204" pitchFamily="34" charset="0"/>
            </a:endParaRPr>
          </a:p>
        </p:txBody>
      </p:sp>
      <p:sp>
        <p:nvSpPr>
          <p:cNvPr id="3" name="Content Placeholder 2">
            <a:extLst>
              <a:ext uri="{FF2B5EF4-FFF2-40B4-BE49-F238E27FC236}">
                <a16:creationId xmlns:a16="http://schemas.microsoft.com/office/drawing/2014/main" id="{FE641587-F451-4DA5-ADDA-C2B636DF95A3}"/>
              </a:ext>
            </a:extLst>
          </p:cNvPr>
          <p:cNvSpPr>
            <a:spLocks noGrp="1"/>
          </p:cNvSpPr>
          <p:nvPr>
            <p:ph sz="half" idx="13"/>
          </p:nvPr>
        </p:nvSpPr>
        <p:spPr/>
        <p:txBody>
          <a:bodyPr/>
          <a:lstStyle/>
          <a:p>
            <a:endParaRPr lang="en-US"/>
          </a:p>
        </p:txBody>
      </p:sp>
      <p:pic>
        <p:nvPicPr>
          <p:cNvPr id="9" name="Picture 8">
            <a:extLst>
              <a:ext uri="{FF2B5EF4-FFF2-40B4-BE49-F238E27FC236}">
                <a16:creationId xmlns:a16="http://schemas.microsoft.com/office/drawing/2014/main" id="{D5C0F60E-FE71-4795-B98F-BA54B299DE45}"/>
              </a:ext>
            </a:extLst>
          </p:cNvPr>
          <p:cNvPicPr/>
          <p:nvPr/>
        </p:nvPicPr>
        <p:blipFill>
          <a:blip r:embed="rId2"/>
          <a:stretch>
            <a:fillRect/>
          </a:stretch>
        </p:blipFill>
        <p:spPr>
          <a:xfrm>
            <a:off x="402726" y="661075"/>
            <a:ext cx="4505325" cy="3162300"/>
          </a:xfrm>
          <a:prstGeom prst="rect">
            <a:avLst/>
          </a:prstGeom>
        </p:spPr>
      </p:pic>
      <p:pic>
        <p:nvPicPr>
          <p:cNvPr id="10" name="Picture 9">
            <a:extLst>
              <a:ext uri="{FF2B5EF4-FFF2-40B4-BE49-F238E27FC236}">
                <a16:creationId xmlns:a16="http://schemas.microsoft.com/office/drawing/2014/main" id="{B57A3B53-C3CE-4DB9-A0BB-B2040564C027}"/>
              </a:ext>
            </a:extLst>
          </p:cNvPr>
          <p:cNvPicPr/>
          <p:nvPr/>
        </p:nvPicPr>
        <p:blipFill>
          <a:blip r:embed="rId3"/>
          <a:stretch>
            <a:fillRect/>
          </a:stretch>
        </p:blipFill>
        <p:spPr>
          <a:xfrm>
            <a:off x="5327332" y="2676925"/>
            <a:ext cx="3321685" cy="3266440"/>
          </a:xfrm>
          <a:prstGeom prst="rect">
            <a:avLst/>
          </a:prstGeom>
        </p:spPr>
      </p:pic>
    </p:spTree>
    <p:extLst>
      <p:ext uri="{BB962C8B-B14F-4D97-AF65-F5344CB8AC3E}">
        <p14:creationId xmlns:p14="http://schemas.microsoft.com/office/powerpoint/2010/main" val="3666332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6"/>
          <p:cNvSpPr>
            <a:spLocks noGrp="1"/>
          </p:cNvSpPr>
          <p:nvPr>
            <p:ph type="dt" sz="quarter" idx="1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a:solidFill>
                  <a:srgbClr val="004C97"/>
                </a:solidFill>
                <a:latin typeface="Helvetica" panose="020B0604020202020204" pitchFamily="34" charset="0"/>
              </a:rPr>
              <a:t>2/20/2020</a:t>
            </a:r>
          </a:p>
        </p:txBody>
      </p:sp>
      <p:sp>
        <p:nvSpPr>
          <p:cNvPr id="25603" name="Footer Placeholder 7"/>
          <p:cNvSpPr>
            <a:spLocks noGrp="1"/>
          </p:cNvSpPr>
          <p:nvPr>
            <p:ph type="ftr" sz="quarter" idx="1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ea typeface="MS PGothic" panose="020B0600070205080204" pitchFamily="34" charset="-128"/>
              </a:rPr>
              <a:t>Dave Pushka | Mu2e HRS Rigging Plan</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5604" name="Slide Number Placeholder 8"/>
          <p:cNvSpPr>
            <a:spLocks noGrp="1"/>
          </p:cNvSpPr>
          <p:nvPr>
            <p:ph type="sldNum" sz="quarter" idx="16"/>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AEE3222A-B585-474B-B973-7A492478E925}" type="slidenum">
              <a:rPr lang="en-US" altLang="en-US" sz="1200">
                <a:solidFill>
                  <a:srgbClr val="004C97"/>
                </a:solidFill>
                <a:latin typeface="Helvetica" panose="020B0604020202020204" pitchFamily="34" charset="0"/>
              </a:rPr>
              <a:pPr eaLnBrk="1" hangingPunct="1"/>
              <a:t>8</a:t>
            </a:fld>
            <a:endParaRPr lang="en-US" altLang="en-US" sz="1200">
              <a:solidFill>
                <a:srgbClr val="004C97"/>
              </a:solidFill>
              <a:latin typeface="Helvetica" panose="020B0604020202020204" pitchFamily="34" charset="0"/>
            </a:endParaRPr>
          </a:p>
        </p:txBody>
      </p:sp>
      <p:pic>
        <p:nvPicPr>
          <p:cNvPr id="8" name="Content Placeholder 7">
            <a:extLst>
              <a:ext uri="{FF2B5EF4-FFF2-40B4-BE49-F238E27FC236}">
                <a16:creationId xmlns:a16="http://schemas.microsoft.com/office/drawing/2014/main" id="{21F3D1A6-3E5D-468D-AD3A-647D438C3F4D}"/>
              </a:ext>
            </a:extLst>
          </p:cNvPr>
          <p:cNvPicPr>
            <a:picLocks noGrp="1" noChangeAspect="1"/>
          </p:cNvPicPr>
          <p:nvPr>
            <p:ph sz="half" idx="13"/>
          </p:nvPr>
        </p:nvPicPr>
        <p:blipFill>
          <a:blip r:embed="rId2"/>
          <a:stretch>
            <a:fillRect/>
          </a:stretch>
        </p:blipFill>
        <p:spPr>
          <a:xfrm>
            <a:off x="452437" y="423069"/>
            <a:ext cx="4040515" cy="2669223"/>
          </a:xfrm>
          <a:prstGeom prst="rect">
            <a:avLst/>
          </a:prstGeom>
        </p:spPr>
      </p:pic>
      <p:pic>
        <p:nvPicPr>
          <p:cNvPr id="11" name="Picture 10">
            <a:extLst>
              <a:ext uri="{FF2B5EF4-FFF2-40B4-BE49-F238E27FC236}">
                <a16:creationId xmlns:a16="http://schemas.microsoft.com/office/drawing/2014/main" id="{E55E7B7B-98AE-44C3-9AAD-3BF3F01B978E}"/>
              </a:ext>
            </a:extLst>
          </p:cNvPr>
          <p:cNvPicPr/>
          <p:nvPr/>
        </p:nvPicPr>
        <p:blipFill>
          <a:blip r:embed="rId3"/>
          <a:stretch>
            <a:fillRect/>
          </a:stretch>
        </p:blipFill>
        <p:spPr>
          <a:xfrm>
            <a:off x="452437" y="3429000"/>
            <a:ext cx="4039553" cy="2669222"/>
          </a:xfrm>
          <a:prstGeom prst="rect">
            <a:avLst/>
          </a:prstGeom>
        </p:spPr>
      </p:pic>
      <p:pic>
        <p:nvPicPr>
          <p:cNvPr id="12" name="Picture 11">
            <a:extLst>
              <a:ext uri="{FF2B5EF4-FFF2-40B4-BE49-F238E27FC236}">
                <a16:creationId xmlns:a16="http://schemas.microsoft.com/office/drawing/2014/main" id="{F67F65D3-5A71-4B27-BFB2-93B82C8C53CB}"/>
              </a:ext>
            </a:extLst>
          </p:cNvPr>
          <p:cNvPicPr/>
          <p:nvPr/>
        </p:nvPicPr>
        <p:blipFill>
          <a:blip r:embed="rId4"/>
          <a:stretch>
            <a:fillRect/>
          </a:stretch>
        </p:blipFill>
        <p:spPr>
          <a:xfrm>
            <a:off x="5029200" y="398303"/>
            <a:ext cx="3803015" cy="2669223"/>
          </a:xfrm>
          <a:prstGeom prst="rect">
            <a:avLst/>
          </a:prstGeom>
        </p:spPr>
      </p:pic>
      <p:pic>
        <p:nvPicPr>
          <p:cNvPr id="13" name="Picture 12">
            <a:extLst>
              <a:ext uri="{FF2B5EF4-FFF2-40B4-BE49-F238E27FC236}">
                <a16:creationId xmlns:a16="http://schemas.microsoft.com/office/drawing/2014/main" id="{E6976C3E-95F7-4BC4-96E2-C8BCF0AEFF65}"/>
              </a:ext>
            </a:extLst>
          </p:cNvPr>
          <p:cNvPicPr>
            <a:picLocks noChangeAspect="1"/>
          </p:cNvPicPr>
          <p:nvPr/>
        </p:nvPicPr>
        <p:blipFill>
          <a:blip r:embed="rId5"/>
          <a:stretch>
            <a:fillRect/>
          </a:stretch>
        </p:blipFill>
        <p:spPr>
          <a:xfrm>
            <a:off x="4976111" y="3428998"/>
            <a:ext cx="3856104" cy="2669224"/>
          </a:xfrm>
          <a:prstGeom prst="rect">
            <a:avLst/>
          </a:prstGeom>
        </p:spPr>
      </p:pic>
    </p:spTree>
    <p:extLst>
      <p:ext uri="{BB962C8B-B14F-4D97-AF65-F5344CB8AC3E}">
        <p14:creationId xmlns:p14="http://schemas.microsoft.com/office/powerpoint/2010/main" val="2172484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6"/>
          <p:cNvSpPr>
            <a:spLocks noGrp="1"/>
          </p:cNvSpPr>
          <p:nvPr>
            <p:ph type="dt" sz="quarter" idx="1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a:solidFill>
                  <a:srgbClr val="004C97"/>
                </a:solidFill>
                <a:latin typeface="Helvetica" panose="020B0604020202020204" pitchFamily="34" charset="0"/>
              </a:rPr>
              <a:t>2/20/2020</a:t>
            </a:r>
          </a:p>
        </p:txBody>
      </p:sp>
      <p:sp>
        <p:nvSpPr>
          <p:cNvPr id="25603" name="Footer Placeholder 7"/>
          <p:cNvSpPr>
            <a:spLocks noGrp="1"/>
          </p:cNvSpPr>
          <p:nvPr>
            <p:ph type="ftr" sz="quarter" idx="1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ea typeface="MS PGothic" panose="020B0600070205080204" pitchFamily="34" charset="-128"/>
              </a:rPr>
              <a:t>Dave Pushka | Mu2e HRS Rigging Plan</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5604" name="Slide Number Placeholder 8"/>
          <p:cNvSpPr>
            <a:spLocks noGrp="1"/>
          </p:cNvSpPr>
          <p:nvPr>
            <p:ph type="sldNum" sz="quarter" idx="16"/>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AEE3222A-B585-474B-B973-7A492478E925}" type="slidenum">
              <a:rPr lang="en-US" altLang="en-US" sz="1200">
                <a:solidFill>
                  <a:srgbClr val="004C97"/>
                </a:solidFill>
                <a:latin typeface="Helvetica" panose="020B0604020202020204" pitchFamily="34" charset="0"/>
              </a:rPr>
              <a:pPr eaLnBrk="1" hangingPunct="1"/>
              <a:t>9</a:t>
            </a:fld>
            <a:endParaRPr lang="en-US" altLang="en-US" sz="1200">
              <a:solidFill>
                <a:srgbClr val="004C97"/>
              </a:solidFill>
              <a:latin typeface="Helvetica" panose="020B0604020202020204" pitchFamily="34" charset="0"/>
            </a:endParaRPr>
          </a:p>
        </p:txBody>
      </p:sp>
      <p:pic>
        <p:nvPicPr>
          <p:cNvPr id="7" name="Picture 6">
            <a:extLst>
              <a:ext uri="{FF2B5EF4-FFF2-40B4-BE49-F238E27FC236}">
                <a16:creationId xmlns:a16="http://schemas.microsoft.com/office/drawing/2014/main" id="{7392D680-7E60-46BD-9E1A-1DE037E08747}"/>
              </a:ext>
            </a:extLst>
          </p:cNvPr>
          <p:cNvPicPr>
            <a:picLocks noChangeAspect="1"/>
          </p:cNvPicPr>
          <p:nvPr/>
        </p:nvPicPr>
        <p:blipFill>
          <a:blip r:embed="rId2"/>
          <a:stretch>
            <a:fillRect/>
          </a:stretch>
        </p:blipFill>
        <p:spPr>
          <a:xfrm>
            <a:off x="4057980" y="2286000"/>
            <a:ext cx="4941558" cy="3851592"/>
          </a:xfrm>
          <a:prstGeom prst="rect">
            <a:avLst/>
          </a:prstGeom>
        </p:spPr>
      </p:pic>
      <p:pic>
        <p:nvPicPr>
          <p:cNvPr id="6" name="Content Placeholder 5">
            <a:extLst>
              <a:ext uri="{FF2B5EF4-FFF2-40B4-BE49-F238E27FC236}">
                <a16:creationId xmlns:a16="http://schemas.microsoft.com/office/drawing/2014/main" id="{16C32566-0BE0-401A-A726-788DFA5ED5D2}"/>
              </a:ext>
            </a:extLst>
          </p:cNvPr>
          <p:cNvPicPr>
            <a:picLocks noGrp="1" noChangeAspect="1"/>
          </p:cNvPicPr>
          <p:nvPr>
            <p:ph sz="half" idx="13"/>
          </p:nvPr>
        </p:nvPicPr>
        <p:blipFill>
          <a:blip r:embed="rId3"/>
          <a:stretch>
            <a:fillRect/>
          </a:stretch>
        </p:blipFill>
        <p:spPr>
          <a:xfrm>
            <a:off x="228600" y="372979"/>
            <a:ext cx="4851400" cy="2348118"/>
          </a:xfrm>
          <a:prstGeom prst="rect">
            <a:avLst/>
          </a:prstGeom>
        </p:spPr>
      </p:pic>
    </p:spTree>
    <p:extLst>
      <p:ext uri="{BB962C8B-B14F-4D97-AF65-F5344CB8AC3E}">
        <p14:creationId xmlns:p14="http://schemas.microsoft.com/office/powerpoint/2010/main" val="2840497794"/>
      </p:ext>
    </p:extLst>
  </p:cSld>
  <p:clrMapOvr>
    <a:masterClrMapping/>
  </p:clrMapOvr>
</p:sld>
</file>

<file path=ppt/theme/theme1.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B6CED81E-951A-4DFA-9287-6DC86C25A1D3}"/>
    </a:ext>
  </a:ext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3CED6F7E-0C40-4358-9557-CEEF733EC3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86</TotalTime>
  <Words>199</Words>
  <Application>Microsoft Office PowerPoint</Application>
  <PresentationFormat>On-screen Show (4:3)</PresentationFormat>
  <Paragraphs>47</Paragraphs>
  <Slides>10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MS PGothic</vt:lpstr>
      <vt:lpstr>MS PGothic</vt:lpstr>
      <vt:lpstr>Arial</vt:lpstr>
      <vt:lpstr>Calibri</vt:lpstr>
      <vt:lpstr>Geneva</vt:lpstr>
      <vt:lpstr>Helvetica</vt:lpstr>
      <vt:lpstr>FNAL_TemplateMac_060514</vt:lpstr>
      <vt:lpstr>Fermilab: Footer Only</vt:lpstr>
      <vt:lpstr>HRS Rigging Plan and the New FESHM Chapter 10200 (still to be issued).</vt:lpstr>
      <vt:lpstr>Goals:</vt:lpstr>
      <vt:lpstr>The Mu2e HRS (Heat and Radiation Shield)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 one line or two lines</dc:title>
  <dc:creator>David R. Pushka x8767 10239N</dc:creator>
  <cp:lastModifiedBy>David R. Pushka x8767 10239N</cp:lastModifiedBy>
  <cp:revision>7</cp:revision>
  <cp:lastPrinted>2014-01-20T19:40:21Z</cp:lastPrinted>
  <dcterms:created xsi:type="dcterms:W3CDTF">2020-02-19T19:40:06Z</dcterms:created>
  <dcterms:modified xsi:type="dcterms:W3CDTF">2020-02-19T21:06:44Z</dcterms:modified>
</cp:coreProperties>
</file>