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8" autoAdjust="0"/>
    <p:restoredTop sz="94620"/>
  </p:normalViewPr>
  <p:slideViewPr>
    <p:cSldViewPr snapToGrid="0" snapToObjects="1">
      <p:cViewPr varScale="1">
        <p:scale>
          <a:sx n="108" d="100"/>
          <a:sy n="108" d="100"/>
        </p:scale>
        <p:origin x="1928" y="19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Soldner-Rembold and Blucher - DUNE Communcators Virtual Meeting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Soldner-Rembold and Blucher - DUNE Communcators Virtual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sldNum="0"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.fnal.gov/2020/02/dune-collaboration-finalizes-the-blueprint-for-the-ultimate-neutrino-detector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al.gov/pub/science/lbnf-dune/international-partnerships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v13DswIKr8" TargetMode="External"/><Relationship Id="rId2" Type="http://schemas.openxmlformats.org/officeDocument/2006/relationships/hyperlink" Target="https://www.youtube.com/watch?v=AYtKcZMJ_4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mailto:media@fnal.gov" TargetMode="External"/><Relationship Id="rId4" Type="http://schemas.openxmlformats.org/officeDocument/2006/relationships/hyperlink" Target="https://fnal.gov/du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nescience.org/facesofdun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unescience.org/facesofdune/faces-of-dune-poster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DUNE communicators virtual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5" y="2934333"/>
            <a:ext cx="8221663" cy="1721069"/>
          </a:xfrm>
        </p:spPr>
        <p:txBody>
          <a:bodyPr/>
          <a:lstStyle/>
          <a:p>
            <a:r>
              <a:rPr lang="en-GB" dirty="0"/>
              <a:t>Stefan </a:t>
            </a:r>
            <a:r>
              <a:rPr lang="en-GB" dirty="0" err="1"/>
              <a:t>Söldner</a:t>
            </a:r>
            <a:r>
              <a:rPr lang="en-GB" dirty="0"/>
              <a:t>-Rembold and Ed Blucher</a:t>
            </a:r>
          </a:p>
          <a:p>
            <a:r>
              <a:rPr lang="en-GB" dirty="0"/>
              <a:t>Feb. 11, 2020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Ready to build components for the far detector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538CBB76-EE61-F446-ABEF-169395A7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76" y="1325696"/>
            <a:ext cx="2949450" cy="2361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F6722-9B43-6443-91E5-7783D5AA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3" y="1325696"/>
            <a:ext cx="2949450" cy="2429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74ED5-A4BF-854B-8A30-ED31BF32A58B}"/>
              </a:ext>
            </a:extLst>
          </p:cNvPr>
          <p:cNvSpPr txBox="1"/>
          <p:nvPr/>
        </p:nvSpPr>
        <p:spPr>
          <a:xfrm>
            <a:off x="334675" y="3825183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DUNE Technical Design Report was published yesterday. Fermilab’s story published today: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https://news.fnal.gov/2020/02/dune-collaboration-finalizes-the-blueprint-for-the-ultimate-neutrino-detector/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report includes the specs and blueprints for the DUNE far detectors. </a:t>
            </a:r>
          </a:p>
        </p:txBody>
      </p:sp>
    </p:spTree>
    <p:extLst>
      <p:ext uri="{BB962C8B-B14F-4D97-AF65-F5344CB8AC3E}">
        <p14:creationId xmlns:p14="http://schemas.microsoft.com/office/powerpoint/2010/main" val="81543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Institutions around the world working on DUNE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74ED5-A4BF-854B-8A30-ED31BF32A58B}"/>
              </a:ext>
            </a:extLst>
          </p:cNvPr>
          <p:cNvSpPr txBox="1"/>
          <p:nvPr/>
        </p:nvSpPr>
        <p:spPr>
          <a:xfrm>
            <a:off x="225426" y="4218606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Institutions around the world are getting ready to build DUNE components.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institutions are already making major contributions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ProtoDUNE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CERN.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with your DUNE representative to find out what your institution is contributing.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16B6B-6729-864B-8EC1-683A7FFD2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37" y="1109620"/>
            <a:ext cx="4560125" cy="30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8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Getting ready to excavate caverns in South Dakota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4F7A5597-CFC2-4444-842A-44D52AFC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95" y="963359"/>
            <a:ext cx="4697009" cy="3131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4CF33-1F0E-5644-AA29-68E920FE7C29}"/>
              </a:ext>
            </a:extLst>
          </p:cNvPr>
          <p:cNvSpPr txBox="1"/>
          <p:nvPr/>
        </p:nvSpPr>
        <p:spPr>
          <a:xfrm>
            <a:off x="225426" y="4408393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Pre-excavation work is underway at the DUNE far site, located at Sanford Underground Research Facility in South Dakota.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LBNF team is building a conveyor system to remove 800,000 tons of rock from one mile (1.5 km) underground. </a:t>
            </a:r>
          </a:p>
        </p:txBody>
      </p:sp>
    </p:spTree>
    <p:extLst>
      <p:ext uri="{BB962C8B-B14F-4D97-AF65-F5344CB8AC3E}">
        <p14:creationId xmlns:p14="http://schemas.microsoft.com/office/powerpoint/2010/main" val="103897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How to remove 800,000 tons of rock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057E1678-7E17-EC49-A0A0-8A850F386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18" y="1109620"/>
            <a:ext cx="6088015" cy="50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Work has begun on the Fermilab site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2C2C00B0-2BFA-674A-B109-C4DA9028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1186087"/>
            <a:ext cx="8300852" cy="27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BAC0A-097A-344A-AED4-0CD63374894A}"/>
              </a:ext>
            </a:extLst>
          </p:cNvPr>
          <p:cNvSpPr txBox="1"/>
          <p:nvPr/>
        </p:nvSpPr>
        <p:spPr>
          <a:xfrm>
            <a:off x="261255" y="4383770"/>
            <a:ext cx="8300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Ground was broken at Fermilab for the LBNF near site, which will house the DUNE near detector, in November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DUNE near detector will be a technological marvel, aiming to lead to extraordinary discoveries. </a:t>
            </a:r>
          </a:p>
        </p:txBody>
      </p:sp>
    </p:spTree>
    <p:extLst>
      <p:ext uri="{BB962C8B-B14F-4D97-AF65-F5344CB8AC3E}">
        <p14:creationId xmlns:p14="http://schemas.microsoft.com/office/powerpoint/2010/main" val="2956496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PIP-II accelerator moving forward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63630AA-1106-9A4C-90B1-C1B97F2E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194" y="1109620"/>
            <a:ext cx="5303612" cy="2718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FC0F1E-999B-2744-AE63-FE6E8E4BC138}"/>
              </a:ext>
            </a:extLst>
          </p:cNvPr>
          <p:cNvSpPr txBox="1"/>
          <p:nvPr/>
        </p:nvSpPr>
        <p:spPr>
          <a:xfrm>
            <a:off x="454026" y="4037611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a groundbreaking in March of 2019, pre-construction work has started on the PIP-II facility at Fermilab.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PIP-II will power DUNE with the world’s most intense neutrino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Components of the accelerator are under construction at institutions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250472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International partnerships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C006BB3-6F0E-E44B-BDDA-662BB866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1109620"/>
            <a:ext cx="4290516" cy="2860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36BB0-9B90-9B47-93BE-8D7F45E2EC65}"/>
              </a:ext>
            </a:extLst>
          </p:cNvPr>
          <p:cNvSpPr txBox="1"/>
          <p:nvPr/>
        </p:nvSpPr>
        <p:spPr>
          <a:xfrm>
            <a:off x="454026" y="3969964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Agreements with more countries are in the works. DUNE continues to attract international partners and build the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the latest on international partnerships and DUNE, visit this link: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http://www.fnal.gov/pub/science/lbnf-dune/international-partnerships.html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0EB2AC-CC10-2A4F-B808-628ED36DA407}"/>
              </a:ext>
            </a:extLst>
          </p:cNvPr>
          <p:cNvSpPr txBox="1"/>
          <p:nvPr/>
        </p:nvSpPr>
        <p:spPr>
          <a:xfrm>
            <a:off x="5062032" y="1793257"/>
            <a:ext cx="3304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Latest example: The U.S. Department of Energy recently signed an agreement with the UK for £65 million in LBNF/DUNE/PIP-II 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8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Now it’s your turn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4A1B584-62B3-2A4F-BBD9-D3208A7DC161}"/>
              </a:ext>
            </a:extLst>
          </p:cNvPr>
          <p:cNvSpPr txBox="1">
            <a:spLocks/>
          </p:cNvSpPr>
          <p:nvPr/>
        </p:nvSpPr>
        <p:spPr>
          <a:xfrm>
            <a:off x="235743" y="1141396"/>
            <a:ext cx="8672513" cy="4575207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Watch the LBNF/DUNE animations: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https://www.youtube.com/watch?v=AYtKcZMJ_4c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https://www.youtube.com/watch?v=nv13DswIKr8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Visit the LBNF/DUNE website: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https://fnal.gov/dune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Follow DUNE and Fermilab:</a:t>
            </a:r>
          </a:p>
          <a:p>
            <a:pPr lvl="1"/>
            <a:r>
              <a:rPr lang="en-US" sz="1600" dirty="0"/>
              <a:t>@</a:t>
            </a:r>
            <a:r>
              <a:rPr lang="en-US" sz="1600" dirty="0" err="1"/>
              <a:t>DUNEscience</a:t>
            </a:r>
            <a:endParaRPr lang="en-US" sz="1600" dirty="0"/>
          </a:p>
          <a:p>
            <a:pPr lvl="1"/>
            <a:r>
              <a:rPr lang="en-US" sz="1600" dirty="0"/>
              <a:t>@Fermilab</a:t>
            </a:r>
            <a:br>
              <a:rPr lang="en-US" sz="1600" dirty="0"/>
            </a:br>
            <a:endParaRPr lang="en-US" sz="1600" dirty="0"/>
          </a:p>
          <a:p>
            <a:r>
              <a:rPr lang="en-US" sz="2000" dirty="0"/>
              <a:t>Contact Fermilab press officer:</a:t>
            </a:r>
            <a:br>
              <a:rPr lang="en-US" sz="2000" dirty="0"/>
            </a:br>
            <a:r>
              <a:rPr lang="en-US" sz="2000" dirty="0"/>
              <a:t>Andre Salles, </a:t>
            </a:r>
            <a:r>
              <a:rPr lang="en-US" sz="2000" dirty="0">
                <a:hlinkClick r:id="rId5"/>
              </a:rPr>
              <a:t>media@fnal.gov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Get out the word about your institutions’ work on DUNE.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D3A03-4A1D-C74C-AEF9-839F75F57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851" y="2766949"/>
            <a:ext cx="3926775" cy="22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Meet the international DUNE collaboration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77E9B77F-8F80-B945-BB31-7C476A3E6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40"/>
          <a:stretch/>
        </p:blipFill>
        <p:spPr>
          <a:xfrm>
            <a:off x="1427524" y="1077077"/>
            <a:ext cx="6282603" cy="2419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157341-4399-E649-8D5F-34B9502F6A36}"/>
              </a:ext>
            </a:extLst>
          </p:cNvPr>
          <p:cNvSpPr txBox="1"/>
          <p:nvPr/>
        </p:nvSpPr>
        <p:spPr>
          <a:xfrm>
            <a:off x="429419" y="3642292"/>
            <a:ext cx="4228702" cy="225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1,000+ scientists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180+ institutions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30+ countries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working together to bring this one-of-a-kind experiment to life. You are part of it!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FB16C8-8A63-1240-BFD5-0366B0F4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25" y="3726327"/>
            <a:ext cx="3933907" cy="23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Who we are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D10AA62-1096-3749-A4E9-435E6D718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3" y="1109620"/>
            <a:ext cx="1808330" cy="2260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8B0C1-0705-804B-82F2-E2C41812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3" y="3604554"/>
            <a:ext cx="1808330" cy="2260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48152-442D-5A46-AEA4-E504E06AE2B6}"/>
              </a:ext>
            </a:extLst>
          </p:cNvPr>
          <p:cNvSpPr txBox="1"/>
          <p:nvPr/>
        </p:nvSpPr>
        <p:spPr>
          <a:xfrm>
            <a:off x="3403804" y="1615407"/>
            <a:ext cx="4954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Stefan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Söldner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-Rembold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Head of Particle Physics Group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Manchester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DUNE co-spokesperson since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A714B-9F8D-204E-9BDF-D68EF5C9F8BC}"/>
              </a:ext>
            </a:extLst>
          </p:cNvPr>
          <p:cNvSpPr txBox="1"/>
          <p:nvPr/>
        </p:nvSpPr>
        <p:spPr>
          <a:xfrm>
            <a:off x="3403804" y="4073040"/>
            <a:ext cx="4954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 Blucher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Professor, Department of Physics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Chicago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DUNE co-spokesperson since 2017</a:t>
            </a:r>
          </a:p>
        </p:txBody>
      </p:sp>
    </p:spTree>
    <p:extLst>
      <p:ext uri="{BB962C8B-B14F-4D97-AF65-F5344CB8AC3E}">
        <p14:creationId xmlns:p14="http://schemas.microsoft.com/office/powerpoint/2010/main" val="146750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Faces of DUNE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ECBDE5-2B6F-BA4C-B079-D546394D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1010021"/>
            <a:ext cx="3620516" cy="5122966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9C9C349-1479-8447-B9A6-E67B670B4C5C}"/>
              </a:ext>
            </a:extLst>
          </p:cNvPr>
          <p:cNvSpPr txBox="1">
            <a:spLocks/>
          </p:cNvSpPr>
          <p:nvPr/>
        </p:nvSpPr>
        <p:spPr>
          <a:xfrm>
            <a:off x="3732106" y="1431357"/>
            <a:ext cx="5120774" cy="3995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171 profiles of DUNE scientists from institutions around the world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Read all the profiles at </a:t>
            </a:r>
            <a:r>
              <a:rPr lang="en-US" sz="2000" dirty="0">
                <a:hlinkClick r:id="rId3"/>
              </a:rPr>
              <a:t>dunescience.org/facesofdune/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Two posters that together feature all Faces of DUNE are available for printing (A3 format and 11”x17” format): 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https://www.dunescience.org/facesofdune/faces-of-dune-posters/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8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So what is DUNE?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62D9D580-286F-1342-B927-F73501AE3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61641"/>
            <a:ext cx="8672513" cy="2879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96F12-5174-284A-9622-596DF0FCE36F}"/>
              </a:ext>
            </a:extLst>
          </p:cNvPr>
          <p:cNvSpPr txBox="1"/>
          <p:nvPr/>
        </p:nvSpPr>
        <p:spPr>
          <a:xfrm>
            <a:off x="228600" y="1354798"/>
            <a:ext cx="867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Underground Neutrino Experiment</a:t>
            </a:r>
          </a:p>
        </p:txBody>
      </p:sp>
    </p:spTree>
    <p:extLst>
      <p:ext uri="{BB962C8B-B14F-4D97-AF65-F5344CB8AC3E}">
        <p14:creationId xmlns:p14="http://schemas.microsoft.com/office/powerpoint/2010/main" val="103063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What will DUNE do?</a:t>
            </a:r>
          </a:p>
        </p:txBody>
      </p:sp>
      <p:pic>
        <p:nvPicPr>
          <p:cNvPr id="7" name="Picture 6" descr="DUNEicon-BigBang.jpg">
            <a:extLst>
              <a:ext uri="{FF2B5EF4-FFF2-40B4-BE49-F238E27FC236}">
                <a16:creationId xmlns:a16="http://schemas.microsoft.com/office/drawing/2014/main" id="{A4CA0413-A213-2A40-80F1-E839ACA6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5" y="851518"/>
            <a:ext cx="1974436" cy="1901962"/>
          </a:xfrm>
          <a:prstGeom prst="rect">
            <a:avLst/>
          </a:prstGeom>
        </p:spPr>
      </p:pic>
      <p:pic>
        <p:nvPicPr>
          <p:cNvPr id="8" name="Picture 7" descr="DUNEicons-FourForces.jpg">
            <a:extLst>
              <a:ext uri="{FF2B5EF4-FFF2-40B4-BE49-F238E27FC236}">
                <a16:creationId xmlns:a16="http://schemas.microsoft.com/office/drawing/2014/main" id="{CB4B9D2A-7567-B64B-B363-3EEFCCF4E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2495378"/>
            <a:ext cx="1938395" cy="1867244"/>
          </a:xfrm>
          <a:prstGeom prst="rect">
            <a:avLst/>
          </a:prstGeom>
        </p:spPr>
      </p:pic>
      <p:pic>
        <p:nvPicPr>
          <p:cNvPr id="9" name="Picture 8" descr="DUNEicon-Blackhole.jpg">
            <a:extLst>
              <a:ext uri="{FF2B5EF4-FFF2-40B4-BE49-F238E27FC236}">
                <a16:creationId xmlns:a16="http://schemas.microsoft.com/office/drawing/2014/main" id="{22583891-5770-F84E-B340-8550EE264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0" y="4044152"/>
            <a:ext cx="1912694" cy="184248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66EEF91-D1D8-9341-8EDA-9F818BC65A40}"/>
              </a:ext>
            </a:extLst>
          </p:cNvPr>
          <p:cNvSpPr txBox="1">
            <a:spLocks/>
          </p:cNvSpPr>
          <p:nvPr/>
        </p:nvSpPr>
        <p:spPr>
          <a:xfrm>
            <a:off x="3075885" y="1109620"/>
            <a:ext cx="5248161" cy="38552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>
                <a:cs typeface="Helvetica"/>
              </a:rPr>
              <a:t>Origin of matter </a:t>
            </a:r>
            <a:br>
              <a:rPr lang="en-US" sz="2000" b="1" dirty="0">
                <a:cs typeface="Helvetica"/>
              </a:rPr>
            </a:br>
            <a:r>
              <a:rPr lang="en-US" sz="2000" dirty="0">
                <a:cs typeface="Helvetica"/>
              </a:rPr>
              <a:t>Discover what happened after the big bang: Are neutrinos the reason the universe is made of matter?</a:t>
            </a:r>
          </a:p>
          <a:p>
            <a:endParaRPr lang="en-US" sz="1400" dirty="0">
              <a:solidFill>
                <a:srgbClr val="003087"/>
              </a:solidFill>
              <a:cs typeface="Helvetica"/>
            </a:endParaRPr>
          </a:p>
          <a:p>
            <a:endParaRPr lang="en-US" sz="1400" dirty="0">
              <a:solidFill>
                <a:srgbClr val="003087"/>
              </a:solidFill>
              <a:cs typeface="Helvetica"/>
            </a:endParaRPr>
          </a:p>
          <a:p>
            <a:pPr marL="0" indent="0">
              <a:buFont typeface="Arial" charset="0"/>
              <a:buNone/>
            </a:pPr>
            <a:r>
              <a:rPr lang="en-US" sz="2000" b="1" dirty="0">
                <a:cs typeface="Helvetica"/>
              </a:rPr>
              <a:t>Unification of forces</a:t>
            </a:r>
            <a:br>
              <a:rPr lang="en-US" sz="2000" b="1" dirty="0">
                <a:solidFill>
                  <a:srgbClr val="000090"/>
                </a:solidFill>
                <a:cs typeface="Helvetica"/>
              </a:rPr>
            </a:br>
            <a:r>
              <a:rPr lang="en-US" sz="2000" dirty="0">
                <a:cs typeface="Helvetica"/>
              </a:rPr>
              <a:t>Move closer to realizing Einstein’s dream of a unified theory of matter and energy</a:t>
            </a:r>
          </a:p>
          <a:p>
            <a:endParaRPr lang="en-US" sz="1400" dirty="0">
              <a:solidFill>
                <a:srgbClr val="003087"/>
              </a:solidFill>
              <a:cs typeface="Helvetica"/>
            </a:endParaRPr>
          </a:p>
          <a:p>
            <a:endParaRPr lang="en-US" sz="1400" dirty="0">
              <a:solidFill>
                <a:srgbClr val="003087"/>
              </a:solidFill>
              <a:cs typeface="Helvetica"/>
            </a:endParaRPr>
          </a:p>
          <a:p>
            <a:pPr marL="0" indent="0">
              <a:buFont typeface="Arial" charset="0"/>
              <a:buNone/>
            </a:pPr>
            <a:r>
              <a:rPr lang="en-US" sz="2000" b="1" dirty="0">
                <a:cs typeface="Helvetica"/>
              </a:rPr>
              <a:t>Black hole formation</a:t>
            </a:r>
            <a:br>
              <a:rPr lang="en-US" sz="2000" b="1" dirty="0">
                <a:solidFill>
                  <a:srgbClr val="000090"/>
                </a:solidFill>
                <a:cs typeface="Helvetica"/>
              </a:rPr>
            </a:br>
            <a:r>
              <a:rPr lang="en-US" sz="2000" dirty="0">
                <a:cs typeface="Helvetica"/>
              </a:rPr>
              <a:t>Use neutrinos to look into the cosmos and watch the formation of neutron stars and black holes in real time</a:t>
            </a:r>
          </a:p>
          <a:p>
            <a:pPr marL="0" indent="0">
              <a:buFont typeface="Arial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35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Observation of neutrino oscillations with DUNE</a:t>
            </a:r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82924AFB-BC1A-9348-82B3-196E1411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0" y="1109620"/>
            <a:ext cx="8322272" cy="48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DUNE, LBNF and PIP-II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CC35C8E-1750-754E-9D77-FFE1CC20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6" y="976166"/>
            <a:ext cx="8137979" cy="2675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09D14-1CF8-2940-8387-CE93FB93C992}"/>
              </a:ext>
            </a:extLst>
          </p:cNvPr>
          <p:cNvSpPr txBox="1"/>
          <p:nvPr/>
        </p:nvSpPr>
        <p:spPr>
          <a:xfrm>
            <a:off x="225425" y="3731526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DUNE is the experiment and includes the particle detectors.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Long-Baseline Neutrino Facility (LBNF) includes the beamline and the support structures for the DUNE detectors.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PIP-II accelerator will power the experiment, sending particles through Fermilab’s accelerators and through the earth to the DUNE detectors. </a:t>
            </a:r>
          </a:p>
        </p:txBody>
      </p:sp>
    </p:spTree>
    <p:extLst>
      <p:ext uri="{BB962C8B-B14F-4D97-AF65-F5344CB8AC3E}">
        <p14:creationId xmlns:p14="http://schemas.microsoft.com/office/powerpoint/2010/main" val="115558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Large prototype detectors are taking data</a:t>
            </a:r>
          </a:p>
        </p:txBody>
      </p:sp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CB7B99B5-0318-6D4D-A5DE-AC0F9B3D1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06" y="991202"/>
            <a:ext cx="5697187" cy="3204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3E491-3BB4-824E-B197-27597D0E4359}"/>
              </a:ext>
            </a:extLst>
          </p:cNvPr>
          <p:cNvSpPr txBox="1"/>
          <p:nvPr/>
        </p:nvSpPr>
        <p:spPr>
          <a:xfrm>
            <a:off x="225426" y="4383317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prototype detectors for DUNE (called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ProtoDUNE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located at CERN, are both taking 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first physics paper based on the data collected with the first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ProtoDUNE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detector will be published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107345115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8439</TotalTime>
  <Words>743</Words>
  <Application>Microsoft Macintosh PowerPoint</Application>
  <PresentationFormat>On-screen Show (4:3)</PresentationFormat>
  <Paragraphs>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</vt:lpstr>
      <vt:lpstr>Lucida Grande</vt:lpstr>
      <vt:lpstr>Dune Template_051215</vt:lpstr>
      <vt:lpstr>LBNF Content-Footer Theme</vt:lpstr>
      <vt:lpstr>DUNE communicators virtual meeting</vt:lpstr>
      <vt:lpstr>Meet the international DUNE collaboration</vt:lpstr>
      <vt:lpstr>Who we are</vt:lpstr>
      <vt:lpstr>Faces of DUNE</vt:lpstr>
      <vt:lpstr>So what is DUNE?</vt:lpstr>
      <vt:lpstr>What will DUNE do?</vt:lpstr>
      <vt:lpstr>Observation of neutrino oscillations with DUNE</vt:lpstr>
      <vt:lpstr>DUNE, LBNF and PIP-II</vt:lpstr>
      <vt:lpstr>Large prototype detectors are taking data</vt:lpstr>
      <vt:lpstr>Ready to build components for the far detector</vt:lpstr>
      <vt:lpstr>Institutions around the world working on DUNE</vt:lpstr>
      <vt:lpstr>Getting ready to excavate caverns in South Dakota</vt:lpstr>
      <vt:lpstr>How to remove 800,000 tons of rock</vt:lpstr>
      <vt:lpstr>Work has begun on the Fermilab site</vt:lpstr>
      <vt:lpstr>PIP-II accelerator moving forward</vt:lpstr>
      <vt:lpstr>International partnerships</vt:lpstr>
      <vt:lpstr>Now it’s your turn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subject/>
  <dc:creator>Kurt Riesselmann</dc:creator>
  <cp:keywords/>
  <dc:description>Modified by A. Weber</dc:description>
  <cp:lastModifiedBy>Andre Salles</cp:lastModifiedBy>
  <cp:revision>19</cp:revision>
  <dcterms:created xsi:type="dcterms:W3CDTF">2020-02-05T02:06:40Z</dcterms:created>
  <dcterms:modified xsi:type="dcterms:W3CDTF">2020-02-11T14:37:09Z</dcterms:modified>
  <cp:category/>
</cp:coreProperties>
</file>