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1" r:id="rId5"/>
    <p:sldId id="266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746875" cy="98679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FFCC66"/>
      </a:buClr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CC66"/>
      </a:buClr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CC66"/>
      </a:buClr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CC66"/>
      </a:buClr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CC66"/>
      </a:buClr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BA9"/>
    <a:srgbClr val="F1AF00"/>
    <a:srgbClr val="2B519A"/>
    <a:srgbClr val="C88700"/>
    <a:srgbClr val="D2A500"/>
    <a:srgbClr val="EEBD00"/>
    <a:srgbClr val="F6CD00"/>
    <a:srgbClr val="325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 snapToGrid="0"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0365359D-D3C5-43C5-B398-745A579EAE0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7888"/>
            <a:ext cx="539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111C05B6-DB6E-47DA-BDC7-96A64D524EE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BEAE1-1379-4DCA-9804-6CA1C20DF929}" type="slidenum">
              <a:rPr lang="en-GB"/>
              <a:pPr/>
              <a:t>1</a:t>
            </a:fld>
            <a:endParaRPr lang="en-GB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9912D-085D-400B-8309-68AD1894E767}" type="slidenum">
              <a:rPr lang="en-US"/>
              <a:pPr/>
              <a:t>3</a:t>
            </a:fld>
            <a:endParaRPr lang="en-US"/>
          </a:p>
        </p:txBody>
      </p:sp>
      <p:sp>
        <p:nvSpPr>
          <p:cNvPr id="619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9523" name="Notes Placeholder 2"/>
          <p:cNvSpPr>
            <a:spLocks noGrp="1"/>
          </p:cNvSpPr>
          <p:nvPr>
            <p:ph type="body" idx="1"/>
          </p:nvPr>
        </p:nvSpPr>
        <p:spPr/>
        <p:txBody>
          <a:bodyPr lIns="91423" tIns="45712" rIns="91423" bIns="45712"/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19524" name="Slide Number Placeholder 3"/>
          <p:cNvSpPr txBox="1">
            <a:spLocks noGrp="1"/>
          </p:cNvSpPr>
          <p:nvPr/>
        </p:nvSpPr>
        <p:spPr bwMode="auto">
          <a:xfrm>
            <a:off x="3821472" y="9373529"/>
            <a:ext cx="2923939" cy="49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843908"/>
            <a:fld id="{35D2CEE9-765A-494C-A3DE-4A95867F76E3}" type="slidenum">
              <a:rPr lang="en-US" sz="1200">
                <a:latin typeface="Calibri" pitchFamily="34" charset="0"/>
              </a:rPr>
              <a:pPr algn="r" defTabSz="843908"/>
              <a:t>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05B6-DB6E-47DA-BDC7-96A64D524EE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Verdana" pitchFamily="34" charset="0"/>
            </a:endParaRPr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3598" name="Picture 46" descr="eu_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0" y="6491288"/>
            <a:ext cx="246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200">
                <a:solidFill>
                  <a:schemeClr val="tx1"/>
                </a:solidFill>
                <a:latin typeface="Verdana" pitchFamily="34" charset="0"/>
              </a:rPr>
              <a:t>EGEE-III INFSO-RI-222667</a:t>
            </a:r>
            <a:r>
              <a:rPr lang="en-GB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3605" name="Picture 53" descr="egee_big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</p:spPr>
      </p:pic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>
                <a:solidFill>
                  <a:schemeClr val="bg1"/>
                </a:solidFill>
              </a:rPr>
              <a:t>Enabling Grids for E-sciencE</a:t>
            </a:r>
          </a:p>
        </p:txBody>
      </p:sp>
      <p:pic>
        <p:nvPicPr>
          <p:cNvPr id="23611" name="Picture 59" descr="EGEE 30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</p:spPr>
      </p:pic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600" b="1"/>
              <a:t>www.eu-egee.org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200">
                <a:latin typeface="Verdana" pitchFamily="34" charset="0"/>
              </a:rPr>
              <a:t>EGEE and gLite are registered trademarks</a:t>
            </a:r>
            <a:r>
              <a:rPr lang="en-GB"/>
              <a:t> </a:t>
            </a:r>
          </a:p>
        </p:txBody>
      </p:sp>
      <p:pic>
        <p:nvPicPr>
          <p:cNvPr id="23618" name="Picture 6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118225" y="5645150"/>
            <a:ext cx="1524000" cy="619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9AFCEE-8695-4BFE-A068-2EFFF2573E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F85F7-C7E0-4950-B8EB-0015D87E25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705974-7F1A-4F42-ACBE-D9F837D311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8A669-5E28-4615-8B06-04E8F9A5A4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42F63B-7302-47CD-8F2B-98AFCC0C9D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2250A-46E3-4C25-AAD7-593F46E805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3992A4-6286-43F1-94DC-5D46D5F704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3E110-6B3D-4BC0-AD3B-66DDA6CA48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E04EE0-06C9-44C8-AF89-9FFBEA9D2E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8ABA9-58BC-4CF4-AC57-8666CDD904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To change: View -&gt; Header and Footer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fld id="{AE12D632-A77F-4D8C-B97E-2EDEB3AA1D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8" name="Rectangle 120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fr-FR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651" name="Group 123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0" y="6491288"/>
            <a:ext cx="3090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EGEE-III INFSO-RI-222667</a:t>
            </a:r>
            <a:r>
              <a:rPr lang="en-GB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2664" name="Picture 136" descr="ege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825" y="1744663"/>
            <a:ext cx="6518275" cy="1076325"/>
          </a:xfrm>
        </p:spPr>
        <p:txBody>
          <a:bodyPr/>
          <a:lstStyle/>
          <a:p>
            <a:r>
              <a:rPr lang="en-GB" dirty="0" smtClean="0"/>
              <a:t>Accounting, Monitoring and Logging in the EGI era.</a:t>
            </a:r>
            <a:br>
              <a:rPr lang="en-GB" dirty="0" smtClean="0"/>
            </a:br>
            <a:r>
              <a:rPr lang="en-GB" dirty="0" smtClean="0"/>
              <a:t>.... are we there yet?</a:t>
            </a:r>
            <a:endParaRPr lang="en-GB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</a:p>
          <a:p>
            <a:r>
              <a:rPr lang="en-GB" dirty="0" smtClean="0"/>
              <a:t>EGEE Technical Director &amp; Interim EGI Director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within EGEE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onitoring at the ROC and site</a:t>
            </a:r>
          </a:p>
          <a:p>
            <a:pPr lvl="1"/>
            <a:r>
              <a:rPr lang="en-GB" dirty="0" smtClean="0"/>
              <a:t>Discover locally and fix locally</a:t>
            </a:r>
          </a:p>
          <a:p>
            <a:r>
              <a:rPr lang="en-GB" dirty="0" smtClean="0"/>
              <a:t>Availability and reliability monitoring</a:t>
            </a:r>
          </a:p>
          <a:p>
            <a:pPr lvl="1"/>
            <a:r>
              <a:rPr lang="en-GB" dirty="0" smtClean="0"/>
              <a:t>Public ‘wall of shame’ has improved metrics over the last year</a:t>
            </a:r>
          </a:p>
          <a:p>
            <a:r>
              <a:rPr lang="en-GB" dirty="0" smtClean="0"/>
              <a:t>Already operating a federated accounting systems</a:t>
            </a:r>
          </a:p>
          <a:p>
            <a:pPr lvl="1"/>
            <a:r>
              <a:rPr lang="en-GB" dirty="0" smtClean="0"/>
              <a:t>OSG &amp; </a:t>
            </a:r>
            <a:r>
              <a:rPr lang="en-GB" dirty="0" err="1" smtClean="0"/>
              <a:t>NorduGrid</a:t>
            </a:r>
            <a:r>
              <a:rPr lang="en-GB" dirty="0" smtClean="0"/>
              <a:t> usage integrated as part of WLCG</a:t>
            </a:r>
          </a:p>
          <a:p>
            <a:r>
              <a:rPr lang="en-GB" dirty="0" smtClean="0"/>
              <a:t>Move to regionalised accounting deployments</a:t>
            </a:r>
          </a:p>
          <a:p>
            <a:pPr lvl="1"/>
            <a:r>
              <a:rPr lang="en-GB" dirty="0" smtClean="0"/>
              <a:t>Italian Grid integrates their system with the EGEE core</a:t>
            </a:r>
          </a:p>
          <a:p>
            <a:r>
              <a:rPr lang="en-GB" dirty="0" smtClean="0"/>
              <a:t>Multiple European systems: APEL, DGAS, SGAS</a:t>
            </a:r>
          </a:p>
          <a:p>
            <a:pPr lvl="1"/>
            <a:r>
              <a:rPr lang="en-GB" dirty="0" smtClean="0"/>
              <a:t>Converge, diverge or standardise?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74725"/>
            <a:ext cx="9144000" cy="5429250"/>
          </a:xfrm>
        </p:spPr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rom a homogeneous to a heterogeneous infrastructure</a:t>
            </a:r>
            <a:endParaRPr lang="en-GB" dirty="0" smtClean="0"/>
          </a:p>
          <a:p>
            <a:pPr lvl="1"/>
            <a:r>
              <a:rPr lang="en-GB" dirty="0" smtClean="0"/>
              <a:t>Big challenges for those who have been focused just on EGEE</a:t>
            </a:r>
          </a:p>
          <a:p>
            <a:pPr lvl="1"/>
            <a:r>
              <a:rPr lang="en-GB" dirty="0" smtClean="0"/>
              <a:t>Normal for those involved in WLCG</a:t>
            </a:r>
          </a:p>
          <a:p>
            <a:r>
              <a:rPr lang="en-GB" dirty="0" smtClean="0"/>
              <a:t>To standardise or not to standardise – that is the question?</a:t>
            </a:r>
          </a:p>
          <a:p>
            <a:pPr lvl="1"/>
            <a:r>
              <a:rPr lang="en-GB" dirty="0" smtClean="0"/>
              <a:t>Clear statement from the EU that standards should be adopted</a:t>
            </a:r>
          </a:p>
          <a:p>
            <a:pPr lvl="1"/>
            <a:r>
              <a:rPr lang="en-GB" dirty="0" smtClean="0"/>
              <a:t>Europe has clear experience that can be brought to OGF</a:t>
            </a:r>
          </a:p>
          <a:p>
            <a:pPr lvl="2"/>
            <a:r>
              <a:rPr lang="en-GB" dirty="0" smtClean="0"/>
              <a:t>Usage Records, Resource Usage Service, ...</a:t>
            </a:r>
          </a:p>
          <a:p>
            <a:r>
              <a:rPr lang="en-GB" dirty="0" smtClean="0"/>
              <a:t>Integration with HPC resources</a:t>
            </a:r>
          </a:p>
          <a:p>
            <a:pPr lvl="1"/>
            <a:r>
              <a:rPr lang="en-GB" dirty="0" smtClean="0"/>
              <a:t>Users would like to see integrated authentication &amp; authorisation</a:t>
            </a:r>
          </a:p>
          <a:p>
            <a:pPr lvl="2"/>
            <a:r>
              <a:rPr lang="en-GB" dirty="0" smtClean="0"/>
              <a:t>Why not accounting?</a:t>
            </a:r>
          </a:p>
          <a:p>
            <a:pPr lvl="2"/>
            <a:r>
              <a:rPr lang="en-GB" dirty="0" smtClean="0"/>
              <a:t>Possibly even logging if supported by the job flow</a:t>
            </a:r>
          </a:p>
          <a:p>
            <a:r>
              <a:rPr lang="en-GB" dirty="0" smtClean="0"/>
              <a:t>Delivering a service makes monitoring, logging &amp; accounting essential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013200"/>
            <a:ext cx="882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Register now at http://egee09.eu-egee.org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200" y="5461000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600" b="1" dirty="0" smtClean="0">
                <a:solidFill>
                  <a:srgbClr val="FFC000"/>
                </a:solidFill>
              </a:rPr>
              <a:t>Any questions?</a:t>
            </a:r>
            <a:endParaRPr lang="en-GB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EGI era?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974725"/>
            <a:ext cx="8589963" cy="3800475"/>
          </a:xfrm>
        </p:spPr>
        <p:txBody>
          <a:bodyPr/>
          <a:lstStyle/>
          <a:p>
            <a:r>
              <a:rPr lang="en-GB" dirty="0" smtClean="0"/>
              <a:t>We have been ‘experimenting’ with grids for ~10 years</a:t>
            </a:r>
          </a:p>
          <a:p>
            <a:pPr lvl="1"/>
            <a:r>
              <a:rPr lang="en-GB" dirty="0" smtClean="0"/>
              <a:t>European Data Grid</a:t>
            </a:r>
          </a:p>
          <a:p>
            <a:pPr lvl="1"/>
            <a:r>
              <a:rPr lang="en-GB" dirty="0" smtClean="0"/>
              <a:t>EGEE</a:t>
            </a:r>
          </a:p>
          <a:p>
            <a:pPr lvl="1"/>
            <a:r>
              <a:rPr lang="en-GB" dirty="0" smtClean="0"/>
              <a:t>EGEE-II</a:t>
            </a:r>
          </a:p>
          <a:p>
            <a:pPr lvl="1"/>
            <a:r>
              <a:rPr lang="en-GB" dirty="0" smtClean="0"/>
              <a:t>EGEE-III</a:t>
            </a:r>
          </a:p>
          <a:p>
            <a:r>
              <a:rPr lang="en-GB" dirty="0" smtClean="0"/>
              <a:t>We have established a</a:t>
            </a:r>
          </a:p>
          <a:p>
            <a:pPr>
              <a:buNone/>
            </a:pPr>
            <a:r>
              <a:rPr lang="en-GB" dirty="0" smtClean="0"/>
              <a:t>	global user community</a:t>
            </a:r>
          </a:p>
          <a:p>
            <a:r>
              <a:rPr lang="en-GB" dirty="0" smtClean="0"/>
              <a:t>We have demonstrated</a:t>
            </a:r>
          </a:p>
          <a:p>
            <a:pPr>
              <a:buNone/>
            </a:pPr>
            <a:r>
              <a:rPr lang="en-GB" dirty="0" smtClean="0"/>
              <a:t>	a global production infrastructure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6" descr="\\cern.ch\dfs\Departments\IT\Projects\FP6\Projects\EGEE-II\NA2-dissemination Outreach &amp; Communication\Graphics\Promotional\RP\RP-slide-map-may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333501"/>
            <a:ext cx="46037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1" y="5232400"/>
            <a:ext cx="8572500" cy="889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en-GB" sz="2400" b="1" dirty="0" smtClean="0"/>
              <a:t>Sustainability in Europe will be achieved through the</a:t>
            </a:r>
          </a:p>
          <a:p>
            <a:pPr algn="ctr">
              <a:buNone/>
            </a:pPr>
            <a:r>
              <a:rPr lang="en-GB" sz="2400" b="1" dirty="0" smtClean="0"/>
              <a:t>European Grid Infrastructure (EGI)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EF2FC-05C7-4B59-A313-E82B79FB975F}" type="slidenum">
              <a:rPr lang="en-GB"/>
              <a:pPr/>
              <a:t>3</a:t>
            </a:fld>
            <a:endParaRPr lang="en-GB"/>
          </a:p>
        </p:txBody>
      </p:sp>
      <p:sp>
        <p:nvSpPr>
          <p:cNvPr id="618498" name="Rectangle 8"/>
          <p:cNvSpPr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8499" name="Picture 6" descr="world128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-381000" y="1981200"/>
            <a:ext cx="2665153" cy="41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>
            <a:spAutoFit/>
          </a:bodyPr>
          <a:lstStyle/>
          <a:p>
            <a:pPr lvl="1">
              <a:buNone/>
            </a:pPr>
            <a:r>
              <a:rPr lang="en-US" sz="1600" b="1" dirty="0">
                <a:solidFill>
                  <a:schemeClr val="bg1"/>
                </a:solidFill>
              </a:rPr>
              <a:t>Archeology</a:t>
            </a:r>
          </a:p>
          <a:p>
            <a:pPr lvl="1">
              <a:buNone/>
            </a:pPr>
            <a:r>
              <a:rPr lang="en-US" sz="1600" b="1" dirty="0">
                <a:solidFill>
                  <a:schemeClr val="bg1"/>
                </a:solidFill>
              </a:rPr>
              <a:t>Astronomy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Astrophysics</a:t>
            </a:r>
          </a:p>
          <a:p>
            <a:pPr lvl="1">
              <a:buNone/>
            </a:pPr>
            <a:r>
              <a:rPr lang="en-US" sz="1600" b="1" dirty="0">
                <a:solidFill>
                  <a:schemeClr val="bg1"/>
                </a:solidFill>
              </a:rPr>
              <a:t>Civil Protection</a:t>
            </a:r>
            <a:endParaRPr lang="en-GB" sz="1600" b="1" dirty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Comp. Chemistry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Earth Sciences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Finance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Fusion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Geophysics</a:t>
            </a:r>
          </a:p>
          <a:p>
            <a:pPr lvl="1">
              <a:buNone/>
            </a:pPr>
            <a:r>
              <a:rPr lang="en-US" sz="1600" b="1" dirty="0">
                <a:solidFill>
                  <a:schemeClr val="bg1"/>
                </a:solidFill>
              </a:rPr>
              <a:t>High Energy Physics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Life Sciences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Multimedia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Material Sciences</a:t>
            </a:r>
          </a:p>
          <a:p>
            <a:pPr lvl="1">
              <a:buNone/>
            </a:pPr>
            <a:r>
              <a:rPr lang="en-GB" sz="1600" b="1" dirty="0">
                <a:solidFill>
                  <a:schemeClr val="bg1"/>
                </a:solidFill>
              </a:rPr>
              <a:t>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Bob Jones, IAEA, Geneva, 13th October 2008</a:t>
            </a:r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08855" y="825500"/>
            <a:ext cx="19351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~280 </a:t>
            </a:r>
            <a:r>
              <a:rPr lang="en-US" sz="1600" b="1" dirty="0">
                <a:solidFill>
                  <a:schemeClr val="bg1"/>
                </a:solidFill>
              </a:rPr>
              <a:t>sites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48 </a:t>
            </a:r>
            <a:r>
              <a:rPr lang="en-US" sz="1600" b="1" dirty="0">
                <a:solidFill>
                  <a:schemeClr val="bg1"/>
                </a:solidFill>
              </a:rPr>
              <a:t>countries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&gt;80,000 </a:t>
            </a:r>
            <a:r>
              <a:rPr lang="en-US" sz="1600" b="1" dirty="0">
                <a:solidFill>
                  <a:schemeClr val="bg1"/>
                </a:solidFill>
              </a:rPr>
              <a:t>CPUs</a:t>
            </a: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</a:rPr>
              <a:t>&gt;20 </a:t>
            </a:r>
            <a:r>
              <a:rPr lang="en-US" sz="1600" b="1" dirty="0" err="1">
                <a:solidFill>
                  <a:schemeClr val="bg1"/>
                </a:solidFill>
              </a:rPr>
              <a:t>PetaBytes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</a:rPr>
              <a:t>&gt;</a:t>
            </a:r>
            <a:r>
              <a:rPr lang="en-US" sz="1600" b="1" dirty="0" smtClean="0">
                <a:solidFill>
                  <a:schemeClr val="bg1"/>
                </a:solidFill>
              </a:rPr>
              <a:t>17,000 </a:t>
            </a:r>
            <a:r>
              <a:rPr lang="en-US" sz="1600" b="1" dirty="0" smtClean="0">
                <a:solidFill>
                  <a:schemeClr val="bg1"/>
                </a:solidFill>
              </a:rPr>
              <a:t>users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&gt;</a:t>
            </a:r>
            <a:r>
              <a:rPr lang="en-US" sz="1600" b="1" dirty="0" smtClean="0">
                <a:solidFill>
                  <a:schemeClr val="bg1"/>
                </a:solidFill>
              </a:rPr>
              <a:t>33</a:t>
            </a:r>
            <a:r>
              <a:rPr lang="en-US" sz="1600" b="1" dirty="0" smtClean="0">
                <a:solidFill>
                  <a:schemeClr val="bg1"/>
                </a:solidFill>
              </a:rPr>
              <a:t>0,000 </a:t>
            </a:r>
            <a:r>
              <a:rPr lang="en-US" sz="1600" b="1" dirty="0">
                <a:solidFill>
                  <a:schemeClr val="bg1"/>
                </a:solidFill>
              </a:rPr>
              <a:t>jobs/day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D3E110-6B3D-4BC0-AD3B-66DDA6CA489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282700" y="3429000"/>
            <a:ext cx="6578600" cy="9017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r>
              <a:rPr kumimoji="0" lang="en-GB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EGI.eu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(Coordinating Body)</a:t>
            </a:r>
            <a:endParaRPr kumimoji="0" lang="en-GB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33500" y="4330700"/>
            <a:ext cx="1536700" cy="1892300"/>
            <a:chOff x="457200" y="3543300"/>
            <a:chExt cx="1536700" cy="18923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" y="4533900"/>
              <a:ext cx="15367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NGI</a:t>
              </a:r>
            </a:p>
          </p:txBody>
        </p:sp>
        <p:sp>
          <p:nvSpPr>
            <p:cNvPr id="8" name="Up Arrow 7"/>
            <p:cNvSpPr/>
            <p:nvPr/>
          </p:nvSpPr>
          <p:spPr bwMode="auto">
            <a:xfrm>
              <a:off x="977900" y="35433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96025" y="4330700"/>
            <a:ext cx="1536700" cy="1892300"/>
            <a:chOff x="457200" y="3543300"/>
            <a:chExt cx="1536700" cy="18923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57200" y="4533900"/>
              <a:ext cx="15367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NGI</a:t>
              </a:r>
            </a:p>
          </p:txBody>
        </p:sp>
        <p:sp>
          <p:nvSpPr>
            <p:cNvPr id="15" name="Up Arrow 14"/>
            <p:cNvSpPr/>
            <p:nvPr/>
          </p:nvSpPr>
          <p:spPr bwMode="auto">
            <a:xfrm>
              <a:off x="977900" y="35433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1850" y="4330700"/>
            <a:ext cx="1536700" cy="1892300"/>
            <a:chOff x="457200" y="3543300"/>
            <a:chExt cx="1536700" cy="18923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57200" y="4533900"/>
              <a:ext cx="15367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NGI</a:t>
              </a:r>
            </a:p>
          </p:txBody>
        </p:sp>
        <p:sp>
          <p:nvSpPr>
            <p:cNvPr id="18" name="Up Arrow 17"/>
            <p:cNvSpPr/>
            <p:nvPr/>
          </p:nvSpPr>
          <p:spPr bwMode="auto">
            <a:xfrm>
              <a:off x="977900" y="35433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7675" y="4330700"/>
            <a:ext cx="1536700" cy="1892300"/>
            <a:chOff x="457200" y="3543300"/>
            <a:chExt cx="1536700" cy="18923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57200" y="4533900"/>
              <a:ext cx="15367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NGI</a:t>
              </a: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977900" y="35433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3300" y="1473200"/>
            <a:ext cx="1879600" cy="1892808"/>
            <a:chOff x="546100" y="1562100"/>
            <a:chExt cx="1879600" cy="189280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46100" y="1562100"/>
              <a:ext cx="18796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SSC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endParaRPr kumimoji="0" lang="en-GB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Up Arrow 25"/>
            <p:cNvSpPr/>
            <p:nvPr/>
          </p:nvSpPr>
          <p:spPr bwMode="auto">
            <a:xfrm rot="10800000">
              <a:off x="1181100" y="24765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842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2065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8161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71900" y="1485900"/>
            <a:ext cx="1879600" cy="1892808"/>
            <a:chOff x="546100" y="1562100"/>
            <a:chExt cx="1879600" cy="1892808"/>
          </a:xfrm>
        </p:grpSpPr>
        <p:sp>
          <p:nvSpPr>
            <p:cNvPr id="32" name="Rectangle 31"/>
            <p:cNvSpPr/>
            <p:nvPr/>
          </p:nvSpPr>
          <p:spPr bwMode="auto">
            <a:xfrm>
              <a:off x="546100" y="1562100"/>
              <a:ext cx="18796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SSC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endParaRPr kumimoji="0" lang="en-GB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10800000">
              <a:off x="1181100" y="24765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842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2065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8161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65900" y="1460500"/>
            <a:ext cx="1879600" cy="1892808"/>
            <a:chOff x="546100" y="1562100"/>
            <a:chExt cx="1879600" cy="189280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46100" y="1562100"/>
              <a:ext cx="1879600" cy="9017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SSC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endParaRPr kumimoji="0" lang="en-GB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" name="Up Arrow 38"/>
            <p:cNvSpPr/>
            <p:nvPr/>
          </p:nvSpPr>
          <p:spPr bwMode="auto">
            <a:xfrm rot="10800000">
              <a:off x="1181100" y="2476500"/>
              <a:ext cx="484632" cy="978408"/>
            </a:xfrm>
            <a:prstGeom prst="up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1001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842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2065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816100" y="2006601"/>
              <a:ext cx="495300" cy="3936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VO</a:t>
              </a:r>
            </a:p>
          </p:txBody>
        </p:sp>
      </p:grpSp>
      <p:sp>
        <p:nvSpPr>
          <p:cNvPr id="43" name="Left Arrow 42"/>
          <p:cNvSpPr/>
          <p:nvPr/>
        </p:nvSpPr>
        <p:spPr bwMode="auto">
          <a:xfrm>
            <a:off x="76200" y="3276601"/>
            <a:ext cx="1130300" cy="1155700"/>
          </a:xfrm>
          <a:prstGeom prst="leftArrow">
            <a:avLst/>
          </a:prstGeom>
          <a:solidFill>
            <a:srgbClr val="FF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endParaRPr lang="en-GB" dirty="0" smtClean="0">
              <a:solidFill>
                <a:schemeClr val="accent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endParaRPr lang="en-GB" dirty="0">
              <a:solidFill>
                <a:schemeClr val="accent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Arial" charset="0"/>
              </a:rPr>
              <a:t>Other Grids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7912100" y="3302001"/>
            <a:ext cx="1130300" cy="1155700"/>
          </a:xfrm>
          <a:prstGeom prst="leftArrow">
            <a:avLst/>
          </a:prstGeom>
          <a:solidFill>
            <a:srgbClr val="FF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endParaRPr lang="en-GB" dirty="0" smtClean="0">
              <a:solidFill>
                <a:schemeClr val="accent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endParaRPr lang="en-GB" dirty="0">
              <a:solidFill>
                <a:schemeClr val="accent1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r>
              <a:rPr lang="en-GB" dirty="0" smtClean="0">
                <a:solidFill>
                  <a:schemeClr val="accent1"/>
                </a:solidFill>
                <a:latin typeface="Arial" charset="0"/>
              </a:rPr>
              <a:t>Other Grids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the EGI Stakeholders?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Grid Infrastructures (NGIs)</a:t>
            </a:r>
          </a:p>
          <a:p>
            <a:pPr lvl="1"/>
            <a:r>
              <a:rPr lang="en-GB" dirty="0" smtClean="0"/>
              <a:t>Many strong independent national grid activities</a:t>
            </a:r>
          </a:p>
          <a:p>
            <a:pPr lvl="1"/>
            <a:r>
              <a:rPr lang="en-GB" dirty="0" smtClean="0"/>
              <a:t>Encompass different resources</a:t>
            </a:r>
          </a:p>
          <a:p>
            <a:pPr lvl="2"/>
            <a:r>
              <a:rPr lang="en-GB" dirty="0" smtClean="0"/>
              <a:t>Storage</a:t>
            </a:r>
          </a:p>
          <a:p>
            <a:pPr lvl="2"/>
            <a:r>
              <a:rPr lang="en-GB" dirty="0" smtClean="0"/>
              <a:t>Desktop cycle stealing</a:t>
            </a:r>
          </a:p>
          <a:p>
            <a:pPr lvl="2"/>
            <a:r>
              <a:rPr lang="en-GB" dirty="0" smtClean="0"/>
              <a:t>Commodity clusters</a:t>
            </a:r>
          </a:p>
          <a:p>
            <a:pPr lvl="2"/>
            <a:r>
              <a:rPr lang="en-GB" dirty="0" smtClean="0"/>
              <a:t>Commodity HPC clusters</a:t>
            </a:r>
          </a:p>
          <a:p>
            <a:pPr lvl="2"/>
            <a:r>
              <a:rPr lang="en-GB" dirty="0" smtClean="0"/>
              <a:t>Supercomputers? </a:t>
            </a:r>
          </a:p>
          <a:p>
            <a:pPr lvl="1"/>
            <a:r>
              <a:rPr lang="en-GB" dirty="0" smtClean="0"/>
              <a:t>Interface internal resources &amp; users groups to external resources</a:t>
            </a:r>
          </a:p>
          <a:p>
            <a:r>
              <a:rPr lang="en-GB" dirty="0" smtClean="0"/>
              <a:t>Multi-National Research Collaborations</a:t>
            </a:r>
          </a:p>
          <a:p>
            <a:pPr lvl="1"/>
            <a:r>
              <a:rPr lang="en-GB" dirty="0" smtClean="0"/>
              <a:t>Spanning multiple NGIs</a:t>
            </a:r>
          </a:p>
          <a:p>
            <a:pPr lvl="1"/>
            <a:r>
              <a:rPr lang="en-GB" dirty="0" smtClean="0"/>
              <a:t>Collaborations outside of Europe</a:t>
            </a:r>
          </a:p>
          <a:p>
            <a:pPr lvl="1"/>
            <a:r>
              <a:rPr lang="en-GB" dirty="0" smtClean="0"/>
              <a:t>European &amp; International Research Organisations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992A4-6286-43F1-94DC-5D46D5F7043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Requirements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EGI is a coordinating body</a:t>
            </a:r>
          </a:p>
          <a:p>
            <a:pPr lvl="1"/>
            <a:r>
              <a:rPr lang="en-GB" dirty="0" smtClean="0"/>
              <a:t>Specify just enough for interoperation</a:t>
            </a:r>
          </a:p>
          <a:p>
            <a:pPr lvl="1"/>
            <a:r>
              <a:rPr lang="en-GB" dirty="0" smtClean="0"/>
              <a:t>Specify standards (or specifications where available)</a:t>
            </a:r>
          </a:p>
          <a:p>
            <a:pPr lvl="1"/>
            <a:r>
              <a:rPr lang="en-GB" dirty="0" smtClean="0"/>
              <a:t>Specify the criteria not the delivery</a:t>
            </a:r>
          </a:p>
          <a:p>
            <a:r>
              <a:rPr lang="en-GB" dirty="0" smtClean="0"/>
              <a:t>Focus on the quality not the implementation</a:t>
            </a:r>
          </a:p>
          <a:p>
            <a:pPr lvl="1"/>
            <a:r>
              <a:rPr lang="en-GB" dirty="0" smtClean="0"/>
              <a:t>Different NGIs work in different ways</a:t>
            </a:r>
          </a:p>
          <a:p>
            <a:pPr lvl="2"/>
            <a:r>
              <a:rPr lang="en-GB" dirty="0" smtClean="0"/>
              <a:t>Large, Medium &amp; Small</a:t>
            </a:r>
          </a:p>
          <a:p>
            <a:pPr lvl="2"/>
            <a:r>
              <a:rPr lang="en-GB" dirty="0" smtClean="0"/>
              <a:t>Independent &amp; regional federation</a:t>
            </a:r>
          </a:p>
          <a:p>
            <a:pPr lvl="1"/>
            <a:r>
              <a:rPr lang="en-GB" dirty="0" smtClean="0"/>
              <a:t>Provide a default distribution... but expect alternatives!</a:t>
            </a:r>
          </a:p>
          <a:p>
            <a:r>
              <a:rPr lang="en-GB" dirty="0" smtClean="0"/>
              <a:t>There to enable multi-national research collaborations</a:t>
            </a:r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992A4-6286-43F1-94DC-5D46D5F7043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Purpose:</a:t>
            </a:r>
          </a:p>
          <a:p>
            <a:pPr lvl="1"/>
            <a:r>
              <a:rPr lang="en-GB" dirty="0" smtClean="0"/>
              <a:t>Check that the infrastructure is there... and working?</a:t>
            </a:r>
          </a:p>
          <a:p>
            <a:r>
              <a:rPr lang="en-GB" dirty="0" smtClean="0"/>
              <a:t>Uses:</a:t>
            </a:r>
          </a:p>
          <a:p>
            <a:pPr lvl="1"/>
            <a:r>
              <a:rPr lang="en-GB" dirty="0" smtClean="0"/>
              <a:t>Find problems (and fix them) before users get disrupted</a:t>
            </a:r>
          </a:p>
          <a:p>
            <a:pPr lvl="1"/>
            <a:r>
              <a:rPr lang="en-GB" dirty="0" smtClean="0"/>
              <a:t>Basis for availability and reliability site/region metrics</a:t>
            </a:r>
            <a:endParaRPr lang="en-GB" dirty="0" smtClean="0"/>
          </a:p>
          <a:p>
            <a:r>
              <a:rPr lang="en-GB" dirty="0" smtClean="0"/>
              <a:t>Challenges:</a:t>
            </a:r>
            <a:endParaRPr lang="en-GB" dirty="0" smtClean="0"/>
          </a:p>
          <a:p>
            <a:pPr lvl="1"/>
            <a:r>
              <a:rPr lang="en-GB" dirty="0" smtClean="0"/>
              <a:t>User (VO) perspective may be different from the infrastructure</a:t>
            </a:r>
          </a:p>
          <a:p>
            <a:pPr lvl="1"/>
            <a:r>
              <a:rPr lang="en-GB" dirty="0" smtClean="0"/>
              <a:t>Probes need to encompass all aspects of the service</a:t>
            </a:r>
          </a:p>
          <a:p>
            <a:pPr lvl="1"/>
            <a:r>
              <a:rPr lang="en-GB" dirty="0" smtClean="0"/>
              <a:t>Probes need to encompass all deployed middleware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Purpose:</a:t>
            </a:r>
          </a:p>
          <a:p>
            <a:pPr lvl="1"/>
            <a:r>
              <a:rPr lang="en-GB" dirty="0" smtClean="0"/>
              <a:t>Record what is happening where</a:t>
            </a:r>
          </a:p>
          <a:p>
            <a:r>
              <a:rPr lang="en-GB" dirty="0" smtClean="0"/>
              <a:t>Uses:</a:t>
            </a:r>
          </a:p>
          <a:p>
            <a:pPr lvl="1"/>
            <a:r>
              <a:rPr lang="en-GB" dirty="0" smtClean="0"/>
              <a:t>Record activity for investigation during security incidents</a:t>
            </a:r>
          </a:p>
          <a:p>
            <a:pPr lvl="1"/>
            <a:r>
              <a:rPr lang="en-GB" dirty="0" smtClean="0"/>
              <a:t>Help track and diagnose support issues</a:t>
            </a:r>
          </a:p>
          <a:p>
            <a:pPr lvl="1"/>
            <a:r>
              <a:rPr lang="en-GB" dirty="0" smtClean="0"/>
              <a:t>Can be used as a basis for accounting</a:t>
            </a:r>
          </a:p>
          <a:p>
            <a:r>
              <a:rPr lang="en-GB" dirty="0" smtClean="0"/>
              <a:t>Challenges:</a:t>
            </a:r>
          </a:p>
          <a:p>
            <a:pPr lvl="1"/>
            <a:r>
              <a:rPr lang="en-GB" dirty="0" smtClean="0"/>
              <a:t>Logs need to be kept securely for audit</a:t>
            </a:r>
          </a:p>
          <a:p>
            <a:pPr lvl="1"/>
            <a:r>
              <a:rPr lang="en-GB" dirty="0" smtClean="0"/>
              <a:t>Logs need to be kept confidential as can contain private data</a:t>
            </a:r>
          </a:p>
          <a:p>
            <a:pPr lvl="1"/>
            <a:r>
              <a:rPr lang="en-GB" dirty="0" smtClean="0"/>
              <a:t>Logs need to be available to help desk staff</a:t>
            </a:r>
          </a:p>
          <a:p>
            <a:pPr lvl="1"/>
            <a:r>
              <a:rPr lang="en-GB" dirty="0" smtClean="0"/>
              <a:t>Logs need to be consistent across different services</a:t>
            </a:r>
          </a:p>
          <a:p>
            <a:pPr lvl="1"/>
            <a:r>
              <a:rPr lang="en-GB" dirty="0" smtClean="0"/>
              <a:t>Logs need to be consistent from different providers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Purpose:</a:t>
            </a:r>
          </a:p>
          <a:p>
            <a:pPr lvl="1"/>
            <a:r>
              <a:rPr lang="en-GB" dirty="0" smtClean="0"/>
              <a:t>Record what is being used by who, and where, and why</a:t>
            </a:r>
          </a:p>
          <a:p>
            <a:r>
              <a:rPr lang="en-GB" dirty="0" smtClean="0"/>
              <a:t>Use:</a:t>
            </a:r>
          </a:p>
          <a:p>
            <a:pPr lvl="1"/>
            <a:r>
              <a:rPr lang="en-GB" dirty="0" smtClean="0"/>
              <a:t>Understand how communities are using resources</a:t>
            </a:r>
          </a:p>
          <a:p>
            <a:pPr lvl="1"/>
            <a:r>
              <a:rPr lang="en-GB" dirty="0" smtClean="0"/>
              <a:t>Federate accounts from multiple infrastructures</a:t>
            </a:r>
          </a:p>
          <a:p>
            <a:r>
              <a:rPr lang="en-GB" dirty="0" smtClean="0"/>
              <a:t>Challenges:</a:t>
            </a:r>
          </a:p>
          <a:p>
            <a:pPr lvl="1"/>
            <a:r>
              <a:rPr lang="en-GB" dirty="0" smtClean="0"/>
              <a:t>Desire to move from central to decentralised accounting</a:t>
            </a:r>
          </a:p>
          <a:p>
            <a:pPr lvl="1"/>
            <a:r>
              <a:rPr lang="en-GB" dirty="0" smtClean="0"/>
              <a:t>Finding the balance between privacy and detail</a:t>
            </a:r>
          </a:p>
          <a:p>
            <a:pPr lvl="1"/>
            <a:r>
              <a:rPr lang="en-GB" dirty="0" smtClean="0"/>
              <a:t>Going beyond compute to storage and network use</a:t>
            </a:r>
          </a:p>
          <a:p>
            <a:pPr lvl="1"/>
            <a:r>
              <a:rPr lang="en-GB" dirty="0" smtClean="0"/>
              <a:t>Paying for use</a:t>
            </a:r>
          </a:p>
          <a:p>
            <a:pPr lvl="1"/>
            <a:r>
              <a:rPr lang="en-GB" dirty="0" smtClean="0"/>
              <a:t>Quotas for individuals, sites and VOs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To change: View -&gt; Header and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05974-7F1A-4F42-ACBE-D9F837D3119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66"/>
          </a:buClr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EGEE_Template</Template>
  <TotalTime>756</TotalTime>
  <Words>741</Words>
  <Application>Microsoft Office PowerPoint</Application>
  <PresentationFormat>On-screen Show (4:3)</PresentationFormat>
  <Paragraphs>174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Verdana</vt:lpstr>
      <vt:lpstr>EGEE_Template</vt:lpstr>
      <vt:lpstr>Accounting, Monitoring and Logging in the EGI era. .... are we there yet?</vt:lpstr>
      <vt:lpstr>What is the EGI era?</vt:lpstr>
      <vt:lpstr>Slide 3</vt:lpstr>
      <vt:lpstr>What is EGI?</vt:lpstr>
      <vt:lpstr>Who are the EGI Stakeholders?</vt:lpstr>
      <vt:lpstr>General Requirements</vt:lpstr>
      <vt:lpstr>Monitoring</vt:lpstr>
      <vt:lpstr>Logging</vt:lpstr>
      <vt:lpstr>Accounting</vt:lpstr>
      <vt:lpstr>Activity within EGEE</vt:lpstr>
      <vt:lpstr>Summary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Marc-Elian Bégin</dc:creator>
  <cp:lastModifiedBy>Steven Newhouse</cp:lastModifiedBy>
  <cp:revision>15</cp:revision>
  <dcterms:created xsi:type="dcterms:W3CDTF">2004-11-09T15:19:35Z</dcterms:created>
  <dcterms:modified xsi:type="dcterms:W3CDTF">2009-06-10T08:09:07Z</dcterms:modified>
</cp:coreProperties>
</file>