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24"/>
  </p:notesMasterIdLst>
  <p:handoutMasterIdLst>
    <p:handoutMasterId r:id="rId25"/>
  </p:handoutMasterIdLst>
  <p:sldIdLst>
    <p:sldId id="841" r:id="rId2"/>
    <p:sldId id="888" r:id="rId3"/>
    <p:sldId id="890" r:id="rId4"/>
    <p:sldId id="893" r:id="rId5"/>
    <p:sldId id="887" r:id="rId6"/>
    <p:sldId id="901" r:id="rId7"/>
    <p:sldId id="861" r:id="rId8"/>
    <p:sldId id="349" r:id="rId9"/>
    <p:sldId id="921" r:id="rId10"/>
    <p:sldId id="920" r:id="rId11"/>
    <p:sldId id="257" r:id="rId12"/>
    <p:sldId id="270" r:id="rId13"/>
    <p:sldId id="286" r:id="rId14"/>
    <p:sldId id="301" r:id="rId15"/>
    <p:sldId id="919" r:id="rId16"/>
    <p:sldId id="302" r:id="rId17"/>
    <p:sldId id="923" r:id="rId18"/>
    <p:sldId id="926" r:id="rId19"/>
    <p:sldId id="927" r:id="rId20"/>
    <p:sldId id="928" r:id="rId21"/>
    <p:sldId id="924" r:id="rId22"/>
    <p:sldId id="922" r:id="rId23"/>
  </p:sldIdLst>
  <p:sldSz cx="9144000" cy="6858000" type="screen4x3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1F497D"/>
    <a:srgbClr val="0099CC"/>
    <a:srgbClr val="00FFFF"/>
    <a:srgbClr val="0000FF"/>
    <a:srgbClr val="3366FF"/>
    <a:srgbClr val="A80000"/>
    <a:srgbClr val="CC0000"/>
    <a:srgbClr val="CC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9" autoAdjust="0"/>
    <p:restoredTop sz="94415" autoAdjust="0"/>
  </p:normalViewPr>
  <p:slideViewPr>
    <p:cSldViewPr>
      <p:cViewPr>
        <p:scale>
          <a:sx n="105" d="100"/>
          <a:sy n="105" d="100"/>
        </p:scale>
        <p:origin x="5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958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4625" y="0"/>
            <a:ext cx="304958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9BAA5-61FC-5F4E-8E26-70DE0C7DB05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2838"/>
            <a:ext cx="304958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4625" y="8732838"/>
            <a:ext cx="304958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616A-1472-6045-8A2C-00C798B23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38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90563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367213"/>
            <a:ext cx="562927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737" tIns="46369" rIns="92737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734425"/>
            <a:ext cx="30495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737" tIns="46369" rIns="92737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4FC6092F-BA0A-3048-861E-110440E58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46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0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47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3/5/2020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J. Morgan - Proton PMG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9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72" y="4836818"/>
            <a:ext cx="1097561" cy="9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92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3/5/2020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Morgan - Proton PMG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E0B58FB8-77F8-4DF1-9163-175FCAED2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87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3/5/2020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Morgan - Proton PMG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49457BD-B036-4A4E-A9E9-E15403461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2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3/5/2020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Morgan - Proton PMG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0ACB2-5E58-40D2-A329-BD11A7C55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82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72" y="4836818"/>
            <a:ext cx="1097561" cy="9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78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3/5/2020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Morgan - Proton PMG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E0B58FB8-77F8-4DF1-9163-175FCAED2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7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3/5/2020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Morgan - Proton PMG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49457BD-B036-4A4E-A9E9-E15403461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31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3/5/2020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Morgan - Proton PMG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0ACB2-5E58-40D2-A329-BD11A7C55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8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346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3/5/2020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 Morgan - Proton PMG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61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3/5/2020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 Morgan - Proton PMG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071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3/5/2020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 Morgan - Proton PMG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823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3/5/2020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 Morgan - Proton PMG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59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6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0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2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6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4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0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7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3/5/2020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J. Morgan - Proton PMG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831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94" r:id="rId13"/>
    <p:sldLayoutId id="2147483696" r:id="rId14"/>
    <p:sldLayoutId id="2147483697" r:id="rId15"/>
    <p:sldLayoutId id="2147483698" r:id="rId16"/>
    <p:sldLayoutId id="2147483712" r:id="rId17"/>
    <p:sldLayoutId id="2147483714" r:id="rId18"/>
    <p:sldLayoutId id="2147483715" r:id="rId19"/>
    <p:sldLayoutId id="2147483716" r:id="rId20"/>
    <p:sldLayoutId id="2147483718" r:id="rId21"/>
    <p:sldLayoutId id="2147483720" r:id="rId22"/>
    <p:sldLayoutId id="2147483721" r:id="rId23"/>
    <p:sldLayoutId id="2147483722" r:id="rId24"/>
    <p:sldLayoutId id="2147483723" r:id="rId2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road&#10;&#10;Description automatically generated">
            <a:extLst>
              <a:ext uri="{FF2B5EF4-FFF2-40B4-BE49-F238E27FC236}">
                <a16:creationId xmlns:a16="http://schemas.microsoft.com/office/drawing/2014/main" id="{5E5769BC-435C-405D-8341-3A56567B7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90"/>
                    </a14:imgEffect>
                  </a14:imgLayer>
                </a14:imgProps>
              </a:ext>
            </a:extLst>
          </a:blip>
          <a:srcRect l="7536" r="670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6764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3300"/>
                </a:solidFill>
                <a:latin typeface="Calibri"/>
                <a:ea typeface="+mn-ea"/>
                <a:cs typeface="Arial" panose="020B0604020202020204" pitchFamily="34" charset="0"/>
              </a:rPr>
              <a:t>Muon Campus Beamline Design History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3300"/>
                </a:solidFill>
                <a:latin typeface="Calibri"/>
                <a:ea typeface="+mn-ea"/>
                <a:cs typeface="Arial" panose="020B0604020202020204" pitchFamily="34" charset="0"/>
              </a:rPr>
              <a:t>and Mode Changing between g-2 &amp; Mu2e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808080">
                    <a:lumMod val="25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March 5, 2020</a:t>
            </a:r>
            <a:endParaRPr lang="en-US" sz="3200" dirty="0">
              <a:solidFill>
                <a:srgbClr val="808080">
                  <a:lumMod val="25000"/>
                </a:srgbClr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Jim Morgan</a:t>
            </a:r>
          </a:p>
        </p:txBody>
      </p:sp>
    </p:spTree>
    <p:extLst>
      <p:ext uri="{BB962C8B-B14F-4D97-AF65-F5344CB8AC3E}">
        <p14:creationId xmlns:p14="http://schemas.microsoft.com/office/powerpoint/2010/main" val="93277442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Morgan - Proton PMG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4092688" y="3868564"/>
            <a:ext cx="1138481" cy="14918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FE87E-914A-4575-8A33-6360F9731758}"/>
              </a:ext>
            </a:extLst>
          </p:cNvPr>
          <p:cNvSpPr txBox="1"/>
          <p:nvPr/>
        </p:nvSpPr>
        <p:spPr>
          <a:xfrm>
            <a:off x="4929548" y="5387285"/>
            <a:ext cx="177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Downstream D30 Crossover Pipe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304800" y="865172"/>
            <a:ext cx="6096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Mu2e – DR resonantly extracted 8 GeV protons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Protons from the Recycler bypass the Muon Target Station via the upstream M3 Line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Recycler to Delivery Ring beam path is through P1, P2, M1 and M3 beamlines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1E12 protons per pulse at 2.86 Hz (4 pulses every 1.33 seconds over 444 </a:t>
            </a:r>
            <a:r>
              <a:rPr lang="en-US" sz="1600" dirty="0" err="1">
                <a:solidFill>
                  <a:srgbClr val="336699"/>
                </a:solidFill>
              </a:rPr>
              <a:t>ms</a:t>
            </a:r>
            <a:r>
              <a:rPr lang="en-US" sz="1600" dirty="0">
                <a:solidFill>
                  <a:srgbClr val="336699"/>
                </a:solidFill>
              </a:rPr>
              <a:t>, beam off 889 </a:t>
            </a:r>
            <a:r>
              <a:rPr lang="en-US" sz="1600" dirty="0" err="1">
                <a:solidFill>
                  <a:srgbClr val="336699"/>
                </a:solidFill>
              </a:rPr>
              <a:t>ms</a:t>
            </a:r>
            <a:r>
              <a:rPr lang="en-US" sz="1600" dirty="0">
                <a:solidFill>
                  <a:srgbClr val="336699"/>
                </a:solidFill>
              </a:rPr>
              <a:t>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Protons circulate in the Delivery Ring for 43 </a:t>
            </a:r>
            <a:r>
              <a:rPr lang="en-US" sz="1600" dirty="0" err="1">
                <a:solidFill>
                  <a:srgbClr val="336699"/>
                </a:solidFill>
              </a:rPr>
              <a:t>ms</a:t>
            </a:r>
            <a:r>
              <a:rPr lang="en-US" sz="1600" dirty="0">
                <a:solidFill>
                  <a:srgbClr val="336699"/>
                </a:solidFill>
              </a:rPr>
              <a:t> and are resonantly extracted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Protons remaining at the end of spill are sent to Delivery Ring Abort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Original Pbar rad shielding needs to be augmented to handle this much beam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Beam is extracted with two electrostatic septa and a Lambertson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Protons are transported from the Delivery Ring to Mu2e via the M-4 Line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M-4 Line ends at Mu2e Target in the Production Solenoid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36699"/>
              </a:solidFill>
            </a:endParaRPr>
          </a:p>
        </p:txBody>
      </p:sp>
      <p:sp>
        <p:nvSpPr>
          <p:cNvPr id="11" name="Title 28">
            <a:extLst>
              <a:ext uri="{FF2B5EF4-FFF2-40B4-BE49-F238E27FC236}">
                <a16:creationId xmlns:a16="http://schemas.microsoft.com/office/drawing/2014/main" id="{A2A8801A-299D-4A59-8B25-E48F1F743F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14450" y="0"/>
            <a:ext cx="65151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2800" dirty="0">
                <a:solidFill>
                  <a:srgbClr val="1F497D"/>
                </a:solidFill>
                <a:ea typeface="Geneva" pitchFamily="121" charset="-128"/>
              </a:rPr>
              <a:t>Differences between Mu2e &amp; g-2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C2C9F1-B982-43B6-A4D2-660199332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r="6895"/>
          <a:stretch/>
        </p:blipFill>
        <p:spPr>
          <a:xfrm>
            <a:off x="6289858" y="975888"/>
            <a:ext cx="2729199" cy="51665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F97AFF-6608-47ED-9969-945F2C58450A}"/>
              </a:ext>
            </a:extLst>
          </p:cNvPr>
          <p:cNvSpPr txBox="1"/>
          <p:nvPr/>
        </p:nvSpPr>
        <p:spPr>
          <a:xfrm>
            <a:off x="7010400" y="49893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CC"/>
                </a:solidFill>
                <a:ea typeface="ＭＳ Ｐゴシック" charset="0"/>
              </a:rPr>
              <a:t>Mu2e operation</a:t>
            </a:r>
          </a:p>
        </p:txBody>
      </p:sp>
    </p:spTree>
    <p:extLst>
      <p:ext uri="{BB962C8B-B14F-4D97-AF65-F5344CB8AC3E}">
        <p14:creationId xmlns:p14="http://schemas.microsoft.com/office/powerpoint/2010/main" val="300600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1A0FD7-E9B6-4F1B-8DD4-8E252DE48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20187"/>
            <a:ext cx="9143999" cy="3402234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03849-EA74-4DCA-8A0C-56B08A864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3/5/2020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523C5-3EC0-425E-9E78-664ECDC6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Morgan - Proton PMG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60CA7-BB89-4375-BFFE-CC379FDF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95F613-250C-4652-ADE8-F311661BDB08}"/>
              </a:ext>
            </a:extLst>
          </p:cNvPr>
          <p:cNvSpPr/>
          <p:nvPr/>
        </p:nvSpPr>
        <p:spPr>
          <a:xfrm>
            <a:off x="5858908" y="3974412"/>
            <a:ext cx="512285" cy="1417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46643-1961-4116-977D-17B5847881E9}"/>
              </a:ext>
            </a:extLst>
          </p:cNvPr>
          <p:cNvSpPr txBox="1"/>
          <p:nvPr/>
        </p:nvSpPr>
        <p:spPr>
          <a:xfrm>
            <a:off x="2895600" y="1866650"/>
            <a:ext cx="445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Upstream Mu2e electrostatic septa will</a:t>
            </a:r>
          </a:p>
          <a:p>
            <a:r>
              <a:rPr lang="en-US" dirty="0">
                <a:solidFill>
                  <a:srgbClr val="FF0000"/>
                </a:solidFill>
              </a:rPr>
              <a:t>be located where Extraction Kicker is now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9B3865-7908-48F8-BC14-A3C32CFEA1A1}"/>
              </a:ext>
            </a:extLst>
          </p:cNvPr>
          <p:cNvCxnSpPr>
            <a:cxnSpLocks/>
          </p:cNvCxnSpPr>
          <p:nvPr/>
        </p:nvCxnSpPr>
        <p:spPr>
          <a:xfrm>
            <a:off x="5029200" y="2512981"/>
            <a:ext cx="914400" cy="13732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0FB525-BCB5-4744-BDE9-8BC2185A0D6C}"/>
              </a:ext>
            </a:extLst>
          </p:cNvPr>
          <p:cNvCxnSpPr/>
          <p:nvPr/>
        </p:nvCxnSpPr>
        <p:spPr>
          <a:xfrm>
            <a:off x="3653810" y="3618582"/>
            <a:ext cx="1850145" cy="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C4BF4F-F972-4AE5-9C91-367CC7469298}"/>
              </a:ext>
            </a:extLst>
          </p:cNvPr>
          <p:cNvSpPr txBox="1"/>
          <p:nvPr/>
        </p:nvSpPr>
        <p:spPr>
          <a:xfrm>
            <a:off x="1891789" y="342900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Beam Direction</a:t>
            </a:r>
          </a:p>
        </p:txBody>
      </p:sp>
      <p:sp>
        <p:nvSpPr>
          <p:cNvPr id="13" name="Title 28">
            <a:extLst>
              <a:ext uri="{FF2B5EF4-FFF2-40B4-BE49-F238E27FC236}">
                <a16:creationId xmlns:a16="http://schemas.microsoft.com/office/drawing/2014/main" id="{0869A19C-71DF-445F-85A2-B0DDF136C405}"/>
              </a:ext>
            </a:extLst>
          </p:cNvPr>
          <p:cNvSpPr txBox="1">
            <a:spLocks/>
          </p:cNvSpPr>
          <p:nvPr/>
        </p:nvSpPr>
        <p:spPr bwMode="auto">
          <a:xfrm>
            <a:off x="692341" y="29497"/>
            <a:ext cx="7848600" cy="80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rgbClr val="1F497D"/>
                </a:solidFill>
                <a:ea typeface="Geneva" pitchFamily="121" charset="-128"/>
              </a:rPr>
              <a:t>Delivery Ring D30 Straight Section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9EAA7F7-6C80-4B45-AE14-538714623A1B}"/>
              </a:ext>
            </a:extLst>
          </p:cNvPr>
          <p:cNvCxnSpPr>
            <a:cxnSpLocks/>
          </p:cNvCxnSpPr>
          <p:nvPr/>
        </p:nvCxnSpPr>
        <p:spPr>
          <a:xfrm>
            <a:off x="2721855" y="4724400"/>
            <a:ext cx="2782100" cy="0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301F9AD-D903-47E0-BB14-A567D140E6A2}"/>
              </a:ext>
            </a:extLst>
          </p:cNvPr>
          <p:cNvSpPr txBox="1"/>
          <p:nvPr/>
        </p:nvSpPr>
        <p:spPr>
          <a:xfrm>
            <a:off x="3476585" y="4714351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99CC"/>
                </a:solidFill>
              </a:rPr>
              <a:t>Injection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03951AD-5F6C-4AC1-B8C5-9B37F1D95464}"/>
              </a:ext>
            </a:extLst>
          </p:cNvPr>
          <p:cNvCxnSpPr>
            <a:cxnSpLocks/>
          </p:cNvCxnSpPr>
          <p:nvPr/>
        </p:nvCxnSpPr>
        <p:spPr>
          <a:xfrm>
            <a:off x="5836488" y="4724400"/>
            <a:ext cx="2782100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077A3A7-6AFE-41CB-8437-482F7EB1A1FB}"/>
              </a:ext>
            </a:extLst>
          </p:cNvPr>
          <p:cNvSpPr txBox="1"/>
          <p:nvPr/>
        </p:nvSpPr>
        <p:spPr>
          <a:xfrm>
            <a:off x="6565337" y="4724400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Extraction</a:t>
            </a:r>
          </a:p>
        </p:txBody>
      </p:sp>
    </p:spTree>
    <p:extLst>
      <p:ext uri="{BB962C8B-B14F-4D97-AF65-F5344CB8AC3E}">
        <p14:creationId xmlns:p14="http://schemas.microsoft.com/office/powerpoint/2010/main" val="1754858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1C4A6-EC13-4D85-8383-B5EFBF6A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3/5/2020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0C03F-CEBD-4FD1-A1D5-15910821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Morgan - Proton PMG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6DFC2-91D7-4C06-A0F3-F099BD86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210066AA-370E-432B-B97F-9AA485FFF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48" y="1043046"/>
            <a:ext cx="7630668" cy="50871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58E191-2D6B-4F8D-B841-6E344384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F497D"/>
                </a:solidFill>
              </a:rPr>
              <a:t>Extraction kickers</a:t>
            </a:r>
          </a:p>
        </p:txBody>
      </p:sp>
    </p:spTree>
    <p:extLst>
      <p:ext uri="{BB962C8B-B14F-4D97-AF65-F5344CB8AC3E}">
        <p14:creationId xmlns:p14="http://schemas.microsoft.com/office/powerpoint/2010/main" val="2499588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Morgan - Proton PMG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4092688" y="3868564"/>
            <a:ext cx="1138481" cy="14918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FE87E-914A-4575-8A33-6360F9731758}"/>
              </a:ext>
            </a:extLst>
          </p:cNvPr>
          <p:cNvSpPr txBox="1"/>
          <p:nvPr/>
        </p:nvSpPr>
        <p:spPr>
          <a:xfrm>
            <a:off x="4929548" y="5387285"/>
            <a:ext cx="177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Downstream D30 Crossover Pipe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381000" y="786581"/>
            <a:ext cx="8382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Difficult – Extraction systems are not compatible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Single-turn extraction with proton removal for g-2, resonant extraction for Mu2e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Mu2e upstream Electrostatic septa will be located where Extraction Kicker is now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Removing septum and installing kicker will be challenging due to septum rad levels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Roughly 1,000 – 3,000 </a:t>
            </a:r>
            <a:r>
              <a:rPr lang="en-US" sz="1400" dirty="0" err="1">
                <a:solidFill>
                  <a:srgbClr val="336699"/>
                </a:solidFill>
              </a:rPr>
              <a:t>mr</a:t>
            </a:r>
            <a:r>
              <a:rPr lang="en-US" sz="1400" dirty="0">
                <a:solidFill>
                  <a:srgbClr val="336699"/>
                </a:solidFill>
              </a:rPr>
              <a:t>/</a:t>
            </a:r>
            <a:r>
              <a:rPr lang="en-US" sz="1400" dirty="0" err="1">
                <a:solidFill>
                  <a:srgbClr val="336699"/>
                </a:solidFill>
              </a:rPr>
              <a:t>hr</a:t>
            </a:r>
            <a:r>
              <a:rPr lang="en-US" sz="1400" dirty="0">
                <a:solidFill>
                  <a:srgbClr val="336699"/>
                </a:solidFill>
              </a:rPr>
              <a:t> @ 1 ft  after 24-hour cooldown during normal Mu2e operation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Vacuum connections, high voltage connections, removing anchors and moving etc.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Preliminary concepts exist for a relocated and compact extraction kicker</a:t>
            </a:r>
          </a:p>
          <a:p>
            <a:pPr marL="942975" lvl="2" indent="-257175">
              <a:buFont typeface="Calibri" panose="020F0502020204030204" pitchFamily="34" charset="0"/>
              <a:buChar char="–"/>
            </a:pPr>
            <a:r>
              <a:rPr lang="en-US" sz="1400" dirty="0">
                <a:solidFill>
                  <a:srgbClr val="336699"/>
                </a:solidFill>
              </a:rPr>
              <a:t>Can’t go just anywhere, must have proper phase relationship with Lambertson</a:t>
            </a:r>
          </a:p>
          <a:p>
            <a:pPr marL="942975" lvl="2" indent="-257175">
              <a:buFont typeface="Calibri" panose="020F0502020204030204" pitchFamily="34" charset="0"/>
              <a:buChar char="–"/>
            </a:pPr>
            <a:r>
              <a:rPr lang="en-US" sz="1400" dirty="0">
                <a:solidFill>
                  <a:srgbClr val="336699"/>
                </a:solidFill>
              </a:rPr>
              <a:t>D30 region where injection and extraction regions are located has very little available room</a:t>
            </a:r>
          </a:p>
          <a:p>
            <a:pPr marL="942975" lvl="2" indent="-257175">
              <a:buFont typeface="Calibri" panose="020F0502020204030204" pitchFamily="34" charset="0"/>
              <a:buChar char="–"/>
            </a:pPr>
            <a:r>
              <a:rPr lang="en-US" sz="1400" dirty="0">
                <a:solidFill>
                  <a:srgbClr val="336699"/>
                </a:solidFill>
              </a:rPr>
              <a:t>May be able to use single kicker instead of two, with modification and proper placement</a:t>
            </a:r>
            <a:endParaRPr lang="en-US" sz="1200" dirty="0">
              <a:solidFill>
                <a:srgbClr val="336699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Not too difficult – Reconfiguring Mu2e Abort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Should take less than a day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Not too difficult – Change charging supplies in pulsed devices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Injection Kicker, Injection septum and Abort septum, should take less than a day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Not Difficult – Changing magnet currents and reconfiguring beamlines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Already have software to do this in 5 - 10 minutes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Not difficult – Repositioning V907 dipole vertically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Special pitching magnet stand and controller installed over summer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Vacuum windows used for shorter duration changes, perhaps 3% muon loss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Vacuum spool pieces used for longer periods, but switch takes about two days</a:t>
            </a:r>
          </a:p>
          <a:p>
            <a:endParaRPr lang="en-US" dirty="0"/>
          </a:p>
        </p:txBody>
      </p:sp>
      <p:sp>
        <p:nvSpPr>
          <p:cNvPr id="11" name="Title 28">
            <a:extLst>
              <a:ext uri="{FF2B5EF4-FFF2-40B4-BE49-F238E27FC236}">
                <a16:creationId xmlns:a16="http://schemas.microsoft.com/office/drawing/2014/main" id="{A2A8801A-299D-4A59-8B25-E48F1F743F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14450" y="0"/>
            <a:ext cx="65151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2800" dirty="0">
                <a:solidFill>
                  <a:srgbClr val="1F497D"/>
                </a:solidFill>
                <a:ea typeface="Geneva" pitchFamily="121" charset="-128"/>
              </a:rPr>
              <a:t>Mu2e/g-2 mode switching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89225-00D9-4E68-9F9C-D4FEFE88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C5873-0149-4DDC-89CE-5F780937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Morgan - Proton PMG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8A4FA-C564-4CBD-BC47-4D07715C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7" name="Picture 6" descr="A picture containing building, indoor&#10;&#10;Description automatically generated">
            <a:extLst>
              <a:ext uri="{FF2B5EF4-FFF2-40B4-BE49-F238E27FC236}">
                <a16:creationId xmlns:a16="http://schemas.microsoft.com/office/drawing/2014/main" id="{19490EB9-442B-42DF-9880-41434D0E61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06209"/>
            <a:ext cx="7543800" cy="5657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D1AB2F-AFD5-420A-8590-C0814C060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92" y="3457617"/>
            <a:ext cx="1485534" cy="28252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A6A9A6-7630-45D9-BA1C-CB4B693E6FD6}"/>
              </a:ext>
            </a:extLst>
          </p:cNvPr>
          <p:cNvCxnSpPr>
            <a:cxnSpLocks/>
          </p:cNvCxnSpPr>
          <p:nvPr/>
        </p:nvCxnSpPr>
        <p:spPr>
          <a:xfrm flipV="1">
            <a:off x="6184672" y="1232734"/>
            <a:ext cx="1533160" cy="38446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81E385-0369-4DD9-A222-BE246A082541}"/>
              </a:ext>
            </a:extLst>
          </p:cNvPr>
          <p:cNvCxnSpPr>
            <a:cxnSpLocks/>
          </p:cNvCxnSpPr>
          <p:nvPr/>
        </p:nvCxnSpPr>
        <p:spPr>
          <a:xfrm flipV="1">
            <a:off x="6206804" y="1922910"/>
            <a:ext cx="1511028" cy="2990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6C6E33-E335-450F-9822-15F339E1D12F}"/>
              </a:ext>
            </a:extLst>
          </p:cNvPr>
          <p:cNvSpPr txBox="1"/>
          <p:nvPr/>
        </p:nvSpPr>
        <p:spPr>
          <a:xfrm>
            <a:off x="6680825" y="1922910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M4 Line to Mu2e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680B7-3E69-4A5C-BD9A-D36D90DA2085}"/>
              </a:ext>
            </a:extLst>
          </p:cNvPr>
          <p:cNvSpPr txBox="1"/>
          <p:nvPr/>
        </p:nvSpPr>
        <p:spPr>
          <a:xfrm>
            <a:off x="6785844" y="906832"/>
            <a:ext cx="1165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M5 Line to g-2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05D550-FFC4-4845-AC70-15DFD9D75B00}"/>
              </a:ext>
            </a:extLst>
          </p:cNvPr>
          <p:cNvSpPr txBox="1"/>
          <p:nvPr/>
        </p:nvSpPr>
        <p:spPr>
          <a:xfrm>
            <a:off x="2583426" y="5768102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91.3 </a:t>
            </a:r>
            <a:r>
              <a:rPr lang="en-US" sz="1200" dirty="0" err="1">
                <a:solidFill>
                  <a:schemeClr val="bg2"/>
                </a:solidFill>
              </a:rPr>
              <a:t>mr</a:t>
            </a:r>
            <a:r>
              <a:rPr lang="en-US" sz="1200" dirty="0">
                <a:solidFill>
                  <a:schemeClr val="bg2"/>
                </a:solidFill>
              </a:rPr>
              <a:t> up bend to M5</a:t>
            </a:r>
          </a:p>
          <a:p>
            <a:r>
              <a:rPr lang="en-US" sz="1200" dirty="0">
                <a:solidFill>
                  <a:schemeClr val="bg2"/>
                </a:solidFill>
              </a:rPr>
              <a:t>66.4 </a:t>
            </a:r>
            <a:r>
              <a:rPr lang="en-US" sz="1200" dirty="0" err="1">
                <a:solidFill>
                  <a:schemeClr val="bg2"/>
                </a:solidFill>
              </a:rPr>
              <a:t>mr</a:t>
            </a:r>
            <a:r>
              <a:rPr lang="en-US" sz="1200" dirty="0">
                <a:solidFill>
                  <a:schemeClr val="bg2"/>
                </a:solidFill>
              </a:rPr>
              <a:t> down bend to M4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88A88404-9FE7-40F8-B073-F4F17AB751E2}"/>
              </a:ext>
            </a:extLst>
          </p:cNvPr>
          <p:cNvSpPr/>
          <p:nvPr/>
        </p:nvSpPr>
        <p:spPr>
          <a:xfrm rot="2032571">
            <a:off x="6685539" y="1356464"/>
            <a:ext cx="667137" cy="73283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79F1D19-7FA2-4EDD-884E-41114D4D0FC4}"/>
              </a:ext>
            </a:extLst>
          </p:cNvPr>
          <p:cNvCxnSpPr/>
          <p:nvPr/>
        </p:nvCxnSpPr>
        <p:spPr>
          <a:xfrm>
            <a:off x="5780763" y="2103151"/>
            <a:ext cx="0" cy="2572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112A83-E395-4803-9B89-25AD4089E339}"/>
              </a:ext>
            </a:extLst>
          </p:cNvPr>
          <p:cNvSpPr txBox="1"/>
          <p:nvPr/>
        </p:nvSpPr>
        <p:spPr>
          <a:xfrm>
            <a:off x="5786262" y="2100526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3.25”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3497B2F-EB5A-47CF-9AFB-013FE526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F497D"/>
                </a:solidFill>
              </a:rPr>
              <a:t>V907 pitching dipole stand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D90E5F-E2AF-48F8-9C72-89E18436A7C2}"/>
              </a:ext>
            </a:extLst>
          </p:cNvPr>
          <p:cNvGrpSpPr/>
          <p:nvPr/>
        </p:nvGrpSpPr>
        <p:grpSpPr>
          <a:xfrm>
            <a:off x="4742125" y="5047211"/>
            <a:ext cx="4396740" cy="1309139"/>
            <a:chOff x="175260" y="3906945"/>
            <a:chExt cx="8793480" cy="2346993"/>
          </a:xfrm>
        </p:grpSpPr>
        <p:pic>
          <p:nvPicPr>
            <p:cNvPr id="17" name="Picture 16" descr="A picture containing LEGO, sky, toy, road&#10;&#10;Description automatically generated">
              <a:extLst>
                <a:ext uri="{FF2B5EF4-FFF2-40B4-BE49-F238E27FC236}">
                  <a16:creationId xmlns:a16="http://schemas.microsoft.com/office/drawing/2014/main" id="{F75AF3E6-99F6-477D-9392-B6D397E8B5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260" y="3906945"/>
              <a:ext cx="8793480" cy="234699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0847C6-D3B8-4AAC-945F-858FCBB6B596}"/>
                </a:ext>
              </a:extLst>
            </p:cNvPr>
            <p:cNvSpPr txBox="1"/>
            <p:nvPr/>
          </p:nvSpPr>
          <p:spPr>
            <a:xfrm>
              <a:off x="4084749" y="5379859"/>
              <a:ext cx="820981" cy="44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V907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3549F2-6877-4B09-850C-02DDCF7B544F}"/>
                </a:ext>
              </a:extLst>
            </p:cNvPr>
            <p:cNvSpPr txBox="1"/>
            <p:nvPr/>
          </p:nvSpPr>
          <p:spPr>
            <a:xfrm rot="20953100">
              <a:off x="4860676" y="4635475"/>
              <a:ext cx="1531702" cy="44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M5 Beamline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8C3E83-36B9-40F6-A0E1-866492CC2C07}"/>
                </a:ext>
              </a:extLst>
            </p:cNvPr>
            <p:cNvSpPr txBox="1"/>
            <p:nvPr/>
          </p:nvSpPr>
          <p:spPr>
            <a:xfrm>
              <a:off x="4965835" y="5210581"/>
              <a:ext cx="1531702" cy="44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M4 Beamline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2CADD4-4F60-44CF-BA22-E88A177DA0BF}"/>
                </a:ext>
              </a:extLst>
            </p:cNvPr>
            <p:cNvSpPr txBox="1"/>
            <p:nvPr/>
          </p:nvSpPr>
          <p:spPr>
            <a:xfrm>
              <a:off x="735890" y="5656942"/>
              <a:ext cx="1614702" cy="414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Delivery 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753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1A0FD7-E9B6-4F1B-8DD4-8E252DE48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20187"/>
            <a:ext cx="9143999" cy="3402234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03849-EA74-4DCA-8A0C-56B08A864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3/5/2020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523C5-3EC0-425E-9E78-664ECDC6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Morgan - Proton PMG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60CA7-BB89-4375-BFFE-CC379FDF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95F613-250C-4652-ADE8-F311661BDB08}"/>
              </a:ext>
            </a:extLst>
          </p:cNvPr>
          <p:cNvSpPr/>
          <p:nvPr/>
        </p:nvSpPr>
        <p:spPr>
          <a:xfrm>
            <a:off x="5961888" y="3974412"/>
            <a:ext cx="420624" cy="1602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46643-1961-4116-977D-17B5847881E9}"/>
              </a:ext>
            </a:extLst>
          </p:cNvPr>
          <p:cNvSpPr txBox="1"/>
          <p:nvPr/>
        </p:nvSpPr>
        <p:spPr>
          <a:xfrm>
            <a:off x="2895600" y="1866650"/>
            <a:ext cx="445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Upstream Mu2e electrostatic septa will</a:t>
            </a:r>
          </a:p>
          <a:p>
            <a:r>
              <a:rPr lang="en-US" dirty="0">
                <a:solidFill>
                  <a:srgbClr val="FF0000"/>
                </a:solidFill>
              </a:rPr>
              <a:t>be located where Extraction Kicker is now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9B3865-7908-48F8-BC14-A3C32CFEA1A1}"/>
              </a:ext>
            </a:extLst>
          </p:cNvPr>
          <p:cNvCxnSpPr>
            <a:cxnSpLocks/>
          </p:cNvCxnSpPr>
          <p:nvPr/>
        </p:nvCxnSpPr>
        <p:spPr>
          <a:xfrm>
            <a:off x="5029200" y="2512981"/>
            <a:ext cx="914400" cy="13732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0FB525-BCB5-4744-BDE9-8BC2185A0D6C}"/>
              </a:ext>
            </a:extLst>
          </p:cNvPr>
          <p:cNvCxnSpPr/>
          <p:nvPr/>
        </p:nvCxnSpPr>
        <p:spPr>
          <a:xfrm>
            <a:off x="1314450" y="4608494"/>
            <a:ext cx="1850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C4BF4F-F972-4AE5-9C91-367CC7469298}"/>
              </a:ext>
            </a:extLst>
          </p:cNvPr>
          <p:cNvSpPr txBox="1"/>
          <p:nvPr/>
        </p:nvSpPr>
        <p:spPr>
          <a:xfrm>
            <a:off x="1627384" y="463483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Beam Direction</a:t>
            </a:r>
          </a:p>
        </p:txBody>
      </p:sp>
      <p:sp>
        <p:nvSpPr>
          <p:cNvPr id="13" name="Title 28">
            <a:extLst>
              <a:ext uri="{FF2B5EF4-FFF2-40B4-BE49-F238E27FC236}">
                <a16:creationId xmlns:a16="http://schemas.microsoft.com/office/drawing/2014/main" id="{0869A19C-71DF-445F-85A2-B0DDF136C405}"/>
              </a:ext>
            </a:extLst>
          </p:cNvPr>
          <p:cNvSpPr txBox="1">
            <a:spLocks/>
          </p:cNvSpPr>
          <p:nvPr/>
        </p:nvSpPr>
        <p:spPr bwMode="auto">
          <a:xfrm>
            <a:off x="692341" y="29497"/>
            <a:ext cx="7848600" cy="80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rgbClr val="1F497D"/>
                </a:solidFill>
                <a:ea typeface="Geneva" pitchFamily="121" charset="-128"/>
              </a:rPr>
              <a:t>Delivery Ring D30 Straight Section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CF1C74-9DBD-446A-96A7-8B9075EECF7B}"/>
              </a:ext>
            </a:extLst>
          </p:cNvPr>
          <p:cNvGrpSpPr/>
          <p:nvPr/>
        </p:nvGrpSpPr>
        <p:grpSpPr>
          <a:xfrm>
            <a:off x="4360605" y="4993582"/>
            <a:ext cx="4724400" cy="1263896"/>
            <a:chOff x="3633284" y="4891024"/>
            <a:chExt cx="5510716" cy="13732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2860B4-5D91-47B9-B36A-C096B677B1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588" b="47217"/>
            <a:stretch/>
          </p:blipFill>
          <p:spPr>
            <a:xfrm rot="10800000">
              <a:off x="3633284" y="4891024"/>
              <a:ext cx="5510716" cy="137321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5D268F-8CD4-4570-A892-F913159FF7E8}"/>
                </a:ext>
              </a:extLst>
            </p:cNvPr>
            <p:cNvSpPr txBox="1"/>
            <p:nvPr/>
          </p:nvSpPr>
          <p:spPr>
            <a:xfrm>
              <a:off x="4368227" y="5696252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ESS1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0CDB48-01DB-4A18-8910-3D75F35D6BBD}"/>
                </a:ext>
              </a:extLst>
            </p:cNvPr>
            <p:cNvSpPr txBox="1"/>
            <p:nvPr/>
          </p:nvSpPr>
          <p:spPr>
            <a:xfrm>
              <a:off x="7467600" y="5696252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ESS2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87E11F-ACE9-4457-B05E-ED09B63DB66D}"/>
                </a:ext>
              </a:extLst>
            </p:cNvPr>
            <p:cNvSpPr txBox="1"/>
            <p:nvPr/>
          </p:nvSpPr>
          <p:spPr>
            <a:xfrm>
              <a:off x="5941274" y="5300917"/>
              <a:ext cx="557436" cy="2507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0070C0"/>
                  </a:solidFill>
                </a:rPr>
                <a:t>Q205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194185-0C8C-4F70-A424-0EF774D712C7}"/>
              </a:ext>
            </a:extLst>
          </p:cNvPr>
          <p:cNvCxnSpPr>
            <a:cxnSpLocks/>
          </p:cNvCxnSpPr>
          <p:nvPr/>
        </p:nvCxnSpPr>
        <p:spPr>
          <a:xfrm>
            <a:off x="6553200" y="4296891"/>
            <a:ext cx="0" cy="735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678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9347C-AA99-4369-A3C3-3FF6F74F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3/5/2020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7C0BF-6775-4431-9E29-2F74A6EB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Morgan - Proton PMG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25FC-C0FD-4DF4-9A22-C3170A36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9" name="Picture 8" descr="A picture containing bicycle, indoor&#10;&#10;Description automatically generated">
            <a:extLst>
              <a:ext uri="{FF2B5EF4-FFF2-40B4-BE49-F238E27FC236}">
                <a16:creationId xmlns:a16="http://schemas.microsoft.com/office/drawing/2014/main" id="{F555797A-D7D5-4906-A260-2506F2013D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41" y="927852"/>
            <a:ext cx="7848599" cy="523239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C0B7CFF-E01B-4AAB-AFC0-236CA9FBBC57}"/>
              </a:ext>
            </a:extLst>
          </p:cNvPr>
          <p:cNvSpPr/>
          <p:nvPr/>
        </p:nvSpPr>
        <p:spPr>
          <a:xfrm>
            <a:off x="5096586" y="2819400"/>
            <a:ext cx="2752014" cy="173788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88E0DC-5FB0-4E7D-9CF7-640ABA388F7F}"/>
              </a:ext>
            </a:extLst>
          </p:cNvPr>
          <p:cNvSpPr txBox="1"/>
          <p:nvPr/>
        </p:nvSpPr>
        <p:spPr>
          <a:xfrm rot="519503">
            <a:off x="5350079" y="360684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one kicker module</a:t>
            </a:r>
          </a:p>
        </p:txBody>
      </p:sp>
      <p:sp>
        <p:nvSpPr>
          <p:cNvPr id="11" name="Title 28">
            <a:extLst>
              <a:ext uri="{FF2B5EF4-FFF2-40B4-BE49-F238E27FC236}">
                <a16:creationId xmlns:a16="http://schemas.microsoft.com/office/drawing/2014/main" id="{75C32D68-5EE2-4A21-8693-7265BA4EEDA9}"/>
              </a:ext>
            </a:extLst>
          </p:cNvPr>
          <p:cNvSpPr txBox="1">
            <a:spLocks/>
          </p:cNvSpPr>
          <p:nvPr/>
        </p:nvSpPr>
        <p:spPr bwMode="auto">
          <a:xfrm>
            <a:off x="692341" y="29497"/>
            <a:ext cx="7848600" cy="80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rgbClr val="1F497D"/>
                </a:solidFill>
                <a:ea typeface="Geneva" pitchFamily="121" charset="-128"/>
              </a:rPr>
              <a:t>Muon Abort Kicker configured for g-2 proton removal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DC4FA6-B048-4CDD-99FA-7DE96127837C}"/>
              </a:ext>
            </a:extLst>
          </p:cNvPr>
          <p:cNvSpPr txBox="1"/>
          <p:nvPr/>
        </p:nvSpPr>
        <p:spPr>
          <a:xfrm rot="519503">
            <a:off x="2588473" y="316628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Needed for Mu2e</a:t>
            </a:r>
          </a:p>
        </p:txBody>
      </p:sp>
    </p:spTree>
    <p:extLst>
      <p:ext uri="{BB962C8B-B14F-4D97-AF65-F5344CB8AC3E}">
        <p14:creationId xmlns:p14="http://schemas.microsoft.com/office/powerpoint/2010/main" val="501537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Morgan - Proton PMG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4092688" y="3868564"/>
            <a:ext cx="1138481" cy="14918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FE87E-914A-4575-8A33-6360F9731758}"/>
              </a:ext>
            </a:extLst>
          </p:cNvPr>
          <p:cNvSpPr txBox="1"/>
          <p:nvPr/>
        </p:nvSpPr>
        <p:spPr>
          <a:xfrm>
            <a:off x="4929548" y="5387285"/>
            <a:ext cx="177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Downstream D30 Crossover Pipe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381000" y="786581"/>
            <a:ext cx="861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If enough space exists upstream of ESS1, can one kicker work there?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principal yes, but location matters and ESS1 will occupy the ideal location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maintain present performance, design kicker strength is 7.2 </a:t>
            </a:r>
            <a:r>
              <a:rPr lang="en-US" sz="16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endParaRPr lang="en-US" sz="16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Insertion length of about 1.2 m required, including vacuum bellows for motion-control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Single EKIK module too weak, need IKIK module or something similar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mature mechanical design for ESS1 to know if concept will work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Ideally, aperture would be larger and kicker stronger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use MI/RR ceramic kicker tube that has 14% larger aperture, but thicker walls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Ferrite gap increases from 50 mm to 61 mm, reducing strength by 22%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Would need longer kicker and/or lower impedance (8.33 </a:t>
            </a:r>
            <a:r>
              <a:rPr lang="el-GR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20% stronger than 10 </a:t>
            </a:r>
            <a:r>
              <a:rPr lang="el-GR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length would need to increase to about 1 m, insertion length 1.3 m</a:t>
            </a:r>
          </a:p>
          <a:p>
            <a:pPr marL="1428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would be best to increase the aperture of all kickers for Mu2e</a:t>
            </a:r>
          </a:p>
        </p:txBody>
      </p:sp>
      <p:sp>
        <p:nvSpPr>
          <p:cNvPr id="11" name="Title 28">
            <a:extLst>
              <a:ext uri="{FF2B5EF4-FFF2-40B4-BE49-F238E27FC236}">
                <a16:creationId xmlns:a16="http://schemas.microsoft.com/office/drawing/2014/main" id="{A2A8801A-299D-4A59-8B25-E48F1F743F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14450" y="0"/>
            <a:ext cx="65151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2800" dirty="0">
                <a:solidFill>
                  <a:srgbClr val="1F497D"/>
                </a:solidFill>
                <a:ea typeface="Geneva" pitchFamily="121" charset="-128"/>
              </a:rPr>
              <a:t>Single module Extraction Kicker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A397D70E-789D-4A86-A152-C8FEC4ECF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8" b="13938"/>
          <a:stretch/>
        </p:blipFill>
        <p:spPr>
          <a:xfrm>
            <a:off x="1" y="4578837"/>
            <a:ext cx="9143999" cy="1676401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F0F5FDA-F8E5-4957-B7B6-EB753CAF5D79}"/>
              </a:ext>
            </a:extLst>
          </p:cNvPr>
          <p:cNvSpPr/>
          <p:nvPr/>
        </p:nvSpPr>
        <p:spPr>
          <a:xfrm>
            <a:off x="5967966" y="5566765"/>
            <a:ext cx="420623" cy="1602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15E11E-4752-4871-9DB8-D06D523D54B9}"/>
              </a:ext>
            </a:extLst>
          </p:cNvPr>
          <p:cNvSpPr txBox="1"/>
          <p:nvPr/>
        </p:nvSpPr>
        <p:spPr>
          <a:xfrm>
            <a:off x="3268505" y="4086881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Kicker would need to fit here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C7A0F9-CA24-40BC-AA81-8231B8F3D807}"/>
              </a:ext>
            </a:extLst>
          </p:cNvPr>
          <p:cNvCxnSpPr>
            <a:cxnSpLocks/>
          </p:cNvCxnSpPr>
          <p:nvPr/>
        </p:nvCxnSpPr>
        <p:spPr>
          <a:xfrm>
            <a:off x="4948599" y="4465549"/>
            <a:ext cx="779246" cy="105610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7FD80DB-D7EF-448B-B7F1-E3EACECB4144}"/>
              </a:ext>
            </a:extLst>
          </p:cNvPr>
          <p:cNvSpPr/>
          <p:nvPr/>
        </p:nvSpPr>
        <p:spPr>
          <a:xfrm>
            <a:off x="5694317" y="5618820"/>
            <a:ext cx="250597" cy="5610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09D270-58E6-4B81-A2DD-D27DB33CA74D}"/>
              </a:ext>
            </a:extLst>
          </p:cNvPr>
          <p:cNvSpPr txBox="1"/>
          <p:nvPr/>
        </p:nvSpPr>
        <p:spPr>
          <a:xfrm>
            <a:off x="6382512" y="398621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ESS1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23B755-CF1D-435B-A607-114A6BCEAD3B}"/>
              </a:ext>
            </a:extLst>
          </p:cNvPr>
          <p:cNvCxnSpPr>
            <a:cxnSpLocks/>
          </p:cNvCxnSpPr>
          <p:nvPr/>
        </p:nvCxnSpPr>
        <p:spPr>
          <a:xfrm flipH="1">
            <a:off x="6148583" y="4320978"/>
            <a:ext cx="557812" cy="1236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502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7D114F-F5BD-4F5B-B42F-196F2B971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8" b="4754"/>
          <a:stretch/>
        </p:blipFill>
        <p:spPr>
          <a:xfrm>
            <a:off x="6010275" y="4286592"/>
            <a:ext cx="3024187" cy="1219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Morgan - Proton PMG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4092688" y="3868564"/>
            <a:ext cx="1138481" cy="14918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FE87E-914A-4575-8A33-6360F9731758}"/>
              </a:ext>
            </a:extLst>
          </p:cNvPr>
          <p:cNvSpPr txBox="1"/>
          <p:nvPr/>
        </p:nvSpPr>
        <p:spPr>
          <a:xfrm>
            <a:off x="4929548" y="5387285"/>
            <a:ext cx="177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Downstream D30 Crossover Pipe</a:t>
            </a:r>
          </a:p>
        </p:txBody>
      </p:sp>
      <p:sp>
        <p:nvSpPr>
          <p:cNvPr id="11" name="Title 28">
            <a:extLst>
              <a:ext uri="{FF2B5EF4-FFF2-40B4-BE49-F238E27FC236}">
                <a16:creationId xmlns:a16="http://schemas.microsoft.com/office/drawing/2014/main" id="{A2A8801A-299D-4A59-8B25-E48F1F743F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153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2800" dirty="0">
                <a:solidFill>
                  <a:srgbClr val="1F497D"/>
                </a:solidFill>
                <a:ea typeface="Geneva" pitchFamily="121" charset="-128"/>
              </a:rPr>
              <a:t>Existing Pbar/Muon kickers and possible alternative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D2CBA-FE93-4643-904D-63A485704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6" y="952799"/>
            <a:ext cx="1590674" cy="12253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190500" y="1352208"/>
            <a:ext cx="8763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EKIK module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 </a:t>
            </a:r>
            <a:r>
              <a:rPr lang="el-GR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system, 52 mm ferrite gap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 magnetic field of 538 G with 60 kV power supply voltage</a:t>
            </a:r>
            <a:endParaRPr lang="en-US" sz="1600" dirty="0">
              <a:solidFill>
                <a:srgbClr val="336699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Magnetic length 0.78 m, integrated field 0.42 </a:t>
            </a:r>
            <a:r>
              <a:rPr lang="en-US" sz="1600" dirty="0" err="1">
                <a:solidFill>
                  <a:srgbClr val="336699"/>
                </a:solidFill>
              </a:rPr>
              <a:t>kG</a:t>
            </a:r>
            <a:r>
              <a:rPr lang="en-US" sz="1600" dirty="0">
                <a:solidFill>
                  <a:srgbClr val="336699"/>
                </a:solidFill>
              </a:rPr>
              <a:t>-m @ 60 kV (4.1 </a:t>
            </a:r>
            <a:r>
              <a:rPr lang="en-US" sz="1600" dirty="0" err="1">
                <a:solidFill>
                  <a:srgbClr val="336699"/>
                </a:solidFill>
              </a:rPr>
              <a:t>mr</a:t>
            </a:r>
            <a:r>
              <a:rPr lang="en-US" sz="1600" dirty="0">
                <a:solidFill>
                  <a:srgbClr val="336699"/>
                </a:solidFill>
              </a:rPr>
              <a:t> kick @ 3.1 GeV)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36699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36699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36699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IKIK module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l-GR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system, 50 mm ferrite gap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 magnetic field of 771 G with 60 kV power supply voltage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Magnetic length 0.92 m, integrated field 0.71 </a:t>
            </a:r>
            <a:r>
              <a:rPr lang="en-US" sz="1600" dirty="0" err="1">
                <a:solidFill>
                  <a:srgbClr val="336699"/>
                </a:solidFill>
              </a:rPr>
              <a:t>kG</a:t>
            </a:r>
            <a:r>
              <a:rPr lang="en-US" sz="1600" dirty="0">
                <a:solidFill>
                  <a:srgbClr val="336699"/>
                </a:solidFill>
              </a:rPr>
              <a:t>-m @ 60 kV (6.9 </a:t>
            </a:r>
            <a:r>
              <a:rPr lang="en-US" sz="1600" dirty="0" err="1">
                <a:solidFill>
                  <a:srgbClr val="336699"/>
                </a:solidFill>
              </a:rPr>
              <a:t>mr</a:t>
            </a:r>
            <a:r>
              <a:rPr lang="en-US" sz="1600" dirty="0">
                <a:solidFill>
                  <a:srgbClr val="336699"/>
                </a:solidFill>
              </a:rPr>
              <a:t> kick @ 3.1 GeV)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36699"/>
              </a:solidFill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36699"/>
              </a:solidFill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36699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“IKIK like” module, built to fit MI/RR ceramic tube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8.33 </a:t>
            </a:r>
            <a:r>
              <a:rPr lang="el-GR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system, 61 mm ferrite gap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produce a magnetic field of 784 G with 60 kV power supply voltage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Magnetic length 1.00 m, integrated field 0.78 </a:t>
            </a:r>
            <a:r>
              <a:rPr lang="en-US" sz="1600" dirty="0" err="1">
                <a:solidFill>
                  <a:srgbClr val="336699"/>
                </a:solidFill>
              </a:rPr>
              <a:t>kG</a:t>
            </a:r>
            <a:r>
              <a:rPr lang="en-US" sz="1600" dirty="0">
                <a:solidFill>
                  <a:srgbClr val="336699"/>
                </a:solidFill>
              </a:rPr>
              <a:t>-m (7.6 </a:t>
            </a:r>
            <a:r>
              <a:rPr lang="en-US" sz="1600" dirty="0" err="1">
                <a:solidFill>
                  <a:srgbClr val="336699"/>
                </a:solidFill>
              </a:rPr>
              <a:t>mr</a:t>
            </a:r>
            <a:r>
              <a:rPr lang="en-US" sz="1600" dirty="0">
                <a:solidFill>
                  <a:srgbClr val="336699"/>
                </a:solidFill>
              </a:rPr>
              <a:t> kick @ 3.1 GeV)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3669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DF3CAF-ED3A-4873-AA8F-65AD03DB7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2888215"/>
            <a:ext cx="1503544" cy="10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8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Morgan - Proton PMG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4092688" y="3868564"/>
            <a:ext cx="1138481" cy="14918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FE87E-914A-4575-8A33-6360F9731758}"/>
              </a:ext>
            </a:extLst>
          </p:cNvPr>
          <p:cNvSpPr txBox="1"/>
          <p:nvPr/>
        </p:nvSpPr>
        <p:spPr>
          <a:xfrm>
            <a:off x="4929548" y="5387285"/>
            <a:ext cx="177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Downstream D30 Crossover Pipe</a:t>
            </a:r>
          </a:p>
        </p:txBody>
      </p:sp>
      <p:sp>
        <p:nvSpPr>
          <p:cNvPr id="11" name="Title 28">
            <a:extLst>
              <a:ext uri="{FF2B5EF4-FFF2-40B4-BE49-F238E27FC236}">
                <a16:creationId xmlns:a16="http://schemas.microsoft.com/office/drawing/2014/main" id="{A2A8801A-299D-4A59-8B25-E48F1F743F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153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2800" dirty="0">
                <a:solidFill>
                  <a:srgbClr val="1F497D"/>
                </a:solidFill>
                <a:ea typeface="Geneva" pitchFamily="121" charset="-128"/>
              </a:rPr>
              <a:t>IKIK module disassembly and rebuild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2F78B-5FEC-459C-9377-F8FC8CC6C2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3099" y="695150"/>
            <a:ext cx="4191000" cy="56701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8CAC86-7409-49D7-A668-E0760CD6CC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43" y="695150"/>
            <a:ext cx="4245899" cy="566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2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284"/>
            <a:ext cx="8229600" cy="794411"/>
          </a:xfrm>
        </p:spPr>
        <p:txBody>
          <a:bodyPr/>
          <a:lstStyle/>
          <a:p>
            <a:r>
              <a:rPr lang="en-US" sz="2800" dirty="0">
                <a:solidFill>
                  <a:srgbClr val="1F497D"/>
                </a:solidFill>
              </a:rPr>
              <a:t>Back in late 2011…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9009" y="862426"/>
            <a:ext cx="5055981" cy="5579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Collider Run II ended in September 2011</a:t>
            </a:r>
          </a:p>
          <a:p>
            <a:r>
              <a:rPr lang="en-US" sz="18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Mu2e was working towards CD-1</a:t>
            </a:r>
          </a:p>
          <a:p>
            <a:pPr lvl="1"/>
            <a:r>
              <a:rPr lang="en-US" sz="16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8 GeV proton beam</a:t>
            </a:r>
          </a:p>
          <a:p>
            <a:pPr lvl="1"/>
            <a:r>
              <a:rPr lang="en-US" sz="16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Partial turn in Recycler, bunch formation in Accumulator</a:t>
            </a:r>
          </a:p>
          <a:p>
            <a:pPr lvl="1"/>
            <a:r>
              <a:rPr lang="en-US" sz="16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H=4 bunches extracted one at a time from Accumulator to </a:t>
            </a:r>
            <a:r>
              <a:rPr lang="en-US" sz="1600" dirty="0" err="1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Debuncher</a:t>
            </a:r>
            <a:endParaRPr lang="en-US" sz="16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Resonant extraction from </a:t>
            </a:r>
            <a:r>
              <a:rPr lang="en-US" sz="1600" dirty="0" err="1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Debuncher</a:t>
            </a:r>
            <a:endParaRPr lang="en-US" sz="16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Protons transported through external beamline to Mu2e target</a:t>
            </a:r>
          </a:p>
          <a:p>
            <a:r>
              <a:rPr lang="en-US" sz="18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g-2 experiment had been discussed since at least 2008 and was now preparing for CD-0 Review</a:t>
            </a:r>
          </a:p>
          <a:p>
            <a:r>
              <a:rPr lang="en-US" sz="18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To reduce Mu2e costs, Task Force in October 2011 recommended eliminating Accumulator and adopting “g-2 scheme” for bunch formation in the Recycler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D7D326-AFBC-4474-904C-02E86002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CFA75-BAD1-4B7C-8AB9-02E3ED2F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21577-1460-4378-855A-62943DBF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CF485A-31F0-4048-B413-7F85FFC247D1}"/>
              </a:ext>
            </a:extLst>
          </p:cNvPr>
          <p:cNvGrpSpPr/>
          <p:nvPr/>
        </p:nvGrpSpPr>
        <p:grpSpPr>
          <a:xfrm>
            <a:off x="5128758" y="1817853"/>
            <a:ext cx="4015242" cy="3668547"/>
            <a:chOff x="0" y="1302944"/>
            <a:chExt cx="5515276" cy="5053406"/>
          </a:xfrm>
        </p:grpSpPr>
        <p:pic>
          <p:nvPicPr>
            <p:cNvPr id="11" name="Picture 10" descr="FNAL_Aerial_Pbar-MI_99-0912-07.hr.jpg">
              <a:extLst>
                <a:ext uri="{FF2B5EF4-FFF2-40B4-BE49-F238E27FC236}">
                  <a16:creationId xmlns:a16="http://schemas.microsoft.com/office/drawing/2014/main" id="{96594AE2-87BF-437D-B2A0-41C2418FA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02944"/>
              <a:ext cx="5515276" cy="505340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4CB1D2-EC68-49A2-AADD-876ABA5B75D9}"/>
                </a:ext>
              </a:extLst>
            </p:cNvPr>
            <p:cNvSpPr txBox="1"/>
            <p:nvPr/>
          </p:nvSpPr>
          <p:spPr>
            <a:xfrm>
              <a:off x="2461726" y="5701004"/>
              <a:ext cx="1975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</a:rPr>
                <a:t>Mu2e external beamline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87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6" y="857250"/>
            <a:ext cx="8729307" cy="5147321"/>
          </a:xfrm>
          <a:prstGeom prst="rect">
            <a:avLst/>
          </a:prstGeom>
        </p:spPr>
      </p:pic>
      <p:sp>
        <p:nvSpPr>
          <p:cNvPr id="14" name="Title 28">
            <a:extLst>
              <a:ext uri="{FF2B5EF4-FFF2-40B4-BE49-F238E27FC236}">
                <a16:creationId xmlns:a16="http://schemas.microsoft.com/office/drawing/2014/main" id="{5CD4A885-DBD3-44B7-9F44-96ED1EA0C5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6800" y="0"/>
            <a:ext cx="7010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2800" dirty="0">
                <a:solidFill>
                  <a:srgbClr val="1F497D"/>
                </a:solidFill>
                <a:ea typeface="Geneva" pitchFamily="121" charset="-128"/>
              </a:rPr>
              <a:t>Electrostatic septa aperture</a:t>
            </a:r>
          </a:p>
        </p:txBody>
      </p:sp>
    </p:spTree>
    <p:extLst>
      <p:ext uri="{BB962C8B-B14F-4D97-AF65-F5344CB8AC3E}">
        <p14:creationId xmlns:p14="http://schemas.microsoft.com/office/powerpoint/2010/main" val="4013865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6" y="857250"/>
            <a:ext cx="8729307" cy="514732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5DFDEE0-600A-420A-9EC7-D56DFF88DDA6}"/>
              </a:ext>
            </a:extLst>
          </p:cNvPr>
          <p:cNvSpPr/>
          <p:nvPr/>
        </p:nvSpPr>
        <p:spPr>
          <a:xfrm>
            <a:off x="2976878" y="2340864"/>
            <a:ext cx="1971043" cy="1533822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5BCB88-84BB-401C-AC66-A8D6AAFA2E7D}"/>
              </a:ext>
            </a:extLst>
          </p:cNvPr>
          <p:cNvSpPr/>
          <p:nvPr/>
        </p:nvSpPr>
        <p:spPr>
          <a:xfrm>
            <a:off x="2313944" y="2221992"/>
            <a:ext cx="3296911" cy="1804416"/>
          </a:xfrm>
          <a:prstGeom prst="roundRect">
            <a:avLst/>
          </a:prstGeom>
          <a:noFill/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84E4DB-E43C-43D2-85AF-E0DB1A9A95E7}"/>
              </a:ext>
            </a:extLst>
          </p:cNvPr>
          <p:cNvSpPr/>
          <p:nvPr/>
        </p:nvSpPr>
        <p:spPr>
          <a:xfrm>
            <a:off x="3535244" y="2438400"/>
            <a:ext cx="854312" cy="133486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875EB-1AFA-4352-9DC4-095CECE9E3AE}"/>
              </a:ext>
            </a:extLst>
          </p:cNvPr>
          <p:cNvSpPr txBox="1"/>
          <p:nvPr/>
        </p:nvSpPr>
        <p:spPr>
          <a:xfrm>
            <a:off x="3641033" y="2813149"/>
            <a:ext cx="96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  g-2 beam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1CDBD0-8DA2-442C-AB4A-BCBFE179F37C}"/>
              </a:ext>
            </a:extLst>
          </p:cNvPr>
          <p:cNvSpPr txBox="1"/>
          <p:nvPr/>
        </p:nvSpPr>
        <p:spPr>
          <a:xfrm>
            <a:off x="4836027" y="2323068"/>
            <a:ext cx="701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IKIK</a:t>
            </a:r>
          </a:p>
          <a:p>
            <a:r>
              <a:rPr lang="en-US" dirty="0">
                <a:solidFill>
                  <a:srgbClr val="FF0000"/>
                </a:solidFill>
              </a:rPr>
              <a:t>Tube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472192-3A45-4D20-B85B-3A24745ECAFF}"/>
              </a:ext>
            </a:extLst>
          </p:cNvPr>
          <p:cNvSpPr txBox="1"/>
          <p:nvPr/>
        </p:nvSpPr>
        <p:spPr>
          <a:xfrm>
            <a:off x="5632191" y="185266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MI/RR</a:t>
            </a:r>
          </a:p>
          <a:p>
            <a:r>
              <a:rPr lang="en-US" dirty="0">
                <a:solidFill>
                  <a:srgbClr val="1F497D"/>
                </a:solidFill>
              </a:rPr>
              <a:t> Tube</a:t>
            </a:r>
          </a:p>
        </p:txBody>
      </p:sp>
      <p:sp>
        <p:nvSpPr>
          <p:cNvPr id="14" name="Title 28">
            <a:extLst>
              <a:ext uri="{FF2B5EF4-FFF2-40B4-BE49-F238E27FC236}">
                <a16:creationId xmlns:a16="http://schemas.microsoft.com/office/drawing/2014/main" id="{5CD4A885-DBD3-44B7-9F44-96ED1EA0C5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0"/>
            <a:ext cx="7924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2800" dirty="0">
                <a:solidFill>
                  <a:srgbClr val="1F497D"/>
                </a:solidFill>
                <a:ea typeface="Geneva" pitchFamily="121" charset="-128"/>
              </a:rPr>
              <a:t>Electrostatic septa aperture and possible Kicker tubes</a:t>
            </a:r>
          </a:p>
        </p:txBody>
      </p:sp>
    </p:spTree>
    <p:extLst>
      <p:ext uri="{BB962C8B-B14F-4D97-AF65-F5344CB8AC3E}">
        <p14:creationId xmlns:p14="http://schemas.microsoft.com/office/powerpoint/2010/main" val="3654280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Morgan - Proton PMG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4092688" y="3868564"/>
            <a:ext cx="1138481" cy="14918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FE87E-914A-4575-8A33-6360F9731758}"/>
              </a:ext>
            </a:extLst>
          </p:cNvPr>
          <p:cNvSpPr txBox="1"/>
          <p:nvPr/>
        </p:nvSpPr>
        <p:spPr>
          <a:xfrm>
            <a:off x="4929548" y="5387285"/>
            <a:ext cx="177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Downstream D30 Crossover Pipe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381000" y="631706"/>
            <a:ext cx="8382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Present configuration supports mode changing between Mu2e and g-2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Operating currents can be changed within a few minutes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V907 magnet pitch can be changed in a few minutes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Vacuum windows are used during periods of frequent mode changes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Reconfiguring Delivery Ring Abort requires a shift or two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Charging supplies for kickers and septa should work with both modes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Original plan had different charging supplies for the two modes, but it appears that the higher current supplies required for Mu2e are fast enough for g-2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If charging supplies need to be changed after all, it would take about a shift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Swapping electrostatic ESS1 and Extraction Kicker will take the longest time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On the order of days, need to remove Mu2e rad shielding and break vacuum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Manipulating ESS1 will become more complicated as rad levels increase (1-3 Rem @ 1 ft?)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What is needed to reduce mode changing to a shift or two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Need new extraction kicker scheme that doesn’t require ESS1 to be removed</a:t>
            </a:r>
          </a:p>
          <a:p>
            <a:pPr marL="1057275" lvl="2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Most available space does not have the proper phase advance</a:t>
            </a:r>
            <a:endParaRPr lang="en-US" sz="1600" dirty="0">
              <a:solidFill>
                <a:srgbClr val="336699"/>
              </a:solidFill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May have enough room upstream of ESS1 to squeeze in a single kicker</a:t>
            </a:r>
          </a:p>
          <a:p>
            <a:pPr marL="1057275" lvl="2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Hard to make single kicker strong enough with adequate aperture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Reversing polarity for g-2 to run µ- has additional implications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Polarity of most of the beamlines downstream of the AP-0 Target Station and Delivery Ring need to be flipped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Switching polarity would probably take days, possibly a week or more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Negative polarity configuration for g-2 precludes Mu2e operation, including studies</a:t>
            </a:r>
          </a:p>
          <a:p>
            <a:pPr marL="1428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Increasing the aperture of all kickers would be a good idea for Mu2e</a:t>
            </a:r>
          </a:p>
          <a:p>
            <a:endParaRPr lang="en-US" dirty="0"/>
          </a:p>
        </p:txBody>
      </p:sp>
      <p:sp>
        <p:nvSpPr>
          <p:cNvPr id="11" name="Title 28">
            <a:extLst>
              <a:ext uri="{FF2B5EF4-FFF2-40B4-BE49-F238E27FC236}">
                <a16:creationId xmlns:a16="http://schemas.microsoft.com/office/drawing/2014/main" id="{A2A8801A-299D-4A59-8B25-E48F1F743F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14450" y="0"/>
            <a:ext cx="65151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2800" dirty="0">
                <a:solidFill>
                  <a:srgbClr val="1F497D"/>
                </a:solidFill>
                <a:ea typeface="Geneva" pitchFamily="121" charset="-128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5513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C45947-70B7-4748-857D-D87A9369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1360"/>
            <a:ext cx="7467600" cy="609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F497D"/>
                </a:solidFill>
              </a:rPr>
              <a:t>Chris Polly already had a vision of a Muon Campus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75C4A0-7764-4673-AAE2-BB0DD3F79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69"/>
          <a:stretch/>
        </p:blipFill>
        <p:spPr>
          <a:xfrm>
            <a:off x="0" y="2584704"/>
            <a:ext cx="6363858" cy="39481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EACE33-739A-400B-822A-9DB584C79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112" y="770960"/>
            <a:ext cx="3657600" cy="29176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CE01CD-E71B-42D2-BE5F-389ED3CE96EE}"/>
              </a:ext>
            </a:extLst>
          </p:cNvPr>
          <p:cNvSpPr txBox="1"/>
          <p:nvPr/>
        </p:nvSpPr>
        <p:spPr>
          <a:xfrm>
            <a:off x="7010400" y="592948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Chris Polly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7801B-0261-41CA-A849-5A224A43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E2E19F-3338-4BD8-BA80-64DBC76B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22EB11-4BC5-44A0-9A2F-EC7CD1B4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5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09429F-01CB-4372-85A5-CD4D088A5F55}"/>
              </a:ext>
            </a:extLst>
          </p:cNvPr>
          <p:cNvGrpSpPr/>
          <p:nvPr/>
        </p:nvGrpSpPr>
        <p:grpSpPr>
          <a:xfrm>
            <a:off x="6129064" y="4047601"/>
            <a:ext cx="3496780" cy="2361086"/>
            <a:chOff x="990587" y="3810915"/>
            <a:chExt cx="3841521" cy="263174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5F8FDF3-32DF-4DB5-9866-41AE35DDB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3638" y="3810915"/>
              <a:ext cx="3267997" cy="263174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02607C-2875-4596-9852-7213BA31CD97}"/>
                </a:ext>
              </a:extLst>
            </p:cNvPr>
            <p:cNvSpPr txBox="1"/>
            <p:nvPr/>
          </p:nvSpPr>
          <p:spPr>
            <a:xfrm>
              <a:off x="990587" y="6122924"/>
              <a:ext cx="3841521" cy="293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Winter 2014-15, M4/M5 tunnel construction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8362"/>
          </a:xfrm>
        </p:spPr>
        <p:txBody>
          <a:bodyPr/>
          <a:lstStyle/>
          <a:p>
            <a:r>
              <a:rPr lang="en-US" sz="2800" dirty="0">
                <a:solidFill>
                  <a:srgbClr val="1F497D"/>
                </a:solidFill>
              </a:rPr>
              <a:t>2012-2015 The Muon Campus takes shape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947247"/>
            <a:ext cx="8686800" cy="539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g-2 received CD-0 in fall 2012, CD-1 in fall 2013</a:t>
            </a:r>
          </a:p>
          <a:p>
            <a:r>
              <a:rPr lang="en-US" sz="20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Mu2e received CD-1 approval in July 2012 (CD-0 was November 2009)</a:t>
            </a:r>
          </a:p>
          <a:p>
            <a:r>
              <a:rPr lang="en-US" sz="20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Most of the major design features of the Delivery Ring and beamlines were in place by the end of 2012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New beamline tunnel construction schedule required early decisions on M4/M5 Line geometry to transport beam to the experiments</a:t>
            </a:r>
          </a:p>
          <a:p>
            <a:r>
              <a:rPr lang="en-US" sz="20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Spring 2013 MC-1 construction begins (beamline design in progress)</a:t>
            </a:r>
          </a:p>
          <a:p>
            <a:r>
              <a:rPr lang="en-US" sz="20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Tunnel construction starts in Fall 2014</a:t>
            </a:r>
          </a:p>
          <a:p>
            <a:r>
              <a:rPr lang="en-US" sz="20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Mu2e Building construction begins in Fall 2015</a:t>
            </a:r>
            <a:endParaRPr lang="en-US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214FF-E672-49AF-B5CC-69984A69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557B9-06BB-4997-8975-B0CC9011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F01CE5-EE0A-455C-BCF1-5E8A7E53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7462BB-B75F-4127-BA12-982ED68AAAD8}"/>
              </a:ext>
            </a:extLst>
          </p:cNvPr>
          <p:cNvGrpSpPr/>
          <p:nvPr/>
        </p:nvGrpSpPr>
        <p:grpSpPr>
          <a:xfrm>
            <a:off x="1" y="4350669"/>
            <a:ext cx="3209796" cy="2058018"/>
            <a:chOff x="3582789" y="749836"/>
            <a:chExt cx="4455083" cy="285645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116C3C-E3C9-497F-92EE-F97555E57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2789" y="749836"/>
              <a:ext cx="4406452" cy="285645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1F0763-77B3-4C99-BC2A-1985C75D0544}"/>
                </a:ext>
              </a:extLst>
            </p:cNvPr>
            <p:cNvSpPr txBox="1"/>
            <p:nvPr/>
          </p:nvSpPr>
          <p:spPr>
            <a:xfrm>
              <a:off x="3789064" y="3177577"/>
              <a:ext cx="4248808" cy="428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May 2013, MC-1 Groundbreaking</a:t>
              </a:r>
            </a:p>
          </p:txBody>
        </p:sp>
      </p:grpSp>
      <p:pic>
        <p:nvPicPr>
          <p:cNvPr id="17" name="Picture 16" descr="A picture containing grass, outdoor, sky, sitting&#10;&#10;Description automatically generated">
            <a:extLst>
              <a:ext uri="{FF2B5EF4-FFF2-40B4-BE49-F238E27FC236}">
                <a16:creationId xmlns:a16="http://schemas.microsoft.com/office/drawing/2014/main" id="{1AC54FC7-0476-4ADA-8EF4-E5B35ACD3C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199" y="4354616"/>
            <a:ext cx="3082151" cy="20563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5DEFD1-5579-4E12-BA32-E5398123D7E8}"/>
              </a:ext>
            </a:extLst>
          </p:cNvPr>
          <p:cNvSpPr txBox="1"/>
          <p:nvPr/>
        </p:nvSpPr>
        <p:spPr>
          <a:xfrm>
            <a:off x="3403358" y="6070133"/>
            <a:ext cx="2901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2013 – The Big Move</a:t>
            </a:r>
          </a:p>
        </p:txBody>
      </p:sp>
    </p:spTree>
    <p:extLst>
      <p:ext uri="{BB962C8B-B14F-4D97-AF65-F5344CB8AC3E}">
        <p14:creationId xmlns:p14="http://schemas.microsoft.com/office/powerpoint/2010/main" val="25686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6270"/>
            <a:ext cx="8229600" cy="71329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F497D"/>
                </a:solidFill>
              </a:rPr>
              <a:t>Repurposing Pbar into the Muon Campus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27" y="887966"/>
            <a:ext cx="3429000" cy="552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" y="887966"/>
            <a:ext cx="3200401" cy="56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12373" y="5728751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Antiproton</a:t>
            </a:r>
          </a:p>
          <a:p>
            <a:r>
              <a:rPr lang="en-US" dirty="0"/>
              <a:t>production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5233" y="5728751"/>
            <a:ext cx="181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Muon Campus</a:t>
            </a:r>
          </a:p>
          <a:p>
            <a:r>
              <a:rPr lang="en-US" dirty="0"/>
              <a:t>(g-2 operation)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4843611"/>
            <a:ext cx="1288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Target Station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3480" y="4850054"/>
            <a:ext cx="1288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Target Station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51E15-0B38-4E83-853D-BECC7705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F4B9A-31AF-4ADD-AD28-ADB41956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0AF9098-7AC2-46C6-8245-ECA0D186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92CB00-5EAD-4D74-BA60-A6B8234233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752" y="2838240"/>
            <a:ext cx="2574603" cy="16204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5545A7-B91F-45A1-BC62-C0EC5B0739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709" y="2833358"/>
            <a:ext cx="2452291" cy="163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91"/>
            <a:ext cx="8229600" cy="69551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F497D"/>
                </a:solidFill>
              </a:rPr>
              <a:t>M3 Line and Delivery Ring used for both Mu2e and g-2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125" y="872581"/>
            <a:ext cx="50485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1" indent="-112713">
              <a:buFont typeface="Arial" pitchFamily="34" charset="0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Original Pbar AP-3 Line target bypass bend geometry remained in place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Quadrupole count in bypass region was increased from four to eight during design process</a:t>
            </a:r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M2/M3 design has high quadrupole density and low beta functions to maximize muon transport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Power supplies were specified to operate at 8 GeV currents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H812 dipole is “switch” between 3.1 GeV g-2 secondary beam and Mu2e 8 GeV protons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Optics for RR to DR 8 GeV protons (Mu2e mode) not fully designed, dispersion not matched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6364" y="1831431"/>
            <a:ext cx="304800" cy="152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C5E9E58-E92F-411A-84A2-1A5D80E0DF52}"/>
              </a:ext>
            </a:extLst>
          </p:cNvPr>
          <p:cNvGrpSpPr/>
          <p:nvPr/>
        </p:nvGrpSpPr>
        <p:grpSpPr>
          <a:xfrm>
            <a:off x="5363146" y="861557"/>
            <a:ext cx="3652388" cy="2986611"/>
            <a:chOff x="5622782" y="4028417"/>
            <a:chExt cx="3439706" cy="278335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2782" y="4028417"/>
              <a:ext cx="3292620" cy="278335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194676" y="6385815"/>
              <a:ext cx="759858" cy="215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Target Vault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2185" y="4101750"/>
              <a:ext cx="11049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Rings Enclosure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9873462">
              <a:off x="8313321" y="4108545"/>
              <a:ext cx="7491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D30 straight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11892" y="5561717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M3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535430" y="5144988"/>
              <a:ext cx="579588" cy="935931"/>
            </a:xfrm>
            <a:prstGeom prst="straightConnector1">
              <a:avLst/>
            </a:prstGeom>
            <a:ln w="31750">
              <a:solidFill>
                <a:srgbClr val="3366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391400" y="4403675"/>
              <a:ext cx="959495" cy="503221"/>
            </a:xfrm>
            <a:prstGeom prst="straightConnector1">
              <a:avLst/>
            </a:prstGeom>
            <a:ln w="31750">
              <a:solidFill>
                <a:srgbClr val="3366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C52C796-CCC6-45EA-9EFE-B9B6847BFE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6077" y="6208578"/>
              <a:ext cx="457200" cy="468447"/>
            </a:xfrm>
            <a:prstGeom prst="straightConnector1">
              <a:avLst/>
            </a:prstGeom>
            <a:ln w="31750">
              <a:solidFill>
                <a:srgbClr val="3366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6E5102DE-C3A9-4F6F-888B-876BA78C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5A17A444-B467-4A7C-ACAD-54DA5F81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E19B1B0-04F0-4911-B307-3C07F485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47FA9-7587-4DED-A97F-08A8BA3AE633}"/>
              </a:ext>
            </a:extLst>
          </p:cNvPr>
          <p:cNvSpPr txBox="1"/>
          <p:nvPr/>
        </p:nvSpPr>
        <p:spPr>
          <a:xfrm>
            <a:off x="5494657" y="2770425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M2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92232E-8E73-40EA-B77A-B4E027D202DE}"/>
              </a:ext>
            </a:extLst>
          </p:cNvPr>
          <p:cNvCxnSpPr>
            <a:cxnSpLocks/>
          </p:cNvCxnSpPr>
          <p:nvPr/>
        </p:nvCxnSpPr>
        <p:spPr>
          <a:xfrm flipV="1">
            <a:off x="5807687" y="2957227"/>
            <a:ext cx="324535" cy="24797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BD28C9-4F8A-4CFF-BD43-960A06AB7EF6}"/>
              </a:ext>
            </a:extLst>
          </p:cNvPr>
          <p:cNvCxnSpPr>
            <a:cxnSpLocks/>
          </p:cNvCxnSpPr>
          <p:nvPr/>
        </p:nvCxnSpPr>
        <p:spPr>
          <a:xfrm flipV="1">
            <a:off x="5363146" y="3257592"/>
            <a:ext cx="357469" cy="37879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>
            <a:extLst>
              <a:ext uri="{FF2B5EF4-FFF2-40B4-BE49-F238E27FC236}">
                <a16:creationId xmlns:a16="http://schemas.microsoft.com/office/drawing/2014/main" id="{25787B6F-5659-4E50-9C4F-3BEE8E7FE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1435" r="2539" b="42458"/>
          <a:stretch/>
        </p:blipFill>
        <p:spPr bwMode="auto">
          <a:xfrm>
            <a:off x="4916" y="4380460"/>
            <a:ext cx="9144000" cy="156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23A3166-F229-4809-A832-F4DB0DE460D0}"/>
              </a:ext>
            </a:extLst>
          </p:cNvPr>
          <p:cNvSpPr txBox="1"/>
          <p:nvPr/>
        </p:nvSpPr>
        <p:spPr>
          <a:xfrm>
            <a:off x="68416" y="5673683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injection of beam from target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A4E9E4-D3E2-4A0A-A370-B04A937AFCFC}"/>
              </a:ext>
            </a:extLst>
          </p:cNvPr>
          <p:cNvSpPr txBox="1"/>
          <p:nvPr/>
        </p:nvSpPr>
        <p:spPr>
          <a:xfrm>
            <a:off x="6481916" y="5673683"/>
            <a:ext cx="270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extraction towards g-2 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CF340C-6B8D-48F5-A62A-413B9C378E02}"/>
              </a:ext>
            </a:extLst>
          </p:cNvPr>
          <p:cNvSpPr txBox="1"/>
          <p:nvPr/>
        </p:nvSpPr>
        <p:spPr>
          <a:xfrm>
            <a:off x="5852768" y="2697038"/>
            <a:ext cx="502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H812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ADFA88-10AE-4186-842A-91D8136EB5E9}"/>
              </a:ext>
            </a:extLst>
          </p:cNvPr>
          <p:cNvSpPr txBox="1"/>
          <p:nvPr/>
        </p:nvSpPr>
        <p:spPr>
          <a:xfrm>
            <a:off x="2590800" y="4175328"/>
            <a:ext cx="4417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Delivery Ring D30 Straight Section</a:t>
            </a:r>
          </a:p>
        </p:txBody>
      </p:sp>
    </p:spTree>
    <p:extLst>
      <p:ext uri="{BB962C8B-B14F-4D97-AF65-F5344CB8AC3E}">
        <p14:creationId xmlns:p14="http://schemas.microsoft.com/office/powerpoint/2010/main" val="170712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1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CE1C4C57-AFD4-4C34-9886-F8AF32A0E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113583"/>
            <a:ext cx="8070055" cy="427290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809F56-4A27-49F6-95A9-4E7738B4EB6F}"/>
              </a:ext>
            </a:extLst>
          </p:cNvPr>
          <p:cNvSpPr txBox="1"/>
          <p:nvPr/>
        </p:nvSpPr>
        <p:spPr>
          <a:xfrm>
            <a:off x="2852736" y="4555557"/>
            <a:ext cx="1367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Delivery 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E61F0-5231-496E-B29F-057D812B2CDE}"/>
              </a:ext>
            </a:extLst>
          </p:cNvPr>
          <p:cNvSpPr txBox="1"/>
          <p:nvPr/>
        </p:nvSpPr>
        <p:spPr>
          <a:xfrm rot="19168689">
            <a:off x="4987727" y="4268937"/>
            <a:ext cx="1826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M4 Beamline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164B6-D3C6-42D0-BD06-78577A2B8A45}"/>
              </a:ext>
            </a:extLst>
          </p:cNvPr>
          <p:cNvSpPr txBox="1"/>
          <p:nvPr/>
        </p:nvSpPr>
        <p:spPr>
          <a:xfrm>
            <a:off x="1888141" y="6184647"/>
            <a:ext cx="96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V907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D168AF-D216-4778-966D-DD23964378DF}"/>
              </a:ext>
            </a:extLst>
          </p:cNvPr>
          <p:cNvCxnSpPr>
            <a:cxnSpLocks/>
          </p:cNvCxnSpPr>
          <p:nvPr/>
        </p:nvCxnSpPr>
        <p:spPr>
          <a:xfrm flipV="1">
            <a:off x="2555124" y="6190121"/>
            <a:ext cx="678612" cy="1791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D02EF01-8959-4DAA-ADF3-7DE40B315894}"/>
              </a:ext>
            </a:extLst>
          </p:cNvPr>
          <p:cNvSpPr txBox="1"/>
          <p:nvPr/>
        </p:nvSpPr>
        <p:spPr>
          <a:xfrm>
            <a:off x="6450265" y="541398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g-2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C96803-0BDF-4FE4-B379-BD251C807737}"/>
              </a:ext>
            </a:extLst>
          </p:cNvPr>
          <p:cNvSpPr txBox="1"/>
          <p:nvPr/>
        </p:nvSpPr>
        <p:spPr>
          <a:xfrm>
            <a:off x="7994928" y="1667378"/>
            <a:ext cx="90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M</a:t>
            </a:r>
            <a:r>
              <a:rPr lang="en-US" sz="2000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2000" b="1" dirty="0">
                <a:solidFill>
                  <a:srgbClr val="0000FF"/>
                </a:solidFill>
              </a:rPr>
              <a:t>2e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E339E7-EC86-4B02-9D86-ECEAAD021D38}"/>
              </a:ext>
            </a:extLst>
          </p:cNvPr>
          <p:cNvSpPr txBox="1"/>
          <p:nvPr/>
        </p:nvSpPr>
        <p:spPr>
          <a:xfrm rot="19994598">
            <a:off x="4373817" y="5653483"/>
            <a:ext cx="1506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M5 Beamline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90" y="113948"/>
            <a:ext cx="8229600" cy="63774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F497D"/>
                </a:solidFill>
              </a:rPr>
              <a:t>Extraction Lines, with shared section of M4 Line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-25400" y="753709"/>
            <a:ext cx="6731000" cy="3132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336699"/>
                </a:solidFill>
                <a:cs typeface="Arial" pitchFamily="34" charset="0"/>
              </a:rPr>
              <a:t>Elevation to Storage Ring height for g-2 done in 3 steps</a:t>
            </a:r>
          </a:p>
          <a:p>
            <a:pPr marL="685800" lvl="1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336699"/>
                </a:solidFill>
                <a:cs typeface="Arial" pitchFamily="34" charset="0"/>
              </a:rPr>
              <a:t>ELAM/Q205/C-Magnet to V901 (32” dogleg)</a:t>
            </a:r>
          </a:p>
          <a:p>
            <a:pPr marL="685800" lvl="1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336699"/>
                </a:solidFill>
                <a:cs typeface="Arial" pitchFamily="34" charset="0"/>
              </a:rPr>
              <a:t>V906 to V907 (16” upward)</a:t>
            </a:r>
          </a:p>
          <a:p>
            <a:pPr marL="685800" lvl="1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336699"/>
                </a:solidFill>
                <a:cs typeface="Arial" pitchFamily="34" charset="0"/>
              </a:rPr>
              <a:t>V907 to V003 (69.5” upward, level after V003)</a:t>
            </a:r>
          </a:p>
          <a:p>
            <a:pPr marL="228600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336699"/>
                </a:solidFill>
                <a:cs typeface="Arial" pitchFamily="34" charset="0"/>
              </a:rPr>
              <a:t>Elevation change for Mu2e done in two steps</a:t>
            </a:r>
          </a:p>
          <a:p>
            <a:pPr marL="685800" lvl="1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336699"/>
                </a:solidFill>
                <a:cs typeface="Arial" pitchFamily="34" charset="0"/>
              </a:rPr>
              <a:t>ELAM/Q205/C-Magnet to V901 (32 dogleg”)</a:t>
            </a:r>
          </a:p>
          <a:p>
            <a:pPr marL="685800" lvl="1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336699"/>
                </a:solidFill>
                <a:cs typeface="Arial" pitchFamily="34" charset="0"/>
              </a:rPr>
              <a:t>V906 to V907 (16” dogleg)</a:t>
            </a:r>
          </a:p>
          <a:p>
            <a:pPr marL="228600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336699"/>
                </a:solidFill>
                <a:cs typeface="Arial" pitchFamily="34" charset="0"/>
              </a:rPr>
              <a:t>Both M4 and M5 have major horizontal bends</a:t>
            </a:r>
          </a:p>
          <a:p>
            <a:pPr marL="685800" lvl="1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M5 has 27.1</a:t>
            </a:r>
            <a:r>
              <a:rPr lang="en-US" sz="1600" spc="-4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Bend made up of three dipoles</a:t>
            </a:r>
          </a:p>
          <a:p>
            <a:pPr marL="685800" lvl="1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 has 40.7</a:t>
            </a:r>
            <a:r>
              <a:rPr lang="en-US" sz="1600" spc="-4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° </a:t>
            </a: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bend made up of six dipoles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697A-5C6B-4D10-8E0F-56CA9261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121D1-2314-4A1C-B515-9ACB805F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F9337-6368-4620-8FC4-2AD1D65B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4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19885"/>
            <a:ext cx="8229600" cy="682631"/>
          </a:xfrm>
        </p:spPr>
        <p:txBody>
          <a:bodyPr/>
          <a:lstStyle/>
          <a:p>
            <a:pPr algn="ctr"/>
            <a:r>
              <a:rPr lang="en-US" sz="2800" b="0" dirty="0">
                <a:solidFill>
                  <a:srgbClr val="1F497D"/>
                </a:solidFill>
                <a:latin typeface="+mj-lt"/>
              </a:rPr>
              <a:t>The g-2 and Mu2e Common Section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0" y="883148"/>
            <a:ext cx="7477125" cy="2467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0766" y="883148"/>
            <a:ext cx="173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Vertical Split at V907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116638" y="1162864"/>
            <a:ext cx="216696" cy="572849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04721" y="1191024"/>
            <a:ext cx="1589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M-5 (g-2) Beamline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6846" y="2474766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M-4 (Mu2e) Beamline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6440" y="1135549"/>
            <a:ext cx="11072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Extracted beam from Delivery Ring (DR)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961232" y="1806739"/>
            <a:ext cx="685997" cy="42555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10BFC-3EED-4A98-A292-2BA644C6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3/5/2020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300499F-5E63-4E16-B972-0406CE9B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J. Morgan - Proton PMG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7A4B836-A713-4CC1-A942-176C59D3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E6DD-3A7C-4D3E-A906-EBEF4EA71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B34CE22-42A1-45BC-B1BE-80A9E321D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25" y="3351066"/>
            <a:ext cx="6590549" cy="30070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CC34428-CC3D-4080-A08D-D042864391DA}"/>
              </a:ext>
            </a:extLst>
          </p:cNvPr>
          <p:cNvSpPr txBox="1"/>
          <p:nvPr/>
        </p:nvSpPr>
        <p:spPr>
          <a:xfrm>
            <a:off x="2648276" y="1449288"/>
            <a:ext cx="2592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Existing Pbar Rings Enclosure</a:t>
            </a:r>
          </a:p>
        </p:txBody>
      </p:sp>
    </p:spTree>
    <p:extLst>
      <p:ext uri="{BB962C8B-B14F-4D97-AF65-F5344CB8AC3E}">
        <p14:creationId xmlns:p14="http://schemas.microsoft.com/office/powerpoint/2010/main" val="269949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Morgan - Proton PMG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4092688" y="3868564"/>
            <a:ext cx="1138481" cy="14918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FE87E-914A-4575-8A33-6360F9731758}"/>
              </a:ext>
            </a:extLst>
          </p:cNvPr>
          <p:cNvSpPr txBox="1"/>
          <p:nvPr/>
        </p:nvSpPr>
        <p:spPr>
          <a:xfrm>
            <a:off x="4929548" y="5387285"/>
            <a:ext cx="177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Downstream D30 Crossover Pipe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304800" y="835025"/>
            <a:ext cx="6096000" cy="332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g-2 – 3.1 GeV Muons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Protons from the Recycler are sent to the AP-0 Target Station via P1, P2 and M1</a:t>
            </a:r>
          </a:p>
          <a:p>
            <a:pPr marL="1057275" lvl="2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1E12 protons per pulse at 11.4 Hz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A 3.1 GeV secondary beam from the Target Station is sent into the M2 and M3 Lines</a:t>
            </a:r>
          </a:p>
          <a:p>
            <a:pPr marL="1057275" lvl="2" indent="-257175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36699"/>
                </a:solidFill>
              </a:rPr>
              <a:t>Pions</a:t>
            </a:r>
            <a:r>
              <a:rPr lang="en-US" sz="1400" dirty="0">
                <a:solidFill>
                  <a:srgbClr val="336699"/>
                </a:solidFill>
              </a:rPr>
              <a:t> decay to muons along the secondary beam path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Beam circles the Delivery Ring four times to separate protons from muons in time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Secondary protons are kicked into the DR Abort Line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99"/>
                </a:solidFill>
              </a:rPr>
              <a:t>Muons are extracted and sent to through the M4 &amp; M5 Lines to the g-2 Experiment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36699"/>
              </a:solidFill>
            </a:endParaRPr>
          </a:p>
        </p:txBody>
      </p:sp>
      <p:sp>
        <p:nvSpPr>
          <p:cNvPr id="11" name="Title 28">
            <a:extLst>
              <a:ext uri="{FF2B5EF4-FFF2-40B4-BE49-F238E27FC236}">
                <a16:creationId xmlns:a16="http://schemas.microsoft.com/office/drawing/2014/main" id="{A2A8801A-299D-4A59-8B25-E48F1F743F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14450" y="0"/>
            <a:ext cx="65151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2800" dirty="0">
                <a:solidFill>
                  <a:srgbClr val="1F497D"/>
                </a:solidFill>
                <a:ea typeface="Geneva" pitchFamily="121" charset="-128"/>
              </a:rPr>
              <a:t>Differences between Mu2e &amp; g-2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E84116F-4B76-46F6-B090-DE4C44880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073150"/>
            <a:ext cx="28765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42DE16-119D-478C-B207-56489494F7D6}"/>
              </a:ext>
            </a:extLst>
          </p:cNvPr>
          <p:cNvSpPr txBox="1"/>
          <p:nvPr/>
        </p:nvSpPr>
        <p:spPr>
          <a:xfrm>
            <a:off x="6853291" y="5079842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6600"/>
                </a:solidFill>
                <a:ea typeface="ＭＳ Ｐゴシック" charset="0"/>
              </a:rPr>
              <a:t>g-2 operation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28E28-6DE4-4810-AEF5-69C66374A03C}"/>
              </a:ext>
            </a:extLst>
          </p:cNvPr>
          <p:cNvSpPr txBox="1"/>
          <p:nvPr/>
        </p:nvSpPr>
        <p:spPr>
          <a:xfrm>
            <a:off x="6899011" y="4759873"/>
            <a:ext cx="1195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Target Station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24B88-2E9D-41FB-90DE-FC2F5213F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089" y="3593109"/>
            <a:ext cx="1572497" cy="28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42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120082</TotalTime>
  <Words>1919</Words>
  <Application>Microsoft Office PowerPoint</Application>
  <PresentationFormat>On-screen Show (4:3)</PresentationFormat>
  <Paragraphs>287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Helvetica</vt:lpstr>
      <vt:lpstr>Symbol</vt:lpstr>
      <vt:lpstr>Office Theme</vt:lpstr>
      <vt:lpstr>PowerPoint Presentation</vt:lpstr>
      <vt:lpstr>Back in late 2011…</vt:lpstr>
      <vt:lpstr>Chris Polly already had a vision of a Muon Campus</vt:lpstr>
      <vt:lpstr>2012-2015 The Muon Campus takes shape</vt:lpstr>
      <vt:lpstr>Repurposing Pbar into the Muon Campus</vt:lpstr>
      <vt:lpstr>M3 Line and Delivery Ring used for both Mu2e and g-2</vt:lpstr>
      <vt:lpstr>Extraction Lines, with shared section of M4 Line</vt:lpstr>
      <vt:lpstr>The g-2 and Mu2e Common Section</vt:lpstr>
      <vt:lpstr>Differences between Mu2e &amp; g-2</vt:lpstr>
      <vt:lpstr>Differences between Mu2e &amp; g-2</vt:lpstr>
      <vt:lpstr>PowerPoint Presentation</vt:lpstr>
      <vt:lpstr>Extraction kickers</vt:lpstr>
      <vt:lpstr>Mu2e/g-2 mode switching</vt:lpstr>
      <vt:lpstr>V907 pitching dipole stand</vt:lpstr>
      <vt:lpstr>PowerPoint Presentation</vt:lpstr>
      <vt:lpstr>PowerPoint Presentation</vt:lpstr>
      <vt:lpstr>Single module Extraction Kicker</vt:lpstr>
      <vt:lpstr>Existing Pbar/Muon kickers and possible alternative</vt:lpstr>
      <vt:lpstr>IKIK module disassembly and rebuild</vt:lpstr>
      <vt:lpstr>Electrostatic septa aperture</vt:lpstr>
      <vt:lpstr>Electrostatic septa aperture and possible Kicker tubes</vt:lpstr>
      <vt:lpstr>Conclusion</vt:lpstr>
    </vt:vector>
  </TitlesOfParts>
  <Company>Fermilab - CDF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Energy Camera</dc:title>
  <dc:creator>James P. Morgan</dc:creator>
  <cp:lastModifiedBy>James P. Morgan</cp:lastModifiedBy>
  <cp:revision>1019</cp:revision>
  <dcterms:created xsi:type="dcterms:W3CDTF">2003-12-02T22:53:08Z</dcterms:created>
  <dcterms:modified xsi:type="dcterms:W3CDTF">2020-03-05T16:44:36Z</dcterms:modified>
</cp:coreProperties>
</file>