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106" r:id="rId3"/>
  </p:sldMasterIdLst>
  <p:notesMasterIdLst>
    <p:notesMasterId r:id="rId14"/>
  </p:notesMasterIdLst>
  <p:handoutMasterIdLst>
    <p:handoutMasterId r:id="rId15"/>
  </p:handoutMasterIdLst>
  <p:sldIdLst>
    <p:sldId id="265" r:id="rId4"/>
    <p:sldId id="276" r:id="rId5"/>
    <p:sldId id="282" r:id="rId6"/>
    <p:sldId id="274" r:id="rId7"/>
    <p:sldId id="283" r:id="rId8"/>
    <p:sldId id="281" r:id="rId9"/>
    <p:sldId id="284" r:id="rId10"/>
    <p:sldId id="275" r:id="rId11"/>
    <p:sldId id="279" r:id="rId12"/>
    <p:sldId id="27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40404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2/29/2020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2/19/2020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61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03/05/2020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7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03/05/2020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03/05/2020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3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03/05/2020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6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03/05/2020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152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03/05/2020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4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03/05/2020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03/05/2020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994420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Kourbanis | Mu2e with PIP-II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774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Mu2e with PIP II.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Ioanis Kourbanis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Proton PMG/AEM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03/05/2020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change in the longitudinal distribution of the beam delivered to Mu2e is expected after PIP II.</a:t>
            </a:r>
          </a:p>
          <a:p>
            <a:pPr lvl="1"/>
            <a:r>
              <a:rPr lang="en-US" dirty="0"/>
              <a:t>No change in longitudinal emittance coming </a:t>
            </a:r>
            <a:r>
              <a:rPr lang="en-US"/>
              <a:t>from Booster.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Switching to 20 Hz Booster will allow us to run with 1.2 sec MI cycle and deliver the planned beam power to the muon campus experiments.</a:t>
            </a:r>
          </a:p>
          <a:p>
            <a:pPr lvl="1"/>
            <a:r>
              <a:rPr lang="en-US" dirty="0"/>
              <a:t>Protons per hour to Mu2e will increase by 16%.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03/05/2020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33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 Muon Campus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51354"/>
          </a:xfrm>
        </p:spPr>
        <p:txBody>
          <a:bodyPr/>
          <a:lstStyle/>
          <a:p>
            <a:r>
              <a:rPr lang="en-US" dirty="0"/>
              <a:t>We are using the Recycler to deliver beam with the required time structure to the muon campus experiments (g-2, mu2e).</a:t>
            </a:r>
          </a:p>
          <a:p>
            <a:r>
              <a:rPr lang="en-US" dirty="0"/>
              <a:t>One Booster batch with 81 53MHz bunches is transformed into 4 2.5 MHz bunches which are extracted to the muon rings.</a:t>
            </a:r>
          </a:p>
          <a:p>
            <a:pPr lvl="1"/>
            <a:r>
              <a:rPr lang="en-US" dirty="0"/>
              <a:t>Initially only one Booster batch was injected but we are now using two Booster batches per cycle.</a:t>
            </a:r>
          </a:p>
          <a:p>
            <a:pPr lvl="1"/>
            <a:r>
              <a:rPr lang="en-US" dirty="0"/>
              <a:t>Beam loading limits the max beam intensity to 8E12 per cycle.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03/05/2020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5591647-0D8F-4538-9ECF-1B108F19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483099"/>
            <a:ext cx="2341564" cy="16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E8BE821-BB13-4C73-9B30-F3721FE3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70" y="4486272"/>
            <a:ext cx="2708552" cy="16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2">
            <a:extLst>
              <a:ext uri="{FF2B5EF4-FFF2-40B4-BE49-F238E27FC236}">
                <a16:creationId xmlns:a16="http://schemas.microsoft.com/office/drawing/2014/main" id="{E6E71737-6CEB-4781-960D-F3782C7C281A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91490" y="4483099"/>
            <a:ext cx="2708552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4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4F8E-BB24-4D42-B782-99D4890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beam delivery schemes (15 Hz, 1.33 sec MI cycle)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0D691-5A5B-4954-8B5D-EDB4B6B5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03/05/2020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16243-22E6-487A-9DC4-D407562D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917CB-5F0C-4777-B378-1A269941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272233-29BE-4F43-B5FE-9C9ADE92C0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1" y="1042989"/>
            <a:ext cx="5731990" cy="2703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D7C09A-5DFC-4D6C-AE43-8ADE4EC8BB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1" y="3815486"/>
            <a:ext cx="5731990" cy="241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12198D-A0D1-441A-BA12-B312E15ED7FE}"/>
              </a:ext>
            </a:extLst>
          </p:cNvPr>
          <p:cNvSpPr txBox="1"/>
          <p:nvPr/>
        </p:nvSpPr>
        <p:spPr>
          <a:xfrm>
            <a:off x="6991114" y="1391781"/>
            <a:ext cx="192722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Initial scheme</a:t>
            </a:r>
          </a:p>
          <a:p>
            <a:r>
              <a:rPr lang="en-US" sz="1200" b="1" dirty="0"/>
              <a:t>Two cycles with one Booster batch each(54 </a:t>
            </a:r>
            <a:r>
              <a:rPr lang="en-US" sz="1200" b="1" dirty="0" err="1"/>
              <a:t>msec</a:t>
            </a:r>
            <a:r>
              <a:rPr lang="en-US" sz="1200" b="1"/>
              <a:t> spill). </a:t>
            </a:r>
            <a:endParaRPr lang="en-US" sz="1200" b="1" dirty="0"/>
          </a:p>
          <a:p>
            <a:r>
              <a:rPr lang="en-US" sz="1200" b="1" dirty="0"/>
              <a:t>Not enough time for the </a:t>
            </a:r>
            <a:r>
              <a:rPr lang="en-US" sz="1200" b="1" dirty="0" err="1"/>
              <a:t>NOvA</a:t>
            </a:r>
            <a:r>
              <a:rPr lang="en-US" sz="1200" b="1" dirty="0"/>
              <a:t> SS cycle.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3D577-C8AD-4AEF-96B7-38029D2D277B}"/>
              </a:ext>
            </a:extLst>
          </p:cNvPr>
          <p:cNvSpPr txBox="1"/>
          <p:nvPr/>
        </p:nvSpPr>
        <p:spPr>
          <a:xfrm>
            <a:off x="6759575" y="4294301"/>
            <a:ext cx="2066925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New scheme with two Booster batches per cycle. Enough time for the </a:t>
            </a:r>
            <a:r>
              <a:rPr lang="en-US" sz="1200" b="1" dirty="0" err="1"/>
              <a:t>NOvA</a:t>
            </a:r>
            <a:r>
              <a:rPr lang="en-US" sz="1200" b="1" dirty="0"/>
              <a:t> cycle, not acceptable peak intensity increase for Mu2e.Need an extra 15 Hz tick. Increase spill time to 43 msec.</a:t>
            </a:r>
          </a:p>
        </p:txBody>
      </p:sp>
    </p:spTree>
    <p:extLst>
      <p:ext uri="{BB962C8B-B14F-4D97-AF65-F5344CB8AC3E}">
        <p14:creationId xmlns:p14="http://schemas.microsoft.com/office/powerpoint/2010/main" val="359488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Muon Campus Running scenario (15 Hz, 1.4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187578"/>
          </a:xfrm>
        </p:spPr>
        <p:txBody>
          <a:bodyPr/>
          <a:lstStyle/>
          <a:p>
            <a:r>
              <a:rPr lang="en-US" sz="1800" dirty="0" err="1"/>
              <a:t>NOvA</a:t>
            </a:r>
            <a:r>
              <a:rPr lang="en-US" sz="1800" dirty="0"/>
              <a:t>: 665 KW</a:t>
            </a:r>
          </a:p>
          <a:p>
            <a:r>
              <a:rPr lang="en-US" sz="1800" dirty="0"/>
              <a:t>BNB: 3.57 Hz</a:t>
            </a:r>
          </a:p>
          <a:p>
            <a:r>
              <a:rPr lang="en-US" sz="1800" dirty="0"/>
              <a:t>g-2: 4.1E16 p/</a:t>
            </a:r>
            <a:r>
              <a:rPr lang="en-US" sz="1800" dirty="0" err="1"/>
              <a:t>hr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03/05/2020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6" y="2230624"/>
            <a:ext cx="8229600" cy="1426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39980"/>
            <a:ext cx="8246746" cy="1675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2436" y="3485356"/>
            <a:ext cx="633472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NOvA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: 665 KW</a:t>
            </a:r>
          </a:p>
          <a:p>
            <a:pPr marL="228600" lvl="0" indent="-2286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BNB: 5.00 Hz</a:t>
            </a:r>
          </a:p>
          <a:p>
            <a:pPr marL="228600" lvl="0" indent="-2286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Mu2e: 2.1E16 p/</a:t>
            </a:r>
            <a:r>
              <a:rPr lang="en-US" sz="180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hr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with 43 </a:t>
            </a:r>
            <a:r>
              <a:rPr lang="en-US" sz="180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spill vs 54ms design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41679" y="2230624"/>
            <a:ext cx="297502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15189" y="2230624"/>
            <a:ext cx="294926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83266" y="2028816"/>
            <a:ext cx="837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1.4 sec</a:t>
            </a:r>
          </a:p>
        </p:txBody>
      </p:sp>
    </p:spTree>
    <p:extLst>
      <p:ext uri="{BB962C8B-B14F-4D97-AF65-F5344CB8AC3E}">
        <p14:creationId xmlns:p14="http://schemas.microsoft.com/office/powerpoint/2010/main" val="205727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40E7-48A5-444C-98B2-498D057F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3BB68596-952E-4327-82E5-47B29BAEF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0383909"/>
                  </p:ext>
                </p:extLst>
              </p:nvPr>
            </p:nvGraphicFramePr>
            <p:xfrm>
              <a:off x="383788" y="924743"/>
              <a:ext cx="8531611" cy="34137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172263">
                      <a:extLst>
                        <a:ext uri="{9D8B030D-6E8A-4147-A177-3AD203B41FA5}">
                          <a16:colId xmlns:a16="http://schemas.microsoft.com/office/drawing/2014/main" val="929524715"/>
                        </a:ext>
                      </a:extLst>
                    </a:gridCol>
                    <a:gridCol w="2679674">
                      <a:extLst>
                        <a:ext uri="{9D8B030D-6E8A-4147-A177-3AD203B41FA5}">
                          <a16:colId xmlns:a16="http://schemas.microsoft.com/office/drawing/2014/main" val="2225250513"/>
                        </a:ext>
                      </a:extLst>
                    </a:gridCol>
                    <a:gridCol w="2679674">
                      <a:extLst>
                        <a:ext uri="{9D8B030D-6E8A-4147-A177-3AD203B41FA5}">
                          <a16:colId xmlns:a16="http://schemas.microsoft.com/office/drawing/2014/main" val="3720206797"/>
                        </a:ext>
                      </a:extLst>
                    </a:gridCol>
                  </a:tblGrid>
                  <a:tr h="318581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600" dirty="0"/>
                            <a:t>Parameter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600" dirty="0"/>
                            <a:t>PIP (Present)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600" dirty="0"/>
                            <a:t>PIP-II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5711963"/>
                      </a:ext>
                    </a:extLst>
                  </a:tr>
                  <a:tr h="289619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Beam energy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400 MeV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800 MeV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369760"/>
                      </a:ext>
                    </a:extLst>
                  </a:tr>
                  <a:tr h="289619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Linac beam current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25 mA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88460"/>
                      </a:ext>
                    </a:extLst>
                  </a:tr>
                  <a:tr h="289619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Linac pulse length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30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400" dirty="0"/>
                            <a:t> (~15 turns)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550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400" dirty="0"/>
                            <a:t> (~300 turns)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7048791"/>
                      </a:ext>
                    </a:extLst>
                  </a:tr>
                  <a:tr h="289619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Number of H- per pulse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4.7x10</a:t>
                          </a:r>
                          <a:r>
                            <a:rPr lang="en-US" sz="1400" baseline="30000" dirty="0"/>
                            <a:t>12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6.7x10</a:t>
                          </a:r>
                          <a:r>
                            <a:rPr lang="en-US" sz="1400" baseline="30000" dirty="0"/>
                            <a:t>12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4613286"/>
                      </a:ext>
                    </a:extLst>
                  </a:tr>
                  <a:tr h="289619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Space charge tune shift,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𝛿𝜐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𝑠𝑐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0.35 – 0.5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0.17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995113"/>
                      </a:ext>
                    </a:extLst>
                  </a:tr>
                  <a:tr h="702741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Injection scheme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Foil stripping, on-axis (no painting)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Foil stripping with painting in transverse and longitudinal planes*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4207000"/>
                      </a:ext>
                    </a:extLst>
                  </a:tr>
                  <a:tr h="494521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RF Capture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Adiabatic capture in RF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Direct injection in Booster RF Bucket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3863529"/>
                      </a:ext>
                    </a:extLst>
                  </a:tr>
                  <a:tr h="289619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Pulse repetition rate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15 Hz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20 Hz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7043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3BB68596-952E-4327-82E5-47B29BAEF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0383909"/>
                  </p:ext>
                </p:extLst>
              </p:nvPr>
            </p:nvGraphicFramePr>
            <p:xfrm>
              <a:off x="383788" y="924743"/>
              <a:ext cx="8531611" cy="34137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172263">
                      <a:extLst>
                        <a:ext uri="{9D8B030D-6E8A-4147-A177-3AD203B41FA5}">
                          <a16:colId xmlns:a16="http://schemas.microsoft.com/office/drawing/2014/main" val="929524715"/>
                        </a:ext>
                      </a:extLst>
                    </a:gridCol>
                    <a:gridCol w="2679674">
                      <a:extLst>
                        <a:ext uri="{9D8B030D-6E8A-4147-A177-3AD203B41FA5}">
                          <a16:colId xmlns:a16="http://schemas.microsoft.com/office/drawing/2014/main" val="2225250513"/>
                        </a:ext>
                      </a:extLst>
                    </a:gridCol>
                    <a:gridCol w="2679674">
                      <a:extLst>
                        <a:ext uri="{9D8B030D-6E8A-4147-A177-3AD203B41FA5}">
                          <a16:colId xmlns:a16="http://schemas.microsoft.com/office/drawing/2014/main" val="372020679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600" dirty="0"/>
                            <a:t>Parameter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600" dirty="0"/>
                            <a:t>PIP (Present)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600" dirty="0"/>
                            <a:t>PIP-II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5711963"/>
                      </a:ext>
                    </a:extLst>
                  </a:tr>
                  <a:tr h="30480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Beam energy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400 MeV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800 MeV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369760"/>
                      </a:ext>
                    </a:extLst>
                  </a:tr>
                  <a:tr h="30480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Linac beam current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25 mA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88460"/>
                      </a:ext>
                    </a:extLst>
                  </a:tr>
                  <a:tr h="30480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Linac pulse length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8409" t="-314000" r="-100455" b="-7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8409" t="-314000" r="-455" b="-7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48791"/>
                      </a:ext>
                    </a:extLst>
                  </a:tr>
                  <a:tr h="30480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Number of H- per pulse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4.7x10</a:t>
                          </a:r>
                          <a:r>
                            <a:rPr lang="en-US" sz="1400" baseline="30000" dirty="0"/>
                            <a:t>12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6.7x10</a:t>
                          </a:r>
                          <a:r>
                            <a:rPr lang="en-US" sz="1400" baseline="30000" dirty="0"/>
                            <a:t>12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461328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03922" r="-169290" b="-51960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0.35 – 0.5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0.17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995113"/>
                      </a:ext>
                    </a:extLst>
                  </a:tr>
                  <a:tr h="73152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Injection scheme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Foil stripping, on-axis (no painting)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Foil stripping with painting in transverse and longitudinal planes*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4207000"/>
                      </a:ext>
                    </a:extLst>
                  </a:tr>
                  <a:tr h="5181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RF Capture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Adiabatic capture in RF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Direct injection in Booster RF Bucket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3863529"/>
                      </a:ext>
                    </a:extLst>
                  </a:tr>
                  <a:tr h="30480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Pulse repetition rate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15 Hz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1400" dirty="0"/>
                            <a:t>20 Hz</a:t>
                          </a:r>
                        </a:p>
                      </a:txBody>
                      <a:tcPr>
                        <a:lnL>
                          <a:noFill/>
                        </a:lnL>
                        <a:lnR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003087">
                              <a:shade val="95000"/>
                              <a:satMod val="105000"/>
                            </a:srgbClr>
                          </a:solidFill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7043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152D2-086C-4E9A-A222-43B23881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03/05/2020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0310A-1015-407E-97E0-8065E581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978A-9BB2-413B-8EC8-41673B62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F862484-1C2E-4C9B-B732-5DCF8FAF4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7" t="5673" r="13043" b="8876"/>
          <a:stretch/>
        </p:blipFill>
        <p:spPr>
          <a:xfrm>
            <a:off x="2393275" y="4517843"/>
            <a:ext cx="4357449" cy="170515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549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0543-4F71-41DC-B23A-7ECD62D8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Painting with PIP II </a:t>
            </a:r>
            <a:r>
              <a:rPr lang="en-US" dirty="0" err="1"/>
              <a:t>Linac</a:t>
            </a:r>
            <a:r>
              <a:rPr lang="en-US" dirty="0"/>
              <a:t>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330A6-7034-4345-AC07-0F13A50F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03/05/2020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C37C4-956E-4EA1-9FE3-BD9205EB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071CD-40C1-42FE-8C5E-17EBF544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DEAA80-BCEE-434C-9DCA-E85248BD9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064" y="3759200"/>
            <a:ext cx="2565944" cy="18161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146983-4607-40DD-B361-94670487516D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8" y="3759200"/>
            <a:ext cx="2774731" cy="181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78AB5E-5E60-4FF7-9078-CD015DA05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51" y="1059120"/>
            <a:ext cx="5643562" cy="2556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CD296-2A4A-41F9-AF9E-4FB31C425EE6}"/>
              </a:ext>
            </a:extLst>
          </p:cNvPr>
          <p:cNvSpPr txBox="1"/>
          <p:nvPr/>
        </p:nvSpPr>
        <p:spPr>
          <a:xfrm>
            <a:off x="6642100" y="1409700"/>
            <a:ext cx="18669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/>
              <a:t>Off Momentum Injection (V. Lebedev, PIP II CDR) el~0.06 eV-sec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857C8-D002-4121-A4E0-4013B31CF842}"/>
              </a:ext>
            </a:extLst>
          </p:cNvPr>
          <p:cNvSpPr txBox="1"/>
          <p:nvPr/>
        </p:nvSpPr>
        <p:spPr>
          <a:xfrm>
            <a:off x="6642100" y="3965863"/>
            <a:ext cx="20447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/>
              <a:t>On Momentum Injection (B. Chase, P. Derwent) el=0.063eV-sec</a:t>
            </a:r>
          </a:p>
        </p:txBody>
      </p:sp>
    </p:spTree>
    <p:extLst>
      <p:ext uri="{BB962C8B-B14F-4D97-AF65-F5344CB8AC3E}">
        <p14:creationId xmlns:p14="http://schemas.microsoft.com/office/powerpoint/2010/main" val="342492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639D-FAA6-471F-9147-BF5C940D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Mu2e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87EB5-1E98-40F7-AE5E-37A99887D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longitudinal emittance requirements from the Booster with the PIP II </a:t>
            </a:r>
            <a:r>
              <a:rPr lang="en-US" dirty="0" err="1"/>
              <a:t>linac</a:t>
            </a:r>
            <a:r>
              <a:rPr lang="en-US" dirty="0"/>
              <a:t> are the same (el≤0.1 eV-sec).</a:t>
            </a:r>
          </a:p>
          <a:p>
            <a:pPr lvl="1"/>
            <a:r>
              <a:rPr lang="en-US" dirty="0"/>
              <a:t>No issues with Mu2e bunches</a:t>
            </a:r>
          </a:p>
          <a:p>
            <a:endParaRPr lang="en-US" dirty="0"/>
          </a:p>
          <a:p>
            <a:r>
              <a:rPr lang="en-US" dirty="0"/>
              <a:t>The Mu2e cycles require only 4E12 </a:t>
            </a:r>
            <a:r>
              <a:rPr lang="en-US" dirty="0" err="1"/>
              <a:t>ppp</a:t>
            </a:r>
            <a:r>
              <a:rPr lang="en-US" dirty="0"/>
              <a:t> from the Booster.</a:t>
            </a:r>
          </a:p>
          <a:p>
            <a:pPr lvl="1"/>
            <a:r>
              <a:rPr lang="en-US" dirty="0"/>
              <a:t>Will be able to achieve required intensities faster.</a:t>
            </a:r>
          </a:p>
          <a:p>
            <a:endParaRPr lang="en-US" dirty="0"/>
          </a:p>
          <a:p>
            <a:r>
              <a:rPr lang="en-US" dirty="0"/>
              <a:t>The Booster will be operating at 20 Hz allowing 1.2 sec MI cycle operation without impacting the Mu2e beam delivery.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93671-4EC1-4D9A-B92D-85472B08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03/05/2020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3B2BF-1F42-48F6-8961-31E174B5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75FD8-E240-4D9A-9142-981DB562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81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Campus running with 20 Hz and 1.2 sec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41" y="901809"/>
            <a:ext cx="8477518" cy="740708"/>
          </a:xfrm>
        </p:spPr>
        <p:txBody>
          <a:bodyPr/>
          <a:lstStyle/>
          <a:p>
            <a:r>
              <a:rPr lang="en-US" sz="1800" dirty="0"/>
              <a:t>g-2: 4.8E16 p/</a:t>
            </a:r>
            <a:r>
              <a:rPr lang="en-US" sz="1800" dirty="0" err="1"/>
              <a:t>hr</a:t>
            </a:r>
            <a:r>
              <a:rPr lang="en-US" sz="1800" dirty="0"/>
              <a:t> (16% more beam)</a:t>
            </a:r>
          </a:p>
          <a:p>
            <a:r>
              <a:rPr lang="en-US" sz="1800" dirty="0"/>
              <a:t>BNB: 6.66 Hz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03/05/2020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809086"/>
              </p:ext>
            </p:extLst>
          </p:nvPr>
        </p:nvGraphicFramePr>
        <p:xfrm>
          <a:off x="1892026" y="5383683"/>
          <a:ext cx="52513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Ey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21486"/>
              </p:ext>
            </p:extLst>
          </p:nvPr>
        </p:nvGraphicFramePr>
        <p:xfrm>
          <a:off x="7138907" y="5381921"/>
          <a:ext cx="11793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47">
                  <a:extLst>
                    <a:ext uri="{9D8B030D-6E8A-4147-A177-3AD203B41FA5}">
                      <a16:colId xmlns:a16="http://schemas.microsoft.com/office/drawing/2014/main" val="2180538141"/>
                    </a:ext>
                  </a:extLst>
                </a:gridCol>
                <a:gridCol w="294847">
                  <a:extLst>
                    <a:ext uri="{9D8B030D-6E8A-4147-A177-3AD203B41FA5}">
                      <a16:colId xmlns:a16="http://schemas.microsoft.com/office/drawing/2014/main" val="3260601637"/>
                    </a:ext>
                  </a:extLst>
                </a:gridCol>
                <a:gridCol w="294847">
                  <a:extLst>
                    <a:ext uri="{9D8B030D-6E8A-4147-A177-3AD203B41FA5}">
                      <a16:colId xmlns:a16="http://schemas.microsoft.com/office/drawing/2014/main" val="2704192258"/>
                    </a:ext>
                  </a:extLst>
                </a:gridCol>
                <a:gridCol w="294847">
                  <a:extLst>
                    <a:ext uri="{9D8B030D-6E8A-4147-A177-3AD203B41FA5}">
                      <a16:colId xmlns:a16="http://schemas.microsoft.com/office/drawing/2014/main" val="602159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158067"/>
                  </a:ext>
                </a:extLst>
              </a:tr>
            </a:tbl>
          </a:graphicData>
        </a:graphic>
      </p:graphicFrame>
      <p:graphicFrame>
        <p:nvGraphicFramePr>
          <p:cNvPr id="9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86189"/>
              </p:ext>
            </p:extLst>
          </p:nvPr>
        </p:nvGraphicFramePr>
        <p:xfrm>
          <a:off x="1972454" y="4999397"/>
          <a:ext cx="5234940" cy="38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825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1C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1C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74920"/>
              </p:ext>
            </p:extLst>
          </p:nvPr>
        </p:nvGraphicFramePr>
        <p:xfrm>
          <a:off x="7207394" y="4993174"/>
          <a:ext cx="1179576" cy="38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94">
                  <a:extLst>
                    <a:ext uri="{9D8B030D-6E8A-4147-A177-3AD203B41FA5}">
                      <a16:colId xmlns:a16="http://schemas.microsoft.com/office/drawing/2014/main" val="713554432"/>
                    </a:ext>
                  </a:extLst>
                </a:gridCol>
                <a:gridCol w="294894">
                  <a:extLst>
                    <a:ext uri="{9D8B030D-6E8A-4147-A177-3AD203B41FA5}">
                      <a16:colId xmlns:a16="http://schemas.microsoft.com/office/drawing/2014/main" val="2126222855"/>
                    </a:ext>
                  </a:extLst>
                </a:gridCol>
                <a:gridCol w="294894">
                  <a:extLst>
                    <a:ext uri="{9D8B030D-6E8A-4147-A177-3AD203B41FA5}">
                      <a16:colId xmlns:a16="http://schemas.microsoft.com/office/drawing/2014/main" val="1031508349"/>
                    </a:ext>
                  </a:extLst>
                </a:gridCol>
                <a:gridCol w="294894">
                  <a:extLst>
                    <a:ext uri="{9D8B030D-6E8A-4147-A177-3AD203B41FA5}">
                      <a16:colId xmlns:a16="http://schemas.microsoft.com/office/drawing/2014/main" val="363109168"/>
                    </a:ext>
                  </a:extLst>
                </a:gridCol>
              </a:tblGrid>
              <a:tr h="3825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122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529271"/>
              </p:ext>
            </p:extLst>
          </p:nvPr>
        </p:nvGraphicFramePr>
        <p:xfrm>
          <a:off x="1892026" y="2530483"/>
          <a:ext cx="5234940" cy="38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174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825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1C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1C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1C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1C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98695"/>
              </p:ext>
            </p:extLst>
          </p:nvPr>
        </p:nvGraphicFramePr>
        <p:xfrm>
          <a:off x="7137115" y="2530483"/>
          <a:ext cx="1179576" cy="38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94">
                  <a:extLst>
                    <a:ext uri="{9D8B030D-6E8A-4147-A177-3AD203B41FA5}">
                      <a16:colId xmlns:a16="http://schemas.microsoft.com/office/drawing/2014/main" val="713554432"/>
                    </a:ext>
                  </a:extLst>
                </a:gridCol>
                <a:gridCol w="294894">
                  <a:extLst>
                    <a:ext uri="{9D8B030D-6E8A-4147-A177-3AD203B41FA5}">
                      <a16:colId xmlns:a16="http://schemas.microsoft.com/office/drawing/2014/main" val="2126222855"/>
                    </a:ext>
                  </a:extLst>
                </a:gridCol>
                <a:gridCol w="294894">
                  <a:extLst>
                    <a:ext uri="{9D8B030D-6E8A-4147-A177-3AD203B41FA5}">
                      <a16:colId xmlns:a16="http://schemas.microsoft.com/office/drawing/2014/main" val="1031508349"/>
                    </a:ext>
                  </a:extLst>
                </a:gridCol>
                <a:gridCol w="294894">
                  <a:extLst>
                    <a:ext uri="{9D8B030D-6E8A-4147-A177-3AD203B41FA5}">
                      <a16:colId xmlns:a16="http://schemas.microsoft.com/office/drawing/2014/main" val="363109168"/>
                    </a:ext>
                  </a:extLst>
                </a:gridCol>
              </a:tblGrid>
              <a:tr h="3825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1224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732005"/>
              </p:ext>
            </p:extLst>
          </p:nvPr>
        </p:nvGraphicFramePr>
        <p:xfrm>
          <a:off x="1773620" y="2913007"/>
          <a:ext cx="52513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25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10865"/>
              </p:ext>
            </p:extLst>
          </p:nvPr>
        </p:nvGraphicFramePr>
        <p:xfrm>
          <a:off x="7031049" y="2913764"/>
          <a:ext cx="11793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47">
                  <a:extLst>
                    <a:ext uri="{9D8B030D-6E8A-4147-A177-3AD203B41FA5}">
                      <a16:colId xmlns:a16="http://schemas.microsoft.com/office/drawing/2014/main" val="2180538141"/>
                    </a:ext>
                  </a:extLst>
                </a:gridCol>
                <a:gridCol w="294847">
                  <a:extLst>
                    <a:ext uri="{9D8B030D-6E8A-4147-A177-3AD203B41FA5}">
                      <a16:colId xmlns:a16="http://schemas.microsoft.com/office/drawing/2014/main" val="3260601637"/>
                    </a:ext>
                  </a:extLst>
                </a:gridCol>
                <a:gridCol w="294847">
                  <a:extLst>
                    <a:ext uri="{9D8B030D-6E8A-4147-A177-3AD203B41FA5}">
                      <a16:colId xmlns:a16="http://schemas.microsoft.com/office/drawing/2014/main" val="2704192258"/>
                    </a:ext>
                  </a:extLst>
                </a:gridCol>
                <a:gridCol w="294847">
                  <a:extLst>
                    <a:ext uri="{9D8B030D-6E8A-4147-A177-3AD203B41FA5}">
                      <a16:colId xmlns:a16="http://schemas.microsoft.com/office/drawing/2014/main" val="602159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15806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8563" y="3687966"/>
            <a:ext cx="830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Mu2e: 2.4E16 p/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hr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(16.5% more beam)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BNB 8.33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31834" y="1774799"/>
            <a:ext cx="3155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05050"/>
                </a:solidFill>
              </a:rPr>
              <a:t>24 Ticks, 12 to NOvA,8+8 to g-2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155" y="2603244"/>
            <a:ext cx="125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05050"/>
                </a:solidFill>
              </a:rPr>
              <a:t>Booster Events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386" y="2972576"/>
            <a:ext cx="1159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Recycler Events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7581" y="4575052"/>
            <a:ext cx="4950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24 Ticks, 12 to </a:t>
            </a:r>
            <a:r>
              <a:rPr lang="en-US" sz="1600" b="1" dirty="0" err="1"/>
              <a:t>NOvA</a:t>
            </a:r>
            <a:r>
              <a:rPr lang="en-US" sz="1600" b="1" dirty="0"/>
              <a:t>, 8 to Mu2e w/  43 </a:t>
            </a:r>
            <a:r>
              <a:rPr lang="en-US" sz="1600" b="1" dirty="0" err="1"/>
              <a:t>msec</a:t>
            </a:r>
            <a:r>
              <a:rPr lang="en-US" sz="1600" b="1" dirty="0"/>
              <a:t> spill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96280" y="2228731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 flipV="1">
            <a:off x="2277628" y="2228924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V="1">
            <a:off x="2520180" y="2228731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V="1">
            <a:off x="2739121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 flipV="1">
            <a:off x="3061093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V="1">
            <a:off x="3318670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V="1">
            <a:off x="3589127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 flipV="1">
            <a:off x="3833825" y="2228731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 flipV="1">
            <a:off x="4117160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V="1">
            <a:off x="4382342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 flipV="1">
            <a:off x="4598724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V="1">
            <a:off x="4915651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V="1">
            <a:off x="5147470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 flipV="1">
            <a:off x="5430806" y="2251268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 flipV="1">
            <a:off x="5675504" y="2228731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 flipV="1">
            <a:off x="5945960" y="2228731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 flipV="1">
            <a:off x="6180138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 flipV="1">
            <a:off x="6458813" y="2228731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>
          <a:xfrm flipV="1">
            <a:off x="6692935" y="2251268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>
          <a:xfrm flipV="1">
            <a:off x="6996975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V="1">
            <a:off x="7241952" y="2251268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 flipV="1">
            <a:off x="7603785" y="2251268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flipV="1">
            <a:off x="7867040" y="2222526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flipV="1">
            <a:off x="8167721" y="2238389"/>
            <a:ext cx="0" cy="301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5766242" y="2073854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Calibri"/>
                <a:ea typeface="+mn-ea"/>
              </a:rPr>
              <a:t>BNB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4597" y="208421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Calibri"/>
                <a:ea typeface="+mn-ea"/>
              </a:rPr>
              <a:t>BNB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25996" y="2073854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Calibri"/>
                <a:ea typeface="+mn-ea"/>
              </a:rPr>
              <a:t>BNB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57427" y="2061325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Calibri"/>
                <a:ea typeface="+mn-ea"/>
              </a:rPr>
              <a:t>BNB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73442" y="206108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Calibri"/>
                <a:ea typeface="+mn-ea"/>
              </a:rPr>
              <a:t>BNB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6155" y="2072075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Calibri"/>
                <a:ea typeface="+mn-ea"/>
              </a:rPr>
              <a:t>BNB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57453" y="2084505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Calibri"/>
                <a:ea typeface="+mn-ea"/>
              </a:rPr>
              <a:t>BNB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67747" y="208421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Calibri"/>
                <a:ea typeface="+mn-ea"/>
              </a:rPr>
              <a:t>BNB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4786" y="4980040"/>
            <a:ext cx="125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05050"/>
                </a:solidFill>
              </a:rPr>
              <a:t>Booster Events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4786" y="5425244"/>
            <a:ext cx="1159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Recycler Events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128409" y="3284604"/>
            <a:ext cx="0" cy="26672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arrow"/>
            <a:tailEnd type="non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4726546" y="3478105"/>
            <a:ext cx="1039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To MI for </a:t>
            </a:r>
            <a:r>
              <a:rPr lang="en-US" sz="1000" b="1" dirty="0" err="1">
                <a:solidFill>
                  <a:srgbClr val="FF0000"/>
                </a:solidFill>
              </a:rPr>
              <a:t>NOvA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430806" y="1711351"/>
            <a:ext cx="2885885" cy="131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972454" y="1698451"/>
            <a:ext cx="2277574" cy="12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32450" y="1585859"/>
            <a:ext cx="73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1.2 sec</a:t>
            </a:r>
          </a:p>
        </p:txBody>
      </p:sp>
    </p:spTree>
    <p:extLst>
      <p:ext uri="{BB962C8B-B14F-4D97-AF65-F5344CB8AC3E}">
        <p14:creationId xmlns:p14="http://schemas.microsoft.com/office/powerpoint/2010/main" val="231693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1.2 sec MI cycle on the different experiments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873267"/>
              </p:ext>
            </p:extLst>
          </p:nvPr>
        </p:nvGraphicFramePr>
        <p:xfrm>
          <a:off x="242888" y="1777284"/>
          <a:ext cx="8672512" cy="1852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353574345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3767454292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3975623362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4232981643"/>
                    </a:ext>
                  </a:extLst>
                </a:gridCol>
              </a:tblGrid>
              <a:tr h="3696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 sec (15Hz)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 sec</a:t>
                      </a:r>
                      <a:r>
                        <a:rPr lang="en-US" baseline="0" dirty="0"/>
                        <a:t> (20Hz)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42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NOvA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6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BNB*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3.57</a:t>
                      </a:r>
                      <a:r>
                        <a:rPr lang="en-US" dirty="0"/>
                        <a:t>-</a:t>
                      </a: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3.33</a:t>
                      </a:r>
                      <a:r>
                        <a:rPr lang="en-US" dirty="0"/>
                        <a:t>-</a:t>
                      </a: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6.7</a:t>
                      </a:r>
                      <a:r>
                        <a:rPr lang="en-US" dirty="0"/>
                        <a:t>-</a:t>
                      </a: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33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g-2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(E16p/</a:t>
                      </a:r>
                      <a:r>
                        <a:rPr lang="en-US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hr</a:t>
                      </a:r>
                      <a:r>
                        <a:rPr lang="en-US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80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Mu2e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(E16p/</a:t>
                      </a:r>
                      <a:r>
                        <a:rPr lang="en-US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hr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4913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03/05/2020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Kourbanis | Mu2e with PIP-II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15155" y="5331853"/>
            <a:ext cx="840024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Intensity on BNB Cycles varies. Rep. rate depends on mode of operation. Rep rate for g-2/Mu2e running in red/green.</a:t>
            </a:r>
          </a:p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NOvA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we assume 4.3E13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ppp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; for g-2/Mu2e 4.0E12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ppp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is assumed. </a:t>
            </a:r>
          </a:p>
        </p:txBody>
      </p:sp>
    </p:spTree>
    <p:extLst>
      <p:ext uri="{BB962C8B-B14F-4D97-AF65-F5344CB8AC3E}">
        <p14:creationId xmlns:p14="http://schemas.microsoft.com/office/powerpoint/2010/main" val="354628731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28413</TotalTime>
  <Words>801</Words>
  <Application>Microsoft Office PowerPoint</Application>
  <PresentationFormat>On-screen Show (4:3)</PresentationFormat>
  <Paragraphs>194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Helvetica</vt:lpstr>
      <vt:lpstr>FNAL_TemplateMac_060514</vt:lpstr>
      <vt:lpstr>Fermilab: Footer Only</vt:lpstr>
      <vt:lpstr>Fermilab_PPT_090815</vt:lpstr>
      <vt:lpstr> Mu2e with PIP II.</vt:lpstr>
      <vt:lpstr>Beam to  Muon Campus Experiments</vt:lpstr>
      <vt:lpstr>Mu2e beam delivery schemes (15 Hz, 1.33 sec MI cycle)</vt:lpstr>
      <vt:lpstr>Current Muon Campus Running scenario (15 Hz, 1.4 sec)</vt:lpstr>
      <vt:lpstr>PIP II  </vt:lpstr>
      <vt:lpstr>Longitudinal Painting with PIP II Linac Beam</vt:lpstr>
      <vt:lpstr>Implications for Mu2e</vt:lpstr>
      <vt:lpstr>Muon Campus running with 20 Hz and 1.2 sec </vt:lpstr>
      <vt:lpstr>Impact of the 1.2 sec MI cycle on the different experiments</vt:lpstr>
      <vt:lpstr>Conclusions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MI/RR Modifications for Higher power operation</dc:title>
  <dc:creator>Ioanis Kourbanis x4423 09037N</dc:creator>
  <cp:lastModifiedBy>Ioanis Kourbanis x4423 09037N</cp:lastModifiedBy>
  <cp:revision>101</cp:revision>
  <cp:lastPrinted>2014-01-20T19:40:21Z</cp:lastPrinted>
  <dcterms:created xsi:type="dcterms:W3CDTF">2016-08-18T18:41:08Z</dcterms:created>
  <dcterms:modified xsi:type="dcterms:W3CDTF">2020-03-05T16:20:58Z</dcterms:modified>
</cp:coreProperties>
</file>