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6"/>
  </p:notesMasterIdLst>
  <p:handoutMasterIdLst>
    <p:handoutMasterId r:id="rId17"/>
  </p:handoutMasterIdLst>
  <p:sldIdLst>
    <p:sldId id="256" r:id="rId5"/>
    <p:sldId id="446" r:id="rId6"/>
    <p:sldId id="449" r:id="rId7"/>
    <p:sldId id="450" r:id="rId8"/>
    <p:sldId id="451" r:id="rId9"/>
    <p:sldId id="452" r:id="rId10"/>
    <p:sldId id="453" r:id="rId11"/>
    <p:sldId id="454" r:id="rId12"/>
    <p:sldId id="456" r:id="rId13"/>
    <p:sldId id="455" r:id="rId14"/>
    <p:sldId id="457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5"/>
    <p:restoredTop sz="93667" autoAdjust="0"/>
  </p:normalViewPr>
  <p:slideViewPr>
    <p:cSldViewPr>
      <p:cViewPr varScale="1">
        <p:scale>
          <a:sx n="103" d="100"/>
          <a:sy n="103" d="100"/>
        </p:scale>
        <p:origin x="648" y="10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02.20.20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02.20.20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02.20.20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02.20.20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02.20.20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02.20.20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02.20.20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02.20.20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02.20.20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Status &amp; Plans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FD Technical Board</a:t>
            </a:r>
            <a:r>
              <a:rPr lang="en-US" sz="2200" spc="15" dirty="0">
                <a:solidFill>
                  <a:srgbClr val="BB5F2B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</a:t>
            </a: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eting</a:t>
            </a: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February 20,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6565900" cy="492443"/>
          </a:xfrm>
        </p:spPr>
        <p:txBody>
          <a:bodyPr/>
          <a:lstStyle/>
          <a:p>
            <a:r>
              <a:rPr lang="en-US" sz="3200" dirty="0"/>
              <a:t>Key Integration Activities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120" y="1270164"/>
            <a:ext cx="6379080" cy="4770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Finalize designs for placement of temperature sensors on APAs over next few weeks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Requires input from APA, PD, and CE consortia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Cold testing of temperature sensors (and PD infrastructure) on APA frames – currently targeting mid-March at PSL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Creation of full CAD model for ProtoDUNE-II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Development of scheme/tooling for hanging APAs upside-down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Development of CAD model for ProtoDUNE-II TPC (connected to ProtoDUNE DSS) – Requires input from APA and HV consortia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Development of global CAD model for ProtoDUNE-II detector within EHN1 cryostat – Requires input from all consortia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Calibration and Cryogenic Instrumentation workshop at CERN from May 7-9</a:t>
            </a:r>
          </a:p>
        </p:txBody>
      </p:sp>
    </p:spTree>
    <p:extLst>
      <p:ext uri="{BB962C8B-B14F-4D97-AF65-F5344CB8AC3E}">
        <p14:creationId xmlns:p14="http://schemas.microsoft.com/office/powerpoint/2010/main" val="165699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6565900" cy="492443"/>
          </a:xfrm>
        </p:spPr>
        <p:txBody>
          <a:bodyPr/>
          <a:lstStyle/>
          <a:p>
            <a:r>
              <a:rPr lang="en-US" sz="3200" dirty="0"/>
              <a:t>LBNC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120" y="1270164"/>
            <a:ext cx="5617080" cy="44319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Next LBNC meeting is March 4-6 at FNAL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First day is plenary with overview talks on SP, DP technology and SP, DP ProtoDUNE data analysis</a:t>
            </a: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Some breakout sessions on the morning of March 5</a:t>
            </a:r>
            <a:r>
              <a:rPr lang="en-US" sz="1800" baseline="30000" dirty="0">
                <a:solidFill>
                  <a:schemeClr val="tx2"/>
                </a:solidFill>
              </a:rPr>
              <a:t>th </a:t>
            </a:r>
            <a:r>
              <a:rPr lang="en-US" sz="1800" dirty="0">
                <a:solidFill>
                  <a:schemeClr val="tx2"/>
                </a:solidFill>
              </a:rPr>
              <a:t>in the morning currently being advertised as DP, SP Electronics, and SP Installation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I do not believe that in-person attendance is critical except for those giving presentations (the consortia leadership teams are welcome to attend)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Zoom connections should be available (for the breakout sessions in particular)</a:t>
            </a:r>
          </a:p>
          <a:p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086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Calendar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B5541A3-32C9-40F2-A228-43D4E6F56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143000"/>
            <a:ext cx="7817862" cy="41549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Far Site I &amp; I Review at FNAL (February 27)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LBNF/DUNE Risk Workshop at FNAL (March 2-4)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LBNC Meeting at FNAL (March 4-6)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Cold Electronics Systems Review at BNL (March 10-11)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RRB Meeting at FNAL (April 2-3)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LBNF/DUNE Director’s Review at FNAL (April 28 – May 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Calibration/CI Workshop at CERN (May 7-9)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DSS Review at CERN (May 11-12)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HV System Review at CERN (May 13-14)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Collaboration Meeting at SURF (May 18-22)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PD System Review at FNAL (May 27-28)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APA Shipping Box Review (May/June)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APA Final Design Review (June/July)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DOE IPR at FNAL (July 14-17)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LBNC Meeting at FNAL (July 15-17)</a:t>
            </a:r>
          </a:p>
        </p:txBody>
      </p:sp>
    </p:spTree>
    <p:extLst>
      <p:ext uri="{BB962C8B-B14F-4D97-AF65-F5344CB8AC3E}">
        <p14:creationId xmlns:p14="http://schemas.microsoft.com/office/powerpoint/2010/main" val="157297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Interface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38" y="1219200"/>
            <a:ext cx="7284462" cy="24929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Kyle &amp; Terri made some good progress at collaboration meeting on updates to consortia-consortia interface documents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As a next step, they have created a schedule for finalizing updated documents over the next nine weeks (see following slide)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Just to remind everyone, we are targeting having updated interface documents/drawings in EDMS prior to April 17 (and signed interface documents/drawings in EDMS by July 3</a:t>
            </a:r>
            <a:r>
              <a:rPr lang="en-US" sz="1800" baseline="30000" dirty="0">
                <a:solidFill>
                  <a:schemeClr val="tx2"/>
                </a:solidFill>
              </a:rPr>
              <a:t>rd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909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59A2E5A-0B96-4D4B-83A6-D0A6875D3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28600"/>
            <a:ext cx="5181600" cy="600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9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Other Interface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058" y="1371600"/>
            <a:ext cx="6503542" cy="4339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In addition to the consortia-consortia interface documents, we believe these others are also necessary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DSS – Consortia Interface Documents (signed by Dimitar/Marzio)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Facilities – Consortia Interface Documents (signed by Filippo/Marzio)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Installation – Consortia Interface Documents (signed by Jim/Marzio)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Jack Fowler is taking the lead on drafting a generic DSS interface document covering all consortia (we will decide later if this needs to be split up into separate documents)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Updates to facilities-consortia and installation-consortia interface documents will get underway after the upcoming FS Installation and Integration Review on February 27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13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Structural Analysis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402" y="1371600"/>
            <a:ext cx="5989798" cy="47089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Current focus is on producing and reviewing notes covering the APA Shipping Box and HV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Next highest priority is initiating work on DSS note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Need to understand if any sort of notes are required for Photon Detectors or Cold Electronics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As a reminder, notes need to be finalized 4-6 weeks in advance of planned subsystem reviews to allow time for feedback from compliance office review of note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Notes produced in support of Ash River work will also need to be reviewed in advance of actual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Giuseppe serves as the consortia point-of-contact for all matters related to structural analysis notes</a:t>
            </a:r>
          </a:p>
        </p:txBody>
      </p:sp>
    </p:spTree>
    <p:extLst>
      <p:ext uri="{BB962C8B-B14F-4D97-AF65-F5344CB8AC3E}">
        <p14:creationId xmlns:p14="http://schemas.microsoft.com/office/powerpoint/2010/main" val="46664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6413500" cy="492443"/>
          </a:xfrm>
        </p:spPr>
        <p:txBody>
          <a:bodyPr/>
          <a:lstStyle/>
          <a:p>
            <a:r>
              <a:rPr lang="en-US" sz="3200" dirty="0"/>
              <a:t>Schedule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1143000"/>
            <a:ext cx="7043162" cy="38164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Ash River/ProtoDUNE-II schedule entered into P6 (see next slide)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Need to incorporate correct links with consortia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Working with DAQ consortia to implement a high-level schedule for their activities in P6 this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The schedule to be used for upcoming Director’s review will be frozen at end of next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Will continue to work longer-term on incorporating information from consortia cost estimates into P6 activities as a mechanism for extracting annual cost and labor profiles for NCG</a:t>
            </a:r>
          </a:p>
          <a:p>
            <a:r>
              <a:rPr lang="en-US" sz="14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4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ProtoDUNE-II / Ash River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690446-1F3E-41F4-A9F1-3628BB33D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8243"/>
            <a:ext cx="6932232" cy="521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5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7861300" cy="492443"/>
          </a:xfrm>
        </p:spPr>
        <p:txBody>
          <a:bodyPr/>
          <a:lstStyle/>
          <a:p>
            <a:r>
              <a:rPr lang="en-US" sz="3200" dirty="0"/>
              <a:t>Key Integration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02.20.20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119" y="1270164"/>
            <a:ext cx="6302881" cy="49859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ProtoDUNE-I SP – Operations through April 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Xenon-doping tests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Pulsed neutron source tests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Exploring above-nominal HV settings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ProtoDUNE-I DP – Operations through 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Continuing studies to understand detector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ICEBERG / EHN1 Cold Box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System testing of ASIC options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First baseline data collected in ICEBERG this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Ash River Prototyping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ProtoDUNE-II installation tests (phase I) – April to June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ProtoDUNE-II installation tests (phase II) – July to August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0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28203</TotalTime>
  <Words>892</Words>
  <Application>Microsoft Office PowerPoint</Application>
  <PresentationFormat>On-screen Show 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Calendar</vt:lpstr>
      <vt:lpstr>Interface Documents</vt:lpstr>
      <vt:lpstr>Schedule</vt:lpstr>
      <vt:lpstr>Other Interface Documents</vt:lpstr>
      <vt:lpstr>Structural Analysis Notes</vt:lpstr>
      <vt:lpstr>Schedule Development</vt:lpstr>
      <vt:lpstr>ProtoDUNE-II / Ash River Schedule</vt:lpstr>
      <vt:lpstr>Key Integration Activities</vt:lpstr>
      <vt:lpstr>Key Integration Activities (cont.)</vt:lpstr>
      <vt:lpstr>LBNC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B. James x8610 13850N</cp:lastModifiedBy>
  <cp:revision>692</cp:revision>
  <cp:lastPrinted>2017-02-24T18:10:33Z</cp:lastPrinted>
  <dcterms:created xsi:type="dcterms:W3CDTF">2016-07-13T11:29:54Z</dcterms:created>
  <dcterms:modified xsi:type="dcterms:W3CDTF">2020-02-19T22:26:43Z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